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51"/>
  </p:notesMasterIdLst>
  <p:sldIdLst>
    <p:sldId id="336" r:id="rId3"/>
    <p:sldId id="260" r:id="rId4"/>
    <p:sldId id="318" r:id="rId5"/>
    <p:sldId id="319" r:id="rId6"/>
    <p:sldId id="320" r:id="rId7"/>
    <p:sldId id="261" r:id="rId8"/>
    <p:sldId id="262" r:id="rId9"/>
    <p:sldId id="263" r:id="rId10"/>
    <p:sldId id="314" r:id="rId11"/>
    <p:sldId id="303" r:id="rId12"/>
    <p:sldId id="321" r:id="rId13"/>
    <p:sldId id="305" r:id="rId14"/>
    <p:sldId id="322" r:id="rId15"/>
    <p:sldId id="323" r:id="rId16"/>
    <p:sldId id="269" r:id="rId17"/>
    <p:sldId id="324" r:id="rId18"/>
    <p:sldId id="325" r:id="rId19"/>
    <p:sldId id="306" r:id="rId20"/>
    <p:sldId id="273" r:id="rId21"/>
    <p:sldId id="274" r:id="rId22"/>
    <p:sldId id="275" r:id="rId23"/>
    <p:sldId id="276" r:id="rId24"/>
    <p:sldId id="277" r:id="rId25"/>
    <p:sldId id="307" r:id="rId26"/>
    <p:sldId id="326" r:id="rId27"/>
    <p:sldId id="327" r:id="rId28"/>
    <p:sldId id="309" r:id="rId29"/>
    <p:sldId id="328" r:id="rId30"/>
    <p:sldId id="329" r:id="rId31"/>
    <p:sldId id="284" r:id="rId32"/>
    <p:sldId id="285" r:id="rId33"/>
    <p:sldId id="286" r:id="rId34"/>
    <p:sldId id="287" r:id="rId35"/>
    <p:sldId id="288" r:id="rId36"/>
    <p:sldId id="290" r:id="rId37"/>
    <p:sldId id="330" r:id="rId38"/>
    <p:sldId id="291" r:id="rId39"/>
    <p:sldId id="312" r:id="rId40"/>
    <p:sldId id="331" r:id="rId41"/>
    <p:sldId id="332" r:id="rId42"/>
    <p:sldId id="333" r:id="rId43"/>
    <p:sldId id="313" r:id="rId44"/>
    <p:sldId id="334" r:id="rId45"/>
    <p:sldId id="298" r:id="rId46"/>
    <p:sldId id="315" r:id="rId47"/>
    <p:sldId id="335" r:id="rId48"/>
    <p:sldId id="317" r:id="rId49"/>
    <p:sldId id="302" r:id="rId50"/>
  </p:sldIdLst>
  <p:sldSz cx="12195175" cy="6858000"/>
  <p:notesSz cx="9144000"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99" autoAdjust="0"/>
    <p:restoredTop sz="94660"/>
  </p:normalViewPr>
  <p:slideViewPr>
    <p:cSldViewPr>
      <p:cViewPr varScale="1">
        <p:scale>
          <a:sx n="69" d="100"/>
          <a:sy n="69" d="100"/>
        </p:scale>
        <p:origin x="-954" y="-96"/>
      </p:cViewPr>
      <p:guideLst>
        <p:guide orient="horz" pos="288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B2395FF-E4E0-477F-854B-000272356180}" type="datetimeFigureOut">
              <a:rPr lang="en-US" smtClean="0"/>
              <a:t>9/18/2021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7284CA3-960F-4E60-8535-E4DC269B8BD3}" type="slidenum">
              <a:rPr lang="en-US" smtClean="0"/>
              <a:t>‹#›</a:t>
            </a:fld>
            <a:endParaRPr lang="en-US"/>
          </a:p>
        </p:txBody>
      </p:sp>
    </p:spTree>
    <p:extLst>
      <p:ext uri="{BB962C8B-B14F-4D97-AF65-F5344CB8AC3E}">
        <p14:creationId xmlns:p14="http://schemas.microsoft.com/office/powerpoint/2010/main" val="829915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a:t>
            </a:fld>
            <a:endParaRPr lang="en-US"/>
          </a:p>
        </p:txBody>
      </p:sp>
    </p:spTree>
    <p:extLst>
      <p:ext uri="{BB962C8B-B14F-4D97-AF65-F5344CB8AC3E}">
        <p14:creationId xmlns:p14="http://schemas.microsoft.com/office/powerpoint/2010/main" val="2667267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a:t>
            </a:fld>
            <a:endParaRPr lang="en-US"/>
          </a:p>
        </p:txBody>
      </p:sp>
    </p:spTree>
    <p:extLst>
      <p:ext uri="{BB962C8B-B14F-4D97-AF65-F5344CB8AC3E}">
        <p14:creationId xmlns:p14="http://schemas.microsoft.com/office/powerpoint/2010/main" val="33588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a:t>
            </a:fld>
            <a:endParaRPr lang="en-US"/>
          </a:p>
        </p:txBody>
      </p:sp>
    </p:spTree>
    <p:extLst>
      <p:ext uri="{BB962C8B-B14F-4D97-AF65-F5344CB8AC3E}">
        <p14:creationId xmlns:p14="http://schemas.microsoft.com/office/powerpoint/2010/main" val="2673802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5</a:t>
            </a:fld>
            <a:endParaRPr lang="en-US"/>
          </a:p>
        </p:txBody>
      </p:sp>
    </p:spTree>
    <p:extLst>
      <p:ext uri="{BB962C8B-B14F-4D97-AF65-F5344CB8AC3E}">
        <p14:creationId xmlns:p14="http://schemas.microsoft.com/office/powerpoint/2010/main" val="538008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6</a:t>
            </a:fld>
            <a:endParaRPr lang="en-US"/>
          </a:p>
        </p:txBody>
      </p:sp>
    </p:spTree>
    <p:extLst>
      <p:ext uri="{BB962C8B-B14F-4D97-AF65-F5344CB8AC3E}">
        <p14:creationId xmlns:p14="http://schemas.microsoft.com/office/powerpoint/2010/main" val="136432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7</a:t>
            </a:fld>
            <a:endParaRPr lang="en-US"/>
          </a:p>
        </p:txBody>
      </p:sp>
    </p:spTree>
    <p:extLst>
      <p:ext uri="{BB962C8B-B14F-4D97-AF65-F5344CB8AC3E}">
        <p14:creationId xmlns:p14="http://schemas.microsoft.com/office/powerpoint/2010/main" val="4013136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8</a:t>
            </a:fld>
            <a:endParaRPr lang="en-US"/>
          </a:p>
        </p:txBody>
      </p:sp>
    </p:spTree>
    <p:extLst>
      <p:ext uri="{BB962C8B-B14F-4D97-AF65-F5344CB8AC3E}">
        <p14:creationId xmlns:p14="http://schemas.microsoft.com/office/powerpoint/2010/main" val="2667505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9</a:t>
            </a:fld>
            <a:endParaRPr lang="en-US"/>
          </a:p>
        </p:txBody>
      </p:sp>
    </p:spTree>
    <p:extLst>
      <p:ext uri="{BB962C8B-B14F-4D97-AF65-F5344CB8AC3E}">
        <p14:creationId xmlns:p14="http://schemas.microsoft.com/office/powerpoint/2010/main" val="821871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10</a:t>
            </a:fld>
            <a:endParaRPr lang="en-US"/>
          </a:p>
        </p:txBody>
      </p:sp>
    </p:spTree>
    <p:extLst>
      <p:ext uri="{BB962C8B-B14F-4D97-AF65-F5344CB8AC3E}">
        <p14:creationId xmlns:p14="http://schemas.microsoft.com/office/powerpoint/2010/main" val="2634273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11</a:t>
            </a:fld>
            <a:endParaRPr lang="en-US"/>
          </a:p>
        </p:txBody>
      </p:sp>
    </p:spTree>
    <p:extLst>
      <p:ext uri="{BB962C8B-B14F-4D97-AF65-F5344CB8AC3E}">
        <p14:creationId xmlns:p14="http://schemas.microsoft.com/office/powerpoint/2010/main" val="826146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12</a:t>
            </a:fld>
            <a:endParaRPr lang="en-US"/>
          </a:p>
        </p:txBody>
      </p:sp>
    </p:spTree>
    <p:extLst>
      <p:ext uri="{BB962C8B-B14F-4D97-AF65-F5344CB8AC3E}">
        <p14:creationId xmlns:p14="http://schemas.microsoft.com/office/powerpoint/2010/main" val="3011459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13</a:t>
            </a:fld>
            <a:endParaRPr lang="en-US"/>
          </a:p>
        </p:txBody>
      </p:sp>
    </p:spTree>
    <p:extLst>
      <p:ext uri="{BB962C8B-B14F-4D97-AF65-F5344CB8AC3E}">
        <p14:creationId xmlns:p14="http://schemas.microsoft.com/office/powerpoint/2010/main" val="2672407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14</a:t>
            </a:fld>
            <a:endParaRPr lang="en-US"/>
          </a:p>
        </p:txBody>
      </p:sp>
    </p:spTree>
    <p:extLst>
      <p:ext uri="{BB962C8B-B14F-4D97-AF65-F5344CB8AC3E}">
        <p14:creationId xmlns:p14="http://schemas.microsoft.com/office/powerpoint/2010/main" val="855766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15</a:t>
            </a:fld>
            <a:endParaRPr lang="en-US"/>
          </a:p>
        </p:txBody>
      </p:sp>
    </p:spTree>
    <p:extLst>
      <p:ext uri="{BB962C8B-B14F-4D97-AF65-F5344CB8AC3E}">
        <p14:creationId xmlns:p14="http://schemas.microsoft.com/office/powerpoint/2010/main" val="3353466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16</a:t>
            </a:fld>
            <a:endParaRPr lang="en-US"/>
          </a:p>
        </p:txBody>
      </p:sp>
    </p:spTree>
    <p:extLst>
      <p:ext uri="{BB962C8B-B14F-4D97-AF65-F5344CB8AC3E}">
        <p14:creationId xmlns:p14="http://schemas.microsoft.com/office/powerpoint/2010/main" val="1704174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17</a:t>
            </a:fld>
            <a:endParaRPr lang="en-US"/>
          </a:p>
        </p:txBody>
      </p:sp>
    </p:spTree>
    <p:extLst>
      <p:ext uri="{BB962C8B-B14F-4D97-AF65-F5344CB8AC3E}">
        <p14:creationId xmlns:p14="http://schemas.microsoft.com/office/powerpoint/2010/main" val="697567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18</a:t>
            </a:fld>
            <a:endParaRPr lang="en-US"/>
          </a:p>
        </p:txBody>
      </p:sp>
    </p:spTree>
    <p:extLst>
      <p:ext uri="{BB962C8B-B14F-4D97-AF65-F5344CB8AC3E}">
        <p14:creationId xmlns:p14="http://schemas.microsoft.com/office/powerpoint/2010/main" val="22066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19</a:t>
            </a:fld>
            <a:endParaRPr lang="en-US"/>
          </a:p>
        </p:txBody>
      </p:sp>
    </p:spTree>
    <p:extLst>
      <p:ext uri="{BB962C8B-B14F-4D97-AF65-F5344CB8AC3E}">
        <p14:creationId xmlns:p14="http://schemas.microsoft.com/office/powerpoint/2010/main" val="3376062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20</a:t>
            </a:fld>
            <a:endParaRPr lang="en-US"/>
          </a:p>
        </p:txBody>
      </p:sp>
    </p:spTree>
    <p:extLst>
      <p:ext uri="{BB962C8B-B14F-4D97-AF65-F5344CB8AC3E}">
        <p14:creationId xmlns:p14="http://schemas.microsoft.com/office/powerpoint/2010/main" val="4097569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21</a:t>
            </a:fld>
            <a:endParaRPr lang="en-US"/>
          </a:p>
        </p:txBody>
      </p:sp>
    </p:spTree>
    <p:extLst>
      <p:ext uri="{BB962C8B-B14F-4D97-AF65-F5344CB8AC3E}">
        <p14:creationId xmlns:p14="http://schemas.microsoft.com/office/powerpoint/2010/main" val="3119215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22</a:t>
            </a:fld>
            <a:endParaRPr lang="en-US"/>
          </a:p>
        </p:txBody>
      </p:sp>
    </p:spTree>
    <p:extLst>
      <p:ext uri="{BB962C8B-B14F-4D97-AF65-F5344CB8AC3E}">
        <p14:creationId xmlns:p14="http://schemas.microsoft.com/office/powerpoint/2010/main" val="3902025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23</a:t>
            </a:fld>
            <a:endParaRPr lang="en-US"/>
          </a:p>
        </p:txBody>
      </p:sp>
    </p:spTree>
    <p:extLst>
      <p:ext uri="{BB962C8B-B14F-4D97-AF65-F5344CB8AC3E}">
        <p14:creationId xmlns:p14="http://schemas.microsoft.com/office/powerpoint/2010/main" val="2938737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24</a:t>
            </a:fld>
            <a:endParaRPr lang="en-US"/>
          </a:p>
        </p:txBody>
      </p:sp>
    </p:spTree>
    <p:extLst>
      <p:ext uri="{BB962C8B-B14F-4D97-AF65-F5344CB8AC3E}">
        <p14:creationId xmlns:p14="http://schemas.microsoft.com/office/powerpoint/2010/main" val="4085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25</a:t>
            </a:fld>
            <a:endParaRPr lang="en-US"/>
          </a:p>
        </p:txBody>
      </p:sp>
    </p:spTree>
    <p:extLst>
      <p:ext uri="{BB962C8B-B14F-4D97-AF65-F5344CB8AC3E}">
        <p14:creationId xmlns:p14="http://schemas.microsoft.com/office/powerpoint/2010/main" val="3659787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26</a:t>
            </a:fld>
            <a:endParaRPr lang="en-US"/>
          </a:p>
        </p:txBody>
      </p:sp>
    </p:spTree>
    <p:extLst>
      <p:ext uri="{BB962C8B-B14F-4D97-AF65-F5344CB8AC3E}">
        <p14:creationId xmlns:p14="http://schemas.microsoft.com/office/powerpoint/2010/main" val="1190614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27</a:t>
            </a:fld>
            <a:endParaRPr lang="en-US"/>
          </a:p>
        </p:txBody>
      </p:sp>
    </p:spTree>
    <p:extLst>
      <p:ext uri="{BB962C8B-B14F-4D97-AF65-F5344CB8AC3E}">
        <p14:creationId xmlns:p14="http://schemas.microsoft.com/office/powerpoint/2010/main" val="934632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28</a:t>
            </a:fld>
            <a:endParaRPr lang="en-US"/>
          </a:p>
        </p:txBody>
      </p:sp>
    </p:spTree>
    <p:extLst>
      <p:ext uri="{BB962C8B-B14F-4D97-AF65-F5344CB8AC3E}">
        <p14:creationId xmlns:p14="http://schemas.microsoft.com/office/powerpoint/2010/main" val="2216816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29</a:t>
            </a:fld>
            <a:endParaRPr lang="en-US"/>
          </a:p>
        </p:txBody>
      </p:sp>
    </p:spTree>
    <p:extLst>
      <p:ext uri="{BB962C8B-B14F-4D97-AF65-F5344CB8AC3E}">
        <p14:creationId xmlns:p14="http://schemas.microsoft.com/office/powerpoint/2010/main" val="696859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30</a:t>
            </a:fld>
            <a:endParaRPr lang="en-US"/>
          </a:p>
        </p:txBody>
      </p:sp>
    </p:spTree>
    <p:extLst>
      <p:ext uri="{BB962C8B-B14F-4D97-AF65-F5344CB8AC3E}">
        <p14:creationId xmlns:p14="http://schemas.microsoft.com/office/powerpoint/2010/main" val="36354665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31</a:t>
            </a:fld>
            <a:endParaRPr lang="en-US"/>
          </a:p>
        </p:txBody>
      </p:sp>
    </p:spTree>
    <p:extLst>
      <p:ext uri="{BB962C8B-B14F-4D97-AF65-F5344CB8AC3E}">
        <p14:creationId xmlns:p14="http://schemas.microsoft.com/office/powerpoint/2010/main" val="664222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32</a:t>
            </a:fld>
            <a:endParaRPr lang="en-US"/>
          </a:p>
        </p:txBody>
      </p:sp>
    </p:spTree>
    <p:extLst>
      <p:ext uri="{BB962C8B-B14F-4D97-AF65-F5344CB8AC3E}">
        <p14:creationId xmlns:p14="http://schemas.microsoft.com/office/powerpoint/2010/main" val="1883833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33</a:t>
            </a:fld>
            <a:endParaRPr lang="en-US"/>
          </a:p>
        </p:txBody>
      </p:sp>
    </p:spTree>
    <p:extLst>
      <p:ext uri="{BB962C8B-B14F-4D97-AF65-F5344CB8AC3E}">
        <p14:creationId xmlns:p14="http://schemas.microsoft.com/office/powerpoint/2010/main" val="3136243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34</a:t>
            </a:fld>
            <a:endParaRPr lang="en-US"/>
          </a:p>
        </p:txBody>
      </p:sp>
    </p:spTree>
    <p:extLst>
      <p:ext uri="{BB962C8B-B14F-4D97-AF65-F5344CB8AC3E}">
        <p14:creationId xmlns:p14="http://schemas.microsoft.com/office/powerpoint/2010/main" val="3214737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35</a:t>
            </a:fld>
            <a:endParaRPr lang="en-US"/>
          </a:p>
        </p:txBody>
      </p:sp>
    </p:spTree>
    <p:extLst>
      <p:ext uri="{BB962C8B-B14F-4D97-AF65-F5344CB8AC3E}">
        <p14:creationId xmlns:p14="http://schemas.microsoft.com/office/powerpoint/2010/main" val="1268118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36</a:t>
            </a:fld>
            <a:endParaRPr lang="en-US"/>
          </a:p>
        </p:txBody>
      </p:sp>
    </p:spTree>
    <p:extLst>
      <p:ext uri="{BB962C8B-B14F-4D97-AF65-F5344CB8AC3E}">
        <p14:creationId xmlns:p14="http://schemas.microsoft.com/office/powerpoint/2010/main" val="27129429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37</a:t>
            </a:fld>
            <a:endParaRPr lang="en-US"/>
          </a:p>
        </p:txBody>
      </p:sp>
    </p:spTree>
    <p:extLst>
      <p:ext uri="{BB962C8B-B14F-4D97-AF65-F5344CB8AC3E}">
        <p14:creationId xmlns:p14="http://schemas.microsoft.com/office/powerpoint/2010/main" val="393394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38</a:t>
            </a:fld>
            <a:endParaRPr lang="en-US"/>
          </a:p>
        </p:txBody>
      </p:sp>
    </p:spTree>
    <p:extLst>
      <p:ext uri="{BB962C8B-B14F-4D97-AF65-F5344CB8AC3E}">
        <p14:creationId xmlns:p14="http://schemas.microsoft.com/office/powerpoint/2010/main" val="32812881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39</a:t>
            </a:fld>
            <a:endParaRPr lang="en-US"/>
          </a:p>
        </p:txBody>
      </p:sp>
    </p:spTree>
    <p:extLst>
      <p:ext uri="{BB962C8B-B14F-4D97-AF65-F5344CB8AC3E}">
        <p14:creationId xmlns:p14="http://schemas.microsoft.com/office/powerpoint/2010/main" val="1233677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40</a:t>
            </a:fld>
            <a:endParaRPr lang="en-US"/>
          </a:p>
        </p:txBody>
      </p:sp>
    </p:spTree>
    <p:extLst>
      <p:ext uri="{BB962C8B-B14F-4D97-AF65-F5344CB8AC3E}">
        <p14:creationId xmlns:p14="http://schemas.microsoft.com/office/powerpoint/2010/main" val="18927428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41</a:t>
            </a:fld>
            <a:endParaRPr lang="en-US"/>
          </a:p>
        </p:txBody>
      </p:sp>
    </p:spTree>
    <p:extLst>
      <p:ext uri="{BB962C8B-B14F-4D97-AF65-F5344CB8AC3E}">
        <p14:creationId xmlns:p14="http://schemas.microsoft.com/office/powerpoint/2010/main" val="32614150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42</a:t>
            </a:fld>
            <a:endParaRPr lang="en-US"/>
          </a:p>
        </p:txBody>
      </p:sp>
    </p:spTree>
    <p:extLst>
      <p:ext uri="{BB962C8B-B14F-4D97-AF65-F5344CB8AC3E}">
        <p14:creationId xmlns:p14="http://schemas.microsoft.com/office/powerpoint/2010/main" val="3366657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43</a:t>
            </a:fld>
            <a:endParaRPr lang="en-US"/>
          </a:p>
        </p:txBody>
      </p:sp>
    </p:spTree>
    <p:extLst>
      <p:ext uri="{BB962C8B-B14F-4D97-AF65-F5344CB8AC3E}">
        <p14:creationId xmlns:p14="http://schemas.microsoft.com/office/powerpoint/2010/main" val="27097303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44</a:t>
            </a:fld>
            <a:endParaRPr lang="en-US"/>
          </a:p>
        </p:txBody>
      </p:sp>
    </p:spTree>
    <p:extLst>
      <p:ext uri="{BB962C8B-B14F-4D97-AF65-F5344CB8AC3E}">
        <p14:creationId xmlns:p14="http://schemas.microsoft.com/office/powerpoint/2010/main" val="129624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45</a:t>
            </a:fld>
            <a:endParaRPr lang="en-US"/>
          </a:p>
        </p:txBody>
      </p:sp>
    </p:spTree>
    <p:extLst>
      <p:ext uri="{BB962C8B-B14F-4D97-AF65-F5344CB8AC3E}">
        <p14:creationId xmlns:p14="http://schemas.microsoft.com/office/powerpoint/2010/main" val="3501824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46</a:t>
            </a:fld>
            <a:endParaRPr lang="en-US"/>
          </a:p>
        </p:txBody>
      </p:sp>
    </p:spTree>
    <p:extLst>
      <p:ext uri="{BB962C8B-B14F-4D97-AF65-F5344CB8AC3E}">
        <p14:creationId xmlns:p14="http://schemas.microsoft.com/office/powerpoint/2010/main" val="1748078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284CA3-960F-4E60-8535-E4DC269B8BD3}" type="slidenum">
              <a:rPr lang="en-US" smtClean="0"/>
              <a:t>48</a:t>
            </a:fld>
            <a:endParaRPr lang="en-US"/>
          </a:p>
        </p:txBody>
      </p:sp>
    </p:spTree>
    <p:extLst>
      <p:ext uri="{BB962C8B-B14F-4D97-AF65-F5344CB8AC3E}">
        <p14:creationId xmlns:p14="http://schemas.microsoft.com/office/powerpoint/2010/main" val="4198078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smtClean="0"/>
              <a:t>Titelzeile </a:t>
            </a:r>
            <a:br>
              <a:rPr lang="de-DE" dirty="0" smtClean="0"/>
            </a:br>
            <a:r>
              <a:rPr lang="de-DE" dirty="0" smtClean="0"/>
              <a:t>max. 2-zeilig</a:t>
            </a:r>
            <a:endParaRPr lang="de-DE" dirty="0"/>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smtClean="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smtClean="0"/>
              <a:t>Zusatzinformation (Autor | Datum)</a:t>
            </a:r>
          </a:p>
          <a:p>
            <a:pPr lvl="1"/>
            <a:r>
              <a:rPr lang="de-DE" dirty="0" smtClean="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smtClean="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smtClean="0"/>
              <a:t>Fügen Sie bei Bedarf über das Icon ein Bild in den Platzhalter ein. </a:t>
            </a:r>
            <a:br>
              <a:rPr lang="de-DE" dirty="0" smtClean="0"/>
            </a:br>
            <a:r>
              <a:rPr lang="de-DE" dirty="0" smtClean="0"/>
              <a:t>Achten Sie hierbei darauf, ein Bild zu wählen, auf welchem </a:t>
            </a:r>
            <a:br>
              <a:rPr lang="de-DE" dirty="0" smtClean="0"/>
            </a:br>
            <a:r>
              <a:rPr lang="de-DE" dirty="0" smtClean="0"/>
              <a:t>das Logo mit der Unterzeile noch gut zu erkennen ist.</a:t>
            </a:r>
            <a:br>
              <a:rPr lang="de-DE" dirty="0" smtClean="0"/>
            </a:br>
            <a:r>
              <a:rPr lang="de-DE" dirty="0" smtClean="0"/>
              <a:t/>
            </a:r>
            <a:br>
              <a:rPr lang="de-DE" dirty="0" smtClean="0"/>
            </a:br>
            <a:r>
              <a:rPr lang="de-DE" dirty="0" smtClean="0"/>
              <a:t>Klicken Sie nach dem Einfügen auf Start | Folien | Zurücksetzen, </a:t>
            </a:r>
            <a:br>
              <a:rPr lang="de-DE" dirty="0" smtClean="0"/>
            </a:br>
            <a:r>
              <a:rPr lang="de-DE" dirty="0" smtClean="0"/>
              <a:t>um das Bild hinter die anderen Elemente zu legen.</a:t>
            </a:r>
            <a:endParaRPr lang="de-DE" dirty="0"/>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smtClean="0"/>
              <a:t>Titelzeile </a:t>
            </a:r>
            <a:br>
              <a:rPr lang="de-DE" dirty="0" smtClean="0"/>
            </a:br>
            <a:r>
              <a:rPr lang="de-DE" dirty="0" smtClean="0"/>
              <a:t>max. 2-zeilig</a:t>
            </a:r>
            <a:endParaRPr lang="de-DE" dirty="0"/>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smtClean="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smtClean="0"/>
              <a:t>Zusatzinformation (Autor | Datum)</a:t>
            </a:r>
          </a:p>
          <a:p>
            <a:pPr lvl="1"/>
            <a:r>
              <a:rPr lang="de-DE" dirty="0" smtClean="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smtClean="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smtClean="0"/>
              <a:t> </a:t>
            </a:r>
            <a:endParaRPr lang="de-DE" dirty="0"/>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smtClean="0"/>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smtClean="0"/>
              <a:t> </a:t>
            </a:r>
            <a:endParaRPr lang="de-DE" dirty="0"/>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smtClean="0">
                <a:solidFill>
                  <a:srgbClr val="004992"/>
                </a:solidFill>
              </a:rPr>
              <a:t>メタ認知トレーニング（</a:t>
            </a:r>
            <a:r>
              <a:rPr lang="en-US" altLang="ja-JP" dirty="0" smtClean="0">
                <a:solidFill>
                  <a:srgbClr val="004992"/>
                </a:solidFill>
              </a:rPr>
              <a:t>MCT)</a:t>
            </a:r>
            <a:endParaRPr lang="de-DE" dirty="0" smtClean="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smtClean="0">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smtClean="0">
                <a:latin typeface="+mj-lt"/>
              </a:rPr>
              <a:t>このモジュールでの画像の使用は作者や著作権者によってそれぞれ、快く使用許可を得ています。詳細 </a:t>
            </a:r>
            <a:r>
              <a:rPr lang="en-US" altLang="ja-JP" sz="1000" dirty="0" smtClean="0">
                <a:latin typeface="+mj-lt"/>
              </a:rPr>
              <a:t>(</a:t>
            </a:r>
            <a:r>
              <a:rPr lang="ja-JP" altLang="en-US" sz="1000" dirty="0" smtClean="0">
                <a:latin typeface="+mj-lt"/>
              </a:rPr>
              <a:t>作者、タイトル</a:t>
            </a:r>
            <a:r>
              <a:rPr lang="en-US" altLang="ja-JP" sz="1000" dirty="0" smtClean="0">
                <a:latin typeface="+mj-lt"/>
              </a:rPr>
              <a:t>) </a:t>
            </a:r>
            <a:r>
              <a:rPr lang="ja-JP" altLang="en-US" sz="1000" dirty="0" smtClean="0">
                <a:latin typeface="+mj-lt"/>
              </a:rPr>
              <a:t>についてはこの発表用のスライドの最後を参照してください。</a:t>
            </a:r>
            <a:endParaRPr lang="es-ES" altLang="de-DE" sz="1000" dirty="0" smtClean="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a:t>
            </a:fld>
            <a:endParaRPr lang="en-US"/>
          </a:p>
        </p:txBody>
      </p:sp>
      <p:sp>
        <p:nvSpPr>
          <p:cNvPr id="5" name="Titel 4"/>
          <p:cNvSpPr>
            <a:spLocks noGrp="1"/>
          </p:cNvSpPr>
          <p:nvPr>
            <p:ph type="title"/>
          </p:nvPr>
        </p:nvSpPr>
        <p:spPr bwMode="gray"/>
        <p:txBody>
          <a:bodyPr/>
          <a:lstStyle/>
          <a:p>
            <a:r>
              <a:rPr lang="en-US" smtClean="0"/>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Tree>
    <p:extLst>
      <p:ext uri="{BB962C8B-B14F-4D97-AF65-F5344CB8AC3E}">
        <p14:creationId xmlns:p14="http://schemas.microsoft.com/office/powerpoint/2010/main" val="52341179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smtClean="0"/>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5699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smtClean="0"/>
              <a:t>Fügen Sie bei Bedarf über das Icon ein Bild in den Platzhalter ein. </a:t>
            </a:r>
            <a:br>
              <a:rPr lang="de-DE" dirty="0" smtClean="0"/>
            </a:br>
            <a:r>
              <a:rPr lang="de-DE" dirty="0" smtClean="0"/>
              <a:t>Achten Sie hierbei darauf, ein Bild zu wählen, auf welchem </a:t>
            </a:r>
            <a:br>
              <a:rPr lang="de-DE" dirty="0" smtClean="0"/>
            </a:br>
            <a:r>
              <a:rPr lang="de-DE" dirty="0" smtClean="0"/>
              <a:t>das Logo mit der Unterzeile noch gut zu erkennen ist.</a:t>
            </a:r>
            <a:br>
              <a:rPr lang="de-DE" dirty="0" smtClean="0"/>
            </a:br>
            <a:r>
              <a:rPr lang="de-DE" dirty="0" smtClean="0"/>
              <a:t/>
            </a:r>
            <a:br>
              <a:rPr lang="de-DE" dirty="0" smtClean="0"/>
            </a:br>
            <a:r>
              <a:rPr lang="de-DE" dirty="0" smtClean="0"/>
              <a:t>Klicken Sie nach dem Einfügen auf Start | Folien | Zurücksetzen, </a:t>
            </a:r>
            <a:br>
              <a:rPr lang="de-DE" dirty="0" smtClean="0"/>
            </a:br>
            <a:r>
              <a:rPr lang="de-DE" dirty="0" smtClean="0"/>
              <a:t>um das Bild hinter die anderen Elemente zu legen.</a:t>
            </a:r>
            <a:endParaRPr lang="de-DE" dirty="0"/>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smtClean="0"/>
              <a:t>Kapitelname </a:t>
            </a:r>
            <a:br>
              <a:rPr lang="de-DE" dirty="0" smtClean="0"/>
            </a:br>
            <a:r>
              <a:rPr lang="de-DE" dirty="0" smtClean="0"/>
              <a:t>(max. 2 Zeilen)</a:t>
            </a:r>
            <a:endParaRPr lang="de-DE" dirty="0"/>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smtClean="0"/>
              <a:t> </a:t>
            </a:r>
            <a:endParaRPr lang="de-DE" dirty="0"/>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smtClean="0"/>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smtClean="0"/>
              <a:t>Fügen Sie über Klick auf das Icon </a:t>
            </a:r>
            <a:br>
              <a:rPr lang="de-DE" dirty="0" smtClean="0"/>
            </a:br>
            <a:r>
              <a:rPr lang="de-DE" dirty="0" smtClean="0"/>
              <a:t>ein Bild in den Platzhalter ein.</a:t>
            </a:r>
            <a:endParaRPr lang="de-DE" dirty="0"/>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smtClean="0"/>
              <a:t>Fügen Sie über Klick auf das Icon </a:t>
            </a:r>
            <a:br>
              <a:rPr lang="de-DE" dirty="0" smtClean="0"/>
            </a:br>
            <a:r>
              <a:rPr lang="de-DE" dirty="0" smtClean="0"/>
              <a:t>ein Bild in den Platzhalter ein. </a:t>
            </a:r>
            <a:endParaRPr lang="de-DE" dirty="0"/>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smtClean="0"/>
              <a:t>Text durch Klicken bearbeiten</a:t>
            </a:r>
            <a:endParaRPr lang="de-DE" dirty="0"/>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ja-JP" altLang="en-US" smtClean="0"/>
              <a:t>トレーニング・モジュール </a:t>
            </a:r>
            <a:r>
              <a:rPr lang="en-US" altLang="ja-JP" smtClean="0"/>
              <a:t>9 – </a:t>
            </a:r>
            <a:r>
              <a:rPr lang="ja-JP" altLang="en-US" smtClean="0"/>
              <a:t>自尊心</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smtClean="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smtClean="0"/>
              <a:t>Titelzeile </a:t>
            </a:r>
            <a:br>
              <a:rPr lang="de-DE" dirty="0" smtClean="0"/>
            </a:br>
            <a:r>
              <a:rPr lang="de-DE" dirty="0" smtClean="0"/>
              <a:t>max. 2-zeilig</a:t>
            </a:r>
            <a:endParaRPr lang="de-DE" dirty="0"/>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smtClean="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smtClean="0"/>
              <a:t>Zusatzinformation (Autor | Datum)</a:t>
            </a:r>
          </a:p>
          <a:p>
            <a:pPr lvl="1"/>
            <a:r>
              <a:rPr lang="de-DE" dirty="0" smtClean="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smtClean="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1869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smtClean="0"/>
              <a:t>Fügen Sie bei Bedarf über das Icon ein Bild in den Platzhalter ein. </a:t>
            </a:r>
            <a:br>
              <a:rPr lang="de-DE" dirty="0" smtClean="0"/>
            </a:br>
            <a:r>
              <a:rPr lang="de-DE" dirty="0" smtClean="0"/>
              <a:t>Achten Sie hierbei darauf, ein Bild zu wählen, auf welchem </a:t>
            </a:r>
            <a:br>
              <a:rPr lang="de-DE" dirty="0" smtClean="0"/>
            </a:br>
            <a:r>
              <a:rPr lang="de-DE" dirty="0" smtClean="0"/>
              <a:t>das Logo mit der Unterzeile noch gut zu erkennen ist.</a:t>
            </a:r>
            <a:br>
              <a:rPr lang="de-DE" dirty="0" smtClean="0"/>
            </a:br>
            <a:r>
              <a:rPr lang="de-DE" dirty="0" smtClean="0"/>
              <a:t/>
            </a:r>
            <a:br>
              <a:rPr lang="de-DE" dirty="0" smtClean="0"/>
            </a:br>
            <a:r>
              <a:rPr lang="de-DE" dirty="0" smtClean="0"/>
              <a:t>Klicken Sie nach dem Einfügen auf Start | Folien | Zurücksetzen, </a:t>
            </a:r>
            <a:br>
              <a:rPr lang="de-DE" dirty="0" smtClean="0"/>
            </a:br>
            <a:r>
              <a:rPr lang="de-DE" dirty="0" smtClean="0"/>
              <a:t>um das Bild hinter die anderen Elemente zu legen.</a:t>
            </a:r>
            <a:endParaRPr lang="de-DE" dirty="0"/>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smtClean="0"/>
              <a:t>Titelzeile </a:t>
            </a:r>
            <a:br>
              <a:rPr lang="de-DE" dirty="0" smtClean="0"/>
            </a:br>
            <a:r>
              <a:rPr lang="de-DE" dirty="0" smtClean="0"/>
              <a:t>max. 2-zeilig</a:t>
            </a:r>
            <a:endParaRPr lang="de-DE" dirty="0"/>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smtClean="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smtClean="0"/>
              <a:t>Zusatzinformation (Autor | Datum)</a:t>
            </a:r>
          </a:p>
          <a:p>
            <a:pPr lvl="1"/>
            <a:r>
              <a:rPr lang="de-DE" dirty="0" smtClean="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smtClean="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smtClean="0"/>
              <a:t> </a:t>
            </a:r>
            <a:endParaRPr lang="de-DE" dirty="0"/>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019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smtClean="0"/>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smtClean="0"/>
              <a:t> </a:t>
            </a:r>
            <a:endParaRPr lang="de-DE" dirty="0"/>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kumimoji="0" lang="ja-JP" altLang="en-US" dirty="0" smtClean="0">
                <a:solidFill>
                  <a:srgbClr val="004992"/>
                </a:solidFill>
              </a:rPr>
              <a:t>メタ認知トレーニング（</a:t>
            </a:r>
            <a:r>
              <a:rPr kumimoji="0" lang="en-US" altLang="ja-JP" dirty="0" smtClean="0">
                <a:solidFill>
                  <a:srgbClr val="004992"/>
                </a:solidFill>
              </a:rPr>
              <a:t>MCT)</a:t>
            </a:r>
            <a:endParaRPr kumimoji="0" lang="de-DE" dirty="0" smtClean="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a:endParaRPr kumimoji="0" lang="en-US" dirty="0" err="1" smtClean="0">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a:spcBef>
                <a:spcPct val="0"/>
              </a:spcBef>
              <a:buClrTx/>
              <a:buFontTx/>
              <a:buNone/>
            </a:pPr>
            <a:r>
              <a:rPr kumimoji="0" lang="ja-JP" altLang="en-US" sz="1000" dirty="0" smtClean="0">
                <a:solidFill>
                  <a:srgbClr val="333333"/>
                </a:solidFill>
                <a:latin typeface="Calibri Light"/>
              </a:rPr>
              <a:t>このモジュールでの画像の使用は作者や著作権者によってそれぞれ、快く使用許可を得ています。詳細 </a:t>
            </a:r>
            <a:r>
              <a:rPr kumimoji="0" lang="en-US" altLang="ja-JP" sz="1000" dirty="0" smtClean="0">
                <a:solidFill>
                  <a:srgbClr val="333333"/>
                </a:solidFill>
                <a:latin typeface="Calibri Light"/>
              </a:rPr>
              <a:t>(</a:t>
            </a:r>
            <a:r>
              <a:rPr kumimoji="0" lang="ja-JP" altLang="en-US" sz="1000" dirty="0" smtClean="0">
                <a:solidFill>
                  <a:srgbClr val="333333"/>
                </a:solidFill>
                <a:latin typeface="Calibri Light"/>
              </a:rPr>
              <a:t>作者、タイトル</a:t>
            </a:r>
            <a:r>
              <a:rPr kumimoji="0" lang="en-US" altLang="ja-JP" sz="1000" dirty="0" smtClean="0">
                <a:solidFill>
                  <a:srgbClr val="333333"/>
                </a:solidFill>
                <a:latin typeface="Calibri Light"/>
              </a:rPr>
              <a:t>) </a:t>
            </a:r>
            <a:r>
              <a:rPr kumimoji="0" lang="ja-JP" altLang="en-US" sz="1000" dirty="0" smtClean="0">
                <a:solidFill>
                  <a:srgbClr val="333333"/>
                </a:solidFill>
                <a:latin typeface="Calibri Light"/>
              </a:rPr>
              <a:t>についてはこの発表用のスライドの最後を参照してください。</a:t>
            </a:r>
            <a:endParaRPr kumimoji="0" lang="es-ES" altLang="de-DE" sz="1000" dirty="0" smtClean="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2868450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smtClean="0">
                <a:solidFill>
                  <a:srgbClr val="333333"/>
                </a:solidFill>
              </a:rPr>
              <a:t>Metacognitieve Training 1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smtClean="0"/>
              <a:t>Titelmasterformat durch Klicken bearbeiten</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endParaRPr lang="de-DE" dirty="0"/>
          </a:p>
        </p:txBody>
      </p:sp>
    </p:spTree>
    <p:extLst>
      <p:ext uri="{BB962C8B-B14F-4D97-AF65-F5344CB8AC3E}">
        <p14:creationId xmlns:p14="http://schemas.microsoft.com/office/powerpoint/2010/main" val="409380962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smtClean="0"/>
              <a:t>Titelmasterformat durch Klicken bearbeiten</a:t>
            </a:r>
            <a:endParaRPr lang="de-DE" dirty="0"/>
          </a:p>
        </p:txBody>
      </p:sp>
      <p:sp>
        <p:nvSpPr>
          <p:cNvPr id="3" name="Content Placeholder 2"/>
          <p:cNvSpPr>
            <a:spLocks noGrp="1"/>
          </p:cNvSpPr>
          <p:nvPr>
            <p:ph idx="1"/>
          </p:nvPr>
        </p:nvSpPr>
        <p:spPr bwMode="gray"/>
        <p:txBody>
          <a:bodyPr>
            <a:noAutofit/>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Footer Placeholder 4"/>
          <p:cNvSpPr>
            <a:spLocks noGrp="1"/>
          </p:cNvSpPr>
          <p:nvPr>
            <p:ph type="ftr" sz="quarter" idx="11"/>
          </p:nvPr>
        </p:nvSpPr>
        <p:spPr bwMode="gray"/>
        <p:txBody>
          <a:bodyPr>
            <a:noAutofit/>
          </a:bodyPr>
          <a:lstStyle/>
          <a:p>
            <a:r>
              <a:rPr lang="de-DE" smtClean="0">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73311285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smtClean="0"/>
              <a:t>Fügen Sie bei Bedarf über das Icon ein Bild in den Platzhalter ein. </a:t>
            </a:r>
            <a:br>
              <a:rPr lang="de-DE" dirty="0" smtClean="0"/>
            </a:br>
            <a:r>
              <a:rPr lang="de-DE" dirty="0" smtClean="0"/>
              <a:t>Achten Sie hierbei darauf, ein Bild zu wählen, auf welchem </a:t>
            </a:r>
            <a:br>
              <a:rPr lang="de-DE" dirty="0" smtClean="0"/>
            </a:br>
            <a:r>
              <a:rPr lang="de-DE" dirty="0" smtClean="0"/>
              <a:t>das Logo mit der Unterzeile noch gut zu erkennen ist.</a:t>
            </a:r>
            <a:br>
              <a:rPr lang="de-DE" dirty="0" smtClean="0"/>
            </a:br>
            <a:r>
              <a:rPr lang="de-DE" dirty="0" smtClean="0"/>
              <a:t/>
            </a:r>
            <a:br>
              <a:rPr lang="de-DE" dirty="0" smtClean="0"/>
            </a:br>
            <a:r>
              <a:rPr lang="de-DE" dirty="0" smtClean="0"/>
              <a:t>Klicken Sie nach dem Einfügen auf Start | Folien | Zurücksetzen, </a:t>
            </a:r>
            <a:br>
              <a:rPr lang="de-DE" dirty="0" smtClean="0"/>
            </a:br>
            <a:r>
              <a:rPr lang="de-DE" dirty="0" smtClean="0"/>
              <a:t>um das Bild hinter die anderen Elemente zu legen.</a:t>
            </a:r>
            <a:endParaRPr lang="de-DE" dirty="0"/>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smtClean="0"/>
              <a:t>Kapitelname </a:t>
            </a:r>
            <a:br>
              <a:rPr lang="de-DE" dirty="0" smtClean="0"/>
            </a:br>
            <a:r>
              <a:rPr lang="de-DE" dirty="0" smtClean="0"/>
              <a:t>(max. 2 Zeilen)</a:t>
            </a:r>
            <a:endParaRPr lang="de-DE" dirty="0"/>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smtClean="0"/>
              <a:t> </a:t>
            </a:r>
            <a:endParaRPr lang="de-DE" dirty="0"/>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spTree>
    <p:extLst>
      <p:ext uri="{BB962C8B-B14F-4D97-AF65-F5344CB8AC3E}">
        <p14:creationId xmlns:p14="http://schemas.microsoft.com/office/powerpoint/2010/main" val="3031515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smtClean="0"/>
              <a:t>Titelmasterformat durch Klicken bearbeiten</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oter Placeholder 5"/>
          <p:cNvSpPr>
            <a:spLocks noGrp="1"/>
          </p:cNvSpPr>
          <p:nvPr>
            <p:ph type="ftr" sz="quarter" idx="11"/>
          </p:nvPr>
        </p:nvSpPr>
        <p:spPr bwMode="gray"/>
        <p:txBody>
          <a:bodyPr/>
          <a:lstStyle/>
          <a:p>
            <a:r>
              <a:rPr lang="de-DE" smtClean="0">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450822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smtClean="0"/>
              <a:t>Titelmasterformat durch Klicken bearbeiten</a:t>
            </a:r>
            <a:endParaRPr lang="de-DE" dirty="0"/>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ooter Placeholder 5"/>
          <p:cNvSpPr>
            <a:spLocks noGrp="1"/>
          </p:cNvSpPr>
          <p:nvPr>
            <p:ph type="ftr" sz="quarter" idx="11"/>
          </p:nvPr>
        </p:nvSpPr>
        <p:spPr bwMode="gray"/>
        <p:txBody>
          <a:bodyPr/>
          <a:lstStyle/>
          <a:p>
            <a:r>
              <a:rPr lang="de-DE" smtClean="0">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smtClean="0"/>
              <a:t>Fügen Sie über Klick auf das Icon </a:t>
            </a:r>
            <a:br>
              <a:rPr lang="de-DE" dirty="0" smtClean="0"/>
            </a:br>
            <a:r>
              <a:rPr lang="de-DE" dirty="0" smtClean="0"/>
              <a:t>ein Bild in den Platzhalter ein.</a:t>
            </a:r>
            <a:endParaRPr lang="de-DE" dirty="0"/>
          </a:p>
        </p:txBody>
      </p:sp>
    </p:spTree>
    <p:extLst>
      <p:ext uri="{BB962C8B-B14F-4D97-AF65-F5344CB8AC3E}">
        <p14:creationId xmlns:p14="http://schemas.microsoft.com/office/powerpoint/2010/main" val="3008099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smtClean="0">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smtClean="0"/>
              <a:t>Fügen Sie über Klick auf das Icon </a:t>
            </a:r>
            <a:br>
              <a:rPr lang="de-DE" dirty="0" smtClean="0"/>
            </a:br>
            <a:r>
              <a:rPr lang="de-DE" dirty="0" smtClean="0"/>
              <a:t>ein Bild in den Platzhalter ein. </a:t>
            </a:r>
            <a:endParaRPr lang="de-DE" dirty="0"/>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smtClean="0"/>
              <a:t>Text durch Klicken bearbeiten</a:t>
            </a:r>
            <a:endParaRPr lang="de-DE" dirty="0"/>
          </a:p>
        </p:txBody>
      </p:sp>
    </p:spTree>
    <p:extLst>
      <p:ext uri="{BB962C8B-B14F-4D97-AF65-F5344CB8AC3E}">
        <p14:creationId xmlns:p14="http://schemas.microsoft.com/office/powerpoint/2010/main" val="146626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smtClean="0"/>
              <a:t>Titelmasterformat durch Klicken bearbeiten</a:t>
            </a:r>
            <a:endParaRPr lang="de-DE" dirty="0"/>
          </a:p>
        </p:txBody>
      </p:sp>
      <p:sp>
        <p:nvSpPr>
          <p:cNvPr id="4" name="Footer Placeholder 3"/>
          <p:cNvSpPr>
            <a:spLocks noGrp="1"/>
          </p:cNvSpPr>
          <p:nvPr>
            <p:ph type="ftr" sz="quarter" idx="11"/>
          </p:nvPr>
        </p:nvSpPr>
        <p:spPr bwMode="gray"/>
        <p:txBody>
          <a:bodyPr/>
          <a:lstStyle/>
          <a:p>
            <a:r>
              <a:rPr lang="de-DE" smtClean="0">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915313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smtClean="0">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264777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kumimoji="0"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smtClean="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endParaRPr lang="de-DE" dirty="0"/>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endParaRPr lang="de-DE"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988005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smtClean="0"/>
              <a:t>Titelmasterformat durch Klicken bearbeiten</a:t>
            </a:r>
            <a:endParaRPr lang="de-DE" dirty="0"/>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endParaRPr lang="de-DE" dirty="0"/>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ja-JP" altLang="en-US" smtClean="0"/>
              <a:t>トレーニング・モジュール </a:t>
            </a:r>
            <a:r>
              <a:rPr lang="en-US" altLang="ja-JP" smtClean="0"/>
              <a:t>9 – </a:t>
            </a:r>
            <a:r>
              <a:rPr lang="ja-JP" altLang="en-US" smtClean="0"/>
              <a:t>自尊心</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smtClean="0"/>
              <a:t>Titelmasterformat durch Klicken bearbeiten</a:t>
            </a:r>
            <a:endParaRPr lang="de-DE" dirty="0"/>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a:p>
            <a:pPr lvl="5"/>
            <a:r>
              <a:rPr lang="de-DE" dirty="0" smtClean="0"/>
              <a:t>6</a:t>
            </a:r>
          </a:p>
          <a:p>
            <a:pPr lvl="6"/>
            <a:r>
              <a:rPr lang="de-DE" dirty="0" smtClean="0"/>
              <a:t>7</a:t>
            </a:r>
          </a:p>
          <a:p>
            <a:pPr lvl="7"/>
            <a:r>
              <a:rPr lang="de-DE" dirty="0" smtClean="0"/>
              <a:t>8</a:t>
            </a:r>
          </a:p>
          <a:p>
            <a:pPr lvl="8"/>
            <a:r>
              <a:rPr lang="de-DE" dirty="0" smtClean="0"/>
              <a:t>9</a:t>
            </a:r>
            <a:endParaRPr lang="de-DE" dirty="0"/>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r>
              <a:rPr kumimoji="0" lang="de-DE" smtClean="0">
                <a:solidFill>
                  <a:srgbClr val="333333"/>
                </a:solidFill>
              </a:rPr>
              <a:t>Entrenamiento Metacognitivo 8 – Stimmung</a:t>
            </a:r>
            <a:endParaRPr kumimoji="0"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fld id="{9B00EF49-7894-4F53-A8DD-F7DB3BFC5032}" type="slidenum">
              <a:rPr kumimoji="0" lang="de-DE" smtClean="0">
                <a:solidFill>
                  <a:srgbClr val="333333"/>
                </a:solidFill>
              </a:rPr>
              <a:pPr defTabSz="457123"/>
              <a:t>‹#›</a:t>
            </a:fld>
            <a:endParaRPr kumimoji="0"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kumimoji="0"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05665591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dirty="0" smtClean="0">
                <a:latin typeface="Calibri Light"/>
              </a:rPr>
              <a:t>9 I </a:t>
            </a:r>
            <a:r>
              <a:rPr lang="en-US" altLang="ja-JP" dirty="0" smtClean="0">
                <a:latin typeface="Calibri Light"/>
              </a:rPr>
              <a:t>– </a:t>
            </a:r>
            <a:r>
              <a:rPr lang="ja-JP" altLang="en-US" dirty="0"/>
              <a:t>自尊心</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kumimoji="0" lang="pt-BR" sz="1600" dirty="0">
                <a:solidFill>
                  <a:srgbClr val="004992"/>
                </a:solidFill>
              </a:rPr>
              <a:t>© </a:t>
            </a:r>
            <a:r>
              <a:rPr kumimoji="0" lang="pt-BR" sz="1600" dirty="0" smtClean="0">
                <a:solidFill>
                  <a:srgbClr val="004992"/>
                </a:solidFill>
              </a:rPr>
              <a:t>Moritz &amp; Woodward</a:t>
            </a:r>
            <a:r>
              <a:rPr kumimoji="0" lang="nl-NL" sz="1600" dirty="0" smtClean="0">
                <a:solidFill>
                  <a:srgbClr val="004992"/>
                </a:solidFill>
              </a:rPr>
              <a:t> (4|21)</a:t>
            </a:r>
            <a:endParaRPr kumimoji="0" lang="pt-BR" sz="1600" dirty="0">
              <a:solidFill>
                <a:srgbClr val="004992"/>
              </a:solidFill>
            </a:endParaRPr>
          </a:p>
          <a:p>
            <a:pPr>
              <a:lnSpc>
                <a:spcPct val="100000"/>
              </a:lnSpc>
              <a:spcBef>
                <a:spcPts val="0"/>
              </a:spcBef>
            </a:pPr>
            <a:r>
              <a:rPr kumimoji="0" lang="pt-BR" sz="1600" dirty="0">
                <a:solidFill>
                  <a:srgbClr val="004992"/>
                </a:solidFill>
              </a:rPr>
              <a:t>www.uke.de/mct</a:t>
            </a:r>
          </a:p>
        </p:txBody>
      </p:sp>
    </p:spTree>
    <p:extLst>
      <p:ext uri="{BB962C8B-B14F-4D97-AF65-F5344CB8AC3E}">
        <p14:creationId xmlns:p14="http://schemas.microsoft.com/office/powerpoint/2010/main" val="3522232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ja-JP" altLang="en-US" sz="3600" smtClean="0">
                <a:solidFill>
                  <a:srgbClr val="004992"/>
                </a:solidFill>
                <a:latin typeface="+mn-lt"/>
                <a:ea typeface="+mn-ea"/>
                <a:cs typeface="+mn-cs"/>
              </a:rPr>
              <a:t>自尊心</a:t>
            </a:r>
            <a:r>
              <a:rPr lang="en-US" altLang="ja-JP" sz="3600" smtClean="0">
                <a:solidFill>
                  <a:srgbClr val="004992"/>
                </a:solidFill>
                <a:latin typeface="+mn-lt"/>
                <a:ea typeface="+mn-ea"/>
                <a:cs typeface="+mn-cs"/>
              </a:rPr>
              <a:t>: </a:t>
            </a:r>
            <a:r>
              <a:rPr lang="ja-JP" altLang="en-US" sz="3600" smtClean="0">
                <a:solidFill>
                  <a:srgbClr val="004992"/>
                </a:solidFill>
                <a:latin typeface="+mn-lt"/>
                <a:ea typeface="+mn-ea"/>
                <a:cs typeface="+mn-cs"/>
              </a:rPr>
              <a:t>自尊心とは</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10" name="Content Placeholder 9"/>
          <p:cNvSpPr>
            <a:spLocks noGrp="1"/>
          </p:cNvSpPr>
          <p:nvPr>
            <p:ph idx="1"/>
          </p:nvPr>
        </p:nvSpPr>
        <p:spPr>
          <a:xfrm>
            <a:off x="6097587" y="2204864"/>
            <a:ext cx="5651368" cy="4248000"/>
          </a:xfrm>
        </p:spPr>
        <p:txBody>
          <a:bodyPr/>
          <a:lstStyle/>
          <a:p>
            <a:pPr lvl="0" defTabSz="914377">
              <a:buClr>
                <a:srgbClr val="333333"/>
              </a:buClr>
            </a:pPr>
            <a:r>
              <a:rPr lang="en-US" altLang="ja-JP" sz="2400" dirty="0" smtClean="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a:t>
            </a:fld>
            <a:endParaRPr lang="en-US">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ja-JP" altLang="en-US" sz="3600" smtClean="0">
                <a:solidFill>
                  <a:srgbClr val="004992"/>
                </a:solidFill>
                <a:latin typeface="+mn-lt"/>
                <a:ea typeface="+mn-ea"/>
                <a:cs typeface="+mn-cs"/>
              </a:rPr>
              <a:t>自尊心</a:t>
            </a:r>
            <a:r>
              <a:rPr lang="en-US" altLang="ja-JP" sz="3600" smtClean="0">
                <a:solidFill>
                  <a:srgbClr val="004992"/>
                </a:solidFill>
                <a:latin typeface="+mn-lt"/>
                <a:ea typeface="+mn-ea"/>
                <a:cs typeface="+mn-cs"/>
              </a:rPr>
              <a:t>: </a:t>
            </a:r>
            <a:r>
              <a:rPr lang="ja-JP" altLang="en-US" sz="3600" smtClean="0">
                <a:solidFill>
                  <a:srgbClr val="004992"/>
                </a:solidFill>
                <a:latin typeface="+mn-lt"/>
                <a:ea typeface="+mn-ea"/>
                <a:cs typeface="+mn-cs"/>
              </a:rPr>
              <a:t>自尊心とは</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10" name="Content Placeholder 9"/>
          <p:cNvSpPr>
            <a:spLocks noGrp="1"/>
          </p:cNvSpPr>
          <p:nvPr>
            <p:ph idx="1"/>
          </p:nvPr>
        </p:nvSpPr>
        <p:spPr>
          <a:xfrm>
            <a:off x="6097587" y="2204864"/>
            <a:ext cx="5651368" cy="4248000"/>
          </a:xfrm>
        </p:spPr>
        <p:txBody>
          <a:bodyPr/>
          <a:lstStyle/>
          <a:p>
            <a:pPr marL="342900" lvl="0" indent="-342900" defTabSz="914377">
              <a:buClr>
                <a:srgbClr val="333333"/>
              </a:buClr>
              <a:buFont typeface="WingDings"/>
              <a:buChar char=""/>
            </a:pPr>
            <a:r>
              <a:rPr lang="ja-JP" altLang="en-US" sz="2400" dirty="0">
                <a:solidFill>
                  <a:srgbClr val="333333"/>
                </a:solidFill>
              </a:rPr>
              <a:t>私たちが自分自身に与える価</a:t>
            </a:r>
            <a:r>
              <a:rPr lang="ja-JP" altLang="en-US" sz="2400" dirty="0" smtClean="0">
                <a:solidFill>
                  <a:srgbClr val="333333"/>
                </a:solidFill>
              </a:rPr>
              <a:t>値</a:t>
            </a:r>
            <a:endParaRPr lang="en-US" altLang="ja-JP" sz="2400" dirty="0" smtClean="0">
              <a:solidFill>
                <a:srgbClr val="333333"/>
              </a:solidFill>
            </a:endParaRPr>
          </a:p>
        </p:txBody>
      </p:sp>
      <p:sp>
        <p:nvSpPr>
          <p:cNvPr id="6" name="Footer Placeholder 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a:t>
            </a:fld>
            <a:endParaRPr lang="en-US">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582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ja-JP" altLang="en-US" sz="3600" smtClean="0">
                <a:solidFill>
                  <a:srgbClr val="004992"/>
                </a:solidFill>
                <a:latin typeface="+mn-lt"/>
                <a:ea typeface="+mn-ea"/>
                <a:cs typeface="+mn-cs"/>
              </a:rPr>
              <a:t>自尊心</a:t>
            </a:r>
            <a:r>
              <a:rPr lang="en-US" altLang="ja-JP" sz="3600" smtClean="0">
                <a:solidFill>
                  <a:srgbClr val="004992"/>
                </a:solidFill>
                <a:latin typeface="+mn-lt"/>
                <a:ea typeface="+mn-ea"/>
                <a:cs typeface="+mn-cs"/>
              </a:rPr>
              <a:t>: </a:t>
            </a:r>
            <a:r>
              <a:rPr lang="ja-JP" altLang="en-US" sz="3600" smtClean="0">
                <a:solidFill>
                  <a:srgbClr val="004992"/>
                </a:solidFill>
                <a:latin typeface="+mn-lt"/>
                <a:ea typeface="+mn-ea"/>
                <a:cs typeface="+mn-cs"/>
              </a:rPr>
              <a:t>自尊心とは</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10" name="Content Placeholder 9"/>
          <p:cNvSpPr>
            <a:spLocks noGrp="1"/>
          </p:cNvSpPr>
          <p:nvPr>
            <p:ph idx="1"/>
          </p:nvPr>
        </p:nvSpPr>
        <p:spPr>
          <a:xfrm>
            <a:off x="6097587" y="2204864"/>
            <a:ext cx="5651368" cy="4248000"/>
          </a:xfrm>
        </p:spPr>
        <p:txBody>
          <a:bodyPr/>
          <a:lstStyle/>
          <a:p>
            <a:pPr marL="342900" lvl="0" indent="-342900" defTabSz="914377">
              <a:buClr>
                <a:srgbClr val="333333"/>
              </a:buClr>
              <a:buFont typeface="WingDings"/>
              <a:buChar char=""/>
            </a:pPr>
            <a:r>
              <a:rPr lang="ja-JP" altLang="en-US" sz="2400" dirty="0">
                <a:solidFill>
                  <a:srgbClr val="333333"/>
                </a:solidFill>
              </a:rPr>
              <a:t>私たちが自分自身に与える価</a:t>
            </a:r>
            <a:r>
              <a:rPr lang="ja-JP" altLang="en-US" sz="2400" dirty="0" smtClean="0">
                <a:solidFill>
                  <a:srgbClr val="333333"/>
                </a:solidFill>
              </a:rPr>
              <a:t>値</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自</a:t>
            </a:r>
            <a:r>
              <a:rPr lang="ja-JP" altLang="en-US" sz="2400" dirty="0">
                <a:solidFill>
                  <a:srgbClr val="333333"/>
                </a:solidFill>
              </a:rPr>
              <a:t>分自身についての主観的評</a:t>
            </a:r>
            <a:r>
              <a:rPr lang="ja-JP" altLang="en-US" sz="2400" dirty="0" smtClean="0">
                <a:solidFill>
                  <a:srgbClr val="333333"/>
                </a:solidFill>
              </a:rPr>
              <a:t>価</a:t>
            </a:r>
            <a:endParaRPr lang="en-US" altLang="ja-JP" sz="2400" dirty="0" smtClean="0">
              <a:solidFill>
                <a:srgbClr val="333333"/>
              </a:solidFill>
            </a:endParaRPr>
          </a:p>
        </p:txBody>
      </p:sp>
      <p:sp>
        <p:nvSpPr>
          <p:cNvPr id="6" name="Footer Placeholder 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4</a:t>
            </a:fld>
            <a:endParaRPr lang="en-US">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570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ja-JP" altLang="en-US" sz="3600" smtClean="0">
                <a:solidFill>
                  <a:srgbClr val="004992"/>
                </a:solidFill>
                <a:latin typeface="+mn-lt"/>
                <a:ea typeface="+mn-ea"/>
                <a:cs typeface="+mn-cs"/>
              </a:rPr>
              <a:t>自尊心</a:t>
            </a:r>
            <a:r>
              <a:rPr lang="en-US" altLang="ja-JP" sz="3600" smtClean="0">
                <a:solidFill>
                  <a:srgbClr val="004992"/>
                </a:solidFill>
                <a:latin typeface="+mn-lt"/>
                <a:ea typeface="+mn-ea"/>
                <a:cs typeface="+mn-cs"/>
              </a:rPr>
              <a:t>: </a:t>
            </a:r>
            <a:r>
              <a:rPr lang="ja-JP" altLang="en-US" sz="3600" smtClean="0">
                <a:solidFill>
                  <a:srgbClr val="004992"/>
                </a:solidFill>
                <a:latin typeface="+mn-lt"/>
                <a:ea typeface="+mn-ea"/>
                <a:cs typeface="+mn-cs"/>
              </a:rPr>
              <a:t>自尊心とは</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10" name="Content Placeholder 9"/>
          <p:cNvSpPr>
            <a:spLocks noGrp="1"/>
          </p:cNvSpPr>
          <p:nvPr>
            <p:ph idx="1"/>
          </p:nvPr>
        </p:nvSpPr>
        <p:spPr>
          <a:xfrm>
            <a:off x="6097587" y="2204864"/>
            <a:ext cx="5651368" cy="4248000"/>
          </a:xfrm>
        </p:spPr>
        <p:txBody>
          <a:bodyPr/>
          <a:lstStyle/>
          <a:p>
            <a:pPr marL="342900" lvl="0" indent="-342900" defTabSz="914377">
              <a:buClr>
                <a:srgbClr val="333333"/>
              </a:buClr>
              <a:buFont typeface="WingDings"/>
              <a:buChar char=""/>
            </a:pPr>
            <a:r>
              <a:rPr lang="ja-JP" altLang="en-US" sz="2400" dirty="0">
                <a:solidFill>
                  <a:srgbClr val="333333"/>
                </a:solidFill>
              </a:rPr>
              <a:t>私たちが自分自身に与える価</a:t>
            </a:r>
            <a:r>
              <a:rPr lang="ja-JP" altLang="en-US" sz="2400" dirty="0" smtClean="0">
                <a:solidFill>
                  <a:srgbClr val="333333"/>
                </a:solidFill>
              </a:rPr>
              <a:t>値</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自</a:t>
            </a:r>
            <a:r>
              <a:rPr lang="ja-JP" altLang="en-US" sz="2400" dirty="0">
                <a:solidFill>
                  <a:srgbClr val="333333"/>
                </a:solidFill>
              </a:rPr>
              <a:t>分自身についての主観的評</a:t>
            </a:r>
            <a:r>
              <a:rPr lang="ja-JP" altLang="en-US" sz="2400" dirty="0" smtClean="0">
                <a:solidFill>
                  <a:srgbClr val="333333"/>
                </a:solidFill>
              </a:rPr>
              <a:t>価</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他</a:t>
            </a:r>
            <a:r>
              <a:rPr lang="ja-JP" altLang="en-US" sz="2400" dirty="0">
                <a:solidFill>
                  <a:srgbClr val="333333"/>
                </a:solidFill>
              </a:rPr>
              <a:t>の人があなたのことをどう考えているか、とは必ずしも関係していませ</a:t>
            </a:r>
            <a:r>
              <a:rPr lang="ja-JP" altLang="en-US" sz="2400" dirty="0" smtClean="0">
                <a:solidFill>
                  <a:srgbClr val="333333"/>
                </a:solidFill>
              </a:rPr>
              <a:t>ん</a:t>
            </a:r>
            <a:endParaRPr lang="en-US" sz="2400" dirty="0">
              <a:solidFill>
                <a:srgbClr val="333333"/>
              </a:solidFill>
            </a:endParaRPr>
          </a:p>
        </p:txBody>
      </p:sp>
      <p:sp>
        <p:nvSpPr>
          <p:cNvPr id="6" name="Footer Placeholder 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5</a:t>
            </a:fld>
            <a:endParaRPr lang="en-US">
              <a:latin typeface="+mn-lt"/>
            </a:endParaRPr>
          </a:p>
        </p:txBody>
      </p:sp>
      <p:pic>
        <p:nvPicPr>
          <p:cNvPr id="9"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95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低い自尊心は私たちの精神的健康に強く影響することがあります</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180340" lvl="0" indent="-342900" defTabSz="914400">
              <a:buClr>
                <a:srgbClr val="333333"/>
              </a:buClr>
              <a:buFont typeface="WingDings"/>
              <a:buChar char=""/>
              <a:tabLst>
                <a:tab pos="374650" algn="l"/>
              </a:tabLst>
            </a:pPr>
            <a:r>
              <a:rPr kumimoji="1" lang="ja-JP" altLang="en-US" sz="2400" spc="-5" dirty="0">
                <a:solidFill>
                  <a:srgbClr val="333333"/>
                </a:solidFill>
              </a:rPr>
              <a:t>精神障害を抱えている人は低い自尊心に苦しむことがよくあります。</a:t>
            </a:r>
            <a:endParaRPr kumimoji="1" lang="ja-JP" altLang="en-US" sz="2400" dirty="0">
              <a:solidFill>
                <a:srgbClr val="333333"/>
              </a:solidFill>
            </a:endParaRPr>
          </a:p>
          <a:p>
            <a:pPr marL="342900" marR="5080" lvl="0" indent="-342900" defTabSz="914400">
              <a:buClr>
                <a:srgbClr val="333333"/>
              </a:buClr>
              <a:buFont typeface="WingDings"/>
              <a:buChar char=""/>
              <a:tabLst>
                <a:tab pos="374650" algn="l"/>
              </a:tabLst>
            </a:pPr>
            <a:r>
              <a:rPr kumimoji="1" lang="ja-JP" altLang="en-US" sz="2400" spc="-5" dirty="0">
                <a:solidFill>
                  <a:srgbClr val="333333"/>
                </a:solidFill>
              </a:rPr>
              <a:t>低い自尊心は次のような心理的問題の原因になることがあります</a:t>
            </a:r>
            <a:r>
              <a:rPr kumimoji="1" lang="en-US" altLang="ja-JP" sz="2400" spc="-5" dirty="0">
                <a:solidFill>
                  <a:srgbClr val="333333"/>
                </a:solidFill>
              </a:rPr>
              <a:t>:</a:t>
            </a:r>
            <a:endParaRPr kumimoji="1" lang="ja-JP" altLang="en-US" sz="2400" dirty="0">
              <a:solidFill>
                <a:srgbClr val="333333"/>
              </a:solidFill>
            </a:endParaRPr>
          </a:p>
          <a:p>
            <a:pPr marL="774827" lvl="3" indent="-342900" defTabSz="914400">
              <a:spcBef>
                <a:spcPts val="1999"/>
              </a:spcBef>
              <a:buClr>
                <a:srgbClr val="333333"/>
              </a:buClr>
              <a:buFont typeface="WingDings"/>
              <a:buChar char=""/>
              <a:tabLst>
                <a:tab pos="755650" algn="l"/>
              </a:tabLst>
            </a:pPr>
            <a:r>
              <a:rPr kumimoji="1" lang="ja-JP" altLang="en-US" sz="2400" spc="-5" dirty="0">
                <a:solidFill>
                  <a:srgbClr val="333333"/>
                </a:solidFill>
                <a:latin typeface="+mn-lt"/>
              </a:rPr>
              <a:t>自己不信</a:t>
            </a:r>
            <a:endParaRPr kumimoji="1" lang="ja-JP" altLang="en-US" sz="2400" dirty="0">
              <a:solidFill>
                <a:srgbClr val="333333"/>
              </a:solidFill>
              <a:latin typeface="+mn-lt"/>
            </a:endParaRPr>
          </a:p>
          <a:p>
            <a:pPr marL="774827" lvl="3" indent="-342900" defTabSz="914400">
              <a:spcBef>
                <a:spcPts val="1999"/>
              </a:spcBef>
              <a:buClr>
                <a:srgbClr val="333333"/>
              </a:buClr>
              <a:buFont typeface="WingDings"/>
              <a:buChar char=""/>
              <a:tabLst>
                <a:tab pos="755650" algn="l"/>
              </a:tabLst>
            </a:pPr>
            <a:r>
              <a:rPr kumimoji="1" lang="ja-JP" altLang="en-US" sz="2400" spc="-5" dirty="0">
                <a:solidFill>
                  <a:srgbClr val="333333"/>
                </a:solidFill>
                <a:latin typeface="+mn-lt"/>
              </a:rPr>
              <a:t>恐怖</a:t>
            </a:r>
            <a:endParaRPr kumimoji="1" lang="ja-JP" altLang="en-US" sz="2400" dirty="0">
              <a:solidFill>
                <a:srgbClr val="333333"/>
              </a:solidFill>
              <a:latin typeface="+mn-lt"/>
            </a:endParaRPr>
          </a:p>
          <a:p>
            <a:pPr marL="774827" lvl="3" indent="-342900" defTabSz="914400">
              <a:spcBef>
                <a:spcPts val="1999"/>
              </a:spcBef>
              <a:buClr>
                <a:srgbClr val="333333"/>
              </a:buClr>
              <a:buFont typeface="WingDings"/>
              <a:buChar char=""/>
              <a:tabLst>
                <a:tab pos="755015" algn="l"/>
              </a:tabLst>
            </a:pPr>
            <a:r>
              <a:rPr kumimoji="1" lang="ja-JP" altLang="en-US" sz="2400" spc="-5" dirty="0">
                <a:solidFill>
                  <a:srgbClr val="333333"/>
                </a:solidFill>
                <a:latin typeface="+mn-lt"/>
              </a:rPr>
              <a:t>抑うつ症状</a:t>
            </a:r>
            <a:endParaRPr kumimoji="1" lang="ja-JP" altLang="en-US" sz="2400" dirty="0">
              <a:solidFill>
                <a:srgbClr val="333333"/>
              </a:solidFill>
              <a:latin typeface="+mn-lt"/>
            </a:endParaRPr>
          </a:p>
          <a:p>
            <a:pPr marL="774827" lvl="3" indent="-342900" defTabSz="914400">
              <a:spcBef>
                <a:spcPts val="1999"/>
              </a:spcBef>
              <a:buClr>
                <a:srgbClr val="333333"/>
              </a:buClr>
              <a:buFont typeface="WingDings"/>
              <a:buChar char=""/>
              <a:tabLst>
                <a:tab pos="755650" algn="l"/>
              </a:tabLst>
            </a:pPr>
            <a:r>
              <a:rPr kumimoji="1" lang="ja-JP" altLang="en-US" sz="2400" spc="-5" dirty="0">
                <a:solidFill>
                  <a:srgbClr val="333333"/>
                </a:solidFill>
                <a:latin typeface="+mn-lt"/>
              </a:rPr>
              <a:t>孤独</a:t>
            </a:r>
            <a:r>
              <a:rPr kumimoji="1" lang="ja-JP" altLang="en-US" sz="2400" spc="-5" dirty="0" smtClean="0">
                <a:solidFill>
                  <a:srgbClr val="333333"/>
                </a:solidFill>
                <a:latin typeface="+mn-lt"/>
              </a:rPr>
              <a:t>感</a:t>
            </a:r>
            <a:endParaRPr lang="en-US" sz="2400" dirty="0">
              <a:latin typeface="+mn-lt"/>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a:t>
            </a:fld>
            <a:endParaRPr lang="en-US">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誇大的な自尊心と健康的な自尊心の違い</a:t>
            </a:r>
            <a:endParaRPr sz="3600" dirty="0">
              <a:latin typeface="+mn-lt"/>
              <a:ea typeface="+mn-ea"/>
              <a:cs typeface="+mn-cs"/>
            </a:endParaRPr>
          </a:p>
        </p:txBody>
      </p:sp>
      <p:sp>
        <p:nvSpPr>
          <p:cNvPr id="10" name="Content Placeholder 9"/>
          <p:cNvSpPr>
            <a:spLocks noGrp="1"/>
          </p:cNvSpPr>
          <p:nvPr>
            <p:ph idx="1"/>
          </p:nvPr>
        </p:nvSpPr>
        <p:spPr/>
        <p:txBody>
          <a:bodyPr/>
          <a:lstStyle/>
          <a:p>
            <a:pPr marR="5080" lvl="0" defTabSz="914400">
              <a:lnSpc>
                <a:spcPct val="100000"/>
              </a:lnSpc>
              <a:spcBef>
                <a:spcPts val="1200"/>
              </a:spcBef>
            </a:pPr>
            <a:r>
              <a:rPr kumimoji="1" lang="ja-JP" altLang="en-US" sz="2000" spc="-5" dirty="0">
                <a:solidFill>
                  <a:srgbClr val="333333"/>
                </a:solidFill>
              </a:rPr>
              <a:t>精神障害では、多くの人</a:t>
            </a:r>
            <a:r>
              <a:rPr kumimoji="1" lang="en-US" altLang="ja-JP" sz="2000" spc="-5" dirty="0">
                <a:solidFill>
                  <a:srgbClr val="333333"/>
                </a:solidFill>
              </a:rPr>
              <a:t>(</a:t>
            </a:r>
            <a:r>
              <a:rPr kumimoji="1" lang="ja-JP" altLang="en-US" sz="2000" spc="-5" dirty="0">
                <a:solidFill>
                  <a:srgbClr val="333333"/>
                </a:solidFill>
              </a:rPr>
              <a:t>すべてではありません</a:t>
            </a:r>
            <a:r>
              <a:rPr kumimoji="1" lang="en-US" altLang="ja-JP" sz="2000" spc="-5" dirty="0">
                <a:solidFill>
                  <a:srgbClr val="333333"/>
                </a:solidFill>
              </a:rPr>
              <a:t>)</a:t>
            </a:r>
            <a:r>
              <a:rPr kumimoji="1" lang="ja-JP" altLang="en-US" sz="2000" spc="-5" dirty="0">
                <a:solidFill>
                  <a:srgbClr val="333333"/>
                </a:solidFill>
              </a:rPr>
              <a:t>が、何者かに迫害されているとか、心理的圧迫を受けているとかと感じます。この感覚が自尊心を低めることがあります。一方で、特別な職務を命じられたと感じたり、重大な使命のために選ばれたと考えて、自尊心が高まる場合もあります</a:t>
            </a:r>
            <a:r>
              <a:rPr kumimoji="1" lang="ja-JP" altLang="en-US" sz="2000" spc="-5" dirty="0" smtClean="0">
                <a:solidFill>
                  <a:srgbClr val="333333"/>
                </a:solidFill>
              </a:rPr>
              <a:t>。</a:t>
            </a:r>
            <a:endParaRPr kumimoji="1" lang="en-US" altLang="ja-JP" sz="2000" spc="-5" dirty="0" smtClean="0">
              <a:solidFill>
                <a:srgbClr val="333333"/>
              </a:solidFill>
            </a:endParaRPr>
          </a:p>
          <a:p>
            <a:pPr marR="5080" lvl="0" defTabSz="914400">
              <a:lnSpc>
                <a:spcPct val="100000"/>
              </a:lnSpc>
              <a:spcBef>
                <a:spcPts val="1200"/>
              </a:spcBef>
            </a:pPr>
            <a:endParaRPr kumimoji="1" lang="en-US" altLang="ja-JP" sz="2000" spc="-5" dirty="0">
              <a:solidFill>
                <a:srgbClr val="333333"/>
              </a:solidFill>
            </a:endParaRPr>
          </a:p>
          <a:p>
            <a:pPr marR="5080" lvl="0" defTabSz="914400">
              <a:lnSpc>
                <a:spcPct val="100000"/>
              </a:lnSpc>
              <a:spcBef>
                <a:spcPts val="1200"/>
              </a:spcBef>
            </a:pPr>
            <a:endParaRPr kumimoji="1" lang="en-US" altLang="ja-JP" sz="2000" spc="-5" dirty="0" smtClean="0">
              <a:solidFill>
                <a:srgbClr val="333333"/>
              </a:solidFill>
            </a:endParaRPr>
          </a:p>
          <a:p>
            <a:pPr marR="5080" lvl="0" defTabSz="914400">
              <a:lnSpc>
                <a:spcPct val="100000"/>
              </a:lnSpc>
              <a:spcBef>
                <a:spcPts val="1200"/>
              </a:spcBef>
            </a:pPr>
            <a:endParaRPr kumimoji="1" lang="ja-JP" altLang="en-US" sz="2000" spc="-5" dirty="0" smtClean="0">
              <a:solidFill>
                <a:srgbClr val="333333"/>
              </a:solidFill>
            </a:endParaRPr>
          </a:p>
          <a:p>
            <a:pPr marR="5080" lvl="0" defTabSz="914400">
              <a:lnSpc>
                <a:spcPct val="100000"/>
              </a:lnSpc>
              <a:spcBef>
                <a:spcPts val="1200"/>
              </a:spcBef>
            </a:pPr>
            <a:r>
              <a:rPr kumimoji="1" lang="ja-JP" altLang="en-US" sz="2000" b="1" spc="-5" dirty="0">
                <a:solidFill>
                  <a:srgbClr val="004992"/>
                </a:solidFill>
              </a:rPr>
              <a:t>注意</a:t>
            </a:r>
            <a:r>
              <a:rPr kumimoji="1" lang="en-US" altLang="ja-JP" sz="2000" b="1" spc="-5" dirty="0">
                <a:solidFill>
                  <a:srgbClr val="004992"/>
                </a:solidFill>
              </a:rPr>
              <a:t>: </a:t>
            </a:r>
            <a:r>
              <a:rPr kumimoji="1" lang="ja-JP" altLang="en-US" sz="2000" spc="-5" dirty="0">
                <a:solidFill>
                  <a:srgbClr val="333333"/>
                </a:solidFill>
              </a:rPr>
              <a:t>誇大妄想観念</a:t>
            </a:r>
            <a:r>
              <a:rPr kumimoji="1" lang="en-US" altLang="ja-JP" sz="2000" spc="-5" dirty="0">
                <a:solidFill>
                  <a:srgbClr val="333333"/>
                </a:solidFill>
              </a:rPr>
              <a:t>(</a:t>
            </a:r>
            <a:r>
              <a:rPr kumimoji="1" lang="ja-JP" altLang="en-US" sz="2000" spc="-5" dirty="0">
                <a:solidFill>
                  <a:srgbClr val="333333"/>
                </a:solidFill>
              </a:rPr>
              <a:t>例えば、自分は他者よりも権力があるとか重要であるとかという信念</a:t>
            </a:r>
            <a:r>
              <a:rPr kumimoji="1" lang="en-US" altLang="ja-JP" sz="2000" spc="-5" dirty="0">
                <a:solidFill>
                  <a:srgbClr val="333333"/>
                </a:solidFill>
              </a:rPr>
              <a:t>)</a:t>
            </a:r>
            <a:r>
              <a:rPr kumimoji="1" lang="ja-JP" altLang="en-US" sz="2000" spc="-5" dirty="0">
                <a:solidFill>
                  <a:srgbClr val="333333"/>
                </a:solidFill>
              </a:rPr>
              <a:t>は、「自分には価値がある」という感覚を一時的に強めますが、これは「健康的な」自尊心とは何の関係もありません</a:t>
            </a:r>
            <a:r>
              <a:rPr kumimoji="1" lang="en-US" altLang="ja-JP" sz="2000" spc="-5" dirty="0">
                <a:solidFill>
                  <a:srgbClr val="333333"/>
                </a:solidFill>
              </a:rPr>
              <a:t>!</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278130" algn="l"/>
              </a:tabLst>
            </a:pPr>
            <a:r>
              <a:rPr kumimoji="1" lang="ja-JP" altLang="en-US" sz="2000" spc="-5" dirty="0">
                <a:solidFill>
                  <a:srgbClr val="333333"/>
                </a:solidFill>
              </a:rPr>
              <a:t>この感覚は長続きしません。</a:t>
            </a:r>
            <a:endParaRPr kumimoji="1" lang="ja-JP" altLang="en-US" sz="2000" dirty="0">
              <a:solidFill>
                <a:srgbClr val="333333"/>
              </a:solidFill>
            </a:endParaRPr>
          </a:p>
          <a:p>
            <a:pPr marL="342900" lvl="0" indent="-342900" defTabSz="914400">
              <a:lnSpc>
                <a:spcPct val="100000"/>
              </a:lnSpc>
              <a:spcBef>
                <a:spcPts val="1200"/>
              </a:spcBef>
              <a:buClr>
                <a:srgbClr val="333333"/>
              </a:buClr>
              <a:buFont typeface="WingDings"/>
              <a:buChar char=""/>
              <a:tabLst>
                <a:tab pos="278130" algn="l"/>
              </a:tabLst>
            </a:pPr>
            <a:r>
              <a:rPr kumimoji="1" lang="en-US" altLang="ja-JP" sz="2000" spc="-5" dirty="0">
                <a:solidFill>
                  <a:srgbClr val="333333"/>
                </a:solidFill>
              </a:rPr>
              <a:t>... </a:t>
            </a:r>
            <a:r>
              <a:rPr kumimoji="1" lang="ja-JP" altLang="en-US" sz="2000" spc="-5" dirty="0">
                <a:solidFill>
                  <a:srgbClr val="333333"/>
                </a:solidFill>
              </a:rPr>
              <a:t>そして、現実やその人の本当の長所に裏づけられていません</a:t>
            </a:r>
            <a:r>
              <a:rPr kumimoji="1" lang="en-US" altLang="ja-JP" sz="2000" spc="-5" dirty="0" smtClean="0">
                <a:solidFill>
                  <a:srgbClr val="333333"/>
                </a:solidFill>
              </a:rPr>
              <a:t>!</a:t>
            </a:r>
            <a:endParaRPr lang="en-US" sz="2000" dirty="0"/>
          </a:p>
        </p:txBody>
      </p:sp>
      <p:sp>
        <p:nvSpPr>
          <p:cNvPr id="6" name="Footer Placeholder 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7</a:t>
            </a:fld>
            <a:endParaRPr lang="en-US">
              <a:latin typeface="+mn-lt"/>
            </a:endParaRPr>
          </a:p>
        </p:txBody>
      </p:sp>
      <p:pic>
        <p:nvPicPr>
          <p:cNvPr id="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しかし</a:t>
            </a:r>
            <a:r>
              <a:rPr lang="en-US" altLang="ja-JP" sz="3600">
                <a:latin typeface="+mn-lt"/>
                <a:ea typeface="+mn-ea"/>
                <a:cs typeface="+mn-cs"/>
              </a:rPr>
              <a:t>…</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lvl="0" indent="-342900" defTabSz="914400">
              <a:buClr>
                <a:srgbClr val="333333"/>
              </a:buClr>
              <a:buFont typeface="WingDings"/>
              <a:buChar char=""/>
              <a:tabLst>
                <a:tab pos="375285" algn="l"/>
              </a:tabLst>
            </a:pPr>
            <a:r>
              <a:rPr kumimoji="1" lang="ja-JP" altLang="en-US" sz="2400" spc="-5">
                <a:solidFill>
                  <a:srgbClr val="333333"/>
                </a:solidFill>
              </a:rPr>
              <a:t>実際には長所があるにもかかわらず、見つけられていないだけだ、ということはよくあります。</a:t>
            </a:r>
            <a:endParaRPr kumimoji="1" lang="ja-JP" altLang="en-US" sz="2400">
              <a:solidFill>
                <a:srgbClr val="333333"/>
              </a:solidFill>
            </a:endParaRPr>
          </a:p>
          <a:p>
            <a:pPr marL="342900" lvl="0" indent="-342900" defTabSz="914400">
              <a:buClr>
                <a:srgbClr val="333333"/>
              </a:buClr>
              <a:buFont typeface="WingDings"/>
              <a:buChar char=""/>
              <a:tabLst>
                <a:tab pos="375285" algn="l"/>
              </a:tabLst>
            </a:pPr>
            <a:r>
              <a:rPr kumimoji="1" lang="ja-JP" altLang="en-US" sz="2400" spc="-5" dirty="0">
                <a:solidFill>
                  <a:srgbClr val="333333"/>
                </a:solidFill>
              </a:rPr>
              <a:t>皆さんはそういう自分の長所を誇りに思ってよいですし、誇りをもつべきです</a:t>
            </a:r>
            <a:r>
              <a:rPr kumimoji="1" lang="en-US" altLang="ja-JP" sz="2400" spc="-5" dirty="0">
                <a:solidFill>
                  <a:srgbClr val="333333"/>
                </a:solidFill>
              </a:rPr>
              <a:t>!</a:t>
            </a:r>
            <a:endParaRPr kumimoji="1" lang="ja-JP" altLang="en-US" sz="2400" dirty="0">
              <a:solidFill>
                <a:srgbClr val="333333"/>
              </a:solidFill>
            </a:endParaRPr>
          </a:p>
          <a:p>
            <a:pPr marL="342900" marR="299720" lvl="0" indent="-342900" defTabSz="914400">
              <a:buClr>
                <a:srgbClr val="333333"/>
              </a:buClr>
              <a:buFont typeface="WingDings"/>
              <a:buChar char=""/>
              <a:tabLst>
                <a:tab pos="374650" algn="l"/>
              </a:tabLst>
            </a:pPr>
            <a:r>
              <a:rPr kumimoji="1" lang="ja-JP" altLang="en-US" sz="2400" spc="-5" dirty="0">
                <a:solidFill>
                  <a:srgbClr val="333333"/>
                </a:solidFill>
              </a:rPr>
              <a:t>自分の長所に気づくことは自尊心の基礎になります</a:t>
            </a:r>
            <a:r>
              <a:rPr kumimoji="1" lang="ja-JP" altLang="en-US" sz="2400" spc="-5" dirty="0" smtClean="0">
                <a:solidFill>
                  <a:srgbClr val="333333"/>
                </a:solidFill>
              </a:rPr>
              <a:t>。</a:t>
            </a:r>
            <a:endParaRPr lang="en-US" sz="2400" dirty="0"/>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8</a:t>
            </a:fld>
            <a:endParaRPr lang="en-US">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なぜ、こんなことになるのでしょう</a:t>
            </a:r>
            <a:r>
              <a:rPr lang="en-US" altLang="ja-JP" sz="3600">
                <a:latin typeface="+mn-lt"/>
                <a:ea typeface="+mn-ea"/>
                <a:cs typeface="+mn-cs"/>
              </a:rPr>
              <a:t>?</a:t>
            </a:r>
            <a:endParaRPr lang="de-DE" altLang="ja-JP" sz="3600" dirty="0">
              <a:latin typeface="+mn-lt"/>
              <a:ea typeface="+mn-ea"/>
              <a:cs typeface="+mn-cs"/>
            </a:endParaRPr>
          </a:p>
        </p:txBody>
      </p:sp>
      <p:sp>
        <p:nvSpPr>
          <p:cNvPr id="3" name="Textplatzhalter 2"/>
          <p:cNvSpPr>
            <a:spLocks noGrp="1"/>
          </p:cNvSpPr>
          <p:nvPr>
            <p:ph idx="1"/>
          </p:nvPr>
        </p:nvSpPr>
        <p:spPr/>
        <p:txBody>
          <a:bodyPr>
            <a:noAutofit/>
          </a:bodyPr>
          <a:lstStyle/>
          <a:p>
            <a:r>
              <a:rPr lang="ja-JP" altLang="de-DE" sz="2400" dirty="0">
                <a:solidFill>
                  <a:srgbClr val="333333"/>
                </a:solidFill>
              </a:rPr>
              <a:t>統合失調症を抱えた人の多く（全員ではありません！）は、しばしばネガティブな人間関係のために自尊心が低くなります。低い自尊心やその他の抑うつ症状の改善は、精神的な安定をもたらし、精神症状を弱めることにも役立ちます。</a:t>
            </a:r>
            <a:endParaRPr lang="de-DE" sz="2400"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9</a:t>
            </a:fld>
            <a:endParaRPr lang="en-US">
              <a:latin typeface="+mn-lt"/>
            </a:endParaRPr>
          </a:p>
        </p:txBody>
      </p:sp>
    </p:spTree>
    <p:extLst>
      <p:ext uri="{BB962C8B-B14F-4D97-AF65-F5344CB8AC3E}">
        <p14:creationId xmlns:p14="http://schemas.microsoft.com/office/powerpoint/2010/main" val="2760901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自尊心の源</a:t>
            </a:r>
            <a:endParaRPr sz="3600" dirty="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marR="5080" lvl="0" indent="-342900" defTabSz="914400">
              <a:buClr>
                <a:srgbClr val="333333"/>
              </a:buClr>
              <a:buFont typeface="WingDings"/>
              <a:buChar char=""/>
              <a:tabLst>
                <a:tab pos="354330" algn="l"/>
              </a:tabLst>
            </a:pPr>
            <a:r>
              <a:rPr kumimoji="1" lang="ja-JP" altLang="en-US" sz="2400" spc="-5" dirty="0">
                <a:solidFill>
                  <a:srgbClr val="333333"/>
                </a:solidFill>
              </a:rPr>
              <a:t>自尊心は不変なものではなく、あなたの生活のいろいろな場面で、いろいろな形で見出されます</a:t>
            </a:r>
            <a:r>
              <a:rPr kumimoji="1" lang="en-US" altLang="ja-JP" sz="2400" spc="-5" dirty="0">
                <a:solidFill>
                  <a:srgbClr val="333333"/>
                </a:solidFill>
              </a:rPr>
              <a:t>(</a:t>
            </a:r>
            <a:r>
              <a:rPr kumimoji="1" lang="ja-JP" altLang="en-US" sz="2400" spc="-5" dirty="0">
                <a:solidFill>
                  <a:srgbClr val="333333"/>
                </a:solidFill>
              </a:rPr>
              <a:t>右の本棚はそのモデルです</a:t>
            </a:r>
            <a:r>
              <a:rPr kumimoji="1" lang="en-US" altLang="ja-JP" sz="2400" spc="-5" dirty="0">
                <a:solidFill>
                  <a:srgbClr val="333333"/>
                </a:solidFill>
              </a:rPr>
              <a:t>)</a:t>
            </a:r>
            <a:r>
              <a:rPr kumimoji="1" lang="ja-JP" altLang="en-US" sz="2400" spc="-5" dirty="0" smtClean="0">
                <a:solidFill>
                  <a:srgbClr val="333333"/>
                </a:solidFill>
              </a:rPr>
              <a:t>。</a:t>
            </a:r>
            <a:endParaRPr kumimoji="1" lang="ja-JP" altLang="en-US" sz="2400" spc="-5"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10</a:t>
            </a:fld>
            <a:endParaRPr lang="en-US">
              <a:latin typeface="+mn-lt"/>
            </a:endParaRPr>
          </a:p>
        </p:txBody>
      </p:sp>
      <p:sp>
        <p:nvSpPr>
          <p:cNvPr id="1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15"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1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a:solidFill>
                  <a:srgbClr val="333333"/>
                </a:solidFill>
              </a:rPr>
              <a:t>外見</a:t>
            </a:r>
            <a:endParaRPr lang="de-DE" dirty="0">
              <a:solidFill>
                <a:srgbClr val="333333"/>
              </a:solidFill>
            </a:endParaRPr>
          </a:p>
        </p:txBody>
      </p:sp>
      <p:sp>
        <p:nvSpPr>
          <p:cNvPr id="20"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22"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Tree>
    <p:extLst>
      <p:ext uri="{BB962C8B-B14F-4D97-AF65-F5344CB8AC3E}">
        <p14:creationId xmlns:p14="http://schemas.microsoft.com/office/powerpoint/2010/main" val="488951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9"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自尊心の源</a:t>
            </a:r>
            <a:endParaRPr sz="3600" dirty="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marR="5080" lvl="0" indent="-342900" defTabSz="914400">
              <a:buClr>
                <a:srgbClr val="333333"/>
              </a:buClr>
              <a:buFont typeface="WingDings"/>
              <a:buChar char=""/>
              <a:tabLst>
                <a:tab pos="354330" algn="l"/>
              </a:tabLst>
            </a:pPr>
            <a:r>
              <a:rPr kumimoji="1" lang="ja-JP" altLang="en-US" sz="2400" spc="-5" dirty="0">
                <a:solidFill>
                  <a:srgbClr val="333333"/>
                </a:solidFill>
              </a:rPr>
              <a:t>自尊心は不変なものではなく、あなたの生活のいろいろな場面で、いろいろな形で見出されます</a:t>
            </a:r>
            <a:r>
              <a:rPr kumimoji="1" lang="en-US" altLang="ja-JP" sz="2400" spc="-5" dirty="0">
                <a:solidFill>
                  <a:srgbClr val="333333"/>
                </a:solidFill>
              </a:rPr>
              <a:t>(</a:t>
            </a:r>
            <a:r>
              <a:rPr kumimoji="1" lang="ja-JP" altLang="en-US" sz="2400" spc="-5" dirty="0">
                <a:solidFill>
                  <a:srgbClr val="333333"/>
                </a:solidFill>
              </a:rPr>
              <a:t>右の本棚はそのモデルです</a:t>
            </a:r>
            <a:r>
              <a:rPr kumimoji="1" lang="en-US" altLang="ja-JP" sz="2400" spc="-5" dirty="0">
                <a:solidFill>
                  <a:srgbClr val="333333"/>
                </a:solidFill>
              </a:rPr>
              <a:t>)</a:t>
            </a:r>
            <a:r>
              <a:rPr kumimoji="1" lang="ja-JP" altLang="en-US" sz="2400" spc="-5" dirty="0">
                <a:solidFill>
                  <a:srgbClr val="333333"/>
                </a:solidFill>
              </a:rPr>
              <a:t>。</a:t>
            </a:r>
          </a:p>
          <a:p>
            <a:pPr marL="342900" marR="16510" lvl="0" indent="-342900" defTabSz="914400">
              <a:buClr>
                <a:srgbClr val="333333"/>
              </a:buClr>
              <a:buFont typeface="WingDings"/>
              <a:buChar char=""/>
              <a:tabLst>
                <a:tab pos="354330" algn="l"/>
              </a:tabLst>
            </a:pPr>
            <a:r>
              <a:rPr kumimoji="1" lang="ja-JP" altLang="en-US" sz="2400" spc="-5" dirty="0">
                <a:solidFill>
                  <a:srgbClr val="333333"/>
                </a:solidFill>
              </a:rPr>
              <a:t>問題は、自分の能力や長所について考えることなく</a:t>
            </a:r>
            <a:r>
              <a:rPr kumimoji="1" lang="en-US" altLang="ja-JP" sz="2400" spc="-5" dirty="0">
                <a:solidFill>
                  <a:srgbClr val="333333"/>
                </a:solidFill>
              </a:rPr>
              <a:t>(</a:t>
            </a:r>
            <a:r>
              <a:rPr kumimoji="1" lang="ja-JP" altLang="en-US" sz="2400" spc="-5" dirty="0">
                <a:solidFill>
                  <a:srgbClr val="333333"/>
                </a:solidFill>
              </a:rPr>
              <a:t>＝本棚全体を見ずに</a:t>
            </a:r>
            <a:r>
              <a:rPr kumimoji="1" lang="en-US" altLang="ja-JP" sz="2400" spc="-5" dirty="0">
                <a:solidFill>
                  <a:srgbClr val="333333"/>
                </a:solidFill>
              </a:rPr>
              <a:t>)</a:t>
            </a:r>
            <a:r>
              <a:rPr kumimoji="1" lang="ja-JP" altLang="en-US" sz="2400" spc="-5" dirty="0">
                <a:solidFill>
                  <a:srgbClr val="333333"/>
                </a:solidFill>
              </a:rPr>
              <a:t>、弱いところ</a:t>
            </a:r>
            <a:r>
              <a:rPr kumimoji="1" lang="en-US" altLang="ja-JP" sz="2400" spc="-5" dirty="0">
                <a:solidFill>
                  <a:srgbClr val="333333"/>
                </a:solidFill>
              </a:rPr>
              <a:t>(</a:t>
            </a:r>
            <a:r>
              <a:rPr kumimoji="1" lang="ja-JP" altLang="en-US" sz="2400" spc="-5" dirty="0">
                <a:solidFill>
                  <a:srgbClr val="333333"/>
                </a:solidFill>
              </a:rPr>
              <a:t>＝空っぽの棚</a:t>
            </a:r>
            <a:r>
              <a:rPr kumimoji="1" lang="en-US" altLang="ja-JP" sz="2400" spc="-5" dirty="0">
                <a:solidFill>
                  <a:srgbClr val="333333"/>
                </a:solidFill>
              </a:rPr>
              <a:t>)</a:t>
            </a:r>
            <a:r>
              <a:rPr kumimoji="1" lang="ja-JP" altLang="en-US" sz="2400" spc="-5" dirty="0">
                <a:solidFill>
                  <a:srgbClr val="333333"/>
                </a:solidFill>
              </a:rPr>
              <a:t>だけに注目してしまうかどうかです</a:t>
            </a:r>
            <a:r>
              <a:rPr kumimoji="1" lang="ja-JP" altLang="en-US" sz="2400" spc="-5" dirty="0" smtClean="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11</a:t>
            </a:fld>
            <a:endParaRPr lang="en-US">
              <a:latin typeface="+mn-lt"/>
            </a:endParaRPr>
          </a:p>
        </p:txBody>
      </p:sp>
      <p:sp>
        <p:nvSpPr>
          <p:cNvPr id="1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15"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17"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a:solidFill>
                  <a:srgbClr val="333333"/>
                </a:solidFill>
              </a:rPr>
              <a:t>外見</a:t>
            </a:r>
            <a:endParaRPr lang="de-DE" dirty="0">
              <a:solidFill>
                <a:srgbClr val="333333"/>
              </a:solidFill>
            </a:endParaRPr>
          </a:p>
        </p:txBody>
      </p:sp>
      <p:sp>
        <p:nvSpPr>
          <p:cNvPr id="20"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22"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Tree>
    <p:extLst>
      <p:ext uri="{BB962C8B-B14F-4D97-AF65-F5344CB8AC3E}">
        <p14:creationId xmlns:p14="http://schemas.microsoft.com/office/powerpoint/2010/main" val="3038369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5"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dirty="0">
                <a:latin typeface="+mn-lt"/>
                <a:ea typeface="+mn-ea"/>
                <a:cs typeface="+mn-cs"/>
              </a:rPr>
              <a:t>自尊心の低い</a:t>
            </a:r>
            <a:r>
              <a:rPr lang="ja-JP" altLang="en-US" sz="3600" dirty="0" smtClean="0">
                <a:latin typeface="+mn-lt"/>
                <a:ea typeface="+mn-ea"/>
                <a:cs typeface="+mn-cs"/>
              </a:rPr>
              <a:t>人は</a:t>
            </a:r>
            <a:r>
              <a:rPr lang="en-US" altLang="ja-JP" sz="3600" smtClean="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marR="5080" lvl="0" indent="-342900" defTabSz="914400">
              <a:buClr>
                <a:srgbClr val="333333"/>
              </a:buClr>
              <a:buFont typeface="WingDings"/>
              <a:buChar char=""/>
              <a:tabLst>
                <a:tab pos="354965" algn="l"/>
              </a:tabLst>
            </a:pPr>
            <a:r>
              <a:rPr kumimoji="1" lang="en-US" altLang="ja-JP" sz="2400" spc="-5" dirty="0">
                <a:solidFill>
                  <a:srgbClr val="333333"/>
                </a:solidFill>
              </a:rPr>
              <a:t>… </a:t>
            </a:r>
            <a:r>
              <a:rPr kumimoji="1" lang="ja-JP" altLang="en-US" sz="2400" spc="-5" dirty="0">
                <a:solidFill>
                  <a:srgbClr val="333333"/>
                </a:solidFill>
              </a:rPr>
              <a:t>たくさんあるいっぱい詰まっている棚ではなく、空っぽの棚のことばかり考えがちです</a:t>
            </a:r>
            <a:r>
              <a:rPr kumimoji="1" lang="ja-JP" altLang="en-US" sz="2400" spc="-5" dirty="0" smtClean="0">
                <a:solidFill>
                  <a:srgbClr val="333333"/>
                </a:solidFill>
              </a:rPr>
              <a:t>。</a:t>
            </a:r>
            <a:endParaRPr kumimoji="1" lang="ja-JP" altLang="en-US" sz="2400" spc="-5"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12</a:t>
            </a:fld>
            <a:endParaRPr lang="en-US">
              <a:latin typeface="+mn-lt"/>
            </a:endParaRPr>
          </a:p>
        </p:txBody>
      </p:sp>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25"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26"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a:solidFill>
                  <a:srgbClr val="333333"/>
                </a:solidFill>
              </a:rPr>
              <a:t>外見</a:t>
            </a:r>
            <a:endParaRPr lang="de-DE" dirty="0">
              <a:solidFill>
                <a:srgbClr val="333333"/>
              </a:solidFill>
            </a:endParaRPr>
          </a:p>
        </p:txBody>
      </p:sp>
      <p:sp>
        <p:nvSpPr>
          <p:cNvPr id="27"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2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Tree>
    <p:extLst>
      <p:ext uri="{BB962C8B-B14F-4D97-AF65-F5344CB8AC3E}">
        <p14:creationId xmlns:p14="http://schemas.microsoft.com/office/powerpoint/2010/main" val="1353199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5"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自尊心の低い人は</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marR="5080" lvl="0" indent="-342900" defTabSz="914400">
              <a:buClr>
                <a:srgbClr val="333333"/>
              </a:buClr>
              <a:buFont typeface="WingDings"/>
              <a:buChar char=""/>
              <a:tabLst>
                <a:tab pos="354965" algn="l"/>
              </a:tabLst>
            </a:pPr>
            <a:r>
              <a:rPr kumimoji="1" lang="en-US" altLang="ja-JP" sz="2400" spc="-5" dirty="0">
                <a:solidFill>
                  <a:srgbClr val="333333"/>
                </a:solidFill>
              </a:rPr>
              <a:t>… </a:t>
            </a:r>
            <a:r>
              <a:rPr kumimoji="1" lang="ja-JP" altLang="en-US" sz="2400" spc="-5" dirty="0">
                <a:solidFill>
                  <a:srgbClr val="333333"/>
                </a:solidFill>
              </a:rPr>
              <a:t>たくさんあるいっぱい詰まっている棚ではなく、空っぽの棚のことばかり考えがちです。</a:t>
            </a:r>
          </a:p>
          <a:p>
            <a:pPr marL="342900" marR="5080" lvl="0" indent="-342900" defTabSz="914400">
              <a:buClr>
                <a:srgbClr val="333333"/>
              </a:buClr>
              <a:buFont typeface="WingDings"/>
              <a:buChar char=""/>
              <a:tabLst>
                <a:tab pos="354965" algn="l"/>
              </a:tabLst>
            </a:pPr>
            <a:r>
              <a:rPr kumimoji="1" lang="en-US" altLang="ja-JP" sz="2400" spc="-5" dirty="0">
                <a:solidFill>
                  <a:srgbClr val="333333"/>
                </a:solidFill>
              </a:rPr>
              <a:t>… </a:t>
            </a:r>
            <a:r>
              <a:rPr kumimoji="1" lang="ja-JP" altLang="en-US" sz="2400" spc="-5" dirty="0">
                <a:solidFill>
                  <a:srgbClr val="333333"/>
                </a:solidFill>
              </a:rPr>
              <a:t>否定的な自己判断をしがちです</a:t>
            </a:r>
            <a:r>
              <a:rPr kumimoji="1" lang="en-US" altLang="ja-JP" sz="2400" spc="-5" dirty="0">
                <a:solidFill>
                  <a:srgbClr val="333333"/>
                </a:solidFill>
              </a:rPr>
              <a:t>(</a:t>
            </a:r>
            <a:r>
              <a:rPr kumimoji="1" lang="ja-JP" altLang="en-US" sz="2400" spc="-5" dirty="0">
                <a:solidFill>
                  <a:srgbClr val="333333"/>
                </a:solidFill>
              </a:rPr>
              <a:t>例：「私には価値がない」</a:t>
            </a:r>
            <a:r>
              <a:rPr kumimoji="1" lang="en-US" altLang="ja-JP" sz="2400" spc="-5" dirty="0">
                <a:solidFill>
                  <a:srgbClr val="333333"/>
                </a:solidFill>
              </a:rPr>
              <a:t>)</a:t>
            </a:r>
            <a:r>
              <a:rPr kumimoji="1" lang="ja-JP" altLang="en-US" sz="2400" spc="-5" dirty="0" smtClean="0">
                <a:solidFill>
                  <a:srgbClr val="333333"/>
                </a:solidFill>
              </a:rPr>
              <a:t>。</a:t>
            </a:r>
            <a:endParaRPr kumimoji="1" lang="ja-JP" altLang="en-US" sz="2400"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13</a:t>
            </a:fld>
            <a:endParaRPr lang="en-US">
              <a:latin typeface="+mn-lt"/>
            </a:endParaRPr>
          </a:p>
        </p:txBody>
      </p:sp>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25"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26"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a:solidFill>
                  <a:srgbClr val="333333"/>
                </a:solidFill>
              </a:rPr>
              <a:t>外見</a:t>
            </a:r>
            <a:endParaRPr lang="de-DE" dirty="0">
              <a:solidFill>
                <a:srgbClr val="333333"/>
              </a:solidFill>
            </a:endParaRPr>
          </a:p>
        </p:txBody>
      </p:sp>
      <p:sp>
        <p:nvSpPr>
          <p:cNvPr id="27"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2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Tree>
    <p:extLst>
      <p:ext uri="{BB962C8B-B14F-4D97-AF65-F5344CB8AC3E}">
        <p14:creationId xmlns:p14="http://schemas.microsoft.com/office/powerpoint/2010/main" val="40397789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5"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自尊心の低い人は</a:t>
            </a:r>
            <a:r>
              <a:rPr lang="en-US" altLang="ja-JP" sz="3600">
                <a:latin typeface="+mn-lt"/>
                <a:ea typeface="+mn-ea"/>
                <a:cs typeface="+mn-cs"/>
              </a:rPr>
              <a:t>…</a:t>
            </a:r>
            <a:endParaRPr sz="3600" dirty="0">
              <a:latin typeface="+mn-lt"/>
              <a:ea typeface="+mn-ea"/>
              <a:cs typeface="+mn-cs"/>
            </a:endParaRPr>
          </a:p>
        </p:txBody>
      </p:sp>
      <p:sp>
        <p:nvSpPr>
          <p:cNvPr id="5" name="Content Placeholder 4"/>
          <p:cNvSpPr>
            <a:spLocks noGrp="1"/>
          </p:cNvSpPr>
          <p:nvPr>
            <p:ph idx="1"/>
          </p:nvPr>
        </p:nvSpPr>
        <p:spPr>
          <a:xfrm>
            <a:off x="408955" y="2204864"/>
            <a:ext cx="6217920" cy="4248000"/>
          </a:xfrm>
        </p:spPr>
        <p:txBody>
          <a:bodyPr/>
          <a:lstStyle/>
          <a:p>
            <a:pPr marL="342900" marR="5080" lvl="0" indent="-342900" defTabSz="914400">
              <a:buClr>
                <a:srgbClr val="333333"/>
              </a:buClr>
              <a:buFont typeface="WingDings"/>
              <a:buChar char=""/>
              <a:tabLst>
                <a:tab pos="354965" algn="l"/>
              </a:tabLst>
            </a:pPr>
            <a:r>
              <a:rPr kumimoji="1" lang="en-US" altLang="ja-JP" sz="2400" spc="-5" dirty="0">
                <a:solidFill>
                  <a:srgbClr val="333333"/>
                </a:solidFill>
              </a:rPr>
              <a:t>… </a:t>
            </a:r>
            <a:r>
              <a:rPr kumimoji="1" lang="ja-JP" altLang="en-US" sz="2400" spc="-5" dirty="0">
                <a:solidFill>
                  <a:srgbClr val="333333"/>
                </a:solidFill>
              </a:rPr>
              <a:t>たくさんあるいっぱい詰まっている棚ではなく、空っぽの棚のことばかり考えがちです。</a:t>
            </a:r>
          </a:p>
          <a:p>
            <a:pPr marL="342900" marR="5080" lvl="0" indent="-342900" defTabSz="914400">
              <a:buClr>
                <a:srgbClr val="333333"/>
              </a:buClr>
              <a:buFont typeface="WingDings"/>
              <a:buChar char=""/>
              <a:tabLst>
                <a:tab pos="354965" algn="l"/>
              </a:tabLst>
            </a:pPr>
            <a:r>
              <a:rPr kumimoji="1" lang="en-US" altLang="ja-JP" sz="2400" spc="-5" dirty="0">
                <a:solidFill>
                  <a:srgbClr val="333333"/>
                </a:solidFill>
              </a:rPr>
              <a:t>… </a:t>
            </a:r>
            <a:r>
              <a:rPr kumimoji="1" lang="ja-JP" altLang="en-US" sz="2400" spc="-5" dirty="0">
                <a:solidFill>
                  <a:srgbClr val="333333"/>
                </a:solidFill>
              </a:rPr>
              <a:t>否定的な自己判断をしがちです</a:t>
            </a:r>
            <a:r>
              <a:rPr kumimoji="1" lang="en-US" altLang="ja-JP" sz="2400" spc="-5" dirty="0">
                <a:solidFill>
                  <a:srgbClr val="333333"/>
                </a:solidFill>
              </a:rPr>
              <a:t>(</a:t>
            </a:r>
            <a:r>
              <a:rPr kumimoji="1" lang="ja-JP" altLang="en-US" sz="2400" spc="-5" dirty="0">
                <a:solidFill>
                  <a:srgbClr val="333333"/>
                </a:solidFill>
              </a:rPr>
              <a:t>例：「私には価値がない」</a:t>
            </a:r>
            <a:r>
              <a:rPr kumimoji="1" lang="en-US" altLang="ja-JP" sz="2400" spc="-5" dirty="0">
                <a:solidFill>
                  <a:srgbClr val="333333"/>
                </a:solidFill>
              </a:rPr>
              <a:t>)</a:t>
            </a:r>
            <a:r>
              <a:rPr kumimoji="1" lang="ja-JP" altLang="en-US" sz="2400" spc="-5" dirty="0">
                <a:solidFill>
                  <a:srgbClr val="333333"/>
                </a:solidFill>
              </a:rPr>
              <a:t>。</a:t>
            </a:r>
            <a:endParaRPr kumimoji="1" lang="ja-JP" altLang="en-US" sz="2400" dirty="0">
              <a:solidFill>
                <a:srgbClr val="333333"/>
              </a:solidFill>
            </a:endParaRPr>
          </a:p>
          <a:p>
            <a:pPr marL="342900" marR="86360" lvl="0" indent="-342900" defTabSz="914400">
              <a:buClr>
                <a:srgbClr val="333333"/>
              </a:buClr>
              <a:buFont typeface="WingDings"/>
              <a:buChar char=""/>
            </a:pPr>
            <a:r>
              <a:rPr kumimoji="1" lang="en-US" altLang="ja-JP" sz="2400" spc="-5" dirty="0" smtClean="0">
                <a:solidFill>
                  <a:srgbClr val="333333"/>
                </a:solidFill>
              </a:rPr>
              <a:t>… </a:t>
            </a:r>
            <a:r>
              <a:rPr kumimoji="1" lang="ja-JP" altLang="en-US" sz="2400" spc="40" dirty="0">
                <a:solidFill>
                  <a:srgbClr val="333333"/>
                </a:solidFill>
              </a:rPr>
              <a:t>その人全体と、一つ一つの行動とを区別しません</a:t>
            </a:r>
            <a:r>
              <a:rPr kumimoji="1" lang="en-US" altLang="ja-JP" sz="2400" spc="-5" dirty="0">
                <a:solidFill>
                  <a:srgbClr val="333333"/>
                </a:solidFill>
              </a:rPr>
              <a:t>(</a:t>
            </a:r>
            <a:r>
              <a:rPr kumimoji="1" lang="ja-JP" altLang="en-US" sz="2400" spc="-5" dirty="0">
                <a:solidFill>
                  <a:srgbClr val="333333"/>
                </a:solidFill>
              </a:rPr>
              <a:t>例：「もし私がこれに失敗したら、私は負け犬だということだ」</a:t>
            </a:r>
            <a:r>
              <a:rPr kumimoji="1" lang="en-US" altLang="ja-JP" sz="2400" spc="-5" dirty="0">
                <a:solidFill>
                  <a:srgbClr val="333333"/>
                </a:solidFill>
              </a:rPr>
              <a:t>)</a:t>
            </a:r>
            <a:r>
              <a:rPr kumimoji="1" lang="ja-JP" altLang="en-US" sz="2400" spc="-5" dirty="0" smtClean="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14</a:t>
            </a:fld>
            <a:endParaRPr lang="en-US">
              <a:latin typeface="+mn-lt"/>
            </a:endParaRPr>
          </a:p>
        </p:txBody>
      </p:sp>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25"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26"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a:solidFill>
                  <a:srgbClr val="333333"/>
                </a:solidFill>
              </a:rPr>
              <a:t>外見</a:t>
            </a:r>
            <a:endParaRPr lang="de-DE" dirty="0">
              <a:solidFill>
                <a:srgbClr val="333333"/>
              </a:solidFill>
            </a:endParaRPr>
          </a:p>
        </p:txBody>
      </p:sp>
      <p:sp>
        <p:nvSpPr>
          <p:cNvPr id="27"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2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Tree>
    <p:extLst>
      <p:ext uri="{BB962C8B-B14F-4D97-AF65-F5344CB8AC3E}">
        <p14:creationId xmlns:p14="http://schemas.microsoft.com/office/powerpoint/2010/main" val="1079855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私は料理が好きで、音楽や政治的な話題もたくさん知っている。映画や文学に興味があって</a:t>
            </a:r>
            <a:r>
              <a:rPr lang="en-US" altLang="ja-JP" sz="1600" i="1" smtClean="0">
                <a:solidFill>
                  <a:srgbClr val="333333"/>
                </a:solidFill>
              </a:rPr>
              <a:t>…</a:t>
            </a:r>
            <a:endParaRPr lang="de-DE" sz="1600" i="1" dirty="0">
              <a:solidFill>
                <a:srgbClr val="333333"/>
              </a:solidFill>
            </a:endParaRPr>
          </a:p>
        </p:txBody>
      </p:sp>
      <p:sp>
        <p:nvSpPr>
          <p:cNvPr id="38"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私はこの前、学校の選抜チームに入った。ボールを投げるのはうまくないけれど、踊るのは得意で</a:t>
            </a:r>
            <a:r>
              <a:rPr lang="en-US" altLang="ja-JP" sz="1600" i="1" smtClean="0">
                <a:solidFill>
                  <a:srgbClr val="333333"/>
                </a:solidFill>
              </a:rPr>
              <a:t>…</a:t>
            </a:r>
            <a:endParaRPr lang="de-DE" sz="1600" i="1" dirty="0">
              <a:solidFill>
                <a:srgbClr val="333333"/>
              </a:solidFill>
            </a:endParaRPr>
          </a:p>
        </p:txBody>
      </p:sp>
      <p:sp>
        <p:nvSpPr>
          <p:cNvPr id="34"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私は人の話を聴くのが上手で、とても信頼されていて、友だちと良い関係を続けることができ、他の人を楽しませることができる</a:t>
            </a:r>
            <a:r>
              <a:rPr lang="en-US" altLang="ja-JP" sz="1600" i="1" smtClean="0">
                <a:solidFill>
                  <a:srgbClr val="333333"/>
                </a:solidFill>
              </a:rPr>
              <a:t>…</a:t>
            </a:r>
            <a:endParaRPr lang="de-DE" sz="1600" dirty="0">
              <a:solidFill>
                <a:srgbClr val="333333"/>
              </a:solidFill>
            </a:endParaRPr>
          </a:p>
        </p:txBody>
      </p:sp>
      <p:sp>
        <p:nvSpPr>
          <p:cNvPr id="35"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私は今のところ失業中で、この前の就職試験も不合格だった</a:t>
            </a:r>
            <a:endParaRPr lang="de-DE" sz="1600" i="1" dirty="0">
              <a:solidFill>
                <a:srgbClr val="333333"/>
              </a:solidFill>
            </a:endParaRPr>
          </a:p>
        </p:txBody>
      </p:sp>
      <p:sp>
        <p:nvSpPr>
          <p:cNvPr id="36"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私は自分の髪の毛を気に入っているし、目も好きだけど、もう少し背が高かったらなあ</a:t>
            </a:r>
            <a:r>
              <a:rPr lang="en-US" altLang="ja-JP" sz="1600" i="1" smtClean="0">
                <a:solidFill>
                  <a:srgbClr val="333333"/>
                </a:solidFill>
              </a:rPr>
              <a:t>…</a:t>
            </a:r>
            <a:endParaRPr lang="de-DE" sz="1600" i="1" dirty="0">
              <a:solidFill>
                <a:srgbClr val="333333"/>
              </a:solidFill>
            </a:endParaRPr>
          </a:p>
        </p:txBody>
      </p:sp>
      <p:pic>
        <p:nvPicPr>
          <p:cNvPr id="2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忘れないで</a:t>
            </a:r>
            <a:r>
              <a:rPr lang="en-US" altLang="ja-JP" sz="3600">
                <a:latin typeface="+mn-lt"/>
                <a:ea typeface="+mn-ea"/>
                <a:cs typeface="+mn-cs"/>
              </a:rPr>
              <a:t>…</a:t>
            </a:r>
            <a:endParaRPr sz="3600" dirty="0">
              <a:latin typeface="+mn-lt"/>
              <a:ea typeface="+mn-ea"/>
              <a:cs typeface="+mn-cs"/>
            </a:endParaRPr>
          </a:p>
        </p:txBody>
      </p:sp>
      <p:sp>
        <p:nvSpPr>
          <p:cNvPr id="26" name="Footer Placeholder 2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27" name="Slide Number Placeholder 26"/>
          <p:cNvSpPr>
            <a:spLocks noGrp="1"/>
          </p:cNvSpPr>
          <p:nvPr>
            <p:ph type="sldNum" sz="quarter" idx="12"/>
          </p:nvPr>
        </p:nvSpPr>
        <p:spPr/>
        <p:txBody>
          <a:bodyPr/>
          <a:lstStyle/>
          <a:p>
            <a:fld id="{B6F15528-21DE-4FAA-801E-634DDDAF4B2B}" type="slidenum">
              <a:rPr lang="en-US" smtClean="0">
                <a:latin typeface="+mn-lt"/>
              </a:rPr>
              <a:pPr/>
              <a:t>15</a:t>
            </a:fld>
            <a:endParaRPr lang="en-US">
              <a:latin typeface="+mn-lt"/>
            </a:endParaRPr>
          </a:p>
        </p:txBody>
      </p:sp>
      <p:sp>
        <p:nvSpPr>
          <p:cNvPr id="29" name="Caption_34"/>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30" name="Caption_33"/>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31" name="Caption_32"/>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smtClean="0">
                <a:solidFill>
                  <a:srgbClr val="333333"/>
                </a:solidFill>
              </a:rPr>
              <a:t>外見</a:t>
            </a:r>
            <a:endParaRPr lang="de-DE" dirty="0">
              <a:solidFill>
                <a:srgbClr val="333333"/>
              </a:solidFill>
            </a:endParaRPr>
          </a:p>
        </p:txBody>
      </p:sp>
      <p:sp>
        <p:nvSpPr>
          <p:cNvPr id="32" name="Caption_31"/>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33" name="Caption_30"/>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私は料理が好きで、音楽や政治的な話題もたくさん知っている。映画や文学に興味があって</a:t>
            </a:r>
            <a:r>
              <a:rPr lang="en-US" altLang="ja-JP" sz="1600" i="1" smtClean="0">
                <a:solidFill>
                  <a:srgbClr val="333333"/>
                </a:solidFill>
              </a:rPr>
              <a:t>…</a:t>
            </a:r>
            <a:endParaRPr lang="de-DE" sz="1600" i="1" dirty="0">
              <a:solidFill>
                <a:srgbClr val="333333"/>
              </a:solidFill>
            </a:endParaRPr>
          </a:p>
        </p:txBody>
      </p:sp>
      <p:sp>
        <p:nvSpPr>
          <p:cNvPr id="38"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私はこの前、学校の選抜チームに入った。ボールを投げるのはうまくないけれど、踊るのは得意で</a:t>
            </a:r>
            <a:r>
              <a:rPr lang="en-US" altLang="ja-JP" sz="1600" i="1" smtClean="0">
                <a:solidFill>
                  <a:srgbClr val="333333"/>
                </a:solidFill>
              </a:rPr>
              <a:t>…</a:t>
            </a:r>
            <a:endParaRPr lang="de-DE" sz="1600" i="1" dirty="0">
              <a:solidFill>
                <a:srgbClr val="333333"/>
              </a:solidFill>
            </a:endParaRPr>
          </a:p>
        </p:txBody>
      </p:sp>
      <p:sp>
        <p:nvSpPr>
          <p:cNvPr id="34"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私は人の話を聴くのが上手で、とても信頼されていて、友だちと良い関係を続けることができ、他の人を楽しませることができる</a:t>
            </a:r>
            <a:r>
              <a:rPr lang="en-US" altLang="ja-JP" sz="1600" i="1" smtClean="0">
                <a:solidFill>
                  <a:srgbClr val="333333"/>
                </a:solidFill>
              </a:rPr>
              <a:t>…</a:t>
            </a:r>
            <a:endParaRPr lang="de-DE" sz="1600" dirty="0">
              <a:solidFill>
                <a:srgbClr val="333333"/>
              </a:solidFill>
            </a:endParaRPr>
          </a:p>
        </p:txBody>
      </p:sp>
      <p:sp>
        <p:nvSpPr>
          <p:cNvPr id="35"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私は今のところ失業中で、この前の就職試験も不合格だった</a:t>
            </a:r>
            <a:endParaRPr lang="de-DE" sz="1600" i="1" dirty="0">
              <a:solidFill>
                <a:srgbClr val="333333"/>
              </a:solidFill>
            </a:endParaRPr>
          </a:p>
        </p:txBody>
      </p:sp>
      <p:sp>
        <p:nvSpPr>
          <p:cNvPr id="36"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a:extLst/>
        </p:spPr>
        <p:txBody>
          <a:bodyPr/>
          <a:lstStyle/>
          <a:p>
            <a:pPr fontAlgn="base">
              <a:lnSpc>
                <a:spcPct val="105000"/>
              </a:lnSpc>
              <a:spcBef>
                <a:spcPts val="1999"/>
              </a:spcBef>
              <a:spcAft>
                <a:spcPct val="0"/>
              </a:spcAft>
            </a:pPr>
            <a:r>
              <a:rPr lang="ja-JP" altLang="en-US" sz="1600" i="1" smtClean="0">
                <a:solidFill>
                  <a:srgbClr val="333333"/>
                </a:solidFill>
              </a:rPr>
              <a:t>私は自分の髪の毛を気に入っているし、目も好きだけど、もう少し背が高かったらなあ</a:t>
            </a:r>
            <a:r>
              <a:rPr lang="en-US" altLang="ja-JP" sz="1600" i="1" smtClean="0">
                <a:solidFill>
                  <a:srgbClr val="333333"/>
                </a:solidFill>
              </a:rPr>
              <a:t>…</a:t>
            </a:r>
            <a:endParaRPr lang="de-DE" sz="1600" i="1" dirty="0">
              <a:solidFill>
                <a:srgbClr val="333333"/>
              </a:solidFill>
            </a:endParaRPr>
          </a:p>
        </p:txBody>
      </p:sp>
      <p:pic>
        <p:nvPicPr>
          <p:cNvPr id="28"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忘れないで</a:t>
            </a:r>
            <a:r>
              <a:rPr lang="en-US" altLang="ja-JP" sz="3600">
                <a:latin typeface="+mn-lt"/>
                <a:ea typeface="+mn-ea"/>
                <a:cs typeface="+mn-cs"/>
              </a:rPr>
              <a:t>…</a:t>
            </a:r>
            <a:endParaRPr sz="3600" dirty="0">
              <a:latin typeface="+mn-lt"/>
              <a:ea typeface="+mn-ea"/>
              <a:cs typeface="+mn-cs"/>
            </a:endParaRPr>
          </a:p>
        </p:txBody>
      </p:sp>
      <p:sp>
        <p:nvSpPr>
          <p:cNvPr id="26" name="Footer Placeholder 2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27" name="Slide Number Placeholder 26"/>
          <p:cNvSpPr>
            <a:spLocks noGrp="1"/>
          </p:cNvSpPr>
          <p:nvPr>
            <p:ph type="sldNum" sz="quarter" idx="12"/>
          </p:nvPr>
        </p:nvSpPr>
        <p:spPr/>
        <p:txBody>
          <a:bodyPr/>
          <a:lstStyle/>
          <a:p>
            <a:fld id="{B6F15528-21DE-4FAA-801E-634DDDAF4B2B}" type="slidenum">
              <a:rPr lang="en-US" smtClean="0">
                <a:latin typeface="+mn-lt"/>
              </a:rPr>
              <a:pPr/>
              <a:t>16</a:t>
            </a:fld>
            <a:endParaRPr lang="en-US">
              <a:latin typeface="+mn-lt"/>
            </a:endParaRPr>
          </a:p>
        </p:txBody>
      </p:sp>
      <p:sp>
        <p:nvSpPr>
          <p:cNvPr id="29" name="Caption_34"/>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趣味</a:t>
            </a:r>
            <a:endParaRPr lang="de-DE" dirty="0">
              <a:solidFill>
                <a:srgbClr val="333333"/>
              </a:solidFill>
            </a:endParaRPr>
          </a:p>
        </p:txBody>
      </p:sp>
      <p:sp>
        <p:nvSpPr>
          <p:cNvPr id="30" name="Caption_33"/>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スポーツ</a:t>
            </a:r>
            <a:endParaRPr lang="de-DE" dirty="0">
              <a:solidFill>
                <a:srgbClr val="333333"/>
              </a:solidFill>
            </a:endParaRPr>
          </a:p>
        </p:txBody>
      </p:sp>
      <p:sp>
        <p:nvSpPr>
          <p:cNvPr id="31" name="Caption_32"/>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ja-JP" altLang="en-US" dirty="0" smtClean="0">
                <a:solidFill>
                  <a:srgbClr val="333333"/>
                </a:solidFill>
              </a:rPr>
              <a:t>外見</a:t>
            </a:r>
            <a:endParaRPr lang="de-DE" dirty="0">
              <a:solidFill>
                <a:srgbClr val="333333"/>
              </a:solidFill>
            </a:endParaRPr>
          </a:p>
        </p:txBody>
      </p:sp>
      <p:sp>
        <p:nvSpPr>
          <p:cNvPr id="32" name="Caption_31"/>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ja-JP" altLang="en-US" smtClean="0">
                <a:solidFill>
                  <a:srgbClr val="333333"/>
                </a:solidFill>
              </a:rPr>
              <a:t>仕事</a:t>
            </a:r>
            <a:endParaRPr lang="de-DE" dirty="0">
              <a:solidFill>
                <a:srgbClr val="333333"/>
              </a:solidFill>
            </a:endParaRPr>
          </a:p>
        </p:txBody>
      </p:sp>
      <p:sp>
        <p:nvSpPr>
          <p:cNvPr id="33" name="Caption_30"/>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ja-JP" altLang="en-US" smtClean="0">
                <a:solidFill>
                  <a:srgbClr val="333333"/>
                </a:solidFill>
              </a:rPr>
              <a:t>　人間関係</a:t>
            </a:r>
            <a:endParaRPr lang="de-DE" dirty="0">
              <a:solidFill>
                <a:srgbClr val="333333"/>
              </a:solidFill>
            </a:endParaRPr>
          </a:p>
        </p:txBody>
      </p:sp>
      <p:sp>
        <p:nvSpPr>
          <p:cNvPr id="17" name="Caption_29"/>
          <p:cNvSpPr>
            <a:spLocks noChangeArrowheads="1"/>
          </p:cNvSpPr>
          <p:nvPr/>
        </p:nvSpPr>
        <p:spPr bwMode="auto">
          <a:xfrm>
            <a:off x="408955" y="6446520"/>
            <a:ext cx="11376000" cy="369332"/>
          </a:xfrm>
          <a:prstGeom prst="rect">
            <a:avLst/>
          </a:prstGeom>
          <a:noFill/>
          <a:ln w="9525">
            <a:noFill/>
            <a:miter lim="800000"/>
            <a:headEnd/>
            <a:tailEnd/>
          </a:ln>
        </p:spPr>
        <p:txBody>
          <a:bodyPr wrap="square">
            <a:spAutoFit/>
          </a:bodyPr>
          <a:lstStyle/>
          <a:p>
            <a:pPr algn="ctr"/>
            <a:r>
              <a:rPr lang="ja-JP" altLang="en-US" dirty="0" smtClean="0">
                <a:solidFill>
                  <a:srgbClr val="004992"/>
                </a:solidFill>
              </a:rPr>
              <a:t>長い間、あなたの目に入らなかった棚はどれですか</a:t>
            </a:r>
            <a:r>
              <a:rPr lang="en-US" altLang="ja-JP" dirty="0" smtClean="0">
                <a:solidFill>
                  <a:srgbClr val="004992"/>
                </a:solidFill>
              </a:rPr>
              <a:t>? </a:t>
            </a:r>
            <a:r>
              <a:rPr lang="ja-JP" altLang="en-US" dirty="0" smtClean="0">
                <a:solidFill>
                  <a:srgbClr val="004992"/>
                </a:solidFill>
              </a:rPr>
              <a:t>そこにはどのような宝物が眠っているでしょう</a:t>
            </a:r>
            <a:r>
              <a:rPr lang="en-US" altLang="ja-JP" dirty="0" smtClean="0">
                <a:solidFill>
                  <a:srgbClr val="004992"/>
                </a:solidFill>
              </a:rPr>
              <a:t>?</a:t>
            </a:r>
            <a:endParaRPr lang="fr-FR" dirty="0">
              <a:solidFill>
                <a:srgbClr val="004992"/>
              </a:solidFill>
            </a:endParaRPr>
          </a:p>
        </p:txBody>
      </p:sp>
    </p:spTree>
    <p:extLst>
      <p:ext uri="{BB962C8B-B14F-4D97-AF65-F5344CB8AC3E}">
        <p14:creationId xmlns:p14="http://schemas.microsoft.com/office/powerpoint/2010/main" val="871775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sz="3600" smtClean="0">
                <a:solidFill>
                  <a:srgbClr val="004992"/>
                </a:solidFill>
                <a:latin typeface="+mn-lt"/>
                <a:ea typeface="+mn-ea"/>
                <a:cs typeface="+mn-cs"/>
              </a:rPr>
              <a:t>自尊心が高い人はどこが違うでしょう</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6" name="Content Placeholder 5"/>
          <p:cNvSpPr>
            <a:spLocks noGrp="1"/>
          </p:cNvSpPr>
          <p:nvPr>
            <p:ph idx="1"/>
          </p:nvPr>
        </p:nvSpPr>
        <p:spPr>
          <a:xfrm>
            <a:off x="408955" y="2204864"/>
            <a:ext cx="7498080" cy="4248000"/>
          </a:xfrm>
        </p:spPr>
        <p:txBody>
          <a:bodyPr/>
          <a:lstStyle/>
          <a:p>
            <a:pPr marL="342900" lvl="0" indent="-342900" defTabSz="914377">
              <a:buClr>
                <a:srgbClr val="000000"/>
              </a:buClr>
              <a:buFont typeface="WingDings"/>
              <a:buChar char=""/>
            </a:pPr>
            <a:r>
              <a:rPr lang="ja-JP" altLang="en-US" sz="2400" dirty="0">
                <a:solidFill>
                  <a:srgbClr val="333333"/>
                </a:solidFill>
              </a:rPr>
              <a:t>声</a:t>
            </a:r>
            <a:r>
              <a:rPr lang="en-US" altLang="ja-JP" sz="2400" dirty="0">
                <a:solidFill>
                  <a:srgbClr val="333333"/>
                </a:solidFill>
              </a:rPr>
              <a:t>:</a:t>
            </a:r>
            <a:r>
              <a:rPr lang="en-US" altLang="ja-JP" sz="2400" dirty="0">
                <a:solidFill>
                  <a:srgbClr val="004992"/>
                </a:solidFill>
              </a:rPr>
              <a:t> </a:t>
            </a:r>
            <a:r>
              <a:rPr lang="en-US" altLang="ja-JP" sz="2400" dirty="0" smtClean="0">
                <a:solidFill>
                  <a:srgbClr val="004992"/>
                </a:solidFill>
              </a:rPr>
              <a:t>???</a:t>
            </a:r>
          </a:p>
          <a:p>
            <a:pPr marL="342900" lvl="0" indent="-342900" defTabSz="914377">
              <a:buClr>
                <a:srgbClr val="000000"/>
              </a:buClr>
              <a:buFont typeface="WingDings"/>
              <a:buChar char=""/>
            </a:pPr>
            <a:r>
              <a:rPr lang="ja-JP" altLang="en-US" sz="2400" dirty="0" smtClean="0">
                <a:solidFill>
                  <a:srgbClr val="333333"/>
                </a:solidFill>
              </a:rPr>
              <a:t>顔</a:t>
            </a:r>
            <a:r>
              <a:rPr lang="ja-JP" altLang="en-US" sz="2400" dirty="0">
                <a:solidFill>
                  <a:srgbClr val="333333"/>
                </a:solidFill>
              </a:rPr>
              <a:t>の表情</a:t>
            </a:r>
            <a:r>
              <a:rPr lang="en-US" altLang="ja-JP" sz="2400" dirty="0">
                <a:solidFill>
                  <a:srgbClr val="333333"/>
                </a:solidFill>
              </a:rPr>
              <a:t>/</a:t>
            </a:r>
            <a:r>
              <a:rPr lang="ja-JP" altLang="en-US" sz="2400" dirty="0">
                <a:solidFill>
                  <a:srgbClr val="333333"/>
                </a:solidFill>
              </a:rPr>
              <a:t>身振り</a:t>
            </a:r>
            <a:r>
              <a:rPr lang="en-US" altLang="ja-JP" sz="2400" dirty="0">
                <a:solidFill>
                  <a:srgbClr val="333333"/>
                </a:solidFill>
              </a:rPr>
              <a:t>:</a:t>
            </a:r>
            <a:r>
              <a:rPr lang="en-US" altLang="ja-JP" sz="2400" dirty="0">
                <a:solidFill>
                  <a:srgbClr val="004992"/>
                </a:solidFill>
              </a:rPr>
              <a:t> </a:t>
            </a:r>
            <a:r>
              <a:rPr lang="en-US" altLang="ja-JP" sz="2400" dirty="0" smtClean="0">
                <a:solidFill>
                  <a:srgbClr val="004992"/>
                </a:solidFill>
              </a:rPr>
              <a:t>???</a:t>
            </a:r>
          </a:p>
          <a:p>
            <a:pPr marL="342900" lvl="0" indent="-342900" defTabSz="914377">
              <a:buClr>
                <a:srgbClr val="333333"/>
              </a:buClr>
              <a:buFont typeface="WingDings"/>
              <a:buChar char=""/>
            </a:pPr>
            <a:r>
              <a:rPr lang="ja-JP" altLang="en-US" sz="2400" dirty="0" smtClean="0">
                <a:solidFill>
                  <a:srgbClr val="333333"/>
                </a:solidFill>
              </a:rPr>
              <a:t>姿</a:t>
            </a:r>
            <a:r>
              <a:rPr lang="ja-JP" altLang="en-US" sz="2400" dirty="0">
                <a:solidFill>
                  <a:srgbClr val="333333"/>
                </a:solidFill>
              </a:rPr>
              <a:t>勢</a:t>
            </a:r>
            <a:r>
              <a:rPr lang="en-US" altLang="ja-JP" sz="2400" dirty="0">
                <a:solidFill>
                  <a:srgbClr val="333333"/>
                </a:solidFill>
              </a:rPr>
              <a:t>:</a:t>
            </a:r>
            <a:r>
              <a:rPr lang="en-US" altLang="ja-JP" sz="2400" dirty="0">
                <a:solidFill>
                  <a:srgbClr val="004992"/>
                </a:solidFill>
              </a:rPr>
              <a:t> </a:t>
            </a:r>
            <a:r>
              <a:rPr lang="en-US" altLang="ja-JP" sz="2400" dirty="0" smtClean="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17</a:t>
            </a:fld>
            <a:endParaRPr lang="en-US">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42793383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sz="3600" smtClean="0">
                <a:solidFill>
                  <a:srgbClr val="004992"/>
                </a:solidFill>
                <a:latin typeface="+mn-lt"/>
                <a:ea typeface="+mn-ea"/>
                <a:cs typeface="+mn-cs"/>
              </a:rPr>
              <a:t>自尊心が高い人はどこが違うでしょう</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6" name="Content Placeholder 5"/>
          <p:cNvSpPr>
            <a:spLocks noGrp="1"/>
          </p:cNvSpPr>
          <p:nvPr>
            <p:ph idx="1"/>
          </p:nvPr>
        </p:nvSpPr>
        <p:spPr>
          <a:xfrm>
            <a:off x="408955" y="2204864"/>
            <a:ext cx="7498080" cy="4248000"/>
          </a:xfrm>
        </p:spPr>
        <p:txBody>
          <a:bodyPr/>
          <a:lstStyle/>
          <a:p>
            <a:pPr marL="342900" lvl="0" indent="-342900" defTabSz="914377">
              <a:buClr>
                <a:srgbClr val="000000"/>
              </a:buClr>
              <a:buFont typeface="WingDings"/>
              <a:buChar char=""/>
            </a:pPr>
            <a:r>
              <a:rPr lang="ja-JP" altLang="en-US" sz="2400" dirty="0">
                <a:solidFill>
                  <a:srgbClr val="333333"/>
                </a:solidFill>
              </a:rPr>
              <a:t>声</a:t>
            </a:r>
            <a:r>
              <a:rPr lang="en-US" altLang="ja-JP" sz="2400" dirty="0">
                <a:solidFill>
                  <a:srgbClr val="333333"/>
                </a:solidFill>
              </a:rPr>
              <a:t>:</a:t>
            </a:r>
            <a:r>
              <a:rPr lang="en-US" altLang="ja-JP" sz="2400" dirty="0">
                <a:solidFill>
                  <a:srgbClr val="004992"/>
                </a:solidFill>
              </a:rPr>
              <a:t> </a:t>
            </a:r>
            <a:r>
              <a:rPr lang="ja-JP" altLang="en-US" sz="2400" dirty="0">
                <a:solidFill>
                  <a:srgbClr val="004992"/>
                </a:solidFill>
              </a:rPr>
              <a:t>はっきりとして、歯切れ良く、丁度よい大き</a:t>
            </a:r>
            <a:r>
              <a:rPr lang="ja-JP" altLang="en-US" sz="2400" dirty="0" smtClean="0">
                <a:solidFill>
                  <a:srgbClr val="004992"/>
                </a:solidFill>
              </a:rPr>
              <a:t>さ</a:t>
            </a:r>
            <a:endParaRPr lang="en-US" altLang="ja-JP" sz="2400" dirty="0" smtClean="0">
              <a:solidFill>
                <a:srgbClr val="004992"/>
              </a:solidFill>
            </a:endParaRPr>
          </a:p>
          <a:p>
            <a:pPr marL="342900" lvl="0" indent="-342900" defTabSz="914377">
              <a:buClr>
                <a:srgbClr val="000000"/>
              </a:buClr>
              <a:buFont typeface="WingDings"/>
              <a:buChar char=""/>
            </a:pPr>
            <a:r>
              <a:rPr lang="ja-JP" altLang="en-US" sz="2400" dirty="0" smtClean="0">
                <a:solidFill>
                  <a:srgbClr val="333333"/>
                </a:solidFill>
              </a:rPr>
              <a:t>顔</a:t>
            </a:r>
            <a:r>
              <a:rPr lang="ja-JP" altLang="en-US" sz="2400" dirty="0">
                <a:solidFill>
                  <a:srgbClr val="333333"/>
                </a:solidFill>
              </a:rPr>
              <a:t>の表情</a:t>
            </a:r>
            <a:r>
              <a:rPr lang="en-US" altLang="ja-JP" sz="2400" dirty="0">
                <a:solidFill>
                  <a:srgbClr val="333333"/>
                </a:solidFill>
              </a:rPr>
              <a:t>/</a:t>
            </a:r>
            <a:r>
              <a:rPr lang="ja-JP" altLang="en-US" sz="2400" dirty="0">
                <a:solidFill>
                  <a:srgbClr val="333333"/>
                </a:solidFill>
              </a:rPr>
              <a:t>身振り</a:t>
            </a:r>
            <a:r>
              <a:rPr lang="en-US" altLang="ja-JP" sz="2400" dirty="0">
                <a:solidFill>
                  <a:srgbClr val="333333"/>
                </a:solidFill>
              </a:rPr>
              <a:t>:</a:t>
            </a:r>
            <a:r>
              <a:rPr lang="en-US" altLang="ja-JP" sz="2400" dirty="0">
                <a:solidFill>
                  <a:srgbClr val="004992"/>
                </a:solidFill>
              </a:rPr>
              <a:t> </a:t>
            </a:r>
            <a:r>
              <a:rPr lang="ja-JP" altLang="en-US" sz="2400" dirty="0">
                <a:solidFill>
                  <a:srgbClr val="004992"/>
                </a:solidFill>
              </a:rPr>
              <a:t>視線を合わせる</a:t>
            </a:r>
            <a:r>
              <a:rPr lang="en-US" altLang="ja-JP" sz="2400" dirty="0">
                <a:solidFill>
                  <a:srgbClr val="004992"/>
                </a:solidFill>
              </a:rPr>
              <a:t>; </a:t>
            </a:r>
            <a:r>
              <a:rPr lang="ja-JP" altLang="en-US" sz="2400" dirty="0">
                <a:solidFill>
                  <a:srgbClr val="004992"/>
                </a:solidFill>
              </a:rPr>
              <a:t>自信に満ちた表</a:t>
            </a:r>
            <a:r>
              <a:rPr lang="ja-JP" altLang="en-US" sz="2400" dirty="0" smtClean="0">
                <a:solidFill>
                  <a:srgbClr val="004992"/>
                </a:solidFill>
              </a:rPr>
              <a:t>情</a:t>
            </a:r>
            <a:endParaRPr lang="en-US" altLang="ja-JP" sz="2400" dirty="0" smtClean="0">
              <a:solidFill>
                <a:srgbClr val="004992"/>
              </a:solidFill>
            </a:endParaRPr>
          </a:p>
          <a:p>
            <a:pPr marL="342900" lvl="0" indent="-342900" defTabSz="914377">
              <a:buClr>
                <a:srgbClr val="333333"/>
              </a:buClr>
              <a:buFont typeface="WingDings"/>
              <a:buChar char=""/>
            </a:pPr>
            <a:r>
              <a:rPr lang="ja-JP" altLang="en-US" sz="2400" dirty="0" smtClean="0">
                <a:solidFill>
                  <a:srgbClr val="333333"/>
                </a:solidFill>
              </a:rPr>
              <a:t>姿</a:t>
            </a:r>
            <a:r>
              <a:rPr lang="ja-JP" altLang="en-US" sz="2400" dirty="0">
                <a:solidFill>
                  <a:srgbClr val="333333"/>
                </a:solidFill>
              </a:rPr>
              <a:t>勢</a:t>
            </a:r>
            <a:r>
              <a:rPr lang="en-US" altLang="ja-JP" sz="2400" dirty="0">
                <a:solidFill>
                  <a:srgbClr val="333333"/>
                </a:solidFill>
              </a:rPr>
              <a:t>:</a:t>
            </a:r>
            <a:r>
              <a:rPr lang="en-US" altLang="ja-JP" sz="2400" dirty="0">
                <a:solidFill>
                  <a:srgbClr val="004992"/>
                </a:solidFill>
              </a:rPr>
              <a:t> </a:t>
            </a:r>
            <a:r>
              <a:rPr lang="ja-JP" altLang="en-US" sz="2400" dirty="0">
                <a:solidFill>
                  <a:srgbClr val="004992"/>
                </a:solidFill>
              </a:rPr>
              <a:t>姿勢が良</a:t>
            </a:r>
            <a:r>
              <a:rPr lang="ja-JP" altLang="en-US" sz="2400" dirty="0" smtClean="0">
                <a:solidFill>
                  <a:srgbClr val="004992"/>
                </a:solidFill>
              </a:rPr>
              <a:t>い</a:t>
            </a:r>
          </a:p>
          <a:p>
            <a:pPr lvl="0" defTabSz="914377"/>
            <a:r>
              <a:rPr lang="ja-JP" altLang="en-US" sz="2400" dirty="0" smtClean="0">
                <a:solidFill>
                  <a:srgbClr val="004992"/>
                </a:solidFill>
              </a:rPr>
              <a:t>何</a:t>
            </a:r>
            <a:r>
              <a:rPr lang="ja-JP" altLang="en-US" sz="2400" dirty="0">
                <a:solidFill>
                  <a:srgbClr val="004992"/>
                </a:solidFill>
              </a:rPr>
              <a:t>事もそうですが、やり過ぎはいけません</a:t>
            </a:r>
            <a:r>
              <a:rPr lang="en-US" altLang="ja-JP" sz="2400" dirty="0">
                <a:solidFill>
                  <a:srgbClr val="004992"/>
                </a:solidFill>
              </a:rPr>
              <a:t>(</a:t>
            </a:r>
            <a:r>
              <a:rPr lang="ja-JP" altLang="en-US" sz="2400" dirty="0">
                <a:solidFill>
                  <a:srgbClr val="004992"/>
                </a:solidFill>
              </a:rPr>
              <a:t>例：他の人をじろじろ見たり、絶えず人の話をさえぎったりして、偉そうにしてはいけません</a:t>
            </a:r>
            <a:r>
              <a:rPr lang="en-US" altLang="ja-JP" sz="2400" dirty="0">
                <a:solidFill>
                  <a:srgbClr val="004992"/>
                </a:solidFill>
              </a:rPr>
              <a:t>)</a:t>
            </a:r>
            <a:r>
              <a:rPr lang="ja-JP" altLang="en-US" sz="2400" dirty="0" smtClean="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18</a:t>
            </a:fld>
            <a:endParaRPr lang="en-US">
              <a:latin typeface="+mn-lt"/>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1603530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a:r>
              <a:rPr kumimoji="1" lang="en-US" sz="2400" smtClean="0">
                <a:solidFill>
                  <a:srgbClr val="333333"/>
                </a:solidFill>
              </a:rPr>
              <a:t>???</a:t>
            </a:r>
            <a:endParaRPr lang="en-US" sz="2400">
              <a:solidFill>
                <a:srgbClr val="333333"/>
              </a:solidFill>
            </a:endParaRP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直接観察できない高い自尊心をもつ人の特徴</a:t>
            </a:r>
            <a:endParaRPr lang="en-US" sz="3600">
              <a:latin typeface="+mn-lt"/>
              <a:ea typeface="+mn-ea"/>
              <a:cs typeface="+mn-cs"/>
            </a:endParaRPr>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19</a:t>
            </a:fld>
            <a:endParaRPr lang="en-US">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直接観察できない高い自尊心をもつ人の特徴</a:t>
            </a:r>
            <a:endParaRPr lang="en-US" sz="3600">
              <a:latin typeface="+mn-lt"/>
              <a:ea typeface="+mn-ea"/>
              <a:cs typeface="+mn-cs"/>
            </a:endParaRPr>
          </a:p>
        </p:txBody>
      </p:sp>
      <p:sp>
        <p:nvSpPr>
          <p:cNvPr id="6" name="Content Placeholder 5"/>
          <p:cNvSpPr>
            <a:spLocks noGrp="1"/>
          </p:cNvSpPr>
          <p:nvPr>
            <p:ph idx="1"/>
          </p:nvPr>
        </p:nvSpPr>
        <p:spPr>
          <a:xfrm>
            <a:off x="408955" y="2204864"/>
            <a:ext cx="5669280" cy="4248000"/>
          </a:xfrm>
        </p:spPr>
        <p:txBody>
          <a:bodyPr/>
          <a:lstStyle/>
          <a:p>
            <a:pPr marL="342900" marR="864869" lvl="0" indent="-342900" defTabSz="914400">
              <a:buClr>
                <a:srgbClr val="333333"/>
              </a:buClr>
              <a:buFont typeface="WingDings"/>
              <a:buChar char=""/>
              <a:tabLst>
                <a:tab pos="374650" algn="l"/>
              </a:tabLst>
            </a:pPr>
            <a:r>
              <a:rPr kumimoji="1" lang="ja-JP" altLang="en-US" sz="2400" spc="-5">
                <a:solidFill>
                  <a:srgbClr val="333333"/>
                </a:solidFill>
              </a:rPr>
              <a:t>自分の能力に自信をもっている。</a:t>
            </a:r>
            <a:endParaRPr kumimoji="1" lang="ja-JP" altLang="en-US" sz="2400">
              <a:solidFill>
                <a:srgbClr val="333333"/>
              </a:solidFill>
            </a:endParaRPr>
          </a:p>
          <a:p>
            <a:pPr marL="342900" marR="5080" lvl="0" indent="-342900" defTabSz="914400">
              <a:buClr>
                <a:srgbClr val="333333"/>
              </a:buClr>
              <a:buFont typeface="WingDings"/>
              <a:buChar char=""/>
              <a:tabLst>
                <a:tab pos="374650" algn="l"/>
              </a:tabLst>
            </a:pPr>
            <a:r>
              <a:rPr kumimoji="1" lang="en-US" altLang="ja-JP" sz="2400" spc="-5" dirty="0">
                <a:solidFill>
                  <a:srgbClr val="333333"/>
                </a:solidFill>
              </a:rPr>
              <a:t>(</a:t>
            </a:r>
            <a:r>
              <a:rPr kumimoji="1" lang="ja-JP" altLang="en-US" sz="2400" spc="-5" dirty="0">
                <a:solidFill>
                  <a:srgbClr val="333333"/>
                </a:solidFill>
              </a:rPr>
              <a:t>自分を過小評価することなく</a:t>
            </a:r>
            <a:r>
              <a:rPr kumimoji="1" lang="en-US" altLang="ja-JP" sz="2400" spc="-5" dirty="0">
                <a:solidFill>
                  <a:srgbClr val="333333"/>
                </a:solidFill>
              </a:rPr>
              <a:t>)</a:t>
            </a:r>
            <a:r>
              <a:rPr kumimoji="1" lang="ja-JP" altLang="en-US" sz="2400" spc="-5" dirty="0">
                <a:solidFill>
                  <a:srgbClr val="333333"/>
                </a:solidFill>
              </a:rPr>
              <a:t>自分の過ちや失敗を受け入れる。</a:t>
            </a:r>
            <a:endParaRPr kumimoji="1" lang="ja-JP" altLang="en-US" sz="2400" dirty="0">
              <a:solidFill>
                <a:srgbClr val="333333"/>
              </a:solidFill>
            </a:endParaRPr>
          </a:p>
          <a:p>
            <a:pPr marL="342900" marR="191770" lvl="0" indent="-342900" defTabSz="914400">
              <a:buClr>
                <a:srgbClr val="333333"/>
              </a:buClr>
              <a:buFont typeface="WingDings"/>
              <a:buChar char=""/>
              <a:tabLst>
                <a:tab pos="374650" algn="l"/>
              </a:tabLst>
            </a:pPr>
            <a:r>
              <a:rPr kumimoji="1" lang="ja-JP" altLang="en-US" sz="2400" spc="-5" dirty="0">
                <a:solidFill>
                  <a:srgbClr val="333333"/>
                </a:solidFill>
              </a:rPr>
              <a:t>内省的で、</a:t>
            </a:r>
            <a:r>
              <a:rPr kumimoji="1" lang="en-US" altLang="ja-JP" sz="2400" spc="-5" dirty="0">
                <a:solidFill>
                  <a:srgbClr val="333333"/>
                </a:solidFill>
              </a:rPr>
              <a:t>(</a:t>
            </a:r>
            <a:r>
              <a:rPr kumimoji="1" lang="ja-JP" altLang="en-US" sz="2400" spc="-5" dirty="0">
                <a:solidFill>
                  <a:srgbClr val="333333"/>
                </a:solidFill>
              </a:rPr>
              <a:t>自分の過ちや失敗から</a:t>
            </a:r>
            <a:r>
              <a:rPr kumimoji="1" lang="en-US" altLang="ja-JP" sz="2400" spc="-5" dirty="0">
                <a:solidFill>
                  <a:srgbClr val="333333"/>
                </a:solidFill>
              </a:rPr>
              <a:t>)</a:t>
            </a:r>
            <a:r>
              <a:rPr kumimoji="1" lang="ja-JP" altLang="en-US" sz="2400" spc="-5" dirty="0">
                <a:solidFill>
                  <a:srgbClr val="333333"/>
                </a:solidFill>
              </a:rPr>
              <a:t>学ぼうとしている。</a:t>
            </a:r>
            <a:endParaRPr kumimoji="1" lang="ja-JP" altLang="en-US" sz="2400" dirty="0">
              <a:solidFill>
                <a:srgbClr val="333333"/>
              </a:solidFill>
            </a:endParaRPr>
          </a:p>
          <a:p>
            <a:pPr marL="342900" marR="12065" lvl="0" indent="-342900" defTabSz="914400">
              <a:buClr>
                <a:srgbClr val="333333"/>
              </a:buClr>
              <a:buFont typeface="WingDings"/>
              <a:buChar char=""/>
              <a:tabLst>
                <a:tab pos="374650" algn="l"/>
              </a:tabLst>
            </a:pPr>
            <a:r>
              <a:rPr kumimoji="1" lang="ja-JP" altLang="en-US" sz="2400" spc="-5" dirty="0">
                <a:solidFill>
                  <a:srgbClr val="333333"/>
                </a:solidFill>
              </a:rPr>
              <a:t>何かに成功したときは、自分自身を素直にほめて、自分に対して肯定的な態度をとる</a:t>
            </a:r>
            <a:r>
              <a:rPr kumimoji="1" lang="ja-JP" altLang="en-US" sz="2400" spc="-5" dirty="0" smtClean="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20</a:t>
            </a:fld>
            <a:endParaRPr lang="en-US">
              <a:latin typeface="+mn-lt"/>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自分の長所を理解しましょう</a:t>
            </a:r>
            <a:endParaRPr sz="3600" dirty="0">
              <a:latin typeface="+mn-lt"/>
              <a:ea typeface="+mn-ea"/>
              <a:cs typeface="+mn-cs"/>
            </a:endParaRPr>
          </a:p>
        </p:txBody>
      </p:sp>
      <p:sp>
        <p:nvSpPr>
          <p:cNvPr id="3" name="object 3"/>
          <p:cNvSpPr txBox="1">
            <a:spLocks noGrp="1"/>
          </p:cNvSpPr>
          <p:nvPr>
            <p:ph idx="1"/>
          </p:nvPr>
        </p:nvSpPr>
        <p:spPr>
          <a:prstGeom prst="rect">
            <a:avLst/>
          </a:prstGeom>
        </p:spPr>
        <p:txBody>
          <a:bodyPr vert="horz" wrap="square" lIns="0" tIns="0" rIns="0" bIns="0" rtlCol="0">
            <a:noAutofit/>
          </a:bodyPr>
          <a:lstStyle/>
          <a:p>
            <a:pPr marR="323850"/>
            <a:r>
              <a:rPr lang="ja-JP" altLang="en-US" sz="2400" spc="-5" dirty="0" smtClean="0">
                <a:solidFill>
                  <a:srgbClr val="004992"/>
                </a:solidFill>
              </a:rPr>
              <a:t>なぜ、自分の長所を見つけるのがとても難し</a:t>
            </a:r>
            <a:r>
              <a:rPr lang="ja-JP" altLang="en-US" sz="2400" spc="-5" dirty="0" smtClean="0">
                <a:solidFill>
                  <a:srgbClr val="004992"/>
                </a:solidFill>
              </a:rPr>
              <a:t>く感</a:t>
            </a:r>
            <a:r>
              <a:rPr lang="ja-JP" altLang="en-US" sz="2400" spc="-5" dirty="0" smtClean="0">
                <a:solidFill>
                  <a:srgbClr val="004992"/>
                </a:solidFill>
              </a:rPr>
              <a:t>じることがあるのでしょ</a:t>
            </a:r>
            <a:r>
              <a:rPr lang="ja-JP" altLang="en-US" sz="2400" spc="-5" dirty="0">
                <a:solidFill>
                  <a:srgbClr val="004992"/>
                </a:solidFill>
              </a:rPr>
              <a:t>う</a:t>
            </a:r>
            <a:r>
              <a:rPr lang="en-US" altLang="ja-JP" sz="2400" spc="-5" dirty="0" smtClean="0">
                <a:solidFill>
                  <a:srgbClr val="004992"/>
                </a:solidFill>
              </a:rPr>
              <a:t>?</a:t>
            </a:r>
            <a:endParaRPr sz="2400" spc="-5" dirty="0">
              <a:solidFill>
                <a:srgbClr val="004992"/>
              </a:solidFill>
            </a:endParaRPr>
          </a:p>
          <a:p>
            <a:pPr marL="342900" marR="410845" indent="-342900">
              <a:buClr>
                <a:srgbClr val="333333"/>
              </a:buClr>
              <a:buFont typeface="WingDings"/>
              <a:buChar char=""/>
              <a:tabLst>
                <a:tab pos="730250" algn="l"/>
              </a:tabLst>
            </a:pPr>
            <a:r>
              <a:rPr lang="ja-JP" altLang="en-US" sz="2400" spc="-5" dirty="0" smtClean="0">
                <a:solidFill>
                  <a:srgbClr val="333333"/>
                </a:solidFill>
              </a:rPr>
              <a:t>よくある</a:t>
            </a:r>
            <a:r>
              <a:rPr lang="ja-JP" altLang="en-US" sz="2400" spc="-5" dirty="0">
                <a:solidFill>
                  <a:srgbClr val="333333"/>
                </a:solidFill>
              </a:rPr>
              <a:t>推論</a:t>
            </a:r>
            <a:r>
              <a:rPr sz="2400" spc="-5" dirty="0" smtClean="0">
                <a:solidFill>
                  <a:srgbClr val="333333"/>
                </a:solidFill>
              </a:rPr>
              <a:t>: </a:t>
            </a:r>
            <a:r>
              <a:rPr lang="ja-JP" altLang="en-US" sz="2400" spc="-5" dirty="0" smtClean="0">
                <a:solidFill>
                  <a:srgbClr val="333333"/>
                </a:solidFill>
              </a:rPr>
              <a:t>「自画自賛しても、むなしくなるだけ」</a:t>
            </a:r>
            <a:endParaRPr sz="2400" spc="-5" dirty="0">
              <a:solidFill>
                <a:srgbClr val="333333"/>
              </a:solidFill>
            </a:endParaRPr>
          </a:p>
          <a:p>
            <a:pPr marL="342900" marR="5080" indent="-342900">
              <a:buClr>
                <a:srgbClr val="333333"/>
              </a:buClr>
              <a:buFont typeface="WingDings"/>
              <a:buChar char=""/>
              <a:tabLst>
                <a:tab pos="729615" algn="l"/>
              </a:tabLst>
            </a:pPr>
            <a:r>
              <a:rPr lang="ja-JP" altLang="en-US" sz="2400" spc="-5" dirty="0" smtClean="0">
                <a:solidFill>
                  <a:srgbClr val="333333"/>
                </a:solidFill>
              </a:rPr>
              <a:t>精神</a:t>
            </a:r>
            <a:r>
              <a:rPr lang="ja-JP" altLang="en-US" sz="2400" spc="-5" dirty="0">
                <a:solidFill>
                  <a:srgbClr val="333333"/>
                </a:solidFill>
              </a:rPr>
              <a:t>障害</a:t>
            </a:r>
            <a:r>
              <a:rPr lang="ja-JP" altLang="en-US" sz="2400" spc="-5" dirty="0" smtClean="0">
                <a:solidFill>
                  <a:srgbClr val="333333"/>
                </a:solidFill>
              </a:rPr>
              <a:t>の急性期</a:t>
            </a:r>
            <a:r>
              <a:rPr lang="ja-JP" altLang="en-US" sz="2400" spc="-5" dirty="0">
                <a:solidFill>
                  <a:srgbClr val="333333"/>
                </a:solidFill>
              </a:rPr>
              <a:t>で</a:t>
            </a:r>
            <a:r>
              <a:rPr lang="ja-JP" altLang="en-US" sz="2400" spc="-5" dirty="0" smtClean="0">
                <a:solidFill>
                  <a:srgbClr val="333333"/>
                </a:solidFill>
              </a:rPr>
              <a:t>は、自分の長所を見つけたり、他の人に示したりすることが難しくなります。</a:t>
            </a:r>
            <a:endParaRPr sz="2400" spc="-5" dirty="0">
              <a:solidFill>
                <a:srgbClr val="333333"/>
              </a:solidFill>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21</a:t>
            </a:fld>
            <a:endParaRPr lang="en-US">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408954" y="6096001"/>
            <a:ext cx="11376000" cy="307777"/>
          </a:xfrm>
          <a:prstGeom prst="rect">
            <a:avLst/>
          </a:prstGeom>
        </p:spPr>
        <p:txBody>
          <a:bodyPr vert="horz" wrap="square" lIns="0" tIns="0" rIns="0" bIns="0" rtlCol="0">
            <a:noAutofit/>
          </a:bodyPr>
          <a:lstStyle/>
          <a:p>
            <a:pPr marL="12700">
              <a:lnSpc>
                <a:spcPct val="100000"/>
              </a:lnSpc>
            </a:pPr>
            <a:r>
              <a:rPr sz="1600" spc="-5" dirty="0">
                <a:solidFill>
                  <a:srgbClr val="333333"/>
                </a:solidFill>
              </a:rPr>
              <a:t>* </a:t>
            </a:r>
            <a:r>
              <a:rPr lang="ja-JP" altLang="en-US" sz="1600" spc="-5" dirty="0" smtClean="0">
                <a:solidFill>
                  <a:srgbClr val="333333"/>
                </a:solidFill>
              </a:rPr>
              <a:t>「良いこと日記」</a:t>
            </a:r>
            <a:r>
              <a:rPr lang="ja-JP" altLang="en-US" sz="1600" spc="-10" dirty="0" smtClean="0">
                <a:solidFill>
                  <a:srgbClr val="333333"/>
                </a:solidFill>
              </a:rPr>
              <a:t>には、その日の</a:t>
            </a:r>
            <a:r>
              <a:rPr lang="ja-JP" altLang="en-US" sz="1600" spc="-10" dirty="0">
                <a:solidFill>
                  <a:srgbClr val="333333"/>
                </a:solidFill>
              </a:rPr>
              <a:t>ポジティブ</a:t>
            </a:r>
            <a:r>
              <a:rPr lang="ja-JP" altLang="en-US" sz="1600" spc="-10" dirty="0" smtClean="0">
                <a:solidFill>
                  <a:srgbClr val="333333"/>
                </a:solidFill>
              </a:rPr>
              <a:t>な側面だけを書いておきましょう。</a:t>
            </a:r>
            <a:endParaRPr sz="1600" dirty="0">
              <a:solidFill>
                <a:srgbClr val="333333"/>
              </a:solidFill>
            </a:endParaRPr>
          </a:p>
        </p:txBody>
      </p:sp>
      <p:sp>
        <p:nvSpPr>
          <p:cNvPr id="7"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自分の長所を理解しましょう</a:t>
            </a:r>
            <a:endParaRPr sz="3600" dirty="0">
              <a:latin typeface="+mn-lt"/>
              <a:ea typeface="+mn-ea"/>
              <a:cs typeface="+mn-cs"/>
            </a:endParaRPr>
          </a:p>
        </p:txBody>
      </p:sp>
      <p:sp>
        <p:nvSpPr>
          <p:cNvPr id="10" name="Content Placeholder 9"/>
          <p:cNvSpPr>
            <a:spLocks noGrp="1"/>
          </p:cNvSpPr>
          <p:nvPr>
            <p:ph idx="1"/>
          </p:nvPr>
        </p:nvSpPr>
        <p:spPr/>
        <p:txBody>
          <a:bodyPr/>
          <a:lstStyle/>
          <a:p>
            <a:pPr lvl="0" defTabSz="914400"/>
            <a:r>
              <a:rPr kumimoji="1" lang="ja-JP" altLang="en-US" sz="2400" spc="-5" dirty="0">
                <a:solidFill>
                  <a:srgbClr val="004992"/>
                </a:solidFill>
              </a:rPr>
              <a:t>「失われた宝物」を取り戻そう</a:t>
            </a:r>
            <a:r>
              <a:rPr kumimoji="1" lang="en-US" altLang="ja-JP" sz="2400" spc="-5" dirty="0">
                <a:solidFill>
                  <a:srgbClr val="004992"/>
                </a:solidFill>
              </a:rPr>
              <a:t>:</a:t>
            </a:r>
            <a:endParaRPr kumimoji="1" lang="ja-JP" altLang="en-US" sz="2400" dirty="0">
              <a:solidFill>
                <a:srgbClr val="333333"/>
              </a:solidFill>
            </a:endParaRPr>
          </a:p>
          <a:p>
            <a:pPr marL="342900" marR="438150" lvl="0" indent="-342900" defTabSz="914400">
              <a:buClr>
                <a:srgbClr val="333333"/>
              </a:buClr>
              <a:buFont typeface="WingDings"/>
              <a:buChar char=""/>
              <a:tabLst>
                <a:tab pos="374015" algn="l"/>
              </a:tabLst>
            </a:pPr>
            <a:r>
              <a:rPr kumimoji="1" lang="ja-JP" altLang="en-US" sz="2400" spc="-5" dirty="0">
                <a:solidFill>
                  <a:srgbClr val="333333"/>
                </a:solidFill>
              </a:rPr>
              <a:t>「私の長所は何？」と友だちや家族に尋ねる。</a:t>
            </a:r>
            <a:endParaRPr kumimoji="1" lang="ja-JP" altLang="en-US" sz="2400" dirty="0">
              <a:solidFill>
                <a:srgbClr val="333333"/>
              </a:solidFill>
            </a:endParaRPr>
          </a:p>
          <a:p>
            <a:pPr marL="342900" marR="5080" lvl="0" indent="-342900" defTabSz="914400">
              <a:buClr>
                <a:srgbClr val="333333"/>
              </a:buClr>
              <a:buFont typeface="WingDings"/>
              <a:buChar char=""/>
              <a:tabLst>
                <a:tab pos="373380" algn="l"/>
              </a:tabLst>
            </a:pPr>
            <a:r>
              <a:rPr kumimoji="1" lang="en-US" altLang="ja-JP" sz="2400" spc="-5" dirty="0">
                <a:solidFill>
                  <a:srgbClr val="333333"/>
                </a:solidFill>
              </a:rPr>
              <a:t>(</a:t>
            </a:r>
            <a:r>
              <a:rPr kumimoji="1" lang="ja-JP" altLang="en-US" sz="2400" spc="-5" dirty="0">
                <a:solidFill>
                  <a:srgbClr val="333333"/>
                </a:solidFill>
              </a:rPr>
              <a:t>たとえ些細なことであっても</a:t>
            </a:r>
            <a:r>
              <a:rPr kumimoji="1" lang="en-US" altLang="ja-JP" sz="2400" spc="-5" dirty="0">
                <a:solidFill>
                  <a:srgbClr val="333333"/>
                </a:solidFill>
              </a:rPr>
              <a:t>)</a:t>
            </a:r>
            <a:r>
              <a:rPr kumimoji="1" lang="ja-JP" altLang="en-US" sz="2400" spc="-5" dirty="0">
                <a:solidFill>
                  <a:srgbClr val="333333"/>
                </a:solidFill>
              </a:rPr>
              <a:t>あなたが成功したり褒められたりしたことのある</a:t>
            </a:r>
            <a:r>
              <a:rPr kumimoji="1" lang="ja-JP" altLang="en-US" sz="2400" u="heavy" spc="-5" dirty="0">
                <a:solidFill>
                  <a:srgbClr val="333333"/>
                </a:solidFill>
              </a:rPr>
              <a:t>具体的な</a:t>
            </a:r>
            <a:r>
              <a:rPr kumimoji="1" lang="ja-JP" altLang="en-US" sz="2400" spc="-5" dirty="0">
                <a:solidFill>
                  <a:srgbClr val="333333"/>
                </a:solidFill>
              </a:rPr>
              <a:t>状況を考えましょう。</a:t>
            </a:r>
            <a:endParaRPr kumimoji="1" lang="ja-JP" altLang="en-US" sz="2400" dirty="0">
              <a:solidFill>
                <a:srgbClr val="333333"/>
              </a:solidFill>
            </a:endParaRPr>
          </a:p>
          <a:p>
            <a:pPr marL="342900" marR="8890" lvl="0" indent="-342900" defTabSz="914400">
              <a:buClr>
                <a:srgbClr val="333333"/>
              </a:buClr>
              <a:buFont typeface="WingDings"/>
              <a:buChar char=""/>
              <a:tabLst>
                <a:tab pos="373380" algn="l"/>
              </a:tabLst>
            </a:pPr>
            <a:r>
              <a:rPr kumimoji="1" lang="en-US" altLang="ja-JP" sz="2400" dirty="0">
                <a:solidFill>
                  <a:srgbClr val="333333"/>
                </a:solidFill>
              </a:rPr>
              <a:t>... </a:t>
            </a:r>
            <a:r>
              <a:rPr kumimoji="1" lang="ja-JP" altLang="en-US" sz="2400" dirty="0">
                <a:solidFill>
                  <a:srgbClr val="333333"/>
                </a:solidFill>
              </a:rPr>
              <a:t>そして、これらの経験を「良いこと日記」</a:t>
            </a:r>
            <a:r>
              <a:rPr kumimoji="1" lang="ja-JP" altLang="en-US" sz="2400" spc="-5" dirty="0">
                <a:solidFill>
                  <a:srgbClr val="333333"/>
                </a:solidFill>
              </a:rPr>
              <a:t>*に書いて、気分の落ち込んだときに思い出してみましょう</a:t>
            </a:r>
            <a:r>
              <a:rPr kumimoji="1" lang="ja-JP" altLang="en-US" sz="2400" spc="-5" dirty="0" smtClean="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22</a:t>
            </a:fld>
            <a:endParaRPr lang="en-US">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smtClean="0">
                <a:solidFill>
                  <a:srgbClr val="004992"/>
                </a:solidFill>
                <a:latin typeface="+mn-lt"/>
                <a:ea typeface="+mn-ea"/>
                <a:cs typeface="+mn-cs"/>
              </a:rPr>
              <a:t>練習 </a:t>
            </a:r>
            <a:r>
              <a:rPr lang="en-US" altLang="ja-JP" sz="3600" smtClean="0">
                <a:solidFill>
                  <a:srgbClr val="004992"/>
                </a:solidFill>
                <a:latin typeface="+mn-lt"/>
                <a:ea typeface="+mn-ea"/>
                <a:cs typeface="+mn-cs"/>
              </a:rPr>
              <a:t>1</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algn="ctr" defTabSz="914377"/>
            <a:r>
              <a:rPr lang="ja-JP" altLang="en-US" sz="2400" dirty="0">
                <a:solidFill>
                  <a:srgbClr val="004992"/>
                </a:solidFill>
              </a:rPr>
              <a:t>自分自身のどこが好きですか</a:t>
            </a:r>
            <a:r>
              <a:rPr lang="en-US" altLang="ja-JP" sz="2400" dirty="0" smtClean="0">
                <a:solidFill>
                  <a:srgbClr val="004992"/>
                </a:solidFill>
              </a:rPr>
              <a:t>?</a:t>
            </a:r>
          </a:p>
          <a:p>
            <a:pPr lvl="0" algn="ctr" defTabSz="914377"/>
            <a:r>
              <a:rPr lang="ja-JP" altLang="en-US" sz="2400" dirty="0" smtClean="0">
                <a:solidFill>
                  <a:srgbClr val="004992"/>
                </a:solidFill>
              </a:rPr>
              <a:t>あ</a:t>
            </a:r>
            <a:r>
              <a:rPr lang="ja-JP" altLang="en-US" sz="2400" dirty="0">
                <a:solidFill>
                  <a:srgbClr val="004992"/>
                </a:solidFill>
              </a:rPr>
              <a:t>なたは何が上手ですか</a:t>
            </a:r>
            <a:r>
              <a:rPr lang="en-US" altLang="ja-JP" sz="2400" dirty="0" smtClean="0">
                <a:solidFill>
                  <a:srgbClr val="004992"/>
                </a:solidFill>
              </a:rPr>
              <a:t>?</a:t>
            </a:r>
          </a:p>
          <a:p>
            <a:pPr lvl="0" algn="ctr" defTabSz="914377"/>
            <a:r>
              <a:rPr lang="ja-JP" altLang="en-US" sz="2400" dirty="0" smtClean="0">
                <a:solidFill>
                  <a:srgbClr val="333333"/>
                </a:solidFill>
              </a:rPr>
              <a:t>そ</a:t>
            </a:r>
            <a:r>
              <a:rPr lang="ja-JP" altLang="en-US" sz="2400" dirty="0">
                <a:solidFill>
                  <a:srgbClr val="333333"/>
                </a:solidFill>
              </a:rPr>
              <a:t>れぞれについて長所を</a:t>
            </a:r>
            <a:r>
              <a:rPr lang="en-US" altLang="ja-JP" sz="2400" dirty="0">
                <a:solidFill>
                  <a:srgbClr val="333333"/>
                </a:solidFill>
              </a:rPr>
              <a:t>1</a:t>
            </a:r>
            <a:r>
              <a:rPr lang="ja-JP" altLang="en-US" sz="2400" dirty="0">
                <a:solidFill>
                  <a:srgbClr val="333333"/>
                </a:solidFill>
              </a:rPr>
              <a:t>つ考えましょう</a:t>
            </a:r>
            <a:r>
              <a:rPr lang="en-US" altLang="ja-JP" sz="2400" dirty="0" smtClean="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23</a:t>
            </a:fld>
            <a:endParaRPr lang="en-US">
              <a:latin typeface="+mn-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練習 </a:t>
            </a:r>
            <a:r>
              <a:rPr lang="en-US" altLang="ja-JP" sz="3600">
                <a:latin typeface="+mn-lt"/>
                <a:ea typeface="+mn-ea"/>
                <a:cs typeface="+mn-cs"/>
              </a:rPr>
              <a:t>2</a:t>
            </a:r>
            <a:endParaRPr sz="3600" dirty="0">
              <a:latin typeface="+mn-lt"/>
              <a:ea typeface="+mn-ea"/>
              <a:cs typeface="+mn-cs"/>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tabLst>
                <a:tab pos="374650" algn="l"/>
                <a:tab pos="2294255" algn="l"/>
              </a:tabLst>
            </a:pPr>
            <a:r>
              <a:rPr kumimoji="1" lang="ja-JP" altLang="en-US" sz="2400" spc="-5" dirty="0">
                <a:solidFill>
                  <a:srgbClr val="333333"/>
                </a:solidFill>
              </a:rPr>
              <a:t>立ち上がって足元を見てください。</a:t>
            </a:r>
            <a:endParaRPr kumimoji="1" lang="ja-JP" altLang="en-US" sz="2400" dirty="0">
              <a:solidFill>
                <a:srgbClr val="333333"/>
              </a:solidFill>
            </a:endParaRPr>
          </a:p>
          <a:p>
            <a:pPr marL="342900" marR="5080" lvl="0" indent="-342900" defTabSz="914400">
              <a:buClr>
                <a:srgbClr val="333333"/>
              </a:buClr>
              <a:buFont typeface="WingDings"/>
              <a:buChar char=""/>
              <a:tabLst>
                <a:tab pos="374650" algn="l"/>
              </a:tabLst>
            </a:pPr>
            <a:r>
              <a:rPr kumimoji="1" lang="ja-JP" altLang="en-US" sz="2400" dirty="0">
                <a:solidFill>
                  <a:srgbClr val="333333"/>
                </a:solidFill>
              </a:rPr>
              <a:t>足元を見ながら、肩と腕から力を抜いて、背中を少し丸めてください</a:t>
            </a:r>
            <a:r>
              <a:rPr kumimoji="1" lang="ja-JP" altLang="en-US" sz="2400" dirty="0" smtClean="0">
                <a:solidFill>
                  <a:srgbClr val="333333"/>
                </a:solidFill>
              </a:rPr>
              <a:t>。</a:t>
            </a:r>
            <a:endParaRPr kumimoji="1" lang="ja-JP" altLang="en-US" sz="2400"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24</a:t>
            </a:fld>
            <a:endParaRPr lang="en-US">
              <a:latin typeface="+mn-lt"/>
            </a:endParaRPr>
          </a:p>
        </p:txBody>
      </p:sp>
    </p:spTree>
    <p:extLst>
      <p:ext uri="{BB962C8B-B14F-4D97-AF65-F5344CB8AC3E}">
        <p14:creationId xmlns:p14="http://schemas.microsoft.com/office/powerpoint/2010/main" val="42113493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練習 </a:t>
            </a:r>
            <a:r>
              <a:rPr lang="en-US" altLang="ja-JP" sz="3600">
                <a:latin typeface="+mn-lt"/>
                <a:ea typeface="+mn-ea"/>
                <a:cs typeface="+mn-cs"/>
              </a:rPr>
              <a:t>2</a:t>
            </a:r>
            <a:endParaRPr sz="3600" dirty="0">
              <a:latin typeface="+mn-lt"/>
              <a:ea typeface="+mn-ea"/>
              <a:cs typeface="+mn-cs"/>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tabLst>
                <a:tab pos="374650" algn="l"/>
                <a:tab pos="2294255" algn="l"/>
              </a:tabLst>
            </a:pPr>
            <a:r>
              <a:rPr kumimoji="1" lang="ja-JP" altLang="en-US" sz="2400" spc="-5" dirty="0">
                <a:solidFill>
                  <a:srgbClr val="333333"/>
                </a:solidFill>
              </a:rPr>
              <a:t>立ち上がって足元を見てください。</a:t>
            </a:r>
            <a:endParaRPr kumimoji="1" lang="ja-JP" altLang="en-US" sz="2400" dirty="0">
              <a:solidFill>
                <a:srgbClr val="333333"/>
              </a:solidFill>
            </a:endParaRPr>
          </a:p>
          <a:p>
            <a:pPr marL="342900" marR="5080" lvl="0" indent="-342900" defTabSz="914400">
              <a:buClr>
                <a:srgbClr val="333333"/>
              </a:buClr>
              <a:buFont typeface="WingDings"/>
              <a:buChar char=""/>
              <a:tabLst>
                <a:tab pos="374650" algn="l"/>
              </a:tabLst>
            </a:pPr>
            <a:r>
              <a:rPr kumimoji="1" lang="ja-JP" altLang="en-US" sz="2400" dirty="0">
                <a:solidFill>
                  <a:srgbClr val="333333"/>
                </a:solidFill>
              </a:rPr>
              <a:t>足元を見ながら、肩と腕から力を抜いて、背中を少し丸めてください。</a:t>
            </a:r>
          </a:p>
          <a:p>
            <a:pPr marL="342900" lvl="0" indent="-342900" defTabSz="914400">
              <a:buClr>
                <a:srgbClr val="333333"/>
              </a:buClr>
              <a:buFont typeface="WingDings"/>
              <a:buChar char=""/>
              <a:tabLst>
                <a:tab pos="375285" algn="l"/>
              </a:tabLst>
            </a:pPr>
            <a:r>
              <a:rPr kumimoji="1" lang="ja-JP" altLang="en-US" sz="2400" spc="-5" dirty="0">
                <a:solidFill>
                  <a:srgbClr val="333333"/>
                </a:solidFill>
              </a:rPr>
              <a:t>その姿勢で部屋を歩いてみてください</a:t>
            </a:r>
            <a:r>
              <a:rPr kumimoji="1" lang="en-US" altLang="ja-JP" sz="2400" spc="-5" dirty="0" smtClean="0">
                <a:solidFill>
                  <a:srgbClr val="333333"/>
                </a:solidFill>
              </a:rPr>
              <a:t>!</a:t>
            </a: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25</a:t>
            </a:fld>
            <a:endParaRPr lang="en-US">
              <a:latin typeface="+mn-lt"/>
            </a:endParaRPr>
          </a:p>
        </p:txBody>
      </p:sp>
    </p:spTree>
    <p:extLst>
      <p:ext uri="{BB962C8B-B14F-4D97-AF65-F5344CB8AC3E}">
        <p14:creationId xmlns:p14="http://schemas.microsoft.com/office/powerpoint/2010/main" val="12398030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練習 </a:t>
            </a:r>
            <a:r>
              <a:rPr lang="en-US" altLang="ja-JP" sz="3600">
                <a:latin typeface="+mn-lt"/>
                <a:ea typeface="+mn-ea"/>
                <a:cs typeface="+mn-cs"/>
              </a:rPr>
              <a:t>2</a:t>
            </a:r>
            <a:endParaRPr sz="3600" dirty="0">
              <a:latin typeface="+mn-lt"/>
              <a:ea typeface="+mn-ea"/>
              <a:cs typeface="+mn-cs"/>
            </a:endParaRPr>
          </a:p>
        </p:txBody>
      </p:sp>
      <p:sp>
        <p:nvSpPr>
          <p:cNvPr id="7" name="Content Placeholder 6"/>
          <p:cNvSpPr>
            <a:spLocks noGrp="1"/>
          </p:cNvSpPr>
          <p:nvPr>
            <p:ph idx="1"/>
          </p:nvPr>
        </p:nvSpPr>
        <p:spPr/>
        <p:txBody>
          <a:bodyPr/>
          <a:lstStyle/>
          <a:p>
            <a:pPr marL="342900" lvl="0" indent="-342900" defTabSz="914400">
              <a:buClr>
                <a:srgbClr val="333333"/>
              </a:buClr>
              <a:buFont typeface="WingDings"/>
              <a:buChar char=""/>
              <a:tabLst>
                <a:tab pos="374650" algn="l"/>
                <a:tab pos="2294255" algn="l"/>
              </a:tabLst>
            </a:pPr>
            <a:r>
              <a:rPr kumimoji="1" lang="ja-JP" altLang="en-US" sz="2400" spc="-5" dirty="0">
                <a:solidFill>
                  <a:srgbClr val="333333"/>
                </a:solidFill>
              </a:rPr>
              <a:t>立ち上がって足元を見てください。</a:t>
            </a:r>
            <a:endParaRPr kumimoji="1" lang="ja-JP" altLang="en-US" sz="2400" dirty="0">
              <a:solidFill>
                <a:srgbClr val="333333"/>
              </a:solidFill>
            </a:endParaRPr>
          </a:p>
          <a:p>
            <a:pPr marL="342900" marR="5080" lvl="0" indent="-342900" defTabSz="914400">
              <a:buClr>
                <a:srgbClr val="333333"/>
              </a:buClr>
              <a:buFont typeface="WingDings"/>
              <a:buChar char=""/>
              <a:tabLst>
                <a:tab pos="374650" algn="l"/>
              </a:tabLst>
            </a:pPr>
            <a:r>
              <a:rPr kumimoji="1" lang="ja-JP" altLang="en-US" sz="2400" dirty="0">
                <a:solidFill>
                  <a:srgbClr val="333333"/>
                </a:solidFill>
              </a:rPr>
              <a:t>足元を見ながら、肩と腕から力を抜いて、背中を少し丸めてください。</a:t>
            </a:r>
          </a:p>
          <a:p>
            <a:pPr marL="342900" lvl="0" indent="-342900" defTabSz="914400">
              <a:buClr>
                <a:srgbClr val="333333"/>
              </a:buClr>
              <a:buFont typeface="WingDings"/>
              <a:buChar char=""/>
              <a:tabLst>
                <a:tab pos="375285" algn="l"/>
              </a:tabLst>
            </a:pPr>
            <a:r>
              <a:rPr kumimoji="1" lang="ja-JP" altLang="en-US" sz="2400" spc="-5" dirty="0">
                <a:solidFill>
                  <a:srgbClr val="333333"/>
                </a:solidFill>
              </a:rPr>
              <a:t>その姿勢で部屋を歩いてみてください</a:t>
            </a:r>
            <a:r>
              <a:rPr kumimoji="1" lang="en-US" altLang="ja-JP" sz="2400" spc="-5" dirty="0" smtClean="0">
                <a:solidFill>
                  <a:srgbClr val="333333"/>
                </a:solidFill>
              </a:rPr>
              <a:t>!</a:t>
            </a:r>
          </a:p>
          <a:p>
            <a:pPr lvl="0" algn="ctr" defTabSz="914400"/>
            <a:r>
              <a:rPr kumimoji="1" lang="ja-JP" altLang="en-US" sz="2400" spc="-5" dirty="0" smtClean="0">
                <a:solidFill>
                  <a:srgbClr val="004992"/>
                </a:solidFill>
              </a:rPr>
              <a:t>ど</a:t>
            </a:r>
            <a:r>
              <a:rPr kumimoji="1" lang="ja-JP" altLang="en-US" sz="2400" spc="-5" dirty="0">
                <a:solidFill>
                  <a:srgbClr val="004992"/>
                </a:solidFill>
              </a:rPr>
              <a:t>う感じますか</a:t>
            </a:r>
            <a:r>
              <a:rPr kumimoji="1" lang="en-US" altLang="ja-JP" sz="2400" spc="-5" dirty="0" smtClean="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26</a:t>
            </a:fld>
            <a:endParaRPr lang="en-US">
              <a:latin typeface="+mn-lt"/>
            </a:endParaRPr>
          </a:p>
        </p:txBody>
      </p:sp>
    </p:spTree>
    <p:extLst>
      <p:ext uri="{BB962C8B-B14F-4D97-AF65-F5344CB8AC3E}">
        <p14:creationId xmlns:p14="http://schemas.microsoft.com/office/powerpoint/2010/main" val="33355033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練習 </a:t>
            </a:r>
            <a:r>
              <a:rPr lang="en-US" altLang="ja-JP" sz="3600">
                <a:latin typeface="+mn-lt"/>
                <a:ea typeface="+mn-ea"/>
                <a:cs typeface="+mn-cs"/>
              </a:rPr>
              <a:t>2</a:t>
            </a:r>
            <a:endParaRPr sz="3600" dirty="0">
              <a:latin typeface="+mn-lt"/>
              <a:ea typeface="+mn-ea"/>
              <a:cs typeface="+mn-cs"/>
            </a:endParaRPr>
          </a:p>
        </p:txBody>
      </p:sp>
      <p:sp>
        <p:nvSpPr>
          <p:cNvPr id="7" name="Content Placeholder 6"/>
          <p:cNvSpPr>
            <a:spLocks noGrp="1"/>
          </p:cNvSpPr>
          <p:nvPr>
            <p:ph idx="1"/>
          </p:nvPr>
        </p:nvSpPr>
        <p:spPr/>
        <p:txBody>
          <a:bodyPr/>
          <a:lstStyle/>
          <a:p>
            <a:pPr marL="342900" marR="5080" lvl="0" indent="-342900" defTabSz="914400">
              <a:buClr>
                <a:srgbClr val="333333"/>
              </a:buClr>
              <a:buFont typeface="WingDings"/>
              <a:buChar char=""/>
              <a:tabLst>
                <a:tab pos="374650" algn="l"/>
              </a:tabLst>
            </a:pPr>
            <a:r>
              <a:rPr kumimoji="1" lang="ja-JP" altLang="en-US" sz="2400" spc="-5" dirty="0">
                <a:solidFill>
                  <a:srgbClr val="333333"/>
                </a:solidFill>
              </a:rPr>
              <a:t>では、上半身から力を抜いてリラックスしたあとに、背骨一つ一つを意識しながら、まっすぐ立つ姿勢にゆっくり戻してみましょう。そのときに、誰かがあなたの髪の毛を後ろから引っ張っているように想像してください</a:t>
            </a:r>
            <a:r>
              <a:rPr kumimoji="1" lang="ja-JP" altLang="en-US" sz="2400" spc="-5" dirty="0" smtClean="0">
                <a:solidFill>
                  <a:srgbClr val="333333"/>
                </a:solidFill>
              </a:rPr>
              <a:t>。</a:t>
            </a:r>
            <a:endParaRPr kumimoji="1" lang="ja-JP" altLang="en-US" sz="2400" spc="-5"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27</a:t>
            </a:fld>
            <a:endParaRPr lang="en-US">
              <a:latin typeface="+mn-lt"/>
            </a:endParaRPr>
          </a:p>
        </p:txBody>
      </p:sp>
    </p:spTree>
    <p:extLst>
      <p:ext uri="{BB962C8B-B14F-4D97-AF65-F5344CB8AC3E}">
        <p14:creationId xmlns:p14="http://schemas.microsoft.com/office/powerpoint/2010/main" val="27437651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練習 </a:t>
            </a:r>
            <a:r>
              <a:rPr lang="en-US" altLang="ja-JP" sz="3600">
                <a:latin typeface="+mn-lt"/>
                <a:ea typeface="+mn-ea"/>
                <a:cs typeface="+mn-cs"/>
              </a:rPr>
              <a:t>2</a:t>
            </a:r>
            <a:endParaRPr sz="3600" dirty="0">
              <a:latin typeface="+mn-lt"/>
              <a:ea typeface="+mn-ea"/>
              <a:cs typeface="+mn-cs"/>
            </a:endParaRPr>
          </a:p>
        </p:txBody>
      </p:sp>
      <p:sp>
        <p:nvSpPr>
          <p:cNvPr id="7" name="Content Placeholder 6"/>
          <p:cNvSpPr>
            <a:spLocks noGrp="1"/>
          </p:cNvSpPr>
          <p:nvPr>
            <p:ph idx="1"/>
          </p:nvPr>
        </p:nvSpPr>
        <p:spPr/>
        <p:txBody>
          <a:bodyPr/>
          <a:lstStyle/>
          <a:p>
            <a:pPr marL="342900" marR="5080" lvl="0" indent="-342900" defTabSz="914400">
              <a:buClr>
                <a:srgbClr val="333333"/>
              </a:buClr>
              <a:buFont typeface="WingDings"/>
              <a:buChar char=""/>
              <a:tabLst>
                <a:tab pos="374650" algn="l"/>
              </a:tabLst>
            </a:pPr>
            <a:r>
              <a:rPr kumimoji="1" lang="ja-JP" altLang="en-US" sz="2400" spc="-5" dirty="0">
                <a:solidFill>
                  <a:srgbClr val="333333"/>
                </a:solidFill>
              </a:rPr>
              <a:t>では、上半身から力を抜いてリラックスしたあとに、背骨一つ一つを意識しながら、まっすぐ立つ姿勢にゆっくり戻してみましょう。そのときに、誰かがあなたの髪の毛を後ろから引っ張っているように想像してください。</a:t>
            </a:r>
          </a:p>
          <a:p>
            <a:pPr marL="342900" lvl="0" indent="-342900" defTabSz="914400">
              <a:buClr>
                <a:srgbClr val="333333"/>
              </a:buClr>
              <a:buFont typeface="WingDings"/>
              <a:buChar char=""/>
              <a:tabLst>
                <a:tab pos="374650" algn="l"/>
              </a:tabLst>
            </a:pPr>
            <a:r>
              <a:rPr kumimoji="1" lang="ja-JP" altLang="en-US" sz="2400" spc="-5" dirty="0">
                <a:solidFill>
                  <a:srgbClr val="333333"/>
                </a:solidFill>
              </a:rPr>
              <a:t>その姿勢で部屋を歩いてみてください</a:t>
            </a:r>
            <a:r>
              <a:rPr kumimoji="1" lang="en-US" altLang="ja-JP" sz="2400" spc="-5" dirty="0" smtClean="0">
                <a:solidFill>
                  <a:srgbClr val="333333"/>
                </a:solidFill>
              </a:rPr>
              <a:t>!</a:t>
            </a: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28</a:t>
            </a:fld>
            <a:endParaRPr lang="en-US">
              <a:latin typeface="+mn-lt"/>
            </a:endParaRPr>
          </a:p>
        </p:txBody>
      </p:sp>
    </p:spTree>
    <p:extLst>
      <p:ext uri="{BB962C8B-B14F-4D97-AF65-F5344CB8AC3E}">
        <p14:creationId xmlns:p14="http://schemas.microsoft.com/office/powerpoint/2010/main" val="39731986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練習 </a:t>
            </a:r>
            <a:r>
              <a:rPr lang="en-US" altLang="ja-JP" sz="3600">
                <a:latin typeface="+mn-lt"/>
                <a:ea typeface="+mn-ea"/>
                <a:cs typeface="+mn-cs"/>
              </a:rPr>
              <a:t>2</a:t>
            </a:r>
            <a:endParaRPr sz="3600" dirty="0">
              <a:latin typeface="+mn-lt"/>
              <a:ea typeface="+mn-ea"/>
              <a:cs typeface="+mn-cs"/>
            </a:endParaRPr>
          </a:p>
        </p:txBody>
      </p:sp>
      <p:sp>
        <p:nvSpPr>
          <p:cNvPr id="7" name="Content Placeholder 6"/>
          <p:cNvSpPr>
            <a:spLocks noGrp="1"/>
          </p:cNvSpPr>
          <p:nvPr>
            <p:ph idx="1"/>
          </p:nvPr>
        </p:nvSpPr>
        <p:spPr/>
        <p:txBody>
          <a:bodyPr/>
          <a:lstStyle/>
          <a:p>
            <a:pPr marL="342900" marR="5080" lvl="0" indent="-342900" defTabSz="914400">
              <a:buClr>
                <a:srgbClr val="333333"/>
              </a:buClr>
              <a:buFont typeface="WingDings"/>
              <a:buChar char=""/>
              <a:tabLst>
                <a:tab pos="374650" algn="l"/>
              </a:tabLst>
            </a:pPr>
            <a:r>
              <a:rPr kumimoji="1" lang="ja-JP" altLang="en-US" sz="2400" spc="-5" dirty="0">
                <a:solidFill>
                  <a:srgbClr val="333333"/>
                </a:solidFill>
              </a:rPr>
              <a:t>では、上半身から力を抜いてリラックスしたあとに、背骨一つ一つを意識しながら、まっすぐ立つ姿勢にゆっくり戻してみましょう。そのときに、誰かがあなたの髪の毛を後ろから引っ張っているように想像してください。</a:t>
            </a:r>
          </a:p>
          <a:p>
            <a:pPr marL="342900" lvl="0" indent="-342900" defTabSz="914400">
              <a:buClr>
                <a:srgbClr val="333333"/>
              </a:buClr>
              <a:buFont typeface="WingDings"/>
              <a:buChar char=""/>
              <a:tabLst>
                <a:tab pos="374650" algn="l"/>
              </a:tabLst>
            </a:pPr>
            <a:r>
              <a:rPr kumimoji="1" lang="ja-JP" altLang="en-US" sz="2400" spc="-5" dirty="0">
                <a:solidFill>
                  <a:srgbClr val="333333"/>
                </a:solidFill>
              </a:rPr>
              <a:t>その姿勢で部屋を歩いてみてください</a:t>
            </a:r>
            <a:r>
              <a:rPr kumimoji="1" lang="en-US" altLang="ja-JP" sz="2400" spc="-5" dirty="0" smtClean="0">
                <a:solidFill>
                  <a:srgbClr val="333333"/>
                </a:solidFill>
              </a:rPr>
              <a:t>!</a:t>
            </a:r>
          </a:p>
          <a:p>
            <a:pPr lvl="0" algn="ctr" defTabSz="914400"/>
            <a:r>
              <a:rPr kumimoji="1" lang="ja-JP" altLang="en-US" sz="2400" spc="-5" dirty="0" smtClean="0">
                <a:solidFill>
                  <a:srgbClr val="004992"/>
                </a:solidFill>
              </a:rPr>
              <a:t>ど</a:t>
            </a:r>
            <a:r>
              <a:rPr kumimoji="1" lang="ja-JP" altLang="en-US" sz="2400" spc="-5" dirty="0">
                <a:solidFill>
                  <a:srgbClr val="004992"/>
                </a:solidFill>
              </a:rPr>
              <a:t>う感じますか</a:t>
            </a:r>
            <a:r>
              <a:rPr kumimoji="1" lang="en-US" altLang="ja-JP" sz="2400" spc="-5" dirty="0" smtClean="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29</a:t>
            </a:fld>
            <a:endParaRPr lang="en-US">
              <a:latin typeface="+mn-lt"/>
            </a:endParaRPr>
          </a:p>
        </p:txBody>
      </p:sp>
    </p:spTree>
    <p:extLst>
      <p:ext uri="{BB962C8B-B14F-4D97-AF65-F5344CB8AC3E}">
        <p14:creationId xmlns:p14="http://schemas.microsoft.com/office/powerpoint/2010/main" val="10838917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ja-JP" altLang="en-US" sz="3600" smtClean="0">
                <a:solidFill>
                  <a:srgbClr val="004992"/>
                </a:solidFill>
                <a:latin typeface="+mn-lt"/>
                <a:ea typeface="+mn-ea"/>
                <a:cs typeface="+mn-cs"/>
              </a:rPr>
              <a:t>練習 </a:t>
            </a:r>
            <a:r>
              <a:rPr lang="en-US" altLang="ja-JP" sz="3600" smtClean="0">
                <a:solidFill>
                  <a:srgbClr val="004992"/>
                </a:solidFill>
                <a:latin typeface="+mn-lt"/>
                <a:ea typeface="+mn-ea"/>
                <a:cs typeface="+mn-cs"/>
              </a:rPr>
              <a:t>2</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lvl="0" indent="-342900" defTabSz="914377">
              <a:buClr>
                <a:srgbClr val="333333"/>
              </a:buClr>
              <a:buFont typeface="WingDings"/>
              <a:buChar char=""/>
            </a:pPr>
            <a:r>
              <a:rPr lang="ja-JP" altLang="en-US" sz="2400" dirty="0">
                <a:solidFill>
                  <a:srgbClr val="333333"/>
                </a:solidFill>
              </a:rPr>
              <a:t>姿勢が良くなって安定したことに気づいたかもしれません</a:t>
            </a:r>
            <a:r>
              <a:rPr lang="ja-JP" altLang="en-US" sz="2400" dirty="0" smtClean="0">
                <a:solidFill>
                  <a:srgbClr val="333333"/>
                </a:solidFill>
              </a:rPr>
              <a:t>。</a:t>
            </a:r>
            <a:endParaRPr lang="en-US" altLang="ja-JP" sz="2400" dirty="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き</a:t>
            </a:r>
            <a:r>
              <a:rPr lang="ja-JP" altLang="en-US" sz="2400" dirty="0">
                <a:solidFill>
                  <a:srgbClr val="333333"/>
                </a:solidFill>
              </a:rPr>
              <a:t>れいな立ち姿は他の人から自信に満ちているように見られるだけでなく、自尊心にも良い影響を与えます</a:t>
            </a:r>
            <a:r>
              <a:rPr lang="ja-JP" altLang="en-US" sz="2400" dirty="0" smtClean="0">
                <a:solidFill>
                  <a:srgbClr val="333333"/>
                </a:solidFill>
              </a:rPr>
              <a:t>。</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良</a:t>
            </a:r>
            <a:r>
              <a:rPr lang="ja-JP" altLang="en-US" sz="2400" dirty="0">
                <a:solidFill>
                  <a:srgbClr val="333333"/>
                </a:solidFill>
              </a:rPr>
              <a:t>い姿勢をとることで、心の新しいふるまい方を身につけましょう</a:t>
            </a:r>
            <a:r>
              <a:rPr lang="en-US" altLang="ja-JP" sz="2400" dirty="0">
                <a:solidFill>
                  <a:srgbClr val="333333"/>
                </a:solidFill>
              </a:rPr>
              <a:t>: </a:t>
            </a:r>
            <a:r>
              <a:rPr lang="ja-JP" altLang="en-US" sz="2400" dirty="0">
                <a:solidFill>
                  <a:srgbClr val="333333"/>
                </a:solidFill>
              </a:rPr>
              <a:t>「私には自信がある」ことを表す態度 </a:t>
            </a:r>
            <a:r>
              <a:rPr lang="en-US" altLang="ja-JP" sz="2400" dirty="0">
                <a:solidFill>
                  <a:srgbClr val="333333"/>
                </a:solidFill>
              </a:rPr>
              <a:t>(</a:t>
            </a:r>
            <a:r>
              <a:rPr lang="ja-JP" altLang="en-US" sz="2400" dirty="0">
                <a:solidFill>
                  <a:srgbClr val="333333"/>
                </a:solidFill>
              </a:rPr>
              <a:t>良い姿勢をとる、目線を合わせる、はっきりした声で話す</a:t>
            </a:r>
            <a:r>
              <a:rPr lang="en-US" altLang="ja-JP" sz="2400" dirty="0">
                <a:solidFill>
                  <a:srgbClr val="333333"/>
                </a:solidFill>
              </a:rPr>
              <a:t>)</a:t>
            </a:r>
            <a:r>
              <a:rPr lang="ja-JP" altLang="en-US" sz="2400" dirty="0">
                <a:solidFill>
                  <a:srgbClr val="333333"/>
                </a:solidFill>
              </a:rPr>
              <a:t>は、あなたの長所を伸ばして自信をつけさせてくれます</a:t>
            </a:r>
            <a:r>
              <a:rPr lang="ja-JP" altLang="en-US" sz="2400" dirty="0" smtClean="0">
                <a:solidFill>
                  <a:srgbClr val="333333"/>
                </a:solidFill>
              </a:rPr>
              <a:t>。</a:t>
            </a:r>
            <a:endParaRPr lang="en-US" altLang="ja-JP" sz="2400" dirty="0" smtClean="0">
              <a:solidFill>
                <a:srgbClr val="333333"/>
              </a:solidFill>
            </a:endParaRPr>
          </a:p>
          <a:p>
            <a:pPr lvl="0" defTabSz="914377"/>
            <a:r>
              <a:rPr lang="ja-JP" altLang="en-US" sz="2400" dirty="0" smtClean="0">
                <a:solidFill>
                  <a:srgbClr val="004992"/>
                </a:solidFill>
              </a:rPr>
              <a:t>「</a:t>
            </a:r>
            <a:r>
              <a:rPr lang="ja-JP" altLang="en-US" sz="2400" dirty="0">
                <a:solidFill>
                  <a:srgbClr val="004992"/>
                </a:solidFill>
              </a:rPr>
              <a:t>良い姿勢」をとると、実際の態度も変わります</a:t>
            </a:r>
            <a:r>
              <a:rPr lang="en-US" altLang="ja-JP" sz="2400" dirty="0" smtClean="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30</a:t>
            </a:fld>
            <a:endParaRPr lang="en-US">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反すう</a:t>
            </a:r>
            <a:r>
              <a:rPr lang="en-US" altLang="ja-JP" sz="3600">
                <a:latin typeface="+mn-lt"/>
                <a:ea typeface="+mn-ea"/>
                <a:cs typeface="+mn-cs"/>
              </a:rPr>
              <a:t>: </a:t>
            </a:r>
            <a:r>
              <a:rPr lang="ja-JP" altLang="en-US" sz="3600">
                <a:latin typeface="+mn-lt"/>
                <a:ea typeface="+mn-ea"/>
                <a:cs typeface="+mn-cs"/>
              </a:rPr>
              <a:t>何度も何度も同じことを考えて、先に進めなくなってしまうこと</a:t>
            </a:r>
            <a:endParaRPr sz="3600" dirty="0">
              <a:latin typeface="+mn-lt"/>
              <a:ea typeface="+mn-ea"/>
              <a:cs typeface="+mn-cs"/>
            </a:endParaRPr>
          </a:p>
        </p:txBody>
      </p:sp>
      <p:sp>
        <p:nvSpPr>
          <p:cNvPr id="9" name="Content Placeholder 8"/>
          <p:cNvSpPr>
            <a:spLocks noGrp="1"/>
          </p:cNvSpPr>
          <p:nvPr>
            <p:ph idx="1"/>
          </p:nvPr>
        </p:nvSpPr>
        <p:spPr>
          <a:xfrm>
            <a:off x="408955" y="2204864"/>
            <a:ext cx="7955280" cy="4248000"/>
          </a:xfrm>
        </p:spPr>
        <p:txBody>
          <a:bodyPr/>
          <a:lstStyle/>
          <a:p>
            <a:pPr marL="342900" marR="5080" lvl="0" indent="-342900" defTabSz="914400">
              <a:buClr>
                <a:srgbClr val="333333"/>
              </a:buClr>
              <a:buFont typeface="WingDings"/>
              <a:buChar char=""/>
              <a:tabLst>
                <a:tab pos="354965" algn="l"/>
              </a:tabLst>
            </a:pPr>
            <a:r>
              <a:rPr kumimoji="1" lang="ja-JP" altLang="en-US" sz="2400" spc="-5" dirty="0">
                <a:solidFill>
                  <a:srgbClr val="333333"/>
                </a:solidFill>
              </a:rPr>
              <a:t>心の問題を抱える人の多くが、終わりのない「反すう」や</a:t>
            </a:r>
            <a:r>
              <a:rPr kumimoji="1" lang="ja-JP" altLang="en-US" sz="2400" spc="-5" dirty="0" smtClean="0">
                <a:solidFill>
                  <a:srgbClr val="333333"/>
                </a:solidFill>
              </a:rPr>
              <a:t>、「</a:t>
            </a:r>
            <a:r>
              <a:rPr kumimoji="1" lang="ja-JP" altLang="en-US" sz="2400" spc="-5" dirty="0">
                <a:solidFill>
                  <a:srgbClr val="333333"/>
                </a:solidFill>
              </a:rPr>
              <a:t>くよくよ考え続けること」に悩んでいます。</a:t>
            </a:r>
            <a:endParaRPr kumimoji="1" lang="ja-JP" altLang="en-US" sz="2400" dirty="0">
              <a:solidFill>
                <a:srgbClr val="333333"/>
              </a:solidFill>
            </a:endParaRPr>
          </a:p>
          <a:p>
            <a:pPr marL="342900" marR="121920" lvl="0" indent="-342900" defTabSz="914400">
              <a:buClr>
                <a:srgbClr val="333333"/>
              </a:buClr>
              <a:buFont typeface="WingDings"/>
              <a:buChar char=""/>
              <a:tabLst>
                <a:tab pos="354965" algn="l"/>
              </a:tabLst>
            </a:pPr>
            <a:r>
              <a:rPr kumimoji="1" lang="ja-JP" altLang="en-US" sz="2400" spc="-5" dirty="0">
                <a:solidFill>
                  <a:srgbClr val="004992"/>
                </a:solidFill>
              </a:rPr>
              <a:t>自分が反すうしていることに気づいていますか</a:t>
            </a:r>
            <a:r>
              <a:rPr kumimoji="1" lang="en-US" altLang="ja-JP" sz="2400" spc="-5" dirty="0" smtClean="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31</a:t>
            </a:fld>
            <a:endParaRPr lang="en-US">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問題点</a:t>
            </a:r>
            <a:endParaRPr sz="3600" dirty="0">
              <a:latin typeface="+mn-lt"/>
              <a:ea typeface="+mn-ea"/>
              <a:cs typeface="+mn-cs"/>
            </a:endParaRPr>
          </a:p>
        </p:txBody>
      </p:sp>
      <p:sp>
        <p:nvSpPr>
          <p:cNvPr id="9" name="Content Placeholder 8"/>
          <p:cNvSpPr>
            <a:spLocks noGrp="1"/>
          </p:cNvSpPr>
          <p:nvPr>
            <p:ph idx="1"/>
          </p:nvPr>
        </p:nvSpPr>
        <p:spPr>
          <a:xfrm>
            <a:off x="408955" y="2204864"/>
            <a:ext cx="7955280" cy="4248000"/>
          </a:xfrm>
        </p:spPr>
        <p:txBody>
          <a:bodyPr/>
          <a:lstStyle/>
          <a:p>
            <a:pPr marR="254635" lvl="0" defTabSz="914400"/>
            <a:r>
              <a:rPr kumimoji="1" lang="ja-JP" altLang="en-US" sz="2400" spc="-5" dirty="0">
                <a:solidFill>
                  <a:srgbClr val="004992"/>
                </a:solidFill>
              </a:rPr>
              <a:t>反すうが問題となる理由</a:t>
            </a:r>
            <a:r>
              <a:rPr kumimoji="1" lang="en-US" altLang="ja-JP" sz="2400" spc="-5" dirty="0">
                <a:solidFill>
                  <a:srgbClr val="004992"/>
                </a:solidFill>
              </a:rPr>
              <a:t>:</a:t>
            </a:r>
            <a:endParaRPr kumimoji="1" lang="ja-JP" altLang="en-US" sz="2400" dirty="0">
              <a:solidFill>
                <a:srgbClr val="004992"/>
              </a:solidFill>
            </a:endParaRPr>
          </a:p>
          <a:p>
            <a:pPr marL="342900" marR="127000" lvl="0" indent="-342900" defTabSz="914400">
              <a:buClr>
                <a:srgbClr val="333333"/>
              </a:buClr>
              <a:buFont typeface="WingDings"/>
              <a:buChar char=""/>
              <a:tabLst>
                <a:tab pos="355600" algn="l"/>
              </a:tabLst>
            </a:pPr>
            <a:r>
              <a:rPr kumimoji="1" lang="ja-JP" altLang="en-US" sz="2400" spc="-5" dirty="0">
                <a:solidFill>
                  <a:srgbClr val="333333"/>
                </a:solidFill>
              </a:rPr>
              <a:t>思考がぐるぐるめぐり続ける</a:t>
            </a:r>
            <a:r>
              <a:rPr kumimoji="1" lang="en-US" altLang="ja-JP" sz="2400" spc="-10" dirty="0">
                <a:solidFill>
                  <a:srgbClr val="333333"/>
                </a:solidFill>
              </a:rPr>
              <a:t>:</a:t>
            </a:r>
            <a:r>
              <a:rPr kumimoji="1" lang="ja-JP" altLang="en-US" sz="2400" spc="-10" dirty="0">
                <a:solidFill>
                  <a:srgbClr val="333333"/>
                </a:solidFill>
              </a:rPr>
              <a:t>問題は解決されないままです。</a:t>
            </a:r>
            <a:endParaRPr kumimoji="1" lang="ja-JP" altLang="en-US" sz="2400" dirty="0">
              <a:solidFill>
                <a:srgbClr val="333333"/>
              </a:solidFill>
            </a:endParaRPr>
          </a:p>
          <a:p>
            <a:pPr marL="342900" marR="5080" lvl="0" indent="-342900" defTabSz="914400">
              <a:buClr>
                <a:srgbClr val="333333"/>
              </a:buClr>
              <a:buFont typeface="WingDings"/>
              <a:buChar char=""/>
              <a:tabLst>
                <a:tab pos="354965" algn="l"/>
              </a:tabLst>
            </a:pPr>
            <a:r>
              <a:rPr kumimoji="1" lang="ja-JP" altLang="en-US" sz="2400" spc="-10" dirty="0">
                <a:solidFill>
                  <a:srgbClr val="333333"/>
                </a:solidFill>
              </a:rPr>
              <a:t>自分がもっている役に立つ考えや行動に注目しないため、自尊心はさらに損なわれます。</a:t>
            </a:r>
            <a:endParaRPr kumimoji="1" lang="ja-JP" altLang="en-US" sz="2400" dirty="0">
              <a:solidFill>
                <a:srgbClr val="333333"/>
              </a:solidFill>
            </a:endParaRPr>
          </a:p>
          <a:p>
            <a:pPr marL="342900" marR="318135" lvl="0" indent="-342900" defTabSz="914400">
              <a:buClr>
                <a:srgbClr val="333333"/>
              </a:buClr>
              <a:buFont typeface="WingDings"/>
              <a:buChar char=""/>
              <a:tabLst>
                <a:tab pos="355600" algn="l"/>
              </a:tabLst>
            </a:pPr>
            <a:r>
              <a:rPr kumimoji="1" lang="ja-JP" altLang="en-US" sz="2400" spc="-5" dirty="0">
                <a:solidFill>
                  <a:srgbClr val="333333"/>
                </a:solidFill>
              </a:rPr>
              <a:t>反すうの特徴は、目標志向的な思考とは異なり、これまでとまったく同じ役に立たない考えや自己非難を繰り返してしまうことです</a:t>
            </a:r>
            <a:r>
              <a:rPr kumimoji="1" lang="ja-JP" altLang="en-US" sz="2400" spc="-5" dirty="0" smtClean="0">
                <a:solidFill>
                  <a:srgbClr val="333333"/>
                </a:solidFill>
              </a:rPr>
              <a:t>。</a:t>
            </a:r>
            <a:endParaRPr lang="en-US" sz="2400" dirty="0"/>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32</a:t>
            </a:fld>
            <a:endParaRPr lang="en-US">
              <a:latin typeface="+mn-lt"/>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ja-JP" altLang="en-US" sz="3600" smtClean="0">
                <a:solidFill>
                  <a:srgbClr val="004992"/>
                </a:solidFill>
                <a:latin typeface="+mn-lt"/>
                <a:ea typeface="+mn-ea"/>
                <a:cs typeface="+mn-cs"/>
              </a:rPr>
              <a:t>何をすべきか</a:t>
            </a:r>
            <a:r>
              <a:rPr lang="en-US" altLang="ja-JP" sz="3600" smtClean="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6" name="Content Placeholder 5"/>
          <p:cNvSpPr>
            <a:spLocks noGrp="1"/>
          </p:cNvSpPr>
          <p:nvPr>
            <p:ph idx="1"/>
          </p:nvPr>
        </p:nvSpPr>
        <p:spPr/>
        <p:txBody>
          <a:bodyPr/>
          <a:lstStyle/>
          <a:p>
            <a:pPr lvl="0" defTabSz="914377"/>
            <a:r>
              <a:rPr lang="ja-JP" altLang="en-US" sz="2400" dirty="0">
                <a:solidFill>
                  <a:srgbClr val="333333"/>
                </a:solidFill>
              </a:rPr>
              <a:t>第一の、そして最も重要な段階は、反すうは役に立たず、かえって問題が大きくなる原因だと認めることです。反すうは問題の解決につながらず、もっと多くの問題をもたらしてしまいます</a:t>
            </a:r>
            <a:r>
              <a:rPr lang="ja-JP" altLang="en-US" sz="2400" dirty="0" smtClean="0">
                <a:solidFill>
                  <a:srgbClr val="333333"/>
                </a:solidFill>
              </a:rPr>
              <a:t>。</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004992"/>
                </a:solidFill>
              </a:rPr>
              <a:t>反</a:t>
            </a:r>
            <a:r>
              <a:rPr lang="ja-JP" altLang="en-US" sz="2400" dirty="0">
                <a:solidFill>
                  <a:srgbClr val="004992"/>
                </a:solidFill>
              </a:rPr>
              <a:t>すうは、「思考」でしかない</a:t>
            </a:r>
            <a:r>
              <a:rPr lang="en-US" altLang="ja-JP" sz="2400" dirty="0">
                <a:solidFill>
                  <a:srgbClr val="004992"/>
                </a:solidFill>
              </a:rPr>
              <a:t>... </a:t>
            </a:r>
            <a:r>
              <a:rPr lang="ja-JP" altLang="en-US" sz="2400" dirty="0">
                <a:solidFill>
                  <a:srgbClr val="333333"/>
                </a:solidFill>
              </a:rPr>
              <a:t>つまり、現実的ではないということです</a:t>
            </a:r>
            <a:r>
              <a:rPr lang="en-US" altLang="ja-JP" sz="2400" dirty="0" smtClean="0">
                <a:solidFill>
                  <a:srgbClr val="333333"/>
                </a:solidFill>
              </a:rPr>
              <a:t>!</a:t>
            </a:r>
          </a:p>
          <a:p>
            <a:pPr marL="342900" lvl="0" indent="-342900" defTabSz="914377">
              <a:buClr>
                <a:srgbClr val="333333"/>
              </a:buClr>
              <a:buFont typeface="WingDings"/>
              <a:buChar char=""/>
            </a:pPr>
            <a:r>
              <a:rPr lang="ja-JP" altLang="en-US" sz="2400" dirty="0" smtClean="0">
                <a:solidFill>
                  <a:srgbClr val="333333"/>
                </a:solidFill>
              </a:rPr>
              <a:t>自</a:t>
            </a:r>
            <a:r>
              <a:rPr lang="ja-JP" altLang="en-US" sz="2400" dirty="0">
                <a:solidFill>
                  <a:srgbClr val="333333"/>
                </a:solidFill>
              </a:rPr>
              <a:t>分の反すうに気づきましょう。そして、反すうに価値を置き過ぎないようにしましょう</a:t>
            </a:r>
            <a:r>
              <a:rPr lang="ja-JP" altLang="en-US" sz="2400" dirty="0" smtClean="0">
                <a:solidFill>
                  <a:srgbClr val="333333"/>
                </a:solidFill>
              </a:rPr>
              <a:t>。</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33</a:t>
            </a:fld>
            <a:endParaRPr lang="en-US">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smtClean="0">
                <a:solidFill>
                  <a:srgbClr val="004992"/>
                </a:solidFill>
                <a:latin typeface="+mn-lt"/>
                <a:ea typeface="+mn-ea"/>
                <a:cs typeface="+mn-cs"/>
              </a:rPr>
              <a:t>反すうしないための練習 </a:t>
            </a:r>
            <a:r>
              <a:rPr lang="en-US" altLang="ja-JP" sz="3600" smtClean="0">
                <a:solidFill>
                  <a:srgbClr val="004992"/>
                </a:solidFill>
                <a:latin typeface="+mn-lt"/>
                <a:ea typeface="+mn-ea"/>
                <a:cs typeface="+mn-cs"/>
              </a:rPr>
              <a:t>1:</a:t>
            </a:r>
            <a:br>
              <a:rPr lang="en-US" altLang="ja-JP" sz="3600" smtClean="0">
                <a:solidFill>
                  <a:srgbClr val="004992"/>
                </a:solidFill>
                <a:latin typeface="+mn-lt"/>
                <a:ea typeface="+mn-ea"/>
                <a:cs typeface="+mn-cs"/>
              </a:rPr>
            </a:br>
            <a:r>
              <a:rPr lang="ja-JP" altLang="en-US" smtClean="0">
                <a:solidFill>
                  <a:srgbClr val="004992"/>
                </a:solidFill>
                <a:latin typeface="+mn-lt"/>
                <a:ea typeface="+mn-ea"/>
                <a:cs typeface="+mn-cs"/>
              </a:rPr>
              <a:t>内面的に切り離す方法を探しましょう</a:t>
            </a:r>
            <a:r>
              <a:rPr lang="en-US" altLang="ja-JP" smtClean="0">
                <a:solidFill>
                  <a:srgbClr val="004992"/>
                </a:solidFill>
                <a:latin typeface="+mn-lt"/>
                <a:ea typeface="+mn-ea"/>
                <a:cs typeface="+mn-cs"/>
              </a:rPr>
              <a:t>...</a:t>
            </a:r>
            <a:endParaRPr dirty="0">
              <a:solidFill>
                <a:srgbClr val="004992"/>
              </a:solidFill>
              <a:latin typeface="+mn-lt"/>
              <a:ea typeface="+mn-ea"/>
              <a:cs typeface="+mn-cs"/>
            </a:endParaRPr>
          </a:p>
        </p:txBody>
      </p:sp>
      <p:sp>
        <p:nvSpPr>
          <p:cNvPr id="10" name="Content Placeholder 9"/>
          <p:cNvSpPr>
            <a:spLocks noGrp="1"/>
          </p:cNvSpPr>
          <p:nvPr>
            <p:ph idx="1"/>
          </p:nvPr>
        </p:nvSpPr>
        <p:spPr>
          <a:xfrm>
            <a:off x="408955" y="2204864"/>
            <a:ext cx="5577840" cy="4248000"/>
          </a:xfrm>
        </p:spPr>
        <p:txBody>
          <a:bodyPr/>
          <a:lstStyle/>
          <a:p>
            <a:pPr marL="342900" marR="148590" lvl="0" indent="-342900" defTabSz="914400">
              <a:buClr>
                <a:srgbClr val="333333"/>
              </a:buClr>
              <a:buFont typeface="WingDings"/>
              <a:buChar char=""/>
              <a:tabLst>
                <a:tab pos="278130" algn="l"/>
              </a:tabLst>
            </a:pPr>
            <a:r>
              <a:rPr kumimoji="1" lang="ja-JP" altLang="en-US" sz="2000" spc="-5" dirty="0">
                <a:solidFill>
                  <a:srgbClr val="333333"/>
                </a:solidFill>
              </a:rPr>
              <a:t>評価したり理由を考えたりしないで</a:t>
            </a:r>
            <a:r>
              <a:rPr kumimoji="1" lang="en-US" altLang="ja-JP" sz="2000" spc="-5" dirty="0">
                <a:solidFill>
                  <a:srgbClr val="333333"/>
                </a:solidFill>
              </a:rPr>
              <a:t>(</a:t>
            </a:r>
            <a:r>
              <a:rPr kumimoji="1" lang="ja-JP" altLang="en-US" sz="2000" spc="-5" dirty="0">
                <a:solidFill>
                  <a:srgbClr val="333333"/>
                </a:solidFill>
              </a:rPr>
              <a:t>例：「私は間抜けだ。反すうを止めることができない</a:t>
            </a:r>
            <a:r>
              <a:rPr kumimoji="1" lang="en-US" altLang="ja-JP" sz="2000" spc="-5" dirty="0">
                <a:solidFill>
                  <a:srgbClr val="333333"/>
                </a:solidFill>
              </a:rPr>
              <a:t>!</a:t>
            </a:r>
            <a:r>
              <a:rPr kumimoji="1" lang="ja-JP" altLang="en-US" sz="2000" spc="-5" dirty="0">
                <a:solidFill>
                  <a:srgbClr val="333333"/>
                </a:solidFill>
              </a:rPr>
              <a:t>」</a:t>
            </a:r>
            <a:r>
              <a:rPr kumimoji="1" lang="en-US" altLang="ja-JP" sz="2000" spc="-5" dirty="0">
                <a:solidFill>
                  <a:srgbClr val="333333"/>
                </a:solidFill>
              </a:rPr>
              <a:t>;</a:t>
            </a:r>
            <a:r>
              <a:rPr kumimoji="1" lang="ja-JP" altLang="en-US" sz="2000" spc="-5" dirty="0">
                <a:solidFill>
                  <a:srgbClr val="333333"/>
                </a:solidFill>
              </a:rPr>
              <a:t>「なぜこんな問題が自分には起きるんだろう</a:t>
            </a:r>
            <a:r>
              <a:rPr kumimoji="1" lang="en-US" altLang="ja-JP" sz="2000" spc="-5" dirty="0">
                <a:solidFill>
                  <a:srgbClr val="333333"/>
                </a:solidFill>
              </a:rPr>
              <a:t>?</a:t>
            </a:r>
            <a:r>
              <a:rPr kumimoji="1" lang="ja-JP" altLang="en-US" sz="2000" spc="-5" dirty="0">
                <a:solidFill>
                  <a:srgbClr val="333333"/>
                </a:solidFill>
              </a:rPr>
              <a:t>」とは考えないで</a:t>
            </a:r>
            <a:r>
              <a:rPr kumimoji="1" lang="en-US" altLang="ja-JP" sz="2000" spc="-5" dirty="0">
                <a:solidFill>
                  <a:srgbClr val="333333"/>
                </a:solidFill>
              </a:rPr>
              <a:t>)</a:t>
            </a:r>
            <a:r>
              <a:rPr kumimoji="1" lang="ja-JP" altLang="en-US" sz="2000" spc="-5" dirty="0">
                <a:solidFill>
                  <a:srgbClr val="333333"/>
                </a:solidFill>
              </a:rPr>
              <a:t>、あなたの内面で起こっていることをとらえてみましょう。</a:t>
            </a:r>
            <a:endParaRPr kumimoji="1" lang="ja-JP" altLang="en-US" sz="2000" dirty="0">
              <a:solidFill>
                <a:srgbClr val="333333"/>
              </a:solidFill>
            </a:endParaRPr>
          </a:p>
          <a:p>
            <a:pPr marL="342900" marR="5080" lvl="0" indent="-342900" defTabSz="914400">
              <a:buClr>
                <a:srgbClr val="333333"/>
              </a:buClr>
              <a:buFont typeface="WingDings"/>
              <a:buChar char=""/>
              <a:tabLst>
                <a:tab pos="278130" algn="l"/>
              </a:tabLst>
            </a:pPr>
            <a:r>
              <a:rPr kumimoji="1" lang="ja-JP" altLang="en-US" sz="2000" spc="-5" dirty="0">
                <a:solidFill>
                  <a:srgbClr val="333333"/>
                </a:solidFill>
              </a:rPr>
              <a:t>駅で出発する列車や、空を漂う雲、あるいは風に運ばれる葉っぱを眺めるように、反すうを眺めてみましょう</a:t>
            </a:r>
            <a:r>
              <a:rPr kumimoji="1" lang="ja-JP" altLang="en-US" sz="2000" spc="-5" dirty="0" smtClean="0">
                <a:solidFill>
                  <a:srgbClr val="333333"/>
                </a:solidFill>
              </a:rPr>
              <a:t>。</a:t>
            </a:r>
          </a:p>
          <a:p>
            <a:pPr marR="5080" lvl="0" defTabSz="914400"/>
            <a:r>
              <a:rPr kumimoji="1" lang="ja-JP" altLang="en-US" sz="2000" spc="-5" dirty="0">
                <a:solidFill>
                  <a:srgbClr val="004992"/>
                </a:solidFill>
              </a:rPr>
              <a:t>反すうは、その内容が真実だからではなく、あなたの不安が原因で持続してしまいます。そしてこのことが、あなたが反すうを繰り返す理由でもあります</a:t>
            </a:r>
            <a:r>
              <a:rPr kumimoji="1" lang="ja-JP" altLang="en-US" sz="2000" spc="-5" dirty="0" smtClean="0">
                <a:solidFill>
                  <a:srgbClr val="004992"/>
                </a:solidFill>
              </a:rPr>
              <a:t>。</a:t>
            </a:r>
            <a:endParaRPr lang="en-US" sz="2000" dirty="0"/>
          </a:p>
        </p:txBody>
      </p:sp>
      <p:sp>
        <p:nvSpPr>
          <p:cNvPr id="6" name="Footer Placeholder 5"/>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34</a:t>
            </a:fld>
            <a:endParaRPr lang="en-US">
              <a:latin typeface="+mn-lt"/>
            </a:endParaRPr>
          </a:p>
        </p:txBody>
      </p:sp>
      <p:pic>
        <p:nvPicPr>
          <p:cNvPr id="9"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smtClean="0">
                <a:solidFill>
                  <a:srgbClr val="004992"/>
                </a:solidFill>
                <a:latin typeface="+mn-lt"/>
                <a:ea typeface="+mn-ea"/>
                <a:cs typeface="+mn-cs"/>
              </a:rPr>
              <a:t>反すうしないための練習 </a:t>
            </a:r>
            <a:r>
              <a:rPr lang="en-US" altLang="ja-JP" sz="3600" smtClean="0">
                <a:solidFill>
                  <a:srgbClr val="004992"/>
                </a:solidFill>
                <a:latin typeface="+mn-lt"/>
                <a:ea typeface="+mn-ea"/>
                <a:cs typeface="+mn-cs"/>
              </a:rPr>
              <a:t>2:</a:t>
            </a:r>
            <a:br>
              <a:rPr lang="en-US" altLang="ja-JP" sz="3600" smtClean="0">
                <a:solidFill>
                  <a:srgbClr val="004992"/>
                </a:solidFill>
                <a:latin typeface="+mn-lt"/>
                <a:ea typeface="+mn-ea"/>
                <a:cs typeface="+mn-cs"/>
              </a:rPr>
            </a:br>
            <a:r>
              <a:rPr lang="ja-JP" altLang="en-US" smtClean="0">
                <a:solidFill>
                  <a:srgbClr val="004992"/>
                </a:solidFill>
                <a:latin typeface="+mn-lt"/>
                <a:ea typeface="+mn-ea"/>
                <a:cs typeface="+mn-cs"/>
              </a:rPr>
              <a:t>運動で気をそらす</a:t>
            </a:r>
            <a:endParaRPr dirty="0">
              <a:solidFill>
                <a:srgbClr val="004992"/>
              </a:solidFill>
              <a:latin typeface="+mn-lt"/>
              <a:ea typeface="+mn-ea"/>
              <a:cs typeface="+mn-cs"/>
            </a:endParaRPr>
          </a:p>
        </p:txBody>
      </p:sp>
      <p:sp>
        <p:nvSpPr>
          <p:cNvPr id="8" name="object 2"/>
          <p:cNvSpPr txBox="1">
            <a:spLocks noGrp="1"/>
          </p:cNvSpPr>
          <p:nvPr>
            <p:ph idx="1"/>
          </p:nvPr>
        </p:nvSpPr>
        <p:spPr>
          <a:prstGeom prst="rect">
            <a:avLst/>
          </a:prstGeom>
        </p:spPr>
        <p:txBody>
          <a:bodyPr vert="horz" wrap="square" lIns="0" tIns="0" rIns="0" bIns="0" rtlCol="0">
            <a:noAutofit/>
          </a:bodyPr>
          <a:lstStyle/>
          <a:p>
            <a:r>
              <a:rPr lang="ja-JP" altLang="en-US" sz="2000" spc="-5" dirty="0" smtClean="0">
                <a:solidFill>
                  <a:srgbClr val="004992"/>
                </a:solidFill>
              </a:rPr>
              <a:t>運動</a:t>
            </a:r>
            <a:endParaRPr sz="2000" spc="-5" dirty="0">
              <a:solidFill>
                <a:srgbClr val="004992"/>
              </a:solidFill>
            </a:endParaRPr>
          </a:p>
          <a:p>
            <a:pPr marL="457200" indent="-457200">
              <a:buClr>
                <a:srgbClr val="333333"/>
              </a:buClr>
              <a:buFont typeface="+mj-lt"/>
              <a:buAutoNum type="arabicPeriod"/>
              <a:tabLst>
                <a:tab pos="443865" algn="l"/>
              </a:tabLst>
            </a:pPr>
            <a:r>
              <a:rPr lang="ja-JP" altLang="en-US" sz="2000" spc="-5" dirty="0" smtClean="0">
                <a:solidFill>
                  <a:srgbClr val="333333"/>
                </a:solidFill>
              </a:rPr>
              <a:t>立ち上がる</a:t>
            </a:r>
            <a:r>
              <a:rPr sz="2000" spc="-5" dirty="0" smtClean="0">
                <a:solidFill>
                  <a:srgbClr val="333333"/>
                </a:solidFill>
              </a:rPr>
              <a:t>!</a:t>
            </a:r>
            <a:endParaRPr sz="2000" spc="-5" dirty="0">
              <a:solidFill>
                <a:srgbClr val="333333"/>
              </a:solidFill>
            </a:endParaRPr>
          </a:p>
          <a:p>
            <a:pPr marL="457200" indent="-457200">
              <a:buClr>
                <a:srgbClr val="333333"/>
              </a:buClr>
              <a:buFont typeface="+mj-lt"/>
              <a:buAutoNum type="arabicPeriod"/>
              <a:tabLst>
                <a:tab pos="443865" algn="l"/>
              </a:tabLst>
            </a:pPr>
            <a:r>
              <a:rPr lang="ja-JP" altLang="en-US" sz="2000" spc="-5" dirty="0" smtClean="0">
                <a:solidFill>
                  <a:srgbClr val="333333"/>
                </a:solidFill>
              </a:rPr>
              <a:t>左手を右肩に置く</a:t>
            </a:r>
            <a:endParaRPr sz="2000" spc="-5" dirty="0">
              <a:solidFill>
                <a:srgbClr val="333333"/>
              </a:solidFill>
            </a:endParaRPr>
          </a:p>
          <a:p>
            <a:pPr marL="457200" indent="-457200">
              <a:buClr>
                <a:srgbClr val="333333"/>
              </a:buClr>
              <a:buFont typeface="+mj-lt"/>
              <a:buAutoNum type="arabicPeriod"/>
              <a:tabLst>
                <a:tab pos="444500" algn="l"/>
              </a:tabLst>
            </a:pPr>
            <a:r>
              <a:rPr lang="ja-JP" altLang="en-US" sz="2000" spc="-5" dirty="0" smtClean="0">
                <a:solidFill>
                  <a:srgbClr val="333333"/>
                </a:solidFill>
              </a:rPr>
              <a:t>右手を左肩に置く</a:t>
            </a:r>
            <a:endParaRPr sz="2000" spc="-5" dirty="0">
              <a:solidFill>
                <a:srgbClr val="333333"/>
              </a:solidFill>
            </a:endParaRPr>
          </a:p>
          <a:p>
            <a:pPr marL="457200" indent="-457200">
              <a:buClr>
                <a:srgbClr val="333333"/>
              </a:buClr>
              <a:buFont typeface="+mj-lt"/>
              <a:buAutoNum type="arabicPeriod"/>
              <a:tabLst>
                <a:tab pos="444500" algn="l"/>
              </a:tabLst>
            </a:pPr>
            <a:r>
              <a:rPr lang="ja-JP" altLang="en-US" sz="2000" spc="-5" dirty="0" smtClean="0">
                <a:solidFill>
                  <a:srgbClr val="333333"/>
                </a:solidFill>
              </a:rPr>
              <a:t>一方の足を上げる</a:t>
            </a:r>
            <a:r>
              <a:rPr sz="2000" spc="-5" dirty="0" smtClean="0">
                <a:solidFill>
                  <a:srgbClr val="333333"/>
                </a:solidFill>
              </a:rPr>
              <a:t>...</a:t>
            </a:r>
            <a:endParaRPr sz="2000" spc="-5" dirty="0">
              <a:solidFill>
                <a:srgbClr val="333333"/>
              </a:solidFill>
            </a:endParaRPr>
          </a:p>
          <a:p>
            <a:pPr marL="457200" indent="-457200">
              <a:buClr>
                <a:srgbClr val="333333"/>
              </a:buClr>
              <a:buFont typeface="+mj-lt"/>
              <a:buAutoNum type="arabicPeriod"/>
              <a:tabLst>
                <a:tab pos="444500" algn="l"/>
              </a:tabLst>
            </a:pPr>
            <a:r>
              <a:rPr sz="2000" spc="-5" dirty="0" smtClean="0">
                <a:solidFill>
                  <a:srgbClr val="333333"/>
                </a:solidFill>
              </a:rPr>
              <a:t>...</a:t>
            </a:r>
            <a:r>
              <a:rPr lang="de-DE" sz="2000" spc="-5" dirty="0" smtClean="0">
                <a:solidFill>
                  <a:srgbClr val="333333"/>
                </a:solidFill>
              </a:rPr>
              <a:t> </a:t>
            </a:r>
            <a:r>
              <a:rPr lang="ja-JP" altLang="en-US" sz="2000" spc="-5" dirty="0" smtClean="0">
                <a:solidFill>
                  <a:srgbClr val="333333"/>
                </a:solidFill>
              </a:rPr>
              <a:t>以上を繰り返</a:t>
            </a:r>
            <a:r>
              <a:rPr lang="ja-JP" altLang="en-US" sz="2000" spc="-5" dirty="0" smtClean="0">
                <a:solidFill>
                  <a:srgbClr val="333333"/>
                </a:solidFill>
              </a:rPr>
              <a:t>す</a:t>
            </a: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35</a:t>
            </a:fld>
            <a:endParaRPr lang="en-US">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smtClean="0">
                <a:solidFill>
                  <a:srgbClr val="004992"/>
                </a:solidFill>
                <a:latin typeface="+mn-lt"/>
                <a:ea typeface="+mn-ea"/>
                <a:cs typeface="+mn-cs"/>
              </a:rPr>
              <a:t>反すうしないための練習 </a:t>
            </a:r>
            <a:r>
              <a:rPr lang="en-US" altLang="ja-JP" sz="3600" smtClean="0">
                <a:solidFill>
                  <a:srgbClr val="004992"/>
                </a:solidFill>
                <a:latin typeface="+mn-lt"/>
                <a:ea typeface="+mn-ea"/>
                <a:cs typeface="+mn-cs"/>
              </a:rPr>
              <a:t>2:</a:t>
            </a:r>
            <a:br>
              <a:rPr lang="en-US" altLang="ja-JP" sz="3600" smtClean="0">
                <a:solidFill>
                  <a:srgbClr val="004992"/>
                </a:solidFill>
                <a:latin typeface="+mn-lt"/>
                <a:ea typeface="+mn-ea"/>
                <a:cs typeface="+mn-cs"/>
              </a:rPr>
            </a:br>
            <a:r>
              <a:rPr lang="ja-JP" altLang="en-US" smtClean="0">
                <a:solidFill>
                  <a:srgbClr val="004992"/>
                </a:solidFill>
                <a:latin typeface="+mn-lt"/>
                <a:ea typeface="+mn-ea"/>
                <a:cs typeface="+mn-cs"/>
              </a:rPr>
              <a:t>運動で気をそらす</a:t>
            </a:r>
            <a:endParaRPr dirty="0">
              <a:solidFill>
                <a:srgbClr val="004992"/>
              </a:solidFill>
              <a:latin typeface="+mn-lt"/>
              <a:ea typeface="+mn-ea"/>
              <a:cs typeface="+mn-cs"/>
            </a:endParaRPr>
          </a:p>
        </p:txBody>
      </p:sp>
      <p:sp>
        <p:nvSpPr>
          <p:cNvPr id="8" name="object 2"/>
          <p:cNvSpPr txBox="1">
            <a:spLocks noGrp="1"/>
          </p:cNvSpPr>
          <p:nvPr>
            <p:ph idx="1"/>
          </p:nvPr>
        </p:nvSpPr>
        <p:spPr>
          <a:prstGeom prst="rect">
            <a:avLst/>
          </a:prstGeom>
        </p:spPr>
        <p:txBody>
          <a:bodyPr vert="horz" wrap="square" lIns="0" tIns="0" rIns="0" bIns="0" rtlCol="0">
            <a:noAutofit/>
          </a:bodyPr>
          <a:lstStyle/>
          <a:p>
            <a:r>
              <a:rPr lang="ja-JP" altLang="en-US" sz="2000" spc="-5" dirty="0" smtClean="0">
                <a:solidFill>
                  <a:srgbClr val="004992"/>
                </a:solidFill>
              </a:rPr>
              <a:t>運動</a:t>
            </a:r>
            <a:endParaRPr sz="2000" spc="-5" dirty="0">
              <a:solidFill>
                <a:srgbClr val="004992"/>
              </a:solidFill>
            </a:endParaRPr>
          </a:p>
          <a:p>
            <a:pPr marL="457200" indent="-457200">
              <a:buClr>
                <a:srgbClr val="333333"/>
              </a:buClr>
              <a:buFont typeface="+mj-lt"/>
              <a:buAutoNum type="arabicPeriod"/>
              <a:tabLst>
                <a:tab pos="443865" algn="l"/>
              </a:tabLst>
            </a:pPr>
            <a:r>
              <a:rPr lang="ja-JP" altLang="en-US" sz="2000" spc="-5" dirty="0" smtClean="0">
                <a:solidFill>
                  <a:srgbClr val="333333"/>
                </a:solidFill>
              </a:rPr>
              <a:t>立ち上がる</a:t>
            </a:r>
            <a:r>
              <a:rPr sz="2000" spc="-5" dirty="0" smtClean="0">
                <a:solidFill>
                  <a:srgbClr val="333333"/>
                </a:solidFill>
              </a:rPr>
              <a:t>!</a:t>
            </a:r>
            <a:endParaRPr sz="2000" spc="-5" dirty="0">
              <a:solidFill>
                <a:srgbClr val="333333"/>
              </a:solidFill>
            </a:endParaRPr>
          </a:p>
          <a:p>
            <a:pPr marL="457200" indent="-457200">
              <a:buClr>
                <a:srgbClr val="333333"/>
              </a:buClr>
              <a:buFont typeface="+mj-lt"/>
              <a:buAutoNum type="arabicPeriod"/>
              <a:tabLst>
                <a:tab pos="443865" algn="l"/>
              </a:tabLst>
            </a:pPr>
            <a:r>
              <a:rPr lang="ja-JP" altLang="en-US" sz="2000" spc="-5" dirty="0" smtClean="0">
                <a:solidFill>
                  <a:srgbClr val="333333"/>
                </a:solidFill>
              </a:rPr>
              <a:t>左手を右肩に置く</a:t>
            </a:r>
            <a:endParaRPr sz="2000" spc="-5" dirty="0">
              <a:solidFill>
                <a:srgbClr val="333333"/>
              </a:solidFill>
            </a:endParaRPr>
          </a:p>
          <a:p>
            <a:pPr marL="457200" indent="-457200">
              <a:buClr>
                <a:srgbClr val="333333"/>
              </a:buClr>
              <a:buFont typeface="+mj-lt"/>
              <a:buAutoNum type="arabicPeriod"/>
              <a:tabLst>
                <a:tab pos="444500" algn="l"/>
              </a:tabLst>
            </a:pPr>
            <a:r>
              <a:rPr lang="ja-JP" altLang="en-US" sz="2000" spc="-5" dirty="0" smtClean="0">
                <a:solidFill>
                  <a:srgbClr val="333333"/>
                </a:solidFill>
              </a:rPr>
              <a:t>右手を左肩に置く</a:t>
            </a:r>
            <a:endParaRPr sz="2000" spc="-5" dirty="0">
              <a:solidFill>
                <a:srgbClr val="333333"/>
              </a:solidFill>
            </a:endParaRPr>
          </a:p>
          <a:p>
            <a:pPr marL="457200" indent="-457200">
              <a:buClr>
                <a:srgbClr val="333333"/>
              </a:buClr>
              <a:buFont typeface="+mj-lt"/>
              <a:buAutoNum type="arabicPeriod"/>
              <a:tabLst>
                <a:tab pos="444500" algn="l"/>
              </a:tabLst>
            </a:pPr>
            <a:r>
              <a:rPr lang="ja-JP" altLang="en-US" sz="2000" spc="-5" dirty="0" smtClean="0">
                <a:solidFill>
                  <a:srgbClr val="333333"/>
                </a:solidFill>
              </a:rPr>
              <a:t>一方の足を上げる</a:t>
            </a:r>
            <a:r>
              <a:rPr sz="2000" spc="-5" dirty="0" smtClean="0">
                <a:solidFill>
                  <a:srgbClr val="333333"/>
                </a:solidFill>
              </a:rPr>
              <a:t>...</a:t>
            </a:r>
            <a:endParaRPr sz="2000" spc="-5" dirty="0">
              <a:solidFill>
                <a:srgbClr val="333333"/>
              </a:solidFill>
            </a:endParaRPr>
          </a:p>
          <a:p>
            <a:pPr marL="457200" indent="-457200">
              <a:buClr>
                <a:srgbClr val="333333"/>
              </a:buClr>
              <a:buFont typeface="+mj-lt"/>
              <a:buAutoNum type="arabicPeriod"/>
              <a:tabLst>
                <a:tab pos="444500" algn="l"/>
              </a:tabLst>
            </a:pPr>
            <a:r>
              <a:rPr sz="2000" spc="-5" dirty="0" smtClean="0">
                <a:solidFill>
                  <a:srgbClr val="333333"/>
                </a:solidFill>
              </a:rPr>
              <a:t>...</a:t>
            </a:r>
            <a:r>
              <a:rPr lang="de-DE" sz="2000" spc="-5" dirty="0" smtClean="0">
                <a:solidFill>
                  <a:srgbClr val="333333"/>
                </a:solidFill>
              </a:rPr>
              <a:t> </a:t>
            </a:r>
            <a:r>
              <a:rPr lang="ja-JP" altLang="en-US" sz="2000" spc="-5" dirty="0" smtClean="0">
                <a:solidFill>
                  <a:srgbClr val="333333"/>
                </a:solidFill>
              </a:rPr>
              <a:t>以上を繰り返</a:t>
            </a:r>
            <a:r>
              <a:rPr lang="ja-JP" altLang="en-US" sz="2000" spc="-5" dirty="0" smtClean="0">
                <a:solidFill>
                  <a:srgbClr val="333333"/>
                </a:solidFill>
              </a:rPr>
              <a:t>す</a:t>
            </a:r>
          </a:p>
          <a:p>
            <a:pPr lvl="0" defTabSz="914400"/>
            <a:r>
              <a:rPr kumimoji="1" lang="ja-JP" altLang="en-US" sz="2000" spc="-5" dirty="0">
                <a:solidFill>
                  <a:srgbClr val="004992"/>
                </a:solidFill>
              </a:rPr>
              <a:t>このとき、あなたは何を考えていますか</a:t>
            </a:r>
            <a:r>
              <a:rPr kumimoji="1" lang="en-US" altLang="ja-JP" sz="2000" spc="-5" dirty="0" smtClean="0">
                <a:solidFill>
                  <a:srgbClr val="004992"/>
                </a:solidFill>
              </a:rPr>
              <a:t>?</a:t>
            </a:r>
            <a:endParaRPr sz="2000" spc="-5" dirty="0">
              <a:solidFill>
                <a:srgbClr val="333333"/>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36</a:t>
            </a:fld>
            <a:endParaRPr lang="en-US">
              <a:latin typeface="+mn-lt"/>
            </a:endParaRPr>
          </a:p>
        </p:txBody>
      </p:sp>
    </p:spTree>
    <p:extLst>
      <p:ext uri="{BB962C8B-B14F-4D97-AF65-F5344CB8AC3E}">
        <p14:creationId xmlns:p14="http://schemas.microsoft.com/office/powerpoint/2010/main" val="37048673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ja-JP" altLang="en-US" sz="3600" smtClean="0">
                <a:solidFill>
                  <a:srgbClr val="004992"/>
                </a:solidFill>
                <a:latin typeface="+mn-lt"/>
                <a:ea typeface="+mn-ea"/>
                <a:cs typeface="+mn-cs"/>
              </a:rPr>
              <a:t>反すうしないための練習 </a:t>
            </a:r>
            <a:r>
              <a:rPr lang="en-US" altLang="ja-JP" sz="3600" smtClean="0">
                <a:solidFill>
                  <a:srgbClr val="004992"/>
                </a:solidFill>
                <a:latin typeface="+mn-lt"/>
                <a:ea typeface="+mn-ea"/>
                <a:cs typeface="+mn-cs"/>
              </a:rPr>
              <a:t>2:</a:t>
            </a:r>
            <a:br>
              <a:rPr lang="en-US" altLang="ja-JP" sz="3600" smtClean="0">
                <a:solidFill>
                  <a:srgbClr val="004992"/>
                </a:solidFill>
                <a:latin typeface="+mn-lt"/>
                <a:ea typeface="+mn-ea"/>
                <a:cs typeface="+mn-cs"/>
              </a:rPr>
            </a:br>
            <a:r>
              <a:rPr lang="ja-JP" altLang="en-US" smtClean="0">
                <a:solidFill>
                  <a:srgbClr val="004992"/>
                </a:solidFill>
                <a:latin typeface="+mn-lt"/>
                <a:ea typeface="+mn-ea"/>
                <a:cs typeface="+mn-cs"/>
              </a:rPr>
              <a:t>運動で気をそらす</a:t>
            </a:r>
            <a:endParaRPr dirty="0">
              <a:solidFill>
                <a:srgbClr val="004992"/>
              </a:solidFill>
              <a:latin typeface="+mn-lt"/>
              <a:ea typeface="+mn-ea"/>
              <a:cs typeface="+mn-cs"/>
            </a:endParaRPr>
          </a:p>
        </p:txBody>
      </p:sp>
      <p:sp>
        <p:nvSpPr>
          <p:cNvPr id="8" name="object 2"/>
          <p:cNvSpPr txBox="1">
            <a:spLocks noGrp="1"/>
          </p:cNvSpPr>
          <p:nvPr>
            <p:ph idx="1"/>
          </p:nvPr>
        </p:nvSpPr>
        <p:spPr>
          <a:prstGeom prst="rect">
            <a:avLst/>
          </a:prstGeom>
        </p:spPr>
        <p:txBody>
          <a:bodyPr vert="horz" wrap="square" lIns="0" tIns="0" rIns="0" bIns="0" rtlCol="0">
            <a:noAutofit/>
          </a:bodyPr>
          <a:lstStyle/>
          <a:p>
            <a:r>
              <a:rPr lang="ja-JP" altLang="en-US" sz="2000" spc="-5" dirty="0">
                <a:solidFill>
                  <a:srgbClr val="004992"/>
                </a:solidFill>
              </a:rPr>
              <a:t>運動</a:t>
            </a:r>
            <a:endParaRPr sz="2000" spc="-5" dirty="0">
              <a:solidFill>
                <a:srgbClr val="004992"/>
              </a:solidFill>
            </a:endParaRPr>
          </a:p>
          <a:p>
            <a:pPr marL="457200" indent="-457200">
              <a:buClr>
                <a:srgbClr val="333333"/>
              </a:buClr>
              <a:buFont typeface="+mj-lt"/>
              <a:buAutoNum type="arabicPeriod"/>
              <a:tabLst>
                <a:tab pos="443865" algn="l"/>
              </a:tabLst>
            </a:pPr>
            <a:r>
              <a:rPr lang="ja-JP" altLang="en-US" sz="2000" spc="-5" dirty="0" smtClean="0">
                <a:solidFill>
                  <a:srgbClr val="333333"/>
                </a:solidFill>
              </a:rPr>
              <a:t>立ち上がる</a:t>
            </a:r>
            <a:r>
              <a:rPr sz="2000" spc="-5" dirty="0" smtClean="0">
                <a:solidFill>
                  <a:srgbClr val="333333"/>
                </a:solidFill>
              </a:rPr>
              <a:t>!</a:t>
            </a:r>
            <a:endParaRPr sz="2000" spc="-5" dirty="0">
              <a:solidFill>
                <a:srgbClr val="333333"/>
              </a:solidFill>
            </a:endParaRPr>
          </a:p>
          <a:p>
            <a:pPr marL="457200" indent="-457200">
              <a:buClr>
                <a:srgbClr val="333333"/>
              </a:buClr>
              <a:buFont typeface="+mj-lt"/>
              <a:buAutoNum type="arabicPeriod"/>
              <a:tabLst>
                <a:tab pos="443865" algn="l"/>
              </a:tabLst>
            </a:pPr>
            <a:r>
              <a:rPr lang="ja-JP" altLang="en-US" sz="2000" spc="-5" dirty="0" smtClean="0">
                <a:solidFill>
                  <a:srgbClr val="333333"/>
                </a:solidFill>
              </a:rPr>
              <a:t>左手を右肩に置く</a:t>
            </a:r>
            <a:endParaRPr sz="2000" spc="-5" dirty="0">
              <a:solidFill>
                <a:srgbClr val="333333"/>
              </a:solidFill>
            </a:endParaRPr>
          </a:p>
          <a:p>
            <a:pPr marL="457200" indent="-457200">
              <a:buClr>
                <a:srgbClr val="333333"/>
              </a:buClr>
              <a:buFont typeface="+mj-lt"/>
              <a:buAutoNum type="arabicPeriod"/>
              <a:tabLst>
                <a:tab pos="444500" algn="l"/>
              </a:tabLst>
            </a:pPr>
            <a:r>
              <a:rPr lang="ja-JP" altLang="en-US" sz="2000" spc="-5" dirty="0" smtClean="0">
                <a:solidFill>
                  <a:srgbClr val="333333"/>
                </a:solidFill>
              </a:rPr>
              <a:t>右手を左肩に置く</a:t>
            </a:r>
            <a:endParaRPr sz="2000" spc="-5" dirty="0">
              <a:solidFill>
                <a:srgbClr val="333333"/>
              </a:solidFill>
            </a:endParaRPr>
          </a:p>
          <a:p>
            <a:pPr marL="457200" indent="-457200">
              <a:buClr>
                <a:srgbClr val="333333"/>
              </a:buClr>
              <a:buFont typeface="+mj-lt"/>
              <a:buAutoNum type="arabicPeriod"/>
              <a:tabLst>
                <a:tab pos="444500" algn="l"/>
              </a:tabLst>
            </a:pPr>
            <a:r>
              <a:rPr lang="ja-JP" altLang="en-US" sz="2000" spc="-5" dirty="0" smtClean="0">
                <a:solidFill>
                  <a:srgbClr val="333333"/>
                </a:solidFill>
              </a:rPr>
              <a:t>一方の足を上げる</a:t>
            </a:r>
            <a:r>
              <a:rPr sz="2000" spc="-5" dirty="0" smtClean="0">
                <a:solidFill>
                  <a:srgbClr val="333333"/>
                </a:solidFill>
              </a:rPr>
              <a:t>...</a:t>
            </a:r>
            <a:endParaRPr sz="2000" spc="-5" dirty="0">
              <a:solidFill>
                <a:srgbClr val="333333"/>
              </a:solidFill>
            </a:endParaRPr>
          </a:p>
          <a:p>
            <a:pPr marL="457200" indent="-457200">
              <a:buClr>
                <a:srgbClr val="333333"/>
              </a:buClr>
              <a:buFont typeface="+mj-lt"/>
              <a:buAutoNum type="arabicPeriod"/>
              <a:tabLst>
                <a:tab pos="444500" algn="l"/>
              </a:tabLst>
            </a:pPr>
            <a:r>
              <a:rPr sz="2000" spc="-5" dirty="0" smtClean="0">
                <a:solidFill>
                  <a:srgbClr val="333333"/>
                </a:solidFill>
              </a:rPr>
              <a:t>...</a:t>
            </a:r>
            <a:r>
              <a:rPr lang="de-DE" sz="2000" spc="-5" dirty="0" smtClean="0">
                <a:solidFill>
                  <a:srgbClr val="333333"/>
                </a:solidFill>
              </a:rPr>
              <a:t> </a:t>
            </a:r>
            <a:r>
              <a:rPr lang="ja-JP" altLang="en-US" sz="2000" spc="-5" dirty="0" smtClean="0">
                <a:solidFill>
                  <a:srgbClr val="333333"/>
                </a:solidFill>
              </a:rPr>
              <a:t>以上を繰り返</a:t>
            </a:r>
            <a:r>
              <a:rPr lang="ja-JP" altLang="en-US" sz="2000" spc="-5" dirty="0" smtClean="0">
                <a:solidFill>
                  <a:srgbClr val="333333"/>
                </a:solidFill>
              </a:rPr>
              <a:t>す</a:t>
            </a:r>
          </a:p>
          <a:p>
            <a:pPr marR="5080" lvl="0" defTabSz="914400"/>
            <a:r>
              <a:rPr kumimoji="1" lang="ja-JP" altLang="en-US" sz="2000" spc="-5" dirty="0">
                <a:solidFill>
                  <a:srgbClr val="004992"/>
                </a:solidFill>
              </a:rPr>
              <a:t>この運動に集中することによって、終わりのない反すうから抜</a:t>
            </a:r>
            <a:r>
              <a:rPr kumimoji="1" lang="ja-JP" altLang="en-US" sz="2000" spc="-5" dirty="0" smtClean="0">
                <a:solidFill>
                  <a:srgbClr val="004992"/>
                </a:solidFill>
              </a:rPr>
              <a:t>け出</a:t>
            </a:r>
            <a:r>
              <a:rPr kumimoji="1" lang="ja-JP" altLang="en-US" sz="2000" spc="-5" dirty="0">
                <a:solidFill>
                  <a:srgbClr val="004992"/>
                </a:solidFill>
              </a:rPr>
              <a:t>すことができます</a:t>
            </a:r>
            <a:r>
              <a:rPr kumimoji="1" lang="ja-JP" altLang="en-US" sz="2000" spc="-5" dirty="0" smtClean="0">
                <a:solidFill>
                  <a:srgbClr val="004992"/>
                </a:solidFill>
              </a:rPr>
              <a:t>。</a:t>
            </a:r>
            <a:endParaRPr sz="2000" spc="-5" dirty="0">
              <a:solidFill>
                <a:srgbClr val="004992"/>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37</a:t>
            </a:fld>
            <a:endParaRPr lang="en-US">
              <a:latin typeface="+mn-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自尊心を高めるコツ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tabLst>
                <a:tab pos="374650" algn="l"/>
              </a:tabLst>
            </a:pPr>
            <a:r>
              <a:rPr kumimoji="1" lang="ja-JP" altLang="en-US" sz="2000" spc="-5" dirty="0">
                <a:solidFill>
                  <a:srgbClr val="333333"/>
                </a:solidFill>
              </a:rPr>
              <a:t>自分自身の望みを他の人にはっきり伝える</a:t>
            </a:r>
            <a:r>
              <a:rPr kumimoji="1" lang="ja-JP" altLang="en-US" sz="2000" spc="-5" dirty="0" smtClean="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38</a:t>
            </a:fld>
            <a:endParaRPr lang="en-US">
              <a:latin typeface="+mn-lt"/>
            </a:endParaRPr>
          </a:p>
        </p:txBody>
      </p:sp>
    </p:spTree>
    <p:extLst>
      <p:ext uri="{BB962C8B-B14F-4D97-AF65-F5344CB8AC3E}">
        <p14:creationId xmlns:p14="http://schemas.microsoft.com/office/powerpoint/2010/main" val="26988819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自尊心を高めるコツ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tabLst>
                <a:tab pos="374650" algn="l"/>
              </a:tabLst>
            </a:pPr>
            <a:r>
              <a:rPr kumimoji="1" lang="ja-JP" altLang="en-US" sz="2000" spc="-5" dirty="0">
                <a:solidFill>
                  <a:srgbClr val="333333"/>
                </a:solidFill>
              </a:rPr>
              <a:t>自分自身の望みを他の人にはっきり伝える。</a:t>
            </a:r>
            <a:endParaRPr kumimoji="1" lang="ja-JP" altLang="en-US" sz="2000" dirty="0">
              <a:solidFill>
                <a:srgbClr val="333333"/>
              </a:solidFill>
            </a:endParaRPr>
          </a:p>
          <a:p>
            <a:pPr marL="342900" lvl="0" indent="-342900" defTabSz="914400">
              <a:buClr>
                <a:srgbClr val="333333"/>
              </a:buClr>
              <a:buFont typeface="WingDings"/>
              <a:buChar char=""/>
              <a:tabLst>
                <a:tab pos="375285" algn="l"/>
              </a:tabLst>
            </a:pPr>
            <a:r>
              <a:rPr kumimoji="1" lang="ja-JP" altLang="en-US" sz="2000" spc="-5" dirty="0">
                <a:solidFill>
                  <a:srgbClr val="333333"/>
                </a:solidFill>
              </a:rPr>
              <a:t>大きく、はっきりした声で話す</a:t>
            </a:r>
            <a:r>
              <a:rPr kumimoji="1" lang="ja-JP" altLang="en-US" sz="2000" spc="-5" dirty="0" smtClean="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39</a:t>
            </a:fld>
            <a:endParaRPr lang="en-US">
              <a:latin typeface="+mn-lt"/>
            </a:endParaRPr>
          </a:p>
        </p:txBody>
      </p:sp>
    </p:spTree>
    <p:extLst>
      <p:ext uri="{BB962C8B-B14F-4D97-AF65-F5344CB8AC3E}">
        <p14:creationId xmlns:p14="http://schemas.microsoft.com/office/powerpoint/2010/main" val="14537782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自尊心を高めるコツ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tabLst>
                <a:tab pos="374650" algn="l"/>
              </a:tabLst>
            </a:pPr>
            <a:r>
              <a:rPr kumimoji="1" lang="ja-JP" altLang="en-US" sz="2000" spc="-5" dirty="0">
                <a:solidFill>
                  <a:srgbClr val="333333"/>
                </a:solidFill>
              </a:rPr>
              <a:t>自分自身の望みを他の人にはっきり伝える。</a:t>
            </a:r>
            <a:endParaRPr kumimoji="1" lang="ja-JP" altLang="en-US" sz="2000" dirty="0">
              <a:solidFill>
                <a:srgbClr val="333333"/>
              </a:solidFill>
            </a:endParaRPr>
          </a:p>
          <a:p>
            <a:pPr marL="342900" lvl="0" indent="-342900" defTabSz="914400">
              <a:buClr>
                <a:srgbClr val="333333"/>
              </a:buClr>
              <a:buFont typeface="WingDings"/>
              <a:buChar char=""/>
              <a:tabLst>
                <a:tab pos="375285" algn="l"/>
              </a:tabLst>
            </a:pPr>
            <a:r>
              <a:rPr kumimoji="1" lang="ja-JP" altLang="en-US" sz="2000" spc="-5" dirty="0">
                <a:solidFill>
                  <a:srgbClr val="333333"/>
                </a:solidFill>
              </a:rPr>
              <a:t>大きく、はっきりした声で話す。</a:t>
            </a:r>
            <a:endParaRPr kumimoji="1" lang="ja-JP" altLang="en-US" sz="2000" dirty="0">
              <a:solidFill>
                <a:srgbClr val="333333"/>
              </a:solidFill>
            </a:endParaRPr>
          </a:p>
          <a:p>
            <a:pPr marL="342900" marR="97155" lvl="0" indent="-342900" defTabSz="914400">
              <a:buClr>
                <a:srgbClr val="333333"/>
              </a:buClr>
              <a:buFont typeface="WingDings"/>
              <a:buChar char=""/>
              <a:tabLst>
                <a:tab pos="374650" algn="l"/>
              </a:tabLst>
            </a:pPr>
            <a:r>
              <a:rPr kumimoji="1" lang="ja-JP" altLang="en-US" sz="2000" spc="-5" dirty="0">
                <a:solidFill>
                  <a:srgbClr val="333333"/>
                </a:solidFill>
              </a:rPr>
              <a:t>視線を合わせる</a:t>
            </a:r>
            <a:r>
              <a:rPr kumimoji="1" lang="en-US" altLang="ja-JP" sz="2000" spc="-5" dirty="0">
                <a:solidFill>
                  <a:srgbClr val="333333"/>
                </a:solidFill>
              </a:rPr>
              <a:t>(</a:t>
            </a:r>
            <a:r>
              <a:rPr kumimoji="1" lang="ja-JP" altLang="en-US" sz="2000" spc="-5" dirty="0">
                <a:solidFill>
                  <a:srgbClr val="333333"/>
                </a:solidFill>
              </a:rPr>
              <a:t>よく知っている人から始めて、慣れてきたら知らない人に対してやってみましょう</a:t>
            </a:r>
            <a:r>
              <a:rPr kumimoji="1" lang="en-US" altLang="ja-JP" sz="2000" spc="-5" dirty="0">
                <a:solidFill>
                  <a:srgbClr val="333333"/>
                </a:solidFill>
              </a:rPr>
              <a:t>)</a:t>
            </a:r>
            <a:r>
              <a:rPr kumimoji="1" lang="ja-JP" altLang="en-US" sz="2000" spc="-5" dirty="0" smtClean="0">
                <a:solidFill>
                  <a:srgbClr val="333333"/>
                </a:solidFill>
              </a:rPr>
              <a:t>。</a:t>
            </a:r>
            <a:endParaRPr kumimoji="1" lang="ja-JP" altLang="en-US" sz="2000" dirty="0">
              <a:solidFill>
                <a:srgbClr val="333333"/>
              </a:solidFill>
            </a:endParaRPr>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40</a:t>
            </a:fld>
            <a:endParaRPr lang="en-US">
              <a:latin typeface="+mn-lt"/>
            </a:endParaRPr>
          </a:p>
        </p:txBody>
      </p:sp>
    </p:spTree>
    <p:extLst>
      <p:ext uri="{BB962C8B-B14F-4D97-AF65-F5344CB8AC3E}">
        <p14:creationId xmlns:p14="http://schemas.microsoft.com/office/powerpoint/2010/main" val="12756175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自尊心を高めるコツ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a:buClr>
                <a:srgbClr val="333333"/>
              </a:buClr>
              <a:buFont typeface="WingDings"/>
              <a:buChar char=""/>
              <a:tabLst>
                <a:tab pos="374650" algn="l"/>
              </a:tabLst>
            </a:pPr>
            <a:r>
              <a:rPr kumimoji="1" lang="ja-JP" altLang="en-US" sz="2000" spc="-5">
                <a:solidFill>
                  <a:srgbClr val="333333"/>
                </a:solidFill>
              </a:rPr>
              <a:t>自分自身の望みを他の人にはっきり伝える。</a:t>
            </a:r>
            <a:endParaRPr kumimoji="1" lang="ja-JP" altLang="en-US" sz="2000">
              <a:solidFill>
                <a:srgbClr val="333333"/>
              </a:solidFill>
            </a:endParaRPr>
          </a:p>
          <a:p>
            <a:pPr marL="342900" lvl="0" indent="-342900" defTabSz="914400">
              <a:buClr>
                <a:srgbClr val="333333"/>
              </a:buClr>
              <a:buFont typeface="WingDings"/>
              <a:buChar char=""/>
              <a:tabLst>
                <a:tab pos="375285" algn="l"/>
              </a:tabLst>
            </a:pPr>
            <a:r>
              <a:rPr kumimoji="1" lang="ja-JP" altLang="en-US" sz="2000" spc="-5" dirty="0">
                <a:solidFill>
                  <a:srgbClr val="333333"/>
                </a:solidFill>
              </a:rPr>
              <a:t>大きく、はっきりした声で話す。</a:t>
            </a:r>
            <a:endParaRPr kumimoji="1" lang="ja-JP" altLang="en-US" sz="2000" dirty="0">
              <a:solidFill>
                <a:srgbClr val="333333"/>
              </a:solidFill>
            </a:endParaRPr>
          </a:p>
          <a:p>
            <a:pPr marL="342900" marR="97155" lvl="0" indent="-342900" defTabSz="914400">
              <a:buClr>
                <a:srgbClr val="333333"/>
              </a:buClr>
              <a:buFont typeface="WingDings"/>
              <a:buChar char=""/>
              <a:tabLst>
                <a:tab pos="374650" algn="l"/>
              </a:tabLst>
            </a:pPr>
            <a:r>
              <a:rPr kumimoji="1" lang="ja-JP" altLang="en-US" sz="2000" spc="-5" dirty="0">
                <a:solidFill>
                  <a:srgbClr val="333333"/>
                </a:solidFill>
              </a:rPr>
              <a:t>視線を合わせる</a:t>
            </a:r>
            <a:r>
              <a:rPr kumimoji="1" lang="en-US" altLang="ja-JP" sz="2000" spc="-5" dirty="0">
                <a:solidFill>
                  <a:srgbClr val="333333"/>
                </a:solidFill>
              </a:rPr>
              <a:t>(</a:t>
            </a:r>
            <a:r>
              <a:rPr kumimoji="1" lang="ja-JP" altLang="en-US" sz="2000" spc="-5" dirty="0">
                <a:solidFill>
                  <a:srgbClr val="333333"/>
                </a:solidFill>
              </a:rPr>
              <a:t>よく知っている人から始めて、慣れてきたら知らない人に対してやってみましょう</a:t>
            </a:r>
            <a:r>
              <a:rPr kumimoji="1" lang="en-US" altLang="ja-JP" sz="2000" spc="-5" dirty="0">
                <a:solidFill>
                  <a:srgbClr val="333333"/>
                </a:solidFill>
              </a:rPr>
              <a:t>)</a:t>
            </a:r>
            <a:r>
              <a:rPr kumimoji="1" lang="ja-JP" altLang="en-US" sz="2000" spc="-5" dirty="0">
                <a:solidFill>
                  <a:srgbClr val="333333"/>
                </a:solidFill>
              </a:rPr>
              <a:t>。</a:t>
            </a:r>
            <a:endParaRPr kumimoji="1" lang="ja-JP" altLang="en-US" sz="2000" dirty="0">
              <a:solidFill>
                <a:srgbClr val="333333"/>
              </a:solidFill>
            </a:endParaRPr>
          </a:p>
          <a:p>
            <a:pPr marL="342900" marR="5080" lvl="0" indent="-342900" defTabSz="914400">
              <a:buClr>
                <a:srgbClr val="333333"/>
              </a:buClr>
              <a:buFont typeface="WingDings"/>
              <a:buChar char=""/>
              <a:tabLst>
                <a:tab pos="374650" algn="l"/>
              </a:tabLst>
            </a:pPr>
            <a:r>
              <a:rPr kumimoji="1" lang="ja-JP" altLang="en-US" sz="2000" spc="-5" dirty="0">
                <a:solidFill>
                  <a:srgbClr val="333333"/>
                </a:solidFill>
              </a:rPr>
              <a:t>堂々と立つ</a:t>
            </a:r>
            <a:r>
              <a:rPr kumimoji="1" lang="en-US" altLang="ja-JP" sz="2000" spc="-5" dirty="0">
                <a:solidFill>
                  <a:srgbClr val="333333"/>
                </a:solidFill>
              </a:rPr>
              <a:t>: </a:t>
            </a:r>
            <a:r>
              <a:rPr kumimoji="1" lang="ja-JP" altLang="en-US" sz="2000" spc="-5" dirty="0">
                <a:solidFill>
                  <a:srgbClr val="333333"/>
                </a:solidFill>
              </a:rPr>
              <a:t>良い姿勢は自尊心と周りの人に影響を与えることを思い出しましょう</a:t>
            </a:r>
            <a:r>
              <a:rPr kumimoji="1" lang="en-US" altLang="ja-JP" sz="2000" dirty="0" smtClean="0">
                <a:solidFill>
                  <a:srgbClr val="333333"/>
                </a:solidFill>
              </a:rPr>
              <a:t>!</a:t>
            </a:r>
            <a:endParaRPr lang="en-US" sz="2000" dirty="0"/>
          </a:p>
        </p:txBody>
      </p:sp>
      <p:sp>
        <p:nvSpPr>
          <p:cNvPr id="4" name="Footer Placeholder 3"/>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41</a:t>
            </a:fld>
            <a:endParaRPr lang="en-US">
              <a:latin typeface="+mn-lt"/>
            </a:endParaRPr>
          </a:p>
        </p:txBody>
      </p:sp>
    </p:spTree>
    <p:extLst>
      <p:ext uri="{BB962C8B-B14F-4D97-AF65-F5344CB8AC3E}">
        <p14:creationId xmlns:p14="http://schemas.microsoft.com/office/powerpoint/2010/main" val="15540333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ホームワーク</a:t>
            </a:r>
            <a:endParaRPr sz="3600" dirty="0">
              <a:latin typeface="+mn-lt"/>
              <a:ea typeface="+mn-ea"/>
              <a:cs typeface="+mn-cs"/>
            </a:endParaRPr>
          </a:p>
        </p:txBody>
      </p:sp>
      <p:sp>
        <p:nvSpPr>
          <p:cNvPr id="7" name="Content Placeholder 6"/>
          <p:cNvSpPr>
            <a:spLocks noGrp="1"/>
          </p:cNvSpPr>
          <p:nvPr>
            <p:ph idx="1"/>
          </p:nvPr>
        </p:nvSpPr>
        <p:spPr/>
        <p:txBody>
          <a:bodyPr/>
          <a:lstStyle/>
          <a:p>
            <a:pPr marR="366395" lvl="0" defTabSz="914400"/>
            <a:r>
              <a:rPr kumimoji="1" lang="ja-JP" altLang="en-US" spc="-5" dirty="0">
                <a:solidFill>
                  <a:srgbClr val="004992"/>
                </a:solidFill>
              </a:rPr>
              <a:t>日々の生活で起きた良いことを適切に評価するコツ</a:t>
            </a:r>
            <a:r>
              <a:rPr kumimoji="1" lang="en-US" altLang="ja-JP" spc="-5" dirty="0">
                <a:solidFill>
                  <a:srgbClr val="004992"/>
                </a:solidFill>
              </a:rPr>
              <a:t>:</a:t>
            </a:r>
            <a:endParaRPr kumimoji="1" lang="ja-JP" altLang="en-US" dirty="0">
              <a:solidFill>
                <a:srgbClr val="333333"/>
              </a:solidFill>
            </a:endParaRPr>
          </a:p>
          <a:p>
            <a:pPr marL="285750" marR="452755" lvl="0" indent="-285750" defTabSz="914400">
              <a:buClr>
                <a:srgbClr val="333333"/>
              </a:buClr>
              <a:buFont typeface="WingDings"/>
              <a:buChar char=""/>
              <a:tabLst>
                <a:tab pos="278765" algn="l"/>
              </a:tabLst>
            </a:pPr>
            <a:r>
              <a:rPr kumimoji="1" lang="ja-JP" altLang="en-US" dirty="0">
                <a:solidFill>
                  <a:srgbClr val="333333"/>
                </a:solidFill>
              </a:rPr>
              <a:t>家を出るとき、上着の右ポケットにひとつかみの小さい玉</a:t>
            </a:r>
            <a:r>
              <a:rPr kumimoji="1" lang="en-US" altLang="ja-JP" dirty="0">
                <a:solidFill>
                  <a:srgbClr val="333333"/>
                </a:solidFill>
              </a:rPr>
              <a:t>(</a:t>
            </a:r>
            <a:r>
              <a:rPr kumimoji="1" lang="ja-JP" altLang="en-US" dirty="0">
                <a:solidFill>
                  <a:srgbClr val="333333"/>
                </a:solidFill>
              </a:rPr>
              <a:t>豆やビー玉など</a:t>
            </a:r>
            <a:r>
              <a:rPr kumimoji="1" lang="en-US" altLang="ja-JP" dirty="0">
                <a:solidFill>
                  <a:srgbClr val="333333"/>
                </a:solidFill>
              </a:rPr>
              <a:t>)</a:t>
            </a:r>
            <a:r>
              <a:rPr kumimoji="1" lang="ja-JP" altLang="en-US" dirty="0">
                <a:solidFill>
                  <a:srgbClr val="333333"/>
                </a:solidFill>
              </a:rPr>
              <a:t>を入れておく。</a:t>
            </a:r>
          </a:p>
          <a:p>
            <a:pPr marL="285750" marR="430530" lvl="0" indent="-285750" defTabSz="914400">
              <a:buClr>
                <a:srgbClr val="333333"/>
              </a:buClr>
              <a:buFont typeface="WingDings"/>
              <a:buChar char=""/>
              <a:tabLst>
                <a:tab pos="278765" algn="l"/>
              </a:tabLst>
            </a:pPr>
            <a:r>
              <a:rPr kumimoji="1" lang="ja-JP" altLang="en-US" dirty="0">
                <a:solidFill>
                  <a:srgbClr val="333333"/>
                </a:solidFill>
              </a:rPr>
              <a:t>良いこと</a:t>
            </a:r>
            <a:r>
              <a:rPr kumimoji="1" lang="en-US" altLang="ja-JP" dirty="0">
                <a:solidFill>
                  <a:srgbClr val="333333"/>
                </a:solidFill>
              </a:rPr>
              <a:t>(</a:t>
            </a:r>
            <a:r>
              <a:rPr kumimoji="1" lang="ja-JP" altLang="en-US" dirty="0">
                <a:solidFill>
                  <a:srgbClr val="333333"/>
                </a:solidFill>
              </a:rPr>
              <a:t>例、「友人が微笑んでくれた」「充実した会話ができた」「おいしい昼食を食べることができた」など</a:t>
            </a:r>
            <a:r>
              <a:rPr kumimoji="1" lang="en-US" altLang="ja-JP" dirty="0">
                <a:solidFill>
                  <a:srgbClr val="333333"/>
                </a:solidFill>
              </a:rPr>
              <a:t>)</a:t>
            </a:r>
            <a:r>
              <a:rPr kumimoji="1" lang="ja-JP" altLang="en-US" dirty="0">
                <a:solidFill>
                  <a:srgbClr val="333333"/>
                </a:solidFill>
              </a:rPr>
              <a:t>があったら、その小さい玉を</a:t>
            </a:r>
            <a:r>
              <a:rPr kumimoji="1" lang="en-US" altLang="ja-JP" dirty="0">
                <a:solidFill>
                  <a:srgbClr val="333333"/>
                </a:solidFill>
              </a:rPr>
              <a:t>1</a:t>
            </a:r>
            <a:r>
              <a:rPr kumimoji="1" lang="ja-JP" altLang="en-US" dirty="0">
                <a:solidFill>
                  <a:srgbClr val="333333"/>
                </a:solidFill>
              </a:rPr>
              <a:t>つ右のポケットから左のポケットに移す。</a:t>
            </a:r>
          </a:p>
          <a:p>
            <a:pPr marL="285750" marR="5080" lvl="0" indent="-285750" defTabSz="914400">
              <a:buClr>
                <a:srgbClr val="333333"/>
              </a:buClr>
              <a:buFont typeface="WingDings"/>
              <a:buChar char=""/>
              <a:tabLst>
                <a:tab pos="278765" algn="l"/>
              </a:tabLst>
            </a:pPr>
            <a:r>
              <a:rPr kumimoji="1" lang="ja-JP" altLang="en-US" dirty="0">
                <a:solidFill>
                  <a:srgbClr val="333333"/>
                </a:solidFill>
              </a:rPr>
              <a:t>夜、家に帰ったとき、左のポケットから小さい玉を取り出し、その</a:t>
            </a:r>
            <a:r>
              <a:rPr kumimoji="1" lang="en-US" altLang="ja-JP" dirty="0">
                <a:solidFill>
                  <a:srgbClr val="333333"/>
                </a:solidFill>
              </a:rPr>
              <a:t>1</a:t>
            </a:r>
            <a:r>
              <a:rPr kumimoji="1" lang="ja-JP" altLang="en-US" dirty="0">
                <a:solidFill>
                  <a:srgbClr val="333333"/>
                </a:solidFill>
              </a:rPr>
              <a:t>日であなたが経験した良いことをすべて思い出す。</a:t>
            </a:r>
          </a:p>
          <a:p>
            <a:pPr marL="285750" marR="89535" lvl="0" indent="-285750" defTabSz="914400">
              <a:buClr>
                <a:srgbClr val="333333"/>
              </a:buClr>
              <a:buFont typeface="WingDings"/>
              <a:buChar char=""/>
              <a:tabLst>
                <a:tab pos="279400" algn="l"/>
              </a:tabLst>
            </a:pPr>
            <a:r>
              <a:rPr kumimoji="1" lang="ja-JP" altLang="en-US" spc="-5" dirty="0">
                <a:solidFill>
                  <a:srgbClr val="333333"/>
                </a:solidFill>
              </a:rPr>
              <a:t>そのとき、楽しい記憶、美しい記憶をすべてたどりながら、その瞬間を楽しみましょう。しかし、残念ながら、喜ばしいことが頻繁に起こっているにもかかわらず気づくことができないときもあります。そういうときは、さっさと忘れたほうがよいでしょう</a:t>
            </a:r>
            <a:r>
              <a:rPr kumimoji="1" lang="ja-JP" altLang="en-US" spc="-5" dirty="0" smtClean="0">
                <a:solidFill>
                  <a:srgbClr val="333333"/>
                </a:solidFill>
              </a:rPr>
              <a:t>。</a:t>
            </a:r>
            <a:endParaRPr kumimoji="1" lang="ja-JP" altLang="en-US" dirty="0">
              <a:solidFill>
                <a:srgbClr val="333333"/>
              </a:solidFill>
            </a:endParaRPr>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42</a:t>
            </a:fld>
            <a:endParaRPr lang="en-US">
              <a:latin typeface="+mn-lt"/>
            </a:endParaRPr>
          </a:p>
        </p:txBody>
      </p:sp>
    </p:spTree>
    <p:extLst>
      <p:ext uri="{BB962C8B-B14F-4D97-AF65-F5344CB8AC3E}">
        <p14:creationId xmlns:p14="http://schemas.microsoft.com/office/powerpoint/2010/main" val="8411664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ja-JP" altLang="en-US" sz="3600">
                <a:latin typeface="+mn-lt"/>
                <a:ea typeface="+mn-ea"/>
                <a:cs typeface="+mn-cs"/>
              </a:rPr>
              <a:t>ホームワーク</a:t>
            </a:r>
            <a:endParaRPr sz="3600" dirty="0">
              <a:latin typeface="+mn-lt"/>
              <a:ea typeface="+mn-ea"/>
              <a:cs typeface="+mn-cs"/>
            </a:endParaRPr>
          </a:p>
        </p:txBody>
      </p:sp>
      <p:sp>
        <p:nvSpPr>
          <p:cNvPr id="7" name="Content Placeholder 6"/>
          <p:cNvSpPr>
            <a:spLocks noGrp="1"/>
          </p:cNvSpPr>
          <p:nvPr>
            <p:ph idx="1"/>
          </p:nvPr>
        </p:nvSpPr>
        <p:spPr/>
        <p:txBody>
          <a:bodyPr/>
          <a:lstStyle/>
          <a:p>
            <a:pPr marR="366395" lvl="0" defTabSz="914400"/>
            <a:r>
              <a:rPr kumimoji="1" lang="ja-JP" altLang="en-US" spc="-5" dirty="0">
                <a:solidFill>
                  <a:srgbClr val="004992"/>
                </a:solidFill>
              </a:rPr>
              <a:t>日々の生活で起きた良いことを適切に評価するコツ</a:t>
            </a:r>
            <a:r>
              <a:rPr kumimoji="1" lang="en-US" altLang="ja-JP" spc="-5" dirty="0">
                <a:solidFill>
                  <a:srgbClr val="004992"/>
                </a:solidFill>
              </a:rPr>
              <a:t>:</a:t>
            </a:r>
            <a:endParaRPr kumimoji="1" lang="ja-JP" altLang="en-US" dirty="0">
              <a:solidFill>
                <a:srgbClr val="333333"/>
              </a:solidFill>
            </a:endParaRPr>
          </a:p>
          <a:p>
            <a:pPr marL="285750" marR="452755" lvl="0" indent="-285750" defTabSz="914400">
              <a:buClr>
                <a:srgbClr val="333333"/>
              </a:buClr>
              <a:buFont typeface="WingDings"/>
              <a:buChar char=""/>
              <a:tabLst>
                <a:tab pos="278765" algn="l"/>
              </a:tabLst>
            </a:pPr>
            <a:r>
              <a:rPr kumimoji="1" lang="ja-JP" altLang="en-US" dirty="0">
                <a:solidFill>
                  <a:srgbClr val="333333"/>
                </a:solidFill>
              </a:rPr>
              <a:t>家を出るとき、上着の右ポケットにひとつかみの小さい玉</a:t>
            </a:r>
            <a:r>
              <a:rPr kumimoji="1" lang="en-US" altLang="ja-JP" dirty="0">
                <a:solidFill>
                  <a:srgbClr val="333333"/>
                </a:solidFill>
              </a:rPr>
              <a:t>(</a:t>
            </a:r>
            <a:r>
              <a:rPr kumimoji="1" lang="ja-JP" altLang="en-US" dirty="0">
                <a:solidFill>
                  <a:srgbClr val="333333"/>
                </a:solidFill>
              </a:rPr>
              <a:t>豆やビー玉など</a:t>
            </a:r>
            <a:r>
              <a:rPr kumimoji="1" lang="en-US" altLang="ja-JP" dirty="0">
                <a:solidFill>
                  <a:srgbClr val="333333"/>
                </a:solidFill>
              </a:rPr>
              <a:t>)</a:t>
            </a:r>
            <a:r>
              <a:rPr kumimoji="1" lang="ja-JP" altLang="en-US" dirty="0">
                <a:solidFill>
                  <a:srgbClr val="333333"/>
                </a:solidFill>
              </a:rPr>
              <a:t>を入れておく。</a:t>
            </a:r>
          </a:p>
          <a:p>
            <a:pPr marL="285750" marR="430530" lvl="0" indent="-285750" defTabSz="914400">
              <a:buClr>
                <a:srgbClr val="333333"/>
              </a:buClr>
              <a:buFont typeface="WingDings"/>
              <a:buChar char=""/>
              <a:tabLst>
                <a:tab pos="278765" algn="l"/>
              </a:tabLst>
            </a:pPr>
            <a:r>
              <a:rPr kumimoji="1" lang="ja-JP" altLang="en-US" dirty="0">
                <a:solidFill>
                  <a:srgbClr val="333333"/>
                </a:solidFill>
              </a:rPr>
              <a:t>良いこと</a:t>
            </a:r>
            <a:r>
              <a:rPr kumimoji="1" lang="en-US" altLang="ja-JP" dirty="0">
                <a:solidFill>
                  <a:srgbClr val="333333"/>
                </a:solidFill>
              </a:rPr>
              <a:t>(</a:t>
            </a:r>
            <a:r>
              <a:rPr kumimoji="1" lang="ja-JP" altLang="en-US" dirty="0">
                <a:solidFill>
                  <a:srgbClr val="333333"/>
                </a:solidFill>
              </a:rPr>
              <a:t>例、「友人が微笑んでくれた」「充実した会話ができた」「おいしい昼食を食べることができた」など</a:t>
            </a:r>
            <a:r>
              <a:rPr kumimoji="1" lang="en-US" altLang="ja-JP" dirty="0">
                <a:solidFill>
                  <a:srgbClr val="333333"/>
                </a:solidFill>
              </a:rPr>
              <a:t>)</a:t>
            </a:r>
            <a:r>
              <a:rPr kumimoji="1" lang="ja-JP" altLang="en-US" dirty="0">
                <a:solidFill>
                  <a:srgbClr val="333333"/>
                </a:solidFill>
              </a:rPr>
              <a:t>があったら、その小さい玉を</a:t>
            </a:r>
            <a:r>
              <a:rPr kumimoji="1" lang="en-US" altLang="ja-JP" dirty="0">
                <a:solidFill>
                  <a:srgbClr val="333333"/>
                </a:solidFill>
              </a:rPr>
              <a:t>1</a:t>
            </a:r>
            <a:r>
              <a:rPr kumimoji="1" lang="ja-JP" altLang="en-US" dirty="0">
                <a:solidFill>
                  <a:srgbClr val="333333"/>
                </a:solidFill>
              </a:rPr>
              <a:t>つ右のポケットから左のポケットに移す。</a:t>
            </a:r>
          </a:p>
          <a:p>
            <a:pPr marL="285750" marR="5080" lvl="0" indent="-285750" defTabSz="914400">
              <a:buClr>
                <a:srgbClr val="333333"/>
              </a:buClr>
              <a:buFont typeface="WingDings"/>
              <a:buChar char=""/>
              <a:tabLst>
                <a:tab pos="278765" algn="l"/>
              </a:tabLst>
            </a:pPr>
            <a:r>
              <a:rPr kumimoji="1" lang="ja-JP" altLang="en-US" dirty="0">
                <a:solidFill>
                  <a:srgbClr val="333333"/>
                </a:solidFill>
              </a:rPr>
              <a:t>夜、家に帰ったとき、左のポケットから小さい玉を取り出し、その</a:t>
            </a:r>
            <a:r>
              <a:rPr kumimoji="1" lang="en-US" altLang="ja-JP" dirty="0">
                <a:solidFill>
                  <a:srgbClr val="333333"/>
                </a:solidFill>
              </a:rPr>
              <a:t>1</a:t>
            </a:r>
            <a:r>
              <a:rPr kumimoji="1" lang="ja-JP" altLang="en-US" dirty="0">
                <a:solidFill>
                  <a:srgbClr val="333333"/>
                </a:solidFill>
              </a:rPr>
              <a:t>日であなたが経験した良いことをすべて思い出す。</a:t>
            </a:r>
          </a:p>
          <a:p>
            <a:pPr marL="285750" marR="89535" lvl="0" indent="-285750" defTabSz="914400">
              <a:buClr>
                <a:srgbClr val="333333"/>
              </a:buClr>
              <a:buFont typeface="WingDings"/>
              <a:buChar char=""/>
              <a:tabLst>
                <a:tab pos="279400" algn="l"/>
              </a:tabLst>
            </a:pPr>
            <a:r>
              <a:rPr kumimoji="1" lang="ja-JP" altLang="en-US" spc="-5" dirty="0">
                <a:solidFill>
                  <a:srgbClr val="333333"/>
                </a:solidFill>
              </a:rPr>
              <a:t>そのとき、楽しい記憶、美しい記憶をすべてたどりながら、その瞬間を楽しみましょう。しかし、残念ながら、喜ばしいことが頻繁に起こっているにもかかわらず気づくことができないときもあります。そういうときは、さっさと忘れたほうがよいでしょう。</a:t>
            </a:r>
            <a:endParaRPr kumimoji="1" lang="ja-JP" altLang="en-US" dirty="0">
              <a:solidFill>
                <a:srgbClr val="333333"/>
              </a:solidFill>
            </a:endParaRPr>
          </a:p>
          <a:p>
            <a:pPr marR="147320" lvl="0" algn="ctr" defTabSz="914400"/>
            <a:r>
              <a:rPr kumimoji="1" lang="ja-JP" altLang="en-US" spc="-5" dirty="0">
                <a:solidFill>
                  <a:srgbClr val="004992"/>
                </a:solidFill>
              </a:rPr>
              <a:t>その日に起きた良かったことを思い出し、楽しむ、別の方法を知っていますか</a:t>
            </a:r>
            <a:r>
              <a:rPr kumimoji="1" lang="ja-JP" altLang="en-US" spc="-5" dirty="0" smtClean="0">
                <a:solidFill>
                  <a:srgbClr val="004992"/>
                </a:solidFill>
              </a:rPr>
              <a:t>？</a:t>
            </a:r>
            <a:endParaRPr lang="en-US" dirty="0"/>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43</a:t>
            </a:fld>
            <a:endParaRPr lang="en-US">
              <a:latin typeface="+mn-lt"/>
            </a:endParaRPr>
          </a:p>
        </p:txBody>
      </p:sp>
    </p:spTree>
    <p:extLst>
      <p:ext uri="{BB962C8B-B14F-4D97-AF65-F5344CB8AC3E}">
        <p14:creationId xmlns:p14="http://schemas.microsoft.com/office/powerpoint/2010/main" val="13421511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z="3600" smtClean="0">
                <a:solidFill>
                  <a:srgbClr val="004992"/>
                </a:solidFill>
                <a:latin typeface="+mn-lt"/>
                <a:ea typeface="+mn-ea"/>
                <a:cs typeface="+mn-cs"/>
              </a:rPr>
              <a:t>日常生活で実行してみよう</a:t>
            </a:r>
            <a:endParaRPr lang="en-US" sz="360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ja-JP" altLang="en-US" sz="2400" dirty="0">
                <a:solidFill>
                  <a:srgbClr val="333333"/>
                </a:solidFill>
              </a:rPr>
              <a:t>学習目標</a:t>
            </a:r>
            <a:r>
              <a:rPr lang="en-US" altLang="ja-JP" sz="2400" dirty="0" smtClean="0">
                <a:solidFill>
                  <a:srgbClr val="333333"/>
                </a:solidFill>
              </a:rPr>
              <a:t>:</a:t>
            </a:r>
          </a:p>
          <a:p>
            <a:pPr marL="342900" lvl="0" indent="-342900" defTabSz="914377">
              <a:buClr>
                <a:srgbClr val="333333"/>
              </a:buClr>
              <a:buFont typeface="WingDings"/>
              <a:buChar char=""/>
            </a:pPr>
            <a:r>
              <a:rPr lang="ja-JP" altLang="en-US" sz="2400" dirty="0" smtClean="0">
                <a:solidFill>
                  <a:srgbClr val="333333"/>
                </a:solidFill>
              </a:rPr>
              <a:t>自</a:t>
            </a:r>
            <a:r>
              <a:rPr lang="ja-JP" altLang="en-US" sz="2400" dirty="0">
                <a:solidFill>
                  <a:srgbClr val="333333"/>
                </a:solidFill>
              </a:rPr>
              <a:t>尊心は人が自分自身に認める価値のことです</a:t>
            </a:r>
            <a:r>
              <a:rPr lang="ja-JP" altLang="en-US" sz="2400" dirty="0" smtClean="0">
                <a:solidFill>
                  <a:srgbClr val="333333"/>
                </a:solidFill>
              </a:rPr>
              <a:t>。</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さ</a:t>
            </a:r>
            <a:r>
              <a:rPr lang="ja-JP" altLang="en-US" sz="2400" dirty="0">
                <a:solidFill>
                  <a:srgbClr val="333333"/>
                </a:solidFill>
              </a:rPr>
              <a:t>まざまな日常場面での自分の長所に気づきましょう。そして、ここで話し合った方法を使って、自尊心のあり方を改善しましょう</a:t>
            </a:r>
            <a:r>
              <a:rPr lang="ja-JP" altLang="en-US" sz="2400" dirty="0" smtClean="0">
                <a:solidFill>
                  <a:srgbClr val="333333"/>
                </a:solidFill>
              </a:rPr>
              <a:t>。</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友</a:t>
            </a:r>
            <a:r>
              <a:rPr lang="ja-JP" altLang="en-US" sz="2400" dirty="0">
                <a:solidFill>
                  <a:srgbClr val="333333"/>
                </a:solidFill>
              </a:rPr>
              <a:t>だちに尋ねて、自分の忘れられた長所</a:t>
            </a:r>
            <a:r>
              <a:rPr lang="en-US" altLang="ja-JP" sz="2400" dirty="0">
                <a:solidFill>
                  <a:srgbClr val="333333"/>
                </a:solidFill>
              </a:rPr>
              <a:t>(</a:t>
            </a:r>
            <a:r>
              <a:rPr lang="ja-JP" altLang="en-US" sz="2400" dirty="0">
                <a:solidFill>
                  <a:srgbClr val="333333"/>
                </a:solidFill>
              </a:rPr>
              <a:t>「隠された宝物」</a:t>
            </a:r>
            <a:r>
              <a:rPr lang="en-US" altLang="ja-JP" sz="2400" dirty="0">
                <a:solidFill>
                  <a:srgbClr val="333333"/>
                </a:solidFill>
              </a:rPr>
              <a:t>)</a:t>
            </a:r>
            <a:r>
              <a:rPr lang="ja-JP" altLang="en-US" sz="2400" dirty="0">
                <a:solidFill>
                  <a:srgbClr val="333333"/>
                </a:solidFill>
              </a:rPr>
              <a:t>を探しましょう。また、日々の良かったことを日記につけましょう</a:t>
            </a:r>
            <a:r>
              <a:rPr lang="ja-JP" altLang="en-US" sz="2400" dirty="0" smtClean="0">
                <a:solidFill>
                  <a:srgbClr val="333333"/>
                </a:solidFill>
              </a:rPr>
              <a:t>。</a:t>
            </a:r>
            <a:endParaRPr lang="en-US" altLang="ja-JP" sz="2400" dirty="0" smtClean="0">
              <a:solidFill>
                <a:srgbClr val="333333"/>
              </a:solidFill>
            </a:endParaRPr>
          </a:p>
          <a:p>
            <a:pPr marL="342900" lvl="0" indent="-342900" defTabSz="914377">
              <a:buClr>
                <a:srgbClr val="333333"/>
              </a:buClr>
              <a:buFont typeface="WingDings"/>
              <a:buChar char=""/>
            </a:pPr>
            <a:r>
              <a:rPr lang="ja-JP" altLang="en-US" sz="2400" dirty="0" smtClean="0">
                <a:solidFill>
                  <a:srgbClr val="333333"/>
                </a:solidFill>
              </a:rPr>
              <a:t>日</a:t>
            </a:r>
            <a:r>
              <a:rPr lang="ja-JP" altLang="en-US" sz="2400" dirty="0">
                <a:solidFill>
                  <a:srgbClr val="333333"/>
                </a:solidFill>
              </a:rPr>
              <a:t>常的で普通にある良いことを気に留めましょう</a:t>
            </a:r>
            <a:r>
              <a:rPr lang="en-US" altLang="ja-JP" sz="2400" dirty="0" smtClean="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44</a:t>
            </a:fld>
            <a:endParaRPr lang="en-US">
              <a:latin typeface="+mn-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精神障害とどのような関係があるのでしょう</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dirty="0">
                <a:solidFill>
                  <a:srgbClr val="333333"/>
                </a:solidFill>
              </a:rPr>
              <a:t>統合失調症を抱えた人の多く（全員ではありません！）は自尊心が低いことに加えて、ネガティブな思考パターン（たとえば、くよくよ考え込む傾向）によってさらに自尊心が低くなります</a:t>
            </a:r>
            <a:r>
              <a:rPr kumimoji="1" lang="ja-JP" altLang="en-US" sz="2000" dirty="0" smtClean="0">
                <a:solidFill>
                  <a:srgbClr val="333333"/>
                </a:solidFill>
              </a:rPr>
              <a:t>。</a:t>
            </a:r>
            <a:endParaRPr kumimoji="1" lang="ja-JP" altLang="en-US" sz="2000" dirty="0">
              <a:solidFill>
                <a:srgbClr val="333333"/>
              </a:solidFill>
            </a:endParaRPr>
          </a:p>
        </p:txBody>
      </p:sp>
      <p:sp>
        <p:nvSpPr>
          <p:cNvPr id="3" name="Footer Placeholder 2"/>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45</a:t>
            </a:fld>
            <a:endParaRPr lang="en-US">
              <a:latin typeface="+mn-lt"/>
            </a:endParaRPr>
          </a:p>
        </p:txBody>
      </p:sp>
    </p:spTree>
    <p:extLst>
      <p:ext uri="{BB962C8B-B14F-4D97-AF65-F5344CB8AC3E}">
        <p14:creationId xmlns:p14="http://schemas.microsoft.com/office/powerpoint/2010/main" val="20316440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精神障害とどのような関係があるのでしょう</a:t>
            </a:r>
            <a:r>
              <a:rPr lang="en-US" altLang="ja-JP" sz="3600">
                <a:latin typeface="+mn-lt"/>
                <a:ea typeface="+mn-ea"/>
                <a:cs typeface="+mn-cs"/>
              </a:rPr>
              <a:t>?</a:t>
            </a:r>
            <a:endParaRPr lang="en-US" sz="3600">
              <a:latin typeface="+mn-lt"/>
              <a:ea typeface="+mn-ea"/>
              <a:cs typeface="+mn-cs"/>
            </a:endParaRPr>
          </a:p>
        </p:txBody>
      </p:sp>
      <p:sp>
        <p:nvSpPr>
          <p:cNvPr id="6" name="Content Placeholder 5"/>
          <p:cNvSpPr>
            <a:spLocks noGrp="1"/>
          </p:cNvSpPr>
          <p:nvPr>
            <p:ph idx="1"/>
          </p:nvPr>
        </p:nvSpPr>
        <p:spPr/>
        <p:txBody>
          <a:bodyPr/>
          <a:lstStyle/>
          <a:p>
            <a:pPr lvl="0" defTabSz="914400">
              <a:lnSpc>
                <a:spcPct val="100000"/>
              </a:lnSpc>
              <a:spcBef>
                <a:spcPts val="1200"/>
              </a:spcBef>
            </a:pPr>
            <a:r>
              <a:rPr kumimoji="1" lang="ja-JP" altLang="en-US" sz="2000" dirty="0">
                <a:solidFill>
                  <a:srgbClr val="333333"/>
                </a:solidFill>
              </a:rPr>
              <a:t>統合失調症を抱えた人の多く（全員ではありません！）は自尊心が低いことに加えて、ネガティブな思考パターン（たとえば、くよくよ考え込む傾向）によってさらに自尊心が低くなります。</a:t>
            </a:r>
          </a:p>
          <a:p>
            <a:pPr lvl="0" defTabSz="914400">
              <a:lnSpc>
                <a:spcPct val="100000"/>
              </a:lnSpc>
              <a:spcBef>
                <a:spcPts val="1200"/>
              </a:spcBef>
            </a:pPr>
            <a:r>
              <a:rPr kumimoji="1" lang="ja-JP" altLang="en-US" sz="2000" dirty="0">
                <a:solidFill>
                  <a:srgbClr val="004992"/>
                </a:solidFill>
              </a:rPr>
              <a:t>例：</a:t>
            </a:r>
            <a:r>
              <a:rPr kumimoji="1" lang="ja-JP" altLang="en-US" sz="2000" dirty="0">
                <a:solidFill>
                  <a:srgbClr val="333333"/>
                </a:solidFill>
              </a:rPr>
              <a:t>ハリーは、ある仕事の訓練期間最後の試験の成績が悪かった。</a:t>
            </a:r>
          </a:p>
          <a:p>
            <a:pPr lvl="0" defTabSz="914400">
              <a:lnSpc>
                <a:spcPct val="100000"/>
              </a:lnSpc>
              <a:spcBef>
                <a:spcPts val="1200"/>
              </a:spcBef>
            </a:pPr>
            <a:r>
              <a:rPr kumimoji="1" lang="ja-JP" altLang="en-US" sz="2000" dirty="0">
                <a:solidFill>
                  <a:srgbClr val="004992"/>
                </a:solidFill>
              </a:rPr>
              <a:t>評価：</a:t>
            </a:r>
            <a:r>
              <a:rPr kumimoji="1" lang="ja-JP" altLang="en-US" sz="2000" dirty="0">
                <a:solidFill>
                  <a:srgbClr val="333333"/>
                </a:solidFill>
              </a:rPr>
              <a:t>まず彼は、自分は従業員として問題があるのではないかと考えたが、徐々に人としての価値もないと考えるようになった。彼は気分が沈み、自分自身を疑うようになった。</a:t>
            </a:r>
          </a:p>
          <a:p>
            <a:pPr lvl="0" defTabSz="914400">
              <a:lnSpc>
                <a:spcPct val="100000"/>
              </a:lnSpc>
              <a:spcBef>
                <a:spcPts val="1200"/>
              </a:spcBef>
            </a:pPr>
            <a:r>
              <a:rPr kumimoji="1" lang="ja-JP" altLang="en-US" sz="2000" dirty="0">
                <a:solidFill>
                  <a:srgbClr val="004992"/>
                </a:solidFill>
              </a:rPr>
              <a:t>しかし：</a:t>
            </a:r>
            <a:r>
              <a:rPr kumimoji="1" lang="ja-JP" altLang="en-US" sz="2000" dirty="0">
                <a:solidFill>
                  <a:srgbClr val="333333"/>
                </a:solidFill>
              </a:rPr>
              <a:t>その後、友達たちは次のことを明らかにしてハリーを支援した。試験は人としての彼を評価しているわけではない。たくさんある領域のたったひとつに関する彼の能力のスナップ写真に過ぎない。結果を軽く考えてはいけないが、自分の強さ（他の領域ではうまくやれる）を忘れたり、自分につらくあたりすぎたりしてはよくない。</a:t>
            </a:r>
          </a:p>
          <a:p>
            <a:pPr lvl="0" algn="ctr" defTabSz="914400"/>
            <a:r>
              <a:rPr kumimoji="1" lang="ja-JP" altLang="en-US" sz="2000" dirty="0">
                <a:solidFill>
                  <a:srgbClr val="004992"/>
                </a:solidFill>
              </a:rPr>
              <a:t>重要なこと：たとえ１回失敗しても、自分の人生でうまくいっていることを決して無視すべきではない</a:t>
            </a:r>
            <a:r>
              <a:rPr kumimoji="1" lang="ja-JP" altLang="en-US" sz="2000" dirty="0" smtClean="0">
                <a:solidFill>
                  <a:srgbClr val="004992"/>
                </a:solidFill>
              </a:rPr>
              <a:t>。</a:t>
            </a:r>
            <a:endParaRPr lang="en-US" sz="2000" dirty="0">
              <a:solidFill>
                <a:srgbClr val="004992"/>
              </a:solidFill>
            </a:endParaRPr>
          </a:p>
        </p:txBody>
      </p:sp>
      <p:sp>
        <p:nvSpPr>
          <p:cNvPr id="3" name="Footer Placeholder 2"/>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46</a:t>
            </a:fld>
            <a:endParaRPr lang="en-US">
              <a:latin typeface="+mn-lt"/>
            </a:endParaRPr>
          </a:p>
        </p:txBody>
      </p:sp>
    </p:spTree>
    <p:extLst>
      <p:ext uri="{BB962C8B-B14F-4D97-AF65-F5344CB8AC3E}">
        <p14:creationId xmlns:p14="http://schemas.microsoft.com/office/powerpoint/2010/main" val="3318582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a:t>
            </a:r>
            <a:r>
              <a:rPr lang="ja-JP" altLang="en-US" sz="3600" dirty="0" smtClean="0">
                <a:latin typeface="+mn-lt"/>
                <a:ea typeface="+mn-ea"/>
                <a:cs typeface="+mn-cs"/>
              </a:rPr>
              <a:t>うご</a:t>
            </a:r>
            <a:r>
              <a:rPr lang="ja-JP" altLang="en-US" sz="3600" dirty="0">
                <a:latin typeface="+mn-lt"/>
                <a:ea typeface="+mn-ea"/>
                <a:cs typeface="+mn-cs"/>
              </a:rPr>
              <a:t>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smtClean="0">
                <a:solidFill>
                  <a:srgbClr val="004992"/>
                </a:solidFill>
              </a:rPr>
              <a:t>:</a:t>
            </a:r>
            <a:endParaRPr lang="nl-NL" i="1" dirty="0">
              <a:solidFill>
                <a:srgbClr val="004992"/>
              </a:solidFill>
            </a:endParaRP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47</a:t>
            </a:fld>
            <a:endParaRPr lang="en-US">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smtClean="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8995028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ja-JP" altLang="en-US" smtClean="0">
                <a:latin typeface="+mn-lt"/>
              </a:rPr>
              <a:t>トレーニング・モジュール </a:t>
            </a:r>
            <a:r>
              <a:rPr lang="en-US" altLang="ja-JP" smtClean="0">
                <a:latin typeface="+mn-lt"/>
              </a:rPr>
              <a:t>9 – </a:t>
            </a:r>
            <a:r>
              <a:rPr lang="ja-JP" altLang="en-US" smtClean="0">
                <a:latin typeface="+mn-lt"/>
              </a:rPr>
              <a:t>自尊心</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48</a:t>
            </a:fld>
            <a:endParaRPr lang="en-US">
              <a:latin typeface="+mn-lt"/>
            </a:endParaRPr>
          </a:p>
        </p:txBody>
      </p:sp>
      <p:graphicFrame>
        <p:nvGraphicFramePr>
          <p:cNvPr id="7" name="Group 2">
            <a:extLst>
              <a:ext uri="{FF2B5EF4-FFF2-40B4-BE49-F238E27FC236}"/>
            </a:extLst>
          </p:cNvPr>
          <p:cNvGraphicFramePr>
            <a:graphicFrameLocks noGrp="1"/>
          </p:cNvGraphicFramePr>
          <p:nvPr>
            <p:extLst>
              <p:ext uri="{D42A27DB-BD31-4B8C-83A1-F6EECF244321}">
                <p14:modId xmlns:p14="http://schemas.microsoft.com/office/powerpoint/2010/main" val="4053478912"/>
              </p:ext>
            </p:extLst>
          </p:nvPr>
        </p:nvGraphicFramePr>
        <p:xfrm>
          <a:off x="408954" y="2011680"/>
          <a:ext cx="11375999" cy="4005024"/>
        </p:xfrm>
        <a:graphic>
          <a:graphicData uri="http://schemas.openxmlformats.org/drawingml/2006/table">
            <a:tbl>
              <a:tblPr>
                <a:tableStyleId>{21E4AEA4-8DFA-4A89-87EB-49C32662AFE0}</a:tableStyleId>
              </a:tblPr>
              <a:tblGrid>
                <a:gridCol w="1653155">
                  <a:extLst>
                    <a:ext uri="{9D8B030D-6E8A-4147-A177-3AD203B41FA5}"/>
                  </a:extLst>
                </a:gridCol>
                <a:gridCol w="1216507">
                  <a:extLst>
                    <a:ext uri="{9D8B030D-6E8A-4147-A177-3AD203B41FA5}"/>
                  </a:extLst>
                </a:gridCol>
                <a:gridCol w="1750399">
                  <a:extLst>
                    <a:ext uri="{9D8B030D-6E8A-4147-A177-3AD203B41FA5}"/>
                  </a:extLst>
                </a:gridCol>
                <a:gridCol w="3088057">
                  <a:extLst>
                    <a:ext uri="{9D8B030D-6E8A-4147-A177-3AD203B41FA5}"/>
                  </a:extLst>
                </a:gridCol>
                <a:gridCol w="3667881">
                  <a:extLst>
                    <a:ext uri="{9D8B030D-6E8A-4147-A177-3AD203B41FA5}"/>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Name Photographer/Artist 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Source/ 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Picture Name/ 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CC = used with corresponding creative commons license; PP</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smtClean="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smtClean="0">
                          <a:solidFill>
                            <a:srgbClr val="333333"/>
                          </a:solidFill>
                          <a:effectLst/>
                          <a:latin typeface="+mn-lt"/>
                          <a:ea typeface="+mn-ea"/>
                          <a:cs typeface="+mn-cs"/>
                        </a:rPr>
                        <a:t>Money from around the world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CC</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smtClean="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smtClean="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smtClean="0">
                          <a:solidFill>
                            <a:srgbClr val="333333"/>
                          </a:solidFill>
                          <a:effectLst/>
                          <a:latin typeface="+mn-lt"/>
                          <a:ea typeface="+mn-ea"/>
                          <a:cs typeface="+mn-cs"/>
                        </a:rPr>
                        <a:t>Michael 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smtClean="0">
                          <a:solidFill>
                            <a:srgbClr val="333333"/>
                          </a:solidFill>
                          <a:effectLst/>
                          <a:latin typeface="+mn-lt"/>
                          <a:ea typeface="+mn-ea"/>
                          <a:cs typeface="+mn-cs"/>
                        </a:rPr>
                        <a:t>Neues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bookshelf/Bücherregal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smtClean="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smtClean="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smtClean="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smtClean="0">
                          <a:solidFill>
                            <a:srgbClr val="333333"/>
                          </a:solidFill>
                          <a:effectLst/>
                          <a:latin typeface="+mn-lt"/>
                          <a:ea typeface="+mn-ea"/>
                          <a:cs typeface="+mn-cs"/>
                        </a:rPr>
                        <a:t>businesswoman/Geschäftsfrau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smtClean="0">
                          <a:ln>
                            <a:noFill/>
                          </a:ln>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smtClean="0">
                          <a:solidFill>
                            <a:srgbClr val="333333"/>
                          </a:solidFill>
                          <a:effectLst/>
                          <a:latin typeface="+mn-lt"/>
                          <a:ea typeface="+mn-ea"/>
                          <a:cs typeface="+mn-cs"/>
                        </a:rPr>
                        <a:t>Smiling businessman</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333333"/>
                          </a:solidFill>
                          <a:effectLst/>
                          <a:latin typeface="+mn-lt"/>
                          <a:ea typeface="+mn-ea"/>
                          <a:cs typeface="+mn-cs"/>
                        </a:rPr>
                        <a:t>portrait of a smiling man/Portrait eines lächelnden Mannes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smtClean="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smtClean="0">
                          <a:solidFill>
                            <a:srgbClr val="333333"/>
                          </a:solidFill>
                          <a:effectLst/>
                          <a:latin typeface="+mn-lt"/>
                          <a:ea typeface="+mn-ea"/>
                          <a:cs typeface="+mn-cs"/>
                        </a:rPr>
                        <a:t>Old Jewelry Box</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smtClean="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smtClean="0">
                          <a:solidFill>
                            <a:srgbClr val="333333"/>
                          </a:solidFill>
                          <a:effectLst/>
                          <a:latin typeface="+mn-lt"/>
                          <a:ea typeface="+mn-ea"/>
                          <a:cs typeface="+mn-cs"/>
                        </a:rPr>
                        <a:t>old jewelry box/Alter 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smtClean="0">
                          <a:solidFill>
                            <a:srgbClr val="333333"/>
                          </a:solidFill>
                          <a:effectLst/>
                          <a:latin typeface="+mn-lt"/>
                          <a:ea typeface="+mn-ea"/>
                          <a:cs typeface="+mn-cs"/>
                        </a:rPr>
                        <a:t>Beatrice Murch</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smtClean="0">
                          <a:solidFill>
                            <a:srgbClr val="333333"/>
                          </a:solidFill>
                          <a:effectLst/>
                          <a:latin typeface="+mn-lt"/>
                          <a:ea typeface="+mn-ea"/>
                          <a:cs typeface="+mn-cs"/>
                        </a:rPr>
                        <a:t>El pensador</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smtClean="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smtClean="0">
                          <a:ln>
                            <a:noFill/>
                          </a:ln>
                          <a:solidFill>
                            <a:srgbClr val="333333"/>
                          </a:solidFill>
                          <a:effectLst/>
                          <a:latin typeface="+mn-lt"/>
                          <a:ea typeface="+mn-ea"/>
                          <a:cs typeface="+mn-cs"/>
                        </a:rPr>
                        <a:t>the thinker/Der 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smtClean="0">
                          <a:solidFill>
                            <a:srgbClr val="333333"/>
                          </a:solidFill>
                          <a:effectLst/>
                          <a:latin typeface="+mn-lt"/>
                          <a:ea typeface="+mn-ea"/>
                          <a:cs typeface="+mn-cs"/>
                        </a:rPr>
                        <a:t>gianni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smtClean="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smtClean="0">
                          <a:solidFill>
                            <a:srgbClr val="333333"/>
                          </a:solidFill>
                          <a:effectLst/>
                          <a:latin typeface="+mn-lt"/>
                          <a:ea typeface="+mn-ea"/>
                          <a:cs typeface="+mn-cs"/>
                        </a:rPr>
                        <a:t>Ancona, Marche, Italy - Clouds 4</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smtClean="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smtClean="0">
                          <a:ln>
                            <a:noFill/>
                          </a:ln>
                          <a:solidFill>
                            <a:srgbClr val="333333"/>
                          </a:solidFill>
                          <a:effectLst/>
                          <a:latin typeface="+mn-lt"/>
                          <a:ea typeface="+mn-ea"/>
                          <a:cs typeface="+mn-cs"/>
                        </a:rPr>
                        <a:t>clouded sky/</a:t>
                      </a:r>
                      <a:r>
                        <a:rPr kumimoji="0" lang="en-US" sz="1000" b="0" i="0" u="none" strike="noStrike" cap="none" normalizeH="0" baseline="0" dirty="0" err="1" smtClean="0">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smtClean="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a:t>
            </a:r>
            <a:r>
              <a:rPr lang="en-GB" altLang="de-DE" sz="1200" smtClean="0">
                <a:solidFill>
                  <a:srgbClr val="333333"/>
                </a:solidFill>
                <a:latin typeface="Calibri Light"/>
              </a:rPr>
              <a:t>“fair use” </a:t>
            </a:r>
            <a:r>
              <a:rPr lang="en-GB" altLang="de-DE" sz="1200" dirty="0">
                <a:solidFill>
                  <a:srgbClr val="333333"/>
                </a:solidFill>
                <a:latin typeface="Calibri Light"/>
              </a:rPr>
              <a:t>policy.</a:t>
            </a:r>
            <a:r>
              <a:rPr lang="de-DE" altLang="de-DE" sz="1200" dirty="0">
                <a:solidFill>
                  <a:srgbClr val="333333"/>
                </a:solidFill>
                <a:latin typeface="Calibri Light"/>
              </a:rPr>
              <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xmlns=""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65</TotalTime>
  <Words>6908</Words>
  <Application>Microsoft Office PowerPoint</Application>
  <PresentationFormat>Custom</PresentationFormat>
  <Paragraphs>427</Paragraphs>
  <Slides>48</Slides>
  <Notes>48</Notes>
  <HiddenSlides>0</HiddenSlides>
  <MMClips>0</MMClips>
  <ScaleCrop>false</ScaleCrop>
  <HeadingPairs>
    <vt:vector size="4" baseType="variant">
      <vt:variant>
        <vt:lpstr>Theme</vt:lpstr>
      </vt:variant>
      <vt:variant>
        <vt:i4>2</vt:i4>
      </vt:variant>
      <vt:variant>
        <vt:lpstr>Slide Titles</vt:lpstr>
      </vt:variant>
      <vt:variant>
        <vt:i4>48</vt:i4>
      </vt:variant>
    </vt:vector>
  </HeadingPairs>
  <TitlesOfParts>
    <vt:vector size="50" baseType="lpstr">
      <vt:lpstr>UKE_PPT-Vorlage_16zu9</vt:lpstr>
      <vt:lpstr>1_UKE_PPT-Vorlage_16zu9</vt:lpstr>
      <vt:lpstr>MCT 9 I – 自尊心</vt:lpstr>
      <vt:lpstr>自尊心: 自尊心とは?</vt:lpstr>
      <vt:lpstr>自尊心: 自尊心とは?</vt:lpstr>
      <vt:lpstr>自尊心: 自尊心とは?</vt:lpstr>
      <vt:lpstr>自尊心: 自尊心とは?</vt:lpstr>
      <vt:lpstr>低い自尊心は私たちの精神的健康に強く影響することがあります</vt:lpstr>
      <vt:lpstr>誇大的な自尊心と健康的な自尊心の違い</vt:lpstr>
      <vt:lpstr>しかし…</vt:lpstr>
      <vt:lpstr>なぜ、こんなことになるのでしょう?</vt:lpstr>
      <vt:lpstr>自尊心の源</vt:lpstr>
      <vt:lpstr>自尊心の源</vt:lpstr>
      <vt:lpstr>自尊心の低い人は…</vt:lpstr>
      <vt:lpstr>自尊心の低い人は…</vt:lpstr>
      <vt:lpstr>自尊心の低い人は…</vt:lpstr>
      <vt:lpstr>忘れないで…</vt:lpstr>
      <vt:lpstr>忘れないで…</vt:lpstr>
      <vt:lpstr>自尊心が高い人はどこが違うでしょう?</vt:lpstr>
      <vt:lpstr>自尊心が高い人はどこが違うでしょう?</vt:lpstr>
      <vt:lpstr>直接観察できない高い自尊心をもつ人の特徴</vt:lpstr>
      <vt:lpstr>直接観察できない高い自尊心をもつ人の特徴</vt:lpstr>
      <vt:lpstr>自分の長所を理解しましょう</vt:lpstr>
      <vt:lpstr>自分の長所を理解しましょう</vt:lpstr>
      <vt:lpstr>練習 1</vt:lpstr>
      <vt:lpstr>練習 2</vt:lpstr>
      <vt:lpstr>練習 2</vt:lpstr>
      <vt:lpstr>練習 2</vt:lpstr>
      <vt:lpstr>練習 2</vt:lpstr>
      <vt:lpstr>練習 2</vt:lpstr>
      <vt:lpstr>練習 2</vt:lpstr>
      <vt:lpstr>練習 2</vt:lpstr>
      <vt:lpstr>反すう: 何度も何度も同じことを考えて、先に進めなくなってしまうこと</vt:lpstr>
      <vt:lpstr>問題点</vt:lpstr>
      <vt:lpstr>何をすべきか?</vt:lpstr>
      <vt:lpstr>反すうしないための練習 1: 内面的に切り離す方法を探しましょう...</vt:lpstr>
      <vt:lpstr>反すうしないための練習 2: 運動で気をそらす</vt:lpstr>
      <vt:lpstr>反すうしないための練習 2: 運動で気をそらす</vt:lpstr>
      <vt:lpstr>反すうしないための練習 2: 運動で気をそらす</vt:lpstr>
      <vt:lpstr>自尊心を高めるコツ</vt:lpstr>
      <vt:lpstr>自尊心を高めるコツ</vt:lpstr>
      <vt:lpstr>自尊心を高めるコツ</vt:lpstr>
      <vt:lpstr>自尊心を高めるコツ</vt:lpstr>
      <vt:lpstr>ホームワーク</vt:lpstr>
      <vt:lpstr>ホームワーク</vt:lpstr>
      <vt:lpstr>日常生活で実行してみよう</vt:lpstr>
      <vt:lpstr>精神障害とどのような関係があるのでしょう?</vt:lpstr>
      <vt:lpstr>精神障害とどのような関係があるのでしょう?</vt:lpstr>
      <vt:lpstr>注目頂き有難うございました!</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Rahmad Danis</cp:lastModifiedBy>
  <cp:revision>96</cp:revision>
  <dcterms:created xsi:type="dcterms:W3CDTF">2015-10-11T12:44:28Z</dcterms:created>
  <dcterms:modified xsi:type="dcterms:W3CDTF">2021-09-18T15:13:48Z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2015-07-08T00:00:00Z</vt:filetime>
  </property>
  <property fmtid="{D5CDD505-2E9C-101B-9397-08002B2CF9AE}" pid="3" name="Creator">
    <vt:lpwstr>Acrobat PDFMaker 9.0 für PowerPoint</vt:lpwstr>
  </property>
  <property fmtid="{D5CDD505-2E9C-101B-9397-08002B2CF9AE}" pid="4" name="LastSaved">
    <vt:filetime>2015-10-11T00:00:00Z</vt:filetime>
  </property>
</Properties>
</file>