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67"/>
  </p:notesMasterIdLst>
  <p:sldIdLst>
    <p:sldId id="376" r:id="rId3"/>
    <p:sldId id="343" r:id="rId4"/>
    <p:sldId id="351" r:id="rId5"/>
    <p:sldId id="263" r:id="rId6"/>
    <p:sldId id="352" r:id="rId7"/>
    <p:sldId id="353" r:id="rId8"/>
    <p:sldId id="354" r:id="rId9"/>
    <p:sldId id="355" r:id="rId10"/>
    <p:sldId id="264" r:id="rId11"/>
    <p:sldId id="265" r:id="rId12"/>
    <p:sldId id="266" r:id="rId13"/>
    <p:sldId id="267" r:id="rId14"/>
    <p:sldId id="268" r:id="rId15"/>
    <p:sldId id="269" r:id="rId16"/>
    <p:sldId id="270" r:id="rId17"/>
    <p:sldId id="271" r:id="rId18"/>
    <p:sldId id="272" r:id="rId19"/>
    <p:sldId id="331" r:id="rId20"/>
    <p:sldId id="356" r:id="rId21"/>
    <p:sldId id="357" r:id="rId22"/>
    <p:sldId id="276" r:id="rId23"/>
    <p:sldId id="277" r:id="rId24"/>
    <p:sldId id="278" r:id="rId25"/>
    <p:sldId id="279" r:id="rId26"/>
    <p:sldId id="286" r:id="rId27"/>
    <p:sldId id="358" r:id="rId28"/>
    <p:sldId id="359" r:id="rId29"/>
    <p:sldId id="360" r:id="rId30"/>
    <p:sldId id="361" r:id="rId31"/>
    <p:sldId id="362" r:id="rId32"/>
    <p:sldId id="363" r:id="rId33"/>
    <p:sldId id="287" r:id="rId34"/>
    <p:sldId id="293" r:id="rId35"/>
    <p:sldId id="335" r:id="rId36"/>
    <p:sldId id="364" r:id="rId37"/>
    <p:sldId id="365" r:id="rId38"/>
    <p:sldId id="294" r:id="rId39"/>
    <p:sldId id="295" r:id="rId40"/>
    <p:sldId id="345" r:id="rId41"/>
    <p:sldId id="366" r:id="rId42"/>
    <p:sldId id="348" r:id="rId43"/>
    <p:sldId id="367" r:id="rId44"/>
    <p:sldId id="368" r:id="rId45"/>
    <p:sldId id="324" r:id="rId46"/>
    <p:sldId id="369" r:id="rId47"/>
    <p:sldId id="303" r:id="rId48"/>
    <p:sldId id="304" r:id="rId49"/>
    <p:sldId id="305" r:id="rId50"/>
    <p:sldId id="325" r:id="rId51"/>
    <p:sldId id="370" r:id="rId52"/>
    <p:sldId id="371" r:id="rId53"/>
    <p:sldId id="341" r:id="rId54"/>
    <p:sldId id="372" r:id="rId55"/>
    <p:sldId id="327" r:id="rId56"/>
    <p:sldId id="373" r:id="rId57"/>
    <p:sldId id="342" r:id="rId58"/>
    <p:sldId id="374" r:id="rId59"/>
    <p:sldId id="316" r:id="rId60"/>
    <p:sldId id="375" r:id="rId61"/>
    <p:sldId id="317" r:id="rId62"/>
    <p:sldId id="318" r:id="rId63"/>
    <p:sldId id="319" r:id="rId64"/>
    <p:sldId id="350" r:id="rId65"/>
    <p:sldId id="321" r:id="rId66"/>
  </p:sldIdLst>
  <p:sldSz cx="12195175" cy="6858000"/>
  <p:notesSz cx="9144000"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56" userDrawn="1">
          <p15:clr>
            <a:srgbClr val="A4A3A4"/>
          </p15:clr>
        </p15:guide>
        <p15:guide id="2" pos="432" userDrawn="1">
          <p15:clr>
            <a:srgbClr val="A4A3A4"/>
          </p15:clr>
        </p15:guide>
        <p15:guide id="3"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24" autoAdjust="0"/>
    <p:restoredTop sz="93950" autoAdjust="0"/>
  </p:normalViewPr>
  <p:slideViewPr>
    <p:cSldViewPr>
      <p:cViewPr varScale="1">
        <p:scale>
          <a:sx n="67" d="100"/>
          <a:sy n="67" d="100"/>
        </p:scale>
        <p:origin x="864" y="52"/>
      </p:cViewPr>
      <p:guideLst>
        <p:guide orient="horz" pos="1056"/>
        <p:guide pos="432"/>
        <p:guide pos="576"/>
      </p:guideLst>
    </p:cSldViewPr>
  </p:slideViewPr>
  <p:outlineViewPr>
    <p:cViewPr>
      <p:scale>
        <a:sx n="33" d="100"/>
        <a:sy n="33" d="100"/>
      </p:scale>
      <p:origin x="0" y="1311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ja-JP" altLang="en-US" sz="2400" dirty="0">
              <a:latin typeface="+mj-lt"/>
              <a:cs typeface="Verdana" pitchFamily="34" charset="0"/>
            </a:rPr>
            <a:t>精神障害</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ja-JP" altLang="en-US" sz="2400" dirty="0">
              <a:latin typeface="+mj-lt"/>
              <a:cs typeface="Verdana" pitchFamily="34" charset="0"/>
            </a:rPr>
            <a:t>偏見</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ja-JP" altLang="en-US" sz="2400" dirty="0">
              <a:latin typeface="+mj-lt"/>
              <a:cs typeface="Verdana" pitchFamily="34" charset="0"/>
            </a:rPr>
            <a:t>自尊心の低下</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6821335-CD0B-448B-BB6B-CA1796C033D7}" type="presOf" srcId="{3F4E915D-4700-4542-A7C1-CEF728AB432D}" destId="{0332A1E0-1C13-4723-960F-9019466D281A}" srcOrd="0" destOrd="0" presId="urn:microsoft.com/office/officeart/2005/8/layout/cycle1"/>
    <dgm:cxn modelId="{63910B40-CA5E-4ADB-AA67-3183337AB92B}" type="presOf" srcId="{EFA2980D-718B-4FC8-9FF6-15C1C35CF177}" destId="{8816A1BD-E3E1-4456-9298-4B3407C622F7}"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A275E454-65BF-4692-BD1D-E0615599D43F}" type="presOf" srcId="{B390256F-280B-40CB-BD31-09509749AC6C}" destId="{95978D0C-A8C9-4FB8-8DFC-2906FAA59983}" srcOrd="0" destOrd="0" presId="urn:microsoft.com/office/officeart/2005/8/layout/cycle1"/>
    <dgm:cxn modelId="{67E02FCE-5F10-43CB-A9CE-8C8CBEA33D51}" type="presOf" srcId="{11E49AD0-DCE6-49A3-A921-184F5EB9A5C6}" destId="{79E1ED89-3D58-4688-A48D-428AB1CD95FE}" srcOrd="0" destOrd="0" presId="urn:microsoft.com/office/officeart/2005/8/layout/cycle1"/>
    <dgm:cxn modelId="{38E1B8E0-BC25-4374-84AC-74A299497BE8}" type="presOf" srcId="{CB5245DE-ECC5-49E9-94DC-262E3BD83AA5}" destId="{D559A818-7D53-4BBD-8633-917FB032314D}" srcOrd="0" destOrd="0" presId="urn:microsoft.com/office/officeart/2005/8/layout/cycle1"/>
    <dgm:cxn modelId="{53BF0BE1-D851-47B8-9BD3-AF85F5005FCF}" type="presOf" srcId="{90182C8E-0A3D-411B-A654-821F546FC078}" destId="{AC268F96-0D5D-4B9A-A307-62DE90494B18}" srcOrd="0" destOrd="0" presId="urn:microsoft.com/office/officeart/2005/8/layout/cycle1"/>
    <dgm:cxn modelId="{37C91BED-D24F-4D84-99B6-BA84CA6C2EB3}" type="presOf" srcId="{6459B721-636D-4D51-9601-6B4E5788A266}" destId="{818239DA-8F7F-4917-8EB0-77B4EE5EAA94}"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16908F0B-F71D-4538-AF3A-E43A6D96494B}" type="presParOf" srcId="{8816A1BD-E3E1-4456-9298-4B3407C622F7}" destId="{682C883B-3E72-41CB-97EB-93B061717596}" srcOrd="0" destOrd="0" presId="urn:microsoft.com/office/officeart/2005/8/layout/cycle1"/>
    <dgm:cxn modelId="{68E01CB8-AE0E-4A14-ACB0-354CD2B9694A}" type="presParOf" srcId="{8816A1BD-E3E1-4456-9298-4B3407C622F7}" destId="{79E1ED89-3D58-4688-A48D-428AB1CD95FE}" srcOrd="1" destOrd="0" presId="urn:microsoft.com/office/officeart/2005/8/layout/cycle1"/>
    <dgm:cxn modelId="{A0F10F9C-BC5E-4EE3-9770-7BB2072A34FA}" type="presParOf" srcId="{8816A1BD-E3E1-4456-9298-4B3407C622F7}" destId="{0332A1E0-1C13-4723-960F-9019466D281A}" srcOrd="2" destOrd="0" presId="urn:microsoft.com/office/officeart/2005/8/layout/cycle1"/>
    <dgm:cxn modelId="{659492EB-746C-446E-AD05-B97AFA6EB6E5}" type="presParOf" srcId="{8816A1BD-E3E1-4456-9298-4B3407C622F7}" destId="{788C7A12-E6C7-4DB4-9A7F-209CA41AE316}" srcOrd="3" destOrd="0" presId="urn:microsoft.com/office/officeart/2005/8/layout/cycle1"/>
    <dgm:cxn modelId="{CBFA50BA-83FF-418D-B6AB-A53F5B092C98}" type="presParOf" srcId="{8816A1BD-E3E1-4456-9298-4B3407C622F7}" destId="{95978D0C-A8C9-4FB8-8DFC-2906FAA59983}" srcOrd="4" destOrd="0" presId="urn:microsoft.com/office/officeart/2005/8/layout/cycle1"/>
    <dgm:cxn modelId="{491C3C5F-5233-4F90-B61E-C48EDFC61ED2}" type="presParOf" srcId="{8816A1BD-E3E1-4456-9298-4B3407C622F7}" destId="{818239DA-8F7F-4917-8EB0-77B4EE5EAA94}" srcOrd="5" destOrd="0" presId="urn:microsoft.com/office/officeart/2005/8/layout/cycle1"/>
    <dgm:cxn modelId="{99314627-9D87-41AD-8948-A5260BE4AEE1}" type="presParOf" srcId="{8816A1BD-E3E1-4456-9298-4B3407C622F7}" destId="{F48D0065-C1C5-41DE-80DC-9649E256CF0F}" srcOrd="6" destOrd="0" presId="urn:microsoft.com/office/officeart/2005/8/layout/cycle1"/>
    <dgm:cxn modelId="{711160B8-741F-4796-9DA2-A5750D690C4C}" type="presParOf" srcId="{8816A1BD-E3E1-4456-9298-4B3407C622F7}" destId="{D559A818-7D53-4BBD-8633-917FB032314D}" srcOrd="7" destOrd="0" presId="urn:microsoft.com/office/officeart/2005/8/layout/cycle1"/>
    <dgm:cxn modelId="{5CE62754-CC0F-443E-82D3-44A2F84553B2}"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ja-JP" altLang="en-US" sz="2400" kern="1200" dirty="0">
              <a:latin typeface="+mj-lt"/>
              <a:cs typeface="Verdana" pitchFamily="34" charset="0"/>
            </a:rPr>
            <a:t>精神障害</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ja-JP" altLang="en-US" sz="2400" kern="1200" dirty="0">
              <a:latin typeface="+mj-lt"/>
              <a:cs typeface="Verdana" pitchFamily="34" charset="0"/>
            </a:rPr>
            <a:t>偏見</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ja-JP" altLang="en-US" sz="2400" kern="1200" dirty="0">
              <a:latin typeface="+mj-lt"/>
              <a:cs typeface="Verdana" pitchFamily="34" charset="0"/>
            </a:rPr>
            <a:t>自尊心の低下</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77BB8239-E730-49E5-A4C2-6F5EC2EB8B0E}" type="datetimeFigureOut">
              <a:rPr lang="en-US" smtClean="0"/>
              <a:t>7/4/2022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5132859D-7DD1-4CD9-9BA0-339CDB54073E}" type="slidenum">
              <a:rPr lang="en-US" smtClean="0"/>
              <a:t>‹Nr.›</a:t>
            </a:fld>
            <a:endParaRPr lang="en-US"/>
          </a:p>
        </p:txBody>
      </p:sp>
    </p:spTree>
    <p:extLst>
      <p:ext uri="{BB962C8B-B14F-4D97-AF65-F5344CB8AC3E}">
        <p14:creationId xmlns:p14="http://schemas.microsoft.com/office/powerpoint/2010/main" val="1451498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a:t>
            </a:fld>
            <a:endParaRPr lang="en-US"/>
          </a:p>
        </p:txBody>
      </p:sp>
    </p:spTree>
    <p:extLst>
      <p:ext uri="{BB962C8B-B14F-4D97-AF65-F5344CB8AC3E}">
        <p14:creationId xmlns:p14="http://schemas.microsoft.com/office/powerpoint/2010/main" val="2612752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a:t>
            </a:fld>
            <a:endParaRPr lang="en-US"/>
          </a:p>
        </p:txBody>
      </p:sp>
    </p:spTree>
    <p:extLst>
      <p:ext uri="{BB962C8B-B14F-4D97-AF65-F5344CB8AC3E}">
        <p14:creationId xmlns:p14="http://schemas.microsoft.com/office/powerpoint/2010/main" val="460977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a:t>
            </a:fld>
            <a:endParaRPr lang="en-US"/>
          </a:p>
        </p:txBody>
      </p:sp>
    </p:spTree>
    <p:extLst>
      <p:ext uri="{BB962C8B-B14F-4D97-AF65-F5344CB8AC3E}">
        <p14:creationId xmlns:p14="http://schemas.microsoft.com/office/powerpoint/2010/main" val="2217487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a:t>
            </a:fld>
            <a:endParaRPr lang="en-US"/>
          </a:p>
        </p:txBody>
      </p:sp>
    </p:spTree>
    <p:extLst>
      <p:ext uri="{BB962C8B-B14F-4D97-AF65-F5344CB8AC3E}">
        <p14:creationId xmlns:p14="http://schemas.microsoft.com/office/powerpoint/2010/main" val="1014828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6</a:t>
            </a:fld>
            <a:endParaRPr lang="en-US"/>
          </a:p>
        </p:txBody>
      </p:sp>
    </p:spTree>
    <p:extLst>
      <p:ext uri="{BB962C8B-B14F-4D97-AF65-F5344CB8AC3E}">
        <p14:creationId xmlns:p14="http://schemas.microsoft.com/office/powerpoint/2010/main" val="4242688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7</a:t>
            </a:fld>
            <a:endParaRPr lang="en-US"/>
          </a:p>
        </p:txBody>
      </p:sp>
    </p:spTree>
    <p:extLst>
      <p:ext uri="{BB962C8B-B14F-4D97-AF65-F5344CB8AC3E}">
        <p14:creationId xmlns:p14="http://schemas.microsoft.com/office/powerpoint/2010/main" val="2933952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8</a:t>
            </a:fld>
            <a:endParaRPr lang="en-US"/>
          </a:p>
        </p:txBody>
      </p:sp>
    </p:spTree>
    <p:extLst>
      <p:ext uri="{BB962C8B-B14F-4D97-AF65-F5344CB8AC3E}">
        <p14:creationId xmlns:p14="http://schemas.microsoft.com/office/powerpoint/2010/main" val="123591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9</a:t>
            </a:fld>
            <a:endParaRPr lang="en-US"/>
          </a:p>
        </p:txBody>
      </p:sp>
    </p:spTree>
    <p:extLst>
      <p:ext uri="{BB962C8B-B14F-4D97-AF65-F5344CB8AC3E}">
        <p14:creationId xmlns:p14="http://schemas.microsoft.com/office/powerpoint/2010/main" val="1916592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10</a:t>
            </a:fld>
            <a:endParaRPr lang="en-US"/>
          </a:p>
        </p:txBody>
      </p:sp>
    </p:spTree>
    <p:extLst>
      <p:ext uri="{BB962C8B-B14F-4D97-AF65-F5344CB8AC3E}">
        <p14:creationId xmlns:p14="http://schemas.microsoft.com/office/powerpoint/2010/main" val="375300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11</a:t>
            </a:fld>
            <a:endParaRPr lang="en-US"/>
          </a:p>
        </p:txBody>
      </p:sp>
    </p:spTree>
    <p:extLst>
      <p:ext uri="{BB962C8B-B14F-4D97-AF65-F5344CB8AC3E}">
        <p14:creationId xmlns:p14="http://schemas.microsoft.com/office/powerpoint/2010/main" val="4080732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12</a:t>
            </a:fld>
            <a:endParaRPr lang="en-US"/>
          </a:p>
        </p:txBody>
      </p:sp>
    </p:spTree>
    <p:extLst>
      <p:ext uri="{BB962C8B-B14F-4D97-AF65-F5344CB8AC3E}">
        <p14:creationId xmlns:p14="http://schemas.microsoft.com/office/powerpoint/2010/main" val="1360690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13</a:t>
            </a:fld>
            <a:endParaRPr lang="en-US"/>
          </a:p>
        </p:txBody>
      </p:sp>
    </p:spTree>
    <p:extLst>
      <p:ext uri="{BB962C8B-B14F-4D97-AF65-F5344CB8AC3E}">
        <p14:creationId xmlns:p14="http://schemas.microsoft.com/office/powerpoint/2010/main" val="1008272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14</a:t>
            </a:fld>
            <a:endParaRPr lang="en-US"/>
          </a:p>
        </p:txBody>
      </p:sp>
    </p:spTree>
    <p:extLst>
      <p:ext uri="{BB962C8B-B14F-4D97-AF65-F5344CB8AC3E}">
        <p14:creationId xmlns:p14="http://schemas.microsoft.com/office/powerpoint/2010/main" val="884703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15</a:t>
            </a:fld>
            <a:endParaRPr lang="en-US"/>
          </a:p>
        </p:txBody>
      </p:sp>
    </p:spTree>
    <p:extLst>
      <p:ext uri="{BB962C8B-B14F-4D97-AF65-F5344CB8AC3E}">
        <p14:creationId xmlns:p14="http://schemas.microsoft.com/office/powerpoint/2010/main" val="2671100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16</a:t>
            </a:fld>
            <a:endParaRPr lang="en-US"/>
          </a:p>
        </p:txBody>
      </p:sp>
    </p:spTree>
    <p:extLst>
      <p:ext uri="{BB962C8B-B14F-4D97-AF65-F5344CB8AC3E}">
        <p14:creationId xmlns:p14="http://schemas.microsoft.com/office/powerpoint/2010/main" val="602850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17</a:t>
            </a:fld>
            <a:endParaRPr lang="en-US"/>
          </a:p>
        </p:txBody>
      </p:sp>
    </p:spTree>
    <p:extLst>
      <p:ext uri="{BB962C8B-B14F-4D97-AF65-F5344CB8AC3E}">
        <p14:creationId xmlns:p14="http://schemas.microsoft.com/office/powerpoint/2010/main" val="2675098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18</a:t>
            </a:fld>
            <a:endParaRPr lang="en-US"/>
          </a:p>
        </p:txBody>
      </p:sp>
    </p:spTree>
    <p:extLst>
      <p:ext uri="{BB962C8B-B14F-4D97-AF65-F5344CB8AC3E}">
        <p14:creationId xmlns:p14="http://schemas.microsoft.com/office/powerpoint/2010/main" val="2428251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19</a:t>
            </a:fld>
            <a:endParaRPr lang="en-US"/>
          </a:p>
        </p:txBody>
      </p:sp>
    </p:spTree>
    <p:extLst>
      <p:ext uri="{BB962C8B-B14F-4D97-AF65-F5344CB8AC3E}">
        <p14:creationId xmlns:p14="http://schemas.microsoft.com/office/powerpoint/2010/main" val="1090130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20</a:t>
            </a:fld>
            <a:endParaRPr lang="en-US"/>
          </a:p>
        </p:txBody>
      </p:sp>
    </p:spTree>
    <p:extLst>
      <p:ext uri="{BB962C8B-B14F-4D97-AF65-F5344CB8AC3E}">
        <p14:creationId xmlns:p14="http://schemas.microsoft.com/office/powerpoint/2010/main" val="3255133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21</a:t>
            </a:fld>
            <a:endParaRPr lang="en-US"/>
          </a:p>
        </p:txBody>
      </p:sp>
    </p:spTree>
    <p:extLst>
      <p:ext uri="{BB962C8B-B14F-4D97-AF65-F5344CB8AC3E}">
        <p14:creationId xmlns:p14="http://schemas.microsoft.com/office/powerpoint/2010/main" val="3687192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22</a:t>
            </a:fld>
            <a:endParaRPr lang="en-US"/>
          </a:p>
        </p:txBody>
      </p:sp>
    </p:spTree>
    <p:extLst>
      <p:ext uri="{BB962C8B-B14F-4D97-AF65-F5344CB8AC3E}">
        <p14:creationId xmlns:p14="http://schemas.microsoft.com/office/powerpoint/2010/main" val="2988985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23</a:t>
            </a:fld>
            <a:endParaRPr lang="en-US"/>
          </a:p>
        </p:txBody>
      </p:sp>
    </p:spTree>
    <p:extLst>
      <p:ext uri="{BB962C8B-B14F-4D97-AF65-F5344CB8AC3E}">
        <p14:creationId xmlns:p14="http://schemas.microsoft.com/office/powerpoint/2010/main" val="1715913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24</a:t>
            </a:fld>
            <a:endParaRPr lang="en-US"/>
          </a:p>
        </p:txBody>
      </p:sp>
    </p:spTree>
    <p:extLst>
      <p:ext uri="{BB962C8B-B14F-4D97-AF65-F5344CB8AC3E}">
        <p14:creationId xmlns:p14="http://schemas.microsoft.com/office/powerpoint/2010/main" val="2301026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25</a:t>
            </a:fld>
            <a:endParaRPr lang="en-US"/>
          </a:p>
        </p:txBody>
      </p:sp>
    </p:spTree>
    <p:extLst>
      <p:ext uri="{BB962C8B-B14F-4D97-AF65-F5344CB8AC3E}">
        <p14:creationId xmlns:p14="http://schemas.microsoft.com/office/powerpoint/2010/main" val="1525522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26</a:t>
            </a:fld>
            <a:endParaRPr lang="en-US"/>
          </a:p>
        </p:txBody>
      </p:sp>
    </p:spTree>
    <p:extLst>
      <p:ext uri="{BB962C8B-B14F-4D97-AF65-F5344CB8AC3E}">
        <p14:creationId xmlns:p14="http://schemas.microsoft.com/office/powerpoint/2010/main" val="3835876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27</a:t>
            </a:fld>
            <a:endParaRPr lang="en-US"/>
          </a:p>
        </p:txBody>
      </p:sp>
    </p:spTree>
    <p:extLst>
      <p:ext uri="{BB962C8B-B14F-4D97-AF65-F5344CB8AC3E}">
        <p14:creationId xmlns:p14="http://schemas.microsoft.com/office/powerpoint/2010/main" val="4179935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28</a:t>
            </a:fld>
            <a:endParaRPr lang="en-US"/>
          </a:p>
        </p:txBody>
      </p:sp>
    </p:spTree>
    <p:extLst>
      <p:ext uri="{BB962C8B-B14F-4D97-AF65-F5344CB8AC3E}">
        <p14:creationId xmlns:p14="http://schemas.microsoft.com/office/powerpoint/2010/main" val="3706278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29</a:t>
            </a:fld>
            <a:endParaRPr lang="en-US"/>
          </a:p>
        </p:txBody>
      </p:sp>
    </p:spTree>
    <p:extLst>
      <p:ext uri="{BB962C8B-B14F-4D97-AF65-F5344CB8AC3E}">
        <p14:creationId xmlns:p14="http://schemas.microsoft.com/office/powerpoint/2010/main" val="2901817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30</a:t>
            </a:fld>
            <a:endParaRPr lang="en-US"/>
          </a:p>
        </p:txBody>
      </p:sp>
    </p:spTree>
    <p:extLst>
      <p:ext uri="{BB962C8B-B14F-4D97-AF65-F5344CB8AC3E}">
        <p14:creationId xmlns:p14="http://schemas.microsoft.com/office/powerpoint/2010/main" val="3779169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31</a:t>
            </a:fld>
            <a:endParaRPr lang="en-US"/>
          </a:p>
        </p:txBody>
      </p:sp>
    </p:spTree>
    <p:extLst>
      <p:ext uri="{BB962C8B-B14F-4D97-AF65-F5344CB8AC3E}">
        <p14:creationId xmlns:p14="http://schemas.microsoft.com/office/powerpoint/2010/main" val="268418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32</a:t>
            </a:fld>
            <a:endParaRPr lang="en-US"/>
          </a:p>
        </p:txBody>
      </p:sp>
    </p:spTree>
    <p:extLst>
      <p:ext uri="{BB962C8B-B14F-4D97-AF65-F5344CB8AC3E}">
        <p14:creationId xmlns:p14="http://schemas.microsoft.com/office/powerpoint/2010/main" val="2160301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33</a:t>
            </a:fld>
            <a:endParaRPr lang="en-US"/>
          </a:p>
        </p:txBody>
      </p:sp>
    </p:spTree>
    <p:extLst>
      <p:ext uri="{BB962C8B-B14F-4D97-AF65-F5344CB8AC3E}">
        <p14:creationId xmlns:p14="http://schemas.microsoft.com/office/powerpoint/2010/main" val="2773161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34</a:t>
            </a:fld>
            <a:endParaRPr lang="en-US"/>
          </a:p>
        </p:txBody>
      </p:sp>
    </p:spTree>
    <p:extLst>
      <p:ext uri="{BB962C8B-B14F-4D97-AF65-F5344CB8AC3E}">
        <p14:creationId xmlns:p14="http://schemas.microsoft.com/office/powerpoint/2010/main" val="3048850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35</a:t>
            </a:fld>
            <a:endParaRPr lang="en-US"/>
          </a:p>
        </p:txBody>
      </p:sp>
    </p:spTree>
    <p:extLst>
      <p:ext uri="{BB962C8B-B14F-4D97-AF65-F5344CB8AC3E}">
        <p14:creationId xmlns:p14="http://schemas.microsoft.com/office/powerpoint/2010/main" val="2494957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36</a:t>
            </a:fld>
            <a:endParaRPr lang="en-US"/>
          </a:p>
        </p:txBody>
      </p:sp>
    </p:spTree>
    <p:extLst>
      <p:ext uri="{BB962C8B-B14F-4D97-AF65-F5344CB8AC3E}">
        <p14:creationId xmlns:p14="http://schemas.microsoft.com/office/powerpoint/2010/main" val="20786332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37</a:t>
            </a:fld>
            <a:endParaRPr lang="en-US"/>
          </a:p>
        </p:txBody>
      </p:sp>
    </p:spTree>
    <p:extLst>
      <p:ext uri="{BB962C8B-B14F-4D97-AF65-F5344CB8AC3E}">
        <p14:creationId xmlns:p14="http://schemas.microsoft.com/office/powerpoint/2010/main" val="19094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38</a:t>
            </a:fld>
            <a:endParaRPr lang="en-US"/>
          </a:p>
        </p:txBody>
      </p:sp>
    </p:spTree>
    <p:extLst>
      <p:ext uri="{BB962C8B-B14F-4D97-AF65-F5344CB8AC3E}">
        <p14:creationId xmlns:p14="http://schemas.microsoft.com/office/powerpoint/2010/main" val="36459859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39</a:t>
            </a:fld>
            <a:endParaRPr lang="en-US"/>
          </a:p>
        </p:txBody>
      </p:sp>
    </p:spTree>
    <p:extLst>
      <p:ext uri="{BB962C8B-B14F-4D97-AF65-F5344CB8AC3E}">
        <p14:creationId xmlns:p14="http://schemas.microsoft.com/office/powerpoint/2010/main" val="21379173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40</a:t>
            </a:fld>
            <a:endParaRPr lang="en-US"/>
          </a:p>
        </p:txBody>
      </p:sp>
    </p:spTree>
    <p:extLst>
      <p:ext uri="{BB962C8B-B14F-4D97-AF65-F5344CB8AC3E}">
        <p14:creationId xmlns:p14="http://schemas.microsoft.com/office/powerpoint/2010/main" val="3946806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41</a:t>
            </a:fld>
            <a:endParaRPr lang="en-US"/>
          </a:p>
        </p:txBody>
      </p:sp>
    </p:spTree>
    <p:extLst>
      <p:ext uri="{BB962C8B-B14F-4D97-AF65-F5344CB8AC3E}">
        <p14:creationId xmlns:p14="http://schemas.microsoft.com/office/powerpoint/2010/main" val="26733479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42</a:t>
            </a:fld>
            <a:endParaRPr lang="en-US"/>
          </a:p>
        </p:txBody>
      </p:sp>
    </p:spTree>
    <p:extLst>
      <p:ext uri="{BB962C8B-B14F-4D97-AF65-F5344CB8AC3E}">
        <p14:creationId xmlns:p14="http://schemas.microsoft.com/office/powerpoint/2010/main" val="3170030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43</a:t>
            </a:fld>
            <a:endParaRPr lang="en-US"/>
          </a:p>
        </p:txBody>
      </p:sp>
    </p:spTree>
    <p:extLst>
      <p:ext uri="{BB962C8B-B14F-4D97-AF65-F5344CB8AC3E}">
        <p14:creationId xmlns:p14="http://schemas.microsoft.com/office/powerpoint/2010/main" val="28581369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44</a:t>
            </a:fld>
            <a:endParaRPr lang="en-US"/>
          </a:p>
        </p:txBody>
      </p:sp>
    </p:spTree>
    <p:extLst>
      <p:ext uri="{BB962C8B-B14F-4D97-AF65-F5344CB8AC3E}">
        <p14:creationId xmlns:p14="http://schemas.microsoft.com/office/powerpoint/2010/main" val="7702053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45</a:t>
            </a:fld>
            <a:endParaRPr lang="en-US"/>
          </a:p>
        </p:txBody>
      </p:sp>
    </p:spTree>
    <p:extLst>
      <p:ext uri="{BB962C8B-B14F-4D97-AF65-F5344CB8AC3E}">
        <p14:creationId xmlns:p14="http://schemas.microsoft.com/office/powerpoint/2010/main" val="21217179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46</a:t>
            </a:fld>
            <a:endParaRPr lang="en-US"/>
          </a:p>
        </p:txBody>
      </p:sp>
    </p:spTree>
    <p:extLst>
      <p:ext uri="{BB962C8B-B14F-4D97-AF65-F5344CB8AC3E}">
        <p14:creationId xmlns:p14="http://schemas.microsoft.com/office/powerpoint/2010/main" val="184881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47</a:t>
            </a:fld>
            <a:endParaRPr lang="en-US"/>
          </a:p>
        </p:txBody>
      </p:sp>
    </p:spTree>
    <p:extLst>
      <p:ext uri="{BB962C8B-B14F-4D97-AF65-F5344CB8AC3E}">
        <p14:creationId xmlns:p14="http://schemas.microsoft.com/office/powerpoint/2010/main" val="73199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48</a:t>
            </a:fld>
            <a:endParaRPr lang="en-US"/>
          </a:p>
        </p:txBody>
      </p:sp>
    </p:spTree>
    <p:extLst>
      <p:ext uri="{BB962C8B-B14F-4D97-AF65-F5344CB8AC3E}">
        <p14:creationId xmlns:p14="http://schemas.microsoft.com/office/powerpoint/2010/main" val="2018490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49</a:t>
            </a:fld>
            <a:endParaRPr lang="en-US"/>
          </a:p>
        </p:txBody>
      </p:sp>
    </p:spTree>
    <p:extLst>
      <p:ext uri="{BB962C8B-B14F-4D97-AF65-F5344CB8AC3E}">
        <p14:creationId xmlns:p14="http://schemas.microsoft.com/office/powerpoint/2010/main" val="29271174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50</a:t>
            </a:fld>
            <a:endParaRPr lang="en-US"/>
          </a:p>
        </p:txBody>
      </p:sp>
    </p:spTree>
    <p:extLst>
      <p:ext uri="{BB962C8B-B14F-4D97-AF65-F5344CB8AC3E}">
        <p14:creationId xmlns:p14="http://schemas.microsoft.com/office/powerpoint/2010/main" val="31568494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51</a:t>
            </a:fld>
            <a:endParaRPr lang="en-US"/>
          </a:p>
        </p:txBody>
      </p:sp>
    </p:spTree>
    <p:extLst>
      <p:ext uri="{BB962C8B-B14F-4D97-AF65-F5344CB8AC3E}">
        <p14:creationId xmlns:p14="http://schemas.microsoft.com/office/powerpoint/2010/main" val="38462838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52</a:t>
            </a:fld>
            <a:endParaRPr lang="en-US"/>
          </a:p>
        </p:txBody>
      </p:sp>
    </p:spTree>
    <p:extLst>
      <p:ext uri="{BB962C8B-B14F-4D97-AF65-F5344CB8AC3E}">
        <p14:creationId xmlns:p14="http://schemas.microsoft.com/office/powerpoint/2010/main" val="25374376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53</a:t>
            </a:fld>
            <a:endParaRPr lang="en-US"/>
          </a:p>
        </p:txBody>
      </p:sp>
    </p:spTree>
    <p:extLst>
      <p:ext uri="{BB962C8B-B14F-4D97-AF65-F5344CB8AC3E}">
        <p14:creationId xmlns:p14="http://schemas.microsoft.com/office/powerpoint/2010/main" val="40923446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54</a:t>
            </a:fld>
            <a:endParaRPr lang="en-US"/>
          </a:p>
        </p:txBody>
      </p:sp>
    </p:spTree>
    <p:extLst>
      <p:ext uri="{BB962C8B-B14F-4D97-AF65-F5344CB8AC3E}">
        <p14:creationId xmlns:p14="http://schemas.microsoft.com/office/powerpoint/2010/main" val="16073203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55</a:t>
            </a:fld>
            <a:endParaRPr lang="en-US"/>
          </a:p>
        </p:txBody>
      </p:sp>
    </p:spTree>
    <p:extLst>
      <p:ext uri="{BB962C8B-B14F-4D97-AF65-F5344CB8AC3E}">
        <p14:creationId xmlns:p14="http://schemas.microsoft.com/office/powerpoint/2010/main" val="19173257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56</a:t>
            </a:fld>
            <a:endParaRPr lang="en-US"/>
          </a:p>
        </p:txBody>
      </p:sp>
    </p:spTree>
    <p:extLst>
      <p:ext uri="{BB962C8B-B14F-4D97-AF65-F5344CB8AC3E}">
        <p14:creationId xmlns:p14="http://schemas.microsoft.com/office/powerpoint/2010/main" val="16986758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57</a:t>
            </a:fld>
            <a:endParaRPr lang="en-US"/>
          </a:p>
        </p:txBody>
      </p:sp>
    </p:spTree>
    <p:extLst>
      <p:ext uri="{BB962C8B-B14F-4D97-AF65-F5344CB8AC3E}">
        <p14:creationId xmlns:p14="http://schemas.microsoft.com/office/powerpoint/2010/main" val="23789708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58</a:t>
            </a:fld>
            <a:endParaRPr lang="en-US"/>
          </a:p>
        </p:txBody>
      </p:sp>
    </p:spTree>
    <p:extLst>
      <p:ext uri="{BB962C8B-B14F-4D97-AF65-F5344CB8AC3E}">
        <p14:creationId xmlns:p14="http://schemas.microsoft.com/office/powerpoint/2010/main" val="26815350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59</a:t>
            </a:fld>
            <a:endParaRPr lang="en-US"/>
          </a:p>
        </p:txBody>
      </p:sp>
    </p:spTree>
    <p:extLst>
      <p:ext uri="{BB962C8B-B14F-4D97-AF65-F5344CB8AC3E}">
        <p14:creationId xmlns:p14="http://schemas.microsoft.com/office/powerpoint/2010/main" val="10989562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60</a:t>
            </a:fld>
            <a:endParaRPr lang="en-US"/>
          </a:p>
        </p:txBody>
      </p:sp>
    </p:spTree>
    <p:extLst>
      <p:ext uri="{BB962C8B-B14F-4D97-AF65-F5344CB8AC3E}">
        <p14:creationId xmlns:p14="http://schemas.microsoft.com/office/powerpoint/2010/main" val="1965866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61</a:t>
            </a:fld>
            <a:endParaRPr lang="en-US"/>
          </a:p>
        </p:txBody>
      </p:sp>
    </p:spTree>
    <p:extLst>
      <p:ext uri="{BB962C8B-B14F-4D97-AF65-F5344CB8AC3E}">
        <p14:creationId xmlns:p14="http://schemas.microsoft.com/office/powerpoint/2010/main" val="31903249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62</a:t>
            </a:fld>
            <a:endParaRPr lang="en-US"/>
          </a:p>
        </p:txBody>
      </p:sp>
    </p:spTree>
    <p:extLst>
      <p:ext uri="{BB962C8B-B14F-4D97-AF65-F5344CB8AC3E}">
        <p14:creationId xmlns:p14="http://schemas.microsoft.com/office/powerpoint/2010/main" val="3805141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32859D-7DD1-4CD9-9BA0-339CDB54073E}" type="slidenum">
              <a:rPr lang="en-US" smtClean="0"/>
              <a:t>64</a:t>
            </a:fld>
            <a:endParaRPr lang="en-US"/>
          </a:p>
        </p:txBody>
      </p:sp>
    </p:spTree>
    <p:extLst>
      <p:ext uri="{BB962C8B-B14F-4D97-AF65-F5344CB8AC3E}">
        <p14:creationId xmlns:p14="http://schemas.microsoft.com/office/powerpoint/2010/main" val="2662748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2957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769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kumimoji="0" lang="ja-JP" altLang="en-US" dirty="0">
                <a:solidFill>
                  <a:srgbClr val="004992"/>
                </a:solidFill>
              </a:rPr>
              <a:t>メタ認知トレーニング（</a:t>
            </a:r>
            <a:r>
              <a:rPr kumimoji="0" lang="en-US" altLang="ja-JP" dirty="0">
                <a:solidFill>
                  <a:srgbClr val="004992"/>
                </a:solidFill>
              </a:rPr>
              <a:t>MCT)</a:t>
            </a:r>
            <a:endParaRPr kumimoji="0"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a:endParaRPr kumimoji="0"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a:spcBef>
                <a:spcPct val="0"/>
              </a:spcBef>
              <a:buClrTx/>
              <a:buFontTx/>
              <a:buNone/>
            </a:pPr>
            <a:r>
              <a:rPr kumimoji="0" lang="ja-JP" altLang="en-US" sz="1000" dirty="0">
                <a:solidFill>
                  <a:srgbClr val="333333"/>
                </a:solidFill>
                <a:latin typeface="Calibri Light"/>
              </a:rPr>
              <a:t>このモジュールでの画像の使用は作者や著作権者によってそれぞれ、快く使用許可を得ています。詳細 </a:t>
            </a:r>
            <a:r>
              <a:rPr kumimoji="0" lang="en-US" altLang="ja-JP" sz="1000" dirty="0">
                <a:solidFill>
                  <a:srgbClr val="333333"/>
                </a:solidFill>
                <a:latin typeface="Calibri Light"/>
              </a:rPr>
              <a:t>(</a:t>
            </a:r>
            <a:r>
              <a:rPr kumimoji="0" lang="ja-JP" altLang="en-US" sz="1000" dirty="0">
                <a:solidFill>
                  <a:srgbClr val="333333"/>
                </a:solidFill>
                <a:latin typeface="Calibri Light"/>
              </a:rPr>
              <a:t>作者、タイトル</a:t>
            </a:r>
            <a:r>
              <a:rPr kumimoji="0" lang="en-US" altLang="ja-JP" sz="1000" dirty="0">
                <a:solidFill>
                  <a:srgbClr val="333333"/>
                </a:solidFill>
                <a:latin typeface="Calibri Light"/>
              </a:rPr>
              <a:t>) </a:t>
            </a:r>
            <a:r>
              <a:rPr kumimoji="0" lang="ja-JP" altLang="en-US" sz="1000" dirty="0">
                <a:solidFill>
                  <a:srgbClr val="333333"/>
                </a:solidFill>
                <a:latin typeface="Calibri Light"/>
              </a:rPr>
              <a:t>についてはこの発表用のスライドの最後を参照してください。</a:t>
            </a:r>
            <a:endParaRPr kumimoji="0"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47019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86183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77996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spTree>
    <p:extLst>
      <p:ext uri="{BB962C8B-B14F-4D97-AF65-F5344CB8AC3E}">
        <p14:creationId xmlns:p14="http://schemas.microsoft.com/office/powerpoint/2010/main" val="2593736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018747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24757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59238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46912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488010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79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ja-JP" altLang="en-US"/>
              <a:t>トレーニング・モジュール </a:t>
            </a:r>
            <a:r>
              <a:rPr lang="en-US" altLang="ja-JP"/>
              <a:t>10 – </a:t>
            </a:r>
            <a:r>
              <a:rPr lang="ja-JP" altLang="en-US"/>
              <a:t>偏見</a:t>
            </a:r>
            <a:r>
              <a:rPr lang="en-US" altLang="ja-JP"/>
              <a:t>(</a:t>
            </a:r>
            <a:r>
              <a:rPr lang="ja-JP" altLang="en-US"/>
              <a:t>スティグマ</a:t>
            </a:r>
            <a:r>
              <a:rPr lang="en-US" altLang="ja-JP"/>
              <a:t>)</a:t>
            </a:r>
            <a:r>
              <a:rPr lang="ja-JP" altLang="en-US"/>
              <a:t>に対処する</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r>
              <a:rPr kumimoji="0" lang="de-DE">
                <a:solidFill>
                  <a:srgbClr val="333333"/>
                </a:solidFill>
              </a:rPr>
              <a:t>Entrenamiento Metacognitivo 8 – Stimmung</a:t>
            </a:r>
            <a:endParaRPr kumimoji="0"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fld id="{9B00EF49-7894-4F53-A8DD-F7DB3BFC5032}" type="slidenum">
              <a:rPr kumimoji="0" lang="de-DE" smtClean="0">
                <a:solidFill>
                  <a:srgbClr val="333333"/>
                </a:solidFill>
              </a:rPr>
              <a:pPr defTabSz="457123"/>
              <a:t>‹Nr.›</a:t>
            </a:fld>
            <a:endParaRPr kumimoji="0"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0655700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 </a:t>
            </a:r>
            <a:r>
              <a:rPr lang="ja-JP" altLang="en-US" dirty="0"/>
              <a:t>偏見</a:t>
            </a:r>
            <a:r>
              <a:rPr lang="en-US" altLang="ja-JP" dirty="0"/>
              <a:t>(</a:t>
            </a:r>
            <a:r>
              <a:rPr lang="ja-JP" altLang="en-US" dirty="0"/>
              <a:t>スティグマ</a:t>
            </a:r>
            <a:r>
              <a:rPr lang="en-US" altLang="ja-JP" dirty="0"/>
              <a:t>)</a:t>
            </a:r>
            <a:r>
              <a:rPr lang="ja-JP" altLang="en-US" dirty="0"/>
              <a:t>に対処する</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kumimoji="0" lang="pt-BR" sz="1600" dirty="0">
                <a:solidFill>
                  <a:srgbClr val="004992"/>
                </a:solidFill>
              </a:rPr>
              <a:t>© Moritz &amp; Woodward</a:t>
            </a:r>
            <a:r>
              <a:rPr kumimoji="0" lang="nl-NL" sz="1600" dirty="0">
                <a:solidFill>
                  <a:srgbClr val="004992"/>
                </a:solidFill>
              </a:rPr>
              <a:t> (7|22)</a:t>
            </a:r>
            <a:endParaRPr kumimoji="0" lang="pt-BR" sz="1600" dirty="0">
              <a:solidFill>
                <a:srgbClr val="004992"/>
              </a:solidFill>
            </a:endParaRPr>
          </a:p>
          <a:p>
            <a:pPr>
              <a:lnSpc>
                <a:spcPct val="100000"/>
              </a:lnSpc>
              <a:spcBef>
                <a:spcPts val="0"/>
              </a:spcBef>
            </a:pPr>
            <a:r>
              <a:rPr kumimoji="0" lang="pt-BR" sz="1600" dirty="0">
                <a:solidFill>
                  <a:srgbClr val="004992"/>
                </a:solidFill>
              </a:rPr>
              <a:t>www.uke.de/mct</a:t>
            </a:r>
          </a:p>
        </p:txBody>
      </p:sp>
    </p:spTree>
    <p:extLst>
      <p:ext uri="{BB962C8B-B14F-4D97-AF65-F5344CB8AC3E}">
        <p14:creationId xmlns:p14="http://schemas.microsoft.com/office/powerpoint/2010/main" val="3397403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lang="en-US" sz="3600">
              <a:latin typeface="+mn-lt"/>
              <a:ea typeface="+mn-ea"/>
              <a:cs typeface="+mn-cs"/>
            </a:endParaRPr>
          </a:p>
        </p:txBody>
      </p:sp>
      <p:sp>
        <p:nvSpPr>
          <p:cNvPr id="12" name="Content Placeholder 11"/>
          <p:cNvSpPr>
            <a:spLocks noGrp="1"/>
          </p:cNvSpPr>
          <p:nvPr>
            <p:ph idx="1"/>
          </p:nvPr>
        </p:nvSpPr>
        <p:spPr/>
        <p:txBody>
          <a:bodyPr/>
          <a:lstStyle/>
          <a:p>
            <a:pPr marL="342900" lvl="0" indent="-342900" defTabSz="914400">
              <a:buClr>
                <a:srgbClr val="333333"/>
              </a:buClr>
              <a:buFont typeface="WingDings"/>
              <a:buChar char=""/>
              <a:tabLst>
                <a:tab pos="355600" algn="l"/>
              </a:tabLst>
            </a:pPr>
            <a:r>
              <a:rPr kumimoji="1" lang="ja-JP" altLang="en-US" sz="2400" spc="-5" dirty="0">
                <a:solidFill>
                  <a:srgbClr val="333333"/>
                </a:solidFill>
              </a:rPr>
              <a:t>ウェイン・グレツキー </a:t>
            </a:r>
            <a:r>
              <a:rPr kumimoji="1" lang="en-US" altLang="ja-JP" sz="2400" spc="-5" dirty="0">
                <a:solidFill>
                  <a:srgbClr val="333333"/>
                </a:solidFill>
              </a:rPr>
              <a:t>(1961</a:t>
            </a:r>
            <a:r>
              <a:rPr kumimoji="1" lang="ja-JP" altLang="en-US" sz="2400" spc="-5" dirty="0">
                <a:solidFill>
                  <a:srgbClr val="333333"/>
                </a:solidFill>
              </a:rPr>
              <a:t>年</a:t>
            </a:r>
            <a:r>
              <a:rPr kumimoji="1" lang="en-US" altLang="ja-JP" sz="2400" spc="-5" dirty="0">
                <a:solidFill>
                  <a:srgbClr val="333333"/>
                </a:solidFill>
              </a:rPr>
              <a:t>1</a:t>
            </a:r>
            <a:r>
              <a:rPr kumimoji="1" lang="ja-JP" altLang="en-US" sz="2400" spc="-5" dirty="0">
                <a:solidFill>
                  <a:srgbClr val="333333"/>
                </a:solidFill>
              </a:rPr>
              <a:t>月</a:t>
            </a:r>
            <a:r>
              <a:rPr kumimoji="1" lang="en-US" altLang="ja-JP" sz="2400" spc="-5" dirty="0">
                <a:solidFill>
                  <a:srgbClr val="333333"/>
                </a:solidFill>
              </a:rPr>
              <a:t>26</a:t>
            </a:r>
            <a:r>
              <a:rPr kumimoji="1" lang="ja-JP" altLang="en-US" sz="2400" spc="-5" dirty="0">
                <a:solidFill>
                  <a:srgbClr val="333333"/>
                </a:solidFill>
              </a:rPr>
              <a:t>日生まれ</a:t>
            </a:r>
            <a:r>
              <a:rPr kumimoji="1" lang="en-US" altLang="ja-JP" sz="2400" spc="-10" dirty="0">
                <a:solidFill>
                  <a:srgbClr val="333333"/>
                </a:solidFill>
              </a:rPr>
              <a:t>)</a:t>
            </a:r>
            <a:endParaRPr kumimoji="1" lang="ja-JP" altLang="en-US" sz="2400" dirty="0">
              <a:solidFill>
                <a:srgbClr val="333333"/>
              </a:solidFill>
            </a:endParaRPr>
          </a:p>
          <a:p>
            <a:pPr marL="342900" lvl="0" indent="-342900" defTabSz="914400">
              <a:buClr>
                <a:srgbClr val="333333"/>
              </a:buClr>
              <a:buFont typeface="WingDings"/>
              <a:buChar char=""/>
              <a:tabLst>
                <a:tab pos="356235" algn="l"/>
              </a:tabLst>
            </a:pPr>
            <a:r>
              <a:rPr kumimoji="1" lang="ja-JP" altLang="en-US" sz="2400" spc="-5" dirty="0">
                <a:solidFill>
                  <a:srgbClr val="333333"/>
                </a:solidFill>
              </a:rPr>
              <a:t>マイケル・ジョーダン </a:t>
            </a:r>
            <a:r>
              <a:rPr kumimoji="1" lang="en-US" altLang="ja-JP" sz="2400" dirty="0">
                <a:solidFill>
                  <a:srgbClr val="333333"/>
                </a:solidFill>
              </a:rPr>
              <a:t>(1963</a:t>
            </a:r>
            <a:r>
              <a:rPr kumimoji="1" lang="ja-JP" altLang="en-US" sz="2400" dirty="0">
                <a:solidFill>
                  <a:srgbClr val="333333"/>
                </a:solidFill>
              </a:rPr>
              <a:t>年</a:t>
            </a:r>
            <a:r>
              <a:rPr kumimoji="1" lang="en-US" altLang="ja-JP" sz="2400" dirty="0">
                <a:solidFill>
                  <a:srgbClr val="333333"/>
                </a:solidFill>
              </a:rPr>
              <a:t>2</a:t>
            </a:r>
            <a:r>
              <a:rPr kumimoji="1" lang="ja-JP" altLang="en-US" sz="2400" dirty="0">
                <a:solidFill>
                  <a:srgbClr val="333333"/>
                </a:solidFill>
              </a:rPr>
              <a:t>月</a:t>
            </a:r>
            <a:r>
              <a:rPr kumimoji="1" lang="en-US" altLang="ja-JP" sz="2400" dirty="0">
                <a:solidFill>
                  <a:srgbClr val="333333"/>
                </a:solidFill>
              </a:rPr>
              <a:t>17</a:t>
            </a:r>
            <a:r>
              <a:rPr kumimoji="1" lang="ja-JP" altLang="en-US" sz="2400" dirty="0">
                <a:solidFill>
                  <a:srgbClr val="333333"/>
                </a:solidFill>
              </a:rPr>
              <a:t>日生まれ</a:t>
            </a:r>
            <a:r>
              <a:rPr kumimoji="1" lang="en-US" altLang="ja-JP" sz="2400" spc="-10" dirty="0">
                <a:solidFill>
                  <a:srgbClr val="333333"/>
                </a:solidFill>
              </a:rPr>
              <a:t>)</a:t>
            </a:r>
            <a:endParaRPr kumimoji="1" lang="ja-JP" altLang="en-US" sz="2400" dirty="0">
              <a:solidFill>
                <a:srgbClr val="333333"/>
              </a:solidFill>
            </a:endParaRPr>
          </a:p>
          <a:p>
            <a:pPr marL="342900" lvl="0" indent="-342900" defTabSz="914400">
              <a:buClr>
                <a:srgbClr val="333333"/>
              </a:buClr>
              <a:buFont typeface="WingDings"/>
              <a:buChar char=""/>
              <a:tabLst>
                <a:tab pos="356235" algn="l"/>
              </a:tabLst>
            </a:pPr>
            <a:r>
              <a:rPr kumimoji="1" lang="ja-JP" altLang="en-US" sz="2400" spc="-5" dirty="0">
                <a:solidFill>
                  <a:srgbClr val="333333"/>
                </a:solidFill>
              </a:rPr>
              <a:t>タイガー・ウッズ</a:t>
            </a:r>
            <a:r>
              <a:rPr kumimoji="1" lang="ja-JP" altLang="en-US" sz="2400" spc="-25" dirty="0">
                <a:solidFill>
                  <a:srgbClr val="333333"/>
                </a:solidFill>
              </a:rPr>
              <a:t> </a:t>
            </a:r>
            <a:r>
              <a:rPr kumimoji="1" lang="en-US" altLang="ja-JP" sz="2400" spc="-5" dirty="0">
                <a:solidFill>
                  <a:srgbClr val="333333"/>
                </a:solidFill>
              </a:rPr>
              <a:t>(1975</a:t>
            </a:r>
            <a:r>
              <a:rPr kumimoji="1" lang="ja-JP" altLang="en-US" sz="2400" spc="-5" dirty="0">
                <a:solidFill>
                  <a:srgbClr val="333333"/>
                </a:solidFill>
              </a:rPr>
              <a:t>年</a:t>
            </a:r>
            <a:r>
              <a:rPr kumimoji="1" lang="en-US" altLang="ja-JP" sz="2400" spc="-5" dirty="0">
                <a:solidFill>
                  <a:srgbClr val="333333"/>
                </a:solidFill>
              </a:rPr>
              <a:t>12</a:t>
            </a:r>
            <a:r>
              <a:rPr kumimoji="1" lang="ja-JP" altLang="en-US" sz="2400" spc="-5" dirty="0">
                <a:solidFill>
                  <a:srgbClr val="333333"/>
                </a:solidFill>
              </a:rPr>
              <a:t>月</a:t>
            </a:r>
            <a:r>
              <a:rPr kumimoji="1" lang="en-US" altLang="ja-JP" sz="2400" spc="-5" dirty="0">
                <a:solidFill>
                  <a:srgbClr val="333333"/>
                </a:solidFill>
              </a:rPr>
              <a:t>30</a:t>
            </a:r>
            <a:r>
              <a:rPr kumimoji="1" lang="ja-JP" altLang="en-US" sz="2400" spc="-5" dirty="0">
                <a:solidFill>
                  <a:srgbClr val="333333"/>
                </a:solidFill>
              </a:rPr>
              <a:t>日生まれ</a:t>
            </a:r>
            <a:r>
              <a:rPr kumimoji="1" lang="en-US" altLang="ja-JP" sz="2400" spc="-10" dirty="0">
                <a:solidFill>
                  <a:srgbClr val="333333"/>
                </a:solidFill>
              </a:rPr>
              <a:t>)</a:t>
            </a:r>
            <a:endParaRPr kumimoji="1" lang="ja-JP" altLang="en-US" sz="2400" dirty="0">
              <a:solidFill>
                <a:srgbClr val="333333"/>
              </a:solidFill>
            </a:endParaRPr>
          </a:p>
          <a:p>
            <a:pPr marL="342900" lvl="0" indent="-342900" defTabSz="914400">
              <a:buClr>
                <a:srgbClr val="333333"/>
              </a:buClr>
              <a:buFont typeface="WingDings"/>
              <a:buChar char=""/>
              <a:tabLst>
                <a:tab pos="355600" algn="l"/>
              </a:tabLst>
            </a:pPr>
            <a:r>
              <a:rPr kumimoji="1" lang="ja-JP" altLang="en-US" sz="2400" spc="-10" dirty="0">
                <a:solidFill>
                  <a:srgbClr val="333333"/>
                </a:solidFill>
              </a:rPr>
              <a:t>マイク・タイソン</a:t>
            </a:r>
            <a:r>
              <a:rPr kumimoji="1" lang="ja-JP" altLang="en-US" sz="2400" spc="-50" dirty="0">
                <a:solidFill>
                  <a:srgbClr val="333333"/>
                </a:solidFill>
              </a:rPr>
              <a:t> </a:t>
            </a:r>
            <a:r>
              <a:rPr kumimoji="1" lang="en-US" altLang="ja-JP" sz="2400" spc="-5" dirty="0">
                <a:solidFill>
                  <a:srgbClr val="333333"/>
                </a:solidFill>
              </a:rPr>
              <a:t>(1966</a:t>
            </a:r>
            <a:r>
              <a:rPr kumimoji="1" lang="ja-JP" altLang="en-US" sz="2400" spc="-5" dirty="0">
                <a:solidFill>
                  <a:srgbClr val="333333"/>
                </a:solidFill>
              </a:rPr>
              <a:t>年</a:t>
            </a:r>
            <a:r>
              <a:rPr kumimoji="1" lang="en-US" altLang="ja-JP" sz="2400" spc="-5" dirty="0">
                <a:solidFill>
                  <a:srgbClr val="333333"/>
                </a:solidFill>
              </a:rPr>
              <a:t>6</a:t>
            </a:r>
            <a:r>
              <a:rPr kumimoji="1" lang="ja-JP" altLang="en-US" sz="2400" spc="-5" dirty="0">
                <a:solidFill>
                  <a:srgbClr val="333333"/>
                </a:solidFill>
              </a:rPr>
              <a:t>月</a:t>
            </a:r>
            <a:r>
              <a:rPr kumimoji="1" lang="en-US" altLang="ja-JP" sz="2400" spc="-5" dirty="0">
                <a:solidFill>
                  <a:srgbClr val="333333"/>
                </a:solidFill>
              </a:rPr>
              <a:t>30</a:t>
            </a:r>
            <a:r>
              <a:rPr kumimoji="1" lang="ja-JP" altLang="en-US" sz="2400" spc="-5" dirty="0">
                <a:solidFill>
                  <a:srgbClr val="333333"/>
                </a:solidFill>
              </a:rPr>
              <a:t>日生まれ</a:t>
            </a:r>
            <a:r>
              <a:rPr kumimoji="1" lang="en-US" altLang="ja-JP" sz="2400" spc="-5" dirty="0">
                <a:solidFill>
                  <a:srgbClr val="333333"/>
                </a:solidFill>
              </a:rPr>
              <a:t>)</a:t>
            </a:r>
            <a:endParaRPr kumimoji="1" lang="ja-JP" altLang="en-US" sz="2400" dirty="0">
              <a:solidFill>
                <a:srgbClr val="333333"/>
              </a:solidFill>
            </a:endParaRPr>
          </a:p>
          <a:p>
            <a:pPr marR="617855" lvl="0" defTabSz="914400"/>
            <a:r>
              <a:rPr kumimoji="1" lang="en-US" altLang="ja-JP" sz="2400" spc="-5"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a:t>
            </a:fld>
            <a:endParaRPr lang="en-US">
              <a:latin typeface="+mn-lt"/>
            </a:endParaRPr>
          </a:p>
        </p:txBody>
      </p:sp>
    </p:spTree>
    <p:extLst>
      <p:ext uri="{BB962C8B-B14F-4D97-AF65-F5344CB8AC3E}">
        <p14:creationId xmlns:p14="http://schemas.microsoft.com/office/powerpoint/2010/main" val="20096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lang="en-US" sz="3600">
              <a:latin typeface="+mn-lt"/>
              <a:ea typeface="+mn-ea"/>
              <a:cs typeface="+mn-cs"/>
            </a:endParaRPr>
          </a:p>
        </p:txBody>
      </p:sp>
      <p:sp>
        <p:nvSpPr>
          <p:cNvPr id="12" name="Content Placeholder 11"/>
          <p:cNvSpPr>
            <a:spLocks noGrp="1"/>
          </p:cNvSpPr>
          <p:nvPr>
            <p:ph idx="1"/>
          </p:nvPr>
        </p:nvSpPr>
        <p:spPr/>
        <p:txBody>
          <a:bodyPr/>
          <a:lstStyle/>
          <a:p>
            <a:pPr marL="342900" lvl="0" indent="-342900" defTabSz="914400">
              <a:buClr>
                <a:srgbClr val="333333"/>
              </a:buClr>
              <a:buFont typeface="WingDings"/>
              <a:buChar char=""/>
              <a:tabLst>
                <a:tab pos="355600" algn="l"/>
              </a:tabLst>
            </a:pPr>
            <a:r>
              <a:rPr kumimoji="1" lang="ja-JP" altLang="en-US" sz="2400" spc="-5" dirty="0">
                <a:solidFill>
                  <a:srgbClr val="333333"/>
                </a:solidFill>
              </a:rPr>
              <a:t>ウェイン・グレツキー </a:t>
            </a:r>
            <a:r>
              <a:rPr kumimoji="1" lang="en-US" altLang="ja-JP" sz="2400" spc="-5" dirty="0">
                <a:solidFill>
                  <a:srgbClr val="333333"/>
                </a:solidFill>
              </a:rPr>
              <a:t>(1961</a:t>
            </a:r>
            <a:r>
              <a:rPr kumimoji="1" lang="ja-JP" altLang="en-US" sz="2400" spc="-5" dirty="0">
                <a:solidFill>
                  <a:srgbClr val="333333"/>
                </a:solidFill>
              </a:rPr>
              <a:t>年</a:t>
            </a:r>
            <a:r>
              <a:rPr kumimoji="1" lang="en-US" altLang="ja-JP" sz="2400" spc="-5" dirty="0">
                <a:solidFill>
                  <a:srgbClr val="333333"/>
                </a:solidFill>
              </a:rPr>
              <a:t>1</a:t>
            </a:r>
            <a:r>
              <a:rPr kumimoji="1" lang="ja-JP" altLang="en-US" sz="2400" spc="-5" dirty="0">
                <a:solidFill>
                  <a:srgbClr val="333333"/>
                </a:solidFill>
              </a:rPr>
              <a:t>月</a:t>
            </a:r>
            <a:r>
              <a:rPr kumimoji="1" lang="en-US" altLang="ja-JP" sz="2400" spc="-5" dirty="0">
                <a:solidFill>
                  <a:srgbClr val="333333"/>
                </a:solidFill>
              </a:rPr>
              <a:t>26</a:t>
            </a:r>
            <a:r>
              <a:rPr kumimoji="1" lang="ja-JP" altLang="en-US" sz="2400" spc="-5" dirty="0">
                <a:solidFill>
                  <a:srgbClr val="333333"/>
                </a:solidFill>
              </a:rPr>
              <a:t>日生まれ</a:t>
            </a:r>
            <a:r>
              <a:rPr kumimoji="1" lang="en-US" altLang="ja-JP" sz="2400" spc="-10" dirty="0">
                <a:solidFill>
                  <a:srgbClr val="333333"/>
                </a:solidFill>
              </a:rPr>
              <a:t>)</a:t>
            </a:r>
            <a:endParaRPr kumimoji="1" lang="ja-JP" altLang="en-US" sz="2400" dirty="0">
              <a:solidFill>
                <a:srgbClr val="333333"/>
              </a:solidFill>
            </a:endParaRPr>
          </a:p>
          <a:p>
            <a:pPr marL="342900" lvl="0" indent="-342900" defTabSz="914400">
              <a:buClr>
                <a:srgbClr val="333333"/>
              </a:buClr>
              <a:buFont typeface="WingDings"/>
              <a:buChar char=""/>
              <a:tabLst>
                <a:tab pos="356235" algn="l"/>
              </a:tabLst>
            </a:pPr>
            <a:r>
              <a:rPr kumimoji="1" lang="ja-JP" altLang="en-US" sz="2400" spc="-5" dirty="0">
                <a:solidFill>
                  <a:srgbClr val="333333"/>
                </a:solidFill>
              </a:rPr>
              <a:t>マイケル・ジョーダン </a:t>
            </a:r>
            <a:r>
              <a:rPr kumimoji="1" lang="en-US" altLang="ja-JP" sz="2400" dirty="0">
                <a:solidFill>
                  <a:srgbClr val="333333"/>
                </a:solidFill>
              </a:rPr>
              <a:t>(1963</a:t>
            </a:r>
            <a:r>
              <a:rPr kumimoji="1" lang="ja-JP" altLang="en-US" sz="2400" dirty="0">
                <a:solidFill>
                  <a:srgbClr val="333333"/>
                </a:solidFill>
              </a:rPr>
              <a:t>年</a:t>
            </a:r>
            <a:r>
              <a:rPr kumimoji="1" lang="en-US" altLang="ja-JP" sz="2400" dirty="0">
                <a:solidFill>
                  <a:srgbClr val="333333"/>
                </a:solidFill>
              </a:rPr>
              <a:t>2</a:t>
            </a:r>
            <a:r>
              <a:rPr kumimoji="1" lang="ja-JP" altLang="en-US" sz="2400" dirty="0">
                <a:solidFill>
                  <a:srgbClr val="333333"/>
                </a:solidFill>
              </a:rPr>
              <a:t>月</a:t>
            </a:r>
            <a:r>
              <a:rPr kumimoji="1" lang="en-US" altLang="ja-JP" sz="2400" dirty="0">
                <a:solidFill>
                  <a:srgbClr val="333333"/>
                </a:solidFill>
              </a:rPr>
              <a:t>17</a:t>
            </a:r>
            <a:r>
              <a:rPr kumimoji="1" lang="ja-JP" altLang="en-US" sz="2400" dirty="0">
                <a:solidFill>
                  <a:srgbClr val="333333"/>
                </a:solidFill>
              </a:rPr>
              <a:t>日生まれ</a:t>
            </a:r>
            <a:r>
              <a:rPr kumimoji="1" lang="en-US" altLang="ja-JP" sz="2400" spc="-10" dirty="0">
                <a:solidFill>
                  <a:srgbClr val="333333"/>
                </a:solidFill>
              </a:rPr>
              <a:t>)</a:t>
            </a:r>
            <a:endParaRPr kumimoji="1" lang="ja-JP" altLang="en-US" sz="2400" dirty="0">
              <a:solidFill>
                <a:srgbClr val="333333"/>
              </a:solidFill>
            </a:endParaRPr>
          </a:p>
          <a:p>
            <a:pPr marL="342900" lvl="0" indent="-342900" defTabSz="914400">
              <a:buClr>
                <a:srgbClr val="333333"/>
              </a:buClr>
              <a:buFont typeface="WingDings"/>
              <a:buChar char=""/>
              <a:tabLst>
                <a:tab pos="356235" algn="l"/>
              </a:tabLst>
            </a:pPr>
            <a:r>
              <a:rPr kumimoji="1" lang="ja-JP" altLang="en-US" sz="2400" spc="-5" dirty="0">
                <a:solidFill>
                  <a:srgbClr val="333333"/>
                </a:solidFill>
              </a:rPr>
              <a:t>タイガー・ウッズ</a:t>
            </a:r>
            <a:r>
              <a:rPr kumimoji="1" lang="ja-JP" altLang="en-US" sz="2400" spc="-25" dirty="0">
                <a:solidFill>
                  <a:srgbClr val="333333"/>
                </a:solidFill>
              </a:rPr>
              <a:t> </a:t>
            </a:r>
            <a:r>
              <a:rPr kumimoji="1" lang="en-US" altLang="ja-JP" sz="2400" spc="-5" dirty="0">
                <a:solidFill>
                  <a:srgbClr val="333333"/>
                </a:solidFill>
              </a:rPr>
              <a:t>(1975</a:t>
            </a:r>
            <a:r>
              <a:rPr kumimoji="1" lang="ja-JP" altLang="en-US" sz="2400" spc="-5" dirty="0">
                <a:solidFill>
                  <a:srgbClr val="333333"/>
                </a:solidFill>
              </a:rPr>
              <a:t>年</a:t>
            </a:r>
            <a:r>
              <a:rPr kumimoji="1" lang="en-US" altLang="ja-JP" sz="2400" spc="-5" dirty="0">
                <a:solidFill>
                  <a:srgbClr val="333333"/>
                </a:solidFill>
              </a:rPr>
              <a:t>12</a:t>
            </a:r>
            <a:r>
              <a:rPr kumimoji="1" lang="ja-JP" altLang="en-US" sz="2400" spc="-5" dirty="0">
                <a:solidFill>
                  <a:srgbClr val="333333"/>
                </a:solidFill>
              </a:rPr>
              <a:t>月</a:t>
            </a:r>
            <a:r>
              <a:rPr kumimoji="1" lang="en-US" altLang="ja-JP" sz="2400" spc="-5" dirty="0">
                <a:solidFill>
                  <a:srgbClr val="333333"/>
                </a:solidFill>
              </a:rPr>
              <a:t>30</a:t>
            </a:r>
            <a:r>
              <a:rPr kumimoji="1" lang="ja-JP" altLang="en-US" sz="2400" spc="-5" dirty="0">
                <a:solidFill>
                  <a:srgbClr val="333333"/>
                </a:solidFill>
              </a:rPr>
              <a:t>日生まれ</a:t>
            </a:r>
            <a:r>
              <a:rPr kumimoji="1" lang="en-US" altLang="ja-JP" sz="2400" spc="-10" dirty="0">
                <a:solidFill>
                  <a:srgbClr val="333333"/>
                </a:solidFill>
              </a:rPr>
              <a:t>)</a:t>
            </a:r>
            <a:endParaRPr kumimoji="1" lang="ja-JP" altLang="en-US" sz="2400" dirty="0">
              <a:solidFill>
                <a:srgbClr val="333333"/>
              </a:solidFill>
            </a:endParaRPr>
          </a:p>
          <a:p>
            <a:pPr marL="342900" lvl="0" indent="-342900" defTabSz="914400">
              <a:buClr>
                <a:srgbClr val="333333"/>
              </a:buClr>
              <a:buFont typeface="WingDings"/>
              <a:buChar char=""/>
              <a:tabLst>
                <a:tab pos="355600" algn="l"/>
              </a:tabLst>
            </a:pPr>
            <a:r>
              <a:rPr kumimoji="1" lang="ja-JP" altLang="en-US" sz="2400" spc="-10" dirty="0">
                <a:solidFill>
                  <a:srgbClr val="333333"/>
                </a:solidFill>
              </a:rPr>
              <a:t>マイク・タイソン</a:t>
            </a:r>
            <a:r>
              <a:rPr kumimoji="1" lang="ja-JP" altLang="en-US" sz="2400" spc="-50" dirty="0">
                <a:solidFill>
                  <a:srgbClr val="333333"/>
                </a:solidFill>
              </a:rPr>
              <a:t> </a:t>
            </a:r>
            <a:r>
              <a:rPr kumimoji="1" lang="en-US" altLang="ja-JP" sz="2400" spc="-5" dirty="0">
                <a:solidFill>
                  <a:srgbClr val="333333"/>
                </a:solidFill>
              </a:rPr>
              <a:t>(1966</a:t>
            </a:r>
            <a:r>
              <a:rPr kumimoji="1" lang="ja-JP" altLang="en-US" sz="2400" spc="-5" dirty="0">
                <a:solidFill>
                  <a:srgbClr val="333333"/>
                </a:solidFill>
              </a:rPr>
              <a:t>年</a:t>
            </a:r>
            <a:r>
              <a:rPr kumimoji="1" lang="en-US" altLang="ja-JP" sz="2400" spc="-5" dirty="0">
                <a:solidFill>
                  <a:srgbClr val="333333"/>
                </a:solidFill>
              </a:rPr>
              <a:t>6</a:t>
            </a:r>
            <a:r>
              <a:rPr kumimoji="1" lang="ja-JP" altLang="en-US" sz="2400" spc="-5" dirty="0">
                <a:solidFill>
                  <a:srgbClr val="333333"/>
                </a:solidFill>
              </a:rPr>
              <a:t>月</a:t>
            </a:r>
            <a:r>
              <a:rPr kumimoji="1" lang="en-US" altLang="ja-JP" sz="2400" spc="-5" dirty="0">
                <a:solidFill>
                  <a:srgbClr val="333333"/>
                </a:solidFill>
              </a:rPr>
              <a:t>30</a:t>
            </a:r>
            <a:r>
              <a:rPr kumimoji="1" lang="ja-JP" altLang="en-US" sz="2400" spc="-5" dirty="0">
                <a:solidFill>
                  <a:srgbClr val="333333"/>
                </a:solidFill>
              </a:rPr>
              <a:t>日生まれ</a:t>
            </a:r>
            <a:r>
              <a:rPr kumimoji="1" lang="en-US" altLang="ja-JP" sz="2400" spc="-5" dirty="0">
                <a:solidFill>
                  <a:srgbClr val="333333"/>
                </a:solidFill>
              </a:rPr>
              <a:t>)</a:t>
            </a:r>
            <a:endParaRPr kumimoji="1" lang="ja-JP" altLang="en-US" sz="2400" dirty="0">
              <a:solidFill>
                <a:srgbClr val="333333"/>
              </a:solidFill>
            </a:endParaRPr>
          </a:p>
          <a:p>
            <a:pPr marR="617855" lvl="0" defTabSz="914400"/>
            <a:r>
              <a:rPr kumimoji="1" lang="ja-JP" altLang="en-US" sz="2400" spc="-5" dirty="0">
                <a:solidFill>
                  <a:srgbClr val="004992"/>
                </a:solidFill>
              </a:rPr>
              <a:t>男性、北アメリカ在住、有名なスポーツ選手、</a:t>
            </a:r>
            <a:br>
              <a:rPr kumimoji="1" lang="en-US" altLang="ja-JP" sz="2400" spc="-5" dirty="0">
                <a:solidFill>
                  <a:srgbClr val="004992"/>
                </a:solidFill>
              </a:rPr>
            </a:br>
            <a:r>
              <a:rPr kumimoji="1" lang="ja-JP" altLang="en-US" sz="2400" spc="-5" dirty="0">
                <a:solidFill>
                  <a:srgbClr val="004992"/>
                </a:solidFill>
              </a:rPr>
              <a:t>まだ生きてる</a:t>
            </a:r>
            <a:r>
              <a:rPr kumimoji="1" lang="en-US" altLang="ja-JP"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a:t>
            </a:fld>
            <a:endParaRPr lang="en-US">
              <a:latin typeface="+mn-lt"/>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311884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0" dirty="0">
                <a:solidFill>
                  <a:srgbClr val="333333"/>
                </a:solidFill>
              </a:rPr>
              <a:t>フョードル・ドストエフスキー </a:t>
            </a:r>
            <a:r>
              <a:rPr kumimoji="1" lang="en-US" altLang="ja-JP" sz="2000" spc="-5" dirty="0">
                <a:solidFill>
                  <a:srgbClr val="333333"/>
                </a:solidFill>
              </a:rPr>
              <a:t>(1821-1881)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5" dirty="0">
                <a:solidFill>
                  <a:srgbClr val="333333"/>
                </a:solidFill>
              </a:rPr>
              <a:t>アーネスト・ヘミングウェイ</a:t>
            </a:r>
            <a:r>
              <a:rPr kumimoji="1" lang="ja-JP" altLang="en-US" sz="2000" spc="-35" dirty="0">
                <a:solidFill>
                  <a:srgbClr val="333333"/>
                </a:solidFill>
              </a:rPr>
              <a:t> </a:t>
            </a:r>
            <a:r>
              <a:rPr kumimoji="1" lang="en-US" altLang="ja-JP" sz="2000" spc="-5" dirty="0">
                <a:solidFill>
                  <a:srgbClr val="333333"/>
                </a:solidFill>
              </a:rPr>
              <a:t>(1899-1961)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10" dirty="0">
                <a:solidFill>
                  <a:srgbClr val="333333"/>
                </a:solidFill>
              </a:rPr>
              <a:t>フリードリヒ・ヘルダーリン </a:t>
            </a:r>
            <a:r>
              <a:rPr kumimoji="1" lang="en-US" altLang="ja-JP" sz="2000" spc="-5" dirty="0">
                <a:solidFill>
                  <a:srgbClr val="333333"/>
                </a:solidFill>
              </a:rPr>
              <a:t>(1770-1843)</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5" dirty="0">
                <a:solidFill>
                  <a:srgbClr val="333333"/>
                </a:solidFill>
              </a:rPr>
              <a:t>チャールズ・ディケンズ </a:t>
            </a:r>
            <a:r>
              <a:rPr kumimoji="1" lang="en-US" altLang="ja-JP" sz="2000" spc="-5" dirty="0">
                <a:solidFill>
                  <a:srgbClr val="333333"/>
                </a:solidFill>
              </a:rPr>
              <a:t>(1812-1870)</a:t>
            </a:r>
            <a:endParaRPr kumimoji="1" lang="ja-JP" altLang="en-US" sz="2000" dirty="0">
              <a:solidFill>
                <a:srgbClr val="333333"/>
              </a:solidFill>
            </a:endParaRPr>
          </a:p>
          <a:p>
            <a:pPr marR="2826385" lvl="0" defTabSz="914400"/>
            <a:r>
              <a:rPr kumimoji="1" lang="en-US" altLang="ja-JP" sz="2000" spc="-5" dirty="0">
                <a:solidFill>
                  <a:srgbClr val="004992"/>
                </a:solidFill>
              </a:rPr>
              <a:t>???</a:t>
            </a:r>
            <a:endParaRPr lang="en-US" sz="2000" dirty="0">
              <a:solidFill>
                <a:srgbClr val="004992"/>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a:t>
            </a:fld>
            <a:endParaRPr lang="en-US">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0" dirty="0">
                <a:solidFill>
                  <a:srgbClr val="333333"/>
                </a:solidFill>
              </a:rPr>
              <a:t>フョードル・ドストエフスキー </a:t>
            </a:r>
            <a:r>
              <a:rPr kumimoji="1" lang="en-US" altLang="ja-JP" sz="2000" spc="-5" dirty="0">
                <a:solidFill>
                  <a:srgbClr val="333333"/>
                </a:solidFill>
              </a:rPr>
              <a:t>(1821-1881)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5" dirty="0">
                <a:solidFill>
                  <a:srgbClr val="333333"/>
                </a:solidFill>
              </a:rPr>
              <a:t>アーネスト・ヘミングウェイ</a:t>
            </a:r>
            <a:r>
              <a:rPr kumimoji="1" lang="ja-JP" altLang="en-US" sz="2000" spc="-35" dirty="0">
                <a:solidFill>
                  <a:srgbClr val="333333"/>
                </a:solidFill>
              </a:rPr>
              <a:t> </a:t>
            </a:r>
            <a:r>
              <a:rPr kumimoji="1" lang="en-US" altLang="ja-JP" sz="2000" spc="-5" dirty="0">
                <a:solidFill>
                  <a:srgbClr val="333333"/>
                </a:solidFill>
              </a:rPr>
              <a:t>(1899-1961)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10" dirty="0">
                <a:solidFill>
                  <a:srgbClr val="333333"/>
                </a:solidFill>
              </a:rPr>
              <a:t>フリードリヒ・ヘルダーリン </a:t>
            </a:r>
            <a:r>
              <a:rPr kumimoji="1" lang="en-US" altLang="ja-JP" sz="2000" spc="-5" dirty="0">
                <a:solidFill>
                  <a:srgbClr val="333333"/>
                </a:solidFill>
              </a:rPr>
              <a:t>(1770-1843)</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5" dirty="0">
                <a:solidFill>
                  <a:srgbClr val="333333"/>
                </a:solidFill>
              </a:rPr>
              <a:t>チャールズ・ディケンズ </a:t>
            </a:r>
            <a:r>
              <a:rPr kumimoji="1" lang="en-US" altLang="ja-JP" sz="2000" spc="-5" dirty="0">
                <a:solidFill>
                  <a:srgbClr val="333333"/>
                </a:solidFill>
              </a:rPr>
              <a:t>(1812-1870)</a:t>
            </a:r>
            <a:endParaRPr kumimoji="1" lang="ja-JP" altLang="en-US" sz="2000" dirty="0">
              <a:solidFill>
                <a:srgbClr val="333333"/>
              </a:solidFill>
            </a:endParaRPr>
          </a:p>
          <a:p>
            <a:pPr marR="2826385" lvl="0" defTabSz="914400"/>
            <a:r>
              <a:rPr kumimoji="1" lang="ja-JP" altLang="en-US" sz="2000" spc="-5" dirty="0">
                <a:solidFill>
                  <a:srgbClr val="004992"/>
                </a:solidFill>
              </a:rPr>
              <a:t>男性、すでに死亡している、そして何よりも・・・</a:t>
            </a:r>
            <a:br>
              <a:rPr kumimoji="1" lang="en-US" altLang="ja-JP" sz="2000" spc="-5" dirty="0">
                <a:solidFill>
                  <a:srgbClr val="004992"/>
                </a:solidFill>
              </a:rPr>
            </a:br>
            <a:endParaRPr lang="en-US" sz="2000" dirty="0">
              <a:solidFill>
                <a:srgbClr val="004992"/>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a:t>
            </a:fld>
            <a:endParaRPr lang="en-US">
              <a:latin typeface="+mn-lt"/>
            </a:endParaRPr>
          </a:p>
        </p:txBody>
      </p:sp>
    </p:spTree>
    <p:extLst>
      <p:ext uri="{BB962C8B-B14F-4D97-AF65-F5344CB8AC3E}">
        <p14:creationId xmlns:p14="http://schemas.microsoft.com/office/powerpoint/2010/main" val="3212441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0" dirty="0">
                <a:solidFill>
                  <a:srgbClr val="333333"/>
                </a:solidFill>
              </a:rPr>
              <a:t>フョードル・ドストエフスキー </a:t>
            </a:r>
            <a:r>
              <a:rPr kumimoji="1" lang="en-US" altLang="ja-JP" sz="2000" spc="-5" dirty="0">
                <a:solidFill>
                  <a:srgbClr val="333333"/>
                </a:solidFill>
              </a:rPr>
              <a:t>(1821-1881)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5" dirty="0">
                <a:solidFill>
                  <a:srgbClr val="333333"/>
                </a:solidFill>
              </a:rPr>
              <a:t>アーネスト・ヘミングウェイ</a:t>
            </a:r>
            <a:r>
              <a:rPr kumimoji="1" lang="ja-JP" altLang="en-US" sz="2000" spc="-35" dirty="0">
                <a:solidFill>
                  <a:srgbClr val="333333"/>
                </a:solidFill>
              </a:rPr>
              <a:t> </a:t>
            </a:r>
            <a:r>
              <a:rPr kumimoji="1" lang="en-US" altLang="ja-JP" sz="2000" spc="-5" dirty="0">
                <a:solidFill>
                  <a:srgbClr val="333333"/>
                </a:solidFill>
              </a:rPr>
              <a:t>(1899-1961)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10" dirty="0">
                <a:solidFill>
                  <a:srgbClr val="333333"/>
                </a:solidFill>
              </a:rPr>
              <a:t>フリードリヒ・ヘルダーリン </a:t>
            </a:r>
            <a:r>
              <a:rPr kumimoji="1" lang="en-US" altLang="ja-JP" sz="2000" spc="-5" dirty="0">
                <a:solidFill>
                  <a:srgbClr val="333333"/>
                </a:solidFill>
              </a:rPr>
              <a:t>(1770-1843)</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5" dirty="0">
                <a:solidFill>
                  <a:srgbClr val="333333"/>
                </a:solidFill>
              </a:rPr>
              <a:t>チャールズ・ディケンズ </a:t>
            </a:r>
            <a:r>
              <a:rPr kumimoji="1" lang="en-US" altLang="ja-JP" sz="2000" spc="-5" dirty="0">
                <a:solidFill>
                  <a:srgbClr val="333333"/>
                </a:solidFill>
              </a:rPr>
              <a:t>(1812-1870)</a:t>
            </a:r>
            <a:endParaRPr kumimoji="1" lang="ja-JP" altLang="en-US" sz="2000" dirty="0">
              <a:solidFill>
                <a:srgbClr val="333333"/>
              </a:solidFill>
            </a:endParaRPr>
          </a:p>
          <a:p>
            <a:pPr marR="2826385" lvl="0" defTabSz="914400"/>
            <a:r>
              <a:rPr kumimoji="1" lang="ja-JP" altLang="en-US" sz="2000" spc="-5" dirty="0">
                <a:solidFill>
                  <a:srgbClr val="004992"/>
                </a:solidFill>
              </a:rPr>
              <a:t>男性、すでに死亡している、そして何よりも・・・</a:t>
            </a:r>
            <a:br>
              <a:rPr kumimoji="1" lang="en-US" altLang="ja-JP" sz="2000" spc="-5" dirty="0">
                <a:solidFill>
                  <a:srgbClr val="004992"/>
                </a:solidFill>
              </a:rPr>
            </a:br>
            <a:r>
              <a:rPr kumimoji="1" lang="ja-JP" altLang="en-US" sz="2000" dirty="0">
                <a:solidFill>
                  <a:srgbClr val="004992"/>
                </a:solidFill>
              </a:rPr>
              <a:t>有名な作家である</a:t>
            </a:r>
            <a:r>
              <a:rPr kumimoji="1" lang="en-US" altLang="ja-JP" sz="2000" spc="-5" dirty="0">
                <a:solidFill>
                  <a:srgbClr val="004992"/>
                </a:solidFill>
              </a:rPr>
              <a:t>!</a:t>
            </a:r>
            <a:endParaRPr kumimoji="1" lang="ja-JP" altLang="en-US" sz="2000" dirty="0">
              <a:solidFill>
                <a:srgbClr val="004992"/>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a:t>
            </a:fld>
            <a:endParaRPr lang="en-US">
              <a:latin typeface="+mn-lt"/>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61749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0" dirty="0">
                <a:solidFill>
                  <a:srgbClr val="333333"/>
                </a:solidFill>
              </a:rPr>
              <a:t>フョードル・ドストエフスキー </a:t>
            </a:r>
            <a:r>
              <a:rPr kumimoji="1" lang="en-US" altLang="ja-JP" sz="2000" spc="-5" dirty="0">
                <a:solidFill>
                  <a:srgbClr val="333333"/>
                </a:solidFill>
              </a:rPr>
              <a:t>(1821-1881)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5" dirty="0">
                <a:solidFill>
                  <a:srgbClr val="333333"/>
                </a:solidFill>
              </a:rPr>
              <a:t>アーネスト・ヘミングウェイ</a:t>
            </a:r>
            <a:r>
              <a:rPr kumimoji="1" lang="ja-JP" altLang="en-US" sz="2000" spc="-35" dirty="0">
                <a:solidFill>
                  <a:srgbClr val="333333"/>
                </a:solidFill>
              </a:rPr>
              <a:t> </a:t>
            </a:r>
            <a:r>
              <a:rPr kumimoji="1" lang="en-US" altLang="ja-JP" sz="2000" spc="-5" dirty="0">
                <a:solidFill>
                  <a:srgbClr val="333333"/>
                </a:solidFill>
              </a:rPr>
              <a:t>(1899-1961)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10" dirty="0">
                <a:solidFill>
                  <a:srgbClr val="333333"/>
                </a:solidFill>
              </a:rPr>
              <a:t>フリードリヒ・ヘルダーリン </a:t>
            </a:r>
            <a:r>
              <a:rPr kumimoji="1" lang="en-US" altLang="ja-JP" sz="2000" spc="-5" dirty="0">
                <a:solidFill>
                  <a:srgbClr val="333333"/>
                </a:solidFill>
              </a:rPr>
              <a:t>(1770-1843)</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5" dirty="0">
                <a:solidFill>
                  <a:srgbClr val="333333"/>
                </a:solidFill>
              </a:rPr>
              <a:t>チャールズ・ディケンズ </a:t>
            </a:r>
            <a:r>
              <a:rPr kumimoji="1" lang="en-US" altLang="ja-JP" sz="2000" spc="-5" dirty="0">
                <a:solidFill>
                  <a:srgbClr val="333333"/>
                </a:solidFill>
              </a:rPr>
              <a:t>(1812-1870)</a:t>
            </a:r>
            <a:endParaRPr kumimoji="1" lang="ja-JP" altLang="en-US" sz="2000" dirty="0">
              <a:solidFill>
                <a:srgbClr val="333333"/>
              </a:solidFill>
            </a:endParaRPr>
          </a:p>
          <a:p>
            <a:pPr marR="2826385" lvl="0" defTabSz="914400"/>
            <a:r>
              <a:rPr kumimoji="1" lang="ja-JP" altLang="en-US" sz="2000" spc="-5" dirty="0">
                <a:solidFill>
                  <a:srgbClr val="004992"/>
                </a:solidFill>
              </a:rPr>
              <a:t>男性、すでに死亡している、そして何よりも・・・</a:t>
            </a:r>
            <a:br>
              <a:rPr kumimoji="1" lang="en-US" altLang="ja-JP" sz="2000" spc="-5" dirty="0">
                <a:solidFill>
                  <a:srgbClr val="004992"/>
                </a:solidFill>
              </a:rPr>
            </a:br>
            <a:r>
              <a:rPr kumimoji="1" lang="ja-JP" altLang="en-US" sz="2000" dirty="0">
                <a:solidFill>
                  <a:srgbClr val="004992"/>
                </a:solidFill>
              </a:rPr>
              <a:t>有名な作家である</a:t>
            </a:r>
            <a:r>
              <a:rPr kumimoji="1" lang="en-US" altLang="ja-JP" sz="2000" spc="-5" dirty="0">
                <a:solidFill>
                  <a:srgbClr val="004992"/>
                </a:solidFill>
              </a:rPr>
              <a:t>!</a:t>
            </a:r>
            <a:endParaRPr kumimoji="1" lang="ja-JP" altLang="en-US" sz="2000" dirty="0">
              <a:solidFill>
                <a:srgbClr val="004992"/>
              </a:solidFill>
            </a:endParaRPr>
          </a:p>
          <a:p>
            <a:pPr lvl="0" defTabSz="914400">
              <a:lnSpc>
                <a:spcPct val="100000"/>
              </a:lnSpc>
              <a:spcBef>
                <a:spcPts val="1200"/>
              </a:spcBef>
            </a:pPr>
            <a:r>
              <a:rPr kumimoji="1" lang="ja-JP" altLang="en-US" sz="2000" spc="-10" dirty="0">
                <a:solidFill>
                  <a:srgbClr val="004992"/>
                </a:solidFill>
              </a:rPr>
              <a:t>他にはないですか</a:t>
            </a:r>
            <a:r>
              <a:rPr kumimoji="1" lang="en-US" altLang="ja-JP" sz="2000" spc="-5" dirty="0">
                <a:solidFill>
                  <a:srgbClr val="004992"/>
                </a:solidFill>
              </a:rPr>
              <a:t>?</a:t>
            </a:r>
            <a:endParaRPr kumimoji="1" lang="ja-JP" altLang="en-US" sz="2000" dirty="0">
              <a:solidFill>
                <a:srgbClr val="004992"/>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7</a:t>
            </a:fld>
            <a:endParaRPr lang="en-US">
              <a:latin typeface="+mn-lt"/>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58775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次の人々に共通している特徴は何でしょう</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0" dirty="0">
                <a:solidFill>
                  <a:srgbClr val="333333"/>
                </a:solidFill>
              </a:rPr>
              <a:t>フョードル・ドストエフスキー </a:t>
            </a:r>
            <a:r>
              <a:rPr kumimoji="1" lang="en-US" altLang="ja-JP" sz="2000" spc="-5" dirty="0">
                <a:solidFill>
                  <a:srgbClr val="333333"/>
                </a:solidFill>
              </a:rPr>
              <a:t>(1821-1881)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5" dirty="0">
                <a:solidFill>
                  <a:srgbClr val="333333"/>
                </a:solidFill>
              </a:rPr>
              <a:t>アーネスト・ヘミングウェイ</a:t>
            </a:r>
            <a:r>
              <a:rPr kumimoji="1" lang="ja-JP" altLang="en-US" sz="2000" spc="-35" dirty="0">
                <a:solidFill>
                  <a:srgbClr val="333333"/>
                </a:solidFill>
              </a:rPr>
              <a:t> </a:t>
            </a:r>
            <a:r>
              <a:rPr kumimoji="1" lang="en-US" altLang="ja-JP" sz="2000" spc="-5" dirty="0">
                <a:solidFill>
                  <a:srgbClr val="333333"/>
                </a:solidFill>
              </a:rPr>
              <a:t>(1899-1961)</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10" dirty="0">
                <a:solidFill>
                  <a:srgbClr val="333333"/>
                </a:solidFill>
              </a:rPr>
              <a:t>フリードリヒ・ヘルダーリン </a:t>
            </a:r>
            <a:r>
              <a:rPr kumimoji="1" lang="en-US" altLang="ja-JP" sz="2000" spc="-5" dirty="0">
                <a:solidFill>
                  <a:srgbClr val="333333"/>
                </a:solidFill>
              </a:rPr>
              <a:t>(1770-1843)</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356235" algn="l"/>
              </a:tabLst>
            </a:pPr>
            <a:r>
              <a:rPr kumimoji="1" lang="ja-JP" altLang="en-US" sz="2000" spc="-25" dirty="0">
                <a:solidFill>
                  <a:srgbClr val="333333"/>
                </a:solidFill>
              </a:rPr>
              <a:t>チャールズ・ディケンズ </a:t>
            </a:r>
            <a:r>
              <a:rPr kumimoji="1" lang="en-US" altLang="ja-JP" sz="2000" spc="-5" dirty="0">
                <a:solidFill>
                  <a:srgbClr val="333333"/>
                </a:solidFill>
              </a:rPr>
              <a:t>(1812-1870)</a:t>
            </a:r>
            <a:endParaRPr kumimoji="1" lang="ja-JP" altLang="en-US" sz="2000" dirty="0">
              <a:solidFill>
                <a:srgbClr val="333333"/>
              </a:solidFill>
            </a:endParaRPr>
          </a:p>
          <a:p>
            <a:pPr marR="2826385" lvl="0" defTabSz="914400"/>
            <a:r>
              <a:rPr kumimoji="1" lang="ja-JP" altLang="en-US" sz="2000" spc="-5" dirty="0">
                <a:solidFill>
                  <a:srgbClr val="004992"/>
                </a:solidFill>
              </a:rPr>
              <a:t>男性、すでに死亡している、そして何よりも・・・</a:t>
            </a:r>
            <a:br>
              <a:rPr kumimoji="1" lang="en-US" altLang="ja-JP" sz="2000" spc="-5" dirty="0">
                <a:solidFill>
                  <a:srgbClr val="004992"/>
                </a:solidFill>
              </a:rPr>
            </a:br>
            <a:r>
              <a:rPr kumimoji="1" lang="ja-JP" altLang="en-US" sz="2000" dirty="0">
                <a:solidFill>
                  <a:srgbClr val="004992"/>
                </a:solidFill>
              </a:rPr>
              <a:t>有名な作家である</a:t>
            </a:r>
            <a:r>
              <a:rPr kumimoji="1" lang="en-US" altLang="ja-JP" sz="2000" spc="-5" dirty="0">
                <a:solidFill>
                  <a:srgbClr val="004992"/>
                </a:solidFill>
              </a:rPr>
              <a:t>!</a:t>
            </a:r>
            <a:endParaRPr kumimoji="1" lang="ja-JP" altLang="en-US" sz="2000" dirty="0">
              <a:solidFill>
                <a:srgbClr val="004992"/>
              </a:solidFill>
            </a:endParaRPr>
          </a:p>
          <a:p>
            <a:pPr lvl="0" defTabSz="914400">
              <a:lnSpc>
                <a:spcPct val="100000"/>
              </a:lnSpc>
              <a:spcBef>
                <a:spcPts val="1200"/>
              </a:spcBef>
            </a:pPr>
            <a:r>
              <a:rPr kumimoji="1" lang="ja-JP" altLang="en-US" sz="2000" spc="-10" dirty="0">
                <a:solidFill>
                  <a:srgbClr val="004992"/>
                </a:solidFill>
              </a:rPr>
              <a:t>他にはないですか</a:t>
            </a:r>
            <a:r>
              <a:rPr kumimoji="1" lang="en-US" altLang="ja-JP" sz="2000" spc="-5" dirty="0">
                <a:solidFill>
                  <a:srgbClr val="004992"/>
                </a:solidFill>
              </a:rPr>
              <a:t>?</a:t>
            </a:r>
            <a:endParaRPr kumimoji="1" lang="ja-JP" altLang="en-US" sz="2000" dirty="0">
              <a:solidFill>
                <a:srgbClr val="004992"/>
              </a:solidFill>
            </a:endParaRPr>
          </a:p>
          <a:p>
            <a:pPr marR="5080" lvl="0" defTabSz="914400">
              <a:lnSpc>
                <a:spcPct val="100000"/>
              </a:lnSpc>
              <a:spcBef>
                <a:spcPts val="1200"/>
              </a:spcBef>
            </a:pPr>
            <a:r>
              <a:rPr kumimoji="1" lang="ja-JP" altLang="en-US" sz="2000" dirty="0">
                <a:solidFill>
                  <a:srgbClr val="004992"/>
                </a:solidFill>
              </a:rPr>
              <a:t>彼らは何らかの精神障害と診断されていて、</a:t>
            </a:r>
            <a:br>
              <a:rPr kumimoji="1" lang="en-US" altLang="ja-JP" sz="2000" dirty="0">
                <a:solidFill>
                  <a:srgbClr val="004992"/>
                </a:solidFill>
              </a:rPr>
            </a:br>
            <a:r>
              <a:rPr kumimoji="1" lang="ja-JP" altLang="en-US" sz="2000" dirty="0">
                <a:solidFill>
                  <a:srgbClr val="004992"/>
                </a:solidFill>
              </a:rPr>
              <a:t>彼らのうち二人に重い症状がありました。</a:t>
            </a:r>
            <a:endParaRPr lang="en-US" sz="2000" dirty="0">
              <a:solidFill>
                <a:srgbClr val="004992"/>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8</a:t>
            </a:fld>
            <a:endParaRPr lang="en-US">
              <a:latin typeface="+mn-lt"/>
            </a:endParaRPr>
          </a:p>
        </p:txBody>
      </p:sp>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40652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有名 </a:t>
            </a:r>
            <a:r>
              <a:rPr lang="en-US" altLang="ja-JP" sz="3600">
                <a:latin typeface="+mn-lt"/>
                <a:ea typeface="+mn-ea"/>
                <a:cs typeface="+mn-cs"/>
              </a:rPr>
              <a:t>= </a:t>
            </a:r>
            <a:r>
              <a:rPr lang="ja-JP" altLang="en-US" sz="3600">
                <a:latin typeface="+mn-lt"/>
                <a:ea typeface="+mn-ea"/>
                <a:cs typeface="+mn-cs"/>
              </a:rPr>
              <a:t>完璧</a:t>
            </a:r>
            <a:r>
              <a:rPr lang="en-US" altLang="ja-JP" sz="3600">
                <a:latin typeface="+mn-lt"/>
                <a:ea typeface="+mn-ea"/>
                <a:cs typeface="+mn-cs"/>
              </a:rPr>
              <a:t>?</a:t>
            </a:r>
            <a:endParaRPr sz="3600" dirty="0">
              <a:latin typeface="+mn-lt"/>
              <a:ea typeface="+mn-ea"/>
              <a:cs typeface="+mn-cs"/>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9</a:t>
            </a:fld>
            <a:endParaRPr lang="en-US">
              <a:latin typeface="+mn-lt"/>
            </a:endParaRPr>
          </a:p>
        </p:txBody>
      </p:sp>
      <p:graphicFrame>
        <p:nvGraphicFramePr>
          <p:cNvPr id="6" name="Group 41"/>
          <p:cNvGraphicFramePr>
            <a:graphicFrameLocks/>
          </p:cNvGraphicFramePr>
          <p:nvPr>
            <p:extLst>
              <p:ext uri="{D42A27DB-BD31-4B8C-83A1-F6EECF244321}">
                <p14:modId xmlns:p14="http://schemas.microsoft.com/office/powerpoint/2010/main" val="170144295"/>
              </p:ext>
            </p:extLst>
          </p:nvPr>
        </p:nvGraphicFramePr>
        <p:xfrm>
          <a:off x="408955" y="2132857"/>
          <a:ext cx="11376000" cy="44805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097280">
                <a:tc>
                  <a:txBody>
                    <a:bodyPr/>
                    <a:lstStyle/>
                    <a:p>
                      <a:pPr marL="0" indent="0">
                        <a:lnSpc>
                          <a:spcPct val="100000"/>
                        </a:lnSpc>
                        <a:spcBef>
                          <a:spcPts val="0"/>
                        </a:spcBef>
                        <a:spcAft>
                          <a:spcPts val="0"/>
                        </a:spcAft>
                        <a:buFontTx/>
                        <a:buNone/>
                      </a:pPr>
                      <a:r>
                        <a:rPr lang="ja-JP" altLang="en-US" sz="1800" b="0" dirty="0">
                          <a:solidFill>
                            <a:srgbClr val="333333"/>
                          </a:solidFill>
                          <a:latin typeface="+mn-lt"/>
                          <a:ea typeface="+mn-ea"/>
                          <a:cs typeface="+mn-cs"/>
                        </a:rPr>
                        <a:t>フョードル・ドストエフスキー</a:t>
                      </a:r>
                      <a:br>
                        <a:rPr lang="en-US" altLang="ja-JP" sz="1800" b="0" dirty="0">
                          <a:solidFill>
                            <a:srgbClr val="333333"/>
                          </a:solidFill>
                          <a:latin typeface="+mn-lt"/>
                          <a:ea typeface="+mn-ea"/>
                          <a:cs typeface="+mn-cs"/>
                        </a:rPr>
                      </a:br>
                      <a:r>
                        <a:rPr lang="en-US" altLang="ja-JP" sz="1800" b="0" dirty="0">
                          <a:solidFill>
                            <a:srgbClr val="333333"/>
                          </a:solidFill>
                          <a:latin typeface="+mn-lt"/>
                          <a:ea typeface="+mn-ea"/>
                          <a:cs typeface="+mn-cs"/>
                        </a:rPr>
                        <a:t>(1821-1881)</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indent="0">
                        <a:lnSpc>
                          <a:spcPct val="100000"/>
                        </a:lnSpc>
                        <a:spcBef>
                          <a:spcPts val="0"/>
                        </a:spcBef>
                        <a:spcAft>
                          <a:spcPts val="0"/>
                        </a:spcAft>
                        <a:buFontTx/>
                        <a:buNone/>
                      </a:pPr>
                      <a:r>
                        <a:rPr lang="ja-JP" altLang="en-US" sz="1800" b="0" baseline="0" dirty="0">
                          <a:solidFill>
                            <a:srgbClr val="333333"/>
                          </a:solidFill>
                          <a:latin typeface="+mn-lt"/>
                          <a:ea typeface="+mn-ea"/>
                          <a:cs typeface="+mn-cs"/>
                        </a:rPr>
                        <a:t>フョードル・ドストエフスキーは最も重要なロシア人作家の一人であり、世界文学において最も心理描写が巧みな一人。ドストエフスキーはてんかんを患い、一時賭博にのめりこんでいたが、晩年には経済的に安定し、生前もその業績は高く評価されていた。</a:t>
                      </a:r>
                      <a:endParaRPr lang="es-ES" sz="1800" b="0"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indent="0">
                        <a:lnSpc>
                          <a:spcPct val="100000"/>
                        </a:lnSpc>
                        <a:spcBef>
                          <a:spcPts val="0"/>
                        </a:spcBef>
                        <a:spcAft>
                          <a:spcPts val="0"/>
                        </a:spcAft>
                        <a:buFontTx/>
                        <a:buNone/>
                      </a:pPr>
                      <a:r>
                        <a:rPr lang="ja-JP" altLang="en-US" sz="1800" b="0" dirty="0">
                          <a:solidFill>
                            <a:srgbClr val="333333"/>
                          </a:solidFill>
                          <a:latin typeface="+mn-lt"/>
                          <a:ea typeface="+mn-ea"/>
                          <a:cs typeface="+mn-cs"/>
                        </a:rPr>
                        <a:t>アーネスト・ヘミングウェイ </a:t>
                      </a:r>
                      <a:br>
                        <a:rPr lang="en-US" altLang="ja-JP" sz="1800" b="0" dirty="0">
                          <a:solidFill>
                            <a:srgbClr val="333333"/>
                          </a:solidFill>
                          <a:latin typeface="+mn-lt"/>
                          <a:ea typeface="+mn-ea"/>
                          <a:cs typeface="+mn-cs"/>
                        </a:rPr>
                      </a:br>
                      <a:r>
                        <a:rPr lang="en-US" altLang="ja-JP" sz="1800" b="0" dirty="0">
                          <a:solidFill>
                            <a:srgbClr val="333333"/>
                          </a:solidFill>
                          <a:latin typeface="+mn-lt"/>
                          <a:ea typeface="+mn-ea"/>
                          <a:cs typeface="+mn-cs"/>
                        </a:rPr>
                        <a:t>(1899-1961)</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ja-JP" altLang="en-US" sz="1800" dirty="0">
                          <a:solidFill>
                            <a:srgbClr val="333333"/>
                          </a:solidFill>
                          <a:latin typeface="+mn-lt"/>
                          <a:ea typeface="+mn-ea"/>
                          <a:cs typeface="+mn-cs"/>
                        </a:rPr>
                        <a:t>ヘミングウェイは</a:t>
                      </a:r>
                      <a:r>
                        <a:rPr lang="en-US" altLang="ja-JP" sz="1800" dirty="0">
                          <a:solidFill>
                            <a:srgbClr val="333333"/>
                          </a:solidFill>
                          <a:latin typeface="+mn-lt"/>
                          <a:ea typeface="+mn-ea"/>
                          <a:cs typeface="+mn-cs"/>
                        </a:rPr>
                        <a:t>20</a:t>
                      </a:r>
                      <a:r>
                        <a:rPr lang="ja-JP" altLang="en-US" sz="1800" dirty="0">
                          <a:solidFill>
                            <a:srgbClr val="333333"/>
                          </a:solidFill>
                          <a:latin typeface="+mn-lt"/>
                          <a:ea typeface="+mn-ea"/>
                          <a:cs typeface="+mn-cs"/>
                        </a:rPr>
                        <a:t>世紀で最も成功したアメリカ人作家とみなされている。</a:t>
                      </a:r>
                      <a:r>
                        <a:rPr lang="en-US" altLang="ja-JP" sz="1800" dirty="0">
                          <a:solidFill>
                            <a:srgbClr val="333333"/>
                          </a:solidFill>
                          <a:latin typeface="+mn-lt"/>
                          <a:ea typeface="+mn-ea"/>
                          <a:cs typeface="+mn-cs"/>
                        </a:rPr>
                        <a:t>1954</a:t>
                      </a:r>
                      <a:r>
                        <a:rPr lang="ja-JP" altLang="en-US" sz="1800" dirty="0">
                          <a:solidFill>
                            <a:srgbClr val="333333"/>
                          </a:solidFill>
                          <a:latin typeface="+mn-lt"/>
                          <a:ea typeface="+mn-ea"/>
                          <a:cs typeface="+mn-cs"/>
                        </a:rPr>
                        <a:t>年にノーベル文学賞を受賞した。一時期、うつ病とアルコール乱用に陥った時期があった。彼はまた、双極性障害ではなかったかと疑われている。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97280">
                <a:tc>
                  <a:txBody>
                    <a:bodyPr/>
                    <a:lstStyle/>
                    <a:p>
                      <a:pPr marL="0" indent="0">
                        <a:lnSpc>
                          <a:spcPct val="100000"/>
                        </a:lnSpc>
                        <a:spcBef>
                          <a:spcPts val="0"/>
                        </a:spcBef>
                        <a:spcAft>
                          <a:spcPts val="0"/>
                        </a:spcAft>
                        <a:buFontTx/>
                        <a:buNone/>
                      </a:pPr>
                      <a:r>
                        <a:rPr lang="ja-JP" altLang="en-US" sz="1800" b="0" dirty="0">
                          <a:solidFill>
                            <a:srgbClr val="333333"/>
                          </a:solidFill>
                          <a:latin typeface="+mn-lt"/>
                          <a:ea typeface="+mn-ea"/>
                          <a:cs typeface="+mn-cs"/>
                        </a:rPr>
                        <a:t>フリードリヒ・ヘルダーリン </a:t>
                      </a:r>
                      <a:br>
                        <a:rPr lang="en-US" altLang="ja-JP" sz="1800" b="0" dirty="0">
                          <a:solidFill>
                            <a:srgbClr val="333333"/>
                          </a:solidFill>
                          <a:latin typeface="+mn-lt"/>
                          <a:ea typeface="+mn-ea"/>
                          <a:cs typeface="+mn-cs"/>
                        </a:rPr>
                      </a:br>
                      <a:r>
                        <a:rPr lang="en-US" altLang="ja-JP" sz="1800" b="0" dirty="0">
                          <a:solidFill>
                            <a:srgbClr val="333333"/>
                          </a:solidFill>
                          <a:latin typeface="+mn-lt"/>
                          <a:ea typeface="+mn-ea"/>
                          <a:cs typeface="+mn-cs"/>
                        </a:rPr>
                        <a:t>(1770-1843)</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ja-JP" altLang="en-US" sz="1800" b="0" i="0" u="none" strike="noStrike" cap="none" normalizeH="0" baseline="0" dirty="0">
                          <a:ln>
                            <a:noFill/>
                          </a:ln>
                          <a:solidFill>
                            <a:srgbClr val="333333"/>
                          </a:solidFill>
                          <a:effectLst/>
                          <a:latin typeface="+mn-lt"/>
                          <a:ea typeface="+mn-ea"/>
                          <a:cs typeface="+mn-cs"/>
                        </a:rPr>
                        <a:t>ヘルダーソンは「天才と狂気」の代表例である。彼は、ゲーテやシラーとともに最も重要なドイツの詩人である。今日であれば、おそらく、統合失調症かその他の重い精神障害と診断されていたであろう。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defRPr/>
                      </a:pPr>
                      <a:r>
                        <a:rPr lang="ja-JP" altLang="en-US" sz="1800" b="0" dirty="0">
                          <a:solidFill>
                            <a:srgbClr val="333333"/>
                          </a:solidFill>
                          <a:latin typeface="+mn-lt"/>
                          <a:ea typeface="+mn-ea"/>
                          <a:cs typeface="+mn-cs"/>
                        </a:rPr>
                        <a:t>チャールズ・ディケンズ </a:t>
                      </a:r>
                      <a:br>
                        <a:rPr lang="en-US" altLang="ja-JP" sz="1800" b="0" dirty="0">
                          <a:solidFill>
                            <a:srgbClr val="333333"/>
                          </a:solidFill>
                          <a:latin typeface="+mn-lt"/>
                          <a:ea typeface="+mn-ea"/>
                          <a:cs typeface="+mn-cs"/>
                        </a:rPr>
                      </a:br>
                      <a:r>
                        <a:rPr lang="en-US" altLang="ja-JP" sz="1800" b="0" dirty="0">
                          <a:solidFill>
                            <a:srgbClr val="333333"/>
                          </a:solidFill>
                          <a:latin typeface="+mn-lt"/>
                          <a:ea typeface="+mn-ea"/>
                          <a:cs typeface="+mn-cs"/>
                        </a:rPr>
                        <a:t>(1812-1870)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ja-JP" altLang="en-US" sz="1800" b="0" i="0" u="none" strike="noStrike" cap="none" normalizeH="0" baseline="0" dirty="0">
                          <a:ln>
                            <a:noFill/>
                          </a:ln>
                          <a:solidFill>
                            <a:srgbClr val="333333"/>
                          </a:solidFill>
                          <a:effectLst/>
                          <a:latin typeface="+mn-lt"/>
                          <a:ea typeface="+mn-ea"/>
                          <a:cs typeface="+mn-cs"/>
                        </a:rPr>
                        <a:t>ディケンズは最も人気のあるイギリス人作家の一人である。彼の有名な作品には、「オリバー・ツイスト」や「クリスマス・キャロル」がある。彼には躁とうつのエピソードがあったと考えられるので、今日であればおそらく双極性障害の診断を下されているだろ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これらの絵の中で、精神障害をもつ人によって描かれたものはどれでしょうか</a:t>
            </a:r>
            <a:r>
              <a:rPr lang="en-US" altLang="ja-JP" sz="3600">
                <a:latin typeface="+mn-lt"/>
                <a:ea typeface="+mn-ea"/>
                <a:cs typeface="+mn-cs"/>
              </a:rPr>
              <a:t>?</a:t>
            </a:r>
            <a:endParaRPr sz="3600" dirty="0">
              <a:latin typeface="+mn-lt"/>
              <a:ea typeface="+mn-ea"/>
              <a:cs typeface="+mn-cs"/>
            </a:endParaRPr>
          </a:p>
        </p:txBody>
      </p:sp>
      <p:sp>
        <p:nvSpPr>
          <p:cNvPr id="7" name="Footer Placeholder 6"/>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10</a:t>
            </a:fld>
            <a:endParaRPr lang="en-US">
              <a:latin typeface="+mn-lt"/>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これらの絵の中で、オークションで最高値がつくのはどれでしょうか</a:t>
            </a:r>
            <a:r>
              <a:rPr lang="en-US" altLang="ja-JP" sz="3600">
                <a:latin typeface="+mn-lt"/>
                <a:ea typeface="+mn-ea"/>
                <a:cs typeface="+mn-cs"/>
              </a:rPr>
              <a:t>?</a:t>
            </a:r>
            <a:endParaRPr sz="3600" dirty="0">
              <a:latin typeface="+mn-lt"/>
              <a:ea typeface="+mn-ea"/>
              <a:cs typeface="+mn-cs"/>
            </a:endParaRPr>
          </a:p>
        </p:txBody>
      </p:sp>
      <p:sp>
        <p:nvSpPr>
          <p:cNvPr id="7" name="Footer Placeholder 6"/>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11</a:t>
            </a:fld>
            <a:endParaRPr lang="en-US">
              <a:latin typeface="+mn-lt"/>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9"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これらの絵の中で、オークションで最高値がつくのはどれでしょうか</a:t>
            </a:r>
            <a:r>
              <a:rPr lang="en-US" altLang="ja-JP" sz="3600">
                <a:latin typeface="+mn-lt"/>
                <a:ea typeface="+mn-ea"/>
                <a:cs typeface="+mn-cs"/>
              </a:rPr>
              <a:t>?</a:t>
            </a:r>
            <a:endParaRPr sz="3600" dirty="0">
              <a:latin typeface="+mn-lt"/>
              <a:ea typeface="+mn-ea"/>
              <a:cs typeface="+mn-cs"/>
            </a:endParaRPr>
          </a:p>
        </p:txBody>
      </p:sp>
      <p:sp>
        <p:nvSpPr>
          <p:cNvPr id="7" name="Footer Placeholder 6"/>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12</a:t>
            </a:fld>
            <a:endParaRPr lang="en-US">
              <a:latin typeface="+mn-lt"/>
            </a:endParaRPr>
          </a:p>
        </p:txBody>
      </p:sp>
      <p:sp>
        <p:nvSpPr>
          <p:cNvPr id="18" name="Caption_16"/>
          <p:cNvSpPr txBox="1"/>
          <p:nvPr/>
        </p:nvSpPr>
        <p:spPr>
          <a:xfrm>
            <a:off x="6276850" y="5689928"/>
            <a:ext cx="2255381" cy="369332"/>
          </a:xfrm>
          <a:prstGeom prst="rect">
            <a:avLst/>
          </a:prstGeom>
          <a:noFill/>
        </p:spPr>
        <p:txBody>
          <a:bodyPr wrap="square" rtlCol="0">
            <a:spAutoFit/>
          </a:bodyPr>
          <a:lstStyle/>
          <a:p>
            <a:pPr algn="ctr"/>
            <a:r>
              <a:rPr lang="en-US" altLang="ja-JP" sz="1800">
                <a:solidFill>
                  <a:srgbClr val="004992"/>
                </a:solidFill>
              </a:rPr>
              <a:t>0</a:t>
            </a:r>
            <a:r>
              <a:rPr lang="ja-JP" altLang="en-US" sz="1800">
                <a:solidFill>
                  <a:srgbClr val="004992"/>
                </a:solidFill>
              </a:rPr>
              <a:t>ユーロ</a:t>
            </a:r>
            <a:endParaRPr lang="de-DE" sz="1800" dirty="0">
              <a:solidFill>
                <a:srgbClr val="004992"/>
              </a:solidFill>
            </a:endParaRPr>
          </a:p>
        </p:txBody>
      </p:sp>
      <p:sp>
        <p:nvSpPr>
          <p:cNvPr id="19" name="Caption_17"/>
          <p:cNvSpPr txBox="1"/>
          <p:nvPr/>
        </p:nvSpPr>
        <p:spPr>
          <a:xfrm>
            <a:off x="8858875" y="4286504"/>
            <a:ext cx="2926080" cy="369332"/>
          </a:xfrm>
          <a:prstGeom prst="rect">
            <a:avLst/>
          </a:prstGeom>
          <a:noFill/>
        </p:spPr>
        <p:txBody>
          <a:bodyPr wrap="square" rtlCol="0">
            <a:spAutoFit/>
          </a:bodyPr>
          <a:lstStyle/>
          <a:p>
            <a:pPr algn="ctr"/>
            <a:r>
              <a:rPr lang="ja-JP" altLang="en-US" sz="1800">
                <a:solidFill>
                  <a:srgbClr val="004992"/>
                </a:solidFill>
              </a:rPr>
              <a:t>およそ</a:t>
            </a:r>
            <a:r>
              <a:rPr lang="en-US" altLang="ja-JP" sz="1800">
                <a:solidFill>
                  <a:srgbClr val="004992"/>
                </a:solidFill>
              </a:rPr>
              <a:t>1</a:t>
            </a:r>
            <a:r>
              <a:rPr lang="ja-JP" altLang="en-US" sz="1800">
                <a:solidFill>
                  <a:srgbClr val="004992"/>
                </a:solidFill>
              </a:rPr>
              <a:t>万ユーロ</a:t>
            </a:r>
            <a:endParaRPr lang="de-DE" sz="1800" dirty="0">
              <a:solidFill>
                <a:srgbClr val="004992"/>
              </a:solidFill>
            </a:endParaRPr>
          </a:p>
        </p:txBody>
      </p:sp>
      <p:sp>
        <p:nvSpPr>
          <p:cNvPr id="20" name="Caption_15"/>
          <p:cNvSpPr txBox="1"/>
          <p:nvPr/>
        </p:nvSpPr>
        <p:spPr>
          <a:xfrm>
            <a:off x="3389885" y="5685824"/>
            <a:ext cx="2560320" cy="369332"/>
          </a:xfrm>
          <a:prstGeom prst="rect">
            <a:avLst/>
          </a:prstGeom>
          <a:noFill/>
        </p:spPr>
        <p:txBody>
          <a:bodyPr wrap="square" rtlCol="0">
            <a:spAutoFit/>
          </a:bodyPr>
          <a:lstStyle/>
          <a:p>
            <a:pPr algn="ctr"/>
            <a:r>
              <a:rPr lang="en-US" altLang="ja-JP" sz="1800">
                <a:solidFill>
                  <a:srgbClr val="004992"/>
                </a:solidFill>
              </a:rPr>
              <a:t>2500</a:t>
            </a:r>
            <a:r>
              <a:rPr lang="ja-JP" altLang="en-US" sz="1800">
                <a:solidFill>
                  <a:srgbClr val="004992"/>
                </a:solidFill>
              </a:rPr>
              <a:t>万ユーロ</a:t>
            </a:r>
            <a:endParaRPr lang="de-DE" sz="1800" dirty="0">
              <a:solidFill>
                <a:srgbClr val="004992"/>
              </a:solidFill>
            </a:endParaRPr>
          </a:p>
        </p:txBody>
      </p:sp>
      <p:sp>
        <p:nvSpPr>
          <p:cNvPr id="21" name="Caption_14"/>
          <p:cNvSpPr txBox="1"/>
          <p:nvPr/>
        </p:nvSpPr>
        <p:spPr>
          <a:xfrm>
            <a:off x="502919" y="5698536"/>
            <a:ext cx="2560320" cy="369332"/>
          </a:xfrm>
          <a:prstGeom prst="rect">
            <a:avLst/>
          </a:prstGeom>
          <a:noFill/>
        </p:spPr>
        <p:txBody>
          <a:bodyPr wrap="square" rtlCol="0">
            <a:spAutoFit/>
          </a:bodyPr>
          <a:lstStyle/>
          <a:p>
            <a:pPr algn="ctr"/>
            <a:r>
              <a:rPr lang="ja-JP" altLang="en-US" sz="1800" dirty="0">
                <a:solidFill>
                  <a:srgbClr val="004992"/>
                </a:solidFill>
              </a:rPr>
              <a:t>およそ</a:t>
            </a:r>
            <a:r>
              <a:rPr lang="en-US" altLang="ja-JP" sz="1800" dirty="0">
                <a:solidFill>
                  <a:srgbClr val="004992"/>
                </a:solidFill>
              </a:rPr>
              <a:t>1</a:t>
            </a:r>
            <a:r>
              <a:rPr lang="ja-JP" altLang="en-US" sz="1800" dirty="0">
                <a:solidFill>
                  <a:srgbClr val="004992"/>
                </a:solidFill>
              </a:rPr>
              <a:t>億ユーロ</a:t>
            </a:r>
            <a:endParaRPr lang="de-DE" sz="1800" dirty="0">
              <a:solidFill>
                <a:srgbClr val="00499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エドヴァルド・ムンク</a:t>
            </a:r>
            <a:endParaRPr sz="3600" dirty="0">
              <a:latin typeface="+mn-lt"/>
              <a:ea typeface="+mn-ea"/>
              <a:cs typeface="+mn-cs"/>
            </a:endParaRPr>
          </a:p>
        </p:txBody>
      </p:sp>
      <p:sp>
        <p:nvSpPr>
          <p:cNvPr id="9" name="Content Placeholder 8"/>
          <p:cNvSpPr>
            <a:spLocks noGrp="1"/>
          </p:cNvSpPr>
          <p:nvPr>
            <p:ph idx="1"/>
          </p:nvPr>
        </p:nvSpPr>
        <p:spPr>
          <a:xfrm>
            <a:off x="408955" y="2204864"/>
            <a:ext cx="6858000" cy="4248000"/>
          </a:xfrm>
        </p:spPr>
        <p:txBody>
          <a:bodyPr/>
          <a:lstStyle/>
          <a:p>
            <a:pPr marL="285750" indent="-285750">
              <a:lnSpc>
                <a:spcPct val="100000"/>
              </a:lnSpc>
              <a:spcBef>
                <a:spcPts val="1200"/>
              </a:spcBef>
              <a:buClr>
                <a:srgbClr val="333333"/>
              </a:buClr>
              <a:buFont typeface="WingDings"/>
              <a:buChar char=""/>
            </a:pPr>
            <a:r>
              <a:rPr lang="ja-JP" altLang="en-US" sz="2400" dirty="0">
                <a:solidFill>
                  <a:srgbClr val="333333"/>
                </a:solidFill>
              </a:rPr>
              <a:t>この「叫び」は、およそ</a:t>
            </a:r>
            <a:r>
              <a:rPr lang="en-US" altLang="ja-JP" sz="2400" dirty="0">
                <a:solidFill>
                  <a:srgbClr val="333333"/>
                </a:solidFill>
              </a:rPr>
              <a:t>1</a:t>
            </a:r>
            <a:r>
              <a:rPr lang="ja-JP" altLang="en-US" sz="2400" dirty="0">
                <a:solidFill>
                  <a:srgbClr val="333333"/>
                </a:solidFill>
              </a:rPr>
              <a:t>億ユーロで落札されました。これによって、この絵は世界で最も高額な絵の</a:t>
            </a:r>
            <a:r>
              <a:rPr lang="en-US" altLang="ja-JP" sz="2400" dirty="0">
                <a:solidFill>
                  <a:srgbClr val="333333"/>
                </a:solidFill>
              </a:rPr>
              <a:t>1</a:t>
            </a:r>
            <a:r>
              <a:rPr lang="ja-JP" altLang="en-US" sz="2400" dirty="0">
                <a:solidFill>
                  <a:srgbClr val="333333"/>
                </a:solidFill>
              </a:rPr>
              <a:t>つになりました。</a:t>
            </a:r>
          </a:p>
          <a:p>
            <a:pPr marL="285750" indent="-285750">
              <a:lnSpc>
                <a:spcPct val="100000"/>
              </a:lnSpc>
              <a:spcBef>
                <a:spcPts val="1200"/>
              </a:spcBef>
              <a:buClr>
                <a:srgbClr val="333333"/>
              </a:buClr>
              <a:buFont typeface="WingDings"/>
              <a:buChar char=""/>
            </a:pPr>
            <a:r>
              <a:rPr lang="ja-JP" altLang="en-US" sz="2400" dirty="0">
                <a:solidFill>
                  <a:srgbClr val="333333"/>
                </a:solidFill>
              </a:rPr>
              <a:t>画家エドヴァルド・ムンクは、双極性障害だったと考えられています</a:t>
            </a:r>
            <a:r>
              <a:rPr lang="en-US" altLang="ja-JP" sz="2400" dirty="0">
                <a:solidFill>
                  <a:srgbClr val="333333"/>
                </a:solidFill>
              </a:rPr>
              <a:t>:</a:t>
            </a:r>
          </a:p>
          <a:p>
            <a:pPr marL="717677" lvl="3" indent="-285750">
              <a:lnSpc>
                <a:spcPct val="100000"/>
              </a:lnSpc>
              <a:spcBef>
                <a:spcPts val="1200"/>
              </a:spcBef>
              <a:buClr>
                <a:srgbClr val="333333"/>
              </a:buClr>
              <a:buFont typeface="WingDings"/>
              <a:buChar char=""/>
            </a:pPr>
            <a:r>
              <a:rPr lang="ja-JP" altLang="en-US" sz="2400" dirty="0">
                <a:solidFill>
                  <a:srgbClr val="333333"/>
                </a:solidFill>
                <a:latin typeface="+mn-lt"/>
              </a:rPr>
              <a:t>彼には、躁・うつ症状と妄想がありました。</a:t>
            </a:r>
          </a:p>
          <a:p>
            <a:pPr marL="717677" lvl="3" indent="-285750">
              <a:lnSpc>
                <a:spcPct val="100000"/>
              </a:lnSpc>
              <a:spcBef>
                <a:spcPts val="1200"/>
              </a:spcBef>
              <a:buClr>
                <a:srgbClr val="333333"/>
              </a:buClr>
              <a:buFont typeface="WingDings"/>
              <a:buChar char=""/>
            </a:pPr>
            <a:r>
              <a:rPr lang="ja-JP" altLang="en-US" sz="2400" dirty="0">
                <a:solidFill>
                  <a:srgbClr val="333333"/>
                </a:solidFill>
                <a:latin typeface="+mn-lt"/>
              </a:rPr>
              <a:t>症状が重くなり、</a:t>
            </a:r>
            <a:r>
              <a:rPr lang="en-US" altLang="ja-JP" sz="2400" dirty="0">
                <a:solidFill>
                  <a:srgbClr val="333333"/>
                </a:solidFill>
                <a:latin typeface="+mn-lt"/>
              </a:rPr>
              <a:t>8</a:t>
            </a:r>
            <a:r>
              <a:rPr lang="ja-JP" altLang="en-US" sz="2400" dirty="0">
                <a:solidFill>
                  <a:srgbClr val="333333"/>
                </a:solidFill>
                <a:latin typeface="+mn-lt"/>
              </a:rPr>
              <a:t>か月以上入院したことがあります。</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13</a:t>
            </a:fld>
            <a:endParaRPr lang="en-US">
              <a:latin typeface="+mn-lt"/>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シュテフェン・モリッツ</a:t>
            </a:r>
            <a:endParaRPr sz="3600" dirty="0">
              <a:latin typeface="+mn-lt"/>
              <a:ea typeface="+mn-ea"/>
              <a:cs typeface="+mn-cs"/>
            </a:endParaRPr>
          </a:p>
        </p:txBody>
      </p:sp>
      <p:sp>
        <p:nvSpPr>
          <p:cNvPr id="9" name="Content Placeholder 8"/>
          <p:cNvSpPr>
            <a:spLocks noGrp="1"/>
          </p:cNvSpPr>
          <p:nvPr>
            <p:ph idx="1"/>
          </p:nvPr>
        </p:nvSpPr>
        <p:spPr>
          <a:xfrm>
            <a:off x="408955" y="2204864"/>
            <a:ext cx="6858000" cy="4248000"/>
          </a:xfrm>
        </p:spPr>
        <p:txBody>
          <a:bodyPr/>
          <a:lstStyle/>
          <a:p>
            <a:pPr marL="342900" lvl="0" indent="-342900" defTabSz="914400">
              <a:lnSpc>
                <a:spcPct val="100000"/>
              </a:lnSpc>
              <a:spcBef>
                <a:spcPts val="1200"/>
              </a:spcBef>
              <a:buClr>
                <a:srgbClr val="333333"/>
              </a:buClr>
              <a:buFont typeface="WingDings"/>
              <a:buChar char=""/>
              <a:tabLst>
                <a:tab pos="278130" algn="l"/>
              </a:tabLst>
            </a:pPr>
            <a:r>
              <a:rPr kumimoji="1" lang="ja-JP" altLang="en-US" sz="2400" spc="-5" dirty="0">
                <a:solidFill>
                  <a:srgbClr val="333333"/>
                </a:solidFill>
              </a:rPr>
              <a:t>この絵は画家の思い出としての価値しかありません。</a:t>
            </a:r>
            <a:endParaRPr kumimoji="1" lang="ja-JP" altLang="en-US" sz="2400" dirty="0">
              <a:solidFill>
                <a:srgbClr val="333333"/>
              </a:solidFill>
            </a:endParaRPr>
          </a:p>
          <a:p>
            <a:pPr marL="342900" marR="5080" lvl="0" indent="-342900" defTabSz="914400">
              <a:lnSpc>
                <a:spcPct val="100000"/>
              </a:lnSpc>
              <a:spcBef>
                <a:spcPts val="1200"/>
              </a:spcBef>
              <a:buClr>
                <a:srgbClr val="333333"/>
              </a:buClr>
              <a:buFont typeface="WingDings"/>
              <a:buChar char=""/>
              <a:tabLst>
                <a:tab pos="278130" algn="l"/>
              </a:tabLst>
            </a:pPr>
            <a:r>
              <a:rPr kumimoji="1" lang="ja-JP" altLang="en-US" sz="2400" spc="-5" dirty="0">
                <a:solidFill>
                  <a:srgbClr val="333333"/>
                </a:solidFill>
              </a:rPr>
              <a:t>この絵は大学教授のシュテフェン・モリッツ博士が</a:t>
            </a:r>
            <a:r>
              <a:rPr kumimoji="1" lang="en-US" altLang="ja-JP" sz="2400" spc="-5" dirty="0">
                <a:solidFill>
                  <a:srgbClr val="333333"/>
                </a:solidFill>
              </a:rPr>
              <a:t>16</a:t>
            </a:r>
            <a:r>
              <a:rPr kumimoji="1" lang="ja-JP" altLang="en-US" sz="2400" spc="-5" dirty="0">
                <a:solidFill>
                  <a:srgbClr val="333333"/>
                </a:solidFill>
              </a:rPr>
              <a:t>歳の時に描いたものです</a:t>
            </a:r>
            <a:r>
              <a:rPr kumimoji="1" lang="en-US" altLang="ja-JP" sz="2400" spc="-5" dirty="0">
                <a:solidFill>
                  <a:srgbClr val="333333"/>
                </a:solidFill>
              </a:rPr>
              <a:t>:</a:t>
            </a:r>
            <a:endParaRPr kumimoji="1" lang="ja-JP" altLang="en-US" sz="2400" dirty="0">
              <a:solidFill>
                <a:srgbClr val="333333"/>
              </a:solidFill>
            </a:endParaRPr>
          </a:p>
          <a:p>
            <a:pPr marL="774827" marR="451484" lvl="3" indent="-342900" defTabSz="914400">
              <a:lnSpc>
                <a:spcPct val="100000"/>
              </a:lnSpc>
              <a:spcBef>
                <a:spcPts val="1200"/>
              </a:spcBef>
              <a:buClr>
                <a:srgbClr val="333333"/>
              </a:buClr>
              <a:buFont typeface="WingDings"/>
              <a:buChar char=""/>
              <a:tabLst>
                <a:tab pos="755650" algn="l"/>
              </a:tabLst>
            </a:pPr>
            <a:r>
              <a:rPr kumimoji="1" lang="ja-JP" altLang="en-US" sz="2400" spc="-5" dirty="0">
                <a:solidFill>
                  <a:srgbClr val="333333"/>
                </a:solidFill>
                <a:latin typeface="+mn-lt"/>
              </a:rPr>
              <a:t>彼は心理学者で、ハンブルグ大学エッペンドルフ病院精神科の「臨床神経心理学」研究グループ責任者です。</a:t>
            </a:r>
            <a:endParaRPr kumimoji="1" lang="ja-JP" altLang="en-US" sz="2400" dirty="0">
              <a:solidFill>
                <a:srgbClr val="333333"/>
              </a:solidFill>
              <a:latin typeface="+mn-lt"/>
            </a:endParaRPr>
          </a:p>
          <a:p>
            <a:pPr marL="774827" marR="1609725" lvl="3" indent="-342900" defTabSz="914400">
              <a:lnSpc>
                <a:spcPct val="100000"/>
              </a:lnSpc>
              <a:spcBef>
                <a:spcPts val="1200"/>
              </a:spcBef>
              <a:buClr>
                <a:srgbClr val="333333"/>
              </a:buClr>
              <a:buFont typeface="WingDings"/>
              <a:buChar char=""/>
              <a:tabLst>
                <a:tab pos="755650" algn="l"/>
              </a:tabLst>
            </a:pPr>
            <a:r>
              <a:rPr kumimoji="1" lang="ja-JP" altLang="en-US" sz="2400" spc="-5" dirty="0">
                <a:solidFill>
                  <a:srgbClr val="333333"/>
                </a:solidFill>
                <a:latin typeface="+mn-lt"/>
              </a:rPr>
              <a:t>彼は今まで精神科で治療を受けたことはありません。</a:t>
            </a:r>
            <a:endParaRPr lang="en-US" sz="2400" dirty="0">
              <a:latin typeface="+mn-lt"/>
            </a:endParaRPr>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14</a:t>
            </a:fld>
            <a:endParaRPr lang="en-US">
              <a:latin typeface="+mn-lt"/>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ヴィンセント・ヴァン・ゴッホ</a:t>
            </a:r>
            <a:endParaRPr sz="3600" dirty="0">
              <a:latin typeface="+mn-lt"/>
              <a:ea typeface="+mn-ea"/>
              <a:cs typeface="+mn-cs"/>
            </a:endParaRPr>
          </a:p>
        </p:txBody>
      </p:sp>
      <p:sp>
        <p:nvSpPr>
          <p:cNvPr id="9" name="Content Placeholder 8"/>
          <p:cNvSpPr>
            <a:spLocks noGrp="1"/>
          </p:cNvSpPr>
          <p:nvPr>
            <p:ph idx="1"/>
          </p:nvPr>
        </p:nvSpPr>
        <p:spPr>
          <a:xfrm>
            <a:off x="408955" y="2204864"/>
            <a:ext cx="6858000" cy="4248000"/>
          </a:xfrm>
        </p:spPr>
        <p:txBody>
          <a:bodyPr/>
          <a:lstStyle/>
          <a:p>
            <a:pPr marL="342900" lvl="0" indent="-342900" defTabSz="914400">
              <a:lnSpc>
                <a:spcPct val="100000"/>
              </a:lnSpc>
              <a:spcBef>
                <a:spcPts val="1200"/>
              </a:spcBef>
              <a:buClr>
                <a:srgbClr val="333333"/>
              </a:buClr>
              <a:buFont typeface="WingDings"/>
              <a:buChar char=""/>
              <a:tabLst>
                <a:tab pos="278130" algn="l"/>
              </a:tabLst>
            </a:pPr>
            <a:r>
              <a:rPr kumimoji="1" lang="ja-JP" altLang="en-US" sz="2400" spc="-5" dirty="0">
                <a:solidFill>
                  <a:srgbClr val="333333"/>
                </a:solidFill>
              </a:rPr>
              <a:t>この「サン＝ポール病院の庭」は、およそ</a:t>
            </a:r>
            <a:r>
              <a:rPr kumimoji="1" lang="en-US" altLang="ja-JP" sz="2400" spc="-5" dirty="0">
                <a:solidFill>
                  <a:srgbClr val="333333"/>
                </a:solidFill>
              </a:rPr>
              <a:t>2500</a:t>
            </a:r>
            <a:r>
              <a:rPr kumimoji="1" lang="ja-JP" altLang="en-US" sz="2400" spc="-5" dirty="0">
                <a:solidFill>
                  <a:srgbClr val="333333"/>
                </a:solidFill>
              </a:rPr>
              <a:t>万ユーロの値段がついています。</a:t>
            </a:r>
            <a:endParaRPr kumimoji="1" lang="ja-JP" altLang="en-US" sz="2400" dirty="0">
              <a:solidFill>
                <a:srgbClr val="333333"/>
              </a:solidFill>
            </a:endParaRPr>
          </a:p>
          <a:p>
            <a:pPr marL="342900" marR="5080" lvl="0" indent="-342900" defTabSz="914400">
              <a:lnSpc>
                <a:spcPct val="100000"/>
              </a:lnSpc>
              <a:spcBef>
                <a:spcPts val="1200"/>
              </a:spcBef>
              <a:buClr>
                <a:srgbClr val="333333"/>
              </a:buClr>
              <a:buFont typeface="WingDings"/>
              <a:buChar char=""/>
              <a:tabLst>
                <a:tab pos="278130" algn="l"/>
              </a:tabLst>
            </a:pPr>
            <a:r>
              <a:rPr kumimoji="1" lang="ja-JP" altLang="en-US" sz="2400" spc="-5" dirty="0">
                <a:solidFill>
                  <a:srgbClr val="333333"/>
                </a:solidFill>
              </a:rPr>
              <a:t>ヴァン・ゴッホはこの絵を、フランスのサン＝ポール精神科病院に入院していた</a:t>
            </a:r>
            <a:r>
              <a:rPr kumimoji="1" lang="en-US" altLang="ja-JP" sz="2400" spc="-5" dirty="0">
                <a:solidFill>
                  <a:srgbClr val="333333"/>
                </a:solidFill>
              </a:rPr>
              <a:t>1889</a:t>
            </a:r>
            <a:r>
              <a:rPr kumimoji="1" lang="ja-JP" altLang="en-US" sz="2400" spc="-5" dirty="0">
                <a:solidFill>
                  <a:srgbClr val="333333"/>
                </a:solidFill>
              </a:rPr>
              <a:t>年に描きました</a:t>
            </a:r>
            <a:r>
              <a:rPr kumimoji="1" lang="en-US" altLang="ja-JP" sz="2400" spc="-5" dirty="0">
                <a:solidFill>
                  <a:srgbClr val="333333"/>
                </a:solidFill>
              </a:rPr>
              <a:t>:</a:t>
            </a:r>
            <a:endParaRPr kumimoji="1" lang="ja-JP" altLang="en-US" sz="2400" dirty="0">
              <a:solidFill>
                <a:srgbClr val="333333"/>
              </a:solidFill>
            </a:endParaRPr>
          </a:p>
          <a:p>
            <a:pPr marL="774827" marR="975994" lvl="3" indent="-342900" defTabSz="914400">
              <a:lnSpc>
                <a:spcPct val="100000"/>
              </a:lnSpc>
              <a:spcBef>
                <a:spcPts val="1200"/>
              </a:spcBef>
              <a:buClr>
                <a:srgbClr val="333333"/>
              </a:buClr>
              <a:buFont typeface="WingDings"/>
              <a:buChar char=""/>
              <a:tabLst>
                <a:tab pos="756285" algn="l"/>
              </a:tabLst>
            </a:pPr>
            <a:r>
              <a:rPr kumimoji="1" lang="ja-JP" altLang="en-US" sz="2400" spc="-5" dirty="0">
                <a:solidFill>
                  <a:srgbClr val="333333"/>
                </a:solidFill>
                <a:latin typeface="+mn-lt"/>
              </a:rPr>
              <a:t>ヴァン・ゴッホには、重度の感情の起伏、自傷傾向、不安、妄想と幻覚などの症状がありました。</a:t>
            </a:r>
            <a:endParaRPr kumimoji="1" lang="ja-JP" altLang="en-US" sz="2400" dirty="0">
              <a:solidFill>
                <a:srgbClr val="333333"/>
              </a:solidFill>
              <a:latin typeface="+mn-lt"/>
            </a:endParaRPr>
          </a:p>
          <a:p>
            <a:pPr marL="774827" marR="1178560" lvl="3" indent="-342900" defTabSz="914400">
              <a:lnSpc>
                <a:spcPct val="100000"/>
              </a:lnSpc>
              <a:spcBef>
                <a:spcPts val="1200"/>
              </a:spcBef>
              <a:buClr>
                <a:srgbClr val="333333"/>
              </a:buClr>
              <a:buFont typeface="WingDings"/>
              <a:buChar char=""/>
              <a:tabLst>
                <a:tab pos="755650" algn="l"/>
              </a:tabLst>
            </a:pPr>
            <a:r>
              <a:rPr kumimoji="1" lang="ja-JP" altLang="en-US" sz="2400" spc="-5" dirty="0">
                <a:solidFill>
                  <a:srgbClr val="333333"/>
                </a:solidFill>
                <a:latin typeface="+mn-lt"/>
              </a:rPr>
              <a:t>今日では、総合失調症あるいは双極性障害と診断されたでしょう。</a:t>
            </a:r>
            <a:endParaRPr lang="en-US" sz="2400" dirty="0">
              <a:latin typeface="+mn-lt"/>
            </a:endParaRPr>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15</a:t>
            </a:fld>
            <a:endParaRPr lang="en-US">
              <a:latin typeface="+mn-lt"/>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リンゴ・スター </a:t>
            </a:r>
            <a:r>
              <a:rPr lang="en-US" altLang="ja-JP" sz="3600">
                <a:latin typeface="+mn-lt"/>
                <a:ea typeface="+mn-ea"/>
                <a:cs typeface="+mn-cs"/>
              </a:rPr>
              <a:t>(</a:t>
            </a:r>
            <a:r>
              <a:rPr lang="ja-JP" altLang="en-US" sz="3600">
                <a:latin typeface="+mn-lt"/>
                <a:ea typeface="+mn-ea"/>
                <a:cs typeface="+mn-cs"/>
              </a:rPr>
              <a:t>ビートルズのドラマー</a:t>
            </a:r>
            <a:r>
              <a:rPr lang="en-US" altLang="ja-JP" sz="3600">
                <a:latin typeface="+mn-lt"/>
                <a:ea typeface="+mn-ea"/>
                <a:cs typeface="+mn-cs"/>
              </a:rPr>
              <a:t>)</a:t>
            </a:r>
            <a:endParaRPr sz="3600" dirty="0">
              <a:latin typeface="+mn-lt"/>
              <a:ea typeface="+mn-ea"/>
              <a:cs typeface="+mn-cs"/>
            </a:endParaRPr>
          </a:p>
        </p:txBody>
      </p:sp>
      <p:sp>
        <p:nvSpPr>
          <p:cNvPr id="9" name="Content Placeholder 8"/>
          <p:cNvSpPr>
            <a:spLocks noGrp="1"/>
          </p:cNvSpPr>
          <p:nvPr>
            <p:ph idx="1"/>
          </p:nvPr>
        </p:nvSpPr>
        <p:spPr>
          <a:xfrm>
            <a:off x="408955" y="2204864"/>
            <a:ext cx="5577840" cy="4248000"/>
          </a:xfrm>
        </p:spPr>
        <p:txBody>
          <a:bodyPr/>
          <a:lstStyle/>
          <a:p>
            <a:pPr marL="342900" marR="269240" lvl="0" indent="-342900" defTabSz="914400">
              <a:lnSpc>
                <a:spcPct val="100000"/>
              </a:lnSpc>
              <a:spcBef>
                <a:spcPts val="1200"/>
              </a:spcBef>
              <a:buClr>
                <a:srgbClr val="333333"/>
              </a:buClr>
              <a:buFont typeface="WingDings"/>
              <a:buChar char=""/>
              <a:tabLst>
                <a:tab pos="278130" algn="l"/>
              </a:tabLst>
            </a:pPr>
            <a:r>
              <a:rPr kumimoji="1" lang="ja-JP" altLang="en-US" sz="2400" spc="-5" dirty="0">
                <a:solidFill>
                  <a:srgbClr val="333333"/>
                </a:solidFill>
              </a:rPr>
              <a:t>リンゴ・スターは、ビートルズのドラマーとしても有名ですが、</a:t>
            </a:r>
            <a:r>
              <a:rPr kumimoji="1" lang="en-US" altLang="ja-JP" sz="2400" spc="-5" dirty="0">
                <a:solidFill>
                  <a:srgbClr val="333333"/>
                </a:solidFill>
              </a:rPr>
              <a:t>2005</a:t>
            </a:r>
            <a:r>
              <a:rPr kumimoji="1" lang="ja-JP" altLang="en-US" sz="2400" spc="-5" dirty="0">
                <a:solidFill>
                  <a:srgbClr val="333333"/>
                </a:solidFill>
              </a:rPr>
              <a:t>年以降は画家としても活動しています</a:t>
            </a:r>
            <a:r>
              <a:rPr kumimoji="1" lang="en-US" altLang="ja-JP" sz="2400" spc="-5" dirty="0">
                <a:solidFill>
                  <a:srgbClr val="333333"/>
                </a:solidFill>
              </a:rPr>
              <a:t>:</a:t>
            </a:r>
            <a:endParaRPr kumimoji="1" lang="ja-JP" altLang="en-US" sz="2400" dirty="0">
              <a:solidFill>
                <a:srgbClr val="333333"/>
              </a:solidFill>
            </a:endParaRPr>
          </a:p>
          <a:p>
            <a:pPr marL="342900" lvl="1" indent="-342900" defTabSz="914400">
              <a:lnSpc>
                <a:spcPct val="100000"/>
              </a:lnSpc>
              <a:spcBef>
                <a:spcPts val="1200"/>
              </a:spcBef>
              <a:buClr>
                <a:srgbClr val="333333"/>
              </a:buClr>
              <a:buFont typeface="WingDings"/>
              <a:buChar char=""/>
              <a:tabLst>
                <a:tab pos="755650" algn="l"/>
              </a:tabLst>
            </a:pPr>
            <a:r>
              <a:rPr kumimoji="1" lang="ja-JP" altLang="en-US" sz="2400" spc="-5" dirty="0">
                <a:solidFill>
                  <a:srgbClr val="333333"/>
                </a:solidFill>
                <a:latin typeface="+mn-lt"/>
              </a:rPr>
              <a:t>この「ティンバーランド」は</a:t>
            </a:r>
            <a:r>
              <a:rPr kumimoji="1" lang="en-US" altLang="ja-JP" sz="2400" spc="-5" dirty="0">
                <a:solidFill>
                  <a:srgbClr val="333333"/>
                </a:solidFill>
                <a:latin typeface="+mn-lt"/>
              </a:rPr>
              <a:t>2013</a:t>
            </a:r>
            <a:r>
              <a:rPr kumimoji="1" lang="ja-JP" altLang="en-US" sz="2400" spc="-5" dirty="0">
                <a:solidFill>
                  <a:srgbClr val="333333"/>
                </a:solidFill>
                <a:latin typeface="+mn-lt"/>
              </a:rPr>
              <a:t>年に完成しました。</a:t>
            </a:r>
            <a:endParaRPr kumimoji="1" lang="ja-JP" altLang="en-US" sz="2400" dirty="0">
              <a:solidFill>
                <a:srgbClr val="333333"/>
              </a:solidFill>
              <a:latin typeface="+mn-lt"/>
            </a:endParaRPr>
          </a:p>
          <a:p>
            <a:pPr marL="342900" lvl="1" indent="-342900" defTabSz="914400">
              <a:lnSpc>
                <a:spcPct val="100000"/>
              </a:lnSpc>
              <a:spcBef>
                <a:spcPts val="1200"/>
              </a:spcBef>
              <a:buClr>
                <a:srgbClr val="333333"/>
              </a:buClr>
              <a:buFont typeface="WingDings"/>
              <a:buChar char=""/>
              <a:tabLst>
                <a:tab pos="755650" algn="l"/>
              </a:tabLst>
            </a:pPr>
            <a:r>
              <a:rPr kumimoji="1" lang="ja-JP" altLang="en-US" sz="2400" spc="-5" dirty="0">
                <a:solidFill>
                  <a:srgbClr val="333333"/>
                </a:solidFill>
                <a:latin typeface="+mn-lt"/>
              </a:rPr>
              <a:t>彼の絵は数千ドルで売買されています。</a:t>
            </a:r>
          </a:p>
          <a:p>
            <a:pPr marL="342900" lvl="1" indent="-342900" defTabSz="914400">
              <a:lnSpc>
                <a:spcPct val="100000"/>
              </a:lnSpc>
              <a:spcBef>
                <a:spcPts val="1200"/>
              </a:spcBef>
              <a:buClr>
                <a:srgbClr val="333333"/>
              </a:buClr>
              <a:buFont typeface="WingDings"/>
              <a:buChar char=""/>
              <a:tabLst>
                <a:tab pos="755650" algn="l"/>
              </a:tabLst>
            </a:pPr>
            <a:r>
              <a:rPr kumimoji="1" lang="ja-JP" altLang="en-US" sz="2400" spc="-5" dirty="0">
                <a:solidFill>
                  <a:srgbClr val="333333"/>
                </a:solidFill>
                <a:latin typeface="+mn-lt"/>
              </a:rPr>
              <a:t>我々が知る限り、リンゴ・スターが精神医学的な症状をもっていたことは一度もありません。</a:t>
            </a:r>
            <a:endParaRPr lang="en-US" sz="2400" dirty="0">
              <a:latin typeface="+mn-lt"/>
            </a:endParaRPr>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16</a:t>
            </a:fld>
            <a:endParaRPr lang="en-US">
              <a:latin typeface="+mn-lt"/>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第一の結論</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798195" lvl="0" indent="-342900" defTabSz="914400">
              <a:buClr>
                <a:srgbClr val="333333"/>
              </a:buClr>
              <a:buFont typeface="WingDings"/>
              <a:buChar char=""/>
              <a:tabLst>
                <a:tab pos="278130" algn="l"/>
              </a:tabLst>
            </a:pPr>
            <a:r>
              <a:rPr kumimoji="1" lang="ja-JP" altLang="en-US" sz="2000" spc="-5" dirty="0">
                <a:solidFill>
                  <a:srgbClr val="333333"/>
                </a:solidFill>
              </a:rPr>
              <a:t>精神障害であっても、人生で意義と価値のあることを成し遂げることができます。</a:t>
            </a:r>
            <a:endParaRPr kumimoji="1" lang="ja-JP" altLang="en-US" sz="2000" dirty="0">
              <a:solidFill>
                <a:srgbClr val="333333"/>
              </a:solidFill>
            </a:endParaRPr>
          </a:p>
          <a:p>
            <a:pPr marL="342900" lvl="0" indent="-342900" defTabSz="914400">
              <a:buClr>
                <a:srgbClr val="333333"/>
              </a:buClr>
              <a:buFont typeface="WingDings"/>
              <a:buChar char=""/>
              <a:tabLst>
                <a:tab pos="278130" algn="l"/>
              </a:tabLst>
            </a:pPr>
            <a:r>
              <a:rPr kumimoji="1" lang="ja-JP" altLang="en-US" sz="2000" spc="-5">
                <a:solidFill>
                  <a:srgbClr val="333333"/>
                </a:solidFill>
              </a:rPr>
              <a:t>精</a:t>
            </a:r>
            <a:r>
              <a:rPr kumimoji="1" lang="ja-JP" altLang="en-US" sz="2000" spc="-5" dirty="0">
                <a:solidFill>
                  <a:srgbClr val="333333"/>
                </a:solidFill>
              </a:rPr>
              <a:t>神障害は創造性を抑えてしまうこともありますが、創造性を刺激することもあります。</a:t>
            </a:r>
            <a:endParaRPr kumimoji="1" lang="ja-JP" altLang="en-US" sz="2000" dirty="0">
              <a:solidFill>
                <a:srgbClr val="333333"/>
              </a:solidFill>
            </a:endParaRPr>
          </a:p>
          <a:p>
            <a:pPr marL="342900" marR="709930" lvl="0" indent="-342900" defTabSz="914400">
              <a:buClr>
                <a:srgbClr val="333333"/>
              </a:buClr>
              <a:buFont typeface="WingDings"/>
              <a:buChar char=""/>
              <a:tabLst>
                <a:tab pos="278130" algn="l"/>
              </a:tabLst>
            </a:pPr>
            <a:r>
              <a:rPr kumimoji="1" lang="ja-JP" altLang="en-US" sz="2000" spc="-5" dirty="0">
                <a:solidFill>
                  <a:srgbClr val="333333"/>
                </a:solidFill>
              </a:rPr>
              <a:t>ヴァン・ゴッホのような生存中には世間から認められなかった天才のなかには、精神障害を抱えている人も少なからずいたと考えられています。</a:t>
            </a:r>
            <a:endParaRPr kumimoji="1" lang="ja-JP" altLang="en-US" sz="2000" dirty="0">
              <a:solidFill>
                <a:srgbClr val="333333"/>
              </a:solidFill>
            </a:endParaRPr>
          </a:p>
          <a:p>
            <a:pPr marL="342900" marR="5080" lvl="0" indent="-342900" defTabSz="914400">
              <a:buClr>
                <a:srgbClr val="333333"/>
              </a:buClr>
              <a:buFont typeface="WingDings"/>
              <a:buChar char=""/>
              <a:tabLst>
                <a:tab pos="278130" algn="l"/>
              </a:tabLst>
            </a:pPr>
            <a:r>
              <a:rPr kumimoji="1" lang="en-US" altLang="ja-JP" sz="2000" spc="-5" dirty="0">
                <a:solidFill>
                  <a:srgbClr val="333333"/>
                </a:solidFill>
              </a:rPr>
              <a:t>(</a:t>
            </a:r>
            <a:r>
              <a:rPr kumimoji="1" lang="ja-JP" altLang="en-US" sz="2000" spc="-5" dirty="0">
                <a:solidFill>
                  <a:srgbClr val="333333"/>
                </a:solidFill>
              </a:rPr>
              <a:t>エドヴァルド・ムンクのように</a:t>
            </a:r>
            <a:r>
              <a:rPr kumimoji="1" lang="en-US" altLang="ja-JP" sz="2000" spc="-5" dirty="0">
                <a:solidFill>
                  <a:srgbClr val="333333"/>
                </a:solidFill>
              </a:rPr>
              <a:t>)</a:t>
            </a:r>
            <a:r>
              <a:rPr kumimoji="1" lang="ja-JP" altLang="en-US" sz="2000" spc="-5" dirty="0">
                <a:solidFill>
                  <a:srgbClr val="333333"/>
                </a:solidFill>
              </a:rPr>
              <a:t>精神障害を抱えていても、自分の芸術活動によって生活できる人もいます。</a:t>
            </a:r>
            <a:endParaRPr lang="en-US" sz="20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17</a:t>
            </a:fld>
            <a:endParaRPr lang="en-US">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847154" y="1815592"/>
            <a:ext cx="121105" cy="0"/>
          </a:xfrm>
          <a:custGeom>
            <a:avLst/>
            <a:gdLst/>
            <a:ahLst/>
            <a:cxnLst/>
            <a:rect l="l" t="t" r="r" b="b"/>
            <a:pathLst>
              <a:path w="90804">
                <a:moveTo>
                  <a:pt x="0" y="0"/>
                </a:moveTo>
                <a:lnTo>
                  <a:pt x="90677" y="0"/>
                </a:lnTo>
              </a:path>
            </a:pathLst>
          </a:custGeom>
          <a:ln w="15239">
            <a:solidFill>
              <a:srgbClr val="000000"/>
            </a:solidFill>
          </a:ln>
        </p:spPr>
        <p:txBody>
          <a:bodyPr wrap="square" lIns="0" tIns="0" rIns="0" bIns="0" rtlCol="0"/>
          <a:lstStyle/>
          <a:p>
            <a:endParaRPr>
              <a:latin typeface="Calibri Light"/>
            </a:endParaRPr>
          </a:p>
        </p:txBody>
      </p:sp>
      <p:sp>
        <p:nvSpPr>
          <p:cNvPr id="8"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第一の結論</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lvl="0" indent="-342900" defTabSz="914400">
              <a:buClr>
                <a:srgbClr val="333333"/>
              </a:buClr>
              <a:buFont typeface="WingDings"/>
              <a:buChar char=""/>
              <a:tabLst>
                <a:tab pos="355600" algn="l"/>
              </a:tabLst>
            </a:pPr>
            <a:r>
              <a:rPr kumimoji="1" lang="ja-JP" altLang="en-US" sz="2400" spc="-5" dirty="0">
                <a:solidFill>
                  <a:srgbClr val="333333"/>
                </a:solidFill>
              </a:rPr>
              <a:t>描かれた絵だけから、その作者が精神障害をもつかどうかを判断することは不可能です。</a:t>
            </a:r>
            <a:endParaRPr kumimoji="1" lang="ja-JP" altLang="en-US" sz="2400" dirty="0">
              <a:solidFill>
                <a:srgbClr val="333333"/>
              </a:solidFill>
            </a:endParaRPr>
          </a:p>
          <a:p>
            <a:pPr marL="342900" marR="207645" lvl="0" indent="-342900" defTabSz="914400">
              <a:buClr>
                <a:srgbClr val="333333"/>
              </a:buClr>
              <a:buFont typeface="WingDings"/>
              <a:buChar char=""/>
              <a:tabLst>
                <a:tab pos="355600" algn="l"/>
              </a:tabLst>
            </a:pPr>
            <a:r>
              <a:rPr kumimoji="1" lang="ja-JP" altLang="en-US" sz="2400" spc="-5" dirty="0">
                <a:solidFill>
                  <a:srgbClr val="333333"/>
                </a:solidFill>
              </a:rPr>
              <a:t>同じことが外見にもあてはまります</a:t>
            </a:r>
            <a:r>
              <a:rPr kumimoji="1" lang="en-US" altLang="ja-JP" sz="2400" spc="-5" dirty="0">
                <a:solidFill>
                  <a:srgbClr val="333333"/>
                </a:solidFill>
              </a:rPr>
              <a:t>: </a:t>
            </a:r>
            <a:r>
              <a:rPr kumimoji="1" lang="ja-JP" altLang="en-US" sz="2400" spc="-5" dirty="0">
                <a:solidFill>
                  <a:srgbClr val="333333"/>
                </a:solidFill>
              </a:rPr>
              <a:t>外見だけから、その人が精神障害を抱えているかどうかは判断できません。</a:t>
            </a:r>
            <a:endParaRPr kumimoji="1" lang="ja-JP" altLang="en-US" sz="2400" dirty="0">
              <a:solidFill>
                <a:srgbClr val="333333"/>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18</a:t>
            </a:fld>
            <a:endParaRPr lang="en-US">
              <a:latin typeface="+mn-lt"/>
            </a:endParaRPr>
          </a:p>
        </p:txBody>
      </p:sp>
    </p:spTree>
    <p:extLst>
      <p:ext uri="{BB962C8B-B14F-4D97-AF65-F5344CB8AC3E}">
        <p14:creationId xmlns:p14="http://schemas.microsoft.com/office/powerpoint/2010/main" val="216563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847154" y="1815592"/>
            <a:ext cx="121105" cy="0"/>
          </a:xfrm>
          <a:custGeom>
            <a:avLst/>
            <a:gdLst/>
            <a:ahLst/>
            <a:cxnLst/>
            <a:rect l="l" t="t" r="r" b="b"/>
            <a:pathLst>
              <a:path w="90804">
                <a:moveTo>
                  <a:pt x="0" y="0"/>
                </a:moveTo>
                <a:lnTo>
                  <a:pt x="90677" y="0"/>
                </a:lnTo>
              </a:path>
            </a:pathLst>
          </a:custGeom>
          <a:ln w="15239">
            <a:solidFill>
              <a:srgbClr val="000000"/>
            </a:solidFill>
          </a:ln>
        </p:spPr>
        <p:txBody>
          <a:bodyPr wrap="square" lIns="0" tIns="0" rIns="0" bIns="0" rtlCol="0"/>
          <a:lstStyle/>
          <a:p>
            <a:endParaRPr>
              <a:latin typeface="Calibri Light"/>
            </a:endParaRPr>
          </a:p>
        </p:txBody>
      </p:sp>
      <p:sp>
        <p:nvSpPr>
          <p:cNvPr id="8"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第一の結論</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lvl="0" indent="-342900" defTabSz="914400">
              <a:buClr>
                <a:srgbClr val="333333"/>
              </a:buClr>
              <a:buFont typeface="WingDings"/>
              <a:buChar char=""/>
              <a:tabLst>
                <a:tab pos="355600" algn="l"/>
              </a:tabLst>
            </a:pPr>
            <a:r>
              <a:rPr kumimoji="1" lang="ja-JP" altLang="en-US" sz="2400" spc="-5" dirty="0">
                <a:solidFill>
                  <a:srgbClr val="333333"/>
                </a:solidFill>
              </a:rPr>
              <a:t>描かれた絵だけから、その作者が精神障害をもつかどうかを判断することは不可能です。</a:t>
            </a:r>
            <a:endParaRPr kumimoji="1" lang="ja-JP" altLang="en-US" sz="2400" dirty="0">
              <a:solidFill>
                <a:srgbClr val="333333"/>
              </a:solidFill>
            </a:endParaRPr>
          </a:p>
          <a:p>
            <a:pPr marL="342900" marR="207645" lvl="0" indent="-342900" defTabSz="914400">
              <a:buClr>
                <a:srgbClr val="333333"/>
              </a:buClr>
              <a:buFont typeface="WingDings"/>
              <a:buChar char=""/>
              <a:tabLst>
                <a:tab pos="355600" algn="l"/>
              </a:tabLst>
            </a:pPr>
            <a:r>
              <a:rPr kumimoji="1" lang="ja-JP" altLang="en-US" sz="2400" spc="-5" dirty="0">
                <a:solidFill>
                  <a:srgbClr val="333333"/>
                </a:solidFill>
              </a:rPr>
              <a:t>同じことが外見にもあてはまります</a:t>
            </a:r>
            <a:r>
              <a:rPr kumimoji="1" lang="en-US" altLang="ja-JP" sz="2400" spc="-5" dirty="0">
                <a:solidFill>
                  <a:srgbClr val="333333"/>
                </a:solidFill>
              </a:rPr>
              <a:t>: </a:t>
            </a:r>
            <a:r>
              <a:rPr kumimoji="1" lang="ja-JP" altLang="en-US" sz="2400" spc="-5" dirty="0">
                <a:solidFill>
                  <a:srgbClr val="333333"/>
                </a:solidFill>
              </a:rPr>
              <a:t>外見だけから、その人が精神障害を抱えているかどうかは判断できません。</a:t>
            </a:r>
            <a:endParaRPr kumimoji="1" lang="ja-JP" altLang="en-US" sz="2400" dirty="0">
              <a:solidFill>
                <a:srgbClr val="333333"/>
              </a:solidFill>
            </a:endParaRPr>
          </a:p>
          <a:p>
            <a:pPr marL="342900" lvl="0" indent="-342900" defTabSz="914400">
              <a:buClr>
                <a:srgbClr val="000000"/>
              </a:buClr>
              <a:buFont typeface="WingDings"/>
              <a:buChar char=""/>
              <a:tabLst>
                <a:tab pos="355600" algn="l"/>
              </a:tabLst>
            </a:pPr>
            <a:r>
              <a:rPr kumimoji="1" lang="ja-JP" altLang="en-US" sz="2400" spc="-5" dirty="0">
                <a:solidFill>
                  <a:srgbClr val="004992"/>
                </a:solidFill>
              </a:rPr>
              <a:t>考えなくてはいけない点</a:t>
            </a:r>
            <a:r>
              <a:rPr kumimoji="1" lang="en-US" altLang="ja-JP" sz="2400" spc="-5" dirty="0">
                <a:solidFill>
                  <a:srgbClr val="004992"/>
                </a:solidFill>
              </a:rPr>
              <a:t>:</a:t>
            </a:r>
            <a:br>
              <a:rPr kumimoji="1" lang="en-US" altLang="ja-JP" sz="2400" spc="-5" dirty="0">
                <a:solidFill>
                  <a:srgbClr val="333333"/>
                </a:solidFill>
              </a:rPr>
            </a:br>
            <a:r>
              <a:rPr kumimoji="1" lang="ja-JP" altLang="en-US" sz="2400" spc="-5" dirty="0">
                <a:solidFill>
                  <a:srgbClr val="333333"/>
                </a:solidFill>
              </a:rPr>
              <a:t>多くの偉大な芸術作品が精神障害をもつ人々によって生み出されています。</a:t>
            </a:r>
            <a:r>
              <a:rPr kumimoji="1" lang="ja-JP" altLang="en-US" sz="2400" spc="-5" dirty="0">
                <a:solidFill>
                  <a:srgbClr val="004992"/>
                </a:solidFill>
              </a:rPr>
              <a:t>作家が精神障害をもつということで、その作品の価値が下がるでしょうか</a:t>
            </a:r>
            <a:r>
              <a:rPr kumimoji="1" lang="en-US" altLang="ja-JP" sz="2400" spc="-5" dirty="0">
                <a:solidFill>
                  <a:srgbClr val="004992"/>
                </a:solidFill>
              </a:rPr>
              <a:t>?</a:t>
            </a:r>
            <a:endParaRPr kumimoji="1" lang="ja-JP" alt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19</a:t>
            </a:fld>
            <a:endParaRPr lang="en-US">
              <a:latin typeface="+mn-lt"/>
            </a:endParaRPr>
          </a:p>
        </p:txBody>
      </p:sp>
    </p:spTree>
    <p:extLst>
      <p:ext uri="{BB962C8B-B14F-4D97-AF65-F5344CB8AC3E}">
        <p14:creationId xmlns:p14="http://schemas.microsoft.com/office/powerpoint/2010/main" val="3008521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847154" y="1815592"/>
            <a:ext cx="121105" cy="0"/>
          </a:xfrm>
          <a:custGeom>
            <a:avLst/>
            <a:gdLst/>
            <a:ahLst/>
            <a:cxnLst/>
            <a:rect l="l" t="t" r="r" b="b"/>
            <a:pathLst>
              <a:path w="90804">
                <a:moveTo>
                  <a:pt x="0" y="0"/>
                </a:moveTo>
                <a:lnTo>
                  <a:pt x="90677" y="0"/>
                </a:lnTo>
              </a:path>
            </a:pathLst>
          </a:custGeom>
          <a:ln w="15239">
            <a:solidFill>
              <a:srgbClr val="000000"/>
            </a:solidFill>
          </a:ln>
        </p:spPr>
        <p:txBody>
          <a:bodyPr wrap="square" lIns="0" tIns="0" rIns="0" bIns="0" rtlCol="0"/>
          <a:lstStyle/>
          <a:p>
            <a:endParaRPr>
              <a:latin typeface="Calibri Light"/>
            </a:endParaRPr>
          </a:p>
        </p:txBody>
      </p:sp>
      <p:sp>
        <p:nvSpPr>
          <p:cNvPr id="8"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第一の結論</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lvl="0" indent="-342900" defTabSz="914400">
              <a:buClr>
                <a:srgbClr val="333333"/>
              </a:buClr>
              <a:buFont typeface="WingDings"/>
              <a:buChar char=""/>
              <a:tabLst>
                <a:tab pos="355600" algn="l"/>
              </a:tabLst>
            </a:pPr>
            <a:r>
              <a:rPr kumimoji="1" lang="ja-JP" altLang="en-US" sz="2400" spc="-5" dirty="0">
                <a:solidFill>
                  <a:srgbClr val="333333"/>
                </a:solidFill>
              </a:rPr>
              <a:t>描かれた絵だけから、その作者が精神障害をもつかどうかを判断することは不可能です。</a:t>
            </a:r>
            <a:endParaRPr kumimoji="1" lang="ja-JP" altLang="en-US" sz="2400" dirty="0">
              <a:solidFill>
                <a:srgbClr val="333333"/>
              </a:solidFill>
            </a:endParaRPr>
          </a:p>
          <a:p>
            <a:pPr marL="342900" marR="207645" lvl="0" indent="-342900" defTabSz="914400">
              <a:buClr>
                <a:srgbClr val="333333"/>
              </a:buClr>
              <a:buFont typeface="WingDings"/>
              <a:buChar char=""/>
              <a:tabLst>
                <a:tab pos="355600" algn="l"/>
              </a:tabLst>
            </a:pPr>
            <a:r>
              <a:rPr kumimoji="1" lang="ja-JP" altLang="en-US" sz="2400" spc="-5" dirty="0">
                <a:solidFill>
                  <a:srgbClr val="333333"/>
                </a:solidFill>
              </a:rPr>
              <a:t>同じことが外見にもあてはまります</a:t>
            </a:r>
            <a:r>
              <a:rPr kumimoji="1" lang="en-US" altLang="ja-JP" sz="2400" spc="-5" dirty="0">
                <a:solidFill>
                  <a:srgbClr val="333333"/>
                </a:solidFill>
              </a:rPr>
              <a:t>: </a:t>
            </a:r>
            <a:r>
              <a:rPr kumimoji="1" lang="ja-JP" altLang="en-US" sz="2400" spc="-5" dirty="0">
                <a:solidFill>
                  <a:srgbClr val="333333"/>
                </a:solidFill>
              </a:rPr>
              <a:t>外見だけから、その人が精神障害を抱えているかどうかは判断できません。</a:t>
            </a:r>
            <a:endParaRPr kumimoji="1" lang="ja-JP" altLang="en-US" sz="2400" dirty="0">
              <a:solidFill>
                <a:srgbClr val="333333"/>
              </a:solidFill>
            </a:endParaRPr>
          </a:p>
          <a:p>
            <a:pPr marL="342900" lvl="0" indent="-342900" defTabSz="914400">
              <a:buClr>
                <a:srgbClr val="000000"/>
              </a:buClr>
              <a:buFont typeface="WingDings"/>
              <a:buChar char=""/>
              <a:tabLst>
                <a:tab pos="355600" algn="l"/>
              </a:tabLst>
            </a:pPr>
            <a:r>
              <a:rPr kumimoji="1" lang="ja-JP" altLang="en-US" sz="2400" spc="-5" dirty="0">
                <a:solidFill>
                  <a:srgbClr val="004992"/>
                </a:solidFill>
              </a:rPr>
              <a:t>考えなくてはいけない点</a:t>
            </a:r>
            <a:r>
              <a:rPr kumimoji="1" lang="en-US" altLang="ja-JP" sz="2400" spc="-5" dirty="0">
                <a:solidFill>
                  <a:srgbClr val="004992"/>
                </a:solidFill>
              </a:rPr>
              <a:t>:</a:t>
            </a:r>
            <a:br>
              <a:rPr kumimoji="1" lang="en-US" altLang="ja-JP" sz="2400" spc="-5" dirty="0">
                <a:solidFill>
                  <a:srgbClr val="333333"/>
                </a:solidFill>
              </a:rPr>
            </a:br>
            <a:r>
              <a:rPr kumimoji="1" lang="ja-JP" altLang="en-US" sz="2400" spc="-5" dirty="0">
                <a:solidFill>
                  <a:srgbClr val="333333"/>
                </a:solidFill>
              </a:rPr>
              <a:t>多くの偉大な芸術作品が精神障害をもつ人々によって生み出されています。</a:t>
            </a:r>
            <a:r>
              <a:rPr kumimoji="1" lang="ja-JP" altLang="en-US" sz="2400" spc="-5" dirty="0">
                <a:solidFill>
                  <a:srgbClr val="004992"/>
                </a:solidFill>
              </a:rPr>
              <a:t>作家が精神障害をもつということで、その作品の価値が下がるでしょうか</a:t>
            </a:r>
            <a:r>
              <a:rPr kumimoji="1" lang="en-US" altLang="ja-JP" sz="2400" spc="-5" dirty="0">
                <a:solidFill>
                  <a:srgbClr val="004992"/>
                </a:solidFill>
              </a:rPr>
              <a:t>?</a:t>
            </a:r>
            <a:endParaRPr kumimoji="1" lang="ja-JP" altLang="en-US" sz="2400" dirty="0">
              <a:solidFill>
                <a:srgbClr val="004992"/>
              </a:solidFill>
            </a:endParaRPr>
          </a:p>
          <a:p>
            <a:pPr lvl="0" algn="ctr" defTabSz="914400"/>
            <a:r>
              <a:rPr kumimoji="1" lang="ja-JP" altLang="en-US" sz="2400" b="1" u="heavy" spc="-5" dirty="0">
                <a:solidFill>
                  <a:srgbClr val="004992"/>
                </a:solidFill>
              </a:rPr>
              <a:t>そんなことは決してありません</a:t>
            </a:r>
            <a:r>
              <a:rPr kumimoji="1" lang="en-US" altLang="ja-JP" sz="2400" b="1" u="heavy" spc="-5"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20</a:t>
            </a:fld>
            <a:endParaRPr lang="en-US">
              <a:latin typeface="+mn-lt"/>
            </a:endParaRPr>
          </a:p>
        </p:txBody>
      </p:sp>
    </p:spTree>
    <p:extLst>
      <p:ext uri="{BB962C8B-B14F-4D97-AF65-F5344CB8AC3E}">
        <p14:creationId xmlns:p14="http://schemas.microsoft.com/office/powerpoint/2010/main" val="2747917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dirty="0">
                <a:latin typeface="+mn-lt"/>
                <a:ea typeface="+mn-ea"/>
                <a:cs typeface="+mn-cs"/>
              </a:rPr>
              <a:t>心の問題を抱えることは「普通」のことなのでし</a:t>
            </a:r>
            <a:br>
              <a:rPr lang="en-US" altLang="ja-JP" sz="3600" dirty="0">
                <a:latin typeface="+mn-lt"/>
                <a:ea typeface="+mn-ea"/>
                <a:cs typeface="+mn-cs"/>
              </a:rPr>
            </a:br>
            <a:r>
              <a:rPr lang="ja-JP" altLang="en-US" sz="3600" dirty="0">
                <a:latin typeface="+mn-lt"/>
                <a:ea typeface="+mn-ea"/>
                <a:cs typeface="+mn-cs"/>
              </a:rPr>
              <a:t>ょうか</a:t>
            </a:r>
            <a:r>
              <a:rPr lang="en-US" altLang="ja-JP" sz="3600" dirty="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kumimoji="1" lang="ja-JP" altLang="en-US" sz="2400" dirty="0">
                <a:solidFill>
                  <a:srgbClr val="004992"/>
                </a:solidFill>
              </a:rPr>
              <a:t>精神障害をもつ人は何人くらいいるでしょうか</a:t>
            </a:r>
            <a:r>
              <a:rPr kumimoji="1" lang="en-US" altLang="ja-JP" sz="2400" spc="-5" dirty="0">
                <a:solidFill>
                  <a:srgbClr val="004992"/>
                </a:solidFill>
              </a:rPr>
              <a:t>?</a:t>
            </a:r>
            <a:endParaRPr kumimoji="1" lang="ja-JP" altLang="en-US" sz="2400" dirty="0">
              <a:solidFill>
                <a:srgbClr val="333333"/>
              </a:solidFill>
            </a:endParaRPr>
          </a:p>
          <a:p>
            <a:pPr lvl="0" defTabSz="914400"/>
            <a:r>
              <a:rPr kumimoji="1" lang="ja-JP" altLang="en-US" sz="2400" spc="-5" dirty="0">
                <a:solidFill>
                  <a:srgbClr val="333333"/>
                </a:solidFill>
              </a:rPr>
              <a:t>どう思いますか</a:t>
            </a:r>
            <a:r>
              <a:rPr kumimoji="1" lang="en-US" altLang="ja-JP" sz="2400" spc="-5"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21</a:t>
            </a:fld>
            <a:endParaRPr lang="en-US">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dirty="0">
                <a:latin typeface="+mn-lt"/>
                <a:ea typeface="+mn-ea"/>
                <a:cs typeface="+mn-cs"/>
              </a:rPr>
              <a:t>心の問題を抱えることは「普通」のことなのでし</a:t>
            </a:r>
            <a:br>
              <a:rPr lang="en-US" altLang="ja-JP" sz="3600" dirty="0">
                <a:latin typeface="+mn-lt"/>
                <a:ea typeface="+mn-ea"/>
                <a:cs typeface="+mn-cs"/>
              </a:rPr>
            </a:br>
            <a:r>
              <a:rPr lang="ja-JP" altLang="en-US" sz="3600" dirty="0">
                <a:latin typeface="+mn-lt"/>
                <a:ea typeface="+mn-ea"/>
                <a:cs typeface="+mn-cs"/>
              </a:rPr>
              <a:t>ょうか</a:t>
            </a:r>
            <a:r>
              <a:rPr lang="en-US" altLang="ja-JP" sz="3600" dirty="0">
                <a:latin typeface="+mn-lt"/>
                <a:ea typeface="+mn-ea"/>
                <a:cs typeface="+mn-cs"/>
              </a:rPr>
              <a:t>?</a:t>
            </a:r>
            <a:endParaRPr sz="3600" dirty="0">
              <a:latin typeface="+mn-lt"/>
              <a:ea typeface="+mn-ea"/>
              <a:cs typeface="+mn-cs"/>
            </a:endParaRPr>
          </a:p>
        </p:txBody>
      </p:sp>
      <p:sp>
        <p:nvSpPr>
          <p:cNvPr id="9" name="Content Placeholder 8"/>
          <p:cNvSpPr>
            <a:spLocks noGrp="1"/>
          </p:cNvSpPr>
          <p:nvPr>
            <p:ph idx="1"/>
          </p:nvPr>
        </p:nvSpPr>
        <p:spPr/>
        <p:txBody>
          <a:bodyPr/>
          <a:lstStyle/>
          <a:p>
            <a:pPr lvl="0" defTabSz="914400"/>
            <a:r>
              <a:rPr kumimoji="1" lang="ja-JP" altLang="en-US" sz="2400" spc="-5" dirty="0">
                <a:solidFill>
                  <a:srgbClr val="333333"/>
                </a:solidFill>
              </a:rPr>
              <a:t>精神障害をもつ人は何人くらいいるのか </a:t>
            </a:r>
            <a:r>
              <a:rPr kumimoji="1" lang="en-US" altLang="ja-JP" sz="2400" spc="-5" dirty="0">
                <a:solidFill>
                  <a:srgbClr val="333333"/>
                </a:solidFill>
              </a:rPr>
              <a:t>(</a:t>
            </a:r>
            <a:r>
              <a:rPr kumimoji="1" lang="ja-JP" altLang="en-US" sz="2400" spc="-5" dirty="0">
                <a:solidFill>
                  <a:srgbClr val="333333"/>
                </a:solidFill>
              </a:rPr>
              <a:t>ドイツのデータから</a:t>
            </a:r>
            <a:r>
              <a:rPr kumimoji="1" lang="en-US" altLang="ja-JP" sz="2400" spc="-5" dirty="0">
                <a:solidFill>
                  <a:srgbClr val="333333"/>
                </a:solidFill>
              </a:rPr>
              <a:t>)</a:t>
            </a:r>
          </a:p>
          <a:p>
            <a:pPr lvl="0" defTabSz="914400"/>
            <a:endParaRPr kumimoji="1" lang="en-US" altLang="ja-JP" sz="2400" spc="-5" dirty="0">
              <a:solidFill>
                <a:srgbClr val="333333"/>
              </a:solidFill>
            </a:endParaRPr>
          </a:p>
          <a:p>
            <a:pPr lvl="0" defTabSz="914400"/>
            <a:endParaRPr kumimoji="1" lang="en-US" altLang="ja-JP" sz="2400" spc="-5" dirty="0">
              <a:solidFill>
                <a:srgbClr val="333333"/>
              </a:solidFill>
            </a:endParaRPr>
          </a:p>
          <a:p>
            <a:pPr lvl="0" defTabSz="914400"/>
            <a:endParaRPr kumimoji="1" lang="en-US" altLang="ja-JP" sz="2400" spc="-5" dirty="0">
              <a:solidFill>
                <a:srgbClr val="333333"/>
              </a:solidFill>
            </a:endParaRPr>
          </a:p>
          <a:p>
            <a:pPr marR="5080" lvl="0" defTabSz="914400"/>
            <a:endParaRPr kumimoji="1" lang="en-US" altLang="ja-JP" sz="2400" spc="-5" dirty="0">
              <a:solidFill>
                <a:srgbClr val="333333"/>
              </a:solidFill>
            </a:endParaRPr>
          </a:p>
          <a:p>
            <a:pPr marR="5080" lvl="0" defTabSz="914400"/>
            <a:r>
              <a:rPr kumimoji="1" lang="ja-JP" altLang="en-US" sz="2400" spc="-5" dirty="0">
                <a:solidFill>
                  <a:srgbClr val="333333"/>
                </a:solidFill>
              </a:rPr>
              <a:t>いくつかの症状はあっても診断基準を満たさない人々を考慮すると、この数字はさらに高くなります。</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22</a:t>
            </a:fld>
            <a:endParaRPr lang="en-US">
              <a:latin typeface="+mn-lt"/>
            </a:endParaRPr>
          </a:p>
        </p:txBody>
      </p:sp>
      <p:graphicFrame>
        <p:nvGraphicFramePr>
          <p:cNvPr id="8" name="Inhaltsplatzhalter 3"/>
          <p:cNvGraphicFramePr>
            <a:graphicFrameLocks/>
          </p:cNvGraphicFramePr>
          <p:nvPr>
            <p:extLst>
              <p:ext uri="{D42A27DB-BD31-4B8C-83A1-F6EECF244321}">
                <p14:modId xmlns:p14="http://schemas.microsoft.com/office/powerpoint/2010/main" val="149762016"/>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ja-JP" altLang="en-US" sz="1800" b="0" dirty="0">
                          <a:solidFill>
                            <a:srgbClr val="333333"/>
                          </a:solidFill>
                          <a:latin typeface="+mn-lt"/>
                          <a:ea typeface="+mn-ea"/>
                          <a:cs typeface="+mn-cs"/>
                        </a:rPr>
                        <a:t>昨年</a:t>
                      </a:r>
                      <a:r>
                        <a:rPr lang="en-US" altLang="ja-JP" sz="1800" b="0" dirty="0">
                          <a:solidFill>
                            <a:srgbClr val="333333"/>
                          </a:solidFill>
                          <a:latin typeface="+mn-lt"/>
                          <a:ea typeface="+mn-ea"/>
                          <a:cs typeface="+mn-cs"/>
                        </a:rPr>
                        <a:t>1</a:t>
                      </a:r>
                      <a:r>
                        <a:rPr lang="ja-JP" altLang="en-US" sz="1800" b="0" dirty="0">
                          <a:solidFill>
                            <a:srgbClr val="333333"/>
                          </a:solidFill>
                          <a:latin typeface="+mn-lt"/>
                          <a:ea typeface="+mn-ea"/>
                          <a:cs typeface="+mn-cs"/>
                        </a:rPr>
                        <a:t>年間で精神的な障害であった人の割合</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27.7%</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ja-JP" altLang="en-US" sz="1800" b="0">
                          <a:solidFill>
                            <a:srgbClr val="333333"/>
                          </a:solidFill>
                          <a:latin typeface="+mn-lt"/>
                          <a:ea typeface="+mn-ea"/>
                          <a:cs typeface="+mn-cs"/>
                        </a:rPr>
                        <a:t>不安障害 </a:t>
                      </a:r>
                      <a:r>
                        <a:rPr lang="en-US" altLang="ja-JP" sz="1800" b="0">
                          <a:solidFill>
                            <a:srgbClr val="333333"/>
                          </a:solidFill>
                          <a:latin typeface="+mn-lt"/>
                          <a:ea typeface="+mn-ea"/>
                          <a:cs typeface="+mn-cs"/>
                        </a:rPr>
                        <a:t>(</a:t>
                      </a:r>
                      <a:r>
                        <a:rPr lang="ja-JP" altLang="en-US" sz="1800" b="0">
                          <a:solidFill>
                            <a:srgbClr val="333333"/>
                          </a:solidFill>
                          <a:latin typeface="+mn-lt"/>
                          <a:ea typeface="+mn-ea"/>
                          <a:cs typeface="+mn-cs"/>
                        </a:rPr>
                        <a:t>最も診断される頻度の高い精神障害、例：社交不安</a:t>
                      </a:r>
                      <a:r>
                        <a:rPr lang="en-US" altLang="ja-JP"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15.3%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ja-JP" altLang="en-US" sz="1800" b="0">
                          <a:solidFill>
                            <a:srgbClr val="333333"/>
                          </a:solidFill>
                          <a:latin typeface="+mn-lt"/>
                          <a:ea typeface="+mn-ea"/>
                          <a:cs typeface="+mn-cs"/>
                        </a:rPr>
                        <a:t>気分障害 </a:t>
                      </a:r>
                      <a:r>
                        <a:rPr lang="en-US" altLang="ja-JP" sz="1800" b="0">
                          <a:solidFill>
                            <a:srgbClr val="333333"/>
                          </a:solidFill>
                          <a:latin typeface="+mn-lt"/>
                          <a:ea typeface="+mn-ea"/>
                          <a:cs typeface="+mn-cs"/>
                        </a:rPr>
                        <a:t>(</a:t>
                      </a:r>
                      <a:r>
                        <a:rPr lang="ja-JP" altLang="en-US" sz="1800" b="0">
                          <a:solidFill>
                            <a:srgbClr val="333333"/>
                          </a:solidFill>
                          <a:latin typeface="+mn-lt"/>
                          <a:ea typeface="+mn-ea"/>
                          <a:cs typeface="+mn-cs"/>
                        </a:rPr>
                        <a:t>例：うつ病</a:t>
                      </a:r>
                      <a:r>
                        <a:rPr lang="en-US" altLang="ja-JP"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9.3%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ja-JP" altLang="en-US" sz="1800" b="0">
                          <a:solidFill>
                            <a:srgbClr val="333333"/>
                          </a:solidFill>
                          <a:latin typeface="+mn-lt"/>
                          <a:ea typeface="+mn-ea"/>
                          <a:cs typeface="+mn-cs"/>
                        </a:rPr>
                        <a:t>重い精神障害 </a:t>
                      </a:r>
                      <a:r>
                        <a:rPr lang="en-US" altLang="ja-JP" sz="1800" b="0">
                          <a:solidFill>
                            <a:srgbClr val="333333"/>
                          </a:solidFill>
                          <a:latin typeface="+mn-lt"/>
                          <a:ea typeface="+mn-ea"/>
                          <a:cs typeface="+mn-cs"/>
                        </a:rPr>
                        <a:t>(</a:t>
                      </a:r>
                      <a:r>
                        <a:rPr lang="ja-JP" altLang="en-US" sz="1800" b="0">
                          <a:solidFill>
                            <a:srgbClr val="333333"/>
                          </a:solidFill>
                          <a:latin typeface="+mn-lt"/>
                          <a:ea typeface="+mn-ea"/>
                          <a:cs typeface="+mn-cs"/>
                        </a:rPr>
                        <a:t>例：統合失調症</a:t>
                      </a:r>
                      <a:r>
                        <a:rPr lang="en-US" altLang="ja-JP"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2.6%</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ja-JP" altLang="en-US" sz="1800" b="0" dirty="0">
                          <a:solidFill>
                            <a:srgbClr val="333333"/>
                          </a:solidFill>
                          <a:latin typeface="+mn-lt"/>
                          <a:ea typeface="+mn-ea"/>
                          <a:cs typeface="+mn-cs"/>
                        </a:rPr>
                        <a:t>この期間中に「複数の精神障害をもつ」と診断された人の割合</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心の問題を抱えることは「普通」のことなのでし</a:t>
            </a:r>
            <a:br>
              <a:rPr lang="en-US" altLang="ja-JP" sz="3600" dirty="0">
                <a:latin typeface="+mn-lt"/>
                <a:ea typeface="+mn-ea"/>
                <a:cs typeface="+mn-cs"/>
              </a:rPr>
            </a:br>
            <a:r>
              <a:rPr lang="ja-JP" altLang="en-US" sz="3600" dirty="0">
                <a:latin typeface="+mn-lt"/>
                <a:ea typeface="+mn-ea"/>
                <a:cs typeface="+mn-cs"/>
              </a:rPr>
              <a:t>ょうか</a:t>
            </a:r>
            <a:r>
              <a:rPr lang="en-US" altLang="ja-JP" sz="3600" dirty="0">
                <a:latin typeface="+mn-lt"/>
                <a:ea typeface="+mn-ea"/>
                <a:cs typeface="+mn-cs"/>
              </a:rPr>
              <a:t>?</a:t>
            </a:r>
            <a:endParaRPr lang="en-US" sz="3600" dirty="0">
              <a:latin typeface="+mn-lt"/>
              <a:ea typeface="+mn-ea"/>
              <a:cs typeface="+mn-cs"/>
            </a:endParaRPr>
          </a:p>
        </p:txBody>
      </p:sp>
      <p:sp>
        <p:nvSpPr>
          <p:cNvPr id="7" name="Content Placeholder 6"/>
          <p:cNvSpPr>
            <a:spLocks noGrp="1"/>
          </p:cNvSpPr>
          <p:nvPr>
            <p:ph idx="1"/>
          </p:nvPr>
        </p:nvSpPr>
        <p:spPr/>
        <p:txBody>
          <a:bodyPr/>
          <a:lstStyle/>
          <a:p>
            <a:pPr lvl="0" defTabSz="914400"/>
            <a:r>
              <a:rPr kumimoji="1" lang="ja-JP" altLang="en-US" sz="2400" spc="-5" dirty="0">
                <a:solidFill>
                  <a:srgbClr val="333333"/>
                </a:solidFill>
              </a:rPr>
              <a:t>カナダではどうでしょう</a:t>
            </a:r>
            <a:r>
              <a:rPr kumimoji="1" lang="en-US" altLang="ja-JP" sz="2400" spc="-5" dirty="0">
                <a:solidFill>
                  <a:srgbClr val="333333"/>
                </a:solidFill>
              </a:rPr>
              <a:t>?</a:t>
            </a:r>
          </a:p>
          <a:p>
            <a:pPr lvl="0" defTabSz="914400"/>
            <a:endParaRPr kumimoji="1" lang="en-US" altLang="ja-JP" sz="2400" spc="-5" dirty="0">
              <a:solidFill>
                <a:srgbClr val="333333"/>
              </a:solidFill>
            </a:endParaRPr>
          </a:p>
          <a:p>
            <a:pPr lvl="0" defTabSz="914400"/>
            <a:endParaRPr kumimoji="1" lang="en-US" altLang="ja-JP" sz="2400" spc="-5" dirty="0">
              <a:solidFill>
                <a:srgbClr val="333333"/>
              </a:solidFill>
            </a:endParaRPr>
          </a:p>
          <a:p>
            <a:pPr lvl="0" defTabSz="914400"/>
            <a:endParaRPr kumimoji="1" lang="en-US" altLang="ja-JP" sz="2400" spc="-5" dirty="0">
              <a:solidFill>
                <a:srgbClr val="333333"/>
              </a:solidFill>
            </a:endParaRPr>
          </a:p>
          <a:p>
            <a:pPr marR="5080" lvl="0" defTabSz="914400"/>
            <a:r>
              <a:rPr kumimoji="1" lang="ja-JP" altLang="en-US" sz="2400" spc="-5" dirty="0">
                <a:solidFill>
                  <a:srgbClr val="333333"/>
                </a:solidFill>
              </a:rPr>
              <a:t>いくつかの症状はあっても診断基準を満たさない人々を考慮すると、この数字はさらに高くなります。</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23</a:t>
            </a:fld>
            <a:endParaRPr lang="en-US">
              <a:latin typeface="+mn-lt"/>
            </a:endParaRPr>
          </a:p>
        </p:txBody>
      </p:sp>
      <p:graphicFrame>
        <p:nvGraphicFramePr>
          <p:cNvPr id="9" name="Inhaltsplatzhalter 3"/>
          <p:cNvGraphicFramePr>
            <a:graphicFrameLocks/>
          </p:cNvGraphicFramePr>
          <p:nvPr>
            <p:extLst>
              <p:ext uri="{D42A27DB-BD31-4B8C-83A1-F6EECF244321}">
                <p14:modId xmlns:p14="http://schemas.microsoft.com/office/powerpoint/2010/main" val="213373174"/>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ja-JP" altLang="en-US" sz="1800" b="0">
                          <a:solidFill>
                            <a:srgbClr val="333333"/>
                          </a:solidFill>
                          <a:latin typeface="+mn-lt"/>
                          <a:ea typeface="+mn-ea"/>
                          <a:cs typeface="+mn-cs"/>
                        </a:rPr>
                        <a:t>昨年</a:t>
                      </a:r>
                      <a:r>
                        <a:rPr lang="en-US" altLang="ja-JP" sz="1800" b="0">
                          <a:solidFill>
                            <a:srgbClr val="333333"/>
                          </a:solidFill>
                          <a:latin typeface="+mn-lt"/>
                          <a:ea typeface="+mn-ea"/>
                          <a:cs typeface="+mn-cs"/>
                        </a:rPr>
                        <a:t>1</a:t>
                      </a:r>
                      <a:r>
                        <a:rPr lang="ja-JP" altLang="en-US" sz="1800" b="0">
                          <a:solidFill>
                            <a:srgbClr val="333333"/>
                          </a:solidFill>
                          <a:latin typeface="+mn-lt"/>
                          <a:ea typeface="+mn-ea"/>
                          <a:cs typeface="+mn-cs"/>
                        </a:rPr>
                        <a:t>年間で精神的な障害であった人の割合</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20%</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ja-JP" altLang="en-US" sz="1800" b="0">
                          <a:solidFill>
                            <a:srgbClr val="333333"/>
                          </a:solidFill>
                          <a:latin typeface="+mn-lt"/>
                          <a:ea typeface="+mn-ea"/>
                          <a:cs typeface="+mn-cs"/>
                        </a:rPr>
                        <a:t>うつ病 </a:t>
                      </a:r>
                      <a:r>
                        <a:rPr lang="en-US" altLang="ja-JP" sz="1800" b="0">
                          <a:solidFill>
                            <a:srgbClr val="333333"/>
                          </a:solidFill>
                          <a:latin typeface="+mn-lt"/>
                          <a:ea typeface="+mn-ea"/>
                          <a:cs typeface="+mn-cs"/>
                        </a:rPr>
                        <a:t>(</a:t>
                      </a:r>
                      <a:r>
                        <a:rPr lang="ja-JP" altLang="en-US" sz="1800" b="0">
                          <a:solidFill>
                            <a:srgbClr val="333333"/>
                          </a:solidFill>
                          <a:latin typeface="+mn-lt"/>
                          <a:ea typeface="+mn-ea"/>
                          <a:cs typeface="+mn-cs"/>
                        </a:rPr>
                        <a:t>最も診断される頻度の高い精神障害</a:t>
                      </a:r>
                      <a:r>
                        <a:rPr lang="en-US" altLang="ja-JP"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8%</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ja-JP" altLang="en-US" sz="1800" b="0">
                          <a:solidFill>
                            <a:srgbClr val="333333"/>
                          </a:solidFill>
                          <a:latin typeface="+mn-lt"/>
                          <a:ea typeface="+mn-ea"/>
                          <a:cs typeface="+mn-cs"/>
                        </a:rPr>
                        <a:t>統合失調症とその類似障害</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3" name="object 3"/>
          <p:cNvSpPr txBox="1">
            <a:spLocks noGrp="1"/>
          </p:cNvSpPr>
          <p:nvPr>
            <p:ph idx="1"/>
          </p:nvPr>
        </p:nvSpPr>
        <p:spPr>
          <a:prstGeom prst="rect">
            <a:avLst/>
          </a:prstGeom>
        </p:spPr>
        <p:txBody>
          <a:bodyPr vert="horz" wrap="square" lIns="0" tIns="0" rIns="0" bIns="0" rtlCol="0">
            <a:noAutofit/>
          </a:bodyPr>
          <a:lstStyle/>
          <a:p>
            <a:pPr marL="342900" marR="5080" indent="-342900">
              <a:buClr>
                <a:srgbClr val="333333"/>
              </a:buClr>
              <a:buFont typeface="WingDings"/>
              <a:buChar char=""/>
            </a:pPr>
            <a:r>
              <a:rPr lang="ja-JP" altLang="en-US" sz="2400" spc="10" dirty="0">
                <a:solidFill>
                  <a:srgbClr val="333333"/>
                </a:solidFill>
              </a:rPr>
              <a:t>統合失調症の症状</a:t>
            </a:r>
            <a:r>
              <a:rPr lang="en-US" altLang="ja-JP" sz="2400" spc="10" dirty="0">
                <a:solidFill>
                  <a:srgbClr val="333333"/>
                </a:solidFill>
              </a:rPr>
              <a:t>(</a:t>
            </a:r>
            <a:r>
              <a:rPr lang="ja-JP" altLang="en-US" sz="2400" spc="10" dirty="0">
                <a:solidFill>
                  <a:srgbClr val="333333"/>
                </a:solidFill>
              </a:rPr>
              <a:t>例：妄想</a:t>
            </a:r>
            <a:r>
              <a:rPr lang="en-US" altLang="ja-JP" sz="2400" spc="10" dirty="0">
                <a:solidFill>
                  <a:srgbClr val="333333"/>
                </a:solidFill>
              </a:rPr>
              <a:t>)</a:t>
            </a:r>
            <a:r>
              <a:rPr lang="ja-JP" altLang="en-US" sz="2400" spc="10" dirty="0">
                <a:solidFill>
                  <a:srgbClr val="333333"/>
                </a:solidFill>
              </a:rPr>
              <a:t>は、ほとんどの人には生じないため、重い精神障害の徴候として考えられてきました。</a:t>
            </a:r>
            <a:endParaRPr sz="2400" spc="-5" dirty="0">
              <a:solidFill>
                <a:srgbClr val="333333"/>
              </a:solidFill>
            </a:endParaRPr>
          </a:p>
          <a:p>
            <a:pPr marL="342900" marR="147955" indent="-342900">
              <a:buClr>
                <a:srgbClr val="333333"/>
              </a:buClr>
              <a:buFont typeface="WingDings"/>
              <a:buChar char=""/>
            </a:pPr>
            <a:r>
              <a:rPr lang="ja-JP" altLang="en-US" sz="2400" spc="15" dirty="0">
                <a:solidFill>
                  <a:srgbClr val="333333"/>
                </a:solidFill>
              </a:rPr>
              <a:t>（軽いものであれば）実は多くの人が経験していることが今では知られています。ただし、統合失調症の人々とは異なり、こうした体験が日常生活で問題を生じさせることはほとんどありません。</a:t>
            </a:r>
            <a:endParaRPr sz="2400" spc="-5"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24</a:t>
            </a:fld>
            <a:endParaRPr lang="en-US">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25</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3923393648"/>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26</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2207608031"/>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63430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27</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3806270738"/>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90803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28</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2246139822"/>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94982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29</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3256909405"/>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45759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30</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2830749140"/>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95201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5" y="6477000"/>
            <a:ext cx="11376000" cy="192360"/>
          </a:xfrm>
          <a:prstGeom prst="rect">
            <a:avLst/>
          </a:prstGeom>
        </p:spPr>
        <p:txBody>
          <a:bodyPr vert="horz" wrap="square" lIns="0" tIns="0" rIns="0" bIns="0" rtlCol="0">
            <a:noAutofit/>
          </a:bodyPr>
          <a:lstStyle/>
          <a:p>
            <a:pPr marL="12700">
              <a:lnSpc>
                <a:spcPts val="1515"/>
              </a:lnSpc>
            </a:pPr>
            <a:r>
              <a:rPr lang="fr-FR" sz="1200" spc="-5" dirty="0">
                <a:solidFill>
                  <a:srgbClr val="333333"/>
                </a:solidFill>
              </a:rPr>
              <a:t>* Source: Emmanuelle R. Peters (Instrument: PDI), Steffen Moritz (Instrument: KSF)</a:t>
            </a:r>
            <a:endParaRPr sz="700" dirty="0">
              <a:solidFill>
                <a:srgbClr val="333333"/>
              </a:solidFill>
            </a:endParaRPr>
          </a:p>
        </p:txBody>
      </p:sp>
      <p:sp>
        <p:nvSpPr>
          <p:cNvPr id="9"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特別な信念はまれなものではありません</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人口あたりの統合失調症様体験の出現頻度</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pc="-5" dirty="0">
                <a:solidFill>
                  <a:srgbClr val="333333"/>
                </a:solidFill>
              </a:rPr>
              <a:t>あなたはどう考えますか</a:t>
            </a:r>
            <a:r>
              <a:rPr kumimoji="1" lang="en-US" altLang="ja-JP" spc="-5" dirty="0">
                <a:solidFill>
                  <a:srgbClr val="333333"/>
                </a:solidFill>
              </a:rPr>
              <a:t>? </a:t>
            </a:r>
            <a:r>
              <a:rPr kumimoji="1" lang="ja-JP" altLang="en-US" spc="-5" dirty="0">
                <a:solidFill>
                  <a:srgbClr val="333333"/>
                </a:solidFill>
              </a:rPr>
              <a:t>以下の症状</a:t>
            </a:r>
            <a:r>
              <a:rPr kumimoji="1" lang="en-US" altLang="ja-JP" spc="-5" dirty="0">
                <a:solidFill>
                  <a:srgbClr val="333333"/>
                </a:solidFill>
              </a:rPr>
              <a:t>/</a:t>
            </a:r>
            <a:r>
              <a:rPr kumimoji="1" lang="ja-JP" altLang="en-US" spc="-5" dirty="0">
                <a:solidFill>
                  <a:srgbClr val="333333"/>
                </a:solidFill>
              </a:rPr>
              <a:t>体験は、一般の人はどのくらいの頻度で経験しているでしょう</a:t>
            </a:r>
            <a:r>
              <a:rPr kumimoji="1" lang="en-US" altLang="ja-JP" spc="-5"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31</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1726067791"/>
              </p:ext>
            </p:extLst>
          </p:nvPr>
        </p:nvGraphicFramePr>
        <p:xfrm>
          <a:off x="408955" y="2667000"/>
          <a:ext cx="11376000" cy="3611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000000"/>
                          </a:solidFill>
                          <a:effectLst/>
                          <a:latin typeface="+mn-lt"/>
                          <a:ea typeface="+mn-ea"/>
                          <a:cs typeface="+mn-cs"/>
                        </a:rPr>
                        <a:t>一般の人々から、経験したことがあると答えられた内容</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a:ln>
                            <a:noFill/>
                          </a:ln>
                          <a:solidFill>
                            <a:srgbClr val="000000"/>
                          </a:solidFill>
                          <a:effectLst/>
                          <a:latin typeface="+mn-lt"/>
                          <a:ea typeface="+mn-ea"/>
                          <a:cs typeface="+mn-cs"/>
                        </a:rPr>
                        <a:t>経験ありの比率</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これまでに、テレパシーで他の人々とコミュニケーションできると考えたことがありますか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これまでに、自分の考えを他の人から読まれていると感じたことはありますか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すべての物事がまるで実験の一部であるかのように、周囲のできごとに現実感がないと感じたことはありますか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これまでに、雑誌やテレビの内容が、あなたのために特別に作られたものであると感じたことはありますか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defRPr/>
                      </a:pPr>
                      <a:r>
                        <a:rPr kumimoji="0" lang="ja-JP" altLang="en-US" sz="1800" b="0" i="0" u="none" strike="noStrike" cap="none" normalizeH="0" baseline="0" dirty="0">
                          <a:ln>
                            <a:noFill/>
                          </a:ln>
                          <a:solidFill>
                            <a:srgbClr val="333333"/>
                          </a:solidFill>
                          <a:effectLst/>
                          <a:latin typeface="+mn-lt"/>
                          <a:ea typeface="+mn-ea"/>
                          <a:cs typeface="+mn-cs"/>
                        </a:rPr>
                        <a:t>これまでに、迫害されていると感じたことはありますか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0" marR="0" lvl="0" indent="0" algn="l" defTabSz="914400" rtl="0" eaLnBrk="1" fontAlgn="base" latinLnBrk="0" hangingPunct="1">
                        <a:lnSpc>
                          <a:spcPct val="100000"/>
                        </a:lnSpc>
                        <a:spcBef>
                          <a:spcPts val="0"/>
                        </a:spcBef>
                        <a:spcAft>
                          <a:spcPts val="0"/>
                        </a:spcAft>
                        <a:buClrTx/>
                        <a:buSzPct val="85000"/>
                        <a:buFontTx/>
                        <a:buNone/>
                        <a:tabLst/>
                      </a:pPr>
                      <a:r>
                        <a:rPr kumimoji="0" lang="ja-JP" altLang="en-US" sz="1800" b="0" i="0" u="none" strike="noStrike" cap="none" normalizeH="0" baseline="0" dirty="0">
                          <a:ln>
                            <a:noFill/>
                          </a:ln>
                          <a:solidFill>
                            <a:srgbClr val="333333"/>
                          </a:solidFill>
                          <a:effectLst/>
                          <a:latin typeface="+mn-lt"/>
                          <a:ea typeface="+mn-ea"/>
                          <a:cs typeface="+mn-cs"/>
                        </a:rPr>
                        <a:t>誰もいないのに人の声が聞こえたりすることはありますか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ts val="0"/>
                        </a:spcBef>
                        <a:spcAft>
                          <a:spcPts val="0"/>
                        </a:spcAft>
                        <a:buClrTx/>
                        <a:buSzPct val="85000"/>
                        <a:buFontTx/>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55368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sz="3600">
                <a:solidFill>
                  <a:srgbClr val="004992"/>
                </a:solidFill>
                <a:latin typeface="+mn-lt"/>
                <a:ea typeface="+mn-ea"/>
                <a:cs typeface="+mn-cs"/>
              </a:rPr>
              <a:t>忘れないで</a:t>
            </a:r>
            <a:r>
              <a:rPr lang="en-US" altLang="ja-JP"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9" name="Content Placeholder 8"/>
          <p:cNvSpPr>
            <a:spLocks noGrp="1"/>
          </p:cNvSpPr>
          <p:nvPr>
            <p:ph idx="1"/>
          </p:nvPr>
        </p:nvSpPr>
        <p:spPr/>
        <p:txBody>
          <a:bodyPr/>
          <a:lstStyle/>
          <a:p>
            <a:pPr lvl="0" defTabSz="914377"/>
            <a:r>
              <a:rPr lang="ja-JP" altLang="en-US" sz="2400" dirty="0">
                <a:solidFill>
                  <a:srgbClr val="333333"/>
                </a:solidFill>
              </a:rPr>
              <a:t>心の危機に対しては誰も</a:t>
            </a:r>
            <a:r>
              <a:rPr lang="ja-JP" altLang="en-US" sz="2400" b="1" i="1" dirty="0">
                <a:solidFill>
                  <a:srgbClr val="333333"/>
                </a:solidFill>
              </a:rPr>
              <a:t>免疫</a:t>
            </a:r>
            <a:r>
              <a:rPr lang="ja-JP" altLang="en-US" sz="2400" dirty="0">
                <a:solidFill>
                  <a:srgbClr val="333333"/>
                </a:solidFill>
              </a:rPr>
              <a:t>をもっていません</a:t>
            </a:r>
            <a:r>
              <a:rPr lang="en-US" altLang="ja-JP" sz="2400" dirty="0">
                <a:solidFill>
                  <a:srgbClr val="333333"/>
                </a:solidFill>
              </a:rPr>
              <a:t>! </a:t>
            </a:r>
            <a:r>
              <a:rPr lang="ja-JP" altLang="en-US" sz="2400" dirty="0">
                <a:solidFill>
                  <a:srgbClr val="333333"/>
                </a:solidFill>
              </a:rPr>
              <a:t>昨年</a:t>
            </a:r>
            <a:r>
              <a:rPr lang="en-US" altLang="ja-JP" sz="2400" dirty="0">
                <a:solidFill>
                  <a:srgbClr val="333333"/>
                </a:solidFill>
              </a:rPr>
              <a:t>1</a:t>
            </a:r>
            <a:r>
              <a:rPr lang="ja-JP" altLang="en-US" sz="2400" dirty="0">
                <a:solidFill>
                  <a:srgbClr val="333333"/>
                </a:solidFill>
              </a:rPr>
              <a:t>年間で、</a:t>
            </a:r>
            <a:br>
              <a:rPr lang="en-US" altLang="ja-JP" sz="2400" dirty="0">
                <a:solidFill>
                  <a:srgbClr val="333333"/>
                </a:solidFill>
              </a:rPr>
            </a:br>
            <a:r>
              <a:rPr lang="en-US" altLang="ja-JP" sz="2400" dirty="0">
                <a:solidFill>
                  <a:srgbClr val="333333"/>
                </a:solidFill>
              </a:rPr>
              <a:t>4</a:t>
            </a:r>
            <a:r>
              <a:rPr lang="ja-JP" altLang="en-US" sz="2400" dirty="0">
                <a:solidFill>
                  <a:srgbClr val="333333"/>
                </a:solidFill>
              </a:rPr>
              <a:t>人に</a:t>
            </a:r>
            <a:r>
              <a:rPr lang="en-US" altLang="ja-JP" sz="2400" dirty="0">
                <a:solidFill>
                  <a:srgbClr val="333333"/>
                </a:solidFill>
              </a:rPr>
              <a:t>1</a:t>
            </a:r>
            <a:r>
              <a:rPr lang="ja-JP" altLang="en-US" sz="2400" dirty="0">
                <a:solidFill>
                  <a:srgbClr val="333333"/>
                </a:solidFill>
              </a:rPr>
              <a:t>人よりも多い人々が心の病にかかりました。</a:t>
            </a:r>
          </a:p>
          <a:p>
            <a:pPr lvl="0" defTabSz="914377"/>
            <a:r>
              <a:rPr lang="ja-JP" altLang="en-US" sz="2400" dirty="0">
                <a:solidFill>
                  <a:srgbClr val="333333"/>
                </a:solidFill>
              </a:rPr>
              <a:t>精神障害は、</a:t>
            </a:r>
            <a:r>
              <a:rPr lang="ja-JP" altLang="en-US" sz="2400" dirty="0">
                <a:solidFill>
                  <a:srgbClr val="004992"/>
                </a:solidFill>
              </a:rPr>
              <a:t>弱点</a:t>
            </a:r>
            <a:r>
              <a:rPr lang="ja-JP" altLang="en-US" sz="2400" dirty="0">
                <a:solidFill>
                  <a:srgbClr val="333333"/>
                </a:solidFill>
              </a:rPr>
              <a:t>ではなく、むしろ特別な</a:t>
            </a:r>
            <a:r>
              <a:rPr lang="ja-JP" altLang="en-US" sz="2400" dirty="0">
                <a:solidFill>
                  <a:srgbClr val="004992"/>
                </a:solidFill>
              </a:rPr>
              <a:t>感受性</a:t>
            </a:r>
            <a:r>
              <a:rPr lang="ja-JP" altLang="en-US" sz="2400" dirty="0">
                <a:solidFill>
                  <a:srgbClr val="333333"/>
                </a:solidFill>
              </a:rPr>
              <a:t>のあらわれと考えるべきでしょう。</a:t>
            </a:r>
          </a:p>
          <a:p>
            <a:pPr lvl="0" defTabSz="914377"/>
            <a:r>
              <a:rPr lang="ja-JP" altLang="en-US" sz="2400" dirty="0">
                <a:solidFill>
                  <a:srgbClr val="004992"/>
                </a:solidFill>
              </a:rPr>
              <a:t>遺伝的要因</a:t>
            </a:r>
            <a:r>
              <a:rPr lang="en-US" altLang="ja-JP" sz="2400" dirty="0">
                <a:solidFill>
                  <a:srgbClr val="004992"/>
                </a:solidFill>
              </a:rPr>
              <a:t>:</a:t>
            </a:r>
            <a:r>
              <a:rPr lang="ja-JP" altLang="en-US" sz="2400" dirty="0">
                <a:solidFill>
                  <a:srgbClr val="333333"/>
                </a:solidFill>
              </a:rPr>
              <a:t>　遺伝子は多くの精神障害において何らかの影響があります。</a:t>
            </a:r>
          </a:p>
          <a:p>
            <a:pPr lvl="0" defTabSz="914377"/>
            <a:r>
              <a:rPr lang="ja-JP" altLang="en-US" sz="2400" dirty="0">
                <a:solidFill>
                  <a:srgbClr val="004992"/>
                </a:solidFill>
              </a:rPr>
              <a:t>環境的要因</a:t>
            </a:r>
            <a:r>
              <a:rPr lang="en-US" altLang="ja-JP" sz="2400" dirty="0">
                <a:solidFill>
                  <a:srgbClr val="004992"/>
                </a:solidFill>
              </a:rPr>
              <a:t>:</a:t>
            </a:r>
            <a:r>
              <a:rPr lang="ja-JP" altLang="en-US" sz="2400" dirty="0">
                <a:solidFill>
                  <a:srgbClr val="333333"/>
                </a:solidFill>
              </a:rPr>
              <a:t>　心理的なトラウマやネガティブな経験も精神的健康に悪影響を与える可能性があり、遺伝的要因</a:t>
            </a:r>
            <a:r>
              <a:rPr lang="en-US" altLang="ja-JP" sz="2400" dirty="0">
                <a:solidFill>
                  <a:srgbClr val="333333"/>
                </a:solidFill>
              </a:rPr>
              <a:t>(</a:t>
            </a:r>
            <a:r>
              <a:rPr lang="ja-JP" altLang="en-US" sz="2400" dirty="0">
                <a:solidFill>
                  <a:srgbClr val="333333"/>
                </a:solidFill>
              </a:rPr>
              <a:t>素質</a:t>
            </a:r>
            <a:r>
              <a:rPr lang="en-US" altLang="ja-JP" sz="2400" dirty="0">
                <a:solidFill>
                  <a:srgbClr val="333333"/>
                </a:solidFill>
              </a:rPr>
              <a:t>)</a:t>
            </a:r>
            <a:r>
              <a:rPr lang="ja-JP" altLang="en-US" sz="2400" dirty="0">
                <a:solidFill>
                  <a:srgbClr val="333333"/>
                </a:solidFill>
              </a:rPr>
              <a:t>があろうとなかろうと、精神障害が生じる可能性を増加させると考えられています。</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32</a:t>
            </a:fld>
            <a:endParaRPr lang="en-US">
              <a:latin typeface="+mn-lt"/>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スティグマ、セルフ・スティグマとは何か</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33</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スティグマ、セルフ・スティグマとは何か</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p:txBody>
          <a:bodyPr/>
          <a:lstStyle/>
          <a:p>
            <a:pPr marL="342900" marR="29845" lvl="0" indent="-342900" defTabSz="914400">
              <a:buClr>
                <a:srgbClr val="000000"/>
              </a:buClr>
              <a:buFont typeface="WingDings"/>
              <a:buChar char=""/>
              <a:tabLst>
                <a:tab pos="278130" algn="l"/>
              </a:tabLst>
            </a:pPr>
            <a:r>
              <a:rPr kumimoji="1" lang="ja-JP" altLang="en-US" sz="2000" b="1" spc="-5" dirty="0">
                <a:solidFill>
                  <a:srgbClr val="004992"/>
                </a:solidFill>
              </a:rPr>
              <a:t>スティグマ </a:t>
            </a:r>
            <a:r>
              <a:rPr kumimoji="1" lang="en-US" altLang="ja-JP" sz="2000" b="1" spc="-5" dirty="0">
                <a:solidFill>
                  <a:srgbClr val="004992"/>
                </a:solidFill>
              </a:rPr>
              <a:t>= </a:t>
            </a:r>
            <a:r>
              <a:rPr kumimoji="1" lang="ja-JP" altLang="en-US" sz="2000" b="1" spc="-5" dirty="0">
                <a:solidFill>
                  <a:srgbClr val="004992"/>
                </a:solidFill>
              </a:rPr>
              <a:t>ギリシア語。 もともとの意味</a:t>
            </a:r>
            <a:r>
              <a:rPr kumimoji="1" lang="en-US" altLang="ja-JP" sz="2000" b="1" spc="-5" dirty="0">
                <a:solidFill>
                  <a:srgbClr val="004992"/>
                </a:solidFill>
              </a:rPr>
              <a:t>: </a:t>
            </a:r>
            <a:r>
              <a:rPr kumimoji="1" lang="ja-JP" altLang="en-US" sz="2000" spc="-5" dirty="0">
                <a:solidFill>
                  <a:srgbClr val="333333"/>
                </a:solidFill>
              </a:rPr>
              <a:t>点、傷あるいは烙印</a:t>
            </a:r>
            <a:endParaRPr kumimoji="1" lang="ja-JP" altLang="en-US" sz="2000" dirty="0">
              <a:solidFill>
                <a:srgbClr val="333333"/>
              </a:solidFill>
            </a:endParaRPr>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34</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1886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スティグマ、セルフ・スティグマとは何か</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p:txBody>
          <a:bodyPr/>
          <a:lstStyle/>
          <a:p>
            <a:pPr marL="342900" marR="29845" lvl="0" indent="-342900" defTabSz="914400">
              <a:buClr>
                <a:srgbClr val="000000"/>
              </a:buClr>
              <a:buFont typeface="WingDings"/>
              <a:buChar char=""/>
              <a:tabLst>
                <a:tab pos="278130" algn="l"/>
              </a:tabLst>
            </a:pPr>
            <a:r>
              <a:rPr kumimoji="1" lang="ja-JP" altLang="en-US" sz="2000" b="1" spc="-5" dirty="0">
                <a:solidFill>
                  <a:srgbClr val="004992"/>
                </a:solidFill>
              </a:rPr>
              <a:t>スティグマ </a:t>
            </a:r>
            <a:r>
              <a:rPr kumimoji="1" lang="en-US" altLang="ja-JP" sz="2000" b="1" spc="-5" dirty="0">
                <a:solidFill>
                  <a:srgbClr val="004992"/>
                </a:solidFill>
              </a:rPr>
              <a:t>= </a:t>
            </a:r>
            <a:r>
              <a:rPr kumimoji="1" lang="ja-JP" altLang="en-US" sz="2000" b="1" spc="-5" dirty="0">
                <a:solidFill>
                  <a:srgbClr val="004992"/>
                </a:solidFill>
              </a:rPr>
              <a:t>ギリシア語。 もともとの意味</a:t>
            </a:r>
            <a:r>
              <a:rPr kumimoji="1" lang="en-US" altLang="ja-JP" sz="2000" b="1" spc="-5" dirty="0">
                <a:solidFill>
                  <a:srgbClr val="004992"/>
                </a:solidFill>
              </a:rPr>
              <a:t>: </a:t>
            </a:r>
            <a:r>
              <a:rPr kumimoji="1" lang="ja-JP" altLang="en-US" sz="2000" spc="-5" dirty="0">
                <a:solidFill>
                  <a:srgbClr val="333333"/>
                </a:solidFill>
              </a:rPr>
              <a:t>点、傷あるいは烙印</a:t>
            </a:r>
            <a:endParaRPr kumimoji="1" lang="ja-JP" altLang="en-US" sz="2000" dirty="0">
              <a:solidFill>
                <a:srgbClr val="333333"/>
              </a:solidFill>
            </a:endParaRPr>
          </a:p>
          <a:p>
            <a:pPr marL="342900" marR="6350" lvl="0" indent="-342900" defTabSz="914400">
              <a:buClr>
                <a:srgbClr val="333333"/>
              </a:buClr>
              <a:buFont typeface="WingDings"/>
              <a:buChar char=""/>
              <a:tabLst>
                <a:tab pos="278130" algn="l"/>
              </a:tabLst>
            </a:pPr>
            <a:r>
              <a:rPr kumimoji="1" lang="ja-JP" altLang="en-US" sz="2000" spc="-5" dirty="0">
                <a:solidFill>
                  <a:srgbClr val="004992"/>
                </a:solidFill>
              </a:rPr>
              <a:t>人々あるいは集団がネガティブな態度と関連づけられるとき、</a:t>
            </a:r>
            <a:r>
              <a:rPr kumimoji="1" lang="ja-JP" altLang="en-US" sz="2000" b="1" spc="-5" dirty="0">
                <a:solidFill>
                  <a:srgbClr val="004992"/>
                </a:solidFill>
              </a:rPr>
              <a:t>スティグマ</a:t>
            </a:r>
            <a:r>
              <a:rPr kumimoji="1" lang="ja-JP" altLang="en-US" sz="2000" spc="-5" dirty="0">
                <a:solidFill>
                  <a:srgbClr val="004992"/>
                </a:solidFill>
              </a:rPr>
              <a:t>が生まれます。</a:t>
            </a:r>
            <a:endParaRPr kumimoji="1" lang="ja-JP" altLang="en-US" sz="2000" dirty="0">
              <a:solidFill>
                <a:srgbClr val="004992"/>
              </a:solidFill>
            </a:endParaRPr>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35</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3607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スティグマ、セルフ・スティグマとは何か</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p:txBody>
          <a:bodyPr/>
          <a:lstStyle/>
          <a:p>
            <a:pPr marL="342900" marR="29845" lvl="0" indent="-342900" defTabSz="914400">
              <a:buClr>
                <a:srgbClr val="000000"/>
              </a:buClr>
              <a:buFont typeface="WingDings"/>
              <a:buChar char=""/>
              <a:tabLst>
                <a:tab pos="278130" algn="l"/>
              </a:tabLst>
            </a:pPr>
            <a:r>
              <a:rPr kumimoji="1" lang="ja-JP" altLang="en-US" sz="2000" b="1" spc="-5" dirty="0">
                <a:solidFill>
                  <a:srgbClr val="004992"/>
                </a:solidFill>
              </a:rPr>
              <a:t>スティグマ </a:t>
            </a:r>
            <a:r>
              <a:rPr kumimoji="1" lang="en-US" altLang="ja-JP" sz="2000" b="1" spc="-5" dirty="0">
                <a:solidFill>
                  <a:srgbClr val="004992"/>
                </a:solidFill>
              </a:rPr>
              <a:t>= </a:t>
            </a:r>
            <a:r>
              <a:rPr kumimoji="1" lang="ja-JP" altLang="en-US" sz="2000" b="1" spc="-5" dirty="0">
                <a:solidFill>
                  <a:srgbClr val="004992"/>
                </a:solidFill>
              </a:rPr>
              <a:t>ギリシア語。 もともとの意味</a:t>
            </a:r>
            <a:r>
              <a:rPr kumimoji="1" lang="en-US" altLang="ja-JP" sz="2000" b="1" spc="-5" dirty="0">
                <a:solidFill>
                  <a:srgbClr val="004992"/>
                </a:solidFill>
              </a:rPr>
              <a:t>: </a:t>
            </a:r>
            <a:r>
              <a:rPr kumimoji="1" lang="ja-JP" altLang="en-US" sz="2000" spc="-5" dirty="0">
                <a:solidFill>
                  <a:srgbClr val="333333"/>
                </a:solidFill>
              </a:rPr>
              <a:t>点、傷あるいは烙印</a:t>
            </a:r>
            <a:endParaRPr kumimoji="1" lang="ja-JP" altLang="en-US" sz="2000" dirty="0">
              <a:solidFill>
                <a:srgbClr val="333333"/>
              </a:solidFill>
            </a:endParaRPr>
          </a:p>
          <a:p>
            <a:pPr marL="342900" marR="6350" lvl="0" indent="-342900" defTabSz="914400">
              <a:buClr>
                <a:srgbClr val="333333"/>
              </a:buClr>
              <a:buFont typeface="WingDings"/>
              <a:buChar char=""/>
              <a:tabLst>
                <a:tab pos="278130" algn="l"/>
              </a:tabLst>
            </a:pPr>
            <a:r>
              <a:rPr kumimoji="1" lang="ja-JP" altLang="en-US" sz="2000" spc="-5" dirty="0">
                <a:solidFill>
                  <a:srgbClr val="004992"/>
                </a:solidFill>
              </a:rPr>
              <a:t>人々あるいは集団がネガティブな態度と関連づけられるとき、</a:t>
            </a:r>
            <a:r>
              <a:rPr kumimoji="1" lang="ja-JP" altLang="en-US" sz="2000" b="1" spc="-5" dirty="0">
                <a:solidFill>
                  <a:srgbClr val="004992"/>
                </a:solidFill>
              </a:rPr>
              <a:t>スティグマ</a:t>
            </a:r>
            <a:r>
              <a:rPr kumimoji="1" lang="ja-JP" altLang="en-US" sz="2000" spc="-5" dirty="0">
                <a:solidFill>
                  <a:srgbClr val="004992"/>
                </a:solidFill>
              </a:rPr>
              <a:t>が生まれます。</a:t>
            </a:r>
            <a:endParaRPr kumimoji="1" lang="ja-JP" altLang="en-US" sz="2000" dirty="0">
              <a:solidFill>
                <a:srgbClr val="004992"/>
              </a:solidFill>
            </a:endParaRPr>
          </a:p>
          <a:p>
            <a:pPr marL="342900" lvl="0" indent="-342900" defTabSz="914400">
              <a:buClr>
                <a:srgbClr val="333333"/>
              </a:buClr>
              <a:buFont typeface="WingDings"/>
              <a:buChar char=""/>
              <a:tabLst>
                <a:tab pos="278130" algn="l"/>
              </a:tabLst>
            </a:pPr>
            <a:r>
              <a:rPr kumimoji="1" lang="ja-JP" altLang="en-US" sz="2000" spc="-5" dirty="0">
                <a:solidFill>
                  <a:srgbClr val="333333"/>
                </a:solidFill>
              </a:rPr>
              <a:t>批判的な目で現実的にチェックされていません。</a:t>
            </a:r>
          </a:p>
          <a:p>
            <a:pPr marL="342900" lvl="0" indent="-342900" defTabSz="914400">
              <a:buClr>
                <a:srgbClr val="333333"/>
              </a:buClr>
              <a:buFont typeface="WingDings"/>
              <a:buChar char=""/>
              <a:tabLst>
                <a:tab pos="278130" algn="l"/>
              </a:tabLst>
            </a:pPr>
            <a:r>
              <a:rPr kumimoji="1" lang="ja-JP" altLang="en-US" sz="2000" spc="-5" dirty="0">
                <a:solidFill>
                  <a:srgbClr val="333333"/>
                </a:solidFill>
              </a:rPr>
              <a:t>スティグマは、その人の評価を下げ、仲間はずれにつながります。</a:t>
            </a:r>
            <a:endParaRPr kumimoji="1" lang="ja-JP" altLang="en-US" sz="2000" dirty="0">
              <a:solidFill>
                <a:srgbClr val="333333"/>
              </a:solidFill>
            </a:endParaRPr>
          </a:p>
          <a:p>
            <a:pPr marL="342900" marR="220979" lvl="0" indent="-342900" defTabSz="914400">
              <a:buClr>
                <a:srgbClr val="333333"/>
              </a:buClr>
              <a:buFont typeface="WingDings"/>
              <a:buChar char=""/>
              <a:tabLst>
                <a:tab pos="278130" algn="l"/>
              </a:tabLst>
            </a:pPr>
            <a:r>
              <a:rPr kumimoji="1" lang="ja-JP" altLang="en-US" sz="2000" spc="-5" dirty="0">
                <a:solidFill>
                  <a:srgbClr val="333333"/>
                </a:solidFill>
              </a:rPr>
              <a:t>スティグマは、ある特定の病気</a:t>
            </a:r>
            <a:r>
              <a:rPr kumimoji="1" lang="en-US" altLang="ja-JP" sz="2000" spc="-5" dirty="0">
                <a:solidFill>
                  <a:srgbClr val="333333"/>
                </a:solidFill>
              </a:rPr>
              <a:t>(</a:t>
            </a:r>
            <a:r>
              <a:rPr kumimoji="1" lang="ja-JP" altLang="en-US" sz="2000" spc="-5" dirty="0">
                <a:solidFill>
                  <a:srgbClr val="333333"/>
                </a:solidFill>
              </a:rPr>
              <a:t>例：エイズ</a:t>
            </a:r>
            <a:r>
              <a:rPr kumimoji="1" lang="en-US" altLang="ja-JP" sz="2000" spc="-5" dirty="0">
                <a:solidFill>
                  <a:srgbClr val="333333"/>
                </a:solidFill>
              </a:rPr>
              <a:t>)</a:t>
            </a:r>
            <a:r>
              <a:rPr kumimoji="1" lang="ja-JP" altLang="en-US" sz="2000" spc="-5" dirty="0">
                <a:solidFill>
                  <a:srgbClr val="333333"/>
                </a:solidFill>
              </a:rPr>
              <a:t>、身体障害のような目に見える障害、精神障害に対しても発生する可能性があります。</a:t>
            </a:r>
            <a:endParaRPr kumimoji="1" lang="ja-JP" altLang="en-US" sz="2000" dirty="0">
              <a:solidFill>
                <a:srgbClr val="333333"/>
              </a:solidFill>
            </a:endParaRPr>
          </a:p>
          <a:p>
            <a:pPr marL="342900" marR="5080" lvl="0" indent="-342900" defTabSz="914400">
              <a:buClr>
                <a:srgbClr val="333333"/>
              </a:buClr>
              <a:buFont typeface="WingDings"/>
              <a:buChar char=""/>
              <a:tabLst>
                <a:tab pos="278130" algn="l"/>
              </a:tabLst>
            </a:pPr>
            <a:r>
              <a:rPr kumimoji="1" lang="ja-JP" altLang="en-US" sz="2000" spc="-5" dirty="0">
                <a:solidFill>
                  <a:srgbClr val="333333"/>
                </a:solidFill>
              </a:rPr>
              <a:t>「セルフ・スティグマ」は対象となった人が、そのスティグマを自分の内面に取りこんでしまい、外部からのものとしてそのスティグマを経験することをさします。その経験はあまりに強烈なので、その人は自分自身が「劣っている」と考えてしまうのです。</a:t>
            </a:r>
            <a:endParaRPr lang="en-US" sz="2000" dirty="0"/>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36</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07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5" name="Content Placeholder 4"/>
          <p:cNvSpPr>
            <a:spLocks noGrp="1"/>
          </p:cNvSpPr>
          <p:nvPr>
            <p:ph idx="1"/>
          </p:nvPr>
        </p:nvSpPr>
        <p:spPr/>
        <p:txBody>
          <a:bodyPr/>
          <a:lstStyle/>
          <a:p>
            <a:pPr marL="342900" marR="109220" lvl="0" indent="-342900" defTabSz="914400">
              <a:buClr>
                <a:srgbClr val="333333"/>
              </a:buClr>
              <a:buFont typeface="WingDings"/>
              <a:buChar char=""/>
              <a:tabLst>
                <a:tab pos="374650" algn="l"/>
              </a:tabLst>
            </a:pPr>
            <a:r>
              <a:rPr kumimoji="1" lang="ja-JP" altLang="en-US" sz="2400" spc="-5">
                <a:solidFill>
                  <a:srgbClr val="333333"/>
                </a:solidFill>
              </a:rPr>
              <a:t>精神障害をもつ人について他の人がどのように考えているか、これまで聞いたことがありますか</a:t>
            </a:r>
            <a:r>
              <a:rPr kumimoji="1" lang="en-US" altLang="ja-JP" sz="2400" spc="-5" dirty="0">
                <a:solidFill>
                  <a:srgbClr val="333333"/>
                </a:solidFill>
              </a:rPr>
              <a:t>?</a:t>
            </a:r>
            <a:endParaRPr kumimoji="1" lang="ja-JP" altLang="en-US" sz="2400" dirty="0">
              <a:solidFill>
                <a:srgbClr val="333333"/>
              </a:solidFill>
            </a:endParaRPr>
          </a:p>
          <a:p>
            <a:pPr marL="342900" marR="5080" lvl="0" indent="-342900" defTabSz="914400">
              <a:buClr>
                <a:srgbClr val="333333"/>
              </a:buClr>
              <a:buFont typeface="WingDings"/>
              <a:buChar char=""/>
              <a:tabLst>
                <a:tab pos="375285" algn="l"/>
              </a:tabLst>
            </a:pPr>
            <a:r>
              <a:rPr kumimoji="1" lang="ja-JP" altLang="en-US" sz="2400" spc="-5" dirty="0">
                <a:solidFill>
                  <a:srgbClr val="333333"/>
                </a:solidFill>
              </a:rPr>
              <a:t>精神障害をもつ人について、あなたはどのように考えてきましたか</a:t>
            </a:r>
            <a:r>
              <a:rPr kumimoji="1" lang="en-US" altLang="ja-JP" sz="2400" spc="-5"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37</a:t>
            </a:fld>
            <a:endParaRPr lang="en-US">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pPr marR="5080" lvl="0" defTabSz="914400"/>
            <a:r>
              <a:rPr kumimoji="1" lang="ja-JP" altLang="en-US" sz="2400" spc="-5" dirty="0">
                <a:solidFill>
                  <a:srgbClr val="004992"/>
                </a:solidFill>
              </a:rPr>
              <a:t>精神障害をもつ人について多くの人がもっている、ありふれているが間違った考え</a:t>
            </a:r>
            <a:r>
              <a:rPr kumimoji="1" lang="en-US" altLang="ja-JP" sz="2400" spc="-5" dirty="0">
                <a:solidFill>
                  <a:srgbClr val="004992"/>
                </a:solidFill>
              </a:rPr>
              <a:t>:</a:t>
            </a:r>
            <a:endParaRPr kumimoji="1" lang="ja-JP" altLang="en-US" sz="2400" dirty="0">
              <a:solidFill>
                <a:srgbClr val="004992"/>
              </a:solidFill>
            </a:endParaRPr>
          </a:p>
          <a:p>
            <a:pPr marL="342900" lvl="0" indent="-342900" defTabSz="914400">
              <a:buClr>
                <a:srgbClr val="333333"/>
              </a:buClr>
              <a:buFont typeface="Arial" panose="020B0604020202020204" pitchFamily="34" charset="0"/>
              <a:buChar char="•"/>
            </a:pPr>
            <a:r>
              <a:rPr kumimoji="1" lang="ja-JP" altLang="en-US" sz="2400" spc="-5" dirty="0">
                <a:solidFill>
                  <a:srgbClr val="333333"/>
                </a:solidFill>
              </a:rPr>
              <a:t>彼らは</a:t>
            </a:r>
            <a:r>
              <a:rPr kumimoji="1" lang="ja-JP" altLang="en-US" sz="2400" spc="-80" dirty="0">
                <a:solidFill>
                  <a:srgbClr val="333333"/>
                </a:solidFill>
              </a:rPr>
              <a:t> </a:t>
            </a:r>
            <a:r>
              <a:rPr kumimoji="1" lang="en-US" altLang="ja-JP" sz="2400" dirty="0">
                <a:solidFill>
                  <a:srgbClr val="333333"/>
                </a:solidFill>
              </a:rPr>
              <a:t>...</a:t>
            </a:r>
          </a:p>
          <a:p>
            <a:pPr marL="342900" lvl="0" indent="-342900" defTabSz="914400">
              <a:buClr>
                <a:srgbClr val="333333"/>
              </a:buClr>
              <a:buFont typeface="Arial" panose="020B0604020202020204" pitchFamily="34" charset="0"/>
              <a:buChar char="•"/>
              <a:tabLst>
                <a:tab pos="375285" algn="l"/>
              </a:tabLst>
            </a:pPr>
            <a:r>
              <a:rPr kumimoji="1" lang="ja-JP" altLang="en-US" sz="2400" spc="-5" dirty="0">
                <a:solidFill>
                  <a:srgbClr val="333333"/>
                </a:solidFill>
              </a:rPr>
              <a:t>危険で予測できない</a:t>
            </a:r>
            <a:endParaRPr kumimoji="1" lang="ja-JP" altLang="en-US" sz="2400" dirty="0">
              <a:solidFill>
                <a:srgbClr val="333333"/>
              </a:solidFill>
            </a:endParaRPr>
          </a:p>
          <a:p>
            <a:pPr marL="342900" lvl="0" indent="-342900" defTabSz="914400">
              <a:buClr>
                <a:srgbClr val="333333"/>
              </a:buClr>
              <a:buFont typeface="Arial" panose="020B0604020202020204" pitchFamily="34" charset="0"/>
              <a:buChar char="•"/>
              <a:tabLst>
                <a:tab pos="375285" algn="l"/>
              </a:tabLst>
            </a:pPr>
            <a:r>
              <a:rPr kumimoji="1" lang="ja-JP" altLang="en-US" sz="2400" spc="-5" dirty="0">
                <a:solidFill>
                  <a:srgbClr val="333333"/>
                </a:solidFill>
              </a:rPr>
              <a:t>多重人格だ</a:t>
            </a:r>
            <a:r>
              <a:rPr kumimoji="1" lang="ja-JP" altLang="en-US" sz="2400" spc="-20" dirty="0">
                <a:solidFill>
                  <a:srgbClr val="333333"/>
                </a:solidFill>
              </a:rPr>
              <a:t> </a:t>
            </a:r>
            <a:r>
              <a:rPr kumimoji="1" lang="en-US" altLang="ja-JP" sz="2400" spc="-5" dirty="0">
                <a:solidFill>
                  <a:srgbClr val="333333"/>
                </a:solidFill>
              </a:rPr>
              <a:t>(</a:t>
            </a:r>
            <a:r>
              <a:rPr kumimoji="1" lang="ja-JP" altLang="en-US" sz="2400" spc="-5" dirty="0">
                <a:solidFill>
                  <a:srgbClr val="333333"/>
                </a:solidFill>
              </a:rPr>
              <a:t>「精神病」</a:t>
            </a:r>
            <a:r>
              <a:rPr kumimoji="1" lang="en-US" altLang="ja-JP" sz="2400" spc="-5" dirty="0">
                <a:solidFill>
                  <a:srgbClr val="333333"/>
                </a:solidFill>
              </a:rPr>
              <a:t>)</a:t>
            </a:r>
            <a:endParaRPr kumimoji="1" lang="ja-JP" altLang="en-US" sz="2400" dirty="0">
              <a:solidFill>
                <a:srgbClr val="333333"/>
              </a:solidFill>
            </a:endParaRPr>
          </a:p>
          <a:p>
            <a:pPr marL="342900" lvl="0" indent="-342900" defTabSz="914400">
              <a:buClr>
                <a:srgbClr val="333333"/>
              </a:buClr>
              <a:buFont typeface="Arial" panose="020B0604020202020204" pitchFamily="34" charset="0"/>
              <a:buChar char="•"/>
              <a:tabLst>
                <a:tab pos="374650" algn="l"/>
              </a:tabLst>
            </a:pPr>
            <a:r>
              <a:rPr kumimoji="1" lang="ja-JP" altLang="en-US" sz="2400" spc="-5" dirty="0">
                <a:solidFill>
                  <a:srgbClr val="333333"/>
                </a:solidFill>
              </a:rPr>
              <a:t>知的なことはできない</a:t>
            </a:r>
            <a:endParaRPr kumimoji="1" lang="ja-JP" altLang="en-US" sz="2400" dirty="0">
              <a:solidFill>
                <a:srgbClr val="333333"/>
              </a:solidFill>
            </a:endParaRPr>
          </a:p>
          <a:p>
            <a:pPr marL="342900" lvl="0" indent="-342900" defTabSz="914400">
              <a:buClr>
                <a:srgbClr val="333333"/>
              </a:buClr>
              <a:buFont typeface="Arial" panose="020B0604020202020204" pitchFamily="34" charset="0"/>
              <a:buChar char="•"/>
              <a:tabLst>
                <a:tab pos="375285" algn="l"/>
              </a:tabLst>
            </a:pPr>
            <a:r>
              <a:rPr kumimoji="1" lang="ja-JP" altLang="en-US" sz="2400" dirty="0">
                <a:solidFill>
                  <a:srgbClr val="333333"/>
                </a:solidFill>
              </a:rPr>
              <a:t>一生変わらない</a:t>
            </a:r>
          </a:p>
          <a:p>
            <a:pPr lvl="0" algn="ctr" defTabSz="914400"/>
            <a:r>
              <a:rPr kumimoji="1" lang="ja-JP" altLang="en-US" sz="2400" spc="-5" dirty="0">
                <a:solidFill>
                  <a:srgbClr val="004992"/>
                </a:solidFill>
              </a:rPr>
              <a:t>正しいですか</a:t>
            </a:r>
            <a:r>
              <a:rPr kumimoji="1" lang="en-US" altLang="ja-JP" sz="2400" spc="-5" dirty="0">
                <a:solidFill>
                  <a:srgbClr val="004992"/>
                </a:solidFill>
              </a:rPr>
              <a:t>?</a:t>
            </a:r>
            <a:r>
              <a:rPr kumimoji="1" lang="ja-JP" altLang="en-US" sz="2400" spc="-35" dirty="0">
                <a:solidFill>
                  <a:srgbClr val="004992"/>
                </a:solidFill>
              </a:rPr>
              <a:t> いいえ</a:t>
            </a:r>
            <a:r>
              <a:rPr kumimoji="1" lang="en-US" altLang="ja-JP" sz="2400" spc="-5" dirty="0">
                <a:solidFill>
                  <a:srgbClr val="004992"/>
                </a:solidFill>
              </a:rPr>
              <a:t>!</a:t>
            </a:r>
            <a:endParaRPr lang="en-US" sz="2400" dirty="0"/>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6" name="Footer Placeholder 5"/>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38</a:t>
            </a:fld>
            <a:endParaRPr lang="en-US">
              <a:latin typeface="+mn-lt"/>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495800"/>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r>
              <a:rPr lang="ja-JP" altLang="en-US" sz="2000" kern="0" spc="-5" dirty="0">
                <a:solidFill>
                  <a:srgbClr val="004992"/>
                </a:solidFill>
              </a:rPr>
              <a:t>正しいですか</a:t>
            </a:r>
            <a:r>
              <a:rPr lang="en-US" altLang="ja-JP" sz="2000" kern="0" spc="-5" dirty="0">
                <a:solidFill>
                  <a:srgbClr val="004992"/>
                </a:solidFill>
              </a:rPr>
              <a:t>?</a:t>
            </a:r>
            <a:r>
              <a:rPr lang="ja-JP" altLang="en-US" sz="2000" kern="0" spc="-35" dirty="0">
                <a:solidFill>
                  <a:srgbClr val="004992"/>
                </a:solidFill>
              </a:rPr>
              <a:t> いいえ</a:t>
            </a:r>
            <a:r>
              <a:rPr lang="en-US" altLang="ja-JP" sz="2000" kern="0" spc="-5" dirty="0">
                <a:solidFill>
                  <a:srgbClr val="004992"/>
                </a:solidFill>
              </a:rPr>
              <a:t>!</a:t>
            </a:r>
            <a:endParaRPr lang="ja-JP" altLang="en-US" sz="2000" kern="0" spc="-5" dirty="0">
              <a:solidFill>
                <a:srgbClr val="004992"/>
              </a:solidFill>
            </a:endParaRPr>
          </a:p>
          <a:p>
            <a:pPr lvl="0" defTabSz="914400"/>
            <a:r>
              <a:rPr kumimoji="1" lang="ja-JP" altLang="en-US" sz="2000" spc="-5" dirty="0">
                <a:solidFill>
                  <a:srgbClr val="004992"/>
                </a:solidFill>
              </a:rPr>
              <a:t>危険で予測できない</a:t>
            </a:r>
            <a:r>
              <a:rPr kumimoji="1" lang="en-US" altLang="ja-JP" sz="2000" spc="-5" dirty="0">
                <a:solidFill>
                  <a:srgbClr val="004992"/>
                </a:solidFill>
              </a:rPr>
              <a:t>?</a:t>
            </a:r>
            <a:endParaRPr kumimoji="1" lang="ja-JP" altLang="en-US" sz="2000" dirty="0">
              <a:solidFill>
                <a:srgbClr val="004992"/>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39</a:t>
            </a:fld>
            <a:endParaRPr lang="en-US">
              <a:latin typeface="+mn-lt"/>
            </a:endParaRPr>
          </a:p>
        </p:txBody>
      </p:sp>
    </p:spTree>
    <p:extLst>
      <p:ext uri="{BB962C8B-B14F-4D97-AF65-F5344CB8AC3E}">
        <p14:creationId xmlns:p14="http://schemas.microsoft.com/office/powerpoint/2010/main" val="362612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r>
              <a:rPr lang="ja-JP" altLang="en-US" sz="2000" kern="0" spc="-5" dirty="0">
                <a:solidFill>
                  <a:srgbClr val="004992"/>
                </a:solidFill>
              </a:rPr>
              <a:t>正しいですか</a:t>
            </a:r>
            <a:r>
              <a:rPr lang="en-US" altLang="ja-JP" sz="2000" kern="0" spc="-5" dirty="0">
                <a:solidFill>
                  <a:srgbClr val="004992"/>
                </a:solidFill>
              </a:rPr>
              <a:t>?</a:t>
            </a:r>
            <a:r>
              <a:rPr lang="ja-JP" altLang="en-US" sz="2000" kern="0" spc="-35" dirty="0">
                <a:solidFill>
                  <a:srgbClr val="004992"/>
                </a:solidFill>
              </a:rPr>
              <a:t> いいえ</a:t>
            </a:r>
            <a:r>
              <a:rPr lang="en-US" altLang="ja-JP" sz="2000" kern="0" spc="-5" dirty="0">
                <a:solidFill>
                  <a:srgbClr val="004992"/>
                </a:solidFill>
              </a:rPr>
              <a:t>!</a:t>
            </a:r>
            <a:endParaRPr lang="ja-JP" altLang="en-US" sz="2000" kern="0" spc="-5" dirty="0">
              <a:solidFill>
                <a:srgbClr val="004992"/>
              </a:solidFill>
            </a:endParaRPr>
          </a:p>
          <a:p>
            <a:pPr lvl="0" defTabSz="914400"/>
            <a:r>
              <a:rPr kumimoji="1" lang="ja-JP" altLang="en-US" sz="2000" spc="-5" dirty="0">
                <a:solidFill>
                  <a:srgbClr val="004992"/>
                </a:solidFill>
              </a:rPr>
              <a:t>危険で予測できない</a:t>
            </a:r>
            <a:r>
              <a:rPr kumimoji="1" lang="en-US" altLang="ja-JP" sz="2000" spc="-5" dirty="0">
                <a:solidFill>
                  <a:srgbClr val="004992"/>
                </a:solidFill>
              </a:rPr>
              <a:t>?</a:t>
            </a:r>
            <a:endParaRPr kumimoji="1" lang="ja-JP" altLang="en-US" sz="2000" dirty="0">
              <a:solidFill>
                <a:srgbClr val="004992"/>
              </a:solidFill>
            </a:endParaRPr>
          </a:p>
          <a:p>
            <a:pPr marR="103505" lvl="0" defTabSz="914400"/>
            <a:r>
              <a:rPr kumimoji="1" lang="ja-JP" altLang="en-US" sz="2000" spc="-5" dirty="0">
                <a:solidFill>
                  <a:srgbClr val="333333"/>
                </a:solidFill>
              </a:rPr>
              <a:t>精神障害をもつ人は、加害者というよりはむしろ虐待や暴力の被害者になりやすいのです。</a:t>
            </a:r>
            <a:endParaRPr kumimoji="1" lang="ja-JP" altLang="en-US" sz="2000" dirty="0">
              <a:solidFill>
                <a:srgbClr val="333333"/>
              </a:solidFill>
            </a:endParaRPr>
          </a:p>
          <a:p>
            <a:pPr lvl="0" defTabSz="914400"/>
            <a:r>
              <a:rPr kumimoji="1" lang="ja-JP" altLang="en-US" sz="2000" u="heavy" spc="-5" dirty="0">
                <a:solidFill>
                  <a:srgbClr val="333333"/>
                </a:solidFill>
              </a:rPr>
              <a:t>しかしながら</a:t>
            </a:r>
            <a:r>
              <a:rPr kumimoji="1" lang="en-US" altLang="ja-JP" sz="2000" spc="-5" dirty="0">
                <a:solidFill>
                  <a:srgbClr val="333333"/>
                </a:solidFill>
              </a:rPr>
              <a:t>: </a:t>
            </a:r>
            <a:r>
              <a:rPr kumimoji="1" lang="ja-JP" altLang="en-US" sz="2000" spc="-5" dirty="0">
                <a:solidFill>
                  <a:srgbClr val="333333"/>
                </a:solidFill>
              </a:rPr>
              <a:t>それでも、加害者になったとしたら</a:t>
            </a:r>
            <a:r>
              <a:rPr kumimoji="1" lang="en-US" altLang="ja-JP" sz="2000" spc="-5" dirty="0">
                <a:solidFill>
                  <a:srgbClr val="333333"/>
                </a:solidFill>
              </a:rPr>
              <a:t>....</a:t>
            </a:r>
            <a:endParaRPr kumimoji="1" lang="ja-JP" altLang="en-US" sz="2000" dirty="0">
              <a:solidFill>
                <a:srgbClr val="333333"/>
              </a:solidFill>
            </a:endParaRPr>
          </a:p>
          <a:p>
            <a:pPr marL="342900" marR="5080" lvl="0" indent="-342900" defTabSz="914400">
              <a:buClr>
                <a:srgbClr val="333333"/>
              </a:buClr>
              <a:buFont typeface="WingDings"/>
              <a:buChar char=""/>
              <a:tabLst>
                <a:tab pos="278130" algn="l"/>
              </a:tabLst>
            </a:pPr>
            <a:r>
              <a:rPr kumimoji="1" lang="en-US" altLang="ja-JP" sz="2000" spc="-5" dirty="0">
                <a:solidFill>
                  <a:srgbClr val="333333"/>
                </a:solidFill>
              </a:rPr>
              <a:t>...</a:t>
            </a:r>
            <a:r>
              <a:rPr kumimoji="1" lang="ja-JP" altLang="en-US" sz="2000" spc="-5" dirty="0">
                <a:solidFill>
                  <a:srgbClr val="333333"/>
                </a:solidFill>
              </a:rPr>
              <a:t> 新聞はインパクトの強い見出しにできるので、事件を報道しやすいといえます</a:t>
            </a:r>
            <a:r>
              <a:rPr kumimoji="1" lang="en-US" altLang="ja-JP" sz="2000" spc="-5" dirty="0">
                <a:solidFill>
                  <a:srgbClr val="333333"/>
                </a:solidFill>
              </a:rPr>
              <a:t>: </a:t>
            </a:r>
            <a:r>
              <a:rPr kumimoji="1" lang="ja-JP" altLang="en-US" sz="2000" spc="-5" dirty="0">
                <a:solidFill>
                  <a:srgbClr val="333333"/>
                </a:solidFill>
              </a:rPr>
              <a:t>その犯罪の手口が、普通ではなく理解できないような場合は特にです</a:t>
            </a:r>
            <a:r>
              <a:rPr kumimoji="1" lang="en-US" altLang="ja-JP" sz="2000" spc="-10" dirty="0">
                <a:solidFill>
                  <a:srgbClr val="333333"/>
                </a:solidFill>
              </a:rPr>
              <a:t>(</a:t>
            </a:r>
            <a:r>
              <a:rPr kumimoji="1" lang="ja-JP" altLang="en-US" sz="2000" spc="-10" dirty="0">
                <a:solidFill>
                  <a:srgbClr val="333333"/>
                </a:solidFill>
              </a:rPr>
              <a:t>例：精神障害の人がドイツ人政治家のラフォンテーヌとショイブレを襲撃した事件のように</a:t>
            </a:r>
            <a:r>
              <a:rPr kumimoji="1" lang="en-US" altLang="ja-JP" sz="2000" spc="-5" dirty="0">
                <a:solidFill>
                  <a:srgbClr val="333333"/>
                </a:solidFill>
              </a:rPr>
              <a:t>)</a:t>
            </a:r>
            <a:endParaRPr kumimoji="1" lang="ja-JP" altLang="en-US" sz="2000" dirty="0">
              <a:solidFill>
                <a:srgbClr val="333333"/>
              </a:solidFill>
            </a:endParaRPr>
          </a:p>
          <a:p>
            <a:pPr marL="342900" marR="605790" lvl="0" indent="-342900" defTabSz="914400">
              <a:buClr>
                <a:srgbClr val="333333"/>
              </a:buClr>
              <a:buFont typeface="WingDings"/>
              <a:buChar char=""/>
              <a:tabLst>
                <a:tab pos="278130" algn="l"/>
              </a:tabLst>
            </a:pPr>
            <a:r>
              <a:rPr kumimoji="1" lang="en-US" altLang="ja-JP" sz="2000" spc="-5" dirty="0">
                <a:solidFill>
                  <a:srgbClr val="333333"/>
                </a:solidFill>
              </a:rPr>
              <a:t>(</a:t>
            </a:r>
            <a:r>
              <a:rPr kumimoji="1" lang="ja-JP" altLang="en-US" sz="2000" spc="-5" dirty="0">
                <a:solidFill>
                  <a:srgbClr val="333333"/>
                </a:solidFill>
              </a:rPr>
              <a:t>本当であるかどうかにかかわらず</a:t>
            </a:r>
            <a:r>
              <a:rPr kumimoji="1" lang="en-US" altLang="ja-JP" sz="2000" spc="-5" dirty="0">
                <a:solidFill>
                  <a:srgbClr val="333333"/>
                </a:solidFill>
              </a:rPr>
              <a:t>)</a:t>
            </a:r>
            <a:r>
              <a:rPr kumimoji="1" lang="ja-JP" altLang="en-US" sz="2000" spc="-5" dirty="0">
                <a:solidFill>
                  <a:srgbClr val="333333"/>
                </a:solidFill>
              </a:rPr>
              <a:t>被告には精神障害があると主張して犯罪を正当化する弁護士のやり方が、精神障害に対する悪い印象を強めているかもしれません。</a:t>
            </a:r>
            <a:endParaRPr lang="en-US" sz="20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40</a:t>
            </a:fld>
            <a:endParaRPr lang="en-US">
              <a:latin typeface="+mn-lt"/>
            </a:endParaRPr>
          </a:p>
        </p:txBody>
      </p:sp>
    </p:spTree>
    <p:extLst>
      <p:ext uri="{BB962C8B-B14F-4D97-AF65-F5344CB8AC3E}">
        <p14:creationId xmlns:p14="http://schemas.microsoft.com/office/powerpoint/2010/main" val="27742542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r>
              <a:rPr lang="ja-JP" altLang="de-DE" sz="2000" kern="0" spc="-5" dirty="0">
                <a:solidFill>
                  <a:srgbClr val="004992"/>
                </a:solidFill>
              </a:rPr>
              <a:t>正しいですか</a:t>
            </a:r>
            <a:r>
              <a:rPr lang="de-DE" altLang="ja-JP" sz="2000" kern="0" spc="-5" dirty="0">
                <a:solidFill>
                  <a:srgbClr val="004992"/>
                </a:solidFill>
              </a:rPr>
              <a:t>?</a:t>
            </a:r>
            <a:r>
              <a:rPr lang="ja-JP" altLang="de-DE" sz="2000" kern="0" spc="-35" dirty="0">
                <a:solidFill>
                  <a:srgbClr val="004992"/>
                </a:solidFill>
              </a:rPr>
              <a:t> いいえ</a:t>
            </a:r>
            <a:r>
              <a:rPr lang="de-DE" altLang="ja-JP" sz="2000" kern="0" spc="-5" dirty="0">
                <a:solidFill>
                  <a:srgbClr val="004992"/>
                </a:solidFill>
              </a:rPr>
              <a:t>!</a:t>
            </a:r>
            <a:endParaRPr lang="ja-JP" altLang="de-DE" sz="2000" kern="0" spc="-5" dirty="0">
              <a:solidFill>
                <a:srgbClr val="004992"/>
              </a:solidFill>
            </a:endParaRPr>
          </a:p>
          <a:p>
            <a:pPr marL="342900" marR="113664" lvl="0" indent="-342900" defTabSz="914400">
              <a:buClr>
                <a:srgbClr val="333333"/>
              </a:buClr>
              <a:buFont typeface="WingDings"/>
              <a:buChar char=""/>
              <a:tabLst>
                <a:tab pos="354013" algn="l"/>
              </a:tabLst>
            </a:pPr>
            <a:r>
              <a:rPr lang="ja-JP" altLang="de-DE" sz="2000" kern="0" dirty="0">
                <a:solidFill>
                  <a:srgbClr val="004992"/>
                </a:solidFill>
              </a:rPr>
              <a:t>多重人格</a:t>
            </a:r>
            <a:r>
              <a:rPr lang="de-DE" altLang="ja-JP" sz="2000" kern="0" spc="-5" dirty="0">
                <a:solidFill>
                  <a:srgbClr val="004992"/>
                </a:solidFill>
              </a:rPr>
              <a:t>:</a:t>
            </a:r>
            <a:r>
              <a:rPr lang="ja-JP" altLang="de-DE" sz="2000" kern="0" spc="-5" dirty="0">
                <a:solidFill>
                  <a:srgbClr val="004992"/>
                </a:solidFill>
              </a:rPr>
              <a:t> </a:t>
            </a:r>
            <a:r>
              <a:rPr lang="ja-JP" altLang="de-DE" sz="2000" kern="0" spc="-5" dirty="0">
                <a:solidFill>
                  <a:srgbClr val="333333"/>
                </a:solidFill>
              </a:rPr>
              <a:t>こうした統合失調症と統合失調症様の体験についてのイメージは間違っており、誤解を生むでしょう。まず、複数の分裂した人格というものが存在するかどうかさえ疑わしいといわれています。次に、多重人格がたとえ存在するとしても、統合失調症であるという証拠ではありません。</a:t>
            </a:r>
            <a:endParaRPr lang="ja-JP" altLang="de-DE" sz="2000" kern="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41</a:t>
            </a:fld>
            <a:endParaRPr lang="en-US">
              <a:latin typeface="+mn-lt"/>
            </a:endParaRPr>
          </a:p>
        </p:txBody>
      </p:sp>
    </p:spTree>
    <p:extLst>
      <p:ext uri="{BB962C8B-B14F-4D97-AF65-F5344CB8AC3E}">
        <p14:creationId xmlns:p14="http://schemas.microsoft.com/office/powerpoint/2010/main" val="4156849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r>
              <a:rPr lang="ja-JP" altLang="de-DE" sz="2000" kern="0" spc="-5" dirty="0">
                <a:solidFill>
                  <a:srgbClr val="004992"/>
                </a:solidFill>
              </a:rPr>
              <a:t>正しいですか</a:t>
            </a:r>
            <a:r>
              <a:rPr lang="de-DE" altLang="ja-JP" sz="2000" kern="0" spc="-5" dirty="0">
                <a:solidFill>
                  <a:srgbClr val="004992"/>
                </a:solidFill>
              </a:rPr>
              <a:t>?</a:t>
            </a:r>
            <a:r>
              <a:rPr lang="ja-JP" altLang="de-DE" sz="2000" kern="0" spc="-35" dirty="0">
                <a:solidFill>
                  <a:srgbClr val="004992"/>
                </a:solidFill>
              </a:rPr>
              <a:t> いいえ</a:t>
            </a:r>
            <a:r>
              <a:rPr lang="de-DE" altLang="ja-JP" sz="2000" kern="0" spc="-5" dirty="0">
                <a:solidFill>
                  <a:srgbClr val="004992"/>
                </a:solidFill>
              </a:rPr>
              <a:t>!</a:t>
            </a:r>
            <a:endParaRPr lang="ja-JP" altLang="de-DE" sz="2000" kern="0" spc="-5" dirty="0">
              <a:solidFill>
                <a:srgbClr val="004992"/>
              </a:solidFill>
            </a:endParaRPr>
          </a:p>
          <a:p>
            <a:pPr marL="342900" marR="113664" lvl="0" indent="-342900" defTabSz="914400">
              <a:buClr>
                <a:srgbClr val="333333"/>
              </a:buClr>
              <a:buFont typeface="WingDings"/>
              <a:buChar char=""/>
              <a:tabLst>
                <a:tab pos="354013" algn="l"/>
              </a:tabLst>
            </a:pPr>
            <a:r>
              <a:rPr lang="ja-JP" altLang="de-DE" sz="2000" kern="0" dirty="0">
                <a:solidFill>
                  <a:srgbClr val="004992"/>
                </a:solidFill>
              </a:rPr>
              <a:t>多重人格</a:t>
            </a:r>
            <a:r>
              <a:rPr lang="de-DE" altLang="ja-JP" sz="2000" kern="0" spc="-5" dirty="0">
                <a:solidFill>
                  <a:srgbClr val="004992"/>
                </a:solidFill>
              </a:rPr>
              <a:t>:</a:t>
            </a:r>
            <a:r>
              <a:rPr lang="ja-JP" altLang="de-DE" sz="2000" kern="0" spc="-5" dirty="0">
                <a:solidFill>
                  <a:srgbClr val="004992"/>
                </a:solidFill>
              </a:rPr>
              <a:t> </a:t>
            </a:r>
            <a:r>
              <a:rPr lang="ja-JP" altLang="de-DE" sz="2000" kern="0" spc="-5" dirty="0">
                <a:solidFill>
                  <a:srgbClr val="333333"/>
                </a:solidFill>
              </a:rPr>
              <a:t>こうした統合失調症と統合失調症様の体験についてのイメージは間違っており、誤解を生むでしょう。まず、複数の分裂した人格というものが存在するかどうかさえ疑わしいといわれています。次に、多重人格がたとえ存在するとしても、統合失調症であるという証拠ではありません。</a:t>
            </a:r>
            <a:endParaRPr lang="ja-JP" altLang="de-DE" sz="2000" kern="0" dirty="0">
              <a:solidFill>
                <a:srgbClr val="333333"/>
              </a:solidFill>
            </a:endParaRPr>
          </a:p>
          <a:p>
            <a:pPr marL="342900" marR="5080" lvl="0" indent="-342900" defTabSz="914400">
              <a:buClr>
                <a:srgbClr val="000000"/>
              </a:buClr>
              <a:buFont typeface="WingDings"/>
              <a:buChar char=""/>
              <a:tabLst>
                <a:tab pos="354013" algn="l"/>
              </a:tabLst>
            </a:pPr>
            <a:r>
              <a:rPr lang="ja-JP" altLang="de-DE" sz="2000" kern="0" spc="-5" dirty="0">
                <a:solidFill>
                  <a:srgbClr val="004992"/>
                </a:solidFill>
              </a:rPr>
              <a:t>知的なことはできない</a:t>
            </a:r>
            <a:r>
              <a:rPr lang="de-DE" altLang="ja-JP" sz="2000" kern="0" dirty="0">
                <a:solidFill>
                  <a:srgbClr val="004992"/>
                </a:solidFill>
              </a:rPr>
              <a:t>:</a:t>
            </a:r>
            <a:r>
              <a:rPr lang="ja-JP" altLang="de-DE" sz="2000" kern="0" dirty="0">
                <a:solidFill>
                  <a:srgbClr val="004992"/>
                </a:solidFill>
              </a:rPr>
              <a:t> </a:t>
            </a:r>
            <a:r>
              <a:rPr lang="ja-JP" altLang="de-DE" sz="2000" kern="0" dirty="0">
                <a:solidFill>
                  <a:srgbClr val="333333"/>
                </a:solidFill>
              </a:rPr>
              <a:t>精神障害と知性とはまったく関係ありません。したがって、精神障害をもつ人のなかに平均的知能よりも高い人がいて当然です。</a:t>
            </a: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42</a:t>
            </a:fld>
            <a:endParaRPr lang="en-US">
              <a:latin typeface="+mn-lt"/>
            </a:endParaRPr>
          </a:p>
        </p:txBody>
      </p:sp>
    </p:spTree>
    <p:extLst>
      <p:ext uri="{BB962C8B-B14F-4D97-AF65-F5344CB8AC3E}">
        <p14:creationId xmlns:p14="http://schemas.microsoft.com/office/powerpoint/2010/main" val="164420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精神障害へのスティグマ</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r>
              <a:rPr lang="ja-JP" altLang="de-DE" sz="2000" kern="0" spc="-5" dirty="0">
                <a:solidFill>
                  <a:srgbClr val="004992"/>
                </a:solidFill>
              </a:rPr>
              <a:t>正しいですか</a:t>
            </a:r>
            <a:r>
              <a:rPr lang="de-DE" altLang="ja-JP" sz="2000" kern="0" spc="-5" dirty="0">
                <a:solidFill>
                  <a:srgbClr val="004992"/>
                </a:solidFill>
              </a:rPr>
              <a:t>?</a:t>
            </a:r>
            <a:r>
              <a:rPr lang="ja-JP" altLang="de-DE" sz="2000" kern="0" spc="-35" dirty="0">
                <a:solidFill>
                  <a:srgbClr val="004992"/>
                </a:solidFill>
              </a:rPr>
              <a:t> いいえ</a:t>
            </a:r>
            <a:r>
              <a:rPr lang="de-DE" altLang="ja-JP" sz="2000" kern="0" spc="-5" dirty="0">
                <a:solidFill>
                  <a:srgbClr val="004992"/>
                </a:solidFill>
              </a:rPr>
              <a:t>!</a:t>
            </a:r>
            <a:endParaRPr lang="ja-JP" altLang="de-DE" sz="2000" kern="0" spc="-5" dirty="0">
              <a:solidFill>
                <a:srgbClr val="004992"/>
              </a:solidFill>
            </a:endParaRPr>
          </a:p>
          <a:p>
            <a:pPr marL="342900" marR="113664" lvl="0" indent="-342900" defTabSz="914400">
              <a:buClr>
                <a:srgbClr val="333333"/>
              </a:buClr>
              <a:buFont typeface="WingDings"/>
              <a:buChar char=""/>
              <a:tabLst>
                <a:tab pos="354013" algn="l"/>
              </a:tabLst>
            </a:pPr>
            <a:r>
              <a:rPr lang="ja-JP" altLang="de-DE" sz="2000" kern="0" dirty="0">
                <a:solidFill>
                  <a:srgbClr val="004992"/>
                </a:solidFill>
              </a:rPr>
              <a:t>多重人格</a:t>
            </a:r>
            <a:r>
              <a:rPr lang="de-DE" altLang="ja-JP" sz="2000" kern="0" spc="-5" dirty="0">
                <a:solidFill>
                  <a:srgbClr val="004992"/>
                </a:solidFill>
              </a:rPr>
              <a:t>:</a:t>
            </a:r>
            <a:r>
              <a:rPr lang="ja-JP" altLang="de-DE" sz="2000" kern="0" spc="-5" dirty="0">
                <a:solidFill>
                  <a:srgbClr val="004992"/>
                </a:solidFill>
              </a:rPr>
              <a:t> </a:t>
            </a:r>
            <a:r>
              <a:rPr lang="ja-JP" altLang="de-DE" sz="2000" kern="0" spc="-5" dirty="0">
                <a:solidFill>
                  <a:srgbClr val="333333"/>
                </a:solidFill>
              </a:rPr>
              <a:t>こうした統合失調症と統合失調症様の体験についてのイメージは間違っており、誤解を生むでしょう。まず、複数の分裂した人格というものが存在するかどうかさえ疑わしいといわれています。次に、多重人格がたとえ存在するとしても、統合失調症であるという証拠ではありません。</a:t>
            </a:r>
            <a:endParaRPr lang="ja-JP" altLang="de-DE" sz="2000" kern="0" dirty="0">
              <a:solidFill>
                <a:srgbClr val="333333"/>
              </a:solidFill>
            </a:endParaRPr>
          </a:p>
          <a:p>
            <a:pPr marL="342900" marR="5080" lvl="0" indent="-342900" defTabSz="914400">
              <a:buClr>
                <a:srgbClr val="000000"/>
              </a:buClr>
              <a:buFont typeface="WingDings"/>
              <a:buChar char=""/>
              <a:tabLst>
                <a:tab pos="354013" algn="l"/>
              </a:tabLst>
            </a:pPr>
            <a:r>
              <a:rPr lang="ja-JP" altLang="de-DE" sz="2000" kern="0" spc="-5" dirty="0">
                <a:solidFill>
                  <a:srgbClr val="004992"/>
                </a:solidFill>
              </a:rPr>
              <a:t>知的なことはできない</a:t>
            </a:r>
            <a:r>
              <a:rPr lang="de-DE" altLang="ja-JP" sz="2000" kern="0" dirty="0">
                <a:solidFill>
                  <a:srgbClr val="004992"/>
                </a:solidFill>
              </a:rPr>
              <a:t>:</a:t>
            </a:r>
            <a:r>
              <a:rPr lang="ja-JP" altLang="de-DE" sz="2000" kern="0" dirty="0">
                <a:solidFill>
                  <a:srgbClr val="004992"/>
                </a:solidFill>
              </a:rPr>
              <a:t> </a:t>
            </a:r>
            <a:r>
              <a:rPr lang="ja-JP" altLang="de-DE" sz="2000" kern="0" dirty="0">
                <a:solidFill>
                  <a:srgbClr val="333333"/>
                </a:solidFill>
              </a:rPr>
              <a:t>精神障害と知性とはまったく関係ありません。したがって、精神障害をもつ人のなかに平均的知能よりも高い人がいて当然です。</a:t>
            </a:r>
          </a:p>
          <a:p>
            <a:pPr marL="342900" marR="154305" lvl="0" indent="-342900" defTabSz="914400">
              <a:buClr>
                <a:srgbClr val="000000"/>
              </a:buClr>
              <a:buFont typeface="WingDings"/>
              <a:buChar char=""/>
              <a:tabLst>
                <a:tab pos="354013" algn="l"/>
              </a:tabLst>
            </a:pPr>
            <a:r>
              <a:rPr lang="ja-JP" altLang="de-DE" sz="2000" kern="0" spc="-5" dirty="0">
                <a:solidFill>
                  <a:srgbClr val="004992"/>
                </a:solidFill>
              </a:rPr>
              <a:t>一生変わらない</a:t>
            </a:r>
            <a:r>
              <a:rPr lang="de-DE" altLang="ja-JP" sz="2000" kern="0" spc="-5" dirty="0">
                <a:solidFill>
                  <a:srgbClr val="004992"/>
                </a:solidFill>
              </a:rPr>
              <a:t>: </a:t>
            </a:r>
            <a:r>
              <a:rPr lang="ja-JP" altLang="de-DE" sz="2000" kern="0" spc="-5" dirty="0">
                <a:solidFill>
                  <a:srgbClr val="333333"/>
                </a:solidFill>
              </a:rPr>
              <a:t>正しい治療や介入が施されれば、多くの人は生産的で充実した生活を送ることができます。</a:t>
            </a:r>
            <a:endParaRPr lang="en-US" sz="20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43</a:t>
            </a:fld>
            <a:endParaRPr lang="en-US">
              <a:latin typeface="+mn-lt"/>
            </a:endParaRPr>
          </a:p>
        </p:txBody>
      </p:sp>
    </p:spTree>
    <p:extLst>
      <p:ext uri="{BB962C8B-B14F-4D97-AF65-F5344CB8AC3E}">
        <p14:creationId xmlns:p14="http://schemas.microsoft.com/office/powerpoint/2010/main" val="2657931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なぜ私たちはスティグマに向かうのでしょう</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p:txBody>
          <a:bodyPr/>
          <a:lstStyle/>
          <a:p>
            <a:pPr marR="59690" lvl="0" defTabSz="914400"/>
            <a:r>
              <a:rPr kumimoji="1" lang="ja-JP" altLang="en-US" sz="2000" spc="-10" dirty="0">
                <a:solidFill>
                  <a:srgbClr val="333333"/>
                </a:solidFill>
              </a:rPr>
              <a:t>「統合失調症」と診断された人の多く</a:t>
            </a:r>
            <a:r>
              <a:rPr kumimoji="1" lang="en-US" altLang="ja-JP" sz="2000" spc="-10" dirty="0">
                <a:solidFill>
                  <a:srgbClr val="333333"/>
                </a:solidFill>
              </a:rPr>
              <a:t>(</a:t>
            </a:r>
            <a:r>
              <a:rPr kumimoji="1" lang="ja-JP" altLang="en-US" sz="2000" spc="-10" dirty="0">
                <a:solidFill>
                  <a:srgbClr val="333333"/>
                </a:solidFill>
              </a:rPr>
              <a:t>すべてではありません</a:t>
            </a:r>
            <a:r>
              <a:rPr kumimoji="1" lang="en-US" altLang="ja-JP" sz="2000" spc="-10" dirty="0">
                <a:solidFill>
                  <a:srgbClr val="333333"/>
                </a:solidFill>
              </a:rPr>
              <a:t>!)</a:t>
            </a:r>
            <a:r>
              <a:rPr kumimoji="1" lang="ja-JP" altLang="en-US" sz="2000" spc="-10" dirty="0">
                <a:solidFill>
                  <a:srgbClr val="333333"/>
                </a:solidFill>
              </a:rPr>
              <a:t>は、その診断名が間違った解釈や関連づけを生じさせてしまうと、差別を体験することになるでしょう。</a:t>
            </a:r>
          </a:p>
          <a:p>
            <a:pPr marR="59690" lvl="0" defTabSz="914400"/>
            <a:r>
              <a:rPr kumimoji="1" lang="ja-JP" altLang="en-US" sz="2000" spc="-10" dirty="0">
                <a:solidFill>
                  <a:srgbClr val="333333"/>
                </a:solidFill>
              </a:rPr>
              <a:t>スティグマを減らすためには、統合失調症の人々についてのステレオタイプが特定され、それに注意が向けられ、修正されなければなりません。</a:t>
            </a: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44</a:t>
            </a:fld>
            <a:endParaRPr lang="en-US">
              <a:latin typeface="+mn-lt"/>
            </a:endParaRPr>
          </a:p>
        </p:txBody>
      </p:sp>
    </p:spTree>
    <p:extLst>
      <p:ext uri="{BB962C8B-B14F-4D97-AF65-F5344CB8AC3E}">
        <p14:creationId xmlns:p14="http://schemas.microsoft.com/office/powerpoint/2010/main" val="795565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なぜ私たちはスティグマに向かうのでしょう</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p:txBody>
          <a:bodyPr/>
          <a:lstStyle/>
          <a:p>
            <a:pPr marR="59690" lvl="0" defTabSz="914400"/>
            <a:r>
              <a:rPr kumimoji="1" lang="ja-JP" altLang="en-US" sz="2000" spc="-10" dirty="0">
                <a:solidFill>
                  <a:srgbClr val="333333"/>
                </a:solidFill>
              </a:rPr>
              <a:t>「統合失調症」と診断された人の多く</a:t>
            </a:r>
            <a:r>
              <a:rPr kumimoji="1" lang="en-US" altLang="ja-JP" sz="2000" spc="-10" dirty="0">
                <a:solidFill>
                  <a:srgbClr val="333333"/>
                </a:solidFill>
              </a:rPr>
              <a:t>(</a:t>
            </a:r>
            <a:r>
              <a:rPr kumimoji="1" lang="ja-JP" altLang="en-US" sz="2000" spc="-10" dirty="0">
                <a:solidFill>
                  <a:srgbClr val="333333"/>
                </a:solidFill>
              </a:rPr>
              <a:t>すべてではありません</a:t>
            </a:r>
            <a:r>
              <a:rPr kumimoji="1" lang="en-US" altLang="ja-JP" sz="2000" spc="-10" dirty="0">
                <a:solidFill>
                  <a:srgbClr val="333333"/>
                </a:solidFill>
              </a:rPr>
              <a:t>!)</a:t>
            </a:r>
            <a:r>
              <a:rPr kumimoji="1" lang="ja-JP" altLang="en-US" sz="2000" spc="-10" dirty="0">
                <a:solidFill>
                  <a:srgbClr val="333333"/>
                </a:solidFill>
              </a:rPr>
              <a:t>は、その診断名が間違った解釈や関連づけを生じさせてしまうと、差別を体験することになるでしょう。</a:t>
            </a:r>
          </a:p>
          <a:p>
            <a:pPr marR="59690" lvl="0" defTabSz="914400"/>
            <a:r>
              <a:rPr kumimoji="1" lang="ja-JP" altLang="en-US" sz="2000" spc="-10" dirty="0">
                <a:solidFill>
                  <a:srgbClr val="333333"/>
                </a:solidFill>
              </a:rPr>
              <a:t>スティグマを減らすためには、統合失調症の人々についてのステレオタイプが特定され、それに注意が向けられ、修正されなければなりません。</a:t>
            </a:r>
          </a:p>
          <a:p>
            <a:pPr marR="5080" lvl="0" defTabSz="914400"/>
            <a:r>
              <a:rPr kumimoji="1" lang="ja-JP" altLang="en-US" sz="2000" u="heavy" spc="-15" dirty="0">
                <a:solidFill>
                  <a:srgbClr val="004992"/>
                </a:solidFill>
              </a:rPr>
              <a:t>関連事項</a:t>
            </a:r>
            <a:r>
              <a:rPr kumimoji="1" lang="en-US" altLang="ja-JP" sz="2000" spc="-15" dirty="0">
                <a:solidFill>
                  <a:srgbClr val="004992"/>
                </a:solidFill>
              </a:rPr>
              <a:t>: </a:t>
            </a:r>
            <a:r>
              <a:rPr kumimoji="1" lang="ja-JP" altLang="en-US" sz="2000" spc="-5" dirty="0">
                <a:solidFill>
                  <a:srgbClr val="333333"/>
                </a:solidFill>
              </a:rPr>
              <a:t>さらに詳しく検討してみると、「その人にしかない個性」をすべての人がもっていることがわかります。偏見やステレオタイプは、その個性の一側面に基づいています。偏見やステレオタイプは、ポジティブに評価されるべき人々をひどい境遇に陥れてしまいます。</a:t>
            </a:r>
            <a:r>
              <a:rPr kumimoji="1" lang="ja-JP" altLang="en-US" sz="2000" u="heavy" spc="-5" dirty="0">
                <a:solidFill>
                  <a:srgbClr val="333333"/>
                </a:solidFill>
              </a:rPr>
              <a:t>精神障害は、その人の個性のほんの一側面にすぎません。</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45</a:t>
            </a:fld>
            <a:endParaRPr lang="en-US">
              <a:latin typeface="+mn-lt"/>
            </a:endParaRPr>
          </a:p>
        </p:txBody>
      </p:sp>
    </p:spTree>
    <p:extLst>
      <p:ext uri="{BB962C8B-B14F-4D97-AF65-F5344CB8AC3E}">
        <p14:creationId xmlns:p14="http://schemas.microsoft.com/office/powerpoint/2010/main" val="3164954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 3"/>
          <p:cNvGraphicFramePr>
            <a:graphicFrameLocks noChangeAspect="1"/>
          </p:cNvGraphicFramePr>
          <p:nvPr>
            <p:extLst>
              <p:ext uri="{D42A27DB-BD31-4B8C-83A1-F6EECF244321}">
                <p14:modId xmlns:p14="http://schemas.microsoft.com/office/powerpoint/2010/main" val="2769039817"/>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私たちは何をすべきでしょう</a:t>
            </a:r>
            <a:r>
              <a:rPr lang="en-US" altLang="ja-JP" sz="3600">
                <a:latin typeface="+mn-lt"/>
                <a:ea typeface="+mn-ea"/>
                <a:cs typeface="+mn-cs"/>
              </a:rPr>
              <a:t>?</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46</a:t>
            </a:fld>
            <a:endParaRPr lang="en-US">
              <a:latin typeface="+mn-lt"/>
            </a:endParaRPr>
          </a:p>
        </p:txBody>
      </p:sp>
      <p:sp>
        <p:nvSpPr>
          <p:cNvPr id="8" name="Inhaltsplatzhalter 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lnSpc>
                <a:spcPct val="100000"/>
              </a:lnSpc>
              <a:spcBef>
                <a:spcPts val="0"/>
              </a:spcBef>
            </a:pPr>
            <a:r>
              <a:rPr lang="ja-JP" altLang="en-US" sz="2400">
                <a:solidFill>
                  <a:srgbClr val="333333"/>
                </a:solidFill>
                <a:latin typeface="Calibri Light"/>
                <a:ea typeface="ＭＳ Ｐゴシック"/>
                <a:cs typeface="Verdana"/>
              </a:rPr>
              <a:t>十分な知識を得ること </a:t>
            </a:r>
            <a:r>
              <a:rPr lang="en-US" altLang="ja-JP" sz="2400">
                <a:solidFill>
                  <a:srgbClr val="333333"/>
                </a:solidFill>
                <a:latin typeface="Calibri Light"/>
                <a:ea typeface="ＭＳ Ｐゴシック"/>
                <a:cs typeface="Verdana"/>
              </a:rPr>
              <a:t>&amp; </a:t>
            </a:r>
            <a:r>
              <a:rPr lang="ja-JP" altLang="en-US" sz="2400">
                <a:solidFill>
                  <a:srgbClr val="333333"/>
                </a:solidFill>
                <a:latin typeface="Calibri Light"/>
                <a:ea typeface="ＭＳ Ｐゴシック"/>
                <a:cs typeface="Verdana"/>
              </a:rPr>
              <a:t>自分の体験を正確に理解しよう</a:t>
            </a:r>
            <a:r>
              <a:rPr lang="en-US" altLang="ja-JP" sz="240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自分の問題を十分に理解する？</a:t>
            </a:r>
            <a:r>
              <a:rPr lang="en-US" altLang="ja-JP" sz="3600">
                <a:latin typeface="+mn-lt"/>
                <a:ea typeface="+mn-ea"/>
                <a:cs typeface="+mn-cs"/>
              </a:rPr>
              <a:t>… </a:t>
            </a:r>
            <a:r>
              <a:rPr lang="ja-JP" altLang="en-US" sz="3600">
                <a:latin typeface="+mn-lt"/>
                <a:ea typeface="+mn-ea"/>
                <a:cs typeface="+mn-cs"/>
              </a:rPr>
              <a:t>どのように</a:t>
            </a:r>
            <a:r>
              <a:rPr lang="en-US" altLang="ja-JP" sz="3600">
                <a:latin typeface="+mn-lt"/>
                <a:ea typeface="+mn-ea"/>
                <a:cs typeface="+mn-cs"/>
              </a:rPr>
              <a:t>?</a:t>
            </a:r>
            <a:endParaRPr sz="3600" dirty="0">
              <a:latin typeface="+mn-lt"/>
              <a:ea typeface="+mn-ea"/>
              <a:cs typeface="+mn-cs"/>
            </a:endParaRPr>
          </a:p>
        </p:txBody>
      </p:sp>
      <p:sp>
        <p:nvSpPr>
          <p:cNvPr id="9" name="Content Placeholder 8"/>
          <p:cNvSpPr>
            <a:spLocks noGrp="1"/>
          </p:cNvSpPr>
          <p:nvPr>
            <p:ph idx="1"/>
          </p:nvPr>
        </p:nvSpPr>
        <p:spPr>
          <a:xfrm>
            <a:off x="408955" y="2204864"/>
            <a:ext cx="7040880" cy="4248000"/>
          </a:xfrm>
        </p:spPr>
        <p:txBody>
          <a:bodyPr/>
          <a:lstStyle/>
          <a:p>
            <a:pPr marR="163195" lvl="0" defTabSz="914400"/>
            <a:r>
              <a:rPr kumimoji="1" lang="ja-JP" altLang="en-US" sz="2400" dirty="0">
                <a:solidFill>
                  <a:srgbClr val="004992"/>
                </a:solidFill>
              </a:rPr>
              <a:t>診断名を、他の人に伝える必要があるでしょうか</a:t>
            </a:r>
            <a:r>
              <a:rPr kumimoji="1" lang="en-US" altLang="ja-JP" sz="2400" spc="-5" dirty="0">
                <a:solidFill>
                  <a:srgbClr val="004992"/>
                </a:solidFill>
              </a:rPr>
              <a:t>?</a:t>
            </a:r>
            <a:endParaRPr kumimoji="1" lang="ja-JP" altLang="en-US" sz="2400" dirty="0">
              <a:solidFill>
                <a:srgbClr val="333333"/>
              </a:solidFill>
            </a:endParaRPr>
          </a:p>
          <a:p>
            <a:pPr marL="342900" marR="165735" lvl="0" indent="-342900" defTabSz="914400">
              <a:buClr>
                <a:srgbClr val="333333"/>
              </a:buClr>
              <a:buFont typeface="WingDings"/>
              <a:buChar char=""/>
              <a:tabLst>
                <a:tab pos="374650" algn="l"/>
              </a:tabLst>
            </a:pPr>
            <a:r>
              <a:rPr kumimoji="1" lang="ja-JP" altLang="en-US" sz="2400" dirty="0">
                <a:solidFill>
                  <a:srgbClr val="333333"/>
                </a:solidFill>
              </a:rPr>
              <a:t>統合失調症と診断されたことは</a:t>
            </a:r>
            <a:r>
              <a:rPr kumimoji="1" lang="en-US" altLang="ja-JP" sz="2400" dirty="0">
                <a:solidFill>
                  <a:srgbClr val="333333"/>
                </a:solidFill>
              </a:rPr>
              <a:t>(</a:t>
            </a:r>
            <a:r>
              <a:rPr kumimoji="1" lang="ja-JP" altLang="en-US" sz="2400" dirty="0">
                <a:solidFill>
                  <a:srgbClr val="333333"/>
                </a:solidFill>
              </a:rPr>
              <a:t>他の精神障害と同様に</a:t>
            </a:r>
            <a:r>
              <a:rPr kumimoji="1" lang="en-US" altLang="ja-JP" sz="2400" dirty="0">
                <a:solidFill>
                  <a:srgbClr val="333333"/>
                </a:solidFill>
              </a:rPr>
              <a:t>)</a:t>
            </a:r>
            <a:r>
              <a:rPr kumimoji="1" lang="ja-JP" altLang="en-US" sz="2400" dirty="0">
                <a:solidFill>
                  <a:srgbClr val="333333"/>
                </a:solidFill>
              </a:rPr>
              <a:t>他の人に伝える義務はありません。すなわち、開示する必要はないのです。</a:t>
            </a:r>
          </a:p>
          <a:p>
            <a:pPr marR="5080" lvl="0" defTabSz="914400"/>
            <a:r>
              <a:rPr kumimoji="1" lang="ja-JP" altLang="en-US" sz="2400" b="1" spc="-5" dirty="0">
                <a:solidFill>
                  <a:srgbClr val="333333"/>
                </a:solidFill>
              </a:rPr>
              <a:t>診断を他の人に伝えるかどうかは、あなたの考え次第です。</a:t>
            </a:r>
            <a:endParaRPr lang="en-US" sz="2400" dirty="0"/>
          </a:p>
        </p:txBody>
      </p: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47</a:t>
            </a:fld>
            <a:endParaRPr lang="en-US">
              <a:latin typeface="+mn-lt"/>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自分の問題を十分に理解する？</a:t>
            </a:r>
            <a:r>
              <a:rPr lang="en-US" altLang="ja-JP" sz="3600">
                <a:latin typeface="+mn-lt"/>
                <a:ea typeface="+mn-ea"/>
                <a:cs typeface="+mn-cs"/>
              </a:rPr>
              <a:t>… </a:t>
            </a:r>
            <a:r>
              <a:rPr lang="ja-JP" altLang="en-US" sz="3600">
                <a:latin typeface="+mn-lt"/>
                <a:ea typeface="+mn-ea"/>
                <a:cs typeface="+mn-cs"/>
              </a:rPr>
              <a:t>どのように</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a:xfrm>
            <a:off x="408955" y="2204864"/>
            <a:ext cx="7040880" cy="4248000"/>
          </a:xfrm>
        </p:spPr>
        <p:txBody>
          <a:bodyPr/>
          <a:lstStyle/>
          <a:p>
            <a:pPr marR="163195" lvl="0" defTabSz="914400"/>
            <a:r>
              <a:rPr kumimoji="1" lang="ja-JP" altLang="en-US" sz="2400" dirty="0">
                <a:solidFill>
                  <a:srgbClr val="004992"/>
                </a:solidFill>
              </a:rPr>
              <a:t>診断名を、他の人に伝える必要があるでしょうか</a:t>
            </a:r>
            <a:r>
              <a:rPr kumimoji="1" lang="en-US" altLang="ja-JP" sz="2400" dirty="0">
                <a:solidFill>
                  <a:srgbClr val="004992"/>
                </a:solidFill>
              </a:rPr>
              <a:t>?</a:t>
            </a:r>
          </a:p>
          <a:p>
            <a:pPr marL="342900" marR="163195" lvl="0" indent="-342900" defTabSz="914400">
              <a:buClr>
                <a:srgbClr val="333333"/>
              </a:buClr>
              <a:buFont typeface="WingDings"/>
              <a:buChar char=""/>
            </a:pPr>
            <a:r>
              <a:rPr kumimoji="1" lang="ja-JP" altLang="en-US" sz="2400" dirty="0">
                <a:solidFill>
                  <a:srgbClr val="333333"/>
                </a:solidFill>
              </a:rPr>
              <a:t>あなたが信頼している人に、障害について説明することは重要です。なぜなら</a:t>
            </a:r>
            <a:r>
              <a:rPr kumimoji="1" lang="en-US" altLang="ja-JP" sz="2400" dirty="0">
                <a:solidFill>
                  <a:srgbClr val="333333"/>
                </a:solidFill>
              </a:rPr>
              <a:t>…</a:t>
            </a:r>
          </a:p>
          <a:p>
            <a:pPr marL="342900" marR="163195" lvl="0" indent="-342900" defTabSz="914400">
              <a:buClr>
                <a:srgbClr val="333333"/>
              </a:buClr>
              <a:buFont typeface="WingDings"/>
              <a:buChar char=""/>
            </a:pPr>
            <a:r>
              <a:rPr kumimoji="1" lang="ja-JP" altLang="en-US" sz="2400" dirty="0">
                <a:solidFill>
                  <a:srgbClr val="333333"/>
                </a:solidFill>
              </a:rPr>
              <a:t>あなたにとって大切な人が、自分自身よりも早く症状の徴候を見つけてくれることはよくありますから。</a:t>
            </a: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48</a:t>
            </a:fld>
            <a:endParaRPr lang="en-US">
              <a:latin typeface="+mn-lt"/>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R="424815" lvl="0" defTabSz="914400"/>
            <a:r>
              <a:rPr kumimoji="1" lang="ja-JP" altLang="en-US" sz="2400" spc="-5" dirty="0">
                <a:solidFill>
                  <a:srgbClr val="004992"/>
                </a:solidFill>
              </a:rPr>
              <a:t>推奨できること</a:t>
            </a:r>
            <a:r>
              <a:rPr kumimoji="1" lang="en-US" altLang="ja-JP" sz="2400" spc="-5" dirty="0">
                <a:solidFill>
                  <a:srgbClr val="004992"/>
                </a:solidFill>
              </a:rPr>
              <a:t>: </a:t>
            </a:r>
            <a:r>
              <a:rPr kumimoji="1" lang="ja-JP" altLang="en-US" sz="2400" spc="-5" dirty="0">
                <a:solidFill>
                  <a:srgbClr val="004992"/>
                </a:solidFill>
              </a:rPr>
              <a:t>診断名について伝えるよりも、症状を説明しましょう。</a:t>
            </a:r>
            <a:endParaRPr kumimoji="1" lang="ja-JP" altLang="en-US" sz="2400" dirty="0">
              <a:solidFill>
                <a:srgbClr val="004992"/>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49</a:t>
            </a:fld>
            <a:endParaRPr lang="en-US">
              <a:latin typeface="+mn-lt"/>
            </a:endParaRPr>
          </a:p>
        </p:txBody>
      </p:sp>
    </p:spTree>
    <p:extLst>
      <p:ext uri="{BB962C8B-B14F-4D97-AF65-F5344CB8AC3E}">
        <p14:creationId xmlns:p14="http://schemas.microsoft.com/office/powerpoint/2010/main" val="35735279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R="424815" lvl="0" defTabSz="914400"/>
            <a:r>
              <a:rPr kumimoji="1" lang="ja-JP" altLang="en-US" sz="2400" spc="-5" dirty="0">
                <a:solidFill>
                  <a:srgbClr val="004992"/>
                </a:solidFill>
              </a:rPr>
              <a:t>推奨できること</a:t>
            </a:r>
            <a:r>
              <a:rPr kumimoji="1" lang="en-US" altLang="ja-JP" sz="2400" spc="-5" dirty="0">
                <a:solidFill>
                  <a:srgbClr val="004992"/>
                </a:solidFill>
              </a:rPr>
              <a:t>: </a:t>
            </a:r>
            <a:r>
              <a:rPr kumimoji="1" lang="ja-JP" altLang="en-US" sz="2400" spc="-5" dirty="0">
                <a:solidFill>
                  <a:srgbClr val="004992"/>
                </a:solidFill>
              </a:rPr>
              <a:t>診断名について伝えるよりも、症状を説明しましょう。</a:t>
            </a:r>
            <a:endParaRPr kumimoji="1" lang="ja-JP" altLang="en-US" sz="2400" dirty="0">
              <a:solidFill>
                <a:srgbClr val="004992"/>
              </a:solidFill>
            </a:endParaRPr>
          </a:p>
          <a:p>
            <a:pPr marL="342900" marR="281940" lvl="0" indent="-342900" defTabSz="914400">
              <a:buClr>
                <a:srgbClr val="333333"/>
              </a:buClr>
              <a:buFont typeface="WingDings"/>
              <a:buChar char=""/>
              <a:tabLst>
                <a:tab pos="374650" algn="l"/>
              </a:tabLst>
            </a:pPr>
            <a:r>
              <a:rPr kumimoji="1" lang="ja-JP" altLang="en-US" sz="2400" spc="-5" dirty="0">
                <a:solidFill>
                  <a:srgbClr val="333333"/>
                </a:solidFill>
              </a:rPr>
              <a:t>特に、あなたがその人のことをよく知らないのなら、</a:t>
            </a:r>
            <a:r>
              <a:rPr kumimoji="1" lang="en-US" altLang="ja-JP" sz="2400" spc="-5" dirty="0">
                <a:solidFill>
                  <a:srgbClr val="333333"/>
                </a:solidFill>
              </a:rPr>
              <a:t>(</a:t>
            </a:r>
            <a:r>
              <a:rPr kumimoji="1" lang="ja-JP" altLang="en-US" sz="2400" spc="-5" dirty="0">
                <a:solidFill>
                  <a:srgbClr val="333333"/>
                </a:solidFill>
              </a:rPr>
              <a:t>あいまいな</a:t>
            </a:r>
            <a:r>
              <a:rPr kumimoji="1" lang="en-US" altLang="ja-JP" sz="2400" spc="-5" dirty="0">
                <a:solidFill>
                  <a:srgbClr val="333333"/>
                </a:solidFill>
              </a:rPr>
              <a:t>)</a:t>
            </a:r>
            <a:r>
              <a:rPr kumimoji="1" lang="ja-JP" altLang="en-US" sz="2400" spc="-5" dirty="0">
                <a:solidFill>
                  <a:srgbClr val="333333"/>
                </a:solidFill>
              </a:rPr>
              <a:t>診断名</a:t>
            </a:r>
            <a:r>
              <a:rPr kumimoji="1" lang="en-US" altLang="ja-JP" sz="2400" spc="-5" dirty="0">
                <a:solidFill>
                  <a:srgbClr val="333333"/>
                </a:solidFill>
              </a:rPr>
              <a:t>(</a:t>
            </a:r>
            <a:r>
              <a:rPr kumimoji="1" lang="ja-JP" altLang="en-US" sz="2400" spc="-5" dirty="0">
                <a:solidFill>
                  <a:srgbClr val="333333"/>
                </a:solidFill>
              </a:rPr>
              <a:t>例：統合失調症</a:t>
            </a:r>
            <a:r>
              <a:rPr kumimoji="1" lang="en-US" altLang="ja-JP" sz="2400" spc="-5" dirty="0">
                <a:solidFill>
                  <a:srgbClr val="333333"/>
                </a:solidFill>
              </a:rPr>
              <a:t>)</a:t>
            </a:r>
            <a:r>
              <a:rPr kumimoji="1" lang="ja-JP" altLang="en-US" sz="2400" spc="-5" dirty="0">
                <a:solidFill>
                  <a:srgbClr val="333333"/>
                </a:solidFill>
              </a:rPr>
              <a:t>を伝えるよりも、症状を説明する方が賢明でしょう。</a:t>
            </a:r>
            <a:endParaRPr kumimoji="1" lang="ja-JP" altLang="en-US" sz="24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50</a:t>
            </a:fld>
            <a:endParaRPr lang="en-US">
              <a:latin typeface="+mn-lt"/>
            </a:endParaRPr>
          </a:p>
        </p:txBody>
      </p:sp>
    </p:spTree>
    <p:extLst>
      <p:ext uri="{BB962C8B-B14F-4D97-AF65-F5344CB8AC3E}">
        <p14:creationId xmlns:p14="http://schemas.microsoft.com/office/powerpoint/2010/main" val="450600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R="424815" lvl="0" defTabSz="914400"/>
            <a:r>
              <a:rPr kumimoji="1" lang="ja-JP" altLang="en-US" sz="2400" spc="-5" dirty="0">
                <a:solidFill>
                  <a:srgbClr val="004992"/>
                </a:solidFill>
              </a:rPr>
              <a:t>推奨できること</a:t>
            </a:r>
            <a:r>
              <a:rPr kumimoji="1" lang="en-US" altLang="ja-JP" sz="2400" spc="-5" dirty="0">
                <a:solidFill>
                  <a:srgbClr val="004992"/>
                </a:solidFill>
              </a:rPr>
              <a:t>: </a:t>
            </a:r>
            <a:r>
              <a:rPr kumimoji="1" lang="ja-JP" altLang="en-US" sz="2400" spc="-5" dirty="0">
                <a:solidFill>
                  <a:srgbClr val="004992"/>
                </a:solidFill>
              </a:rPr>
              <a:t>診断名について伝えるよりも、症状を説明しましょう。</a:t>
            </a:r>
            <a:endParaRPr kumimoji="1" lang="ja-JP" altLang="en-US" sz="2400" dirty="0">
              <a:solidFill>
                <a:srgbClr val="004992"/>
              </a:solidFill>
            </a:endParaRPr>
          </a:p>
          <a:p>
            <a:pPr marL="342900" marR="281940" lvl="0" indent="-342900" defTabSz="914400">
              <a:buClr>
                <a:srgbClr val="333333"/>
              </a:buClr>
              <a:buFont typeface="WingDings"/>
              <a:buChar char=""/>
              <a:tabLst>
                <a:tab pos="374650" algn="l"/>
              </a:tabLst>
            </a:pPr>
            <a:r>
              <a:rPr kumimoji="1" lang="ja-JP" altLang="en-US" sz="2400" spc="-5" dirty="0">
                <a:solidFill>
                  <a:srgbClr val="333333"/>
                </a:solidFill>
              </a:rPr>
              <a:t>特に、あなたがその人のことをよく知らないのなら、</a:t>
            </a:r>
            <a:r>
              <a:rPr kumimoji="1" lang="en-US" altLang="ja-JP" sz="2400" spc="-5" dirty="0">
                <a:solidFill>
                  <a:srgbClr val="333333"/>
                </a:solidFill>
              </a:rPr>
              <a:t>(</a:t>
            </a:r>
            <a:r>
              <a:rPr kumimoji="1" lang="ja-JP" altLang="en-US" sz="2400" spc="-5" dirty="0">
                <a:solidFill>
                  <a:srgbClr val="333333"/>
                </a:solidFill>
              </a:rPr>
              <a:t>あいまいな</a:t>
            </a:r>
            <a:r>
              <a:rPr kumimoji="1" lang="en-US" altLang="ja-JP" sz="2400" spc="-5" dirty="0">
                <a:solidFill>
                  <a:srgbClr val="333333"/>
                </a:solidFill>
              </a:rPr>
              <a:t>)</a:t>
            </a:r>
            <a:r>
              <a:rPr kumimoji="1" lang="ja-JP" altLang="en-US" sz="2400" spc="-5" dirty="0">
                <a:solidFill>
                  <a:srgbClr val="333333"/>
                </a:solidFill>
              </a:rPr>
              <a:t>診断名</a:t>
            </a:r>
            <a:r>
              <a:rPr kumimoji="1" lang="en-US" altLang="ja-JP" sz="2400" spc="-5" dirty="0">
                <a:solidFill>
                  <a:srgbClr val="333333"/>
                </a:solidFill>
              </a:rPr>
              <a:t>(</a:t>
            </a:r>
            <a:r>
              <a:rPr kumimoji="1" lang="ja-JP" altLang="en-US" sz="2400" spc="-5" dirty="0">
                <a:solidFill>
                  <a:srgbClr val="333333"/>
                </a:solidFill>
              </a:rPr>
              <a:t>例：統合失調症</a:t>
            </a:r>
            <a:r>
              <a:rPr kumimoji="1" lang="en-US" altLang="ja-JP" sz="2400" spc="-5" dirty="0">
                <a:solidFill>
                  <a:srgbClr val="333333"/>
                </a:solidFill>
              </a:rPr>
              <a:t>)</a:t>
            </a:r>
            <a:r>
              <a:rPr kumimoji="1" lang="ja-JP" altLang="en-US" sz="2400" spc="-5" dirty="0">
                <a:solidFill>
                  <a:srgbClr val="333333"/>
                </a:solidFill>
              </a:rPr>
              <a:t>を伝えるよりも、症状を説明する方が賢明でしょう。</a:t>
            </a:r>
            <a:endParaRPr kumimoji="1" lang="ja-JP" altLang="en-US" sz="2400" dirty="0">
              <a:solidFill>
                <a:srgbClr val="333333"/>
              </a:solidFill>
            </a:endParaRPr>
          </a:p>
          <a:p>
            <a:pPr marL="342900" marR="281940" lvl="0" indent="-342900" defTabSz="914400">
              <a:buClr>
                <a:srgbClr val="333333"/>
              </a:buClr>
              <a:buFont typeface="WingDings"/>
              <a:buChar char=""/>
              <a:tabLst>
                <a:tab pos="374650" algn="l"/>
              </a:tabLst>
            </a:pPr>
            <a:r>
              <a:rPr kumimoji="1" lang="ja-JP" altLang="en-US" sz="2400" spc="-5" dirty="0">
                <a:solidFill>
                  <a:srgbClr val="333333"/>
                </a:solidFill>
              </a:rPr>
              <a:t>他の人に自分の症状を説明できるためには、あなた自身がその専門家になる必要があります</a:t>
            </a:r>
            <a:r>
              <a:rPr kumimoji="1" lang="en-US" altLang="ja-JP" sz="2400" spc="-5"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51</a:t>
            </a:fld>
            <a:endParaRPr lang="en-US">
              <a:latin typeface="+mn-lt"/>
            </a:endParaRPr>
          </a:p>
        </p:txBody>
      </p:sp>
    </p:spTree>
    <p:extLst>
      <p:ext uri="{BB962C8B-B14F-4D97-AF65-F5344CB8AC3E}">
        <p14:creationId xmlns:p14="http://schemas.microsoft.com/office/powerpoint/2010/main" val="2453880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lvl="0" defTabSz="914400">
              <a:buClr>
                <a:srgbClr val="333333"/>
              </a:buClr>
              <a:tabLst>
                <a:tab pos="278130" algn="l"/>
              </a:tabLst>
            </a:pPr>
            <a:r>
              <a:rPr kumimoji="1" lang="en-US" altLang="ja-JP" sz="2000" spc="-5" dirty="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52</a:t>
            </a:fld>
            <a:endParaRPr lang="en-US">
              <a:latin typeface="+mn-lt"/>
            </a:endParaRPr>
          </a:p>
        </p:txBody>
      </p:sp>
    </p:spTree>
    <p:extLst>
      <p:ext uri="{BB962C8B-B14F-4D97-AF65-F5344CB8AC3E}">
        <p14:creationId xmlns:p14="http://schemas.microsoft.com/office/powerpoint/2010/main" val="30635887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幻覚</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妄想</a:t>
            </a:r>
            <a:endParaRPr kumimoji="1" lang="ja-JP" altLang="en-US" sz="2000" dirty="0">
              <a:solidFill>
                <a:srgbClr val="333333"/>
              </a:solidFill>
            </a:endParaRPr>
          </a:p>
          <a:p>
            <a:pPr marL="342900" marR="5080"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抑うつ状態といった他の</a:t>
            </a:r>
            <a:r>
              <a:rPr kumimoji="1" lang="en-US" altLang="ja-JP" sz="2000" b="1" spc="-5" dirty="0">
                <a:solidFill>
                  <a:srgbClr val="333333"/>
                </a:solidFill>
              </a:rPr>
              <a:t>(</a:t>
            </a:r>
            <a:r>
              <a:rPr kumimoji="1" lang="ja-JP" altLang="en-US" sz="2000" b="1" spc="-5" dirty="0">
                <a:solidFill>
                  <a:srgbClr val="333333"/>
                </a:solidFill>
              </a:rPr>
              <a:t>非特異的な</a:t>
            </a:r>
            <a:r>
              <a:rPr kumimoji="1" lang="en-US" altLang="ja-JP" sz="2000" b="1" spc="-5" dirty="0">
                <a:solidFill>
                  <a:srgbClr val="333333"/>
                </a:solidFill>
              </a:rPr>
              <a:t>)</a:t>
            </a:r>
            <a:r>
              <a:rPr kumimoji="1" lang="ja-JP" altLang="en-US" sz="2000" b="1" spc="-5" dirty="0">
                <a:solidFill>
                  <a:srgbClr val="333333"/>
                </a:solidFill>
              </a:rPr>
              <a:t>症状 </a:t>
            </a:r>
            <a:r>
              <a:rPr kumimoji="1" lang="en-US" altLang="ja-JP" sz="2000" b="1" spc="-5" dirty="0">
                <a:solidFill>
                  <a:srgbClr val="333333"/>
                </a:solidFill>
              </a:rPr>
              <a:t>(</a:t>
            </a:r>
            <a:r>
              <a:rPr kumimoji="1" lang="ja-JP" altLang="en-US" sz="2000" b="1" spc="-5" dirty="0">
                <a:solidFill>
                  <a:srgbClr val="333333"/>
                </a:solidFill>
              </a:rPr>
              <a:t>他の精神障害でも起こりうるものです</a:t>
            </a:r>
            <a:r>
              <a:rPr kumimoji="1" lang="en-US" altLang="ja-JP" sz="2000" b="1" spc="-5" dirty="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53</a:t>
            </a:fld>
            <a:endParaRPr lang="en-US">
              <a:latin typeface="+mn-lt"/>
            </a:endParaRPr>
          </a:p>
        </p:txBody>
      </p:sp>
    </p:spTree>
    <p:extLst>
      <p:ext uri="{BB962C8B-B14F-4D97-AF65-F5344CB8AC3E}">
        <p14:creationId xmlns:p14="http://schemas.microsoft.com/office/powerpoint/2010/main" val="5901478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marR="321945"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幻覚</a:t>
            </a:r>
            <a:r>
              <a:rPr kumimoji="1" lang="en-US" altLang="ja-JP" sz="2000" b="1" spc="-5" dirty="0">
                <a:solidFill>
                  <a:srgbClr val="333333"/>
                </a:solidFill>
              </a:rPr>
              <a:t>: </a:t>
            </a:r>
            <a:r>
              <a:rPr kumimoji="1" lang="ja-JP" altLang="en-US" sz="2000" spc="-5" dirty="0">
                <a:solidFill>
                  <a:srgbClr val="333333"/>
                </a:solidFill>
              </a:rPr>
              <a:t>そこに存在しないものを聞いたり見たり感じたり味わったりする体験</a:t>
            </a:r>
            <a:r>
              <a:rPr kumimoji="1" lang="en-US" altLang="ja-JP" sz="2000" spc="-10" dirty="0">
                <a:solidFill>
                  <a:srgbClr val="333333"/>
                </a:solidFill>
              </a:rPr>
              <a:t>(</a:t>
            </a:r>
            <a:r>
              <a:rPr kumimoji="1" lang="ja-JP" altLang="en-US" sz="2000" spc="-10" dirty="0">
                <a:solidFill>
                  <a:srgbClr val="333333"/>
                </a:solidFill>
              </a:rPr>
              <a:t>例：不愉快な声を聞く</a:t>
            </a:r>
            <a:r>
              <a:rPr kumimoji="1" lang="en-US" altLang="ja-JP" sz="2000" spc="-5" dirty="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54</a:t>
            </a:fld>
            <a:endParaRPr lang="en-US">
              <a:latin typeface="+mn-lt"/>
            </a:endParaRPr>
          </a:p>
        </p:txBody>
      </p:sp>
    </p:spTree>
    <p:extLst>
      <p:ext uri="{BB962C8B-B14F-4D97-AF65-F5344CB8AC3E}">
        <p14:creationId xmlns:p14="http://schemas.microsoft.com/office/powerpoint/2010/main" val="2001885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marR="321945"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幻覚</a:t>
            </a:r>
            <a:r>
              <a:rPr kumimoji="1" lang="en-US" altLang="ja-JP" sz="2000" b="1" spc="-5" dirty="0">
                <a:solidFill>
                  <a:srgbClr val="333333"/>
                </a:solidFill>
              </a:rPr>
              <a:t>: </a:t>
            </a:r>
            <a:r>
              <a:rPr kumimoji="1" lang="ja-JP" altLang="en-US" sz="2000" spc="-5" dirty="0">
                <a:solidFill>
                  <a:srgbClr val="333333"/>
                </a:solidFill>
              </a:rPr>
              <a:t>そこに存在しないものを聞いたり見たり感じたり味わったりする体験</a:t>
            </a:r>
            <a:r>
              <a:rPr kumimoji="1" lang="en-US" altLang="ja-JP" sz="2000" spc="-10" dirty="0">
                <a:solidFill>
                  <a:srgbClr val="333333"/>
                </a:solidFill>
              </a:rPr>
              <a:t>(</a:t>
            </a:r>
            <a:r>
              <a:rPr kumimoji="1" lang="ja-JP" altLang="en-US" sz="2000" spc="-10" dirty="0">
                <a:solidFill>
                  <a:srgbClr val="333333"/>
                </a:solidFill>
              </a:rPr>
              <a:t>例：不愉快な声を聞く</a:t>
            </a:r>
            <a:r>
              <a:rPr kumimoji="1" lang="en-US" altLang="ja-JP" sz="2000" spc="-5" dirty="0">
                <a:solidFill>
                  <a:srgbClr val="333333"/>
                </a:solidFill>
              </a:rPr>
              <a:t>)</a:t>
            </a:r>
            <a:endParaRPr kumimoji="1" lang="ja-JP" altLang="en-US" sz="2000" dirty="0">
              <a:solidFill>
                <a:srgbClr val="333333"/>
              </a:solidFill>
            </a:endParaRPr>
          </a:p>
          <a:p>
            <a:pPr lvl="0" defTabSz="914400"/>
            <a:r>
              <a:rPr kumimoji="1" lang="ja-JP" altLang="en-US" sz="2000" spc="-5" dirty="0">
                <a:solidFill>
                  <a:srgbClr val="004992"/>
                </a:solidFill>
              </a:rPr>
              <a:t>例</a:t>
            </a:r>
            <a:r>
              <a:rPr kumimoji="1" lang="en-US" altLang="ja-JP" sz="2000" spc="-5" dirty="0">
                <a:solidFill>
                  <a:srgbClr val="004992"/>
                </a:solidFill>
              </a:rPr>
              <a:t>:</a:t>
            </a:r>
            <a:endParaRPr kumimoji="1" lang="ja-JP" altLang="en-US" sz="2000" dirty="0">
              <a:solidFill>
                <a:srgbClr val="004992"/>
              </a:solidFill>
            </a:endParaRPr>
          </a:p>
          <a:p>
            <a:pPr marR="5080" lvl="0" defTabSz="914400">
              <a:lnSpc>
                <a:spcPct val="100000"/>
              </a:lnSpc>
              <a:spcBef>
                <a:spcPts val="1200"/>
              </a:spcBef>
            </a:pPr>
            <a:r>
              <a:rPr kumimoji="1" lang="ja-JP" altLang="en-US" sz="2000" i="1" spc="-5" dirty="0">
                <a:solidFill>
                  <a:srgbClr val="333333"/>
                </a:solidFill>
              </a:rPr>
              <a:t>「全人口のおよそ</a:t>
            </a:r>
            <a:r>
              <a:rPr kumimoji="1" lang="en-US" altLang="ja-JP" sz="2000" i="1" spc="-5" dirty="0">
                <a:solidFill>
                  <a:srgbClr val="333333"/>
                </a:solidFill>
              </a:rPr>
              <a:t>15</a:t>
            </a:r>
            <a:r>
              <a:rPr kumimoji="1" lang="ja-JP" altLang="en-US" sz="2000" i="1" spc="-5" dirty="0">
                <a:solidFill>
                  <a:srgbClr val="333333"/>
                </a:solidFill>
              </a:rPr>
              <a:t>％の人が精神障害がなくても幻覚を経験します。どうやればこのことをあなたに説明できるでしょう</a:t>
            </a:r>
            <a:r>
              <a:rPr kumimoji="1" lang="en-US" altLang="ja-JP" sz="2000" i="1" spc="-5" dirty="0">
                <a:solidFill>
                  <a:srgbClr val="333333"/>
                </a:solidFill>
              </a:rPr>
              <a:t>?</a:t>
            </a:r>
            <a:r>
              <a:rPr kumimoji="1" lang="ja-JP" altLang="en-US" sz="2000" i="1" spc="-5" dirty="0">
                <a:solidFill>
                  <a:srgbClr val="333333"/>
                </a:solidFill>
              </a:rPr>
              <a:t>覚えやすい旋律は実際より大きく聞こえるということが例になるでしょうか。そうした旋律は本当はそれほどでなくても、いかにも大きい音として聞こえます。また、イライラしながら誰かを待っているとき、玄関のチャイムが聞こえたように思ったけれども、誰もいなかったということもあります。」</a:t>
            </a:r>
            <a:endParaRPr lang="en-US" sz="20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55</a:t>
            </a:fld>
            <a:endParaRPr lang="en-US">
              <a:latin typeface="+mn-lt"/>
            </a:endParaRPr>
          </a:p>
        </p:txBody>
      </p:sp>
    </p:spTree>
    <p:extLst>
      <p:ext uri="{BB962C8B-B14F-4D97-AF65-F5344CB8AC3E}">
        <p14:creationId xmlns:p14="http://schemas.microsoft.com/office/powerpoint/2010/main" val="7700585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marR="329565"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妄想</a:t>
            </a:r>
            <a:r>
              <a:rPr kumimoji="1" lang="en-US" altLang="ja-JP" sz="2000" b="1" spc="-5" dirty="0">
                <a:solidFill>
                  <a:srgbClr val="333333"/>
                </a:solidFill>
              </a:rPr>
              <a:t>: </a:t>
            </a:r>
            <a:r>
              <a:rPr kumimoji="1" lang="ja-JP" altLang="en-US" sz="2000" spc="-5" dirty="0">
                <a:solidFill>
                  <a:srgbClr val="333333"/>
                </a:solidFill>
              </a:rPr>
              <a:t>真実ではないことについて強い確信をもつ体験</a:t>
            </a:r>
            <a:r>
              <a:rPr kumimoji="1" lang="en-US" altLang="ja-JP" sz="2000" spc="-10" dirty="0">
                <a:solidFill>
                  <a:srgbClr val="333333"/>
                </a:solidFill>
              </a:rPr>
              <a:t>(</a:t>
            </a:r>
            <a:r>
              <a:rPr kumimoji="1" lang="ja-JP" altLang="en-US" sz="2000" spc="-10" dirty="0">
                <a:solidFill>
                  <a:srgbClr val="333333"/>
                </a:solidFill>
              </a:rPr>
              <a:t>例：世界を救うために自分が選ばれた、諜報機関に追われている、など</a:t>
            </a:r>
            <a:r>
              <a:rPr kumimoji="1" lang="en-US" altLang="ja-JP" sz="2000" spc="-10" dirty="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56</a:t>
            </a:fld>
            <a:endParaRPr lang="en-US">
              <a:latin typeface="+mn-lt"/>
            </a:endParaRPr>
          </a:p>
        </p:txBody>
      </p:sp>
    </p:spTree>
    <p:extLst>
      <p:ext uri="{BB962C8B-B14F-4D97-AF65-F5344CB8AC3E}">
        <p14:creationId xmlns:p14="http://schemas.microsoft.com/office/powerpoint/2010/main" val="24150723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marR="329565"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妄想</a:t>
            </a:r>
            <a:r>
              <a:rPr kumimoji="1" lang="en-US" altLang="ja-JP" sz="2000" b="1" spc="-5" dirty="0">
                <a:solidFill>
                  <a:srgbClr val="333333"/>
                </a:solidFill>
              </a:rPr>
              <a:t>: </a:t>
            </a:r>
            <a:r>
              <a:rPr kumimoji="1" lang="ja-JP" altLang="en-US" sz="2000" spc="-5" dirty="0">
                <a:solidFill>
                  <a:srgbClr val="333333"/>
                </a:solidFill>
              </a:rPr>
              <a:t>真実ではないことについて強い確信をもつ体験</a:t>
            </a:r>
            <a:r>
              <a:rPr kumimoji="1" lang="en-US" altLang="ja-JP" sz="2000" spc="-10" dirty="0">
                <a:solidFill>
                  <a:srgbClr val="333333"/>
                </a:solidFill>
              </a:rPr>
              <a:t>(</a:t>
            </a:r>
            <a:r>
              <a:rPr kumimoji="1" lang="ja-JP" altLang="en-US" sz="2000" spc="-10" dirty="0">
                <a:solidFill>
                  <a:srgbClr val="333333"/>
                </a:solidFill>
              </a:rPr>
              <a:t>例：世界を救うために自分が選ばれた、諜報機関に追われている、など</a:t>
            </a:r>
            <a:r>
              <a:rPr kumimoji="1" lang="en-US" altLang="ja-JP" sz="2000" spc="-10" dirty="0">
                <a:solidFill>
                  <a:srgbClr val="333333"/>
                </a:solidFill>
              </a:rPr>
              <a:t>)</a:t>
            </a:r>
            <a:endParaRPr kumimoji="1" lang="ja-JP" altLang="en-US" sz="2000" dirty="0">
              <a:solidFill>
                <a:srgbClr val="333333"/>
              </a:solidFill>
            </a:endParaRPr>
          </a:p>
          <a:p>
            <a:pPr lvl="0" defTabSz="914400"/>
            <a:r>
              <a:rPr kumimoji="1" lang="ja-JP" altLang="en-US" sz="2000" spc="-5" dirty="0">
                <a:solidFill>
                  <a:srgbClr val="004992"/>
                </a:solidFill>
              </a:rPr>
              <a:t>例</a:t>
            </a:r>
            <a:r>
              <a:rPr kumimoji="1" lang="en-US" altLang="ja-JP" sz="2000" spc="-5" dirty="0">
                <a:solidFill>
                  <a:srgbClr val="004992"/>
                </a:solidFill>
              </a:rPr>
              <a:t>:</a:t>
            </a:r>
            <a:endParaRPr kumimoji="1" lang="ja-JP" altLang="en-US" sz="2000" dirty="0">
              <a:solidFill>
                <a:srgbClr val="333333"/>
              </a:solidFill>
            </a:endParaRPr>
          </a:p>
          <a:p>
            <a:pPr marR="5080" lvl="0" defTabSz="914400">
              <a:lnSpc>
                <a:spcPct val="100000"/>
              </a:lnSpc>
              <a:spcBef>
                <a:spcPts val="1200"/>
              </a:spcBef>
            </a:pPr>
            <a:r>
              <a:rPr kumimoji="1" lang="ja-JP" altLang="en-US" sz="2000" i="1" spc="-5" dirty="0">
                <a:solidFill>
                  <a:srgbClr val="333333"/>
                </a:solidFill>
              </a:rPr>
              <a:t>「全世界と敵対しているという強烈な感覚を自分がもっていることを、ほとんどすべての人が知っている。不快を感じるときは特に、自分を監視している人がいる。このように私は感じていました。私にとってこの感覚はとても強いものでした。調子が悪い間中、自分を尾行している人がいると</a:t>
            </a:r>
            <a:r>
              <a:rPr kumimoji="1" lang="en-US" altLang="ja-JP" sz="2000" i="1" spc="-5" dirty="0">
                <a:solidFill>
                  <a:srgbClr val="333333"/>
                </a:solidFill>
              </a:rPr>
              <a:t>100</a:t>
            </a:r>
            <a:r>
              <a:rPr kumimoji="1" lang="ja-JP" altLang="en-US" sz="2000" i="1" spc="-5" dirty="0">
                <a:solidFill>
                  <a:srgbClr val="333333"/>
                </a:solidFill>
              </a:rPr>
              <a:t>％確信していました。それは間違っていたことが今はわかっています。」</a:t>
            </a:r>
            <a:endParaRPr kumimoji="1" lang="ja-JP" altLang="en-US" sz="2000" dirty="0">
              <a:solidFill>
                <a:srgbClr val="333333"/>
              </a:solidFill>
            </a:endParaRPr>
          </a:p>
          <a:p>
            <a:pPr marR="227329" lvl="0" defTabSz="914400">
              <a:lnSpc>
                <a:spcPct val="100000"/>
              </a:lnSpc>
              <a:spcBef>
                <a:spcPts val="1200"/>
              </a:spcBef>
            </a:pPr>
            <a:r>
              <a:rPr kumimoji="1" lang="ja-JP" altLang="en-US" sz="2000" i="1" spc="-5" dirty="0">
                <a:solidFill>
                  <a:srgbClr val="333333"/>
                </a:solidFill>
              </a:rPr>
              <a:t>「ほとんどすべての人が、何かを引き受ける用意ができたという感覚を体験していて、彼ら以上にうまくできる人は誰もいない。こうした内容の考えが長い間続いて、私に問題を引き起こしました。例えば仕事で</a:t>
            </a:r>
            <a:r>
              <a:rPr kumimoji="1" lang="en-US" altLang="ja-JP" sz="2000" i="1" spc="-5" dirty="0">
                <a:solidFill>
                  <a:srgbClr val="333333"/>
                </a:solidFill>
              </a:rPr>
              <a:t>...</a:t>
            </a:r>
            <a:r>
              <a:rPr kumimoji="1" lang="ja-JP" altLang="en-US" sz="2000" i="1" spc="-5" dirty="0">
                <a:solidFill>
                  <a:srgbClr val="333333"/>
                </a:solidFill>
              </a:rPr>
              <a:t>」</a:t>
            </a:r>
            <a:endParaRPr lang="en-US" sz="20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57</a:t>
            </a:fld>
            <a:endParaRPr lang="en-US">
              <a:latin typeface="+mn-lt"/>
            </a:endParaRPr>
          </a:p>
        </p:txBody>
      </p:sp>
    </p:spTree>
    <p:extLst>
      <p:ext uri="{BB962C8B-B14F-4D97-AF65-F5344CB8AC3E}">
        <p14:creationId xmlns:p14="http://schemas.microsoft.com/office/powerpoint/2010/main" val="5374622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marR="1224915"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他の</a:t>
            </a:r>
            <a:r>
              <a:rPr kumimoji="1" lang="en-US" altLang="ja-JP" sz="2000" b="1" spc="-5" dirty="0">
                <a:solidFill>
                  <a:srgbClr val="333333"/>
                </a:solidFill>
              </a:rPr>
              <a:t>(</a:t>
            </a:r>
            <a:r>
              <a:rPr kumimoji="1" lang="ja-JP" altLang="en-US" sz="2000" b="1" spc="-5" dirty="0">
                <a:solidFill>
                  <a:srgbClr val="333333"/>
                </a:solidFill>
              </a:rPr>
              <a:t>非特異的な</a:t>
            </a:r>
            <a:r>
              <a:rPr kumimoji="1" lang="en-US" altLang="ja-JP" sz="2000" b="1" spc="-5" dirty="0">
                <a:solidFill>
                  <a:srgbClr val="333333"/>
                </a:solidFill>
              </a:rPr>
              <a:t>)</a:t>
            </a:r>
            <a:r>
              <a:rPr kumimoji="1" lang="ja-JP" altLang="en-US" sz="2000" b="1" spc="-5" dirty="0">
                <a:solidFill>
                  <a:srgbClr val="333333"/>
                </a:solidFill>
              </a:rPr>
              <a:t>症状</a:t>
            </a:r>
            <a:r>
              <a:rPr kumimoji="1" lang="en-US" altLang="ja-JP" sz="2000" b="1" spc="-5" dirty="0">
                <a:solidFill>
                  <a:srgbClr val="333333"/>
                </a:solidFill>
              </a:rPr>
              <a:t>: </a:t>
            </a:r>
            <a:r>
              <a:rPr kumimoji="1" lang="ja-JP" altLang="en-US" sz="2000" spc="-5" dirty="0">
                <a:solidFill>
                  <a:srgbClr val="333333"/>
                </a:solidFill>
              </a:rPr>
              <a:t>例： 抑うつ、コミュニケーション障害、注意の障害</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58</a:t>
            </a:fld>
            <a:endParaRPr lang="en-US">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spc="-5" dirty="0">
                <a:solidFill>
                  <a:srgbClr val="004992"/>
                </a:solidFill>
              </a:rPr>
              <a:t>統合失調症の主な症状</a:t>
            </a:r>
            <a:r>
              <a:rPr kumimoji="1" lang="en-US" altLang="ja-JP" sz="2000" spc="-5" dirty="0">
                <a:solidFill>
                  <a:srgbClr val="004992"/>
                </a:solidFill>
              </a:rPr>
              <a:t>:</a:t>
            </a:r>
            <a:endParaRPr kumimoji="1" lang="ja-JP" altLang="en-US" sz="2000" dirty="0">
              <a:solidFill>
                <a:srgbClr val="333333"/>
              </a:solidFill>
            </a:endParaRPr>
          </a:p>
          <a:p>
            <a:pPr marL="342900" marR="1224915" lvl="0" indent="-342900" defTabSz="914400">
              <a:lnSpc>
                <a:spcPct val="100000"/>
              </a:lnSpc>
              <a:spcBef>
                <a:spcPts val="1200"/>
              </a:spcBef>
              <a:buClr>
                <a:srgbClr val="333333"/>
              </a:buClr>
              <a:buFont typeface="WingDings"/>
              <a:buChar char=""/>
              <a:tabLst>
                <a:tab pos="278130" algn="l"/>
              </a:tabLst>
            </a:pPr>
            <a:r>
              <a:rPr kumimoji="1" lang="ja-JP" altLang="en-US" sz="2000" b="1" spc="-5" dirty="0">
                <a:solidFill>
                  <a:srgbClr val="333333"/>
                </a:solidFill>
              </a:rPr>
              <a:t>他の</a:t>
            </a:r>
            <a:r>
              <a:rPr kumimoji="1" lang="en-US" altLang="ja-JP" sz="2000" b="1" spc="-5" dirty="0">
                <a:solidFill>
                  <a:srgbClr val="333333"/>
                </a:solidFill>
              </a:rPr>
              <a:t>(</a:t>
            </a:r>
            <a:r>
              <a:rPr kumimoji="1" lang="ja-JP" altLang="en-US" sz="2000" b="1" spc="-5" dirty="0">
                <a:solidFill>
                  <a:srgbClr val="333333"/>
                </a:solidFill>
              </a:rPr>
              <a:t>非特異的な</a:t>
            </a:r>
            <a:r>
              <a:rPr kumimoji="1" lang="en-US" altLang="ja-JP" sz="2000" b="1" spc="-5" dirty="0">
                <a:solidFill>
                  <a:srgbClr val="333333"/>
                </a:solidFill>
              </a:rPr>
              <a:t>)</a:t>
            </a:r>
            <a:r>
              <a:rPr kumimoji="1" lang="ja-JP" altLang="en-US" sz="2000" b="1" spc="-5" dirty="0">
                <a:solidFill>
                  <a:srgbClr val="333333"/>
                </a:solidFill>
              </a:rPr>
              <a:t>症状</a:t>
            </a:r>
            <a:r>
              <a:rPr kumimoji="1" lang="en-US" altLang="ja-JP" sz="2000" b="1" spc="-5" dirty="0">
                <a:solidFill>
                  <a:srgbClr val="333333"/>
                </a:solidFill>
              </a:rPr>
              <a:t>: </a:t>
            </a:r>
            <a:r>
              <a:rPr kumimoji="1" lang="ja-JP" altLang="en-US" sz="2000" spc="-5" dirty="0">
                <a:solidFill>
                  <a:srgbClr val="333333"/>
                </a:solidFill>
              </a:rPr>
              <a:t>例： 抑うつ、コミュニケーション障害、注意の障害</a:t>
            </a:r>
            <a:endParaRPr kumimoji="1" lang="ja-JP" altLang="en-US" sz="2000" dirty="0">
              <a:solidFill>
                <a:srgbClr val="333333"/>
              </a:solidFill>
            </a:endParaRPr>
          </a:p>
          <a:p>
            <a:pPr lvl="0" defTabSz="914400"/>
            <a:r>
              <a:rPr kumimoji="1" lang="ja-JP" altLang="en-US" sz="2000" spc="-5" dirty="0">
                <a:solidFill>
                  <a:srgbClr val="004992"/>
                </a:solidFill>
              </a:rPr>
              <a:t>例</a:t>
            </a:r>
            <a:r>
              <a:rPr kumimoji="1" lang="en-US" altLang="ja-JP" sz="2000" spc="-5" dirty="0">
                <a:solidFill>
                  <a:srgbClr val="004992"/>
                </a:solidFill>
              </a:rPr>
              <a:t>:</a:t>
            </a:r>
            <a:endParaRPr kumimoji="1" lang="ja-JP" altLang="en-US" sz="2000" dirty="0">
              <a:solidFill>
                <a:srgbClr val="004992"/>
              </a:solidFill>
            </a:endParaRPr>
          </a:p>
          <a:p>
            <a:pPr marR="5080" lvl="0" defTabSz="914400">
              <a:lnSpc>
                <a:spcPct val="100000"/>
              </a:lnSpc>
              <a:spcBef>
                <a:spcPts val="1200"/>
              </a:spcBef>
            </a:pPr>
            <a:r>
              <a:rPr kumimoji="1" lang="ja-JP" altLang="en-US" sz="2000" i="1" spc="-5" dirty="0">
                <a:solidFill>
                  <a:srgbClr val="333333"/>
                </a:solidFill>
              </a:rPr>
              <a:t>「何もできず、逃げることもできない、とても悲しい時間を過ごすことは誰にでもあります。私にも同じことが起きていました。</a:t>
            </a:r>
            <a:r>
              <a:rPr kumimoji="1" lang="en-US" altLang="ja-JP" sz="2000" i="1" spc="-5" dirty="0">
                <a:solidFill>
                  <a:srgbClr val="333333"/>
                </a:solidFill>
              </a:rPr>
              <a:t>―</a:t>
            </a:r>
            <a:r>
              <a:rPr kumimoji="1" lang="ja-JP" altLang="en-US" sz="2000" i="1" spc="-5" dirty="0">
                <a:solidFill>
                  <a:srgbClr val="333333"/>
                </a:solidFill>
              </a:rPr>
              <a:t>ただ、この悲しみが数週間も続き、自分を励ましてくれるものが何もない、という点は違いましたが。単に悲しいだけではなく、完全に望みもなく、自分には価値がないと感じました。この状況は消え去ることなく、これからも常に絶望的であり続けると考えていました。しかし、そんなときでも、あるところでは、この絶望のカーテンが開いていたりするのですが。</a:t>
            </a:r>
            <a:r>
              <a:rPr kumimoji="1" lang="en-US" altLang="ja-JP" sz="2000" i="1" spc="-5" dirty="0">
                <a:solidFill>
                  <a:srgbClr val="333333"/>
                </a:solidFill>
              </a:rPr>
              <a:t>...</a:t>
            </a:r>
            <a:r>
              <a:rPr kumimoji="1" lang="ja-JP" altLang="en-US" sz="2000" i="1" spc="-5" dirty="0">
                <a:solidFill>
                  <a:srgbClr val="333333"/>
                </a:solidFill>
              </a:rPr>
              <a:t>」</a:t>
            </a:r>
            <a:endParaRPr lang="en-US" sz="2000"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59</a:t>
            </a:fld>
            <a:endParaRPr lang="en-US">
              <a:latin typeface="+mn-lt"/>
            </a:endParaRPr>
          </a:p>
        </p:txBody>
      </p:sp>
    </p:spTree>
    <p:extLst>
      <p:ext uri="{BB962C8B-B14F-4D97-AF65-F5344CB8AC3E}">
        <p14:creationId xmlns:p14="http://schemas.microsoft.com/office/powerpoint/2010/main" val="4068843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どうすれば自分の問題を十分に理解できるでしょうか</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marR="5080" lvl="0" defTabSz="914400"/>
            <a:r>
              <a:rPr kumimoji="1" lang="ja-JP" altLang="en-US" sz="2400" spc="-5">
                <a:solidFill>
                  <a:srgbClr val="333333"/>
                </a:solidFill>
              </a:rPr>
              <a:t>精神障害についての情報を他の人に伝えられるようになりましょう。他の人が抱くかもしれない間違った考えや誤解を修正する最も良い方法は、彼らに事実を伝えることなのです。</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60</a:t>
            </a:fld>
            <a:endParaRPr lang="en-US">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ja-JP" altLang="en-US" sz="3600" dirty="0">
                <a:solidFill>
                  <a:srgbClr val="004992"/>
                </a:solidFill>
                <a:latin typeface="+mn-lt"/>
                <a:ea typeface="+mn-ea"/>
                <a:cs typeface="+mn-cs"/>
              </a:rPr>
              <a:t>日常生活で実行してみましょう</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ja-JP" altLang="en-US" sz="2000" dirty="0">
                <a:solidFill>
                  <a:srgbClr val="333333"/>
                </a:solidFill>
              </a:rPr>
              <a:t>学習目標</a:t>
            </a:r>
            <a:r>
              <a:rPr lang="en-US" altLang="ja-JP" sz="2000" dirty="0">
                <a:solidFill>
                  <a:srgbClr val="333333"/>
                </a:solidFill>
              </a:rPr>
              <a:t>:</a:t>
            </a:r>
          </a:p>
          <a:p>
            <a:pPr lvl="0" defTabSz="914377">
              <a:buClr>
                <a:srgbClr val="333333"/>
              </a:buClr>
            </a:pPr>
            <a:r>
              <a:rPr lang="ja-JP" altLang="en-US" sz="2000" dirty="0">
                <a:solidFill>
                  <a:srgbClr val="333333"/>
                </a:solidFill>
              </a:rPr>
              <a:t>偏見やスティグマが生じないようにするために、あなたの障害にいついて他の人と十分コミュニケーションをとることが重要です。</a:t>
            </a:r>
          </a:p>
          <a:p>
            <a:pPr marL="342900" lvl="0" indent="-342900" defTabSz="914377">
              <a:buClr>
                <a:srgbClr val="333333"/>
              </a:buClr>
              <a:buFont typeface="WingDings"/>
              <a:buChar char=""/>
            </a:pPr>
            <a:r>
              <a:rPr lang="ja-JP" altLang="en-US" sz="2000" dirty="0">
                <a:solidFill>
                  <a:srgbClr val="333333"/>
                </a:solidFill>
              </a:rPr>
              <a:t>精神障害はありふれたものです。</a:t>
            </a:r>
          </a:p>
          <a:p>
            <a:pPr marL="342900" lvl="0" indent="-342900" defTabSz="914377">
              <a:buClr>
                <a:srgbClr val="333333"/>
              </a:buClr>
              <a:buFont typeface="WingDings"/>
              <a:buChar char=""/>
            </a:pPr>
            <a:r>
              <a:rPr lang="ja-JP" altLang="en-US" sz="2000" dirty="0">
                <a:solidFill>
                  <a:srgbClr val="333333"/>
                </a:solidFill>
              </a:rPr>
              <a:t>もし、話すことで気分が悪くなるなら、自分の精神状態について詳しく話す必要はありません。</a:t>
            </a:r>
          </a:p>
          <a:p>
            <a:pPr marL="342900" lvl="0" indent="-342900" defTabSz="914377">
              <a:buClr>
                <a:srgbClr val="333333"/>
              </a:buClr>
              <a:buFont typeface="WingDings"/>
              <a:buChar char=""/>
            </a:pPr>
            <a:r>
              <a:rPr lang="ja-JP" altLang="en-US" sz="2000" dirty="0">
                <a:solidFill>
                  <a:srgbClr val="333333"/>
                </a:solidFill>
              </a:rPr>
              <a:t>あなたの信頼する人に自分の障害について話すことは、今後のサポートや再発予防に役立つ重要なことです。</a:t>
            </a:r>
          </a:p>
          <a:p>
            <a:pPr marL="342900" lvl="0" indent="-342900" defTabSz="914377">
              <a:buClr>
                <a:srgbClr val="333333"/>
              </a:buClr>
              <a:buFont typeface="WingDings"/>
              <a:buChar char=""/>
            </a:pPr>
            <a:r>
              <a:rPr lang="ja-JP" altLang="en-US" sz="2000" dirty="0">
                <a:solidFill>
                  <a:srgbClr val="333333"/>
                </a:solidFill>
              </a:rPr>
              <a:t>精神障害についての不正確な信念を抱く人もいます。誤解を生みやすい診断名を伝えるよりも、あなたの症状を説明することは有益でしょう。</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61</a:t>
            </a:fld>
            <a:endParaRPr lang="en-US">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dirty="0">
                <a:latin typeface="+mn-lt"/>
                <a:ea typeface="+mn-ea"/>
                <a:cs typeface="+mn-cs"/>
              </a:rPr>
              <a:t>このことが精神障害とどんな関係があるのでしょうか</a:t>
            </a:r>
            <a:r>
              <a:rPr lang="en-US" altLang="ja-JP" sz="3600" dirty="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R="516890" lvl="0" defTabSz="914400"/>
            <a:r>
              <a:rPr kumimoji="1" lang="ja-JP" altLang="en-US" spc="-5">
                <a:solidFill>
                  <a:srgbClr val="333333"/>
                </a:solidFill>
              </a:rPr>
              <a:t>精神障害の人の多くは</a:t>
            </a:r>
            <a:r>
              <a:rPr kumimoji="1" lang="en-US" altLang="ja-JP" spc="-5" dirty="0">
                <a:solidFill>
                  <a:srgbClr val="333333"/>
                </a:solidFill>
              </a:rPr>
              <a:t>(</a:t>
            </a:r>
            <a:r>
              <a:rPr kumimoji="1" lang="ja-JP" altLang="en-US" spc="-5" dirty="0">
                <a:solidFill>
                  <a:srgbClr val="333333"/>
                </a:solidFill>
              </a:rPr>
              <a:t>全てではありません</a:t>
            </a:r>
            <a:r>
              <a:rPr kumimoji="1" lang="en-US" altLang="ja-JP" spc="-5" dirty="0">
                <a:solidFill>
                  <a:srgbClr val="333333"/>
                </a:solidFill>
              </a:rPr>
              <a:t>!)</a:t>
            </a:r>
            <a:r>
              <a:rPr kumimoji="1" lang="ja-JP" altLang="en-US" spc="-5" dirty="0">
                <a:solidFill>
                  <a:srgbClr val="333333"/>
                </a:solidFill>
              </a:rPr>
              <a:t>偏見と闘わなければなりません。偏見が生じないようにするために、障害について他の人に説明することは有益です。</a:t>
            </a:r>
            <a:endParaRPr kumimoji="1" lang="ja-JP" altLang="en-US" dirty="0">
              <a:solidFill>
                <a:srgbClr val="333333"/>
              </a:solidFill>
            </a:endParaRPr>
          </a:p>
          <a:p>
            <a:pPr marR="294005" lvl="0" defTabSz="914400"/>
            <a:r>
              <a:rPr kumimoji="1" lang="ja-JP" altLang="en-US" spc="-5" dirty="0">
                <a:solidFill>
                  <a:srgbClr val="004992"/>
                </a:solidFill>
              </a:rPr>
              <a:t>例</a:t>
            </a:r>
            <a:r>
              <a:rPr kumimoji="1" lang="en-US" altLang="ja-JP" spc="-5" dirty="0">
                <a:solidFill>
                  <a:srgbClr val="004992"/>
                </a:solidFill>
              </a:rPr>
              <a:t>: </a:t>
            </a:r>
            <a:r>
              <a:rPr kumimoji="1" lang="ja-JP" altLang="en-US" dirty="0">
                <a:solidFill>
                  <a:srgbClr val="333333"/>
                </a:solidFill>
              </a:rPr>
              <a:t>症状が悪くなったために、マーティンは数週間入院しました。これまで、自分の精神障害についてほとんど誰にも話したことがなかったので、彼は他の人に会わないようにますますひきこもるようになりました。</a:t>
            </a:r>
          </a:p>
          <a:p>
            <a:pPr marR="95250" lvl="0" defTabSz="914400"/>
            <a:r>
              <a:rPr kumimoji="1" lang="ja-JP" altLang="en-US" spc="-5" dirty="0">
                <a:solidFill>
                  <a:srgbClr val="004992"/>
                </a:solidFill>
              </a:rPr>
              <a:t>背景</a:t>
            </a:r>
            <a:r>
              <a:rPr kumimoji="1" lang="en-US" altLang="ja-JP" spc="-5" dirty="0">
                <a:solidFill>
                  <a:srgbClr val="004992"/>
                </a:solidFill>
              </a:rPr>
              <a:t>: </a:t>
            </a:r>
            <a:r>
              <a:rPr kumimoji="1" lang="ja-JP" altLang="en-US" spc="-5" dirty="0">
                <a:solidFill>
                  <a:srgbClr val="333333"/>
                </a:solidFill>
              </a:rPr>
              <a:t>かつて、彼は自分の障害について隠さず話したことがありました。しかし、そのとき相手から拒否されたのです。上司に障害について話したらすぐに、異動になってしまいました。そのために、</a:t>
            </a:r>
            <a:r>
              <a:rPr kumimoji="1" lang="ja-JP" altLang="en-US" dirty="0">
                <a:solidFill>
                  <a:srgbClr val="333333"/>
                </a:solidFill>
              </a:rPr>
              <a:t>彼は友だちから</a:t>
            </a:r>
            <a:r>
              <a:rPr kumimoji="1" lang="ja-JP" altLang="en-US" i="1" dirty="0">
                <a:solidFill>
                  <a:srgbClr val="333333"/>
                </a:solidFill>
              </a:rPr>
              <a:t>おかしい奴</a:t>
            </a:r>
            <a:r>
              <a:rPr kumimoji="1" lang="ja-JP" altLang="en-US" dirty="0">
                <a:solidFill>
                  <a:srgbClr val="333333"/>
                </a:solidFill>
              </a:rPr>
              <a:t>だと思われて、背を向けられるのを恐れるようになりました。</a:t>
            </a:r>
          </a:p>
          <a:p>
            <a:pPr marR="5080" lvl="0" defTabSz="914400"/>
            <a:r>
              <a:rPr kumimoji="1" lang="ja-JP" altLang="en-US" spc="-5" dirty="0">
                <a:solidFill>
                  <a:srgbClr val="004992"/>
                </a:solidFill>
              </a:rPr>
              <a:t>しかし</a:t>
            </a:r>
            <a:r>
              <a:rPr kumimoji="1" lang="en-US" altLang="ja-JP" spc="-5" dirty="0">
                <a:solidFill>
                  <a:srgbClr val="004992"/>
                </a:solidFill>
              </a:rPr>
              <a:t>: </a:t>
            </a:r>
            <a:r>
              <a:rPr kumimoji="1" lang="ja-JP" altLang="en-US" dirty="0">
                <a:solidFill>
                  <a:srgbClr val="333333"/>
                </a:solidFill>
              </a:rPr>
              <a:t>この入院中に、彼は他のセラピーや活動だけではなく、</a:t>
            </a:r>
            <a:r>
              <a:rPr kumimoji="1" lang="en-US" altLang="ja-JP" spc="-5" dirty="0">
                <a:solidFill>
                  <a:srgbClr val="333333"/>
                </a:solidFill>
              </a:rPr>
              <a:t>MCT</a:t>
            </a:r>
            <a:r>
              <a:rPr kumimoji="1" lang="ja-JP" altLang="en-US" spc="-5" dirty="0">
                <a:solidFill>
                  <a:srgbClr val="333333"/>
                </a:solidFill>
              </a:rPr>
              <a:t>にも参加しました。そして、彼は親友たちに障害のことを隠すのをやめる決心をしました。彼らのほとんどが、症状についての彼の説明に対し理性的に反応しました。彼らのなかにはなんと、迫害され脅されていると感じた自分の体験を教えてくれた人もいました。</a:t>
            </a:r>
            <a:endParaRPr lang="en-US" dirty="0"/>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62</a:t>
            </a:fld>
            <a:endParaRPr lang="en-US">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63</a:t>
            </a:fld>
            <a:endParaRPr lang="en-US">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304460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10 – </a:t>
            </a:r>
            <a:r>
              <a:rPr lang="ja-JP" altLang="en-US">
                <a:latin typeface="+mn-lt"/>
              </a:rPr>
              <a:t>偏見</a:t>
            </a:r>
            <a:r>
              <a:rPr lang="en-US" altLang="ja-JP">
                <a:latin typeface="+mn-lt"/>
              </a:rPr>
              <a:t>(</a:t>
            </a:r>
            <a:r>
              <a:rPr lang="ja-JP" altLang="en-US">
                <a:latin typeface="+mn-lt"/>
              </a:rPr>
              <a:t>スティグマ</a:t>
            </a:r>
            <a:r>
              <a:rPr lang="en-US" altLang="ja-JP">
                <a:latin typeface="+mn-lt"/>
              </a:rPr>
              <a:t>)</a:t>
            </a:r>
            <a:r>
              <a:rPr lang="ja-JP" altLang="en-US">
                <a:latin typeface="+mn-lt"/>
              </a:rPr>
              <a:t>に対処する</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64</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319569305"/>
              </p:ext>
            </p:extLst>
          </p:nvPr>
        </p:nvGraphicFramePr>
        <p:xfrm>
          <a:off x="408954" y="2011680"/>
          <a:ext cx="11375999" cy="360880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  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 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 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n-lt"/>
                          <a:ea typeface="+mn-ea"/>
                          <a:cs typeface="+mn-cs"/>
                        </a:rPr>
                        <a:t>basketball sketch</a:t>
                      </a:r>
                      <a:endParaRPr lang="nl-NL" sz="1000" b="0"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err="1">
                          <a:ln>
                            <a:noFill/>
                          </a:ln>
                          <a:solidFill>
                            <a:srgbClr val="333333"/>
                          </a:solidFill>
                          <a:effectLst/>
                          <a:latin typeface="+mn-lt"/>
                          <a:ea typeface="+mn-ea"/>
                          <a:cs typeface="+mn-cs"/>
                        </a:rPr>
                        <a:t>ft_edm_park</a:t>
                      </a:r>
                      <a:r>
                        <a:rPr kumimoji="0" lang="en-US" sz="1000" b="0" i="0" u="none" strike="noStrike" cap="none" normalizeH="0" baseline="0">
                          <a:ln>
                            <a:noFill/>
                          </a:ln>
                          <a:solidFill>
                            <a:srgbClr val="333333"/>
                          </a:solidFill>
                          <a:effectLst/>
                          <a:latin typeface="+mn-lt"/>
                          <a:ea typeface="+mn-ea"/>
                          <a:cs typeface="+mn-cs"/>
                        </a:rPr>
                        <a:t> 0103</a:t>
                      </a:r>
                      <a:r>
                        <a:rPr kumimoji="0" lang="en-US" sz="1000" b="0" i="0" u="none" strike="noStrike" cap="none" normalizeH="0" baseline="0" dirty="0">
                          <a:ln>
                            <a:noFill/>
                          </a:ln>
                          <a:solidFill>
                            <a:srgbClr val="333333"/>
                          </a:solidFill>
                          <a:effectLst/>
                          <a:latin typeface="+mn-lt"/>
                          <a:ea typeface="+mn-ea"/>
                          <a:cs typeface="+mn-cs"/>
                        </a:rPr>
                        <a:t>.jpg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a:t>
                      </a:r>
                      <a:r>
                        <a:rPr kumimoji="0" lang="de-DE" sz="1000" b="0" i="0" u="none" strike="noStrike" cap="none" normalizeH="0" baseline="0">
                          <a:ln>
                            <a:noFill/>
                          </a:ln>
                          <a:solidFill>
                            <a:srgbClr val="333333"/>
                          </a:solidFill>
                          <a:effectLst/>
                          <a:latin typeface="+mn-lt"/>
                          <a:ea typeface="+mn-ea"/>
                          <a:cs typeface="+mn-cs"/>
                        </a:rPr>
                        <a:t>to choose/Entscheidung zwischen </a:t>
                      </a:r>
                      <a:r>
                        <a:rPr kumimoji="0" lang="de-DE" sz="1000" b="0" i="0" u="none" strike="noStrike" cap="none" normalizeH="0" baseline="0" dirty="0">
                          <a:ln>
                            <a:noFill/>
                          </a:ln>
                          <a:solidFill>
                            <a:srgbClr val="333333"/>
                          </a:solidFill>
                          <a:effectLst/>
                          <a:latin typeface="+mn-lt"/>
                          <a:ea typeface="+mn-ea"/>
                          <a:cs typeface="+mn-cs"/>
                        </a:rPr>
                        <a:t>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13347</Words>
  <Application>Microsoft Office PowerPoint</Application>
  <PresentationFormat>Benutzerdefiniert</PresentationFormat>
  <Paragraphs>620</Paragraphs>
  <Slides>64</Slides>
  <Notes>64</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64</vt:i4>
      </vt:variant>
    </vt:vector>
  </HeadingPairs>
  <TitlesOfParts>
    <vt:vector size="71" baseType="lpstr">
      <vt:lpstr>Arial</vt:lpstr>
      <vt:lpstr>Calibri</vt:lpstr>
      <vt:lpstr>Calibri Light</vt:lpstr>
      <vt:lpstr>Symbol</vt:lpstr>
      <vt:lpstr>WingDings</vt:lpstr>
      <vt:lpstr>UKE_PPT-Vorlage_16zu9</vt:lpstr>
      <vt:lpstr>1_UKE_PPT-Vorlage_16zu9</vt:lpstr>
      <vt:lpstr>MCT 10 II – 偏見(スティグマ)に対処する</vt:lpstr>
      <vt:lpstr>次の人々に共通している特徴は何でしょう?</vt:lpstr>
      <vt:lpstr>次の人々に共通している特徴は何でしょう?</vt:lpstr>
      <vt:lpstr>次の人々に共通している特徴は何でしょう?</vt:lpstr>
      <vt:lpstr>次の人々に共通している特徴は何でしょう?</vt:lpstr>
      <vt:lpstr>次の人々に共通している特徴は何でしょう?</vt:lpstr>
      <vt:lpstr>次の人々に共通している特徴は何でしょう?</vt:lpstr>
      <vt:lpstr>次の人々に共通している特徴は何でしょう?</vt:lpstr>
      <vt:lpstr>有名 = 完璧?</vt:lpstr>
      <vt:lpstr>これらの絵の中で、精神障害をもつ人によって描かれたものはどれでしょうか?</vt:lpstr>
      <vt:lpstr>これらの絵の中で、オークションで最高値がつくのはどれでしょうか?</vt:lpstr>
      <vt:lpstr>これらの絵の中で、オークションで最高値がつくのはどれでしょうか?</vt:lpstr>
      <vt:lpstr>エドヴァルド・ムンク</vt:lpstr>
      <vt:lpstr>シュテフェン・モリッツ</vt:lpstr>
      <vt:lpstr>ヴィンセント・ヴァン・ゴッホ</vt:lpstr>
      <vt:lpstr>リンゴ・スター (ビートルズのドラマー)</vt:lpstr>
      <vt:lpstr>第一の結論</vt:lpstr>
      <vt:lpstr>第一の結論</vt:lpstr>
      <vt:lpstr>第一の結論</vt:lpstr>
      <vt:lpstr>第一の結論</vt:lpstr>
      <vt:lpstr>心の問題を抱えることは「普通」のことなのでし ょうか?</vt:lpstr>
      <vt:lpstr>心の問題を抱えることは「普通」のことなのでし ょうか?</vt:lpstr>
      <vt:lpstr>心の問題を抱えることは「普通」のことなのでし ょうか?</vt:lpstr>
      <vt:lpstr>特別な信念はまれなものではありません... 人口あたりの統合失調症様体験の出現頻度</vt:lpstr>
      <vt:lpstr>特別な信念はまれなものではありません... 人口あたりの統合失調症様体験の出現頻度</vt:lpstr>
      <vt:lpstr>特別な信念はまれなものではありません... 人口あたりの統合失調症様体験の出現頻度</vt:lpstr>
      <vt:lpstr>特別な信念はまれなものではありません... 人口あたりの統合失調症様体験の出現頻度</vt:lpstr>
      <vt:lpstr>特別な信念はまれなものではありません... 人口あたりの統合失調症様体験の出現頻度</vt:lpstr>
      <vt:lpstr>特別な信念はまれなものではありません... 人口あたりの統合失調症様体験の出現頻度</vt:lpstr>
      <vt:lpstr>特別な信念はまれなものではありません... 人口あたりの統合失調症様体験の出現頻度</vt:lpstr>
      <vt:lpstr>特別な信念はまれなものではありません... 人口あたりの統合失調症様体験の出現頻度</vt:lpstr>
      <vt:lpstr>忘れないで…</vt:lpstr>
      <vt:lpstr>スティグマ、セルフ・スティグマとは何か?</vt:lpstr>
      <vt:lpstr>スティグマ、セルフ・スティグマとは何か?</vt:lpstr>
      <vt:lpstr>スティグマ、セルフ・スティグマとは何か?</vt:lpstr>
      <vt:lpstr>スティグマ、セルフ・スティグマとは何か?</vt:lpstr>
      <vt:lpstr>精神障害へのスティグマ</vt:lpstr>
      <vt:lpstr>精神障害へのスティグマ</vt:lpstr>
      <vt:lpstr>精神障害へのスティグマ</vt:lpstr>
      <vt:lpstr>精神障害へのスティグマ</vt:lpstr>
      <vt:lpstr>精神障害へのスティグマ</vt:lpstr>
      <vt:lpstr>精神障害へのスティグマ</vt:lpstr>
      <vt:lpstr>精神障害へのスティグマ</vt:lpstr>
      <vt:lpstr>なぜ私たちはスティグマに向かうのでしょう?</vt:lpstr>
      <vt:lpstr>なぜ私たちはスティグマに向かうのでしょう?</vt:lpstr>
      <vt:lpstr>私たちは何をすべきでしょう?</vt:lpstr>
      <vt:lpstr>自分の問題を十分に理解する？… どのように?</vt:lpstr>
      <vt:lpstr>自分の問題を十分に理解する？… どのように?</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どうすれば自分の問題を十分に理解できるでしょうか?</vt:lpstr>
      <vt:lpstr>日常生活で実行してみましょう</vt:lpstr>
      <vt:lpstr>このことが精神障害とどんな関係があるのでしょうか?</vt:lpstr>
      <vt:lpstr>注目頂き有難うございました!</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123</cp:revision>
  <dcterms:created xsi:type="dcterms:W3CDTF">2015-10-11T13:09:19Z</dcterms:created>
  <dcterms:modified xsi:type="dcterms:W3CDTF">2022-07-04T08:27:57Z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2015-07-08T00:00:00Z</vt:filetime>
  </property>
  <property fmtid="{D5CDD505-2E9C-101B-9397-08002B2CF9AE}" pid="3" name="Creator">
    <vt:lpwstr>Acrobat PDFMaker 9.0 für PowerPoint</vt:lpwstr>
  </property>
  <property fmtid="{D5CDD505-2E9C-101B-9397-08002B2CF9AE}" pid="4" name="LastSaved">
    <vt:filetime>2015-10-11T00:00:00Z</vt:filetime>
  </property>
</Properties>
</file>