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57" r:id="rId2"/>
  </p:sldMasterIdLst>
  <p:notesMasterIdLst>
    <p:notesMasterId r:id="rId75"/>
  </p:notesMasterIdLst>
  <p:handoutMasterIdLst>
    <p:handoutMasterId r:id="rId76"/>
  </p:handoutMasterIdLst>
  <p:sldIdLst>
    <p:sldId id="597" r:id="rId3"/>
    <p:sldId id="298" r:id="rId4"/>
    <p:sldId id="586" r:id="rId5"/>
    <p:sldId id="587" r:id="rId6"/>
    <p:sldId id="527" r:id="rId7"/>
    <p:sldId id="528" r:id="rId8"/>
    <p:sldId id="532" r:id="rId9"/>
    <p:sldId id="529" r:id="rId10"/>
    <p:sldId id="588" r:id="rId11"/>
    <p:sldId id="589" r:id="rId12"/>
    <p:sldId id="301" r:id="rId13"/>
    <p:sldId id="507" r:id="rId14"/>
    <p:sldId id="510" r:id="rId15"/>
    <p:sldId id="511" r:id="rId16"/>
    <p:sldId id="506" r:id="rId17"/>
    <p:sldId id="590" r:id="rId18"/>
    <p:sldId id="591" r:id="rId19"/>
    <p:sldId id="592" r:id="rId20"/>
    <p:sldId id="533" r:id="rId21"/>
    <p:sldId id="534" r:id="rId22"/>
    <p:sldId id="535" r:id="rId23"/>
    <p:sldId id="536" r:id="rId24"/>
    <p:sldId id="537" r:id="rId25"/>
    <p:sldId id="538" r:id="rId26"/>
    <p:sldId id="539" r:id="rId27"/>
    <p:sldId id="540" r:id="rId28"/>
    <p:sldId id="541" r:id="rId29"/>
    <p:sldId id="542" r:id="rId30"/>
    <p:sldId id="543" r:id="rId31"/>
    <p:sldId id="544" r:id="rId32"/>
    <p:sldId id="545" r:id="rId33"/>
    <p:sldId id="546" r:id="rId34"/>
    <p:sldId id="547" r:id="rId35"/>
    <p:sldId id="548" r:id="rId36"/>
    <p:sldId id="579" r:id="rId37"/>
    <p:sldId id="550" r:id="rId38"/>
    <p:sldId id="551" r:id="rId39"/>
    <p:sldId id="552" r:id="rId40"/>
    <p:sldId id="553" r:id="rId41"/>
    <p:sldId id="584" r:id="rId42"/>
    <p:sldId id="554" r:id="rId43"/>
    <p:sldId id="555" r:id="rId44"/>
    <p:sldId id="556" r:id="rId45"/>
    <p:sldId id="557" r:id="rId46"/>
    <p:sldId id="558" r:id="rId47"/>
    <p:sldId id="559" r:id="rId48"/>
    <p:sldId id="560" r:id="rId49"/>
    <p:sldId id="561" r:id="rId50"/>
    <p:sldId id="562" r:id="rId51"/>
    <p:sldId id="563" r:id="rId52"/>
    <p:sldId id="564" r:id="rId53"/>
    <p:sldId id="565" r:id="rId54"/>
    <p:sldId id="566" r:id="rId55"/>
    <p:sldId id="567" r:id="rId56"/>
    <p:sldId id="568" r:id="rId57"/>
    <p:sldId id="569" r:id="rId58"/>
    <p:sldId id="570" r:id="rId59"/>
    <p:sldId id="571" r:id="rId60"/>
    <p:sldId id="572" r:id="rId61"/>
    <p:sldId id="573" r:id="rId62"/>
    <p:sldId id="574" r:id="rId63"/>
    <p:sldId id="575" r:id="rId64"/>
    <p:sldId id="576" r:id="rId65"/>
    <p:sldId id="577" r:id="rId66"/>
    <p:sldId id="499" r:id="rId67"/>
    <p:sldId id="593" r:id="rId68"/>
    <p:sldId id="594" r:id="rId69"/>
    <p:sldId id="487" r:id="rId70"/>
    <p:sldId id="595" r:id="rId71"/>
    <p:sldId id="596" r:id="rId72"/>
    <p:sldId id="585" r:id="rId73"/>
    <p:sldId id="514" r:id="rId74"/>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a:srgbClr val="A98EFE"/>
    <a:srgbClr val="FF0066"/>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18" autoAdjust="0"/>
    <p:restoredTop sz="99881" autoAdjust="0"/>
  </p:normalViewPr>
  <p:slideViewPr>
    <p:cSldViewPr>
      <p:cViewPr varScale="1">
        <p:scale>
          <a:sx n="67" d="100"/>
          <a:sy n="67" d="100"/>
        </p:scale>
        <p:origin x="868"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CDBBF97-3256-499E-9F86-BC2F281B525C}" type="slidenum">
              <a:rPr lang="en-GB" altLang="de-DE"/>
              <a:pPr/>
              <a:t>‹Nr.›</a:t>
            </a:fld>
            <a:endParaRPr lang="en-GB" altLang="de-DE"/>
          </a:p>
        </p:txBody>
      </p:sp>
    </p:spTree>
    <p:extLst>
      <p:ext uri="{BB962C8B-B14F-4D97-AF65-F5344CB8AC3E}">
        <p14:creationId xmlns:p14="http://schemas.microsoft.com/office/powerpoint/2010/main" val="1930761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778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CBA8566-A3E4-4FDA-B260-65C387FEBB67}" type="slidenum">
              <a:rPr lang="en-US" altLang="de-DE"/>
              <a:pPr/>
              <a:t>‹Nr.›</a:t>
            </a:fld>
            <a:endParaRPr lang="en-US" altLang="de-DE"/>
          </a:p>
        </p:txBody>
      </p:sp>
    </p:spTree>
    <p:extLst>
      <p:ext uri="{BB962C8B-B14F-4D97-AF65-F5344CB8AC3E}">
        <p14:creationId xmlns:p14="http://schemas.microsoft.com/office/powerpoint/2010/main" val="7110085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238276-1EA1-4A50-8AC2-C84DD1691E90}" type="slidenum">
              <a:rPr lang="en-US" altLang="de-DE" sz="1300"/>
              <a:pPr eaLnBrk="1" hangingPunct="1">
                <a:spcBef>
                  <a:spcPct val="0"/>
                </a:spcBef>
              </a:pPr>
              <a:t>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6024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238276-1EA1-4A50-8AC2-C84DD1691E90}" type="slidenum">
              <a:rPr lang="en-US" altLang="de-DE" sz="1300"/>
              <a:pPr eaLnBrk="1" hangingPunct="1">
                <a:spcBef>
                  <a:spcPct val="0"/>
                </a:spcBef>
              </a:pPr>
              <a:t>3</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60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238276-1EA1-4A50-8AC2-C84DD1691E90}" type="slidenum">
              <a:rPr lang="en-US" altLang="de-DE" sz="1300"/>
              <a:pPr eaLnBrk="1" hangingPunct="1">
                <a:spcBef>
                  <a:spcPct val="0"/>
                </a:spcBef>
              </a:pPr>
              <a:t>4</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60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BA8566-A3E4-4FDA-B260-65C387FEBB67}" type="slidenum">
              <a:rPr lang="en-US" altLang="de-DE" smtClean="0"/>
              <a:pPr/>
              <a:t>5</a:t>
            </a:fld>
            <a:endParaRPr lang="en-US" altLang="de-DE"/>
          </a:p>
        </p:txBody>
      </p:sp>
    </p:spTree>
    <p:extLst>
      <p:ext uri="{BB962C8B-B14F-4D97-AF65-F5344CB8AC3E}">
        <p14:creationId xmlns:p14="http://schemas.microsoft.com/office/powerpoint/2010/main" val="2575356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BA8566-A3E4-4FDA-B260-65C387FEBB67}" type="slidenum">
              <a:rPr lang="en-US" altLang="de-DE" smtClean="0"/>
              <a:pPr/>
              <a:t>6</a:t>
            </a:fld>
            <a:endParaRPr lang="en-US" altLang="de-DE"/>
          </a:p>
        </p:txBody>
      </p:sp>
    </p:spTree>
    <p:extLst>
      <p:ext uri="{BB962C8B-B14F-4D97-AF65-F5344CB8AC3E}">
        <p14:creationId xmlns:p14="http://schemas.microsoft.com/office/powerpoint/2010/main" val="3866316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131E62-7898-4F73-94FC-E26A3551DC36}" type="slidenum">
              <a:rPr lang="en-US" altLang="de-DE" sz="1300"/>
              <a:pPr eaLnBrk="1" hangingPunct="1">
                <a:spcBef>
                  <a:spcPct val="0"/>
                </a:spcBef>
              </a:pPr>
              <a:t>7</a:t>
            </a:fld>
            <a:endParaRPr lang="en-US" altLang="de-DE" sz="1300"/>
          </a:p>
        </p:txBody>
      </p:sp>
      <p:sp>
        <p:nvSpPr>
          <p:cNvPr id="829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14CC312-4324-47D4-8FEF-DE4FBC53BC65}" type="slidenum">
              <a:rPr lang="en-US" altLang="ja-JP" sz="1300"/>
              <a:pPr algn="r" eaLnBrk="1" hangingPunct="1">
                <a:spcBef>
                  <a:spcPct val="0"/>
                </a:spcBef>
              </a:pPr>
              <a:t>7</a:t>
            </a:fld>
            <a:endParaRPr lang="en-US" altLang="ja-JP" sz="1300"/>
          </a:p>
        </p:txBody>
      </p:sp>
      <p:sp>
        <p:nvSpPr>
          <p:cNvPr id="82948" name="Rectangle 2"/>
          <p:cNvSpPr>
            <a:spLocks noGrp="1" noRot="1" noChangeAspect="1" noChangeArrowheads="1" noTextEdit="1"/>
          </p:cNvSpPr>
          <p:nvPr>
            <p:ph type="sldImg"/>
          </p:nvPr>
        </p:nvSpPr>
        <p:spPr>
          <a:xfrm>
            <a:off x="138113" y="768350"/>
            <a:ext cx="6823075" cy="3836988"/>
          </a:xfrm>
          <a:ln/>
        </p:spPr>
      </p:sp>
      <p:sp>
        <p:nvSpPr>
          <p:cNvPr id="82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86293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EA93DC-13C0-4737-8AB0-7C4E5E94D179}" type="slidenum">
              <a:rPr lang="en-US" altLang="de-DE" sz="1300"/>
              <a:pPr eaLnBrk="1" hangingPunct="1">
                <a:spcBef>
                  <a:spcPct val="0"/>
                </a:spcBef>
              </a:pPr>
              <a:t>8</a:t>
            </a:fld>
            <a:endParaRPr lang="en-US" altLang="de-DE" sz="1300"/>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33DD1D-9B60-47D0-A9CD-CBF824D74231}" type="slidenum">
              <a:rPr lang="en-US" altLang="ja-JP" sz="1300"/>
              <a:pPr algn="r" eaLnBrk="1" hangingPunct="1">
                <a:spcBef>
                  <a:spcPct val="0"/>
                </a:spcBef>
              </a:pPr>
              <a:t>8</a:t>
            </a:fld>
            <a:endParaRPr lang="en-US" altLang="ja-JP" sz="1300"/>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6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41918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EA93DC-13C0-4737-8AB0-7C4E5E94D179}" type="slidenum">
              <a:rPr lang="en-US" altLang="de-DE" sz="1300"/>
              <a:pPr eaLnBrk="1" hangingPunct="1">
                <a:spcBef>
                  <a:spcPct val="0"/>
                </a:spcBef>
              </a:pPr>
              <a:t>9</a:t>
            </a:fld>
            <a:endParaRPr lang="en-US" altLang="de-DE" sz="1300"/>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33DD1D-9B60-47D0-A9CD-CBF824D74231}" type="slidenum">
              <a:rPr lang="en-US" altLang="ja-JP" sz="1300"/>
              <a:pPr algn="r" eaLnBrk="1" hangingPunct="1">
                <a:spcBef>
                  <a:spcPct val="0"/>
                </a:spcBef>
              </a:pPr>
              <a:t>9</a:t>
            </a:fld>
            <a:endParaRPr lang="en-US" altLang="ja-JP" sz="1300"/>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6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41918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EA93DC-13C0-4737-8AB0-7C4E5E94D179}" type="slidenum">
              <a:rPr lang="en-US" altLang="de-DE" sz="1300"/>
              <a:pPr eaLnBrk="1" hangingPunct="1">
                <a:spcBef>
                  <a:spcPct val="0"/>
                </a:spcBef>
              </a:pPr>
              <a:t>10</a:t>
            </a:fld>
            <a:endParaRPr lang="en-US" altLang="de-DE" sz="1300"/>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33DD1D-9B60-47D0-A9CD-CBF824D74231}" type="slidenum">
              <a:rPr lang="en-US" altLang="ja-JP" sz="1300"/>
              <a:pPr algn="r" eaLnBrk="1" hangingPunct="1">
                <a:spcBef>
                  <a:spcPct val="0"/>
                </a:spcBef>
              </a:pPr>
              <a:t>10</a:t>
            </a:fld>
            <a:endParaRPr lang="en-US" altLang="ja-JP" sz="1300"/>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6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41918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F8066C-A224-4BB8-AB07-CE0FF61920BE}" type="slidenum">
              <a:rPr lang="en-US" altLang="de-DE" sz="1300"/>
              <a:pPr eaLnBrk="1" hangingPunct="1">
                <a:spcBef>
                  <a:spcPct val="0"/>
                </a:spcBef>
              </a:pPr>
              <a:t>11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512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7EF896-25D8-4A3D-8420-C1C950DDB498}" type="slidenum">
              <a:rPr lang="en-US" altLang="de-DE" sz="1300"/>
              <a:pPr eaLnBrk="1" hangingPunct="1">
                <a:spcBef>
                  <a:spcPct val="0"/>
                </a:spcBef>
              </a:pPr>
              <a:t>12</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02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A5F3D4-5D22-4415-8830-8A7AD48CAA2B}" type="slidenum">
              <a:rPr lang="en-US" altLang="de-DE" sz="1300"/>
              <a:pPr eaLnBrk="1" hangingPunct="1">
                <a:spcBef>
                  <a:spcPct val="0"/>
                </a:spcBef>
              </a:pPr>
              <a:t>13</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491829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F1FF62-1F19-4A4D-8438-B926105EBD73}" type="slidenum">
              <a:rPr lang="en-US" altLang="de-DE" sz="1300"/>
              <a:pPr eaLnBrk="1" hangingPunct="1">
                <a:spcBef>
                  <a:spcPct val="0"/>
                </a:spcBef>
              </a:pPr>
              <a:t>14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773526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D13233-08DB-42CB-B2A2-8AD835B874DB}" type="slidenum">
              <a:rPr lang="en-US" altLang="de-DE" sz="1300"/>
              <a:pPr eaLnBrk="1" hangingPunct="1">
                <a:spcBef>
                  <a:spcPct val="0"/>
                </a:spcBef>
              </a:pPr>
              <a:t>15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725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D13233-08DB-42CB-B2A2-8AD835B874DB}" type="slidenum">
              <a:rPr lang="en-US" altLang="de-DE" sz="1300"/>
              <a:pPr eaLnBrk="1" hangingPunct="1">
                <a:spcBef>
                  <a:spcPct val="0"/>
                </a:spcBef>
              </a:pPr>
              <a:t>16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725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D13233-08DB-42CB-B2A2-8AD835B874DB}" type="slidenum">
              <a:rPr lang="en-US" altLang="de-DE" sz="1300"/>
              <a:pPr eaLnBrk="1" hangingPunct="1">
                <a:spcBef>
                  <a:spcPct val="0"/>
                </a:spcBef>
              </a:pPr>
              <a:t>17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725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D13233-08DB-42CB-B2A2-8AD835B874DB}" type="slidenum">
              <a:rPr lang="en-US" altLang="de-DE" sz="1300"/>
              <a:pPr eaLnBrk="1" hangingPunct="1">
                <a:spcBef>
                  <a:spcPct val="0"/>
                </a:spcBef>
              </a:pPr>
              <a:t>18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725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A4FE14-C9C9-4B45-B448-EA5BE75D0F24}"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4142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A2ECE0-C289-4891-93C8-79A12FE465EA}"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9981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0AAD37-87BC-4E9D-8BCE-6F7CD904F53A}"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4652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1CF319-DFF6-4750-A027-79B627084E43}"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886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B79DF7-446B-4A66-B75C-EE8CCD1B47E7}"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6122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BA8566-A3E4-4FDA-B260-65C387FEBB67}" type="slidenum">
              <a:rPr lang="en-US" altLang="de-DE" smtClean="0"/>
              <a:pPr/>
              <a:t>24</a:t>
            </a:fld>
            <a:endParaRPr lang="en-US" altLang="de-DE"/>
          </a:p>
        </p:txBody>
      </p:sp>
    </p:spTree>
    <p:extLst>
      <p:ext uri="{BB962C8B-B14F-4D97-AF65-F5344CB8AC3E}">
        <p14:creationId xmlns:p14="http://schemas.microsoft.com/office/powerpoint/2010/main" val="2817406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BA8566-A3E4-4FDA-B260-65C387FEBB67}" type="slidenum">
              <a:rPr lang="en-US" altLang="de-DE" smtClean="0"/>
              <a:pPr/>
              <a:t>25</a:t>
            </a:fld>
            <a:endParaRPr lang="en-US" altLang="de-DE"/>
          </a:p>
        </p:txBody>
      </p:sp>
    </p:spTree>
    <p:extLst>
      <p:ext uri="{BB962C8B-B14F-4D97-AF65-F5344CB8AC3E}">
        <p14:creationId xmlns:p14="http://schemas.microsoft.com/office/powerpoint/2010/main" val="2185490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BA8566-A3E4-4FDA-B260-65C387FEBB67}" type="slidenum">
              <a:rPr lang="en-US" altLang="de-DE" smtClean="0"/>
              <a:pPr/>
              <a:t>26</a:t>
            </a:fld>
            <a:endParaRPr lang="en-US" altLang="de-DE"/>
          </a:p>
        </p:txBody>
      </p:sp>
    </p:spTree>
    <p:extLst>
      <p:ext uri="{BB962C8B-B14F-4D97-AF65-F5344CB8AC3E}">
        <p14:creationId xmlns:p14="http://schemas.microsoft.com/office/powerpoint/2010/main" val="32127600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BA8566-A3E4-4FDA-B260-65C387FEBB67}" type="slidenum">
              <a:rPr lang="en-US" altLang="de-DE" smtClean="0"/>
              <a:pPr/>
              <a:t>27</a:t>
            </a:fld>
            <a:endParaRPr lang="en-US" altLang="de-DE"/>
          </a:p>
        </p:txBody>
      </p:sp>
    </p:spTree>
    <p:extLst>
      <p:ext uri="{BB962C8B-B14F-4D97-AF65-F5344CB8AC3E}">
        <p14:creationId xmlns:p14="http://schemas.microsoft.com/office/powerpoint/2010/main" val="17912116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3D7D28-67F2-45EF-9A37-0B365F71E47D}"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9838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F262C1-5D77-4B9B-88DB-0EADEAE592B3}"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2684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3341D9-1C90-4D10-AAD9-61D328399F9B}"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1205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F15265-C0F7-4B5A-A3F9-10CB81629A85}"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0855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8F4A48-E2E9-4B0B-8F57-F4421DF54545}"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5451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93819D-BC1F-4920-BFD9-13AF4B27C0F0}"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6751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8BF756-44E1-4662-88FB-FAA9FA89370B}"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06370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00BBDA-0E32-4DDC-B69D-ED90D233D690}"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46206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81CE50-392E-4E92-A0C2-D54E47F4FF0A}"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4154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E785B1-9979-40D4-872C-53700509EAC7}"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76126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25917F-D08B-45D1-B90B-315169D082A8}"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06243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E01BDE-CCA3-4177-9342-06E60EFDD009}"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9017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885E27-0A02-4F30-A8B4-D45850E90EFC}"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23923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3060A5-023D-469A-A034-FF81AA19EF55}"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31977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D541EC-772C-4C6A-89F1-B894019A2EBE}"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6325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62CD6A-7CF9-4BF9-9D12-B41782D9D161}"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00090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AFB066-CBC4-49B1-B552-EEE7D5B901C3}"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35300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DD0D88-4FEF-4034-B909-D91FE0821B21}"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30807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20C593-0077-43FC-A43E-D67EC82BDE3C}"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4161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A7F7E4-9086-48D3-87B1-A0D81CA9BA25}"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45741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8BD588-34D9-412D-ACD4-53CAFB866B7C}"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7833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E07590-22BB-4D6C-903B-FF501DC0FB8A}"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9165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FC38B4-4D54-4285-9834-56B24682046E}"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6410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1DEB86-72D6-4400-A072-E0DCB2E0B033}"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8280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AE31E2-4440-4B8B-9373-2985B4BD931B}"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33055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BC1D9D-67A3-4E47-827E-7EC8D08345B8}"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94578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FF1BCC-46E7-466B-B793-A160D267828D}"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09343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B8326E-1208-4060-9B55-0B4B2A688077}"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6631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0970F4-321E-4FB9-9CD5-8A680A3645FD}"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13539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9EF51C-60C5-4936-BBE0-F3B940FD5334}"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73189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580E3D-D699-476B-B59C-806773344756}"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5497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C762A0-54DE-4A79-BF53-4E984D871CC7}"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05515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07CBA6-96AE-4E6D-98B4-99865013557F}"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61361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A42F4F-F451-4FAC-8673-3145A63D76FC}"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00962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5CE61D-5BC5-4BFD-987B-705F115548F8}"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6565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CEEB6B-C8A4-4533-9BBE-69621E8FB9F6}"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4541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10A346-76E1-448B-B993-296AA4E4E2DD}" type="slidenum">
              <a:rPr lang="en-US" altLang="de-DE" sz="1300"/>
              <a:pPr eaLnBrk="1" hangingPunct="1">
                <a:spcBef>
                  <a:spcPct val="0"/>
                </a:spcBef>
              </a:pPr>
              <a:t>65</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0376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10A346-76E1-448B-B993-296AA4E4E2DD}" type="slidenum">
              <a:rPr lang="en-US" altLang="de-DE" sz="1300"/>
              <a:pPr eaLnBrk="1" hangingPunct="1">
                <a:spcBef>
                  <a:spcPct val="0"/>
                </a:spcBef>
              </a:pPr>
              <a:t>66</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0376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10A346-76E1-448B-B993-296AA4E4E2DD}" type="slidenum">
              <a:rPr lang="en-US" altLang="de-DE" sz="1300"/>
              <a:pPr eaLnBrk="1" hangingPunct="1">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0376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80C335-9292-4EB2-905E-20FCC4307F93}" type="slidenum">
              <a:rPr lang="en-US" altLang="de-DE" sz="1300"/>
              <a:pPr eaLnBrk="1" hangingPunct="1">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2986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80C335-9292-4EB2-905E-20FCC4307F93}" type="slidenum">
              <a:rPr lang="en-US" altLang="de-DE" sz="1300"/>
              <a:pPr eaLnBrk="1" hangingPunct="1">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2986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80C335-9292-4EB2-905E-20FCC4307F93}" type="slidenum">
              <a:rPr lang="en-US" altLang="de-DE" sz="1300"/>
              <a:pPr eaLnBrk="1" hangingPunct="1">
                <a:spcBef>
                  <a:spcPct val="0"/>
                </a:spcBef>
              </a:pPr>
              <a:t>70</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2986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BD35B-3D8E-4E59-B615-A6E0B5D25876}" type="slidenum">
              <a:rPr lang="en-US" altLang="de-DE" sz="1300"/>
              <a:pPr eaLnBrk="1" hangingPunct="1">
                <a:spcBef>
                  <a:spcPct val="0"/>
                </a:spcBef>
              </a:pPr>
              <a:t>72</a:t>
            </a:fld>
            <a:endParaRPr lang="en-US" altLang="de-DE" sz="1300"/>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01207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2CE9791D-36A5-4128-AB25-C2AB5A247C5A}" type="slidenum">
              <a:rPr lang="ja-JP" altLang="de-DE"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fld id="{06DAB18C-5079-4DFC-BCDE-82FD536B9D8A}" type="slidenum">
              <a:rPr lang="ja-JP" altLang="de-DE" smtClean="0"/>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01168E4B-40F8-44EC-AF7C-C25090528D25}" type="slidenum">
              <a:rPr lang="ja-JP" altLang="de-DE" smtClean="0"/>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2CE9791D-36A5-4128-AB25-C2AB5A247C5A}"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2CE9791D-36A5-4128-AB25-C2AB5A247C5A}"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5" name="Slide Number Placeholder 4"/>
          <p:cNvSpPr>
            <a:spLocks noGrp="1"/>
          </p:cNvSpPr>
          <p:nvPr>
            <p:ph type="sldNum" sz="quarter" idx="12"/>
          </p:nvPr>
        </p:nvSpPr>
        <p:spPr bwMode="gray"/>
        <p:txBody>
          <a:bodyPr/>
          <a:lstStyle>
            <a:lvl1pPr>
              <a:defRPr b="0"/>
            </a:lvl1pPr>
          </a:lstStyle>
          <a:p>
            <a:fld id="{04C8C77B-C791-4FC5-B417-7493C90DD026}" type="slidenum">
              <a:rPr lang="ja-JP" altLang="de-DE" smtClean="0"/>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787C6339-121D-4843-8890-1EA37772DB99}" type="slidenum">
              <a:rPr lang="ja-JP" altLang="de-DE" smtClean="0"/>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601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4653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b="0" dirty="0">
                <a:solidFill>
                  <a:srgbClr val="333333"/>
                </a:solidFill>
                <a:latin typeface="Calibri Light"/>
              </a:rPr>
              <a:t>このモジュールでの画像の使用は作者や著作権者によってそれぞれ、快く使用許可を得ています。詳細 </a:t>
            </a:r>
            <a:r>
              <a:rPr lang="en-US" altLang="ja-JP" sz="1000" b="0" dirty="0">
                <a:solidFill>
                  <a:srgbClr val="333333"/>
                </a:solidFill>
                <a:latin typeface="Calibri Light"/>
              </a:rPr>
              <a:t>(</a:t>
            </a:r>
            <a:r>
              <a:rPr lang="ja-JP" altLang="en-US" sz="1000" b="0" dirty="0">
                <a:solidFill>
                  <a:srgbClr val="333333"/>
                </a:solidFill>
                <a:latin typeface="Calibri Light"/>
              </a:rPr>
              <a:t>作者、タイトル</a:t>
            </a:r>
            <a:r>
              <a:rPr lang="en-US" altLang="ja-JP" sz="1000" b="0" dirty="0">
                <a:solidFill>
                  <a:srgbClr val="333333"/>
                </a:solidFill>
                <a:latin typeface="Calibri Light"/>
              </a:rPr>
              <a:t>) </a:t>
            </a:r>
            <a:r>
              <a:rPr lang="ja-JP" altLang="en-US" sz="1000" b="0" dirty="0">
                <a:solidFill>
                  <a:srgbClr val="333333"/>
                </a:solidFill>
                <a:latin typeface="Calibri Light"/>
              </a:rPr>
              <a:t>についてはこの発表用のスライドの最後を参照してください。</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1586549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834540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83208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386805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05650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46816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78371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82286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56880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1822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3 – </a:t>
            </a:r>
            <a:r>
              <a:rPr lang="ja-JP" altLang="en-US"/>
              <a:t>信念を変えよう</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CE9791D-36A5-4128-AB25-C2AB5A247C5A}" type="slidenum">
              <a:rPr lang="ja-JP" altLang="de-DE"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311556673"/>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A – </a:t>
            </a:r>
            <a:r>
              <a:rPr lang="ja-JP" altLang="en-US" dirty="0"/>
              <a:t>信念を変えよう</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92719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信念を変えよう</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ja-JP" altLang="en-US" sz="2400" dirty="0">
                <a:solidFill>
                  <a:srgbClr val="333333"/>
                </a:solidFill>
              </a:rPr>
              <a:t>人間の第一印象を持ち続ける傾向</a:t>
            </a:r>
            <a:r>
              <a:rPr lang="en-US" altLang="de-DE" sz="2400" dirty="0">
                <a:solidFill>
                  <a:srgbClr val="333333"/>
                </a:solidFill>
              </a:rPr>
              <a:t> (</a:t>
            </a:r>
            <a:r>
              <a:rPr lang="ja-JP" altLang="en-US" sz="2400" dirty="0">
                <a:solidFill>
                  <a:srgbClr val="333333"/>
                </a:solidFill>
              </a:rPr>
              <a:t>例： 偏見</a:t>
            </a:r>
            <a:r>
              <a:rPr lang="en-US" altLang="de-DE" sz="2400" dirty="0">
                <a:solidFill>
                  <a:srgbClr val="333333"/>
                </a:solidFill>
              </a:rPr>
              <a:t>, </a:t>
            </a:r>
            <a:r>
              <a:rPr lang="ja-JP" altLang="en-US" sz="2400" dirty="0">
                <a:solidFill>
                  <a:srgbClr val="333333"/>
                </a:solidFill>
              </a:rPr>
              <a:t>「第一印象が唯一の印象である」という態度</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a:t>
            </a:fld>
            <a:endParaRPr lang="de-DE" altLang="ja-JP">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de-DE" sz="1800" b="0" dirty="0">
                <a:solidFill>
                  <a:srgbClr val="333333"/>
                </a:solidFill>
                <a:latin typeface="+mn-lt"/>
              </a:rPr>
              <a:t>* 自分の見たいもの以外を見ない。</a:t>
            </a:r>
            <a:r>
              <a:rPr lang="de-DE" altLang="ja-JP" sz="1800" dirty="0">
                <a:solidFill>
                  <a:srgbClr val="333333"/>
                </a:solidFill>
                <a:latin typeface="+mn-lt"/>
              </a:rPr>
              <a:t> </a:t>
            </a:r>
            <a:endParaRPr lang="de-DE" altLang="ja-JP" sz="18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信念を変えよう</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ja-JP" altLang="en-US" sz="2400" dirty="0">
                <a:solidFill>
                  <a:srgbClr val="333333"/>
                </a:solidFill>
              </a:rPr>
              <a:t>人間の第一印象を持ち続ける傾向</a:t>
            </a:r>
            <a:r>
              <a:rPr lang="en-US" altLang="de-DE" sz="2400" dirty="0">
                <a:solidFill>
                  <a:srgbClr val="333333"/>
                </a:solidFill>
              </a:rPr>
              <a:t> (</a:t>
            </a:r>
            <a:r>
              <a:rPr lang="ja-JP" altLang="en-US" sz="2400" dirty="0">
                <a:solidFill>
                  <a:srgbClr val="333333"/>
                </a:solidFill>
              </a:rPr>
              <a:t>例： 偏見</a:t>
            </a:r>
            <a:r>
              <a:rPr lang="en-US" altLang="de-DE" sz="2400" dirty="0">
                <a:solidFill>
                  <a:srgbClr val="333333"/>
                </a:solidFill>
              </a:rPr>
              <a:t>, </a:t>
            </a:r>
            <a:r>
              <a:rPr lang="ja-JP" altLang="en-US" sz="2400" dirty="0">
                <a:solidFill>
                  <a:srgbClr val="333333"/>
                </a:solidFill>
              </a:rPr>
              <a:t>「第一印象が唯一の印象である」という態度</a:t>
            </a:r>
            <a:r>
              <a:rPr lang="en-US" altLang="de-DE" sz="2400" dirty="0">
                <a:solidFill>
                  <a:srgbClr val="333333"/>
                </a:solidFill>
              </a:rPr>
              <a:t>)</a:t>
            </a:r>
          </a:p>
          <a:p>
            <a:pPr marL="342900" lvl="0" indent="-342900" defTabSz="914400" fontAlgn="base">
              <a:buClr>
                <a:srgbClr val="000000"/>
              </a:buClr>
              <a:buFont typeface="WingDings"/>
              <a:buChar char=""/>
            </a:pPr>
            <a:r>
              <a:rPr lang="ja-JP" altLang="en-US" sz="2400" dirty="0">
                <a:solidFill>
                  <a:srgbClr val="004992"/>
                </a:solidFill>
              </a:rPr>
              <a:t>理由</a:t>
            </a:r>
            <a:r>
              <a:rPr lang="en-US" altLang="ja-JP" sz="2400" dirty="0">
                <a:solidFill>
                  <a:srgbClr val="004992"/>
                </a:solidFill>
              </a:rPr>
              <a:t>: </a:t>
            </a:r>
            <a:r>
              <a:rPr lang="ja-JP" altLang="en-US" sz="2400" dirty="0">
                <a:solidFill>
                  <a:srgbClr val="333333"/>
                </a:solidFill>
              </a:rPr>
              <a:t>怠惰、「確証バイアス」</a:t>
            </a:r>
            <a:r>
              <a:rPr lang="en-US" altLang="de-DE" sz="2400" dirty="0">
                <a:solidFill>
                  <a:srgbClr val="333333"/>
                </a:solidFill>
              </a:rPr>
              <a:t>*</a:t>
            </a:r>
            <a:r>
              <a:rPr lang="ja-JP" altLang="en-US" sz="2400" dirty="0">
                <a:solidFill>
                  <a:srgbClr val="333333"/>
                </a:solidFill>
              </a:rPr>
              <a:t>、思慮のなさ、複雑な世界での方向付けを容易にする、プライド</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a:t>
            </a:fld>
            <a:endParaRPr lang="de-DE" altLang="ja-JP">
              <a:latin typeface="+mn-lt"/>
            </a:endParaRPr>
          </a:p>
        </p:txBody>
      </p:sp>
    </p:spTree>
    <p:extLst>
      <p:ext uri="{BB962C8B-B14F-4D97-AF65-F5344CB8AC3E}">
        <p14:creationId xmlns:p14="http://schemas.microsoft.com/office/powerpoint/2010/main" val="1364843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de-DE" sz="1800" b="0" dirty="0">
                <a:solidFill>
                  <a:srgbClr val="333333"/>
                </a:solidFill>
                <a:latin typeface="+mn-lt"/>
              </a:rPr>
              <a:t>* 自分の見たいもの以外を見ない。</a:t>
            </a:r>
            <a:r>
              <a:rPr lang="de-DE" altLang="ja-JP" sz="1800" dirty="0">
                <a:solidFill>
                  <a:srgbClr val="333333"/>
                </a:solidFill>
                <a:latin typeface="+mn-lt"/>
              </a:rPr>
              <a:t> </a:t>
            </a:r>
            <a:endParaRPr lang="de-DE" altLang="ja-JP" sz="18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信念を変えよう</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342900" lvl="0" indent="-342900" defTabSz="914400" fontAlgn="base">
              <a:buClr>
                <a:srgbClr val="333333"/>
              </a:buClr>
              <a:buFont typeface="WingDings"/>
              <a:buChar char=""/>
            </a:pPr>
            <a:r>
              <a:rPr lang="ja-JP" altLang="en-US" sz="2400" dirty="0">
                <a:solidFill>
                  <a:srgbClr val="333333"/>
                </a:solidFill>
              </a:rPr>
              <a:t>人間の第一印象を持ち続ける傾向</a:t>
            </a:r>
            <a:r>
              <a:rPr lang="en-US" altLang="de-DE" sz="2400" dirty="0">
                <a:solidFill>
                  <a:srgbClr val="333333"/>
                </a:solidFill>
              </a:rPr>
              <a:t> (</a:t>
            </a:r>
            <a:r>
              <a:rPr lang="ja-JP" altLang="en-US" sz="2400" dirty="0">
                <a:solidFill>
                  <a:srgbClr val="333333"/>
                </a:solidFill>
              </a:rPr>
              <a:t>例： 偏見</a:t>
            </a:r>
            <a:r>
              <a:rPr lang="en-US" altLang="de-DE" sz="2400" dirty="0">
                <a:solidFill>
                  <a:srgbClr val="333333"/>
                </a:solidFill>
              </a:rPr>
              <a:t>, </a:t>
            </a:r>
            <a:r>
              <a:rPr lang="ja-JP" altLang="en-US" sz="2400" dirty="0">
                <a:solidFill>
                  <a:srgbClr val="333333"/>
                </a:solidFill>
              </a:rPr>
              <a:t>「第一印象が唯一の印象である」という態度</a:t>
            </a:r>
            <a:r>
              <a:rPr lang="en-US" altLang="de-DE" sz="2400" dirty="0">
                <a:solidFill>
                  <a:srgbClr val="333333"/>
                </a:solidFill>
              </a:rPr>
              <a:t>)</a:t>
            </a:r>
          </a:p>
          <a:p>
            <a:pPr marL="342900" lvl="0" indent="-342900" defTabSz="914400" fontAlgn="base">
              <a:buClr>
                <a:srgbClr val="000000"/>
              </a:buClr>
              <a:buFont typeface="WingDings"/>
              <a:buChar char=""/>
            </a:pPr>
            <a:r>
              <a:rPr lang="ja-JP" altLang="en-US" sz="2400" dirty="0">
                <a:solidFill>
                  <a:srgbClr val="004992"/>
                </a:solidFill>
              </a:rPr>
              <a:t>理由</a:t>
            </a:r>
            <a:r>
              <a:rPr lang="en-US" altLang="ja-JP" sz="2400" dirty="0">
                <a:solidFill>
                  <a:srgbClr val="004992"/>
                </a:solidFill>
              </a:rPr>
              <a:t>: </a:t>
            </a:r>
            <a:r>
              <a:rPr lang="ja-JP" altLang="en-US" sz="2400" dirty="0">
                <a:solidFill>
                  <a:srgbClr val="333333"/>
                </a:solidFill>
              </a:rPr>
              <a:t>怠惰、「確証バイアス」</a:t>
            </a:r>
            <a:r>
              <a:rPr lang="en-US" altLang="de-DE" sz="2400" dirty="0">
                <a:solidFill>
                  <a:srgbClr val="333333"/>
                </a:solidFill>
              </a:rPr>
              <a:t>*</a:t>
            </a:r>
            <a:r>
              <a:rPr lang="ja-JP" altLang="en-US" sz="2400" dirty="0">
                <a:solidFill>
                  <a:srgbClr val="333333"/>
                </a:solidFill>
              </a:rPr>
              <a:t>、思慮のなさ、複雑な世界での方向付けを容易にする、プライド</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問題</a:t>
            </a:r>
            <a:r>
              <a:rPr lang="en-US" altLang="ja-JP" sz="2400" dirty="0">
                <a:solidFill>
                  <a:srgbClr val="004992"/>
                </a:solidFill>
              </a:rPr>
              <a:t>: </a:t>
            </a:r>
            <a:r>
              <a:rPr lang="ja-JP" altLang="de-DE" sz="2400" dirty="0">
                <a:solidFill>
                  <a:srgbClr val="333333"/>
                </a:solidFill>
              </a:rPr>
              <a:t>誤った判断</a:t>
            </a:r>
            <a:r>
              <a:rPr lang="en-US" altLang="de-DE" sz="2400" dirty="0">
                <a:solidFill>
                  <a:srgbClr val="333333"/>
                </a:solidFill>
              </a:rPr>
              <a:t>(</a:t>
            </a:r>
            <a:r>
              <a:rPr lang="ja-JP" altLang="en-US" sz="2400" dirty="0">
                <a:solidFill>
                  <a:srgbClr val="333333"/>
                </a:solidFill>
              </a:rPr>
              <a:t>例</a:t>
            </a:r>
            <a:r>
              <a:rPr lang="en-US" altLang="ja-JP" sz="2400" dirty="0">
                <a:solidFill>
                  <a:srgbClr val="333333"/>
                </a:solidFill>
              </a:rPr>
              <a:t>:</a:t>
            </a:r>
            <a:r>
              <a:rPr lang="ja-JP" altLang="en-US" sz="2400" dirty="0">
                <a:solidFill>
                  <a:srgbClr val="333333"/>
                </a:solidFill>
              </a:rPr>
              <a:t>人種的偏見</a:t>
            </a:r>
            <a:r>
              <a:rPr lang="en-US" altLang="ja-JP" sz="2400" dirty="0">
                <a:solidFill>
                  <a:srgbClr val="333333"/>
                </a:solidFill>
              </a:rPr>
              <a:t>)</a:t>
            </a:r>
            <a:r>
              <a:rPr lang="ja-JP" altLang="en-US" sz="2400" dirty="0">
                <a:solidFill>
                  <a:srgbClr val="333333"/>
                </a:solidFill>
              </a:rPr>
              <a:t>や誤った過度の一般化</a:t>
            </a:r>
            <a:r>
              <a:rPr lang="en-US" altLang="ja-JP" sz="2400" dirty="0">
                <a:solidFill>
                  <a:srgbClr val="333333"/>
                </a:solidFill>
              </a:rPr>
              <a:t>(</a:t>
            </a:r>
            <a:r>
              <a:rPr lang="ja-JP" altLang="en-US" sz="2400" dirty="0">
                <a:solidFill>
                  <a:srgbClr val="333333"/>
                </a:solidFill>
              </a:rPr>
              <a:t>ひとつをみて全部をみた気になること</a:t>
            </a:r>
            <a:r>
              <a:rPr lang="en-US" altLang="ja-JP" sz="2400" dirty="0">
                <a:solidFill>
                  <a:srgbClr val="333333"/>
                </a:solidFill>
              </a:rPr>
              <a:t>)</a:t>
            </a:r>
            <a:r>
              <a:rPr lang="ja-JP" altLang="en-US" sz="2400" dirty="0">
                <a:solidFill>
                  <a:srgbClr val="333333"/>
                </a:solidFill>
              </a:rPr>
              <a:t>をもち続けることで、当然持っているであろう判断の二回目の機会を与えられないこと</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a:t>
            </a:fld>
            <a:endParaRPr lang="de-DE" altLang="ja-JP">
              <a:latin typeface="+mn-lt"/>
            </a:endParaRPr>
          </a:p>
        </p:txBody>
      </p:sp>
    </p:spTree>
    <p:extLst>
      <p:ext uri="{BB962C8B-B14F-4D97-AF65-F5344CB8AC3E}">
        <p14:creationId xmlns:p14="http://schemas.microsoft.com/office/powerpoint/2010/main" val="515091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noFill/>
        </p:spPr>
        <p:txBody>
          <a:bodyPr/>
          <a:lstStyle/>
          <a:p>
            <a:pPr eaLnBrk="1" hangingPunct="1"/>
            <a:r>
              <a:rPr lang="ja-JP" altLang="de-DE" sz="3600">
                <a:solidFill>
                  <a:schemeClr val="accent1"/>
                </a:solidFill>
                <a:latin typeface="+mn-lt"/>
                <a:ea typeface="+mn-ea"/>
                <a:cs typeface="+mn-cs"/>
              </a:rPr>
              <a:t>予言が実現しないとき</a:t>
            </a:r>
            <a:endParaRPr lang="de-DE" altLang="ja-JP" sz="3600">
              <a:solidFill>
                <a:schemeClr val="accent1"/>
              </a:solidFill>
              <a:latin typeface="+mn-lt"/>
              <a:ea typeface="+mn-ea"/>
              <a:cs typeface="+mn-cs"/>
            </a:endParaRPr>
          </a:p>
        </p:txBody>
      </p:sp>
      <p:sp>
        <p:nvSpPr>
          <p:cNvPr id="8194" name="Rectangle 2"/>
          <p:cNvSpPr>
            <a:spLocks noGrp="1" noChangeArrowheads="1"/>
          </p:cNvSpPr>
          <p:nvPr>
            <p:ph idx="1"/>
          </p:nvPr>
        </p:nvSpPr>
        <p:spPr/>
        <p:txBody>
          <a:bodyPr>
            <a:noAutofit/>
          </a:bodyPr>
          <a:lstStyle/>
          <a:p>
            <a:pPr marL="0" indent="0" eaLnBrk="1" hangingPunct="1">
              <a:lnSpc>
                <a:spcPct val="80000"/>
              </a:lnSpc>
              <a:buFontTx/>
              <a:buNone/>
            </a:pPr>
            <a:r>
              <a:rPr lang="ja-JP" altLang="de-DE" sz="2000" dirty="0">
                <a:solidFill>
                  <a:srgbClr val="333333"/>
                </a:solidFill>
              </a:rPr>
              <a:t>ソルトレークシティー</a:t>
            </a:r>
            <a:r>
              <a:rPr lang="de-DE" altLang="ja-JP" sz="2000" dirty="0">
                <a:solidFill>
                  <a:srgbClr val="333333"/>
                </a:solidFill>
              </a:rPr>
              <a:t>(</a:t>
            </a:r>
            <a:r>
              <a:rPr lang="ja-JP" altLang="de-DE" sz="2000" dirty="0">
                <a:solidFill>
                  <a:srgbClr val="333333"/>
                </a:solidFill>
              </a:rPr>
              <a:t>米国</a:t>
            </a:r>
            <a:r>
              <a:rPr lang="de-DE" altLang="ja-JP" sz="2000" dirty="0">
                <a:solidFill>
                  <a:srgbClr val="333333"/>
                </a:solidFill>
              </a:rPr>
              <a:t>)</a:t>
            </a:r>
            <a:r>
              <a:rPr lang="ja-JP" altLang="de-DE" sz="2000" dirty="0">
                <a:solidFill>
                  <a:srgbClr val="333333"/>
                </a:solidFill>
              </a:rPr>
              <a:t>の宗教セクトのリーダーであるマリオン・キーチは、宇宙から次のようなメッセージを受け取ったと主張した。それは、「</a:t>
            </a:r>
            <a:r>
              <a:rPr lang="de-DE" altLang="ja-JP" sz="2000" dirty="0">
                <a:solidFill>
                  <a:srgbClr val="333333"/>
                </a:solidFill>
              </a:rPr>
              <a:t>1954</a:t>
            </a:r>
            <a:r>
              <a:rPr lang="ja-JP" altLang="de-DE" sz="2000" dirty="0">
                <a:solidFill>
                  <a:srgbClr val="333333"/>
                </a:solidFill>
              </a:rPr>
              <a:t>年</a:t>
            </a:r>
            <a:r>
              <a:rPr lang="de-DE" altLang="ja-JP" sz="2000" dirty="0">
                <a:solidFill>
                  <a:srgbClr val="333333"/>
                </a:solidFill>
              </a:rPr>
              <a:t>12</a:t>
            </a:r>
            <a:r>
              <a:rPr lang="ja-JP" altLang="de-DE" sz="2000" dirty="0">
                <a:solidFill>
                  <a:srgbClr val="333333"/>
                </a:solidFill>
              </a:rPr>
              <a:t>月</a:t>
            </a:r>
            <a:r>
              <a:rPr lang="de-DE" altLang="ja-JP" sz="2000" dirty="0">
                <a:solidFill>
                  <a:srgbClr val="333333"/>
                </a:solidFill>
              </a:rPr>
              <a:t>21</a:t>
            </a:r>
            <a:r>
              <a:rPr lang="ja-JP" altLang="de-DE" sz="2000" dirty="0">
                <a:solidFill>
                  <a:srgbClr val="333333"/>
                </a:solidFill>
              </a:rPr>
              <a:t>日の夜明け前に、世界は大洪水で滅亡する」というものであった。しかし、自分とその信者たちには宇宙船が与えられ、それによって救われることになっている、とも彼女は言った。</a:t>
            </a:r>
          </a:p>
          <a:p>
            <a:pPr marL="0" indent="0" eaLnBrk="1" hangingPunct="1">
              <a:lnSpc>
                <a:spcPct val="80000"/>
              </a:lnSpc>
              <a:buFontTx/>
              <a:buNone/>
            </a:pPr>
            <a:r>
              <a:rPr lang="ja-JP" altLang="de-DE" sz="2000" dirty="0">
                <a:solidFill>
                  <a:srgbClr val="333333"/>
                </a:solidFill>
              </a:rPr>
              <a:t>その日の前日に、その宗教セクトはキーチの自宅の居間に集まり、予言の実現を待った。</a:t>
            </a:r>
            <a:r>
              <a:rPr lang="de-DE" altLang="ja-JP" sz="2000" dirty="0">
                <a:solidFill>
                  <a:srgbClr val="333333"/>
                </a:solidFill>
              </a:rPr>
              <a:t> </a:t>
            </a:r>
          </a:p>
          <a:p>
            <a:pPr marL="0" indent="0" eaLnBrk="1" hangingPunct="1">
              <a:lnSpc>
                <a:spcPct val="80000"/>
              </a:lnSpc>
              <a:buFontTx/>
              <a:buNone/>
            </a:pPr>
            <a:r>
              <a:rPr lang="ja-JP" altLang="de-DE" sz="2000" dirty="0">
                <a:solidFill>
                  <a:srgbClr val="333333"/>
                </a:solidFill>
              </a:rPr>
              <a:t>真夜中が過ぎたが</a:t>
            </a:r>
            <a:r>
              <a:rPr lang="de-DE" altLang="ja-JP" sz="2000" dirty="0">
                <a:solidFill>
                  <a:srgbClr val="333333"/>
                </a:solidFill>
              </a:rPr>
              <a:t>… </a:t>
            </a:r>
            <a:r>
              <a:rPr lang="ja-JP" altLang="de-DE" sz="2000" dirty="0">
                <a:solidFill>
                  <a:srgbClr val="333333"/>
                </a:solidFill>
              </a:rPr>
              <a:t>何もおこらなかった。</a:t>
            </a:r>
          </a:p>
          <a:p>
            <a:pPr marL="0" indent="0" eaLnBrk="1" hangingPunct="1">
              <a:lnSpc>
                <a:spcPct val="80000"/>
              </a:lnSpc>
              <a:buFontTx/>
              <a:buNone/>
            </a:pPr>
            <a:r>
              <a:rPr lang="ja-JP" altLang="de-DE" sz="2000" dirty="0">
                <a:solidFill>
                  <a:srgbClr val="333333"/>
                </a:solidFill>
              </a:rPr>
              <a:t>洪水もなく、宇宙船も来ず、何もなかったのである。</a:t>
            </a:r>
            <a:endParaRPr lang="de-DE" altLang="ja-JP" sz="2000" dirty="0">
              <a:solidFill>
                <a:srgbClr val="333333"/>
              </a:solidFill>
            </a:endParaRPr>
          </a:p>
          <a:p>
            <a:pPr marL="0" indent="0" algn="ctr" eaLnBrk="1" hangingPunct="1">
              <a:lnSpc>
                <a:spcPct val="80000"/>
              </a:lnSpc>
              <a:buFontTx/>
              <a:buNone/>
            </a:pPr>
            <a:r>
              <a:rPr lang="ja-JP" altLang="de-DE" sz="2000" dirty="0">
                <a:solidFill>
                  <a:srgbClr val="004992"/>
                </a:solidFill>
              </a:rPr>
              <a:t>この宗教セクトはどのようにこの状況を説明するだろうか</a:t>
            </a:r>
            <a:r>
              <a:rPr lang="de-DE" altLang="ja-JP" sz="2000" dirty="0">
                <a:solidFill>
                  <a:srgbClr val="004992"/>
                </a:solidFill>
              </a:rPr>
              <a:t>?</a:t>
            </a:r>
          </a:p>
          <a:p>
            <a:pPr marL="0" indent="0" algn="ctr" eaLnBrk="1" hangingPunct="1">
              <a:lnSpc>
                <a:spcPct val="80000"/>
              </a:lnSpc>
              <a:buFontTx/>
              <a:buNone/>
            </a:pPr>
            <a:r>
              <a:rPr lang="ja-JP" altLang="de-DE" sz="2000" dirty="0">
                <a:solidFill>
                  <a:srgbClr val="004992"/>
                </a:solidFill>
              </a:rPr>
              <a:t>彼らは信仰をやめたのだろうか</a:t>
            </a:r>
            <a:r>
              <a:rPr lang="de-DE" altLang="ja-JP" sz="2000" dirty="0">
                <a:solidFill>
                  <a:srgbClr val="004992"/>
                </a:solidFill>
              </a:rPr>
              <a:t>?</a:t>
            </a:r>
            <a:r>
              <a:rPr lang="ja-JP" altLang="de-DE" sz="2000" dirty="0">
                <a:solidFill>
                  <a:srgbClr val="004992"/>
                </a:solidFill>
              </a:rPr>
              <a:t>あなたはどう考えますか</a:t>
            </a:r>
            <a:r>
              <a:rPr lang="de-DE" altLang="ja-JP" sz="2000" dirty="0">
                <a:solidFill>
                  <a:srgbClr val="004992"/>
                </a:solidFill>
              </a:rPr>
              <a:t>?</a:t>
            </a:r>
          </a:p>
          <a:p>
            <a:pPr marL="0" indent="0" algn="ctr" eaLnBrk="1" hangingPunct="1">
              <a:lnSpc>
                <a:spcPct val="80000"/>
              </a:lnSpc>
              <a:buFontTx/>
              <a:buNone/>
            </a:pPr>
            <a:r>
              <a:rPr lang="de-DE" altLang="ja-JP" sz="2000" dirty="0">
                <a:solidFill>
                  <a:srgbClr val="004992"/>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3" name="Slide Number Placeholder 2"/>
          <p:cNvSpPr>
            <a:spLocks noGrp="1"/>
          </p:cNvSpPr>
          <p:nvPr>
            <p:ph type="sldNum" sz="quarter" idx="12"/>
          </p:nvPr>
        </p:nvSpPr>
        <p:spPr/>
        <p:txBody>
          <a:bodyPr/>
          <a:lstStyle/>
          <a:p>
            <a:fld id="{787C6339-121D-4843-8890-1EA37772DB99}" type="slidenum">
              <a:rPr lang="ja-JP" altLang="de-DE" smtClean="0">
                <a:latin typeface="+mn-lt"/>
              </a:rPr>
              <a:pPr/>
              <a:t>5</a:t>
            </a:fld>
            <a:endParaRPr lang="de-DE" altLang="ja-JP">
              <a:latin typeface="+mn-lt"/>
            </a:endParaRPr>
          </a:p>
        </p:txBody>
      </p:sp>
      <p:pic>
        <p:nvPicPr>
          <p:cNvPr id="9"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予言が実現しないとき</a:t>
            </a:r>
            <a:endParaRPr lang="en-US" sz="3600">
              <a:latin typeface="+mn-lt"/>
              <a:ea typeface="+mn-ea"/>
              <a:cs typeface="+mn-cs"/>
            </a:endParaRPr>
          </a:p>
        </p:txBody>
      </p:sp>
      <p:sp>
        <p:nvSpPr>
          <p:cNvPr id="9218" name="Rectangle 3"/>
          <p:cNvSpPr>
            <a:spLocks noGrp="1" noChangeArrowheads="1"/>
          </p:cNvSpPr>
          <p:nvPr>
            <p:ph idx="1"/>
          </p:nvPr>
        </p:nvSpPr>
        <p:spPr/>
        <p:txBody>
          <a:bodyPr>
            <a:noAutofit/>
          </a:bodyPr>
          <a:lstStyle/>
          <a:p>
            <a:pPr marL="0" indent="0" eaLnBrk="1" hangingPunct="1">
              <a:lnSpc>
                <a:spcPct val="90000"/>
              </a:lnSpc>
              <a:buFontTx/>
              <a:buNone/>
            </a:pPr>
            <a:r>
              <a:rPr lang="ja-JP" altLang="de-DE" sz="2400" dirty="0">
                <a:solidFill>
                  <a:srgbClr val="333333"/>
                </a:solidFill>
              </a:rPr>
              <a:t>予言が実現しないことがあきらかになったとき、その宗教セクトのリーダーであるキーチは、まず大いなる疑念を抱き、その後次のように叫んだ。</a:t>
            </a:r>
            <a:endParaRPr lang="de-DE" altLang="ja-JP" sz="2400" dirty="0">
              <a:solidFill>
                <a:srgbClr val="333333"/>
              </a:solidFill>
            </a:endParaRPr>
          </a:p>
          <a:p>
            <a:pPr marL="0" indent="0" eaLnBrk="1" hangingPunct="1">
              <a:lnSpc>
                <a:spcPct val="90000"/>
              </a:lnSpc>
              <a:buFontTx/>
              <a:buNone/>
            </a:pPr>
            <a:r>
              <a:rPr lang="ja-JP" altLang="de-DE" sz="2400" dirty="0">
                <a:solidFill>
                  <a:srgbClr val="333333"/>
                </a:solidFill>
              </a:rPr>
              <a:t>「次の日の朝、神が我々にとても感銘を受けたので、洪水を中止し、世界を救ってくれたのだ」。彼らはこのことを公式に発表した。</a:t>
            </a:r>
            <a:endParaRPr lang="de-DE" altLang="ja-JP" sz="2400" dirty="0">
              <a:solidFill>
                <a:srgbClr val="333333"/>
              </a:solidFill>
            </a:endParaRPr>
          </a:p>
          <a:p>
            <a:pPr marL="0" indent="0" algn="ctr" eaLnBrk="1" hangingPunct="1">
              <a:lnSpc>
                <a:spcPct val="90000"/>
              </a:lnSpc>
              <a:buFontTx/>
              <a:buNone/>
            </a:pPr>
            <a:r>
              <a:rPr lang="ja-JP" altLang="de-DE" sz="2400" dirty="0">
                <a:solidFill>
                  <a:srgbClr val="004992"/>
                </a:solidFill>
              </a:rPr>
              <a:t>彼女の説明は、人々が実現しなかった予言をどのように扱うかという一例です</a:t>
            </a:r>
            <a:r>
              <a:rPr lang="de-DE" altLang="ja-JP" sz="2400" dirty="0">
                <a:solidFill>
                  <a:srgbClr val="004992"/>
                </a:solidFill>
              </a:rPr>
              <a:t>:</a:t>
            </a:r>
          </a:p>
          <a:p>
            <a:pPr marL="0" indent="0" algn="ctr" eaLnBrk="1" hangingPunct="1">
              <a:lnSpc>
                <a:spcPct val="90000"/>
              </a:lnSpc>
              <a:buFontTx/>
              <a:buNone/>
            </a:pPr>
            <a:r>
              <a:rPr lang="ja-JP" altLang="de-DE" sz="2400" dirty="0">
                <a:solidFill>
                  <a:srgbClr val="004992"/>
                </a:solidFill>
              </a:rPr>
              <a:t>「当らなかったら、もっと大風呂敷をひろげればいい</a:t>
            </a:r>
            <a:r>
              <a:rPr lang="de-DE" altLang="ja-JP" sz="2400" dirty="0">
                <a:solidFill>
                  <a:srgbClr val="004992"/>
                </a:solidFill>
              </a:rPr>
              <a:t>!</a:t>
            </a:r>
            <a:r>
              <a:rPr lang="ja-JP" altLang="de-DE" sz="2400" dirty="0">
                <a:solidFill>
                  <a:srgbClr val="004992"/>
                </a:solidFill>
              </a:rPr>
              <a:t>」</a:t>
            </a:r>
            <a:endParaRPr lang="de-DE" altLang="ja-JP"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a:t>
            </a:fld>
            <a:endParaRPr lang="de-DE" altLang="ja-JP">
              <a:latin typeface="+mn-lt"/>
            </a:endParaRPr>
          </a:p>
        </p:txBody>
      </p:sp>
      <p:pic>
        <p:nvPicPr>
          <p:cNvPr id="10"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「行動における」柔軟性のなさ</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視野狭窄</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7</a:t>
            </a:fld>
            <a:endParaRPr lang="de-DE" altLang="ja-JP">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64100394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Calibri Light"/>
                          <a:ea typeface="ＭＳ Ｐゴシック" charset="-128"/>
                        </a:rPr>
                        <a:t>領域</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Calibri Light"/>
                          <a:ea typeface="ＭＳ Ｐゴシック" charset="-128"/>
                        </a:rPr>
                        <a:t>例</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地理学</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社会</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大事故</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「行動における」柔軟性のなさ</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視野狭窄</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8</a:t>
            </a:fld>
            <a:endParaRPr lang="de-DE" altLang="ja-JP">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467341755"/>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Calibri Light"/>
                          <a:ea typeface="ＭＳ Ｐゴシック" charset="-128"/>
                        </a:rPr>
                        <a:t>領域</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Calibri Light"/>
                          <a:ea typeface="ＭＳ Ｐゴシック" charset="-128"/>
                        </a:rPr>
                        <a:t>例</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地理学</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世界は平らである</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この説は中世にもほとんどの科学者によって否定されていた。しかし、</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20</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世紀でも、宇宙からの</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球形の</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地球の写真は誰かの陰謀だと考える「大地平面協会」が存在した。</a:t>
                      </a:r>
                      <a:endParaRPr kumimoji="0" lang="de-DE"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社会</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大事故</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「行動における」柔軟性のなさ</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視野狭窄</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9</a:t>
            </a:fld>
            <a:endParaRPr lang="de-DE" altLang="ja-JP">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69662325"/>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Calibri Light"/>
                          <a:ea typeface="ＭＳ Ｐゴシック" charset="-128"/>
                        </a:rPr>
                        <a:t>領域</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Calibri Light"/>
                          <a:ea typeface="ＭＳ Ｐゴシック" charset="-128"/>
                        </a:rPr>
                        <a:t>例</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地理学</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世界は平らである</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この説は中世にもほとんどの科学者によって否定されていた。しかし、</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20</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世紀でも、宇宙からの</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球形の</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地球の写真は誰かの陰謀だと考える「大地平面協会」が存在した。</a:t>
                      </a:r>
                      <a:endParaRPr kumimoji="0" lang="de-DE"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社会</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ja-JP" altLang="en-US" sz="2000" b="0" i="0" u="none" strike="noStrike" cap="none" normalizeH="0" baseline="0">
                          <a:ln>
                            <a:noFill/>
                          </a:ln>
                          <a:solidFill>
                            <a:srgbClr val="333333"/>
                          </a:solidFill>
                          <a:effectLst/>
                          <a:latin typeface="Calibri Light"/>
                          <a:ea typeface="ＭＳ Ｐゴシック" charset="-128"/>
                        </a:rPr>
                        <a:t>政治的機能不全だけでなく、社会的害悪と残虐さが明らかであるにもかかわらず、その政治体制を賞賛すること</a:t>
                      </a:r>
                      <a:r>
                        <a:rPr kumimoji="0" lang="en-US" altLang="ja-JP" sz="2000" b="0" i="0" u="none" strike="noStrike" cap="none" normalizeH="0" baseline="0">
                          <a:ln>
                            <a:noFill/>
                          </a:ln>
                          <a:solidFill>
                            <a:srgbClr val="333333"/>
                          </a:solidFill>
                          <a:effectLst/>
                          <a:latin typeface="Calibri Light"/>
                          <a:ea typeface="ＭＳ Ｐゴシック" charset="-128"/>
                        </a:rPr>
                        <a:t>(</a:t>
                      </a:r>
                      <a:r>
                        <a:rPr kumimoji="0" lang="ja-JP" altLang="en-US" sz="2000" b="0" i="0" u="none" strike="noStrike" cap="none" normalizeH="0" baseline="0">
                          <a:ln>
                            <a:noFill/>
                          </a:ln>
                          <a:solidFill>
                            <a:srgbClr val="333333"/>
                          </a:solidFill>
                          <a:effectLst/>
                          <a:latin typeface="Calibri Light"/>
                          <a:ea typeface="ＭＳ Ｐゴシック" charset="-128"/>
                        </a:rPr>
                        <a:t>例；ファシズムやスターリニズム</a:t>
                      </a:r>
                      <a:r>
                        <a:rPr kumimoji="0" lang="en-US" altLang="ja-JP" sz="2000" b="0" i="0" u="none" strike="noStrike" cap="none" normalizeH="0" baseline="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大事故</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mn-l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61629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「行動における」柔軟性のなさ</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視野狭窄</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10</a:t>
            </a:fld>
            <a:endParaRPr lang="de-DE" altLang="ja-JP">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111093676"/>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Calibri Light"/>
                          <a:ea typeface="ＭＳ Ｐゴシック" charset="-128"/>
                        </a:rPr>
                        <a:t>領域</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Calibri Light"/>
                          <a:ea typeface="ＭＳ Ｐゴシック" charset="-128"/>
                        </a:rPr>
                        <a:t>例</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地理学</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世界は平らである</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この説は中世にもほとんどの科学者によって否定されていた。しかし、</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20</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世紀でも、宇宙からの</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球形の</a:t>
                      </a:r>
                      <a:r>
                        <a:rPr kumimoji="0" lang="en-US" altLang="ja-JP"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a:t>
                      </a:r>
                      <a:r>
                        <a:rPr kumimoji="0" lang="ja-JP" altLang="en-US"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rPr>
                        <a:t>地球の写真は誰かの陰謀だと考える「大地平面協会」が存在した。</a:t>
                      </a:r>
                      <a:endParaRPr kumimoji="0" lang="de-DE" sz="2000" b="0" i="0" u="none" strike="noStrike" cap="none" normalizeH="0" baseline="0" dirty="0">
                        <a:ln>
                          <a:noFill/>
                        </a:ln>
                        <a:solidFill>
                          <a:srgbClr val="333333"/>
                        </a:solidFill>
                        <a:effectLst/>
                        <a:latin typeface="MS Gothic" panose="020B0609070205080204" pitchFamily="49" charset="-128"/>
                        <a:ea typeface="MS Gothic" panose="020B0609070205080204"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社会</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ja-JP" altLang="en-US" sz="2000" b="0" i="0" u="none" strike="noStrike" cap="none" normalizeH="0" baseline="0" dirty="0">
                          <a:ln>
                            <a:noFill/>
                          </a:ln>
                          <a:solidFill>
                            <a:srgbClr val="333333"/>
                          </a:solidFill>
                          <a:effectLst/>
                          <a:latin typeface="Calibri Light"/>
                          <a:ea typeface="ＭＳ Ｐゴシック" charset="-128"/>
                        </a:rPr>
                        <a:t>政治的機能不全だけでなく、社会的害悪と残虐さが明らかであるにもかかわらず、その政治体制を賞賛すること</a:t>
                      </a:r>
                      <a:r>
                        <a:rPr kumimoji="0" lang="en-US" altLang="ja-JP" sz="2000" b="0" i="0" u="none" strike="noStrike" cap="none" normalizeH="0" baseline="0" dirty="0">
                          <a:ln>
                            <a:noFill/>
                          </a:ln>
                          <a:solidFill>
                            <a:srgbClr val="333333"/>
                          </a:solidFill>
                          <a:effectLst/>
                          <a:latin typeface="Calibri Light"/>
                          <a:ea typeface="ＭＳ Ｐゴシック" charset="-128"/>
                        </a:rPr>
                        <a:t>(</a:t>
                      </a:r>
                      <a:r>
                        <a:rPr kumimoji="0" lang="ja-JP" altLang="en-US" sz="2000" b="0" i="0" u="none" strike="noStrike" cap="none" normalizeH="0" baseline="0" dirty="0">
                          <a:ln>
                            <a:noFill/>
                          </a:ln>
                          <a:solidFill>
                            <a:srgbClr val="333333"/>
                          </a:solidFill>
                          <a:effectLst/>
                          <a:latin typeface="Calibri Light"/>
                          <a:ea typeface="ＭＳ Ｐゴシック" charset="-128"/>
                        </a:rPr>
                        <a:t>例；ファシズムやスターリニズム</a:t>
                      </a:r>
                      <a:r>
                        <a:rPr kumimoji="0" lang="en-US" altLang="ja-JP"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Calibri Light"/>
                          <a:ea typeface="ＭＳ Ｐゴシック" charset="-128"/>
                        </a:rPr>
                        <a:t>大事故</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ja-JP" altLang="en-US" sz="2000" b="0" i="0" u="none" strike="noStrike" cap="none" normalizeH="0" baseline="0" dirty="0">
                          <a:ln>
                            <a:noFill/>
                          </a:ln>
                          <a:solidFill>
                            <a:srgbClr val="333333"/>
                          </a:solidFill>
                          <a:effectLst/>
                          <a:latin typeface="Calibri Light"/>
                          <a:ea typeface="ＭＳ Ｐゴシック" charset="-128"/>
                        </a:rPr>
                        <a:t>警告を守れば避けられる事故がよく起きる（例；雪崩：犠牲者は事故の前に警告を受けていることが多い）</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ja-JP" altLang="en-US" sz="2000" b="0" i="0" u="none" strike="noStrike" cap="none" normalizeH="0" baseline="0" dirty="0">
                          <a:ln>
                            <a:noFill/>
                          </a:ln>
                          <a:solidFill>
                            <a:srgbClr val="333333"/>
                          </a:solidFill>
                          <a:effectLst/>
                          <a:latin typeface="Calibri Light"/>
                          <a:ea typeface="ＭＳ Ｐゴシック" charset="-128"/>
                        </a:rPr>
                        <a:t>タイタニック号の大惨事：沈まないという評判のために、警告を真剣に受け取らなかった</a:t>
                      </a:r>
                      <a:endParaRPr kumimoji="0" lang="de-DE" sz="20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53371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noAutofit/>
          </a:bodyPr>
          <a:lstStyle/>
          <a:p>
            <a:pPr lvl="0" defTabSz="914400" fontAlgn="base"/>
            <a:r>
              <a:rPr lang="ja-JP" altLang="en-US" sz="2400" dirty="0">
                <a:solidFill>
                  <a:srgbClr val="333333"/>
                </a:solidFill>
              </a:rPr>
              <a:t>多くの</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精神病の人々が、あることについての意見や信念に反論する情報に直面しても、その信念に固執し続けることを研究は示している。</a:t>
            </a:r>
            <a:endParaRPr lang="en-US" altLang="de-DE" sz="2400" dirty="0">
              <a:solidFill>
                <a:srgbClr val="333333"/>
              </a:solidFill>
            </a:endParaRPr>
          </a:p>
          <a:p>
            <a:pPr lvl="0" defTabSz="914400" fontAlgn="base"/>
            <a:r>
              <a:rPr lang="ja-JP" altLang="en-US" sz="2400" dirty="0">
                <a:solidFill>
                  <a:srgbClr val="004992"/>
                </a:solidFill>
              </a:rPr>
              <a:t>このことは対人間の問題をもたらし、身の回りを健康に現実的にみるのを妨げるかもしれない。</a:t>
            </a:r>
            <a:endParaRPr lang="en-US" sz="2400" dirty="0"/>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3" name="Slide Number Placeholder 2"/>
          <p:cNvSpPr>
            <a:spLocks noGrp="1"/>
          </p:cNvSpPr>
          <p:nvPr>
            <p:ph type="sldNum" sz="quarter" idx="12"/>
          </p:nvPr>
        </p:nvSpPr>
        <p:spPr/>
        <p:txBody>
          <a:bodyPr/>
          <a:lstStyle/>
          <a:p>
            <a:fld id="{06DAB18C-5079-4DFC-BCDE-82FD536B9D8A}" type="slidenum">
              <a:rPr lang="ja-JP" altLang="de-DE" smtClean="0">
                <a:latin typeface="+mn-lt"/>
              </a:rPr>
              <a:pPr/>
              <a:t>11</a:t>
            </a:fld>
            <a:endParaRPr lang="de-DE" altLang="ja-JP">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どのように硬く抱かれた信念が、精神病のときの誤った解釈を促すのか </a:t>
            </a:r>
            <a:r>
              <a:rPr lang="en-US" altLang="ja-JP" sz="3600">
                <a:latin typeface="+mn-lt"/>
                <a:ea typeface="+mn-ea"/>
                <a:cs typeface="+mn-cs"/>
              </a:rPr>
              <a:t>– </a:t>
            </a:r>
            <a:r>
              <a:rPr lang="ja-JP" altLang="en-US" sz="3600">
                <a:latin typeface="+mn-lt"/>
                <a:ea typeface="+mn-ea"/>
                <a:cs typeface="+mn-cs"/>
              </a:rPr>
              <a:t>例</a:t>
            </a:r>
            <a:endParaRPr lang="ja-JP" altLang="de-DE" sz="3600">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en-US" sz="2400" dirty="0">
                <a:solidFill>
                  <a:srgbClr val="333333"/>
                </a:solidFill>
              </a:rPr>
              <a:t>あなたは反対されることを予期し恐れ、これ以上誰も信じられないので、友人や身内との話し合いを避ける。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自分の考えに反対する人々は敵か迫害者だと考える。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情報が、たった一つの情報源</a:t>
            </a:r>
            <a:r>
              <a:rPr lang="en-US" altLang="ja-JP" sz="2400" dirty="0">
                <a:solidFill>
                  <a:srgbClr val="333333"/>
                </a:solidFill>
              </a:rPr>
              <a:t>(</a:t>
            </a:r>
            <a:r>
              <a:rPr lang="ja-JP" altLang="en-US" sz="2400" dirty="0">
                <a:solidFill>
                  <a:srgbClr val="333333"/>
                </a:solidFill>
              </a:rPr>
              <a:t>例：陰謀論に関するインターネットのフォーラム</a:t>
            </a:r>
            <a:r>
              <a:rPr lang="en-US" altLang="ja-JP" sz="2400" dirty="0">
                <a:solidFill>
                  <a:srgbClr val="333333"/>
                </a:solidFill>
              </a:rPr>
              <a:t>)</a:t>
            </a:r>
            <a:r>
              <a:rPr lang="ja-JP" altLang="en-US" sz="2400" dirty="0">
                <a:solidFill>
                  <a:srgbClr val="333333"/>
                </a:solidFill>
              </a:rPr>
              <a:t>にしか由来していないとしても、他の信頼できる媒体</a:t>
            </a:r>
            <a:r>
              <a:rPr lang="en-US" altLang="ja-JP" sz="2400" dirty="0">
                <a:solidFill>
                  <a:srgbClr val="333333"/>
                </a:solidFill>
              </a:rPr>
              <a:t>(</a:t>
            </a:r>
            <a:r>
              <a:rPr lang="ja-JP" altLang="en-US" sz="2400" dirty="0">
                <a:solidFill>
                  <a:srgbClr val="333333"/>
                </a:solidFill>
              </a:rPr>
              <a:t>例：通信社</a:t>
            </a:r>
            <a:r>
              <a:rPr lang="en-US" altLang="ja-JP" sz="2400" dirty="0">
                <a:solidFill>
                  <a:srgbClr val="333333"/>
                </a:solidFill>
              </a:rPr>
              <a:t>)</a:t>
            </a:r>
            <a:r>
              <a:rPr lang="ja-JP" altLang="en-US" sz="2400" dirty="0">
                <a:solidFill>
                  <a:srgbClr val="333333"/>
                </a:solidFill>
              </a:rPr>
              <a:t>については考えられない。</a:t>
            </a:r>
            <a:endParaRPr lang="en-US" altLang="ja-JP" sz="2400" dirty="0">
              <a:solidFill>
                <a:srgbClr val="333333"/>
              </a:solidFill>
            </a:endParaRPr>
          </a:p>
          <a:p>
            <a:pPr lvl="0" algn="ctr" defTabSz="914400" fontAlgn="base"/>
            <a:r>
              <a:rPr lang="ja-JP" altLang="en-US" sz="2400" b="1" dirty="0">
                <a:solidFill>
                  <a:srgbClr val="004992"/>
                </a:solidFill>
              </a:rPr>
              <a:t>どなたか、このような経験をした人はいませんか</a:t>
            </a:r>
            <a:r>
              <a:rPr lang="de-DE" altLang="ja-JP"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3" name="Slide Number Placeholder 2"/>
          <p:cNvSpPr>
            <a:spLocks noGrp="1"/>
          </p:cNvSpPr>
          <p:nvPr>
            <p:ph type="sldNum" sz="quarter" idx="12"/>
          </p:nvPr>
        </p:nvSpPr>
        <p:spPr/>
        <p:txBody>
          <a:bodyPr/>
          <a:lstStyle/>
          <a:p>
            <a:fld id="{06DAB18C-5079-4DFC-BCDE-82FD536B9D8A}" type="slidenum">
              <a:rPr lang="ja-JP" altLang="de-DE" smtClean="0">
                <a:latin typeface="+mn-lt"/>
              </a:rPr>
              <a:pPr/>
              <a:t>12</a:t>
            </a:fld>
            <a:endParaRPr lang="de-DE" altLang="ja-JP">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下の三枚の写真はあるカテゴリに入ります。</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どんなカテゴリでしょうか</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lvl="0" defTabSz="914400" fontAlgn="base">
              <a:lnSpc>
                <a:spcPct val="100000"/>
              </a:lnSpc>
              <a:spcBef>
                <a:spcPts val="1200"/>
              </a:spcBef>
            </a:pPr>
            <a:endParaRPr lang="en-US" altLang="ja-JP" sz="2000" dirty="0">
              <a:solidFill>
                <a:srgbClr val="333333"/>
              </a:solidFill>
            </a:endParaRPr>
          </a:p>
          <a:p>
            <a:pPr lvl="0" defTabSz="914400" fontAlgn="base">
              <a:lnSpc>
                <a:spcPct val="100000"/>
              </a:lnSpc>
              <a:spcBef>
                <a:spcPts val="1200"/>
              </a:spcBef>
            </a:pPr>
            <a:endParaRPr lang="en-US" altLang="ja-JP" sz="2000" dirty="0">
              <a:solidFill>
                <a:srgbClr val="333333"/>
              </a:solidFill>
            </a:endParaRPr>
          </a:p>
          <a:p>
            <a:pPr lvl="0" defTabSz="914400" fontAlgn="base">
              <a:lnSpc>
                <a:spcPct val="100000"/>
              </a:lnSpc>
              <a:spcBef>
                <a:spcPts val="1200"/>
              </a:spcBef>
            </a:pPr>
            <a:endParaRPr lang="en-US" altLang="ja-JP" sz="2000" dirty="0">
              <a:solidFill>
                <a:srgbClr val="333333"/>
              </a:solidFill>
            </a:endParaRPr>
          </a:p>
          <a:p>
            <a:pPr lvl="0" defTabSz="914400" fontAlgn="base">
              <a:lnSpc>
                <a:spcPct val="100000"/>
              </a:lnSpc>
              <a:spcBef>
                <a:spcPts val="1200"/>
              </a:spcBef>
            </a:pPr>
            <a:endParaRPr lang="en-US" altLang="ja-JP" sz="2000" dirty="0">
              <a:solidFill>
                <a:srgbClr val="333333"/>
              </a:solidFill>
            </a:endParaRPr>
          </a:p>
          <a:p>
            <a:pPr lvl="0" defTabSz="914400" fontAlgn="base">
              <a:lnSpc>
                <a:spcPct val="100000"/>
              </a:lnSpc>
              <a:spcBef>
                <a:spcPts val="1200"/>
              </a:spcBef>
            </a:pPr>
            <a:endParaRPr lang="en-US" altLang="ja-JP" sz="2000" dirty="0">
              <a:solidFill>
                <a:srgbClr val="333333"/>
              </a:solidFill>
            </a:endParaRPr>
          </a:p>
          <a:p>
            <a:pPr lvl="0" algn="ctr" defTabSz="914400" fontAlgn="base">
              <a:lnSpc>
                <a:spcPct val="100000"/>
              </a:lnSpc>
              <a:spcBef>
                <a:spcPts val="1200"/>
              </a:spcBef>
            </a:pPr>
            <a:r>
              <a:rPr lang="ja-JP" altLang="de-DE" sz="2000" dirty="0">
                <a:solidFill>
                  <a:srgbClr val="333333"/>
                </a:solidFill>
              </a:rPr>
              <a:t>もしカテゴリについて確信を持てたら、答えて下さい。</a:t>
            </a:r>
            <a:endParaRPr lang="de-DE" altLang="ja-JP" sz="2000" dirty="0">
              <a:solidFill>
                <a:srgbClr val="333333"/>
              </a:solidFill>
            </a:endParaRPr>
          </a:p>
          <a:p>
            <a:pPr lvl="0" algn="ctr" defTabSz="914400" fontAlgn="base">
              <a:lnSpc>
                <a:spcPct val="100000"/>
              </a:lnSpc>
              <a:spcBef>
                <a:spcPts val="1200"/>
              </a:spcBef>
            </a:pPr>
            <a:r>
              <a:rPr lang="ja-JP" altLang="de-DE" sz="2000" dirty="0">
                <a:solidFill>
                  <a:srgbClr val="333333"/>
                </a:solidFill>
              </a:rPr>
              <a:t>イエスかノーのフィードバックをもらえます。</a:t>
            </a:r>
            <a:endParaRPr lang="de-DE" altLang="ja-JP" sz="2000" dirty="0">
              <a:solidFill>
                <a:srgbClr val="333333"/>
              </a:solidFill>
            </a:endParaRPr>
          </a:p>
          <a:p>
            <a:pPr lvl="0" algn="ctr" defTabSz="914400" fontAlgn="base">
              <a:lnSpc>
                <a:spcPct val="100000"/>
              </a:lnSpc>
              <a:spcBef>
                <a:spcPts val="1200"/>
              </a:spcBef>
            </a:pPr>
            <a:r>
              <a:rPr lang="ja-JP" altLang="de-DE" sz="2000" dirty="0">
                <a:solidFill>
                  <a:srgbClr val="333333"/>
                </a:solidFill>
              </a:rPr>
              <a:t>あなたの仮定を検証するために順番に他の項目を示してみましょう。</a:t>
            </a:r>
            <a:endParaRPr lang="en-US" sz="2000" dirty="0"/>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3" name="Slide Number Placeholder 2"/>
          <p:cNvSpPr>
            <a:spLocks noGrp="1"/>
          </p:cNvSpPr>
          <p:nvPr>
            <p:ph type="sldNum" sz="quarter" idx="12"/>
          </p:nvPr>
        </p:nvSpPr>
        <p:spPr/>
        <p:txBody>
          <a:bodyPr/>
          <a:lstStyle/>
          <a:p>
            <a:fld id="{06DAB18C-5079-4DFC-BCDE-82FD536B9D8A}" type="slidenum">
              <a:rPr lang="ja-JP" altLang="de-DE" smtClean="0">
                <a:latin typeface="+mn-lt"/>
              </a:rPr>
              <a:pPr/>
              <a:t>13</a:t>
            </a:fld>
            <a:endParaRPr lang="de-DE" altLang="ja-JP">
              <a:latin typeface="+mn-lt"/>
            </a:endParaRPr>
          </a:p>
        </p:txBody>
      </p:sp>
      <p:pic>
        <p:nvPicPr>
          <p:cNvPr id="15"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7" name="Rectangle 10"/>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カテゴリ</a:t>
            </a:r>
            <a:r>
              <a:rPr lang="en-US" altLang="ja-JP" sz="3600">
                <a:latin typeface="+mn-lt"/>
                <a:ea typeface="+mn-ea"/>
                <a:cs typeface="+mn-cs"/>
              </a:rPr>
              <a:t>: </a:t>
            </a:r>
            <a:r>
              <a:rPr lang="ja-JP" altLang="en-US" sz="3600">
                <a:latin typeface="+mn-lt"/>
                <a:ea typeface="+mn-ea"/>
                <a:cs typeface="+mn-cs"/>
              </a:rPr>
              <a:t>生物</a:t>
            </a:r>
            <a:r>
              <a:rPr lang="en-US" altLang="ja-JP" sz="3600">
                <a:latin typeface="+mn-lt"/>
                <a:ea typeface="+mn-ea"/>
                <a:cs typeface="+mn-cs"/>
              </a:rPr>
              <a:t>!</a:t>
            </a:r>
            <a:endParaRPr lang="de-DE" altLang="ja-JP" sz="3600">
              <a:latin typeface="+mn-lt"/>
              <a:ea typeface="+mn-ea"/>
              <a:cs typeface="+mn-cs"/>
            </a:endParaRPr>
          </a:p>
        </p:txBody>
      </p:sp>
      <p:sp>
        <p:nvSpPr>
          <p:cNvPr id="21509" name="Text Box 5"/>
          <p:cNvSpPr>
            <a:spLocks noGrp="1" noChangeArrowheads="1"/>
          </p:cNvSpPr>
          <p:nvPr>
            <p:ph idx="1"/>
          </p:nvPr>
        </p:nvSpPr>
        <p:spPr/>
        <p:txBody>
          <a:bodyPr>
            <a:noAutofit/>
          </a:bodyPr>
          <a:lstStyle/>
          <a:p>
            <a:pPr eaLnBrk="1" hangingPunct="1">
              <a:lnSpc>
                <a:spcPct val="100000"/>
              </a:lnSpc>
              <a:spcBef>
                <a:spcPts val="1200"/>
              </a:spcBef>
              <a:defRPr/>
            </a:pPr>
            <a:endParaRPr lang="en-US" altLang="ja-JP" b="1" dirty="0">
              <a:solidFill>
                <a:srgbClr val="333333"/>
              </a:solidFill>
            </a:endParaRPr>
          </a:p>
          <a:p>
            <a:pPr eaLnBrk="1" hangingPunct="1">
              <a:lnSpc>
                <a:spcPct val="100000"/>
              </a:lnSpc>
              <a:spcBef>
                <a:spcPts val="1200"/>
              </a:spcBef>
              <a:defRPr/>
            </a:pPr>
            <a:endParaRPr lang="en-US" altLang="ja-JP" b="1" dirty="0">
              <a:solidFill>
                <a:srgbClr val="333333"/>
              </a:solidFill>
            </a:endParaRPr>
          </a:p>
          <a:p>
            <a:pPr eaLnBrk="1" hangingPunct="1">
              <a:lnSpc>
                <a:spcPct val="100000"/>
              </a:lnSpc>
              <a:spcBef>
                <a:spcPts val="1200"/>
              </a:spcBef>
              <a:defRPr/>
            </a:pPr>
            <a:endParaRPr lang="en-US" altLang="ja-JP" b="1" dirty="0">
              <a:solidFill>
                <a:srgbClr val="333333"/>
              </a:solidFill>
            </a:endParaRPr>
          </a:p>
          <a:p>
            <a:pPr eaLnBrk="1" hangingPunct="1">
              <a:lnSpc>
                <a:spcPct val="100000"/>
              </a:lnSpc>
              <a:spcBef>
                <a:spcPts val="1200"/>
              </a:spcBef>
              <a:defRPr/>
            </a:pPr>
            <a:endParaRPr lang="en-US" altLang="ja-JP" b="1" dirty="0">
              <a:solidFill>
                <a:srgbClr val="333333"/>
              </a:solidFill>
            </a:endParaRPr>
          </a:p>
          <a:p>
            <a:pPr eaLnBrk="1" hangingPunct="1">
              <a:lnSpc>
                <a:spcPct val="100000"/>
              </a:lnSpc>
              <a:spcBef>
                <a:spcPts val="1200"/>
              </a:spcBef>
              <a:defRPr/>
            </a:pPr>
            <a:r>
              <a:rPr lang="ja-JP" altLang="de-DE" b="1" dirty="0">
                <a:solidFill>
                  <a:srgbClr val="333333"/>
                </a:solidFill>
              </a:rPr>
              <a:t>よくある間違い</a:t>
            </a:r>
            <a:r>
              <a:rPr lang="de-DE" altLang="ja-JP" dirty="0">
                <a:solidFill>
                  <a:srgbClr val="333333"/>
                </a:solidFill>
              </a:rPr>
              <a:t>: </a:t>
            </a:r>
            <a:r>
              <a:rPr lang="ja-JP" altLang="de-DE" dirty="0">
                <a:solidFill>
                  <a:srgbClr val="333333"/>
                </a:solidFill>
              </a:rPr>
              <a:t>ほとんどの人々は</a:t>
            </a:r>
            <a:r>
              <a:rPr lang="de-DE" altLang="ja-JP" dirty="0">
                <a:solidFill>
                  <a:srgbClr val="333333"/>
                </a:solidFill>
              </a:rPr>
              <a:t>(</a:t>
            </a:r>
            <a:r>
              <a:rPr lang="ja-JP" altLang="de-DE" dirty="0">
                <a:solidFill>
                  <a:srgbClr val="333333"/>
                </a:solidFill>
              </a:rPr>
              <a:t>確証バイアスのために</a:t>
            </a:r>
            <a:r>
              <a:rPr lang="de-DE" altLang="ja-JP" dirty="0">
                <a:solidFill>
                  <a:srgbClr val="333333"/>
                </a:solidFill>
              </a:rPr>
              <a:t>)</a:t>
            </a:r>
            <a:r>
              <a:rPr lang="ja-JP" altLang="de-DE" dirty="0">
                <a:solidFill>
                  <a:srgbClr val="333333"/>
                </a:solidFill>
              </a:rPr>
              <a:t>矛盾する情報ではなく仮定にそった情報しか探さない。この場合、正しそうなカテゴリは植物である。</a:t>
            </a:r>
          </a:p>
          <a:p>
            <a:pPr eaLnBrk="1" hangingPunct="1">
              <a:lnSpc>
                <a:spcPct val="100000"/>
              </a:lnSpc>
              <a:spcBef>
                <a:spcPts val="1200"/>
              </a:spcBef>
              <a:defRPr/>
            </a:pPr>
            <a:r>
              <a:rPr lang="ja-JP" altLang="de-DE" dirty="0">
                <a:solidFill>
                  <a:srgbClr val="333333"/>
                </a:solidFill>
              </a:rPr>
              <a:t>何のかわりの考えも考慮に入れないことはよくあることである。</a:t>
            </a:r>
            <a:endParaRPr lang="de-DE" altLang="ja-JP" dirty="0">
              <a:solidFill>
                <a:srgbClr val="333333"/>
              </a:solidFill>
            </a:endParaRPr>
          </a:p>
          <a:p>
            <a:pPr eaLnBrk="1" hangingPunct="1">
              <a:lnSpc>
                <a:spcPct val="100000"/>
              </a:lnSpc>
              <a:spcBef>
                <a:spcPts val="1200"/>
              </a:spcBef>
              <a:defRPr/>
            </a:pPr>
            <a:r>
              <a:rPr lang="ja-JP" altLang="de-DE" dirty="0">
                <a:solidFill>
                  <a:srgbClr val="333333"/>
                </a:solidFill>
              </a:rPr>
              <a:t>日常生活からの例</a:t>
            </a:r>
            <a:r>
              <a:rPr lang="de-DE" altLang="ja-JP" dirty="0">
                <a:solidFill>
                  <a:srgbClr val="333333"/>
                </a:solidFill>
              </a:rPr>
              <a:t>:</a:t>
            </a:r>
          </a:p>
          <a:p>
            <a:pPr marL="285750" indent="-285750" eaLnBrk="1" hangingPunct="1">
              <a:lnSpc>
                <a:spcPct val="100000"/>
              </a:lnSpc>
              <a:spcBef>
                <a:spcPts val="0"/>
              </a:spcBef>
              <a:buClr>
                <a:srgbClr val="333333"/>
              </a:buClr>
              <a:buFont typeface="WingDings"/>
              <a:buChar char=""/>
              <a:defRPr/>
            </a:pPr>
            <a:r>
              <a:rPr lang="ja-JP" altLang="de-DE" dirty="0">
                <a:solidFill>
                  <a:srgbClr val="333333"/>
                </a:solidFill>
              </a:rPr>
              <a:t>自分の意見に一致する新聞しか読まない。</a:t>
            </a:r>
            <a:endParaRPr lang="de-DE" altLang="ja-JP" dirty="0">
              <a:solidFill>
                <a:srgbClr val="333333"/>
              </a:solidFill>
            </a:endParaRPr>
          </a:p>
          <a:p>
            <a:pPr marL="285750" indent="-285750" eaLnBrk="1" hangingPunct="1">
              <a:lnSpc>
                <a:spcPct val="100000"/>
              </a:lnSpc>
              <a:spcBef>
                <a:spcPts val="0"/>
              </a:spcBef>
              <a:buClr>
                <a:srgbClr val="333333"/>
              </a:buClr>
              <a:buFont typeface="WingDings"/>
              <a:buChar char=""/>
              <a:defRPr/>
            </a:pPr>
            <a:r>
              <a:rPr lang="ja-JP" altLang="de-DE" dirty="0">
                <a:solidFill>
                  <a:srgbClr val="333333"/>
                </a:solidFill>
              </a:rPr>
              <a:t>反対意見について議論するよりも、異なる考えの人との接触をさける。</a:t>
            </a:r>
            <a:endParaRPr lang="de-DE" altLang="ja-JP" dirty="0">
              <a:solidFill>
                <a:srgbClr val="333333"/>
              </a:solidFill>
            </a:endParaRPr>
          </a:p>
          <a:p>
            <a:pPr eaLnBrk="1" hangingPunct="1">
              <a:lnSpc>
                <a:spcPct val="100000"/>
              </a:lnSpc>
              <a:spcBef>
                <a:spcPts val="1200"/>
              </a:spcBef>
              <a:defRPr/>
            </a:pPr>
            <a:r>
              <a:rPr lang="ja-JP" altLang="de-DE" dirty="0">
                <a:solidFill>
                  <a:srgbClr val="004992"/>
                </a:solidFill>
              </a:rPr>
              <a:t>このことで一面的な態度になりやすく、間違えた判断を促したりもする。</a:t>
            </a:r>
            <a:endParaRPr lang="de-DE" altLang="ja-JP"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3" name="Slide Number Placeholder 2"/>
          <p:cNvSpPr>
            <a:spLocks noGrp="1"/>
          </p:cNvSpPr>
          <p:nvPr>
            <p:ph type="sldNum" sz="quarter" idx="12"/>
          </p:nvPr>
        </p:nvSpPr>
        <p:spPr/>
        <p:txBody>
          <a:bodyPr/>
          <a:lstStyle/>
          <a:p>
            <a:fld id="{06DAB18C-5079-4DFC-BCDE-82FD536B9D8A}" type="slidenum">
              <a:rPr lang="ja-JP" altLang="de-DE" smtClean="0">
                <a:latin typeface="+mn-lt"/>
              </a:rPr>
              <a:pPr/>
              <a:t>14</a:t>
            </a:fld>
            <a:endParaRPr lang="de-DE" altLang="ja-JP">
              <a:latin typeface="+mn-lt"/>
            </a:endParaRPr>
          </a:p>
        </p:txBody>
      </p:sp>
      <p:pic>
        <p:nvPicPr>
          <p:cNvPr id="25"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de-DE" sz="2400" dirty="0">
                <a:solidFill>
                  <a:srgbClr val="333333"/>
                </a:solidFill>
              </a:rPr>
              <a:t>ある筋書きを描いている三枚の絵が、様々な解釈とともに示されます。</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15</a:t>
            </a:fld>
            <a:endParaRPr lang="de-DE" altLang="ja-JP">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de-DE" sz="2400" dirty="0">
                <a:solidFill>
                  <a:srgbClr val="333333"/>
                </a:solidFill>
              </a:rPr>
              <a:t>ある筋書きを描いている三枚の絵が、様々な解釈とともに示されます。</a:t>
            </a:r>
          </a:p>
          <a:p>
            <a:pPr marL="342900" lvl="0" indent="-342900" defTabSz="914400" fontAlgn="base">
              <a:buClr>
                <a:srgbClr val="333333"/>
              </a:buClr>
              <a:buFont typeface="WingDings"/>
              <a:buChar char=""/>
            </a:pPr>
            <a:r>
              <a:rPr lang="ja-JP" altLang="en-US" sz="2400" dirty="0">
                <a:solidFill>
                  <a:srgbClr val="333333"/>
                </a:solidFill>
              </a:rPr>
              <a:t>絵は逆の順番で示されます。つまり最後の絵が最初に示されます。</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16</a:t>
            </a:fld>
            <a:endParaRPr lang="de-DE" altLang="ja-JP">
              <a:latin typeface="+mn-lt"/>
            </a:endParaRPr>
          </a:p>
        </p:txBody>
      </p:sp>
    </p:spTree>
    <p:extLst>
      <p:ext uri="{BB962C8B-B14F-4D97-AF65-F5344CB8AC3E}">
        <p14:creationId xmlns:p14="http://schemas.microsoft.com/office/powerpoint/2010/main" val="3112334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de-DE" sz="2400" dirty="0">
                <a:solidFill>
                  <a:srgbClr val="333333"/>
                </a:solidFill>
              </a:rPr>
              <a:t>ある筋書きを描いている三枚の絵が、様々な解釈とともに示されます。</a:t>
            </a:r>
          </a:p>
          <a:p>
            <a:pPr marL="342900" lvl="0" indent="-342900" defTabSz="914400" fontAlgn="base">
              <a:buClr>
                <a:srgbClr val="333333"/>
              </a:buClr>
              <a:buFont typeface="WingDings"/>
              <a:buChar char=""/>
            </a:pPr>
            <a:r>
              <a:rPr lang="ja-JP" altLang="en-US" sz="2400" dirty="0">
                <a:solidFill>
                  <a:srgbClr val="333333"/>
                </a:solidFill>
              </a:rPr>
              <a:t>絵は逆の順番で示されます。つまり最後の絵が最初に示されます。</a:t>
            </a:r>
          </a:p>
          <a:p>
            <a:pPr marL="342900" lvl="0" indent="-342900" defTabSz="914400" fontAlgn="base">
              <a:buClr>
                <a:srgbClr val="333333"/>
              </a:buClr>
              <a:buFont typeface="WingDings"/>
              <a:buChar char=""/>
            </a:pPr>
            <a:r>
              <a:rPr lang="ja-JP" altLang="en-US" sz="2400" dirty="0">
                <a:solidFill>
                  <a:srgbClr val="333333"/>
                </a:solidFill>
              </a:rPr>
              <a:t>絵が示された後に、示された解釈のそれぞれについてのもっともらしさや可能性について評定するよう求められます。新しい絵が示されるたびに再評定してみて下さい。</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17</a:t>
            </a:fld>
            <a:endParaRPr lang="de-DE" altLang="ja-JP">
              <a:latin typeface="+mn-lt"/>
            </a:endParaRPr>
          </a:p>
        </p:txBody>
      </p:sp>
    </p:spTree>
    <p:extLst>
      <p:ext uri="{BB962C8B-B14F-4D97-AF65-F5344CB8AC3E}">
        <p14:creationId xmlns:p14="http://schemas.microsoft.com/office/powerpoint/2010/main" val="1917028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de-DE" sz="2400">
                <a:solidFill>
                  <a:srgbClr val="333333"/>
                </a:solidFill>
              </a:rPr>
              <a:t>ある筋書きを描いている三枚の絵が、様々な解釈とともに示されます。</a:t>
            </a:r>
          </a:p>
          <a:p>
            <a:pPr marL="342900" lvl="0" indent="-342900" defTabSz="914400" fontAlgn="base">
              <a:buClr>
                <a:srgbClr val="333333"/>
              </a:buClr>
              <a:buFont typeface="WingDings"/>
              <a:buChar char=""/>
            </a:pPr>
            <a:r>
              <a:rPr lang="ja-JP" altLang="en-US" sz="2400" dirty="0">
                <a:solidFill>
                  <a:srgbClr val="333333"/>
                </a:solidFill>
              </a:rPr>
              <a:t>絵は逆の順番で示されます。つまり最後の絵が最初に示されます。</a:t>
            </a:r>
          </a:p>
          <a:p>
            <a:pPr marL="342900" lvl="0" indent="-342900" defTabSz="914400" fontAlgn="base">
              <a:buClr>
                <a:srgbClr val="333333"/>
              </a:buClr>
              <a:buFont typeface="WingDings"/>
              <a:buChar char=""/>
            </a:pPr>
            <a:r>
              <a:rPr lang="ja-JP" altLang="en-US" sz="2400" dirty="0">
                <a:solidFill>
                  <a:srgbClr val="333333"/>
                </a:solidFill>
              </a:rPr>
              <a:t>絵が示された後に、示された解釈のそれぞれについてのもっともらしさや可能性について評定するよう求められます。新しい絵が示されるたびに再評定してみて下さい。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ja-JP" sz="2400" dirty="0">
                <a:solidFill>
                  <a:srgbClr val="333333"/>
                </a:solidFill>
              </a:rPr>
              <a:t>評価への自信のほどをグループで話し合ってください。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18</a:t>
            </a:fld>
            <a:endParaRPr lang="de-DE" altLang="ja-JP">
              <a:latin typeface="+mn-lt"/>
            </a:endParaRPr>
          </a:p>
        </p:txBody>
      </p:sp>
    </p:spTree>
    <p:extLst>
      <p:ext uri="{BB962C8B-B14F-4D97-AF65-F5344CB8AC3E}">
        <p14:creationId xmlns:p14="http://schemas.microsoft.com/office/powerpoint/2010/main" val="2236041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何が起こっていたのでしょう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19</a:t>
            </a:fld>
            <a:endParaRPr lang="de-DE" altLang="ja-JP">
              <a:latin typeface="+mn-lt"/>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最後に養子になって少年は幸せです。</a:t>
            </a:r>
            <a:endParaRPr lang="en-CA"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自分の子が火事を見つけて無事に消し止めることができたので両親はほめたたえていま</a:t>
            </a:r>
            <a:r>
              <a:rPr lang="ja-JP" altLang="en-CA" sz="1800" b="0">
                <a:solidFill>
                  <a:srgbClr val="333333"/>
                </a:solidFill>
                <a:latin typeface="+mn-lt"/>
              </a:rPr>
              <a:t>す。</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a:t>
            </a:r>
            <a:r>
              <a:rPr lang="ja-JP" altLang="en-CA" sz="1800" b="0" dirty="0">
                <a:solidFill>
                  <a:srgbClr val="333333"/>
                </a:solidFill>
                <a:latin typeface="+mn-lt"/>
              </a:rPr>
              <a:t>の子は学校でいい成績をとった。</a:t>
            </a:r>
            <a:endParaRPr lang="en-CA"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男の子は捕まることなく放火した。</a:t>
            </a:r>
            <a:endParaRPr lang="en-CA"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20</a:t>
            </a:fld>
            <a:endParaRPr lang="de-DE" altLang="ja-JP">
              <a:latin typeface="+mn-lt"/>
            </a:endParaRPr>
          </a:p>
        </p:txBody>
      </p:sp>
      <p:pic>
        <p:nvPicPr>
          <p:cNvPr id="13"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5"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最後に養子になって少年は幸せです。</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自分の子が火事を見つけて無事に消し止めることができたので両親はほめたたえています。</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男の子は学校でいい成績をとった。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男の子は捕まることなく放火した。</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21</a:t>
            </a:fld>
            <a:endParaRPr lang="de-DE" altLang="ja-JP">
              <a:latin typeface="+mn-lt"/>
            </a:endParaRPr>
          </a:p>
        </p:txBody>
      </p:sp>
      <p:pic>
        <p:nvPicPr>
          <p:cNvPr id="1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最後に養子になって少年は幸せです。</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自分の子が火事を見つけて無事に消し止めることができたので両親はほめたたえています。</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男の子は学校でいい成績をとった。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男の子は捕まることなく放火した。</a:t>
            </a:r>
            <a:endParaRPr lang="en-CA" altLang="de-DE" sz="18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22</a:t>
            </a:fld>
            <a:endParaRPr lang="de-DE" altLang="ja-JP">
              <a:latin typeface="+mn-lt"/>
            </a:endParaRPr>
          </a:p>
        </p:txBody>
      </p:sp>
      <p:pic>
        <p:nvPicPr>
          <p:cNvPr id="19"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3"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4"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5"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最後に養子になって少年は幸せです。</a:t>
            </a:r>
            <a:endParaRPr lang="en-CA" altLang="de-DE" sz="1800" b="0">
              <a:solidFill>
                <a:srgbClr val="333333"/>
              </a:solidFill>
              <a:latin typeface="+mn-lt"/>
            </a:endParaRPr>
          </a:p>
          <a:p>
            <a:pPr eaLnBrk="1" hangingPunct="1">
              <a:spcBef>
                <a:spcPts val="1200"/>
              </a:spcBef>
              <a:spcAft>
                <a:spcPts val="0"/>
              </a:spcAft>
              <a:buClr>
                <a:srgbClr val="004992"/>
              </a:buClr>
              <a:buFont typeface="WingDings"/>
              <a:buAutoNum type="arabicPeriod"/>
            </a:pPr>
            <a:r>
              <a:rPr lang="ja-JP" altLang="en-CA" sz="1800" b="0">
                <a:solidFill>
                  <a:srgbClr val="004992"/>
                </a:solidFill>
                <a:latin typeface="+mn-lt"/>
              </a:rPr>
              <a:t>自分の子が火事を見つけて無事に消し止めることができたので両親はほめたたえています。</a:t>
            </a:r>
            <a:endParaRPr lang="en-CA" altLang="de-DE" sz="1800" b="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男の子は学校でいい成績をとった。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男の子は捕まることなく放火した。</a:t>
            </a:r>
            <a:endParaRPr lang="en-CA" altLang="de-DE" sz="18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23</a:t>
            </a:fld>
            <a:endParaRPr lang="de-DE" altLang="ja-JP">
              <a:latin typeface="+mn-lt"/>
            </a:endParaRPr>
          </a:p>
        </p:txBody>
      </p:sp>
      <p:pic>
        <p:nvPicPr>
          <p:cNvPr id="18"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2"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3"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4"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a:t>
            </a:r>
            <a:r>
              <a:rPr lang="en-US" altLang="ja-JP" sz="1800" b="0">
                <a:solidFill>
                  <a:srgbClr val="333333"/>
                </a:solidFill>
                <a:latin typeface="+mn-lt"/>
              </a:rPr>
              <a:t>2</a:t>
            </a:r>
            <a:r>
              <a:rPr lang="ja-JP" altLang="en-US" sz="1800" b="0">
                <a:solidFill>
                  <a:srgbClr val="333333"/>
                </a:solidFill>
                <a:latin typeface="+mn-lt"/>
              </a:rPr>
              <a:t>人、木陰で駐車スペースについて言い争っている。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男性がもう一方の男性に二台分の駐車スペースを占拠していると文句を言うのは正当である。</a:t>
            </a: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グレーの車のドライバーが不当に非難されているところ。</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男性はその車の値段に納得していない。</a:t>
            </a:r>
            <a:endParaRPr lang="de-DE" altLang="ja-JP"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24</a:t>
            </a:fld>
            <a:endParaRPr lang="de-DE" altLang="ja-JP">
              <a:latin typeface="+mn-lt"/>
            </a:endParaRPr>
          </a:p>
        </p:txBody>
      </p:sp>
      <p:pic>
        <p:nvPicPr>
          <p:cNvPr id="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男性が</a:t>
            </a:r>
            <a:r>
              <a:rPr lang="en-US" altLang="ja-JP" sz="1800" b="0" dirty="0">
                <a:solidFill>
                  <a:srgbClr val="333333"/>
                </a:solidFill>
                <a:latin typeface="+mn-lt"/>
              </a:rPr>
              <a:t>2</a:t>
            </a:r>
            <a:r>
              <a:rPr lang="ja-JP" altLang="en-US" sz="1800" b="0" dirty="0">
                <a:solidFill>
                  <a:srgbClr val="333333"/>
                </a:solidFill>
                <a:latin typeface="+mn-lt"/>
              </a:rPr>
              <a:t>人、木陰で駐車スペースについて言い争っている。</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男性がもう一方の男性に二台分の駐車スペースを占拠していると文句を言うのは正当である。</a:t>
            </a: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グレーの車のドライバーが不当に非難されているところ。</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男性はその車の値段に納得していない。</a:t>
            </a:r>
            <a:endParaRPr lang="de-DE" altLang="ja-JP"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25</a:t>
            </a:fld>
            <a:endParaRPr lang="de-DE" altLang="ja-JP">
              <a:latin typeface="+mn-lt"/>
            </a:endParaRPr>
          </a:p>
        </p:txBody>
      </p:sp>
      <p:pic>
        <p:nvPicPr>
          <p:cNvPr id="12"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6"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男性が</a:t>
            </a:r>
            <a:r>
              <a:rPr lang="en-US" altLang="ja-JP" sz="1800" b="0" dirty="0">
                <a:solidFill>
                  <a:srgbClr val="333333"/>
                </a:solidFill>
                <a:latin typeface="+mn-lt"/>
              </a:rPr>
              <a:t>2</a:t>
            </a:r>
            <a:r>
              <a:rPr lang="ja-JP" altLang="en-US" sz="1800" b="0" dirty="0">
                <a:solidFill>
                  <a:srgbClr val="333333"/>
                </a:solidFill>
                <a:latin typeface="+mn-lt"/>
              </a:rPr>
              <a:t>人、木陰で駐車スペースについて言い争っている。</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男性がもう一方の男性に二台分の駐車スペースを占拠していると文句を言うのは正当である。</a:t>
            </a: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グレーの車のドライバーが不当に非難されているところ。</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男性はその車の値段に納得していない。</a:t>
            </a:r>
            <a:endParaRPr lang="de-DE" altLang="ja-JP" sz="18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26</a:t>
            </a:fld>
            <a:endParaRPr lang="de-DE" altLang="ja-JP">
              <a:latin typeface="+mn-lt"/>
            </a:endParaRPr>
          </a:p>
        </p:txBody>
      </p:sp>
      <p:pic>
        <p:nvPicPr>
          <p:cNvPr id="15" name="Picture 14"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男性が</a:t>
            </a:r>
            <a:r>
              <a:rPr lang="en-US" altLang="ja-JP" sz="1800" b="0" dirty="0">
                <a:solidFill>
                  <a:srgbClr val="333333"/>
                </a:solidFill>
                <a:latin typeface="+mn-lt"/>
              </a:rPr>
              <a:t>2</a:t>
            </a:r>
            <a:r>
              <a:rPr lang="ja-JP" altLang="en-US" sz="1800" b="0" dirty="0">
                <a:solidFill>
                  <a:srgbClr val="333333"/>
                </a:solidFill>
                <a:latin typeface="+mn-lt"/>
              </a:rPr>
              <a:t>人、木陰で駐車スペースについて言い争っている。</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男性がもう一方の男性に二台分の駐車スペースを占拠していると文句を言うのは正当である。</a:t>
            </a:r>
          </a:p>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rPr>
              <a:t>グレーの車のドライバーが不当に非難されているところ。</a:t>
            </a:r>
            <a:endParaRPr lang="en-US" altLang="de-DE"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男性はその車の値段に納得していない。</a:t>
            </a:r>
            <a:endParaRPr lang="de-DE" altLang="ja-JP"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27</a:t>
            </a:fld>
            <a:endParaRPr lang="de-DE" altLang="ja-JP">
              <a:latin typeface="+mn-lt"/>
            </a:endParaRPr>
          </a:p>
        </p:txBody>
      </p:sp>
      <p:pic>
        <p:nvPicPr>
          <p:cNvPr id="14"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0"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男性が電話に気をとられて、投げたピザ生地がちょうど頭に落ちてきた。</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男性の頭に異様な生き物が落ちてきたので助けを呼ぼうとしている。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男性がおかしな帽子をかぶって女の子を笑わそうとしている。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男性がケーキの作り方を忘れたので、レシピをきくために母親に電話をしようとしている。</a:t>
            </a:r>
            <a:endParaRPr lang="de-DE" altLang="ja-JP"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28</a:t>
            </a:fld>
            <a:endParaRPr lang="de-DE" altLang="ja-JP">
              <a:latin typeface="+mn-lt"/>
            </a:endParaRPr>
          </a:p>
        </p:txBody>
      </p:sp>
      <p:pic>
        <p:nvPicPr>
          <p:cNvPr id="9"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男性が電話に気をとられて、投げたピザ生地がちょうど頭に落ちてきた。</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男性の頭に異様な生き物が落ちてきたので助けを呼ぼうとしている。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男性がおかしな帽子をかぶって女の子を笑わそうとしている。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男性がケーキの作り方を忘れたので、レシピをきくために母親に電話をしようとしている。</a:t>
            </a:r>
            <a:endParaRPr lang="de-DE" altLang="ja-JP"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29</a:t>
            </a:fld>
            <a:endParaRPr lang="de-DE" altLang="ja-JP">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30</a:t>
            </a:fld>
            <a:endParaRPr lang="de-DE" altLang="ja-JP">
              <a:latin typeface="+mn-lt"/>
            </a:endParaRPr>
          </a:p>
        </p:txBody>
      </p:sp>
      <p:sp>
        <p:nvSpPr>
          <p:cNvPr id="3380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男性が電話に気をとられて、投げたピザ生地がちょうど頭に落ちてきた。</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男性の頭に異様な生き物が落ちてきたので助けを呼ぼうとしている。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男性がおかしな帽子をかぶって女の子を笑わそうとしている。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男性がケーキの作り方を忘れたので、レシピをきくために母親に電話をしようとしている。</a:t>
            </a:r>
            <a:endParaRPr lang="de-DE" altLang="ja-JP" sz="1800" b="0">
              <a:solidFill>
                <a:srgbClr val="333333"/>
              </a:solidFill>
              <a:latin typeface="+mn-lt"/>
            </a:endParaRPr>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rPr>
              <a:t>男性が電話に気をとられて、投げたピザ生地がちょうど頭に落ちてきた。</a:t>
            </a:r>
            <a:endParaRPr lang="en-US" altLang="de-DE"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男性の頭に異様な生き物が落ちてきたので助けを呼ぼうとしてい</a:t>
            </a:r>
            <a:r>
              <a:rPr lang="ja-JP" altLang="en-US" sz="1800" b="0">
                <a:solidFill>
                  <a:srgbClr val="333333"/>
                </a:solidFill>
                <a:latin typeface="+mn-lt"/>
              </a:rPr>
              <a:t>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a:t>
            </a:r>
            <a:r>
              <a:rPr lang="ja-JP" altLang="en-US" sz="1800" b="0" dirty="0">
                <a:solidFill>
                  <a:srgbClr val="333333"/>
                </a:solidFill>
                <a:latin typeface="+mn-lt"/>
              </a:rPr>
              <a:t>性がおかしな帽子をかぶって女の子を笑わそうとしている。</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男性がケーキの作り方を忘れたので、レシピをきくために母親に電話をしようとしている。</a:t>
            </a:r>
            <a:endParaRPr lang="de-DE" altLang="ja-JP"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31</a:t>
            </a:fld>
            <a:endParaRPr lang="de-DE" altLang="ja-JP">
              <a:latin typeface="+mn-lt"/>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rPr>
              <a:t>政治家が恵まれない人々を援助してい</a:t>
            </a:r>
            <a:r>
              <a:rPr lang="ja-JP" altLang="en-US" sz="1800" b="0">
                <a:solidFill>
                  <a:srgbClr val="333333"/>
                </a:solidFill>
                <a:latin typeface="+mn-lt"/>
              </a:rPr>
              <a:t>ます</a:t>
            </a:r>
            <a:r>
              <a:rPr lang="ja-JP" altLang="de-DE" sz="1800" b="0">
                <a:solidFill>
                  <a:srgbClr val="333333"/>
                </a:solidFill>
                <a:latin typeface="+mn-lt"/>
              </a:rPr>
              <a:t>。</a:t>
            </a:r>
            <a:endParaRPr lang="de-DE" altLang="ja-JP"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共産主義の政治</a:t>
            </a:r>
            <a:r>
              <a:rPr lang="ja-JP" altLang="en-US" sz="1800" b="0">
                <a:solidFill>
                  <a:srgbClr val="333333"/>
                </a:solidFill>
                <a:latin typeface="+mn-lt"/>
              </a:rPr>
              <a:t>活動</a:t>
            </a:r>
            <a:r>
              <a:rPr lang="ja-JP" altLang="en-CA" sz="1800" b="0">
                <a:solidFill>
                  <a:srgbClr val="333333"/>
                </a:solidFill>
                <a:latin typeface="+mn-lt"/>
              </a:rPr>
              <a:t>家が労働者に</a:t>
            </a:r>
            <a:r>
              <a:rPr lang="ja-JP" altLang="en-US" sz="1800" b="0">
                <a:solidFill>
                  <a:srgbClr val="333333"/>
                </a:solidFill>
                <a:latin typeface="+mn-lt"/>
              </a:rPr>
              <a:t>一所</a:t>
            </a:r>
            <a:r>
              <a:rPr lang="ja-JP" altLang="en-CA" sz="1800" b="0">
                <a:solidFill>
                  <a:srgbClr val="333333"/>
                </a:solidFill>
                <a:latin typeface="+mn-lt"/>
              </a:rPr>
              <a:t>懸命働くよう</a:t>
            </a:r>
            <a:r>
              <a:rPr lang="ja-JP" altLang="en-US" sz="1800" b="0">
                <a:solidFill>
                  <a:srgbClr val="333333"/>
                </a:solidFill>
                <a:latin typeface="+mn-lt"/>
              </a:rPr>
              <a:t>激励</a:t>
            </a:r>
            <a:r>
              <a:rPr lang="ja-JP" altLang="en-CA" sz="1800" b="0">
                <a:solidFill>
                  <a:srgbClr val="333333"/>
                </a:solidFill>
                <a:latin typeface="+mn-lt"/>
              </a:rPr>
              <a:t>してい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教会の</a:t>
            </a:r>
            <a:r>
              <a:rPr lang="ja-JP" altLang="en-CA" sz="1800" b="0">
                <a:solidFill>
                  <a:srgbClr val="333333"/>
                </a:solidFill>
                <a:latin typeface="+mn-lt"/>
              </a:rPr>
              <a:t>伝道師が世界の終わりについて訴えてい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社長は</a:t>
            </a:r>
            <a:r>
              <a:rPr lang="ja-JP" altLang="en-US" sz="1800" b="0">
                <a:solidFill>
                  <a:srgbClr val="333333"/>
                </a:solidFill>
                <a:latin typeface="+mn-lt"/>
              </a:rPr>
              <a:t>、</a:t>
            </a:r>
            <a:r>
              <a:rPr lang="ja-JP" altLang="en-CA" sz="1800" b="0">
                <a:solidFill>
                  <a:srgbClr val="333333"/>
                </a:solidFill>
                <a:latin typeface="+mn-lt"/>
              </a:rPr>
              <a:t>自分は贅沢に暮らしているくせに</a:t>
            </a:r>
            <a:r>
              <a:rPr lang="ja-JP" altLang="en-US" sz="1800" b="0">
                <a:solidFill>
                  <a:srgbClr val="333333"/>
                </a:solidFill>
                <a:latin typeface="+mn-lt"/>
              </a:rPr>
              <a:t>、社員の</a:t>
            </a:r>
            <a:r>
              <a:rPr lang="ja-JP" altLang="en-CA" sz="1800" b="0">
                <a:solidFill>
                  <a:srgbClr val="333333"/>
                </a:solidFill>
                <a:latin typeface="+mn-lt"/>
              </a:rPr>
              <a:t>給料を上げることはできないと発表してい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32</a:t>
            </a:fld>
            <a:endParaRPr lang="de-DE" altLang="ja-JP">
              <a:latin typeface="+mn-lt"/>
            </a:endParaRPr>
          </a:p>
        </p:txBody>
      </p:sp>
      <p:pic>
        <p:nvPicPr>
          <p:cNvPr id="9"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rPr>
              <a:t>政治家が恵まれない人々を援助してい</a:t>
            </a:r>
            <a:r>
              <a:rPr lang="ja-JP" altLang="en-US" sz="1800" b="0">
                <a:solidFill>
                  <a:srgbClr val="333333"/>
                </a:solidFill>
                <a:latin typeface="+mn-lt"/>
              </a:rPr>
              <a:t>ます</a:t>
            </a:r>
            <a:r>
              <a:rPr lang="ja-JP" altLang="de-DE" sz="1800" b="0">
                <a:solidFill>
                  <a:srgbClr val="333333"/>
                </a:solidFill>
                <a:latin typeface="+mn-lt"/>
              </a:rPr>
              <a:t>。</a:t>
            </a:r>
            <a:endParaRPr lang="de-DE" altLang="ja-JP"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共産主義の政治</a:t>
            </a:r>
            <a:r>
              <a:rPr lang="ja-JP" altLang="en-US" sz="1800" b="0">
                <a:solidFill>
                  <a:srgbClr val="333333"/>
                </a:solidFill>
                <a:latin typeface="+mn-lt"/>
              </a:rPr>
              <a:t>活動</a:t>
            </a:r>
            <a:r>
              <a:rPr lang="ja-JP" altLang="en-CA" sz="1800" b="0">
                <a:solidFill>
                  <a:srgbClr val="333333"/>
                </a:solidFill>
                <a:latin typeface="+mn-lt"/>
              </a:rPr>
              <a:t>家が労働者に</a:t>
            </a:r>
            <a:r>
              <a:rPr lang="ja-JP" altLang="en-US" sz="1800" b="0">
                <a:solidFill>
                  <a:srgbClr val="333333"/>
                </a:solidFill>
                <a:latin typeface="+mn-lt"/>
              </a:rPr>
              <a:t>一所</a:t>
            </a:r>
            <a:r>
              <a:rPr lang="ja-JP" altLang="en-CA" sz="1800" b="0">
                <a:solidFill>
                  <a:srgbClr val="333333"/>
                </a:solidFill>
                <a:latin typeface="+mn-lt"/>
              </a:rPr>
              <a:t>懸命働くよう</a:t>
            </a:r>
            <a:r>
              <a:rPr lang="ja-JP" altLang="en-US" sz="1800" b="0">
                <a:solidFill>
                  <a:srgbClr val="333333"/>
                </a:solidFill>
                <a:latin typeface="+mn-lt"/>
              </a:rPr>
              <a:t>激励</a:t>
            </a:r>
            <a:r>
              <a:rPr lang="ja-JP" altLang="en-CA" sz="1800" b="0">
                <a:solidFill>
                  <a:srgbClr val="333333"/>
                </a:solidFill>
                <a:latin typeface="+mn-lt"/>
              </a:rPr>
              <a:t>してい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教会の</a:t>
            </a:r>
            <a:r>
              <a:rPr lang="ja-JP" altLang="en-CA" sz="1800" b="0">
                <a:solidFill>
                  <a:srgbClr val="333333"/>
                </a:solidFill>
                <a:latin typeface="+mn-lt"/>
              </a:rPr>
              <a:t>伝道師が世界の終わりについて訴えてい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社長は</a:t>
            </a:r>
            <a:r>
              <a:rPr lang="ja-JP" altLang="en-US" sz="1800" b="0">
                <a:solidFill>
                  <a:srgbClr val="333333"/>
                </a:solidFill>
                <a:latin typeface="+mn-lt"/>
              </a:rPr>
              <a:t>、</a:t>
            </a:r>
            <a:r>
              <a:rPr lang="ja-JP" altLang="en-CA" sz="1800" b="0">
                <a:solidFill>
                  <a:srgbClr val="333333"/>
                </a:solidFill>
                <a:latin typeface="+mn-lt"/>
              </a:rPr>
              <a:t>自分は贅沢に暮らしているくせに</a:t>
            </a:r>
            <a:r>
              <a:rPr lang="ja-JP" altLang="en-US" sz="1800" b="0">
                <a:solidFill>
                  <a:srgbClr val="333333"/>
                </a:solidFill>
                <a:latin typeface="+mn-lt"/>
              </a:rPr>
              <a:t>、社員の</a:t>
            </a:r>
            <a:r>
              <a:rPr lang="ja-JP" altLang="en-CA" sz="1800" b="0">
                <a:solidFill>
                  <a:srgbClr val="333333"/>
                </a:solidFill>
                <a:latin typeface="+mn-lt"/>
              </a:rPr>
              <a:t>給料を上げることはできないと発表してい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再評定してください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33</a:t>
            </a:fld>
            <a:endParaRPr lang="de-DE" altLang="ja-JP">
              <a:latin typeface="+mn-lt"/>
            </a:endParaRPr>
          </a:p>
        </p:txBody>
      </p:sp>
      <p:pic>
        <p:nvPicPr>
          <p:cNvPr id="13"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ja-JP" altLang="en-US" sz="1300" b="0">
                <a:latin typeface="Calibri Light"/>
              </a:rPr>
              <a:t>大会</a:t>
            </a:r>
            <a:endParaRPr lang="de-DE" altLang="de-DE" sz="1300" b="0" dirty="0">
              <a:latin typeface="Calibri Light"/>
            </a:endParaRPr>
          </a:p>
        </p:txBody>
      </p:sp>
      <p:sp>
        <p:nvSpPr>
          <p:cNvPr id="15"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rPr>
              <a:t>政治家が恵まれない人々を援助してい</a:t>
            </a:r>
            <a:r>
              <a:rPr lang="ja-JP" altLang="en-US" sz="1800" b="0">
                <a:solidFill>
                  <a:srgbClr val="333333"/>
                </a:solidFill>
                <a:latin typeface="+mn-lt"/>
              </a:rPr>
              <a:t>ます</a:t>
            </a:r>
            <a:r>
              <a:rPr lang="ja-JP" altLang="de-DE" sz="1800" b="0">
                <a:solidFill>
                  <a:srgbClr val="333333"/>
                </a:solidFill>
                <a:latin typeface="+mn-lt"/>
              </a:rPr>
              <a:t>。</a:t>
            </a:r>
            <a:endParaRPr lang="de-DE" altLang="ja-JP"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共産主義の政治</a:t>
            </a:r>
            <a:r>
              <a:rPr lang="ja-JP" altLang="en-US" sz="1800" b="0">
                <a:solidFill>
                  <a:srgbClr val="333333"/>
                </a:solidFill>
                <a:latin typeface="+mn-lt"/>
              </a:rPr>
              <a:t>活動</a:t>
            </a:r>
            <a:r>
              <a:rPr lang="ja-JP" altLang="en-CA" sz="1800" b="0">
                <a:solidFill>
                  <a:srgbClr val="333333"/>
                </a:solidFill>
                <a:latin typeface="+mn-lt"/>
              </a:rPr>
              <a:t>家が労働者に</a:t>
            </a:r>
            <a:r>
              <a:rPr lang="ja-JP" altLang="en-US" sz="1800" b="0">
                <a:solidFill>
                  <a:srgbClr val="333333"/>
                </a:solidFill>
                <a:latin typeface="+mn-lt"/>
              </a:rPr>
              <a:t>一所</a:t>
            </a:r>
            <a:r>
              <a:rPr lang="ja-JP" altLang="en-CA" sz="1800" b="0">
                <a:solidFill>
                  <a:srgbClr val="333333"/>
                </a:solidFill>
                <a:latin typeface="+mn-lt"/>
              </a:rPr>
              <a:t>懸命働くよう</a:t>
            </a:r>
            <a:r>
              <a:rPr lang="ja-JP" altLang="en-US" sz="1800" b="0">
                <a:solidFill>
                  <a:srgbClr val="333333"/>
                </a:solidFill>
                <a:latin typeface="+mn-lt"/>
              </a:rPr>
              <a:t>激励</a:t>
            </a:r>
            <a:r>
              <a:rPr lang="ja-JP" altLang="en-CA" sz="1800" b="0">
                <a:solidFill>
                  <a:srgbClr val="333333"/>
                </a:solidFill>
                <a:latin typeface="+mn-lt"/>
              </a:rPr>
              <a:t>してい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教会の</a:t>
            </a:r>
            <a:r>
              <a:rPr lang="ja-JP" altLang="en-CA" sz="1800" b="0">
                <a:solidFill>
                  <a:srgbClr val="333333"/>
                </a:solidFill>
                <a:latin typeface="+mn-lt"/>
              </a:rPr>
              <a:t>伝道師が世界の終わりについて訴えてい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社長は</a:t>
            </a:r>
            <a:r>
              <a:rPr lang="ja-JP" altLang="en-US" sz="1800" b="0">
                <a:solidFill>
                  <a:srgbClr val="333333"/>
                </a:solidFill>
                <a:latin typeface="+mn-lt"/>
              </a:rPr>
              <a:t>、</a:t>
            </a:r>
            <a:r>
              <a:rPr lang="ja-JP" altLang="en-CA" sz="1800" b="0">
                <a:solidFill>
                  <a:srgbClr val="333333"/>
                </a:solidFill>
                <a:latin typeface="+mn-lt"/>
              </a:rPr>
              <a:t>自分は贅沢に暮らしているくせに</a:t>
            </a:r>
            <a:r>
              <a:rPr lang="ja-JP" altLang="en-US" sz="1800" b="0">
                <a:solidFill>
                  <a:srgbClr val="333333"/>
                </a:solidFill>
                <a:latin typeface="+mn-lt"/>
              </a:rPr>
              <a:t>、社員の</a:t>
            </a:r>
            <a:r>
              <a:rPr lang="ja-JP" altLang="en-CA" sz="1800" b="0">
                <a:solidFill>
                  <a:srgbClr val="333333"/>
                </a:solidFill>
                <a:latin typeface="+mn-lt"/>
              </a:rPr>
              <a:t>給料を上げることはできないと発表してい</a:t>
            </a:r>
            <a:r>
              <a:rPr lang="ja-JP" altLang="en-US" sz="1800" b="0">
                <a:solidFill>
                  <a:srgbClr val="333333"/>
                </a:solidFill>
                <a:latin typeface="+mn-lt"/>
              </a:rPr>
              <a:t>ます</a:t>
            </a:r>
            <a:r>
              <a:rPr lang="ja-JP" altLang="en-CA" sz="1800" b="0">
                <a:solidFill>
                  <a:srgbClr val="333333"/>
                </a:solidFill>
                <a:latin typeface="+mn-lt"/>
              </a:rPr>
              <a:t>。</a:t>
            </a:r>
            <a:endParaRPr lang="en-CA" altLang="de-DE" sz="18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再評定してください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34</a:t>
            </a:fld>
            <a:endParaRPr lang="de-DE" altLang="ja-JP">
              <a:latin typeface="+mn-lt"/>
            </a:endParaRPr>
          </a:p>
        </p:txBody>
      </p:sp>
      <p:pic>
        <p:nvPicPr>
          <p:cNvPr id="17" name="Picture 16"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5"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Rechteck 13"/>
          <p:cNvSpPr>
            <a:spLocks noChangeArrowheads="1"/>
          </p:cNvSpPr>
          <p:nvPr/>
        </p:nvSpPr>
        <p:spPr bwMode="auto">
          <a:xfrm>
            <a:off x="1057027" y="2103120"/>
            <a:ext cx="1280160" cy="283464"/>
          </a:xfrm>
          <a:prstGeom prst="rect">
            <a:avLst/>
          </a:prstGeom>
          <a:solidFill>
            <a:schemeClr val="bg1"/>
          </a:solidFill>
          <a:ln w="9525" algn="ctr">
            <a:solidFill>
              <a:schemeClr val="tx1"/>
            </a:solidFill>
            <a:round/>
            <a:headEnd/>
            <a:tailEnd/>
          </a:ln>
          <a:effectLst/>
        </p:spPr>
        <p:txBody>
          <a:bodyPr lIns="45720" rIns="45720">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ja-JP" altLang="en-US" sz="1300" b="0">
                <a:latin typeface="Calibri Light"/>
              </a:rPr>
              <a:t>チャリティ大会</a:t>
            </a:r>
            <a:endParaRPr lang="de-DE" altLang="de-DE" sz="1300" b="0" dirty="0">
              <a:latin typeface="Calibri Light"/>
            </a:endParaRPr>
          </a:p>
        </p:txBody>
      </p:sp>
      <p:sp>
        <p:nvSpPr>
          <p:cNvPr id="36"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ja-JP" altLang="en-US" sz="1300" b="0" dirty="0">
                <a:latin typeface="Calibri Light"/>
              </a:rPr>
              <a:t>大会</a:t>
            </a:r>
            <a:endParaRPr lang="de-DE" altLang="de-DE" sz="1300" b="0" dirty="0">
              <a:latin typeface="Calibri Light"/>
            </a:endParaRPr>
          </a:p>
        </p:txBody>
      </p:sp>
      <p:sp>
        <p:nvSpPr>
          <p:cNvPr id="21"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ja-JP" altLang="de-DE" sz="1800" b="0" dirty="0">
                <a:solidFill>
                  <a:srgbClr val="004992"/>
                </a:solidFill>
                <a:latin typeface="+mn-lt"/>
              </a:rPr>
              <a:t>政治家が恵まれない人々を援助してい</a:t>
            </a:r>
            <a:r>
              <a:rPr lang="ja-JP" altLang="en-US" sz="1800" b="0" dirty="0">
                <a:solidFill>
                  <a:srgbClr val="004992"/>
                </a:solidFill>
                <a:latin typeface="+mn-lt"/>
              </a:rPr>
              <a:t>ます</a:t>
            </a:r>
            <a:r>
              <a:rPr lang="ja-JP" altLang="de-DE" sz="1800" b="0" dirty="0">
                <a:solidFill>
                  <a:srgbClr val="004992"/>
                </a:solidFill>
                <a:latin typeface="+mn-lt"/>
              </a:rPr>
              <a:t>。</a:t>
            </a:r>
            <a:endParaRPr lang="de-DE" altLang="ja-JP"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共産主義の政治</a:t>
            </a:r>
            <a:r>
              <a:rPr lang="ja-JP" altLang="en-US" sz="1800" b="0" dirty="0">
                <a:solidFill>
                  <a:srgbClr val="333333"/>
                </a:solidFill>
                <a:latin typeface="+mn-lt"/>
              </a:rPr>
              <a:t>活動</a:t>
            </a:r>
            <a:r>
              <a:rPr lang="ja-JP" altLang="en-CA" sz="1800" b="0" dirty="0">
                <a:solidFill>
                  <a:srgbClr val="333333"/>
                </a:solidFill>
                <a:latin typeface="+mn-lt"/>
              </a:rPr>
              <a:t>家が労働者に</a:t>
            </a:r>
            <a:r>
              <a:rPr lang="ja-JP" altLang="en-US" sz="1800" b="0" dirty="0">
                <a:solidFill>
                  <a:srgbClr val="333333"/>
                </a:solidFill>
                <a:latin typeface="+mn-lt"/>
              </a:rPr>
              <a:t>一所</a:t>
            </a:r>
            <a:r>
              <a:rPr lang="ja-JP" altLang="en-CA" sz="1800" b="0" dirty="0">
                <a:solidFill>
                  <a:srgbClr val="333333"/>
                </a:solidFill>
                <a:latin typeface="+mn-lt"/>
              </a:rPr>
              <a:t>懸命働くよう</a:t>
            </a:r>
            <a:r>
              <a:rPr lang="ja-JP" altLang="en-US" sz="1800" b="0" dirty="0">
                <a:solidFill>
                  <a:srgbClr val="333333"/>
                </a:solidFill>
                <a:latin typeface="+mn-lt"/>
              </a:rPr>
              <a:t>激励</a:t>
            </a:r>
            <a:r>
              <a:rPr lang="ja-JP" altLang="en-CA" sz="1800" b="0" dirty="0">
                <a:solidFill>
                  <a:srgbClr val="333333"/>
                </a:solidFill>
                <a:latin typeface="+mn-lt"/>
              </a:rPr>
              <a:t>してい</a:t>
            </a:r>
            <a:r>
              <a:rPr lang="ja-JP" altLang="en-US" sz="1800" b="0" dirty="0">
                <a:solidFill>
                  <a:srgbClr val="333333"/>
                </a:solidFill>
                <a:latin typeface="+mn-lt"/>
              </a:rPr>
              <a:t>ます</a:t>
            </a:r>
            <a:r>
              <a:rPr lang="ja-JP" altLang="en-CA" sz="1800" b="0" dirty="0">
                <a:solidFill>
                  <a:srgbClr val="333333"/>
                </a:solidFill>
                <a:latin typeface="+mn-lt"/>
              </a:rPr>
              <a:t>。</a:t>
            </a:r>
            <a:endParaRPr lang="en-CA"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教会の</a:t>
            </a:r>
            <a:r>
              <a:rPr lang="ja-JP" altLang="en-CA" sz="1800" b="0" dirty="0">
                <a:solidFill>
                  <a:srgbClr val="333333"/>
                </a:solidFill>
                <a:latin typeface="+mn-lt"/>
              </a:rPr>
              <a:t>伝道師が世界の終わりについて訴えてい</a:t>
            </a:r>
            <a:r>
              <a:rPr lang="ja-JP" altLang="en-US" sz="1800" b="0" dirty="0">
                <a:solidFill>
                  <a:srgbClr val="333333"/>
                </a:solidFill>
                <a:latin typeface="+mn-lt"/>
              </a:rPr>
              <a:t>ます</a:t>
            </a:r>
            <a:r>
              <a:rPr lang="ja-JP" altLang="en-CA" sz="1800" b="0" dirty="0">
                <a:solidFill>
                  <a:srgbClr val="333333"/>
                </a:solidFill>
                <a:latin typeface="+mn-lt"/>
              </a:rPr>
              <a:t>。</a:t>
            </a:r>
            <a:endParaRPr lang="en-CA"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社長は</a:t>
            </a:r>
            <a:r>
              <a:rPr lang="ja-JP" altLang="en-US" sz="1800" b="0" dirty="0">
                <a:solidFill>
                  <a:srgbClr val="333333"/>
                </a:solidFill>
                <a:latin typeface="+mn-lt"/>
              </a:rPr>
              <a:t>、</a:t>
            </a:r>
            <a:r>
              <a:rPr lang="ja-JP" altLang="en-CA" sz="1800" b="0" dirty="0">
                <a:solidFill>
                  <a:srgbClr val="333333"/>
                </a:solidFill>
                <a:latin typeface="+mn-lt"/>
              </a:rPr>
              <a:t>自分は贅沢に暮らしているくせに</a:t>
            </a:r>
            <a:r>
              <a:rPr lang="ja-JP" altLang="en-US" sz="1800" b="0" dirty="0">
                <a:solidFill>
                  <a:srgbClr val="333333"/>
                </a:solidFill>
                <a:latin typeface="+mn-lt"/>
              </a:rPr>
              <a:t>、社員の</a:t>
            </a:r>
            <a:r>
              <a:rPr lang="ja-JP" altLang="en-CA" sz="1800" b="0" dirty="0">
                <a:solidFill>
                  <a:srgbClr val="333333"/>
                </a:solidFill>
                <a:latin typeface="+mn-lt"/>
              </a:rPr>
              <a:t>給料を上げることはできないと発表してい</a:t>
            </a:r>
            <a:r>
              <a:rPr lang="ja-JP" altLang="en-US" sz="1800" b="0" dirty="0">
                <a:solidFill>
                  <a:srgbClr val="333333"/>
                </a:solidFill>
                <a:latin typeface="+mn-lt"/>
              </a:rPr>
              <a:t>ます</a:t>
            </a:r>
            <a:r>
              <a:rPr lang="ja-JP" altLang="en-CA" sz="1800" b="0" dirty="0">
                <a:solidFill>
                  <a:srgbClr val="333333"/>
                </a:solidFill>
                <a:latin typeface="+mn-lt"/>
              </a:rPr>
              <a:t>。</a:t>
            </a:r>
            <a:endParaRPr lang="en-CA" altLang="de-DE" sz="18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35</a:t>
            </a:fld>
            <a:endParaRPr lang="de-DE" altLang="ja-JP">
              <a:latin typeface="+mn-lt"/>
            </a:endParaRPr>
          </a:p>
        </p:txBody>
      </p:sp>
      <p:pic>
        <p:nvPicPr>
          <p:cNvPr id="16" name="Picture 15"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Rechteck 13"/>
          <p:cNvSpPr>
            <a:spLocks noChangeArrowheads="1"/>
          </p:cNvSpPr>
          <p:nvPr/>
        </p:nvSpPr>
        <p:spPr bwMode="auto">
          <a:xfrm>
            <a:off x="1057027" y="2103120"/>
            <a:ext cx="1280160" cy="283464"/>
          </a:xfrm>
          <a:prstGeom prst="rect">
            <a:avLst/>
          </a:prstGeom>
          <a:solidFill>
            <a:schemeClr val="bg1"/>
          </a:solidFill>
          <a:ln w="9525" algn="ctr">
            <a:solidFill>
              <a:schemeClr val="tx1"/>
            </a:solidFill>
            <a:round/>
            <a:headEnd/>
            <a:tailEnd/>
          </a:ln>
          <a:effectLst/>
        </p:spPr>
        <p:txBody>
          <a:bodyPr lIns="45720" rIns="45720">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ja-JP" altLang="en-US" sz="1300" b="0">
                <a:latin typeface="Calibri Light"/>
              </a:rPr>
              <a:t>チャリティ大会</a:t>
            </a:r>
            <a:endParaRPr lang="de-DE" altLang="de-DE" sz="1300" b="0" dirty="0">
              <a:latin typeface="Calibri Light"/>
            </a:endParaRPr>
          </a:p>
        </p:txBody>
      </p:sp>
      <p:sp>
        <p:nvSpPr>
          <p:cNvPr id="35"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ja-JP" altLang="en-US" sz="1300" b="0" dirty="0">
                <a:latin typeface="Calibri Light"/>
              </a:rPr>
              <a:t>大会</a:t>
            </a:r>
            <a:endParaRPr lang="de-DE" altLang="de-DE" sz="1300" b="0" dirty="0">
              <a:latin typeface="Calibri Light"/>
            </a:endParaRPr>
          </a:p>
        </p:txBody>
      </p:sp>
      <p:sp>
        <p:nvSpPr>
          <p:cNvPr id="1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3"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男性が警察の追跡をまこうとしている。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男性が面白半分に女性の水着を試着している。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男性は女性のボディーガードである。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男性の服がぬれてしまったので女性の服を盗んでいる。</a:t>
            </a:r>
            <a:endParaRPr lang="de-DE" altLang="ja-JP"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36</a:t>
            </a:fld>
            <a:endParaRPr lang="de-DE" altLang="ja-JP">
              <a:latin typeface="+mn-lt"/>
            </a:endParaRPr>
          </a:p>
        </p:txBody>
      </p:sp>
      <p:pic>
        <p:nvPicPr>
          <p:cNvPr id="9"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10"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37</a:t>
            </a:fld>
            <a:endParaRPr lang="de-DE" altLang="ja-JP">
              <a:latin typeface="+mn-lt"/>
            </a:endParaRPr>
          </a:p>
        </p:txBody>
      </p:sp>
      <p:sp>
        <p:nvSpPr>
          <p:cNvPr id="40970"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男性が警察の追跡をまこうとしている。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男性が面白半分に女性の水着を試着している。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男性は女性のボディーガードである。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男性の服がぬれてしまったので女性の服を盗んでいる。</a:t>
            </a:r>
            <a:endParaRPr lang="de-DE" altLang="ja-JP" sz="1800" b="0">
              <a:solidFill>
                <a:srgbClr val="333333"/>
              </a:solidFill>
              <a:latin typeface="+mn-lt"/>
            </a:endParaRPr>
          </a:p>
        </p:txBody>
      </p:sp>
      <p:pic>
        <p:nvPicPr>
          <p:cNvPr id="12"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4"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38</a:t>
            </a:fld>
            <a:endParaRPr lang="de-DE" altLang="ja-JP">
              <a:latin typeface="+mn-lt"/>
            </a:endParaRPr>
          </a:p>
        </p:txBody>
      </p:sp>
      <p:sp>
        <p:nvSpPr>
          <p:cNvPr id="41996"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男性が警察の追跡をまこうとしている。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男性が面白半分に女性の水着を試着している。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男性は女性のボディーガードである。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男性の服がぬれてしまったので女性の服を盗んでいる。</a:t>
            </a:r>
            <a:endParaRPr lang="de-DE" altLang="ja-JP" sz="1800" b="0">
              <a:solidFill>
                <a:srgbClr val="333333"/>
              </a:solidFill>
              <a:latin typeface="+mn-lt"/>
            </a:endParaRPr>
          </a:p>
        </p:txBody>
      </p:sp>
      <p:pic>
        <p:nvPicPr>
          <p:cNvPr id="15"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6"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0"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9"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ja-JP" altLang="en-US" sz="1800" b="0">
                <a:solidFill>
                  <a:srgbClr val="004992"/>
                </a:solidFill>
                <a:latin typeface="+mn-lt"/>
              </a:rPr>
              <a:t>男性が警察の追跡をまこうとしている。</a:t>
            </a:r>
            <a:endParaRPr lang="en-US" altLang="de-DE" sz="1800" b="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男性が面白半分に女性の水着を試着している。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男性は女性のボディーガードである。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男性の服がぬれてしまったので女性の服を盗んでいる。</a:t>
            </a:r>
            <a:endParaRPr lang="de-DE" altLang="ja-JP" sz="18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39</a:t>
            </a:fld>
            <a:endParaRPr lang="de-DE" altLang="ja-JP">
              <a:latin typeface="+mn-lt"/>
            </a:endParaRPr>
          </a:p>
        </p:txBody>
      </p:sp>
      <p:pic>
        <p:nvPicPr>
          <p:cNvPr id="14"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6"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6DAB18C-5079-4DFC-BCDE-82FD536B9D8A}" type="slidenum">
              <a:rPr lang="ja-JP" altLang="de-DE" smtClean="0">
                <a:latin typeface="+mn-lt"/>
              </a:rPr>
              <a:pPr/>
              <a:t>40</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rPr>
              <a:t>[</a:t>
            </a:r>
            <a:r>
              <a:rPr lang="ja-JP" altLang="en-US" b="0" i="1" spc="-5" dirty="0">
                <a:solidFill>
                  <a:srgbClr val="333333"/>
                </a:solidFill>
                <a:latin typeface="+mn-lt"/>
              </a:rPr>
              <a:t>トレーナーの方へ</a:t>
            </a:r>
            <a:r>
              <a:rPr lang="en-US"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ja-JP" altLang="en-US" b="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5964855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少年が楽しい一日を過ごしている。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少年は庭仕事をサボって釣りに行った。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少年は魚を釣って母親をよろこばせたいと思っている。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少年は釣り餌を盗まれた。</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41</a:t>
            </a:fld>
            <a:endParaRPr lang="de-DE" altLang="ja-JP">
              <a:latin typeface="+mn-lt"/>
            </a:endParaRPr>
          </a:p>
        </p:txBody>
      </p:sp>
      <p:pic>
        <p:nvPicPr>
          <p:cNvPr id="10"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少年が楽しい一日を過ごしている。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少年は庭仕事をサボって釣りに行った。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少年は魚を釣って母親をよろこばせたいと思っている。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少年は釣り餌を盗まれた。</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42</a:t>
            </a:fld>
            <a:endParaRPr lang="de-DE" altLang="ja-JP">
              <a:latin typeface="+mn-lt"/>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少年が楽しい一日を過ごしている。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少年は庭仕事をサボって釣りに行った。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少年は魚を釣って母親をよろこばせたいと思っている。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少年は釣り餌を盗まれた。</a:t>
            </a:r>
            <a:endParaRPr lang="en-CA" altLang="de-DE" sz="18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43</a:t>
            </a:fld>
            <a:endParaRPr lang="de-DE" altLang="ja-JP">
              <a:latin typeface="+mn-lt"/>
            </a:endParaRPr>
          </a:p>
        </p:txBody>
      </p:sp>
      <p:pic>
        <p:nvPicPr>
          <p:cNvPr id="1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2"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少年が楽しい一日を過ごしている。</a:t>
            </a:r>
            <a:endParaRPr lang="en-CA" altLang="de-DE" sz="18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ja-JP" altLang="en-CA" sz="1800" b="0" dirty="0">
                <a:solidFill>
                  <a:srgbClr val="004992"/>
                </a:solidFill>
                <a:latin typeface="+mn-lt"/>
              </a:rPr>
              <a:t>少年は庭仕事をサボって釣りに行った。</a:t>
            </a:r>
            <a:endParaRPr lang="en-CA" altLang="de-DE"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少年は魚を釣って母親をよろこばせたいと思っている。</a:t>
            </a:r>
            <a:endParaRPr lang="en-CA"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少年は釣り餌を盗まれた。</a:t>
            </a:r>
            <a:endParaRPr lang="en-CA"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44</a:t>
            </a:fld>
            <a:endParaRPr lang="de-DE" altLang="ja-JP">
              <a:latin typeface="+mn-lt"/>
            </a:endParaRPr>
          </a:p>
        </p:txBody>
      </p:sp>
      <p:pic>
        <p:nvPicPr>
          <p:cNvPr id="1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ja-JP" sz="1800" b="0">
                <a:solidFill>
                  <a:srgbClr val="333333"/>
                </a:solidFill>
                <a:latin typeface="+mn-lt"/>
              </a:rPr>
              <a:t>2</a:t>
            </a:r>
            <a:r>
              <a:rPr lang="ja-JP" altLang="en-US" sz="1800" b="0">
                <a:solidFill>
                  <a:srgbClr val="333333"/>
                </a:solidFill>
                <a:latin typeface="+mn-lt"/>
              </a:rPr>
              <a:t>人の男性は超能力</a:t>
            </a:r>
            <a:r>
              <a:rPr lang="en-US" altLang="ja-JP" sz="1800" b="0">
                <a:solidFill>
                  <a:srgbClr val="333333"/>
                </a:solidFill>
                <a:latin typeface="+mn-lt"/>
              </a:rPr>
              <a:t>(</a:t>
            </a:r>
            <a:r>
              <a:rPr lang="ja-JP" altLang="en-US" sz="1800" b="0">
                <a:solidFill>
                  <a:srgbClr val="333333"/>
                </a:solidFill>
                <a:latin typeface="+mn-lt"/>
              </a:rPr>
              <a:t>テレパシー</a:t>
            </a:r>
            <a:r>
              <a:rPr lang="en-US" altLang="ja-JP" sz="1800" b="0">
                <a:solidFill>
                  <a:srgbClr val="333333"/>
                </a:solidFill>
                <a:latin typeface="+mn-lt"/>
              </a:rPr>
              <a:t>)</a:t>
            </a:r>
            <a:r>
              <a:rPr lang="ja-JP" altLang="en-US" sz="1800" b="0">
                <a:solidFill>
                  <a:srgbClr val="333333"/>
                </a:solidFill>
                <a:latin typeface="+mn-lt"/>
              </a:rPr>
              <a:t>で会話している。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男性はもう一方の人がドアを開けるのを見て驚いている。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見覚えのある人だったので振り返ってみた。</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もう一方の人が無礼なことを言ってきたので唖然として振り返った。</a:t>
            </a:r>
            <a:endParaRPr lang="en-US"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45</a:t>
            </a:fld>
            <a:endParaRPr lang="de-DE" altLang="ja-JP">
              <a:latin typeface="+mn-lt"/>
            </a:endParaRPr>
          </a:p>
        </p:txBody>
      </p:sp>
      <p:pic>
        <p:nvPicPr>
          <p:cNvPr id="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1"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ja-JP" sz="1800" b="0">
                <a:solidFill>
                  <a:srgbClr val="333333"/>
                </a:solidFill>
                <a:latin typeface="+mn-lt"/>
              </a:rPr>
              <a:t>2</a:t>
            </a:r>
            <a:r>
              <a:rPr lang="ja-JP" altLang="en-US" sz="1800" b="0">
                <a:solidFill>
                  <a:srgbClr val="333333"/>
                </a:solidFill>
                <a:latin typeface="+mn-lt"/>
              </a:rPr>
              <a:t>人の男性は超能力</a:t>
            </a:r>
            <a:r>
              <a:rPr lang="en-US" altLang="ja-JP" sz="1800" b="0">
                <a:solidFill>
                  <a:srgbClr val="333333"/>
                </a:solidFill>
                <a:latin typeface="+mn-lt"/>
              </a:rPr>
              <a:t>(</a:t>
            </a:r>
            <a:r>
              <a:rPr lang="ja-JP" altLang="en-US" sz="1800" b="0">
                <a:solidFill>
                  <a:srgbClr val="333333"/>
                </a:solidFill>
                <a:latin typeface="+mn-lt"/>
              </a:rPr>
              <a:t>テレパシー</a:t>
            </a:r>
            <a:r>
              <a:rPr lang="en-US" altLang="ja-JP" sz="1800" b="0">
                <a:solidFill>
                  <a:srgbClr val="333333"/>
                </a:solidFill>
                <a:latin typeface="+mn-lt"/>
              </a:rPr>
              <a:t>)</a:t>
            </a:r>
            <a:r>
              <a:rPr lang="ja-JP" altLang="en-US" sz="1800" b="0">
                <a:solidFill>
                  <a:srgbClr val="333333"/>
                </a:solidFill>
                <a:latin typeface="+mn-lt"/>
              </a:rPr>
              <a:t>で会話している。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男性はもう一方の人がドアを開けるのを見て驚いている。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見覚えのある人だったので振り返ってみた。</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もう一方の人が無礼なことを言ってきたので唖然として振り返った。</a:t>
            </a:r>
            <a:endParaRPr lang="en-US"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46</a:t>
            </a:fld>
            <a:endParaRPr lang="de-DE" altLang="ja-JP">
              <a:latin typeface="+mn-l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5"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6"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ja-JP" sz="1800" b="0">
                <a:solidFill>
                  <a:srgbClr val="333333"/>
                </a:solidFill>
                <a:latin typeface="+mn-lt"/>
              </a:rPr>
              <a:t>2</a:t>
            </a:r>
            <a:r>
              <a:rPr lang="ja-JP" altLang="en-US" sz="1800" b="0">
                <a:solidFill>
                  <a:srgbClr val="333333"/>
                </a:solidFill>
                <a:latin typeface="+mn-lt"/>
              </a:rPr>
              <a:t>人の男性は超能力</a:t>
            </a:r>
            <a:r>
              <a:rPr lang="en-US" altLang="ja-JP" sz="1800" b="0">
                <a:solidFill>
                  <a:srgbClr val="333333"/>
                </a:solidFill>
                <a:latin typeface="+mn-lt"/>
              </a:rPr>
              <a:t>(</a:t>
            </a:r>
            <a:r>
              <a:rPr lang="ja-JP" altLang="en-US" sz="1800" b="0">
                <a:solidFill>
                  <a:srgbClr val="333333"/>
                </a:solidFill>
                <a:latin typeface="+mn-lt"/>
              </a:rPr>
              <a:t>テレパシー</a:t>
            </a:r>
            <a:r>
              <a:rPr lang="en-US" altLang="ja-JP" sz="1800" b="0">
                <a:solidFill>
                  <a:srgbClr val="333333"/>
                </a:solidFill>
                <a:latin typeface="+mn-lt"/>
              </a:rPr>
              <a:t>)</a:t>
            </a:r>
            <a:r>
              <a:rPr lang="ja-JP" altLang="en-US" sz="1800" b="0">
                <a:solidFill>
                  <a:srgbClr val="333333"/>
                </a:solidFill>
                <a:latin typeface="+mn-lt"/>
              </a:rPr>
              <a:t>で会話している。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男性はもう一方の人がドアを開けるのを見て驚いている。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見覚えのある人だったので振り返ってみた。</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もう一方の人が無礼なことを言ってきたので唖然として振り返った。</a:t>
            </a:r>
            <a:endParaRPr lang="en-US" altLang="de-DE" sz="18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47</a:t>
            </a:fld>
            <a:endParaRPr lang="de-DE" altLang="ja-JP">
              <a:latin typeface="+mn-lt"/>
            </a:endParaRPr>
          </a:p>
        </p:txBody>
      </p:sp>
      <p:pic>
        <p:nvPicPr>
          <p:cNvPr id="1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9"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0"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1"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ja-JP" sz="1800" b="0" dirty="0">
                <a:solidFill>
                  <a:srgbClr val="333333"/>
                </a:solidFill>
                <a:latin typeface="+mn-lt"/>
              </a:rPr>
              <a:t>2</a:t>
            </a:r>
            <a:r>
              <a:rPr lang="ja-JP" altLang="en-US" sz="1800" b="0" dirty="0">
                <a:solidFill>
                  <a:srgbClr val="333333"/>
                </a:solidFill>
                <a:latin typeface="+mn-lt"/>
              </a:rPr>
              <a:t>人の男性は超能力</a:t>
            </a:r>
            <a:r>
              <a:rPr lang="en-US" altLang="ja-JP" sz="1800" b="0" dirty="0">
                <a:solidFill>
                  <a:srgbClr val="333333"/>
                </a:solidFill>
                <a:latin typeface="+mn-lt"/>
              </a:rPr>
              <a:t>(</a:t>
            </a:r>
            <a:r>
              <a:rPr lang="ja-JP" altLang="en-US" sz="1800" b="0" dirty="0">
                <a:solidFill>
                  <a:srgbClr val="333333"/>
                </a:solidFill>
                <a:latin typeface="+mn-lt"/>
              </a:rPr>
              <a:t>テレパシー</a:t>
            </a:r>
            <a:r>
              <a:rPr lang="en-US" altLang="ja-JP" sz="1800" b="0" dirty="0">
                <a:solidFill>
                  <a:srgbClr val="333333"/>
                </a:solidFill>
                <a:latin typeface="+mn-lt"/>
              </a:rPr>
              <a:t>)</a:t>
            </a:r>
            <a:r>
              <a:rPr lang="ja-JP" altLang="en-US" sz="1800" b="0" dirty="0">
                <a:solidFill>
                  <a:srgbClr val="333333"/>
                </a:solidFill>
                <a:latin typeface="+mn-lt"/>
              </a:rPr>
              <a:t>で会話している。</a:t>
            </a:r>
            <a:endParaRPr lang="en-US" altLang="de-DE" sz="18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rPr>
              <a:t>男性はもう一方の人がドアを開けるのを見て驚いている。</a:t>
            </a:r>
            <a:endParaRPr lang="en-US" altLang="de-DE"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見覚えのある人だったので振り返ってみた。</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もう一方の人が無礼なことを言ってきたので唖然として振り返った。</a:t>
            </a:r>
            <a:endParaRPr lang="en-US"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48</a:t>
            </a:fld>
            <a:endParaRPr lang="de-DE" altLang="ja-JP">
              <a:latin typeface="+mn-lt"/>
            </a:endParaRPr>
          </a:p>
        </p:txBody>
      </p:sp>
      <p:pic>
        <p:nvPicPr>
          <p:cNvPr id="1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8"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9"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0"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男たちは牛たちが殺到する前に牛を縛る練習をしている。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カウボーイは投げ縄を買おうと思っている。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カウボーイは店のロープで店員を縛って金を奪おうとしている。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男性は新しい帽子を買おうと思っている。</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49</a:t>
            </a:fld>
            <a:endParaRPr lang="de-DE" altLang="ja-JP">
              <a:latin typeface="+mn-lt"/>
            </a:endParaRPr>
          </a:p>
        </p:txBody>
      </p:sp>
      <p:pic>
        <p:nvPicPr>
          <p:cNvPr id="9" name="Picture 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男たちは牛たちが殺到する前に牛を縛る練習をしている。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カウボーイは投げ縄を買おうと思っている。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カウボーイは店のロープで店員を縛って金を奪おうとしている。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男性は新しい帽子を買おうと思っている。</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50</a:t>
            </a:fld>
            <a:endParaRPr lang="de-DE" altLang="ja-JP">
              <a:latin typeface="+mn-lt"/>
            </a:endParaRPr>
          </a:p>
        </p:txBody>
      </p:sp>
      <p:pic>
        <p:nvPicPr>
          <p:cNvPr id="12"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男たちは牛たちが殺到する前に牛を縛る練習をしている。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カウボーイは投げ縄を買おうと思っている。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カウボーイは店のロープで店員を縛って金を奪おうとしている。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男性は新しい帽子を買おうと思っている。</a:t>
            </a:r>
            <a:endParaRPr lang="en-CA" altLang="de-DE" sz="18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51</a:t>
            </a:fld>
            <a:endParaRPr lang="de-DE" altLang="ja-JP">
              <a:latin typeface="+mn-lt"/>
            </a:endParaRPr>
          </a:p>
        </p:txBody>
      </p:sp>
      <p:pic>
        <p:nvPicPr>
          <p:cNvPr id="15"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男たちは牛たちが殺到する前に牛を縛る練習をしている。</a:t>
            </a:r>
            <a:endParaRPr lang="en-CA"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カウボーイは投げ縄を買おうと思っている。</a:t>
            </a:r>
            <a:endParaRPr lang="en-CA" altLang="de-DE" sz="18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ja-JP" altLang="en-CA" sz="1800" b="0" dirty="0">
                <a:solidFill>
                  <a:srgbClr val="004992"/>
                </a:solidFill>
                <a:latin typeface="+mn-lt"/>
              </a:rPr>
              <a:t>カウボーイは店のロープで店員を縛って金を奪おうとしている。</a:t>
            </a:r>
            <a:endParaRPr lang="en-CA" altLang="de-DE"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男性は新しい帽子を買おうと思っている。</a:t>
            </a:r>
            <a:endParaRPr lang="en-CA"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52</a:t>
            </a:fld>
            <a:endParaRPr lang="de-DE" altLang="ja-JP">
              <a:latin typeface="+mn-lt"/>
            </a:endParaRPr>
          </a:p>
        </p:txBody>
      </p:sp>
      <p:pic>
        <p:nvPicPr>
          <p:cNvPr id="14"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0"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警察犬がボート泥棒を阻止しようとしている。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犬が猫を追いかけていたのに巻き込まれて女の子が水の中に落ちた。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女の子は猫が流されるのを助けようとしている。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女の子は犬から逃れるために水の中に飛び込んだ。</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53</a:t>
            </a:fld>
            <a:endParaRPr lang="de-DE" altLang="ja-JP">
              <a:latin typeface="+mn-lt"/>
            </a:endParaRPr>
          </a:p>
        </p:txBody>
      </p:sp>
      <p:pic>
        <p:nvPicPr>
          <p:cNvPr id="12"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8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警察犬がボート泥棒を阻止しようとしている。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犬が猫を追いかけていたのに巻き込まれて女の子が水の中に落ちた。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女の子は猫が流されるのを助けようとしている。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女の子は犬から逃れるために水の中に飛び込んだ。</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54</a:t>
            </a:fld>
            <a:endParaRPr lang="de-DE" altLang="ja-JP">
              <a:latin typeface="+mn-lt"/>
            </a:endParaRP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7"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警察犬がボート泥棒を阻止しようとしている。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犬が猫を追いかけていたのに巻き込まれて女の子が水の中に落ちた。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女の子は猫が流されるのを助けようとしている。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女の子は犬から逃れるために水の中に飛び込んだ。</a:t>
            </a:r>
            <a:endParaRPr lang="en-CA" altLang="de-DE" sz="18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55</a:t>
            </a:fld>
            <a:endParaRPr lang="de-DE" altLang="ja-JP">
              <a:latin typeface="+mn-lt"/>
            </a:endParaRP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6"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7"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警察犬がボート泥棒を阻止しようとしている。</a:t>
            </a:r>
            <a:endParaRPr lang="en-CA" altLang="de-DE" sz="1800" b="0">
              <a:solidFill>
                <a:srgbClr val="333333"/>
              </a:solidFill>
              <a:latin typeface="+mn-lt"/>
            </a:endParaRPr>
          </a:p>
          <a:p>
            <a:pPr eaLnBrk="1" hangingPunct="1">
              <a:spcBef>
                <a:spcPts val="1200"/>
              </a:spcBef>
              <a:spcAft>
                <a:spcPts val="0"/>
              </a:spcAft>
              <a:buClr>
                <a:srgbClr val="004992"/>
              </a:buClr>
              <a:buFont typeface="WingDings"/>
              <a:buAutoNum type="arabicPeriod"/>
            </a:pPr>
            <a:r>
              <a:rPr lang="ja-JP" altLang="en-CA" sz="1800" b="0">
                <a:solidFill>
                  <a:srgbClr val="004992"/>
                </a:solidFill>
                <a:latin typeface="+mn-lt"/>
              </a:rPr>
              <a:t>犬が猫を追いかけていたのに巻き込まれて女の子が水の中に落ちた。</a:t>
            </a:r>
            <a:endParaRPr lang="en-CA" altLang="de-DE" sz="1800" b="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女の子は猫が流されるのを助けようとしている。</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女の子は犬から逃れるために水の中に飛び込んだ。</a:t>
            </a:r>
            <a:endParaRPr lang="en-CA" altLang="de-DE" sz="18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56</a:t>
            </a:fld>
            <a:endParaRPr lang="de-DE" altLang="ja-JP">
              <a:latin typeface="+mn-lt"/>
            </a:endParaRPr>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5"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6"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男の子が男性を強盗から助けた。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男の子が酔っぱらいを助けた。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男の子がうっかりして男性にテーブルをぶつけた。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昔からの友人が道で出会った。</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57</a:t>
            </a:fld>
            <a:endParaRPr lang="de-DE" altLang="ja-JP">
              <a:latin typeface="+mn-lt"/>
            </a:endParaRPr>
          </a:p>
        </p:txBody>
      </p:sp>
      <p:pic>
        <p:nvPicPr>
          <p:cNvPr id="9"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男の子が男性を強盗から助けた。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男の子が酔っぱらいを助けた。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男の子がうっかりして男性にテーブルをぶつけた。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昔からの友人が道で出会った。</a:t>
            </a:r>
            <a:endParaRPr lang="en-CA" altLang="de-DE" sz="18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58</a:t>
            </a:fld>
            <a:endParaRPr lang="de-DE" altLang="ja-JP">
              <a:latin typeface="+mn-lt"/>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男の子が男性を強盗から助けた。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男の子が酔っぱらいを助けた。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男の子がうっかりして男性にテーブルをぶつけた。</a:t>
            </a:r>
            <a:endParaRPr lang="en-CA"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rPr>
              <a:t>昔からの友人が道で出会った。</a:t>
            </a:r>
            <a:endParaRPr lang="en-CA" altLang="de-DE" sz="18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59</a:t>
            </a:fld>
            <a:endParaRPr lang="de-DE" altLang="ja-JP">
              <a:latin typeface="+mn-lt"/>
            </a:endParaRPr>
          </a:p>
        </p:txBody>
      </p:sp>
      <p:pic>
        <p:nvPicPr>
          <p:cNvPr id="1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男の子が男性を強盗から助けた。</a:t>
            </a:r>
            <a:endParaRPr lang="en-CA"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男の子が酔っぱらいを助けた。</a:t>
            </a:r>
            <a:endParaRPr lang="en-CA" altLang="de-DE" sz="18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ja-JP" altLang="en-CA" sz="1800" b="0" dirty="0">
                <a:solidFill>
                  <a:srgbClr val="004992"/>
                </a:solidFill>
                <a:latin typeface="+mn-lt"/>
              </a:rPr>
              <a:t>男の子がうっかりして男性にテーブルをぶつけた。</a:t>
            </a:r>
            <a:endParaRPr lang="en-CA" altLang="de-DE"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rPr>
              <a:t>昔からの友人が道で出会った。</a:t>
            </a:r>
            <a:endParaRPr lang="en-CA" altLang="de-DE"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60</a:t>
            </a:fld>
            <a:endParaRPr lang="de-DE" altLang="ja-JP">
              <a:latin typeface="+mn-lt"/>
            </a:endParaRPr>
          </a:p>
        </p:txBody>
      </p:sp>
      <p:pic>
        <p:nvPicPr>
          <p:cNvPr id="14"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61</a:t>
            </a:fld>
            <a:endParaRPr lang="de-DE" altLang="ja-JP">
              <a:latin typeface="+mn-lt"/>
            </a:endParaRPr>
          </a:p>
        </p:txBody>
      </p:sp>
      <p:sp>
        <p:nvSpPr>
          <p:cNvPr id="6554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デートでドライブインシアターに来た男性が映画を見ている。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車の中の男性は愛人と一緒にいるので、誰にも見つからないことを願っている。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車の中の男性は店へとマネキンを運んでいる。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男性と女性が車を盗んでいる。</a:t>
            </a:r>
            <a:endParaRPr lang="de-DE" altLang="ja-JP" sz="1800" b="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62</a:t>
            </a:fld>
            <a:endParaRPr lang="de-DE" altLang="ja-JP">
              <a:latin typeface="+mn-lt"/>
            </a:endParaRPr>
          </a:p>
        </p:txBody>
      </p:sp>
      <p:sp>
        <p:nvSpPr>
          <p:cNvPr id="6657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デートでドライブインシアターに来た男性が映画を見ている。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車の中の男性は愛人と一緒にいるので、誰にも見つからないことを願っている。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車の中の男性は店へとマネキンを運んでいる。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男性と女性が車を盗んでいる。</a:t>
            </a:r>
            <a:endParaRPr lang="de-DE" altLang="ja-JP" sz="1800" b="0">
              <a:solidFill>
                <a:srgbClr val="333333"/>
              </a:solidFill>
              <a:latin typeface="+mn-lt"/>
            </a:endParaRPr>
          </a:p>
        </p:txBody>
      </p: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9"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63</a:t>
            </a:fld>
            <a:endParaRPr lang="de-DE" altLang="ja-JP">
              <a:latin typeface="+mn-lt"/>
            </a:endParaRPr>
          </a:p>
        </p:txBody>
      </p:sp>
      <p:sp>
        <p:nvSpPr>
          <p:cNvPr id="6760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デートでドライブインシアターに来た男性が映画を見ている。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車の中の男性は愛人と一緒にいるので、誰にも見つからないことを願っている。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車の中の男性は店へとマネキンを運んでいる。</a:t>
            </a:r>
            <a:endParaRPr lang="en-US" altLang="de-DE" sz="1800" b="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rPr>
              <a:t>男性と女性が車を盗んでいる。</a:t>
            </a:r>
            <a:endParaRPr lang="de-DE" altLang="ja-JP" sz="1800" b="0">
              <a:solidFill>
                <a:srgbClr val="333333"/>
              </a:solidFill>
              <a:latin typeface="+mn-lt"/>
            </a:endParaRPr>
          </a:p>
        </p:txBody>
      </p:sp>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5"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デートでドライブインシアターに来た男性が映画を見ている。</a:t>
            </a:r>
            <a:endParaRPr lang="en-US" altLang="de-DE" sz="18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車の中の男性は愛人と一緒にいるので、誰にも見つからないことを願っている。</a:t>
            </a:r>
            <a:endParaRPr lang="en-US" altLang="de-DE" sz="18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rPr>
              <a:t>車の中の男性は店へとマネキンを運んでいる。</a:t>
            </a:r>
            <a:endParaRPr lang="en-US" altLang="de-DE" sz="18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rPr>
              <a:t>男性と女性が車を盗んでいる。</a:t>
            </a:r>
            <a:endParaRPr lang="de-DE" altLang="ja-JP" sz="18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64</a:t>
            </a:fld>
            <a:endParaRPr lang="de-DE" altLang="ja-JP">
              <a:latin typeface="+mn-lt"/>
            </a:endParaRPr>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4"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時に、出来事は最初に思っていたのと大きく違うことが後に判明する時がある：性急な決定をしてしまって間違うことはよくある。</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65</a:t>
            </a:fld>
            <a:endParaRPr lang="de-DE" altLang="ja-JP">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時に、出来事は最初に思っていたのと大きく違うことが後に判明する時がある：性急な決定をしてしまって間違うことはよくある。</a:t>
            </a:r>
          </a:p>
          <a:p>
            <a:pPr marL="342900" lvl="0" indent="-342900" defTabSz="914400" fontAlgn="base">
              <a:buClr>
                <a:srgbClr val="333333"/>
              </a:buClr>
              <a:buFont typeface="WingDings"/>
              <a:buChar char=""/>
            </a:pPr>
            <a:r>
              <a:rPr lang="ja-JP" altLang="en-AU" sz="2400" dirty="0">
                <a:solidFill>
                  <a:srgbClr val="333333"/>
                </a:solidFill>
              </a:rPr>
              <a:t>あなたはいつもいろいろな解釈や仮説について考え、それに応じて考えをかえていくようにしましょう。</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66</a:t>
            </a:fld>
            <a:endParaRPr lang="de-DE" altLang="ja-JP">
              <a:latin typeface="+mn-lt"/>
            </a:endParaRPr>
          </a:p>
        </p:txBody>
      </p:sp>
    </p:spTree>
    <p:extLst>
      <p:ext uri="{BB962C8B-B14F-4D97-AF65-F5344CB8AC3E}">
        <p14:creationId xmlns:p14="http://schemas.microsoft.com/office/powerpoint/2010/main" val="7396992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時に、出来事は最初に思っていたのと大きく違うことが後に判明する時がある：性急な決定をしてしまって間違うことはよくある。</a:t>
            </a:r>
          </a:p>
          <a:p>
            <a:pPr marL="342900" lvl="0" indent="-342900" defTabSz="914400" fontAlgn="base">
              <a:buClr>
                <a:srgbClr val="333333"/>
              </a:buClr>
              <a:buFont typeface="WingDings"/>
              <a:buChar char=""/>
            </a:pPr>
            <a:r>
              <a:rPr lang="ja-JP" altLang="en-AU" sz="2400" dirty="0">
                <a:solidFill>
                  <a:srgbClr val="333333"/>
                </a:solidFill>
              </a:rPr>
              <a:t>あなたはいつもいろいろな解釈や仮説について考え、それに応じて考えをかえていくようにしましょう。</a:t>
            </a:r>
            <a:endParaRPr lang="en-AU" altLang="de-DE" sz="2400" dirty="0">
              <a:solidFill>
                <a:srgbClr val="333333"/>
              </a:solidFill>
            </a:endParaRPr>
          </a:p>
          <a:p>
            <a:pPr marL="342900" lvl="0" indent="-342900" defTabSz="914400" fontAlgn="base">
              <a:buClr>
                <a:srgbClr val="333333"/>
              </a:buClr>
              <a:buFont typeface="WingDings"/>
              <a:buChar char=""/>
            </a:pPr>
            <a:r>
              <a:rPr lang="ja-JP" altLang="en-AU" sz="2400" dirty="0">
                <a:solidFill>
                  <a:srgbClr val="333333"/>
                </a:solidFill>
              </a:rPr>
              <a:t>自分の判断が正しいか確認するためにできるだけ多くの情報を探しましょう。</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67</a:t>
            </a:fld>
            <a:endParaRPr lang="de-DE" altLang="ja-JP">
              <a:latin typeface="+mn-lt"/>
            </a:endParaRPr>
          </a:p>
        </p:txBody>
      </p:sp>
    </p:spTree>
    <p:extLst>
      <p:ext uri="{BB962C8B-B14F-4D97-AF65-F5344CB8AC3E}">
        <p14:creationId xmlns:p14="http://schemas.microsoft.com/office/powerpoint/2010/main" val="24981115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ja-JP" altLang="en-AU" sz="2000" dirty="0">
                <a:solidFill>
                  <a:srgbClr val="333333"/>
                </a:solidFill>
              </a:rPr>
              <a:t>精神病発症中、人は誤った信念を持ち続け、反論を無視する。ある場合には、このことでとんでもない結果になることがある。</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68</a:t>
            </a:fld>
            <a:endParaRPr lang="de-DE" altLang="ja-JP">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ja-JP" altLang="en-AU" sz="2000" dirty="0">
                <a:solidFill>
                  <a:srgbClr val="333333"/>
                </a:solidFill>
              </a:rPr>
              <a:t>精神病発症中、人は誤った信念を持ち続け、反論を無視する。ある場合には、このことでとんでもない結果になることがある。</a:t>
            </a:r>
            <a:endParaRPr lang="en-AU" altLang="de-DE" sz="2000" dirty="0">
              <a:solidFill>
                <a:srgbClr val="333333"/>
              </a:solidFill>
            </a:endParaRPr>
          </a:p>
          <a:p>
            <a:pPr lvl="0" defTabSz="914400" fontAlgn="base"/>
            <a:r>
              <a:rPr lang="ja-JP" altLang="en-AU" dirty="0">
                <a:solidFill>
                  <a:srgbClr val="004992"/>
                </a:solidFill>
              </a:rPr>
              <a:t>例</a:t>
            </a:r>
            <a:r>
              <a:rPr lang="en-AU" altLang="de-DE" dirty="0">
                <a:solidFill>
                  <a:srgbClr val="004992"/>
                </a:solidFill>
              </a:rPr>
              <a:t>:</a:t>
            </a:r>
            <a:r>
              <a:rPr lang="en-AU" altLang="de-DE" dirty="0">
                <a:solidFill>
                  <a:srgbClr val="333333"/>
                </a:solidFill>
              </a:rPr>
              <a:t> </a:t>
            </a:r>
            <a:r>
              <a:rPr lang="ja-JP" altLang="en-AU" dirty="0">
                <a:solidFill>
                  <a:srgbClr val="333333"/>
                </a:solidFill>
              </a:rPr>
              <a:t>スベンは父親に暴行した。彼の父親は大分前に死んでいて、ロボットが父親の身体を占有していると彼は確信していた。父親が暴行によってケガをし血を流しても、彼の考えへの反証を与えても、スベンは疑念を持ち続けていた。</a:t>
            </a:r>
            <a:endParaRPr lang="en-AU" altLang="de-DE" dirty="0">
              <a:solidFill>
                <a:srgbClr val="333333"/>
              </a:solidFill>
            </a:endParaRPr>
          </a:p>
          <a:p>
            <a:pPr lvl="0" defTabSz="914400" fontAlgn="base"/>
            <a:r>
              <a:rPr lang="ja-JP" altLang="en-AU" dirty="0">
                <a:solidFill>
                  <a:srgbClr val="004992"/>
                </a:solidFill>
              </a:rPr>
              <a:t>背景</a:t>
            </a:r>
            <a:r>
              <a:rPr lang="en-AU" altLang="de-DE" dirty="0">
                <a:solidFill>
                  <a:srgbClr val="004992"/>
                </a:solidFill>
              </a:rPr>
              <a:t>:</a:t>
            </a:r>
            <a:r>
              <a:rPr lang="en-AU" altLang="de-DE" dirty="0">
                <a:solidFill>
                  <a:srgbClr val="333333"/>
                </a:solidFill>
              </a:rPr>
              <a:t> </a:t>
            </a:r>
            <a:r>
              <a:rPr lang="en-AU" altLang="ja-JP" dirty="0">
                <a:solidFill>
                  <a:srgbClr val="333333"/>
                </a:solidFill>
              </a:rPr>
              <a:t>T</a:t>
            </a:r>
            <a:r>
              <a:rPr lang="ja-JP" altLang="en-AU" dirty="0">
                <a:solidFill>
                  <a:srgbClr val="333333"/>
                </a:solidFill>
              </a:rPr>
              <a:t>彼の父親が普通ではない独特の動き方をしていた。</a:t>
            </a:r>
            <a:endParaRPr lang="en-AU" altLang="de-DE" dirty="0">
              <a:solidFill>
                <a:srgbClr val="333333"/>
              </a:solidFill>
            </a:endParaRPr>
          </a:p>
          <a:p>
            <a:pPr lvl="0" defTabSz="914400" fontAlgn="base"/>
            <a:r>
              <a:rPr lang="ja-JP" altLang="en-AU" dirty="0">
                <a:solidFill>
                  <a:srgbClr val="004992"/>
                </a:solidFill>
              </a:rPr>
              <a:t>しかし</a:t>
            </a:r>
            <a:r>
              <a:rPr lang="en-AU" altLang="de-DE" dirty="0">
                <a:solidFill>
                  <a:srgbClr val="004992"/>
                </a:solidFill>
              </a:rPr>
              <a:t>:</a:t>
            </a:r>
            <a:r>
              <a:rPr lang="en-AU" altLang="de-DE" dirty="0">
                <a:solidFill>
                  <a:srgbClr val="333333"/>
                </a:solidFill>
              </a:rPr>
              <a:t> </a:t>
            </a:r>
            <a:r>
              <a:rPr lang="ja-JP" altLang="en-AU" dirty="0">
                <a:solidFill>
                  <a:srgbClr val="333333"/>
                </a:solidFill>
              </a:rPr>
              <a:t>人は成長するにつれ変化する。おそらく父親は自分自身に問題があったのかもしくは子供と一緒にいて神経をすり減らしていたのかもしれない。スベンの親族は父親には何の問題もないということを彼に納得させることができなかった。</a:t>
            </a:r>
            <a:endParaRPr lang="en-A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69</a:t>
            </a:fld>
            <a:endParaRPr lang="de-DE" altLang="ja-JP">
              <a:latin typeface="+mn-lt"/>
            </a:endParaRPr>
          </a:p>
        </p:txBody>
      </p:sp>
    </p:spTree>
    <p:extLst>
      <p:ext uri="{BB962C8B-B14F-4D97-AF65-F5344CB8AC3E}">
        <p14:creationId xmlns:p14="http://schemas.microsoft.com/office/powerpoint/2010/main" val="14882521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ja-JP" altLang="en-AU" sz="2000" dirty="0">
                <a:solidFill>
                  <a:srgbClr val="333333"/>
                </a:solidFill>
              </a:rPr>
              <a:t>精神病発症中、人は誤った信念を持ち続け、反論を無視する。ある場合には、このことでとんでもない結果になることがある。</a:t>
            </a:r>
            <a:endParaRPr lang="en-AU" altLang="de-DE" sz="2000" dirty="0">
              <a:solidFill>
                <a:srgbClr val="333333"/>
              </a:solidFill>
            </a:endParaRPr>
          </a:p>
          <a:p>
            <a:pPr lvl="0" defTabSz="914400" fontAlgn="base"/>
            <a:r>
              <a:rPr lang="ja-JP" altLang="en-AU" dirty="0">
                <a:solidFill>
                  <a:srgbClr val="004992"/>
                </a:solidFill>
              </a:rPr>
              <a:t>例</a:t>
            </a:r>
            <a:r>
              <a:rPr lang="en-AU" altLang="de-DE" dirty="0">
                <a:solidFill>
                  <a:srgbClr val="004992"/>
                </a:solidFill>
              </a:rPr>
              <a:t>:</a:t>
            </a:r>
            <a:r>
              <a:rPr lang="en-AU" altLang="de-DE" dirty="0">
                <a:solidFill>
                  <a:srgbClr val="333333"/>
                </a:solidFill>
              </a:rPr>
              <a:t> </a:t>
            </a:r>
            <a:r>
              <a:rPr lang="ja-JP" altLang="en-AU" dirty="0">
                <a:solidFill>
                  <a:srgbClr val="333333"/>
                </a:solidFill>
              </a:rPr>
              <a:t>スベンは父親に暴行した。彼の父親は大分前に死んでいて、ロボットが父親の身体を占有していると彼は確信していた。父親が暴行によってケガをし血を流しても、彼の考えへの反証を与えても、スベンは疑念を持ち続けていた。</a:t>
            </a:r>
            <a:endParaRPr lang="en-AU" altLang="de-DE" dirty="0">
              <a:solidFill>
                <a:srgbClr val="333333"/>
              </a:solidFill>
            </a:endParaRPr>
          </a:p>
          <a:p>
            <a:pPr lvl="0" defTabSz="914400" fontAlgn="base"/>
            <a:r>
              <a:rPr lang="ja-JP" altLang="en-AU" dirty="0">
                <a:solidFill>
                  <a:srgbClr val="004992"/>
                </a:solidFill>
              </a:rPr>
              <a:t>背景</a:t>
            </a:r>
            <a:r>
              <a:rPr lang="en-AU" altLang="de-DE" dirty="0">
                <a:solidFill>
                  <a:srgbClr val="004992"/>
                </a:solidFill>
              </a:rPr>
              <a:t>:</a:t>
            </a:r>
            <a:r>
              <a:rPr lang="en-AU" altLang="de-DE" dirty="0">
                <a:solidFill>
                  <a:srgbClr val="333333"/>
                </a:solidFill>
              </a:rPr>
              <a:t> </a:t>
            </a:r>
            <a:r>
              <a:rPr lang="en-AU" altLang="ja-JP" dirty="0">
                <a:solidFill>
                  <a:srgbClr val="333333"/>
                </a:solidFill>
              </a:rPr>
              <a:t>T</a:t>
            </a:r>
            <a:r>
              <a:rPr lang="ja-JP" altLang="en-AU" dirty="0">
                <a:solidFill>
                  <a:srgbClr val="333333"/>
                </a:solidFill>
              </a:rPr>
              <a:t>彼の父親が普通ではない独特の動き方をしていた。</a:t>
            </a:r>
            <a:endParaRPr lang="en-AU" altLang="de-DE" dirty="0">
              <a:solidFill>
                <a:srgbClr val="333333"/>
              </a:solidFill>
            </a:endParaRPr>
          </a:p>
          <a:p>
            <a:pPr lvl="0" defTabSz="914400" fontAlgn="base"/>
            <a:r>
              <a:rPr lang="ja-JP" altLang="en-AU" dirty="0">
                <a:solidFill>
                  <a:srgbClr val="004992"/>
                </a:solidFill>
              </a:rPr>
              <a:t>しかし</a:t>
            </a:r>
            <a:r>
              <a:rPr lang="en-AU" altLang="de-DE" dirty="0">
                <a:solidFill>
                  <a:srgbClr val="004992"/>
                </a:solidFill>
              </a:rPr>
              <a:t>:</a:t>
            </a:r>
            <a:r>
              <a:rPr lang="en-AU" altLang="de-DE" dirty="0">
                <a:solidFill>
                  <a:srgbClr val="333333"/>
                </a:solidFill>
              </a:rPr>
              <a:t> </a:t>
            </a:r>
            <a:r>
              <a:rPr lang="ja-JP" altLang="en-AU" dirty="0">
                <a:solidFill>
                  <a:srgbClr val="333333"/>
                </a:solidFill>
              </a:rPr>
              <a:t>人は成長するにつれ変化する。おそらく父親は自分自身に問題があったのかもしくは子供と一緒にいて神経をすり減らしていたのかもしれない。スベンの親族は父親には何の問題もないということを彼に納得させることができなかった。</a:t>
            </a:r>
            <a:endParaRPr lang="en-AU" altLang="de-DE" dirty="0">
              <a:solidFill>
                <a:srgbClr val="333333"/>
              </a:solidFill>
            </a:endParaRPr>
          </a:p>
          <a:p>
            <a:pPr lvl="0" defTabSz="914400" fontAlgn="base"/>
            <a:r>
              <a:rPr lang="ja-JP" altLang="en-AU" sz="2000" dirty="0">
                <a:solidFill>
                  <a:srgbClr val="333333"/>
                </a:solidFill>
              </a:rPr>
              <a:t>脅威を感じている時に冷静でいるのは難しいので、自分の判断には注意をして、信頼する人にアドバイスを求めよう</a:t>
            </a:r>
            <a:r>
              <a:rPr lang="en-AU"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70</a:t>
            </a:fld>
            <a:endParaRPr lang="de-DE" altLang="ja-JP">
              <a:latin typeface="+mn-lt"/>
            </a:endParaRPr>
          </a:p>
        </p:txBody>
      </p:sp>
    </p:spTree>
    <p:extLst>
      <p:ext uri="{BB962C8B-B14F-4D97-AF65-F5344CB8AC3E}">
        <p14:creationId xmlns:p14="http://schemas.microsoft.com/office/powerpoint/2010/main" val="16256397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6DAB18C-5079-4DFC-BCDE-82FD536B9D8A}" type="slidenum">
              <a:rPr lang="ja-JP" altLang="de-DE" smtClean="0">
                <a:latin typeface="+mn-lt"/>
              </a:rPr>
              <a:pPr/>
              <a:t>71</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8419533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tLang="ja-JP">
              <a:latin typeface="+mn-lt"/>
            </a:endParaRPr>
          </a:p>
        </p:txBody>
      </p:sp>
      <p:sp>
        <p:nvSpPr>
          <p:cNvPr id="4" name="Slide Number Placeholder 3"/>
          <p:cNvSpPr>
            <a:spLocks noGrp="1"/>
          </p:cNvSpPr>
          <p:nvPr>
            <p:ph type="sldNum" sz="quarter" idx="12"/>
          </p:nvPr>
        </p:nvSpPr>
        <p:spPr/>
        <p:txBody>
          <a:bodyPr/>
          <a:lstStyle/>
          <a:p>
            <a:fld id="{04C8C77B-C791-4FC5-B417-7493C90DD026}" type="slidenum">
              <a:rPr lang="ja-JP" altLang="de-DE" smtClean="0">
                <a:latin typeface="+mn-lt"/>
              </a:rPr>
              <a:pPr/>
              <a:t>72</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567555424"/>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11024</Words>
  <Application>Microsoft Office PowerPoint</Application>
  <PresentationFormat>Benutzerdefiniert</PresentationFormat>
  <Paragraphs>728</Paragraphs>
  <Slides>72</Slides>
  <Notes>72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72</vt:i4>
      </vt:variant>
    </vt:vector>
  </HeadingPairs>
  <TitlesOfParts>
    <vt:vector size="79" baseType="lpstr">
      <vt:lpstr>MS Gothic</vt:lpstr>
      <vt:lpstr>Arial</vt:lpstr>
      <vt:lpstr>Calibri Light</vt:lpstr>
      <vt:lpstr>Symbol</vt:lpstr>
      <vt:lpstr>WingDings</vt:lpstr>
      <vt:lpstr>UKE_PPT-Vorlage_16zu9</vt:lpstr>
      <vt:lpstr>1_UKE_PPT-Vorlage_16zu9</vt:lpstr>
      <vt:lpstr>MCT 3 A – 信念を変えよう</vt:lpstr>
      <vt:lpstr>信念を変えよう</vt:lpstr>
      <vt:lpstr>信念を変えよう</vt:lpstr>
      <vt:lpstr>信念を変えよう</vt:lpstr>
      <vt:lpstr>予言が実現しないとき</vt:lpstr>
      <vt:lpstr>予言が実現しないとき</vt:lpstr>
      <vt:lpstr>「行動における」柔軟性のなさ (視野狭窄)</vt:lpstr>
      <vt:lpstr>「行動における」柔軟性のなさ (視野狭窄)</vt:lpstr>
      <vt:lpstr>「行動における」柔軟性のなさ (視野狭窄)</vt:lpstr>
      <vt:lpstr>「行動における」柔軟性のなさ (視野狭窄)</vt:lpstr>
      <vt:lpstr>なぜ我々はこんなことをするのだろう?</vt:lpstr>
      <vt:lpstr>どのように硬く抱かれた信念が、精神病のときの誤った解釈を促すのか – 例</vt:lpstr>
      <vt:lpstr>下の三枚の写真はあるカテゴリに入ります。 どんなカテゴリでしょうか?</vt:lpstr>
      <vt:lpstr>カテゴリ: 生物!</vt:lpstr>
      <vt:lpstr>問題</vt:lpstr>
      <vt:lpstr>問題</vt:lpstr>
      <vt:lpstr>問題</vt:lpstr>
      <vt:lpstr>問題</vt:lpstr>
      <vt:lpstr>何が起こっていたのでしょう?</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新しい絵を見て、あなたの判断は変わりましたか?</vt:lpstr>
      <vt:lpstr>再評定してください</vt:lpstr>
      <vt:lpstr>再評定してください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オプション: ビデオクリップ</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日常生活におきかえる</vt:lpstr>
      <vt:lpstr>日常生活におきかえる</vt:lpstr>
      <vt:lpstr>日常生活におきかえる</vt:lpstr>
      <vt:lpstr>精神病とどんな関係があるのだろう?</vt:lpstr>
      <vt:lpstr>精神病とどんな関係があるのだろう?</vt:lpstr>
      <vt:lpstr>精神病とどんな関係があるのだろう?</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261</cp:revision>
  <dcterms:created xsi:type="dcterms:W3CDTF">2004-06-30T16:15:23Z</dcterms:created>
  <dcterms:modified xsi:type="dcterms:W3CDTF">2021-10-12T11:54:47Z</dcterms:modified>
</cp:coreProperties>
</file>