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60"/>
  </p:notesMasterIdLst>
  <p:handoutMasterIdLst>
    <p:handoutMasterId r:id="rId61"/>
  </p:handoutMasterIdLst>
  <p:sldIdLst>
    <p:sldId id="422" r:id="rId2"/>
    <p:sldId id="372" r:id="rId3"/>
    <p:sldId id="403" r:id="rId4"/>
    <p:sldId id="404" r:id="rId5"/>
    <p:sldId id="290" r:id="rId6"/>
    <p:sldId id="405" r:id="rId7"/>
    <p:sldId id="292" r:id="rId8"/>
    <p:sldId id="369" r:id="rId9"/>
    <p:sldId id="399" r:id="rId10"/>
    <p:sldId id="400" r:id="rId11"/>
    <p:sldId id="406" r:id="rId12"/>
    <p:sldId id="341" r:id="rId13"/>
    <p:sldId id="342" r:id="rId14"/>
    <p:sldId id="294" r:id="rId15"/>
    <p:sldId id="407" r:id="rId16"/>
    <p:sldId id="408" r:id="rId17"/>
    <p:sldId id="296" r:id="rId18"/>
    <p:sldId id="409" r:id="rId19"/>
    <p:sldId id="298" r:id="rId20"/>
    <p:sldId id="410" r:id="rId21"/>
    <p:sldId id="411" r:id="rId22"/>
    <p:sldId id="300" r:id="rId23"/>
    <p:sldId id="412" r:id="rId24"/>
    <p:sldId id="309" r:id="rId25"/>
    <p:sldId id="310" r:id="rId26"/>
    <p:sldId id="367" r:id="rId27"/>
    <p:sldId id="311" r:id="rId28"/>
    <p:sldId id="320" r:id="rId29"/>
    <p:sldId id="366" r:id="rId30"/>
    <p:sldId id="349" r:id="rId31"/>
    <p:sldId id="315" r:id="rId32"/>
    <p:sldId id="401" r:id="rId33"/>
    <p:sldId id="353" r:id="rId34"/>
    <p:sldId id="354" r:id="rId35"/>
    <p:sldId id="355" r:id="rId36"/>
    <p:sldId id="415" r:id="rId37"/>
    <p:sldId id="416" r:id="rId38"/>
    <p:sldId id="417" r:id="rId39"/>
    <p:sldId id="418" r:id="rId40"/>
    <p:sldId id="360" r:id="rId41"/>
    <p:sldId id="314" r:id="rId42"/>
    <p:sldId id="312" r:id="rId43"/>
    <p:sldId id="361" r:id="rId44"/>
    <p:sldId id="365" r:id="rId45"/>
    <p:sldId id="334" r:id="rId46"/>
    <p:sldId id="330" r:id="rId47"/>
    <p:sldId id="323" r:id="rId48"/>
    <p:sldId id="327" r:id="rId49"/>
    <p:sldId id="336" r:id="rId50"/>
    <p:sldId id="322" r:id="rId51"/>
    <p:sldId id="420" r:id="rId52"/>
    <p:sldId id="423" r:id="rId53"/>
    <p:sldId id="424" r:id="rId54"/>
    <p:sldId id="347" r:id="rId55"/>
    <p:sldId id="348" r:id="rId56"/>
    <p:sldId id="421" r:id="rId57"/>
    <p:sldId id="392" r:id="rId58"/>
    <p:sldId id="393" r:id="rId59"/>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249">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FF505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02" autoAdjust="0"/>
    <p:restoredTop sz="87922" autoAdjust="0"/>
  </p:normalViewPr>
  <p:slideViewPr>
    <p:cSldViewPr>
      <p:cViewPr varScale="1">
        <p:scale>
          <a:sx n="59" d="100"/>
          <a:sy n="59" d="100"/>
        </p:scale>
        <p:origin x="1204" y="60"/>
      </p:cViewPr>
      <p:guideLst>
        <p:guide orient="horz" pos="3249"/>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40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F8F4525-8609-4252-98C9-654054114E48}" type="slidenum">
              <a:rPr lang="en-GB" altLang="de-DE"/>
              <a:pPr/>
              <a:t>‹Nr.›</a:t>
            </a:fld>
            <a:endParaRPr lang="en-GB" altLang="de-DE"/>
          </a:p>
        </p:txBody>
      </p:sp>
    </p:spTree>
    <p:extLst>
      <p:ext uri="{BB962C8B-B14F-4D97-AF65-F5344CB8AC3E}">
        <p14:creationId xmlns:p14="http://schemas.microsoft.com/office/powerpoint/2010/main" val="2010578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ltLang="ja-JP"/>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ltLang="ja-JP"/>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ja-JP" noProof="0"/>
              <a:t>Klicken Sie, um die Formate des Vorlagentextes zu bearbeiten</a:t>
            </a:r>
          </a:p>
          <a:p>
            <a:pPr lvl="1"/>
            <a:r>
              <a:rPr lang="en-US" altLang="ja-JP" noProof="0"/>
              <a:t>Zweite Ebene</a:t>
            </a:r>
          </a:p>
          <a:p>
            <a:pPr lvl="2"/>
            <a:r>
              <a:rPr lang="en-US" altLang="ja-JP" noProof="0"/>
              <a:t>Dritte Ebene</a:t>
            </a:r>
          </a:p>
          <a:p>
            <a:pPr lvl="3"/>
            <a:r>
              <a:rPr lang="en-US" altLang="ja-JP" noProof="0"/>
              <a:t>Vierte Ebene</a:t>
            </a:r>
          </a:p>
          <a:p>
            <a:pPr lvl="4"/>
            <a:r>
              <a:rPr lang="en-US" altLang="ja-JP"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ltLang="ja-JP"/>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DC9C022D-8950-41B5-8C37-B8700F48F6E7}" type="slidenum">
              <a:rPr lang="ja-JP" altLang="en-US"/>
              <a:pPr/>
              <a:t>‹Nr.›</a:t>
            </a:fld>
            <a:endParaRPr lang="en-US" altLang="ja-JP"/>
          </a:p>
        </p:txBody>
      </p:sp>
    </p:spTree>
    <p:extLst>
      <p:ext uri="{BB962C8B-B14F-4D97-AF65-F5344CB8AC3E}">
        <p14:creationId xmlns:p14="http://schemas.microsoft.com/office/powerpoint/2010/main" val="33736217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27F2BA5-9A63-42C3-BEB1-1704CD157D6C}" type="slidenum">
              <a:rPr lang="ja-JP" altLang="en-US" sz="1300">
                <a:latin typeface="Verdana" panose="020B0604030504040204" pitchFamily="34" charset="0"/>
              </a:rPr>
              <a:pPr eaLnBrk="1" hangingPunct="1">
                <a:spcBef>
                  <a:spcPct val="0"/>
                </a:spcBef>
              </a:pPr>
              <a:t>2</a:t>
            </a:fld>
            <a:endParaRPr lang="en-US" altLang="ja-JP"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93821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27F2BA5-9A63-42C3-BEB1-1704CD157D6C}" type="slidenum">
              <a:rPr lang="ja-JP" altLang="en-US" sz="1300">
                <a:latin typeface="Verdana" panose="020B0604030504040204" pitchFamily="34" charset="0"/>
              </a:rPr>
              <a:pPr eaLnBrk="1" hangingPunct="1">
                <a:spcBef>
                  <a:spcPct val="0"/>
                </a:spcBef>
              </a:pPr>
              <a:t>3</a:t>
            </a:fld>
            <a:endParaRPr lang="en-US" altLang="ja-JP"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9382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27F2BA5-9A63-42C3-BEB1-1704CD157D6C}" type="slidenum">
              <a:rPr lang="ja-JP" altLang="en-US" sz="1300">
                <a:latin typeface="Verdana" panose="020B0604030504040204" pitchFamily="34" charset="0"/>
              </a:rPr>
              <a:pPr eaLnBrk="1" hangingPunct="1">
                <a:spcBef>
                  <a:spcPct val="0"/>
                </a:spcBef>
              </a:pPr>
              <a:t>4</a:t>
            </a:fld>
            <a:endParaRPr lang="en-US" altLang="ja-JP"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93821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B7ABA6F-E502-4737-A9C2-E4895E2B017A}" type="slidenum">
              <a:rPr lang="ja-JP" altLang="en-US" sz="1300">
                <a:latin typeface="Verdana" panose="020B0604030504040204" pitchFamily="34" charset="0"/>
              </a:rPr>
              <a:pPr eaLnBrk="1" hangingPunct="1">
                <a:spcBef>
                  <a:spcPct val="0"/>
                </a:spcBef>
              </a:pPr>
              <a:t>5</a:t>
            </a:fld>
            <a:endParaRPr lang="en-US" altLang="ja-JP"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3218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B7ABA6F-E502-4737-A9C2-E4895E2B017A}" type="slidenum">
              <a:rPr lang="ja-JP" altLang="en-US" sz="1300">
                <a:latin typeface="Verdana" panose="020B0604030504040204" pitchFamily="34" charset="0"/>
              </a:rPr>
              <a:pPr eaLnBrk="1" hangingPunct="1">
                <a:spcBef>
                  <a:spcPct val="0"/>
                </a:spcBef>
              </a:pPr>
              <a:t>6</a:t>
            </a:fld>
            <a:endParaRPr lang="en-US" altLang="ja-JP"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3218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1A32920-2526-4945-A30B-8C32FB120865}" type="slidenum">
              <a:rPr lang="ja-JP" altLang="en-US" sz="1300">
                <a:latin typeface="Verdana" panose="020B0604030504040204" pitchFamily="34" charset="0"/>
              </a:rPr>
              <a:pPr eaLnBrk="1" hangingPunct="1">
                <a:spcBef>
                  <a:spcPct val="0"/>
                </a:spcBef>
              </a:pPr>
              <a:t>7</a:t>
            </a:fld>
            <a:endParaRPr lang="en-US" altLang="ja-JP"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20446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B896C73-E7C0-4233-B27F-869C03C3C4F5}" type="slidenum">
              <a:rPr lang="ja-JP" altLang="en-US" sz="1300">
                <a:latin typeface="Verdana" panose="020B0604030504040204" pitchFamily="34" charset="0"/>
              </a:rPr>
              <a:pPr eaLnBrk="1" hangingPunct="1">
                <a:spcBef>
                  <a:spcPct val="0"/>
                </a:spcBef>
              </a:pPr>
              <a:t>8</a:t>
            </a:fld>
            <a:endParaRPr lang="en-US" altLang="ja-JP"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0588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B04A303-A5D9-42B0-8DAC-8A059CF6B177}" type="slidenum">
              <a:rPr lang="ja-JP" altLang="en-US" sz="1300">
                <a:latin typeface="Verdana" panose="020B0604030504040204" pitchFamily="34" charset="0"/>
              </a:rPr>
              <a:pPr eaLnBrk="1" hangingPunct="1">
                <a:spcBef>
                  <a:spcPct val="0"/>
                </a:spcBef>
              </a:pPr>
              <a:t>9</a:t>
            </a:fld>
            <a:endParaRPr lang="en-US" altLang="ja-JP"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p>
        </p:txBody>
      </p:sp>
    </p:spTree>
    <p:extLst>
      <p:ext uri="{BB962C8B-B14F-4D97-AF65-F5344CB8AC3E}">
        <p14:creationId xmlns:p14="http://schemas.microsoft.com/office/powerpoint/2010/main" val="2236496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14ABC28-2404-4BF4-88AA-20602EBD36CE}" type="slidenum">
              <a:rPr lang="ja-JP" altLang="en-US" sz="1300">
                <a:latin typeface="Verdana" panose="020B0604030504040204" pitchFamily="34" charset="0"/>
              </a:rPr>
              <a:pPr eaLnBrk="1" hangingPunct="1">
                <a:spcBef>
                  <a:spcPct val="0"/>
                </a:spcBef>
              </a:pPr>
              <a:t>10</a:t>
            </a:fld>
            <a:endParaRPr lang="en-US" altLang="ja-JP"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p>
        </p:txBody>
      </p:sp>
    </p:spTree>
    <p:extLst>
      <p:ext uri="{BB962C8B-B14F-4D97-AF65-F5344CB8AC3E}">
        <p14:creationId xmlns:p14="http://schemas.microsoft.com/office/powerpoint/2010/main" val="2697682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14ABC28-2404-4BF4-88AA-20602EBD36CE}" type="slidenum">
              <a:rPr lang="ja-JP" altLang="en-US" sz="1300">
                <a:latin typeface="Verdana" panose="020B0604030504040204" pitchFamily="34" charset="0"/>
              </a:rPr>
              <a:pPr eaLnBrk="1" hangingPunct="1">
                <a:spcBef>
                  <a:spcPct val="0"/>
                </a:spcBef>
              </a:pPr>
              <a:t>11</a:t>
            </a:fld>
            <a:endParaRPr lang="en-US" altLang="ja-JP"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p>
        </p:txBody>
      </p:sp>
    </p:spTree>
    <p:extLst>
      <p:ext uri="{BB962C8B-B14F-4D97-AF65-F5344CB8AC3E}">
        <p14:creationId xmlns:p14="http://schemas.microsoft.com/office/powerpoint/2010/main" val="2697682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B04501A-37E6-43D8-B531-ABB8F1833FC8}" type="slidenum">
              <a:rPr lang="ja-JP" altLang="en-US" sz="1300">
                <a:latin typeface="Verdana" panose="020B0604030504040204" pitchFamily="34" charset="0"/>
              </a:rPr>
              <a:pPr eaLnBrk="1" hangingPunct="1">
                <a:spcBef>
                  <a:spcPct val="0"/>
                </a:spcBef>
              </a:pPr>
              <a:t>12</a:t>
            </a:fld>
            <a:endParaRPr lang="en-US" altLang="ja-JP"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04252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39101BF-BB7D-4D02-9694-AE766E9D9350}" type="slidenum">
              <a:rPr lang="ja-JP" altLang="en-US" sz="1300">
                <a:latin typeface="Verdana" panose="020B0604030504040204" pitchFamily="34" charset="0"/>
              </a:rPr>
              <a:pPr eaLnBrk="1" hangingPunct="1">
                <a:spcBef>
                  <a:spcPct val="0"/>
                </a:spcBef>
              </a:pPr>
              <a:t>13</a:t>
            </a:fld>
            <a:endParaRPr lang="en-US" altLang="ja-JP"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04148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F537CE5-4CE0-4DB1-B01A-7AC755801578}" type="slidenum">
              <a:rPr lang="ja-JP" altLang="en-US" sz="1300">
                <a:latin typeface="Verdana" panose="020B0604030504040204" pitchFamily="34" charset="0"/>
              </a:rPr>
              <a:pPr eaLnBrk="1" hangingPunct="1">
                <a:spcBef>
                  <a:spcPct val="0"/>
                </a:spcBef>
              </a:pPr>
              <a:t>14</a:t>
            </a:fld>
            <a:endParaRPr lang="en-US" altLang="ja-JP"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9509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F537CE5-4CE0-4DB1-B01A-7AC755801578}" type="slidenum">
              <a:rPr lang="ja-JP" altLang="en-US" sz="1300">
                <a:latin typeface="Verdana" panose="020B0604030504040204" pitchFamily="34" charset="0"/>
              </a:rPr>
              <a:pPr eaLnBrk="1" hangingPunct="1">
                <a:spcBef>
                  <a:spcPct val="0"/>
                </a:spcBef>
              </a:pPr>
              <a:t>15</a:t>
            </a:fld>
            <a:endParaRPr lang="en-US" altLang="ja-JP"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9509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F537CE5-4CE0-4DB1-B01A-7AC755801578}" type="slidenum">
              <a:rPr lang="ja-JP" altLang="en-US" sz="1300">
                <a:latin typeface="Verdana" panose="020B0604030504040204" pitchFamily="34" charset="0"/>
              </a:rPr>
              <a:pPr eaLnBrk="1" hangingPunct="1">
                <a:spcBef>
                  <a:spcPct val="0"/>
                </a:spcBef>
              </a:pPr>
              <a:t>16</a:t>
            </a:fld>
            <a:endParaRPr lang="en-US" altLang="ja-JP"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9509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19A5827-8EC9-436C-BC70-C906AE58196D}" type="slidenum">
              <a:rPr lang="ja-JP" altLang="en-US" sz="1300">
                <a:latin typeface="Verdana" panose="020B0604030504040204" pitchFamily="34" charset="0"/>
              </a:rPr>
              <a:pPr eaLnBrk="1" hangingPunct="1">
                <a:spcBef>
                  <a:spcPct val="0"/>
                </a:spcBef>
              </a:pPr>
              <a:t>17</a:t>
            </a:fld>
            <a:endParaRPr lang="en-US" altLang="ja-JP"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60448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19A5827-8EC9-436C-BC70-C906AE58196D}" type="slidenum">
              <a:rPr lang="ja-JP" altLang="en-US" sz="1300">
                <a:latin typeface="Verdana" panose="020B0604030504040204" pitchFamily="34" charset="0"/>
              </a:rPr>
              <a:pPr eaLnBrk="1" hangingPunct="1">
                <a:spcBef>
                  <a:spcPct val="0"/>
                </a:spcBef>
              </a:pPr>
              <a:t>18</a:t>
            </a:fld>
            <a:endParaRPr lang="en-US" altLang="ja-JP"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60448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8E95B3-D509-43C6-BBA1-455E438EC468}" type="slidenum">
              <a:rPr lang="ja-JP" altLang="en-US" sz="1300">
                <a:latin typeface="Verdana" panose="020B0604030504040204" pitchFamily="34" charset="0"/>
              </a:rPr>
              <a:pPr eaLnBrk="1" hangingPunct="1">
                <a:spcBef>
                  <a:spcPct val="0"/>
                </a:spcBef>
              </a:pPr>
              <a:t>19</a:t>
            </a:fld>
            <a:endParaRPr lang="en-US" altLang="ja-JP"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47628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8E95B3-D509-43C6-BBA1-455E438EC468}" type="slidenum">
              <a:rPr lang="ja-JP" altLang="en-US" sz="1300">
                <a:latin typeface="Verdana" panose="020B0604030504040204" pitchFamily="34" charset="0"/>
              </a:rPr>
              <a:pPr eaLnBrk="1" hangingPunct="1">
                <a:spcBef>
                  <a:spcPct val="0"/>
                </a:spcBef>
              </a:pPr>
              <a:t>20</a:t>
            </a:fld>
            <a:endParaRPr lang="en-US" altLang="ja-JP"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47628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8E95B3-D509-43C6-BBA1-455E438EC468}" type="slidenum">
              <a:rPr lang="ja-JP" altLang="en-US" sz="1300">
                <a:latin typeface="Verdana" panose="020B0604030504040204" pitchFamily="34" charset="0"/>
              </a:rPr>
              <a:pPr eaLnBrk="1" hangingPunct="1">
                <a:spcBef>
                  <a:spcPct val="0"/>
                </a:spcBef>
              </a:pPr>
              <a:t>21</a:t>
            </a:fld>
            <a:endParaRPr lang="en-US" altLang="ja-JP"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47628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808F7AC-061A-4CE6-BF30-66598CE7E4D1}" type="slidenum">
              <a:rPr lang="ja-JP" altLang="en-US" sz="1300">
                <a:latin typeface="Verdana" panose="020B0604030504040204" pitchFamily="34" charset="0"/>
              </a:rPr>
              <a:pPr eaLnBrk="1" hangingPunct="1">
                <a:spcBef>
                  <a:spcPct val="0"/>
                </a:spcBef>
              </a:pPr>
              <a:t>22</a:t>
            </a:fld>
            <a:endParaRPr lang="en-US" altLang="ja-JP"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68078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808F7AC-061A-4CE6-BF30-66598CE7E4D1}" type="slidenum">
              <a:rPr lang="ja-JP" altLang="en-US" sz="1300">
                <a:latin typeface="Verdana" panose="020B0604030504040204" pitchFamily="34" charset="0"/>
              </a:rPr>
              <a:pPr eaLnBrk="1" hangingPunct="1">
                <a:spcBef>
                  <a:spcPct val="0"/>
                </a:spcBef>
              </a:pPr>
              <a:t>23</a:t>
            </a:fld>
            <a:endParaRPr lang="en-US" altLang="ja-JP"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68078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C391356-21BD-45A1-821A-CCF298A0C9D1}" type="slidenum">
              <a:rPr lang="ja-JP" altLang="en-US" sz="1300">
                <a:latin typeface="Verdana" panose="020B0604030504040204" pitchFamily="34" charset="0"/>
              </a:rPr>
              <a:pPr eaLnBrk="1" hangingPunct="1">
                <a:spcBef>
                  <a:spcPct val="0"/>
                </a:spcBef>
              </a:pPr>
              <a:t>24</a:t>
            </a:fld>
            <a:endParaRPr lang="en-US" altLang="ja-JP"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82929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0C9A86D-8B52-4348-99FC-469B949A84C5}" type="slidenum">
              <a:rPr lang="ja-JP" altLang="en-US" sz="1300">
                <a:latin typeface="Verdana" panose="020B0604030504040204" pitchFamily="34" charset="0"/>
              </a:rPr>
              <a:pPr eaLnBrk="1" hangingPunct="1">
                <a:spcBef>
                  <a:spcPct val="0"/>
                </a:spcBef>
              </a:pPr>
              <a:t>25</a:t>
            </a:fld>
            <a:endParaRPr lang="en-US" altLang="ja-JP"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7056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426235B-5CB3-4702-9261-67DAA3CCAF44}" type="slidenum">
              <a:rPr lang="ja-JP" altLang="en-US" sz="1300">
                <a:latin typeface="Verdana" panose="020B0604030504040204" pitchFamily="34" charset="0"/>
              </a:rPr>
              <a:pPr eaLnBrk="1" hangingPunct="1">
                <a:spcBef>
                  <a:spcPct val="0"/>
                </a:spcBef>
              </a:pPr>
              <a:t>26</a:t>
            </a:fld>
            <a:endParaRPr lang="en-US" altLang="ja-JP"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1417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9C9D541-83B6-4E2D-B24D-9CE55132E22D}" type="slidenum">
              <a:rPr lang="ja-JP" altLang="en-US" sz="1300">
                <a:latin typeface="Verdana" panose="020B0604030504040204" pitchFamily="34" charset="0"/>
              </a:rPr>
              <a:pPr eaLnBrk="1" hangingPunct="1">
                <a:spcBef>
                  <a:spcPct val="0"/>
                </a:spcBef>
              </a:pPr>
              <a:t>27</a:t>
            </a:fld>
            <a:endParaRPr lang="en-US" altLang="ja-JP"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63331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84E299D-3439-427B-893F-DF94ED12E21E}" type="slidenum">
              <a:rPr lang="ja-JP" altLang="en-US" sz="1300">
                <a:latin typeface="Verdana" panose="020B0604030504040204" pitchFamily="34" charset="0"/>
              </a:rPr>
              <a:pPr eaLnBrk="1" hangingPunct="1">
                <a:spcBef>
                  <a:spcPct val="0"/>
                </a:spcBef>
              </a:pPr>
              <a:t>28</a:t>
            </a:fld>
            <a:endParaRPr lang="en-US" altLang="ja-JP"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66347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352C837-4FB4-42A9-B558-06C3BD84B4FF}" type="slidenum">
              <a:rPr lang="ja-JP" altLang="en-US" sz="1300">
                <a:latin typeface="Verdana" panose="020B0604030504040204" pitchFamily="34" charset="0"/>
              </a:rPr>
              <a:pPr eaLnBrk="1" hangingPunct="1">
                <a:spcBef>
                  <a:spcPct val="0"/>
                </a:spcBef>
              </a:pPr>
              <a:t>29</a:t>
            </a:fld>
            <a:endParaRPr lang="en-US" altLang="ja-JP"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970885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513AF9E-F1C0-4ADD-AF3C-0E2E4C385C26}" type="slidenum">
              <a:rPr lang="ja-JP" altLang="en-US" sz="1300">
                <a:latin typeface="Verdana" panose="020B0604030504040204" pitchFamily="34" charset="0"/>
              </a:rPr>
              <a:pPr eaLnBrk="1" hangingPunct="1">
                <a:spcBef>
                  <a:spcPct val="0"/>
                </a:spcBef>
              </a:pPr>
              <a:t>30</a:t>
            </a:fld>
            <a:endParaRPr lang="en-US" altLang="ja-JP"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792588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44F35CF-363B-4EB0-8E4B-A10C86A1CA8A}" type="slidenum">
              <a:rPr lang="ja-JP" altLang="en-US" sz="1300">
                <a:latin typeface="Verdana" panose="020B0604030504040204" pitchFamily="34" charset="0"/>
              </a:rPr>
              <a:pPr eaLnBrk="1" hangingPunct="1">
                <a:spcBef>
                  <a:spcPct val="0"/>
                </a:spcBef>
              </a:pPr>
              <a:t>31</a:t>
            </a:fld>
            <a:endParaRPr lang="en-US" altLang="ja-JP"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52620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64E84EE-E267-474A-AE7F-492705316A59}" type="slidenum">
              <a:rPr lang="ja-JP" altLang="en-US" sz="1300">
                <a:latin typeface="Verdana" panose="020B0604030504040204" pitchFamily="34" charset="0"/>
              </a:rPr>
              <a:pPr eaLnBrk="1" hangingPunct="1">
                <a:spcBef>
                  <a:spcPct val="0"/>
                </a:spcBef>
              </a:pPr>
              <a:t>32</a:t>
            </a:fld>
            <a:endParaRPr lang="en-US" altLang="ja-JP"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679220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4AFC9E2-5A6D-4260-9934-D2D80AE4B06A}" type="slidenum">
              <a:rPr lang="ja-JP" altLang="en-US" sz="1300">
                <a:latin typeface="Verdana" panose="020B0604030504040204" pitchFamily="34" charset="0"/>
              </a:rPr>
              <a:pPr eaLnBrk="1" hangingPunct="1">
                <a:spcBef>
                  <a:spcPct val="0"/>
                </a:spcBef>
              </a:pPr>
              <a:t>33</a:t>
            </a:fld>
            <a:endParaRPr lang="en-US" altLang="ja-JP"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682111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148F392-4398-4993-B654-2A1B842E751D}" type="slidenum">
              <a:rPr lang="ja-JP" altLang="en-US" sz="1300">
                <a:latin typeface="Verdana" panose="020B0604030504040204" pitchFamily="34" charset="0"/>
              </a:rPr>
              <a:pPr eaLnBrk="1" hangingPunct="1">
                <a:spcBef>
                  <a:spcPct val="0"/>
                </a:spcBef>
              </a:pPr>
              <a:t>34</a:t>
            </a:fld>
            <a:endParaRPr lang="en-US" altLang="ja-JP"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3488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04C52B2-F0E5-4C42-95B1-A98045C1E508}" type="slidenum">
              <a:rPr lang="ja-JP" altLang="en-US" sz="1300">
                <a:latin typeface="Verdana" panose="020B0604030504040204" pitchFamily="34" charset="0"/>
              </a:rPr>
              <a:pPr eaLnBrk="1" hangingPunct="1">
                <a:spcBef>
                  <a:spcPct val="0"/>
                </a:spcBef>
              </a:pPr>
              <a:t>35</a:t>
            </a:fld>
            <a:endParaRPr lang="en-US" altLang="ja-JP"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312723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7ECBB3D-58FB-4A77-B6BC-235CD9224B22}" type="slidenum">
              <a:rPr lang="ja-JP" altLang="en-US" sz="1300">
                <a:latin typeface="Verdana" panose="020B0604030504040204" pitchFamily="34" charset="0"/>
              </a:rPr>
              <a:pPr eaLnBrk="1" hangingPunct="1">
                <a:spcBef>
                  <a:spcPct val="0"/>
                </a:spcBef>
              </a:pPr>
              <a:t>36</a:t>
            </a:fld>
            <a:endParaRPr lang="en-US" altLang="ja-JP"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3700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7ECBB3D-58FB-4A77-B6BC-235CD9224B22}" type="slidenum">
              <a:rPr lang="ja-JP" altLang="en-US" sz="1300">
                <a:latin typeface="Verdana" panose="020B0604030504040204" pitchFamily="34" charset="0"/>
              </a:rPr>
              <a:pPr eaLnBrk="1" hangingPunct="1">
                <a:spcBef>
                  <a:spcPct val="0"/>
                </a:spcBef>
              </a:pPr>
              <a:t>37</a:t>
            </a:fld>
            <a:endParaRPr lang="en-US" altLang="ja-JP"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3700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7ECBB3D-58FB-4A77-B6BC-235CD9224B22}" type="slidenum">
              <a:rPr lang="ja-JP" altLang="en-US" sz="1300">
                <a:latin typeface="Verdana" panose="020B0604030504040204" pitchFamily="34" charset="0"/>
              </a:rPr>
              <a:pPr eaLnBrk="1" hangingPunct="1">
                <a:spcBef>
                  <a:spcPct val="0"/>
                </a:spcBef>
              </a:pPr>
              <a:t>38</a:t>
            </a:fld>
            <a:endParaRPr lang="en-US" altLang="ja-JP"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37001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7ECBB3D-58FB-4A77-B6BC-235CD9224B22}" type="slidenum">
              <a:rPr lang="ja-JP" altLang="en-US" sz="1300">
                <a:latin typeface="Verdana" panose="020B0604030504040204" pitchFamily="34" charset="0"/>
              </a:rPr>
              <a:pPr eaLnBrk="1" hangingPunct="1">
                <a:spcBef>
                  <a:spcPct val="0"/>
                </a:spcBef>
              </a:pPr>
              <a:t>39</a:t>
            </a:fld>
            <a:endParaRPr lang="en-US" altLang="ja-JP"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37001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ADB4B70-B012-41AA-9F4E-4002AF9092A9}" type="slidenum">
              <a:rPr lang="ja-JP" altLang="en-US" sz="1300">
                <a:latin typeface="Verdana" panose="020B0604030504040204" pitchFamily="34" charset="0"/>
              </a:rPr>
              <a:pPr eaLnBrk="1" hangingPunct="1">
                <a:spcBef>
                  <a:spcPct val="0"/>
                </a:spcBef>
              </a:pPr>
              <a:t>40</a:t>
            </a:fld>
            <a:endParaRPr lang="en-US" altLang="ja-JP"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345965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B13698E-77B1-4EF7-9AFD-B38F5F169D32}" type="slidenum">
              <a:rPr lang="ja-JP" altLang="en-US" sz="1300">
                <a:latin typeface="Verdana" panose="020B0604030504040204" pitchFamily="34" charset="0"/>
              </a:rPr>
              <a:pPr eaLnBrk="1" hangingPunct="1">
                <a:spcBef>
                  <a:spcPct val="0"/>
                </a:spcBef>
              </a:pPr>
              <a:t>41</a:t>
            </a:fld>
            <a:endParaRPr lang="en-US" altLang="ja-JP"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185308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1F5905-AEA5-4221-8066-5203C18081D9}" type="slidenum">
              <a:rPr lang="ja-JP" altLang="en-US" sz="1300">
                <a:latin typeface="Verdana" panose="020B0604030504040204" pitchFamily="34" charset="0"/>
              </a:rPr>
              <a:pPr eaLnBrk="1" hangingPunct="1">
                <a:spcBef>
                  <a:spcPct val="0"/>
                </a:spcBef>
              </a:pPr>
              <a:t>42</a:t>
            </a:fld>
            <a:endParaRPr lang="en-US" altLang="ja-JP"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227204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240F17C-08AA-4527-9763-7DD4C5465DD1}" type="slidenum">
              <a:rPr lang="ja-JP" altLang="en-US" sz="1300">
                <a:latin typeface="Verdana" panose="020B0604030504040204" pitchFamily="34" charset="0"/>
              </a:rPr>
              <a:pPr eaLnBrk="1" hangingPunct="1">
                <a:spcBef>
                  <a:spcPct val="0"/>
                </a:spcBef>
              </a:pPr>
              <a:t>43</a:t>
            </a:fld>
            <a:endParaRPr lang="en-US" altLang="ja-JP"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021219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7F126C-BF70-4096-BDB8-ED6E894CC233}" type="slidenum">
              <a:rPr lang="ja-JP" altLang="en-US" sz="1300">
                <a:latin typeface="Verdana" panose="020B0604030504040204" pitchFamily="34" charset="0"/>
              </a:rPr>
              <a:pPr eaLnBrk="1" hangingPunct="1">
                <a:spcBef>
                  <a:spcPct val="0"/>
                </a:spcBef>
              </a:pPr>
              <a:t>44</a:t>
            </a:fld>
            <a:endParaRPr lang="en-US" altLang="ja-JP"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60624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C77648C-BDAF-41B5-A27E-B82A73C6365B}" type="slidenum">
              <a:rPr lang="ja-JP" altLang="en-US" sz="1300">
                <a:latin typeface="Verdana" panose="020B0604030504040204" pitchFamily="34" charset="0"/>
              </a:rPr>
              <a:pPr eaLnBrk="1" hangingPunct="1">
                <a:spcBef>
                  <a:spcPct val="0"/>
                </a:spcBef>
              </a:pPr>
              <a:t>45</a:t>
            </a:fld>
            <a:endParaRPr lang="en-US" altLang="ja-JP"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21040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BEA7AEE-8825-4621-B619-0FC4C4B599FC}" type="slidenum">
              <a:rPr lang="ja-JP" altLang="en-US" sz="1300">
                <a:latin typeface="Verdana" panose="020B0604030504040204" pitchFamily="34" charset="0"/>
              </a:rPr>
              <a:pPr eaLnBrk="1" hangingPunct="1">
                <a:spcBef>
                  <a:spcPct val="0"/>
                </a:spcBef>
              </a:pPr>
              <a:t>46</a:t>
            </a:fld>
            <a:endParaRPr lang="en-US" altLang="ja-JP"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580548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0CC11E6-38B7-4F73-936F-BAB573E32803}" type="slidenum">
              <a:rPr lang="ja-JP" altLang="en-US" sz="1300">
                <a:latin typeface="Verdana" panose="020B0604030504040204" pitchFamily="34" charset="0"/>
              </a:rPr>
              <a:pPr eaLnBrk="1" hangingPunct="1">
                <a:spcBef>
                  <a:spcPct val="0"/>
                </a:spcBef>
              </a:pPr>
              <a:t>47</a:t>
            </a:fld>
            <a:endParaRPr lang="en-US" altLang="ja-JP"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0314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1A6A928-8187-43DE-BEFA-9056FA0D042D}" type="slidenum">
              <a:rPr lang="ja-JP" altLang="en-US" sz="1300">
                <a:latin typeface="Verdana" panose="020B0604030504040204" pitchFamily="34" charset="0"/>
              </a:rPr>
              <a:pPr eaLnBrk="1" hangingPunct="1">
                <a:spcBef>
                  <a:spcPct val="0"/>
                </a:spcBef>
              </a:pPr>
              <a:t>48</a:t>
            </a:fld>
            <a:endParaRPr lang="en-US" altLang="ja-JP"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331651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C6975C7-3B6B-460D-B382-DF5C0061FA54}" type="slidenum">
              <a:rPr lang="ja-JP" altLang="en-US" sz="1300">
                <a:latin typeface="Verdana" panose="020B0604030504040204" pitchFamily="34" charset="0"/>
              </a:rPr>
              <a:pPr eaLnBrk="1" hangingPunct="1">
                <a:spcBef>
                  <a:spcPct val="0"/>
                </a:spcBef>
              </a:pPr>
              <a:t>49</a:t>
            </a:fld>
            <a:endParaRPr lang="en-US" altLang="ja-JP"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11403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673BDDF-6F20-4CB7-8537-1A0B9C95C535}" type="slidenum">
              <a:rPr lang="ja-JP" altLang="en-US" sz="1300">
                <a:latin typeface="Verdana" panose="020B0604030504040204" pitchFamily="34" charset="0"/>
              </a:rPr>
              <a:pPr eaLnBrk="1" hangingPunct="1">
                <a:spcBef>
                  <a:spcPct val="0"/>
                </a:spcBef>
              </a:pPr>
              <a:t>50</a:t>
            </a:fld>
            <a:endParaRPr lang="en-US" altLang="ja-JP"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999528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DA276DB-9CC5-4B08-A98A-9812AE2D98A8}" type="slidenum">
              <a:rPr lang="ja-JP" altLang="en-US" sz="1300">
                <a:latin typeface="Verdana" panose="020B0604030504040204" pitchFamily="34" charset="0"/>
              </a:rPr>
              <a:pPr eaLnBrk="1" hangingPunct="1">
                <a:spcBef>
                  <a:spcPct val="0"/>
                </a:spcBef>
              </a:pPr>
              <a:t>51</a:t>
            </a:fld>
            <a:endParaRPr lang="en-US" altLang="ja-JP"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777117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DA276DB-9CC5-4B08-A98A-9812AE2D98A8}" type="slidenum">
              <a:rPr lang="ja-JP" altLang="en-US" sz="1300">
                <a:latin typeface="Verdana" panose="020B0604030504040204" pitchFamily="34" charset="0"/>
              </a:rPr>
              <a:pPr eaLnBrk="1" hangingPunct="1">
                <a:spcBef>
                  <a:spcPct val="0"/>
                </a:spcBef>
              </a:pPr>
              <a:t>52</a:t>
            </a:fld>
            <a:endParaRPr lang="en-US" altLang="ja-JP"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777117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DA276DB-9CC5-4B08-A98A-9812AE2D98A8}" type="slidenum">
              <a:rPr lang="ja-JP" altLang="en-US" sz="1300">
                <a:latin typeface="Verdana" panose="020B0604030504040204" pitchFamily="34" charset="0"/>
              </a:rPr>
              <a:pPr eaLnBrk="1" hangingPunct="1">
                <a:spcBef>
                  <a:spcPct val="0"/>
                </a:spcBef>
              </a:pPr>
              <a:t>53</a:t>
            </a:fld>
            <a:endParaRPr lang="en-US" altLang="ja-JP"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777117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2E10B78-DE3C-4B02-9DF6-D6AF0361C134}" type="slidenum">
              <a:rPr lang="ja-JP" altLang="en-US" sz="1300">
                <a:latin typeface="Verdana" panose="020B0604030504040204" pitchFamily="34" charset="0"/>
              </a:rPr>
              <a:pPr eaLnBrk="1" hangingPunct="1">
                <a:spcBef>
                  <a:spcPct val="0"/>
                </a:spcBef>
              </a:pPr>
              <a:t>54</a:t>
            </a:fld>
            <a:endParaRPr lang="en-US" altLang="ja-JP"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40604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985BC29-A5ED-4E43-83DB-7C5C4849E122}" type="slidenum">
              <a:rPr lang="ja-JP" altLang="en-US" sz="1300">
                <a:latin typeface="Verdana" panose="020B0604030504040204" pitchFamily="34" charset="0"/>
              </a:rPr>
              <a:pPr eaLnBrk="1" hangingPunct="1">
                <a:spcBef>
                  <a:spcPct val="0"/>
                </a:spcBef>
              </a:pPr>
              <a:t>55</a:t>
            </a:fld>
            <a:endParaRPr lang="en-US" altLang="ja-JP"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904760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0B43E10-0AE5-448A-AFE2-5C3325CDDE62}" type="slidenum">
              <a:rPr lang="ja-JP" altLang="en-US" sz="1300">
                <a:latin typeface="Verdana" panose="020B0604030504040204" pitchFamily="34" charset="0"/>
              </a:rPr>
              <a:pPr eaLnBrk="1" hangingPunct="1">
                <a:spcBef>
                  <a:spcPct val="0"/>
                </a:spcBef>
              </a:pPr>
              <a:t>57</a:t>
            </a:fld>
            <a:endParaRPr lang="en-US" altLang="ja-JP"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82025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43722D6-9569-48CD-8071-CC903E12B004}" type="slidenum">
              <a:rPr lang="ja-JP" altLang="en-US" sz="1300">
                <a:latin typeface="Verdana" panose="020B0604030504040204" pitchFamily="34" charset="0"/>
              </a:rPr>
              <a:pPr eaLnBrk="1" hangingPunct="1">
                <a:spcBef>
                  <a:spcPct val="0"/>
                </a:spcBef>
              </a:pPr>
              <a:t>58</a:t>
            </a:fld>
            <a:endParaRPr lang="en-US" altLang="ja-JP"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859526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kern="1200" dirty="0">
                <a:solidFill>
                  <a:schemeClr val="tx1"/>
                </a:solidFill>
                <a:latin typeface="Verdana" panose="020B0604030504040204" pitchFamily="34" charset="0"/>
                <a:ea typeface="+mn-ea"/>
                <a:cs typeface="Times New Roman" panose="02020603050405020304" pitchFamily="18" charset="0"/>
              </a:rPr>
              <a:t>このモジュールでの画像の使用は作者や著作権者によってそれぞれ、快く使用許可を得ています。詳細 </a:t>
            </a:r>
            <a:r>
              <a:rPr lang="en-US" altLang="ja-JP" sz="1000" kern="1200" dirty="0">
                <a:solidFill>
                  <a:schemeClr val="tx1"/>
                </a:solidFill>
                <a:latin typeface="Verdana" panose="020B0604030504040204" pitchFamily="34" charset="0"/>
                <a:ea typeface="+mn-ea"/>
                <a:cs typeface="Times New Roman" panose="02020603050405020304" pitchFamily="18" charset="0"/>
              </a:rPr>
              <a:t>(</a:t>
            </a:r>
            <a:r>
              <a:rPr lang="ja-JP" altLang="en-US" sz="1000" kern="1200" dirty="0">
                <a:solidFill>
                  <a:schemeClr val="tx1"/>
                </a:solidFill>
                <a:latin typeface="Verdana" panose="020B0604030504040204" pitchFamily="34" charset="0"/>
                <a:ea typeface="+mn-ea"/>
                <a:cs typeface="Times New Roman" panose="02020603050405020304" pitchFamily="18" charset="0"/>
              </a:rPr>
              <a:t>作者、タイトル</a:t>
            </a:r>
            <a:r>
              <a:rPr lang="en-US" altLang="ja-JP" sz="1000" kern="1200" dirty="0">
                <a:solidFill>
                  <a:schemeClr val="tx1"/>
                </a:solidFill>
                <a:latin typeface="Verdana" panose="020B0604030504040204" pitchFamily="34" charset="0"/>
                <a:ea typeface="+mn-ea"/>
                <a:cs typeface="Times New Roman" panose="02020603050405020304" pitchFamily="18" charset="0"/>
              </a:rPr>
              <a:t>) </a:t>
            </a:r>
            <a:r>
              <a:rPr lang="ja-JP" altLang="en-US" sz="1000" kern="1200" dirty="0">
                <a:solidFill>
                  <a:schemeClr val="tx1"/>
                </a:solidFill>
                <a:latin typeface="Verdana" panose="020B0604030504040204" pitchFamily="34" charset="0"/>
                <a:ea typeface="+mn-ea"/>
                <a:cs typeface="Times New Roman" panose="02020603050405020304" pitchFamily="18" charset="0"/>
              </a:rPr>
              <a:t>についてはこの発表用のスライドの最後を参照してください。</a:t>
            </a:r>
            <a:endParaRPr lang="es-ES" altLang="de-DE" sz="1000" kern="1200" dirty="0">
              <a:solidFill>
                <a:schemeClr val="tx1"/>
              </a:solidFill>
              <a:latin typeface="Verdana" panose="020B0604030504040204" pitchFamily="34" charset="0"/>
              <a:ea typeface="+mn-ea"/>
              <a:cs typeface="Times New Roman" panose="02020603050405020304" pitchFamily="18" charset="0"/>
            </a:endParaRPr>
          </a:p>
        </p:txBody>
      </p:sp>
      <p:pic>
        <p:nvPicPr>
          <p:cNvPr id="9"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 </a:t>
            </a:r>
            <a:r>
              <a:rPr lang="en-US" altLang="ja-JP"/>
              <a:t>- </a:t>
            </a:r>
            <a:r>
              <a:rPr lang="ja-JP" altLang="en-US"/>
              <a:t>誰かのせいと自分のおかげ</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t>トレーニング・モジュール </a:t>
            </a:r>
            <a:r>
              <a:rPr lang="en-US" altLang="ja-JP"/>
              <a:t>1 – </a:t>
            </a:r>
            <a:r>
              <a:rPr lang="ja-JP" altLang="en-US"/>
              <a:t>帰属 </a:t>
            </a:r>
            <a:r>
              <a:rPr lang="en-US" altLang="ja-JP"/>
              <a:t>- </a:t>
            </a:r>
            <a:r>
              <a:rPr lang="ja-JP" altLang="en-US"/>
              <a:t>誰かのせいと自分のおかげ</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 </a:t>
            </a:r>
            <a:r>
              <a:rPr lang="en-US" altLang="ja-JP"/>
              <a:t>- </a:t>
            </a:r>
            <a:r>
              <a:rPr lang="ja-JP" altLang="en-US"/>
              <a:t>誰かのせいと自分のおかげ</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 </a:t>
            </a:r>
            <a:r>
              <a:rPr lang="en-US" altLang="ja-JP"/>
              <a:t>- </a:t>
            </a:r>
            <a:r>
              <a:rPr lang="ja-JP" altLang="en-US"/>
              <a:t>誰かのせいと自分のおかげ</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 </a:t>
            </a:r>
            <a:r>
              <a:rPr lang="en-US" altLang="ja-JP"/>
              <a:t>- </a:t>
            </a:r>
            <a:r>
              <a:rPr lang="ja-JP" altLang="en-US"/>
              <a:t>誰かのせいと自分のおかげ</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 </a:t>
            </a:r>
            <a:r>
              <a:rPr lang="en-US" altLang="ja-JP"/>
              <a:t>- </a:t>
            </a:r>
            <a:r>
              <a:rPr lang="ja-JP" altLang="en-US"/>
              <a:t>誰かのせいと自分のおかげ</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t>トレーニング・モジュール </a:t>
            </a:r>
            <a:r>
              <a:rPr lang="en-US" altLang="ja-JP"/>
              <a:t>1 – </a:t>
            </a:r>
            <a:r>
              <a:rPr lang="ja-JP" altLang="en-US"/>
              <a:t>帰属 </a:t>
            </a:r>
            <a:r>
              <a:rPr lang="en-US" altLang="ja-JP"/>
              <a:t>- </a:t>
            </a:r>
            <a:r>
              <a:rPr lang="ja-JP" altLang="en-US"/>
              <a:t>誰かのせいと自分のおかげ</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ja-JP" altLang="en-US"/>
              <a:t>トレーニング・モジュール </a:t>
            </a:r>
            <a:r>
              <a:rPr lang="en-US" altLang="ja-JP"/>
              <a:t>1 – </a:t>
            </a:r>
            <a:r>
              <a:rPr lang="ja-JP" altLang="en-US"/>
              <a:t>帰属 </a:t>
            </a:r>
            <a:r>
              <a:rPr lang="en-US" altLang="ja-JP"/>
              <a:t>- </a:t>
            </a:r>
            <a:r>
              <a:rPr lang="ja-JP" altLang="en-US"/>
              <a:t>誰かのせいと自分のおかげ</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z="4600" dirty="0">
                <a:latin typeface="Calibri Light"/>
              </a:rPr>
              <a:t>MCT 1 A – </a:t>
            </a:r>
            <a:r>
              <a:rPr lang="ja-JP" altLang="en-US" sz="4600" dirty="0">
                <a:latin typeface="Calibri Light"/>
              </a:rPr>
              <a:t>帰属</a:t>
            </a:r>
            <a:r>
              <a:rPr lang="en-US" altLang="ja-JP" sz="4600" dirty="0">
                <a:latin typeface="Calibri Light"/>
              </a:rPr>
              <a:t>–</a:t>
            </a:r>
            <a:r>
              <a:rPr lang="ja-JP" altLang="en-US" sz="4600" dirty="0">
                <a:latin typeface="Calibri Light"/>
              </a:rPr>
              <a:t>誰かのせいと自分のおかげ </a:t>
            </a:r>
            <a:endParaRPr lang="en-US" sz="4600"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a:rPr>
              <a:t>© Moritz &amp; Woodward</a:t>
            </a:r>
            <a:r>
              <a:rPr lang="nl-NL" sz="1600" dirty="0">
                <a:solidFill>
                  <a:srgbClr val="004992"/>
                </a:solidFill>
                <a:latin typeface="Calibri Light"/>
              </a:rPr>
              <a:t> (4|21)</a:t>
            </a:r>
            <a:endParaRPr lang="pt-BR" sz="1600" dirty="0">
              <a:solidFill>
                <a:srgbClr val="004992"/>
              </a:solidFill>
              <a:latin typeface="Calibri Light"/>
            </a:endParaRPr>
          </a:p>
          <a:p>
            <a:pPr>
              <a:lnSpc>
                <a:spcPct val="100000"/>
              </a:lnSpc>
              <a:spcBef>
                <a:spcPts val="0"/>
              </a:spcBef>
            </a:pPr>
            <a:r>
              <a:rPr lang="pt-BR" sz="1600" dirty="0">
                <a:solidFill>
                  <a:srgbClr val="004992"/>
                </a:solidFill>
                <a:latin typeface="Calibri Light"/>
              </a:rPr>
              <a:t>www.uke.de/mct</a:t>
            </a:r>
          </a:p>
        </p:txBody>
      </p:sp>
    </p:spTree>
    <p:extLst>
      <p:ext uri="{BB962C8B-B14F-4D97-AF65-F5344CB8AC3E}">
        <p14:creationId xmlns:p14="http://schemas.microsoft.com/office/powerpoint/2010/main" val="3169750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z="3600" dirty="0">
                <a:solidFill>
                  <a:srgbClr val="004992"/>
                </a:solidFill>
                <a:latin typeface="Calibri Light"/>
              </a:rPr>
              <a:t>帰属</a:t>
            </a:r>
            <a:r>
              <a:rPr lang="en-US" altLang="ja-JP" sz="3600" dirty="0">
                <a:solidFill>
                  <a:srgbClr val="004992"/>
                </a:solidFill>
                <a:latin typeface="Calibri Light"/>
              </a:rPr>
              <a:t>: </a:t>
            </a:r>
            <a:r>
              <a:rPr lang="ja-JP" altLang="en-US" sz="3600" dirty="0">
                <a:solidFill>
                  <a:srgbClr val="004992"/>
                </a:solidFill>
                <a:latin typeface="Calibri Light"/>
              </a:rPr>
              <a:t>誰かのせいと自分のおかげ</a:t>
            </a:r>
            <a:endParaRPr lang="en-US" sz="3600" dirty="0">
              <a:solidFill>
                <a:srgbClr val="004992"/>
              </a:solidFill>
              <a:latin typeface="Calibri Light"/>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ja-JP" altLang="en-US" sz="2400" dirty="0">
                <a:solidFill>
                  <a:srgbClr val="333333"/>
                </a:solidFill>
                <a:latin typeface="Calibri Light"/>
                <a:ea typeface="+mj-ea"/>
              </a:rPr>
              <a:t>帰属 </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出来事の原因を推測すること</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例</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誰かのせいにしたり、自分のおかげとしたりすること</a:t>
            </a:r>
            <a:r>
              <a:rPr lang="en-US" altLang="ja-JP" sz="2400" dirty="0">
                <a:solidFill>
                  <a:srgbClr val="333333"/>
                </a:solidFill>
                <a:latin typeface="Calibri Light"/>
                <a:ea typeface="+mj-ea"/>
              </a:rPr>
              <a:t>)</a:t>
            </a: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a:t>
            </a:fld>
            <a:endParaRPr lang="de-DE" dirty="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z="3600">
                <a:solidFill>
                  <a:srgbClr val="004992"/>
                </a:solidFill>
                <a:latin typeface="Calibri Light"/>
              </a:rPr>
              <a:t>帰属</a:t>
            </a:r>
            <a:r>
              <a:rPr lang="en-US" altLang="ja-JP" sz="3600">
                <a:solidFill>
                  <a:srgbClr val="004992"/>
                </a:solidFill>
                <a:latin typeface="Calibri Light"/>
              </a:rPr>
              <a:t>: </a:t>
            </a:r>
            <a:r>
              <a:rPr lang="ja-JP" altLang="en-US" sz="3600">
                <a:solidFill>
                  <a:srgbClr val="004992"/>
                </a:solidFill>
                <a:latin typeface="Calibri Light"/>
              </a:rPr>
              <a:t>誰かのせいと自分のおかげ</a:t>
            </a:r>
            <a:endParaRPr lang="en-US" sz="3600" dirty="0">
              <a:solidFill>
                <a:srgbClr val="004992"/>
              </a:solidFill>
              <a:latin typeface="Calibri Light"/>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ja-JP" altLang="en-US" sz="2400" dirty="0">
                <a:solidFill>
                  <a:srgbClr val="333333"/>
                </a:solidFill>
                <a:latin typeface="Calibri Light"/>
                <a:ea typeface="+mj-ea"/>
              </a:rPr>
              <a:t>帰属 </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出来事の原因を推測すること</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例</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誰かのせいにしたり、自分のおかげとしたりすること</a:t>
            </a:r>
            <a:r>
              <a:rPr lang="en-US" altLang="ja-JP" sz="2400" dirty="0">
                <a:solidFill>
                  <a:srgbClr val="333333"/>
                </a:solidFill>
                <a:latin typeface="Calibri Light"/>
                <a:ea typeface="+mj-ea"/>
              </a:rPr>
              <a:t>)</a:t>
            </a:r>
          </a:p>
          <a:p>
            <a:pPr lvl="0" defTabSz="914377"/>
            <a:r>
              <a:rPr lang="ja-JP" altLang="en-US" sz="2400" dirty="0">
                <a:solidFill>
                  <a:srgbClr val="333333"/>
                </a:solidFill>
                <a:latin typeface="Calibri Light"/>
                <a:ea typeface="+mj-ea"/>
                <a:cs typeface="+mj-cs"/>
              </a:rPr>
              <a:t>同じ出来事でも、全く異なる原因をもつことがあるということを、我々はよく見落とします。</a:t>
            </a:r>
            <a:endParaRPr lang="en-US" altLang="ja-JP" sz="2400" dirty="0">
              <a:solidFill>
                <a:srgbClr val="333333"/>
              </a:solidFill>
              <a:latin typeface="Calibri Light"/>
              <a:ea typeface="+mj-ea"/>
              <a:cs typeface="+mj-cs"/>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a:t>
            </a:fld>
            <a:endParaRPr lang="de-DE" dirty="0">
              <a:latin typeface="Calibri Light"/>
            </a:endParaRPr>
          </a:p>
        </p:txBody>
      </p:sp>
    </p:spTree>
    <p:extLst>
      <p:ext uri="{BB962C8B-B14F-4D97-AF65-F5344CB8AC3E}">
        <p14:creationId xmlns:p14="http://schemas.microsoft.com/office/powerpoint/2010/main" val="1865735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z="3600" dirty="0">
                <a:solidFill>
                  <a:srgbClr val="004992"/>
                </a:solidFill>
                <a:latin typeface="Calibri Light"/>
              </a:rPr>
              <a:t>帰属</a:t>
            </a:r>
            <a:r>
              <a:rPr lang="en-US" altLang="ja-JP" sz="3600" dirty="0">
                <a:solidFill>
                  <a:srgbClr val="004992"/>
                </a:solidFill>
                <a:latin typeface="Calibri Light"/>
              </a:rPr>
              <a:t>: </a:t>
            </a:r>
            <a:r>
              <a:rPr lang="ja-JP" altLang="en-US" sz="3600" dirty="0">
                <a:solidFill>
                  <a:srgbClr val="004992"/>
                </a:solidFill>
                <a:latin typeface="Calibri Light"/>
              </a:rPr>
              <a:t>誰かのせいと自分のおかげ</a:t>
            </a:r>
            <a:endParaRPr lang="en-US" sz="3600" dirty="0">
              <a:solidFill>
                <a:srgbClr val="004992"/>
              </a:solidFill>
              <a:latin typeface="Calibri Light"/>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ja-JP" altLang="en-US" sz="2400" dirty="0">
                <a:solidFill>
                  <a:srgbClr val="333333"/>
                </a:solidFill>
                <a:latin typeface="Calibri Light"/>
                <a:ea typeface="+mj-ea"/>
              </a:rPr>
              <a:t>帰属 </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出来事の原因を推測すること</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例</a:t>
            </a:r>
            <a:r>
              <a:rPr lang="en-US" altLang="ja-JP" sz="2400" dirty="0">
                <a:solidFill>
                  <a:srgbClr val="333333"/>
                </a:solidFill>
                <a:latin typeface="Calibri Light"/>
                <a:ea typeface="+mj-ea"/>
              </a:rPr>
              <a:t>:</a:t>
            </a:r>
            <a:r>
              <a:rPr lang="ja-JP" altLang="en-US" sz="2400" dirty="0">
                <a:solidFill>
                  <a:srgbClr val="333333"/>
                </a:solidFill>
                <a:latin typeface="Calibri Light"/>
                <a:ea typeface="+mj-ea"/>
              </a:rPr>
              <a:t>誰かのせいにしたり、自分のおかげとしたりすること</a:t>
            </a:r>
            <a:r>
              <a:rPr lang="en-US" altLang="ja-JP" sz="2400" dirty="0">
                <a:solidFill>
                  <a:srgbClr val="333333"/>
                </a:solidFill>
                <a:latin typeface="Calibri Light"/>
                <a:ea typeface="+mj-ea"/>
              </a:rPr>
              <a:t>)</a:t>
            </a:r>
          </a:p>
          <a:p>
            <a:pPr lvl="0" defTabSz="914377"/>
            <a:r>
              <a:rPr lang="ja-JP" altLang="en-US" sz="2400" dirty="0">
                <a:solidFill>
                  <a:srgbClr val="333333"/>
                </a:solidFill>
                <a:latin typeface="Calibri Light"/>
                <a:ea typeface="+mj-ea"/>
                <a:cs typeface="+mj-cs"/>
              </a:rPr>
              <a:t>同じ出来事でも、全く異なる原因をもつことがあるということを、我々はよく見落とします。</a:t>
            </a:r>
            <a:endParaRPr lang="en-US" altLang="ja-JP" sz="2400" dirty="0">
              <a:solidFill>
                <a:srgbClr val="333333"/>
              </a:solidFill>
              <a:latin typeface="Calibri Light"/>
              <a:ea typeface="+mj-ea"/>
              <a:cs typeface="+mj-cs"/>
            </a:endParaRPr>
          </a:p>
          <a:p>
            <a:pPr lvl="0" defTabSz="914377"/>
            <a:endParaRPr lang="ja-JP" altLang="en-US" sz="2400" dirty="0">
              <a:solidFill>
                <a:srgbClr val="333333"/>
              </a:solidFill>
              <a:latin typeface="Calibri Light"/>
              <a:ea typeface="+mj-ea"/>
              <a:cs typeface="+mj-cs"/>
            </a:endParaRPr>
          </a:p>
          <a:p>
            <a:pPr lvl="0" defTabSz="914400" fontAlgn="base"/>
            <a:r>
              <a:rPr lang="ja-JP" altLang="de-DE" sz="2400" b="1" dirty="0">
                <a:solidFill>
                  <a:srgbClr val="004992"/>
                </a:solidFill>
                <a:latin typeface="Calibri Light"/>
                <a:ea typeface="+mj-ea"/>
                <a:cs typeface="Times New Roman" panose="02020603050405020304" pitchFamily="18" charset="0"/>
              </a:rPr>
              <a:t>どんな原因が以下の状況を導いているだろうか？</a:t>
            </a:r>
          </a:p>
          <a:p>
            <a:pPr lvl="0" defTabSz="914400" fontAlgn="base"/>
            <a:r>
              <a:rPr lang="ja-JP" altLang="de-DE" sz="2400" dirty="0">
                <a:solidFill>
                  <a:srgbClr val="333333"/>
                </a:solidFill>
                <a:latin typeface="Calibri Light"/>
                <a:ea typeface="+mj-ea"/>
                <a:cs typeface="Times New Roman" panose="02020603050405020304" pitchFamily="18" charset="0"/>
              </a:rPr>
              <a:t>あなたは友人と会う約束をしたが、その友人がこない。</a:t>
            </a:r>
            <a:endParaRPr lang="en-US" altLang="ja-JP"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a:t>
            </a:fld>
            <a:endParaRPr lang="de-DE" dirty="0">
              <a:latin typeface="Calibri Light"/>
            </a:endParaRPr>
          </a:p>
        </p:txBody>
      </p:sp>
    </p:spTree>
    <p:extLst>
      <p:ext uri="{BB962C8B-B14F-4D97-AF65-F5344CB8AC3E}">
        <p14:creationId xmlns:p14="http://schemas.microsoft.com/office/powerpoint/2010/main" val="2786194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ja-JP" altLang="en-US" sz="3600">
                <a:solidFill>
                  <a:srgbClr val="004992"/>
                </a:solidFill>
                <a:latin typeface="Calibri Light"/>
              </a:rPr>
              <a:t>説明</a:t>
            </a:r>
            <a:endParaRPr lang="en-US" sz="3600">
              <a:solidFill>
                <a:srgbClr val="004992"/>
              </a:solidFill>
              <a:latin typeface="Calibri Light"/>
            </a:endParaRPr>
          </a:p>
        </p:txBody>
      </p:sp>
      <p:sp>
        <p:nvSpPr>
          <p:cNvPr id="8" name="Content Placeholder 7"/>
          <p:cNvSpPr>
            <a:spLocks noGrp="1"/>
          </p:cNvSpPr>
          <p:nvPr>
            <p:ph idx="1"/>
          </p:nvPr>
        </p:nvSpPr>
        <p:spPr/>
        <p:txBody>
          <a:bodyPr/>
          <a:lstStyle/>
          <a:p>
            <a:pPr lvl="0" defTabSz="914377"/>
            <a:r>
              <a:rPr lang="ja-JP" altLang="en-US" sz="2400" dirty="0">
                <a:solidFill>
                  <a:srgbClr val="333333"/>
                </a:solidFill>
                <a:latin typeface="Calibri Light"/>
                <a:ea typeface="+mj-ea"/>
                <a:cs typeface="+mj-cs"/>
              </a:rPr>
              <a:t>なぜ友人はあなたを待たせておくのか？</a:t>
            </a:r>
          </a:p>
          <a:p>
            <a:pPr lvl="0" defTabSz="914400" fontAlgn="base"/>
            <a:r>
              <a:rPr lang="ja-JP" altLang="en-CA" sz="2400" dirty="0">
                <a:solidFill>
                  <a:srgbClr val="004992"/>
                </a:solidFill>
                <a:latin typeface="Calibri Light"/>
                <a:ea typeface="+mj-ea"/>
                <a:cs typeface="Times New Roman" panose="02020603050405020304" pitchFamily="18" charset="0"/>
              </a:rPr>
              <a:t>可能性のある原因は</a:t>
            </a:r>
            <a:r>
              <a:rPr lang="en-CA" altLang="ja-JP" sz="2400" dirty="0">
                <a:solidFill>
                  <a:srgbClr val="004992"/>
                </a:solidFill>
                <a:latin typeface="Calibri Light"/>
                <a:ea typeface="+mj-ea"/>
                <a:cs typeface="Times New Roman" panose="02020603050405020304" pitchFamily="18" charset="0"/>
              </a:rPr>
              <a:t>…</a:t>
            </a:r>
          </a:p>
          <a:p>
            <a:pPr lvl="0" defTabSz="914400" fontAlgn="base"/>
            <a:r>
              <a:rPr lang="en-CA" altLang="de-DE" sz="2400" dirty="0">
                <a:solidFill>
                  <a:srgbClr val="333333"/>
                </a:solidFill>
                <a:latin typeface="Calibri Light"/>
                <a:ea typeface="+mj-ea"/>
                <a:cs typeface="Times New Roman" panose="02020603050405020304" pitchFamily="18" charset="0"/>
              </a:rPr>
              <a:t>???</a:t>
            </a:r>
            <a:endParaRPr lang="en-US"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5</a:t>
            </a:fld>
            <a:endParaRPr lang="de-DE" dirty="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ja-JP" altLang="en-US" sz="3600">
                <a:solidFill>
                  <a:srgbClr val="004992"/>
                </a:solidFill>
                <a:latin typeface="Calibri Light"/>
              </a:rPr>
              <a:t>説明</a:t>
            </a:r>
            <a:endParaRPr lang="en-US" sz="3600">
              <a:solidFill>
                <a:srgbClr val="004992"/>
              </a:solidFill>
              <a:latin typeface="Calibri Light"/>
            </a:endParaRPr>
          </a:p>
        </p:txBody>
      </p:sp>
      <p:sp>
        <p:nvSpPr>
          <p:cNvPr id="8" name="Content Placeholder 7"/>
          <p:cNvSpPr>
            <a:spLocks noGrp="1"/>
          </p:cNvSpPr>
          <p:nvPr>
            <p:ph idx="1"/>
          </p:nvPr>
        </p:nvSpPr>
        <p:spPr/>
        <p:txBody>
          <a:bodyPr/>
          <a:lstStyle/>
          <a:p>
            <a:pPr lvl="0" defTabSz="914377"/>
            <a:r>
              <a:rPr lang="ja-JP" altLang="en-US" sz="2400" dirty="0">
                <a:solidFill>
                  <a:srgbClr val="333333"/>
                </a:solidFill>
                <a:latin typeface="Calibri Light"/>
                <a:ea typeface="+mj-ea"/>
                <a:cs typeface="+mj-cs"/>
              </a:rPr>
              <a:t>なぜ友人はあなたを待たせておくのか？</a:t>
            </a:r>
          </a:p>
          <a:p>
            <a:pPr lvl="0" defTabSz="914400" fontAlgn="base"/>
            <a:r>
              <a:rPr lang="ja-JP" altLang="en-CA" sz="2400" dirty="0">
                <a:solidFill>
                  <a:srgbClr val="004992"/>
                </a:solidFill>
                <a:latin typeface="Calibri Light"/>
                <a:ea typeface="+mj-ea"/>
                <a:cs typeface="Times New Roman" panose="02020603050405020304" pitchFamily="18" charset="0"/>
              </a:rPr>
              <a:t>可能性のある原因は</a:t>
            </a:r>
            <a:r>
              <a:rPr lang="en-CA" altLang="ja-JP" sz="2400" dirty="0">
                <a:solidFill>
                  <a:srgbClr val="004992"/>
                </a:solidFill>
                <a:latin typeface="Calibri Light"/>
                <a:ea typeface="+mj-ea"/>
                <a:cs typeface="Times New Roman" panose="02020603050405020304" pitchFamily="18" charset="0"/>
              </a:rPr>
              <a:t>…</a:t>
            </a:r>
          </a:p>
          <a:p>
            <a:pPr marL="342900" lvl="0" indent="-342900" defTabSz="914400" fontAlgn="base">
              <a:buClr>
                <a:srgbClr val="333333"/>
              </a:buClr>
              <a:buFont typeface="WingDings"/>
              <a:buChar char=""/>
            </a:pPr>
            <a:r>
              <a:rPr lang="ja-JP" altLang="en-CA" sz="2400" dirty="0">
                <a:solidFill>
                  <a:srgbClr val="333333"/>
                </a:solidFill>
                <a:latin typeface="Calibri Light"/>
                <a:ea typeface="+mj-ea"/>
                <a:cs typeface="Times New Roman" panose="02020603050405020304" pitchFamily="18" charset="0"/>
              </a:rPr>
              <a:t>私は彼にとって重要ではない人間だ。彼は他の誰にもこのようなことを敢えてしようとはしないだろう。</a:t>
            </a:r>
          </a:p>
          <a:p>
            <a:pPr marL="342900" lvl="0" indent="-342900" defTabSz="914400" fontAlgn="base">
              <a:buClr>
                <a:srgbClr val="333333"/>
              </a:buClr>
              <a:buFont typeface="WingDings"/>
              <a:buChar char=""/>
            </a:pPr>
            <a:r>
              <a:rPr lang="ja-JP" altLang="en-CA" sz="2400" dirty="0">
                <a:solidFill>
                  <a:srgbClr val="333333"/>
                </a:solidFill>
                <a:latin typeface="Calibri Light"/>
                <a:ea typeface="+mj-ea"/>
                <a:cs typeface="Times New Roman" panose="02020603050405020304" pitchFamily="18" charset="0"/>
              </a:rPr>
              <a:t>彼は忘れっぽい。ただ時間を忘れただけだ。</a:t>
            </a:r>
          </a:p>
          <a:p>
            <a:pPr marL="342900" lvl="0" indent="-342900" defTabSz="914400" fontAlgn="base">
              <a:buClr>
                <a:srgbClr val="333333"/>
              </a:buClr>
              <a:buFont typeface="WingDings"/>
              <a:buChar char=""/>
            </a:pPr>
            <a:r>
              <a:rPr lang="ja-JP" altLang="en-CA" sz="2400" dirty="0">
                <a:solidFill>
                  <a:srgbClr val="333333"/>
                </a:solidFill>
                <a:latin typeface="Calibri Light"/>
                <a:ea typeface="+mj-ea"/>
                <a:cs typeface="Times New Roman" panose="02020603050405020304" pitchFamily="18" charset="0"/>
              </a:rPr>
              <a:t>彼の車が壊れた。</a:t>
            </a:r>
            <a:endParaRPr lang="en-CA" altLang="ja-JP" sz="2400" dirty="0">
              <a:solidFill>
                <a:srgbClr val="004992"/>
              </a:solidFill>
              <a:latin typeface="Calibri Light"/>
              <a:ea typeface="+mj-ea"/>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6</a:t>
            </a:fld>
            <a:endParaRPr lang="de-DE" dirty="0">
              <a:latin typeface="Calibri Light"/>
            </a:endParaRPr>
          </a:p>
        </p:txBody>
      </p:sp>
    </p:spTree>
    <p:extLst>
      <p:ext uri="{BB962C8B-B14F-4D97-AF65-F5344CB8AC3E}">
        <p14:creationId xmlns:p14="http://schemas.microsoft.com/office/powerpoint/2010/main" val="2423914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ja-JP" altLang="en-US" sz="3600" dirty="0">
                <a:solidFill>
                  <a:srgbClr val="004992"/>
                </a:solidFill>
                <a:latin typeface="Calibri Light"/>
              </a:rPr>
              <a:t>説明</a:t>
            </a:r>
            <a:endParaRPr lang="en-US" sz="3600" dirty="0">
              <a:solidFill>
                <a:srgbClr val="004992"/>
              </a:solidFill>
              <a:latin typeface="Calibri Light"/>
            </a:endParaRPr>
          </a:p>
        </p:txBody>
      </p:sp>
      <p:sp>
        <p:nvSpPr>
          <p:cNvPr id="8" name="Content Placeholder 7"/>
          <p:cNvSpPr>
            <a:spLocks noGrp="1"/>
          </p:cNvSpPr>
          <p:nvPr>
            <p:ph idx="1"/>
          </p:nvPr>
        </p:nvSpPr>
        <p:spPr/>
        <p:txBody>
          <a:bodyPr/>
          <a:lstStyle/>
          <a:p>
            <a:pPr lvl="0" defTabSz="914377"/>
            <a:r>
              <a:rPr lang="ja-JP" altLang="en-US" sz="2400" dirty="0">
                <a:solidFill>
                  <a:srgbClr val="333333"/>
                </a:solidFill>
                <a:latin typeface="Calibri Light"/>
                <a:ea typeface="+mj-ea"/>
                <a:cs typeface="+mj-cs"/>
              </a:rPr>
              <a:t>なぜ友人はあなたを待たせておくのか？</a:t>
            </a:r>
          </a:p>
          <a:p>
            <a:pPr lvl="0" defTabSz="914400" fontAlgn="base"/>
            <a:r>
              <a:rPr lang="ja-JP" altLang="en-CA" sz="2400" dirty="0">
                <a:solidFill>
                  <a:srgbClr val="004992"/>
                </a:solidFill>
                <a:latin typeface="Calibri Light"/>
                <a:ea typeface="+mj-ea"/>
                <a:cs typeface="Times New Roman" panose="02020603050405020304" pitchFamily="18" charset="0"/>
              </a:rPr>
              <a:t>可能性のある原因は</a:t>
            </a:r>
            <a:r>
              <a:rPr lang="en-CA" altLang="ja-JP" sz="2400" dirty="0">
                <a:solidFill>
                  <a:srgbClr val="004992"/>
                </a:solidFill>
                <a:latin typeface="Calibri Light"/>
                <a:ea typeface="+mj-ea"/>
                <a:cs typeface="Times New Roman" panose="02020603050405020304" pitchFamily="18" charset="0"/>
              </a:rPr>
              <a:t>…</a:t>
            </a:r>
            <a:endParaRPr lang="en-US" sz="2400" dirty="0">
              <a:solidFill>
                <a:srgbClr val="004992"/>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7</a:t>
            </a:fld>
            <a:endParaRPr lang="de-DE" dirty="0">
              <a:latin typeface="Calibri Light"/>
            </a:endParaRPr>
          </a:p>
        </p:txBody>
      </p:sp>
      <p:graphicFrame>
        <p:nvGraphicFramePr>
          <p:cNvPr id="14" name="Group 68"/>
          <p:cNvGraphicFramePr>
            <a:graphicFrameLocks/>
          </p:cNvGraphicFramePr>
          <p:nvPr>
            <p:extLst>
              <p:ext uri="{D42A27DB-BD31-4B8C-83A1-F6EECF244321}">
                <p14:modId xmlns:p14="http://schemas.microsoft.com/office/powerpoint/2010/main" val="462022195"/>
              </p:ext>
            </p:extLst>
          </p:nvPr>
        </p:nvGraphicFramePr>
        <p:xfrm>
          <a:off x="408955" y="3543168"/>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lang="en-CA" altLang="ja-JP" sz="2400" b="0" dirty="0">
                          <a:solidFill>
                            <a:srgbClr val="004992"/>
                          </a:solidFill>
                          <a:latin typeface="Calibri Light"/>
                          <a:ea typeface="+mj-ea"/>
                        </a:rPr>
                        <a:t>…</a:t>
                      </a:r>
                      <a:r>
                        <a:rPr lang="ja-JP" altLang="en-CA" sz="2400" b="0" dirty="0">
                          <a:solidFill>
                            <a:srgbClr val="004992"/>
                          </a:solidFill>
                          <a:latin typeface="Calibri Light"/>
                          <a:ea typeface="+mj-ea"/>
                        </a:rPr>
                        <a:t>自分自身に</a:t>
                      </a:r>
                      <a:endParaRPr kumimoji="0" lang="de-DE" sz="2400" b="0" i="0" u="none" strike="noStrike" cap="none" normalizeH="0" baseline="0" dirty="0">
                        <a:ln>
                          <a:noFill/>
                        </a:ln>
                        <a:solidFill>
                          <a:srgbClr val="004992"/>
                        </a:solidFill>
                        <a:effectLst/>
                        <a:latin typeface="Calibri Light"/>
                        <a:ea typeface="+mj-ea"/>
                        <a:cs typeface="Times New Roman" pitchFamily="18" charset="0"/>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lang="ja-JP" altLang="en-CA" sz="2400" b="0" dirty="0">
                          <a:solidFill>
                            <a:srgbClr val="333333"/>
                          </a:solidFill>
                          <a:latin typeface="Calibri Light"/>
                          <a:ea typeface="+mj-ea"/>
                        </a:rPr>
                        <a:t>私は彼にとって重要ではない人間だ。</a:t>
                      </a:r>
                      <a:endParaRPr kumimoji="0" lang="de-DE" sz="24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n-US" altLang="ja-JP" sz="2400" b="0" i="0" u="none" strike="noStrike" cap="none" normalizeH="0" baseline="0" dirty="0">
                          <a:ln>
                            <a:noFill/>
                          </a:ln>
                          <a:solidFill>
                            <a:srgbClr val="004992"/>
                          </a:solidFill>
                          <a:effectLst/>
                          <a:latin typeface="Calibri Light"/>
                          <a:ea typeface="+mj-ea"/>
                          <a:cs typeface="Times New Roman" pitchFamily="18" charset="0"/>
                        </a:rPr>
                        <a:t>…</a:t>
                      </a:r>
                      <a:r>
                        <a:rPr kumimoji="0" lang="ja-JP" altLang="en-US" sz="2400" b="0" i="0" u="none" strike="noStrike" cap="none" normalizeH="0" baseline="0" dirty="0">
                          <a:ln>
                            <a:noFill/>
                          </a:ln>
                          <a:solidFill>
                            <a:srgbClr val="004992"/>
                          </a:solidFill>
                          <a:effectLst/>
                          <a:latin typeface="Calibri Light"/>
                          <a:ea typeface="+mj-ea"/>
                          <a:cs typeface="Times New Roman" pitchFamily="18" charset="0"/>
                        </a:rPr>
                        <a:t>他者に</a:t>
                      </a:r>
                      <a:endParaRPr kumimoji="0" lang="de-DE" sz="2400" b="0" i="0" u="none" strike="noStrike" cap="none" normalizeH="0" baseline="0" dirty="0">
                        <a:ln>
                          <a:noFill/>
                        </a:ln>
                        <a:solidFill>
                          <a:srgbClr val="004992"/>
                        </a:solidFill>
                        <a:effectLst/>
                        <a:latin typeface="Calibri Light"/>
                        <a:ea typeface="+mj-ea"/>
                        <a:cs typeface="Times New Roman" pitchFamily="18" charset="0"/>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ja-JP" altLang="en-US" sz="2400" b="0" i="0" u="none" strike="noStrike" cap="none" normalizeH="0" baseline="0" dirty="0">
                          <a:ln>
                            <a:noFill/>
                          </a:ln>
                          <a:solidFill>
                            <a:srgbClr val="333333"/>
                          </a:solidFill>
                          <a:effectLst/>
                          <a:latin typeface="Calibri Light"/>
                          <a:ea typeface="+mj-ea"/>
                          <a:cs typeface="Times New Roman" pitchFamily="18" charset="0"/>
                        </a:rPr>
                        <a:t>彼は忘れっぽい。ただ時間を忘 れただけ。</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lang="en-CA" altLang="ja-JP" sz="2400" b="0" dirty="0">
                          <a:solidFill>
                            <a:srgbClr val="004992"/>
                          </a:solidFill>
                          <a:latin typeface="Calibri Light"/>
                          <a:ea typeface="+mj-ea"/>
                        </a:rPr>
                        <a:t>…</a:t>
                      </a:r>
                      <a:r>
                        <a:rPr lang="ja-JP" altLang="en-CA" sz="2400" b="0" dirty="0">
                          <a:solidFill>
                            <a:srgbClr val="004992"/>
                          </a:solidFill>
                          <a:latin typeface="Calibri Light"/>
                          <a:ea typeface="+mj-ea"/>
                        </a:rPr>
                        <a:t>状況や偶然に</a:t>
                      </a:r>
                      <a:endParaRPr kumimoji="0" lang="de-DE" sz="2400" b="0" i="0" u="none" strike="noStrike" cap="none" normalizeH="0" baseline="0" dirty="0">
                        <a:ln>
                          <a:noFill/>
                        </a:ln>
                        <a:solidFill>
                          <a:srgbClr val="004992"/>
                        </a:solidFill>
                        <a:effectLst/>
                        <a:latin typeface="Calibri Light"/>
                        <a:ea typeface="+mj-ea"/>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lang="ja-JP" altLang="en-CA" sz="2400" b="0" dirty="0">
                          <a:solidFill>
                            <a:srgbClr val="333333"/>
                          </a:solidFill>
                          <a:latin typeface="Calibri Light"/>
                          <a:ea typeface="+mj-ea"/>
                        </a:rPr>
                        <a:t>彼の車が壊れた。</a:t>
                      </a:r>
                      <a:endParaRPr kumimoji="0" lang="de-DE" sz="24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誰かのせいと自分のおかげ</a:t>
            </a:r>
            <a:endParaRPr lang="ja-JP" altLang="de-DE" sz="3600">
              <a:latin typeface="Calibri Light"/>
            </a:endParaRPr>
          </a:p>
        </p:txBody>
      </p:sp>
      <p:sp>
        <p:nvSpPr>
          <p:cNvPr id="8" name="Content Placeholder 7"/>
          <p:cNvSpPr>
            <a:spLocks noGrp="1"/>
          </p:cNvSpPr>
          <p:nvPr>
            <p:ph idx="1"/>
          </p:nvPr>
        </p:nvSpPr>
        <p:spPr/>
        <p:txBody>
          <a:bodyPr/>
          <a:lstStyle/>
          <a:p>
            <a:pPr lvl="0" defTabSz="914400" fontAlgn="base"/>
            <a:r>
              <a:rPr lang="ja-JP" altLang="en-US" sz="2400" dirty="0">
                <a:solidFill>
                  <a:srgbClr val="333333"/>
                </a:solidFill>
                <a:latin typeface="Calibri Light"/>
                <a:ea typeface="+mj-ea"/>
                <a:cs typeface="Times New Roman" panose="02020603050405020304" pitchFamily="18" charset="0"/>
              </a:rPr>
              <a:t>これまで示したように出来事には多様な原因がありえます。</a:t>
            </a:r>
            <a:endParaRPr lang="en-US" altLang="ja-JP" sz="2400" dirty="0">
              <a:solidFill>
                <a:srgbClr val="333333"/>
              </a:solidFill>
              <a:latin typeface="Calibri Light"/>
              <a:ea typeface="+mj-ea"/>
              <a:cs typeface="Times New Roman" panose="02020603050405020304" pitchFamily="18" charset="0"/>
            </a:endParaRPr>
          </a:p>
          <a:p>
            <a:pPr lvl="0" defTabSz="914400" fontAlgn="base"/>
            <a:r>
              <a:rPr lang="ja-JP" altLang="en-US" sz="2400" dirty="0">
                <a:solidFill>
                  <a:srgbClr val="333333"/>
                </a:solidFill>
                <a:latin typeface="Calibri Light"/>
                <a:ea typeface="+mj-ea"/>
                <a:cs typeface="Times New Roman" panose="02020603050405020304" pitchFamily="18" charset="0"/>
              </a:rPr>
              <a:t>ほとんどの場合では複数の要因が、ある状況を導いているのです。</a:t>
            </a:r>
          </a:p>
          <a:p>
            <a:pPr lvl="0" defTabSz="914400" fontAlgn="base"/>
            <a:r>
              <a:rPr lang="ja-JP" altLang="en-US" sz="2400" dirty="0">
                <a:solidFill>
                  <a:srgbClr val="333333"/>
                </a:solidFill>
                <a:latin typeface="Calibri Light"/>
                <a:ea typeface="+mj-ea"/>
                <a:cs typeface="Times New Roman" panose="02020603050405020304" pitchFamily="18" charset="0"/>
              </a:rPr>
              <a:t>それにもかかわらず多くの人々は、一つの側面だけが重要であるとみる傾向をもちます</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例：自分自身のせいにするのではなく他者だけのせいにすること、あるいはその反対</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a:t>
            </a:r>
            <a:endParaRPr lang="en-US"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8</a:t>
            </a:fld>
            <a:endParaRPr lang="de-DE" dirty="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Calibri Light"/>
              </a:rPr>
              <a:t>あなたは何も良くなったと感じていないのに病院を退院します。</a:t>
            </a:r>
            <a:endParaRPr lang="en-US" altLang="ja-JP" sz="3600" dirty="0">
              <a:latin typeface="Calibri Light"/>
            </a:endParaRPr>
          </a:p>
        </p:txBody>
      </p:sp>
      <p:sp>
        <p:nvSpPr>
          <p:cNvPr id="10242" name="Rectangle 2"/>
          <p:cNvSpPr>
            <a:spLocks noGrp="1" noChangeArrowheads="1"/>
          </p:cNvSpPr>
          <p:nvPr>
            <p:ph idx="1"/>
          </p:nvPr>
        </p:nvSpPr>
        <p:spPr/>
        <p:txBody>
          <a:bodyPr>
            <a:noAutofit/>
          </a:bodyPr>
          <a:lstStyle/>
          <a:p>
            <a:pPr eaLnBrk="1" hangingPunct="1">
              <a:buFontTx/>
              <a:buNone/>
            </a:pPr>
            <a:r>
              <a:rPr lang="ja-JP" altLang="de-DE" sz="2400" dirty="0">
                <a:solidFill>
                  <a:srgbClr val="004992"/>
                </a:solidFill>
                <a:latin typeface="Calibri Light"/>
                <a:ea typeface="+mj-ea"/>
              </a:rPr>
              <a:t>説明</a:t>
            </a:r>
            <a:r>
              <a:rPr lang="de-DE" altLang="ja-JP" sz="2400" dirty="0">
                <a:solidFill>
                  <a:srgbClr val="004992"/>
                </a:solidFill>
                <a:latin typeface="Calibri Light"/>
                <a:ea typeface="+mj-ea"/>
              </a:rPr>
              <a:t>…</a:t>
            </a:r>
          </a:p>
          <a:p>
            <a:pPr eaLnBrk="1" hangingPunct="1">
              <a:buFontTx/>
              <a:buNone/>
            </a:pPr>
            <a:r>
              <a:rPr lang="de-DE" altLang="ja-JP" sz="2400" dirty="0">
                <a:solidFill>
                  <a:srgbClr val="333333"/>
                </a:solidFill>
                <a:latin typeface="Calibri Light"/>
                <a:ea typeface="+mj-ea"/>
              </a:rPr>
              <a:t>…</a:t>
            </a:r>
            <a:r>
              <a:rPr lang="ja-JP" altLang="de-DE" sz="2400" dirty="0">
                <a:solidFill>
                  <a:srgbClr val="333333"/>
                </a:solidFill>
                <a:latin typeface="Calibri Light"/>
                <a:ea typeface="+mj-ea"/>
              </a:rPr>
              <a:t>自分自身に</a:t>
            </a:r>
          </a:p>
          <a:p>
            <a:pPr eaLnBrk="1" hangingPunct="1">
              <a:buFontTx/>
              <a:buNone/>
            </a:pPr>
            <a:r>
              <a:rPr lang="de-DE" altLang="ja-JP" sz="2400" dirty="0">
                <a:solidFill>
                  <a:srgbClr val="333333"/>
                </a:solidFill>
                <a:latin typeface="Calibri Light"/>
                <a:ea typeface="+mj-ea"/>
              </a:rPr>
              <a:t>…</a:t>
            </a:r>
            <a:r>
              <a:rPr lang="ja-JP" altLang="de-DE" sz="2400" dirty="0">
                <a:solidFill>
                  <a:srgbClr val="333333"/>
                </a:solidFill>
                <a:latin typeface="Calibri Light"/>
                <a:ea typeface="+mj-ea"/>
              </a:rPr>
              <a:t>他者に	</a:t>
            </a:r>
          </a:p>
          <a:p>
            <a:pPr eaLnBrk="1" hangingPunct="1">
              <a:buFontTx/>
              <a:buNone/>
            </a:pPr>
            <a:r>
              <a:rPr lang="de-DE" altLang="ja-JP" sz="2400" dirty="0">
                <a:solidFill>
                  <a:srgbClr val="333333"/>
                </a:solidFill>
                <a:latin typeface="Calibri Light"/>
                <a:ea typeface="+mj-ea"/>
              </a:rPr>
              <a:t>…</a:t>
            </a:r>
            <a:r>
              <a:rPr lang="ja-JP" altLang="de-DE" sz="2400" dirty="0">
                <a:solidFill>
                  <a:srgbClr val="333333"/>
                </a:solidFill>
                <a:latin typeface="Calibri Light"/>
                <a:ea typeface="+mj-ea"/>
              </a:rPr>
              <a:t>状況や偶然に</a:t>
            </a:r>
            <a:endParaRPr lang="ja-JP" altLang="en-US"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pic>
        <p:nvPicPr>
          <p:cNvPr id="13"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400">
                <a:latin typeface="Calibri Light"/>
              </a:rPr>
              <a:t>ついてくんな！</a:t>
            </a:r>
            <a:endParaRPr lang="de-DE" altLang="de-DE" sz="14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z="3600" dirty="0">
                <a:solidFill>
                  <a:srgbClr val="004992"/>
                </a:solidFill>
                <a:latin typeface="Calibri Light"/>
              </a:rPr>
              <a:t>あなたは何も良くなったと感じていないのに病院を退院します。</a:t>
            </a:r>
            <a:endParaRPr lang="en-US" sz="3600" dirty="0">
              <a:solidFill>
                <a:srgbClr val="004992"/>
              </a:solidFill>
              <a:latin typeface="Calibri Light"/>
            </a:endParaRPr>
          </a:p>
        </p:txBody>
      </p:sp>
      <p:sp>
        <p:nvSpPr>
          <p:cNvPr id="11268" name="Rectangle 4"/>
          <p:cNvSpPr>
            <a:spLocks noGrp="1" noChangeArrowheads="1"/>
          </p:cNvSpPr>
          <p:nvPr>
            <p:ph idx="1"/>
          </p:nvPr>
        </p:nvSpPr>
        <p:spPr>
          <a:noFill/>
        </p:spPr>
        <p:txBody>
          <a:bodyPr>
            <a:noAutofit/>
          </a:bodyPr>
          <a:lstStyle/>
          <a:p>
            <a:pPr eaLnBrk="1" hangingPunct="1">
              <a:lnSpc>
                <a:spcPct val="100000"/>
              </a:lnSpc>
              <a:spcBef>
                <a:spcPts val="0"/>
              </a:spcBef>
              <a:buFontTx/>
              <a:buNone/>
            </a:pPr>
            <a:r>
              <a:rPr lang="ja-JP" altLang="de-DE" sz="1400" b="1" dirty="0">
                <a:solidFill>
                  <a:srgbClr val="004992"/>
                </a:solidFill>
                <a:latin typeface="Calibri Light"/>
                <a:ea typeface="+mj-ea"/>
              </a:rPr>
              <a:t>説明</a:t>
            </a:r>
            <a:r>
              <a:rPr lang="de-DE" altLang="ja-JP" sz="1400" b="1" dirty="0">
                <a:solidFill>
                  <a:srgbClr val="004992"/>
                </a:solidFill>
                <a:latin typeface="Calibri Light"/>
                <a:ea typeface="+mj-ea"/>
              </a:rPr>
              <a:t>…</a:t>
            </a:r>
          </a:p>
          <a:p>
            <a:pPr eaLnBrk="1" hangingPunct="1">
              <a:lnSpc>
                <a:spcPct val="100000"/>
              </a:lnSpc>
              <a:spcBef>
                <a:spcPts val="1200"/>
              </a:spcBef>
              <a:buFontTx/>
              <a:buNone/>
            </a:pPr>
            <a:r>
              <a:rPr lang="de-DE" altLang="ja-JP" sz="1400" b="1" dirty="0">
                <a:solidFill>
                  <a:srgbClr val="004992"/>
                </a:solidFill>
                <a:latin typeface="Calibri Light"/>
                <a:ea typeface="+mj-ea"/>
              </a:rPr>
              <a:t>…</a:t>
            </a:r>
            <a:r>
              <a:rPr lang="ja-JP" altLang="de-DE" sz="1400" b="1" dirty="0">
                <a:solidFill>
                  <a:srgbClr val="004992"/>
                </a:solidFill>
                <a:latin typeface="Calibri Light"/>
                <a:ea typeface="+mj-ea"/>
              </a:rPr>
              <a:t>自分自身に</a:t>
            </a:r>
            <a:r>
              <a:rPr lang="de-DE" altLang="ja-JP" sz="1400" b="1" dirty="0">
                <a:solidFill>
                  <a:srgbClr val="004992"/>
                </a:solidFill>
                <a:latin typeface="Calibri Light"/>
                <a:ea typeface="+mj-ea"/>
              </a:rPr>
              <a:t>:</a:t>
            </a:r>
          </a:p>
          <a:p>
            <a:pPr eaLnBrk="1" hangingPunct="1">
              <a:lnSpc>
                <a:spcPct val="100000"/>
              </a:lnSpc>
              <a:spcBef>
                <a:spcPts val="1200"/>
              </a:spcBef>
              <a:buFontTx/>
              <a:buNone/>
            </a:pPr>
            <a:r>
              <a:rPr lang="de-DE" altLang="ja-JP" sz="1400" i="1" dirty="0">
                <a:solidFill>
                  <a:srgbClr val="004992"/>
                </a:solidFill>
                <a:latin typeface="Calibri Light"/>
                <a:ea typeface="+mj-ea"/>
              </a:rPr>
              <a:t>(</a:t>
            </a:r>
            <a:r>
              <a:rPr lang="ja-JP" altLang="de-DE" sz="1400" i="1" dirty="0">
                <a:solidFill>
                  <a:srgbClr val="333333"/>
                </a:solidFill>
                <a:latin typeface="Calibri Light"/>
                <a:ea typeface="+mj-ea"/>
              </a:rPr>
              <a:t>ある程度影響される可能性がある</a:t>
            </a:r>
            <a:r>
              <a:rPr lang="de-DE" altLang="ja-JP" sz="1400" i="1" dirty="0">
                <a:solidFill>
                  <a:srgbClr val="333333"/>
                </a:solidFill>
                <a:latin typeface="Calibri Light"/>
                <a:ea typeface="+mj-ea"/>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私は変化するほど十分に動機づけられていない。</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私は自分の回復を信じられない。</a:t>
            </a:r>
          </a:p>
          <a:p>
            <a:pPr eaLnBrk="1" hangingPunct="1">
              <a:lnSpc>
                <a:spcPct val="100000"/>
              </a:lnSpc>
              <a:spcBef>
                <a:spcPts val="1200"/>
              </a:spcBef>
              <a:buClr>
                <a:schemeClr val="tx1"/>
              </a:buClr>
              <a:buFont typeface="Wingdings" panose="05000000000000000000" pitchFamily="2" charset="2"/>
              <a:buNone/>
            </a:pPr>
            <a:r>
              <a:rPr lang="de-DE" altLang="ja-JP" sz="1400" i="1" dirty="0">
                <a:solidFill>
                  <a:srgbClr val="333333"/>
                </a:solidFill>
                <a:latin typeface="Calibri Light"/>
                <a:ea typeface="+mj-ea"/>
              </a:rPr>
              <a:t>(</a:t>
            </a:r>
            <a:r>
              <a:rPr lang="ja-JP" altLang="de-DE" sz="1400" i="1" dirty="0">
                <a:solidFill>
                  <a:srgbClr val="333333"/>
                </a:solidFill>
                <a:latin typeface="Calibri Light"/>
                <a:ea typeface="+mj-ea"/>
              </a:rPr>
              <a:t>余り影響しない</a:t>
            </a:r>
            <a:r>
              <a:rPr lang="de-DE" altLang="ja-JP" sz="1400" i="1" dirty="0">
                <a:solidFill>
                  <a:srgbClr val="333333"/>
                </a:solidFill>
                <a:latin typeface="Calibri Light"/>
                <a:ea typeface="+mj-ea"/>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私は治らない</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私の遺伝子に異常がある。</a:t>
            </a:r>
            <a:endParaRPr lang="ja-JP" altLang="de-DE" sz="1400" i="1" dirty="0">
              <a:solidFill>
                <a:srgbClr val="333333"/>
              </a:solidFill>
              <a:latin typeface="Calibri Light"/>
              <a:ea typeface="+mj-ea"/>
            </a:endParaRPr>
          </a:p>
          <a:p>
            <a:pPr eaLnBrk="1" hangingPunct="1">
              <a:lnSpc>
                <a:spcPct val="100000"/>
              </a:lnSpc>
              <a:spcBef>
                <a:spcPts val="1200"/>
              </a:spcBef>
              <a:buClr>
                <a:schemeClr val="tx1"/>
              </a:buClr>
              <a:buFont typeface="Wingdings" panose="05000000000000000000" pitchFamily="2" charset="2"/>
              <a:buNone/>
            </a:pPr>
            <a:r>
              <a:rPr lang="de-DE" altLang="ja-JP" sz="1400" b="1" dirty="0">
                <a:solidFill>
                  <a:srgbClr val="333333"/>
                </a:solidFill>
                <a:latin typeface="Calibri Light"/>
                <a:ea typeface="+mj-ea"/>
              </a:rPr>
              <a:t>…</a:t>
            </a:r>
            <a:r>
              <a:rPr lang="ja-JP" altLang="de-DE" sz="1400" b="1" dirty="0">
                <a:solidFill>
                  <a:srgbClr val="004992"/>
                </a:solidFill>
                <a:latin typeface="Calibri Light"/>
                <a:ea typeface="+mj-ea"/>
              </a:rPr>
              <a:t>他者に</a:t>
            </a:r>
            <a:r>
              <a:rPr lang="de-DE" altLang="ja-JP" sz="1400" b="1" dirty="0">
                <a:solidFill>
                  <a:srgbClr val="004992"/>
                </a:solidFill>
                <a:latin typeface="Calibri Light"/>
                <a:ea typeface="+mj-ea"/>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この病院の医者たちの評判は良くない。</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医療スタッフは私の治療により多くの時間と労力を割くべきだ。</a:t>
            </a:r>
          </a:p>
          <a:p>
            <a:pPr eaLnBrk="1" hangingPunct="1">
              <a:lnSpc>
                <a:spcPct val="100000"/>
              </a:lnSpc>
              <a:spcBef>
                <a:spcPts val="1200"/>
              </a:spcBef>
              <a:buClr>
                <a:schemeClr val="tx1"/>
              </a:buClr>
              <a:buFont typeface="Wingdings" panose="05000000000000000000" pitchFamily="2" charset="2"/>
              <a:buNone/>
            </a:pPr>
            <a:r>
              <a:rPr lang="de-DE" altLang="ja-JP" sz="1400" b="1" dirty="0">
                <a:solidFill>
                  <a:srgbClr val="333333"/>
                </a:solidFill>
                <a:latin typeface="Calibri Light"/>
                <a:ea typeface="+mj-ea"/>
              </a:rPr>
              <a:t>…</a:t>
            </a:r>
            <a:r>
              <a:rPr lang="ja-JP" altLang="de-DE" sz="1400" b="1" dirty="0">
                <a:solidFill>
                  <a:srgbClr val="004992"/>
                </a:solidFill>
                <a:latin typeface="Calibri Light"/>
                <a:ea typeface="+mj-ea"/>
              </a:rPr>
              <a:t>状況や偶然に</a:t>
            </a:r>
            <a:r>
              <a:rPr lang="de-DE" altLang="ja-JP" sz="1400" b="1" dirty="0">
                <a:solidFill>
                  <a:srgbClr val="004992"/>
                </a:solidFill>
                <a:latin typeface="Calibri Light"/>
                <a:ea typeface="+mj-ea"/>
              </a:rPr>
              <a:t>:</a:t>
            </a:r>
          </a:p>
          <a:p>
            <a:pPr marL="285750" indent="-285750" eaLnBrk="1" hangingPunct="1">
              <a:spcBef>
                <a:spcPts val="0"/>
              </a:spcBef>
              <a:buClr>
                <a:srgbClr val="333333"/>
              </a:buClr>
              <a:buFont typeface="WingDings"/>
              <a:buChar char=""/>
            </a:pPr>
            <a:r>
              <a:rPr lang="ja-JP" altLang="de-DE" sz="1400" dirty="0">
                <a:solidFill>
                  <a:srgbClr val="333333"/>
                </a:solidFill>
                <a:latin typeface="Calibri Light"/>
                <a:ea typeface="+mj-ea"/>
              </a:rPr>
              <a:t>もし</a:t>
            </a:r>
            <a:r>
              <a:rPr lang="de-DE" altLang="ja-JP" sz="1400" dirty="0">
                <a:solidFill>
                  <a:srgbClr val="333333"/>
                </a:solidFill>
                <a:latin typeface="Calibri Light"/>
                <a:ea typeface="+mj-ea"/>
              </a:rPr>
              <a:t>6</a:t>
            </a:r>
            <a:r>
              <a:rPr lang="ja-JP" altLang="de-DE" sz="1400" dirty="0">
                <a:solidFill>
                  <a:srgbClr val="333333"/>
                </a:solidFill>
                <a:latin typeface="Calibri Light"/>
                <a:ea typeface="+mj-ea"/>
              </a:rPr>
              <a:t>人部屋でなかったらおそらくもう少し回復していたはずだ。</a:t>
            </a:r>
          </a:p>
          <a:p>
            <a:pPr marL="285750" indent="-285750" eaLnBrk="1" hangingPunct="1">
              <a:spcBef>
                <a:spcPts val="0"/>
              </a:spcBef>
              <a:buClr>
                <a:srgbClr val="333333"/>
              </a:buClr>
              <a:buFont typeface="WingDings"/>
              <a:buChar char=""/>
            </a:pPr>
            <a:r>
              <a:rPr lang="ja-JP" altLang="de-DE" sz="1400" dirty="0">
                <a:solidFill>
                  <a:srgbClr val="333333"/>
                </a:solidFill>
                <a:latin typeface="Calibri Light"/>
                <a:ea typeface="+mj-ea"/>
              </a:rPr>
              <a:t>病院の設備がもっとよかったら私は回復していただろうに。</a:t>
            </a:r>
          </a:p>
          <a:p>
            <a:pPr marL="285750" indent="-285750" eaLnBrk="1" hangingPunct="1">
              <a:spcBef>
                <a:spcPts val="0"/>
              </a:spcBef>
              <a:buClr>
                <a:srgbClr val="333333"/>
              </a:buClr>
              <a:buFont typeface="WingDings"/>
              <a:buChar char=""/>
            </a:pPr>
            <a:r>
              <a:rPr lang="ja-JP" altLang="de-DE" sz="1400" dirty="0">
                <a:solidFill>
                  <a:srgbClr val="333333"/>
                </a:solidFill>
                <a:latin typeface="Calibri Light"/>
                <a:ea typeface="+mj-ea"/>
              </a:rPr>
              <a:t>時に回復過程にはかなりの長い時間がかかることがある。</a:t>
            </a:r>
            <a:endParaRPr lang="en-US" altLang="ja-JP" sz="1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13"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400">
                <a:latin typeface="Calibri Light"/>
              </a:rPr>
              <a:t>ついてくんな！</a:t>
            </a:r>
            <a:endParaRPr lang="de-DE" altLang="de-DE" sz="14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z="3600" dirty="0">
                <a:solidFill>
                  <a:srgbClr val="004992"/>
                </a:solidFill>
                <a:latin typeface="Calibri Light"/>
              </a:rPr>
              <a:t>あなたは何も良くなったと感じていないのに病院を退院します。</a:t>
            </a:r>
            <a:endParaRPr lang="en-US" sz="3600" dirty="0">
              <a:solidFill>
                <a:srgbClr val="004992"/>
              </a:solidFill>
              <a:latin typeface="Calibri Light"/>
            </a:endParaRPr>
          </a:p>
        </p:txBody>
      </p:sp>
      <p:sp>
        <p:nvSpPr>
          <p:cNvPr id="11268" name="Rectangle 4"/>
          <p:cNvSpPr>
            <a:spLocks noGrp="1" noChangeArrowheads="1"/>
          </p:cNvSpPr>
          <p:nvPr>
            <p:ph idx="1"/>
          </p:nvPr>
        </p:nvSpPr>
        <p:spPr>
          <a:noFill/>
        </p:spPr>
        <p:txBody>
          <a:bodyPr>
            <a:noAutofit/>
          </a:bodyPr>
          <a:lstStyle/>
          <a:p>
            <a:pPr eaLnBrk="1" hangingPunct="1">
              <a:lnSpc>
                <a:spcPct val="100000"/>
              </a:lnSpc>
              <a:spcBef>
                <a:spcPts val="0"/>
              </a:spcBef>
              <a:buFontTx/>
              <a:buNone/>
            </a:pPr>
            <a:r>
              <a:rPr lang="ja-JP" altLang="de-DE" sz="1400" b="1" dirty="0">
                <a:solidFill>
                  <a:srgbClr val="004992"/>
                </a:solidFill>
                <a:latin typeface="Calibri Light"/>
                <a:ea typeface="+mj-ea"/>
              </a:rPr>
              <a:t>説明</a:t>
            </a:r>
            <a:r>
              <a:rPr lang="de-DE" altLang="ja-JP" sz="1400" b="1" dirty="0">
                <a:solidFill>
                  <a:srgbClr val="004992"/>
                </a:solidFill>
                <a:latin typeface="Calibri Light"/>
                <a:ea typeface="+mj-ea"/>
              </a:rPr>
              <a:t>…</a:t>
            </a:r>
          </a:p>
          <a:p>
            <a:pPr eaLnBrk="1" hangingPunct="1">
              <a:lnSpc>
                <a:spcPct val="100000"/>
              </a:lnSpc>
              <a:spcBef>
                <a:spcPts val="1200"/>
              </a:spcBef>
              <a:buFontTx/>
              <a:buNone/>
            </a:pPr>
            <a:r>
              <a:rPr lang="de-DE" altLang="ja-JP" sz="1400" b="1" dirty="0">
                <a:solidFill>
                  <a:srgbClr val="004992"/>
                </a:solidFill>
                <a:latin typeface="Calibri Light"/>
                <a:ea typeface="+mj-ea"/>
              </a:rPr>
              <a:t>…</a:t>
            </a:r>
            <a:r>
              <a:rPr lang="ja-JP" altLang="de-DE" sz="1400" b="1" dirty="0">
                <a:solidFill>
                  <a:srgbClr val="004992"/>
                </a:solidFill>
                <a:latin typeface="Calibri Light"/>
                <a:ea typeface="+mj-ea"/>
              </a:rPr>
              <a:t>自分自身に</a:t>
            </a:r>
            <a:r>
              <a:rPr lang="de-DE" altLang="ja-JP" sz="1400" b="1" dirty="0">
                <a:solidFill>
                  <a:srgbClr val="004992"/>
                </a:solidFill>
                <a:latin typeface="Calibri Light"/>
                <a:ea typeface="+mj-ea"/>
              </a:rPr>
              <a:t>:</a:t>
            </a:r>
          </a:p>
          <a:p>
            <a:pPr eaLnBrk="1" hangingPunct="1">
              <a:lnSpc>
                <a:spcPct val="100000"/>
              </a:lnSpc>
              <a:spcBef>
                <a:spcPts val="1200"/>
              </a:spcBef>
              <a:buFontTx/>
              <a:buNone/>
            </a:pPr>
            <a:r>
              <a:rPr lang="de-DE" altLang="ja-JP" sz="1400" i="1" dirty="0">
                <a:solidFill>
                  <a:srgbClr val="004992"/>
                </a:solidFill>
                <a:latin typeface="Calibri Light"/>
                <a:ea typeface="+mj-ea"/>
              </a:rPr>
              <a:t>(</a:t>
            </a:r>
            <a:r>
              <a:rPr lang="ja-JP" altLang="de-DE" sz="1400" i="1" dirty="0">
                <a:solidFill>
                  <a:srgbClr val="333333"/>
                </a:solidFill>
                <a:latin typeface="Calibri Light"/>
                <a:ea typeface="+mj-ea"/>
              </a:rPr>
              <a:t>ある程度影響される可能性がある</a:t>
            </a:r>
            <a:r>
              <a:rPr lang="de-DE" altLang="ja-JP" sz="1400" i="1" dirty="0">
                <a:solidFill>
                  <a:srgbClr val="333333"/>
                </a:solidFill>
                <a:latin typeface="Calibri Light"/>
                <a:ea typeface="+mj-ea"/>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私は変化するほど十分に動機づけられていない。</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私は自分の回復を信じられない。</a:t>
            </a:r>
          </a:p>
          <a:p>
            <a:pPr eaLnBrk="1" hangingPunct="1">
              <a:lnSpc>
                <a:spcPct val="100000"/>
              </a:lnSpc>
              <a:spcBef>
                <a:spcPts val="1200"/>
              </a:spcBef>
              <a:buClr>
                <a:schemeClr val="tx1"/>
              </a:buClr>
              <a:buFont typeface="Wingdings" panose="05000000000000000000" pitchFamily="2" charset="2"/>
              <a:buNone/>
            </a:pPr>
            <a:r>
              <a:rPr lang="de-DE" altLang="ja-JP" sz="1400" i="1" dirty="0">
                <a:solidFill>
                  <a:srgbClr val="333333"/>
                </a:solidFill>
                <a:latin typeface="Calibri Light"/>
                <a:ea typeface="+mj-ea"/>
              </a:rPr>
              <a:t>(</a:t>
            </a:r>
            <a:r>
              <a:rPr lang="ja-JP" altLang="de-DE" sz="1400" i="1" dirty="0">
                <a:solidFill>
                  <a:srgbClr val="333333"/>
                </a:solidFill>
                <a:latin typeface="Calibri Light"/>
                <a:ea typeface="+mj-ea"/>
              </a:rPr>
              <a:t>余り影響しない</a:t>
            </a:r>
            <a:r>
              <a:rPr lang="de-DE" altLang="ja-JP" sz="1400" i="1" dirty="0">
                <a:solidFill>
                  <a:srgbClr val="333333"/>
                </a:solidFill>
                <a:latin typeface="Calibri Light"/>
                <a:ea typeface="+mj-ea"/>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私は治らない</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私の遺伝子に異常がある。</a:t>
            </a:r>
            <a:endParaRPr lang="ja-JP" altLang="de-DE" sz="1400" i="1" dirty="0">
              <a:solidFill>
                <a:srgbClr val="333333"/>
              </a:solidFill>
              <a:latin typeface="Calibri Light"/>
              <a:ea typeface="+mj-ea"/>
            </a:endParaRPr>
          </a:p>
          <a:p>
            <a:pPr eaLnBrk="1" hangingPunct="1">
              <a:lnSpc>
                <a:spcPct val="100000"/>
              </a:lnSpc>
              <a:spcBef>
                <a:spcPts val="1200"/>
              </a:spcBef>
              <a:buClr>
                <a:schemeClr val="tx1"/>
              </a:buClr>
              <a:buFont typeface="Wingdings" panose="05000000000000000000" pitchFamily="2" charset="2"/>
              <a:buNone/>
            </a:pPr>
            <a:r>
              <a:rPr lang="de-DE" altLang="ja-JP" sz="1400" b="1" dirty="0">
                <a:solidFill>
                  <a:srgbClr val="333333"/>
                </a:solidFill>
                <a:latin typeface="Calibri Light"/>
                <a:ea typeface="+mj-ea"/>
              </a:rPr>
              <a:t>…</a:t>
            </a:r>
            <a:r>
              <a:rPr lang="ja-JP" altLang="de-DE" sz="1400" b="1" dirty="0">
                <a:solidFill>
                  <a:srgbClr val="004992"/>
                </a:solidFill>
                <a:latin typeface="Calibri Light"/>
                <a:ea typeface="+mj-ea"/>
              </a:rPr>
              <a:t>他者に</a:t>
            </a:r>
            <a:r>
              <a:rPr lang="de-DE" altLang="ja-JP" sz="1400" b="1" dirty="0">
                <a:solidFill>
                  <a:srgbClr val="004992"/>
                </a:solidFill>
                <a:latin typeface="Calibri Light"/>
                <a:ea typeface="+mj-ea"/>
              </a:rPr>
              <a:t>:</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この病院の医者たちの評判は良くない。</a:t>
            </a:r>
          </a:p>
          <a:p>
            <a:pPr marL="285750" indent="-285750" eaLnBrk="1" hangingPunct="1">
              <a:lnSpc>
                <a:spcPct val="100000"/>
              </a:lnSpc>
              <a:spcBef>
                <a:spcPts val="0"/>
              </a:spcBef>
              <a:buClr>
                <a:srgbClr val="333333"/>
              </a:buClr>
              <a:buFont typeface="WingDings"/>
              <a:buChar char=""/>
            </a:pPr>
            <a:r>
              <a:rPr lang="ja-JP" altLang="de-DE" sz="1400" dirty="0">
                <a:solidFill>
                  <a:srgbClr val="333333"/>
                </a:solidFill>
                <a:latin typeface="Calibri Light"/>
                <a:ea typeface="+mj-ea"/>
              </a:rPr>
              <a:t>医療スタッフは私の治療により多くの時間と労力を割くべきだ。</a:t>
            </a:r>
          </a:p>
          <a:p>
            <a:pPr eaLnBrk="1" hangingPunct="1">
              <a:lnSpc>
                <a:spcPct val="100000"/>
              </a:lnSpc>
              <a:spcBef>
                <a:spcPts val="1200"/>
              </a:spcBef>
              <a:buClr>
                <a:schemeClr val="tx1"/>
              </a:buClr>
              <a:buFont typeface="Wingdings" panose="05000000000000000000" pitchFamily="2" charset="2"/>
              <a:buNone/>
            </a:pPr>
            <a:r>
              <a:rPr lang="de-DE" altLang="ja-JP" sz="1400" b="1" dirty="0">
                <a:solidFill>
                  <a:srgbClr val="333333"/>
                </a:solidFill>
                <a:latin typeface="Calibri Light"/>
                <a:ea typeface="+mj-ea"/>
              </a:rPr>
              <a:t>…</a:t>
            </a:r>
            <a:r>
              <a:rPr lang="ja-JP" altLang="de-DE" sz="1400" b="1" dirty="0">
                <a:solidFill>
                  <a:srgbClr val="004992"/>
                </a:solidFill>
                <a:latin typeface="Calibri Light"/>
                <a:ea typeface="+mj-ea"/>
              </a:rPr>
              <a:t>状況や偶然に</a:t>
            </a:r>
            <a:r>
              <a:rPr lang="de-DE" altLang="ja-JP" sz="1400" b="1" dirty="0">
                <a:solidFill>
                  <a:srgbClr val="004992"/>
                </a:solidFill>
                <a:latin typeface="Calibri Light"/>
                <a:ea typeface="+mj-ea"/>
              </a:rPr>
              <a:t>:</a:t>
            </a:r>
          </a:p>
          <a:p>
            <a:pPr marL="285750" indent="-285750" eaLnBrk="1" hangingPunct="1">
              <a:spcBef>
                <a:spcPts val="0"/>
              </a:spcBef>
              <a:buClr>
                <a:srgbClr val="333333"/>
              </a:buClr>
              <a:buFont typeface="WingDings"/>
              <a:buChar char=""/>
            </a:pPr>
            <a:r>
              <a:rPr lang="ja-JP" altLang="de-DE" sz="1400" dirty="0">
                <a:solidFill>
                  <a:srgbClr val="333333"/>
                </a:solidFill>
                <a:latin typeface="Calibri Light"/>
                <a:ea typeface="+mj-ea"/>
              </a:rPr>
              <a:t>もし</a:t>
            </a:r>
            <a:r>
              <a:rPr lang="de-DE" altLang="ja-JP" sz="1400" dirty="0">
                <a:solidFill>
                  <a:srgbClr val="333333"/>
                </a:solidFill>
                <a:latin typeface="Calibri Light"/>
                <a:ea typeface="+mj-ea"/>
              </a:rPr>
              <a:t>6</a:t>
            </a:r>
            <a:r>
              <a:rPr lang="ja-JP" altLang="de-DE" sz="1400" dirty="0">
                <a:solidFill>
                  <a:srgbClr val="333333"/>
                </a:solidFill>
                <a:latin typeface="Calibri Light"/>
                <a:ea typeface="+mj-ea"/>
              </a:rPr>
              <a:t>人部屋でなかったらおそらくもう少し回復していたはずだ。</a:t>
            </a:r>
          </a:p>
          <a:p>
            <a:pPr marL="285750" indent="-285750" eaLnBrk="1" hangingPunct="1">
              <a:spcBef>
                <a:spcPts val="0"/>
              </a:spcBef>
              <a:buClr>
                <a:srgbClr val="333333"/>
              </a:buClr>
              <a:buFont typeface="WingDings"/>
              <a:buChar char=""/>
            </a:pPr>
            <a:r>
              <a:rPr lang="ja-JP" altLang="de-DE" sz="1400" dirty="0">
                <a:solidFill>
                  <a:srgbClr val="333333"/>
                </a:solidFill>
                <a:latin typeface="Calibri Light"/>
                <a:ea typeface="+mj-ea"/>
              </a:rPr>
              <a:t>病院の設備がもっとよかったら私は回復していただろうに。</a:t>
            </a:r>
          </a:p>
          <a:p>
            <a:pPr marL="285750" indent="-285750" eaLnBrk="1" hangingPunct="1">
              <a:spcBef>
                <a:spcPts val="0"/>
              </a:spcBef>
              <a:buClr>
                <a:srgbClr val="333333"/>
              </a:buClr>
              <a:buFont typeface="WingDings"/>
              <a:buChar char=""/>
            </a:pPr>
            <a:r>
              <a:rPr lang="ja-JP" altLang="de-DE" sz="1400" dirty="0">
                <a:solidFill>
                  <a:srgbClr val="333333"/>
                </a:solidFill>
                <a:latin typeface="Calibri Light"/>
                <a:ea typeface="+mj-ea"/>
              </a:rPr>
              <a:t>時に回復過程にはかなりの長い時間がかかることがある。</a:t>
            </a:r>
            <a:endParaRPr lang="en-US" altLang="ja-JP" sz="1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13"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400">
                <a:latin typeface="Calibri Light"/>
              </a:rPr>
              <a:t>ついてくんな！</a:t>
            </a:r>
            <a:endParaRPr lang="de-DE" altLang="de-DE" sz="1400" dirty="0">
              <a:latin typeface="Calibri Light"/>
            </a:endParaRPr>
          </a:p>
        </p:txBody>
      </p:sp>
      <p:sp>
        <p:nvSpPr>
          <p:cNvPr id="9"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800" b="1">
                <a:solidFill>
                  <a:srgbClr val="FF0000"/>
                </a:solidFill>
                <a:latin typeface="Calibri Light"/>
              </a:rPr>
              <a:t>注意</a:t>
            </a:r>
            <a:r>
              <a:rPr lang="en-US" altLang="ja-JP" sz="2800" b="1">
                <a:solidFill>
                  <a:srgbClr val="FF0000"/>
                </a:solidFill>
                <a:latin typeface="Calibri Light"/>
              </a:rPr>
              <a:t>:</a:t>
            </a:r>
            <a:r>
              <a:rPr lang="ja-JP" altLang="en-US" sz="2800" b="1">
                <a:solidFill>
                  <a:srgbClr val="FF0000"/>
                </a:solidFill>
                <a:latin typeface="Calibri Light"/>
              </a:rPr>
              <a:t>一方向的な説明です！</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985909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ja-JP" altLang="en-US" sz="3600" dirty="0">
                <a:solidFill>
                  <a:srgbClr val="004992"/>
                </a:solidFill>
                <a:latin typeface="Calibri Light"/>
              </a:rPr>
              <a:t>あなたは何も良くなったと感じていないのに病院を退院します。</a:t>
            </a:r>
            <a:endParaRPr lang="en-US" sz="3600" dirty="0">
              <a:solidFill>
                <a:srgbClr val="004992"/>
              </a:solidFill>
              <a:latin typeface="Calibri Light"/>
            </a:endParaRPr>
          </a:p>
        </p:txBody>
      </p:sp>
      <p:sp>
        <p:nvSpPr>
          <p:cNvPr id="8" name="Content Placeholder 7"/>
          <p:cNvSpPr>
            <a:spLocks noGrp="1"/>
          </p:cNvSpPr>
          <p:nvPr>
            <p:ph idx="1"/>
          </p:nvPr>
        </p:nvSpPr>
        <p:spPr>
          <a:xfrm>
            <a:off x="408955" y="2204864"/>
            <a:ext cx="8229600" cy="4248000"/>
          </a:xfrm>
        </p:spPr>
        <p:txBody>
          <a:bodyPr/>
          <a:lstStyle/>
          <a:p>
            <a:pPr lvl="0" defTabSz="914377"/>
            <a:r>
              <a:rPr lang="ja-JP" altLang="en-US" sz="2400" dirty="0">
                <a:solidFill>
                  <a:srgbClr val="004992"/>
                </a:solidFill>
                <a:latin typeface="Calibri Light"/>
                <a:ea typeface="+mj-ea"/>
                <a:cs typeface="+mj-cs"/>
              </a:rPr>
              <a:t>さて、さまざまな原因</a:t>
            </a:r>
            <a:r>
              <a:rPr lang="en-US" altLang="ja-JP" sz="2400" dirty="0">
                <a:solidFill>
                  <a:srgbClr val="004992"/>
                </a:solidFill>
                <a:latin typeface="Calibri Light"/>
                <a:ea typeface="+mj-ea"/>
                <a:cs typeface="+mj-cs"/>
              </a:rPr>
              <a:t>(</a:t>
            </a:r>
            <a:r>
              <a:rPr lang="ja-JP" altLang="en-US" sz="2400" dirty="0">
                <a:solidFill>
                  <a:srgbClr val="004992"/>
                </a:solidFill>
                <a:latin typeface="Calibri Light"/>
                <a:ea typeface="+mj-ea"/>
                <a:cs typeface="+mj-cs"/>
              </a:rPr>
              <a:t>つまり、他者とか状況とか自分自身とか</a:t>
            </a:r>
            <a:r>
              <a:rPr lang="en-US" altLang="ja-JP" sz="2400" dirty="0">
                <a:solidFill>
                  <a:srgbClr val="004992"/>
                </a:solidFill>
                <a:latin typeface="Calibri Light"/>
                <a:ea typeface="+mj-ea"/>
                <a:cs typeface="+mj-cs"/>
              </a:rPr>
              <a:t>)</a:t>
            </a:r>
            <a:r>
              <a:rPr lang="ja-JP" altLang="en-US" sz="2400" dirty="0">
                <a:solidFill>
                  <a:srgbClr val="004992"/>
                </a:solidFill>
                <a:latin typeface="Calibri Light"/>
                <a:ea typeface="+mj-ea"/>
                <a:cs typeface="+mj-cs"/>
              </a:rPr>
              <a:t>に関わるいくつかの答えを思い浮かべて下さい。</a:t>
            </a:r>
            <a:endParaRPr lang="en-US" altLang="ja-JP" sz="2400" dirty="0">
              <a:solidFill>
                <a:srgbClr val="004992"/>
              </a:solidFill>
              <a:latin typeface="Calibri Light"/>
              <a:ea typeface="+mj-ea"/>
              <a:cs typeface="+mj-cs"/>
            </a:endParaRPr>
          </a:p>
          <a:p>
            <a:pPr lvl="0" defTabSz="914377"/>
            <a:r>
              <a:rPr lang="en-US" sz="2400" dirty="0">
                <a:solidFill>
                  <a:srgbClr val="333333"/>
                </a:solidFill>
                <a:latin typeface="Calibri Light"/>
                <a:ea typeface="+mj-ea"/>
                <a:cs typeface="+mj-cs"/>
              </a:rPr>
              <a:t>???</a:t>
            </a:r>
          </a:p>
          <a:p>
            <a:pPr lvl="0" defTabSz="914377"/>
            <a:r>
              <a:rPr lang="en-US" sz="2400" dirty="0">
                <a:solidFill>
                  <a:srgbClr val="333333"/>
                </a:solidFill>
                <a:latin typeface="Calibri Light"/>
                <a:ea typeface="+mj-ea"/>
                <a:cs typeface="+mj-cs"/>
              </a:rPr>
              <a:t>???</a:t>
            </a:r>
          </a:p>
          <a:p>
            <a:pPr lvl="0" defTabSz="914377"/>
            <a:r>
              <a:rPr lang="en-US" sz="2400" dirty="0">
                <a:solidFill>
                  <a:srgbClr val="333333"/>
                </a:solidFill>
                <a:latin typeface="Calibri Light"/>
                <a:ea typeface="+mj-ea"/>
                <a:cs typeface="+mj-cs"/>
              </a:rPr>
              <a:t>???</a:t>
            </a:r>
            <a:endParaRPr lang="en-US"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12</a:t>
            </a:fld>
            <a:endParaRPr lang="de-DE" dirty="0">
              <a:latin typeface="Calibri Light"/>
            </a:endParaRPr>
          </a:p>
        </p:txBody>
      </p:sp>
      <p:pic>
        <p:nvPicPr>
          <p:cNvPr id="14"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400">
                <a:latin typeface="Calibri Light"/>
              </a:rPr>
              <a:t>ついてくんな！</a:t>
            </a:r>
            <a:endParaRPr lang="de-DE" altLang="de-DE" sz="14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34"/>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solidFill>
                  <a:srgbClr val="004992"/>
                </a:solidFill>
                <a:latin typeface="Calibri Light"/>
              </a:rPr>
              <a:t>あなたは何も良くなったと感じていないのに病院を退院します。</a:t>
            </a:r>
            <a:endParaRPr lang="en-US" altLang="ja-JP" sz="3600" dirty="0">
              <a:solidFill>
                <a:srgbClr val="004992"/>
              </a:solidFill>
              <a:latin typeface="Calibri Light"/>
            </a:endParaRPr>
          </a:p>
        </p:txBody>
      </p:sp>
      <p:sp>
        <p:nvSpPr>
          <p:cNvPr id="14338" name="Rectangle 2"/>
          <p:cNvSpPr>
            <a:spLocks noGrp="1" noChangeArrowheads="1"/>
          </p:cNvSpPr>
          <p:nvPr>
            <p:ph idx="1"/>
          </p:nvPr>
        </p:nvSpPr>
        <p:spPr>
          <a:xfrm>
            <a:off x="408955" y="2204864"/>
            <a:ext cx="8229600" cy="4248000"/>
          </a:xfrm>
        </p:spPr>
        <p:txBody>
          <a:bodyPr>
            <a:noAutofit/>
          </a:bodyPr>
          <a:lstStyle/>
          <a:p>
            <a:pPr>
              <a:buClr>
                <a:srgbClr val="004992"/>
              </a:buClr>
            </a:pPr>
            <a:r>
              <a:rPr lang="ja-JP" altLang="en-US" sz="2400" dirty="0">
                <a:solidFill>
                  <a:srgbClr val="004992"/>
                </a:solidFill>
                <a:latin typeface="Calibri Light"/>
                <a:ea typeface="+mj-ea"/>
              </a:rPr>
              <a:t>さて、さまざまな原因</a:t>
            </a:r>
            <a:r>
              <a:rPr lang="en-US" altLang="ja-JP" sz="2400" dirty="0">
                <a:solidFill>
                  <a:srgbClr val="004992"/>
                </a:solidFill>
                <a:latin typeface="Calibri Light"/>
                <a:ea typeface="+mj-ea"/>
              </a:rPr>
              <a:t>(</a:t>
            </a:r>
            <a:r>
              <a:rPr lang="ja-JP" altLang="en-US" sz="2400" dirty="0">
                <a:solidFill>
                  <a:srgbClr val="004992"/>
                </a:solidFill>
                <a:latin typeface="Calibri Light"/>
                <a:ea typeface="+mj-ea"/>
              </a:rPr>
              <a:t>つまり、他者とか状況とか自分自身とか</a:t>
            </a:r>
            <a:r>
              <a:rPr lang="en-US" altLang="ja-JP" sz="2400" dirty="0">
                <a:solidFill>
                  <a:srgbClr val="004992"/>
                </a:solidFill>
                <a:latin typeface="Calibri Light"/>
                <a:ea typeface="+mj-ea"/>
              </a:rPr>
              <a:t>)</a:t>
            </a:r>
            <a:r>
              <a:rPr lang="ja-JP" altLang="en-US" sz="2400" dirty="0">
                <a:solidFill>
                  <a:srgbClr val="004992"/>
                </a:solidFill>
                <a:latin typeface="Calibri Light"/>
                <a:ea typeface="+mj-ea"/>
              </a:rPr>
              <a:t>に関わるいくつかの答えを思い浮かべて下さい。</a:t>
            </a:r>
            <a:endParaRPr lang="en-US" altLang="ja-JP" sz="2400" dirty="0">
              <a:solidFill>
                <a:srgbClr val="004992"/>
              </a:solidFill>
              <a:latin typeface="Calibri Light"/>
              <a:ea typeface="+mj-ea"/>
            </a:endParaRPr>
          </a:p>
          <a:p>
            <a:pPr marL="342900" indent="-342900" eaLnBrk="1" hangingPunct="1">
              <a:buClr>
                <a:srgbClr val="333333"/>
              </a:buClr>
              <a:buFont typeface="WingDings"/>
              <a:buChar char=""/>
            </a:pPr>
            <a:r>
              <a:rPr lang="ja-JP" altLang="en-CA" sz="2400" dirty="0">
                <a:solidFill>
                  <a:srgbClr val="333333"/>
                </a:solidFill>
                <a:latin typeface="Calibri Light"/>
                <a:ea typeface="+mj-ea"/>
              </a:rPr>
              <a:t>「医療スタッフは忙しそうで、あまり時間がないようだったが、もっと自身で援助をお願いすることもできたし、より頻繁にグループセッションに出席すべきだった。それが私の入院治療が思ったほど上手くいかなかった理由です。」</a:t>
            </a:r>
            <a:endParaRPr lang="de-DE" altLang="de-DE" sz="2400" dirty="0">
              <a:solidFill>
                <a:srgbClr val="333333"/>
              </a:solidFill>
              <a:latin typeface="Calibri Light"/>
              <a:ea typeface="+mj-ea"/>
            </a:endParaRPr>
          </a:p>
          <a:p>
            <a:pPr marL="342900" indent="-342900" eaLnBrk="1" hangingPunct="1">
              <a:buClr>
                <a:srgbClr val="333333"/>
              </a:buClr>
              <a:buFont typeface="WingDings"/>
              <a:buChar char=""/>
            </a:pPr>
            <a:r>
              <a:rPr lang="ja-JP" altLang="en-GB" sz="2400" dirty="0">
                <a:solidFill>
                  <a:srgbClr val="333333"/>
                </a:solidFill>
                <a:latin typeface="Calibri Light"/>
                <a:ea typeface="+mj-ea"/>
              </a:rPr>
              <a:t>「おそらくもっと回復については長い目で見るべきと思う。間違いなく将来的には、有能なスタッフに援助してもらえるのだから。」</a:t>
            </a:r>
            <a:endParaRPr lang="de-DE" altLang="de-DE"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13</a:t>
            </a:fld>
            <a:endParaRPr lang="de-DE" dirty="0">
              <a:latin typeface="Calibri Light"/>
            </a:endParaRPr>
          </a:p>
        </p:txBody>
      </p:sp>
      <p:pic>
        <p:nvPicPr>
          <p:cNvPr id="14"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400">
                <a:latin typeface="Calibri Light"/>
              </a:rPr>
              <a:t>ついてくんな！</a:t>
            </a:r>
            <a:endParaRPr lang="de-DE" altLang="de-DE" sz="14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ネガティブ・イベントに及ぼす、ある帰属スタイルの影響！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graphicFrame>
        <p:nvGraphicFramePr>
          <p:cNvPr id="15" name="Group 2"/>
          <p:cNvGraphicFramePr>
            <a:graphicFrameLocks noGrp="1"/>
          </p:cNvGraphicFramePr>
          <p:nvPr>
            <p:extLst>
              <p:ext uri="{D42A27DB-BD31-4B8C-83A1-F6EECF244321}">
                <p14:modId xmlns:p14="http://schemas.microsoft.com/office/powerpoint/2010/main" val="108691481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自己への帰属</a:t>
                      </a:r>
                      <a:b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b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例：「それは本当に自分の責任です。ファンに謝罪をしなければいけません。」</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endParaRPr kumimoji="0" lang="de-DE"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悪い</a:t>
                      </a:r>
                      <a:r>
                        <a:rPr kumimoji="0" lang="ja-JP" altLang="en-US" sz="1800" b="1" i="0" u="none" strike="noStrike" cap="none" normalizeH="0" baseline="0">
                          <a:ln>
                            <a:noFill/>
                          </a:ln>
                          <a:solidFill>
                            <a:srgbClr val="333333"/>
                          </a:solidFill>
                          <a:effectLst/>
                          <a:latin typeface="Calibri Light"/>
                          <a:ea typeface="+mj-ea"/>
                          <a:cs typeface="Times New Roman" pitchFamily="18" charset="0"/>
                        </a:rPr>
                        <a:t>点</a:t>
                      </a:r>
                      <a:r>
                        <a:rPr kumimoji="0" lang="en-US" altLang="ja-JP" sz="1800" b="1" i="0" u="none" strike="noStrike" cap="none" normalizeH="0" baseline="0">
                          <a:ln>
                            <a:noFill/>
                          </a:ln>
                          <a:solidFill>
                            <a:srgbClr val="333333"/>
                          </a:solidFill>
                          <a:effectLst/>
                          <a:latin typeface="Calibri Light"/>
                          <a:ea typeface="+mj-ea"/>
                          <a:cs typeface="Times New Roman" pitchFamily="18" charset="0"/>
                        </a:rPr>
                        <a:t>: </a:t>
                      </a:r>
                      <a:r>
                        <a:rPr kumimoji="0" lang="en-US" altLang="ja-JP" sz="1800" b="0" i="0" u="none" strike="noStrike" cap="none" normalizeH="0" baseline="0">
                          <a:ln>
                            <a:noFill/>
                          </a:ln>
                          <a:solidFill>
                            <a:srgbClr val="004992"/>
                          </a:solidFill>
                          <a:effectLst/>
                          <a:latin typeface="Calibri Light"/>
                          <a:ea typeface="+mj-ea"/>
                          <a:cs typeface="Times New Roman" pitchFamily="18" charset="0"/>
                        </a:rPr>
                        <a:t> </a:t>
                      </a:r>
                      <a:r>
                        <a:rPr kumimoji="0" lang="en-US" altLang="ja-JP" sz="1800" b="1" i="0" u="none" strike="noStrike" cap="none" normalizeH="0" baseline="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FFFFFF"/>
                          </a:solidFill>
                          <a:effectLst/>
                          <a:latin typeface="Calibri Light"/>
                          <a:ea typeface="+mj-ea"/>
                          <a:cs typeface="Times New Roman" pitchFamily="18" charset="0"/>
                        </a:rPr>
                        <a:t>自信を失う</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1800" b="1" i="0" u="none" strike="noStrike" cap="none" normalizeH="0" baseline="0">
                          <a:ln>
                            <a:noFill/>
                          </a:ln>
                          <a:solidFill>
                            <a:srgbClr val="333333"/>
                          </a:solidFill>
                          <a:effectLst/>
                          <a:latin typeface="Calibri Light"/>
                          <a:ea typeface="+mj-ea"/>
                          <a:cs typeface="Times New Roman" pitchFamily="18" charset="0"/>
                        </a:rPr>
                        <a:t>:  </a:t>
                      </a:r>
                      <a:r>
                        <a:rPr kumimoji="0" lang="en-US" altLang="ja-JP" sz="1800" b="0" i="0" u="none" strike="noStrike" cap="none" normalizeH="0" baseline="0">
                          <a:ln>
                            <a:noFill/>
                          </a:ln>
                          <a:solidFill>
                            <a:srgbClr val="004992"/>
                          </a:solidFill>
                          <a:effectLst/>
                          <a:latin typeface="Calibri Light"/>
                          <a:ea typeface="+mj-ea"/>
                          <a:cs typeface="Times New Roman" pitchFamily="18" charset="0"/>
                        </a:rPr>
                        <a:t> </a:t>
                      </a:r>
                      <a:r>
                        <a:rPr kumimoji="0" lang="en-US" altLang="ja-JP" sz="1800" b="1" i="0" u="none" strike="noStrike" cap="none" normalizeH="0" baseline="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FFFFFF"/>
                          </a:solidFill>
                          <a:effectLst/>
                          <a:latin typeface="Calibri Light"/>
                          <a:ea typeface="+mj-ea"/>
                          <a:cs typeface="Times New Roman" pitchFamily="18" charset="0"/>
                        </a:rPr>
                        <a:t>責任をとるものは高貴で勇敢だとみなされる</a:t>
                      </a:r>
                      <a:endParaRPr kumimoji="0" lang="en-GB" sz="1800" b="0" i="0" u="none" strike="noStrike" cap="none" normalizeH="0" baseline="0" dirty="0">
                        <a:ln>
                          <a:noFill/>
                        </a:ln>
                        <a:solidFill>
                          <a:srgbClr val="FFFFFF"/>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他者</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状況への帰属</a:t>
                      </a:r>
                      <a:b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b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例：「でもキーパーはどこにいたのよ？」；「サッカーの試合ではいろんなことがおこるから。」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endParaRPr kumimoji="0" lang="en-GB"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004992"/>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E3EFF8"/>
                          </a:solidFill>
                          <a:effectLst/>
                          <a:latin typeface="Calibri Light"/>
                          <a:ea typeface="+mj-ea"/>
                          <a:cs typeface="Times New Roman" pitchFamily="18" charset="0"/>
                        </a:rPr>
                        <a:t>責任とるのを拒否することはぶしつけだ（自分のために安易にそうしている）と考えられる</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004992"/>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E3EFF8"/>
                          </a:solidFill>
                          <a:effectLst/>
                          <a:latin typeface="Calibri Light"/>
                          <a:ea typeface="+mj-ea"/>
                          <a:cs typeface="Times New Roman" pitchFamily="18" charset="0"/>
                        </a:rPr>
                        <a:t>自信が脅かされない</a:t>
                      </a:r>
                      <a:endParaRPr kumimoji="0" lang="en-GB" sz="1800" b="0" i="0" u="none" strike="noStrike" cap="none" normalizeH="0" baseline="0" dirty="0">
                        <a:ln>
                          <a:noFill/>
                        </a:ln>
                        <a:solidFill>
                          <a:srgbClr val="E3EFF8"/>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dirty="0">
                <a:latin typeface="Calibri Light"/>
                <a:ea typeface="+mj-ea"/>
              </a:rPr>
              <a:t>もう少しあなたがうまくやってら、向こうのチームは点を取れなかったんではないですか？</a:t>
            </a:r>
            <a:endParaRPr lang="en-CA" altLang="de-DE" sz="1600" dirty="0">
              <a:latin typeface="Calibri Light"/>
              <a:ea typeface="+mj-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ネガティブ・イベントに及ぼす、ある帰属スタイルの影響！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graphicFrame>
        <p:nvGraphicFramePr>
          <p:cNvPr id="15" name="Group 2"/>
          <p:cNvGraphicFramePr>
            <a:graphicFrameLocks noGrp="1"/>
          </p:cNvGraphicFramePr>
          <p:nvPr>
            <p:extLst>
              <p:ext uri="{D42A27DB-BD31-4B8C-83A1-F6EECF244321}">
                <p14:modId xmlns:p14="http://schemas.microsoft.com/office/powerpoint/2010/main" val="254833075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自己への帰属</a:t>
                      </a:r>
                      <a:b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b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例：「それは本当に自分の責任です。ファンに謝罪をしなければいけません。」</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endParaRPr kumimoji="0" lang="de-DE"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自信を失う</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責任をとるものは高貴で勇敢だとみなされる</a:t>
                      </a:r>
                      <a:endParaRPr kumimoji="0" lang="en-GB"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他者</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状況への帰属</a:t>
                      </a:r>
                      <a:b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b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例：「でもキーパーはどこにいたのよ？」；「サッカーの試合ではいろんなことがおこるから。」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endParaRPr kumimoji="0" lang="en-GB"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004992"/>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E3EFF8"/>
                          </a:solidFill>
                          <a:effectLst/>
                          <a:latin typeface="Calibri Light"/>
                          <a:ea typeface="+mj-ea"/>
                          <a:cs typeface="Times New Roman" pitchFamily="18" charset="0"/>
                        </a:rPr>
                        <a:t>責任とるのを拒否することはぶしつけだ（自分のために安易にそうしている）と考えられる</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004992"/>
                          </a:solidFill>
                          <a:effectLst/>
                          <a:latin typeface="Calibri Light"/>
                          <a:ea typeface="+mj-ea"/>
                          <a:cs typeface="Times New Roman" pitchFamily="18" charset="0"/>
                        </a:rPr>
                        <a:t>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E3EFF8"/>
                          </a:solidFill>
                          <a:effectLst/>
                          <a:latin typeface="Calibri Light"/>
                          <a:ea typeface="+mj-ea"/>
                          <a:cs typeface="Times New Roman" pitchFamily="18" charset="0"/>
                        </a:rPr>
                        <a:t>自信が脅かされない</a:t>
                      </a:r>
                      <a:endParaRPr kumimoji="0" lang="en-GB" sz="1800" b="0" i="0" u="none" strike="noStrike" cap="none" normalizeH="0" baseline="0" dirty="0">
                        <a:ln>
                          <a:noFill/>
                        </a:ln>
                        <a:solidFill>
                          <a:srgbClr val="E3EFF8"/>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dirty="0">
                <a:latin typeface="Calibri Light"/>
                <a:ea typeface="+mj-ea"/>
              </a:rPr>
              <a:t>もう少しあなたがうまくやってら、向こうのチームは点を取れなかったんではないですか？</a:t>
            </a:r>
            <a:endParaRPr lang="en-CA" altLang="de-DE" sz="1600" dirty="0">
              <a:latin typeface="Calibri Light"/>
              <a:ea typeface="+mj-ea"/>
            </a:endParaRPr>
          </a:p>
        </p:txBody>
      </p:sp>
    </p:spTree>
    <p:extLst>
      <p:ext uri="{BB962C8B-B14F-4D97-AF65-F5344CB8AC3E}">
        <p14:creationId xmlns:p14="http://schemas.microsoft.com/office/powerpoint/2010/main" val="1591468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ネガティブ・イベントに及ぼす、ある帰属スタイルの影響！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graphicFrame>
        <p:nvGraphicFramePr>
          <p:cNvPr id="15" name="Group 2"/>
          <p:cNvGraphicFramePr>
            <a:graphicFrameLocks noGrp="1"/>
          </p:cNvGraphicFramePr>
          <p:nvPr>
            <p:extLst>
              <p:ext uri="{D42A27DB-BD31-4B8C-83A1-F6EECF244321}">
                <p14:modId xmlns:p14="http://schemas.microsoft.com/office/powerpoint/2010/main" val="12703613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自己への帰属</a:t>
                      </a:r>
                      <a:b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b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例：「それは本当に自分の責任です。ファンに謝罪をしなければいけません。」</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 </a:t>
                      </a:r>
                      <a:endParaRPr kumimoji="0" lang="de-DE"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自信を失う</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責任をとるものは高貴で勇敢だとみなされる</a:t>
                      </a:r>
                      <a:endParaRPr kumimoji="0" lang="en-GB"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他者</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状況への帰属</a:t>
                      </a:r>
                      <a:b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b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例：「でもキーパーはどこにいたのよ？」；「サッカーの試合ではいろんなことがおこるから。」 </a:t>
                      </a:r>
                      <a:r>
                        <a:rPr kumimoji="0" lang="en-US" altLang="ja-JP" sz="1800" b="0" i="0" u="none" strike="noStrike" cap="none" normalizeH="0" baseline="0" dirty="0">
                          <a:ln>
                            <a:noFill/>
                          </a:ln>
                          <a:solidFill>
                            <a:srgbClr val="333333"/>
                          </a:solidFill>
                          <a:effectLst/>
                          <a:latin typeface="Calibri Light"/>
                          <a:ea typeface="+mj-ea"/>
                          <a:cs typeface="Times New Roman" pitchFamily="18" charset="0"/>
                        </a:rPr>
                        <a:t>)</a:t>
                      </a:r>
                      <a:endParaRPr kumimoji="0" lang="en-GB"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責任とるのを拒否することはぶしつけだ（自分のために安易にそうしている）と考えられる</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8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1800" b="1"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1800" b="0" i="0" u="none" strike="noStrike" cap="none" normalizeH="0" baseline="0" dirty="0">
                          <a:ln>
                            <a:noFill/>
                          </a:ln>
                          <a:solidFill>
                            <a:srgbClr val="333333"/>
                          </a:solidFill>
                          <a:effectLst/>
                          <a:latin typeface="Calibri Light"/>
                          <a:ea typeface="+mj-ea"/>
                          <a:cs typeface="Times New Roman" pitchFamily="18" charset="0"/>
                        </a:rPr>
                        <a:t>自信が脅かされない</a:t>
                      </a:r>
                      <a:endParaRPr kumimoji="0" lang="en-GB" sz="1800" b="0" i="0" u="none" strike="noStrike" cap="none" normalizeH="0" baseline="0" dirty="0">
                        <a:ln>
                          <a:noFill/>
                        </a:ln>
                        <a:solidFill>
                          <a:srgbClr val="E3EFF8"/>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dirty="0">
                <a:latin typeface="Calibri Light"/>
                <a:ea typeface="+mj-ea"/>
              </a:rPr>
              <a:t>もう少しあなたがうまくやってら、向こうのチームは点を取れなかったんではないですか？</a:t>
            </a:r>
            <a:endParaRPr lang="en-CA" altLang="de-DE" sz="1600" dirty="0">
              <a:latin typeface="Calibri Light"/>
              <a:ea typeface="+mj-ea"/>
            </a:endParaRPr>
          </a:p>
        </p:txBody>
      </p:sp>
    </p:spTree>
    <p:extLst>
      <p:ext uri="{BB962C8B-B14F-4D97-AF65-F5344CB8AC3E}">
        <p14:creationId xmlns:p14="http://schemas.microsoft.com/office/powerpoint/2010/main" val="3148209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ネガティブ・イベントに及ぼす、ある帰属スタイルの影響！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graphicFrame>
        <p:nvGraphicFramePr>
          <p:cNvPr id="15" name="Group 38"/>
          <p:cNvGraphicFramePr>
            <a:graphicFrameLocks noGrp="1"/>
          </p:cNvGraphicFramePr>
          <p:nvPr>
            <p:extLst>
              <p:ext uri="{D42A27DB-BD31-4B8C-83A1-F6EECF244321}">
                <p14:modId xmlns:p14="http://schemas.microsoft.com/office/powerpoint/2010/main" val="1794827996"/>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よりバランスの取れた答え方</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言いかえれば、自身や他者</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状況からの影響を組み合わせた、違った説明の提案の仕方</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endParaRPr kumimoji="0" lang="de-DE" sz="2000" b="0" i="0" u="none" strike="noStrike" cap="none" normalizeH="0" baseline="0" dirty="0">
                        <a:ln>
                          <a:noFill/>
                        </a:ln>
                        <a:solidFill>
                          <a:srgbClr val="000000"/>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Calibri Light"/>
                          <a:ea typeface="+mj-ea"/>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ea typeface="+mj-ea"/>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ea typeface="+mj-ea"/>
                          <a:cs typeface="Times New Roman" pitchFamily="18" charset="0"/>
                        </a:rPr>
                        <a:t>???</a:t>
                      </a:r>
                      <a:endParaRPr kumimoji="0" lang="de-DE" sz="2000" b="0" i="0" u="none" strike="noStrike" cap="none" normalizeH="0" baseline="0" dirty="0">
                        <a:ln>
                          <a:noFill/>
                        </a:ln>
                        <a:solidFill>
                          <a:srgbClr val="004992"/>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dirty="0">
                <a:latin typeface="Calibri Light"/>
                <a:ea typeface="+mj-ea"/>
              </a:rPr>
              <a:t>もう少しあなたがうまくやってら、向こうのチームは点を取れなかったんではないですか？</a:t>
            </a:r>
            <a:endParaRPr lang="en-CA" altLang="de-DE" sz="1600" dirty="0">
              <a:latin typeface="Calibri Light"/>
              <a:ea typeface="+mj-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ネガティブ・イベントに及ぼす、ある帰属スタイルの影響！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graphicFrame>
        <p:nvGraphicFramePr>
          <p:cNvPr id="15" name="Group 38"/>
          <p:cNvGraphicFramePr>
            <a:graphicFrameLocks noGrp="1"/>
          </p:cNvGraphicFramePr>
          <p:nvPr>
            <p:extLst>
              <p:ext uri="{D42A27DB-BD31-4B8C-83A1-F6EECF244321}">
                <p14:modId xmlns:p14="http://schemas.microsoft.com/office/powerpoint/2010/main" val="1973861653"/>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よりバランスの取れた答え方</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言いかえれば、自身や他者</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状況からの影響を組み合わせた、違った説明の提案の仕方</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endParaRPr kumimoji="0" lang="de-DE" sz="2000" b="0" i="0" u="none" strike="noStrike" cap="none" normalizeH="0" baseline="0" dirty="0">
                        <a:ln>
                          <a:noFill/>
                        </a:ln>
                        <a:solidFill>
                          <a:srgbClr val="000000"/>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「この試合での私の出来は悪かったが、次は良くなるだろう。彼らの絶好の得点のチャンスを止めることができていたことも忘れちゃいけない。」</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「先日私はうまく出来ていたし、チームメートもうまく出来るだろう。おそらく物事は勝利に向かってうまく運ぶだろう。」</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6"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7"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dirty="0">
                <a:latin typeface="Calibri Light"/>
                <a:ea typeface="+mj-ea"/>
              </a:rPr>
              <a:t>もう少しあなたがうまくやってら、向こうのチームは点を取れなかったんではないですか？</a:t>
            </a:r>
            <a:endParaRPr lang="en-CA" altLang="de-DE" sz="1600" dirty="0">
              <a:latin typeface="Calibri Light"/>
              <a:ea typeface="+mj-ea"/>
            </a:endParaRPr>
          </a:p>
        </p:txBody>
      </p:sp>
    </p:spTree>
    <p:extLst>
      <p:ext uri="{BB962C8B-B14F-4D97-AF65-F5344CB8AC3E}">
        <p14:creationId xmlns:p14="http://schemas.microsoft.com/office/powerpoint/2010/main" val="409880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ポジティブ・イベントに及ぼす、ある帰属スタイルの影響！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graphicFrame>
        <p:nvGraphicFramePr>
          <p:cNvPr id="15" name="Group 2"/>
          <p:cNvGraphicFramePr>
            <a:graphicFrameLocks noGrp="1"/>
          </p:cNvGraphicFramePr>
          <p:nvPr>
            <p:extLst>
              <p:ext uri="{D42A27DB-BD31-4B8C-83A1-F6EECF244321}">
                <p14:modId xmlns:p14="http://schemas.microsoft.com/office/powerpoint/2010/main" val="2626908243"/>
              </p:ext>
            </p:extLst>
          </p:nvPr>
        </p:nvGraphicFramePr>
        <p:xfrm>
          <a:off x="408955" y="4297680"/>
          <a:ext cx="11376000" cy="23774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自己への帰属</a:t>
                      </a:r>
                      <a:b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b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例：「あなたが前にも言っていたように、私には特別な才能があるのです。」</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endParaRPr kumimoji="0" lang="en-GB" sz="16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悪い</a:t>
                      </a:r>
                      <a:r>
                        <a:rPr kumimoji="0" lang="ja-JP" altLang="en-US" sz="2000" b="1" i="0" u="none" strike="noStrike" cap="none" normalizeH="0" baseline="0">
                          <a:ln>
                            <a:noFill/>
                          </a:ln>
                          <a:solidFill>
                            <a:srgbClr val="333333"/>
                          </a:solidFill>
                          <a:effectLst/>
                          <a:latin typeface="Calibri Light"/>
                          <a:ea typeface="+mj-ea"/>
                          <a:cs typeface="Times New Roman" pitchFamily="18" charset="0"/>
                        </a:rPr>
                        <a:t>点</a:t>
                      </a:r>
                      <a:r>
                        <a:rPr kumimoji="0" lang="en-US" altLang="ja-JP" sz="2000" b="1" i="0" u="none" strike="noStrike" cap="none" normalizeH="0" baseline="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a:ln>
                            <a:noFill/>
                          </a:ln>
                          <a:solidFill>
                            <a:srgbClr val="333333"/>
                          </a:solidFill>
                          <a:effectLst/>
                          <a:latin typeface="Calibri Light"/>
                          <a:ea typeface="+mj-ea"/>
                          <a:cs typeface="Times New Roman" pitchFamily="18" charset="0"/>
                        </a:rPr>
                        <a:t> </a:t>
                      </a:r>
                      <a:r>
                        <a:rPr kumimoji="0" lang="en-US" altLang="ja-JP" sz="2000" b="0" i="0" u="none" strike="noStrike" cap="none" normalizeH="0" baseline="0">
                          <a:ln>
                            <a:noFill/>
                          </a:ln>
                          <a:solidFill>
                            <a:srgbClr val="004992"/>
                          </a:solidFill>
                          <a:effectLst/>
                          <a:latin typeface="Calibri Light"/>
                          <a:ea typeface="+mj-ea"/>
                          <a:cs typeface="Times New Roman" pitchFamily="18" charset="0"/>
                        </a:rPr>
                        <a:t> </a:t>
                      </a:r>
                      <a:r>
                        <a:rPr kumimoji="0" lang="ja-JP" altLang="en-US" sz="2000" b="0" i="0" u="none" strike="noStrike" cap="none" normalizeH="0" baseline="0">
                          <a:ln>
                            <a:noFill/>
                          </a:ln>
                          <a:solidFill>
                            <a:srgbClr val="FFFFFF"/>
                          </a:solidFill>
                          <a:effectLst/>
                          <a:latin typeface="Calibri Light"/>
                          <a:ea typeface="+mj-ea"/>
                          <a:cs typeface="Times New Roman" pitchFamily="18" charset="0"/>
                        </a:rPr>
                        <a:t>自</a:t>
                      </a:r>
                      <a:r>
                        <a:rPr kumimoji="0" lang="ja-JP" altLang="en-US" sz="2000" b="0" i="0" u="none" strike="noStrike" cap="none" normalizeH="0" baseline="0" dirty="0">
                          <a:ln>
                            <a:noFill/>
                          </a:ln>
                          <a:solidFill>
                            <a:srgbClr val="FFFFFF"/>
                          </a:solidFill>
                          <a:effectLst/>
                          <a:latin typeface="Calibri Light"/>
                          <a:ea typeface="+mj-ea"/>
                          <a:cs typeface="Times New Roman" pitchFamily="18" charset="0"/>
                        </a:rPr>
                        <a:t>画自賛は傲慢に見える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2000" b="1" i="0" u="none" strike="noStrike" cap="none" normalizeH="0" baseline="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a:ln>
                            <a:noFill/>
                          </a:ln>
                          <a:solidFill>
                            <a:srgbClr val="333333"/>
                          </a:solidFill>
                          <a:effectLst/>
                          <a:latin typeface="Calibri Light"/>
                          <a:ea typeface="+mj-ea"/>
                          <a:cs typeface="Times New Roman" pitchFamily="18" charset="0"/>
                        </a:rPr>
                        <a:t>  </a:t>
                      </a:r>
                      <a:r>
                        <a:rPr kumimoji="0" lang="en-US" altLang="ja-JP" sz="2000" b="0" i="0" u="none" strike="noStrike" cap="none" normalizeH="0" baseline="0">
                          <a:ln>
                            <a:noFill/>
                          </a:ln>
                          <a:solidFill>
                            <a:srgbClr val="004992"/>
                          </a:solidFill>
                          <a:effectLst/>
                          <a:latin typeface="Calibri Light"/>
                          <a:ea typeface="+mj-ea"/>
                          <a:cs typeface="Times New Roman" pitchFamily="18" charset="0"/>
                        </a:rPr>
                        <a:t> </a:t>
                      </a:r>
                      <a:r>
                        <a:rPr kumimoji="0" lang="en-US" altLang="ja-JP" sz="2000" b="0" i="0" u="none" strike="noStrike" cap="none" normalizeH="0" baseline="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FFFFFF"/>
                          </a:solidFill>
                          <a:effectLst/>
                          <a:latin typeface="Calibri Light"/>
                          <a:ea typeface="+mj-ea"/>
                          <a:cs typeface="Times New Roman" pitchFamily="18" charset="0"/>
                        </a:rPr>
                        <a:t>自信が増す</a:t>
                      </a:r>
                      <a:endParaRPr kumimoji="0" lang="en-US" sz="1800" b="0" i="0" u="none" strike="noStrike" cap="none" normalizeH="0" baseline="0" dirty="0">
                        <a:ln>
                          <a:noFill/>
                        </a:ln>
                        <a:solidFill>
                          <a:srgbClr val="FFFFFF"/>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他者</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状況への帰属 </a:t>
                      </a:r>
                      <a:b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b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例：「みんな両親やコーチのおかげです。」</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endParaRPr kumimoji="0" lang="en-GB"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2000" b="0" i="0" u="none" strike="noStrike" cap="none" normalizeH="0" baseline="0" dirty="0">
                          <a:ln>
                            <a:noFill/>
                          </a:ln>
                          <a:solidFill>
                            <a:srgbClr val="004992"/>
                          </a:solidFill>
                          <a:effectLst/>
                          <a:latin typeface="Calibri Light"/>
                          <a:ea typeface="+mj-ea"/>
                          <a:cs typeface="Times New Roman" pitchFamily="18" charset="0"/>
                        </a:rPr>
                        <a:t> </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E3EFF8"/>
                          </a:solidFill>
                          <a:effectLst/>
                          <a:latin typeface="Calibri Light"/>
                          <a:ea typeface="+mj-ea"/>
                          <a:cs typeface="Times New Roman" pitchFamily="18" charset="0"/>
                        </a:rPr>
                        <a:t>自信がつかない</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2000" b="0" i="0" u="none" strike="noStrike" cap="none" normalizeH="0" baseline="0" dirty="0">
                          <a:ln>
                            <a:noFill/>
                          </a:ln>
                          <a:solidFill>
                            <a:srgbClr val="004992"/>
                          </a:solidFill>
                          <a:effectLst/>
                          <a:latin typeface="Calibri Light"/>
                          <a:ea typeface="+mj-ea"/>
                          <a:cs typeface="Times New Roman" pitchFamily="18" charset="0"/>
                        </a:rPr>
                        <a:t> </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E3EFF8"/>
                          </a:solidFill>
                          <a:effectLst/>
                          <a:latin typeface="Calibri Light"/>
                          <a:ea typeface="+mj-ea"/>
                          <a:cs typeface="Times New Roman" pitchFamily="18" charset="0"/>
                        </a:rPr>
                        <a:t>あなたは謙虚であり、チーム・プレイを重視する人と思われる。 </a:t>
                      </a:r>
                      <a:endParaRPr kumimoji="0" lang="en-US" sz="1800" b="0" i="0" u="none" strike="noStrike" cap="none" normalizeH="0" baseline="0" dirty="0">
                        <a:ln>
                          <a:noFill/>
                        </a:ln>
                        <a:solidFill>
                          <a:srgbClr val="E3EFF8"/>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400">
                <a:latin typeface="Calibri Light"/>
              </a:rPr>
              <a:t>受賞おめでとうございます。お気持ちはいかがですか？</a:t>
            </a:r>
            <a:endParaRPr lang="en-CA" altLang="de-DE" sz="140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ポジティブ・イベントに及ぼす、ある帰属スタイルの影響！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graphicFrame>
        <p:nvGraphicFramePr>
          <p:cNvPr id="15" name="Group 2"/>
          <p:cNvGraphicFramePr>
            <a:graphicFrameLocks noGrp="1"/>
          </p:cNvGraphicFramePr>
          <p:nvPr>
            <p:extLst>
              <p:ext uri="{D42A27DB-BD31-4B8C-83A1-F6EECF244321}">
                <p14:modId xmlns:p14="http://schemas.microsoft.com/office/powerpoint/2010/main" val="3363796145"/>
              </p:ext>
            </p:extLst>
          </p:nvPr>
        </p:nvGraphicFramePr>
        <p:xfrm>
          <a:off x="408955" y="4297680"/>
          <a:ext cx="11376000" cy="23774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自己への帰属</a:t>
                      </a:r>
                      <a:b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b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例：「あなたが前にも言っていたように、私には特別な才能があるのです。」</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endParaRPr kumimoji="0" lang="en-GB" sz="16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自画自賛は傲慢に見える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自信が増す</a:t>
                      </a:r>
                      <a:endParaRPr kumimoji="0" lang="en-US"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他者</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状況への帰属 </a:t>
                      </a:r>
                      <a:b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b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例：「みんな両親やコーチのおかげです。」</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endParaRPr kumimoji="0" lang="en-GB"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2000" b="0" i="0" u="none" strike="noStrike" cap="none" normalizeH="0" baseline="0" dirty="0">
                          <a:ln>
                            <a:noFill/>
                          </a:ln>
                          <a:solidFill>
                            <a:srgbClr val="004992"/>
                          </a:solidFill>
                          <a:effectLst/>
                          <a:latin typeface="Calibri Light"/>
                          <a:ea typeface="+mj-ea"/>
                          <a:cs typeface="Times New Roman" pitchFamily="18" charset="0"/>
                        </a:rPr>
                        <a:t> </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E3EFF8"/>
                          </a:solidFill>
                          <a:effectLst/>
                          <a:latin typeface="Calibri Light"/>
                          <a:ea typeface="+mj-ea"/>
                          <a:cs typeface="Times New Roman" pitchFamily="18" charset="0"/>
                        </a:rPr>
                        <a:t>自信がつかない</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en-US" altLang="ja-JP" sz="2000" b="0" i="0" u="none" strike="noStrike" cap="none" normalizeH="0" baseline="0" dirty="0">
                          <a:ln>
                            <a:noFill/>
                          </a:ln>
                          <a:solidFill>
                            <a:srgbClr val="004992"/>
                          </a:solidFill>
                          <a:effectLst/>
                          <a:latin typeface="Calibri Light"/>
                          <a:ea typeface="+mj-ea"/>
                          <a:cs typeface="Times New Roman" pitchFamily="18" charset="0"/>
                        </a:rPr>
                        <a:t> </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E3EFF8"/>
                          </a:solidFill>
                          <a:effectLst/>
                          <a:latin typeface="Calibri Light"/>
                          <a:ea typeface="+mj-ea"/>
                          <a:cs typeface="Times New Roman" pitchFamily="18" charset="0"/>
                        </a:rPr>
                        <a:t>あなたは謙虚であり、チーム・プレイを重視する人と思われる。 </a:t>
                      </a:r>
                      <a:endParaRPr kumimoji="0" lang="en-US" sz="1800" b="0" i="0" u="none" strike="noStrike" cap="none" normalizeH="0" baseline="0" dirty="0">
                        <a:ln>
                          <a:noFill/>
                        </a:ln>
                        <a:solidFill>
                          <a:srgbClr val="E3EFF8"/>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400">
                <a:latin typeface="Calibri Light"/>
              </a:rPr>
              <a:t>受賞おめでとうございます。お気持ちはいかがですか？</a:t>
            </a:r>
            <a:endParaRPr lang="en-CA" altLang="de-DE" sz="1400">
              <a:latin typeface="Calibri Light"/>
            </a:endParaRPr>
          </a:p>
        </p:txBody>
      </p:sp>
    </p:spTree>
    <p:extLst>
      <p:ext uri="{BB962C8B-B14F-4D97-AF65-F5344CB8AC3E}">
        <p14:creationId xmlns:p14="http://schemas.microsoft.com/office/powerpoint/2010/main" val="2525351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ポジティブ・イベントに及ぼす、ある帰属スタイルの影響！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graphicFrame>
        <p:nvGraphicFramePr>
          <p:cNvPr id="15" name="Group 2"/>
          <p:cNvGraphicFramePr>
            <a:graphicFrameLocks noGrp="1"/>
          </p:cNvGraphicFramePr>
          <p:nvPr>
            <p:extLst>
              <p:ext uri="{D42A27DB-BD31-4B8C-83A1-F6EECF244321}">
                <p14:modId xmlns:p14="http://schemas.microsoft.com/office/powerpoint/2010/main" val="3906136574"/>
              </p:ext>
            </p:extLst>
          </p:nvPr>
        </p:nvGraphicFramePr>
        <p:xfrm>
          <a:off x="408955" y="4297680"/>
          <a:ext cx="11376000" cy="23774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自己への帰属</a:t>
                      </a:r>
                      <a:b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b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例：「あなたが前にも言っていたように、私には特別な才能があるのです。」</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endParaRPr kumimoji="0" lang="en-GB" sz="16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自画自賛は傲慢に見える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自信が増す</a:t>
                      </a:r>
                      <a:endParaRPr kumimoji="0" lang="en-US"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他者</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状況への帰属 </a:t>
                      </a:r>
                      <a:b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b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例：「みんな両親やコーチのおかげです。」</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a:t>
                      </a:r>
                      <a:endParaRPr kumimoji="0" lang="en-GB"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悪い点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自信がつかない</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1" i="0" u="none" strike="noStrike" cap="none" normalizeH="0" baseline="0" dirty="0">
                          <a:ln>
                            <a:noFill/>
                          </a:ln>
                          <a:solidFill>
                            <a:srgbClr val="333333"/>
                          </a:solidFill>
                          <a:effectLst/>
                          <a:latin typeface="Calibri Light"/>
                          <a:ea typeface="+mj-ea"/>
                          <a:cs typeface="Times New Roman" pitchFamily="18" charset="0"/>
                        </a:rPr>
                        <a:t>良い点</a:t>
                      </a:r>
                      <a:r>
                        <a:rPr kumimoji="0" lang="en-US" altLang="ja-JP" sz="2000" b="1" i="0" u="none" strike="noStrike" cap="none" normalizeH="0" baseline="0" dirty="0">
                          <a:ln>
                            <a:noFill/>
                          </a:ln>
                          <a:solidFill>
                            <a:srgbClr val="333333"/>
                          </a:solidFill>
                          <a:effectLst/>
                          <a:latin typeface="Calibri Light"/>
                          <a:ea typeface="+mj-ea"/>
                          <a:cs typeface="Times New Roman" pitchFamily="18" charset="0"/>
                        </a:rPr>
                        <a:t>:</a:t>
                      </a:r>
                      <a:r>
                        <a:rPr kumimoji="0" lang="en-US" altLang="ja-JP" sz="2000" b="0" i="0" u="none" strike="noStrike" cap="none" normalizeH="0" baseline="0" dirty="0">
                          <a:ln>
                            <a:noFill/>
                          </a:ln>
                          <a:solidFill>
                            <a:srgbClr val="333333"/>
                          </a:solidFill>
                          <a:effectLst/>
                          <a:latin typeface="Calibri Light"/>
                          <a:ea typeface="+mj-ea"/>
                          <a:cs typeface="Times New Roman" pitchFamily="18" charset="0"/>
                        </a:rPr>
                        <a:t> </a:t>
                      </a: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あなたは謙虚であり、チーム・プレイを重視する人と思われる。 </a:t>
                      </a:r>
                      <a:endParaRPr kumimoji="0" lang="en-US" sz="18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400">
                <a:latin typeface="Calibri Light"/>
              </a:rPr>
              <a:t>受賞おめでとうございます。お気持ちはいかがですか？</a:t>
            </a:r>
            <a:endParaRPr lang="en-CA" altLang="de-DE" sz="1400">
              <a:latin typeface="Calibri Light"/>
            </a:endParaRPr>
          </a:p>
        </p:txBody>
      </p:sp>
    </p:spTree>
    <p:extLst>
      <p:ext uri="{BB962C8B-B14F-4D97-AF65-F5344CB8AC3E}">
        <p14:creationId xmlns:p14="http://schemas.microsoft.com/office/powerpoint/2010/main" val="3621059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ポジティブ・イベントに及ぼす、ある帰属スタイルの影響！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graphicFrame>
        <p:nvGraphicFramePr>
          <p:cNvPr id="15" name="Group 15"/>
          <p:cNvGraphicFramePr>
            <a:graphicFrameLocks noGrp="1"/>
          </p:cNvGraphicFramePr>
          <p:nvPr>
            <p:extLst>
              <p:ext uri="{D42A27DB-BD31-4B8C-83A1-F6EECF244321}">
                <p14:modId xmlns:p14="http://schemas.microsoft.com/office/powerpoint/2010/main" val="3742006037"/>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よりバランスのとれた答え方 </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言いかえれば、自身や他者</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状況からの影響を組み合わせた、違った説明の提案の仕方</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endParaRPr kumimoji="0" lang="pt-BR" sz="2000" b="0" i="0" u="none" strike="noStrike" cap="none" normalizeH="0" baseline="0" dirty="0">
                        <a:ln>
                          <a:noFill/>
                        </a:ln>
                        <a:solidFill>
                          <a:srgbClr val="000000"/>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ea typeface="+mj-ea"/>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ea typeface="+mj-ea"/>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ea typeface="+mj-ea"/>
                          <a:cs typeface="Times New Roman" pitchFamily="18" charset="0"/>
                        </a:rPr>
                        <a:t>???</a:t>
                      </a:r>
                      <a:endParaRPr kumimoji="0" lang="de-DE" sz="2000" b="1" i="0" u="none" strike="noStrike" cap="none" normalizeH="0" baseline="0" dirty="0">
                        <a:ln>
                          <a:noFill/>
                        </a:ln>
                        <a:solidFill>
                          <a:srgbClr val="004992"/>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16"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400">
                <a:latin typeface="Calibri Light"/>
              </a:rPr>
              <a:t>受賞おめでとうございます。お気持ちはいかがですか？</a:t>
            </a:r>
            <a:endParaRPr lang="en-CA" altLang="de-DE" sz="140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ポジティブ・イベントに及ぼす、ある帰属スタイルの影響！</a:t>
            </a:r>
            <a:endParaRPr lang="en-US" sz="360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graphicFrame>
        <p:nvGraphicFramePr>
          <p:cNvPr id="15" name="Group 15"/>
          <p:cNvGraphicFramePr>
            <a:graphicFrameLocks noGrp="1"/>
          </p:cNvGraphicFramePr>
          <p:nvPr>
            <p:extLst>
              <p:ext uri="{D42A27DB-BD31-4B8C-83A1-F6EECF244321}">
                <p14:modId xmlns:p14="http://schemas.microsoft.com/office/powerpoint/2010/main" val="3861948020"/>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よりバランスのとれた答え方 </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言いかえれば、自身や他者</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状況からの影響を組み合わせた、違った説明の提案の仕方</a:t>
                      </a:r>
                      <a:r>
                        <a:rPr kumimoji="0" lang="en-US" altLang="ja-JP" sz="2000" b="0" i="0" u="none" strike="noStrike" cap="none" normalizeH="0" baseline="0" dirty="0">
                          <a:ln>
                            <a:noFill/>
                          </a:ln>
                          <a:solidFill>
                            <a:srgbClr val="000000"/>
                          </a:solidFill>
                          <a:effectLst/>
                          <a:latin typeface="Calibri Light"/>
                          <a:ea typeface="+mj-ea"/>
                          <a:cs typeface="Times New Roman" pitchFamily="18" charset="0"/>
                        </a:rPr>
                        <a:t>):</a:t>
                      </a:r>
                      <a:endParaRPr kumimoji="0" lang="pt-BR" sz="2000" b="0" i="0" u="none" strike="noStrike" cap="none" normalizeH="0" baseline="0" dirty="0">
                        <a:ln>
                          <a:noFill/>
                        </a:ln>
                        <a:solidFill>
                          <a:srgbClr val="000000"/>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chemeClr val="tx1"/>
                          </a:solidFill>
                          <a:effectLst/>
                          <a:latin typeface="Calibri Light"/>
                          <a:ea typeface="+mj-ea"/>
                          <a:cs typeface="Times New Roman" pitchFamily="18" charset="0"/>
                        </a:rPr>
                        <a:t>「とても誇りに思いますが、両親やチームメイトにもまた感謝の気持ちを言いたいです。」</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chemeClr val="tx1"/>
                          </a:solidFill>
                          <a:effectLst/>
                          <a:latin typeface="Calibri Light"/>
                          <a:ea typeface="+mj-ea"/>
                          <a:cs typeface="Times New Roman" pitchFamily="18" charset="0"/>
                        </a:rPr>
                        <a:t>「トーマス・エジソンがかつて言っていたように、</a:t>
                      </a:r>
                      <a:r>
                        <a:rPr kumimoji="0" lang="en-US" altLang="ja-JP" sz="2000" b="0" i="0" u="none" strike="noStrike" cap="none" normalizeH="0" baseline="0" dirty="0">
                          <a:ln>
                            <a:noFill/>
                          </a:ln>
                          <a:solidFill>
                            <a:schemeClr val="tx1"/>
                          </a:solidFill>
                          <a:effectLst/>
                          <a:latin typeface="Calibri Light"/>
                          <a:ea typeface="+mj-ea"/>
                          <a:cs typeface="Times New Roman" pitchFamily="18" charset="0"/>
                        </a:rPr>
                        <a:t>『</a:t>
                      </a:r>
                      <a:r>
                        <a:rPr kumimoji="0" lang="ja-JP" altLang="en-US" sz="2000" b="0" i="0" u="none" strike="noStrike" cap="none" normalizeH="0" baseline="0" dirty="0">
                          <a:ln>
                            <a:noFill/>
                          </a:ln>
                          <a:solidFill>
                            <a:schemeClr val="tx1"/>
                          </a:solidFill>
                          <a:effectLst/>
                          <a:latin typeface="Calibri Light"/>
                          <a:ea typeface="+mj-ea"/>
                          <a:cs typeface="Times New Roman" pitchFamily="18" charset="0"/>
                        </a:rPr>
                        <a:t>天才は</a:t>
                      </a:r>
                      <a:r>
                        <a:rPr kumimoji="0" lang="en-US" altLang="ja-JP" sz="2000" b="0" i="0" u="none" strike="noStrike" cap="none" normalizeH="0" baseline="0" dirty="0">
                          <a:ln>
                            <a:noFill/>
                          </a:ln>
                          <a:solidFill>
                            <a:schemeClr val="tx1"/>
                          </a:solidFill>
                          <a:effectLst/>
                          <a:latin typeface="Calibri Light"/>
                          <a:ea typeface="+mj-ea"/>
                          <a:cs typeface="Times New Roman" pitchFamily="18" charset="0"/>
                        </a:rPr>
                        <a:t>99</a:t>
                      </a:r>
                      <a:r>
                        <a:rPr kumimoji="0" lang="ja-JP" altLang="en-US" sz="2000" b="0" i="0" u="none" strike="noStrike" cap="none" normalizeH="0" baseline="0" dirty="0">
                          <a:ln>
                            <a:noFill/>
                          </a:ln>
                          <a:solidFill>
                            <a:schemeClr val="tx1"/>
                          </a:solidFill>
                          <a:effectLst/>
                          <a:latin typeface="Calibri Light"/>
                          <a:ea typeface="+mj-ea"/>
                          <a:cs typeface="Times New Roman" pitchFamily="18" charset="0"/>
                        </a:rPr>
                        <a:t>％の努力と</a:t>
                      </a:r>
                      <a:r>
                        <a:rPr kumimoji="0" lang="en-US" altLang="ja-JP" sz="2000" b="0" i="0" u="none" strike="noStrike" cap="none" normalizeH="0" baseline="0" dirty="0">
                          <a:ln>
                            <a:noFill/>
                          </a:ln>
                          <a:solidFill>
                            <a:schemeClr val="tx1"/>
                          </a:solidFill>
                          <a:effectLst/>
                          <a:latin typeface="Calibri Light"/>
                          <a:ea typeface="+mj-ea"/>
                          <a:cs typeface="Times New Roman" pitchFamily="18" charset="0"/>
                        </a:rPr>
                        <a:t>1</a:t>
                      </a:r>
                      <a:r>
                        <a:rPr kumimoji="0" lang="ja-JP" altLang="en-US" sz="2000" b="0" i="0" u="none" strike="noStrike" cap="none" normalizeH="0" baseline="0" dirty="0">
                          <a:ln>
                            <a:noFill/>
                          </a:ln>
                          <a:solidFill>
                            <a:schemeClr val="tx1"/>
                          </a:solidFill>
                          <a:effectLst/>
                          <a:latin typeface="Calibri Light"/>
                          <a:ea typeface="+mj-ea"/>
                          <a:cs typeface="Times New Roman" pitchFamily="18" charset="0"/>
                        </a:rPr>
                        <a:t>％のひらめきからなる</a:t>
                      </a:r>
                      <a:r>
                        <a:rPr kumimoji="0" lang="en-US" altLang="ja-JP" sz="2000" b="0" i="0" u="none" strike="noStrike" cap="none" normalizeH="0" baseline="0" dirty="0">
                          <a:ln>
                            <a:noFill/>
                          </a:ln>
                          <a:solidFill>
                            <a:schemeClr val="tx1"/>
                          </a:solidFill>
                          <a:effectLst/>
                          <a:latin typeface="Calibri Light"/>
                          <a:ea typeface="+mj-ea"/>
                          <a:cs typeface="Times New Roman" pitchFamily="18" charset="0"/>
                        </a:rPr>
                        <a:t>』</a:t>
                      </a:r>
                      <a:r>
                        <a:rPr kumimoji="0" lang="ja-JP" altLang="en-US" sz="2000" b="0" i="0" u="none" strike="noStrike" cap="none" normalizeH="0" baseline="0" dirty="0">
                          <a:ln>
                            <a:noFill/>
                          </a:ln>
                          <a:solidFill>
                            <a:schemeClr val="tx1"/>
                          </a:solidFill>
                          <a:effectLst/>
                          <a:latin typeface="Calibri Light"/>
                          <a:ea typeface="+mj-ea"/>
                          <a:cs typeface="Times New Roman" pitchFamily="18" charset="0"/>
                        </a:rPr>
                        <a:t>ということです。」</a:t>
                      </a:r>
                      <a:endParaRPr kumimoji="0" lang="en-US" sz="2000" b="0" i="0" u="none" strike="noStrike" cap="none" normalizeH="0" baseline="0" dirty="0">
                        <a:ln>
                          <a:noFill/>
                        </a:ln>
                        <a:solidFill>
                          <a:schemeClr val="tx1"/>
                        </a:solidFill>
                        <a:effectLst/>
                        <a:latin typeface="Calibri Light"/>
                        <a:ea typeface="+mj-e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6"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7" name="Picture 16"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400">
                <a:latin typeface="Calibri Light"/>
              </a:rPr>
              <a:t>受賞おめでとうございます。お気持ちはいかがですか？</a:t>
            </a:r>
            <a:endParaRPr lang="en-CA" altLang="de-DE" sz="1400">
              <a:latin typeface="Calibri Light"/>
            </a:endParaRPr>
          </a:p>
        </p:txBody>
      </p:sp>
    </p:spTree>
    <p:extLst>
      <p:ext uri="{BB962C8B-B14F-4D97-AF65-F5344CB8AC3E}">
        <p14:creationId xmlns:p14="http://schemas.microsoft.com/office/powerpoint/2010/main" val="3845022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なぜ我々はこんなことをするのだろう？</a:t>
            </a:r>
            <a:endParaRPr lang="ja-JP" altLang="de-DE" sz="3600" dirty="0">
              <a:latin typeface="Calibri Light"/>
            </a:endParaRPr>
          </a:p>
        </p:txBody>
      </p:sp>
      <p:sp>
        <p:nvSpPr>
          <p:cNvPr id="8" name="Content Placeholder 7"/>
          <p:cNvSpPr>
            <a:spLocks noGrp="1"/>
          </p:cNvSpPr>
          <p:nvPr>
            <p:ph idx="1"/>
          </p:nvPr>
        </p:nvSpPr>
        <p:spPr/>
        <p:txBody>
          <a:bodyPr/>
          <a:lstStyle/>
          <a:p>
            <a:pPr lvl="0" defTabSz="914400" fontAlgn="base"/>
            <a:r>
              <a:rPr lang="ja-JP" altLang="en-US" sz="2400" dirty="0">
                <a:solidFill>
                  <a:srgbClr val="333333"/>
                </a:solidFill>
                <a:latin typeface="Calibri Light"/>
                <a:ea typeface="+mj-ea"/>
                <a:cs typeface="Times New Roman" panose="02020603050405020304" pitchFamily="18" charset="0"/>
              </a:rPr>
              <a:t>研究で示されているのは、 </a:t>
            </a:r>
            <a:r>
              <a:rPr lang="de-DE"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すべての人ではないが</a:t>
            </a:r>
            <a:r>
              <a:rPr lang="de-DE" altLang="ja-JP" sz="2400" dirty="0">
                <a:solidFill>
                  <a:srgbClr val="333333"/>
                </a:solidFill>
                <a:latin typeface="Calibri Light"/>
                <a:ea typeface="+mj-ea"/>
                <a:cs typeface="Times New Roman" panose="02020603050405020304" pitchFamily="18" charset="0"/>
              </a:rPr>
              <a:t>!) </a:t>
            </a:r>
            <a:r>
              <a:rPr lang="ja-JP" altLang="en-US" sz="2400" b="1" dirty="0">
                <a:solidFill>
                  <a:srgbClr val="333333"/>
                </a:solidFill>
                <a:latin typeface="Calibri Light"/>
                <a:ea typeface="+mj-ea"/>
                <a:cs typeface="Times New Roman" panose="02020603050405020304" pitchFamily="18" charset="0"/>
              </a:rPr>
              <a:t>うつ病</a:t>
            </a:r>
            <a:r>
              <a:rPr lang="ja-JP" altLang="en-US" sz="2400" dirty="0">
                <a:solidFill>
                  <a:srgbClr val="333333"/>
                </a:solidFill>
                <a:latin typeface="Calibri Light"/>
                <a:ea typeface="+mj-ea"/>
                <a:cs typeface="Times New Roman" panose="02020603050405020304" pitchFamily="18" charset="0"/>
              </a:rPr>
              <a:t>の多くの人が、</a:t>
            </a:r>
            <a:endParaRPr lang="en-US" altLang="ja-JP" sz="2400" dirty="0">
              <a:solidFill>
                <a:srgbClr val="333333"/>
              </a:solidFill>
              <a:latin typeface="Calibri Light"/>
              <a:ea typeface="+mj-ea"/>
              <a:cs typeface="Times New Roman" panose="02020603050405020304" pitchFamily="18" charset="0"/>
            </a:endParaRPr>
          </a:p>
          <a:p>
            <a:pPr marL="342900" lvl="0" indent="-342900" defTabSz="914400" fontAlgn="base">
              <a:buClr>
                <a:srgbClr val="333333"/>
              </a:buClr>
              <a:buFont typeface="WingDings"/>
              <a:buChar char=""/>
            </a:pPr>
            <a:r>
              <a:rPr lang="ja-JP" altLang="de-DE" sz="2400" dirty="0">
                <a:solidFill>
                  <a:srgbClr val="333333"/>
                </a:solidFill>
                <a:latin typeface="Calibri Light"/>
                <a:ea typeface="+mj-ea"/>
                <a:cs typeface="Times New Roman" panose="02020603050405020304" pitchFamily="18" charset="0"/>
              </a:rPr>
              <a:t>失敗について自分自身のせいにしがちであり</a:t>
            </a:r>
            <a:endParaRPr lang="de-DE" altLang="de-DE" sz="2400" dirty="0">
              <a:solidFill>
                <a:srgbClr val="333333"/>
              </a:solidFill>
              <a:latin typeface="Calibri Light"/>
              <a:ea typeface="+mj-ea"/>
              <a:cs typeface="Times New Roman" panose="02020603050405020304" pitchFamily="18" charset="0"/>
            </a:endParaRPr>
          </a:p>
          <a:p>
            <a:pPr marL="342900" lvl="0" indent="-342900" defTabSz="914400" fontAlgn="base">
              <a:buClr>
                <a:srgbClr val="333333"/>
              </a:buClr>
              <a:buFont typeface="WingDings"/>
              <a:buChar char=""/>
            </a:pPr>
            <a:r>
              <a:rPr lang="ja-JP" altLang="de-DE" sz="2400" dirty="0">
                <a:solidFill>
                  <a:srgbClr val="333333"/>
                </a:solidFill>
                <a:latin typeface="Calibri Light"/>
                <a:ea typeface="+mj-ea"/>
                <a:cs typeface="Times New Roman" panose="02020603050405020304" pitchFamily="18" charset="0"/>
              </a:rPr>
              <a:t>他者や環境に成功についての賞賛を与えがちである</a:t>
            </a:r>
            <a:endParaRPr lang="de-DE" altLang="de-DE" sz="2400" dirty="0">
              <a:solidFill>
                <a:srgbClr val="333333"/>
              </a:solidFill>
              <a:latin typeface="Calibri Light"/>
              <a:ea typeface="+mj-ea"/>
              <a:cs typeface="Times New Roman" panose="02020603050405020304" pitchFamily="18" charset="0"/>
            </a:endParaRPr>
          </a:p>
          <a:p>
            <a:pPr lvl="0" defTabSz="914400" fontAlgn="base"/>
            <a:endParaRPr lang="en-US" altLang="ja-JP" sz="2400" b="1" dirty="0">
              <a:solidFill>
                <a:srgbClr val="004992"/>
              </a:solidFill>
              <a:latin typeface="Calibri Light"/>
              <a:ea typeface="+mj-ea"/>
              <a:cs typeface="Times New Roman" panose="02020603050405020304" pitchFamily="18" charset="0"/>
            </a:endParaRPr>
          </a:p>
          <a:p>
            <a:pPr lvl="0" algn="ctr" defTabSz="914400" fontAlgn="base"/>
            <a:r>
              <a:rPr lang="ja-JP" altLang="en-US" sz="2400" dirty="0">
                <a:solidFill>
                  <a:srgbClr val="004992"/>
                </a:solidFill>
                <a:latin typeface="Calibri Light"/>
                <a:ea typeface="+mj-ea"/>
                <a:cs typeface="Times New Roman" panose="02020603050405020304" pitchFamily="18" charset="0"/>
              </a:rPr>
              <a:t>これでは自尊心が低くなってしまう！</a:t>
            </a:r>
            <a:endParaRPr lang="en-US" sz="2400" dirty="0">
              <a:solidFill>
                <a:srgbClr val="004992"/>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なぜ我々はこんなことをするのだろう？</a:t>
            </a:r>
            <a:endParaRPr lang="de-DE" altLang="de-DE" sz="3600">
              <a:latin typeface="Calibri Light"/>
            </a:endParaRPr>
          </a:p>
        </p:txBody>
      </p:sp>
      <p:sp>
        <p:nvSpPr>
          <p:cNvPr id="8" name="Content Placeholder 7"/>
          <p:cNvSpPr>
            <a:spLocks noGrp="1"/>
          </p:cNvSpPr>
          <p:nvPr>
            <p:ph idx="1"/>
          </p:nvPr>
        </p:nvSpPr>
        <p:spPr/>
        <p:txBody>
          <a:bodyPr/>
          <a:lstStyle/>
          <a:p>
            <a:pPr lvl="0" defTabSz="914400" fontAlgn="base"/>
            <a:r>
              <a:rPr lang="ja-JP" altLang="en-US" sz="2400" dirty="0">
                <a:solidFill>
                  <a:srgbClr val="333333"/>
                </a:solidFill>
                <a:latin typeface="Calibri Light"/>
                <a:ea typeface="+mj-ea"/>
                <a:cs typeface="Times New Roman" panose="02020603050405020304" pitchFamily="18" charset="0"/>
              </a:rPr>
              <a:t>研究で示されているのは、 </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すべての人ではないが</a:t>
            </a:r>
            <a:r>
              <a:rPr lang="en-US" altLang="ja-JP" sz="2400" dirty="0">
                <a:solidFill>
                  <a:srgbClr val="333333"/>
                </a:solidFill>
                <a:latin typeface="Calibri Light"/>
                <a:ea typeface="+mj-ea"/>
                <a:cs typeface="Times New Roman" panose="02020603050405020304" pitchFamily="18" charset="0"/>
              </a:rPr>
              <a:t>!) </a:t>
            </a:r>
            <a:r>
              <a:rPr lang="ja-JP" altLang="en-US" sz="2400" b="1" dirty="0">
                <a:solidFill>
                  <a:srgbClr val="333333"/>
                </a:solidFill>
                <a:latin typeface="Calibri Light"/>
                <a:ea typeface="+mj-ea"/>
                <a:cs typeface="Times New Roman" panose="02020603050405020304" pitchFamily="18" charset="0"/>
              </a:rPr>
              <a:t>妄想</a:t>
            </a:r>
            <a:r>
              <a:rPr lang="ja-JP" altLang="en-US" sz="2400" dirty="0">
                <a:solidFill>
                  <a:srgbClr val="333333"/>
                </a:solidFill>
                <a:latin typeface="Calibri Light"/>
                <a:ea typeface="+mj-ea"/>
                <a:cs typeface="Times New Roman" panose="02020603050405020304" pitchFamily="18" charset="0"/>
              </a:rPr>
              <a:t>をもつ多くの人々が</a:t>
            </a:r>
            <a:endParaRPr lang="en-US" altLang="ja-JP" sz="2400" dirty="0">
              <a:solidFill>
                <a:srgbClr val="333333"/>
              </a:solidFill>
              <a:latin typeface="Calibri Light"/>
              <a:ea typeface="+mj-ea"/>
              <a:cs typeface="Times New Roman" panose="02020603050405020304" pitchFamily="18" charset="0"/>
            </a:endParaRPr>
          </a:p>
          <a:p>
            <a:pPr marL="342900" lvl="0" indent="-342900" defTabSz="914400" fontAlgn="base">
              <a:buClr>
                <a:srgbClr val="333333"/>
              </a:buClr>
              <a:buFont typeface="WingDings"/>
              <a:buChar char=""/>
            </a:pPr>
            <a:r>
              <a:rPr lang="ja-JP" altLang="en-US" sz="2400" dirty="0">
                <a:solidFill>
                  <a:srgbClr val="333333"/>
                </a:solidFill>
                <a:latin typeface="Calibri Light"/>
                <a:ea typeface="+mj-ea"/>
                <a:cs typeface="Times New Roman" panose="02020603050405020304" pitchFamily="18" charset="0"/>
              </a:rPr>
              <a:t>ネガティブな出来事や失敗を人のせいにしがちであり</a:t>
            </a:r>
            <a:endParaRPr lang="en-US" altLang="ja-JP" sz="2400" dirty="0">
              <a:solidFill>
                <a:srgbClr val="333333"/>
              </a:solidFill>
              <a:latin typeface="Calibri Light"/>
              <a:ea typeface="+mj-ea"/>
              <a:cs typeface="Times New Roman" panose="02020603050405020304" pitchFamily="18" charset="0"/>
            </a:endParaRPr>
          </a:p>
          <a:p>
            <a:pPr marL="342900" lvl="0" indent="-342900" defTabSz="914400" fontAlgn="base">
              <a:buClr>
                <a:srgbClr val="333333"/>
              </a:buClr>
              <a:buFont typeface="WingDings"/>
              <a:buChar char=""/>
            </a:pPr>
            <a:r>
              <a:rPr lang="ja-JP" altLang="en-US" sz="2400" dirty="0">
                <a:solidFill>
                  <a:srgbClr val="333333"/>
                </a:solidFill>
                <a:latin typeface="Calibri Light"/>
                <a:ea typeface="+mj-ea"/>
                <a:cs typeface="Times New Roman" panose="02020603050405020304" pitchFamily="18" charset="0"/>
              </a:rPr>
              <a:t>すべての出来事が、自身の統制力を越えていると考えがちである</a:t>
            </a:r>
            <a:endParaRPr lang="en-US" altLang="ja-JP" sz="2400" dirty="0">
              <a:solidFill>
                <a:srgbClr val="333333"/>
              </a:solidFill>
              <a:latin typeface="Calibri Light"/>
              <a:ea typeface="+mj-ea"/>
              <a:cs typeface="Times New Roman" panose="02020603050405020304" pitchFamily="18" charset="0"/>
            </a:endParaRPr>
          </a:p>
          <a:p>
            <a:pPr lvl="0" defTabSz="914400" fontAlgn="base"/>
            <a:endParaRPr lang="en-US" altLang="ja-JP" sz="2400" dirty="0">
              <a:solidFill>
                <a:srgbClr val="333333"/>
              </a:solidFill>
              <a:latin typeface="Calibri Light"/>
              <a:ea typeface="+mj-ea"/>
              <a:cs typeface="Times New Roman" panose="02020603050405020304" pitchFamily="18" charset="0"/>
            </a:endParaRPr>
          </a:p>
          <a:p>
            <a:pPr lvl="0" algn="ctr" defTabSz="914400" fontAlgn="base"/>
            <a:r>
              <a:rPr lang="ja-JP" altLang="de-DE" sz="2400" dirty="0">
                <a:solidFill>
                  <a:srgbClr val="004992"/>
                </a:solidFill>
                <a:latin typeface="Calibri Light"/>
                <a:ea typeface="+mj-ea"/>
                <a:cs typeface="Times New Roman" panose="02020603050405020304" pitchFamily="18" charset="0"/>
              </a:rPr>
              <a:t>特に一番目の帰属スタイルが対人間の問題をもたらす！</a:t>
            </a:r>
            <a:endParaRPr lang="en-US" sz="2400" dirty="0">
              <a:solidFill>
                <a:srgbClr val="004992"/>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どのように一方向的な帰属が精神病発病期の人の誤った解釈を促すか</a:t>
            </a:r>
            <a:r>
              <a:rPr lang="en-US" altLang="ja-JP" sz="3600">
                <a:latin typeface="Calibri Light"/>
              </a:rPr>
              <a:t>―</a:t>
            </a:r>
            <a:r>
              <a:rPr lang="ja-JP" altLang="en-US" sz="3600">
                <a:latin typeface="Calibri Light"/>
              </a:rPr>
              <a:t>例</a:t>
            </a: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sp>
        <p:nvSpPr>
          <p:cNvPr id="27673" name="Rechteck 1"/>
          <p:cNvSpPr>
            <a:spLocks noChangeArrowheads="1"/>
          </p:cNvSpPr>
          <p:nvPr/>
        </p:nvSpPr>
        <p:spPr bwMode="auto">
          <a:xfrm>
            <a:off x="408955" y="605328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eaLnBrk="1" hangingPunct="1"/>
            <a:r>
              <a:rPr lang="ja-JP" altLang="en-US" sz="2000" dirty="0">
                <a:solidFill>
                  <a:srgbClr val="004992"/>
                </a:solidFill>
                <a:latin typeface="Calibri Light"/>
                <a:ea typeface="+mj-ea"/>
              </a:rPr>
              <a:t>どなたか、このような経験をした人はいませんか？</a:t>
            </a:r>
            <a:r>
              <a:rPr lang="en-US" altLang="de-DE" sz="2000" dirty="0">
                <a:solidFill>
                  <a:srgbClr val="004992"/>
                </a:solidFill>
                <a:latin typeface="Calibri Light"/>
                <a:ea typeface="+mj-ea"/>
              </a:rPr>
              <a:t> </a:t>
            </a:r>
            <a:endParaRPr lang="de-DE" altLang="de-DE" sz="2000" dirty="0">
              <a:solidFill>
                <a:srgbClr val="004992"/>
              </a:solidFill>
              <a:latin typeface="Calibri Light"/>
              <a:ea typeface="+mj-ea"/>
            </a:endParaRPr>
          </a:p>
        </p:txBody>
      </p:sp>
      <p:graphicFrame>
        <p:nvGraphicFramePr>
          <p:cNvPr id="11" name="Table 10"/>
          <p:cNvGraphicFramePr>
            <a:graphicFrameLocks noGrp="1"/>
          </p:cNvGraphicFramePr>
          <p:nvPr>
            <p:extLst>
              <p:ext uri="{D42A27DB-BD31-4B8C-83A1-F6EECF244321}">
                <p14:modId xmlns:p14="http://schemas.microsoft.com/office/powerpoint/2010/main" val="752064974"/>
              </p:ext>
            </p:extLst>
          </p:nvPr>
        </p:nvGraphicFramePr>
        <p:xfrm>
          <a:off x="408955" y="2391576"/>
          <a:ext cx="11376000" cy="3413688"/>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Calibri Light"/>
                          <a:ea typeface="+mj-ea"/>
                          <a:cs typeface="Times New Roman" pitchFamily="18" charset="0"/>
                        </a:rPr>
                        <a:t>出来事</a:t>
                      </a:r>
                      <a:endParaRPr kumimoji="0" lang="de-DE" sz="2000" b="0" i="0" u="none" strike="noStrike" cap="none" normalizeH="0" baseline="0" dirty="0">
                        <a:ln>
                          <a:noFill/>
                        </a:ln>
                        <a:solidFill>
                          <a:srgbClr val="000000"/>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Calibri Light"/>
                          <a:ea typeface="+mj-ea"/>
                          <a:cs typeface="Times New Roman" pitchFamily="18" charset="0"/>
                        </a:rPr>
                        <a:t>精神病発病期の説明の仕方</a:t>
                      </a:r>
                      <a:endParaRPr kumimoji="0" lang="de-DE" sz="2000" b="0" i="0" u="none" strike="noStrike" cap="none" normalizeH="0" baseline="0" dirty="0">
                        <a:ln>
                          <a:noFill/>
                        </a:ln>
                        <a:solidFill>
                          <a:srgbClr val="000000"/>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Calibri Light"/>
                          <a:ea typeface="+mj-ea"/>
                          <a:cs typeface="Times New Roman" pitchFamily="18" charset="0"/>
                        </a:rPr>
                        <a:t>別の説明の仕方</a:t>
                      </a:r>
                      <a:endParaRPr kumimoji="0" lang="de-DE" sz="2000" b="0" i="0" u="none" strike="noStrike" cap="none" normalizeH="0" baseline="0" dirty="0">
                        <a:ln>
                          <a:noFill/>
                        </a:ln>
                        <a:solidFill>
                          <a:srgbClr val="000000"/>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Calibri Light"/>
                          <a:ea typeface="+mj-ea"/>
                          <a:cs typeface="Times New Roman" pitchFamily="18" charset="0"/>
                        </a:rPr>
                        <a:t>あなたが話している間に他の人が笑っている。</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人は私の話していることを実際には気にしていない。ただ私を物笑いの種にしているだけだ。</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Calibri Light"/>
                          <a:ea typeface="+mj-ea"/>
                          <a:cs typeface="Times New Roman" pitchFamily="18" charset="0"/>
                        </a:rPr>
                        <a:t>まったくの偶然です。同時に他の誰かが冗談を言っただけ。皆あなたのブラックユーモアを面白がっています。</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Calibri Light"/>
                          <a:ea typeface="+mj-ea"/>
                          <a:cs typeface="Times New Roman" pitchFamily="18" charset="0"/>
                        </a:rPr>
                        <a:t>あなたは太った。</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Calibri Light"/>
                          <a:ea typeface="+mj-ea"/>
                          <a:cs typeface="Times New Roman" pitchFamily="18" charset="0"/>
                        </a:rPr>
                        <a:t>けちな医者が私に安っぽい薬を処方している。</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Calibri Light"/>
                          <a:ea typeface="+mj-ea"/>
                          <a:cs typeface="Times New Roman" pitchFamily="18" charset="0"/>
                        </a:rPr>
                        <a:t>薬の副作用の可能性もあるし、運動不足や栄養の偏りの可能性もある。</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Calibri Light"/>
                          <a:ea typeface="+mj-ea"/>
                          <a:cs typeface="Times New Roman" pitchFamily="18" charset="0"/>
                        </a:rPr>
                        <a:t>あなたの自転車のタイヤがパンクしている。</a:t>
                      </a:r>
                      <a:endParaRPr kumimoji="0" lang="de-DE" sz="2000" b="0" i="0" u="none" strike="noStrike" cap="none" normalizeH="0" baseline="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Calibri Light"/>
                          <a:ea typeface="+mj-ea"/>
                          <a:cs typeface="Times New Roman" pitchFamily="18" charset="0"/>
                        </a:rPr>
                        <a:t>おそらく悪い人がやったんです。私は狙われています。</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2000" b="0" i="0" u="none" strike="noStrike" cap="none" normalizeH="0" baseline="0" dirty="0">
                          <a:ln>
                            <a:noFill/>
                          </a:ln>
                          <a:solidFill>
                            <a:srgbClr val="333333"/>
                          </a:solidFill>
                          <a:effectLst/>
                          <a:latin typeface="Calibri Light"/>
                          <a:ea typeface="+mj-ea"/>
                          <a:cs typeface="Times New Roman" pitchFamily="18" charset="0"/>
                        </a:rPr>
                        <a:t>タイヤに空気を入れるのを忘れたか、タイヤに釘でも入ったか。</a:t>
                      </a:r>
                      <a:endParaRPr kumimoji="0" lang="de-DE" sz="2000" b="0" i="0" u="none" strike="noStrike" cap="none" normalizeH="0" baseline="0" dirty="0">
                        <a:ln>
                          <a:noFill/>
                        </a:ln>
                        <a:solidFill>
                          <a:srgbClr val="333333"/>
                        </a:solidFill>
                        <a:effectLst/>
                        <a:latin typeface="Calibri Light"/>
                        <a:ea typeface="+mj-ea"/>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帰属スタイル今日の学習目標</a:t>
            </a:r>
            <a:r>
              <a:rPr lang="en-US" altLang="ja-JP" sz="3600" dirty="0">
                <a:latin typeface="Calibri Light"/>
              </a:rPr>
              <a:t>:</a:t>
            </a: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ja-JP" altLang="de-DE" sz="2400" dirty="0">
                <a:solidFill>
                  <a:srgbClr val="333333"/>
                </a:solidFill>
                <a:latin typeface="Calibri Light"/>
                <a:ea typeface="+mj-ea"/>
              </a:rPr>
              <a:t>出来事のありえる原因を考えよう</a:t>
            </a:r>
            <a:endParaRPr lang="en-US" altLang="ja-JP" sz="2400" dirty="0">
              <a:solidFill>
                <a:srgbClr val="333333"/>
              </a:solidFill>
              <a:latin typeface="Calibri Light"/>
              <a:ea typeface="+mj-ea"/>
            </a:endParaRPr>
          </a:p>
          <a:p>
            <a:pPr marL="342900" indent="-342900" eaLnBrk="1" hangingPunct="1">
              <a:buClr>
                <a:srgbClr val="333333"/>
              </a:buClr>
              <a:buFont typeface="WingDings"/>
              <a:buChar char=""/>
            </a:pPr>
            <a:r>
              <a:rPr lang="ja-JP" altLang="en-US" sz="2400" dirty="0">
                <a:solidFill>
                  <a:srgbClr val="333333"/>
                </a:solidFill>
                <a:latin typeface="Calibri Light"/>
                <a:ea typeface="+mj-ea"/>
              </a:rPr>
              <a:t>あせってひとつの説明だけを受け入れることをしない</a:t>
            </a:r>
            <a:endParaRPr lang="en-US" altLang="ja-JP" sz="2400" dirty="0">
              <a:solidFill>
                <a:srgbClr val="333333"/>
              </a:solidFill>
              <a:latin typeface="Calibri Light"/>
              <a:ea typeface="+mj-ea"/>
            </a:endParaRPr>
          </a:p>
          <a:p>
            <a:pPr marL="342900" indent="-342900" eaLnBrk="1" hangingPunct="1">
              <a:buClr>
                <a:srgbClr val="333333"/>
              </a:buClr>
              <a:buFont typeface="WingDings"/>
              <a:buChar char=""/>
            </a:pPr>
            <a:r>
              <a:rPr lang="ja-JP" altLang="en-US" sz="2400" dirty="0">
                <a:solidFill>
                  <a:srgbClr val="333333"/>
                </a:solidFill>
                <a:latin typeface="Calibri Light"/>
                <a:ea typeface="+mj-ea"/>
              </a:rPr>
              <a:t>帰属の結果について話し合おう</a:t>
            </a:r>
          </a:p>
          <a:p>
            <a:pPr lvl="0" defTabSz="914400" fontAlgn="base"/>
            <a:r>
              <a:rPr lang="ja-JP" altLang="de-DE" sz="2400" dirty="0">
                <a:solidFill>
                  <a:srgbClr val="004992"/>
                </a:solidFill>
                <a:latin typeface="Calibri Light"/>
                <a:ea typeface="+mj-ea"/>
                <a:cs typeface="Times New Roman" panose="02020603050405020304" pitchFamily="18" charset="0"/>
              </a:rPr>
              <a:t>あなたは日常生活の中で、出来るだけ現実感をもつべきだ</a:t>
            </a:r>
            <a:r>
              <a:rPr lang="de-DE" altLang="de-DE" sz="2400" dirty="0">
                <a:solidFill>
                  <a:srgbClr val="004992"/>
                </a:solidFill>
                <a:latin typeface="Calibri Light"/>
                <a:ea typeface="+mj-ea"/>
                <a:cs typeface="Times New Roman" panose="02020603050405020304" pitchFamily="18" charset="0"/>
              </a:rPr>
              <a:t>:</a:t>
            </a:r>
          </a:p>
          <a:p>
            <a:pPr lvl="0" defTabSz="914400" fontAlgn="base"/>
            <a:r>
              <a:rPr lang="ja-JP" altLang="de-DE" sz="2400" dirty="0">
                <a:solidFill>
                  <a:srgbClr val="004992"/>
                </a:solidFill>
                <a:latin typeface="Calibri Light"/>
                <a:ea typeface="+mj-ea"/>
                <a:cs typeface="Times New Roman" panose="02020603050405020304" pitchFamily="18" charset="0"/>
              </a:rPr>
              <a:t>我々は、常に失敗を人のせいにするとは限らないし、うまくいかないときに常に自分のせいにするとは限らない。</a:t>
            </a:r>
            <a:endParaRPr lang="en-US" altLang="ja-JP"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27</a:t>
            </a:fld>
            <a:endParaRPr lang="de-DE"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店員は購入金額の全額を返金する。</a:t>
            </a:r>
            <a:endParaRPr lang="ja-JP" altLang="de-DE" sz="3600" dirty="0">
              <a:latin typeface="Calibri Light"/>
            </a:endParaRPr>
          </a:p>
        </p:txBody>
      </p:sp>
      <p:sp>
        <p:nvSpPr>
          <p:cNvPr id="29699" name="Rectangle 3"/>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ea typeface="+mj-ea"/>
              </a:rPr>
              <a:t>なぜその店員は購入金額の全額を返金するのだろう</a:t>
            </a:r>
            <a:r>
              <a:rPr lang="de-DE" altLang="de-DE" sz="2400" dirty="0">
                <a:solidFill>
                  <a:srgbClr val="333333"/>
                </a:solidFill>
                <a:latin typeface="Calibri Light"/>
                <a:ea typeface="+mj-ea"/>
              </a:rPr>
              <a:t>?</a:t>
            </a:r>
          </a:p>
          <a:p>
            <a:pPr lvl="0" defTabSz="914400" fontAlgn="base"/>
            <a:r>
              <a:rPr lang="ja-JP" altLang="de-DE" sz="2400" dirty="0">
                <a:solidFill>
                  <a:srgbClr val="333333"/>
                </a:solidFill>
                <a:latin typeface="Calibri Light"/>
                <a:ea typeface="+mj-ea"/>
                <a:cs typeface="Times New Roman" panose="02020603050405020304" pitchFamily="18" charset="0"/>
              </a:rPr>
              <a:t>この出来事の主な理由は何でしょう</a:t>
            </a:r>
            <a:r>
              <a:rPr lang="de-DE" altLang="de-DE" sz="2400" dirty="0">
                <a:solidFill>
                  <a:srgbClr val="333333"/>
                </a:solidFill>
                <a:latin typeface="Calibri Light"/>
                <a:ea typeface="+mj-ea"/>
                <a:cs typeface="Times New Roman" panose="02020603050405020304" pitchFamily="18" charset="0"/>
              </a:rPr>
              <a:t>?</a:t>
            </a:r>
            <a:endParaRPr lang="de-DE" altLang="de-DE"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pic>
        <p:nvPicPr>
          <p:cNvPr id="14"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ea typeface="+mj-ea"/>
              </a:rPr>
              <a:t>自分自身</a:t>
            </a:r>
            <a:r>
              <a:rPr lang="en-US" altLang="ja-JP" sz="2400">
                <a:solidFill>
                  <a:srgbClr val="004992"/>
                </a:solidFill>
                <a:latin typeface="Calibri Light"/>
                <a:ea typeface="+mj-ea"/>
              </a:rPr>
              <a:t>? </a:t>
            </a:r>
          </a:p>
          <a:p>
            <a:pPr eaLnBrk="1" hangingPunct="1">
              <a:lnSpc>
                <a:spcPct val="105000"/>
              </a:lnSpc>
              <a:spcBef>
                <a:spcPts val="1999"/>
              </a:spcBef>
              <a:spcAft>
                <a:spcPts val="0"/>
              </a:spcAft>
              <a:buClrTx/>
              <a:buNone/>
            </a:pPr>
            <a:r>
              <a:rPr lang="ja-JP" altLang="en-US" sz="2400">
                <a:solidFill>
                  <a:srgbClr val="004992"/>
                </a:solidFill>
                <a:latin typeface="Calibri Light"/>
                <a:ea typeface="+mj-ea"/>
              </a:rPr>
              <a:t>他の人</a:t>
            </a:r>
            <a:r>
              <a:rPr lang="en-US" altLang="ja-JP" sz="2400">
                <a:solidFill>
                  <a:srgbClr val="004992"/>
                </a:solidFill>
                <a:latin typeface="Calibri Light"/>
                <a:ea typeface="+mj-ea"/>
              </a:rPr>
              <a:t>?</a:t>
            </a:r>
          </a:p>
          <a:p>
            <a:pPr eaLnBrk="1" hangingPunct="1">
              <a:lnSpc>
                <a:spcPct val="105000"/>
              </a:lnSpc>
              <a:spcBef>
                <a:spcPts val="1999"/>
              </a:spcBef>
              <a:spcAft>
                <a:spcPts val="0"/>
              </a:spcAft>
              <a:buClrTx/>
              <a:buNone/>
            </a:pPr>
            <a:r>
              <a:rPr lang="ja-JP" altLang="en-US" sz="2400">
                <a:solidFill>
                  <a:srgbClr val="004992"/>
                </a:solidFill>
                <a:latin typeface="Calibri Light"/>
                <a:ea typeface="+mj-ea"/>
              </a:rPr>
              <a:t>環境や偶然</a:t>
            </a:r>
            <a:r>
              <a:rPr lang="en-US" altLang="ja-JP" sz="2400">
                <a:solidFill>
                  <a:srgbClr val="004992"/>
                </a:solidFill>
                <a:latin typeface="Calibri Light"/>
                <a:ea typeface="+mj-ea"/>
              </a:rPr>
              <a:t>? </a:t>
            </a:r>
            <a:endParaRPr lang="fr-CH" altLang="de-DE" sz="2400" dirty="0">
              <a:solidFill>
                <a:srgbClr val="004992"/>
              </a:solidFill>
              <a:latin typeface="Calibri Light"/>
              <a:ea typeface="+mj-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あなたが部屋に入ったとき、皆が話すのをやめる。</a:t>
            </a:r>
            <a:endParaRPr lang="de-DE" altLang="de-DE" sz="3600">
              <a:latin typeface="Calibri Light"/>
            </a:endParaRPr>
          </a:p>
        </p:txBody>
      </p:sp>
      <p:sp>
        <p:nvSpPr>
          <p:cNvPr id="30723" name="Rectangle 1027"/>
          <p:cNvSpPr>
            <a:spLocks noGrp="1" noChangeArrowheads="1"/>
          </p:cNvSpPr>
          <p:nvPr>
            <p:ph idx="1"/>
          </p:nvPr>
        </p:nvSpPr>
        <p:spPr/>
        <p:txBody>
          <a:bodyPr>
            <a:noAutofit/>
          </a:bodyPr>
          <a:lstStyle/>
          <a:p>
            <a:pPr eaLnBrk="1" hangingPunct="1"/>
            <a:r>
              <a:rPr lang="ja-JP" altLang="de-DE" sz="2400" dirty="0">
                <a:solidFill>
                  <a:srgbClr val="333333"/>
                </a:solidFill>
                <a:latin typeface="Calibri Light"/>
                <a:ea typeface="+mj-ea"/>
              </a:rPr>
              <a:t>なぜあなたが部屋に入ったとき、皆は話すのを止めたのか</a:t>
            </a:r>
            <a:r>
              <a:rPr lang="de-DE" altLang="ja-JP" sz="2400" dirty="0">
                <a:solidFill>
                  <a:srgbClr val="333333"/>
                </a:solidFill>
                <a:latin typeface="Calibri Light"/>
                <a:ea typeface="+mj-ea"/>
              </a:rPr>
              <a:t>?</a:t>
            </a:r>
          </a:p>
          <a:p>
            <a:pPr lvl="0" defTabSz="914400" fontAlgn="base"/>
            <a:r>
              <a:rPr lang="ja-JP" altLang="de-DE" sz="2400" dirty="0">
                <a:solidFill>
                  <a:srgbClr val="333333"/>
                </a:solidFill>
                <a:latin typeface="Calibri Light"/>
                <a:ea typeface="+mj-ea"/>
                <a:cs typeface="Times New Roman" panose="02020603050405020304" pitchFamily="18" charset="0"/>
              </a:rPr>
              <a:t>この出来事の主な理由は何でしょう</a:t>
            </a:r>
            <a:r>
              <a:rPr lang="de-DE" altLang="de-DE" sz="2400" dirty="0">
                <a:solidFill>
                  <a:srgbClr val="333333"/>
                </a:solidFill>
                <a:latin typeface="Calibri Light"/>
                <a:ea typeface="+mj-ea"/>
                <a:cs typeface="Times New Roman" panose="02020603050405020304" pitchFamily="18" charset="0"/>
              </a:rPr>
              <a:t>?</a:t>
            </a:r>
            <a:endParaRPr lang="de-DE" altLang="ja-JP" sz="2400" dirty="0">
              <a:solidFill>
                <a:srgbClr val="333333"/>
              </a:solidFill>
              <a:latin typeface="Calibri Light"/>
              <a:ea typeface="+mj-ea"/>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pic>
        <p:nvPicPr>
          <p:cNvPr id="14"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あまり元気そうではないですねと言われた。</a:t>
            </a:r>
            <a:endParaRPr lang="ja-JP" altLang="de-DE" sz="3600">
              <a:latin typeface="Calibri Light"/>
            </a:endParaRPr>
          </a:p>
        </p:txBody>
      </p:sp>
      <p:sp>
        <p:nvSpPr>
          <p:cNvPr id="31747" name="Rectangle 1027"/>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その人はなぜそう言ったのか</a:t>
            </a:r>
            <a:r>
              <a:rPr lang="de-DE" altLang="ja-JP" sz="2400" dirty="0">
                <a:solidFill>
                  <a:srgbClr val="333333"/>
                </a:solidFill>
                <a:latin typeface="Calibri Light"/>
                <a:ea typeface="ＭＳ Ｐゴシック" panose="020B0600070205080204" pitchFamily="34" charset="-128"/>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この出来事の主な理由は何でしょう</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pic>
        <p:nvPicPr>
          <p:cNvPr id="14"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あなたは試験に落ちる。</a:t>
            </a:r>
            <a:endParaRPr lang="de-DE" altLang="de-DE" sz="3600">
              <a:latin typeface="Calibri Light"/>
            </a:endParaRPr>
          </a:p>
        </p:txBody>
      </p:sp>
      <p:sp>
        <p:nvSpPr>
          <p:cNvPr id="32771" name="Rectangle 3"/>
          <p:cNvSpPr>
            <a:spLocks noGrp="1" noChangeArrowheads="1"/>
          </p:cNvSpPr>
          <p:nvPr>
            <p:ph idx="1"/>
          </p:nvPr>
        </p:nvSpPr>
        <p:spPr>
          <a:noFill/>
        </p:spPr>
        <p:txBody>
          <a:bodyPr>
            <a:noAutofit/>
          </a:bodyPr>
          <a:lstStyle/>
          <a:p>
            <a:pPr eaLnBrk="1" hangingPunct="1"/>
            <a:r>
              <a:rPr lang="ja-JP" altLang="de-DE" sz="2400">
                <a:solidFill>
                  <a:srgbClr val="333333"/>
                </a:solidFill>
                <a:latin typeface="Calibri Light"/>
                <a:ea typeface="ＭＳ Ｐゴシック" panose="020B0600070205080204" pitchFamily="34" charset="-128"/>
              </a:rPr>
              <a:t>な</a:t>
            </a:r>
            <a:r>
              <a:rPr lang="ja-JP" altLang="de-DE" sz="2400" dirty="0">
                <a:solidFill>
                  <a:srgbClr val="333333"/>
                </a:solidFill>
                <a:latin typeface="Calibri Light"/>
                <a:ea typeface="ＭＳ Ｐゴシック" panose="020B0600070205080204" pitchFamily="34" charset="-128"/>
              </a:rPr>
              <a:t>ぜあなたは試験に落ちるの</a:t>
            </a:r>
            <a:r>
              <a:rPr lang="ja-JP" altLang="de-DE" sz="2400">
                <a:solidFill>
                  <a:srgbClr val="333333"/>
                </a:solidFill>
                <a:latin typeface="Calibri Light"/>
                <a:ea typeface="ＭＳ Ｐゴシック" panose="020B0600070205080204" pitchFamily="34" charset="-128"/>
              </a:rPr>
              <a:t>か</a:t>
            </a:r>
            <a:r>
              <a:rPr lang="de-DE" altLang="ja-JP" sz="2400" dirty="0">
                <a:solidFill>
                  <a:srgbClr val="333333"/>
                </a:solidFill>
                <a:latin typeface="Calibri Light"/>
                <a:ea typeface="ＭＳ Ｐゴシック" panose="020B0600070205080204" pitchFamily="34" charset="-128"/>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この出来事の主な理由は何でしょう</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ja-JP" sz="2400" dirty="0">
              <a:solidFill>
                <a:srgbClr val="333333"/>
              </a:solidFill>
              <a:latin typeface="Calibri Light"/>
              <a:ea typeface="ＭＳ Ｐゴシック" panose="020B0600070205080204" pitchFamily="34" charset="-128"/>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pic>
        <p:nvPicPr>
          <p:cNvPr id="14"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自分の例を考えてみてください</a:t>
            </a:r>
            <a:endParaRPr lang="de-DE" altLang="de-DE" sz="3600">
              <a:latin typeface="Calibri Light"/>
            </a:endParaRPr>
          </a:p>
        </p:txBody>
      </p:sp>
      <p:sp>
        <p:nvSpPr>
          <p:cNvPr id="33795" name="Rectangle 3"/>
          <p:cNvSpPr>
            <a:spLocks noGrp="1" noChangeArrowheads="1"/>
          </p:cNvSpPr>
          <p:nvPr>
            <p:ph idx="1"/>
          </p:nvPr>
        </p:nvSpPr>
        <p:spPr>
          <a:noFill/>
        </p:spPr>
        <p:txBody>
          <a:bodyPr>
            <a:noAutofit/>
          </a:bodyPr>
          <a:lstStyle/>
          <a:p>
            <a:pPr marL="184150" indent="-184150" eaLnBrk="1" hangingPunct="1">
              <a:buFontTx/>
              <a:buNone/>
            </a:pPr>
            <a:r>
              <a:rPr lang="ja-JP" altLang="en-US" sz="2400" dirty="0">
                <a:solidFill>
                  <a:srgbClr val="333333"/>
                </a:solidFill>
                <a:latin typeface="Calibri Light"/>
                <a:ea typeface="ＭＳ Ｐゴシック" panose="020B0600070205080204" pitchFamily="34" charset="-128"/>
              </a:rPr>
              <a:t>その状況の原因は何でしょう</a:t>
            </a:r>
            <a:r>
              <a:rPr lang="de-DE" altLang="ja-JP" sz="2400" dirty="0">
                <a:solidFill>
                  <a:srgbClr val="333333"/>
                </a:solidFill>
                <a:latin typeface="+mj-lt"/>
                <a:ea typeface="ＭＳ Ｐゴシック" panose="020B0600070205080204" pitchFamily="34" charset="-128"/>
              </a:rPr>
              <a:t>?</a:t>
            </a:r>
            <a:endParaRPr lang="de-DE" altLang="de-DE" sz="2400" dirty="0">
              <a:solidFill>
                <a:srgbClr val="333333"/>
              </a:solidFill>
              <a:latin typeface="+mj-lt"/>
              <a:ea typeface="ＭＳ Ｐゴシック" panose="020B0600070205080204" pitchFamily="34" charset="-128"/>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pic>
        <p:nvPicPr>
          <p:cNvPr id="14"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dirty="0">
                <a:solidFill>
                  <a:srgbClr val="004992"/>
                </a:solidFill>
                <a:latin typeface="Calibri Light"/>
              </a:rPr>
              <a:t>自分自身</a:t>
            </a:r>
            <a:r>
              <a:rPr lang="en-US" altLang="ja-JP" sz="2400" dirty="0">
                <a:solidFill>
                  <a:srgbClr val="004992"/>
                </a:solidFill>
                <a:latin typeface="Calibri Light"/>
              </a:rPr>
              <a:t>? </a:t>
            </a:r>
          </a:p>
          <a:p>
            <a:pPr eaLnBrk="1" hangingPunct="1">
              <a:lnSpc>
                <a:spcPct val="105000"/>
              </a:lnSpc>
              <a:spcBef>
                <a:spcPts val="1999"/>
              </a:spcBef>
              <a:spcAft>
                <a:spcPts val="0"/>
              </a:spcAft>
              <a:buClrTx/>
              <a:buNone/>
            </a:pPr>
            <a:r>
              <a:rPr lang="ja-JP" altLang="en-US" sz="2400" dirty="0">
                <a:solidFill>
                  <a:srgbClr val="004992"/>
                </a:solidFill>
                <a:latin typeface="Calibri Light"/>
              </a:rPr>
              <a:t>他の人</a:t>
            </a:r>
            <a:r>
              <a:rPr lang="en-US" altLang="ja-JP" sz="2400" dirty="0">
                <a:solidFill>
                  <a:srgbClr val="004992"/>
                </a:solidFill>
                <a:latin typeface="Calibri Light"/>
              </a:rPr>
              <a:t>?</a:t>
            </a:r>
          </a:p>
          <a:p>
            <a:pPr eaLnBrk="1" hangingPunct="1">
              <a:lnSpc>
                <a:spcPct val="105000"/>
              </a:lnSpc>
              <a:spcBef>
                <a:spcPts val="1999"/>
              </a:spcBef>
              <a:spcAft>
                <a:spcPts val="0"/>
              </a:spcAft>
              <a:buClrTx/>
              <a:buNone/>
            </a:pPr>
            <a:r>
              <a:rPr lang="ja-JP" altLang="en-US" sz="2400" dirty="0">
                <a:solidFill>
                  <a:srgbClr val="004992"/>
                </a:solidFill>
                <a:latin typeface="Calibri Light"/>
              </a:rPr>
              <a:t>環境や偶然</a:t>
            </a:r>
            <a:r>
              <a:rPr lang="en-US" altLang="ja-JP"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内なる声にあなたは役立たずだと言われる</a:t>
            </a:r>
            <a:endParaRPr lang="en-US" altLang="ja-JP" sz="3600" dirty="0">
              <a:latin typeface="Calibri Light"/>
            </a:endParaRPr>
          </a:p>
        </p:txBody>
      </p:sp>
      <p:sp>
        <p:nvSpPr>
          <p:cNvPr id="34818" name="Rectangle 2"/>
          <p:cNvSpPr>
            <a:spLocks noGrp="1" noChangeArrowheads="1"/>
          </p:cNvSpPr>
          <p:nvPr>
            <p:ph idx="1"/>
          </p:nvPr>
        </p:nvSpPr>
        <p:spPr/>
        <p:txBody>
          <a:bodyPr>
            <a:noAutofit/>
          </a:bodyPr>
          <a:lstStyle/>
          <a:p>
            <a:pPr eaLnBrk="1" hangingPunct="1">
              <a:buFontTx/>
              <a:buNone/>
            </a:pPr>
            <a:r>
              <a:rPr lang="ja-JP" altLang="de-DE" sz="2400" b="1" dirty="0">
                <a:solidFill>
                  <a:srgbClr val="004992"/>
                </a:solidFill>
                <a:latin typeface="Calibri Light"/>
                <a:ea typeface="ＭＳ Ｐゴシック" panose="020B0600070205080204" pitchFamily="34" charset="-128"/>
              </a:rPr>
              <a:t>理由は</a:t>
            </a:r>
            <a:r>
              <a:rPr lang="de-DE" altLang="de-DE" sz="2400" b="1" dirty="0">
                <a:solidFill>
                  <a:srgbClr val="004992"/>
                </a:solidFill>
                <a:latin typeface="Calibri Light"/>
              </a:rPr>
              <a:t>...</a:t>
            </a:r>
          </a:p>
          <a:p>
            <a:pPr eaLnBrk="1" hangingPunct="1">
              <a:buFontTx/>
              <a:buNone/>
            </a:pPr>
            <a:r>
              <a:rPr lang="de-DE" altLang="de-DE" sz="2400" dirty="0">
                <a:solidFill>
                  <a:srgbClr val="004992"/>
                </a:solidFill>
                <a:latin typeface="Calibri Light"/>
              </a:rPr>
              <a:t>.</a:t>
            </a:r>
            <a:r>
              <a:rPr lang="de-DE" altLang="de-DE" sz="2400" dirty="0">
                <a:solidFill>
                  <a:srgbClr val="333333"/>
                </a:solidFill>
                <a:latin typeface="Calibri Light"/>
              </a:rPr>
              <a:t>..</a:t>
            </a:r>
            <a:r>
              <a:rPr lang="ja-JP" altLang="de-DE" sz="2400" dirty="0">
                <a:solidFill>
                  <a:srgbClr val="333333"/>
                </a:solidFill>
                <a:latin typeface="Calibri Light"/>
                <a:ea typeface="ＭＳ Ｐゴシック" panose="020B0600070205080204" pitchFamily="34" charset="-128"/>
              </a:rPr>
              <a:t>あなた自身</a:t>
            </a:r>
          </a:p>
          <a:p>
            <a:pPr eaLnBrk="1" hangingPunct="1">
              <a:buFontTx/>
              <a:buNone/>
            </a:pPr>
            <a:r>
              <a:rPr lang="de-DE" altLang="de-DE" sz="2400" dirty="0">
                <a:solidFill>
                  <a:srgbClr val="333333"/>
                </a:solidFill>
                <a:latin typeface="Calibri Light"/>
              </a:rPr>
              <a:t>...</a:t>
            </a:r>
            <a:r>
              <a:rPr lang="ja-JP" altLang="de-DE" sz="2400" dirty="0">
                <a:solidFill>
                  <a:srgbClr val="333333"/>
                </a:solidFill>
                <a:latin typeface="Calibri Light"/>
                <a:ea typeface="ＭＳ Ｐゴシック" panose="020B0600070205080204" pitchFamily="34" charset="-128"/>
              </a:rPr>
              <a:t>他の人 	</a:t>
            </a:r>
          </a:p>
          <a:p>
            <a:pPr eaLnBrk="1" hangingPunct="1">
              <a:buFontTx/>
              <a:buNone/>
            </a:pPr>
            <a:r>
              <a:rPr lang="de-DE" altLang="de-DE" sz="2400" dirty="0">
                <a:solidFill>
                  <a:srgbClr val="333333"/>
                </a:solidFill>
                <a:latin typeface="Calibri Light"/>
              </a:rPr>
              <a:t>...</a:t>
            </a:r>
            <a:r>
              <a:rPr lang="ja-JP" altLang="de-DE" sz="2400" dirty="0">
                <a:solidFill>
                  <a:srgbClr val="333333"/>
                </a:solidFill>
                <a:latin typeface="Calibri Light"/>
                <a:ea typeface="ＭＳ Ｐゴシック" panose="020B0600070205080204" pitchFamily="34" charset="-128"/>
              </a:rPr>
              <a:t>状況</a:t>
            </a:r>
            <a:r>
              <a:rPr lang="de-DE" altLang="ja-JP" sz="2400" dirty="0">
                <a:solidFill>
                  <a:srgbClr val="333333"/>
                </a:solidFill>
                <a:latin typeface="Calibri Light"/>
                <a:ea typeface="ＭＳ Ｐゴシック" panose="020B0600070205080204" pitchFamily="34" charset="-128"/>
              </a:rPr>
              <a:t>/</a:t>
            </a:r>
            <a:r>
              <a:rPr lang="ja-JP" altLang="de-DE" sz="2400" dirty="0">
                <a:solidFill>
                  <a:srgbClr val="333333"/>
                </a:solidFill>
                <a:latin typeface="Calibri Light"/>
                <a:ea typeface="ＭＳ Ｐゴシック" panose="020B0600070205080204" pitchFamily="34" charset="-128"/>
              </a:rPr>
              <a:t>環境</a:t>
            </a:r>
            <a:endParaRPr lang="ja-JP" altLang="en-US" sz="2400" dirty="0">
              <a:solidFill>
                <a:srgbClr val="333333"/>
              </a:solidFill>
              <a:latin typeface="Calibri Light"/>
              <a:ea typeface="ＭＳ Ｐゴシック" panose="020B0600070205080204" pitchFamily="34" charset="-128"/>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33</a:t>
            </a:fld>
            <a:endParaRPr lang="de-DE" dirty="0">
              <a:latin typeface="Calibri Light"/>
            </a:endParaRPr>
          </a:p>
        </p:txBody>
      </p:sp>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3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内なる声にあなたは役立たずだと言われる</a:t>
            </a:r>
            <a:endParaRPr lang="en-US" altLang="ja-JP" sz="3600" dirty="0">
              <a:latin typeface="Calibri Light"/>
            </a:endParaRPr>
          </a:p>
        </p:txBody>
      </p:sp>
      <p:sp>
        <p:nvSpPr>
          <p:cNvPr id="9" name="Content Placeholder 8"/>
          <p:cNvSpPr>
            <a:spLocks noGrp="1"/>
          </p:cNvSpPr>
          <p:nvPr>
            <p:ph idx="1"/>
          </p:nvPr>
        </p:nvSpPr>
        <p:spPr/>
        <p:txBody>
          <a:bodyPr/>
          <a:lstStyle/>
          <a:p>
            <a:pPr lvl="0" defTabSz="914400">
              <a:spcBef>
                <a:spcPts val="0"/>
              </a:spcBef>
            </a:pPr>
            <a:r>
              <a:rPr lang="ja-JP" altLang="en-US" sz="1600" b="1" dirty="0">
                <a:solidFill>
                  <a:srgbClr val="004992"/>
                </a:solidFill>
                <a:latin typeface="Calibri Light"/>
                <a:ea typeface="ＭＳ Ｐゴシック" panose="020B0600070205080204" pitchFamily="34" charset="-128"/>
                <a:cs typeface="Times New Roman" panose="02020603050405020304" pitchFamily="18" charset="0"/>
              </a:rPr>
              <a:t>理由は</a:t>
            </a:r>
            <a:r>
              <a:rPr lang="en-US" altLang="ja-JP" sz="1600" b="1" dirty="0">
                <a:solidFill>
                  <a:srgbClr val="004992"/>
                </a:solidFill>
                <a:latin typeface="Calibri Light"/>
                <a:ea typeface="ＭＳ Ｐゴシック" panose="020B0600070205080204" pitchFamily="34" charset="-128"/>
                <a:cs typeface="Times New Roman" panose="02020603050405020304" pitchFamily="18" charset="0"/>
              </a:rPr>
              <a:t>...</a:t>
            </a:r>
          </a:p>
          <a:p>
            <a:pPr lvl="0" defTabSz="914400"/>
            <a:r>
              <a:rPr lang="en-US" altLang="ja-JP" sz="1600" b="1" dirty="0">
                <a:solidFill>
                  <a:srgbClr val="004992"/>
                </a:solidFill>
                <a:latin typeface="Calibri Light"/>
                <a:ea typeface="ＭＳ Ｐゴシック" panose="020B0600070205080204" pitchFamily="34" charset="-128"/>
                <a:cs typeface="Times New Roman" panose="02020603050405020304" pitchFamily="18" charset="0"/>
              </a:rPr>
              <a:t>... </a:t>
            </a:r>
            <a:r>
              <a:rPr lang="ja-JP" altLang="en-US" sz="1600" b="1" dirty="0">
                <a:solidFill>
                  <a:srgbClr val="004992"/>
                </a:solidFill>
                <a:latin typeface="Calibri Light"/>
                <a:ea typeface="ＭＳ Ｐゴシック" panose="020B0600070205080204" pitchFamily="34" charset="-128"/>
                <a:cs typeface="Times New Roman" panose="02020603050405020304" pitchFamily="18" charset="0"/>
              </a:rPr>
              <a:t>あなた自身</a:t>
            </a:r>
            <a:r>
              <a:rPr lang="en-US" altLang="ja-JP" sz="1600" b="1" dirty="0">
                <a:solidFill>
                  <a:srgbClr val="004992"/>
                </a:solidFill>
                <a:latin typeface="Calibri Light"/>
                <a:ea typeface="ＭＳ Ｐゴシック" panose="020B0600070205080204" pitchFamily="34" charset="-128"/>
                <a:cs typeface="Times New Roman" panose="02020603050405020304" pitchFamily="18" charset="0"/>
              </a:rPr>
              <a:t>:</a:t>
            </a:r>
          </a:p>
          <a:p>
            <a:pPr marL="285750" lvl="0" indent="-285750" defTabSz="914400">
              <a:spcBef>
                <a:spcPts val="600"/>
              </a:spcBef>
              <a:buClr>
                <a:srgbClr val="333333"/>
              </a:buClr>
              <a:buFont typeface="WingDings"/>
              <a:buChar char=""/>
            </a:pPr>
            <a:r>
              <a:rPr lang="ja-JP" altLang="en-US" sz="1600" dirty="0">
                <a:solidFill>
                  <a:srgbClr val="333333"/>
                </a:solidFill>
                <a:latin typeface="Calibri Light"/>
                <a:ea typeface="ＭＳ Ｐゴシック" panose="020B0600070205080204" pitchFamily="34" charset="-128"/>
                <a:cs typeface="Times New Roman" panose="02020603050405020304" pitchFamily="18" charset="0"/>
              </a:rPr>
              <a:t>「不幸にも私はいつも自分のせいにします。これはある種の自己嫌悪の現れです。」</a:t>
            </a:r>
            <a:endParaRPr lang="en-US" altLang="ja-JP" sz="1600"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a:spcBef>
                <a:spcPts val="600"/>
              </a:spcBef>
              <a:buClr>
                <a:srgbClr val="333333"/>
              </a:buClr>
              <a:buFont typeface="WingDings"/>
              <a:buChar char=""/>
            </a:pPr>
            <a:r>
              <a:rPr lang="ja-JP" altLang="en-US" sz="1600" dirty="0">
                <a:solidFill>
                  <a:srgbClr val="333333"/>
                </a:solidFill>
                <a:latin typeface="Calibri Light"/>
                <a:ea typeface="ＭＳ Ｐゴシック" panose="020B0600070205080204" pitchFamily="34" charset="-128"/>
                <a:cs typeface="Times New Roman" panose="02020603050405020304" pitchFamily="18" charset="0"/>
              </a:rPr>
              <a:t>「私は気が狂いつつある。」</a:t>
            </a:r>
            <a:endParaRPr lang="en-US" altLang="ja-JP" sz="1600"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a:spcBef>
                <a:spcPts val="600"/>
              </a:spcBef>
              <a:buClr>
                <a:srgbClr val="333333"/>
              </a:buClr>
              <a:buFont typeface="WingDings"/>
              <a:buChar char=""/>
            </a:pPr>
            <a:r>
              <a:rPr lang="ja-JP" altLang="en-US" sz="1600" dirty="0">
                <a:solidFill>
                  <a:srgbClr val="333333"/>
                </a:solidFill>
                <a:latin typeface="Calibri Light"/>
                <a:ea typeface="ＭＳ Ｐゴシック" panose="020B0600070205080204" pitchFamily="34" charset="-128"/>
                <a:cs typeface="Times New Roman" panose="02020603050405020304" pitchFamily="18" charset="0"/>
              </a:rPr>
              <a:t>「まるで他の誰かが考えているようです。でもこれは自分自身の思考であることはわかっています。」</a:t>
            </a:r>
            <a:endParaRPr lang="en-US" altLang="ja-JP" sz="1600" dirty="0">
              <a:solidFill>
                <a:srgbClr val="333333"/>
              </a:solidFill>
              <a:latin typeface="Calibri Light"/>
              <a:ea typeface="ＭＳ Ｐゴシック" panose="020B0600070205080204" pitchFamily="34" charset="-128"/>
              <a:cs typeface="Times New Roman" panose="02020603050405020304" pitchFamily="18" charset="0"/>
            </a:endParaRPr>
          </a:p>
          <a:p>
            <a:pPr lvl="0" defTabSz="914400">
              <a:buClr>
                <a:srgbClr val="333333"/>
              </a:buClr>
            </a:pPr>
            <a:r>
              <a:rPr lang="en-US" altLang="ja-JP" sz="1600" b="1" dirty="0">
                <a:solidFill>
                  <a:srgbClr val="004992"/>
                </a:solidFill>
                <a:latin typeface="Calibri Light"/>
                <a:ea typeface="ＭＳ Ｐゴシック" panose="020B0600070205080204" pitchFamily="34" charset="-128"/>
                <a:cs typeface="Times New Roman" panose="02020603050405020304" pitchFamily="18" charset="0"/>
              </a:rPr>
              <a:t>... </a:t>
            </a:r>
            <a:r>
              <a:rPr lang="ja-JP" altLang="en-US" sz="1600" b="1" dirty="0">
                <a:solidFill>
                  <a:srgbClr val="004992"/>
                </a:solidFill>
                <a:latin typeface="Calibri Light"/>
                <a:ea typeface="ＭＳ Ｐゴシック" panose="020B0600070205080204" pitchFamily="34" charset="-128"/>
                <a:cs typeface="Times New Roman" panose="02020603050405020304" pitchFamily="18" charset="0"/>
              </a:rPr>
              <a:t>他の人</a:t>
            </a:r>
            <a:r>
              <a:rPr lang="en-US" altLang="ja-JP" sz="1600" b="1" dirty="0">
                <a:solidFill>
                  <a:srgbClr val="004992"/>
                </a:solidFill>
                <a:latin typeface="Calibri Light"/>
                <a:ea typeface="ＭＳ Ｐゴシック" panose="020B0600070205080204" pitchFamily="34" charset="-128"/>
                <a:cs typeface="Times New Roman" panose="02020603050405020304" pitchFamily="18" charset="0"/>
              </a:rPr>
              <a:t>:</a:t>
            </a:r>
          </a:p>
          <a:p>
            <a:pPr marL="285750" lvl="0" indent="-285750" defTabSz="914400">
              <a:spcBef>
                <a:spcPts val="600"/>
              </a:spcBef>
              <a:buClr>
                <a:srgbClr val="333333"/>
              </a:buClr>
              <a:buFont typeface="WingDings"/>
              <a:buChar char=""/>
            </a:pPr>
            <a:r>
              <a:rPr lang="ja-JP" altLang="en-US" sz="1600" dirty="0">
                <a:solidFill>
                  <a:srgbClr val="004992"/>
                </a:solidFill>
                <a:latin typeface="Calibri Light"/>
                <a:ea typeface="ＭＳ Ｐゴシック" panose="020B0600070205080204" pitchFamily="34" charset="-128"/>
                <a:cs typeface="Times New Roman" panose="02020603050405020304" pitchFamily="18" charset="0"/>
              </a:rPr>
              <a:t>「</a:t>
            </a:r>
            <a:r>
              <a:rPr lang="ja-JP" altLang="en-US" sz="1600" dirty="0">
                <a:solidFill>
                  <a:srgbClr val="333333"/>
                </a:solidFill>
                <a:latin typeface="Calibri Light"/>
                <a:ea typeface="ＭＳ Ｐゴシック" panose="020B0600070205080204" pitchFamily="34" charset="-128"/>
                <a:cs typeface="Times New Roman" panose="02020603050405020304" pitchFamily="18" charset="0"/>
              </a:rPr>
              <a:t>誰かが何かを私の脳に埋め込んだ。」</a:t>
            </a:r>
            <a:endParaRPr lang="en-US" altLang="ja-JP" sz="1600"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a:spcBef>
                <a:spcPts val="600"/>
              </a:spcBef>
              <a:buClr>
                <a:srgbClr val="333333"/>
              </a:buClr>
              <a:buFont typeface="WingDings"/>
              <a:buChar char=""/>
            </a:pPr>
            <a:r>
              <a:rPr lang="ja-JP" altLang="en-US" sz="1600" dirty="0">
                <a:solidFill>
                  <a:srgbClr val="333333"/>
                </a:solidFill>
                <a:latin typeface="Calibri Light"/>
                <a:ea typeface="ＭＳ Ｐゴシック" panose="020B0600070205080204" pitchFamily="34" charset="-128"/>
                <a:cs typeface="Times New Roman" panose="02020603050405020304" pitchFamily="18" charset="0"/>
              </a:rPr>
              <a:t>「どういう方法でこうできるのかは知らないが、誰かが私の思考をコントロールしている。」</a:t>
            </a:r>
            <a:endParaRPr lang="en-US" altLang="ja-JP" sz="1600" dirty="0">
              <a:solidFill>
                <a:srgbClr val="333333"/>
              </a:solidFill>
              <a:latin typeface="Calibri Light"/>
              <a:ea typeface="ＭＳ Ｐゴシック" panose="020B0600070205080204" pitchFamily="34" charset="-128"/>
              <a:cs typeface="Times New Roman" panose="02020603050405020304" pitchFamily="18" charset="0"/>
            </a:endParaRPr>
          </a:p>
          <a:p>
            <a:pPr lvl="0" defTabSz="914400">
              <a:buClr>
                <a:srgbClr val="333333"/>
              </a:buClr>
            </a:pPr>
            <a:r>
              <a:rPr lang="en-US" altLang="ja-JP" sz="1600" b="1" dirty="0">
                <a:solidFill>
                  <a:srgbClr val="333333"/>
                </a:solidFill>
                <a:latin typeface="Calibri Light"/>
                <a:ea typeface="ＭＳ Ｐゴシック" panose="020B0600070205080204" pitchFamily="34" charset="-128"/>
                <a:cs typeface="Times New Roman" panose="02020603050405020304" pitchFamily="18" charset="0"/>
              </a:rPr>
              <a:t>..</a:t>
            </a:r>
            <a:r>
              <a:rPr lang="en-US" altLang="ja-JP" sz="1600" b="1" dirty="0">
                <a:solidFill>
                  <a:srgbClr val="004992"/>
                </a:solidFill>
                <a:latin typeface="Calibri Light"/>
                <a:ea typeface="ＭＳ Ｐゴシック" panose="020B0600070205080204" pitchFamily="34" charset="-128"/>
                <a:cs typeface="Times New Roman" panose="02020603050405020304" pitchFamily="18" charset="0"/>
              </a:rPr>
              <a:t>. </a:t>
            </a:r>
            <a:r>
              <a:rPr lang="ja-JP" altLang="en-US" sz="1600" b="1" dirty="0">
                <a:solidFill>
                  <a:srgbClr val="004992"/>
                </a:solidFill>
                <a:latin typeface="Calibri Light"/>
                <a:ea typeface="ＭＳ Ｐゴシック" panose="020B0600070205080204" pitchFamily="34" charset="-128"/>
                <a:cs typeface="Times New Roman" panose="02020603050405020304" pitchFamily="18" charset="0"/>
              </a:rPr>
              <a:t>状況</a:t>
            </a:r>
            <a:r>
              <a:rPr lang="en-US" altLang="ja-JP" sz="1600" b="1" dirty="0">
                <a:solidFill>
                  <a:srgbClr val="004992"/>
                </a:solidFill>
                <a:latin typeface="Calibri Light"/>
                <a:ea typeface="ＭＳ Ｐゴシック" panose="020B0600070205080204" pitchFamily="34" charset="-128"/>
                <a:cs typeface="Times New Roman" panose="02020603050405020304" pitchFamily="18" charset="0"/>
              </a:rPr>
              <a:t>/</a:t>
            </a:r>
            <a:r>
              <a:rPr lang="ja-JP" altLang="en-US" sz="1600" b="1" dirty="0">
                <a:solidFill>
                  <a:srgbClr val="004992"/>
                </a:solidFill>
                <a:latin typeface="Calibri Light"/>
                <a:ea typeface="ＭＳ Ｐゴシック" panose="020B0600070205080204" pitchFamily="34" charset="-128"/>
                <a:cs typeface="Times New Roman" panose="02020603050405020304" pitchFamily="18" charset="0"/>
              </a:rPr>
              <a:t>環境</a:t>
            </a:r>
            <a:r>
              <a:rPr lang="en-US" altLang="ja-JP" sz="1600" b="1" dirty="0">
                <a:solidFill>
                  <a:srgbClr val="004992"/>
                </a:solidFill>
                <a:latin typeface="Calibri Light"/>
                <a:ea typeface="ＭＳ Ｐゴシック" panose="020B0600070205080204" pitchFamily="34" charset="-128"/>
                <a:cs typeface="Times New Roman" panose="02020603050405020304" pitchFamily="18" charset="0"/>
              </a:rPr>
              <a:t>:</a:t>
            </a:r>
          </a:p>
          <a:p>
            <a:pPr marL="285750" lvl="0" indent="-285750" defTabSz="914400">
              <a:spcBef>
                <a:spcPts val="600"/>
              </a:spcBef>
              <a:buClr>
                <a:srgbClr val="333333"/>
              </a:buClr>
              <a:buFont typeface="WingDings"/>
              <a:buChar char=""/>
            </a:pPr>
            <a:r>
              <a:rPr lang="ja-JP" altLang="en-US" sz="1600" dirty="0">
                <a:solidFill>
                  <a:srgbClr val="004992"/>
                </a:solidFill>
                <a:latin typeface="Calibri Light"/>
                <a:ea typeface="ＭＳ Ｐゴシック" panose="020B0600070205080204" pitchFamily="34" charset="-128"/>
                <a:cs typeface="Times New Roman" panose="02020603050405020304" pitchFamily="18" charset="0"/>
              </a:rPr>
              <a:t>「私</a:t>
            </a:r>
            <a:r>
              <a:rPr lang="ja-JP" altLang="en-US" sz="1600" dirty="0">
                <a:solidFill>
                  <a:srgbClr val="333333"/>
                </a:solidFill>
                <a:latin typeface="Calibri Light"/>
                <a:ea typeface="ＭＳ Ｐゴシック" panose="020B0600070205080204" pitchFamily="34" charset="-128"/>
                <a:cs typeface="Times New Roman" panose="02020603050405020304" pitchFamily="18" charset="0"/>
              </a:rPr>
              <a:t>は最近ストレスを感じています。そのために、思考を含めすべてのことを強烈に感じているのです。」</a:t>
            </a:r>
            <a:endParaRPr lang="en-US" altLang="ja-JP" sz="1600"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a:spcBef>
                <a:spcPts val="600"/>
              </a:spcBef>
              <a:buClr>
                <a:srgbClr val="333333"/>
              </a:buClr>
              <a:buFont typeface="WingDings"/>
              <a:buChar char=""/>
            </a:pPr>
            <a:r>
              <a:rPr lang="ja-JP" altLang="en-US" sz="1600" dirty="0">
                <a:solidFill>
                  <a:srgbClr val="333333"/>
                </a:solidFill>
                <a:latin typeface="Calibri Light"/>
                <a:ea typeface="ＭＳ Ｐゴシック" panose="020B0600070205080204" pitchFamily="34" charset="-128"/>
                <a:cs typeface="Times New Roman" panose="02020603050405020304" pitchFamily="18" charset="0"/>
              </a:rPr>
              <a:t>「大音量で音楽を聞いていたので耳鳴りがしている。」</a:t>
            </a:r>
            <a:endParaRPr lang="en-US" sz="1600" dirty="0">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34</a:t>
            </a:fld>
            <a:endParaRPr lang="de-DE" dirty="0">
              <a:latin typeface="Calibri Light"/>
            </a:endParaRPr>
          </a:p>
        </p:txBody>
      </p:sp>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5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内なる声にあなたは役立たずだと言われる</a:t>
            </a:r>
            <a:endParaRPr lang="en-US" altLang="ja-JP" sz="3600" dirty="0">
              <a:latin typeface="Calibri Light"/>
            </a:endParaRPr>
          </a:p>
        </p:txBody>
      </p:sp>
      <p:sp>
        <p:nvSpPr>
          <p:cNvPr id="36866" name="Rectangle 2"/>
          <p:cNvSpPr>
            <a:spLocks noGrp="1" noChangeArrowheads="1"/>
          </p:cNvSpPr>
          <p:nvPr>
            <p:ph idx="1"/>
          </p:nvPr>
        </p:nvSpPr>
        <p:spPr/>
        <p:txBody>
          <a:bodyPr>
            <a:noAutofit/>
          </a:bodyPr>
          <a:lstStyle/>
          <a:p>
            <a:pPr eaLnBrk="1" hangingPunct="1"/>
            <a:r>
              <a:rPr lang="ja-JP" altLang="de-DE" sz="2400" b="1" dirty="0">
                <a:solidFill>
                  <a:srgbClr val="004992"/>
                </a:solidFill>
                <a:latin typeface="Calibri Light"/>
                <a:ea typeface="ＭＳ Ｐゴシック" panose="020B0600070205080204" pitchFamily="34" charset="-128"/>
              </a:rPr>
              <a:t>精神病</a:t>
            </a:r>
            <a:r>
              <a:rPr lang="de-DE" altLang="de-DE" sz="2400" b="1" dirty="0">
                <a:solidFill>
                  <a:srgbClr val="004992"/>
                </a:solidFill>
                <a:latin typeface="Calibri Light"/>
              </a:rPr>
              <a:t>: </a:t>
            </a:r>
            <a:r>
              <a:rPr lang="ja-JP" altLang="de-DE" sz="2400" b="1" dirty="0">
                <a:solidFill>
                  <a:srgbClr val="004992"/>
                </a:solidFill>
                <a:latin typeface="Calibri Light"/>
                <a:ea typeface="ＭＳ Ｐゴシック" panose="020B0600070205080204" pitchFamily="34" charset="-128"/>
              </a:rPr>
              <a:t>内なる声を他の人</a:t>
            </a:r>
            <a:r>
              <a:rPr lang="de-DE" altLang="ja-JP" sz="2400" b="1" dirty="0">
                <a:solidFill>
                  <a:srgbClr val="004992"/>
                </a:solidFill>
                <a:latin typeface="Calibri Light"/>
                <a:ea typeface="ＭＳ Ｐゴシック" panose="020B0600070205080204" pitchFamily="34" charset="-128"/>
              </a:rPr>
              <a:t>/</a:t>
            </a:r>
            <a:r>
              <a:rPr lang="ja-JP" altLang="de-DE" sz="2400" b="1" dirty="0">
                <a:solidFill>
                  <a:srgbClr val="004992"/>
                </a:solidFill>
                <a:latin typeface="Calibri Light"/>
                <a:ea typeface="ＭＳ Ｐゴシック" panose="020B0600070205080204" pitchFamily="34" charset="-128"/>
              </a:rPr>
              <a:t>力に帰属する</a:t>
            </a:r>
            <a:r>
              <a:rPr lang="de-DE" altLang="de-DE" sz="2400" b="1" dirty="0">
                <a:solidFill>
                  <a:srgbClr val="004992"/>
                </a:solidFill>
                <a:latin typeface="Calibri Light"/>
              </a:rPr>
              <a:t>:</a:t>
            </a:r>
          </a:p>
          <a:p>
            <a:pPr marL="342900" indent="-342900" eaLnBrk="1" hangingPunct="1">
              <a:buClr>
                <a:srgbClr val="333333"/>
              </a:buClr>
              <a:buFont typeface="WingDings"/>
              <a:buChar char=""/>
            </a:pPr>
            <a:r>
              <a:rPr lang="ja-JP" altLang="en-US" sz="2400" dirty="0">
                <a:solidFill>
                  <a:schemeClr val="tx1"/>
                </a:solidFill>
                <a:latin typeface="Calibri Light"/>
                <a:ea typeface="ＭＳ Ｐゴシック" panose="020B0600070205080204" pitchFamily="34" charset="-128"/>
              </a:rPr>
              <a:t>「</a:t>
            </a:r>
            <a:r>
              <a:rPr lang="ja-JP" altLang="en-US" sz="2400" dirty="0">
                <a:solidFill>
                  <a:srgbClr val="333333"/>
                </a:solidFill>
                <a:latin typeface="Calibri Light"/>
                <a:ea typeface="ＭＳ Ｐゴシック" panose="020B0600070205080204" pitchFamily="34" charset="-128"/>
              </a:rPr>
              <a:t>誰かが何かを私の脳に埋め込んだ。 」</a:t>
            </a:r>
          </a:p>
          <a:p>
            <a:pPr marL="342900" indent="-342900" eaLnBrk="1" hangingPunct="1">
              <a:buClr>
                <a:srgbClr val="333333"/>
              </a:buClr>
              <a:buFont typeface="WingDings"/>
              <a:buChar char=""/>
            </a:pPr>
            <a:r>
              <a:rPr lang="ja-JP" altLang="en-US" sz="2400" dirty="0">
                <a:solidFill>
                  <a:srgbClr val="333333"/>
                </a:solidFill>
                <a:latin typeface="Calibri Light"/>
                <a:ea typeface="ＭＳ Ｐゴシック" panose="020B0600070205080204" pitchFamily="34" charset="-128"/>
              </a:rPr>
              <a:t>「どういう方法でこうできるのかは知らないが、誰かが私の思考をコントロールしている。 」</a:t>
            </a:r>
            <a:endParaRPr lang="de-DE" altLang="de-DE" sz="2400" b="1"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35</a:t>
            </a:fld>
            <a:endParaRPr lang="de-DE" dirty="0">
              <a:latin typeface="Calibri Light"/>
            </a:endParaRPr>
          </a:p>
        </p:txBody>
      </p:sp>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声が聞こえる</a:t>
            </a:r>
            <a:br>
              <a:rPr lang="ja-JP" altLang="en-US" sz="3600">
                <a:solidFill>
                  <a:srgbClr val="004992"/>
                </a:solidFill>
                <a:latin typeface="+mn-lt"/>
                <a:ea typeface="+mn-ea"/>
                <a:cs typeface="+mn-cs"/>
              </a:rPr>
            </a:br>
            <a:r>
              <a:rPr lang="ja-JP" altLang="en-US">
                <a:solidFill>
                  <a:srgbClr val="004992"/>
                </a:solidFill>
                <a:latin typeface="+mn-lt"/>
                <a:ea typeface="+mn-ea"/>
                <a:cs typeface="+mn-cs"/>
              </a:rPr>
              <a:t>自分自身の思考なのか</a:t>
            </a:r>
            <a:r>
              <a:rPr lang="en-US" altLang="ja-JP">
                <a:solidFill>
                  <a:srgbClr val="004992"/>
                </a:solidFill>
                <a:latin typeface="+mn-lt"/>
                <a:ea typeface="+mn-ea"/>
                <a:cs typeface="+mn-cs"/>
              </a:rPr>
              <a:t>?</a:t>
            </a:r>
            <a:r>
              <a:rPr lang="ja-JP" altLang="en-US">
                <a:solidFill>
                  <a:srgbClr val="004992"/>
                </a:solidFill>
                <a:latin typeface="+mn-lt"/>
                <a:ea typeface="+mn-ea"/>
                <a:cs typeface="+mn-cs"/>
              </a:rPr>
              <a:t>遠隔操作なのか</a:t>
            </a:r>
            <a:r>
              <a:rPr lang="en-US" altLang="ja-JP">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賛否両論</a:t>
            </a:r>
            <a:endParaRPr lang="en-US" altLang="ja-JP">
              <a:solidFill>
                <a:srgbClr val="004992"/>
              </a:solidFill>
              <a:latin typeface="+mn-lt"/>
              <a:ea typeface="+mn-ea"/>
              <a:cs typeface="+mn-cs"/>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36</a:t>
            </a:fld>
            <a:endParaRPr lang="de-DE" dirty="0">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1190092226"/>
              </p:ext>
            </p:extLst>
          </p:nvPr>
        </p:nvGraphicFramePr>
        <p:xfrm>
          <a:off x="408955" y="2560320"/>
          <a:ext cx="11376000" cy="425197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500" b="0" i="0" u="none" strike="noStrike" cap="none" normalizeH="0" baseline="0" dirty="0">
                          <a:ln>
                            <a:noFill/>
                          </a:ln>
                          <a:solidFill>
                            <a:srgbClr val="000000"/>
                          </a:solidFill>
                          <a:effectLst/>
                          <a:latin typeface="MS Gothic" panose="020B0609070205080204" pitchFamily="49" charset="-128"/>
                          <a:ea typeface="MS Gothic" panose="020B0609070205080204" pitchFamily="49" charset="-128"/>
                          <a:cs typeface="Times New Roman" pitchFamily="18" charset="0"/>
                        </a:rPr>
                        <a:t>なぜあなたはその声が外から差し込まれたと考えるか</a:t>
                      </a:r>
                      <a:r>
                        <a:rPr kumimoji="0" lang="en-US" altLang="ja-JP" sz="1500" b="0" i="0" u="none" strike="noStrike" cap="none" normalizeH="0" baseline="0" dirty="0">
                          <a:ln>
                            <a:noFill/>
                          </a:ln>
                          <a:solidFill>
                            <a:srgbClr val="000000"/>
                          </a:solidFill>
                          <a:effectLst/>
                          <a:latin typeface="MS Gothic" panose="020B0609070205080204" pitchFamily="49" charset="-128"/>
                          <a:ea typeface="MS Gothic" panose="020B0609070205080204" pitchFamily="49" charset="-128"/>
                          <a:cs typeface="Times New Roman" pitchFamily="18" charset="0"/>
                        </a:rPr>
                        <a:t>?</a:t>
                      </a:r>
                      <a:endParaRPr kumimoji="0" lang="de-DE" sz="1500" b="0" i="0" u="none" strike="noStrike" cap="none" normalizeH="0" baseline="0" dirty="0">
                        <a:ln>
                          <a:noFill/>
                        </a:ln>
                        <a:solidFill>
                          <a:srgbClr val="000000"/>
                        </a:solidFill>
                        <a:effectLst/>
                        <a:latin typeface="MS Gothic" panose="020B0609070205080204" pitchFamily="49" charset="-128"/>
                        <a:ea typeface="MS Gothic" panose="020B0609070205080204" pitchFamily="49" charset="-128"/>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500" b="0" i="0" u="none" strike="noStrike" cap="none" normalizeH="0" baseline="0">
                          <a:ln>
                            <a:noFill/>
                          </a:ln>
                          <a:solidFill>
                            <a:srgbClr val="000000"/>
                          </a:solidFill>
                          <a:effectLst/>
                          <a:latin typeface="Calibri Light"/>
                          <a:cs typeface="Times New Roman" pitchFamily="18" charset="0"/>
                        </a:rPr>
                        <a:t>ひょっとしたら左側で表明された前提に対する別の説明はありませんか</a:t>
                      </a:r>
                      <a:r>
                        <a:rPr kumimoji="0" lang="en-US" altLang="ja-JP" sz="1500" b="0" i="0" u="none" strike="noStrike" cap="none" normalizeH="0" baseline="0">
                          <a:ln>
                            <a:noFill/>
                          </a:ln>
                          <a:solidFill>
                            <a:srgbClr val="000000"/>
                          </a:solidFill>
                          <a:effectLst/>
                          <a:latin typeface="Calibri Light"/>
                          <a:cs typeface="Times New Roman" pitchFamily="18" charset="0"/>
                        </a:rPr>
                        <a:t>?</a:t>
                      </a:r>
                      <a:endParaRPr kumimoji="0" lang="en-US" sz="15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MS Gothic" panose="020B0609070205080204" pitchFamily="49" charset="-128"/>
                          <a:ea typeface="MS Gothic" panose="020B0609070205080204" pitchFamily="49" charset="-128"/>
                        </a:rPr>
                        <a:t>「私にははっきりと声が聞こえます。その一方で私は全く何も考えていないです。」</a:t>
                      </a:r>
                      <a:endParaRPr kumimoji="0" lang="de-DE" sz="1500" b="0" i="0" u="none" strike="noStrike" cap="none" normalizeH="0" baseline="0" dirty="0">
                        <a:ln>
                          <a:noFill/>
                        </a:ln>
                        <a:solidFill>
                          <a:schemeClr val="tx1"/>
                        </a:solidFill>
                        <a:effectLst/>
                        <a:latin typeface="MS Gothic" panose="020B0609070205080204" pitchFamily="49" charset="-128"/>
                        <a:ea typeface="MS Gothic" panose="020B0609070205080204" pitchFamily="49" charset="-128"/>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500" b="0" i="0" u="none" strike="noStrike" cap="none" normalizeH="0" baseline="0" dirty="0">
                          <a:ln>
                            <a:noFill/>
                          </a:ln>
                          <a:solidFill>
                            <a:srgbClr val="004992"/>
                          </a:solidFill>
                          <a:effectLst/>
                          <a:latin typeface="Calibri Light"/>
                          <a:cs typeface="Times New Roman" pitchFamily="18" charset="0"/>
                        </a:rPr>
                        <a:t>???</a:t>
                      </a:r>
                      <a:endParaRPr kumimoji="0" lang="de-DE" sz="15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dirty="0">
                          <a:latin typeface="MS Gothic" panose="020B0609070205080204" pitchFamily="49" charset="-128"/>
                          <a:ea typeface="MS Gothic" panose="020B0609070205080204" pitchFamily="49" charset="-128"/>
                        </a:rPr>
                        <a:t>「これらの思考は統制できない。対抗しようとすると、もっと悪くなる。そのことは誰かが、本当に私をこき下ろしたいということを示している」</a:t>
                      </a:r>
                      <a:endParaRPr kumimoji="0" lang="de-DE" sz="1500" b="0" i="0" u="none" strike="noStrike" cap="none" normalizeH="0" baseline="0" dirty="0">
                        <a:ln>
                          <a:noFill/>
                        </a:ln>
                        <a:solidFill>
                          <a:schemeClr val="tx1"/>
                        </a:solidFill>
                        <a:effectLst/>
                        <a:latin typeface="MS Gothic" panose="020B0609070205080204" pitchFamily="49" charset="-128"/>
                        <a:ea typeface="MS Gothic" panose="020B0609070205080204" pitchFamily="49" charset="-128"/>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500" b="0" i="0" u="none" strike="noStrike" cap="none" normalizeH="0" baseline="0">
                          <a:ln>
                            <a:noFill/>
                          </a:ln>
                          <a:solidFill>
                            <a:srgbClr val="004992"/>
                          </a:solidFill>
                          <a:effectLst/>
                          <a:latin typeface="Calibri Light"/>
                          <a:cs typeface="Times New Roman" pitchFamily="18" charset="0"/>
                        </a:rPr>
                        <a:t>???</a:t>
                      </a:r>
                      <a:endParaRPr kumimoji="0" lang="de-DE" sz="15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823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dirty="0">
                          <a:latin typeface="MS Gothic" panose="020B0609070205080204" pitchFamily="49" charset="-128"/>
                          <a:ea typeface="MS Gothic" panose="020B0609070205080204" pitchFamily="49" charset="-128"/>
                        </a:rPr>
                        <a:t>「私はそのような邪悪な考えを決してもったことはない。誰かを傷つけようなどと考えたことも決してない。でもまだ、いつもこれらの攻撃的な考えを持ち続けている。」</a:t>
                      </a:r>
                      <a:endParaRPr lang="en-US" sz="1500" dirty="0">
                        <a:latin typeface="MS Gothic" panose="020B0609070205080204" pitchFamily="49" charset="-128"/>
                        <a:ea typeface="MS Gothic" panose="020B0609070205080204" pitchFamily="49" charset="-128"/>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500" b="0" i="0" u="none" strike="noStrike" cap="none" normalizeH="0" baseline="0" dirty="0">
                          <a:ln>
                            <a:noFill/>
                          </a:ln>
                          <a:solidFill>
                            <a:srgbClr val="004992"/>
                          </a:solidFill>
                          <a:effectLst/>
                          <a:latin typeface="Calibri Light"/>
                          <a:cs typeface="Times New Roman" pitchFamily="18" charset="0"/>
                        </a:rPr>
                        <a:t>???</a:t>
                      </a:r>
                      <a:endParaRPr kumimoji="0" lang="de-DE" sz="15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3"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874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Calibri Light"/>
              </a:rPr>
              <a:t>声が聞こえる</a:t>
            </a:r>
            <a:br>
              <a:rPr lang="ja-JP" altLang="en-US" sz="3600">
                <a:solidFill>
                  <a:srgbClr val="004992"/>
                </a:solidFill>
                <a:latin typeface="Calibri Light"/>
              </a:rPr>
            </a:br>
            <a:r>
              <a:rPr lang="ja-JP" altLang="en-US">
                <a:solidFill>
                  <a:srgbClr val="004992"/>
                </a:solidFill>
                <a:latin typeface="Calibri Light"/>
              </a:rPr>
              <a:t>自分自身の思考なのか</a:t>
            </a:r>
            <a:r>
              <a:rPr lang="en-US" altLang="ja-JP">
                <a:solidFill>
                  <a:srgbClr val="004992"/>
                </a:solidFill>
                <a:latin typeface="Calibri Light"/>
              </a:rPr>
              <a:t>?</a:t>
            </a:r>
            <a:r>
              <a:rPr lang="ja-JP" altLang="en-US">
                <a:solidFill>
                  <a:srgbClr val="004992"/>
                </a:solidFill>
                <a:latin typeface="Calibri Light"/>
              </a:rPr>
              <a:t>遠隔操作なのか</a:t>
            </a:r>
            <a:r>
              <a:rPr lang="en-US" altLang="ja-JP">
                <a:solidFill>
                  <a:srgbClr val="004992"/>
                </a:solidFill>
                <a:latin typeface="Calibri Light"/>
              </a:rPr>
              <a:t>?</a:t>
            </a:r>
            <a:br>
              <a:rPr lang="en-US" altLang="ja-JP" sz="3600">
                <a:solidFill>
                  <a:srgbClr val="004992"/>
                </a:solidFill>
                <a:latin typeface="Calibri Light"/>
              </a:rPr>
            </a:br>
            <a:r>
              <a:rPr lang="ja-JP" altLang="en-US">
                <a:solidFill>
                  <a:srgbClr val="004992"/>
                </a:solidFill>
                <a:latin typeface="Calibri Light"/>
              </a:rPr>
              <a:t>賛否両論</a:t>
            </a:r>
            <a:endParaRPr lang="en-US" altLang="ja-JP">
              <a:solidFill>
                <a:srgbClr val="004992"/>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37</a:t>
            </a:fld>
            <a:endParaRPr lang="de-DE" dirty="0">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2942201390"/>
              </p:ext>
            </p:extLst>
          </p:nvPr>
        </p:nvGraphicFramePr>
        <p:xfrm>
          <a:off x="408955" y="2560320"/>
          <a:ext cx="11376000" cy="425197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500" b="0" i="0" u="none" strike="noStrike" cap="none" normalizeH="0" baseline="0" dirty="0">
                          <a:ln>
                            <a:noFill/>
                          </a:ln>
                          <a:solidFill>
                            <a:srgbClr val="000000"/>
                          </a:solidFill>
                          <a:effectLst/>
                          <a:latin typeface="Calibri Light"/>
                          <a:cs typeface="Times New Roman" pitchFamily="18" charset="0"/>
                        </a:rPr>
                        <a:t>なぜあなたはその声が外から差し込まれたと考えるか</a:t>
                      </a:r>
                      <a:r>
                        <a:rPr kumimoji="0" lang="en-US" altLang="ja-JP" sz="1500" b="0" i="0" u="none" strike="noStrike" cap="none" normalizeH="0" baseline="0" dirty="0">
                          <a:ln>
                            <a:noFill/>
                          </a:ln>
                          <a:solidFill>
                            <a:srgbClr val="000000"/>
                          </a:solidFill>
                          <a:effectLst/>
                          <a:latin typeface="Calibri Light"/>
                          <a:cs typeface="Times New Roman" pitchFamily="18" charset="0"/>
                        </a:rPr>
                        <a:t>?</a:t>
                      </a:r>
                      <a:endParaRPr kumimoji="0" lang="de-DE" sz="15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500" b="0" i="0" u="none" strike="noStrike" cap="none" normalizeH="0" baseline="0">
                          <a:ln>
                            <a:noFill/>
                          </a:ln>
                          <a:solidFill>
                            <a:srgbClr val="000000"/>
                          </a:solidFill>
                          <a:effectLst/>
                          <a:latin typeface="Calibri Light"/>
                          <a:cs typeface="Times New Roman" pitchFamily="18" charset="0"/>
                        </a:rPr>
                        <a:t>ひょっとしたら左側で表明された前提に対する別の説明はありませんか</a:t>
                      </a:r>
                      <a:r>
                        <a:rPr kumimoji="0" lang="en-US" altLang="ja-JP" sz="1500" b="0" i="0" u="none" strike="noStrike" cap="none" normalizeH="0" baseline="0">
                          <a:ln>
                            <a:noFill/>
                          </a:ln>
                          <a:solidFill>
                            <a:srgbClr val="000000"/>
                          </a:solidFill>
                          <a:effectLst/>
                          <a:latin typeface="Calibri Light"/>
                          <a:cs typeface="Times New Roman" pitchFamily="18" charset="0"/>
                        </a:rPr>
                        <a:t>?</a:t>
                      </a:r>
                      <a:endParaRPr kumimoji="0" lang="en-US" sz="15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Calibri Light"/>
                        </a:rPr>
                        <a:t>「私にははっきりと声が聞こえます。その一方で私は全く何も考えていないです。」</a:t>
                      </a:r>
                      <a:endParaRPr kumimoji="0" lang="de-DE" sz="15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健常者のおおよそ</a:t>
                      </a:r>
                      <a:r>
                        <a:rPr kumimoji="0" lang="en-US" altLang="ja-JP" sz="1500" b="0" i="0" u="none" strike="noStrike" cap="none" normalizeH="0" baseline="0" dirty="0">
                          <a:ln>
                            <a:noFill/>
                          </a:ln>
                          <a:solidFill>
                            <a:srgbClr val="333333"/>
                          </a:solidFill>
                          <a:effectLst/>
                          <a:latin typeface="Calibri Light"/>
                          <a:cs typeface="Times New Roman" pitchFamily="18" charset="0"/>
                        </a:rPr>
                        <a:t>15</a:t>
                      </a:r>
                      <a:r>
                        <a:rPr kumimoji="0" lang="ja-JP" altLang="en-US" sz="1500" b="0" i="0" u="none" strike="noStrike" cap="none" normalizeH="0" baseline="0" dirty="0">
                          <a:ln>
                            <a:noFill/>
                          </a:ln>
                          <a:solidFill>
                            <a:srgbClr val="333333"/>
                          </a:solidFill>
                          <a:effectLst/>
                          <a:latin typeface="Calibri Light"/>
                          <a:cs typeface="Times New Roman" pitchFamily="18" charset="0"/>
                        </a:rPr>
                        <a:t>～</a:t>
                      </a:r>
                      <a:r>
                        <a:rPr kumimoji="0" lang="en-US" altLang="ja-JP" sz="1500" b="0" i="0" u="none" strike="noStrike" cap="none" normalizeH="0" baseline="0" dirty="0">
                          <a:ln>
                            <a:noFill/>
                          </a:ln>
                          <a:solidFill>
                            <a:srgbClr val="333333"/>
                          </a:solidFill>
                          <a:effectLst/>
                          <a:latin typeface="Calibri Light"/>
                          <a:cs typeface="Times New Roman" pitchFamily="18" charset="0"/>
                        </a:rPr>
                        <a:t>20</a:t>
                      </a:r>
                      <a:r>
                        <a:rPr kumimoji="0" lang="ja-JP" altLang="en-US" sz="1500" b="0" i="0" u="none" strike="noStrike" cap="none" normalizeH="0" baseline="0" dirty="0">
                          <a:ln>
                            <a:noFill/>
                          </a:ln>
                          <a:solidFill>
                            <a:srgbClr val="333333"/>
                          </a:solidFill>
                          <a:effectLst/>
                          <a:latin typeface="Calibri Light"/>
                          <a:cs typeface="Times New Roman" pitchFamily="18" charset="0"/>
                        </a:rPr>
                        <a:t>％でそのような声が時々聞こえる。</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強く考えると時にほとんど声のように聞こえることがある </a:t>
                      </a:r>
                      <a:r>
                        <a:rPr kumimoji="0" lang="en-US" altLang="ja-JP" sz="1500" b="0" i="0" u="none" strike="noStrike" cap="none" normalizeH="0" baseline="0" dirty="0">
                          <a:ln>
                            <a:noFill/>
                          </a:ln>
                          <a:solidFill>
                            <a:srgbClr val="333333"/>
                          </a:solidFill>
                          <a:effectLst/>
                          <a:latin typeface="Calibri Light"/>
                          <a:cs typeface="Times New Roman" pitchFamily="18" charset="0"/>
                        </a:rPr>
                        <a:t>(</a:t>
                      </a:r>
                      <a:r>
                        <a:rPr kumimoji="0" lang="ja-JP" altLang="en-US" sz="1500" b="0" i="0" u="none" strike="noStrike" cap="none" normalizeH="0" baseline="0" dirty="0">
                          <a:ln>
                            <a:noFill/>
                          </a:ln>
                          <a:solidFill>
                            <a:srgbClr val="333333"/>
                          </a:solidFill>
                          <a:effectLst/>
                          <a:latin typeface="Calibri Light"/>
                          <a:cs typeface="Times New Roman" pitchFamily="18" charset="0"/>
                        </a:rPr>
                        <a:t>覚えやすい曲、心の中で反復してとなえること、</a:t>
                      </a:r>
                      <a:r>
                        <a:rPr kumimoji="0" lang="en-US" altLang="ja-JP" sz="1500" b="0" i="0" u="none" strike="noStrike" cap="none" normalizeH="0" baseline="0" dirty="0">
                          <a:ln>
                            <a:noFill/>
                          </a:ln>
                          <a:solidFill>
                            <a:srgbClr val="333333"/>
                          </a:solidFill>
                          <a:effectLst/>
                          <a:latin typeface="Calibri Light"/>
                          <a:cs typeface="Times New Roman" pitchFamily="18" charset="0"/>
                        </a:rPr>
                        <a:t>e</a:t>
                      </a:r>
                      <a:r>
                        <a:rPr kumimoji="0" lang="ja-JP" altLang="en-US" sz="1500" b="0" i="0" u="none" strike="noStrike" cap="none" normalizeH="0" baseline="0" dirty="0">
                          <a:ln>
                            <a:noFill/>
                          </a:ln>
                          <a:solidFill>
                            <a:srgbClr val="333333"/>
                          </a:solidFill>
                          <a:effectLst/>
                          <a:latin typeface="Calibri Light"/>
                          <a:cs typeface="Times New Roman" pitchFamily="18" charset="0"/>
                        </a:rPr>
                        <a:t>メールを読んでいる時に友人の声が聞こえること</a:t>
                      </a:r>
                      <a:r>
                        <a:rPr kumimoji="0" lang="en-US" altLang="ja-JP" sz="1500" b="0" i="0" u="none" strike="noStrike" cap="none" normalizeH="0" baseline="0" dirty="0">
                          <a:ln>
                            <a:noFill/>
                          </a:ln>
                          <a:solidFill>
                            <a:srgbClr val="333333"/>
                          </a:solidFill>
                          <a:effectLst/>
                          <a:latin typeface="Calibri Light"/>
                          <a:cs typeface="Times New Roman" pitchFamily="18" charset="0"/>
                        </a:rPr>
                        <a:t>)</a:t>
                      </a:r>
                      <a:r>
                        <a:rPr kumimoji="0" lang="ja-JP" altLang="en-US" sz="1500" b="0" i="0" u="none" strike="noStrike" cap="none" normalizeH="0" baseline="0" dirty="0">
                          <a:ln>
                            <a:noFill/>
                          </a:ln>
                          <a:solidFill>
                            <a:srgbClr val="333333"/>
                          </a:solidFill>
                          <a:effectLst/>
                          <a:latin typeface="Calibri Light"/>
                          <a:cs typeface="Times New Roman" pitchFamily="18" charset="0"/>
                        </a:rPr>
                        <a:t>。</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Calibri Light"/>
                        </a:rPr>
                        <a:t>「これらの思考は統制できない。対抗しようとすると、もっと悪くなる。そのことは誰かが、本当に私をこき下ろしたいということを示している」</a:t>
                      </a:r>
                      <a:endParaRPr kumimoji="0" lang="de-DE" sz="15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500" b="0" i="0" u="none" strike="noStrike" cap="none" normalizeH="0" baseline="0">
                          <a:ln>
                            <a:noFill/>
                          </a:ln>
                          <a:solidFill>
                            <a:srgbClr val="004992"/>
                          </a:solidFill>
                          <a:effectLst/>
                          <a:latin typeface="Calibri Light"/>
                          <a:cs typeface="Times New Roman" pitchFamily="18" charset="0"/>
                        </a:rPr>
                        <a:t>???</a:t>
                      </a:r>
                      <a:endParaRPr kumimoji="0" lang="de-DE" sz="15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Calibri Light"/>
                        </a:rPr>
                        <a:t>「私はそのような邪悪な考えを決してもったことはない。誰かを傷つけようなどと考えたことも決してない。でもまだ、いつもこれらの攻撃的な考えを持ち続けている。」</a:t>
                      </a:r>
                      <a:endParaRPr lang="en-US" sz="15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500" b="0" i="0" u="none" strike="noStrike" cap="none" normalizeH="0" baseline="0" dirty="0">
                          <a:ln>
                            <a:noFill/>
                          </a:ln>
                          <a:solidFill>
                            <a:srgbClr val="004992"/>
                          </a:solidFill>
                          <a:effectLst/>
                          <a:latin typeface="Calibri Light"/>
                          <a:cs typeface="Times New Roman" pitchFamily="18" charset="0"/>
                        </a:rPr>
                        <a:t>???</a:t>
                      </a:r>
                      <a:endParaRPr kumimoji="0" lang="de-DE" sz="15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3"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416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Calibri Light"/>
              </a:rPr>
              <a:t>声が聞こえる</a:t>
            </a:r>
            <a:br>
              <a:rPr lang="ja-JP" altLang="en-US" sz="3600">
                <a:solidFill>
                  <a:srgbClr val="004992"/>
                </a:solidFill>
                <a:latin typeface="Calibri Light"/>
              </a:rPr>
            </a:br>
            <a:r>
              <a:rPr lang="ja-JP" altLang="en-US">
                <a:solidFill>
                  <a:srgbClr val="004992"/>
                </a:solidFill>
                <a:latin typeface="Calibri Light"/>
              </a:rPr>
              <a:t>自分自身の思考なのか</a:t>
            </a:r>
            <a:r>
              <a:rPr lang="en-US" altLang="ja-JP">
                <a:solidFill>
                  <a:srgbClr val="004992"/>
                </a:solidFill>
                <a:latin typeface="Calibri Light"/>
              </a:rPr>
              <a:t>?</a:t>
            </a:r>
            <a:r>
              <a:rPr lang="ja-JP" altLang="en-US">
                <a:solidFill>
                  <a:srgbClr val="004992"/>
                </a:solidFill>
                <a:latin typeface="Calibri Light"/>
              </a:rPr>
              <a:t>遠隔操作なのか</a:t>
            </a:r>
            <a:r>
              <a:rPr lang="en-US" altLang="ja-JP">
                <a:solidFill>
                  <a:srgbClr val="004992"/>
                </a:solidFill>
                <a:latin typeface="Calibri Light"/>
              </a:rPr>
              <a:t>?</a:t>
            </a:r>
            <a:br>
              <a:rPr lang="en-US" altLang="ja-JP" sz="3600">
                <a:solidFill>
                  <a:srgbClr val="004992"/>
                </a:solidFill>
                <a:latin typeface="Calibri Light"/>
              </a:rPr>
            </a:br>
            <a:r>
              <a:rPr lang="ja-JP" altLang="en-US">
                <a:solidFill>
                  <a:srgbClr val="004992"/>
                </a:solidFill>
                <a:latin typeface="Calibri Light"/>
              </a:rPr>
              <a:t>賛否両論</a:t>
            </a:r>
            <a:endParaRPr lang="en-US" altLang="ja-JP">
              <a:solidFill>
                <a:srgbClr val="004992"/>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38</a:t>
            </a:fld>
            <a:endParaRPr lang="de-DE" dirty="0">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4190689441"/>
              </p:ext>
            </p:extLst>
          </p:nvPr>
        </p:nvGraphicFramePr>
        <p:xfrm>
          <a:off x="408955" y="2560320"/>
          <a:ext cx="11376000" cy="425197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500" b="0" i="0" u="none" strike="noStrike" cap="none" normalizeH="0" baseline="0" dirty="0">
                          <a:ln>
                            <a:noFill/>
                          </a:ln>
                          <a:solidFill>
                            <a:srgbClr val="000000"/>
                          </a:solidFill>
                          <a:effectLst/>
                          <a:latin typeface="Calibri Light"/>
                          <a:cs typeface="Times New Roman" pitchFamily="18" charset="0"/>
                        </a:rPr>
                        <a:t>なぜあなたはその声が外から差し込まれたと考えるか</a:t>
                      </a:r>
                      <a:r>
                        <a:rPr kumimoji="0" lang="en-US" altLang="ja-JP" sz="1500" b="0" i="0" u="none" strike="noStrike" cap="none" normalizeH="0" baseline="0" dirty="0">
                          <a:ln>
                            <a:noFill/>
                          </a:ln>
                          <a:solidFill>
                            <a:srgbClr val="000000"/>
                          </a:solidFill>
                          <a:effectLst/>
                          <a:latin typeface="Calibri Light"/>
                          <a:cs typeface="Times New Roman" pitchFamily="18" charset="0"/>
                        </a:rPr>
                        <a:t>?</a:t>
                      </a:r>
                      <a:endParaRPr kumimoji="0" lang="de-DE" sz="15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500" b="0" i="0" u="none" strike="noStrike" cap="none" normalizeH="0" baseline="0">
                          <a:ln>
                            <a:noFill/>
                          </a:ln>
                          <a:solidFill>
                            <a:srgbClr val="000000"/>
                          </a:solidFill>
                          <a:effectLst/>
                          <a:latin typeface="Calibri Light"/>
                          <a:cs typeface="Times New Roman" pitchFamily="18" charset="0"/>
                        </a:rPr>
                        <a:t>ひょっとしたら左側で表明された前提に対する別の説明はありませんか</a:t>
                      </a:r>
                      <a:r>
                        <a:rPr kumimoji="0" lang="en-US" altLang="ja-JP" sz="1500" b="0" i="0" u="none" strike="noStrike" cap="none" normalizeH="0" baseline="0">
                          <a:ln>
                            <a:noFill/>
                          </a:ln>
                          <a:solidFill>
                            <a:srgbClr val="000000"/>
                          </a:solidFill>
                          <a:effectLst/>
                          <a:latin typeface="Calibri Light"/>
                          <a:cs typeface="Times New Roman" pitchFamily="18" charset="0"/>
                        </a:rPr>
                        <a:t>?</a:t>
                      </a:r>
                      <a:endParaRPr kumimoji="0" lang="en-US" sz="15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dirty="0">
                          <a:latin typeface="Calibri Light"/>
                        </a:rPr>
                        <a:t>「私にははっきりと声が聞こえます。その一方で私は全く何も考えていないです。」</a:t>
                      </a:r>
                      <a:endParaRPr kumimoji="0" lang="de-DE" sz="15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健常者のおおよそ</a:t>
                      </a:r>
                      <a:r>
                        <a:rPr kumimoji="0" lang="en-US" altLang="ja-JP" sz="1500" b="0" i="0" u="none" strike="noStrike" cap="none" normalizeH="0" baseline="0" dirty="0">
                          <a:ln>
                            <a:noFill/>
                          </a:ln>
                          <a:solidFill>
                            <a:srgbClr val="333333"/>
                          </a:solidFill>
                          <a:effectLst/>
                          <a:latin typeface="Calibri Light"/>
                          <a:cs typeface="Times New Roman" pitchFamily="18" charset="0"/>
                        </a:rPr>
                        <a:t>15</a:t>
                      </a:r>
                      <a:r>
                        <a:rPr kumimoji="0" lang="ja-JP" altLang="en-US" sz="1500" b="0" i="0" u="none" strike="noStrike" cap="none" normalizeH="0" baseline="0" dirty="0">
                          <a:ln>
                            <a:noFill/>
                          </a:ln>
                          <a:solidFill>
                            <a:srgbClr val="333333"/>
                          </a:solidFill>
                          <a:effectLst/>
                          <a:latin typeface="Calibri Light"/>
                          <a:cs typeface="Times New Roman" pitchFamily="18" charset="0"/>
                        </a:rPr>
                        <a:t>～</a:t>
                      </a:r>
                      <a:r>
                        <a:rPr kumimoji="0" lang="en-US" altLang="ja-JP" sz="1500" b="0" i="0" u="none" strike="noStrike" cap="none" normalizeH="0" baseline="0" dirty="0">
                          <a:ln>
                            <a:noFill/>
                          </a:ln>
                          <a:solidFill>
                            <a:srgbClr val="333333"/>
                          </a:solidFill>
                          <a:effectLst/>
                          <a:latin typeface="Calibri Light"/>
                          <a:cs typeface="Times New Roman" pitchFamily="18" charset="0"/>
                        </a:rPr>
                        <a:t>20</a:t>
                      </a:r>
                      <a:r>
                        <a:rPr kumimoji="0" lang="ja-JP" altLang="en-US" sz="1500" b="0" i="0" u="none" strike="noStrike" cap="none" normalizeH="0" baseline="0" dirty="0">
                          <a:ln>
                            <a:noFill/>
                          </a:ln>
                          <a:solidFill>
                            <a:srgbClr val="333333"/>
                          </a:solidFill>
                          <a:effectLst/>
                          <a:latin typeface="Calibri Light"/>
                          <a:cs typeface="Times New Roman" pitchFamily="18" charset="0"/>
                        </a:rPr>
                        <a:t>％でそのような声が時々聞こえる。</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強く考えると時にほとんど声のように聞こえることがある </a:t>
                      </a:r>
                      <a:r>
                        <a:rPr kumimoji="0" lang="en-US" altLang="ja-JP" sz="1500" b="0" i="0" u="none" strike="noStrike" cap="none" normalizeH="0" baseline="0" dirty="0">
                          <a:ln>
                            <a:noFill/>
                          </a:ln>
                          <a:solidFill>
                            <a:srgbClr val="333333"/>
                          </a:solidFill>
                          <a:effectLst/>
                          <a:latin typeface="Calibri Light"/>
                          <a:cs typeface="Times New Roman" pitchFamily="18" charset="0"/>
                        </a:rPr>
                        <a:t>(</a:t>
                      </a:r>
                      <a:r>
                        <a:rPr kumimoji="0" lang="ja-JP" altLang="en-US" sz="1500" b="0" i="0" u="none" strike="noStrike" cap="none" normalizeH="0" baseline="0" dirty="0">
                          <a:ln>
                            <a:noFill/>
                          </a:ln>
                          <a:solidFill>
                            <a:srgbClr val="333333"/>
                          </a:solidFill>
                          <a:effectLst/>
                          <a:latin typeface="Calibri Light"/>
                          <a:cs typeface="Times New Roman" pitchFamily="18" charset="0"/>
                        </a:rPr>
                        <a:t>覚えやすい曲、心の中で反復してとなえること、</a:t>
                      </a:r>
                      <a:r>
                        <a:rPr kumimoji="0" lang="en-US" altLang="ja-JP" sz="1500" b="0" i="0" u="none" strike="noStrike" cap="none" normalizeH="0" baseline="0" dirty="0">
                          <a:ln>
                            <a:noFill/>
                          </a:ln>
                          <a:solidFill>
                            <a:srgbClr val="333333"/>
                          </a:solidFill>
                          <a:effectLst/>
                          <a:latin typeface="Calibri Light"/>
                          <a:cs typeface="Times New Roman" pitchFamily="18" charset="0"/>
                        </a:rPr>
                        <a:t>e</a:t>
                      </a:r>
                      <a:r>
                        <a:rPr kumimoji="0" lang="ja-JP" altLang="en-US" sz="1500" b="0" i="0" u="none" strike="noStrike" cap="none" normalizeH="0" baseline="0" dirty="0">
                          <a:ln>
                            <a:noFill/>
                          </a:ln>
                          <a:solidFill>
                            <a:srgbClr val="333333"/>
                          </a:solidFill>
                          <a:effectLst/>
                          <a:latin typeface="Calibri Light"/>
                          <a:cs typeface="Times New Roman" pitchFamily="18" charset="0"/>
                        </a:rPr>
                        <a:t>メールを読んでいる時に友人の声が聞こえること</a:t>
                      </a:r>
                      <a:r>
                        <a:rPr kumimoji="0" lang="en-US" altLang="ja-JP" sz="1500" b="0" i="0" u="none" strike="noStrike" cap="none" normalizeH="0" baseline="0" dirty="0">
                          <a:ln>
                            <a:noFill/>
                          </a:ln>
                          <a:solidFill>
                            <a:srgbClr val="333333"/>
                          </a:solidFill>
                          <a:effectLst/>
                          <a:latin typeface="Calibri Light"/>
                          <a:cs typeface="Times New Roman" pitchFamily="18" charset="0"/>
                        </a:rPr>
                        <a:t>)</a:t>
                      </a:r>
                      <a:r>
                        <a:rPr kumimoji="0" lang="ja-JP" altLang="en-US" sz="1500" b="0" i="0" u="none" strike="noStrike" cap="none" normalizeH="0" baseline="0" dirty="0">
                          <a:ln>
                            <a:noFill/>
                          </a:ln>
                          <a:solidFill>
                            <a:srgbClr val="333333"/>
                          </a:solidFill>
                          <a:effectLst/>
                          <a:latin typeface="Calibri Light"/>
                          <a:cs typeface="Times New Roman" pitchFamily="18" charset="0"/>
                        </a:rPr>
                        <a:t>。</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Calibri Light"/>
                        </a:rPr>
                        <a:t>「これらの思考は統制できない。対抗しようとすると、もっと悪くなる。そのことは誰かが、本当に私をこき下ろしたいということを示している」</a:t>
                      </a:r>
                      <a:endParaRPr kumimoji="0" lang="de-DE" sz="15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我々の思考は完全に統制可能ではない。そうでなかったら、素晴らしい思いつきや急なひらめき、意図せず心の中で繰り返し唱えるといったことはありえないだろう。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もし我々がこれらの思考に対抗しようとすると、それは自動的に強くな</a:t>
                      </a:r>
                      <a:r>
                        <a:rPr kumimoji="0" lang="ja-JP" altLang="en-US" sz="1500" b="0" i="0" u="none" strike="noStrike" cap="none" normalizeH="0" baseline="0">
                          <a:ln>
                            <a:noFill/>
                          </a:ln>
                          <a:solidFill>
                            <a:srgbClr val="333333"/>
                          </a:solidFill>
                          <a:effectLst/>
                          <a:latin typeface="Calibri Light"/>
                          <a:cs typeface="Times New Roman" pitchFamily="18" charset="0"/>
                        </a:rPr>
                        <a:t>る。</a:t>
                      </a:r>
                      <a:r>
                        <a:rPr kumimoji="0" lang="en-US" altLang="ja-JP" sz="15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a:t>
                      </a:r>
                      <a:r>
                        <a:rPr kumimoji="0" lang="ja-JP" altLang="en-US" sz="1500" b="0" i="0" u="none" strike="noStrike" cap="none" normalizeH="0" baseline="0">
                          <a:ln>
                            <a:noFill/>
                          </a:ln>
                          <a:solidFill>
                            <a:srgbClr val="333333"/>
                          </a:solidFill>
                          <a:effectLst/>
                          <a:latin typeface="Calibri Light"/>
                          <a:cs typeface="Times New Roman" pitchFamily="18" charset="0"/>
                        </a:rPr>
                        <a:t> </a:t>
                      </a:r>
                      <a:r>
                        <a:rPr kumimoji="0" lang="ja-JP" altLang="en-US" sz="1500" b="0" i="0" u="none" strike="noStrike" cap="none" normalizeH="0" baseline="0" dirty="0">
                          <a:ln>
                            <a:noFill/>
                          </a:ln>
                          <a:solidFill>
                            <a:srgbClr val="333333"/>
                          </a:solidFill>
                          <a:effectLst/>
                          <a:latin typeface="Calibri Light"/>
                          <a:cs typeface="Times New Roman" pitchFamily="18" charset="0"/>
                        </a:rPr>
                        <a:t>実験</a:t>
                      </a:r>
                      <a:r>
                        <a:rPr kumimoji="0" lang="en-US" altLang="ja-JP" sz="1500" b="0" i="0" u="none" strike="noStrike" cap="none" normalizeH="0" baseline="0" dirty="0">
                          <a:ln>
                            <a:noFill/>
                          </a:ln>
                          <a:solidFill>
                            <a:srgbClr val="333333"/>
                          </a:solidFill>
                          <a:effectLst/>
                          <a:latin typeface="Calibri Light"/>
                          <a:cs typeface="Times New Roman" pitchFamily="18" charset="0"/>
                        </a:rPr>
                        <a:t>:8</a:t>
                      </a:r>
                      <a:r>
                        <a:rPr kumimoji="0" lang="ja-JP" altLang="en-US" sz="1500" b="0" i="0" u="none" strike="noStrike" cap="none" normalizeH="0" baseline="0" dirty="0">
                          <a:ln>
                            <a:noFill/>
                          </a:ln>
                          <a:solidFill>
                            <a:srgbClr val="333333"/>
                          </a:solidFill>
                          <a:effectLst/>
                          <a:latin typeface="Calibri Light"/>
                          <a:cs typeface="Times New Roman" pitchFamily="18" charset="0"/>
                        </a:rPr>
                        <a:t>という数字を考えないようにしてみてください。うまくいかないでしょう。これまで以上にあなたの思考の中に</a:t>
                      </a:r>
                      <a:r>
                        <a:rPr kumimoji="0" lang="en-US" altLang="ja-JP" sz="1500" b="0" i="0" u="none" strike="noStrike" cap="none" normalizeH="0" baseline="0" dirty="0">
                          <a:ln>
                            <a:noFill/>
                          </a:ln>
                          <a:solidFill>
                            <a:srgbClr val="333333"/>
                          </a:solidFill>
                          <a:effectLst/>
                          <a:latin typeface="Calibri Light"/>
                          <a:cs typeface="Times New Roman" pitchFamily="18" charset="0"/>
                        </a:rPr>
                        <a:t>8</a:t>
                      </a:r>
                      <a:r>
                        <a:rPr kumimoji="0" lang="ja-JP" altLang="en-US" sz="1500" b="0" i="0" u="none" strike="noStrike" cap="none" normalizeH="0" baseline="0" dirty="0">
                          <a:ln>
                            <a:noFill/>
                          </a:ln>
                          <a:solidFill>
                            <a:srgbClr val="333333"/>
                          </a:solidFill>
                          <a:effectLst/>
                          <a:latin typeface="Calibri Light"/>
                          <a:cs typeface="Times New Roman" pitchFamily="18" charset="0"/>
                        </a:rPr>
                        <a:t>という数字が入り込んでくるはずです。</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Calibri Light"/>
                        </a:rPr>
                        <a:t>「私はそのような邪悪な考えを決してもったことはない。誰かを傷つけようなどと考えたことも決してない。でもまだ、いつもこれらの攻撃的な考えを持ち続けている。」</a:t>
                      </a:r>
                      <a:endParaRPr lang="en-US" sz="15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altLang="ja-JP" sz="1500" b="0" i="0" u="none" strike="noStrike" cap="none" normalizeH="0" baseline="0" dirty="0">
                          <a:ln>
                            <a:noFill/>
                          </a:ln>
                          <a:solidFill>
                            <a:srgbClr val="004992"/>
                          </a:solidFill>
                          <a:effectLst/>
                          <a:latin typeface="Calibri Light"/>
                          <a:cs typeface="Times New Roman" pitchFamily="18" charset="0"/>
                        </a:rPr>
                        <a:t>???</a:t>
                      </a:r>
                      <a:endParaRPr kumimoji="0" lang="de-DE" sz="15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3"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6560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Calibri Light"/>
              </a:rPr>
              <a:t>声が聞こえる</a:t>
            </a:r>
            <a:br>
              <a:rPr lang="ja-JP" altLang="en-US" sz="3600">
                <a:solidFill>
                  <a:srgbClr val="004992"/>
                </a:solidFill>
                <a:latin typeface="Calibri Light"/>
              </a:rPr>
            </a:br>
            <a:r>
              <a:rPr lang="ja-JP" altLang="en-US">
                <a:solidFill>
                  <a:srgbClr val="004992"/>
                </a:solidFill>
                <a:latin typeface="Calibri Light"/>
              </a:rPr>
              <a:t>自分自身の思考なのか</a:t>
            </a:r>
            <a:r>
              <a:rPr lang="en-US" altLang="ja-JP">
                <a:solidFill>
                  <a:srgbClr val="004992"/>
                </a:solidFill>
                <a:latin typeface="Calibri Light"/>
              </a:rPr>
              <a:t>?</a:t>
            </a:r>
            <a:r>
              <a:rPr lang="ja-JP" altLang="en-US">
                <a:solidFill>
                  <a:srgbClr val="004992"/>
                </a:solidFill>
                <a:latin typeface="Calibri Light"/>
              </a:rPr>
              <a:t>遠隔操作なのか</a:t>
            </a:r>
            <a:r>
              <a:rPr lang="en-US" altLang="ja-JP">
                <a:solidFill>
                  <a:srgbClr val="004992"/>
                </a:solidFill>
                <a:latin typeface="Calibri Light"/>
              </a:rPr>
              <a:t>?</a:t>
            </a:r>
            <a:br>
              <a:rPr lang="en-US" altLang="ja-JP" sz="3600">
                <a:solidFill>
                  <a:srgbClr val="004992"/>
                </a:solidFill>
                <a:latin typeface="Calibri Light"/>
              </a:rPr>
            </a:br>
            <a:r>
              <a:rPr lang="ja-JP" altLang="en-US">
                <a:solidFill>
                  <a:srgbClr val="004992"/>
                </a:solidFill>
                <a:latin typeface="Calibri Light"/>
              </a:rPr>
              <a:t>賛否両論</a:t>
            </a:r>
            <a:endParaRPr lang="en-US" altLang="ja-JP">
              <a:solidFill>
                <a:srgbClr val="004992"/>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39</a:t>
            </a:fld>
            <a:endParaRPr lang="de-DE" dirty="0">
              <a:latin typeface="Calibri Light"/>
            </a:endParaRPr>
          </a:p>
        </p:txBody>
      </p:sp>
      <p:graphicFrame>
        <p:nvGraphicFramePr>
          <p:cNvPr id="12" name="Table 11"/>
          <p:cNvGraphicFramePr>
            <a:graphicFrameLocks noGrp="1"/>
          </p:cNvGraphicFramePr>
          <p:nvPr>
            <p:extLst>
              <p:ext uri="{D42A27DB-BD31-4B8C-83A1-F6EECF244321}">
                <p14:modId xmlns:p14="http://schemas.microsoft.com/office/powerpoint/2010/main" val="1406953168"/>
              </p:ext>
            </p:extLst>
          </p:nvPr>
        </p:nvGraphicFramePr>
        <p:xfrm>
          <a:off x="408955" y="2560320"/>
          <a:ext cx="11376000" cy="425197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500" b="0" i="0" u="none" strike="noStrike" cap="none" normalizeH="0" baseline="0" dirty="0">
                          <a:ln>
                            <a:noFill/>
                          </a:ln>
                          <a:solidFill>
                            <a:srgbClr val="000000"/>
                          </a:solidFill>
                          <a:effectLst/>
                          <a:latin typeface="Calibri Light"/>
                          <a:cs typeface="Times New Roman" pitchFamily="18" charset="0"/>
                        </a:rPr>
                        <a:t>なぜあなたはその声が外から差し込まれたと考えるか</a:t>
                      </a:r>
                      <a:r>
                        <a:rPr kumimoji="0" lang="en-US" altLang="ja-JP" sz="1500" b="0" i="0" u="none" strike="noStrike" cap="none" normalizeH="0" baseline="0" dirty="0">
                          <a:ln>
                            <a:noFill/>
                          </a:ln>
                          <a:solidFill>
                            <a:srgbClr val="000000"/>
                          </a:solidFill>
                          <a:effectLst/>
                          <a:latin typeface="Calibri Light"/>
                          <a:cs typeface="Times New Roman" pitchFamily="18" charset="0"/>
                        </a:rPr>
                        <a:t>?</a:t>
                      </a:r>
                      <a:endParaRPr kumimoji="0" lang="de-DE" sz="15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500" b="0" i="0" u="none" strike="noStrike" cap="none" normalizeH="0" baseline="0">
                          <a:ln>
                            <a:noFill/>
                          </a:ln>
                          <a:solidFill>
                            <a:srgbClr val="000000"/>
                          </a:solidFill>
                          <a:effectLst/>
                          <a:latin typeface="Calibri Light"/>
                          <a:cs typeface="Times New Roman" pitchFamily="18" charset="0"/>
                        </a:rPr>
                        <a:t>ひょっとしたら左側で表明された前提に対する別の説明はありませんか</a:t>
                      </a:r>
                      <a:r>
                        <a:rPr kumimoji="0" lang="en-US" altLang="ja-JP" sz="1500" b="0" i="0" u="none" strike="noStrike" cap="none" normalizeH="0" baseline="0">
                          <a:ln>
                            <a:noFill/>
                          </a:ln>
                          <a:solidFill>
                            <a:srgbClr val="000000"/>
                          </a:solidFill>
                          <a:effectLst/>
                          <a:latin typeface="Calibri Light"/>
                          <a:cs typeface="Times New Roman" pitchFamily="18" charset="0"/>
                        </a:rPr>
                        <a:t>?</a:t>
                      </a:r>
                      <a:endParaRPr kumimoji="0" lang="en-US" sz="15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Calibri Light"/>
                        </a:rPr>
                        <a:t>「私にははっきりと声が聞こえます。その一方で私は全く何も考えていないです。」</a:t>
                      </a:r>
                      <a:endParaRPr kumimoji="0" lang="de-DE" sz="15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健常者のおおよそ</a:t>
                      </a:r>
                      <a:r>
                        <a:rPr kumimoji="0" lang="en-US" altLang="ja-JP" sz="1500" b="0" i="0" u="none" strike="noStrike" cap="none" normalizeH="0" baseline="0" dirty="0">
                          <a:ln>
                            <a:noFill/>
                          </a:ln>
                          <a:solidFill>
                            <a:srgbClr val="333333"/>
                          </a:solidFill>
                          <a:effectLst/>
                          <a:latin typeface="Calibri Light"/>
                          <a:cs typeface="Times New Roman" pitchFamily="18" charset="0"/>
                        </a:rPr>
                        <a:t>15</a:t>
                      </a:r>
                      <a:r>
                        <a:rPr kumimoji="0" lang="ja-JP" altLang="en-US" sz="1500" b="0" i="0" u="none" strike="noStrike" cap="none" normalizeH="0" baseline="0" dirty="0">
                          <a:ln>
                            <a:noFill/>
                          </a:ln>
                          <a:solidFill>
                            <a:srgbClr val="333333"/>
                          </a:solidFill>
                          <a:effectLst/>
                          <a:latin typeface="Calibri Light"/>
                          <a:cs typeface="Times New Roman" pitchFamily="18" charset="0"/>
                        </a:rPr>
                        <a:t>～</a:t>
                      </a:r>
                      <a:r>
                        <a:rPr kumimoji="0" lang="en-US" altLang="ja-JP" sz="1500" b="0" i="0" u="none" strike="noStrike" cap="none" normalizeH="0" baseline="0" dirty="0">
                          <a:ln>
                            <a:noFill/>
                          </a:ln>
                          <a:solidFill>
                            <a:srgbClr val="333333"/>
                          </a:solidFill>
                          <a:effectLst/>
                          <a:latin typeface="Calibri Light"/>
                          <a:cs typeface="Times New Roman" pitchFamily="18" charset="0"/>
                        </a:rPr>
                        <a:t>20</a:t>
                      </a:r>
                      <a:r>
                        <a:rPr kumimoji="0" lang="ja-JP" altLang="en-US" sz="1500" b="0" i="0" u="none" strike="noStrike" cap="none" normalizeH="0" baseline="0" dirty="0">
                          <a:ln>
                            <a:noFill/>
                          </a:ln>
                          <a:solidFill>
                            <a:srgbClr val="333333"/>
                          </a:solidFill>
                          <a:effectLst/>
                          <a:latin typeface="Calibri Light"/>
                          <a:cs typeface="Times New Roman" pitchFamily="18" charset="0"/>
                        </a:rPr>
                        <a:t>％でそのような声が時々聞こえる。</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強く考えると時にほとんど声のように聞こえることがある </a:t>
                      </a:r>
                      <a:r>
                        <a:rPr kumimoji="0" lang="en-US" altLang="ja-JP" sz="1500" b="0" i="0" u="none" strike="noStrike" cap="none" normalizeH="0" baseline="0" dirty="0">
                          <a:ln>
                            <a:noFill/>
                          </a:ln>
                          <a:solidFill>
                            <a:srgbClr val="333333"/>
                          </a:solidFill>
                          <a:effectLst/>
                          <a:latin typeface="Calibri Light"/>
                          <a:cs typeface="Times New Roman" pitchFamily="18" charset="0"/>
                        </a:rPr>
                        <a:t>(</a:t>
                      </a:r>
                      <a:r>
                        <a:rPr kumimoji="0" lang="ja-JP" altLang="en-US" sz="1500" b="0" i="0" u="none" strike="noStrike" cap="none" normalizeH="0" baseline="0" dirty="0">
                          <a:ln>
                            <a:noFill/>
                          </a:ln>
                          <a:solidFill>
                            <a:srgbClr val="333333"/>
                          </a:solidFill>
                          <a:effectLst/>
                          <a:latin typeface="Calibri Light"/>
                          <a:cs typeface="Times New Roman" pitchFamily="18" charset="0"/>
                        </a:rPr>
                        <a:t>覚えやすい曲、心の中で反復してとなえること、</a:t>
                      </a:r>
                      <a:r>
                        <a:rPr kumimoji="0" lang="en-US" altLang="ja-JP" sz="1500" b="0" i="0" u="none" strike="noStrike" cap="none" normalizeH="0" baseline="0" dirty="0">
                          <a:ln>
                            <a:noFill/>
                          </a:ln>
                          <a:solidFill>
                            <a:srgbClr val="333333"/>
                          </a:solidFill>
                          <a:effectLst/>
                          <a:latin typeface="Calibri Light"/>
                          <a:cs typeface="Times New Roman" pitchFamily="18" charset="0"/>
                        </a:rPr>
                        <a:t>e</a:t>
                      </a:r>
                      <a:r>
                        <a:rPr kumimoji="0" lang="ja-JP" altLang="en-US" sz="1500" b="0" i="0" u="none" strike="noStrike" cap="none" normalizeH="0" baseline="0" dirty="0">
                          <a:ln>
                            <a:noFill/>
                          </a:ln>
                          <a:solidFill>
                            <a:srgbClr val="333333"/>
                          </a:solidFill>
                          <a:effectLst/>
                          <a:latin typeface="Calibri Light"/>
                          <a:cs typeface="Times New Roman" pitchFamily="18" charset="0"/>
                        </a:rPr>
                        <a:t>メールを読んでいる時に友人の声が聞こえること</a:t>
                      </a:r>
                      <a:r>
                        <a:rPr kumimoji="0" lang="en-US" altLang="ja-JP" sz="1500" b="0" i="0" u="none" strike="noStrike" cap="none" normalizeH="0" baseline="0" dirty="0">
                          <a:ln>
                            <a:noFill/>
                          </a:ln>
                          <a:solidFill>
                            <a:srgbClr val="333333"/>
                          </a:solidFill>
                          <a:effectLst/>
                          <a:latin typeface="Calibri Light"/>
                          <a:cs typeface="Times New Roman" pitchFamily="18" charset="0"/>
                        </a:rPr>
                        <a:t>)</a:t>
                      </a:r>
                      <a:r>
                        <a:rPr kumimoji="0" lang="ja-JP" altLang="en-US" sz="1500" b="0" i="0" u="none" strike="noStrike" cap="none" normalizeH="0" baseline="0" dirty="0">
                          <a:ln>
                            <a:noFill/>
                          </a:ln>
                          <a:solidFill>
                            <a:srgbClr val="333333"/>
                          </a:solidFill>
                          <a:effectLst/>
                          <a:latin typeface="Calibri Light"/>
                          <a:cs typeface="Times New Roman" pitchFamily="18" charset="0"/>
                        </a:rPr>
                        <a:t>。</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Calibri Light"/>
                        </a:rPr>
                        <a:t>「これらの思考は統制できない。対抗しようとすると、もっと悪くなる。そのことは誰かが、本当に私をこき下ろしたいということを示している」</a:t>
                      </a:r>
                      <a:endParaRPr kumimoji="0" lang="de-DE" sz="15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我々の思考は完全に統制可能ではない。そうでなかったら、素晴らしい思いつきや急なひらめき、意図せず心の中で繰り返し唱えるといったことはありえないだろう。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 もし我々がこれらの思考に対抗しようとすると、それは自動的に強くな</a:t>
                      </a:r>
                      <a:r>
                        <a:rPr kumimoji="0" lang="ja-JP" altLang="en-US" sz="1500" b="0" i="0" u="none" strike="noStrike" cap="none" normalizeH="0" baseline="0">
                          <a:ln>
                            <a:noFill/>
                          </a:ln>
                          <a:solidFill>
                            <a:srgbClr val="333333"/>
                          </a:solidFill>
                          <a:effectLst/>
                          <a:latin typeface="Calibri Light"/>
                          <a:cs typeface="Times New Roman" pitchFamily="18" charset="0"/>
                        </a:rPr>
                        <a:t>る。</a:t>
                      </a:r>
                      <a:r>
                        <a:rPr kumimoji="0" lang="en-US" altLang="ja-JP" sz="15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a:t>
                      </a:r>
                      <a:r>
                        <a:rPr kumimoji="0" lang="ja-JP" altLang="en-US" sz="1500" b="0" i="0" u="none" strike="noStrike" cap="none" normalizeH="0" baseline="0">
                          <a:ln>
                            <a:noFill/>
                          </a:ln>
                          <a:solidFill>
                            <a:srgbClr val="333333"/>
                          </a:solidFill>
                          <a:effectLst/>
                          <a:latin typeface="Calibri Light"/>
                          <a:cs typeface="Times New Roman" pitchFamily="18" charset="0"/>
                        </a:rPr>
                        <a:t> </a:t>
                      </a:r>
                      <a:r>
                        <a:rPr kumimoji="0" lang="ja-JP" altLang="en-US" sz="1500" b="0" i="0" u="none" strike="noStrike" cap="none" normalizeH="0" baseline="0" dirty="0">
                          <a:ln>
                            <a:noFill/>
                          </a:ln>
                          <a:solidFill>
                            <a:srgbClr val="333333"/>
                          </a:solidFill>
                          <a:effectLst/>
                          <a:latin typeface="Calibri Light"/>
                          <a:cs typeface="Times New Roman" pitchFamily="18" charset="0"/>
                        </a:rPr>
                        <a:t>実験</a:t>
                      </a:r>
                      <a:r>
                        <a:rPr kumimoji="0" lang="en-US" altLang="ja-JP" sz="1500" b="0" i="0" u="none" strike="noStrike" cap="none" normalizeH="0" baseline="0" dirty="0">
                          <a:ln>
                            <a:noFill/>
                          </a:ln>
                          <a:solidFill>
                            <a:srgbClr val="333333"/>
                          </a:solidFill>
                          <a:effectLst/>
                          <a:latin typeface="Calibri Light"/>
                          <a:cs typeface="Times New Roman" pitchFamily="18" charset="0"/>
                        </a:rPr>
                        <a:t>:8</a:t>
                      </a:r>
                      <a:r>
                        <a:rPr kumimoji="0" lang="ja-JP" altLang="en-US" sz="1500" b="0" i="0" u="none" strike="noStrike" cap="none" normalizeH="0" baseline="0" dirty="0">
                          <a:ln>
                            <a:noFill/>
                          </a:ln>
                          <a:solidFill>
                            <a:srgbClr val="333333"/>
                          </a:solidFill>
                          <a:effectLst/>
                          <a:latin typeface="Calibri Light"/>
                          <a:cs typeface="Times New Roman" pitchFamily="18" charset="0"/>
                        </a:rPr>
                        <a:t>という数字を考えないようにしてみてください。うまくいかないでしょう。これまで以上にあなたの思考の中に</a:t>
                      </a:r>
                      <a:r>
                        <a:rPr kumimoji="0" lang="en-US" altLang="ja-JP" sz="1500" b="0" i="0" u="none" strike="noStrike" cap="none" normalizeH="0" baseline="0" dirty="0">
                          <a:ln>
                            <a:noFill/>
                          </a:ln>
                          <a:solidFill>
                            <a:srgbClr val="333333"/>
                          </a:solidFill>
                          <a:effectLst/>
                          <a:latin typeface="Calibri Light"/>
                          <a:cs typeface="Times New Roman" pitchFamily="18" charset="0"/>
                        </a:rPr>
                        <a:t>8</a:t>
                      </a:r>
                      <a:r>
                        <a:rPr kumimoji="0" lang="ja-JP" altLang="en-US" sz="1500" b="0" i="0" u="none" strike="noStrike" cap="none" normalizeH="0" baseline="0" dirty="0">
                          <a:ln>
                            <a:noFill/>
                          </a:ln>
                          <a:solidFill>
                            <a:srgbClr val="333333"/>
                          </a:solidFill>
                          <a:effectLst/>
                          <a:latin typeface="Calibri Light"/>
                          <a:cs typeface="Times New Roman" pitchFamily="18" charset="0"/>
                        </a:rPr>
                        <a:t>という数字が入り込んでくるはずです。</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ja-JP" altLang="en-US" sz="1500">
                          <a:latin typeface="Calibri Light"/>
                        </a:rPr>
                        <a:t>「私はそのような邪悪な考えを決してもったことはない。誰かを傷つけようなどと考えたことも決してない。でもまだ、いつもこれらの攻撃的な考えを持ち続けている。」</a:t>
                      </a:r>
                      <a:endParaRPr lang="en-US" sz="15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ja-JP" altLang="en-US" sz="1500" b="0" i="0" u="none" strike="noStrike" cap="none" normalizeH="0" baseline="0" dirty="0">
                          <a:ln>
                            <a:noFill/>
                          </a:ln>
                          <a:solidFill>
                            <a:srgbClr val="333333"/>
                          </a:solidFill>
                          <a:effectLst/>
                          <a:latin typeface="Calibri Light"/>
                          <a:cs typeface="Times New Roman" pitchFamily="18" charset="0"/>
                        </a:rPr>
                        <a:t>我々は、通常の思考方法とは正反対の考えを持つことはよくある。思考は行動とイコールではない！健常者の</a:t>
                      </a:r>
                      <a:r>
                        <a:rPr kumimoji="0" lang="en-US" altLang="ja-JP" sz="1500" b="0" i="0" u="none" strike="noStrike" cap="none" normalizeH="0" baseline="0" dirty="0">
                          <a:ln>
                            <a:noFill/>
                          </a:ln>
                          <a:solidFill>
                            <a:srgbClr val="333333"/>
                          </a:solidFill>
                          <a:effectLst/>
                          <a:latin typeface="Calibri Light"/>
                          <a:cs typeface="Times New Roman" pitchFamily="18" charset="0"/>
                        </a:rPr>
                        <a:t>20</a:t>
                      </a:r>
                      <a:r>
                        <a:rPr kumimoji="0" lang="ja-JP" altLang="en-US" sz="1500" b="0" i="0" u="none" strike="noStrike" cap="none" normalizeH="0" baseline="0" dirty="0">
                          <a:ln>
                            <a:noFill/>
                          </a:ln>
                          <a:solidFill>
                            <a:srgbClr val="333333"/>
                          </a:solidFill>
                          <a:effectLst/>
                          <a:latin typeface="Calibri Light"/>
                          <a:cs typeface="Times New Roman" pitchFamily="18" charset="0"/>
                        </a:rPr>
                        <a:t>％が自殺をしようという一時的な考えを持ったりするが、彼らは自殺していない。さらに愛する人に対してでも、我々は時に攻撃性をもつ</a:t>
                      </a:r>
                      <a:r>
                        <a:rPr kumimoji="0" lang="en-US" altLang="ja-JP" sz="1500" b="0" i="0" u="none" strike="noStrike" cap="none" normalizeH="0" baseline="0" dirty="0">
                          <a:ln>
                            <a:noFill/>
                          </a:ln>
                          <a:solidFill>
                            <a:srgbClr val="333333"/>
                          </a:solidFill>
                          <a:effectLst/>
                          <a:latin typeface="Calibri Light"/>
                          <a:cs typeface="Times New Roman" pitchFamily="18" charset="0"/>
                        </a:rPr>
                        <a:t>(</a:t>
                      </a:r>
                      <a:r>
                        <a:rPr kumimoji="0" lang="ja-JP" altLang="en-US" sz="1500" b="0" i="0" u="none" strike="noStrike" cap="none" normalizeH="0" baseline="0" dirty="0">
                          <a:ln>
                            <a:noFill/>
                          </a:ln>
                          <a:solidFill>
                            <a:srgbClr val="333333"/>
                          </a:solidFill>
                          <a:effectLst/>
                          <a:latin typeface="Calibri Light"/>
                          <a:cs typeface="Times New Roman" pitchFamily="18" charset="0"/>
                        </a:rPr>
                        <a:t>例：母親となく子供</a:t>
                      </a:r>
                      <a:r>
                        <a:rPr kumimoji="0" lang="en-US" altLang="ja-JP" sz="1500" b="0" i="0" u="none" strike="noStrike" cap="none" normalizeH="0" baseline="0" dirty="0">
                          <a:ln>
                            <a:noFill/>
                          </a:ln>
                          <a:solidFill>
                            <a:srgbClr val="333333"/>
                          </a:solidFill>
                          <a:effectLst/>
                          <a:latin typeface="Calibri Light"/>
                          <a:cs typeface="Times New Roman" pitchFamily="18" charset="0"/>
                        </a:rPr>
                        <a:t>)</a:t>
                      </a:r>
                      <a:r>
                        <a:rPr kumimoji="0" lang="ja-JP" altLang="en-US" sz="1500" b="0" i="0" u="none" strike="noStrike" cap="none" normalizeH="0" baseline="0" dirty="0">
                          <a:ln>
                            <a:noFill/>
                          </a:ln>
                          <a:solidFill>
                            <a:srgbClr val="333333"/>
                          </a:solidFill>
                          <a:effectLst/>
                          <a:latin typeface="Calibri Light"/>
                          <a:cs typeface="Times New Roman" pitchFamily="18" charset="0"/>
                        </a:rPr>
                        <a:t>。</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3"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379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Calibri Light"/>
              </a:rPr>
              <a:t>声が聞こえる</a:t>
            </a:r>
            <a:br>
              <a:rPr lang="ja-JP" altLang="en-US" sz="3600">
                <a:solidFill>
                  <a:srgbClr val="004992"/>
                </a:solidFill>
                <a:latin typeface="Calibri Light"/>
              </a:rPr>
            </a:br>
            <a:r>
              <a:rPr lang="ja-JP" altLang="en-US">
                <a:solidFill>
                  <a:srgbClr val="004992"/>
                </a:solidFill>
                <a:latin typeface="Calibri Light"/>
              </a:rPr>
              <a:t>自分自身の思考なのか</a:t>
            </a:r>
            <a:r>
              <a:rPr lang="en-US" altLang="ja-JP">
                <a:solidFill>
                  <a:srgbClr val="004992"/>
                </a:solidFill>
                <a:latin typeface="Calibri Light"/>
              </a:rPr>
              <a:t>?</a:t>
            </a:r>
            <a:r>
              <a:rPr lang="ja-JP" altLang="en-US">
                <a:solidFill>
                  <a:srgbClr val="004992"/>
                </a:solidFill>
                <a:latin typeface="Calibri Light"/>
              </a:rPr>
              <a:t>遠隔操作なのか</a:t>
            </a:r>
            <a:r>
              <a:rPr lang="en-US" altLang="ja-JP">
                <a:solidFill>
                  <a:srgbClr val="004992"/>
                </a:solidFill>
                <a:latin typeface="Calibri Light"/>
              </a:rPr>
              <a:t>?</a:t>
            </a:r>
            <a:br>
              <a:rPr lang="en-US" altLang="ja-JP" sz="3600">
                <a:solidFill>
                  <a:srgbClr val="004992"/>
                </a:solidFill>
                <a:latin typeface="Calibri Light"/>
              </a:rPr>
            </a:br>
            <a:r>
              <a:rPr lang="ja-JP" altLang="en-US">
                <a:solidFill>
                  <a:srgbClr val="004992"/>
                </a:solidFill>
                <a:latin typeface="Calibri Light"/>
              </a:rPr>
              <a:t>賛否両論</a:t>
            </a:r>
            <a:endParaRPr lang="en-US" altLang="ja-JP">
              <a:solidFill>
                <a:srgbClr val="004992"/>
              </a:solidFill>
              <a:latin typeface="Calibri Light"/>
            </a:endParaRPr>
          </a:p>
        </p:txBody>
      </p:sp>
      <p:sp>
        <p:nvSpPr>
          <p:cNvPr id="8" name="Content Placeholder 7"/>
          <p:cNvSpPr>
            <a:spLocks noGrp="1"/>
          </p:cNvSpPr>
          <p:nvPr>
            <p:ph idx="1"/>
          </p:nvPr>
        </p:nvSpPr>
        <p:spPr>
          <a:xfrm>
            <a:off x="408955" y="2564904"/>
            <a:ext cx="11340000" cy="3887960"/>
          </a:xfrm>
        </p:spPr>
        <p:txBody>
          <a:bodyPr/>
          <a:lstStyle/>
          <a:p>
            <a:pPr lvl="0" defTabSz="914400" fontAlgn="base">
              <a:lnSpc>
                <a:spcPct val="100000"/>
              </a:lnSpc>
              <a:spcBef>
                <a:spcPts val="1200"/>
              </a:spcBef>
            </a:pPr>
            <a:r>
              <a:rPr lang="ja-JP" altLang="de-DE" sz="2400" dirty="0">
                <a:solidFill>
                  <a:srgbClr val="004992"/>
                </a:solidFill>
                <a:latin typeface="Calibri Light"/>
                <a:ea typeface="ＭＳ Ｐゴシック" panose="020B0600070205080204" pitchFamily="34" charset="-128"/>
                <a:cs typeface="Times New Roman" panose="02020603050405020304" pitchFamily="18" charset="0"/>
              </a:rPr>
              <a:t>奇妙な思考は遠隔操作されているためだという説明は、その説明が答えている以上に多くの疑問を生じさせる。例えば、</a:t>
            </a:r>
          </a:p>
          <a:p>
            <a:pPr marL="342900" lvl="0" indent="-342900" defTabSz="914400" fontAlgn="base">
              <a:lnSpc>
                <a:spcPct val="100000"/>
              </a:lnSpc>
              <a:spcBef>
                <a:spcPts val="1200"/>
              </a:spcBef>
              <a:buClr>
                <a:srgbClr val="333333"/>
              </a:buClr>
              <a:buFont typeface="WingDings"/>
              <a:buChar char=""/>
            </a:pPr>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技術的に可能なのか</a:t>
            </a:r>
            <a:r>
              <a:rPr lang="de-DE" altLang="ja-JP"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pPr>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いつどこで埋め込まれるのか</a:t>
            </a:r>
            <a:r>
              <a:rPr lang="de-DE" altLang="de-DE" sz="24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あなたに危害を加えることに興味を持つのは誰か</a:t>
            </a:r>
            <a:r>
              <a:rPr lang="de-DE" altLang="ja-JP" sz="2400" dirty="0">
                <a:solidFill>
                  <a:srgbClr val="333333"/>
                </a:solidFill>
                <a:latin typeface="Calibri Light"/>
                <a:ea typeface="ＭＳ Ｐゴシック" panose="020B0600070205080204" pitchFamily="34" charset="-128"/>
                <a:cs typeface="Times New Roman" panose="02020603050405020304" pitchFamily="18" charset="0"/>
              </a:rPr>
              <a:t>?</a:t>
            </a:r>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誰にそうするための時間とお金があるのか</a:t>
            </a:r>
            <a:r>
              <a:rPr lang="de-DE" altLang="ja-JP" sz="2400" dirty="0">
                <a:solidFill>
                  <a:srgbClr val="333333"/>
                </a:solidFill>
                <a:latin typeface="Calibri Light"/>
                <a:ea typeface="ＭＳ Ｐゴシック" panose="020B0600070205080204" pitchFamily="34" charset="-128"/>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pPr>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誰かに危害を加えるには、より簡単な方法がある。なぜこのような手間のかかる</a:t>
            </a:r>
            <a:r>
              <a:rPr lang="de-DE" altLang="ja-JP" sz="2400" dirty="0">
                <a:solidFill>
                  <a:srgbClr val="333333"/>
                </a:solidFill>
                <a:latin typeface="Calibri Light"/>
                <a:ea typeface="ＭＳ Ｐゴシック" panose="020B0600070205080204" pitchFamily="34" charset="-128"/>
                <a:cs typeface="Times New Roman" panose="02020603050405020304" pitchFamily="18" charset="0"/>
              </a:rPr>
              <a:t>(</a:t>
            </a:r>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ことによると不可能な</a:t>
            </a:r>
            <a:r>
              <a:rPr lang="de-DE" altLang="ja-JP" sz="2400" dirty="0">
                <a:solidFill>
                  <a:srgbClr val="333333"/>
                </a:solidFill>
                <a:latin typeface="Calibri Light"/>
                <a:ea typeface="ＭＳ Ｐゴシック" panose="020B0600070205080204" pitchFamily="34" charset="-128"/>
                <a:cs typeface="Times New Roman" panose="02020603050405020304" pitchFamily="18" charset="0"/>
              </a:rPr>
              <a:t>)</a:t>
            </a:r>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方法が選ばれたのか</a:t>
            </a:r>
            <a:r>
              <a:rPr lang="de-DE" altLang="ja-JP" sz="2400" dirty="0">
                <a:solidFill>
                  <a:srgbClr val="333333"/>
                </a:solidFill>
                <a:latin typeface="Calibri Light"/>
                <a:ea typeface="ＭＳ Ｐゴシック" panose="020B0600070205080204" pitchFamily="34" charset="-128"/>
                <a:cs typeface="Times New Roman" panose="02020603050405020304" pitchFamily="18" charset="0"/>
              </a:rPr>
              <a: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40</a:t>
            </a:fld>
            <a:endParaRPr lang="de-DE" dirty="0">
              <a:latin typeface="Calibri Light"/>
            </a:endParaRPr>
          </a:p>
        </p:txBody>
      </p:sp>
      <p:pic>
        <p:nvPicPr>
          <p:cNvPr id="12"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友達があなたを夕食に誘う。</a:t>
            </a:r>
            <a:endParaRPr lang="de-DE" altLang="de-DE" sz="3600">
              <a:latin typeface="Calibri Light"/>
            </a:endParaRPr>
          </a:p>
        </p:txBody>
      </p:sp>
      <p:sp>
        <p:nvSpPr>
          <p:cNvPr id="43011"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なぜ友達はあなたを夕食に誘ったのでしょう</a:t>
            </a:r>
            <a:r>
              <a:rPr lang="de-DE" altLang="ja-JP" sz="2400" dirty="0">
                <a:solidFill>
                  <a:srgbClr val="333333"/>
                </a:solidFill>
                <a:latin typeface="Calibri Light"/>
                <a:ea typeface="ＭＳ Ｐゴシック" panose="020B0600070205080204" pitchFamily="34" charset="-128"/>
              </a:rPr>
              <a:t>?</a:t>
            </a:r>
            <a:endParaRPr lang="ja-JP" altLang="en-US" sz="2400" dirty="0">
              <a:solidFill>
                <a:srgbClr val="333333"/>
              </a:solidFill>
              <a:latin typeface="Calibri Light"/>
              <a:ea typeface="ＭＳ Ｐゴシック" panose="020B0600070205080204" pitchFamily="34" charset="-128"/>
            </a:endParaRP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pic>
        <p:nvPicPr>
          <p:cNvPr id="14"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警官があなたの車を止める。</a:t>
            </a:r>
            <a:endParaRPr lang="de-DE" altLang="de-DE" sz="3600">
              <a:latin typeface="Calibri Light"/>
            </a:endParaRPr>
          </a:p>
        </p:txBody>
      </p:sp>
      <p:sp>
        <p:nvSpPr>
          <p:cNvPr id="44035"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なんでその警官はあなたの車を止めたのでしょう</a:t>
            </a:r>
            <a:r>
              <a:rPr lang="de-DE" altLang="ja-JP" sz="2400" dirty="0">
                <a:solidFill>
                  <a:srgbClr val="333333"/>
                </a:solidFill>
                <a:latin typeface="Calibri Light"/>
                <a:ea typeface="ＭＳ Ｐゴシック" panose="020B0600070205080204" pitchFamily="34" charset="-128"/>
              </a:rPr>
              <a:t>?</a:t>
            </a:r>
            <a:endParaRPr lang="ja-JP" altLang="en-US" sz="2400" dirty="0">
              <a:solidFill>
                <a:srgbClr val="333333"/>
              </a:solidFill>
              <a:latin typeface="Calibri Light"/>
              <a:ea typeface="ＭＳ Ｐゴシック" panose="020B0600070205080204" pitchFamily="34" charset="-128"/>
            </a:endParaRP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pic>
        <p:nvPicPr>
          <p:cNvPr id="14"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あなたはギャンブルで勝つ。</a:t>
            </a:r>
            <a:endParaRPr lang="de-DE" altLang="de-DE" sz="3600">
              <a:latin typeface="Calibri Light"/>
            </a:endParaRPr>
          </a:p>
        </p:txBody>
      </p:sp>
      <p:sp>
        <p:nvSpPr>
          <p:cNvPr id="45059"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なぜあなたは勝ったのでしょ</a:t>
            </a:r>
            <a:r>
              <a:rPr lang="ja-JP" altLang="de-DE" sz="2400">
                <a:solidFill>
                  <a:srgbClr val="333333"/>
                </a:solidFill>
                <a:latin typeface="Calibri Light"/>
                <a:ea typeface="ＭＳ Ｐゴシック" panose="020B0600070205080204" pitchFamily="34" charset="-128"/>
              </a:rPr>
              <a:t>う</a:t>
            </a:r>
            <a:r>
              <a:rPr lang="de-DE" altLang="ja-JP" sz="2400" dirty="0">
                <a:solidFill>
                  <a:srgbClr val="333333"/>
                </a:solidFill>
                <a:latin typeface="Calibri Light"/>
                <a:ea typeface="ＭＳ Ｐゴシック" panose="020B0600070205080204" pitchFamily="34" charset="-128"/>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pic>
        <p:nvPicPr>
          <p:cNvPr id="14" name="Picture 13"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Calibri Light"/>
              </a:rPr>
              <a:t>自分の車に近づいたときに、塗装に引っかき傷があるのに気付く。</a:t>
            </a:r>
            <a:endParaRPr lang="ja-JP" altLang="de-DE" sz="3600">
              <a:latin typeface="Calibri Light"/>
            </a:endParaRPr>
          </a:p>
        </p:txBody>
      </p:sp>
      <p:sp>
        <p:nvSpPr>
          <p:cNvPr id="46083"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この傷はなんでできたのでしょ</a:t>
            </a:r>
            <a:r>
              <a:rPr lang="ja-JP" altLang="de-DE" sz="2400">
                <a:solidFill>
                  <a:srgbClr val="333333"/>
                </a:solidFill>
                <a:latin typeface="Calibri Light"/>
                <a:ea typeface="ＭＳ Ｐゴシック" panose="020B0600070205080204" pitchFamily="34" charset="-128"/>
              </a:rPr>
              <a:t>う</a:t>
            </a:r>
            <a:r>
              <a:rPr lang="de-DE" altLang="de-DE" sz="2400" dirty="0">
                <a:solidFill>
                  <a:srgbClr val="333333"/>
                </a:solidFill>
                <a:latin typeface="Calibri Light"/>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pic>
        <p:nvPicPr>
          <p:cNvPr id="14"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医者に高血圧だと言われる。</a:t>
            </a:r>
            <a:endParaRPr lang="ja-JP" altLang="de-DE" sz="3600">
              <a:latin typeface="Calibri Light"/>
            </a:endParaRPr>
          </a:p>
        </p:txBody>
      </p:sp>
      <p:sp>
        <p:nvSpPr>
          <p:cNvPr id="47109" name="Rectangle 3"/>
          <p:cNvSpPr>
            <a:spLocks noGrp="1" noChangeArrowheads="1"/>
          </p:cNvSpPr>
          <p:nvPr>
            <p:ph idx="1"/>
          </p:nvPr>
        </p:nvSpPr>
        <p:spPr>
          <a:noFill/>
        </p:spPr>
        <p:txBody>
          <a:bodyPr>
            <a:noAutofit/>
          </a:bodyPr>
          <a:lstStyle/>
          <a:p>
            <a:pPr eaLnBrk="1" hangingPunct="1"/>
            <a:r>
              <a:rPr lang="ja-JP" altLang="de-DE" sz="2400">
                <a:solidFill>
                  <a:srgbClr val="333333"/>
                </a:solidFill>
                <a:latin typeface="Calibri Light"/>
                <a:ea typeface="ＭＳ Ｐゴシック" panose="020B0600070205080204" pitchFamily="34" charset="-128"/>
              </a:rPr>
              <a:t>なぜあなたは高血圧なのでしょう</a:t>
            </a:r>
            <a:r>
              <a:rPr lang="de-DE" altLang="de-DE" sz="2400" dirty="0">
                <a:solidFill>
                  <a:srgbClr val="333333"/>
                </a:solidFill>
                <a:latin typeface="Calibri Light"/>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14"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友達が仕事であなたを助けることを拒否する。</a:t>
            </a:r>
            <a:endParaRPr lang="de-DE" altLang="de-DE" sz="3600" dirty="0">
              <a:latin typeface="Calibri Light"/>
            </a:endParaRPr>
          </a:p>
        </p:txBody>
      </p:sp>
      <p:sp>
        <p:nvSpPr>
          <p:cNvPr id="48131"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なぜその友達はあなたを助けなかったのでしょ</a:t>
            </a:r>
            <a:r>
              <a:rPr lang="ja-JP" altLang="de-DE" sz="2400">
                <a:solidFill>
                  <a:srgbClr val="333333"/>
                </a:solidFill>
                <a:latin typeface="Calibri Light"/>
                <a:ea typeface="ＭＳ Ｐゴシック" panose="020B0600070205080204" pitchFamily="34" charset="-128"/>
              </a:rPr>
              <a:t>う</a:t>
            </a:r>
            <a:r>
              <a:rPr lang="de-DE" altLang="ja-JP" sz="2400" dirty="0">
                <a:solidFill>
                  <a:srgbClr val="333333"/>
                </a:solidFill>
                <a:latin typeface="Calibri Light"/>
                <a:ea typeface="ＭＳ Ｐゴシック" panose="020B0600070205080204" pitchFamily="34" charset="-128"/>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ja-JP" sz="2400" dirty="0">
              <a:solidFill>
                <a:srgbClr val="333333"/>
              </a:solidFill>
              <a:latin typeface="Calibri Light"/>
              <a:ea typeface="ＭＳ Ｐゴシック" panose="020B0600070205080204" pitchFamily="34" charset="-128"/>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pic>
        <p:nvPicPr>
          <p:cNvPr id="14"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友達がプレゼントであなたを驚かす。</a:t>
            </a:r>
            <a:endParaRPr lang="ja-JP" altLang="de-DE" sz="3600">
              <a:latin typeface="Calibri Light"/>
            </a:endParaRPr>
          </a:p>
        </p:txBody>
      </p:sp>
      <p:sp>
        <p:nvSpPr>
          <p:cNvPr id="49155"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なぜ友達はあなたにプレゼントをあげたのでしょ</a:t>
            </a:r>
            <a:r>
              <a:rPr lang="ja-JP" altLang="de-DE" sz="2400">
                <a:solidFill>
                  <a:srgbClr val="333333"/>
                </a:solidFill>
                <a:latin typeface="Calibri Light"/>
                <a:ea typeface="ＭＳ Ｐゴシック" panose="020B0600070205080204" pitchFamily="34" charset="-128"/>
              </a:rPr>
              <a:t>う</a:t>
            </a:r>
            <a:r>
              <a:rPr lang="de-DE" altLang="de-DE" sz="2400" dirty="0">
                <a:solidFill>
                  <a:srgbClr val="333333"/>
                </a:solidFill>
                <a:latin typeface="Calibri Light"/>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pic>
        <p:nvPicPr>
          <p:cNvPr id="14"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友達にあなたは愚かだと言われる。</a:t>
            </a:r>
            <a:endParaRPr lang="ja-JP" altLang="de-DE" sz="3600">
              <a:latin typeface="Calibri Light"/>
            </a:endParaRPr>
          </a:p>
        </p:txBody>
      </p:sp>
      <p:sp>
        <p:nvSpPr>
          <p:cNvPr id="50179"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なぜ友達はそんなことを言ったのでしょう</a:t>
            </a:r>
            <a:r>
              <a:rPr lang="de-DE" altLang="de-DE" sz="2400" dirty="0">
                <a:solidFill>
                  <a:srgbClr val="333333"/>
                </a:solidFill>
                <a:latin typeface="Calibri Light"/>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pic>
        <p:nvPicPr>
          <p:cNvPr id="14"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隣人の赤ちゃんを抱きあげたら泣かれる。</a:t>
            </a:r>
            <a:endParaRPr lang="ja-JP" altLang="de-DE" sz="3600">
              <a:latin typeface="Calibri Light"/>
            </a:endParaRPr>
          </a:p>
        </p:txBody>
      </p:sp>
      <p:sp>
        <p:nvSpPr>
          <p:cNvPr id="51203"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なぜ赤ちゃんは泣いたのでしょ</a:t>
            </a:r>
            <a:r>
              <a:rPr lang="ja-JP" altLang="de-DE" sz="2400">
                <a:solidFill>
                  <a:srgbClr val="333333"/>
                </a:solidFill>
                <a:latin typeface="Calibri Light"/>
                <a:ea typeface="ＭＳ Ｐゴシック" panose="020B0600070205080204" pitchFamily="34" charset="-128"/>
              </a:rPr>
              <a:t>う</a:t>
            </a:r>
            <a:r>
              <a:rPr lang="de-DE" altLang="ja-JP" sz="2400" dirty="0">
                <a:solidFill>
                  <a:srgbClr val="333333"/>
                </a:solidFill>
                <a:latin typeface="Calibri Light"/>
                <a:ea typeface="ＭＳ Ｐゴシック" panose="020B0600070205080204" pitchFamily="34" charset="-128"/>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pic>
        <p:nvPicPr>
          <p:cNvPr id="14"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dirty="0">
                <a:solidFill>
                  <a:srgbClr val="004992"/>
                </a:solidFill>
                <a:latin typeface="Calibri Light"/>
              </a:rPr>
              <a:t>自分自身</a:t>
            </a:r>
            <a:r>
              <a:rPr lang="en-US" altLang="ja-JP" sz="2400" dirty="0">
                <a:solidFill>
                  <a:srgbClr val="004992"/>
                </a:solidFill>
                <a:latin typeface="Calibri Light"/>
              </a:rPr>
              <a:t>? </a:t>
            </a:r>
          </a:p>
          <a:p>
            <a:pPr eaLnBrk="1" hangingPunct="1">
              <a:lnSpc>
                <a:spcPct val="105000"/>
              </a:lnSpc>
              <a:spcBef>
                <a:spcPts val="1999"/>
              </a:spcBef>
              <a:spcAft>
                <a:spcPts val="0"/>
              </a:spcAft>
              <a:buClrTx/>
              <a:buNone/>
            </a:pPr>
            <a:r>
              <a:rPr lang="ja-JP" altLang="en-US" sz="2400" dirty="0">
                <a:solidFill>
                  <a:srgbClr val="004992"/>
                </a:solidFill>
                <a:latin typeface="Calibri Light"/>
              </a:rPr>
              <a:t>他の人</a:t>
            </a:r>
            <a:r>
              <a:rPr lang="en-US" altLang="ja-JP" sz="2400" dirty="0">
                <a:solidFill>
                  <a:srgbClr val="004992"/>
                </a:solidFill>
                <a:latin typeface="Calibri Light"/>
              </a:rPr>
              <a:t>?</a:t>
            </a:r>
          </a:p>
          <a:p>
            <a:pPr eaLnBrk="1" hangingPunct="1">
              <a:lnSpc>
                <a:spcPct val="105000"/>
              </a:lnSpc>
              <a:spcBef>
                <a:spcPts val="1999"/>
              </a:spcBef>
              <a:spcAft>
                <a:spcPts val="0"/>
              </a:spcAft>
              <a:buClrTx/>
              <a:buNone/>
            </a:pPr>
            <a:r>
              <a:rPr lang="ja-JP" altLang="en-US" sz="2400" dirty="0">
                <a:solidFill>
                  <a:srgbClr val="004992"/>
                </a:solidFill>
                <a:latin typeface="Calibri Light"/>
              </a:rPr>
              <a:t>環境や偶然</a:t>
            </a:r>
            <a:r>
              <a:rPr lang="en-US" altLang="ja-JP"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Calibri Light"/>
              </a:rPr>
              <a:t>あなたは尊敬できないと友達に言われる。</a:t>
            </a:r>
            <a:endParaRPr lang="de-DE" altLang="de-DE" sz="3600">
              <a:latin typeface="Calibri Light"/>
            </a:endParaRPr>
          </a:p>
        </p:txBody>
      </p:sp>
      <p:sp>
        <p:nvSpPr>
          <p:cNvPr id="52227" name="Rectangle 3"/>
          <p:cNvSpPr>
            <a:spLocks noGrp="1" noChangeArrowheads="1"/>
          </p:cNvSpPr>
          <p:nvPr>
            <p:ph idx="1"/>
          </p:nvPr>
        </p:nvSpPr>
        <p:spPr>
          <a:noFill/>
        </p:spPr>
        <p:txBody>
          <a:bodyPr>
            <a:noAutofit/>
          </a:bodyPr>
          <a:lstStyle/>
          <a:p>
            <a:pPr eaLnBrk="1" hangingPunct="1"/>
            <a:r>
              <a:rPr lang="ja-JP" altLang="de-DE" sz="2400" dirty="0">
                <a:solidFill>
                  <a:srgbClr val="333333"/>
                </a:solidFill>
                <a:latin typeface="Calibri Light"/>
                <a:ea typeface="ＭＳ Ｐゴシック" panose="020B0600070205080204" pitchFamily="34" charset="-128"/>
              </a:rPr>
              <a:t>なんで友達はそんなことを言ったのでしょ</a:t>
            </a:r>
            <a:r>
              <a:rPr lang="ja-JP" altLang="de-DE" sz="2400">
                <a:solidFill>
                  <a:srgbClr val="333333"/>
                </a:solidFill>
                <a:latin typeface="Calibri Light"/>
                <a:ea typeface="ＭＳ Ｐゴシック" panose="020B0600070205080204" pitchFamily="34" charset="-128"/>
              </a:rPr>
              <a:t>う</a:t>
            </a:r>
            <a:r>
              <a:rPr lang="de-DE" altLang="de-DE" sz="2400" dirty="0">
                <a:solidFill>
                  <a:srgbClr val="333333"/>
                </a:solidFill>
                <a:latin typeface="Calibri Light"/>
              </a:rPr>
              <a:t>?</a:t>
            </a:r>
          </a:p>
          <a:p>
            <a:pPr lvl="0" defTabSz="914400" fontAlgn="base"/>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この出来事の主要な理由はなんでしょうか</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50</a:t>
            </a:fld>
            <a:endParaRPr lang="de-DE" dirty="0">
              <a:latin typeface="Calibri Light"/>
            </a:endParaRPr>
          </a:p>
        </p:txBody>
      </p:sp>
      <p:pic>
        <p:nvPicPr>
          <p:cNvPr id="14"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ja-JP" altLang="en-US" sz="2400">
                <a:solidFill>
                  <a:srgbClr val="004992"/>
                </a:solidFill>
                <a:latin typeface="Calibri Light"/>
              </a:rPr>
              <a:t>自分自身</a:t>
            </a:r>
            <a:r>
              <a:rPr lang="en-US" altLang="ja-JP" sz="2400">
                <a:solidFill>
                  <a:srgbClr val="004992"/>
                </a:solidFill>
                <a:latin typeface="Calibri Light"/>
              </a:rPr>
              <a:t>? </a:t>
            </a:r>
          </a:p>
          <a:p>
            <a:pPr eaLnBrk="1" hangingPunct="1">
              <a:lnSpc>
                <a:spcPct val="105000"/>
              </a:lnSpc>
              <a:spcBef>
                <a:spcPts val="1999"/>
              </a:spcBef>
              <a:spcAft>
                <a:spcPts val="0"/>
              </a:spcAft>
              <a:buClrTx/>
              <a:buNone/>
            </a:pPr>
            <a:r>
              <a:rPr lang="ja-JP" altLang="en-US" sz="2400">
                <a:solidFill>
                  <a:srgbClr val="004992"/>
                </a:solidFill>
                <a:latin typeface="Calibri Light"/>
              </a:rPr>
              <a:t>他の人</a:t>
            </a:r>
            <a:r>
              <a:rPr lang="en-US" altLang="ja-JP" sz="2400">
                <a:solidFill>
                  <a:srgbClr val="004992"/>
                </a:solidFill>
                <a:latin typeface="Calibri Light"/>
              </a:rPr>
              <a:t>?</a:t>
            </a:r>
          </a:p>
          <a:p>
            <a:pPr eaLnBrk="1" hangingPunct="1">
              <a:lnSpc>
                <a:spcPct val="105000"/>
              </a:lnSpc>
              <a:spcBef>
                <a:spcPts val="1999"/>
              </a:spcBef>
              <a:spcAft>
                <a:spcPts val="0"/>
              </a:spcAft>
              <a:buClrTx/>
              <a:buNone/>
            </a:pPr>
            <a:r>
              <a:rPr lang="ja-JP" altLang="en-US" sz="2400">
                <a:solidFill>
                  <a:srgbClr val="004992"/>
                </a:solidFill>
                <a:latin typeface="Calibri Light"/>
              </a:rPr>
              <a:t>環境や偶然</a:t>
            </a:r>
            <a:r>
              <a:rPr lang="en-US" altLang="ja-JP" sz="240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日常生活におきかえる</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ja-JP" altLang="de-DE" sz="2400" b="1" dirty="0">
                <a:solidFill>
                  <a:srgbClr val="333333"/>
                </a:solidFill>
                <a:latin typeface="Calibri Light"/>
                <a:ea typeface="ＭＳ Ｐゴシック" panose="020B0600070205080204" pitchFamily="34" charset="-128"/>
                <a:cs typeface="Times New Roman" panose="02020603050405020304" pitchFamily="18" charset="0"/>
              </a:rPr>
              <a:t>学習目標</a:t>
            </a:r>
            <a:r>
              <a:rPr lang="de-DE" altLang="de-DE" sz="2400" b="1"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ja-JP" altLang="en-US" sz="2400" dirty="0">
                <a:solidFill>
                  <a:srgbClr val="333333"/>
                </a:solidFill>
                <a:latin typeface="Calibri Light"/>
                <a:ea typeface="+mj-ea"/>
                <a:cs typeface="Times New Roman" panose="02020603050405020304" pitchFamily="18" charset="0"/>
              </a:rPr>
              <a:t>ある出来事の結果の一因となっている可能性のある他の要因</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言い換えれば自分自身</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他者</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環境</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について常に考えよう。</a:t>
            </a:r>
            <a:endParaRPr lang="en-US" altLang="ja-JP" sz="2400" dirty="0">
              <a:solidFill>
                <a:srgbClr val="333333"/>
              </a:solidFill>
              <a:latin typeface="Calibri Light"/>
              <a:ea typeface="+mj-ea"/>
              <a:cs typeface="Times New Roman" panose="02020603050405020304" pitchFamily="18" charset="0"/>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51</a:t>
            </a:fld>
            <a:endParaRPr lang="de-DE" dirty="0">
              <a:latin typeface="Calibri Light"/>
            </a:endParaRPr>
          </a:p>
        </p:txBody>
      </p:sp>
    </p:spTree>
    <p:extLst>
      <p:ext uri="{BB962C8B-B14F-4D97-AF65-F5344CB8AC3E}">
        <p14:creationId xmlns:p14="http://schemas.microsoft.com/office/powerpoint/2010/main" val="18213252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日常生活におきかえる</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ja-JP" altLang="de-DE" sz="2400" b="1" dirty="0">
                <a:solidFill>
                  <a:srgbClr val="333333"/>
                </a:solidFill>
                <a:latin typeface="Calibri Light"/>
                <a:ea typeface="ＭＳ Ｐゴシック" panose="020B0600070205080204" pitchFamily="34" charset="-128"/>
                <a:cs typeface="Times New Roman" panose="02020603050405020304" pitchFamily="18" charset="0"/>
              </a:rPr>
              <a:t>学習目標</a:t>
            </a:r>
            <a:r>
              <a:rPr lang="de-DE" altLang="de-DE" sz="2400" b="1"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ja-JP" altLang="en-US" sz="2400" dirty="0">
                <a:solidFill>
                  <a:srgbClr val="333333"/>
                </a:solidFill>
                <a:latin typeface="Calibri Light"/>
                <a:ea typeface="+mj-ea"/>
                <a:cs typeface="Times New Roman" panose="02020603050405020304" pitchFamily="18" charset="0"/>
              </a:rPr>
              <a:t>ある出来事の結果の一因となっている可能性のある他の要因</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言い換えれば自分自身</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他者</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環境</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について常に考えよう。</a:t>
            </a:r>
            <a:endParaRPr lang="en-US" altLang="ja-JP" sz="2400" dirty="0">
              <a:solidFill>
                <a:srgbClr val="333333"/>
              </a:solidFill>
              <a:latin typeface="Calibri Light"/>
              <a:ea typeface="+mj-ea"/>
              <a:cs typeface="Times New Roman" panose="02020603050405020304" pitchFamily="18" charset="0"/>
            </a:endParaRPr>
          </a:p>
          <a:p>
            <a:pPr marL="342900" lvl="0" indent="-342900" defTabSz="914400" fontAlgn="base">
              <a:buClr>
                <a:srgbClr val="333333"/>
              </a:buClr>
              <a:buFont typeface="WingDings"/>
              <a:buChar char=""/>
            </a:pPr>
            <a:r>
              <a:rPr lang="ja-JP" altLang="en-US" sz="2400" dirty="0">
                <a:solidFill>
                  <a:srgbClr val="333333"/>
                </a:solidFill>
                <a:latin typeface="Calibri Light"/>
                <a:ea typeface="+mj-ea"/>
                <a:cs typeface="Times New Roman" panose="02020603050405020304" pitchFamily="18" charset="0"/>
              </a:rPr>
              <a:t>我々は日常生活では出来るだけ現実的であろうとすべき：</a:t>
            </a:r>
            <a:br>
              <a:rPr lang="en-US" altLang="ja-JP" sz="2400" dirty="0">
                <a:solidFill>
                  <a:srgbClr val="333333"/>
                </a:solidFill>
                <a:latin typeface="Calibri Light"/>
                <a:ea typeface="+mj-ea"/>
                <a:cs typeface="Times New Roman" panose="02020603050405020304" pitchFamily="18" charset="0"/>
              </a:rPr>
            </a:br>
            <a:r>
              <a:rPr lang="ja-JP" altLang="en-US" sz="2400" dirty="0">
                <a:solidFill>
                  <a:srgbClr val="333333"/>
                </a:solidFill>
                <a:latin typeface="Calibri Light"/>
                <a:ea typeface="+mj-ea"/>
                <a:cs typeface="Times New Roman" panose="02020603050405020304" pitchFamily="18" charset="0"/>
              </a:rPr>
              <a:t>悪い事が起きたときに常に自分の失敗であるとは限らないのと同様、常に人のせいにすることが正当化されるとは限らない。</a:t>
            </a:r>
            <a:endParaRPr lang="en-US" altLang="ja-JP" sz="2400" dirty="0">
              <a:solidFill>
                <a:srgbClr val="333333"/>
              </a:solidFill>
              <a:latin typeface="Calibri Light"/>
              <a:ea typeface="+mj-ea"/>
              <a:cs typeface="Times New Roman" panose="02020603050405020304" pitchFamily="18" charset="0"/>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52</a:t>
            </a:fld>
            <a:endParaRPr lang="de-DE" dirty="0">
              <a:latin typeface="Calibri Light"/>
            </a:endParaRPr>
          </a:p>
        </p:txBody>
      </p:sp>
    </p:spTree>
    <p:extLst>
      <p:ext uri="{BB962C8B-B14F-4D97-AF65-F5344CB8AC3E}">
        <p14:creationId xmlns:p14="http://schemas.microsoft.com/office/powerpoint/2010/main" val="36823634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日常生活におきかえる</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ja-JP" altLang="de-DE" sz="2400" b="1" dirty="0">
                <a:solidFill>
                  <a:srgbClr val="333333"/>
                </a:solidFill>
                <a:latin typeface="Calibri Light"/>
                <a:ea typeface="ＭＳ Ｐゴシック" panose="020B0600070205080204" pitchFamily="34" charset="-128"/>
                <a:cs typeface="Times New Roman" panose="02020603050405020304" pitchFamily="18" charset="0"/>
              </a:rPr>
              <a:t>学習目標</a:t>
            </a:r>
            <a:r>
              <a:rPr lang="de-DE" altLang="de-DE" sz="2400" b="1" dirty="0">
                <a:solidFill>
                  <a:srgbClr val="333333"/>
                </a:solidFill>
                <a:latin typeface="Calibri Light"/>
                <a:cs typeface="Times New Roman" panose="02020603050405020304" pitchFamily="18" charset="0"/>
              </a:rPr>
              <a:t>:</a:t>
            </a:r>
          </a:p>
          <a:p>
            <a:pPr marL="342900" lvl="0" indent="-342900" defTabSz="914400" fontAlgn="base">
              <a:buClr>
                <a:srgbClr val="333333"/>
              </a:buClr>
              <a:buFont typeface="WingDings"/>
              <a:buChar char=""/>
            </a:pPr>
            <a:r>
              <a:rPr lang="ja-JP" altLang="en-US" sz="2400" dirty="0">
                <a:solidFill>
                  <a:srgbClr val="333333"/>
                </a:solidFill>
                <a:latin typeface="Calibri Light"/>
                <a:ea typeface="+mj-ea"/>
                <a:cs typeface="Times New Roman" panose="02020603050405020304" pitchFamily="18" charset="0"/>
              </a:rPr>
              <a:t>ある出来事の結果の一因となっている可能性のある他の要因</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言い換えれば自分自身</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他者</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環境</a:t>
            </a:r>
            <a:r>
              <a:rPr lang="en-US" altLang="ja-JP" sz="2400" dirty="0">
                <a:solidFill>
                  <a:srgbClr val="333333"/>
                </a:solidFill>
                <a:latin typeface="Calibri Light"/>
                <a:ea typeface="+mj-ea"/>
                <a:cs typeface="Times New Roman" panose="02020603050405020304" pitchFamily="18" charset="0"/>
              </a:rPr>
              <a:t>)</a:t>
            </a:r>
            <a:r>
              <a:rPr lang="ja-JP" altLang="en-US" sz="2400" dirty="0">
                <a:solidFill>
                  <a:srgbClr val="333333"/>
                </a:solidFill>
                <a:latin typeface="Calibri Light"/>
                <a:ea typeface="+mj-ea"/>
                <a:cs typeface="Times New Roman" panose="02020603050405020304" pitchFamily="18" charset="0"/>
              </a:rPr>
              <a:t>について常に考えよう。</a:t>
            </a:r>
            <a:endParaRPr lang="en-US" altLang="ja-JP" sz="2400" dirty="0">
              <a:solidFill>
                <a:srgbClr val="333333"/>
              </a:solidFill>
              <a:latin typeface="Calibri Light"/>
              <a:ea typeface="+mj-ea"/>
              <a:cs typeface="Times New Roman" panose="02020603050405020304" pitchFamily="18" charset="0"/>
            </a:endParaRPr>
          </a:p>
          <a:p>
            <a:pPr marL="342900" lvl="0" indent="-342900" defTabSz="914400" fontAlgn="base">
              <a:buClr>
                <a:srgbClr val="333333"/>
              </a:buClr>
              <a:buFont typeface="WingDings"/>
              <a:buChar char=""/>
            </a:pPr>
            <a:r>
              <a:rPr lang="ja-JP" altLang="en-US" sz="2400" dirty="0">
                <a:solidFill>
                  <a:srgbClr val="333333"/>
                </a:solidFill>
                <a:latin typeface="Calibri Light"/>
                <a:ea typeface="+mj-ea"/>
                <a:cs typeface="Times New Roman" panose="02020603050405020304" pitchFamily="18" charset="0"/>
              </a:rPr>
              <a:t>我々は日常生活では出来るだけ現実的であろうとすべき：</a:t>
            </a:r>
            <a:br>
              <a:rPr lang="en-US" altLang="ja-JP" sz="2400" dirty="0">
                <a:solidFill>
                  <a:srgbClr val="333333"/>
                </a:solidFill>
                <a:latin typeface="Calibri Light"/>
                <a:ea typeface="+mj-ea"/>
                <a:cs typeface="Times New Roman" panose="02020603050405020304" pitchFamily="18" charset="0"/>
              </a:rPr>
            </a:br>
            <a:r>
              <a:rPr lang="ja-JP" altLang="en-US" sz="2400" dirty="0">
                <a:solidFill>
                  <a:srgbClr val="333333"/>
                </a:solidFill>
                <a:latin typeface="Calibri Light"/>
                <a:ea typeface="+mj-ea"/>
                <a:cs typeface="Times New Roman" panose="02020603050405020304" pitchFamily="18" charset="0"/>
              </a:rPr>
              <a:t>悪い事が起きたときに常に自分の失敗であるとは限らないのと同様、常に人のせいにすることが正当化されるとは限らない。</a:t>
            </a:r>
            <a:endParaRPr lang="en-US" altLang="ja-JP" sz="2400" dirty="0">
              <a:solidFill>
                <a:srgbClr val="333333"/>
              </a:solidFill>
              <a:latin typeface="Calibri Light"/>
              <a:ea typeface="+mj-ea"/>
              <a:cs typeface="Times New Roman" panose="02020603050405020304" pitchFamily="18" charset="0"/>
            </a:endParaRPr>
          </a:p>
          <a:p>
            <a:pPr marL="342900" lvl="0" indent="-342900" defTabSz="914400" fontAlgn="base">
              <a:buClr>
                <a:srgbClr val="333333"/>
              </a:buClr>
              <a:buFont typeface="WingDings"/>
              <a:buChar char=""/>
            </a:pPr>
            <a:r>
              <a:rPr lang="ja-JP" altLang="en-US" sz="2400" dirty="0">
                <a:solidFill>
                  <a:srgbClr val="333333"/>
                </a:solidFill>
                <a:latin typeface="Calibri Light"/>
                <a:ea typeface="+mj-ea"/>
                <a:cs typeface="Times New Roman" panose="02020603050405020304" pitchFamily="18" charset="0"/>
              </a:rPr>
              <a:t>普通は多くの要因が出来事の原因となる。</a:t>
            </a:r>
            <a:endParaRPr lang="en-US" sz="2400" dirty="0">
              <a:latin typeface="Calibri Light"/>
              <a:ea typeface="+mj-ea"/>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53</a:t>
            </a:fld>
            <a:endParaRPr lang="de-DE" dirty="0">
              <a:latin typeface="Calibri Light"/>
            </a:endParaRPr>
          </a:p>
        </p:txBody>
      </p:sp>
    </p:spTree>
    <p:extLst>
      <p:ext uri="{BB962C8B-B14F-4D97-AF65-F5344CB8AC3E}">
        <p14:creationId xmlns:p14="http://schemas.microsoft.com/office/powerpoint/2010/main" val="23594352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帰属は精神病とどんな関係があるのだろうか</a:t>
            </a:r>
            <a:r>
              <a:rPr lang="en-US" altLang="ja-JP" sz="3600" dirty="0">
                <a:latin typeface="Calibri Light"/>
              </a:rPr>
              <a:t>?</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ja-JP" altLang="en-AU" sz="2400" dirty="0">
                <a:solidFill>
                  <a:srgbClr val="333333"/>
                </a:solidFill>
                <a:latin typeface="Calibri Light"/>
                <a:ea typeface="ＭＳ Ｐゴシック" panose="020B0600070205080204" pitchFamily="34" charset="-128"/>
                <a:cs typeface="Times New Roman" panose="02020603050405020304" pitchFamily="18" charset="0"/>
              </a:rPr>
              <a:t>精神病者の多くは複雑な出来事をたった一つの理由のみで説明しがちです。時に、人の失敗だけのせいにするものもいます。</a:t>
            </a:r>
            <a:endParaRPr lang="en-AU" altLang="de-DE" sz="2400" dirty="0">
              <a:solidFill>
                <a:srgbClr val="333333"/>
              </a:solidFill>
              <a:latin typeface="Calibri Light"/>
              <a:cs typeface="Times New Roman" panose="02020603050405020304" pitchFamily="18" charset="0"/>
            </a:endParaRPr>
          </a:p>
          <a:p>
            <a:pPr lvl="0" defTabSz="914400" fontAlgn="base"/>
            <a:r>
              <a:rPr lang="ja-JP" altLang="en-AU" sz="2400" dirty="0">
                <a:solidFill>
                  <a:srgbClr val="004992"/>
                </a:solidFill>
                <a:latin typeface="Calibri Light"/>
                <a:ea typeface="ＭＳ Ｐゴシック" panose="020B0600070205080204" pitchFamily="34" charset="-128"/>
                <a:cs typeface="Times New Roman" panose="02020603050405020304" pitchFamily="18" charset="0"/>
              </a:rPr>
              <a:t>例</a:t>
            </a:r>
            <a:r>
              <a:rPr lang="en-AU" altLang="ja-JP" sz="2400" dirty="0">
                <a:solidFill>
                  <a:srgbClr val="004992"/>
                </a:solidFill>
                <a:latin typeface="Calibri Light"/>
                <a:ea typeface="ＭＳ Ｐゴシック" panose="020B0600070205080204" pitchFamily="34" charset="-128"/>
                <a:cs typeface="Times New Roman" panose="02020603050405020304" pitchFamily="18" charset="0"/>
              </a:rPr>
              <a:t>Ⅰ</a:t>
            </a:r>
            <a:r>
              <a:rPr lang="en-AU" altLang="de-DE" sz="2400" dirty="0">
                <a:solidFill>
                  <a:srgbClr val="004992"/>
                </a:solidFill>
                <a:latin typeface="Calibri Light"/>
                <a:cs typeface="Times New Roman" panose="02020603050405020304" pitchFamily="18" charset="0"/>
              </a:rPr>
              <a:t>: </a:t>
            </a:r>
            <a:r>
              <a:rPr lang="ja-JP" altLang="en-AU" sz="2400" dirty="0">
                <a:solidFill>
                  <a:srgbClr val="333333"/>
                </a:solidFill>
                <a:latin typeface="Calibri Light"/>
                <a:ea typeface="ＭＳ Ｐゴシック" panose="020B0600070205080204" pitchFamily="34" charset="-128"/>
                <a:cs typeface="Times New Roman" panose="02020603050405020304" pitchFamily="18" charset="0"/>
              </a:rPr>
              <a:t>クララはよくつまづく。</a:t>
            </a:r>
            <a:endParaRPr lang="en-AU" altLang="de-DE" sz="2400" dirty="0">
              <a:solidFill>
                <a:srgbClr val="333333"/>
              </a:solidFill>
              <a:latin typeface="Calibri Light"/>
              <a:cs typeface="Times New Roman" panose="02020603050405020304" pitchFamily="18" charset="0"/>
            </a:endParaRPr>
          </a:p>
          <a:p>
            <a:pPr lvl="0" defTabSz="914400" fontAlgn="base"/>
            <a:r>
              <a:rPr lang="ja-JP" altLang="en-AU" sz="2400" dirty="0">
                <a:solidFill>
                  <a:srgbClr val="004992"/>
                </a:solidFill>
                <a:latin typeface="Calibri Light"/>
                <a:ea typeface="ＭＳ Ｐゴシック" panose="020B0600070205080204" pitchFamily="34" charset="-128"/>
                <a:cs typeface="Times New Roman" panose="02020603050405020304" pitchFamily="18" charset="0"/>
              </a:rPr>
              <a:t>自身の信念</a:t>
            </a:r>
            <a:r>
              <a:rPr lang="en-AU" altLang="de-DE" sz="2400" dirty="0">
                <a:solidFill>
                  <a:srgbClr val="004992"/>
                </a:solidFill>
                <a:latin typeface="Calibri Light"/>
                <a:cs typeface="Times New Roman" panose="02020603050405020304" pitchFamily="18" charset="0"/>
              </a:rPr>
              <a:t>:</a:t>
            </a:r>
            <a:r>
              <a:rPr lang="en-AU" altLang="ja-JP" sz="2400" dirty="0">
                <a:solidFill>
                  <a:srgbClr val="004992"/>
                </a:solidFill>
                <a:latin typeface="Calibri Light"/>
                <a:ea typeface="ＭＳ Ｐゴシック" panose="020B0600070205080204" pitchFamily="34" charset="-128"/>
                <a:cs typeface="Times New Roman" panose="02020603050405020304" pitchFamily="18" charset="0"/>
              </a:rPr>
              <a:t> </a:t>
            </a:r>
            <a:r>
              <a:rPr lang="ja-JP" altLang="en-AU" sz="2400" dirty="0">
                <a:solidFill>
                  <a:srgbClr val="333333"/>
                </a:solidFill>
                <a:latin typeface="Calibri Light"/>
                <a:ea typeface="ＭＳ Ｐゴシック" panose="020B0600070205080204" pitchFamily="34" charset="-128"/>
                <a:cs typeface="Times New Roman" panose="02020603050405020304" pitchFamily="18" charset="0"/>
              </a:rPr>
              <a:t>おじさんが彼女の頭に電極でパルスを送ってくるからクララはつまづくのだ。</a:t>
            </a:r>
            <a:endParaRPr lang="en-AU" altLang="de-DE" sz="2400" dirty="0">
              <a:solidFill>
                <a:srgbClr val="333333"/>
              </a:solidFill>
              <a:latin typeface="Calibri Light"/>
              <a:cs typeface="Times New Roman" panose="02020603050405020304" pitchFamily="18" charset="0"/>
            </a:endParaRPr>
          </a:p>
          <a:p>
            <a:pPr lvl="0" defTabSz="914400" fontAlgn="base"/>
            <a:r>
              <a:rPr lang="ja-JP" altLang="en-AU" sz="2400" dirty="0">
                <a:solidFill>
                  <a:srgbClr val="004992"/>
                </a:solidFill>
                <a:latin typeface="Calibri Light"/>
                <a:ea typeface="ＭＳ Ｐゴシック" panose="020B0600070205080204" pitchFamily="34" charset="-128"/>
                <a:cs typeface="Times New Roman" panose="02020603050405020304" pitchFamily="18" charset="0"/>
              </a:rPr>
              <a:t>別の説明</a:t>
            </a:r>
            <a:r>
              <a:rPr lang="en-AU" altLang="de-DE" sz="2400" dirty="0">
                <a:solidFill>
                  <a:srgbClr val="004992"/>
                </a:solidFill>
                <a:latin typeface="Calibri Light"/>
                <a:cs typeface="Times New Roman" panose="02020603050405020304" pitchFamily="18" charset="0"/>
              </a:rPr>
              <a:t>: </a:t>
            </a:r>
            <a:r>
              <a:rPr lang="ja-JP" altLang="de-DE" sz="2400" dirty="0">
                <a:solidFill>
                  <a:srgbClr val="333333"/>
                </a:solidFill>
                <a:latin typeface="Calibri Light"/>
                <a:ea typeface="ＭＳ Ｐゴシック" panose="020B0600070205080204" pitchFamily="34" charset="-128"/>
                <a:cs typeface="Times New Roman" panose="02020603050405020304" pitchFamily="18" charset="0"/>
              </a:rPr>
              <a:t>彼女にはバランス感覚に影響するような耳の感染症がある。加えて、何週間も雨が降っていて、通りがとても滑りやすくなっていた。</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54</a:t>
            </a:fld>
            <a:endParaRPr lang="de-DE"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Calibri Light"/>
              </a:rPr>
              <a:t>帰属は精神病とどんな関係があるのだろうか</a:t>
            </a:r>
            <a:r>
              <a:rPr lang="en-US" altLang="ja-JP" sz="3600" dirty="0">
                <a:latin typeface="Calibri Light"/>
              </a:rPr>
              <a:t>?</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r>
              <a:rPr lang="ja-JP" altLang="en-AU" sz="2400" dirty="0">
                <a:solidFill>
                  <a:srgbClr val="333333"/>
                </a:solidFill>
                <a:latin typeface="Calibri Light"/>
                <a:ea typeface="ＭＳ Ｐゴシック" panose="020B0600070205080204" pitchFamily="34" charset="-128"/>
                <a:cs typeface="Times New Roman" panose="02020603050405020304" pitchFamily="18" charset="0"/>
              </a:rPr>
              <a:t>時に、他の人が「部分的な」責任を負うときもあるが、他の重要な要因も十分に認められなければならない。</a:t>
            </a:r>
            <a:endParaRPr lang="en-AU" altLang="de-DE" sz="2400" dirty="0">
              <a:solidFill>
                <a:srgbClr val="333333"/>
              </a:solidFill>
              <a:latin typeface="Calibri Light"/>
              <a:cs typeface="Times New Roman" panose="02020603050405020304" pitchFamily="18" charset="0"/>
            </a:endParaRPr>
          </a:p>
          <a:p>
            <a:pPr lvl="0" defTabSz="914400" fontAlgn="base"/>
            <a:r>
              <a:rPr lang="ja-JP" altLang="en-AU" sz="2400" dirty="0">
                <a:solidFill>
                  <a:srgbClr val="004992"/>
                </a:solidFill>
                <a:latin typeface="Calibri Light"/>
                <a:ea typeface="ＭＳ Ｐゴシック" panose="020B0600070205080204" pitchFamily="34" charset="-128"/>
                <a:cs typeface="Times New Roman" panose="02020603050405020304" pitchFamily="18" charset="0"/>
              </a:rPr>
              <a:t>例</a:t>
            </a:r>
            <a:r>
              <a:rPr lang="en-AU" altLang="ja-JP" sz="2400" dirty="0">
                <a:solidFill>
                  <a:srgbClr val="004992"/>
                </a:solidFill>
                <a:latin typeface="Calibri Light"/>
                <a:ea typeface="ＭＳ Ｐゴシック" panose="020B0600070205080204" pitchFamily="34" charset="-128"/>
                <a:cs typeface="Times New Roman" panose="02020603050405020304" pitchFamily="18" charset="0"/>
              </a:rPr>
              <a:t>Ⅱ</a:t>
            </a:r>
            <a:r>
              <a:rPr lang="en-AU" altLang="de-DE" sz="2400" dirty="0">
                <a:solidFill>
                  <a:srgbClr val="004992"/>
                </a:solidFill>
                <a:latin typeface="Calibri Light"/>
                <a:cs typeface="Times New Roman" panose="02020603050405020304" pitchFamily="18" charset="0"/>
              </a:rPr>
              <a:t>: </a:t>
            </a:r>
            <a:r>
              <a:rPr lang="ja-JP" altLang="en-AU" sz="2400" dirty="0">
                <a:solidFill>
                  <a:srgbClr val="333333"/>
                </a:solidFill>
                <a:latin typeface="Calibri Light"/>
                <a:ea typeface="ＭＳ Ｐゴシック" panose="020B0600070205080204" pitchFamily="34" charset="-128"/>
                <a:cs typeface="Times New Roman" panose="02020603050405020304" pitchFamily="18" charset="0"/>
              </a:rPr>
              <a:t>ポールは精神病を再発した</a:t>
            </a:r>
            <a:r>
              <a:rPr lang="en-AU" altLang="ja-JP" sz="2400" dirty="0">
                <a:solidFill>
                  <a:srgbClr val="333333"/>
                </a:solidFill>
                <a:latin typeface="Calibri Light"/>
                <a:ea typeface="ＭＳ Ｐゴシック" panose="020B0600070205080204" pitchFamily="34" charset="-128"/>
                <a:cs typeface="Times New Roman" panose="02020603050405020304" pitchFamily="18" charset="0"/>
              </a:rPr>
              <a:t>!</a:t>
            </a:r>
            <a:endParaRPr lang="en-AU" altLang="de-DE" sz="2400" dirty="0">
              <a:solidFill>
                <a:srgbClr val="333333"/>
              </a:solidFill>
              <a:latin typeface="Calibri Light"/>
              <a:cs typeface="Times New Roman" panose="02020603050405020304" pitchFamily="18" charset="0"/>
            </a:endParaRPr>
          </a:p>
          <a:p>
            <a:pPr lvl="0" defTabSz="914400" fontAlgn="base"/>
            <a:r>
              <a:rPr lang="ja-JP" altLang="en-AU" sz="2400" dirty="0">
                <a:solidFill>
                  <a:srgbClr val="004992"/>
                </a:solidFill>
                <a:latin typeface="Calibri Light"/>
                <a:ea typeface="ＭＳ Ｐゴシック" panose="020B0600070205080204" pitchFamily="34" charset="-128"/>
                <a:cs typeface="Times New Roman" panose="02020603050405020304" pitchFamily="18" charset="0"/>
              </a:rPr>
              <a:t>自身の信念</a:t>
            </a:r>
            <a:r>
              <a:rPr lang="en-AU" altLang="de-DE" sz="2400" dirty="0">
                <a:solidFill>
                  <a:srgbClr val="004992"/>
                </a:solidFill>
                <a:latin typeface="Calibri Light"/>
                <a:cs typeface="Times New Roman" panose="02020603050405020304" pitchFamily="18" charset="0"/>
              </a:rPr>
              <a:t>: </a:t>
            </a:r>
            <a:r>
              <a:rPr lang="ja-JP" altLang="en-AU" sz="2400" dirty="0">
                <a:solidFill>
                  <a:srgbClr val="333333"/>
                </a:solidFill>
                <a:latin typeface="Calibri Light"/>
                <a:ea typeface="ＭＳ Ｐゴシック" panose="020B0600070205080204" pitchFamily="34" charset="-128"/>
                <a:cs typeface="Times New Roman" panose="02020603050405020304" pitchFamily="18" charset="0"/>
              </a:rPr>
              <a:t>その再発は恐ろしい子供時代の侵入的思考によって引き起こされている。彼は子供時代にたびたび暴行を受けていた。</a:t>
            </a:r>
            <a:endParaRPr lang="en-AU" altLang="de-DE" sz="2400" dirty="0">
              <a:solidFill>
                <a:srgbClr val="333333"/>
              </a:solidFill>
              <a:latin typeface="Calibri Light"/>
              <a:cs typeface="Times New Roman" panose="02020603050405020304" pitchFamily="18" charset="0"/>
            </a:endParaRPr>
          </a:p>
          <a:p>
            <a:pPr lvl="0" defTabSz="914400" fontAlgn="base"/>
            <a:r>
              <a:rPr lang="ja-JP" altLang="en-AU" sz="2400" dirty="0">
                <a:solidFill>
                  <a:srgbClr val="004992"/>
                </a:solidFill>
                <a:latin typeface="Calibri Light"/>
                <a:ea typeface="ＭＳ Ｐゴシック" panose="020B0600070205080204" pitchFamily="34" charset="-128"/>
                <a:cs typeface="Times New Roman" panose="02020603050405020304" pitchFamily="18" charset="0"/>
              </a:rPr>
              <a:t>追加すべき要因</a:t>
            </a:r>
            <a:r>
              <a:rPr lang="en-AU" altLang="de-DE" sz="2400" dirty="0">
                <a:solidFill>
                  <a:srgbClr val="004992"/>
                </a:solidFill>
                <a:latin typeface="Calibri Light"/>
                <a:cs typeface="Times New Roman" panose="02020603050405020304" pitchFamily="18" charset="0"/>
              </a:rPr>
              <a:t>: </a:t>
            </a:r>
            <a:r>
              <a:rPr lang="ja-JP" altLang="en-AU" sz="2400" dirty="0">
                <a:solidFill>
                  <a:srgbClr val="333333"/>
                </a:solidFill>
                <a:latin typeface="Calibri Light"/>
                <a:ea typeface="ＭＳ Ｐゴシック" panose="020B0600070205080204" pitchFamily="34" charset="-128"/>
                <a:cs typeface="Times New Roman" panose="02020603050405020304" pitchFamily="18" charset="0"/>
              </a:rPr>
              <a:t>このことはひとつの可能性のある要因ではあるが、他の要因もある。つまり、ポールは薬を飲むのを止め、仕事で喧嘩をして、そのことで仕事を失うのを恐れるようになったという側面である。</a:t>
            </a:r>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r>
              <a:rPr lang="ja-JP" altLang="en-US" dirty="0">
                <a:latin typeface="Calibri Light"/>
              </a:rPr>
              <a:t>トレーニング・モジュール </a:t>
            </a:r>
            <a:r>
              <a:rPr lang="en-US" altLang="ja-JP" dirty="0">
                <a:latin typeface="Calibri Light"/>
              </a:rPr>
              <a:t>1 – </a:t>
            </a:r>
            <a:r>
              <a:rPr lang="ja-JP" altLang="en-US" dirty="0">
                <a:latin typeface="Calibri Light"/>
              </a:rPr>
              <a:t>帰属 </a:t>
            </a:r>
            <a:r>
              <a:rPr lang="en-US" altLang="ja-JP" dirty="0">
                <a:latin typeface="Calibri Light"/>
              </a:rPr>
              <a:t>- </a:t>
            </a:r>
            <a:r>
              <a:rPr lang="ja-JP" altLang="en-US" dirty="0">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55</a:t>
            </a:fld>
            <a:endParaRPr lang="de-DE"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Calibri Light"/>
              </a:rPr>
              <a:t>注目頂き有難うございました</a:t>
            </a:r>
            <a:r>
              <a:rPr lang="en-US" altLang="ja-JP" sz="3600" dirty="0">
                <a:latin typeface="Calibri Light"/>
              </a:rPr>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ja-JP" altLang="en-US" i="1" dirty="0">
                <a:solidFill>
                  <a:srgbClr val="004992"/>
                </a:solidFill>
                <a:latin typeface="Calibri Light"/>
                <a:ea typeface="+mj-ea"/>
                <a:cs typeface="Verdana"/>
              </a:rPr>
              <a:t>トレーナー用</a:t>
            </a:r>
            <a:r>
              <a:rPr lang="nl-NL" i="1" dirty="0">
                <a:solidFill>
                  <a:srgbClr val="004992"/>
                </a:solidFill>
                <a:latin typeface="Calibri Light"/>
                <a:ea typeface="+mj-ea"/>
                <a:cs typeface="Verdana"/>
              </a:rPr>
              <a:t>:</a:t>
            </a:r>
          </a:p>
          <a:p>
            <a:pPr marL="114935" marR="333375" lvl="0" defTabSz="914400">
              <a:lnSpc>
                <a:spcPct val="100000"/>
              </a:lnSpc>
              <a:spcBef>
                <a:spcPts val="800"/>
              </a:spcBef>
            </a:pPr>
            <a:r>
              <a:rPr lang="ja-JP" altLang="en-US" dirty="0">
                <a:solidFill>
                  <a:srgbClr val="004992"/>
                </a:solidFill>
                <a:latin typeface="Calibri Light"/>
                <a:ea typeface="+mj-ea"/>
                <a:cs typeface="Verdana"/>
              </a:rPr>
              <a:t>ワークシートをお配りします。アプリ「</a:t>
            </a:r>
            <a:r>
              <a:rPr lang="en-US" altLang="ja-JP" dirty="0">
                <a:solidFill>
                  <a:srgbClr val="004992"/>
                </a:solidFill>
                <a:latin typeface="Calibri Light"/>
                <a:ea typeface="+mj-ea"/>
                <a:cs typeface="Verdana"/>
              </a:rPr>
              <a:t>COGITO</a:t>
            </a:r>
            <a:r>
              <a:rPr lang="ja-JP" altLang="en-US" dirty="0">
                <a:solidFill>
                  <a:srgbClr val="004992"/>
                </a:solidFill>
                <a:latin typeface="Calibri Light"/>
                <a:ea typeface="+mj-ea"/>
                <a:cs typeface="Verdana"/>
              </a:rPr>
              <a:t>」をご紹介します（無料でダウンロードできます）。</a:t>
            </a:r>
            <a:endParaRPr lang="en-US" dirty="0">
              <a:solidFill>
                <a:srgbClr val="004992"/>
              </a:solidFill>
              <a:latin typeface="Calibri Light"/>
              <a:ea typeface="+mj-ea"/>
              <a:cs typeface="Verdana"/>
            </a:endParaRPr>
          </a:p>
        </p:txBody>
      </p:sp>
      <p:sp>
        <p:nvSpPr>
          <p:cNvPr id="7" name="Footer Placeholder 6"/>
          <p:cNvSpPr>
            <a:spLocks noGrp="1"/>
          </p:cNvSpPr>
          <p:nvPr>
            <p:ph type="ftr" sz="quarter" idx="11"/>
          </p:nvPr>
        </p:nvSpPr>
        <p:spPr/>
        <p:txBody>
          <a:bodyPr/>
          <a:lstStyle/>
          <a:p>
            <a:r>
              <a:rPr lang="ja-JP" altLang="en-US" dirty="0">
                <a:latin typeface="Calibri Light"/>
              </a:rPr>
              <a:t>トレーニング・モジュール </a:t>
            </a:r>
            <a:r>
              <a:rPr lang="en-US" altLang="ja-JP" dirty="0">
                <a:latin typeface="Calibri Light"/>
              </a:rPr>
              <a:t>1 – </a:t>
            </a:r>
            <a:r>
              <a:rPr lang="ja-JP" altLang="en-US" dirty="0">
                <a:latin typeface="Calibri Light"/>
              </a:rPr>
              <a:t>帰属 </a:t>
            </a:r>
            <a:r>
              <a:rPr lang="en-US" altLang="ja-JP" dirty="0">
                <a:latin typeface="Calibri Light"/>
              </a:rPr>
              <a:t>- </a:t>
            </a:r>
            <a:r>
              <a:rPr lang="ja-JP" altLang="en-US" dirty="0">
                <a:latin typeface="Calibri Light"/>
              </a:rPr>
              <a:t>誰かのせいと自分のおかげ</a:t>
            </a:r>
            <a:endParaRPr lang="de-DE" dirty="0">
              <a:latin typeface="Calibri Light"/>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latin typeface="Calibri Light"/>
              </a:rPr>
              <a:pPr>
                <a:defRPr/>
              </a:pPr>
              <a:t>56</a:t>
            </a:fld>
            <a:endParaRPr lang="de-DE" altLang="de-DE">
              <a:solidFill>
                <a:srgbClr val="333333"/>
              </a:solidFill>
              <a:latin typeface="Calibri Light"/>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8366390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57</a:t>
            </a:fld>
            <a:endParaRPr lang="de-DE" dirty="0">
              <a:latin typeface="Calibri Light"/>
            </a:endParaRPr>
          </a:p>
        </p:txBody>
      </p:sp>
      <p:graphicFrame>
        <p:nvGraphicFramePr>
          <p:cNvPr id="10" name="Group 2"/>
          <p:cNvGraphicFramePr>
            <a:graphicFrameLocks noGrp="1"/>
          </p:cNvGraphicFramePr>
          <p:nvPr>
            <p:extLst>
              <p:ext uri="{D42A27DB-BD31-4B8C-83A1-F6EECF244321}">
                <p14:modId xmlns:p14="http://schemas.microsoft.com/office/powerpoint/2010/main" val="567773387"/>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ja-JP" altLang="en-US">
                <a:latin typeface="Calibri Light"/>
              </a:rPr>
              <a:t>トレーニング・モジュール </a:t>
            </a:r>
            <a:r>
              <a:rPr lang="en-US" altLang="ja-JP">
                <a:latin typeface="Calibri Light"/>
              </a:rPr>
              <a:t>1 – </a:t>
            </a:r>
            <a:r>
              <a:rPr lang="ja-JP" altLang="en-US">
                <a:latin typeface="Calibri Light"/>
              </a:rPr>
              <a:t>帰属 </a:t>
            </a:r>
            <a:r>
              <a:rPr lang="en-US" altLang="ja-JP">
                <a:latin typeface="Calibri Light"/>
              </a:rPr>
              <a:t>- </a:t>
            </a:r>
            <a:r>
              <a:rPr lang="ja-JP" altLang="en-US">
                <a:latin typeface="Calibri Light"/>
              </a:rPr>
              <a:t>誰かのせいと自分のおかげ</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58</a:t>
            </a:fld>
            <a:endParaRPr lang="de-DE" dirty="0">
              <a:latin typeface="Calibri Light"/>
            </a:endParaRPr>
          </a:p>
        </p:txBody>
      </p:sp>
      <p:graphicFrame>
        <p:nvGraphicFramePr>
          <p:cNvPr id="10" name="Group 2"/>
          <p:cNvGraphicFramePr>
            <a:graphicFrameLocks noGrp="1"/>
          </p:cNvGraphicFramePr>
          <p:nvPr>
            <p:extLst>
              <p:ext uri="{D42A27DB-BD31-4B8C-83A1-F6EECF244321}">
                <p14:modId xmlns:p14="http://schemas.microsoft.com/office/powerpoint/2010/main" val="2878472600"/>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11384</Words>
  <Application>Microsoft Office PowerPoint</Application>
  <PresentationFormat>Benutzerdefiniert</PresentationFormat>
  <Paragraphs>654</Paragraphs>
  <Slides>58</Slides>
  <Notes>58</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58</vt:i4>
      </vt:variant>
    </vt:vector>
  </HeadingPairs>
  <TitlesOfParts>
    <vt:vector size="68" baseType="lpstr">
      <vt:lpstr>MS Gothic</vt:lpstr>
      <vt:lpstr>Arial</vt:lpstr>
      <vt:lpstr>Calibri</vt:lpstr>
      <vt:lpstr>Calibri Light</vt:lpstr>
      <vt:lpstr>Symbol</vt:lpstr>
      <vt:lpstr>Times New Roman</vt:lpstr>
      <vt:lpstr>Verdana</vt:lpstr>
      <vt:lpstr>Wingdings</vt:lpstr>
      <vt:lpstr>Wingdings</vt:lpstr>
      <vt:lpstr>UKE_PPT-Vorlage_16zu9</vt:lpstr>
      <vt:lpstr>MCT 1 A – 帰属–誰かのせいと自分のおかげ </vt:lpstr>
      <vt:lpstr>帰属: 誰かのせいと自分のおかげ</vt:lpstr>
      <vt:lpstr>帰属: 誰かのせいと自分のおかげ</vt:lpstr>
      <vt:lpstr>帰属: 誰かのせいと自分のおかげ</vt:lpstr>
      <vt:lpstr>説明</vt:lpstr>
      <vt:lpstr>説明</vt:lpstr>
      <vt:lpstr>説明</vt:lpstr>
      <vt:lpstr>誰かのせいと自分のおかげ</vt:lpstr>
      <vt:lpstr>あなたは何も良くなったと感じていないのに病院を退院します。</vt:lpstr>
      <vt:lpstr>あなたは何も良くなったと感じていないのに病院を退院します。</vt:lpstr>
      <vt:lpstr>あなたは何も良くなったと感じていないのに病院を退院します。</vt:lpstr>
      <vt:lpstr>あなたは何も良くなったと感じていないのに病院を退院します。</vt:lpstr>
      <vt:lpstr>あなたは何も良くなったと感じていないのに病院を退院します。</vt:lpstr>
      <vt:lpstr>ネガティブ・イベントに及ぼす、ある帰属スタイルの影響！</vt:lpstr>
      <vt:lpstr>ネガティブ・イベントに及ぼす、ある帰属スタイルの影響！</vt:lpstr>
      <vt:lpstr>ネガティブ・イベントに及ぼす、ある帰属スタイルの影響！</vt:lpstr>
      <vt:lpstr>ネガティブ・イベントに及ぼす、ある帰属スタイルの影響！</vt:lpstr>
      <vt:lpstr>ネガティブ・イベントに及ぼす、ある帰属スタイルの影響！</vt:lpstr>
      <vt:lpstr>ポジティブ・イベントに及ぼす、ある帰属スタイルの影響！</vt:lpstr>
      <vt:lpstr>ポジティブ・イベントに及ぼす、ある帰属スタイルの影響！</vt:lpstr>
      <vt:lpstr>ポジティブ・イベントに及ぼす、ある帰属スタイルの影響！</vt:lpstr>
      <vt:lpstr>ポジティブ・イベントに及ぼす、ある帰属スタイルの影響！</vt:lpstr>
      <vt:lpstr>ポジティブ・イベントに及ぼす、ある帰属スタイルの影響！</vt:lpstr>
      <vt:lpstr>なぜ我々はこんなことをするのだろう？</vt:lpstr>
      <vt:lpstr>なぜ我々はこんなことをするのだろう？</vt:lpstr>
      <vt:lpstr>どのように一方向的な帰属が精神病発病期の人の誤った解釈を促すか―例</vt:lpstr>
      <vt:lpstr>帰属スタイル今日の学習目標:</vt:lpstr>
      <vt:lpstr>店員は購入金額の全額を返金する。</vt:lpstr>
      <vt:lpstr>あなたが部屋に入ったとき、皆が話すのをやめる。</vt:lpstr>
      <vt:lpstr>あまり元気そうではないですねと言われた。</vt:lpstr>
      <vt:lpstr>あなたは試験に落ちる。</vt:lpstr>
      <vt:lpstr>自分の例を考えてみてください</vt:lpstr>
      <vt:lpstr>内なる声にあなたは役立たずだと言われる</vt:lpstr>
      <vt:lpstr>内なる声にあなたは役立たずだと言われる</vt:lpstr>
      <vt:lpstr>内なる声にあなたは役立たずだと言われる</vt:lpstr>
      <vt:lpstr>声が聞こえる 自分自身の思考なのか?遠隔操作なのか? 賛否両論</vt:lpstr>
      <vt:lpstr>声が聞こえる 自分自身の思考なのか?遠隔操作なのか? 賛否両論</vt:lpstr>
      <vt:lpstr>声が聞こえる 自分自身の思考なのか?遠隔操作なのか? 賛否両論</vt:lpstr>
      <vt:lpstr>声が聞こえる 自分自身の思考なのか?遠隔操作なのか? 賛否両論</vt:lpstr>
      <vt:lpstr>声が聞こえる 自分自身の思考なのか?遠隔操作なのか? 賛否両論</vt:lpstr>
      <vt:lpstr>友達があなたを夕食に誘う。</vt:lpstr>
      <vt:lpstr>警官があなたの車を止める。</vt:lpstr>
      <vt:lpstr>あなたはギャンブルで勝つ。</vt:lpstr>
      <vt:lpstr>自分の車に近づいたときに、塗装に引っかき傷があるのに気付く。</vt:lpstr>
      <vt:lpstr>医者に高血圧だと言われる。</vt:lpstr>
      <vt:lpstr>友達が仕事であなたを助けることを拒否する。</vt:lpstr>
      <vt:lpstr>友達がプレゼントであなたを驚かす。</vt:lpstr>
      <vt:lpstr>友達にあなたは愚かだと言われる。</vt:lpstr>
      <vt:lpstr>隣人の赤ちゃんを抱きあげたら泣かれる。</vt:lpstr>
      <vt:lpstr>あなたは尊敬できないと友達に言われる。</vt:lpstr>
      <vt:lpstr>日常生活におきかえる</vt:lpstr>
      <vt:lpstr>日常生活におきかえる</vt:lpstr>
      <vt:lpstr>日常生活におきかえる</vt:lpstr>
      <vt:lpstr>帰属は精神病とどんな関係があるのだろうか?</vt:lpstr>
      <vt:lpstr>帰属は精神病とどんな関係があるのだろうか?</vt:lpstr>
      <vt:lpstr>注目頂き有難うございました!</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333</cp:revision>
  <dcterms:created xsi:type="dcterms:W3CDTF">2004-10-11T13:21:01Z</dcterms:created>
  <dcterms:modified xsi:type="dcterms:W3CDTF">2021-10-12T11:43:47Z</dcterms:modified>
</cp:coreProperties>
</file>