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60"/>
  </p:notesMasterIdLst>
  <p:handoutMasterIdLst>
    <p:handoutMasterId r:id="rId61"/>
  </p:handoutMasterIdLst>
  <p:sldIdLst>
    <p:sldId id="447" r:id="rId3"/>
    <p:sldId id="378" r:id="rId4"/>
    <p:sldId id="448" r:id="rId5"/>
    <p:sldId id="449" r:id="rId6"/>
    <p:sldId id="404" r:id="rId7"/>
    <p:sldId id="291" r:id="rId8"/>
    <p:sldId id="369" r:id="rId9"/>
    <p:sldId id="383" r:id="rId10"/>
    <p:sldId id="343" r:id="rId11"/>
    <p:sldId id="374" r:id="rId12"/>
    <p:sldId id="436" r:id="rId13"/>
    <p:sldId id="345" r:id="rId14"/>
    <p:sldId id="346" r:id="rId15"/>
    <p:sldId id="302" r:id="rId16"/>
    <p:sldId id="437" r:id="rId17"/>
    <p:sldId id="438" r:id="rId18"/>
    <p:sldId id="398" r:id="rId19"/>
    <p:sldId id="304" r:id="rId20"/>
    <p:sldId id="440" r:id="rId21"/>
    <p:sldId id="306" r:id="rId22"/>
    <p:sldId id="439" r:id="rId23"/>
    <p:sldId id="410" r:id="rId24"/>
    <p:sldId id="308" r:id="rId25"/>
    <p:sldId id="384" r:id="rId26"/>
    <p:sldId id="411" r:id="rId27"/>
    <p:sldId id="434" r:id="rId28"/>
    <p:sldId id="412" r:id="rId29"/>
    <p:sldId id="313" r:id="rId30"/>
    <p:sldId id="332" r:id="rId31"/>
    <p:sldId id="370" r:id="rId32"/>
    <p:sldId id="328" r:id="rId33"/>
    <p:sldId id="433" r:id="rId34"/>
    <p:sldId id="413" r:id="rId35"/>
    <p:sldId id="414" r:id="rId36"/>
    <p:sldId id="415" r:id="rId37"/>
    <p:sldId id="419" r:id="rId38"/>
    <p:sldId id="441" r:id="rId39"/>
    <p:sldId id="442" r:id="rId40"/>
    <p:sldId id="443" r:id="rId41"/>
    <p:sldId id="427" r:id="rId42"/>
    <p:sldId id="325" r:id="rId43"/>
    <p:sldId id="321" r:id="rId44"/>
    <p:sldId id="324" r:id="rId45"/>
    <p:sldId id="349" r:id="rId46"/>
    <p:sldId id="335" r:id="rId47"/>
    <p:sldId id="329" r:id="rId48"/>
    <p:sldId id="326" r:id="rId49"/>
    <p:sldId id="331" r:id="rId50"/>
    <p:sldId id="333" r:id="rId51"/>
    <p:sldId id="423" r:id="rId52"/>
    <p:sldId id="444" r:id="rId53"/>
    <p:sldId id="445" r:id="rId54"/>
    <p:sldId id="424" r:id="rId55"/>
    <p:sldId id="425" r:id="rId56"/>
    <p:sldId id="446" r:id="rId57"/>
    <p:sldId id="428" r:id="rId58"/>
    <p:sldId id="429" r:id="rId59"/>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48" autoAdjust="0"/>
    <p:restoredTop sz="87567" autoAdjust="0"/>
  </p:normalViewPr>
  <p:slideViewPr>
    <p:cSldViewPr>
      <p:cViewPr varScale="1">
        <p:scale>
          <a:sx n="58" d="100"/>
          <a:sy n="58" d="100"/>
        </p:scale>
        <p:origin x="1164" y="76"/>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3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GB" altLang="ja-JP"/>
          </a:p>
        </p:txBody>
      </p:sp>
      <p:sp>
        <p:nvSpPr>
          <p:cNvPr id="9523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GB" altLang="ja-JP"/>
          </a:p>
        </p:txBody>
      </p:sp>
      <p:sp>
        <p:nvSpPr>
          <p:cNvPr id="9523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GB" altLang="ja-JP"/>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F5F197C6-CD94-40D9-AE3E-2F6D3687CF03}" type="slidenum">
              <a:rPr lang="en-GB" altLang="ja-JP"/>
              <a:pPr>
                <a:defRPr/>
              </a:pPr>
              <a:t>‹Nr.›</a:t>
            </a:fld>
            <a:endParaRPr lang="en-GB" altLang="ja-JP"/>
          </a:p>
        </p:txBody>
      </p:sp>
    </p:spTree>
    <p:extLst>
      <p:ext uri="{BB962C8B-B14F-4D97-AF65-F5344CB8AC3E}">
        <p14:creationId xmlns:p14="http://schemas.microsoft.com/office/powerpoint/2010/main" val="26156231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US" altLang="ja-JP"/>
          </a:p>
        </p:txBody>
      </p:sp>
      <p:sp>
        <p:nvSpPr>
          <p:cNvPr id="399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US" altLang="ja-JP"/>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altLang="ja-JP" noProof="0"/>
              <a:t>Klicken Sie, um die Formate des Vorlagentextes zu bearbeiten</a:t>
            </a:r>
          </a:p>
          <a:p>
            <a:pPr lvl="1"/>
            <a:r>
              <a:rPr lang="en-US" altLang="ja-JP" noProof="0"/>
              <a:t>Zweite Ebene</a:t>
            </a:r>
          </a:p>
          <a:p>
            <a:pPr lvl="2"/>
            <a:r>
              <a:rPr lang="en-US" altLang="ja-JP" noProof="0"/>
              <a:t>Dritte Ebene</a:t>
            </a:r>
          </a:p>
          <a:p>
            <a:pPr lvl="3"/>
            <a:r>
              <a:rPr lang="en-US" altLang="ja-JP" noProof="0"/>
              <a:t>Vierte Ebene</a:t>
            </a:r>
          </a:p>
          <a:p>
            <a:pPr lvl="4"/>
            <a:r>
              <a:rPr lang="en-US" altLang="ja-JP"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US" altLang="ja-JP"/>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DD6FA6DA-5182-4A38-8E31-BAE9E6E4F3C9}" type="slidenum">
              <a:rPr lang="ja-JP" altLang="en-US"/>
              <a:pPr>
                <a:defRPr/>
              </a:pPr>
              <a:t>‹Nr.›</a:t>
            </a:fld>
            <a:endParaRPr lang="en-US" altLang="ja-JP"/>
          </a:p>
        </p:txBody>
      </p:sp>
    </p:spTree>
    <p:extLst>
      <p:ext uri="{BB962C8B-B14F-4D97-AF65-F5344CB8AC3E}">
        <p14:creationId xmlns:p14="http://schemas.microsoft.com/office/powerpoint/2010/main" val="919902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2E38F86-630F-4F02-A79F-E8DE36E65C6E}" type="slidenum">
              <a:rPr lang="ja-JP" altLang="en-US" sz="1300">
                <a:latin typeface="Verdana" panose="020B0604030504040204" pitchFamily="34" charset="0"/>
              </a:rPr>
              <a:pPr>
                <a:spcBef>
                  <a:spcPct val="0"/>
                </a:spcBef>
              </a:pPr>
              <a:t>2</a:t>
            </a:fld>
            <a:endParaRPr lang="en-US" altLang="ja-JP"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776845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2E38F86-630F-4F02-A79F-E8DE36E65C6E}" type="slidenum">
              <a:rPr lang="ja-JP" altLang="en-US" sz="1300">
                <a:latin typeface="Verdana" panose="020B0604030504040204" pitchFamily="34" charset="0"/>
              </a:rPr>
              <a:pPr>
                <a:spcBef>
                  <a:spcPct val="0"/>
                </a:spcBef>
              </a:pPr>
              <a:t>3</a:t>
            </a:fld>
            <a:endParaRPr lang="en-US" altLang="ja-JP"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776845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2E38F86-630F-4F02-A79F-E8DE36E65C6E}" type="slidenum">
              <a:rPr lang="ja-JP" altLang="en-US" sz="1300">
                <a:latin typeface="Verdana" panose="020B0604030504040204" pitchFamily="34" charset="0"/>
              </a:rPr>
              <a:pPr>
                <a:spcBef>
                  <a:spcPct val="0"/>
                </a:spcBef>
              </a:pPr>
              <a:t>4</a:t>
            </a:fld>
            <a:endParaRPr lang="en-US" altLang="ja-JP"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776845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62E46E-C4B9-4A32-9474-EFDF44FD2776}" type="slidenum">
              <a:rPr lang="ja-JP" altLang="en-US" sz="1300">
                <a:latin typeface="Verdana" panose="020B0604030504040204" pitchFamily="34" charset="0"/>
              </a:rPr>
              <a:pPr>
                <a:spcBef>
                  <a:spcPct val="0"/>
                </a:spcBef>
              </a:pPr>
              <a:t>5</a:t>
            </a:fld>
            <a:endParaRPr lang="en-US" altLang="ja-JP" sz="1300">
              <a:latin typeface="Verdana" panose="020B0604030504040204" pitchFamily="34"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2048254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3658190-E63C-4A13-8718-E472EA8C7CBC}" type="slidenum">
              <a:rPr lang="ja-JP" altLang="en-US" sz="1300">
                <a:latin typeface="Verdana" panose="020B0604030504040204" pitchFamily="34" charset="0"/>
              </a:rPr>
              <a:pPr>
                <a:spcBef>
                  <a:spcPct val="0"/>
                </a:spcBef>
              </a:pPr>
              <a:t>6</a:t>
            </a:fld>
            <a:endParaRPr lang="en-US" altLang="ja-JP"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388712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3A663D-C950-4DA5-832F-BE06945DD611}" type="slidenum">
              <a:rPr lang="ja-JP" altLang="en-US" sz="1300">
                <a:latin typeface="Verdana" panose="020B0604030504040204" pitchFamily="34" charset="0"/>
              </a:rPr>
              <a:pPr>
                <a:spcBef>
                  <a:spcPct val="0"/>
                </a:spcBef>
              </a:pPr>
              <a:t>7</a:t>
            </a:fld>
            <a:endParaRPr lang="en-US" altLang="ja-JP" sz="1300">
              <a:latin typeface="Verdana" panose="020B0604030504040204" pitchFamily="34" charset="0"/>
            </a:endParaRPr>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462089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0572DD-E31A-4C75-835B-75A6BDA19F1A}" type="slidenum">
              <a:rPr lang="ja-JP" altLang="en-US" sz="1300">
                <a:latin typeface="Verdana" panose="020B0604030504040204" pitchFamily="34" charset="0"/>
              </a:rPr>
              <a:pPr>
                <a:spcBef>
                  <a:spcPct val="0"/>
                </a:spcBef>
              </a:pPr>
              <a:t>8</a:t>
            </a:fld>
            <a:endParaRPr lang="en-US" altLang="ja-JP" sz="1300">
              <a:latin typeface="Verdana" panose="020B0604030504040204" pitchFamily="34" charset="0"/>
            </a:endParaRPr>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788084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16E7038-893B-4EC2-B3F4-6A000B60270B}" type="slidenum">
              <a:rPr lang="ja-JP" altLang="en-US" sz="1300">
                <a:latin typeface="Verdana" panose="020B0604030504040204" pitchFamily="34" charset="0"/>
              </a:rPr>
              <a:pPr>
                <a:spcBef>
                  <a:spcPct val="0"/>
                </a:spcBef>
              </a:pPr>
              <a:t>9</a:t>
            </a:fld>
            <a:endParaRPr lang="en-US" altLang="ja-JP" sz="1300">
              <a:latin typeface="Verdana" panose="020B0604030504040204" pitchFamily="34"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3934831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4B59E84-4EE8-4EA5-83A0-60ED11C109F3}" type="slidenum">
              <a:rPr lang="ja-JP" altLang="en-US" sz="1300">
                <a:latin typeface="Verdana" panose="020B0604030504040204" pitchFamily="34" charset="0"/>
              </a:rPr>
              <a:pPr>
                <a:spcBef>
                  <a:spcPct val="0"/>
                </a:spcBef>
              </a:pPr>
              <a:t>10</a:t>
            </a:fld>
            <a:endParaRPr lang="en-US" altLang="ja-JP"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88464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4B59E84-4EE8-4EA5-83A0-60ED11C109F3}" type="slidenum">
              <a:rPr lang="ja-JP" altLang="en-US" sz="1300">
                <a:latin typeface="Verdana" panose="020B0604030504040204" pitchFamily="34" charset="0"/>
              </a:rPr>
              <a:pPr>
                <a:spcBef>
                  <a:spcPct val="0"/>
                </a:spcBef>
              </a:pPr>
              <a:t>11</a:t>
            </a:fld>
            <a:endParaRPr lang="en-US" altLang="ja-JP"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88464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110A60C-DF7D-4441-A8B1-3118E14F09A6}" type="slidenum">
              <a:rPr lang="ja-JP" altLang="en-US" sz="1300">
                <a:latin typeface="Verdana" panose="020B0604030504040204" pitchFamily="34" charset="0"/>
              </a:rPr>
              <a:pPr>
                <a:spcBef>
                  <a:spcPct val="0"/>
                </a:spcBef>
              </a:pPr>
              <a:t>12</a:t>
            </a:fld>
            <a:endParaRPr lang="en-US" altLang="ja-JP"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4268301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1DA5A56-DE0E-4CFE-A19A-2C5055E4A965}" type="slidenum">
              <a:rPr lang="ja-JP" altLang="en-US" sz="1300">
                <a:latin typeface="Verdana" panose="020B0604030504040204" pitchFamily="34" charset="0"/>
              </a:rPr>
              <a:pPr>
                <a:spcBef>
                  <a:spcPct val="0"/>
                </a:spcBef>
              </a:pPr>
              <a:t>13</a:t>
            </a:fld>
            <a:endParaRPr lang="en-US" altLang="ja-JP" sz="1300">
              <a:latin typeface="Verdana" panose="020B0604030504040204" pitchFamily="34" charset="0"/>
            </a:endParaRPr>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4152721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587E72-E092-4894-8095-19B29FB89323}" type="slidenum">
              <a:rPr lang="ja-JP" altLang="en-US" sz="1300">
                <a:latin typeface="Verdana" panose="020B0604030504040204" pitchFamily="34" charset="0"/>
              </a:rPr>
              <a:pPr>
                <a:spcBef>
                  <a:spcPct val="0"/>
                </a:spcBef>
              </a:pPr>
              <a:t>14</a:t>
            </a:fld>
            <a:endParaRPr lang="en-US" altLang="ja-JP"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1271943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587E72-E092-4894-8095-19B29FB89323}" type="slidenum">
              <a:rPr lang="ja-JP" altLang="en-US" sz="1300">
                <a:latin typeface="Verdana" panose="020B0604030504040204" pitchFamily="34" charset="0"/>
              </a:rPr>
              <a:pPr>
                <a:spcBef>
                  <a:spcPct val="0"/>
                </a:spcBef>
              </a:pPr>
              <a:t>15</a:t>
            </a:fld>
            <a:endParaRPr lang="en-US" altLang="ja-JP"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1271943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587E72-E092-4894-8095-19B29FB89323}" type="slidenum">
              <a:rPr lang="ja-JP" altLang="en-US" sz="1300">
                <a:latin typeface="Verdana" panose="020B0604030504040204" pitchFamily="34" charset="0"/>
              </a:rPr>
              <a:pPr>
                <a:spcBef>
                  <a:spcPct val="0"/>
                </a:spcBef>
              </a:pPr>
              <a:t>16</a:t>
            </a:fld>
            <a:endParaRPr lang="en-US" altLang="ja-JP"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1271943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7B82915-1CA2-413B-83EB-2B6277C3365A}" type="slidenum">
              <a:rPr lang="ja-JP" altLang="en-US" sz="1300">
                <a:latin typeface="Verdana" panose="020B0604030504040204" pitchFamily="34" charset="0"/>
              </a:rPr>
              <a:pPr>
                <a:spcBef>
                  <a:spcPct val="0"/>
                </a:spcBef>
              </a:pPr>
              <a:t>17</a:t>
            </a:fld>
            <a:endParaRPr lang="en-US" altLang="ja-JP" sz="1300">
              <a:latin typeface="Verdana" panose="020B0604030504040204" pitchFamily="34" charset="0"/>
            </a:endParaRPr>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4283943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83272F4-81EA-4789-8073-0FEFAB6F2492}" type="slidenum">
              <a:rPr lang="ja-JP" altLang="en-US" sz="1300">
                <a:latin typeface="Verdana" panose="020B0604030504040204" pitchFamily="34" charset="0"/>
              </a:rPr>
              <a:pPr>
                <a:spcBef>
                  <a:spcPct val="0"/>
                </a:spcBef>
              </a:pPr>
              <a:t>18</a:t>
            </a:fld>
            <a:endParaRPr lang="en-US" altLang="ja-JP"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2843101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3F993C0-9CEF-4C3A-82D3-94F2ECF47D01}" type="slidenum">
              <a:rPr lang="ja-JP" altLang="en-US" sz="1300">
                <a:latin typeface="Verdana" panose="020B0604030504040204" pitchFamily="34" charset="0"/>
              </a:rPr>
              <a:pPr>
                <a:spcBef>
                  <a:spcPct val="0"/>
                </a:spcBef>
              </a:pPr>
              <a:t>19</a:t>
            </a:fld>
            <a:endParaRPr lang="en-US" altLang="ja-JP"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3953790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3F993C0-9CEF-4C3A-82D3-94F2ECF47D01}" type="slidenum">
              <a:rPr lang="ja-JP" altLang="en-US" sz="1300">
                <a:latin typeface="Verdana" panose="020B0604030504040204" pitchFamily="34" charset="0"/>
              </a:rPr>
              <a:pPr>
                <a:spcBef>
                  <a:spcPct val="0"/>
                </a:spcBef>
              </a:pPr>
              <a:t>20</a:t>
            </a:fld>
            <a:endParaRPr lang="en-US" altLang="ja-JP"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3953790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3F993C0-9CEF-4C3A-82D3-94F2ECF47D01}" type="slidenum">
              <a:rPr lang="ja-JP" altLang="en-US" sz="1300">
                <a:latin typeface="Verdana" panose="020B0604030504040204" pitchFamily="34" charset="0"/>
              </a:rPr>
              <a:pPr>
                <a:spcBef>
                  <a:spcPct val="0"/>
                </a:spcBef>
              </a:pPr>
              <a:t>21</a:t>
            </a:fld>
            <a:endParaRPr lang="en-US" altLang="ja-JP"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3953790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C8B80B7-D3D0-43A5-8F50-9F93780F35AB}" type="slidenum">
              <a:rPr lang="ja-JP" altLang="en-US" sz="1300">
                <a:latin typeface="Verdana" panose="020B0604030504040204" pitchFamily="34" charset="0"/>
              </a:rPr>
              <a:pPr>
                <a:spcBef>
                  <a:spcPct val="0"/>
                </a:spcBef>
              </a:pPr>
              <a:t>22</a:t>
            </a:fld>
            <a:endParaRPr lang="en-US" altLang="ja-JP" sz="1300">
              <a:latin typeface="Verdana" panose="020B0604030504040204" pitchFamily="34" charset="0"/>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3712912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8490B5-BAFE-4885-B2BE-E5EAA59483E0}" type="slidenum">
              <a:rPr lang="ja-JP" altLang="en-US" sz="1300">
                <a:latin typeface="Verdana" panose="020B0604030504040204" pitchFamily="34" charset="0"/>
              </a:rPr>
              <a:pPr>
                <a:spcBef>
                  <a:spcPct val="0"/>
                </a:spcBef>
              </a:pPr>
              <a:t>23</a:t>
            </a:fld>
            <a:endParaRPr lang="en-US" altLang="ja-JP"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p>
        </p:txBody>
      </p:sp>
    </p:spTree>
    <p:extLst>
      <p:ext uri="{BB962C8B-B14F-4D97-AF65-F5344CB8AC3E}">
        <p14:creationId xmlns:p14="http://schemas.microsoft.com/office/powerpoint/2010/main" val="207951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0C6976F-8057-4F3A-B3F8-6F8B6CFB5FAB}" type="slidenum">
              <a:rPr lang="ja-JP" altLang="en-US" sz="1300">
                <a:latin typeface="Verdana" panose="020B0604030504040204" pitchFamily="34" charset="0"/>
              </a:rPr>
              <a:pPr>
                <a:spcBef>
                  <a:spcPct val="0"/>
                </a:spcBef>
              </a:pPr>
              <a:t>24</a:t>
            </a:fld>
            <a:endParaRPr lang="en-US" altLang="ja-JP"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872491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CB1D873-760E-4694-9484-DED51AB26BCD}" type="slidenum">
              <a:rPr lang="ja-JP" altLang="en-US" sz="1300">
                <a:latin typeface="Verdana" panose="020B0604030504040204" pitchFamily="34" charset="0"/>
              </a:rPr>
              <a:pPr>
                <a:spcBef>
                  <a:spcPct val="0"/>
                </a:spcBef>
              </a:pPr>
              <a:t>25</a:t>
            </a:fld>
            <a:endParaRPr lang="en-US" altLang="ja-JP" sz="1300">
              <a:latin typeface="Verdana" panose="020B0604030504040204" pitchFamily="34"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303770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9E5A08B-08CE-432C-9BFA-CC9BC177963B}" type="slidenum">
              <a:rPr lang="ja-JP" altLang="en-US" sz="1300">
                <a:latin typeface="Verdana" panose="020B0604030504040204" pitchFamily="34" charset="0"/>
              </a:rPr>
              <a:pPr>
                <a:spcBef>
                  <a:spcPct val="0"/>
                </a:spcBef>
              </a:pPr>
              <a:t>26</a:t>
            </a:fld>
            <a:endParaRPr lang="en-US" altLang="ja-JP" sz="1300">
              <a:latin typeface="Verdana" panose="020B0604030504040204" pitchFamily="34" charset="0"/>
            </a:endParaRPr>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992529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271C881-28E1-493F-BEAA-C602F3126A6A}" type="slidenum">
              <a:rPr lang="ja-JP" altLang="en-US" sz="1300">
                <a:latin typeface="Verdana" panose="020B0604030504040204" pitchFamily="34" charset="0"/>
              </a:rPr>
              <a:pPr>
                <a:spcBef>
                  <a:spcPct val="0"/>
                </a:spcBef>
              </a:pPr>
              <a:t>27</a:t>
            </a:fld>
            <a:endParaRPr lang="en-US" altLang="ja-JP" sz="1300">
              <a:latin typeface="Verdana" panose="020B0604030504040204" pitchFamily="34"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552529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371BEFA-40FA-4DDD-9812-5366030E32D5}" type="slidenum">
              <a:rPr lang="ja-JP" altLang="en-US" sz="1300">
                <a:latin typeface="Verdana" panose="020B0604030504040204" pitchFamily="34" charset="0"/>
              </a:rPr>
              <a:pPr>
                <a:spcBef>
                  <a:spcPct val="0"/>
                </a:spcBef>
              </a:pPr>
              <a:t>28</a:t>
            </a:fld>
            <a:endParaRPr lang="en-US" altLang="ja-JP"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3332733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9E13AED-29DC-4965-BCEA-52F993520447}" type="slidenum">
              <a:rPr lang="ja-JP" altLang="en-US" sz="1300">
                <a:latin typeface="Verdana" panose="020B0604030504040204" pitchFamily="34" charset="0"/>
              </a:rPr>
              <a:pPr>
                <a:spcBef>
                  <a:spcPct val="0"/>
                </a:spcBef>
              </a:pPr>
              <a:t>29</a:t>
            </a:fld>
            <a:endParaRPr lang="en-US" altLang="ja-JP"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766498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C5BB326-C966-4B0D-9181-51423222A546}" type="slidenum">
              <a:rPr lang="ja-JP" altLang="en-US" sz="1300">
                <a:latin typeface="Verdana" panose="020B0604030504040204" pitchFamily="34" charset="0"/>
              </a:rPr>
              <a:pPr>
                <a:spcBef>
                  <a:spcPct val="0"/>
                </a:spcBef>
              </a:pPr>
              <a:t>30</a:t>
            </a:fld>
            <a:endParaRPr lang="en-US" altLang="ja-JP"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055730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910B65B-F356-4997-8B33-3DC0A729AF4D}" type="slidenum">
              <a:rPr lang="ja-JP" altLang="en-US" sz="1300">
                <a:latin typeface="Verdana" panose="020B0604030504040204" pitchFamily="34" charset="0"/>
              </a:rPr>
              <a:pPr>
                <a:spcBef>
                  <a:spcPct val="0"/>
                </a:spcBef>
              </a:pPr>
              <a:t>31</a:t>
            </a:fld>
            <a:endParaRPr lang="en-US" altLang="ja-JP"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4832847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05FFBAD-1ADD-4792-94A6-D058F4545E0C}" type="slidenum">
              <a:rPr lang="ja-JP" altLang="en-US" sz="1300">
                <a:solidFill>
                  <a:srgbClr val="000000"/>
                </a:solidFill>
                <a:latin typeface="Verdana" panose="020B0604030504040204" pitchFamily="34" charset="0"/>
              </a:rPr>
              <a:pPr>
                <a:spcBef>
                  <a:spcPct val="0"/>
                </a:spcBef>
              </a:pPr>
              <a:t>32</a:t>
            </a:fld>
            <a:endParaRPr lang="en-US" altLang="ja-JP" sz="1300">
              <a:solidFill>
                <a:srgbClr val="000000"/>
              </a:solidFill>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40229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090007F-2DB6-4A6B-A2A9-F5E69D4844B6}" type="slidenum">
              <a:rPr lang="ja-JP" altLang="en-US" sz="1300">
                <a:latin typeface="Verdana" panose="020B0604030504040204" pitchFamily="34" charset="0"/>
              </a:rPr>
              <a:pPr>
                <a:spcBef>
                  <a:spcPct val="0"/>
                </a:spcBef>
              </a:pPr>
              <a:t>33</a:t>
            </a:fld>
            <a:endParaRPr lang="en-US" altLang="ja-JP"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951302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5E8A38E-46DB-4666-950D-6D888D355C8B}" type="slidenum">
              <a:rPr lang="ja-JP" altLang="en-US" sz="1300">
                <a:latin typeface="Verdana" panose="020B0604030504040204" pitchFamily="34" charset="0"/>
              </a:rPr>
              <a:pPr>
                <a:spcBef>
                  <a:spcPct val="0"/>
                </a:spcBef>
              </a:pPr>
              <a:t>34</a:t>
            </a:fld>
            <a:endParaRPr lang="en-US" altLang="ja-JP"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4136342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5AEF48A-C84D-405F-81D1-F1A00E05BE0E}" type="slidenum">
              <a:rPr lang="ja-JP" altLang="en-US" sz="1300">
                <a:latin typeface="Verdana" panose="020B0604030504040204" pitchFamily="34" charset="0"/>
              </a:rPr>
              <a:pPr>
                <a:spcBef>
                  <a:spcPct val="0"/>
                </a:spcBef>
              </a:pPr>
              <a:t>35</a:t>
            </a:fld>
            <a:endParaRPr lang="en-US" altLang="ja-JP"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40894184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A43CD37-2F9E-42BF-873A-A1A18AC780A7}" type="slidenum">
              <a:rPr lang="ja-JP" altLang="en-US" sz="1300">
                <a:latin typeface="Verdana" panose="020B0604030504040204" pitchFamily="34" charset="0"/>
              </a:rPr>
              <a:pPr>
                <a:spcBef>
                  <a:spcPct val="0"/>
                </a:spcBef>
              </a:pPr>
              <a:t>36</a:t>
            </a:fld>
            <a:endParaRPr lang="en-US" altLang="ja-JP"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9620428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A43CD37-2F9E-42BF-873A-A1A18AC780A7}" type="slidenum">
              <a:rPr lang="ja-JP" altLang="en-US" sz="1300">
                <a:latin typeface="Verdana" panose="020B0604030504040204" pitchFamily="34" charset="0"/>
              </a:rPr>
              <a:pPr>
                <a:spcBef>
                  <a:spcPct val="0"/>
                </a:spcBef>
              </a:pPr>
              <a:t>37</a:t>
            </a:fld>
            <a:endParaRPr lang="en-US" altLang="ja-JP"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9620428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A43CD37-2F9E-42BF-873A-A1A18AC780A7}" type="slidenum">
              <a:rPr lang="ja-JP" altLang="en-US" sz="1300">
                <a:latin typeface="Verdana" panose="020B0604030504040204" pitchFamily="34" charset="0"/>
              </a:rPr>
              <a:pPr>
                <a:spcBef>
                  <a:spcPct val="0"/>
                </a:spcBef>
              </a:pPr>
              <a:t>38</a:t>
            </a:fld>
            <a:endParaRPr lang="en-US" altLang="ja-JP"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9620428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A43CD37-2F9E-42BF-873A-A1A18AC780A7}" type="slidenum">
              <a:rPr lang="ja-JP" altLang="en-US" sz="1300">
                <a:latin typeface="Verdana" panose="020B0604030504040204" pitchFamily="34" charset="0"/>
              </a:rPr>
              <a:pPr>
                <a:spcBef>
                  <a:spcPct val="0"/>
                </a:spcBef>
              </a:pPr>
              <a:t>39</a:t>
            </a:fld>
            <a:endParaRPr lang="en-US" altLang="ja-JP"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9620428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4AE57A3-1924-4872-B349-EA77C86614DB}" type="slidenum">
              <a:rPr lang="ja-JP" altLang="en-US" sz="1300">
                <a:latin typeface="Verdana" panose="020B0604030504040204" pitchFamily="34" charset="0"/>
              </a:rPr>
              <a:pPr>
                <a:spcBef>
                  <a:spcPct val="0"/>
                </a:spcBef>
              </a:pPr>
              <a:t>40</a:t>
            </a:fld>
            <a:endParaRPr lang="en-US" altLang="ja-JP"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1250005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934DBD0-1821-4B22-9ADB-85551650F564}" type="slidenum">
              <a:rPr lang="ja-JP" altLang="en-US" sz="1300">
                <a:latin typeface="Verdana" panose="020B0604030504040204" pitchFamily="34" charset="0"/>
              </a:rPr>
              <a:pPr>
                <a:spcBef>
                  <a:spcPct val="0"/>
                </a:spcBef>
              </a:pPr>
              <a:t>41</a:t>
            </a:fld>
            <a:endParaRPr lang="en-US" altLang="ja-JP"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0216596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6847332-2596-43CC-8B10-2949C65BAD4D}" type="slidenum">
              <a:rPr lang="ja-JP" altLang="en-US" sz="1300">
                <a:latin typeface="Verdana" panose="020B0604030504040204" pitchFamily="34" charset="0"/>
              </a:rPr>
              <a:pPr>
                <a:spcBef>
                  <a:spcPct val="0"/>
                </a:spcBef>
              </a:pPr>
              <a:t>42</a:t>
            </a:fld>
            <a:endParaRPr lang="en-US" altLang="ja-JP"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4408207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A945EBF-4DF1-4EBF-B514-319A65CA3BFD}" type="slidenum">
              <a:rPr lang="ja-JP" altLang="en-US" sz="1300">
                <a:latin typeface="Verdana" panose="020B0604030504040204" pitchFamily="34" charset="0"/>
              </a:rPr>
              <a:pPr>
                <a:spcBef>
                  <a:spcPct val="0"/>
                </a:spcBef>
              </a:pPr>
              <a:t>43</a:t>
            </a:fld>
            <a:endParaRPr lang="en-US" altLang="ja-JP"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41022059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1CE93BE-D7EB-4C37-8FF6-B3C999707FE2}" type="slidenum">
              <a:rPr lang="ja-JP" altLang="en-US" sz="1300">
                <a:latin typeface="Verdana" panose="020B0604030504040204" pitchFamily="34" charset="0"/>
              </a:rPr>
              <a:pPr>
                <a:spcBef>
                  <a:spcPct val="0"/>
                </a:spcBef>
              </a:pPr>
              <a:t>44</a:t>
            </a:fld>
            <a:endParaRPr lang="en-US" altLang="ja-JP"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524069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6B76041-2DC5-4BF2-85CC-98A1C85BEF25}" type="slidenum">
              <a:rPr lang="ja-JP" altLang="en-US" sz="1300">
                <a:latin typeface="Verdana" panose="020B0604030504040204" pitchFamily="34" charset="0"/>
              </a:rPr>
              <a:pPr>
                <a:spcBef>
                  <a:spcPct val="0"/>
                </a:spcBef>
              </a:pPr>
              <a:t>45</a:t>
            </a:fld>
            <a:endParaRPr lang="en-US" altLang="ja-JP"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2448690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66F3C5-0C97-4ED6-9622-93F4B6B5E5A0}" type="slidenum">
              <a:rPr lang="ja-JP" altLang="en-US" sz="1300">
                <a:latin typeface="Verdana" panose="020B0604030504040204" pitchFamily="34" charset="0"/>
              </a:rPr>
              <a:pPr>
                <a:spcBef>
                  <a:spcPct val="0"/>
                </a:spcBef>
              </a:pPr>
              <a:t>46</a:t>
            </a:fld>
            <a:endParaRPr lang="en-US" altLang="ja-JP"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9413830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4D2D79B-E64F-4A8F-ACF7-CB2400A065BB}" type="slidenum">
              <a:rPr lang="ja-JP" altLang="en-US" sz="1300">
                <a:latin typeface="Verdana" panose="020B0604030504040204" pitchFamily="34" charset="0"/>
              </a:rPr>
              <a:pPr>
                <a:spcBef>
                  <a:spcPct val="0"/>
                </a:spcBef>
              </a:pPr>
              <a:t>47</a:t>
            </a:fld>
            <a:endParaRPr lang="en-US" altLang="ja-JP"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8118648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DD898F8-4B78-4546-8C71-7A69A18B371C}" type="slidenum">
              <a:rPr lang="ja-JP" altLang="en-US" sz="1300">
                <a:latin typeface="Verdana" panose="020B0604030504040204" pitchFamily="34" charset="0"/>
              </a:rPr>
              <a:pPr>
                <a:spcBef>
                  <a:spcPct val="0"/>
                </a:spcBef>
              </a:pPr>
              <a:t>48</a:t>
            </a:fld>
            <a:endParaRPr lang="en-US" altLang="ja-JP"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26714868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037208E-0F4D-4E6D-A1CE-98F158AA197F}" type="slidenum">
              <a:rPr lang="ja-JP" altLang="en-US" sz="1300">
                <a:latin typeface="Verdana" panose="020B0604030504040204" pitchFamily="34" charset="0"/>
              </a:rPr>
              <a:pPr>
                <a:spcBef>
                  <a:spcPct val="0"/>
                </a:spcBef>
              </a:pPr>
              <a:t>49</a:t>
            </a:fld>
            <a:endParaRPr lang="en-US" altLang="ja-JP"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30641642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1ACA232-47DA-4641-95EF-C9232C22D413}" type="slidenum">
              <a:rPr lang="ja-JP" altLang="en-US" sz="1300">
                <a:latin typeface="Verdana" panose="020B0604030504040204" pitchFamily="34" charset="0"/>
              </a:rPr>
              <a:pPr>
                <a:spcBef>
                  <a:spcPct val="0"/>
                </a:spcBef>
              </a:pPr>
              <a:t>50</a:t>
            </a:fld>
            <a:endParaRPr lang="en-US" altLang="ja-JP"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32797309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1ACA232-47DA-4641-95EF-C9232C22D413}" type="slidenum">
              <a:rPr lang="ja-JP" altLang="en-US" sz="1300">
                <a:latin typeface="Verdana" panose="020B0604030504040204" pitchFamily="34" charset="0"/>
              </a:rPr>
              <a:pPr>
                <a:spcBef>
                  <a:spcPct val="0"/>
                </a:spcBef>
              </a:pPr>
              <a:t>51</a:t>
            </a:fld>
            <a:endParaRPr lang="en-US" altLang="ja-JP"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32797309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1ACA232-47DA-4641-95EF-C9232C22D413}" type="slidenum">
              <a:rPr lang="ja-JP" altLang="en-US" sz="1300">
                <a:latin typeface="Verdana" panose="020B0604030504040204" pitchFamily="34" charset="0"/>
              </a:rPr>
              <a:pPr>
                <a:spcBef>
                  <a:spcPct val="0"/>
                </a:spcBef>
              </a:pPr>
              <a:t>52</a:t>
            </a:fld>
            <a:endParaRPr lang="en-US" altLang="ja-JP"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32797309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8312DDA-BAD7-4C33-955C-3BE573D4D7C7}" type="slidenum">
              <a:rPr lang="ja-JP" altLang="en-US" sz="1300">
                <a:latin typeface="Verdana" panose="020B0604030504040204" pitchFamily="34" charset="0"/>
              </a:rPr>
              <a:pPr>
                <a:spcBef>
                  <a:spcPct val="0"/>
                </a:spcBef>
              </a:pPr>
              <a:t>53</a:t>
            </a:fld>
            <a:endParaRPr lang="en-US" altLang="ja-JP"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32294885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F4B5C07-E796-4284-8B41-2B841E1691F9}" type="slidenum">
              <a:rPr lang="ja-JP" altLang="en-US" sz="1300">
                <a:latin typeface="Verdana" panose="020B0604030504040204" pitchFamily="34" charset="0"/>
              </a:rPr>
              <a:pPr>
                <a:spcBef>
                  <a:spcPct val="0"/>
                </a:spcBef>
              </a:pPr>
              <a:t>54</a:t>
            </a:fld>
            <a:endParaRPr lang="en-US" altLang="ja-JP"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ja-JP"/>
          </a:p>
        </p:txBody>
      </p:sp>
    </p:spTree>
    <p:extLst>
      <p:ext uri="{BB962C8B-B14F-4D97-AF65-F5344CB8AC3E}">
        <p14:creationId xmlns:p14="http://schemas.microsoft.com/office/powerpoint/2010/main" val="15438220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xfrm>
            <a:off x="138113" y="768350"/>
            <a:ext cx="6823075" cy="3836988"/>
          </a:xfrm>
          <a:ln/>
        </p:spPr>
      </p:sp>
      <p:sp>
        <p:nvSpPr>
          <p:cNvPr id="1187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7111106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697528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a:t>
            </a:r>
            <a:r>
              <a:rPr lang="en-US" altLang="ja-JP"/>
              <a:t>–</a:t>
            </a:r>
            <a:r>
              <a:rPr lang="ja-JP" altLang="en-US"/>
              <a:t>誰かのせいと自分のおかげ </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t>トレーニング・モジュール </a:t>
            </a:r>
            <a:r>
              <a:rPr lang="en-US" altLang="ja-JP"/>
              <a:t>1 – </a:t>
            </a:r>
            <a:r>
              <a:rPr lang="ja-JP" altLang="en-US"/>
              <a:t>帰属</a:t>
            </a:r>
            <a:r>
              <a:rPr lang="en-US" altLang="ja-JP"/>
              <a:t>–</a:t>
            </a:r>
            <a:r>
              <a:rPr lang="ja-JP" altLang="en-US"/>
              <a:t>誰かのせいと自分のおかげ </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a:t>
            </a:r>
            <a:r>
              <a:rPr lang="en-US" altLang="ja-JP"/>
              <a:t>–</a:t>
            </a:r>
            <a:r>
              <a:rPr lang="ja-JP" altLang="en-US"/>
              <a:t>誰かのせいと自分のおかげ </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a:t>
            </a:r>
            <a:r>
              <a:rPr lang="en-US" altLang="ja-JP"/>
              <a:t>–</a:t>
            </a:r>
            <a:r>
              <a:rPr lang="ja-JP" altLang="en-US"/>
              <a:t>誰かのせいと自分のおかげ </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a:t>
            </a:r>
            <a:r>
              <a:rPr lang="en-US" altLang="ja-JP"/>
              <a:t>–</a:t>
            </a:r>
            <a:r>
              <a:rPr lang="ja-JP" altLang="en-US"/>
              <a:t>誰かのせいと自分のおかげ </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a:t>
            </a:r>
            <a:r>
              <a:rPr lang="en-US" altLang="ja-JP"/>
              <a:t>–</a:t>
            </a:r>
            <a:r>
              <a:rPr lang="ja-JP" altLang="en-US"/>
              <a:t>誰かのせいと自分のおかげ </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a:t>
            </a:r>
            <a:r>
              <a:rPr lang="en-US" altLang="ja-JP"/>
              <a:t>–</a:t>
            </a:r>
            <a:r>
              <a:rPr lang="ja-JP" altLang="en-US"/>
              <a:t>誰かのせいと自分のおかげ </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194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2951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latin typeface="Calibri Ligh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533219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074419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33577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269975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8533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124506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3652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141500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68201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8969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ja-JP" altLang="en-US"/>
              <a:t>トレーニング・モジュール </a:t>
            </a:r>
            <a:r>
              <a:rPr lang="en-US" altLang="ja-JP"/>
              <a:t>1 – </a:t>
            </a:r>
            <a:r>
              <a:rPr lang="ja-JP" altLang="en-US"/>
              <a:t>帰属</a:t>
            </a:r>
            <a:r>
              <a:rPr lang="en-US" altLang="ja-JP"/>
              <a:t>–</a:t>
            </a:r>
            <a:r>
              <a:rPr lang="ja-JP" altLang="en-US"/>
              <a:t>誰かのせいと自分のおかげ </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mn-cs"/>
              </a:rPr>
              <a:t>Entrenamiento Metacognitivo 8 – Stimmung</a:t>
            </a:r>
            <a:endParaRPr lang="de-DE" dirty="0">
              <a:solidFill>
                <a:srgbClr val="333333"/>
              </a:solidFill>
              <a:cs typeface="+mn-cs"/>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mn-cs"/>
              </a:rPr>
              <a:pPr defTabSz="457123" eaLnBrk="1" fontAlgn="auto" hangingPunct="1">
                <a:spcBef>
                  <a:spcPts val="0"/>
                </a:spcBef>
                <a:spcAft>
                  <a:spcPts val="0"/>
                </a:spcAft>
              </a:pPr>
              <a:t>‹Nr.›</a:t>
            </a:fld>
            <a:endParaRPr lang="de-DE" dirty="0">
              <a:solidFill>
                <a:srgbClr val="333333"/>
              </a:solidFill>
              <a:cs typeface="+mn-cs"/>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1125811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z="4600" dirty="0">
                <a:latin typeface="Calibri Light"/>
                <a:ea typeface="+mn-ea"/>
                <a:cs typeface="+mn-cs"/>
              </a:rPr>
              <a:t>MCT 1 B – </a:t>
            </a:r>
            <a:r>
              <a:rPr lang="ja-JP" altLang="en-US" sz="4600" dirty="0">
                <a:latin typeface="Calibri Light"/>
                <a:ea typeface="+mn-ea"/>
                <a:cs typeface="+mn-cs"/>
              </a:rPr>
              <a:t>帰属</a:t>
            </a:r>
            <a:r>
              <a:rPr lang="en-US" altLang="ja-JP" sz="4600" dirty="0">
                <a:latin typeface="Calibri Light"/>
                <a:ea typeface="+mn-ea"/>
                <a:cs typeface="+mn-cs"/>
              </a:rPr>
              <a:t>–</a:t>
            </a:r>
            <a:r>
              <a:rPr lang="ja-JP" altLang="en-US" sz="4600" dirty="0">
                <a:latin typeface="Calibri Light"/>
                <a:ea typeface="+mn-ea"/>
                <a:cs typeface="+mn-cs"/>
              </a:rPr>
              <a:t>誰かのせいと自分のおかげ </a:t>
            </a:r>
            <a:endParaRPr lang="en-US" sz="4600" dirty="0">
              <a:latin typeface="Calibri Ligh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latin typeface="Calibri Light"/>
              </a:rPr>
              <a:t>© Moritz &amp; Woodward</a:t>
            </a:r>
            <a:r>
              <a:rPr lang="nl-NL" sz="1600" dirty="0">
                <a:solidFill>
                  <a:srgbClr val="004992"/>
                </a:solidFill>
                <a:latin typeface="Calibri Light"/>
              </a:rPr>
              <a:t> (4|21)</a:t>
            </a:r>
            <a:endParaRPr lang="pt-BR" sz="1600" dirty="0">
              <a:solidFill>
                <a:srgbClr val="004992"/>
              </a:solidFill>
              <a:latin typeface="Calibri Light"/>
            </a:endParaRPr>
          </a:p>
          <a:p>
            <a:pPr fontAlgn="auto">
              <a:lnSpc>
                <a:spcPct val="100000"/>
              </a:lnSpc>
              <a:spcBef>
                <a:spcPts val="0"/>
              </a:spcBef>
            </a:pPr>
            <a:r>
              <a:rPr lang="pt-BR" sz="1600" dirty="0">
                <a:solidFill>
                  <a:srgbClr val="004992"/>
                </a:solidFill>
                <a:latin typeface="Calibri Light"/>
              </a:rPr>
              <a:t>www.uke.de/mct</a:t>
            </a:r>
          </a:p>
        </p:txBody>
      </p:sp>
    </p:spTree>
    <p:extLst>
      <p:ext uri="{BB962C8B-B14F-4D97-AF65-F5344CB8AC3E}">
        <p14:creationId xmlns:p14="http://schemas.microsoft.com/office/powerpoint/2010/main" val="2734097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帰属</a:t>
            </a:r>
            <a:r>
              <a:rPr lang="en-US" altLang="ja-JP" sz="3600" dirty="0">
                <a:latin typeface="Calibri Light"/>
                <a:ea typeface="+mn-ea"/>
                <a:cs typeface="+mn-cs"/>
              </a:rPr>
              <a:t>: </a:t>
            </a:r>
            <a:r>
              <a:rPr lang="ja-JP" altLang="en-US" sz="3600" dirty="0">
                <a:latin typeface="Calibri Light"/>
                <a:ea typeface="+mn-ea"/>
                <a:cs typeface="+mn-cs"/>
              </a:rPr>
              <a:t>自分のせいか、他の人のせいか</a:t>
            </a:r>
            <a:endParaRPr lang="de-DE" altLang="de-DE" sz="3600" dirty="0">
              <a:latin typeface="Calibri Light"/>
              <a:ea typeface="+mn-ea"/>
              <a:cs typeface="+mn-cs"/>
            </a:endParaRPr>
          </a:p>
        </p:txBody>
      </p:sp>
      <p:sp>
        <p:nvSpPr>
          <p:cNvPr id="11267" name="Rectangle 3"/>
          <p:cNvSpPr>
            <a:spLocks noGrp="1" noChangeArrowheads="1"/>
          </p:cNvSpPr>
          <p:nvPr>
            <p:ph idx="1"/>
          </p:nvPr>
        </p:nvSpPr>
        <p:spPr>
          <a:noFill/>
        </p:spPr>
        <p:txBody>
          <a:bodyPr>
            <a:noAutofit/>
          </a:bodyPr>
          <a:lstStyle/>
          <a:p>
            <a:pPr eaLnBrk="1" hangingPunct="1">
              <a:tabLst>
                <a:tab pos="0" algn="l"/>
              </a:tabLst>
            </a:pPr>
            <a:r>
              <a:rPr lang="ja-JP" altLang="en-US" sz="2400" dirty="0">
                <a:solidFill>
                  <a:srgbClr val="333333"/>
                </a:solidFill>
                <a:latin typeface="Calibri Light"/>
              </a:rPr>
              <a:t>帰属</a:t>
            </a:r>
            <a:r>
              <a:rPr lang="en-US" altLang="ja-JP" sz="2400" dirty="0">
                <a:solidFill>
                  <a:srgbClr val="333333"/>
                </a:solidFill>
                <a:latin typeface="Calibri Light"/>
              </a:rPr>
              <a:t> = </a:t>
            </a:r>
            <a:r>
              <a:rPr lang="ja-JP" altLang="en-US" sz="2400" dirty="0">
                <a:solidFill>
                  <a:srgbClr val="333333"/>
                </a:solidFill>
                <a:latin typeface="Calibri Light"/>
              </a:rPr>
              <a:t>出来事の原因を推測すること</a:t>
            </a:r>
            <a:r>
              <a:rPr lang="en-US" altLang="ja-JP" sz="2400" dirty="0">
                <a:solidFill>
                  <a:srgbClr val="333333"/>
                </a:solidFill>
                <a:latin typeface="Calibri Light"/>
              </a:rPr>
              <a:t>(</a:t>
            </a:r>
            <a:r>
              <a:rPr lang="ja-JP" altLang="en-US" sz="2400" dirty="0">
                <a:solidFill>
                  <a:srgbClr val="333333"/>
                </a:solidFill>
                <a:latin typeface="Calibri Light"/>
              </a:rPr>
              <a:t>例：誰かのせいにしたり、自分のせいにしたりすること</a:t>
            </a:r>
            <a:r>
              <a:rPr lang="en-US" altLang="ja-JP" sz="2400" dirty="0">
                <a:solidFill>
                  <a:srgbClr val="333333"/>
                </a:solidFill>
                <a:latin typeface="Calibri Light"/>
              </a:rPr>
              <a:t>)</a:t>
            </a: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2</a:t>
            </a:fld>
            <a:endParaRPr lang="de-DE" dirty="0">
              <a:latin typeface="Calibri Ligh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帰属</a:t>
            </a:r>
            <a:r>
              <a:rPr lang="en-US" altLang="ja-JP" sz="3600">
                <a:latin typeface="Calibri Light"/>
                <a:ea typeface="+mn-ea"/>
                <a:cs typeface="+mn-cs"/>
              </a:rPr>
              <a:t>: </a:t>
            </a:r>
            <a:r>
              <a:rPr lang="ja-JP" altLang="en-US" sz="3600">
                <a:latin typeface="Calibri Light"/>
                <a:ea typeface="+mn-ea"/>
                <a:cs typeface="+mn-cs"/>
              </a:rPr>
              <a:t>自分のせいか、他の人のせいか</a:t>
            </a:r>
            <a:endParaRPr lang="de-DE" altLang="de-DE" sz="3600">
              <a:latin typeface="Calibri Light"/>
              <a:ea typeface="+mn-ea"/>
              <a:cs typeface="+mn-cs"/>
            </a:endParaRPr>
          </a:p>
        </p:txBody>
      </p:sp>
      <p:sp>
        <p:nvSpPr>
          <p:cNvPr id="11267" name="Rectangle 3"/>
          <p:cNvSpPr>
            <a:spLocks noGrp="1" noChangeArrowheads="1"/>
          </p:cNvSpPr>
          <p:nvPr>
            <p:ph idx="1"/>
          </p:nvPr>
        </p:nvSpPr>
        <p:spPr>
          <a:noFill/>
        </p:spPr>
        <p:txBody>
          <a:bodyPr>
            <a:noAutofit/>
          </a:bodyPr>
          <a:lstStyle/>
          <a:p>
            <a:pPr eaLnBrk="1" hangingPunct="1">
              <a:tabLst>
                <a:tab pos="0" algn="l"/>
              </a:tabLst>
            </a:pPr>
            <a:r>
              <a:rPr lang="ja-JP" altLang="en-US" sz="2400" dirty="0">
                <a:solidFill>
                  <a:srgbClr val="333333"/>
                </a:solidFill>
                <a:latin typeface="Calibri Light"/>
              </a:rPr>
              <a:t>帰属</a:t>
            </a:r>
            <a:r>
              <a:rPr lang="en-US" altLang="ja-JP" sz="2400" dirty="0">
                <a:solidFill>
                  <a:srgbClr val="333333"/>
                </a:solidFill>
                <a:latin typeface="Calibri Light"/>
              </a:rPr>
              <a:t> = </a:t>
            </a:r>
            <a:r>
              <a:rPr lang="ja-JP" altLang="en-US" sz="2400" dirty="0">
                <a:solidFill>
                  <a:srgbClr val="333333"/>
                </a:solidFill>
                <a:latin typeface="Calibri Light"/>
              </a:rPr>
              <a:t>出来事の原因を推測すること</a:t>
            </a:r>
            <a:r>
              <a:rPr lang="en-US" altLang="ja-JP" sz="2400" dirty="0">
                <a:solidFill>
                  <a:srgbClr val="333333"/>
                </a:solidFill>
                <a:latin typeface="Calibri Light"/>
              </a:rPr>
              <a:t>(</a:t>
            </a:r>
            <a:r>
              <a:rPr lang="ja-JP" altLang="en-US" sz="2400" dirty="0">
                <a:solidFill>
                  <a:srgbClr val="333333"/>
                </a:solidFill>
                <a:latin typeface="Calibri Light"/>
              </a:rPr>
              <a:t>例：誰かのせいにしたり、自分のせいにしたりすること</a:t>
            </a:r>
            <a:r>
              <a:rPr lang="en-US" altLang="ja-JP" sz="2400" dirty="0">
                <a:solidFill>
                  <a:srgbClr val="333333"/>
                </a:solidFill>
                <a:latin typeface="Calibri Light"/>
              </a:rPr>
              <a:t>)</a:t>
            </a:r>
          </a:p>
          <a:p>
            <a:pPr lvl="0" defTabSz="914400" fontAlgn="base"/>
            <a:r>
              <a:rPr lang="ja-JP" altLang="en-US" sz="2400" dirty="0">
                <a:solidFill>
                  <a:srgbClr val="333333"/>
                </a:solidFill>
                <a:latin typeface="Calibri Light"/>
              </a:rPr>
              <a:t>同じ出来事でも、原因は全く違うかもしれないということを、私たちはよく見落とします。</a:t>
            </a: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3</a:t>
            </a:fld>
            <a:endParaRPr lang="de-DE" dirty="0">
              <a:latin typeface="Calibri Light"/>
              <a:cs typeface="+mn-cs"/>
            </a:endParaRPr>
          </a:p>
        </p:txBody>
      </p:sp>
    </p:spTree>
    <p:extLst>
      <p:ext uri="{BB962C8B-B14F-4D97-AF65-F5344CB8AC3E}">
        <p14:creationId xmlns:p14="http://schemas.microsoft.com/office/powerpoint/2010/main" val="2010060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帰属</a:t>
            </a:r>
            <a:r>
              <a:rPr lang="en-US" altLang="ja-JP" sz="3600">
                <a:latin typeface="Calibri Light"/>
                <a:ea typeface="+mn-ea"/>
                <a:cs typeface="+mn-cs"/>
              </a:rPr>
              <a:t>: </a:t>
            </a:r>
            <a:r>
              <a:rPr lang="ja-JP" altLang="en-US" sz="3600">
                <a:latin typeface="Calibri Light"/>
                <a:ea typeface="+mn-ea"/>
                <a:cs typeface="+mn-cs"/>
              </a:rPr>
              <a:t>自分のせいか、他の人のせいか</a:t>
            </a:r>
            <a:endParaRPr lang="de-DE" altLang="de-DE" sz="3600">
              <a:latin typeface="Calibri Light"/>
              <a:ea typeface="+mn-ea"/>
              <a:cs typeface="+mn-cs"/>
            </a:endParaRPr>
          </a:p>
        </p:txBody>
      </p:sp>
      <p:sp>
        <p:nvSpPr>
          <p:cNvPr id="11267" name="Rectangle 3"/>
          <p:cNvSpPr>
            <a:spLocks noGrp="1" noChangeArrowheads="1"/>
          </p:cNvSpPr>
          <p:nvPr>
            <p:ph idx="1"/>
          </p:nvPr>
        </p:nvSpPr>
        <p:spPr>
          <a:noFill/>
        </p:spPr>
        <p:txBody>
          <a:bodyPr>
            <a:noAutofit/>
          </a:bodyPr>
          <a:lstStyle/>
          <a:p>
            <a:pPr eaLnBrk="1" hangingPunct="1">
              <a:tabLst>
                <a:tab pos="0" algn="l"/>
              </a:tabLst>
            </a:pPr>
            <a:r>
              <a:rPr lang="ja-JP" altLang="en-US" sz="2400" dirty="0">
                <a:solidFill>
                  <a:srgbClr val="333333"/>
                </a:solidFill>
                <a:latin typeface="Calibri Light"/>
              </a:rPr>
              <a:t>帰属</a:t>
            </a:r>
            <a:r>
              <a:rPr lang="en-US" altLang="ja-JP" sz="2400" dirty="0">
                <a:solidFill>
                  <a:srgbClr val="333333"/>
                </a:solidFill>
                <a:latin typeface="Calibri Light"/>
              </a:rPr>
              <a:t> = </a:t>
            </a:r>
            <a:r>
              <a:rPr lang="ja-JP" altLang="en-US" sz="2400" dirty="0">
                <a:solidFill>
                  <a:srgbClr val="333333"/>
                </a:solidFill>
                <a:latin typeface="Calibri Light"/>
              </a:rPr>
              <a:t>出来事の原因を推測すること</a:t>
            </a:r>
            <a:r>
              <a:rPr lang="en-US" altLang="ja-JP" sz="2400" dirty="0">
                <a:solidFill>
                  <a:srgbClr val="333333"/>
                </a:solidFill>
                <a:latin typeface="Calibri Light"/>
              </a:rPr>
              <a:t>(</a:t>
            </a:r>
            <a:r>
              <a:rPr lang="ja-JP" altLang="en-US" sz="2400" dirty="0">
                <a:solidFill>
                  <a:srgbClr val="333333"/>
                </a:solidFill>
                <a:latin typeface="Calibri Light"/>
              </a:rPr>
              <a:t>例：誰かのせいにしたり、自分のせいにしたりすること</a:t>
            </a:r>
            <a:r>
              <a:rPr lang="en-US" altLang="ja-JP" sz="2400" dirty="0">
                <a:solidFill>
                  <a:srgbClr val="333333"/>
                </a:solidFill>
                <a:latin typeface="Calibri Light"/>
              </a:rPr>
              <a:t>)</a:t>
            </a:r>
          </a:p>
          <a:p>
            <a:pPr lvl="0" defTabSz="914400" fontAlgn="base"/>
            <a:r>
              <a:rPr lang="ja-JP" altLang="en-US" sz="2400" dirty="0">
                <a:solidFill>
                  <a:srgbClr val="333333"/>
                </a:solidFill>
                <a:latin typeface="Calibri Light"/>
              </a:rPr>
              <a:t>同じ出来事でも、原因は全く違うかもしれないということを、私たちはよく見落とします。</a:t>
            </a:r>
          </a:p>
          <a:p>
            <a:pPr lvl="0" defTabSz="914400" fontAlgn="base"/>
            <a:r>
              <a:rPr lang="ja-JP" altLang="de-DE" sz="2400" b="1" dirty="0">
                <a:solidFill>
                  <a:srgbClr val="004992"/>
                </a:solidFill>
                <a:latin typeface="Calibri Light"/>
              </a:rPr>
              <a:t>どんな原因が</a:t>
            </a:r>
            <a:r>
              <a:rPr lang="ja-JP" altLang="en-US" sz="2400" b="1" dirty="0">
                <a:solidFill>
                  <a:srgbClr val="004992"/>
                </a:solidFill>
                <a:latin typeface="Calibri Light"/>
              </a:rPr>
              <a:t>次</a:t>
            </a:r>
            <a:r>
              <a:rPr lang="ja-JP" altLang="de-DE" sz="2400" b="1" dirty="0">
                <a:solidFill>
                  <a:srgbClr val="004992"/>
                </a:solidFill>
                <a:latin typeface="Calibri Light"/>
              </a:rPr>
              <a:t>の状況を</a:t>
            </a:r>
            <a:r>
              <a:rPr lang="ja-JP" altLang="en-US" sz="2400" b="1" dirty="0">
                <a:solidFill>
                  <a:srgbClr val="004992"/>
                </a:solidFill>
                <a:latin typeface="Calibri Light"/>
              </a:rPr>
              <a:t>生み出しているのでしょう</a:t>
            </a:r>
            <a:r>
              <a:rPr lang="de-DE" altLang="ja-JP" sz="2400" b="1" dirty="0">
                <a:solidFill>
                  <a:srgbClr val="004992"/>
                </a:solidFill>
                <a:latin typeface="Calibri Light"/>
              </a:rPr>
              <a:t>?</a:t>
            </a:r>
            <a:br>
              <a:rPr lang="de-DE" altLang="ja-JP" sz="2400" b="1" dirty="0">
                <a:solidFill>
                  <a:srgbClr val="004992"/>
                </a:solidFill>
                <a:latin typeface="Calibri Light"/>
              </a:rPr>
            </a:br>
            <a:r>
              <a:rPr lang="ja-JP" altLang="de-DE" sz="2400" dirty="0">
                <a:solidFill>
                  <a:srgbClr val="333333"/>
                </a:solidFill>
                <a:latin typeface="Calibri Light"/>
              </a:rPr>
              <a:t>仲</a:t>
            </a:r>
            <a:r>
              <a:rPr lang="ja-JP" altLang="en-US" sz="2400" dirty="0">
                <a:solidFill>
                  <a:srgbClr val="333333"/>
                </a:solidFill>
                <a:latin typeface="Calibri Light"/>
              </a:rPr>
              <a:t>が</a:t>
            </a:r>
            <a:r>
              <a:rPr lang="ja-JP" altLang="de-DE" sz="2400" dirty="0">
                <a:solidFill>
                  <a:srgbClr val="333333"/>
                </a:solidFill>
                <a:latin typeface="Calibri Light"/>
              </a:rPr>
              <a:t>良い</a:t>
            </a:r>
            <a:r>
              <a:rPr lang="ja-JP" altLang="en-US" sz="2400" dirty="0">
                <a:solidFill>
                  <a:srgbClr val="333333"/>
                </a:solidFill>
                <a:latin typeface="Calibri Light"/>
              </a:rPr>
              <a:t>はずの</a:t>
            </a:r>
            <a:r>
              <a:rPr lang="ja-JP" altLang="de-DE" sz="2400" dirty="0">
                <a:solidFill>
                  <a:srgbClr val="333333"/>
                </a:solidFill>
                <a:latin typeface="Calibri Light"/>
              </a:rPr>
              <a:t>友</a:t>
            </a:r>
            <a:r>
              <a:rPr lang="ja-JP" altLang="en-US" sz="2400" dirty="0">
                <a:solidFill>
                  <a:srgbClr val="333333"/>
                </a:solidFill>
                <a:latin typeface="Calibri Light"/>
              </a:rPr>
              <a:t>人</a:t>
            </a:r>
            <a:r>
              <a:rPr lang="ja-JP" altLang="de-DE" sz="2400" dirty="0">
                <a:solidFill>
                  <a:srgbClr val="333333"/>
                </a:solidFill>
                <a:latin typeface="Calibri Light"/>
              </a:rPr>
              <a:t>が</a:t>
            </a:r>
            <a:r>
              <a:rPr lang="ja-JP" altLang="en-US" sz="2400" dirty="0">
                <a:solidFill>
                  <a:srgbClr val="333333"/>
                </a:solidFill>
                <a:latin typeface="Calibri Light"/>
              </a:rPr>
              <a:t>、</a:t>
            </a:r>
            <a:r>
              <a:rPr lang="ja-JP" altLang="de-DE" sz="2400" dirty="0">
                <a:solidFill>
                  <a:srgbClr val="333333"/>
                </a:solidFill>
                <a:latin typeface="Calibri Light"/>
              </a:rPr>
              <a:t>あなたの誕生日に電話をくれない。</a:t>
            </a:r>
            <a:endParaRPr lang="en-US" altLang="ja-JP"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a:t>
            </a:fld>
            <a:endParaRPr lang="de-DE" dirty="0">
              <a:latin typeface="Calibri Light"/>
              <a:cs typeface="+mn-cs"/>
            </a:endParaRPr>
          </a:p>
        </p:txBody>
      </p:sp>
    </p:spTree>
    <p:extLst>
      <p:ext uri="{BB962C8B-B14F-4D97-AF65-F5344CB8AC3E}">
        <p14:creationId xmlns:p14="http://schemas.microsoft.com/office/powerpoint/2010/main" val="2716534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ja-JP" altLang="en-US" sz="3600">
                <a:solidFill>
                  <a:srgbClr val="004992"/>
                </a:solidFill>
                <a:latin typeface="Calibri Light"/>
                <a:ea typeface="+mn-ea"/>
                <a:cs typeface="+mn-cs"/>
              </a:rPr>
              <a:t>説明</a:t>
            </a:r>
            <a:endParaRPr lang="en-US" sz="3600" dirty="0">
              <a:solidFill>
                <a:srgbClr val="004992"/>
              </a:solidFill>
              <a:latin typeface="Calibri Light"/>
              <a:ea typeface="+mn-ea"/>
              <a:cs typeface="+mn-cs"/>
            </a:endParaRPr>
          </a:p>
        </p:txBody>
      </p:sp>
      <p:sp>
        <p:nvSpPr>
          <p:cNvPr id="6" name="Content Placeholder 5"/>
          <p:cNvSpPr>
            <a:spLocks noGrp="1"/>
          </p:cNvSpPr>
          <p:nvPr>
            <p:ph idx="1"/>
          </p:nvPr>
        </p:nvSpPr>
        <p:spPr/>
        <p:txBody>
          <a:bodyPr/>
          <a:lstStyle/>
          <a:p>
            <a:pPr lvl="0" defTabSz="914400" fontAlgn="base"/>
            <a:r>
              <a:rPr lang="ja-JP" altLang="en-CA" sz="2400" dirty="0">
                <a:solidFill>
                  <a:srgbClr val="333333"/>
                </a:solidFill>
                <a:latin typeface="Calibri Light"/>
              </a:rPr>
              <a:t>なぜ</a:t>
            </a:r>
            <a:r>
              <a:rPr lang="ja-JP" altLang="en-US" sz="2400" dirty="0">
                <a:solidFill>
                  <a:srgbClr val="333333"/>
                </a:solidFill>
                <a:latin typeface="Calibri Light"/>
              </a:rPr>
              <a:t>、その</a:t>
            </a:r>
            <a:r>
              <a:rPr lang="ja-JP" altLang="en-CA" sz="2400" dirty="0">
                <a:solidFill>
                  <a:srgbClr val="333333"/>
                </a:solidFill>
                <a:latin typeface="Calibri Light"/>
              </a:rPr>
              <a:t>友</a:t>
            </a:r>
            <a:r>
              <a:rPr lang="ja-JP" altLang="en-US" sz="2400" dirty="0">
                <a:solidFill>
                  <a:srgbClr val="333333"/>
                </a:solidFill>
                <a:latin typeface="Calibri Light"/>
              </a:rPr>
              <a:t>人</a:t>
            </a:r>
            <a:r>
              <a:rPr lang="ja-JP" altLang="en-CA" sz="2400" dirty="0">
                <a:solidFill>
                  <a:srgbClr val="333333"/>
                </a:solidFill>
                <a:latin typeface="Calibri Light"/>
              </a:rPr>
              <a:t>はあなたに電話を</a:t>
            </a:r>
            <a:r>
              <a:rPr lang="ja-JP" altLang="en-US" sz="2400" dirty="0">
                <a:solidFill>
                  <a:srgbClr val="333333"/>
                </a:solidFill>
                <a:latin typeface="Calibri Light"/>
              </a:rPr>
              <a:t>くれない</a:t>
            </a:r>
            <a:r>
              <a:rPr lang="ja-JP" altLang="en-CA" sz="2400" dirty="0">
                <a:solidFill>
                  <a:srgbClr val="333333"/>
                </a:solidFill>
                <a:latin typeface="Calibri Light"/>
              </a:rPr>
              <a:t>のでしょう</a:t>
            </a:r>
            <a:r>
              <a:rPr lang="en-CA" altLang="ja-JP" sz="2400" dirty="0">
                <a:solidFill>
                  <a:srgbClr val="333333"/>
                </a:solidFill>
                <a:latin typeface="Calibri Light"/>
              </a:rPr>
              <a:t>?</a:t>
            </a:r>
          </a:p>
          <a:p>
            <a:pPr lvl="0" defTabSz="914400" fontAlgn="base"/>
            <a:r>
              <a:rPr lang="ja-JP" altLang="en-CA" sz="2400" dirty="0">
                <a:solidFill>
                  <a:srgbClr val="004992"/>
                </a:solidFill>
                <a:latin typeface="Calibri Light"/>
              </a:rPr>
              <a:t>可能性のある原因は・・・</a:t>
            </a:r>
            <a:endParaRPr lang="ja-JP" altLang="en-US" sz="2400" dirty="0">
              <a:solidFill>
                <a:srgbClr val="004992"/>
              </a:solidFill>
              <a:latin typeface="Calibri Light"/>
            </a:endParaRPr>
          </a:p>
          <a:p>
            <a:pPr lvl="0" defTabSz="914377"/>
            <a:r>
              <a:rPr lang="en-US" altLang="ja-JP" sz="2400" dirty="0">
                <a:solidFill>
                  <a:srgbClr val="333333"/>
                </a:solidFill>
                <a:latin typeface="Calibri Light"/>
              </a:rPr>
              <a:t>???</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cs typeface="+mn-cs"/>
              </a:rPr>
              <a:pPr/>
              <a:t>5</a:t>
            </a:fld>
            <a:endParaRPr lang="de-DE" dirty="0">
              <a:latin typeface="Calibri Ligh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ja-JP" altLang="en-CA" sz="2400" dirty="0">
                <a:solidFill>
                  <a:srgbClr val="333333"/>
                </a:solidFill>
                <a:latin typeface="Calibri Light"/>
              </a:rPr>
              <a:t>なぜ</a:t>
            </a:r>
            <a:r>
              <a:rPr lang="ja-JP" altLang="en-US" sz="2400" dirty="0">
                <a:solidFill>
                  <a:srgbClr val="333333"/>
                </a:solidFill>
                <a:latin typeface="Calibri Light"/>
              </a:rPr>
              <a:t>、その</a:t>
            </a:r>
            <a:r>
              <a:rPr lang="ja-JP" altLang="en-CA" sz="2400" dirty="0">
                <a:solidFill>
                  <a:srgbClr val="333333"/>
                </a:solidFill>
                <a:latin typeface="Calibri Light"/>
              </a:rPr>
              <a:t>友</a:t>
            </a:r>
            <a:r>
              <a:rPr lang="ja-JP" altLang="en-US" sz="2400" dirty="0">
                <a:solidFill>
                  <a:srgbClr val="333333"/>
                </a:solidFill>
                <a:latin typeface="Calibri Light"/>
              </a:rPr>
              <a:t>人</a:t>
            </a:r>
            <a:r>
              <a:rPr lang="ja-JP" altLang="en-CA" sz="2400" dirty="0">
                <a:solidFill>
                  <a:srgbClr val="333333"/>
                </a:solidFill>
                <a:latin typeface="Calibri Light"/>
              </a:rPr>
              <a:t>はあなたに電話を</a:t>
            </a:r>
            <a:r>
              <a:rPr lang="ja-JP" altLang="en-US" sz="2400" dirty="0">
                <a:solidFill>
                  <a:srgbClr val="333333"/>
                </a:solidFill>
                <a:latin typeface="Calibri Light"/>
              </a:rPr>
              <a:t>くれ</a:t>
            </a:r>
            <a:r>
              <a:rPr lang="ja-JP" altLang="en-CA" sz="2400" dirty="0">
                <a:solidFill>
                  <a:srgbClr val="333333"/>
                </a:solidFill>
                <a:latin typeface="Calibri Light"/>
              </a:rPr>
              <a:t>ないのでしょう</a:t>
            </a:r>
            <a:r>
              <a:rPr lang="en-CA" altLang="ja-JP" sz="2400" dirty="0">
                <a:solidFill>
                  <a:srgbClr val="333333"/>
                </a:solidFill>
                <a:latin typeface="Calibri Light"/>
              </a:rPr>
              <a:t>?</a:t>
            </a:r>
          </a:p>
          <a:p>
            <a:pPr lvl="0" defTabSz="914400" fontAlgn="base"/>
            <a:r>
              <a:rPr lang="ja-JP" altLang="en-CA" sz="2400" dirty="0">
                <a:solidFill>
                  <a:srgbClr val="004992"/>
                </a:solidFill>
                <a:latin typeface="Calibri Light"/>
              </a:rPr>
              <a:t>可能性のある原因は・・・</a:t>
            </a:r>
            <a:endParaRPr lang="ja-JP" altLang="en-US" sz="2400" dirty="0">
              <a:solidFill>
                <a:srgbClr val="004992"/>
              </a:solidFill>
              <a:latin typeface="Calibri Light"/>
            </a:endParaRPr>
          </a:p>
          <a:p>
            <a:pPr marL="342900" lvl="0" indent="-342900" defTabSz="914400" fontAlgn="base">
              <a:buClr>
                <a:srgbClr val="333333"/>
              </a:buClr>
              <a:buFont typeface="WingDings"/>
              <a:buChar char=""/>
            </a:pPr>
            <a:r>
              <a:rPr lang="ja-JP" altLang="en-CA" sz="2400" dirty="0">
                <a:solidFill>
                  <a:srgbClr val="333333"/>
                </a:solidFill>
                <a:latin typeface="Calibri Light"/>
              </a:rPr>
              <a:t>私は彼女にとって</a:t>
            </a:r>
            <a:r>
              <a:rPr lang="ja-JP" altLang="en-US" sz="2400" dirty="0">
                <a:solidFill>
                  <a:srgbClr val="333333"/>
                </a:solidFill>
                <a:latin typeface="Calibri Light"/>
              </a:rPr>
              <a:t>大切な存在</a:t>
            </a:r>
            <a:r>
              <a:rPr lang="ja-JP" altLang="en-CA" sz="2400" dirty="0">
                <a:solidFill>
                  <a:srgbClr val="333333"/>
                </a:solidFill>
                <a:latin typeface="Calibri Light"/>
              </a:rPr>
              <a:t>ではない。他の人</a:t>
            </a:r>
            <a:r>
              <a:rPr lang="ja-JP" altLang="en-US" sz="2400" dirty="0">
                <a:solidFill>
                  <a:srgbClr val="333333"/>
                </a:solidFill>
                <a:latin typeface="Calibri Light"/>
              </a:rPr>
              <a:t>には</a:t>
            </a:r>
            <a:r>
              <a:rPr lang="ja-JP" altLang="en-CA" sz="2400" dirty="0">
                <a:solidFill>
                  <a:srgbClr val="333333"/>
                </a:solidFill>
                <a:latin typeface="Calibri Light"/>
              </a:rPr>
              <a:t>忘れたりはしないだろう。</a:t>
            </a:r>
            <a:endParaRPr lang="en-CA" altLang="de-DE" sz="2400" dirty="0">
              <a:solidFill>
                <a:srgbClr val="333333"/>
              </a:solidFill>
              <a:latin typeface="Calibri Light"/>
            </a:endParaRPr>
          </a:p>
          <a:p>
            <a:pPr marL="342900" lvl="0" indent="-342900" defTabSz="914400" fontAlgn="base">
              <a:buClr>
                <a:srgbClr val="333333"/>
              </a:buClr>
              <a:buFont typeface="WingDings"/>
              <a:buChar char=""/>
            </a:pPr>
            <a:r>
              <a:rPr lang="ja-JP" altLang="en-CA" sz="2400" dirty="0">
                <a:solidFill>
                  <a:srgbClr val="333333"/>
                </a:solidFill>
                <a:latin typeface="Calibri Light"/>
              </a:rPr>
              <a:t>彼女は結構いい加減な人で、自分の誕生日</a:t>
            </a:r>
            <a:r>
              <a:rPr lang="ja-JP" altLang="en-US" sz="2400" dirty="0">
                <a:solidFill>
                  <a:srgbClr val="333333"/>
                </a:solidFill>
                <a:latin typeface="Calibri Light"/>
              </a:rPr>
              <a:t>も</a:t>
            </a:r>
            <a:r>
              <a:rPr lang="ja-JP" altLang="en-CA" sz="2400" dirty="0">
                <a:solidFill>
                  <a:srgbClr val="333333"/>
                </a:solidFill>
                <a:latin typeface="Calibri Light"/>
              </a:rPr>
              <a:t>忘れてしまっているかもしれない。</a:t>
            </a:r>
            <a:endParaRPr lang="en-CA" altLang="de-DE" sz="2400" dirty="0">
              <a:solidFill>
                <a:srgbClr val="333333"/>
              </a:solidFill>
              <a:latin typeface="Calibri Light"/>
            </a:endParaRPr>
          </a:p>
          <a:p>
            <a:pPr marL="342900" lvl="0" indent="-342900" defTabSz="914400" fontAlgn="base">
              <a:buClr>
                <a:srgbClr val="333333"/>
              </a:buClr>
              <a:buFont typeface="WingDings"/>
              <a:buChar char=""/>
            </a:pPr>
            <a:r>
              <a:rPr lang="ja-JP" altLang="en-CA" sz="2400" dirty="0">
                <a:solidFill>
                  <a:srgbClr val="333333"/>
                </a:solidFill>
                <a:latin typeface="Calibri Light"/>
              </a:rPr>
              <a:t>彼女は合格しなければならない大事な試験があって、時間</a:t>
            </a:r>
            <a:r>
              <a:rPr lang="ja-JP" altLang="en-US" sz="2400" dirty="0">
                <a:solidFill>
                  <a:srgbClr val="333333"/>
                </a:solidFill>
                <a:latin typeface="Calibri Light"/>
              </a:rPr>
              <a:t>が全然</a:t>
            </a:r>
            <a:r>
              <a:rPr lang="ja-JP" altLang="en-CA" sz="2400" dirty="0">
                <a:solidFill>
                  <a:srgbClr val="333333"/>
                </a:solidFill>
                <a:latin typeface="Calibri Light"/>
              </a:rPr>
              <a:t>ない。</a:t>
            </a:r>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説明</a:t>
            </a:r>
            <a:endParaRPr lang="en-US" sz="3600">
              <a:latin typeface="Calibri Light"/>
              <a:ea typeface="+mn-ea"/>
              <a:cs typeface="+mn-cs"/>
            </a:endParaRPr>
          </a:p>
        </p:txBody>
      </p:sp>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cs typeface="+mn-cs"/>
              </a:rPr>
              <a:pPr/>
              <a:t>6</a:t>
            </a:fld>
            <a:endParaRPr lang="de-DE" dirty="0">
              <a:latin typeface="Calibri Ligh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ja-JP" altLang="en-CA" sz="2400" dirty="0">
                <a:solidFill>
                  <a:srgbClr val="333333"/>
                </a:solidFill>
                <a:latin typeface="Calibri Light"/>
              </a:rPr>
              <a:t>なぜ</a:t>
            </a:r>
            <a:r>
              <a:rPr lang="ja-JP" altLang="en-US" sz="2400" dirty="0">
                <a:solidFill>
                  <a:srgbClr val="333333"/>
                </a:solidFill>
                <a:latin typeface="Calibri Light"/>
              </a:rPr>
              <a:t>、その</a:t>
            </a:r>
            <a:r>
              <a:rPr lang="ja-JP" altLang="en-CA" sz="2400" dirty="0">
                <a:solidFill>
                  <a:srgbClr val="333333"/>
                </a:solidFill>
                <a:latin typeface="Calibri Light"/>
              </a:rPr>
              <a:t>友</a:t>
            </a:r>
            <a:r>
              <a:rPr lang="ja-JP" altLang="en-US" sz="2400" dirty="0">
                <a:solidFill>
                  <a:srgbClr val="333333"/>
                </a:solidFill>
                <a:latin typeface="Calibri Light"/>
              </a:rPr>
              <a:t>人</a:t>
            </a:r>
            <a:r>
              <a:rPr lang="ja-JP" altLang="en-CA" sz="2400" dirty="0">
                <a:solidFill>
                  <a:srgbClr val="333333"/>
                </a:solidFill>
                <a:latin typeface="Calibri Light"/>
              </a:rPr>
              <a:t>はあなたに電話</a:t>
            </a:r>
            <a:r>
              <a:rPr lang="ja-JP" altLang="en-US" sz="2400" dirty="0">
                <a:solidFill>
                  <a:srgbClr val="333333"/>
                </a:solidFill>
                <a:latin typeface="Calibri Light"/>
              </a:rPr>
              <a:t>をくれ</a:t>
            </a:r>
            <a:r>
              <a:rPr lang="ja-JP" altLang="en-CA" sz="2400" dirty="0">
                <a:solidFill>
                  <a:srgbClr val="333333"/>
                </a:solidFill>
                <a:latin typeface="Calibri Light"/>
              </a:rPr>
              <a:t>ないのでしょう</a:t>
            </a:r>
            <a:r>
              <a:rPr lang="en-CA" altLang="ja-JP" sz="2400" dirty="0">
                <a:solidFill>
                  <a:srgbClr val="333333"/>
                </a:solidFill>
                <a:latin typeface="Calibri Light"/>
              </a:rPr>
              <a:t>?</a:t>
            </a:r>
          </a:p>
          <a:p>
            <a:pPr lvl="0" defTabSz="914400" fontAlgn="base"/>
            <a:r>
              <a:rPr lang="ja-JP" altLang="en-CA" sz="2400" dirty="0">
                <a:solidFill>
                  <a:srgbClr val="004992"/>
                </a:solidFill>
                <a:latin typeface="Calibri Light"/>
              </a:rPr>
              <a:t>可能性のある原因は・・・</a:t>
            </a:r>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説明</a:t>
            </a:r>
            <a:endParaRPr lang="en-US" sz="3600" dirty="0">
              <a:latin typeface="Calibri Light"/>
              <a:ea typeface="+mn-ea"/>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571305872"/>
              </p:ext>
            </p:extLst>
          </p:nvPr>
        </p:nvGraphicFramePr>
        <p:xfrm>
          <a:off x="408955" y="3471161"/>
          <a:ext cx="11376000" cy="192024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2400" b="0" i="0" u="none" strike="noStrike" cap="none" normalizeH="0" baseline="0" dirty="0">
                          <a:ln>
                            <a:noFill/>
                          </a:ln>
                          <a:solidFill>
                            <a:srgbClr val="004992"/>
                          </a:solidFill>
                          <a:effectLst/>
                          <a:latin typeface="Calibri Light"/>
                          <a:ea typeface="+mn-ea"/>
                          <a:cs typeface="+mn-cs"/>
                        </a:rPr>
                        <a:t>自分自身に</a:t>
                      </a:r>
                      <a:endParaRPr kumimoji="0" lang="de-DE" sz="2400" b="0" i="0" u="none" strike="noStrike" cap="none" normalizeH="0" baseline="0" dirty="0">
                        <a:ln>
                          <a:noFill/>
                        </a:ln>
                        <a:solidFill>
                          <a:srgbClr val="004992"/>
                        </a:solidFill>
                        <a:effectLst/>
                        <a:latin typeface="Calibri Ligh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333333"/>
                          </a:solidFill>
                          <a:effectLst/>
                          <a:latin typeface="Calibri Light"/>
                          <a:ea typeface="+mn-ea"/>
                          <a:cs typeface="+mn-cs"/>
                        </a:rPr>
                        <a:t>私は彼女にとって大切な存在ではない。</a:t>
                      </a:r>
                      <a:endParaRPr kumimoji="0" lang="en-US" sz="2400" b="0" i="0" u="none" strike="noStrike" cap="none" normalizeH="0" baseline="0" dirty="0">
                        <a:ln>
                          <a:noFill/>
                        </a:ln>
                        <a:solidFill>
                          <a:srgbClr val="333333"/>
                        </a:solidFill>
                        <a:effectLst/>
                        <a:latin typeface="Calibri Light"/>
                        <a:ea typeface="+mn-ea"/>
                        <a:cs typeface="+mn-cs"/>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2400" b="0" i="0" u="none" strike="noStrike" cap="none" normalizeH="0" baseline="0">
                          <a:ln>
                            <a:noFill/>
                          </a:ln>
                          <a:solidFill>
                            <a:srgbClr val="004992"/>
                          </a:solidFill>
                          <a:effectLst/>
                          <a:latin typeface="Calibri Light"/>
                          <a:ea typeface="+mn-ea"/>
                          <a:cs typeface="+mn-cs"/>
                        </a:rPr>
                        <a:t>他の人に</a:t>
                      </a:r>
                      <a:endParaRPr kumimoji="0" lang="de-DE" sz="2400" b="0" i="0" u="none" strike="noStrike" cap="none" normalizeH="0" baseline="0" dirty="0">
                        <a:ln>
                          <a:noFill/>
                        </a:ln>
                        <a:solidFill>
                          <a:srgbClr val="004992"/>
                        </a:solidFill>
                        <a:effectLst/>
                        <a:latin typeface="Calibri Ligh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333333"/>
                          </a:solidFill>
                          <a:effectLst/>
                          <a:latin typeface="Calibri Light"/>
                          <a:ea typeface="+mn-ea"/>
                          <a:cs typeface="+mn-cs"/>
                        </a:rPr>
                        <a:t>彼女はいい加減だ。</a:t>
                      </a:r>
                      <a:endParaRPr kumimoji="0" lang="en-US" sz="2400" b="0" i="0" u="none" strike="noStrike" cap="none" normalizeH="0" baseline="0" dirty="0">
                        <a:ln>
                          <a:noFill/>
                        </a:ln>
                        <a:solidFill>
                          <a:srgbClr val="333333"/>
                        </a:solidFill>
                        <a:effectLst/>
                        <a:latin typeface="Calibri Light"/>
                        <a:ea typeface="+mn-ea"/>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ja-JP" altLang="en-US" sz="2400" b="0" i="0" u="none" strike="noStrike" cap="none" normalizeH="0" baseline="0">
                          <a:ln>
                            <a:noFill/>
                          </a:ln>
                          <a:solidFill>
                            <a:srgbClr val="004992"/>
                          </a:solidFill>
                          <a:effectLst/>
                          <a:latin typeface="Calibri Light"/>
                          <a:ea typeface="+mn-ea"/>
                          <a:cs typeface="+mn-cs"/>
                        </a:rPr>
                        <a:t>状況や偶然に</a:t>
                      </a:r>
                      <a:endParaRPr kumimoji="0" lang="de-DE" sz="2400" b="0" i="0" u="none" strike="noStrike" cap="none" normalizeH="0" baseline="0" dirty="0">
                        <a:ln>
                          <a:noFill/>
                        </a:ln>
                        <a:solidFill>
                          <a:srgbClr val="004992"/>
                        </a:solidFill>
                        <a:effectLst/>
                        <a:latin typeface="Calibri Ligh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333333"/>
                          </a:solidFill>
                          <a:effectLst/>
                          <a:latin typeface="Calibri Light"/>
                          <a:ea typeface="+mn-ea"/>
                          <a:cs typeface="+mn-cs"/>
                        </a:rPr>
                        <a:t>合格しなければいけない試験があって、時間がない。</a:t>
                      </a:r>
                      <a:endParaRPr kumimoji="0" lang="de-DE" sz="2400" b="0" i="0" u="none" strike="noStrike" cap="none" normalizeH="0" baseline="0" dirty="0">
                        <a:ln>
                          <a:noFill/>
                        </a:ln>
                        <a:solidFill>
                          <a:srgbClr val="333333"/>
                        </a:solidFill>
                        <a:effectLst/>
                        <a:latin typeface="Calibri Light"/>
                        <a:ea typeface="+mn-ea"/>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cs typeface="+mn-cs"/>
              </a:rPr>
              <a:pPr/>
              <a:t>7</a:t>
            </a:fld>
            <a:endParaRPr lang="de-DE" dirty="0">
              <a:latin typeface="Calibri Ligh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自分のせいか、他の人のせいか</a:t>
            </a:r>
            <a:endParaRPr lang="de-DE" altLang="de-DE" sz="3600">
              <a:latin typeface="Calibri Light"/>
              <a:ea typeface="+mn-ea"/>
              <a:cs typeface="+mn-cs"/>
            </a:endParaRPr>
          </a:p>
        </p:txBody>
      </p:sp>
      <p:sp>
        <p:nvSpPr>
          <p:cNvPr id="6" name="Content Placeholder 5"/>
          <p:cNvSpPr>
            <a:spLocks noGrp="1"/>
          </p:cNvSpPr>
          <p:nvPr>
            <p:ph idx="1"/>
          </p:nvPr>
        </p:nvSpPr>
        <p:spPr/>
        <p:txBody>
          <a:bodyPr/>
          <a:lstStyle/>
          <a:p>
            <a:pPr lvl="0" defTabSz="914400" fontAlgn="base"/>
            <a:r>
              <a:rPr lang="ja-JP" altLang="en-US" sz="2400" dirty="0">
                <a:solidFill>
                  <a:srgbClr val="333333"/>
                </a:solidFill>
                <a:latin typeface="Calibri Light"/>
              </a:rPr>
              <a:t>これまで示したように、出来事にはいろいろな原因がありえます。</a:t>
            </a:r>
            <a:endParaRPr lang="en-US" altLang="ja-JP" sz="2400" dirty="0">
              <a:solidFill>
                <a:srgbClr val="333333"/>
              </a:solidFill>
              <a:latin typeface="Calibri Light"/>
            </a:endParaRPr>
          </a:p>
          <a:p>
            <a:pPr lvl="0" defTabSz="914400" fontAlgn="base"/>
            <a:r>
              <a:rPr lang="ja-JP" altLang="en-US" sz="2400" dirty="0">
                <a:solidFill>
                  <a:srgbClr val="333333"/>
                </a:solidFill>
                <a:latin typeface="Calibri Light"/>
              </a:rPr>
              <a:t>ほとんどの場合では、複数の要因が</a:t>
            </a:r>
            <a:r>
              <a:rPr lang="en-US" altLang="ja-JP" sz="2400" dirty="0">
                <a:solidFill>
                  <a:srgbClr val="333333"/>
                </a:solidFill>
                <a:latin typeface="Calibri Light"/>
              </a:rPr>
              <a:t>1</a:t>
            </a:r>
            <a:r>
              <a:rPr lang="ja-JP" altLang="en-US" sz="2400" dirty="0">
                <a:solidFill>
                  <a:srgbClr val="333333"/>
                </a:solidFill>
                <a:latin typeface="Calibri Light"/>
              </a:rPr>
              <a:t>つの状況を生み出しているのです。</a:t>
            </a:r>
            <a:endParaRPr lang="en-US" altLang="ja-JP" sz="2400" dirty="0">
              <a:solidFill>
                <a:srgbClr val="333333"/>
              </a:solidFill>
              <a:latin typeface="Calibri Light"/>
            </a:endParaRPr>
          </a:p>
          <a:p>
            <a:pPr lvl="0" defTabSz="914400" fontAlgn="base"/>
            <a:r>
              <a:rPr lang="ja-JP" altLang="en-US" sz="2400" dirty="0">
                <a:solidFill>
                  <a:srgbClr val="333333"/>
                </a:solidFill>
                <a:latin typeface="Calibri Light"/>
              </a:rPr>
              <a:t>それにもかかわらず、私たちには、</a:t>
            </a:r>
            <a:r>
              <a:rPr lang="en-US" altLang="ja-JP" sz="2400" dirty="0">
                <a:solidFill>
                  <a:srgbClr val="333333"/>
                </a:solidFill>
                <a:latin typeface="Calibri Light"/>
              </a:rPr>
              <a:t>1</a:t>
            </a:r>
            <a:r>
              <a:rPr lang="ja-JP" altLang="en-US" sz="2400" dirty="0">
                <a:solidFill>
                  <a:srgbClr val="333333"/>
                </a:solidFill>
                <a:latin typeface="Calibri Light"/>
              </a:rPr>
              <a:t>つの側面だけを重要だと考える傾向があります</a:t>
            </a:r>
            <a:r>
              <a:rPr lang="en-US" altLang="ja-JP" sz="2400" dirty="0">
                <a:solidFill>
                  <a:srgbClr val="333333"/>
                </a:solidFill>
                <a:latin typeface="Calibri Light"/>
              </a:rPr>
              <a:t>(</a:t>
            </a:r>
            <a:r>
              <a:rPr lang="ja-JP" altLang="en-US" sz="2400" dirty="0">
                <a:solidFill>
                  <a:srgbClr val="333333"/>
                </a:solidFill>
                <a:latin typeface="Calibri Light"/>
              </a:rPr>
              <a:t>例えば、他の人のせいだけに考えること。あるいは、自分のせいだけに考えること</a:t>
            </a:r>
            <a:r>
              <a:rPr lang="en-US" altLang="ja-JP" sz="2400" dirty="0">
                <a:solidFill>
                  <a:srgbClr val="333333"/>
                </a:solidFill>
                <a:latin typeface="Calibri Light"/>
              </a:rPr>
              <a:t>)</a:t>
            </a:r>
            <a:r>
              <a:rPr lang="ja-JP" altLang="en-US" sz="2400" dirty="0">
                <a:solidFill>
                  <a:srgbClr val="333333"/>
                </a:solidFill>
                <a:latin typeface="Calibri Light"/>
              </a:rPr>
              <a:t>。</a:t>
            </a:r>
            <a:endParaRPr lang="en-US" sz="2400" dirty="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8</a:t>
            </a:fld>
            <a:endParaRPr lang="de-DE" dirty="0">
              <a:latin typeface="Calibri Ligh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solidFill>
                  <a:srgbClr val="004992"/>
                </a:solidFill>
                <a:latin typeface="Calibri Light"/>
                <a:ea typeface="+mn-ea"/>
                <a:cs typeface="+mn-cs"/>
              </a:rPr>
              <a:t>ほとんど症状が無くなったので、あなたは病院を退院します。</a:t>
            </a:r>
            <a:endParaRPr lang="en-US" sz="3600" dirty="0">
              <a:latin typeface="Calibri Light"/>
              <a:ea typeface="+mn-ea"/>
              <a:cs typeface="+mn-cs"/>
            </a:endParaRPr>
          </a:p>
        </p:txBody>
      </p:sp>
      <p:sp>
        <p:nvSpPr>
          <p:cNvPr id="7" name="Content Placeholder 6"/>
          <p:cNvSpPr>
            <a:spLocks noGrp="1"/>
          </p:cNvSpPr>
          <p:nvPr>
            <p:ph idx="1"/>
          </p:nvPr>
        </p:nvSpPr>
        <p:spPr/>
        <p:txBody>
          <a:bodyPr/>
          <a:lstStyle/>
          <a:p>
            <a:r>
              <a:rPr lang="ja-JP" altLang="en-US" dirty="0">
                <a:solidFill>
                  <a:srgbClr val="004992"/>
                </a:solidFill>
                <a:latin typeface="Calibri Light"/>
              </a:rPr>
              <a:t>理由</a:t>
            </a:r>
            <a:r>
              <a:rPr lang="en-US" altLang="ja-JP" dirty="0">
                <a:solidFill>
                  <a:srgbClr val="004992"/>
                </a:solidFill>
                <a:latin typeface="Calibri Light"/>
              </a:rPr>
              <a:t>...</a:t>
            </a:r>
          </a:p>
          <a:p>
            <a:r>
              <a:rPr lang="en-US" altLang="ja-JP" dirty="0">
                <a:solidFill>
                  <a:srgbClr val="333333"/>
                </a:solidFill>
                <a:latin typeface="Calibri Light"/>
              </a:rPr>
              <a:t>…</a:t>
            </a:r>
            <a:r>
              <a:rPr lang="ja-JP" altLang="en-US" dirty="0">
                <a:solidFill>
                  <a:srgbClr val="333333"/>
                </a:solidFill>
                <a:latin typeface="Calibri Light"/>
              </a:rPr>
              <a:t>自分自身に</a:t>
            </a:r>
          </a:p>
          <a:p>
            <a:r>
              <a:rPr lang="en-US" altLang="ja-JP" dirty="0">
                <a:solidFill>
                  <a:srgbClr val="333333"/>
                </a:solidFill>
                <a:latin typeface="Calibri Light"/>
              </a:rPr>
              <a:t>…</a:t>
            </a:r>
            <a:r>
              <a:rPr lang="ja-JP" altLang="en-US" dirty="0">
                <a:solidFill>
                  <a:srgbClr val="333333"/>
                </a:solidFill>
                <a:latin typeface="Calibri Light"/>
              </a:rPr>
              <a:t>他の人に </a:t>
            </a:r>
          </a:p>
          <a:p>
            <a:r>
              <a:rPr lang="en-US" altLang="ja-JP" dirty="0">
                <a:solidFill>
                  <a:srgbClr val="333333"/>
                </a:solidFill>
                <a:latin typeface="Calibri Light"/>
              </a:rPr>
              <a:t>…</a:t>
            </a:r>
            <a:r>
              <a:rPr lang="ja-JP" altLang="en-US" dirty="0">
                <a:solidFill>
                  <a:srgbClr val="333333"/>
                </a:solidFill>
                <a:latin typeface="Calibri Light"/>
              </a:rPr>
              <a:t>状況や偶然に</a:t>
            </a:r>
            <a:endParaRPr lang="en-US" dirty="0">
              <a:solidFill>
                <a:srgbClr val="333333"/>
              </a:solidFill>
              <a:latin typeface="Calibri Light"/>
            </a:endParaRPr>
          </a:p>
        </p:txBody>
      </p:sp>
      <p:pic>
        <p:nvPicPr>
          <p:cNvPr id="12"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cs typeface="+mn-cs"/>
              </a:rPr>
              <a:pPr/>
              <a:t>9</a:t>
            </a:fld>
            <a:endParaRPr lang="de-DE" dirty="0">
              <a:latin typeface="Calibri Ligh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Calibri Light"/>
                <a:ea typeface="+mn-ea"/>
                <a:cs typeface="+mn-cs"/>
              </a:rPr>
              <a:t>ほとんど症状が無くなったので、あなたは病院を退院します。</a:t>
            </a:r>
            <a:endParaRPr lang="en-US" sz="3600" dirty="0">
              <a:solidFill>
                <a:srgbClr val="004992"/>
              </a:solidFill>
              <a:latin typeface="Calibri Light"/>
              <a:ea typeface="+mn-ea"/>
              <a:cs typeface="+mn-cs"/>
            </a:endParaRPr>
          </a:p>
        </p:txBody>
      </p:sp>
      <p:sp>
        <p:nvSpPr>
          <p:cNvPr id="23554" name="Rectangle 2"/>
          <p:cNvSpPr>
            <a:spLocks noGrp="1" noChangeArrowheads="1"/>
          </p:cNvSpPr>
          <p:nvPr>
            <p:ph idx="1"/>
          </p:nvPr>
        </p:nvSpPr>
        <p:spPr/>
        <p:txBody>
          <a:bodyPr>
            <a:noAutofit/>
          </a:bodyPr>
          <a:lstStyle/>
          <a:p>
            <a:pPr eaLnBrk="1" hangingPunct="1">
              <a:lnSpc>
                <a:spcPct val="100000"/>
              </a:lnSpc>
              <a:spcBef>
                <a:spcPts val="0"/>
              </a:spcBef>
            </a:pPr>
            <a:r>
              <a:rPr lang="ja-JP" altLang="de-DE" sz="1400" b="1" dirty="0">
                <a:solidFill>
                  <a:srgbClr val="004992"/>
                </a:solidFill>
                <a:latin typeface="Calibri Light"/>
              </a:rPr>
              <a:t>説明</a:t>
            </a:r>
            <a:endParaRPr lang="de-DE" altLang="de-DE" sz="1400" b="1" dirty="0">
              <a:solidFill>
                <a:srgbClr val="004992"/>
              </a:solidFill>
              <a:latin typeface="Calibri Light"/>
            </a:endParaRPr>
          </a:p>
          <a:p>
            <a:pPr eaLnBrk="1" hangingPunct="1"/>
            <a:r>
              <a:rPr lang="ja-JP" altLang="de-DE" sz="1400" b="1" dirty="0">
                <a:solidFill>
                  <a:srgbClr val="004992"/>
                </a:solidFill>
                <a:latin typeface="Calibri Light"/>
              </a:rPr>
              <a:t>自分自身に</a:t>
            </a:r>
            <a:r>
              <a:rPr lang="de-DE" altLang="ja-JP" sz="1400" b="1" dirty="0">
                <a:solidFill>
                  <a:srgbClr val="004992"/>
                </a:solidFill>
                <a:latin typeface="Calibri Light"/>
              </a:rPr>
              <a:t>:</a:t>
            </a:r>
          </a:p>
          <a:p>
            <a:pPr eaLnBrk="1" hangingPunct="1">
              <a:lnSpc>
                <a:spcPct val="100000"/>
              </a:lnSpc>
              <a:spcBef>
                <a:spcPts val="1200"/>
              </a:spcBef>
            </a:pPr>
            <a:r>
              <a:rPr lang="de-DE" altLang="ja-JP" sz="1400" i="1" dirty="0">
                <a:solidFill>
                  <a:srgbClr val="333333"/>
                </a:solidFill>
                <a:latin typeface="Calibri Light"/>
              </a:rPr>
              <a:t>(</a:t>
            </a:r>
            <a:r>
              <a:rPr lang="ja-JP" altLang="de-DE" sz="1400" i="1" dirty="0">
                <a:solidFill>
                  <a:srgbClr val="333333"/>
                </a:solidFill>
                <a:latin typeface="Calibri Light"/>
              </a:rPr>
              <a:t>自分自身にある程度関係する可能性がある</a:t>
            </a:r>
            <a:r>
              <a:rPr lang="de-DE" altLang="ja-JP" sz="1400" i="1"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私は治療に</a:t>
            </a:r>
            <a:r>
              <a:rPr lang="ja-JP" altLang="en-US" sz="1400" dirty="0">
                <a:solidFill>
                  <a:srgbClr val="333333"/>
                </a:solidFill>
                <a:latin typeface="Calibri Light"/>
              </a:rPr>
              <a:t>積極</a:t>
            </a:r>
            <a:r>
              <a:rPr lang="ja-JP" altLang="de-DE" sz="1400" dirty="0">
                <a:solidFill>
                  <a:srgbClr val="333333"/>
                </a:solidFill>
                <a:latin typeface="Calibri Light"/>
              </a:rPr>
              <a:t>的</a:t>
            </a:r>
            <a:r>
              <a:rPr lang="ja-JP" altLang="en-US" sz="1400" dirty="0">
                <a:solidFill>
                  <a:srgbClr val="333333"/>
                </a:solidFill>
                <a:latin typeface="Calibri Light"/>
              </a:rPr>
              <a:t>に参加した</a:t>
            </a:r>
            <a:r>
              <a:rPr lang="ja-JP" altLang="de-DE" sz="1400" dirty="0">
                <a:solidFill>
                  <a:srgbClr val="333333"/>
                </a:solidFill>
                <a:latin typeface="Calibri Light"/>
              </a:rPr>
              <a:t>ので</a:t>
            </a:r>
            <a:r>
              <a:rPr lang="ja-JP" altLang="en-US" sz="1400" dirty="0">
                <a:solidFill>
                  <a:srgbClr val="333333"/>
                </a:solidFill>
                <a:latin typeface="Calibri Light"/>
              </a:rPr>
              <a:t>うまく</a:t>
            </a:r>
            <a:r>
              <a:rPr lang="ja-JP" altLang="de-DE" sz="1400" dirty="0">
                <a:solidFill>
                  <a:srgbClr val="333333"/>
                </a:solidFill>
                <a:latin typeface="Calibri Light"/>
              </a:rPr>
              <a:t>回復</a:t>
            </a:r>
            <a:r>
              <a:rPr lang="ja-JP" altLang="en-US" sz="1400" dirty="0">
                <a:solidFill>
                  <a:srgbClr val="333333"/>
                </a:solidFill>
                <a:latin typeface="Calibri Light"/>
              </a:rPr>
              <a:t>できた</a:t>
            </a:r>
            <a:r>
              <a:rPr lang="ja-JP" altLang="de-DE" sz="1400" dirty="0">
                <a:solidFill>
                  <a:srgbClr val="333333"/>
                </a:solidFill>
                <a:latin typeface="Calibri Light"/>
              </a:rPr>
              <a:t>。</a:t>
            </a:r>
            <a:endParaRPr lang="de-DE" altLang="de-DE" sz="14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私はある治療</a:t>
            </a:r>
            <a:r>
              <a:rPr lang="ja-JP" altLang="en-US" sz="1400" dirty="0">
                <a:solidFill>
                  <a:srgbClr val="333333"/>
                </a:solidFill>
                <a:latin typeface="Calibri Light"/>
              </a:rPr>
              <a:t>法</a:t>
            </a:r>
            <a:r>
              <a:rPr lang="ja-JP" altLang="de-DE" sz="1400" dirty="0">
                <a:solidFill>
                  <a:srgbClr val="333333"/>
                </a:solidFill>
                <a:latin typeface="Calibri Light"/>
              </a:rPr>
              <a:t>を強く</a:t>
            </a:r>
            <a:r>
              <a:rPr lang="ja-JP" altLang="en-US" sz="1400" dirty="0">
                <a:solidFill>
                  <a:srgbClr val="333333"/>
                </a:solidFill>
                <a:latin typeface="Calibri Light"/>
              </a:rPr>
              <a:t>希望したので</a:t>
            </a:r>
            <a:r>
              <a:rPr lang="ja-JP" altLang="de-DE" sz="1400" dirty="0">
                <a:solidFill>
                  <a:srgbClr val="333333"/>
                </a:solidFill>
                <a:latin typeface="Calibri Light"/>
              </a:rPr>
              <a:t>、それが</a:t>
            </a:r>
            <a:r>
              <a:rPr lang="ja-JP" altLang="en-US" sz="1400" dirty="0">
                <a:solidFill>
                  <a:srgbClr val="333333"/>
                </a:solidFill>
                <a:latin typeface="Calibri Light"/>
              </a:rPr>
              <a:t>回復に</a:t>
            </a:r>
            <a:r>
              <a:rPr lang="ja-JP" altLang="de-DE" sz="1400" dirty="0">
                <a:solidFill>
                  <a:srgbClr val="333333"/>
                </a:solidFill>
                <a:latin typeface="Calibri Light"/>
              </a:rPr>
              <a:t>大きな役割を果たした。</a:t>
            </a:r>
            <a:endParaRPr lang="de-DE" altLang="de-DE" sz="1400" dirty="0">
              <a:solidFill>
                <a:srgbClr val="333333"/>
              </a:solidFill>
              <a:latin typeface="Calibri Light"/>
            </a:endParaRPr>
          </a:p>
          <a:p>
            <a:pPr eaLnBrk="1" hangingPunct="1">
              <a:lnSpc>
                <a:spcPct val="100000"/>
              </a:lnSpc>
              <a:spcBef>
                <a:spcPts val="1200"/>
              </a:spcBef>
            </a:pPr>
            <a:r>
              <a:rPr lang="de-DE" altLang="ja-JP" sz="1400" i="1" dirty="0">
                <a:solidFill>
                  <a:srgbClr val="333333"/>
                </a:solidFill>
                <a:latin typeface="Calibri Light"/>
              </a:rPr>
              <a:t>(</a:t>
            </a:r>
            <a:r>
              <a:rPr lang="ja-JP" altLang="de-DE" sz="1400" i="1" dirty="0">
                <a:solidFill>
                  <a:srgbClr val="333333"/>
                </a:solidFill>
                <a:latin typeface="Calibri Light"/>
              </a:rPr>
              <a:t>自分自身に</a:t>
            </a:r>
            <a:r>
              <a:rPr lang="ja-JP" altLang="en-US" sz="1400" i="1" dirty="0">
                <a:solidFill>
                  <a:srgbClr val="333333"/>
                </a:solidFill>
                <a:latin typeface="Calibri Light"/>
              </a:rPr>
              <a:t>あまり関係しない</a:t>
            </a:r>
            <a:r>
              <a:rPr lang="de-DE" altLang="ja-JP" sz="1400" i="1"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心理療法や薬がなくても</a:t>
            </a:r>
            <a:r>
              <a:rPr lang="ja-JP" altLang="en-US" sz="1400" dirty="0">
                <a:solidFill>
                  <a:srgbClr val="333333"/>
                </a:solidFill>
                <a:latin typeface="Calibri Light"/>
              </a:rPr>
              <a:t>、</a:t>
            </a:r>
            <a:r>
              <a:rPr lang="ja-JP" altLang="de-DE" sz="1400" dirty="0">
                <a:solidFill>
                  <a:srgbClr val="333333"/>
                </a:solidFill>
                <a:latin typeface="Calibri Light"/>
              </a:rPr>
              <a:t>いずれは回復していたと思う。</a:t>
            </a:r>
            <a:endParaRPr lang="de-DE" altLang="de-DE" sz="14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回復</a:t>
            </a:r>
            <a:r>
              <a:rPr lang="ja-JP" altLang="en-US" sz="1400" dirty="0">
                <a:solidFill>
                  <a:srgbClr val="333333"/>
                </a:solidFill>
                <a:latin typeface="Calibri Light"/>
              </a:rPr>
              <a:t>できたの</a:t>
            </a:r>
            <a:r>
              <a:rPr lang="ja-JP" altLang="de-DE" sz="1400" dirty="0">
                <a:solidFill>
                  <a:srgbClr val="333333"/>
                </a:solidFill>
                <a:latin typeface="Calibri Light"/>
              </a:rPr>
              <a:t>は私の優れた遺伝子の</a:t>
            </a:r>
            <a:r>
              <a:rPr lang="ja-JP" altLang="en-US" sz="1400" dirty="0">
                <a:solidFill>
                  <a:srgbClr val="333333"/>
                </a:solidFill>
                <a:latin typeface="Calibri Light"/>
              </a:rPr>
              <a:t>おかげ</a:t>
            </a:r>
            <a:r>
              <a:rPr lang="ja-JP" altLang="de-DE" sz="1400" dirty="0">
                <a:solidFill>
                  <a:srgbClr val="333333"/>
                </a:solidFill>
                <a:latin typeface="Calibri Light"/>
              </a:rPr>
              <a:t>だ。</a:t>
            </a:r>
            <a:endParaRPr lang="de-DE" altLang="de-DE" sz="1400" dirty="0">
              <a:solidFill>
                <a:srgbClr val="333333"/>
              </a:solidFill>
              <a:latin typeface="Calibri Light"/>
            </a:endParaRPr>
          </a:p>
          <a:p>
            <a:pPr eaLnBrk="1" hangingPunct="1">
              <a:buClr>
                <a:schemeClr val="tx1"/>
              </a:buClr>
            </a:pPr>
            <a:r>
              <a:rPr lang="ja-JP" altLang="de-DE" sz="1400" b="1" dirty="0">
                <a:solidFill>
                  <a:srgbClr val="004992"/>
                </a:solidFill>
                <a:latin typeface="Calibri Light"/>
              </a:rPr>
              <a:t>他</a:t>
            </a:r>
            <a:r>
              <a:rPr lang="ja-JP" altLang="en-US" sz="1400" b="1" dirty="0">
                <a:solidFill>
                  <a:srgbClr val="004992"/>
                </a:solidFill>
                <a:latin typeface="Calibri Light"/>
              </a:rPr>
              <a:t>の人</a:t>
            </a:r>
            <a:r>
              <a:rPr lang="ja-JP" altLang="de-DE" sz="1400" b="1" dirty="0">
                <a:solidFill>
                  <a:srgbClr val="004992"/>
                </a:solidFill>
                <a:latin typeface="Calibri Light"/>
              </a:rPr>
              <a:t>に</a:t>
            </a:r>
            <a:r>
              <a:rPr lang="de-DE" altLang="ja-JP" sz="14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この病院の医療スタッフはとても</a:t>
            </a:r>
            <a:r>
              <a:rPr lang="ja-JP" altLang="en-US" sz="1400" dirty="0">
                <a:solidFill>
                  <a:srgbClr val="333333"/>
                </a:solidFill>
                <a:latin typeface="Calibri Light"/>
              </a:rPr>
              <a:t>優秀</a:t>
            </a:r>
            <a:r>
              <a:rPr lang="ja-JP" altLang="de-DE" sz="1400" dirty="0">
                <a:solidFill>
                  <a:srgbClr val="333333"/>
                </a:solidFill>
                <a:latin typeface="Calibri Light"/>
              </a:rPr>
              <a:t>である。</a:t>
            </a:r>
            <a:endParaRPr lang="de-DE" altLang="de-DE" sz="14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家族の支援がなければ、これほどうまくは</a:t>
            </a:r>
            <a:r>
              <a:rPr lang="ja-JP" altLang="en-US" sz="1400" dirty="0">
                <a:solidFill>
                  <a:srgbClr val="333333"/>
                </a:solidFill>
                <a:latin typeface="Calibri Light"/>
              </a:rPr>
              <a:t>回復し</a:t>
            </a:r>
            <a:r>
              <a:rPr lang="ja-JP" altLang="de-DE" sz="1400" dirty="0">
                <a:solidFill>
                  <a:srgbClr val="333333"/>
                </a:solidFill>
                <a:latin typeface="Calibri Light"/>
              </a:rPr>
              <a:t>なかっただろう。</a:t>
            </a:r>
            <a:endParaRPr lang="de-DE" altLang="de-DE" sz="1400" dirty="0">
              <a:solidFill>
                <a:srgbClr val="333333"/>
              </a:solidFill>
              <a:latin typeface="Calibri Light"/>
            </a:endParaRPr>
          </a:p>
          <a:p>
            <a:pPr eaLnBrk="1" hangingPunct="1">
              <a:buClr>
                <a:schemeClr val="tx1"/>
              </a:buClr>
            </a:pPr>
            <a:r>
              <a:rPr lang="ja-JP" altLang="de-DE" sz="1400" b="1" dirty="0">
                <a:solidFill>
                  <a:srgbClr val="004992"/>
                </a:solidFill>
                <a:latin typeface="Calibri Light"/>
              </a:rPr>
              <a:t>状況や偶然に</a:t>
            </a:r>
            <a:r>
              <a:rPr lang="de-DE" altLang="ja-JP" sz="14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病院が普段よりも忙しくなくて幸運だった。</a:t>
            </a:r>
            <a:endParaRPr lang="de-DE" altLang="de-DE" sz="14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回復は薬物療法のおかげだ。</a:t>
            </a:r>
            <a:endParaRPr lang="de-DE" altLang="de-DE" sz="1400" dirty="0">
              <a:solidFill>
                <a:srgbClr val="333333"/>
              </a:solidFill>
              <a:latin typeface="Calibri Light"/>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10</a:t>
            </a:fld>
            <a:endParaRPr lang="de-DE" dirty="0">
              <a:latin typeface="Calibri Ligh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a:solidFill>
                  <a:srgbClr val="004992"/>
                </a:solidFill>
                <a:latin typeface="Calibri Light"/>
                <a:ea typeface="+mn-ea"/>
                <a:cs typeface="+mn-cs"/>
              </a:rPr>
              <a:t>ほとんど症状が無くなったので、あなたは病院を退院します。</a:t>
            </a:r>
            <a:endParaRPr lang="en-US" sz="3600" dirty="0">
              <a:solidFill>
                <a:srgbClr val="004992"/>
              </a:solidFill>
              <a:latin typeface="Calibri Light"/>
              <a:ea typeface="+mn-ea"/>
              <a:cs typeface="+mn-cs"/>
            </a:endParaRPr>
          </a:p>
        </p:txBody>
      </p:sp>
      <p:sp>
        <p:nvSpPr>
          <p:cNvPr id="23554" name="Rectangle 2"/>
          <p:cNvSpPr>
            <a:spLocks noGrp="1" noChangeArrowheads="1"/>
          </p:cNvSpPr>
          <p:nvPr>
            <p:ph idx="1"/>
          </p:nvPr>
        </p:nvSpPr>
        <p:spPr/>
        <p:txBody>
          <a:bodyPr>
            <a:noAutofit/>
          </a:bodyPr>
          <a:lstStyle/>
          <a:p>
            <a:pPr eaLnBrk="1" hangingPunct="1">
              <a:lnSpc>
                <a:spcPct val="100000"/>
              </a:lnSpc>
              <a:spcBef>
                <a:spcPts val="0"/>
              </a:spcBef>
            </a:pPr>
            <a:r>
              <a:rPr lang="ja-JP" altLang="de-DE" sz="1400" b="1" dirty="0">
                <a:solidFill>
                  <a:srgbClr val="004992"/>
                </a:solidFill>
                <a:latin typeface="Calibri Light"/>
              </a:rPr>
              <a:t>説明</a:t>
            </a:r>
            <a:endParaRPr lang="de-DE" altLang="de-DE" sz="1400" b="1" dirty="0">
              <a:solidFill>
                <a:srgbClr val="004992"/>
              </a:solidFill>
              <a:latin typeface="Calibri Light"/>
            </a:endParaRPr>
          </a:p>
          <a:p>
            <a:pPr eaLnBrk="1" hangingPunct="1"/>
            <a:r>
              <a:rPr lang="ja-JP" altLang="de-DE" sz="1400" b="1" dirty="0">
                <a:solidFill>
                  <a:srgbClr val="004992"/>
                </a:solidFill>
                <a:latin typeface="Calibri Light"/>
              </a:rPr>
              <a:t>自分自身に</a:t>
            </a:r>
            <a:r>
              <a:rPr lang="de-DE" altLang="ja-JP" sz="1400" b="1" dirty="0">
                <a:solidFill>
                  <a:srgbClr val="004992"/>
                </a:solidFill>
                <a:latin typeface="Calibri Light"/>
              </a:rPr>
              <a:t>:</a:t>
            </a:r>
          </a:p>
          <a:p>
            <a:pPr eaLnBrk="1" hangingPunct="1">
              <a:lnSpc>
                <a:spcPct val="100000"/>
              </a:lnSpc>
              <a:spcBef>
                <a:spcPts val="1200"/>
              </a:spcBef>
            </a:pPr>
            <a:r>
              <a:rPr lang="de-DE" altLang="ja-JP" sz="1400" i="1" dirty="0">
                <a:solidFill>
                  <a:srgbClr val="333333"/>
                </a:solidFill>
                <a:latin typeface="Calibri Light"/>
              </a:rPr>
              <a:t>(</a:t>
            </a:r>
            <a:r>
              <a:rPr lang="ja-JP" altLang="de-DE" sz="1400" i="1" dirty="0">
                <a:solidFill>
                  <a:srgbClr val="333333"/>
                </a:solidFill>
                <a:latin typeface="Calibri Light"/>
              </a:rPr>
              <a:t>自分自身にある程度関係する可能性がある</a:t>
            </a:r>
            <a:r>
              <a:rPr lang="de-DE" altLang="ja-JP" sz="1400" i="1"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私は治療に</a:t>
            </a:r>
            <a:r>
              <a:rPr lang="ja-JP" altLang="en-US" sz="1400" dirty="0">
                <a:solidFill>
                  <a:srgbClr val="333333"/>
                </a:solidFill>
                <a:latin typeface="Calibri Light"/>
              </a:rPr>
              <a:t>積極</a:t>
            </a:r>
            <a:r>
              <a:rPr lang="ja-JP" altLang="de-DE" sz="1400" dirty="0">
                <a:solidFill>
                  <a:srgbClr val="333333"/>
                </a:solidFill>
                <a:latin typeface="Calibri Light"/>
              </a:rPr>
              <a:t>的</a:t>
            </a:r>
            <a:r>
              <a:rPr lang="ja-JP" altLang="en-US" sz="1400" dirty="0">
                <a:solidFill>
                  <a:srgbClr val="333333"/>
                </a:solidFill>
                <a:latin typeface="Calibri Light"/>
              </a:rPr>
              <a:t>に参加した</a:t>
            </a:r>
            <a:r>
              <a:rPr lang="ja-JP" altLang="de-DE" sz="1400" dirty="0">
                <a:solidFill>
                  <a:srgbClr val="333333"/>
                </a:solidFill>
                <a:latin typeface="Calibri Light"/>
              </a:rPr>
              <a:t>ので</a:t>
            </a:r>
            <a:r>
              <a:rPr lang="ja-JP" altLang="en-US" sz="1400" dirty="0">
                <a:solidFill>
                  <a:srgbClr val="333333"/>
                </a:solidFill>
                <a:latin typeface="Calibri Light"/>
              </a:rPr>
              <a:t>うまく</a:t>
            </a:r>
            <a:r>
              <a:rPr lang="ja-JP" altLang="de-DE" sz="1400" dirty="0">
                <a:solidFill>
                  <a:srgbClr val="333333"/>
                </a:solidFill>
                <a:latin typeface="Calibri Light"/>
              </a:rPr>
              <a:t>回復</a:t>
            </a:r>
            <a:r>
              <a:rPr lang="ja-JP" altLang="en-US" sz="1400" dirty="0">
                <a:solidFill>
                  <a:srgbClr val="333333"/>
                </a:solidFill>
                <a:latin typeface="Calibri Light"/>
              </a:rPr>
              <a:t>できた</a:t>
            </a:r>
            <a:r>
              <a:rPr lang="ja-JP" altLang="de-DE" sz="1400" dirty="0">
                <a:solidFill>
                  <a:srgbClr val="333333"/>
                </a:solidFill>
                <a:latin typeface="Calibri Light"/>
              </a:rPr>
              <a:t>。</a:t>
            </a:r>
            <a:endParaRPr lang="de-DE" altLang="de-DE" sz="14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私はある治療</a:t>
            </a:r>
            <a:r>
              <a:rPr lang="ja-JP" altLang="en-US" sz="1400" dirty="0">
                <a:solidFill>
                  <a:srgbClr val="333333"/>
                </a:solidFill>
                <a:latin typeface="Calibri Light"/>
              </a:rPr>
              <a:t>法</a:t>
            </a:r>
            <a:r>
              <a:rPr lang="ja-JP" altLang="de-DE" sz="1400" dirty="0">
                <a:solidFill>
                  <a:srgbClr val="333333"/>
                </a:solidFill>
                <a:latin typeface="Calibri Light"/>
              </a:rPr>
              <a:t>を強く</a:t>
            </a:r>
            <a:r>
              <a:rPr lang="ja-JP" altLang="en-US" sz="1400" dirty="0">
                <a:solidFill>
                  <a:srgbClr val="333333"/>
                </a:solidFill>
                <a:latin typeface="Calibri Light"/>
              </a:rPr>
              <a:t>希望したので</a:t>
            </a:r>
            <a:r>
              <a:rPr lang="ja-JP" altLang="de-DE" sz="1400" dirty="0">
                <a:solidFill>
                  <a:srgbClr val="333333"/>
                </a:solidFill>
                <a:latin typeface="Calibri Light"/>
              </a:rPr>
              <a:t>、それが</a:t>
            </a:r>
            <a:r>
              <a:rPr lang="ja-JP" altLang="en-US" sz="1400" dirty="0">
                <a:solidFill>
                  <a:srgbClr val="333333"/>
                </a:solidFill>
                <a:latin typeface="Calibri Light"/>
              </a:rPr>
              <a:t>回復に</a:t>
            </a:r>
            <a:r>
              <a:rPr lang="ja-JP" altLang="de-DE" sz="1400" dirty="0">
                <a:solidFill>
                  <a:srgbClr val="333333"/>
                </a:solidFill>
                <a:latin typeface="Calibri Light"/>
              </a:rPr>
              <a:t>大きな役割を果たした。</a:t>
            </a:r>
            <a:endParaRPr lang="de-DE" altLang="de-DE" sz="1400" dirty="0">
              <a:solidFill>
                <a:srgbClr val="333333"/>
              </a:solidFill>
              <a:latin typeface="Calibri Light"/>
            </a:endParaRPr>
          </a:p>
          <a:p>
            <a:pPr eaLnBrk="1" hangingPunct="1">
              <a:lnSpc>
                <a:spcPct val="100000"/>
              </a:lnSpc>
              <a:spcBef>
                <a:spcPts val="1200"/>
              </a:spcBef>
            </a:pPr>
            <a:r>
              <a:rPr lang="de-DE" altLang="ja-JP" sz="1400" i="1" dirty="0">
                <a:solidFill>
                  <a:srgbClr val="333333"/>
                </a:solidFill>
                <a:latin typeface="Calibri Light"/>
              </a:rPr>
              <a:t>(</a:t>
            </a:r>
            <a:r>
              <a:rPr lang="ja-JP" altLang="de-DE" sz="1400" i="1" dirty="0">
                <a:solidFill>
                  <a:srgbClr val="333333"/>
                </a:solidFill>
                <a:latin typeface="Calibri Light"/>
              </a:rPr>
              <a:t>自分自身に</a:t>
            </a:r>
            <a:r>
              <a:rPr lang="ja-JP" altLang="en-US" sz="1400" i="1" dirty="0">
                <a:solidFill>
                  <a:srgbClr val="333333"/>
                </a:solidFill>
                <a:latin typeface="Calibri Light"/>
              </a:rPr>
              <a:t>あまり関係しない</a:t>
            </a:r>
            <a:r>
              <a:rPr lang="de-DE" altLang="ja-JP" sz="1400" i="1"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心理療法や薬がなくても</a:t>
            </a:r>
            <a:r>
              <a:rPr lang="ja-JP" altLang="en-US" sz="1400" dirty="0">
                <a:solidFill>
                  <a:srgbClr val="333333"/>
                </a:solidFill>
                <a:latin typeface="Calibri Light"/>
              </a:rPr>
              <a:t>、</a:t>
            </a:r>
            <a:r>
              <a:rPr lang="ja-JP" altLang="de-DE" sz="1400" dirty="0">
                <a:solidFill>
                  <a:srgbClr val="333333"/>
                </a:solidFill>
                <a:latin typeface="Calibri Light"/>
              </a:rPr>
              <a:t>いずれは回復していたと思う。</a:t>
            </a:r>
            <a:endParaRPr lang="de-DE" altLang="de-DE" sz="14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回復</a:t>
            </a:r>
            <a:r>
              <a:rPr lang="ja-JP" altLang="en-US" sz="1400" dirty="0">
                <a:solidFill>
                  <a:srgbClr val="333333"/>
                </a:solidFill>
                <a:latin typeface="Calibri Light"/>
              </a:rPr>
              <a:t>できたの</a:t>
            </a:r>
            <a:r>
              <a:rPr lang="ja-JP" altLang="de-DE" sz="1400" dirty="0">
                <a:solidFill>
                  <a:srgbClr val="333333"/>
                </a:solidFill>
                <a:latin typeface="Calibri Light"/>
              </a:rPr>
              <a:t>は私の優れた遺伝子の</a:t>
            </a:r>
            <a:r>
              <a:rPr lang="ja-JP" altLang="en-US" sz="1400" dirty="0">
                <a:solidFill>
                  <a:srgbClr val="333333"/>
                </a:solidFill>
                <a:latin typeface="Calibri Light"/>
              </a:rPr>
              <a:t>おかげ</a:t>
            </a:r>
            <a:r>
              <a:rPr lang="ja-JP" altLang="de-DE" sz="1400" dirty="0">
                <a:solidFill>
                  <a:srgbClr val="333333"/>
                </a:solidFill>
                <a:latin typeface="Calibri Light"/>
              </a:rPr>
              <a:t>だ。</a:t>
            </a:r>
            <a:endParaRPr lang="de-DE" altLang="de-DE" sz="1400" dirty="0">
              <a:solidFill>
                <a:srgbClr val="333333"/>
              </a:solidFill>
              <a:latin typeface="Calibri Light"/>
            </a:endParaRPr>
          </a:p>
          <a:p>
            <a:pPr eaLnBrk="1" hangingPunct="1">
              <a:buClr>
                <a:schemeClr val="tx1"/>
              </a:buClr>
            </a:pPr>
            <a:r>
              <a:rPr lang="ja-JP" altLang="de-DE" sz="1400" b="1" dirty="0">
                <a:solidFill>
                  <a:srgbClr val="004992"/>
                </a:solidFill>
                <a:latin typeface="Calibri Light"/>
              </a:rPr>
              <a:t>他</a:t>
            </a:r>
            <a:r>
              <a:rPr lang="ja-JP" altLang="en-US" sz="1400" b="1" dirty="0">
                <a:solidFill>
                  <a:srgbClr val="004992"/>
                </a:solidFill>
                <a:latin typeface="Calibri Light"/>
              </a:rPr>
              <a:t>の人</a:t>
            </a:r>
            <a:r>
              <a:rPr lang="ja-JP" altLang="de-DE" sz="1400" b="1" dirty="0">
                <a:solidFill>
                  <a:srgbClr val="004992"/>
                </a:solidFill>
                <a:latin typeface="Calibri Light"/>
              </a:rPr>
              <a:t>に</a:t>
            </a:r>
            <a:r>
              <a:rPr lang="de-DE" altLang="ja-JP" sz="14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この病院の医療スタッフはとても</a:t>
            </a:r>
            <a:r>
              <a:rPr lang="ja-JP" altLang="en-US" sz="1400" dirty="0">
                <a:solidFill>
                  <a:srgbClr val="333333"/>
                </a:solidFill>
                <a:latin typeface="Calibri Light"/>
              </a:rPr>
              <a:t>優秀</a:t>
            </a:r>
            <a:r>
              <a:rPr lang="ja-JP" altLang="de-DE" sz="1400" dirty="0">
                <a:solidFill>
                  <a:srgbClr val="333333"/>
                </a:solidFill>
                <a:latin typeface="Calibri Light"/>
              </a:rPr>
              <a:t>である。</a:t>
            </a:r>
            <a:endParaRPr lang="de-DE" altLang="de-DE" sz="14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家族の支援がなければ、これほどうまくは</a:t>
            </a:r>
            <a:r>
              <a:rPr lang="ja-JP" altLang="en-US" sz="1400" dirty="0">
                <a:solidFill>
                  <a:srgbClr val="333333"/>
                </a:solidFill>
                <a:latin typeface="Calibri Light"/>
              </a:rPr>
              <a:t>回復し</a:t>
            </a:r>
            <a:r>
              <a:rPr lang="ja-JP" altLang="de-DE" sz="1400" dirty="0">
                <a:solidFill>
                  <a:srgbClr val="333333"/>
                </a:solidFill>
                <a:latin typeface="Calibri Light"/>
              </a:rPr>
              <a:t>なかっただろう。</a:t>
            </a:r>
            <a:endParaRPr lang="de-DE" altLang="de-DE" sz="1400" dirty="0">
              <a:solidFill>
                <a:srgbClr val="333333"/>
              </a:solidFill>
              <a:latin typeface="Calibri Light"/>
            </a:endParaRPr>
          </a:p>
          <a:p>
            <a:pPr eaLnBrk="1" hangingPunct="1">
              <a:buClr>
                <a:schemeClr val="tx1"/>
              </a:buClr>
            </a:pPr>
            <a:r>
              <a:rPr lang="ja-JP" altLang="de-DE" sz="1400" b="1" dirty="0">
                <a:solidFill>
                  <a:srgbClr val="004992"/>
                </a:solidFill>
                <a:latin typeface="Calibri Light"/>
              </a:rPr>
              <a:t>状況や偶然に</a:t>
            </a:r>
            <a:r>
              <a:rPr lang="de-DE" altLang="ja-JP" sz="14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病院が普段よりも忙しくなくて幸運だった。</a:t>
            </a:r>
            <a:endParaRPr lang="de-DE" altLang="de-DE" sz="14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rPr>
              <a:t>回復は薬物療法のおかげだ。</a:t>
            </a:r>
            <a:endParaRPr lang="de-DE" altLang="de-DE" sz="1400" dirty="0">
              <a:solidFill>
                <a:srgbClr val="333333"/>
              </a:solidFill>
              <a:latin typeface="Calibri Light"/>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800" b="1">
                <a:solidFill>
                  <a:srgbClr val="FF0000"/>
                </a:solidFill>
                <a:latin typeface="Calibri Light"/>
                <a:cs typeface="+mn-cs"/>
              </a:rPr>
              <a:t>注意</a:t>
            </a:r>
            <a:r>
              <a:rPr lang="en-US" altLang="ja-JP" sz="2800" b="1">
                <a:solidFill>
                  <a:srgbClr val="FF0000"/>
                </a:solidFill>
                <a:latin typeface="Calibri Light"/>
                <a:cs typeface="+mn-cs"/>
              </a:rPr>
              <a:t>: </a:t>
            </a:r>
            <a:r>
              <a:rPr lang="ja-JP" altLang="en-US" sz="2800" b="1">
                <a:solidFill>
                  <a:srgbClr val="FF0000"/>
                </a:solidFill>
                <a:latin typeface="Calibri Light"/>
                <a:cs typeface="+mn-cs"/>
              </a:rPr>
              <a:t>一方向的な説明です</a:t>
            </a:r>
            <a:r>
              <a:rPr lang="en-US" altLang="ja-JP" sz="2800" b="1">
                <a:solidFill>
                  <a:srgbClr val="FF0000"/>
                </a:solidFill>
                <a:latin typeface="Calibri Light"/>
                <a:cs typeface="+mn-cs"/>
              </a:rPr>
              <a:t>!</a:t>
            </a:r>
            <a:endParaRPr lang="en-US" altLang="de-DE" sz="2800" b="1" dirty="0">
              <a:solidFill>
                <a:srgbClr val="FF0000"/>
              </a:solidFill>
              <a:latin typeface="Calibri Light"/>
              <a:cs typeface="+mn-cs"/>
            </a:endParaRPr>
          </a:p>
        </p:txBody>
      </p:sp>
      <p:sp>
        <p:nvSpPr>
          <p:cNvPr id="3" name="Footer Placeholder 2"/>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cs typeface="+mn-cs"/>
              </a:rPr>
              <a:pPr/>
              <a:t>11</a:t>
            </a:fld>
            <a:endParaRPr lang="de-DE" dirty="0">
              <a:latin typeface="Calibri Light"/>
              <a:cs typeface="+mn-cs"/>
            </a:endParaRPr>
          </a:p>
        </p:txBody>
      </p:sp>
    </p:spTree>
    <p:extLst>
      <p:ext uri="{BB962C8B-B14F-4D97-AF65-F5344CB8AC3E}">
        <p14:creationId xmlns:p14="http://schemas.microsoft.com/office/powerpoint/2010/main" val="1989035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a:solidFill>
                  <a:srgbClr val="004992"/>
                </a:solidFill>
                <a:latin typeface="Calibri Light"/>
                <a:ea typeface="+mn-ea"/>
                <a:cs typeface="+mn-cs"/>
              </a:rPr>
              <a:t>ほとんど症状が無くなったので、あなたは病院を退院します。</a:t>
            </a:r>
            <a:endParaRPr lang="en-US" sz="3600">
              <a:solidFill>
                <a:srgbClr val="004992"/>
              </a:solidFill>
              <a:latin typeface="Calibri Light"/>
              <a:ea typeface="+mn-ea"/>
              <a:cs typeface="+mn-cs"/>
            </a:endParaRPr>
          </a:p>
        </p:txBody>
      </p:sp>
      <p:sp>
        <p:nvSpPr>
          <p:cNvPr id="27650" name="Rectangle 2"/>
          <p:cNvSpPr>
            <a:spLocks noGrp="1" noChangeArrowheads="1"/>
          </p:cNvSpPr>
          <p:nvPr>
            <p:ph idx="1"/>
          </p:nvPr>
        </p:nvSpPr>
        <p:spPr/>
        <p:txBody>
          <a:bodyPr>
            <a:noAutofit/>
          </a:bodyPr>
          <a:lstStyle/>
          <a:p>
            <a:pPr lvl="0" defTabSz="914400" fontAlgn="base"/>
            <a:r>
              <a:rPr lang="ja-JP" altLang="en-US" sz="2400" dirty="0">
                <a:solidFill>
                  <a:srgbClr val="004992"/>
                </a:solidFill>
                <a:latin typeface="Calibri Light"/>
              </a:rPr>
              <a:t>さて、いろいろな原因</a:t>
            </a:r>
            <a:r>
              <a:rPr lang="en-US" altLang="ja-JP" sz="2400" dirty="0">
                <a:solidFill>
                  <a:srgbClr val="004992"/>
                </a:solidFill>
                <a:latin typeface="Calibri Light"/>
              </a:rPr>
              <a:t>(</a:t>
            </a:r>
            <a:r>
              <a:rPr lang="ja-JP" altLang="en-US" sz="2400" dirty="0">
                <a:solidFill>
                  <a:srgbClr val="004992"/>
                </a:solidFill>
                <a:latin typeface="Calibri Light"/>
              </a:rPr>
              <a:t>他の人とか状況とか自分自身とか</a:t>
            </a:r>
            <a:r>
              <a:rPr lang="en-US" altLang="ja-JP" sz="2400" dirty="0">
                <a:solidFill>
                  <a:srgbClr val="004992"/>
                </a:solidFill>
                <a:latin typeface="Calibri Light"/>
              </a:rPr>
              <a:t>)</a:t>
            </a:r>
            <a:r>
              <a:rPr lang="ja-JP" altLang="en-US" sz="2400" dirty="0">
                <a:solidFill>
                  <a:srgbClr val="004992"/>
                </a:solidFill>
                <a:latin typeface="Calibri Light"/>
              </a:rPr>
              <a:t>に関わるいくつかの答えを思い浮かべて下さい。</a:t>
            </a:r>
            <a:endParaRPr lang="en-US" altLang="ja-JP" sz="2400" dirty="0">
              <a:solidFill>
                <a:srgbClr val="004992"/>
              </a:solidFill>
              <a:latin typeface="Calibri Light"/>
            </a:endParaRPr>
          </a:p>
          <a:p>
            <a:r>
              <a:rPr lang="de-DE" altLang="ja-JP" sz="2400" dirty="0">
                <a:solidFill>
                  <a:srgbClr val="333333"/>
                </a:solidFill>
                <a:latin typeface="Calibri Light"/>
              </a:rPr>
              <a:t>???</a:t>
            </a:r>
          </a:p>
          <a:p>
            <a:r>
              <a:rPr lang="de-DE" altLang="ja-JP" sz="2400" dirty="0">
                <a:solidFill>
                  <a:srgbClr val="333333"/>
                </a:solidFill>
                <a:latin typeface="Calibri Light"/>
              </a:rPr>
              <a:t>???</a:t>
            </a:r>
          </a:p>
          <a:p>
            <a:r>
              <a:rPr lang="de-DE" altLang="ja-JP" sz="2400" dirty="0">
                <a:solidFill>
                  <a:srgbClr val="333333"/>
                </a:solidFill>
                <a:latin typeface="Calibri Light"/>
              </a:rPr>
              <a:t>???</a:t>
            </a:r>
          </a:p>
        </p:txBody>
      </p:sp>
      <p:pic>
        <p:nvPicPr>
          <p:cNvPr id="11"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12</a:t>
            </a:fld>
            <a:endParaRPr lang="de-DE" dirty="0">
              <a:latin typeface="Calibri Ligh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a:solidFill>
                  <a:srgbClr val="004992"/>
                </a:solidFill>
                <a:latin typeface="Calibri Light"/>
                <a:ea typeface="+mn-ea"/>
                <a:cs typeface="+mn-cs"/>
              </a:rPr>
              <a:t>ほとんど症状が無くなったので、あなたは病院を退院します。</a:t>
            </a:r>
            <a:endParaRPr lang="en-US" sz="3600">
              <a:solidFill>
                <a:srgbClr val="004992"/>
              </a:solidFill>
              <a:latin typeface="Calibri Light"/>
              <a:ea typeface="+mn-ea"/>
              <a:cs typeface="+mn-cs"/>
            </a:endParaRPr>
          </a:p>
        </p:txBody>
      </p:sp>
      <p:sp>
        <p:nvSpPr>
          <p:cNvPr id="29698" name="Rectangle 2"/>
          <p:cNvSpPr>
            <a:spLocks noGrp="1" noChangeArrowheads="1"/>
          </p:cNvSpPr>
          <p:nvPr>
            <p:ph idx="1"/>
          </p:nvPr>
        </p:nvSpPr>
        <p:spPr/>
        <p:txBody>
          <a:bodyPr>
            <a:noAutofit/>
          </a:bodyPr>
          <a:lstStyle/>
          <a:p>
            <a:pPr lvl="0"/>
            <a:r>
              <a:rPr lang="ja-JP" altLang="en-US" sz="2400" dirty="0">
                <a:solidFill>
                  <a:srgbClr val="004992"/>
                </a:solidFill>
                <a:latin typeface="Calibri Light"/>
              </a:rPr>
              <a:t>さて、いろいろな原因</a:t>
            </a:r>
            <a:r>
              <a:rPr lang="en-US" altLang="ja-JP" sz="2400" dirty="0">
                <a:solidFill>
                  <a:srgbClr val="004992"/>
                </a:solidFill>
                <a:latin typeface="Calibri Light"/>
              </a:rPr>
              <a:t>(</a:t>
            </a:r>
            <a:r>
              <a:rPr lang="ja-JP" altLang="en-US" sz="2400" dirty="0">
                <a:solidFill>
                  <a:srgbClr val="004992"/>
                </a:solidFill>
                <a:latin typeface="Calibri Light"/>
              </a:rPr>
              <a:t>他の人とか状況とか自分自身とか</a:t>
            </a:r>
            <a:r>
              <a:rPr lang="en-US" altLang="ja-JP" sz="2400" dirty="0">
                <a:solidFill>
                  <a:srgbClr val="004992"/>
                </a:solidFill>
                <a:latin typeface="Calibri Light"/>
              </a:rPr>
              <a:t>)</a:t>
            </a:r>
            <a:r>
              <a:rPr lang="ja-JP" altLang="en-US" sz="2400" dirty="0">
                <a:solidFill>
                  <a:srgbClr val="004992"/>
                </a:solidFill>
                <a:latin typeface="Calibri Light"/>
              </a:rPr>
              <a:t>に関わるいくつかの答えを思い浮かべて下さい。</a:t>
            </a:r>
            <a:endParaRPr lang="en-US" altLang="ja-JP" sz="2400" dirty="0">
              <a:solidFill>
                <a:srgbClr val="333333"/>
              </a:solidFill>
              <a:latin typeface="Calibri Light"/>
            </a:endParaRPr>
          </a:p>
          <a:p>
            <a:pPr marL="342900" indent="-342900" eaLnBrk="1" hangingPunct="1">
              <a:buClr>
                <a:srgbClr val="333333"/>
              </a:buClr>
              <a:buFont typeface="WingDings"/>
              <a:buChar char=""/>
            </a:pPr>
            <a:r>
              <a:rPr lang="ja-JP" altLang="en-CA" sz="2400" dirty="0">
                <a:solidFill>
                  <a:srgbClr val="333333"/>
                </a:solidFill>
                <a:latin typeface="Calibri Light"/>
              </a:rPr>
              <a:t>「家族の</a:t>
            </a:r>
            <a:r>
              <a:rPr lang="ja-JP" altLang="en-US" sz="2400" dirty="0">
                <a:solidFill>
                  <a:srgbClr val="333333"/>
                </a:solidFill>
                <a:latin typeface="Calibri Light"/>
              </a:rPr>
              <a:t>助け</a:t>
            </a:r>
            <a:r>
              <a:rPr lang="ja-JP" altLang="en-CA" sz="2400" dirty="0">
                <a:solidFill>
                  <a:srgbClr val="333333"/>
                </a:solidFill>
                <a:latin typeface="Calibri Light"/>
              </a:rPr>
              <a:t>や</a:t>
            </a:r>
            <a:r>
              <a:rPr lang="ja-JP" altLang="en-US" sz="2400" dirty="0">
                <a:solidFill>
                  <a:srgbClr val="333333"/>
                </a:solidFill>
                <a:latin typeface="Calibri Light"/>
              </a:rPr>
              <a:t>医療スタッフ</a:t>
            </a:r>
            <a:r>
              <a:rPr lang="ja-JP" altLang="en-CA" sz="2400" dirty="0">
                <a:solidFill>
                  <a:srgbClr val="333333"/>
                </a:solidFill>
                <a:latin typeface="Calibri Light"/>
              </a:rPr>
              <a:t>、薬物療法がすべて</a:t>
            </a:r>
            <a:r>
              <a:rPr lang="ja-JP" altLang="en-US" sz="2400" dirty="0">
                <a:solidFill>
                  <a:srgbClr val="333333"/>
                </a:solidFill>
                <a:latin typeface="Calibri Light"/>
              </a:rPr>
              <a:t>回復に役立って</a:t>
            </a:r>
            <a:r>
              <a:rPr lang="ja-JP" altLang="en-CA" sz="2400" dirty="0">
                <a:solidFill>
                  <a:srgbClr val="333333"/>
                </a:solidFill>
                <a:latin typeface="Calibri Light"/>
              </a:rPr>
              <a:t>いた。最後に忘れて</a:t>
            </a:r>
            <a:r>
              <a:rPr lang="ja-JP" altLang="en-US" sz="2400" dirty="0">
                <a:solidFill>
                  <a:srgbClr val="333333"/>
                </a:solidFill>
                <a:latin typeface="Calibri Light"/>
              </a:rPr>
              <a:t>はい</a:t>
            </a:r>
            <a:r>
              <a:rPr lang="ja-JP" altLang="en-CA" sz="2400" dirty="0">
                <a:solidFill>
                  <a:srgbClr val="333333"/>
                </a:solidFill>
                <a:latin typeface="Calibri Light"/>
              </a:rPr>
              <a:t>けない</a:t>
            </a:r>
            <a:r>
              <a:rPr lang="ja-JP" altLang="en-US" sz="2400" dirty="0">
                <a:solidFill>
                  <a:srgbClr val="333333"/>
                </a:solidFill>
                <a:latin typeface="Calibri Light"/>
              </a:rPr>
              <a:t>こと</a:t>
            </a:r>
            <a:r>
              <a:rPr lang="ja-JP" altLang="en-CA" sz="2400" dirty="0">
                <a:solidFill>
                  <a:srgbClr val="333333"/>
                </a:solidFill>
                <a:latin typeface="Calibri Light"/>
              </a:rPr>
              <a:t>は、やる気を</a:t>
            </a:r>
            <a:r>
              <a:rPr lang="ja-JP" altLang="en-US" sz="2400" dirty="0">
                <a:solidFill>
                  <a:srgbClr val="333333"/>
                </a:solidFill>
                <a:latin typeface="Calibri Light"/>
              </a:rPr>
              <a:t>も</a:t>
            </a:r>
            <a:r>
              <a:rPr lang="ja-JP" altLang="en-CA" sz="2400" dirty="0">
                <a:solidFill>
                  <a:srgbClr val="333333"/>
                </a:solidFill>
                <a:latin typeface="Calibri Light"/>
              </a:rPr>
              <a:t>って、積極的に治療に参加した自分自身のおかげもあるということだ。」</a:t>
            </a:r>
            <a:endParaRPr lang="de-DE" altLang="de-DE" sz="2400" dirty="0">
              <a:solidFill>
                <a:srgbClr val="333333"/>
              </a:solidFill>
              <a:latin typeface="Calibri Light"/>
            </a:endParaRPr>
          </a:p>
          <a:p>
            <a:pPr marL="342900" indent="-342900" eaLnBrk="1" hangingPunct="1">
              <a:buClr>
                <a:srgbClr val="333333"/>
              </a:buClr>
              <a:buFont typeface="WingDings"/>
              <a:buChar char=""/>
            </a:pPr>
            <a:r>
              <a:rPr lang="ja-JP" altLang="en-CA" sz="2400" dirty="0">
                <a:solidFill>
                  <a:srgbClr val="333333"/>
                </a:solidFill>
                <a:latin typeface="Calibri Light"/>
              </a:rPr>
              <a:t>「私は変</a:t>
            </a:r>
            <a:r>
              <a:rPr lang="ja-JP" altLang="en-US" sz="2400" dirty="0">
                <a:solidFill>
                  <a:srgbClr val="333333"/>
                </a:solidFill>
                <a:latin typeface="Calibri Light"/>
              </a:rPr>
              <a:t>わりたかったし、</a:t>
            </a:r>
            <a:r>
              <a:rPr lang="ja-JP" altLang="en-CA" sz="2400" dirty="0">
                <a:solidFill>
                  <a:srgbClr val="333333"/>
                </a:solidFill>
                <a:latin typeface="Calibri Light"/>
              </a:rPr>
              <a:t>セラピストによ</a:t>
            </a:r>
            <a:r>
              <a:rPr lang="ja-JP" altLang="en-US" sz="2400" dirty="0">
                <a:solidFill>
                  <a:srgbClr val="333333"/>
                </a:solidFill>
                <a:latin typeface="Calibri Light"/>
              </a:rPr>
              <a:t>る</a:t>
            </a:r>
            <a:r>
              <a:rPr lang="ja-JP" altLang="en-CA" sz="2400" dirty="0">
                <a:solidFill>
                  <a:srgbClr val="333333"/>
                </a:solidFill>
                <a:latin typeface="Calibri Light"/>
              </a:rPr>
              <a:t>効果の高い</a:t>
            </a:r>
            <a:br>
              <a:rPr lang="en-US" altLang="ja-JP" sz="2400" dirty="0">
                <a:solidFill>
                  <a:srgbClr val="333333"/>
                </a:solidFill>
                <a:latin typeface="Calibri Light"/>
              </a:rPr>
            </a:br>
            <a:r>
              <a:rPr lang="ja-JP" altLang="en-CA" sz="2400" dirty="0">
                <a:solidFill>
                  <a:srgbClr val="333333"/>
                </a:solidFill>
                <a:latin typeface="Calibri Light"/>
              </a:rPr>
              <a:t>特殊な集団療法にも参加するよう求められた。」</a:t>
            </a:r>
            <a:endParaRPr lang="ja-JP" altLang="en-US" sz="2400" dirty="0">
              <a:solidFill>
                <a:srgbClr val="333333"/>
              </a:solidFill>
              <a:latin typeface="Calibri Light"/>
            </a:endParaRPr>
          </a:p>
        </p:txBody>
      </p:sp>
      <p:pic>
        <p:nvPicPr>
          <p:cNvPr id="11"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13</a:t>
            </a:fld>
            <a:endParaRPr lang="de-DE" dirty="0">
              <a:latin typeface="Calibri Ligh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ネガティブ・イベントに及ぼす、帰属スタイルの影響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graphicFrame>
        <p:nvGraphicFramePr>
          <p:cNvPr id="13" name="object 2"/>
          <p:cNvGraphicFramePr>
            <a:graphicFrameLocks noGrp="1"/>
          </p:cNvGraphicFramePr>
          <p:nvPr>
            <p:extLst>
              <p:ext uri="{D42A27DB-BD31-4B8C-83A1-F6EECF244321}">
                <p14:modId xmlns:p14="http://schemas.microsoft.com/office/powerpoint/2010/main" val="1526105261"/>
              </p:ext>
            </p:extLst>
          </p:nvPr>
        </p:nvGraphicFramePr>
        <p:xfrm>
          <a:off x="408955" y="438912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ja-JP" altLang="en-US" sz="1800" b="1" spc="-5" dirty="0">
                          <a:solidFill>
                            <a:srgbClr val="333333"/>
                          </a:solidFill>
                          <a:latin typeface="Calibri Light"/>
                          <a:ea typeface="+mn-ea"/>
                          <a:cs typeface="+mn-cs"/>
                        </a:rPr>
                        <a:t>自己への帰属</a:t>
                      </a:r>
                    </a:p>
                    <a:p>
                      <a:pPr marL="90805">
                        <a:lnSpc>
                          <a:spcPct val="100000"/>
                        </a:lnSpc>
                        <a:spcBef>
                          <a:spcPts val="355"/>
                        </a:spcBef>
                      </a:pP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例：「もっと一所懸命勉強すべきだった</a:t>
                      </a: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endParaRPr sz="1600" b="0" dirty="0">
                        <a:solidFill>
                          <a:srgbClr val="333333"/>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ja-JP" altLang="en-US" sz="1800" b="1" spc="-5" dirty="0">
                          <a:solidFill>
                            <a:srgbClr val="333333"/>
                          </a:solidFill>
                          <a:latin typeface="Calibri Light"/>
                          <a:ea typeface="+mn-ea"/>
                          <a:cs typeface="+mn-cs"/>
                        </a:rPr>
                        <a:t>悪い点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en-US" altLang="ja-JP" sz="1800" b="0" spc="-5" dirty="0">
                          <a:solidFill>
                            <a:srgbClr val="004992"/>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FFFFFF"/>
                          </a:solidFill>
                          <a:latin typeface="Calibri Light"/>
                          <a:ea typeface="+mn-ea"/>
                          <a:cs typeface="+mn-cs"/>
                        </a:rPr>
                        <a:t>自信を失う</a:t>
                      </a:r>
                    </a:p>
                    <a:p>
                      <a:pPr marL="92075">
                        <a:lnSpc>
                          <a:spcPct val="100000"/>
                        </a:lnSpc>
                        <a:spcBef>
                          <a:spcPts val="1200"/>
                        </a:spcBef>
                      </a:pPr>
                      <a:r>
                        <a:rPr lang="ja-JP" altLang="en-US" sz="1800" b="1" spc="-5" dirty="0">
                          <a:solidFill>
                            <a:srgbClr val="333333"/>
                          </a:solidFill>
                          <a:latin typeface="Calibri Light"/>
                          <a:ea typeface="+mn-ea"/>
                          <a:cs typeface="+mn-cs"/>
                        </a:rPr>
                        <a:t>良い点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en-US" altLang="ja-JP" sz="1800" b="0" spc="-5" dirty="0">
                          <a:solidFill>
                            <a:srgbClr val="004992"/>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FFFFFF"/>
                          </a:solidFill>
                          <a:latin typeface="Calibri Light"/>
                          <a:ea typeface="+mn-ea"/>
                          <a:cs typeface="+mn-cs"/>
                        </a:rPr>
                        <a:t>立派に責任を引き受ける勇気があるとみなされる</a:t>
                      </a:r>
                      <a:endParaRPr sz="1800" b="0" dirty="0">
                        <a:solidFill>
                          <a:srgbClr val="FFFFFF"/>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ja-JP" altLang="en-US" sz="1800" b="1" spc="-5" dirty="0">
                          <a:solidFill>
                            <a:srgbClr val="333333"/>
                          </a:solidFill>
                          <a:latin typeface="Calibri Light"/>
                          <a:ea typeface="+mn-ea"/>
                          <a:cs typeface="+mn-cs"/>
                        </a:rPr>
                        <a:t>他者</a:t>
                      </a:r>
                      <a:r>
                        <a:rPr lang="en-US" altLang="ja-JP" sz="1800" b="1" spc="-5" dirty="0">
                          <a:solidFill>
                            <a:srgbClr val="333333"/>
                          </a:solidFill>
                          <a:latin typeface="Calibri Light"/>
                          <a:ea typeface="+mn-ea"/>
                          <a:cs typeface="+mn-cs"/>
                        </a:rPr>
                        <a:t>/</a:t>
                      </a:r>
                      <a:r>
                        <a:rPr lang="ja-JP" altLang="en-US" sz="1800" b="1" spc="-5" dirty="0">
                          <a:solidFill>
                            <a:srgbClr val="333333"/>
                          </a:solidFill>
                          <a:latin typeface="Calibri Light"/>
                          <a:ea typeface="+mn-ea"/>
                          <a:cs typeface="+mn-cs"/>
                        </a:rPr>
                        <a:t>状況への帰属</a:t>
                      </a:r>
                    </a:p>
                    <a:p>
                      <a:pPr marL="90805" marR="203835">
                        <a:lnSpc>
                          <a:spcPct val="108800"/>
                        </a:lnSpc>
                        <a:spcBef>
                          <a:spcPts val="165"/>
                        </a:spcBef>
                      </a:pP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例：「教師に能力がないし、私のことを嫌っている。」</a:t>
                      </a:r>
                      <a:r>
                        <a:rPr lang="en-US" altLang="ja-JP" sz="1800" b="0" spc="-5" dirty="0">
                          <a:solidFill>
                            <a:srgbClr val="333333"/>
                          </a:solidFill>
                          <a:latin typeface="Calibri Light"/>
                          <a:ea typeface="+mn-ea"/>
                          <a:cs typeface="+mn-cs"/>
                        </a:rPr>
                        <a:t>) </a:t>
                      </a:r>
                      <a:endParaRPr sz="1600" b="0" dirty="0">
                        <a:solidFill>
                          <a:srgbClr val="333333"/>
                        </a:solidFill>
                        <a:latin typeface="Calibri Ligh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ja-JP" altLang="en-US" sz="1800" b="1" spc="-5" dirty="0">
                          <a:solidFill>
                            <a:srgbClr val="333333"/>
                          </a:solidFill>
                          <a:latin typeface="Calibri Light"/>
                          <a:ea typeface="+mn-ea"/>
                          <a:cs typeface="+mn-cs"/>
                        </a:rPr>
                        <a:t>悪い点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en-US" altLang="ja-JP" sz="1800" b="0" spc="-5" dirty="0">
                          <a:solidFill>
                            <a:srgbClr val="004992"/>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E3EFF8"/>
                          </a:solidFill>
                          <a:latin typeface="Calibri Light"/>
                          <a:ea typeface="+mn-ea"/>
                          <a:cs typeface="+mn-cs"/>
                        </a:rPr>
                        <a:t>責任を回避することは品が無い</a:t>
                      </a:r>
                      <a:r>
                        <a:rPr lang="en-US" altLang="ja-JP" sz="1800" b="0" spc="-5" dirty="0">
                          <a:solidFill>
                            <a:srgbClr val="E3EFF8"/>
                          </a:solidFill>
                          <a:latin typeface="Calibri Light"/>
                          <a:ea typeface="+mn-ea"/>
                          <a:cs typeface="+mn-cs"/>
                        </a:rPr>
                        <a:t>(</a:t>
                      </a:r>
                      <a:r>
                        <a:rPr lang="ja-JP" altLang="en-US" sz="1800" b="0" spc="-5" dirty="0">
                          <a:solidFill>
                            <a:srgbClr val="E3EFF8"/>
                          </a:solidFill>
                          <a:latin typeface="Calibri Light"/>
                          <a:ea typeface="+mn-ea"/>
                          <a:cs typeface="+mn-cs"/>
                        </a:rPr>
                        <a:t>自分を守るために卑怯な方法をとる</a:t>
                      </a:r>
                      <a:r>
                        <a:rPr lang="en-US" altLang="ja-JP" sz="1800" b="0" spc="-5" dirty="0">
                          <a:solidFill>
                            <a:srgbClr val="E3EFF8"/>
                          </a:solidFill>
                          <a:latin typeface="Calibri Light"/>
                          <a:ea typeface="+mn-ea"/>
                          <a:cs typeface="+mn-cs"/>
                        </a:rPr>
                        <a:t>)</a:t>
                      </a:r>
                      <a:r>
                        <a:rPr lang="ja-JP" altLang="en-US" sz="1800" b="0" spc="-5" dirty="0">
                          <a:solidFill>
                            <a:srgbClr val="E3EFF8"/>
                          </a:solidFill>
                          <a:latin typeface="Calibri Light"/>
                          <a:ea typeface="+mn-ea"/>
                          <a:cs typeface="+mn-cs"/>
                        </a:rPr>
                        <a:t>とみなされる</a:t>
                      </a:r>
                    </a:p>
                    <a:p>
                      <a:pPr marL="92075" marR="147320">
                        <a:lnSpc>
                          <a:spcPct val="100000"/>
                        </a:lnSpc>
                        <a:spcBef>
                          <a:spcPts val="1200"/>
                        </a:spcBef>
                      </a:pPr>
                      <a:r>
                        <a:rPr lang="ja-JP" altLang="en-US" sz="1800" b="1" spc="-5" dirty="0">
                          <a:solidFill>
                            <a:srgbClr val="333333"/>
                          </a:solidFill>
                          <a:latin typeface="Calibri Light"/>
                          <a:ea typeface="+mn-ea"/>
                          <a:cs typeface="+mn-cs"/>
                        </a:rPr>
                        <a:t>良い点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en-US" altLang="ja-JP" sz="1800" b="0" spc="-5" dirty="0">
                          <a:solidFill>
                            <a:srgbClr val="004992"/>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E3EFF8"/>
                          </a:solidFill>
                          <a:latin typeface="Calibri Light"/>
                          <a:ea typeface="+mn-ea"/>
                          <a:cs typeface="+mn-cs"/>
                        </a:rPr>
                        <a:t>自信を失わない</a:t>
                      </a:r>
                      <a:endParaRPr sz="1800" b="0" dirty="0">
                        <a:solidFill>
                          <a:srgbClr val="E3EFF8"/>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Calibri Light"/>
                <a:cs typeface="+mn-cs"/>
              </a:rPr>
              <a:t>ダメだね。英語の試験は不合格です。</a:t>
            </a:r>
            <a:endParaRPr lang="en-CA" altLang="de-DE" sz="1600" dirty="0">
              <a:latin typeface="Calibri Light"/>
              <a:cs typeface="+mn-cs"/>
            </a:endParaRP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14</a:t>
            </a:fld>
            <a:endParaRPr lang="de-DE" dirty="0">
              <a:latin typeface="Calibri Ligh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ネガティブ・イベントに及ぼす、帰属スタイルの影響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graphicFrame>
        <p:nvGraphicFramePr>
          <p:cNvPr id="13" name="object 2"/>
          <p:cNvGraphicFramePr>
            <a:graphicFrameLocks noGrp="1"/>
          </p:cNvGraphicFramePr>
          <p:nvPr>
            <p:extLst>
              <p:ext uri="{D42A27DB-BD31-4B8C-83A1-F6EECF244321}">
                <p14:modId xmlns:p14="http://schemas.microsoft.com/office/powerpoint/2010/main" val="2617236221"/>
              </p:ext>
            </p:extLst>
          </p:nvPr>
        </p:nvGraphicFramePr>
        <p:xfrm>
          <a:off x="408955" y="438912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ja-JP" altLang="en-US" sz="1800" b="1" spc="-5" dirty="0">
                          <a:solidFill>
                            <a:srgbClr val="333333"/>
                          </a:solidFill>
                          <a:latin typeface="Calibri Light"/>
                          <a:ea typeface="+mn-ea"/>
                          <a:cs typeface="+mn-cs"/>
                        </a:rPr>
                        <a:t>自己への帰属</a:t>
                      </a:r>
                    </a:p>
                    <a:p>
                      <a:pPr marL="90805">
                        <a:lnSpc>
                          <a:spcPct val="100000"/>
                        </a:lnSpc>
                        <a:spcBef>
                          <a:spcPts val="355"/>
                        </a:spcBef>
                      </a:pP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例：「もっと一所懸命勉強すべきだった</a:t>
                      </a: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endParaRPr sz="1600" b="0" dirty="0">
                        <a:solidFill>
                          <a:srgbClr val="333333"/>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92075">
                        <a:lnSpc>
                          <a:spcPct val="100000"/>
                        </a:lnSpc>
                        <a:spcBef>
                          <a:spcPts val="1200"/>
                        </a:spcBef>
                      </a:pPr>
                      <a:r>
                        <a:rPr lang="ja-JP" altLang="en-US" sz="1800" b="1" spc="-5" dirty="0">
                          <a:solidFill>
                            <a:srgbClr val="333333"/>
                          </a:solidFill>
                          <a:latin typeface="Calibri Light"/>
                          <a:ea typeface="+mn-ea"/>
                          <a:cs typeface="+mn-cs"/>
                        </a:rPr>
                        <a:t>悪い点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333333"/>
                          </a:solidFill>
                          <a:latin typeface="Calibri Light"/>
                          <a:ea typeface="+mn-ea"/>
                          <a:cs typeface="+mn-cs"/>
                        </a:rPr>
                        <a:t>自信を失う</a:t>
                      </a:r>
                    </a:p>
                    <a:p>
                      <a:pPr marL="92075">
                        <a:lnSpc>
                          <a:spcPct val="100000"/>
                        </a:lnSpc>
                        <a:spcBef>
                          <a:spcPts val="1200"/>
                        </a:spcBef>
                      </a:pPr>
                      <a:r>
                        <a:rPr lang="ja-JP" altLang="en-US" sz="1800" b="1" spc="-5" dirty="0">
                          <a:solidFill>
                            <a:srgbClr val="333333"/>
                          </a:solidFill>
                          <a:latin typeface="Calibri Light"/>
                          <a:ea typeface="+mn-ea"/>
                          <a:cs typeface="+mn-cs"/>
                        </a:rPr>
                        <a:t>良い点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333333"/>
                          </a:solidFill>
                          <a:latin typeface="Calibri Light"/>
                          <a:ea typeface="+mn-ea"/>
                          <a:cs typeface="+mn-cs"/>
                        </a:rPr>
                        <a:t>立派に責任を引き受ける勇気があるとみなされる</a:t>
                      </a:r>
                      <a:endParaRPr sz="1800" b="0" dirty="0">
                        <a:solidFill>
                          <a:srgbClr val="333333"/>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ja-JP" altLang="en-US" sz="1800" b="1" spc="-5" dirty="0">
                          <a:solidFill>
                            <a:srgbClr val="333333"/>
                          </a:solidFill>
                          <a:latin typeface="Calibri Light"/>
                          <a:ea typeface="+mn-ea"/>
                          <a:cs typeface="+mn-cs"/>
                        </a:rPr>
                        <a:t>他者</a:t>
                      </a:r>
                      <a:r>
                        <a:rPr lang="en-US" altLang="ja-JP" sz="1800" b="1" spc="-5" dirty="0">
                          <a:solidFill>
                            <a:srgbClr val="333333"/>
                          </a:solidFill>
                          <a:latin typeface="Calibri Light"/>
                          <a:ea typeface="+mn-ea"/>
                          <a:cs typeface="+mn-cs"/>
                        </a:rPr>
                        <a:t>/</a:t>
                      </a:r>
                      <a:r>
                        <a:rPr lang="ja-JP" altLang="en-US" sz="1800" b="1" spc="-5" dirty="0">
                          <a:solidFill>
                            <a:srgbClr val="333333"/>
                          </a:solidFill>
                          <a:latin typeface="Calibri Light"/>
                          <a:ea typeface="+mn-ea"/>
                          <a:cs typeface="+mn-cs"/>
                        </a:rPr>
                        <a:t>状況への帰属</a:t>
                      </a:r>
                    </a:p>
                    <a:p>
                      <a:pPr marL="90805" marR="203835">
                        <a:lnSpc>
                          <a:spcPct val="108800"/>
                        </a:lnSpc>
                        <a:spcBef>
                          <a:spcPts val="165"/>
                        </a:spcBef>
                      </a:pP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例：「教師に能力がないし、私のことを嫌っている。」</a:t>
                      </a:r>
                      <a:r>
                        <a:rPr lang="en-US" altLang="ja-JP" sz="1800" b="0" spc="-5" dirty="0">
                          <a:solidFill>
                            <a:srgbClr val="333333"/>
                          </a:solidFill>
                          <a:latin typeface="Calibri Light"/>
                          <a:ea typeface="+mn-ea"/>
                          <a:cs typeface="+mn-cs"/>
                        </a:rPr>
                        <a:t>) </a:t>
                      </a:r>
                      <a:endParaRPr sz="1600" b="0" dirty="0">
                        <a:solidFill>
                          <a:srgbClr val="333333"/>
                        </a:solidFill>
                        <a:latin typeface="Calibri Ligh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ja-JP" altLang="en-US" sz="1800" b="1" spc="-5" dirty="0">
                          <a:solidFill>
                            <a:srgbClr val="333333"/>
                          </a:solidFill>
                          <a:latin typeface="Calibri Light"/>
                          <a:ea typeface="+mn-ea"/>
                          <a:cs typeface="+mn-cs"/>
                        </a:rPr>
                        <a:t>悪い点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en-US" altLang="ja-JP" sz="1800" b="0" spc="-5" dirty="0">
                          <a:solidFill>
                            <a:srgbClr val="004992"/>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E3EFF8"/>
                          </a:solidFill>
                          <a:latin typeface="Calibri Light"/>
                          <a:ea typeface="+mn-ea"/>
                          <a:cs typeface="+mn-cs"/>
                        </a:rPr>
                        <a:t>責任を回避することは品が無い</a:t>
                      </a:r>
                      <a:r>
                        <a:rPr lang="en-US" altLang="ja-JP" sz="1800" b="0" spc="-5" dirty="0">
                          <a:solidFill>
                            <a:srgbClr val="E3EFF8"/>
                          </a:solidFill>
                          <a:latin typeface="Calibri Light"/>
                          <a:ea typeface="+mn-ea"/>
                          <a:cs typeface="+mn-cs"/>
                        </a:rPr>
                        <a:t>(</a:t>
                      </a:r>
                      <a:r>
                        <a:rPr lang="ja-JP" altLang="en-US" sz="1800" b="0" spc="-5" dirty="0">
                          <a:solidFill>
                            <a:srgbClr val="E3EFF8"/>
                          </a:solidFill>
                          <a:latin typeface="Calibri Light"/>
                          <a:ea typeface="+mn-ea"/>
                          <a:cs typeface="+mn-cs"/>
                        </a:rPr>
                        <a:t>自分を守るために卑怯な方法をとる</a:t>
                      </a:r>
                      <a:r>
                        <a:rPr lang="en-US" altLang="ja-JP" sz="1800" b="0" spc="-5" dirty="0">
                          <a:solidFill>
                            <a:srgbClr val="E3EFF8"/>
                          </a:solidFill>
                          <a:latin typeface="Calibri Light"/>
                          <a:ea typeface="+mn-ea"/>
                          <a:cs typeface="+mn-cs"/>
                        </a:rPr>
                        <a:t>)</a:t>
                      </a:r>
                      <a:r>
                        <a:rPr lang="ja-JP" altLang="en-US" sz="1800" b="0" spc="-5" dirty="0">
                          <a:solidFill>
                            <a:srgbClr val="E3EFF8"/>
                          </a:solidFill>
                          <a:latin typeface="Calibri Light"/>
                          <a:ea typeface="+mn-ea"/>
                          <a:cs typeface="+mn-cs"/>
                        </a:rPr>
                        <a:t>とみなされる</a:t>
                      </a:r>
                    </a:p>
                    <a:p>
                      <a:pPr marL="92075" marR="147320">
                        <a:lnSpc>
                          <a:spcPct val="100000"/>
                        </a:lnSpc>
                        <a:spcBef>
                          <a:spcPts val="1200"/>
                        </a:spcBef>
                      </a:pPr>
                      <a:r>
                        <a:rPr lang="ja-JP" altLang="en-US" sz="1800" b="1" spc="-5" dirty="0">
                          <a:solidFill>
                            <a:srgbClr val="333333"/>
                          </a:solidFill>
                          <a:latin typeface="Calibri Light"/>
                          <a:ea typeface="+mn-ea"/>
                          <a:cs typeface="+mn-cs"/>
                        </a:rPr>
                        <a:t>良い点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en-US" altLang="ja-JP" sz="1800" b="0" spc="-5" dirty="0">
                          <a:solidFill>
                            <a:srgbClr val="004992"/>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E3EFF8"/>
                          </a:solidFill>
                          <a:latin typeface="Calibri Light"/>
                          <a:ea typeface="+mn-ea"/>
                          <a:cs typeface="+mn-cs"/>
                        </a:rPr>
                        <a:t>自信を失わない</a:t>
                      </a:r>
                      <a:endParaRPr sz="1800" b="0" dirty="0">
                        <a:solidFill>
                          <a:srgbClr val="E3EFF8"/>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Calibri Light"/>
                <a:cs typeface="+mn-cs"/>
              </a:rPr>
              <a:t>ダメだね。英語の試験は不合格です。</a:t>
            </a:r>
            <a:endParaRPr lang="en-CA" altLang="de-DE" sz="1600" dirty="0">
              <a:latin typeface="Calibri Light"/>
              <a:cs typeface="+mn-cs"/>
            </a:endParaRPr>
          </a:p>
        </p:txBody>
      </p:sp>
      <p:sp>
        <p:nvSpPr>
          <p:cNvPr id="3" name="Footer Placeholder 2"/>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cs typeface="+mn-cs"/>
              </a:rPr>
              <a:pPr/>
              <a:t>15</a:t>
            </a:fld>
            <a:endParaRPr lang="de-DE" dirty="0">
              <a:latin typeface="Calibri Light"/>
              <a:cs typeface="+mn-cs"/>
            </a:endParaRPr>
          </a:p>
        </p:txBody>
      </p:sp>
    </p:spTree>
    <p:extLst>
      <p:ext uri="{BB962C8B-B14F-4D97-AF65-F5344CB8AC3E}">
        <p14:creationId xmlns:p14="http://schemas.microsoft.com/office/powerpoint/2010/main" val="207183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ネガティブ・イベントに及ぼす、帰属スタイルの影響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Calibri Light"/>
                <a:cs typeface="+mn-cs"/>
              </a:rPr>
              <a:t>ダメだね。英語の試験は不合格です。</a:t>
            </a:r>
            <a:endParaRPr lang="en-CA" altLang="de-DE" sz="1600" dirty="0">
              <a:latin typeface="Calibri Light"/>
              <a:cs typeface="+mn-cs"/>
            </a:endParaRPr>
          </a:p>
        </p:txBody>
      </p:sp>
      <p:sp>
        <p:nvSpPr>
          <p:cNvPr id="3" name="Footer Placeholder 2"/>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cs typeface="+mn-cs"/>
              </a:rPr>
              <a:pPr/>
              <a:t>16</a:t>
            </a:fld>
            <a:endParaRPr lang="de-DE" dirty="0">
              <a:latin typeface="Calibri Light"/>
              <a:cs typeface="+mn-cs"/>
            </a:endParaRPr>
          </a:p>
        </p:txBody>
      </p:sp>
      <p:graphicFrame>
        <p:nvGraphicFramePr>
          <p:cNvPr id="13" name="object 2"/>
          <p:cNvGraphicFramePr>
            <a:graphicFrameLocks noGrp="1"/>
          </p:cNvGraphicFramePr>
          <p:nvPr>
            <p:extLst>
              <p:ext uri="{D42A27DB-BD31-4B8C-83A1-F6EECF244321}">
                <p14:modId xmlns:p14="http://schemas.microsoft.com/office/powerpoint/2010/main" val="1027849658"/>
              </p:ext>
            </p:extLst>
          </p:nvPr>
        </p:nvGraphicFramePr>
        <p:xfrm>
          <a:off x="408955" y="438912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ja-JP" altLang="en-US" sz="1800" b="1" spc="-5" dirty="0">
                          <a:solidFill>
                            <a:srgbClr val="333333"/>
                          </a:solidFill>
                          <a:latin typeface="Calibri Light"/>
                          <a:ea typeface="+mn-ea"/>
                          <a:cs typeface="+mn-cs"/>
                        </a:rPr>
                        <a:t>自己への帰属</a:t>
                      </a:r>
                    </a:p>
                    <a:p>
                      <a:pPr marL="90805">
                        <a:lnSpc>
                          <a:spcPct val="100000"/>
                        </a:lnSpc>
                        <a:spcBef>
                          <a:spcPts val="355"/>
                        </a:spcBef>
                      </a:pP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例：「もっと一所懸命勉強すべきだった</a:t>
                      </a: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endParaRPr sz="1600" b="0" dirty="0">
                        <a:solidFill>
                          <a:srgbClr val="333333"/>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ja-JP" altLang="en-US" sz="1800" b="1" spc="-5" dirty="0">
                          <a:solidFill>
                            <a:srgbClr val="333333"/>
                          </a:solidFill>
                          <a:latin typeface="Calibri Light"/>
                          <a:ea typeface="+mn-ea"/>
                          <a:cs typeface="+mn-cs"/>
                        </a:rPr>
                        <a:t>悪い点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333333"/>
                          </a:solidFill>
                          <a:latin typeface="Calibri Light"/>
                          <a:ea typeface="+mn-ea"/>
                          <a:cs typeface="+mn-cs"/>
                        </a:rPr>
                        <a:t>自信を失う</a:t>
                      </a:r>
                    </a:p>
                    <a:p>
                      <a:pPr marL="92075">
                        <a:lnSpc>
                          <a:spcPct val="100000"/>
                        </a:lnSpc>
                        <a:spcBef>
                          <a:spcPts val="1200"/>
                        </a:spcBef>
                      </a:pPr>
                      <a:r>
                        <a:rPr lang="ja-JP" altLang="en-US" sz="1800" b="1" spc="-5" dirty="0">
                          <a:solidFill>
                            <a:srgbClr val="333333"/>
                          </a:solidFill>
                          <a:latin typeface="Calibri Light"/>
                          <a:ea typeface="+mn-ea"/>
                          <a:cs typeface="+mn-cs"/>
                        </a:rPr>
                        <a:t>良い点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333333"/>
                          </a:solidFill>
                          <a:latin typeface="Calibri Light"/>
                          <a:ea typeface="+mn-ea"/>
                          <a:cs typeface="+mn-cs"/>
                        </a:rPr>
                        <a:t>立派に責任を引き受ける勇気があるとみなされる</a:t>
                      </a:r>
                      <a:endParaRPr sz="1800" b="0" dirty="0">
                        <a:solidFill>
                          <a:srgbClr val="333333"/>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ja-JP" altLang="en-US" sz="1800" b="1" spc="-5" dirty="0">
                          <a:solidFill>
                            <a:srgbClr val="333333"/>
                          </a:solidFill>
                          <a:latin typeface="Calibri Light"/>
                          <a:ea typeface="+mn-ea"/>
                          <a:cs typeface="+mn-cs"/>
                        </a:rPr>
                        <a:t>他者</a:t>
                      </a:r>
                      <a:r>
                        <a:rPr lang="en-US" altLang="ja-JP" sz="1800" b="1" spc="-5" dirty="0">
                          <a:solidFill>
                            <a:srgbClr val="333333"/>
                          </a:solidFill>
                          <a:latin typeface="Calibri Light"/>
                          <a:ea typeface="+mn-ea"/>
                          <a:cs typeface="+mn-cs"/>
                        </a:rPr>
                        <a:t>/</a:t>
                      </a:r>
                      <a:r>
                        <a:rPr lang="ja-JP" altLang="en-US" sz="1800" b="1" spc="-5" dirty="0">
                          <a:solidFill>
                            <a:srgbClr val="333333"/>
                          </a:solidFill>
                          <a:latin typeface="Calibri Light"/>
                          <a:ea typeface="+mn-ea"/>
                          <a:cs typeface="+mn-cs"/>
                        </a:rPr>
                        <a:t>状況への帰属</a:t>
                      </a:r>
                    </a:p>
                    <a:p>
                      <a:pPr marL="90805" marR="203835">
                        <a:lnSpc>
                          <a:spcPct val="108800"/>
                        </a:lnSpc>
                        <a:spcBef>
                          <a:spcPts val="165"/>
                        </a:spcBef>
                      </a:pP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例：「教師に能力がないし、私のことを嫌っている。」</a:t>
                      </a:r>
                      <a:r>
                        <a:rPr lang="en-US" altLang="ja-JP" sz="1800" b="0" spc="-5" dirty="0">
                          <a:solidFill>
                            <a:srgbClr val="333333"/>
                          </a:solidFill>
                          <a:latin typeface="Calibri Light"/>
                          <a:ea typeface="+mn-ea"/>
                          <a:cs typeface="+mn-cs"/>
                        </a:rPr>
                        <a:t>) </a:t>
                      </a:r>
                      <a:endParaRPr sz="1600" b="0" dirty="0">
                        <a:solidFill>
                          <a:srgbClr val="333333"/>
                        </a:solidFill>
                        <a:latin typeface="Calibri Ligh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ja-JP" altLang="en-US" sz="1800" b="1" spc="-5" dirty="0">
                          <a:solidFill>
                            <a:srgbClr val="333333"/>
                          </a:solidFill>
                          <a:latin typeface="Calibri Light"/>
                          <a:ea typeface="+mn-ea"/>
                          <a:cs typeface="+mn-cs"/>
                        </a:rPr>
                        <a:t>悪い点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333333"/>
                          </a:solidFill>
                          <a:latin typeface="Calibri Light"/>
                          <a:ea typeface="+mn-ea"/>
                          <a:cs typeface="+mn-cs"/>
                        </a:rPr>
                        <a:t>責任を回避することは品が無い</a:t>
                      </a: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自分を守るために卑怯な方法をとる</a:t>
                      </a:r>
                      <a:r>
                        <a:rPr lang="en-US" altLang="ja-JP" sz="1800" b="0" spc="-5" dirty="0">
                          <a:solidFill>
                            <a:srgbClr val="333333"/>
                          </a:solidFill>
                          <a:latin typeface="Calibri Light"/>
                          <a:ea typeface="+mn-ea"/>
                          <a:cs typeface="+mn-cs"/>
                        </a:rPr>
                        <a:t>)</a:t>
                      </a:r>
                      <a:r>
                        <a:rPr lang="ja-JP" altLang="en-US" sz="1800" b="0" spc="-5" dirty="0">
                          <a:solidFill>
                            <a:srgbClr val="333333"/>
                          </a:solidFill>
                          <a:latin typeface="Calibri Light"/>
                          <a:ea typeface="+mn-ea"/>
                          <a:cs typeface="+mn-cs"/>
                        </a:rPr>
                        <a:t>とみなされる</a:t>
                      </a:r>
                    </a:p>
                    <a:p>
                      <a:pPr marL="92075" marR="147320">
                        <a:lnSpc>
                          <a:spcPct val="100000"/>
                        </a:lnSpc>
                        <a:spcBef>
                          <a:spcPts val="1200"/>
                        </a:spcBef>
                      </a:pPr>
                      <a:r>
                        <a:rPr lang="ja-JP" altLang="en-US" sz="1800" b="1" spc="-5" dirty="0">
                          <a:solidFill>
                            <a:srgbClr val="333333"/>
                          </a:solidFill>
                          <a:latin typeface="Calibri Light"/>
                          <a:ea typeface="+mn-ea"/>
                          <a:cs typeface="+mn-cs"/>
                        </a:rPr>
                        <a:t>良い点</a:t>
                      </a:r>
                      <a:r>
                        <a:rPr lang="en-US" altLang="ja-JP" sz="1800" b="1" spc="-5" dirty="0">
                          <a:solidFill>
                            <a:srgbClr val="333333"/>
                          </a:solidFill>
                          <a:latin typeface="Calibri Light"/>
                          <a:ea typeface="+mn-ea"/>
                          <a:cs typeface="+mn-cs"/>
                        </a:rPr>
                        <a:t>:</a:t>
                      </a:r>
                      <a:r>
                        <a:rPr lang="en-US" altLang="ja-JP" sz="1800" b="0" spc="-5" dirty="0">
                          <a:solidFill>
                            <a:srgbClr val="333333"/>
                          </a:solidFill>
                          <a:latin typeface="Calibri Light"/>
                          <a:ea typeface="+mn-ea"/>
                          <a:cs typeface="+mn-cs"/>
                        </a:rPr>
                        <a:t> </a:t>
                      </a:r>
                      <a:r>
                        <a:rPr lang="ja-JP" altLang="en-US" sz="1800" b="0" spc="-5" dirty="0">
                          <a:solidFill>
                            <a:srgbClr val="333333"/>
                          </a:solidFill>
                          <a:latin typeface="Calibri Light"/>
                          <a:ea typeface="+mn-ea"/>
                          <a:cs typeface="+mn-cs"/>
                        </a:rPr>
                        <a:t>自信を失わない</a:t>
                      </a:r>
                      <a:endParaRPr sz="1800" b="0" dirty="0">
                        <a:solidFill>
                          <a:srgbClr val="333333"/>
                        </a:solidFill>
                        <a:latin typeface="Calibri Ligh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12087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ネガティブ・イベントに及ぼす、帰属スタイルの影響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sp>
        <p:nvSpPr>
          <p:cNvPr id="15"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6"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5"/>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Calibri Light"/>
                <a:cs typeface="+mn-cs"/>
              </a:rPr>
              <a:t>ダメだね。英語の試験は不合格です。</a:t>
            </a:r>
            <a:endParaRPr lang="en-CA" altLang="de-DE" sz="1600" dirty="0">
              <a:latin typeface="Calibri Light"/>
              <a:cs typeface="+mn-cs"/>
            </a:endParaRP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17</a:t>
            </a:fld>
            <a:endParaRPr lang="de-DE" dirty="0">
              <a:latin typeface="Calibri Light"/>
              <a:cs typeface="+mn-cs"/>
            </a:endParaRPr>
          </a:p>
        </p:txBody>
      </p:sp>
      <p:graphicFrame>
        <p:nvGraphicFramePr>
          <p:cNvPr id="14" name="Group 2"/>
          <p:cNvGraphicFramePr>
            <a:graphicFrameLocks noGrp="1"/>
          </p:cNvGraphicFramePr>
          <p:nvPr>
            <p:extLst>
              <p:ext uri="{D42A27DB-BD31-4B8C-83A1-F6EECF244321}">
                <p14:modId xmlns:p14="http://schemas.microsoft.com/office/powerpoint/2010/main" val="1853569137"/>
              </p:ext>
            </p:extLst>
          </p:nvPr>
        </p:nvGraphicFramePr>
        <p:xfrm>
          <a:off x="408955" y="438912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Calibri Light"/>
                          <a:ea typeface="+mn-ea"/>
                          <a:cs typeface="+mn-cs"/>
                        </a:rPr>
                        <a:t>もっとバランスの取れた答え方</a:t>
                      </a:r>
                      <a:r>
                        <a:rPr kumimoji="0" lang="en-US" altLang="ja-JP" sz="2000" b="0" i="0" u="none" strike="noStrike" cap="none" normalizeH="0" baseline="0" dirty="0">
                          <a:ln>
                            <a:noFill/>
                          </a:ln>
                          <a:solidFill>
                            <a:srgbClr val="000000"/>
                          </a:solidFill>
                          <a:effectLst/>
                          <a:latin typeface="Calibri Light"/>
                          <a:ea typeface="+mn-ea"/>
                          <a:cs typeface="+mn-cs"/>
                        </a:rPr>
                        <a:t>(</a:t>
                      </a:r>
                      <a:r>
                        <a:rPr kumimoji="0" lang="ja-JP" altLang="en-US" sz="2000" b="0" i="0" u="none" strike="noStrike" cap="none" normalizeH="0" baseline="0" dirty="0">
                          <a:ln>
                            <a:noFill/>
                          </a:ln>
                          <a:solidFill>
                            <a:srgbClr val="000000"/>
                          </a:solidFill>
                          <a:effectLst/>
                          <a:latin typeface="Calibri Light"/>
                          <a:ea typeface="+mn-ea"/>
                          <a:cs typeface="+mn-cs"/>
                        </a:rPr>
                        <a:t>言いかえれば、自分や他の人</a:t>
                      </a:r>
                      <a:r>
                        <a:rPr kumimoji="0" lang="en-US" altLang="ja-JP" sz="2000" b="0" i="0" u="none" strike="noStrike" cap="none" normalizeH="0" baseline="0" dirty="0">
                          <a:ln>
                            <a:noFill/>
                          </a:ln>
                          <a:solidFill>
                            <a:srgbClr val="000000"/>
                          </a:solidFill>
                          <a:effectLst/>
                          <a:latin typeface="Calibri Light"/>
                          <a:ea typeface="+mn-ea"/>
                          <a:cs typeface="+mn-cs"/>
                        </a:rPr>
                        <a:t>/</a:t>
                      </a:r>
                      <a:r>
                        <a:rPr kumimoji="0" lang="ja-JP" altLang="en-US" sz="2000" b="0" i="0" u="none" strike="noStrike" cap="none" normalizeH="0" baseline="0" dirty="0">
                          <a:ln>
                            <a:noFill/>
                          </a:ln>
                          <a:solidFill>
                            <a:srgbClr val="000000"/>
                          </a:solidFill>
                          <a:effectLst/>
                          <a:latin typeface="Calibri Light"/>
                          <a:ea typeface="+mn-ea"/>
                          <a:cs typeface="+mn-cs"/>
                        </a:rPr>
                        <a:t>状況からの影響を組み合わせた、違った説明の仕方</a:t>
                      </a:r>
                      <a:r>
                        <a:rPr kumimoji="0" lang="en-US" altLang="ja-JP" sz="2000" b="0" i="0" u="none" strike="noStrike" cap="none" normalizeH="0" baseline="0" dirty="0">
                          <a:ln>
                            <a:noFill/>
                          </a:ln>
                          <a:solidFill>
                            <a:srgbClr val="000000"/>
                          </a:solidFill>
                          <a:effectLst/>
                          <a:latin typeface="Calibri Light"/>
                          <a:ea typeface="+mn-ea"/>
                          <a:cs typeface="+mn-cs"/>
                        </a:rPr>
                        <a:t>):</a:t>
                      </a:r>
                      <a:endParaRPr kumimoji="0" lang="de-DE" sz="2000" b="0" i="0" u="none" strike="noStrike" cap="none" normalizeH="0" baseline="0" dirty="0">
                        <a:ln>
                          <a:noFill/>
                        </a:ln>
                        <a:solidFill>
                          <a:srgbClr val="000000"/>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ea typeface="+mn-ea"/>
                          <a:cs typeface="+mn-cs"/>
                        </a:rPr>
                        <a:t>???</a:t>
                      </a:r>
                      <a:endParaRPr kumimoji="0" lang="de-DE" sz="1800" b="0" i="0" u="none" strike="noStrike" cap="none" normalizeH="0" baseline="0" dirty="0">
                        <a:ln>
                          <a:noFill/>
                        </a:ln>
                        <a:solidFill>
                          <a:srgbClr val="004992"/>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ネガティブ・イベントに及ぼす、帰属スタイルの影響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Calibri Light"/>
                <a:cs typeface="+mn-cs"/>
              </a:rPr>
              <a:t>ダメだね。英語の試験は不合格です。</a:t>
            </a:r>
            <a:endParaRPr lang="en-CA" altLang="de-DE" sz="1600" dirty="0">
              <a:latin typeface="Calibri Light"/>
              <a:cs typeface="+mn-cs"/>
            </a:endParaRP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18</a:t>
            </a:fld>
            <a:endParaRPr lang="de-DE" dirty="0">
              <a:latin typeface="Calibri Ligh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808461009"/>
              </p:ext>
            </p:extLst>
          </p:nvPr>
        </p:nvGraphicFramePr>
        <p:xfrm>
          <a:off x="408955" y="438912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Calibri Light"/>
                          <a:ea typeface="+mn-ea"/>
                          <a:cs typeface="+mn-cs"/>
                        </a:rPr>
                        <a:t>もっとバランスの取れた答え方</a:t>
                      </a:r>
                      <a:r>
                        <a:rPr kumimoji="0" lang="en-US" altLang="ja-JP" sz="2000" b="0" i="0" u="none" strike="noStrike" cap="none" normalizeH="0" baseline="0" dirty="0">
                          <a:ln>
                            <a:noFill/>
                          </a:ln>
                          <a:solidFill>
                            <a:srgbClr val="000000"/>
                          </a:solidFill>
                          <a:effectLst/>
                          <a:latin typeface="Calibri Light"/>
                          <a:ea typeface="+mn-ea"/>
                          <a:cs typeface="+mn-cs"/>
                        </a:rPr>
                        <a:t>(</a:t>
                      </a:r>
                      <a:r>
                        <a:rPr kumimoji="0" lang="ja-JP" altLang="en-US" sz="2000" b="0" i="0" u="none" strike="noStrike" cap="none" normalizeH="0" baseline="0" dirty="0">
                          <a:ln>
                            <a:noFill/>
                          </a:ln>
                          <a:solidFill>
                            <a:srgbClr val="000000"/>
                          </a:solidFill>
                          <a:effectLst/>
                          <a:latin typeface="Calibri Light"/>
                          <a:ea typeface="+mn-ea"/>
                          <a:cs typeface="+mn-cs"/>
                        </a:rPr>
                        <a:t>言いかえれば、自分や他の人</a:t>
                      </a:r>
                      <a:r>
                        <a:rPr kumimoji="0" lang="en-US" altLang="ja-JP" sz="2000" b="0" i="0" u="none" strike="noStrike" cap="none" normalizeH="0" baseline="0" dirty="0">
                          <a:ln>
                            <a:noFill/>
                          </a:ln>
                          <a:solidFill>
                            <a:srgbClr val="000000"/>
                          </a:solidFill>
                          <a:effectLst/>
                          <a:latin typeface="Calibri Light"/>
                          <a:ea typeface="+mn-ea"/>
                          <a:cs typeface="+mn-cs"/>
                        </a:rPr>
                        <a:t>/</a:t>
                      </a:r>
                      <a:r>
                        <a:rPr kumimoji="0" lang="ja-JP" altLang="en-US" sz="2000" b="0" i="0" u="none" strike="noStrike" cap="none" normalizeH="0" baseline="0" dirty="0">
                          <a:ln>
                            <a:noFill/>
                          </a:ln>
                          <a:solidFill>
                            <a:srgbClr val="000000"/>
                          </a:solidFill>
                          <a:effectLst/>
                          <a:latin typeface="Calibri Light"/>
                          <a:ea typeface="+mn-ea"/>
                          <a:cs typeface="+mn-cs"/>
                        </a:rPr>
                        <a:t>状況からの影響を組み合わせた、違った説明の仕方</a:t>
                      </a:r>
                      <a:r>
                        <a:rPr kumimoji="0" lang="en-US" altLang="ja-JP" sz="2000" b="0" i="0" u="none" strike="noStrike" cap="none" normalizeH="0" baseline="0" dirty="0">
                          <a:ln>
                            <a:noFill/>
                          </a:ln>
                          <a:solidFill>
                            <a:srgbClr val="000000"/>
                          </a:solidFill>
                          <a:effectLst/>
                          <a:latin typeface="Calibri Light"/>
                          <a:ea typeface="+mn-ea"/>
                          <a:cs typeface="+mn-cs"/>
                        </a:rPr>
                        <a:t>):</a:t>
                      </a:r>
                      <a:endParaRPr kumimoji="0" lang="de-DE" sz="2000" b="0" i="0" u="none" strike="noStrike" cap="none" normalizeH="0" baseline="0" dirty="0">
                        <a:ln>
                          <a:noFill/>
                        </a:ln>
                        <a:solidFill>
                          <a:srgbClr val="000000"/>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0" i="0" u="none" strike="noStrike" cap="none" normalizeH="0" baseline="0" dirty="0">
                          <a:ln>
                            <a:noFill/>
                          </a:ln>
                          <a:solidFill>
                            <a:schemeClr val="tx1"/>
                          </a:solidFill>
                          <a:effectLst/>
                          <a:latin typeface="Calibri Light"/>
                          <a:ea typeface="+mn-ea"/>
                          <a:cs typeface="+mn-cs"/>
                        </a:rPr>
                        <a:t>「この手の試験は受けたことがなかった。次回はもっと対策を練ろう。」</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0" i="0" u="none" strike="noStrike" cap="none" normalizeH="0" baseline="0" dirty="0">
                          <a:ln>
                            <a:noFill/>
                          </a:ln>
                          <a:solidFill>
                            <a:schemeClr val="tx1"/>
                          </a:solidFill>
                          <a:effectLst/>
                          <a:latin typeface="Calibri Light"/>
                          <a:ea typeface="+mn-ea"/>
                          <a:cs typeface="+mn-cs"/>
                        </a:rPr>
                        <a:t>「先生との関係をもっと良くしよう。私を嫌っていなければ、不合格にはしないだろうから。」</a:t>
                      </a:r>
                      <a:endParaRPr kumimoji="0" lang="en-US" sz="1800" b="0" i="0" u="none" strike="noStrike" cap="none" normalizeH="0" baseline="0" dirty="0">
                        <a:ln>
                          <a:noFill/>
                        </a:ln>
                        <a:solidFill>
                          <a:schemeClr val="tx1"/>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ポジティブ・イベントに及ぼす、帰属スタイルの影響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graphicFrame>
        <p:nvGraphicFramePr>
          <p:cNvPr id="13" name="Table 12"/>
          <p:cNvGraphicFramePr>
            <a:graphicFrameLocks noGrp="1"/>
          </p:cNvGraphicFramePr>
          <p:nvPr>
            <p:extLst>
              <p:ext uri="{D42A27DB-BD31-4B8C-83A1-F6EECF244321}">
                <p14:modId xmlns:p14="http://schemas.microsoft.com/office/powerpoint/2010/main" val="4002658333"/>
              </p:ext>
            </p:extLst>
          </p:nvPr>
        </p:nvGraphicFramePr>
        <p:xfrm>
          <a:off x="408955" y="438912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ja-JP" altLang="en-US" sz="1800" b="1" i="0" u="none" strike="noStrike" dirty="0">
                          <a:solidFill>
                            <a:srgbClr val="000000"/>
                          </a:solidFill>
                          <a:effectLst/>
                          <a:latin typeface="Calibri Light"/>
                          <a:ea typeface="+mn-ea"/>
                          <a:cs typeface="+mn-cs"/>
                        </a:rPr>
                        <a:t>自分への帰属</a:t>
                      </a:r>
                    </a:p>
                    <a:p>
                      <a:pPr algn="l" fontAlgn="b"/>
                      <a:r>
                        <a:rPr lang="en-US" altLang="ja-JP" sz="1800" b="0" i="0" u="none" strike="noStrike" dirty="0">
                          <a:solidFill>
                            <a:srgbClr val="000000"/>
                          </a:solidFill>
                          <a:effectLst/>
                          <a:latin typeface="Calibri Light"/>
                          <a:ea typeface="+mn-ea"/>
                          <a:cs typeface="+mn-cs"/>
                        </a:rPr>
                        <a:t>(</a:t>
                      </a:r>
                      <a:r>
                        <a:rPr lang="ja-JP" altLang="en-US" sz="1800" b="0" i="0" u="none" strike="noStrike" dirty="0">
                          <a:solidFill>
                            <a:srgbClr val="000000"/>
                          </a:solidFill>
                          <a:effectLst/>
                          <a:latin typeface="Calibri Light"/>
                          <a:ea typeface="+mn-ea"/>
                          <a:cs typeface="+mn-cs"/>
                        </a:rPr>
                        <a:t>例：「あれは私にしかできないスーパープレイだった」</a:t>
                      </a:r>
                      <a:r>
                        <a:rPr lang="en-US" altLang="ja-JP" sz="1800" b="0" i="0" u="none" strike="noStrike" dirty="0">
                          <a:solidFill>
                            <a:srgbClr val="000000"/>
                          </a:solidFill>
                          <a:effectLst/>
                          <a:latin typeface="Calibri Light"/>
                          <a:ea typeface="+mn-ea"/>
                          <a:cs typeface="+mn-cs"/>
                        </a:rPr>
                        <a:t>)</a:t>
                      </a:r>
                      <a:endParaRPr lang="en-US" sz="1400" b="0" i="0" u="none" strike="noStrike" dirty="0">
                        <a:solidFill>
                          <a:srgbClr val="000000"/>
                        </a:solidFill>
                        <a:effectLst/>
                        <a:latin typeface="Calibri Ligh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悪い点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en-US" altLang="ja-JP" sz="1800" b="0" i="0" u="none" strike="noStrike" dirty="0">
                          <a:solidFill>
                            <a:srgbClr val="004992"/>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FFFFFF"/>
                          </a:solidFill>
                          <a:effectLst/>
                          <a:latin typeface="Calibri Light"/>
                          <a:ea typeface="+mn-ea"/>
                          <a:cs typeface="+mn-cs"/>
                        </a:rPr>
                        <a:t>自画自賛は傲慢にみえる</a:t>
                      </a:r>
                    </a:p>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良い点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en-US" altLang="ja-JP" sz="1800" b="0" i="0" u="none" strike="noStrike" dirty="0">
                          <a:solidFill>
                            <a:srgbClr val="004992"/>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FFFFFF"/>
                          </a:solidFill>
                          <a:effectLst/>
                          <a:latin typeface="Calibri Light"/>
                          <a:ea typeface="+mn-ea"/>
                          <a:cs typeface="+mn-cs"/>
                        </a:rPr>
                        <a:t>自信が増す</a:t>
                      </a:r>
                      <a:endParaRPr lang="en-US" sz="1600" b="0" i="0" u="none" strike="noStrike" dirty="0">
                        <a:solidFill>
                          <a:srgbClr val="FFFFFF"/>
                        </a:solidFill>
                        <a:effectLst/>
                        <a:latin typeface="Calibri Ligh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ja-JP" altLang="en-US" sz="1800" b="1" i="0" u="none" strike="noStrike" dirty="0">
                          <a:solidFill>
                            <a:srgbClr val="000000"/>
                          </a:solidFill>
                          <a:effectLst/>
                          <a:latin typeface="Calibri Light"/>
                          <a:ea typeface="+mn-ea"/>
                          <a:cs typeface="+mn-cs"/>
                        </a:rPr>
                        <a:t>他の人</a:t>
                      </a:r>
                      <a:r>
                        <a:rPr lang="en-US" altLang="ja-JP" sz="1800" b="1" i="0" u="none" strike="noStrike" dirty="0">
                          <a:solidFill>
                            <a:srgbClr val="000000"/>
                          </a:solidFill>
                          <a:effectLst/>
                          <a:latin typeface="Calibri Light"/>
                          <a:ea typeface="+mn-ea"/>
                          <a:cs typeface="+mn-cs"/>
                        </a:rPr>
                        <a:t>/</a:t>
                      </a:r>
                      <a:r>
                        <a:rPr lang="ja-JP" altLang="en-US" sz="1800" b="1" i="0" u="none" strike="noStrike" dirty="0">
                          <a:solidFill>
                            <a:srgbClr val="000000"/>
                          </a:solidFill>
                          <a:effectLst/>
                          <a:latin typeface="Calibri Light"/>
                          <a:ea typeface="+mn-ea"/>
                          <a:cs typeface="+mn-cs"/>
                        </a:rPr>
                        <a:t>状況への帰属 </a:t>
                      </a:r>
                      <a:br>
                        <a:rPr lang="ja-JP" altLang="en-US" sz="1800" b="1" i="0" u="none" strike="noStrike" dirty="0">
                          <a:solidFill>
                            <a:srgbClr val="000000"/>
                          </a:solidFill>
                          <a:effectLst/>
                          <a:latin typeface="Calibri Light"/>
                          <a:ea typeface="+mn-ea"/>
                          <a:cs typeface="+mn-cs"/>
                        </a:rPr>
                      </a:br>
                      <a:r>
                        <a:rPr lang="en-US" altLang="ja-JP" sz="1800" b="0" i="0" u="none" strike="noStrike" dirty="0">
                          <a:solidFill>
                            <a:srgbClr val="000000"/>
                          </a:solidFill>
                          <a:effectLst/>
                          <a:latin typeface="Calibri Light"/>
                          <a:ea typeface="+mn-ea"/>
                          <a:cs typeface="+mn-cs"/>
                        </a:rPr>
                        <a:t>(</a:t>
                      </a:r>
                      <a:r>
                        <a:rPr lang="ja-JP" altLang="en-US" sz="1800" b="0" i="0" u="none" strike="noStrike" dirty="0">
                          <a:solidFill>
                            <a:srgbClr val="000000"/>
                          </a:solidFill>
                          <a:effectLst/>
                          <a:latin typeface="Calibri Light"/>
                          <a:ea typeface="+mn-ea"/>
                          <a:cs typeface="+mn-cs"/>
                        </a:rPr>
                        <a:t>例：「誰でもあの状況なら点を取ることができただろう」</a:t>
                      </a:r>
                      <a:r>
                        <a:rPr lang="en-US" altLang="ja-JP" sz="1800" b="0" i="0" u="none" strike="noStrike" dirty="0">
                          <a:solidFill>
                            <a:srgbClr val="000000"/>
                          </a:solidFill>
                          <a:effectLst/>
                          <a:latin typeface="Calibri Light"/>
                          <a:ea typeface="+mn-ea"/>
                          <a:cs typeface="+mn-cs"/>
                        </a:rPr>
                        <a:t>)</a:t>
                      </a:r>
                      <a:endParaRPr lang="en-US" sz="1600" b="0" i="0" u="none" strike="noStrike" dirty="0">
                        <a:solidFill>
                          <a:srgbClr val="000000"/>
                        </a:solidFill>
                        <a:effectLst/>
                        <a:latin typeface="Calibri Ligh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悪い点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en-US" altLang="ja-JP" sz="1800" b="0" i="0" u="none" strike="noStrike" dirty="0">
                          <a:solidFill>
                            <a:srgbClr val="004992"/>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E3EFF8"/>
                          </a:solidFill>
                          <a:effectLst/>
                          <a:latin typeface="Calibri Light"/>
                          <a:ea typeface="+mn-ea"/>
                          <a:cs typeface="+mn-cs"/>
                        </a:rPr>
                        <a:t>自信がつかない</a:t>
                      </a:r>
                    </a:p>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良い点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en-US" altLang="ja-JP" sz="1800" b="0" i="0" u="none" strike="noStrike" dirty="0">
                          <a:solidFill>
                            <a:srgbClr val="004992"/>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E3EFF8"/>
                          </a:solidFill>
                          <a:effectLst/>
                          <a:latin typeface="Calibri Light"/>
                          <a:ea typeface="+mn-ea"/>
                          <a:cs typeface="+mn-cs"/>
                        </a:rPr>
                        <a:t>あなたは謙虚で、チーム・プレイを重視する人と思われる</a:t>
                      </a:r>
                      <a:endParaRPr lang="en-US" sz="1600" b="0" i="0" u="none" strike="noStrike" dirty="0">
                        <a:solidFill>
                          <a:srgbClr val="E3EFF8"/>
                        </a:solidFill>
                        <a:effectLst/>
                        <a:latin typeface="Calibri Ligh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4"/>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ja-JP" altLang="en-US" sz="1800" spc="-5" dirty="0">
                <a:solidFill>
                  <a:srgbClr val="333333"/>
                </a:solidFill>
                <a:latin typeface="Calibri Light"/>
                <a:ea typeface="+mn-ea"/>
                <a:cs typeface="+mn-cs"/>
              </a:rPr>
              <a:t>お見事</a:t>
            </a:r>
            <a:r>
              <a:rPr lang="en-US" altLang="ja-JP" sz="1800" spc="-5" dirty="0">
                <a:solidFill>
                  <a:srgbClr val="333333"/>
                </a:solidFill>
                <a:latin typeface="Calibri Light"/>
                <a:ea typeface="+mn-ea"/>
                <a:cs typeface="+mn-cs"/>
              </a:rPr>
              <a:t>!</a:t>
            </a:r>
            <a:r>
              <a:rPr lang="ja-JP" altLang="en-US" sz="1800" spc="-5" dirty="0">
                <a:solidFill>
                  <a:srgbClr val="333333"/>
                </a:solidFill>
                <a:latin typeface="Calibri Light"/>
                <a:ea typeface="+mn-ea"/>
                <a:cs typeface="+mn-cs"/>
              </a:rPr>
              <a:t>あなたのゴールでゲームに勝てた</a:t>
            </a:r>
            <a:r>
              <a:rPr lang="en-US" altLang="ja-JP" sz="1800" spc="-5" dirty="0">
                <a:solidFill>
                  <a:srgbClr val="333333"/>
                </a:solidFill>
                <a:latin typeface="Calibri Light"/>
                <a:ea typeface="+mn-ea"/>
                <a:cs typeface="+mn-cs"/>
              </a:rPr>
              <a:t>!</a:t>
            </a:r>
            <a:endParaRPr lang="en-US" sz="1800" dirty="0">
              <a:solidFill>
                <a:srgbClr val="333333"/>
              </a:solidFill>
              <a:latin typeface="Calibri Light"/>
              <a:ea typeface="+mn-ea"/>
              <a:cs typeface="+mn-cs"/>
            </a:endParaRPr>
          </a:p>
        </p:txBody>
      </p:sp>
      <p:sp>
        <p:nvSpPr>
          <p:cNvPr id="3" name="Footer Placeholder 2"/>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cs typeface="+mn-cs"/>
              </a:rPr>
              <a:pPr/>
              <a:t>19</a:t>
            </a:fld>
            <a:endParaRPr lang="de-DE" dirty="0">
              <a:latin typeface="Calibri Light"/>
              <a:cs typeface="+mn-cs"/>
            </a:endParaRPr>
          </a:p>
        </p:txBody>
      </p:sp>
    </p:spTree>
    <p:extLst>
      <p:ext uri="{BB962C8B-B14F-4D97-AF65-F5344CB8AC3E}">
        <p14:creationId xmlns:p14="http://schemas.microsoft.com/office/powerpoint/2010/main" val="3720715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ポジティブ・イベントに及ぼす、帰属スタイルの影響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graphicFrame>
        <p:nvGraphicFramePr>
          <p:cNvPr id="13" name="Table 12"/>
          <p:cNvGraphicFramePr>
            <a:graphicFrameLocks noGrp="1"/>
          </p:cNvGraphicFramePr>
          <p:nvPr>
            <p:extLst>
              <p:ext uri="{D42A27DB-BD31-4B8C-83A1-F6EECF244321}">
                <p14:modId xmlns:p14="http://schemas.microsoft.com/office/powerpoint/2010/main" val="2139790593"/>
              </p:ext>
            </p:extLst>
          </p:nvPr>
        </p:nvGraphicFramePr>
        <p:xfrm>
          <a:off x="408955" y="438912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ja-JP" altLang="en-US" sz="1800" b="1" i="0" u="none" strike="noStrike" dirty="0">
                          <a:solidFill>
                            <a:srgbClr val="000000"/>
                          </a:solidFill>
                          <a:effectLst/>
                          <a:latin typeface="Calibri Light"/>
                          <a:ea typeface="+mn-ea"/>
                          <a:cs typeface="+mn-cs"/>
                        </a:rPr>
                        <a:t>自分への帰属</a:t>
                      </a:r>
                    </a:p>
                    <a:p>
                      <a:pPr algn="l" fontAlgn="b"/>
                      <a:r>
                        <a:rPr lang="en-US" altLang="ja-JP" sz="1800" b="0" i="0" u="none" strike="noStrike" dirty="0">
                          <a:solidFill>
                            <a:srgbClr val="000000"/>
                          </a:solidFill>
                          <a:effectLst/>
                          <a:latin typeface="Calibri Light"/>
                          <a:ea typeface="+mn-ea"/>
                          <a:cs typeface="+mn-cs"/>
                        </a:rPr>
                        <a:t>(</a:t>
                      </a:r>
                      <a:r>
                        <a:rPr lang="ja-JP" altLang="en-US" sz="1800" b="0" i="0" u="none" strike="noStrike" dirty="0">
                          <a:solidFill>
                            <a:srgbClr val="000000"/>
                          </a:solidFill>
                          <a:effectLst/>
                          <a:latin typeface="Calibri Light"/>
                          <a:ea typeface="+mn-ea"/>
                          <a:cs typeface="+mn-cs"/>
                        </a:rPr>
                        <a:t>例：「あれは私にしかできないスーパープレイだった」</a:t>
                      </a:r>
                      <a:r>
                        <a:rPr lang="en-US" altLang="ja-JP" sz="1800" b="0" i="0" u="none" strike="noStrike" dirty="0">
                          <a:solidFill>
                            <a:srgbClr val="000000"/>
                          </a:solidFill>
                          <a:effectLst/>
                          <a:latin typeface="Calibri Light"/>
                          <a:ea typeface="+mn-ea"/>
                          <a:cs typeface="+mn-cs"/>
                        </a:rPr>
                        <a:t>)</a:t>
                      </a:r>
                      <a:endParaRPr lang="en-US" sz="1400" b="0" i="0" u="none" strike="noStrike" dirty="0">
                        <a:solidFill>
                          <a:srgbClr val="000000"/>
                        </a:solidFill>
                        <a:effectLst/>
                        <a:latin typeface="Calibri Ligh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悪い点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333333"/>
                          </a:solidFill>
                          <a:effectLst/>
                          <a:latin typeface="Calibri Light"/>
                          <a:ea typeface="+mn-ea"/>
                          <a:cs typeface="+mn-cs"/>
                        </a:rPr>
                        <a:t>自画自賛は傲慢にみえる</a:t>
                      </a:r>
                    </a:p>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良い点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333333"/>
                          </a:solidFill>
                          <a:effectLst/>
                          <a:latin typeface="Calibri Light"/>
                          <a:ea typeface="+mn-ea"/>
                          <a:cs typeface="+mn-cs"/>
                        </a:rPr>
                        <a:t>自信が増す</a:t>
                      </a:r>
                      <a:endParaRPr lang="en-US" sz="1600" b="0" i="0" u="none" strike="noStrike" dirty="0">
                        <a:solidFill>
                          <a:srgbClr val="333333"/>
                        </a:solidFill>
                        <a:effectLst/>
                        <a:latin typeface="Calibri Ligh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97280">
                <a:tc>
                  <a:txBody>
                    <a:bodyPr/>
                    <a:lstStyle/>
                    <a:p>
                      <a:pPr algn="l" fontAlgn="b"/>
                      <a:r>
                        <a:rPr lang="ja-JP" altLang="en-US" sz="1800" b="1" i="0" u="none" strike="noStrike" dirty="0">
                          <a:solidFill>
                            <a:srgbClr val="000000"/>
                          </a:solidFill>
                          <a:effectLst/>
                          <a:latin typeface="Calibri Light"/>
                          <a:ea typeface="+mn-ea"/>
                          <a:cs typeface="+mn-cs"/>
                        </a:rPr>
                        <a:t>他の人</a:t>
                      </a:r>
                      <a:r>
                        <a:rPr lang="en-US" altLang="ja-JP" sz="1800" b="1" i="0" u="none" strike="noStrike" dirty="0">
                          <a:solidFill>
                            <a:srgbClr val="000000"/>
                          </a:solidFill>
                          <a:effectLst/>
                          <a:latin typeface="Calibri Light"/>
                          <a:ea typeface="+mn-ea"/>
                          <a:cs typeface="+mn-cs"/>
                        </a:rPr>
                        <a:t>/</a:t>
                      </a:r>
                      <a:r>
                        <a:rPr lang="ja-JP" altLang="en-US" sz="1800" b="1" i="0" u="none" strike="noStrike" dirty="0">
                          <a:solidFill>
                            <a:srgbClr val="000000"/>
                          </a:solidFill>
                          <a:effectLst/>
                          <a:latin typeface="Calibri Light"/>
                          <a:ea typeface="+mn-ea"/>
                          <a:cs typeface="+mn-cs"/>
                        </a:rPr>
                        <a:t>状況への帰属 </a:t>
                      </a:r>
                      <a:br>
                        <a:rPr lang="ja-JP" altLang="en-US" sz="1800" b="1" i="0" u="none" strike="noStrike" dirty="0">
                          <a:solidFill>
                            <a:srgbClr val="000000"/>
                          </a:solidFill>
                          <a:effectLst/>
                          <a:latin typeface="Calibri Light"/>
                          <a:ea typeface="+mn-ea"/>
                          <a:cs typeface="+mn-cs"/>
                        </a:rPr>
                      </a:br>
                      <a:r>
                        <a:rPr lang="en-US" altLang="ja-JP" sz="1800" b="0" i="0" u="none" strike="noStrike" dirty="0">
                          <a:solidFill>
                            <a:srgbClr val="000000"/>
                          </a:solidFill>
                          <a:effectLst/>
                          <a:latin typeface="Calibri Light"/>
                          <a:ea typeface="+mn-ea"/>
                          <a:cs typeface="+mn-cs"/>
                        </a:rPr>
                        <a:t>(</a:t>
                      </a:r>
                      <a:r>
                        <a:rPr lang="ja-JP" altLang="en-US" sz="1800" b="0" i="0" u="none" strike="noStrike" dirty="0">
                          <a:solidFill>
                            <a:srgbClr val="000000"/>
                          </a:solidFill>
                          <a:effectLst/>
                          <a:latin typeface="Calibri Light"/>
                          <a:ea typeface="+mn-ea"/>
                          <a:cs typeface="+mn-cs"/>
                        </a:rPr>
                        <a:t>例：「誰でもあの状況なら点を取ることができただろう」</a:t>
                      </a:r>
                      <a:r>
                        <a:rPr lang="en-US" altLang="ja-JP" sz="1800" b="0" i="0" u="none" strike="noStrike" dirty="0">
                          <a:solidFill>
                            <a:srgbClr val="000000"/>
                          </a:solidFill>
                          <a:effectLst/>
                          <a:latin typeface="Calibri Light"/>
                          <a:ea typeface="+mn-ea"/>
                          <a:cs typeface="+mn-cs"/>
                        </a:rPr>
                        <a:t>)</a:t>
                      </a:r>
                      <a:endParaRPr lang="en-US" sz="1600" b="0" i="0" u="none" strike="noStrike" dirty="0">
                        <a:solidFill>
                          <a:srgbClr val="000000"/>
                        </a:solidFill>
                        <a:effectLst/>
                        <a:latin typeface="Calibri Ligh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悪い点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en-US" altLang="ja-JP" sz="1800" b="0" i="0" u="none" strike="noStrike" dirty="0">
                          <a:solidFill>
                            <a:srgbClr val="004992"/>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E3EFF8"/>
                          </a:solidFill>
                          <a:effectLst/>
                          <a:latin typeface="Calibri Light"/>
                          <a:ea typeface="+mn-ea"/>
                          <a:cs typeface="+mn-cs"/>
                        </a:rPr>
                        <a:t>自信がつかない</a:t>
                      </a:r>
                    </a:p>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良い点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en-US" altLang="ja-JP" sz="1800" b="0" i="0" u="none" strike="noStrike" dirty="0">
                          <a:solidFill>
                            <a:srgbClr val="004992"/>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E3EFF8"/>
                          </a:solidFill>
                          <a:effectLst/>
                          <a:latin typeface="Calibri Light"/>
                          <a:ea typeface="+mn-ea"/>
                          <a:cs typeface="+mn-cs"/>
                        </a:rPr>
                        <a:t>あなたは謙虚で、チーム・プレイを重視する人と思われる</a:t>
                      </a:r>
                      <a:endParaRPr lang="en-US" sz="1600" b="0" i="0" u="none" strike="noStrike" dirty="0">
                        <a:solidFill>
                          <a:srgbClr val="E3EFF8"/>
                        </a:solidFill>
                        <a:effectLst/>
                        <a:latin typeface="Calibri Ligh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4"/>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ja-JP" altLang="en-US" sz="1800" spc="-5">
                <a:solidFill>
                  <a:srgbClr val="333333"/>
                </a:solidFill>
                <a:latin typeface="Calibri Light"/>
                <a:ea typeface="+mn-ea"/>
                <a:cs typeface="+mn-cs"/>
              </a:rPr>
              <a:t>お見事</a:t>
            </a:r>
            <a:r>
              <a:rPr lang="en-US" altLang="ja-JP" sz="1800" spc="-5">
                <a:solidFill>
                  <a:srgbClr val="333333"/>
                </a:solidFill>
                <a:latin typeface="Calibri Light"/>
                <a:ea typeface="+mn-ea"/>
                <a:cs typeface="+mn-cs"/>
              </a:rPr>
              <a:t>!</a:t>
            </a:r>
            <a:r>
              <a:rPr lang="ja-JP" altLang="en-US" sz="1800" spc="-5">
                <a:solidFill>
                  <a:srgbClr val="333333"/>
                </a:solidFill>
                <a:latin typeface="Calibri Light"/>
                <a:ea typeface="+mn-ea"/>
                <a:cs typeface="+mn-cs"/>
              </a:rPr>
              <a:t>あなたのゴールでゲームに勝てた</a:t>
            </a:r>
            <a:r>
              <a:rPr lang="en-US" altLang="ja-JP" sz="1800" spc="-5">
                <a:solidFill>
                  <a:srgbClr val="333333"/>
                </a:solidFill>
                <a:latin typeface="Calibri Light"/>
                <a:ea typeface="+mn-ea"/>
                <a:cs typeface="+mn-cs"/>
              </a:rPr>
              <a:t>!</a:t>
            </a:r>
            <a:endParaRPr lang="en-US" sz="1800" dirty="0">
              <a:solidFill>
                <a:srgbClr val="333333"/>
              </a:solidFill>
              <a:latin typeface="Calibri Light"/>
              <a:ea typeface="+mn-ea"/>
              <a:cs typeface="+mn-cs"/>
            </a:endParaRP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20</a:t>
            </a:fld>
            <a:endParaRPr lang="de-DE" dirty="0">
              <a:latin typeface="Calibri Ligh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ポジティブ・イベントに及ぼす、帰属スタイルの影響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graphicFrame>
        <p:nvGraphicFramePr>
          <p:cNvPr id="13" name="Table 12"/>
          <p:cNvGraphicFramePr>
            <a:graphicFrameLocks noGrp="1"/>
          </p:cNvGraphicFramePr>
          <p:nvPr>
            <p:extLst>
              <p:ext uri="{D42A27DB-BD31-4B8C-83A1-F6EECF244321}">
                <p14:modId xmlns:p14="http://schemas.microsoft.com/office/powerpoint/2010/main" val="3311072381"/>
              </p:ext>
            </p:extLst>
          </p:nvPr>
        </p:nvGraphicFramePr>
        <p:xfrm>
          <a:off x="408955" y="438912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ja-JP" altLang="en-US" sz="1800" b="1" i="0" u="none" strike="noStrike" dirty="0">
                          <a:solidFill>
                            <a:srgbClr val="000000"/>
                          </a:solidFill>
                          <a:effectLst/>
                          <a:latin typeface="Calibri Light"/>
                          <a:ea typeface="+mn-ea"/>
                          <a:cs typeface="+mn-cs"/>
                        </a:rPr>
                        <a:t>自分への帰属</a:t>
                      </a:r>
                    </a:p>
                    <a:p>
                      <a:pPr algn="l" fontAlgn="b"/>
                      <a:r>
                        <a:rPr lang="en-US" altLang="ja-JP" sz="1800" b="0" i="0" u="none" strike="noStrike" dirty="0">
                          <a:solidFill>
                            <a:srgbClr val="000000"/>
                          </a:solidFill>
                          <a:effectLst/>
                          <a:latin typeface="Calibri Light"/>
                          <a:ea typeface="+mn-ea"/>
                          <a:cs typeface="+mn-cs"/>
                        </a:rPr>
                        <a:t>(</a:t>
                      </a:r>
                      <a:r>
                        <a:rPr lang="ja-JP" altLang="en-US" sz="1800" b="0" i="0" u="none" strike="noStrike" dirty="0">
                          <a:solidFill>
                            <a:srgbClr val="000000"/>
                          </a:solidFill>
                          <a:effectLst/>
                          <a:latin typeface="Calibri Light"/>
                          <a:ea typeface="+mn-ea"/>
                          <a:cs typeface="+mn-cs"/>
                        </a:rPr>
                        <a:t>例：「あれは私にしかできないスーパープレイだった」</a:t>
                      </a:r>
                      <a:r>
                        <a:rPr lang="en-US" altLang="ja-JP" sz="1800" b="0" i="0" u="none" strike="noStrike" dirty="0">
                          <a:solidFill>
                            <a:srgbClr val="000000"/>
                          </a:solidFill>
                          <a:effectLst/>
                          <a:latin typeface="Calibri Light"/>
                          <a:ea typeface="+mn-ea"/>
                          <a:cs typeface="+mn-cs"/>
                        </a:rPr>
                        <a:t>)</a:t>
                      </a:r>
                      <a:endParaRPr lang="en-US" sz="1400" b="0" i="0" u="none" strike="noStrike" dirty="0">
                        <a:solidFill>
                          <a:srgbClr val="000000"/>
                        </a:solidFill>
                        <a:effectLst/>
                        <a:latin typeface="Calibri Ligh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悪い点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333333"/>
                          </a:solidFill>
                          <a:effectLst/>
                          <a:latin typeface="Calibri Light"/>
                          <a:ea typeface="+mn-ea"/>
                          <a:cs typeface="+mn-cs"/>
                        </a:rPr>
                        <a:t>自画自賛は傲慢にみえる</a:t>
                      </a:r>
                    </a:p>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良い点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333333"/>
                          </a:solidFill>
                          <a:effectLst/>
                          <a:latin typeface="Calibri Light"/>
                          <a:ea typeface="+mn-ea"/>
                          <a:cs typeface="+mn-cs"/>
                        </a:rPr>
                        <a:t>自信が増す</a:t>
                      </a:r>
                      <a:endParaRPr lang="en-US" sz="1600" b="0" i="0" u="none" strike="noStrike" dirty="0">
                        <a:solidFill>
                          <a:srgbClr val="333333"/>
                        </a:solidFill>
                        <a:effectLst/>
                        <a:latin typeface="Calibri Ligh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ja-JP" altLang="en-US" sz="1800" b="1" i="0" u="none" strike="noStrike" dirty="0">
                          <a:solidFill>
                            <a:srgbClr val="000000"/>
                          </a:solidFill>
                          <a:effectLst/>
                          <a:latin typeface="Calibri Light"/>
                          <a:ea typeface="+mn-ea"/>
                          <a:cs typeface="+mn-cs"/>
                        </a:rPr>
                        <a:t>他の人</a:t>
                      </a:r>
                      <a:r>
                        <a:rPr lang="en-US" altLang="ja-JP" sz="1800" b="1" i="0" u="none" strike="noStrike" dirty="0">
                          <a:solidFill>
                            <a:srgbClr val="000000"/>
                          </a:solidFill>
                          <a:effectLst/>
                          <a:latin typeface="Calibri Light"/>
                          <a:ea typeface="+mn-ea"/>
                          <a:cs typeface="+mn-cs"/>
                        </a:rPr>
                        <a:t>/</a:t>
                      </a:r>
                      <a:r>
                        <a:rPr lang="ja-JP" altLang="en-US" sz="1800" b="1" i="0" u="none" strike="noStrike" dirty="0">
                          <a:solidFill>
                            <a:srgbClr val="000000"/>
                          </a:solidFill>
                          <a:effectLst/>
                          <a:latin typeface="Calibri Light"/>
                          <a:ea typeface="+mn-ea"/>
                          <a:cs typeface="+mn-cs"/>
                        </a:rPr>
                        <a:t>状況への帰属 </a:t>
                      </a:r>
                      <a:br>
                        <a:rPr lang="ja-JP" altLang="en-US" sz="1800" b="1" i="0" u="none" strike="noStrike" dirty="0">
                          <a:solidFill>
                            <a:srgbClr val="000000"/>
                          </a:solidFill>
                          <a:effectLst/>
                          <a:latin typeface="Calibri Light"/>
                          <a:ea typeface="+mn-ea"/>
                          <a:cs typeface="+mn-cs"/>
                        </a:rPr>
                      </a:br>
                      <a:r>
                        <a:rPr lang="en-US" altLang="ja-JP" sz="1800" b="0" i="0" u="none" strike="noStrike" dirty="0">
                          <a:solidFill>
                            <a:srgbClr val="000000"/>
                          </a:solidFill>
                          <a:effectLst/>
                          <a:latin typeface="Calibri Light"/>
                          <a:ea typeface="+mn-ea"/>
                          <a:cs typeface="+mn-cs"/>
                        </a:rPr>
                        <a:t>(</a:t>
                      </a:r>
                      <a:r>
                        <a:rPr lang="ja-JP" altLang="en-US" sz="1800" b="0" i="0" u="none" strike="noStrike" dirty="0">
                          <a:solidFill>
                            <a:srgbClr val="000000"/>
                          </a:solidFill>
                          <a:effectLst/>
                          <a:latin typeface="Calibri Light"/>
                          <a:ea typeface="+mn-ea"/>
                          <a:cs typeface="+mn-cs"/>
                        </a:rPr>
                        <a:t>例：「誰でもあの状況なら点を取ることができただろう」</a:t>
                      </a:r>
                      <a:r>
                        <a:rPr lang="en-US" altLang="ja-JP" sz="1800" b="0" i="0" u="none" strike="noStrike" dirty="0">
                          <a:solidFill>
                            <a:srgbClr val="000000"/>
                          </a:solidFill>
                          <a:effectLst/>
                          <a:latin typeface="Calibri Light"/>
                          <a:ea typeface="+mn-ea"/>
                          <a:cs typeface="+mn-cs"/>
                        </a:rPr>
                        <a:t>)</a:t>
                      </a:r>
                      <a:endParaRPr lang="en-US" sz="1600" b="0" i="0" u="none" strike="noStrike" dirty="0">
                        <a:solidFill>
                          <a:srgbClr val="000000"/>
                        </a:solidFill>
                        <a:effectLst/>
                        <a:latin typeface="Calibri Ligh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悪い点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333333"/>
                          </a:solidFill>
                          <a:effectLst/>
                          <a:latin typeface="Calibri Light"/>
                          <a:ea typeface="+mn-ea"/>
                          <a:cs typeface="+mn-cs"/>
                        </a:rPr>
                        <a:t>自信がつかない</a:t>
                      </a:r>
                    </a:p>
                    <a:p>
                      <a:pPr algn="l" fontAlgn="b">
                        <a:lnSpc>
                          <a:spcPct val="100000"/>
                        </a:lnSpc>
                        <a:spcBef>
                          <a:spcPts val="1200"/>
                        </a:spcBef>
                      </a:pPr>
                      <a:r>
                        <a:rPr lang="ja-JP" altLang="en-US" sz="1800" b="1" i="0" u="none" strike="noStrike" dirty="0">
                          <a:solidFill>
                            <a:srgbClr val="333333"/>
                          </a:solidFill>
                          <a:effectLst/>
                          <a:latin typeface="Calibri Light"/>
                          <a:ea typeface="+mn-ea"/>
                          <a:cs typeface="+mn-cs"/>
                        </a:rPr>
                        <a:t>良い点</a:t>
                      </a:r>
                      <a:r>
                        <a:rPr lang="en-US" altLang="ja-JP" sz="1800" b="1" i="0" u="none" strike="noStrike" dirty="0">
                          <a:solidFill>
                            <a:srgbClr val="333333"/>
                          </a:solidFill>
                          <a:effectLst/>
                          <a:latin typeface="Calibri Light"/>
                          <a:ea typeface="+mn-ea"/>
                          <a:cs typeface="+mn-cs"/>
                        </a:rPr>
                        <a:t>:</a:t>
                      </a:r>
                      <a:r>
                        <a:rPr lang="en-US" altLang="ja-JP" sz="1800" b="0" i="0" u="none" strike="noStrike" dirty="0">
                          <a:solidFill>
                            <a:srgbClr val="333333"/>
                          </a:solidFill>
                          <a:effectLst/>
                          <a:latin typeface="Calibri Light"/>
                          <a:ea typeface="+mn-ea"/>
                          <a:cs typeface="+mn-cs"/>
                        </a:rPr>
                        <a:t> </a:t>
                      </a:r>
                      <a:r>
                        <a:rPr lang="ja-JP" altLang="en-US" sz="1800" b="0" i="0" u="none" strike="noStrike" dirty="0">
                          <a:solidFill>
                            <a:srgbClr val="333333"/>
                          </a:solidFill>
                          <a:effectLst/>
                          <a:latin typeface="Calibri Light"/>
                          <a:ea typeface="+mn-ea"/>
                          <a:cs typeface="+mn-cs"/>
                        </a:rPr>
                        <a:t>あなたは謙虚で、チーム・プレイを重視する人と思われる</a:t>
                      </a:r>
                      <a:endParaRPr lang="en-US" sz="1600" b="0" i="0" u="none" strike="noStrike" dirty="0">
                        <a:solidFill>
                          <a:srgbClr val="333333"/>
                        </a:solidFill>
                        <a:effectLst/>
                        <a:latin typeface="Calibri Ligh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4"/>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ja-JP" altLang="en-US" sz="1800" spc="-5">
                <a:solidFill>
                  <a:srgbClr val="333333"/>
                </a:solidFill>
                <a:latin typeface="Calibri Light"/>
                <a:ea typeface="+mn-ea"/>
                <a:cs typeface="+mn-cs"/>
              </a:rPr>
              <a:t>お見事</a:t>
            </a:r>
            <a:r>
              <a:rPr lang="en-US" altLang="ja-JP" sz="1800" spc="-5">
                <a:solidFill>
                  <a:srgbClr val="333333"/>
                </a:solidFill>
                <a:latin typeface="Calibri Light"/>
                <a:ea typeface="+mn-ea"/>
                <a:cs typeface="+mn-cs"/>
              </a:rPr>
              <a:t>!</a:t>
            </a:r>
            <a:r>
              <a:rPr lang="ja-JP" altLang="en-US" sz="1800" spc="-5">
                <a:solidFill>
                  <a:srgbClr val="333333"/>
                </a:solidFill>
                <a:latin typeface="Calibri Light"/>
                <a:ea typeface="+mn-ea"/>
                <a:cs typeface="+mn-cs"/>
              </a:rPr>
              <a:t>あなたのゴールでゲームに勝てた</a:t>
            </a:r>
            <a:r>
              <a:rPr lang="en-US" altLang="ja-JP" sz="1800" spc="-5">
                <a:solidFill>
                  <a:srgbClr val="333333"/>
                </a:solidFill>
                <a:latin typeface="Calibri Light"/>
                <a:ea typeface="+mn-ea"/>
                <a:cs typeface="+mn-cs"/>
              </a:rPr>
              <a:t>!</a:t>
            </a:r>
            <a:endParaRPr lang="en-US" sz="1800" dirty="0">
              <a:solidFill>
                <a:srgbClr val="333333"/>
              </a:solidFill>
              <a:latin typeface="Calibri Light"/>
              <a:ea typeface="+mn-ea"/>
              <a:cs typeface="+mn-cs"/>
            </a:endParaRPr>
          </a:p>
        </p:txBody>
      </p:sp>
      <p:sp>
        <p:nvSpPr>
          <p:cNvPr id="3" name="Footer Placeholder 2"/>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cs typeface="+mn-cs"/>
              </a:rPr>
              <a:pPr/>
              <a:t>21</a:t>
            </a:fld>
            <a:endParaRPr lang="de-DE" dirty="0">
              <a:latin typeface="Calibri Light"/>
              <a:cs typeface="+mn-cs"/>
            </a:endParaRPr>
          </a:p>
        </p:txBody>
      </p:sp>
    </p:spTree>
    <p:extLst>
      <p:ext uri="{BB962C8B-B14F-4D97-AF65-F5344CB8AC3E}">
        <p14:creationId xmlns:p14="http://schemas.microsoft.com/office/powerpoint/2010/main" val="3535314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0" name="Text Box 16"/>
          <p:cNvSpPr txBox="1">
            <a:spLocks noChangeArrowheads="1"/>
          </p:cNvSpPr>
          <p:nvPr/>
        </p:nvSpPr>
        <p:spPr bwMode="auto">
          <a:xfrm>
            <a:off x="408955" y="4922838"/>
            <a:ext cx="612668"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30000"/>
              </a:lnSpc>
              <a:spcBef>
                <a:spcPct val="0"/>
              </a:spcBef>
              <a:buClrTx/>
              <a:buFontTx/>
              <a:buNone/>
            </a:pPr>
            <a:r>
              <a:rPr lang="de-DE" altLang="ja-JP" sz="2400">
                <a:solidFill>
                  <a:srgbClr val="333333"/>
                </a:solidFill>
                <a:latin typeface="Calibri Light"/>
                <a:cs typeface="+mn-cs"/>
              </a:rPr>
              <a:t>???</a:t>
            </a:r>
          </a:p>
          <a:p>
            <a:pPr eaLnBrk="1" hangingPunct="1">
              <a:lnSpc>
                <a:spcPct val="130000"/>
              </a:lnSpc>
              <a:spcBef>
                <a:spcPct val="0"/>
              </a:spcBef>
              <a:buClrTx/>
              <a:buFontTx/>
              <a:buNone/>
            </a:pPr>
            <a:r>
              <a:rPr lang="de-DE" altLang="ja-JP" sz="2400">
                <a:solidFill>
                  <a:srgbClr val="333333"/>
                </a:solidFill>
                <a:latin typeface="Calibri Light"/>
                <a:cs typeface="+mn-cs"/>
              </a:rPr>
              <a:t>???</a:t>
            </a:r>
          </a:p>
          <a:p>
            <a:pPr eaLnBrk="1" hangingPunct="1">
              <a:lnSpc>
                <a:spcPct val="130000"/>
              </a:lnSpc>
              <a:spcBef>
                <a:spcPct val="0"/>
              </a:spcBef>
              <a:buClrTx/>
              <a:buFontTx/>
              <a:buNone/>
            </a:pPr>
            <a:r>
              <a:rPr lang="de-DE" altLang="ja-JP" sz="2400">
                <a:solidFill>
                  <a:srgbClr val="333333"/>
                </a:solidFill>
                <a:latin typeface="Calibri Light"/>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ポジティブ・イベントに及ぼす、帰属スタイルの影響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graphicFrame>
        <p:nvGraphicFramePr>
          <p:cNvPr id="14" name="Group 2"/>
          <p:cNvGraphicFramePr>
            <a:graphicFrameLocks noGrp="1"/>
          </p:cNvGraphicFramePr>
          <p:nvPr>
            <p:extLst>
              <p:ext uri="{D42A27DB-BD31-4B8C-83A1-F6EECF244321}">
                <p14:modId xmlns:p14="http://schemas.microsoft.com/office/powerpoint/2010/main" val="351677602"/>
              </p:ext>
            </p:extLst>
          </p:nvPr>
        </p:nvGraphicFramePr>
        <p:xfrm>
          <a:off x="408955" y="438912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Calibri Light"/>
                          <a:ea typeface="+mn-ea"/>
                          <a:cs typeface="+mn-cs"/>
                        </a:rPr>
                        <a:t>もっとバランスの取れた答え方</a:t>
                      </a:r>
                      <a:r>
                        <a:rPr kumimoji="0" lang="en-US" altLang="ja-JP" sz="2000" b="0" i="0" u="none" strike="noStrike" cap="none" normalizeH="0" baseline="0" dirty="0">
                          <a:ln>
                            <a:noFill/>
                          </a:ln>
                          <a:solidFill>
                            <a:srgbClr val="000000"/>
                          </a:solidFill>
                          <a:effectLst/>
                          <a:latin typeface="Calibri Light"/>
                          <a:ea typeface="+mn-ea"/>
                          <a:cs typeface="+mn-cs"/>
                        </a:rPr>
                        <a:t>(</a:t>
                      </a:r>
                      <a:r>
                        <a:rPr kumimoji="0" lang="ja-JP" altLang="en-US" sz="2000" b="0" i="0" u="none" strike="noStrike" cap="none" normalizeH="0" baseline="0" dirty="0">
                          <a:ln>
                            <a:noFill/>
                          </a:ln>
                          <a:solidFill>
                            <a:srgbClr val="000000"/>
                          </a:solidFill>
                          <a:effectLst/>
                          <a:latin typeface="Calibri Light"/>
                          <a:ea typeface="+mn-ea"/>
                          <a:cs typeface="+mn-cs"/>
                        </a:rPr>
                        <a:t>言いかえれば、自分や他の人</a:t>
                      </a:r>
                      <a:r>
                        <a:rPr kumimoji="0" lang="en-US" altLang="ja-JP" sz="2000" b="0" i="0" u="none" strike="noStrike" cap="none" normalizeH="0" baseline="0" dirty="0">
                          <a:ln>
                            <a:noFill/>
                          </a:ln>
                          <a:solidFill>
                            <a:srgbClr val="000000"/>
                          </a:solidFill>
                          <a:effectLst/>
                          <a:latin typeface="Calibri Light"/>
                          <a:ea typeface="+mn-ea"/>
                          <a:cs typeface="+mn-cs"/>
                        </a:rPr>
                        <a:t>/</a:t>
                      </a:r>
                      <a:r>
                        <a:rPr kumimoji="0" lang="ja-JP" altLang="en-US" sz="2000" b="0" i="0" u="none" strike="noStrike" cap="none" normalizeH="0" baseline="0" dirty="0">
                          <a:ln>
                            <a:noFill/>
                          </a:ln>
                          <a:solidFill>
                            <a:srgbClr val="000000"/>
                          </a:solidFill>
                          <a:effectLst/>
                          <a:latin typeface="Calibri Light"/>
                          <a:ea typeface="+mn-ea"/>
                          <a:cs typeface="+mn-cs"/>
                        </a:rPr>
                        <a:t>状況からの影響を組み合わせた、違った説明の仕方</a:t>
                      </a:r>
                      <a:r>
                        <a:rPr kumimoji="0" lang="en-US" altLang="ja-JP" sz="2000" b="0" i="0" u="none" strike="noStrike" cap="none" normalizeH="0" baseline="0" dirty="0">
                          <a:ln>
                            <a:noFill/>
                          </a:ln>
                          <a:solidFill>
                            <a:srgbClr val="000000"/>
                          </a:solidFill>
                          <a:effectLst/>
                          <a:latin typeface="Calibri Light"/>
                          <a:ea typeface="+mn-ea"/>
                          <a:cs typeface="+mn-cs"/>
                        </a:rPr>
                        <a:t>):</a:t>
                      </a:r>
                      <a:endParaRPr kumimoji="0" lang="de-DE" sz="2000" b="0" i="0" u="none" strike="noStrike" cap="none" normalizeH="0" baseline="0" dirty="0">
                        <a:ln>
                          <a:noFill/>
                        </a:ln>
                        <a:solidFill>
                          <a:srgbClr val="000000"/>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ea typeface="+mn-ea"/>
                          <a:cs typeface="+mn-cs"/>
                        </a:rPr>
                        <a:t>???</a:t>
                      </a:r>
                      <a:endParaRPr kumimoji="0" lang="de-DE" sz="1800" b="0" i="0" u="none" strike="noStrike" cap="none" normalizeH="0" baseline="0" dirty="0">
                        <a:ln>
                          <a:noFill/>
                        </a:ln>
                        <a:solidFill>
                          <a:srgbClr val="004992"/>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5"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6"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4"/>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ja-JP" altLang="en-US" sz="1800" spc="-5">
                <a:solidFill>
                  <a:srgbClr val="333333"/>
                </a:solidFill>
                <a:latin typeface="Calibri Light"/>
                <a:ea typeface="+mn-ea"/>
                <a:cs typeface="+mn-cs"/>
              </a:rPr>
              <a:t>お見事</a:t>
            </a:r>
            <a:r>
              <a:rPr lang="en-US" altLang="ja-JP" sz="1800" spc="-5">
                <a:solidFill>
                  <a:srgbClr val="333333"/>
                </a:solidFill>
                <a:latin typeface="Calibri Light"/>
                <a:ea typeface="+mn-ea"/>
                <a:cs typeface="+mn-cs"/>
              </a:rPr>
              <a:t>!</a:t>
            </a:r>
            <a:r>
              <a:rPr lang="ja-JP" altLang="en-US" sz="1800" spc="-5">
                <a:solidFill>
                  <a:srgbClr val="333333"/>
                </a:solidFill>
                <a:latin typeface="Calibri Light"/>
                <a:ea typeface="+mn-ea"/>
                <a:cs typeface="+mn-cs"/>
              </a:rPr>
              <a:t>あなたのゴールでゲームに勝てた</a:t>
            </a:r>
            <a:r>
              <a:rPr lang="en-US" altLang="ja-JP" sz="1800" spc="-5">
                <a:solidFill>
                  <a:srgbClr val="333333"/>
                </a:solidFill>
                <a:latin typeface="Calibri Light"/>
                <a:ea typeface="+mn-ea"/>
                <a:cs typeface="+mn-cs"/>
              </a:rPr>
              <a:t>!</a:t>
            </a:r>
            <a:endParaRPr lang="en-US" sz="1800" dirty="0">
              <a:solidFill>
                <a:srgbClr val="333333"/>
              </a:solidFill>
              <a:latin typeface="Calibri Light"/>
              <a:ea typeface="+mn-ea"/>
              <a:cs typeface="+mn-cs"/>
            </a:endParaRP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22</a:t>
            </a:fld>
            <a:endParaRPr lang="de-DE" dirty="0">
              <a:latin typeface="Calibri Ligh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ポジティブ・イベントに及ぼす、帰属スタイルの影響</a:t>
            </a:r>
            <a:r>
              <a:rPr lang="en-US" altLang="ja-JP" sz="3600">
                <a:latin typeface="Calibri Light"/>
                <a:ea typeface="+mn-ea"/>
                <a:cs typeface="+mn-cs"/>
              </a:rPr>
              <a:t>!</a:t>
            </a:r>
            <a:endParaRPr lang="en-US" sz="3600">
              <a:latin typeface="Calibri Light"/>
              <a:ea typeface="+mn-ea"/>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3968561505"/>
              </p:ext>
            </p:extLst>
          </p:nvPr>
        </p:nvGraphicFramePr>
        <p:xfrm>
          <a:off x="408955" y="438912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Calibri Light"/>
                          <a:ea typeface="+mn-ea"/>
                          <a:cs typeface="+mn-cs"/>
                        </a:rPr>
                        <a:t>もっとバランスの取れた答え方</a:t>
                      </a:r>
                      <a:r>
                        <a:rPr kumimoji="0" lang="en-US" altLang="ja-JP" sz="2000" b="0" i="0" u="none" strike="noStrike" cap="none" normalizeH="0" baseline="0">
                          <a:ln>
                            <a:noFill/>
                          </a:ln>
                          <a:solidFill>
                            <a:srgbClr val="000000"/>
                          </a:solidFill>
                          <a:effectLst/>
                          <a:latin typeface="Calibri Light"/>
                          <a:ea typeface="+mn-ea"/>
                          <a:cs typeface="+mn-cs"/>
                        </a:rPr>
                        <a:t>(</a:t>
                      </a:r>
                      <a:r>
                        <a:rPr kumimoji="0" lang="ja-JP" altLang="en-US" sz="2000" b="0" i="0" u="none" strike="noStrike" cap="none" normalizeH="0" baseline="0">
                          <a:ln>
                            <a:noFill/>
                          </a:ln>
                          <a:solidFill>
                            <a:srgbClr val="000000"/>
                          </a:solidFill>
                          <a:effectLst/>
                          <a:latin typeface="Calibri Light"/>
                          <a:ea typeface="+mn-ea"/>
                          <a:cs typeface="+mn-cs"/>
                        </a:rPr>
                        <a:t>言いかえれば、自分や他の人</a:t>
                      </a:r>
                      <a:r>
                        <a:rPr kumimoji="0" lang="en-US" altLang="ja-JP" sz="2000" b="0" i="0" u="none" strike="noStrike" cap="none" normalizeH="0" baseline="0">
                          <a:ln>
                            <a:noFill/>
                          </a:ln>
                          <a:solidFill>
                            <a:srgbClr val="000000"/>
                          </a:solidFill>
                          <a:effectLst/>
                          <a:latin typeface="Calibri Light"/>
                          <a:ea typeface="+mn-ea"/>
                          <a:cs typeface="+mn-cs"/>
                        </a:rPr>
                        <a:t>/</a:t>
                      </a:r>
                      <a:r>
                        <a:rPr kumimoji="0" lang="ja-JP" altLang="en-US" sz="2000" b="0" i="0" u="none" strike="noStrike" cap="none" normalizeH="0" baseline="0">
                          <a:ln>
                            <a:noFill/>
                          </a:ln>
                          <a:solidFill>
                            <a:srgbClr val="000000"/>
                          </a:solidFill>
                          <a:effectLst/>
                          <a:latin typeface="Calibri Light"/>
                          <a:ea typeface="+mn-ea"/>
                          <a:cs typeface="+mn-cs"/>
                        </a:rPr>
                        <a:t>状況からの影響を組み合わせた、違った説明の仕方</a:t>
                      </a:r>
                      <a:r>
                        <a:rPr kumimoji="0" lang="en-US" altLang="ja-JP" sz="2000" b="0" i="0" u="none" strike="noStrike" cap="none" normalizeH="0" baseline="0">
                          <a:ln>
                            <a:noFill/>
                          </a:ln>
                          <a:solidFill>
                            <a:srgbClr val="000000"/>
                          </a:solidFill>
                          <a:effectLst/>
                          <a:latin typeface="Calibri Light"/>
                          <a:ea typeface="+mn-ea"/>
                          <a:cs typeface="+mn-cs"/>
                        </a:rPr>
                        <a:t>):</a:t>
                      </a:r>
                      <a:endParaRPr kumimoji="0" lang="de-DE" sz="2000" b="0" i="0" u="none" strike="noStrike" cap="none" normalizeH="0" baseline="0" dirty="0">
                        <a:ln>
                          <a:noFill/>
                        </a:ln>
                        <a:solidFill>
                          <a:srgbClr val="000000"/>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0" i="0" u="none" strike="noStrike" cap="none" normalizeH="0" baseline="0" dirty="0">
                          <a:ln>
                            <a:noFill/>
                          </a:ln>
                          <a:solidFill>
                            <a:schemeClr val="tx1"/>
                          </a:solidFill>
                          <a:effectLst/>
                          <a:latin typeface="Calibri Light"/>
                          <a:ea typeface="+mn-ea"/>
                          <a:cs typeface="+mn-cs"/>
                        </a:rPr>
                        <a:t>「とても誇らしく思いますが、スティーブの活躍も素晴らしかった。」</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0" i="0" u="none" strike="noStrike" cap="none" normalizeH="0" baseline="0" dirty="0">
                          <a:ln>
                            <a:noFill/>
                          </a:ln>
                          <a:solidFill>
                            <a:schemeClr val="tx1"/>
                          </a:solidFill>
                          <a:effectLst/>
                          <a:latin typeface="Calibri Light"/>
                          <a:ea typeface="+mn-ea"/>
                          <a:cs typeface="+mn-cs"/>
                        </a:rPr>
                        <a:t>「私の仕事ですから。でも実際、あの角度からは難しかったです。」</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0" i="0" u="none" strike="noStrike" cap="none" normalizeH="0" baseline="0" dirty="0">
                          <a:ln>
                            <a:noFill/>
                          </a:ln>
                          <a:solidFill>
                            <a:schemeClr val="tx1"/>
                          </a:solidFill>
                          <a:effectLst/>
                          <a:latin typeface="Calibri Light"/>
                          <a:ea typeface="+mn-ea"/>
                          <a:cs typeface="+mn-cs"/>
                        </a:rPr>
                        <a:t>「どうもありがとう。最高の気分です。」</a:t>
                      </a:r>
                      <a:endParaRPr kumimoji="0" lang="en-US" sz="1800" b="0" i="0" u="none" strike="noStrike" cap="none" normalizeH="0" baseline="0" dirty="0">
                        <a:ln>
                          <a:noFill/>
                        </a:ln>
                        <a:solidFill>
                          <a:schemeClr val="tx1"/>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4"/>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ja-JP" altLang="en-US" sz="1800" spc="-5">
                <a:solidFill>
                  <a:srgbClr val="333333"/>
                </a:solidFill>
                <a:latin typeface="Calibri Light"/>
                <a:ea typeface="+mn-ea"/>
                <a:cs typeface="+mn-cs"/>
              </a:rPr>
              <a:t>お見事</a:t>
            </a:r>
            <a:r>
              <a:rPr lang="en-US" altLang="ja-JP" sz="1800" spc="-5">
                <a:solidFill>
                  <a:srgbClr val="333333"/>
                </a:solidFill>
                <a:latin typeface="Calibri Light"/>
                <a:ea typeface="+mn-ea"/>
                <a:cs typeface="+mn-cs"/>
              </a:rPr>
              <a:t>!</a:t>
            </a:r>
            <a:r>
              <a:rPr lang="ja-JP" altLang="en-US" sz="1800" spc="-5">
                <a:solidFill>
                  <a:srgbClr val="333333"/>
                </a:solidFill>
                <a:latin typeface="Calibri Light"/>
                <a:ea typeface="+mn-ea"/>
                <a:cs typeface="+mn-cs"/>
              </a:rPr>
              <a:t>あなたのゴールでゲームに勝てた</a:t>
            </a:r>
            <a:r>
              <a:rPr lang="en-US" altLang="ja-JP" sz="1800" spc="-5">
                <a:solidFill>
                  <a:srgbClr val="333333"/>
                </a:solidFill>
                <a:latin typeface="Calibri Light"/>
                <a:ea typeface="+mn-ea"/>
                <a:cs typeface="+mn-cs"/>
              </a:rPr>
              <a:t>!</a:t>
            </a:r>
            <a:endParaRPr lang="en-US" sz="1800" dirty="0">
              <a:solidFill>
                <a:srgbClr val="333333"/>
              </a:solidFill>
              <a:latin typeface="Calibri Light"/>
              <a:ea typeface="+mn-ea"/>
              <a:cs typeface="+mn-cs"/>
            </a:endParaRP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23</a:t>
            </a:fld>
            <a:endParaRPr lang="de-DE" dirty="0">
              <a:latin typeface="Calibri Ligh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なぜ、こんなことになるのでしょう</a:t>
            </a:r>
            <a:r>
              <a:rPr lang="de-DE" altLang="ja-JP" sz="3600" dirty="0">
                <a:latin typeface="Calibri Light"/>
                <a:ea typeface="+mn-ea"/>
                <a:cs typeface="+mn-cs"/>
              </a:rPr>
              <a:t>?</a:t>
            </a:r>
            <a:endParaRPr lang="en-US" sz="3600" dirty="0">
              <a:latin typeface="Calibri Light"/>
              <a:ea typeface="+mn-ea"/>
              <a:cs typeface="+mn-cs"/>
            </a:endParaRPr>
          </a:p>
        </p:txBody>
      </p:sp>
      <p:sp>
        <p:nvSpPr>
          <p:cNvPr id="7" name="Content Placeholder 6"/>
          <p:cNvSpPr>
            <a:spLocks noGrp="1"/>
          </p:cNvSpPr>
          <p:nvPr>
            <p:ph idx="1"/>
          </p:nvPr>
        </p:nvSpPr>
        <p:spPr/>
        <p:txBody>
          <a:bodyPr/>
          <a:lstStyle/>
          <a:p>
            <a:pPr lvl="0" defTabSz="914400" fontAlgn="base"/>
            <a:r>
              <a:rPr lang="ja-JP" altLang="en-US" sz="2400" dirty="0">
                <a:solidFill>
                  <a:srgbClr val="333333"/>
                </a:solidFill>
                <a:latin typeface="Calibri Light"/>
              </a:rPr>
              <a:t>研究で明らかにされているのは、 </a:t>
            </a:r>
            <a:r>
              <a:rPr lang="en-US" altLang="ja-JP" sz="2400" dirty="0">
                <a:solidFill>
                  <a:srgbClr val="333333"/>
                </a:solidFill>
                <a:latin typeface="Calibri Light"/>
              </a:rPr>
              <a:t>(</a:t>
            </a:r>
            <a:r>
              <a:rPr lang="ja-JP" altLang="en-US" sz="2400" dirty="0">
                <a:solidFill>
                  <a:srgbClr val="333333"/>
                </a:solidFill>
                <a:latin typeface="Calibri Light"/>
              </a:rPr>
              <a:t>すべてではないが</a:t>
            </a:r>
            <a:r>
              <a:rPr lang="de-DE" altLang="ja-JP" sz="2400" dirty="0">
                <a:solidFill>
                  <a:srgbClr val="333333"/>
                </a:solidFill>
                <a:latin typeface="Calibri Light"/>
              </a:rPr>
              <a:t>!</a:t>
            </a:r>
            <a:r>
              <a:rPr lang="en-US" altLang="ja-JP" sz="2400" dirty="0">
                <a:solidFill>
                  <a:srgbClr val="333333"/>
                </a:solidFill>
                <a:latin typeface="Calibri Light"/>
              </a:rPr>
              <a:t>) </a:t>
            </a:r>
            <a:r>
              <a:rPr lang="ja-JP" altLang="en-US" sz="2400" b="1" dirty="0">
                <a:solidFill>
                  <a:srgbClr val="333333"/>
                </a:solidFill>
                <a:latin typeface="Calibri Light"/>
              </a:rPr>
              <a:t>うつ病</a:t>
            </a:r>
            <a:r>
              <a:rPr lang="ja-JP" altLang="en-US" sz="2400" dirty="0">
                <a:solidFill>
                  <a:srgbClr val="333333"/>
                </a:solidFill>
                <a:latin typeface="Calibri Light"/>
              </a:rPr>
              <a:t>の人の多くが、</a:t>
            </a:r>
            <a:endParaRPr lang="en-US" altLang="ja-JP" sz="2400" dirty="0">
              <a:solidFill>
                <a:srgbClr val="333333"/>
              </a:solidFill>
              <a:latin typeface="Calibri Light"/>
            </a:endParaRPr>
          </a:p>
          <a:p>
            <a:pPr marL="342900" lvl="0" indent="-342900" defTabSz="914400" fontAlgn="base">
              <a:buClr>
                <a:srgbClr val="333333"/>
              </a:buClr>
              <a:buFont typeface="WingDings"/>
              <a:buChar char=""/>
            </a:pPr>
            <a:r>
              <a:rPr lang="ja-JP" altLang="de-DE" sz="2400" dirty="0">
                <a:solidFill>
                  <a:srgbClr val="333333"/>
                </a:solidFill>
                <a:latin typeface="Calibri Light"/>
              </a:rPr>
              <a:t>失敗</a:t>
            </a:r>
            <a:r>
              <a:rPr lang="ja-JP" altLang="en-US" sz="2400" dirty="0">
                <a:solidFill>
                  <a:srgbClr val="333333"/>
                </a:solidFill>
                <a:latin typeface="Calibri Light"/>
              </a:rPr>
              <a:t>を</a:t>
            </a:r>
            <a:r>
              <a:rPr lang="ja-JP" altLang="de-DE" sz="2400" dirty="0">
                <a:solidFill>
                  <a:srgbClr val="333333"/>
                </a:solidFill>
                <a:latin typeface="Calibri Light"/>
              </a:rPr>
              <a:t>自分自身のせいにしがちであ</a:t>
            </a:r>
            <a:r>
              <a:rPr lang="ja-JP" altLang="en-US" sz="2400" dirty="0">
                <a:solidFill>
                  <a:srgbClr val="333333"/>
                </a:solidFill>
                <a:latin typeface="Calibri Light"/>
              </a:rPr>
              <a:t>る。</a:t>
            </a:r>
            <a:endParaRPr lang="de-DE" altLang="de-DE" sz="2400" dirty="0">
              <a:solidFill>
                <a:srgbClr val="333333"/>
              </a:solidFill>
              <a:latin typeface="Calibri Light"/>
            </a:endParaRPr>
          </a:p>
          <a:p>
            <a:pPr marL="342900" lvl="0" indent="-342900" defTabSz="914400" fontAlgn="base">
              <a:buClr>
                <a:srgbClr val="333333"/>
              </a:buClr>
              <a:buFont typeface="WingDings"/>
              <a:buChar char=""/>
            </a:pPr>
            <a:r>
              <a:rPr lang="ja-JP" altLang="de-DE" sz="2400" dirty="0">
                <a:solidFill>
                  <a:srgbClr val="333333"/>
                </a:solidFill>
                <a:latin typeface="Calibri Light"/>
              </a:rPr>
              <a:t>成功</a:t>
            </a:r>
            <a:r>
              <a:rPr lang="ja-JP" altLang="en-US" sz="2400" dirty="0">
                <a:solidFill>
                  <a:srgbClr val="333333"/>
                </a:solidFill>
                <a:latin typeface="Calibri Light"/>
              </a:rPr>
              <a:t>は他の人や環境のおかげだと考えがちである。</a:t>
            </a:r>
            <a:endParaRPr lang="de-DE" altLang="de-DE" sz="2400" dirty="0">
              <a:solidFill>
                <a:srgbClr val="333333"/>
              </a:solidFill>
              <a:latin typeface="Calibri Light"/>
            </a:endParaRPr>
          </a:p>
          <a:p>
            <a:pPr lvl="0" algn="ctr" defTabSz="914400" fontAlgn="base"/>
            <a:endParaRPr lang="en-US" altLang="ja-JP" sz="2400" b="1" dirty="0">
              <a:solidFill>
                <a:srgbClr val="004992"/>
              </a:solidFill>
              <a:latin typeface="Calibri Light"/>
            </a:endParaRPr>
          </a:p>
          <a:p>
            <a:pPr lvl="0" algn="ctr" defTabSz="914400" fontAlgn="base"/>
            <a:r>
              <a:rPr lang="ja-JP" altLang="en-US" sz="2400" b="1" dirty="0">
                <a:solidFill>
                  <a:srgbClr val="004992"/>
                </a:solidFill>
                <a:latin typeface="Calibri Light"/>
              </a:rPr>
              <a:t>これでは自尊心が低くなってしまう</a:t>
            </a:r>
            <a:r>
              <a:rPr lang="en-US" altLang="ja-JP" sz="2400" b="1" dirty="0">
                <a:solidFill>
                  <a:srgbClr val="004992"/>
                </a:solidFill>
                <a:latin typeface="Calibri Light"/>
              </a:rPr>
              <a:t>!</a:t>
            </a:r>
            <a:endParaRPr lang="en-US" sz="2400" dirty="0">
              <a:solidFill>
                <a:srgbClr val="004992"/>
              </a:solidFill>
              <a:latin typeface="Calibri Light"/>
            </a:endParaRPr>
          </a:p>
        </p:txBody>
      </p:sp>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cs typeface="+mn-cs"/>
              </a:rPr>
              <a:pPr/>
              <a:t>24</a:t>
            </a:fld>
            <a:endParaRPr lang="de-DE" dirty="0">
              <a:latin typeface="Calibri Ligh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なぜ、こんなことになるのでしょう</a:t>
            </a:r>
            <a:r>
              <a:rPr lang="de-DE" altLang="ja-JP" sz="3600" dirty="0">
                <a:latin typeface="Calibri Light"/>
                <a:ea typeface="+mn-ea"/>
                <a:cs typeface="+mn-cs"/>
              </a:rPr>
              <a:t>?</a:t>
            </a:r>
            <a:endParaRPr lang="de-DE" altLang="de-DE" sz="3600" dirty="0">
              <a:latin typeface="Calibri Light"/>
              <a:ea typeface="+mn-ea"/>
              <a:cs typeface="+mn-cs"/>
            </a:endParaRPr>
          </a:p>
        </p:txBody>
      </p:sp>
      <p:sp>
        <p:nvSpPr>
          <p:cNvPr id="6" name="Content Placeholder 5"/>
          <p:cNvSpPr>
            <a:spLocks noGrp="1"/>
          </p:cNvSpPr>
          <p:nvPr>
            <p:ph idx="1"/>
          </p:nvPr>
        </p:nvSpPr>
        <p:spPr/>
        <p:txBody>
          <a:bodyPr/>
          <a:lstStyle/>
          <a:p>
            <a:pPr lvl="0" defTabSz="914400" fontAlgn="base"/>
            <a:r>
              <a:rPr lang="ja-JP" altLang="en-US" sz="2400" dirty="0">
                <a:solidFill>
                  <a:srgbClr val="333333"/>
                </a:solidFill>
                <a:latin typeface="Calibri Light"/>
              </a:rPr>
              <a:t>研究で明らかにされているのは、 </a:t>
            </a:r>
            <a:r>
              <a:rPr lang="en-US" altLang="ja-JP" sz="2400" dirty="0">
                <a:solidFill>
                  <a:srgbClr val="333333"/>
                </a:solidFill>
                <a:latin typeface="Calibri Light"/>
              </a:rPr>
              <a:t>(</a:t>
            </a:r>
            <a:r>
              <a:rPr lang="ja-JP" altLang="en-US" sz="2400" dirty="0">
                <a:solidFill>
                  <a:srgbClr val="333333"/>
                </a:solidFill>
                <a:latin typeface="Calibri Light"/>
              </a:rPr>
              <a:t>すべてではないが</a:t>
            </a:r>
            <a:r>
              <a:rPr lang="de-DE" altLang="ja-JP" sz="2400" dirty="0">
                <a:solidFill>
                  <a:srgbClr val="333333"/>
                </a:solidFill>
                <a:latin typeface="Calibri Light"/>
              </a:rPr>
              <a:t>!</a:t>
            </a:r>
            <a:r>
              <a:rPr lang="en-US" altLang="ja-JP" sz="2400" dirty="0">
                <a:solidFill>
                  <a:srgbClr val="333333"/>
                </a:solidFill>
                <a:latin typeface="Calibri Light"/>
              </a:rPr>
              <a:t>) </a:t>
            </a:r>
            <a:r>
              <a:rPr lang="ja-JP" altLang="en-US" sz="2400" b="1" dirty="0">
                <a:solidFill>
                  <a:srgbClr val="333333"/>
                </a:solidFill>
                <a:latin typeface="Calibri Light"/>
              </a:rPr>
              <a:t>妄想</a:t>
            </a:r>
            <a:r>
              <a:rPr lang="ja-JP" altLang="en-US" sz="2400" dirty="0">
                <a:solidFill>
                  <a:srgbClr val="333333"/>
                </a:solidFill>
                <a:latin typeface="Calibri Light"/>
              </a:rPr>
              <a:t>をもつ人の多くが、</a:t>
            </a:r>
            <a:endParaRPr lang="en-US" altLang="ja-JP" sz="2400" dirty="0">
              <a:solidFill>
                <a:srgbClr val="333333"/>
              </a:solidFill>
              <a:latin typeface="Calibri Light"/>
            </a:endParaRPr>
          </a:p>
          <a:p>
            <a:pPr marL="342900" lvl="0" indent="-342900" defTabSz="914400" fontAlgn="base">
              <a:buClr>
                <a:srgbClr val="333333"/>
              </a:buClr>
              <a:buFont typeface="WingDings"/>
              <a:buChar char=""/>
            </a:pPr>
            <a:r>
              <a:rPr lang="ja-JP" altLang="en-US" sz="2400" dirty="0">
                <a:solidFill>
                  <a:srgbClr val="333333"/>
                </a:solidFill>
                <a:latin typeface="Calibri Light"/>
              </a:rPr>
              <a:t>ネガティブな出来事や失敗を他の人のせいにしがちである。</a:t>
            </a:r>
            <a:endParaRPr lang="en-US" altLang="ja-JP" sz="2400" dirty="0">
              <a:solidFill>
                <a:srgbClr val="333333"/>
              </a:solidFill>
              <a:latin typeface="Calibri Light"/>
            </a:endParaRPr>
          </a:p>
          <a:p>
            <a:pPr marL="342900" lvl="0" indent="-342900" defTabSz="914400" fontAlgn="base">
              <a:buClr>
                <a:srgbClr val="333333"/>
              </a:buClr>
              <a:buFont typeface="WingDings"/>
              <a:buChar char=""/>
            </a:pPr>
            <a:r>
              <a:rPr lang="ja-JP" altLang="en-US" sz="2400" dirty="0">
                <a:solidFill>
                  <a:srgbClr val="333333"/>
                </a:solidFill>
                <a:latin typeface="Calibri Light"/>
              </a:rPr>
              <a:t>すべての出来事に対して、自分のコントロールが効かないと考えがちである</a:t>
            </a:r>
            <a:endParaRPr lang="en-US" altLang="ja-JP" sz="2400" dirty="0">
              <a:solidFill>
                <a:srgbClr val="333333"/>
              </a:solidFill>
              <a:latin typeface="Calibri Light"/>
            </a:endParaRPr>
          </a:p>
          <a:p>
            <a:pPr lvl="0" algn="ctr" defTabSz="914400" fontAlgn="base"/>
            <a:endParaRPr lang="en-US" altLang="ja-JP" sz="2400" b="1" dirty="0">
              <a:solidFill>
                <a:srgbClr val="004992"/>
              </a:solidFill>
              <a:latin typeface="Calibri Light"/>
            </a:endParaRPr>
          </a:p>
          <a:p>
            <a:pPr lvl="0" algn="ctr" defTabSz="914400" fontAlgn="base"/>
            <a:r>
              <a:rPr lang="ja-JP" altLang="de-DE" sz="2400" b="1" dirty="0">
                <a:solidFill>
                  <a:srgbClr val="004992"/>
                </a:solidFill>
                <a:latin typeface="Calibri Light"/>
              </a:rPr>
              <a:t>特に</a:t>
            </a:r>
            <a:r>
              <a:rPr lang="ja-JP" altLang="en-US" sz="2400" b="1" dirty="0">
                <a:solidFill>
                  <a:srgbClr val="004992"/>
                </a:solidFill>
                <a:latin typeface="Calibri Light"/>
              </a:rPr>
              <a:t>最初</a:t>
            </a:r>
            <a:r>
              <a:rPr lang="ja-JP" altLang="de-DE" sz="2400" b="1" dirty="0">
                <a:solidFill>
                  <a:srgbClr val="004992"/>
                </a:solidFill>
                <a:latin typeface="Calibri Light"/>
              </a:rPr>
              <a:t>の帰属スタイルが対人</a:t>
            </a:r>
            <a:r>
              <a:rPr lang="ja-JP" altLang="en-US" sz="2400" b="1" dirty="0">
                <a:solidFill>
                  <a:srgbClr val="004992"/>
                </a:solidFill>
                <a:latin typeface="Calibri Light"/>
              </a:rPr>
              <a:t>関係に</a:t>
            </a:r>
            <a:r>
              <a:rPr lang="ja-JP" altLang="de-DE" sz="2400" b="1" dirty="0">
                <a:solidFill>
                  <a:srgbClr val="004992"/>
                </a:solidFill>
                <a:latin typeface="Calibri Light"/>
              </a:rPr>
              <a:t>問題をもたらす！</a:t>
            </a:r>
            <a:endParaRPr lang="en-US" sz="2400" dirty="0">
              <a:solidFill>
                <a:srgbClr val="004992"/>
              </a:solidFill>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25</a:t>
            </a:fld>
            <a:endParaRPr lang="de-DE" dirty="0">
              <a:latin typeface="Calibri Ligh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4" name="Rectangle 3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一方向的な帰属が、どのように精神病状態での誤った解釈を促すか（例）</a:t>
            </a:r>
            <a:endParaRPr lang="de-DE" altLang="de-DE" sz="3600">
              <a:solidFill>
                <a:srgbClr val="004992"/>
              </a:solidFill>
              <a:latin typeface="+mn-lt"/>
              <a:ea typeface="+mn-ea"/>
              <a:cs typeface="+mn-cs"/>
            </a:endParaRPr>
          </a:p>
        </p:txBody>
      </p:sp>
      <p:sp>
        <p:nvSpPr>
          <p:cNvPr id="56345" name="Rechteck 5"/>
          <p:cNvSpPr>
            <a:spLocks noChangeArrowheads="1"/>
          </p:cNvSpPr>
          <p:nvPr/>
        </p:nvSpPr>
        <p:spPr bwMode="auto">
          <a:xfrm>
            <a:off x="408955"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2000" dirty="0">
                <a:solidFill>
                  <a:srgbClr val="004992"/>
                </a:solidFill>
                <a:latin typeface="Calibri Light"/>
                <a:cs typeface="+mn-cs"/>
              </a:rPr>
              <a:t>どなたか、このような経験をした人はいませんか？</a:t>
            </a:r>
            <a:r>
              <a:rPr lang="en-US" altLang="de-DE" sz="2000" dirty="0">
                <a:solidFill>
                  <a:srgbClr val="004992"/>
                </a:solidFill>
                <a:latin typeface="Calibri Light"/>
                <a:cs typeface="+mn-cs"/>
              </a:rPr>
              <a:t> </a:t>
            </a:r>
            <a:endParaRPr lang="de-DE" altLang="de-DE" sz="2000" dirty="0">
              <a:solidFill>
                <a:srgbClr val="004992"/>
              </a:solidFill>
              <a:latin typeface="Calibri Light"/>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1089618719"/>
              </p:ext>
            </p:extLst>
          </p:nvPr>
        </p:nvGraphicFramePr>
        <p:xfrm>
          <a:off x="408955" y="2420888"/>
          <a:ext cx="11376000" cy="320038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Calibri Light"/>
                          <a:ea typeface="+mn-ea"/>
                          <a:cs typeface="+mn-cs"/>
                        </a:rPr>
                        <a:t>出来事</a:t>
                      </a:r>
                      <a:endParaRPr kumimoji="0" lang="de-DE" sz="1800" b="0" i="0" u="none" strike="noStrike" cap="none" normalizeH="0" baseline="0" dirty="0">
                        <a:ln>
                          <a:noFill/>
                        </a:ln>
                        <a:solidFill>
                          <a:srgbClr val="000000"/>
                        </a:solidFill>
                        <a:effectLst/>
                        <a:latin typeface="Calibri Ligh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000000"/>
                          </a:solidFill>
                          <a:effectLst/>
                          <a:latin typeface="Calibri Light"/>
                          <a:ea typeface="+mn-ea"/>
                          <a:cs typeface="+mn-cs"/>
                        </a:rPr>
                        <a:t>精神病状態での説明</a:t>
                      </a:r>
                      <a:endParaRPr kumimoji="0" lang="de-DE" sz="1800" b="0" i="0" u="none" strike="noStrike" cap="none" normalizeH="0" baseline="0" dirty="0">
                        <a:ln>
                          <a:noFill/>
                        </a:ln>
                        <a:solidFill>
                          <a:srgbClr val="000000"/>
                        </a:solidFill>
                        <a:effectLst/>
                        <a:latin typeface="Calibri Ligh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000000"/>
                          </a:solidFill>
                          <a:effectLst/>
                          <a:latin typeface="Calibri Light"/>
                          <a:ea typeface="+mn-ea"/>
                          <a:cs typeface="+mn-cs"/>
                        </a:rPr>
                        <a:t>別の説明</a:t>
                      </a:r>
                      <a:endParaRPr kumimoji="0" lang="de-DE" sz="1800" b="0" i="0" u="none" strike="noStrike" cap="none" normalizeH="0" baseline="0" dirty="0">
                        <a:ln>
                          <a:noFill/>
                        </a:ln>
                        <a:solidFill>
                          <a:srgbClr val="000000"/>
                        </a:solidFill>
                        <a:effectLst/>
                        <a:latin typeface="Calibri Ligh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nSpc>
                          <a:spcPct val="100000"/>
                        </a:lnSpc>
                        <a:spcBef>
                          <a:spcPts val="350"/>
                        </a:spcBef>
                      </a:pPr>
                      <a:r>
                        <a:rPr lang="ja-JP" altLang="en-US" sz="1800" spc="-5">
                          <a:solidFill>
                            <a:srgbClr val="333333"/>
                          </a:solidFill>
                          <a:latin typeface="Calibri Light"/>
                          <a:ea typeface="+mn-ea"/>
                          <a:cs typeface="+mn-cs"/>
                        </a:rPr>
                        <a:t>重要な書類を自分のアパートで紛失した。</a:t>
                      </a:r>
                      <a:endParaRPr sz="1800" dirty="0">
                        <a:solidFill>
                          <a:srgbClr val="333333"/>
                        </a:solidFill>
                        <a:latin typeface="Calibri Ligh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lang="ja-JP" altLang="en-US" sz="1800">
                          <a:solidFill>
                            <a:srgbClr val="333333"/>
                          </a:solidFill>
                          <a:latin typeface="Calibri Light"/>
                          <a:ea typeface="+mn-ea"/>
                          <a:cs typeface="+mn-cs"/>
                        </a:rPr>
                        <a:t>誰かが私の部屋に侵入して、私に害を与えるために書類を盗んだ。</a:t>
                      </a:r>
                      <a:endParaRPr sz="1800" dirty="0">
                        <a:solidFill>
                          <a:srgbClr val="333333"/>
                        </a:solidFill>
                        <a:latin typeface="Calibri Ligh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ja-JP" altLang="en-US" sz="1800" spc="-5">
                          <a:solidFill>
                            <a:srgbClr val="333333"/>
                          </a:solidFill>
                          <a:latin typeface="Calibri Light"/>
                          <a:ea typeface="+mn-ea"/>
                          <a:cs typeface="+mn-cs"/>
                        </a:rPr>
                        <a:t>書類の置き場所をたまたま間違えてしまった。</a:t>
                      </a:r>
                      <a:endParaRPr sz="1800" dirty="0">
                        <a:solidFill>
                          <a:srgbClr val="333333"/>
                        </a:solidFill>
                        <a:latin typeface="Calibri Ligh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nSpc>
                          <a:spcPct val="100000"/>
                        </a:lnSpc>
                        <a:spcBef>
                          <a:spcPts val="355"/>
                        </a:spcBef>
                      </a:pPr>
                      <a:r>
                        <a:rPr lang="ja-JP" altLang="en-US" sz="1800" spc="-45">
                          <a:solidFill>
                            <a:srgbClr val="333333"/>
                          </a:solidFill>
                          <a:latin typeface="Calibri Light"/>
                          <a:ea typeface="+mn-ea"/>
                          <a:cs typeface="+mn-cs"/>
                        </a:rPr>
                        <a:t>試験に落ちた。</a:t>
                      </a:r>
                      <a:endParaRPr sz="1800" dirty="0">
                        <a:solidFill>
                          <a:srgbClr val="333333"/>
                        </a:solidFill>
                        <a:latin typeface="Calibri Ligh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ja-JP" altLang="en-US" sz="1800" spc="-5" dirty="0">
                          <a:solidFill>
                            <a:srgbClr val="333333"/>
                          </a:solidFill>
                          <a:latin typeface="Calibri Light"/>
                          <a:ea typeface="+mn-ea"/>
                          <a:cs typeface="+mn-cs"/>
                        </a:rPr>
                        <a:t>試験官は私の人生をメチャメチャにしようとしている。</a:t>
                      </a:r>
                      <a:endParaRPr sz="1800" dirty="0">
                        <a:solidFill>
                          <a:srgbClr val="333333"/>
                        </a:solidFill>
                        <a:latin typeface="Calibri Ligh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ja-JP" altLang="en-US" sz="1800" spc="-10">
                          <a:solidFill>
                            <a:srgbClr val="333333"/>
                          </a:solidFill>
                          <a:latin typeface="Calibri Light"/>
                          <a:ea typeface="+mn-ea"/>
                          <a:cs typeface="+mn-cs"/>
                        </a:rPr>
                        <a:t>試験官も厳しかったのだろうが、準備不足と睡眠不足も原因だろう。</a:t>
                      </a:r>
                      <a:endParaRPr sz="1800" dirty="0">
                        <a:solidFill>
                          <a:srgbClr val="333333"/>
                        </a:solidFill>
                        <a:latin typeface="Calibri Ligh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nSpc>
                          <a:spcPct val="100000"/>
                        </a:lnSpc>
                        <a:spcBef>
                          <a:spcPts val="355"/>
                        </a:spcBef>
                      </a:pPr>
                      <a:r>
                        <a:rPr lang="ja-JP" altLang="en-US" sz="1800">
                          <a:solidFill>
                            <a:srgbClr val="333333"/>
                          </a:solidFill>
                          <a:latin typeface="Calibri Light"/>
                          <a:ea typeface="+mn-ea"/>
                          <a:cs typeface="+mn-cs"/>
                        </a:rPr>
                        <a:t>友人があなたに挨拶しなかった。</a:t>
                      </a:r>
                      <a:endParaRPr sz="1800" dirty="0">
                        <a:solidFill>
                          <a:srgbClr val="333333"/>
                        </a:solidFill>
                        <a:latin typeface="Calibri Ligh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ja-JP" altLang="en-US" sz="1800" spc="-35" dirty="0">
                          <a:solidFill>
                            <a:srgbClr val="333333"/>
                          </a:solidFill>
                          <a:latin typeface="Calibri Light"/>
                          <a:ea typeface="+mn-ea"/>
                          <a:cs typeface="+mn-cs"/>
                        </a:rPr>
                        <a:t>その友人は私とこれ以上付き合いたくなくて、私と知り合いであることも恥ずかしく思っている。</a:t>
                      </a:r>
                      <a:endParaRPr sz="1800" dirty="0">
                        <a:solidFill>
                          <a:srgbClr val="333333"/>
                        </a:solidFill>
                        <a:latin typeface="Calibri Ligh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ja-JP" altLang="en-US" sz="1800" spc="-35" dirty="0">
                          <a:solidFill>
                            <a:srgbClr val="333333"/>
                          </a:solidFill>
                          <a:latin typeface="Calibri Light"/>
                          <a:ea typeface="+mn-ea"/>
                          <a:cs typeface="+mn-cs"/>
                        </a:rPr>
                        <a:t>友人には心配事があって、単に私に気づかなかっただけ。</a:t>
                      </a:r>
                      <a:endParaRPr sz="1800" dirty="0">
                        <a:solidFill>
                          <a:srgbClr val="333333"/>
                        </a:solidFill>
                        <a:latin typeface="Calibri Ligh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26</a:t>
            </a:fld>
            <a:endParaRPr lang="de-DE" dirty="0">
              <a:latin typeface="Calibri Ligh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帰属スタイル今日の学習目標</a:t>
            </a:r>
            <a:r>
              <a:rPr lang="en-US" altLang="ja-JP" sz="3600" dirty="0">
                <a:latin typeface="Calibri Light"/>
                <a:ea typeface="+mn-ea"/>
                <a:cs typeface="+mn-cs"/>
              </a:rPr>
              <a:t>:</a:t>
            </a:r>
          </a:p>
        </p:txBody>
      </p:sp>
      <p:sp>
        <p:nvSpPr>
          <p:cNvPr id="58371"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ja-JP" altLang="de-DE" sz="2400" dirty="0">
                <a:solidFill>
                  <a:srgbClr val="333333"/>
                </a:solidFill>
                <a:latin typeface="Calibri Light"/>
              </a:rPr>
              <a:t>出来事の</a:t>
            </a:r>
            <a:r>
              <a:rPr lang="ja-JP" altLang="en-US" sz="2400" dirty="0">
                <a:solidFill>
                  <a:srgbClr val="333333"/>
                </a:solidFill>
                <a:latin typeface="Calibri Light"/>
              </a:rPr>
              <a:t>「</a:t>
            </a:r>
            <a:r>
              <a:rPr lang="ja-JP" altLang="de-DE" sz="2400" dirty="0">
                <a:solidFill>
                  <a:srgbClr val="333333"/>
                </a:solidFill>
                <a:latin typeface="Calibri Light"/>
              </a:rPr>
              <a:t>ありえる原因</a:t>
            </a:r>
            <a:r>
              <a:rPr lang="ja-JP" altLang="en-US" sz="2400" dirty="0">
                <a:solidFill>
                  <a:srgbClr val="333333"/>
                </a:solidFill>
                <a:latin typeface="Calibri Light"/>
              </a:rPr>
              <a:t>」</a:t>
            </a:r>
            <a:r>
              <a:rPr lang="ja-JP" altLang="de-DE" sz="2400" dirty="0">
                <a:solidFill>
                  <a:srgbClr val="333333"/>
                </a:solidFill>
                <a:latin typeface="Calibri Light"/>
              </a:rPr>
              <a:t>を考えましょう</a:t>
            </a:r>
            <a:endParaRPr lang="en-US" altLang="ja-JP" sz="2400" dirty="0">
              <a:solidFill>
                <a:srgbClr val="333333"/>
              </a:solidFill>
              <a:latin typeface="Calibri Light"/>
            </a:endParaRPr>
          </a:p>
          <a:p>
            <a:pPr marL="342900" indent="-342900" eaLnBrk="1" hangingPunct="1">
              <a:buClr>
                <a:srgbClr val="333333"/>
              </a:buClr>
              <a:buFont typeface="WingDings"/>
              <a:buChar char=""/>
            </a:pPr>
            <a:r>
              <a:rPr lang="ja-JP" altLang="en-US" sz="2400" dirty="0">
                <a:solidFill>
                  <a:srgbClr val="333333"/>
                </a:solidFill>
                <a:latin typeface="Calibri Light"/>
              </a:rPr>
              <a:t>あせって</a:t>
            </a:r>
            <a:r>
              <a:rPr lang="en-US" altLang="ja-JP" sz="2400" dirty="0">
                <a:solidFill>
                  <a:srgbClr val="333333"/>
                </a:solidFill>
                <a:latin typeface="Calibri Light"/>
              </a:rPr>
              <a:t>1</a:t>
            </a:r>
            <a:r>
              <a:rPr lang="ja-JP" altLang="en-US" sz="2400" dirty="0">
                <a:solidFill>
                  <a:srgbClr val="333333"/>
                </a:solidFill>
                <a:latin typeface="Calibri Light"/>
              </a:rPr>
              <a:t>つの説明だけを受け入れないようにしましょう</a:t>
            </a:r>
            <a:endParaRPr lang="en-US" altLang="ja-JP" sz="2400" dirty="0">
              <a:solidFill>
                <a:srgbClr val="333333"/>
              </a:solidFill>
              <a:latin typeface="Calibri Light"/>
            </a:endParaRPr>
          </a:p>
          <a:p>
            <a:pPr marL="342900" indent="-342900" eaLnBrk="1" hangingPunct="1">
              <a:buClr>
                <a:srgbClr val="333333"/>
              </a:buClr>
              <a:buFont typeface="WingDings"/>
              <a:buChar char=""/>
            </a:pPr>
            <a:r>
              <a:rPr lang="ja-JP" altLang="en-US" sz="2400" dirty="0">
                <a:solidFill>
                  <a:srgbClr val="333333"/>
                </a:solidFill>
                <a:latin typeface="Calibri Light"/>
              </a:rPr>
              <a:t>帰属の結果について話し合いましょう</a:t>
            </a:r>
          </a:p>
          <a:p>
            <a:pPr lvl="0" defTabSz="914400" fontAlgn="base"/>
            <a:endParaRPr lang="en-US" altLang="ja-JP" sz="2400" dirty="0">
              <a:solidFill>
                <a:srgbClr val="004992"/>
              </a:solidFill>
              <a:latin typeface="Calibri Light"/>
            </a:endParaRPr>
          </a:p>
          <a:p>
            <a:pPr lvl="0" defTabSz="914400" fontAlgn="base"/>
            <a:r>
              <a:rPr lang="ja-JP" altLang="de-DE" sz="2400" dirty="0">
                <a:solidFill>
                  <a:srgbClr val="004992"/>
                </a:solidFill>
                <a:latin typeface="Calibri Light"/>
              </a:rPr>
              <a:t>日常生活で</a:t>
            </a:r>
            <a:r>
              <a:rPr lang="ja-JP" altLang="en-US" sz="2400" dirty="0">
                <a:solidFill>
                  <a:srgbClr val="004992"/>
                </a:solidFill>
                <a:latin typeface="Calibri Light"/>
              </a:rPr>
              <a:t>は</a:t>
            </a:r>
            <a:r>
              <a:rPr lang="ja-JP" altLang="de-DE" sz="2400" dirty="0">
                <a:solidFill>
                  <a:srgbClr val="004992"/>
                </a:solidFill>
                <a:latin typeface="Calibri Light"/>
              </a:rPr>
              <a:t>、</a:t>
            </a:r>
            <a:r>
              <a:rPr lang="ja-JP" altLang="en-US" sz="2400" dirty="0">
                <a:solidFill>
                  <a:srgbClr val="004992"/>
                </a:solidFill>
                <a:latin typeface="Calibri Light"/>
              </a:rPr>
              <a:t>でき</a:t>
            </a:r>
            <a:r>
              <a:rPr lang="ja-JP" altLang="de-DE" sz="2400" dirty="0">
                <a:solidFill>
                  <a:srgbClr val="004992"/>
                </a:solidFill>
                <a:latin typeface="Calibri Light"/>
              </a:rPr>
              <a:t>るだけ現実感をもつべき</a:t>
            </a:r>
            <a:r>
              <a:rPr lang="ja-JP" altLang="en-US" sz="2400" dirty="0">
                <a:solidFill>
                  <a:srgbClr val="004992"/>
                </a:solidFill>
                <a:latin typeface="Calibri Light"/>
              </a:rPr>
              <a:t>です</a:t>
            </a:r>
            <a:r>
              <a:rPr lang="de-DE" altLang="ja-JP" sz="2400" dirty="0">
                <a:solidFill>
                  <a:srgbClr val="004992"/>
                </a:solidFill>
                <a:latin typeface="Calibri Light"/>
              </a:rPr>
              <a:t>:</a:t>
            </a:r>
          </a:p>
          <a:p>
            <a:pPr lvl="0" defTabSz="914400" fontAlgn="base"/>
            <a:r>
              <a:rPr lang="ja-JP" altLang="en-US" sz="2400" dirty="0">
                <a:solidFill>
                  <a:srgbClr val="004992"/>
                </a:solidFill>
                <a:latin typeface="Calibri Light"/>
              </a:rPr>
              <a:t>私たち</a:t>
            </a:r>
            <a:r>
              <a:rPr lang="ja-JP" altLang="de-DE" sz="2400" dirty="0">
                <a:solidFill>
                  <a:srgbClr val="004992"/>
                </a:solidFill>
                <a:latin typeface="Calibri Light"/>
              </a:rPr>
              <a:t>は、失敗を</a:t>
            </a:r>
            <a:r>
              <a:rPr lang="ja-JP" altLang="en-US" sz="2400" dirty="0">
                <a:solidFill>
                  <a:srgbClr val="004992"/>
                </a:solidFill>
                <a:latin typeface="Calibri Light"/>
              </a:rPr>
              <a:t>常に他の人</a:t>
            </a:r>
            <a:r>
              <a:rPr lang="ja-JP" altLang="de-DE" sz="2400" dirty="0">
                <a:solidFill>
                  <a:srgbClr val="004992"/>
                </a:solidFill>
                <a:latin typeface="Calibri Light"/>
              </a:rPr>
              <a:t>のせいにするとは限らないし、うまくいかないときに常に自分のせいにする</a:t>
            </a:r>
            <a:r>
              <a:rPr lang="ja-JP" altLang="en-US" sz="2400" dirty="0">
                <a:solidFill>
                  <a:srgbClr val="004992"/>
                </a:solidFill>
                <a:latin typeface="Calibri Light"/>
              </a:rPr>
              <a:t>わけでもない</a:t>
            </a:r>
            <a:r>
              <a:rPr lang="ja-JP" altLang="de-DE" sz="2400" dirty="0">
                <a:solidFill>
                  <a:srgbClr val="004992"/>
                </a:solidFill>
                <a:latin typeface="Calibri Light"/>
              </a:rPr>
              <a:t>。</a:t>
            </a:r>
            <a:endParaRPr lang="en-US" altLang="ja-JP"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27</a:t>
            </a:fld>
            <a:endParaRPr lang="de-DE" dirty="0">
              <a:latin typeface="Calibri Ligh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友人があなたの後ろであなたのことを話していた。</a:t>
            </a:r>
            <a:endParaRPr lang="de-DE" altLang="de-DE" sz="3600">
              <a:latin typeface="Calibri Light"/>
              <a:ea typeface="+mn-ea"/>
              <a:cs typeface="+mn-cs"/>
            </a:endParaRPr>
          </a:p>
        </p:txBody>
      </p:sp>
      <p:sp>
        <p:nvSpPr>
          <p:cNvPr id="60419"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a:t>
            </a:r>
            <a:r>
              <a:rPr lang="ja-JP" altLang="en-US" sz="2400" dirty="0">
                <a:solidFill>
                  <a:srgbClr val="333333"/>
                </a:solidFill>
                <a:latin typeface="Calibri Light"/>
              </a:rPr>
              <a:t>ぜ、その</a:t>
            </a:r>
            <a:r>
              <a:rPr lang="ja-JP" altLang="de-DE" sz="2400" dirty="0">
                <a:solidFill>
                  <a:srgbClr val="333333"/>
                </a:solidFill>
                <a:latin typeface="Calibri Light"/>
              </a:rPr>
              <a:t>友</a:t>
            </a:r>
            <a:r>
              <a:rPr lang="ja-JP" altLang="en-US" sz="2400" dirty="0">
                <a:solidFill>
                  <a:srgbClr val="333333"/>
                </a:solidFill>
                <a:latin typeface="Calibri Light"/>
              </a:rPr>
              <a:t>人</a:t>
            </a:r>
            <a:r>
              <a:rPr lang="ja-JP" altLang="de-DE" sz="2400" dirty="0">
                <a:solidFill>
                  <a:srgbClr val="333333"/>
                </a:solidFill>
                <a:latin typeface="Calibri Light"/>
              </a:rPr>
              <a:t>は</a:t>
            </a:r>
            <a:r>
              <a:rPr lang="ja-JP" altLang="en-US" sz="2400" dirty="0">
                <a:solidFill>
                  <a:srgbClr val="333333"/>
                </a:solidFill>
                <a:latin typeface="Calibri Light"/>
              </a:rPr>
              <a:t>あなたの</a:t>
            </a:r>
            <a:r>
              <a:rPr lang="ja-JP" altLang="de-DE" sz="2400" dirty="0">
                <a:solidFill>
                  <a:srgbClr val="333333"/>
                </a:solidFill>
                <a:latin typeface="Calibri Light"/>
              </a:rPr>
              <a:t>後</a:t>
            </a:r>
            <a:r>
              <a:rPr lang="ja-JP" altLang="en-US" sz="2400" dirty="0">
                <a:solidFill>
                  <a:srgbClr val="333333"/>
                </a:solidFill>
                <a:latin typeface="Calibri Light"/>
              </a:rPr>
              <a:t>ろ</a:t>
            </a:r>
            <a:r>
              <a:rPr lang="ja-JP" altLang="de-DE" sz="2400" dirty="0">
                <a:solidFill>
                  <a:srgbClr val="333333"/>
                </a:solidFill>
                <a:latin typeface="Calibri Light"/>
              </a:rPr>
              <a:t>であなたのこと</a:t>
            </a:r>
            <a:r>
              <a:rPr lang="ja-JP" altLang="en-US" sz="2400" dirty="0">
                <a:solidFill>
                  <a:srgbClr val="333333"/>
                </a:solidFill>
                <a:latin typeface="Calibri Light"/>
              </a:rPr>
              <a:t>を</a:t>
            </a:r>
            <a:r>
              <a:rPr lang="ja-JP" altLang="de-DE" sz="2400" dirty="0">
                <a:solidFill>
                  <a:srgbClr val="333333"/>
                </a:solidFill>
                <a:latin typeface="Calibri Light"/>
              </a:rPr>
              <a:t>話してい</a:t>
            </a:r>
            <a:r>
              <a:rPr lang="ja-JP" altLang="en-US" sz="2400" dirty="0">
                <a:solidFill>
                  <a:srgbClr val="333333"/>
                </a:solidFill>
                <a:latin typeface="Calibri Light"/>
              </a:rPr>
              <a:t>た</a:t>
            </a:r>
            <a:r>
              <a:rPr lang="ja-JP" altLang="de-DE" sz="2400" dirty="0">
                <a:solidFill>
                  <a:srgbClr val="333333"/>
                </a:solidFill>
                <a:latin typeface="Calibri Light"/>
              </a:rPr>
              <a:t>の</a:t>
            </a:r>
            <a:r>
              <a:rPr lang="ja-JP" altLang="en-US" sz="2400" dirty="0">
                <a:solidFill>
                  <a:srgbClr val="333333"/>
                </a:solidFill>
                <a:latin typeface="Calibri Light"/>
              </a:rPr>
              <a:t>でしょう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28</a:t>
            </a:fld>
            <a:endParaRPr lang="de-DE" dirty="0">
              <a:latin typeface="Calibri Ligh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就職面接に呼ばれた。</a:t>
            </a:r>
            <a:endParaRPr lang="de-DE" altLang="de-DE" sz="3600">
              <a:latin typeface="Calibri Light"/>
              <a:ea typeface="+mn-ea"/>
              <a:cs typeface="+mn-cs"/>
            </a:endParaRPr>
          </a:p>
        </p:txBody>
      </p:sp>
      <p:sp>
        <p:nvSpPr>
          <p:cNvPr id="62467" name="Rectangle 3"/>
          <p:cNvSpPr>
            <a:spLocks noGrp="1" noChangeArrowheads="1"/>
          </p:cNvSpPr>
          <p:nvPr>
            <p:ph idx="1"/>
          </p:nvPr>
        </p:nvSpPr>
        <p:spPr/>
        <p:txBody>
          <a:bodyPr>
            <a:noAutofit/>
          </a:bodyPr>
          <a:lstStyle/>
          <a:p>
            <a:pPr eaLnBrk="1" hangingPunct="1"/>
            <a:r>
              <a:rPr lang="ja-JP" altLang="de-DE" sz="2400">
                <a:solidFill>
                  <a:srgbClr val="333333"/>
                </a:solidFill>
                <a:latin typeface="Calibri Light"/>
              </a:rPr>
              <a:t>な</a:t>
            </a:r>
            <a:r>
              <a:rPr lang="ja-JP" altLang="de-DE" sz="2400" dirty="0">
                <a:solidFill>
                  <a:srgbClr val="333333"/>
                </a:solidFill>
                <a:latin typeface="Calibri Light"/>
              </a:rPr>
              <a:t>ぜ、あなたは面接に呼ばれたのでしょ</a:t>
            </a:r>
            <a:r>
              <a:rPr lang="ja-JP" altLang="de-DE" sz="2400">
                <a:solidFill>
                  <a:srgbClr val="333333"/>
                </a:solidFill>
                <a:latin typeface="Calibri Light"/>
              </a:rPr>
              <a:t>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29</a:t>
            </a:fld>
            <a:endParaRPr lang="de-DE" dirty="0">
              <a:latin typeface="Calibri Ligh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あなたの突然の訪問に友人がギョッとした。</a:t>
            </a:r>
            <a:endParaRPr lang="de-DE" altLang="de-DE" sz="3600">
              <a:latin typeface="Calibri Light"/>
              <a:ea typeface="+mn-ea"/>
              <a:cs typeface="+mn-cs"/>
            </a:endParaRPr>
          </a:p>
        </p:txBody>
      </p:sp>
      <p:sp>
        <p:nvSpPr>
          <p:cNvPr id="64515" name="Rectangle 3"/>
          <p:cNvSpPr>
            <a:spLocks noGrp="1" noChangeArrowheads="1"/>
          </p:cNvSpPr>
          <p:nvPr>
            <p:ph idx="1"/>
          </p:nvPr>
        </p:nvSpPr>
        <p:spPr/>
        <p:txBody>
          <a:bodyPr>
            <a:noAutofit/>
          </a:bodyPr>
          <a:lstStyle/>
          <a:p>
            <a:pPr eaLnBrk="1" hangingPunct="1"/>
            <a:r>
              <a:rPr lang="ja-JP" altLang="en-US" sz="2400" dirty="0">
                <a:solidFill>
                  <a:srgbClr val="333333"/>
                </a:solidFill>
                <a:latin typeface="Calibri Light"/>
              </a:rPr>
              <a:t>なぜ、</a:t>
            </a:r>
            <a:r>
              <a:rPr lang="ja-JP" altLang="de-DE" sz="2400" dirty="0">
                <a:solidFill>
                  <a:srgbClr val="333333"/>
                </a:solidFill>
                <a:latin typeface="Calibri Light"/>
              </a:rPr>
              <a:t>友</a:t>
            </a:r>
            <a:r>
              <a:rPr lang="ja-JP" altLang="en-US" sz="2400" dirty="0">
                <a:solidFill>
                  <a:srgbClr val="333333"/>
                </a:solidFill>
                <a:latin typeface="Calibri Light"/>
              </a:rPr>
              <a:t>人</a:t>
            </a:r>
            <a:r>
              <a:rPr lang="ja-JP" altLang="de-DE" sz="2400" dirty="0">
                <a:solidFill>
                  <a:srgbClr val="333333"/>
                </a:solidFill>
                <a:latin typeface="Calibri Light"/>
              </a:rPr>
              <a:t>はギョッとしたのでしょ</a:t>
            </a:r>
            <a:r>
              <a:rPr lang="ja-JP" altLang="de-DE" sz="2400">
                <a:solidFill>
                  <a:srgbClr val="333333"/>
                </a:solidFill>
                <a:latin typeface="Calibri Light"/>
              </a:rPr>
              <a:t>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30</a:t>
            </a:fld>
            <a:endParaRPr lang="de-DE" dirty="0">
              <a:latin typeface="Calibri Ligh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あなたが話しているときに、他の人が笑った。</a:t>
            </a:r>
            <a:endParaRPr lang="de-DE" altLang="de-DE" sz="3600">
              <a:latin typeface="Calibri Light"/>
              <a:ea typeface="+mn-ea"/>
              <a:cs typeface="+mn-cs"/>
            </a:endParaRPr>
          </a:p>
        </p:txBody>
      </p:sp>
      <p:sp>
        <p:nvSpPr>
          <p:cNvPr id="66563"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a:t>
            </a:r>
            <a:r>
              <a:rPr lang="ja-JP" altLang="en-US" sz="2400" dirty="0">
                <a:solidFill>
                  <a:srgbClr val="333333"/>
                </a:solidFill>
                <a:latin typeface="Calibri Light"/>
              </a:rPr>
              <a:t>ぜ</a:t>
            </a:r>
            <a:r>
              <a:rPr lang="ja-JP" altLang="de-DE" sz="2400" dirty="0">
                <a:solidFill>
                  <a:srgbClr val="333333"/>
                </a:solidFill>
                <a:latin typeface="Calibri Light"/>
              </a:rPr>
              <a:t>、あなたが話している</a:t>
            </a:r>
            <a:r>
              <a:rPr lang="ja-JP" altLang="en-US" sz="2400" dirty="0">
                <a:solidFill>
                  <a:srgbClr val="333333"/>
                </a:solidFill>
                <a:latin typeface="Calibri Light"/>
              </a:rPr>
              <a:t>ときに</a:t>
            </a:r>
            <a:r>
              <a:rPr lang="ja-JP" altLang="de-DE" sz="2400" dirty="0">
                <a:solidFill>
                  <a:srgbClr val="333333"/>
                </a:solidFill>
                <a:latin typeface="Calibri Light"/>
              </a:rPr>
              <a:t>、他の人</a:t>
            </a:r>
            <a:r>
              <a:rPr lang="ja-JP" altLang="en-US" sz="2400" dirty="0">
                <a:solidFill>
                  <a:srgbClr val="333333"/>
                </a:solidFill>
                <a:latin typeface="Calibri Light"/>
              </a:rPr>
              <a:t>が</a:t>
            </a:r>
            <a:r>
              <a:rPr lang="ja-JP" altLang="de-DE" sz="2400" dirty="0">
                <a:solidFill>
                  <a:srgbClr val="333333"/>
                </a:solidFill>
                <a:latin typeface="Calibri Light"/>
              </a:rPr>
              <a:t>笑ったのでしょ</a:t>
            </a:r>
            <a:r>
              <a:rPr lang="ja-JP" altLang="de-DE" sz="2400">
                <a:solidFill>
                  <a:srgbClr val="333333"/>
                </a:solidFill>
                <a:latin typeface="Calibri Light"/>
              </a:rPr>
              <a:t>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31</a:t>
            </a:fld>
            <a:endParaRPr lang="de-DE" dirty="0">
              <a:latin typeface="Calibri Ligh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自分の例を考えてみてください</a:t>
            </a:r>
            <a:endParaRPr lang="de-DE" altLang="de-DE" sz="3600" dirty="0">
              <a:latin typeface="Calibri Light"/>
              <a:ea typeface="+mn-ea"/>
              <a:cs typeface="+mn-cs"/>
            </a:endParaRPr>
          </a:p>
        </p:txBody>
      </p:sp>
      <p:sp>
        <p:nvSpPr>
          <p:cNvPr id="68611" name="Rectangle 3"/>
          <p:cNvSpPr>
            <a:spLocks noGrp="1" noChangeArrowheads="1"/>
          </p:cNvSpPr>
          <p:nvPr>
            <p:ph idx="1"/>
          </p:nvPr>
        </p:nvSpPr>
        <p:spPr>
          <a:noFill/>
        </p:spPr>
        <p:txBody>
          <a:bodyPr>
            <a:noAutofit/>
          </a:bodyPr>
          <a:lstStyle/>
          <a:p>
            <a:pPr marL="184150" indent="-184150" eaLnBrk="1" hangingPunct="1">
              <a:buFontTx/>
              <a:buNone/>
            </a:pPr>
            <a:r>
              <a:rPr lang="ja-JP" altLang="en-US" sz="2400" dirty="0">
                <a:solidFill>
                  <a:srgbClr val="333333"/>
                </a:solidFill>
                <a:latin typeface="Calibri Light"/>
              </a:rPr>
              <a:t>その状況の原因は何でしょう</a:t>
            </a:r>
            <a:r>
              <a:rPr lang="de-DE" altLang="ja-JP" sz="2400" dirty="0">
                <a:solidFill>
                  <a:srgbClr val="333333"/>
                </a:solidFill>
                <a:latin typeface="Calibri Light"/>
              </a:rPr>
              <a:t>?</a:t>
            </a:r>
            <a:endParaRPr lang="de-DE" altLang="de-DE" sz="2400" dirty="0">
              <a:solidFill>
                <a:srgbClr val="333333"/>
              </a:solidFill>
              <a:latin typeface="Calibri Light"/>
            </a:endParaRPr>
          </a:p>
        </p:txBody>
      </p:sp>
      <p:pic>
        <p:nvPicPr>
          <p:cNvPr id="12"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ea typeface="+mn-ea"/>
                <a:cs typeface="+mn-cs"/>
              </a:rPr>
              <a:t>“Interrogante” </a:t>
            </a:r>
            <a:r>
              <a:rPr lang="de-DE" altLang="de-DE" sz="900" dirty="0">
                <a:solidFill>
                  <a:srgbClr val="000000"/>
                </a:solidFill>
                <a:latin typeface="Calibri Light"/>
                <a:ea typeface="+mn-ea"/>
                <a:cs typeface="+mn-cs"/>
              </a:rPr>
              <a:t>(Marco Bellucci)</a:t>
            </a:r>
          </a:p>
        </p:txBody>
      </p:sp>
      <p:sp>
        <p:nvSpPr>
          <p:cNvPr id="14"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mn-cs"/>
              </a:rPr>
              <a:t>„</a:t>
            </a:r>
            <a:r>
              <a:rPr sz="900" spc="-5">
                <a:solidFill>
                  <a:srgbClr val="333333"/>
                </a:solidFill>
                <a:latin typeface="Calibri Light"/>
                <a:cs typeface="+mn-cs"/>
              </a:rPr>
              <a:t>Question mark</a:t>
            </a:r>
            <a:r>
              <a:rPr lang="en-US" sz="900" spc="-5">
                <a:solidFill>
                  <a:srgbClr val="333333"/>
                </a:solidFill>
                <a:latin typeface="Calibri Light"/>
                <a:cs typeface="+mn-cs"/>
              </a:rPr>
              <a:t>“</a:t>
            </a:r>
            <a:r>
              <a:rPr sz="900" spc="-5">
                <a:solidFill>
                  <a:srgbClr val="333333"/>
                </a:solidFill>
                <a:latin typeface="Calibri Light"/>
                <a:cs typeface="+mn-cs"/>
              </a:rPr>
              <a:t> </a:t>
            </a:r>
            <a:r>
              <a:rPr sz="900" spc="-5" dirty="0">
                <a:solidFill>
                  <a:srgbClr val="333333"/>
                </a:solidFill>
                <a:latin typeface="Calibri Light"/>
                <a:cs typeface="+mn-cs"/>
              </a:rPr>
              <a:t>(Marco</a:t>
            </a:r>
            <a:r>
              <a:rPr sz="900" spc="25" dirty="0">
                <a:solidFill>
                  <a:srgbClr val="333333"/>
                </a:solidFill>
                <a:latin typeface="Calibri Light"/>
                <a:cs typeface="+mn-cs"/>
              </a:rPr>
              <a:t> </a:t>
            </a:r>
            <a:r>
              <a:rPr sz="900" spc="-5" dirty="0">
                <a:solidFill>
                  <a:srgbClr val="333333"/>
                </a:solidFill>
                <a:latin typeface="Calibri Light"/>
                <a:cs typeface="+mn-cs"/>
              </a:rPr>
              <a:t>Bellucci)</a:t>
            </a:r>
            <a:endParaRPr sz="900" dirty="0">
              <a:solidFill>
                <a:srgbClr val="333333"/>
              </a:solidFill>
              <a:latin typeface="Calibri Light"/>
              <a:cs typeface="+mn-cs"/>
            </a:endParaRPr>
          </a:p>
        </p:txBody>
      </p:sp>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dirty="0">
                <a:solidFill>
                  <a:srgbClr val="004992"/>
                </a:solidFill>
                <a:latin typeface="Calibri Light"/>
                <a:cs typeface="+mn-cs"/>
              </a:rPr>
              <a:t>自分自身</a:t>
            </a:r>
            <a:r>
              <a:rPr lang="en-US" altLang="ja-JP" sz="2400" dirty="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dirty="0">
                <a:solidFill>
                  <a:srgbClr val="004992"/>
                </a:solidFill>
                <a:latin typeface="Calibri Light"/>
                <a:cs typeface="+mn-cs"/>
              </a:rPr>
              <a:t>他の人</a:t>
            </a:r>
            <a:r>
              <a:rPr lang="en-US" altLang="ja-JP" sz="2400" dirty="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dirty="0">
                <a:solidFill>
                  <a:srgbClr val="004992"/>
                </a:solidFill>
                <a:latin typeface="Calibri Light"/>
                <a:cs typeface="+mn-cs"/>
              </a:rPr>
              <a:t>環境や偶然</a:t>
            </a:r>
            <a:r>
              <a:rPr lang="en-US" altLang="ja-JP" sz="2400" dirty="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32</a:t>
            </a:fld>
            <a:endParaRPr lang="de-DE" dirty="0">
              <a:latin typeface="Calibri Ligh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内なる声に</a:t>
            </a:r>
            <a:r>
              <a:rPr lang="en-US" altLang="ja-JP" sz="3600">
                <a:latin typeface="Calibri Light"/>
                <a:ea typeface="+mn-ea"/>
                <a:cs typeface="+mn-cs"/>
              </a:rPr>
              <a:t>『</a:t>
            </a:r>
            <a:r>
              <a:rPr lang="ja-JP" altLang="en-US" sz="3600">
                <a:latin typeface="Calibri Light"/>
                <a:ea typeface="+mn-ea"/>
                <a:cs typeface="+mn-cs"/>
              </a:rPr>
              <a:t>おまえは役立たずだ</a:t>
            </a:r>
            <a:r>
              <a:rPr lang="en-US" altLang="ja-JP" sz="3600">
                <a:latin typeface="Calibri Light"/>
                <a:ea typeface="+mn-ea"/>
                <a:cs typeface="+mn-cs"/>
              </a:rPr>
              <a:t>』</a:t>
            </a:r>
            <a:r>
              <a:rPr lang="ja-JP" altLang="en-US" sz="3600">
                <a:latin typeface="Calibri Light"/>
                <a:ea typeface="+mn-ea"/>
                <a:cs typeface="+mn-cs"/>
              </a:rPr>
              <a:t>と言われた</a:t>
            </a:r>
            <a:endParaRPr lang="en-US" altLang="ja-JP" sz="3600" dirty="0">
              <a:latin typeface="Calibri Light"/>
              <a:ea typeface="+mn-ea"/>
              <a:cs typeface="+mn-cs"/>
            </a:endParaRPr>
          </a:p>
        </p:txBody>
      </p:sp>
      <p:sp>
        <p:nvSpPr>
          <p:cNvPr id="70658" name="Rectangle 2"/>
          <p:cNvSpPr>
            <a:spLocks noGrp="1" noChangeArrowheads="1"/>
          </p:cNvSpPr>
          <p:nvPr>
            <p:ph idx="1"/>
          </p:nvPr>
        </p:nvSpPr>
        <p:spPr/>
        <p:txBody>
          <a:bodyPr>
            <a:noAutofit/>
          </a:bodyPr>
          <a:lstStyle/>
          <a:p>
            <a:pPr eaLnBrk="1" hangingPunct="1">
              <a:buFontTx/>
              <a:buNone/>
            </a:pPr>
            <a:r>
              <a:rPr lang="ja-JP" altLang="de-DE" sz="2400" b="1" dirty="0">
                <a:solidFill>
                  <a:srgbClr val="004992"/>
                </a:solidFill>
                <a:latin typeface="Calibri Light"/>
              </a:rPr>
              <a:t>理由は</a:t>
            </a:r>
            <a:r>
              <a:rPr lang="de-DE" altLang="ja-JP" sz="2400" b="1" dirty="0">
                <a:solidFill>
                  <a:srgbClr val="004992"/>
                </a:solidFill>
                <a:latin typeface="Calibri Light"/>
              </a:rPr>
              <a:t>...</a:t>
            </a:r>
          </a:p>
          <a:p>
            <a:pPr eaLnBrk="1" hangingPunct="1">
              <a:buFontTx/>
              <a:buNone/>
            </a:pPr>
            <a:r>
              <a:rPr lang="de-DE" altLang="ja-JP" sz="2400" dirty="0">
                <a:solidFill>
                  <a:srgbClr val="004992"/>
                </a:solidFill>
                <a:latin typeface="Calibri Light"/>
              </a:rPr>
              <a:t>.</a:t>
            </a:r>
            <a:r>
              <a:rPr lang="de-DE" altLang="ja-JP" sz="2400" dirty="0">
                <a:solidFill>
                  <a:srgbClr val="333333"/>
                </a:solidFill>
                <a:latin typeface="Calibri Light"/>
              </a:rPr>
              <a:t>..</a:t>
            </a:r>
            <a:r>
              <a:rPr lang="ja-JP" altLang="en-US" sz="2400" dirty="0">
                <a:solidFill>
                  <a:srgbClr val="333333"/>
                </a:solidFill>
                <a:latin typeface="Calibri Light"/>
              </a:rPr>
              <a:t>自分</a:t>
            </a:r>
            <a:r>
              <a:rPr lang="ja-JP" altLang="de-DE" sz="2400" dirty="0">
                <a:solidFill>
                  <a:srgbClr val="333333"/>
                </a:solidFill>
                <a:latin typeface="Calibri Light"/>
              </a:rPr>
              <a:t>自身</a:t>
            </a:r>
          </a:p>
          <a:p>
            <a:pPr eaLnBrk="1" hangingPunct="1">
              <a:buFontTx/>
              <a:buNone/>
            </a:pPr>
            <a:r>
              <a:rPr lang="de-DE" altLang="ja-JP" sz="2400" dirty="0">
                <a:solidFill>
                  <a:srgbClr val="333333"/>
                </a:solidFill>
                <a:latin typeface="Calibri Light"/>
              </a:rPr>
              <a:t>...</a:t>
            </a:r>
            <a:r>
              <a:rPr lang="ja-JP" altLang="de-DE" sz="2400" dirty="0">
                <a:solidFill>
                  <a:srgbClr val="333333"/>
                </a:solidFill>
                <a:latin typeface="Calibri Light"/>
              </a:rPr>
              <a:t>他の人 </a:t>
            </a:r>
          </a:p>
          <a:p>
            <a:pPr eaLnBrk="1" hangingPunct="1">
              <a:buFontTx/>
              <a:buNone/>
            </a:pPr>
            <a:r>
              <a:rPr lang="de-DE" altLang="ja-JP" sz="2400" dirty="0">
                <a:solidFill>
                  <a:srgbClr val="333333"/>
                </a:solidFill>
                <a:latin typeface="Calibri Light"/>
              </a:rPr>
              <a:t>...</a:t>
            </a:r>
            <a:r>
              <a:rPr lang="ja-JP" altLang="de-DE" sz="2400" dirty="0">
                <a:solidFill>
                  <a:srgbClr val="333333"/>
                </a:solidFill>
                <a:latin typeface="Calibri Light"/>
              </a:rPr>
              <a:t>状況</a:t>
            </a:r>
            <a:r>
              <a:rPr lang="de-DE" altLang="ja-JP" sz="2400" dirty="0">
                <a:solidFill>
                  <a:srgbClr val="333333"/>
                </a:solidFill>
                <a:latin typeface="Calibri Light"/>
              </a:rPr>
              <a:t>/</a:t>
            </a:r>
            <a:r>
              <a:rPr lang="ja-JP" altLang="de-DE" sz="2400" dirty="0">
                <a:solidFill>
                  <a:srgbClr val="333333"/>
                </a:solidFill>
                <a:latin typeface="Calibri Light"/>
              </a:rPr>
              <a:t>環境</a:t>
            </a:r>
            <a:endParaRPr lang="ja-JP" altLang="en-US" sz="2400" dirty="0">
              <a:solidFill>
                <a:srgbClr val="333333"/>
              </a:solidFill>
              <a:latin typeface="Calibri Light"/>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33</a:t>
            </a:fld>
            <a:endParaRPr lang="de-DE" dirty="0">
              <a:latin typeface="Calibri Ligh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内なる声に</a:t>
            </a:r>
            <a:r>
              <a:rPr lang="en-US" altLang="ja-JP" sz="3600">
                <a:latin typeface="Calibri Light"/>
                <a:ea typeface="+mn-ea"/>
                <a:cs typeface="+mn-cs"/>
              </a:rPr>
              <a:t>『</a:t>
            </a:r>
            <a:r>
              <a:rPr lang="ja-JP" altLang="en-US" sz="3600">
                <a:latin typeface="Calibri Light"/>
                <a:ea typeface="+mn-ea"/>
                <a:cs typeface="+mn-cs"/>
              </a:rPr>
              <a:t>おまえは役立たずだ</a:t>
            </a:r>
            <a:r>
              <a:rPr lang="en-US" altLang="ja-JP" sz="3600">
                <a:latin typeface="Calibri Light"/>
                <a:ea typeface="+mn-ea"/>
                <a:cs typeface="+mn-cs"/>
              </a:rPr>
              <a:t>』</a:t>
            </a:r>
            <a:r>
              <a:rPr lang="ja-JP" altLang="en-US" sz="3600">
                <a:latin typeface="Calibri Light"/>
                <a:ea typeface="+mn-ea"/>
                <a:cs typeface="+mn-cs"/>
              </a:rPr>
              <a:t>と言われた</a:t>
            </a:r>
            <a:endParaRPr lang="en-US" altLang="ja-JP" sz="3600" dirty="0">
              <a:latin typeface="Calibri Light"/>
              <a:ea typeface="+mn-ea"/>
              <a:cs typeface="+mn-cs"/>
            </a:endParaRPr>
          </a:p>
        </p:txBody>
      </p:sp>
      <p:sp>
        <p:nvSpPr>
          <p:cNvPr id="7" name="Content Placeholder 6"/>
          <p:cNvSpPr>
            <a:spLocks noGrp="1"/>
          </p:cNvSpPr>
          <p:nvPr>
            <p:ph idx="1"/>
          </p:nvPr>
        </p:nvSpPr>
        <p:spPr/>
        <p:txBody>
          <a:bodyPr/>
          <a:lstStyle/>
          <a:p>
            <a:pPr lvl="0" defTabSz="914400" eaLnBrk="0" hangingPunct="0">
              <a:spcBef>
                <a:spcPts val="0"/>
              </a:spcBef>
            </a:pPr>
            <a:r>
              <a:rPr lang="ja-JP" altLang="en-US" b="1" dirty="0">
                <a:solidFill>
                  <a:srgbClr val="004992"/>
                </a:solidFill>
                <a:latin typeface="Calibri Light"/>
              </a:rPr>
              <a:t>理由は</a:t>
            </a:r>
            <a:r>
              <a:rPr lang="en-US" altLang="ja-JP" b="1" dirty="0">
                <a:solidFill>
                  <a:srgbClr val="004992"/>
                </a:solidFill>
                <a:latin typeface="Calibri Light"/>
              </a:rPr>
              <a:t>...</a:t>
            </a:r>
          </a:p>
          <a:p>
            <a:pPr lvl="0" defTabSz="914400" eaLnBrk="0" hangingPunct="0"/>
            <a:r>
              <a:rPr lang="en-US" altLang="ja-JP" b="1" dirty="0">
                <a:solidFill>
                  <a:srgbClr val="004992"/>
                </a:solidFill>
                <a:latin typeface="Calibri Light"/>
              </a:rPr>
              <a:t>... </a:t>
            </a:r>
            <a:r>
              <a:rPr lang="ja-JP" altLang="en-US" b="1" dirty="0">
                <a:solidFill>
                  <a:srgbClr val="004992"/>
                </a:solidFill>
                <a:latin typeface="Calibri Light"/>
              </a:rPr>
              <a:t>自分自身</a:t>
            </a:r>
            <a:r>
              <a:rPr lang="en-US" altLang="ja-JP" b="1" dirty="0">
                <a:solidFill>
                  <a:srgbClr val="004992"/>
                </a:solidFill>
                <a:latin typeface="Calibri Light"/>
              </a:rPr>
              <a:t>:</a:t>
            </a:r>
          </a:p>
          <a:p>
            <a:pPr marL="342900" lvl="0" indent="-342900" defTabSz="914400" eaLnBrk="0" hangingPunct="0">
              <a:spcBef>
                <a:spcPts val="0"/>
              </a:spcBef>
              <a:buClr>
                <a:srgbClr val="333333"/>
              </a:buClr>
              <a:buFont typeface="WingDings"/>
              <a:buChar char=""/>
            </a:pPr>
            <a:r>
              <a:rPr lang="ja-JP" altLang="en-US" dirty="0">
                <a:solidFill>
                  <a:srgbClr val="333333"/>
                </a:solidFill>
                <a:latin typeface="Calibri Light"/>
              </a:rPr>
              <a:t>「残念ながら、私はいつも自分のせいにします。これはある種の自己嫌悪の現れです。」</a:t>
            </a:r>
            <a:endParaRPr lang="en-US" altLang="ja-JP" dirty="0">
              <a:solidFill>
                <a:srgbClr val="333333"/>
              </a:solidFill>
              <a:latin typeface="Calibri Light"/>
            </a:endParaRPr>
          </a:p>
          <a:p>
            <a:pPr marL="342900" lvl="0" indent="-342900" defTabSz="914400" eaLnBrk="0" hangingPunct="0">
              <a:spcBef>
                <a:spcPts val="0"/>
              </a:spcBef>
              <a:buClr>
                <a:srgbClr val="333333"/>
              </a:buClr>
              <a:buFont typeface="WingDings"/>
              <a:buChar char=""/>
            </a:pPr>
            <a:r>
              <a:rPr lang="ja-JP" altLang="en-US" dirty="0">
                <a:solidFill>
                  <a:srgbClr val="333333"/>
                </a:solidFill>
                <a:latin typeface="Calibri Light"/>
              </a:rPr>
              <a:t>「私は気が狂いつつあるんです。」</a:t>
            </a:r>
            <a:endParaRPr lang="en-US" altLang="ja-JP" dirty="0">
              <a:solidFill>
                <a:srgbClr val="333333"/>
              </a:solidFill>
              <a:latin typeface="Calibri Light"/>
            </a:endParaRPr>
          </a:p>
          <a:p>
            <a:pPr marL="342900" lvl="0" indent="-342900" defTabSz="914400" eaLnBrk="0" hangingPunct="0">
              <a:spcBef>
                <a:spcPts val="0"/>
              </a:spcBef>
              <a:buClr>
                <a:srgbClr val="333333"/>
              </a:buClr>
              <a:buFont typeface="WingDings"/>
              <a:buChar char=""/>
            </a:pPr>
            <a:r>
              <a:rPr lang="ja-JP" altLang="en-US" dirty="0">
                <a:solidFill>
                  <a:srgbClr val="333333"/>
                </a:solidFill>
                <a:latin typeface="Calibri Light"/>
              </a:rPr>
              <a:t>「まるで他の誰かが考えたことのようです。でも、これが自分自身の考えであることはわかっています。」</a:t>
            </a:r>
            <a:endParaRPr lang="en-US" altLang="ja-JP" dirty="0">
              <a:solidFill>
                <a:srgbClr val="333333"/>
              </a:solidFill>
              <a:latin typeface="Calibri Light"/>
            </a:endParaRPr>
          </a:p>
          <a:p>
            <a:pPr lvl="0" defTabSz="914400" eaLnBrk="0" hangingPunct="0">
              <a:buClr>
                <a:srgbClr val="333333"/>
              </a:buClr>
            </a:pPr>
            <a:r>
              <a:rPr lang="en-US" altLang="ja-JP" b="1" dirty="0">
                <a:solidFill>
                  <a:srgbClr val="004992"/>
                </a:solidFill>
                <a:latin typeface="Calibri Light"/>
              </a:rPr>
              <a:t>... </a:t>
            </a:r>
            <a:r>
              <a:rPr lang="ja-JP" altLang="en-US" b="1" dirty="0">
                <a:solidFill>
                  <a:srgbClr val="004992"/>
                </a:solidFill>
                <a:latin typeface="Calibri Light"/>
              </a:rPr>
              <a:t>他の人</a:t>
            </a:r>
            <a:r>
              <a:rPr lang="en-US" altLang="ja-JP" b="1" dirty="0">
                <a:solidFill>
                  <a:srgbClr val="004992"/>
                </a:solidFill>
                <a:latin typeface="Calibri Light"/>
              </a:rPr>
              <a:t>:</a:t>
            </a:r>
          </a:p>
          <a:p>
            <a:pPr marL="342900" lvl="0" indent="-342900" defTabSz="914400" eaLnBrk="0" hangingPunct="0">
              <a:spcBef>
                <a:spcPts val="0"/>
              </a:spcBef>
              <a:buClr>
                <a:srgbClr val="333333"/>
              </a:buClr>
              <a:buFont typeface="WingDings"/>
              <a:buChar char=""/>
            </a:pPr>
            <a:r>
              <a:rPr lang="ja-JP" altLang="en-US" dirty="0">
                <a:solidFill>
                  <a:srgbClr val="004992"/>
                </a:solidFill>
                <a:latin typeface="Calibri Light"/>
              </a:rPr>
              <a:t>「</a:t>
            </a:r>
            <a:r>
              <a:rPr lang="ja-JP" altLang="en-US" dirty="0">
                <a:solidFill>
                  <a:srgbClr val="333333"/>
                </a:solidFill>
                <a:latin typeface="Calibri Light"/>
              </a:rPr>
              <a:t>誰かが何かを私の脳に埋め込んだんです。」</a:t>
            </a:r>
            <a:endParaRPr lang="en-US" altLang="ja-JP" dirty="0">
              <a:solidFill>
                <a:srgbClr val="333333"/>
              </a:solidFill>
              <a:latin typeface="Calibri Light"/>
            </a:endParaRPr>
          </a:p>
          <a:p>
            <a:pPr marL="342900" lvl="0" indent="-342900" defTabSz="914400" eaLnBrk="0" hangingPunct="0">
              <a:spcBef>
                <a:spcPts val="0"/>
              </a:spcBef>
              <a:buClr>
                <a:srgbClr val="333333"/>
              </a:buClr>
              <a:buFont typeface="WingDings"/>
              <a:buChar char=""/>
            </a:pPr>
            <a:r>
              <a:rPr lang="ja-JP" altLang="en-US" dirty="0">
                <a:solidFill>
                  <a:srgbClr val="333333"/>
                </a:solidFill>
                <a:latin typeface="Calibri Light"/>
              </a:rPr>
              <a:t>「どういう方法なのかは知らないが、誰かが私の考えをコントロールしているんです。」</a:t>
            </a:r>
            <a:endParaRPr lang="en-US" altLang="ja-JP" dirty="0">
              <a:solidFill>
                <a:srgbClr val="333333"/>
              </a:solidFill>
              <a:latin typeface="Calibri Light"/>
            </a:endParaRPr>
          </a:p>
          <a:p>
            <a:pPr lvl="0" defTabSz="914400" eaLnBrk="0" hangingPunct="0">
              <a:buClr>
                <a:srgbClr val="333333"/>
              </a:buClr>
            </a:pPr>
            <a:r>
              <a:rPr lang="en-US" altLang="ja-JP" b="1" dirty="0">
                <a:solidFill>
                  <a:srgbClr val="333333"/>
                </a:solidFill>
                <a:latin typeface="Calibri Light"/>
              </a:rPr>
              <a:t>..</a:t>
            </a:r>
            <a:r>
              <a:rPr lang="en-US" altLang="ja-JP" b="1" dirty="0">
                <a:solidFill>
                  <a:srgbClr val="004992"/>
                </a:solidFill>
                <a:latin typeface="Calibri Light"/>
              </a:rPr>
              <a:t>. </a:t>
            </a:r>
            <a:r>
              <a:rPr lang="ja-JP" altLang="en-US" b="1" dirty="0">
                <a:solidFill>
                  <a:srgbClr val="004992"/>
                </a:solidFill>
                <a:latin typeface="Calibri Light"/>
              </a:rPr>
              <a:t>状況</a:t>
            </a:r>
            <a:r>
              <a:rPr lang="en-US" altLang="ja-JP" b="1" dirty="0">
                <a:solidFill>
                  <a:srgbClr val="004992"/>
                </a:solidFill>
                <a:latin typeface="Calibri Light"/>
              </a:rPr>
              <a:t>/</a:t>
            </a:r>
            <a:r>
              <a:rPr lang="ja-JP" altLang="en-US" b="1" dirty="0">
                <a:solidFill>
                  <a:srgbClr val="004992"/>
                </a:solidFill>
                <a:latin typeface="Calibri Light"/>
              </a:rPr>
              <a:t>環境</a:t>
            </a:r>
            <a:r>
              <a:rPr lang="en-US" altLang="ja-JP" b="1" dirty="0">
                <a:solidFill>
                  <a:srgbClr val="004992"/>
                </a:solidFill>
                <a:latin typeface="Calibri Light"/>
              </a:rPr>
              <a:t>:</a:t>
            </a:r>
          </a:p>
          <a:p>
            <a:pPr marL="342900" lvl="0" indent="-342900" defTabSz="914400" eaLnBrk="0" hangingPunct="0">
              <a:spcBef>
                <a:spcPts val="0"/>
              </a:spcBef>
              <a:buClr>
                <a:srgbClr val="333333"/>
              </a:buClr>
              <a:buFont typeface="WingDings"/>
              <a:buChar char=""/>
            </a:pPr>
            <a:r>
              <a:rPr lang="ja-JP" altLang="en-US" dirty="0">
                <a:solidFill>
                  <a:schemeClr val="tx1"/>
                </a:solidFill>
                <a:latin typeface="Calibri Light"/>
              </a:rPr>
              <a:t>「私</a:t>
            </a:r>
            <a:r>
              <a:rPr lang="ja-JP" altLang="en-US" dirty="0">
                <a:solidFill>
                  <a:srgbClr val="333333"/>
                </a:solidFill>
                <a:latin typeface="Calibri Light"/>
              </a:rPr>
              <a:t>は最近ストレスを感じています。そのために、考えを含めてすべてのことを強烈に感じるのです。」</a:t>
            </a:r>
            <a:endParaRPr lang="en-US" altLang="ja-JP" dirty="0">
              <a:solidFill>
                <a:srgbClr val="333333"/>
              </a:solidFill>
              <a:latin typeface="Calibri Light"/>
            </a:endParaRPr>
          </a:p>
          <a:p>
            <a:pPr marL="342900" lvl="0" indent="-342900" defTabSz="914400" eaLnBrk="0" hangingPunct="0">
              <a:spcBef>
                <a:spcPts val="0"/>
              </a:spcBef>
              <a:buClr>
                <a:srgbClr val="333333"/>
              </a:buClr>
              <a:buFont typeface="WingDings"/>
              <a:buChar char=""/>
            </a:pPr>
            <a:r>
              <a:rPr lang="ja-JP" altLang="en-US" dirty="0">
                <a:solidFill>
                  <a:srgbClr val="333333"/>
                </a:solidFill>
                <a:latin typeface="Calibri Light"/>
              </a:rPr>
              <a:t>「大音量で音楽を聞いていたので、耳鳴りがしているんです。」</a:t>
            </a:r>
            <a:endParaRPr lang="en-US" dirty="0">
              <a:latin typeface="Calibri Light"/>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latin typeface="Calibri Light"/>
                <a:cs typeface="+mn-cs"/>
              </a:rPr>
              <a:pPr/>
              <a:t>34</a:t>
            </a:fld>
            <a:endParaRPr lang="de-DE" dirty="0">
              <a:latin typeface="Calibri Ligh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内なる声に</a:t>
            </a:r>
            <a:r>
              <a:rPr lang="en-US" altLang="ja-JP" sz="3600">
                <a:latin typeface="Calibri Light"/>
                <a:ea typeface="+mn-ea"/>
                <a:cs typeface="+mn-cs"/>
              </a:rPr>
              <a:t>『</a:t>
            </a:r>
            <a:r>
              <a:rPr lang="ja-JP" altLang="en-US" sz="3600">
                <a:latin typeface="Calibri Light"/>
                <a:ea typeface="+mn-ea"/>
                <a:cs typeface="+mn-cs"/>
              </a:rPr>
              <a:t>おまえは役立たずだ</a:t>
            </a:r>
            <a:r>
              <a:rPr lang="en-US" altLang="ja-JP" sz="3600">
                <a:latin typeface="Calibri Light"/>
                <a:ea typeface="+mn-ea"/>
                <a:cs typeface="+mn-cs"/>
              </a:rPr>
              <a:t>』</a:t>
            </a:r>
            <a:r>
              <a:rPr lang="ja-JP" altLang="en-US" sz="3600">
                <a:latin typeface="Calibri Light"/>
                <a:ea typeface="+mn-ea"/>
                <a:cs typeface="+mn-cs"/>
              </a:rPr>
              <a:t>と言われた</a:t>
            </a:r>
            <a:endParaRPr lang="en-US" altLang="ja-JP" sz="3600" dirty="0">
              <a:latin typeface="Calibri Light"/>
              <a:ea typeface="+mn-ea"/>
              <a:cs typeface="+mn-cs"/>
            </a:endParaRPr>
          </a:p>
        </p:txBody>
      </p:sp>
      <p:sp>
        <p:nvSpPr>
          <p:cNvPr id="74754" name="Rectangle 2"/>
          <p:cNvSpPr>
            <a:spLocks noGrp="1" noChangeArrowheads="1"/>
          </p:cNvSpPr>
          <p:nvPr>
            <p:ph idx="1"/>
          </p:nvPr>
        </p:nvSpPr>
        <p:spPr/>
        <p:txBody>
          <a:bodyPr>
            <a:noAutofit/>
          </a:bodyPr>
          <a:lstStyle/>
          <a:p>
            <a:pPr eaLnBrk="1" hangingPunct="1"/>
            <a:r>
              <a:rPr lang="ja-JP" altLang="de-DE" sz="2400" b="1" dirty="0">
                <a:solidFill>
                  <a:srgbClr val="004992"/>
                </a:solidFill>
                <a:latin typeface="Calibri Light"/>
              </a:rPr>
              <a:t>精神病</a:t>
            </a:r>
            <a:r>
              <a:rPr lang="de-DE" altLang="ja-JP" sz="2400" b="1" dirty="0">
                <a:solidFill>
                  <a:srgbClr val="004992"/>
                </a:solidFill>
                <a:latin typeface="Calibri Light"/>
              </a:rPr>
              <a:t>: </a:t>
            </a:r>
            <a:r>
              <a:rPr lang="ja-JP" altLang="de-DE" sz="2400" b="1" dirty="0">
                <a:solidFill>
                  <a:srgbClr val="004992"/>
                </a:solidFill>
                <a:latin typeface="Calibri Light"/>
              </a:rPr>
              <a:t>内なる声を他の人</a:t>
            </a:r>
            <a:r>
              <a:rPr lang="de-DE" altLang="ja-JP" sz="2400" b="1" dirty="0">
                <a:solidFill>
                  <a:srgbClr val="004992"/>
                </a:solidFill>
                <a:latin typeface="Calibri Light"/>
              </a:rPr>
              <a:t>/</a:t>
            </a:r>
            <a:r>
              <a:rPr lang="ja-JP" altLang="de-DE" sz="2400" b="1" dirty="0">
                <a:solidFill>
                  <a:srgbClr val="004992"/>
                </a:solidFill>
                <a:latin typeface="Calibri Light"/>
              </a:rPr>
              <a:t>力に帰属する</a:t>
            </a:r>
            <a:r>
              <a:rPr lang="de-DE" altLang="ja-JP" sz="2400" b="1" dirty="0">
                <a:solidFill>
                  <a:srgbClr val="004992"/>
                </a:solidFill>
                <a:latin typeface="Calibri Light"/>
              </a:rPr>
              <a:t>:</a:t>
            </a:r>
          </a:p>
          <a:p>
            <a:pPr marL="342900" indent="-342900" eaLnBrk="1" hangingPunct="1">
              <a:buClr>
                <a:srgbClr val="333333"/>
              </a:buClr>
              <a:buFont typeface="WingDings"/>
              <a:buChar char=""/>
            </a:pPr>
            <a:r>
              <a:rPr lang="ja-JP" altLang="en-US" sz="2400" dirty="0">
                <a:solidFill>
                  <a:srgbClr val="333333"/>
                </a:solidFill>
                <a:latin typeface="Calibri Light"/>
              </a:rPr>
              <a:t>「誰かが何かを私の脳に埋め込んだ。 」</a:t>
            </a:r>
            <a:endParaRPr lang="de-DE" altLang="de-DE" sz="2400" dirty="0">
              <a:solidFill>
                <a:srgbClr val="333333"/>
              </a:solidFill>
              <a:latin typeface="Calibri Light"/>
            </a:endParaRPr>
          </a:p>
          <a:p>
            <a:pPr marL="342900" indent="-342900" eaLnBrk="1" hangingPunct="1">
              <a:buClr>
                <a:srgbClr val="333333"/>
              </a:buClr>
              <a:buFont typeface="WingDings"/>
              <a:buChar char=""/>
            </a:pPr>
            <a:r>
              <a:rPr lang="ja-JP" altLang="en-US" sz="2400" dirty="0">
                <a:solidFill>
                  <a:srgbClr val="333333"/>
                </a:solidFill>
                <a:latin typeface="Calibri Light"/>
              </a:rPr>
              <a:t>「どういう方法なのかは知らないが、誰かが私の考えをコントロールしている。 」</a:t>
            </a:r>
            <a:endParaRPr lang="de-DE" altLang="de-DE" sz="2400" b="1" dirty="0">
              <a:solidFill>
                <a:srgbClr val="333333"/>
              </a:solidFill>
              <a:latin typeface="Calibri Light"/>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35</a:t>
            </a:fld>
            <a:endParaRPr lang="de-DE" dirty="0">
              <a:latin typeface="Calibri Ligh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声が聞こえる</a:t>
            </a:r>
            <a:br>
              <a:rPr lang="ja-JP" altLang="en-US" sz="3600">
                <a:solidFill>
                  <a:srgbClr val="004992"/>
                </a:solidFill>
                <a:latin typeface="+mn-lt"/>
                <a:ea typeface="+mn-ea"/>
                <a:cs typeface="+mn-cs"/>
              </a:rPr>
            </a:br>
            <a:r>
              <a:rPr lang="ja-JP" altLang="en-US">
                <a:solidFill>
                  <a:srgbClr val="004992"/>
                </a:solidFill>
                <a:latin typeface="+mn-lt"/>
                <a:ea typeface="+mn-ea"/>
                <a:cs typeface="+mn-cs"/>
              </a:rPr>
              <a:t>自分自身の考えか</a:t>
            </a:r>
            <a:r>
              <a:rPr lang="en-US" altLang="ja-JP">
                <a:solidFill>
                  <a:srgbClr val="004992"/>
                </a:solidFill>
                <a:latin typeface="+mn-lt"/>
                <a:ea typeface="+mn-ea"/>
                <a:cs typeface="+mn-cs"/>
              </a:rPr>
              <a:t>?</a:t>
            </a:r>
            <a:r>
              <a:rPr lang="ja-JP" altLang="en-US">
                <a:solidFill>
                  <a:srgbClr val="004992"/>
                </a:solidFill>
                <a:latin typeface="+mn-lt"/>
                <a:ea typeface="+mn-ea"/>
                <a:cs typeface="+mn-cs"/>
              </a:rPr>
              <a:t>遠隔操作か</a:t>
            </a:r>
            <a:r>
              <a:rPr lang="en-US" altLang="ja-JP">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賛否両論</a:t>
            </a:r>
            <a:endParaRPr lang="en-US" altLang="ja-JP">
              <a:solidFill>
                <a:srgbClr val="004992"/>
              </a:solidFill>
              <a:latin typeface="+mn-lt"/>
              <a:ea typeface="+mn-ea"/>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1040989967"/>
              </p:ext>
            </p:extLst>
          </p:nvPr>
        </p:nvGraphicFramePr>
        <p:xfrm>
          <a:off x="408955" y="2564904"/>
          <a:ext cx="11376000" cy="4221486"/>
        </p:xfrm>
        <a:graphic>
          <a:graphicData uri="http://schemas.openxmlformats.org/drawingml/2006/table">
            <a:tbl>
              <a:tblPr firstRow="1" bandRow="1">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000000"/>
                          </a:solidFill>
                          <a:effectLst/>
                          <a:latin typeface="Calibri Light"/>
                          <a:ea typeface="+mn-ea"/>
                          <a:cs typeface="+mn-cs"/>
                        </a:rPr>
                        <a:t>なぜ、あなたはその声が外から聞こえると思うのでしょう</a:t>
                      </a:r>
                      <a:r>
                        <a:rPr kumimoji="0" lang="en-US" altLang="ja-JP" sz="1400" b="0" i="0" u="none" strike="noStrike" cap="none" normalizeH="0" baseline="0" dirty="0">
                          <a:ln>
                            <a:noFill/>
                          </a:ln>
                          <a:solidFill>
                            <a:srgbClr val="000000"/>
                          </a:solidFill>
                          <a:effectLst/>
                          <a:latin typeface="Calibri Light"/>
                          <a:ea typeface="+mn-ea"/>
                          <a:cs typeface="+mn-cs"/>
                        </a:rPr>
                        <a:t>?</a:t>
                      </a:r>
                      <a:endParaRPr kumimoji="0" lang="de-DE" sz="1400" b="0" i="0" u="none" strike="noStrike" cap="none" normalizeH="0" baseline="0" dirty="0">
                        <a:ln>
                          <a:noFill/>
                        </a:ln>
                        <a:solidFill>
                          <a:srgbClr val="000000"/>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000000"/>
                          </a:solidFill>
                          <a:effectLst/>
                          <a:latin typeface="Calibri Light"/>
                          <a:ea typeface="+mn-ea"/>
                          <a:cs typeface="+mn-cs"/>
                        </a:rPr>
                        <a:t>左の欄に書いてある考えとは別の説明はありませんか</a:t>
                      </a:r>
                      <a:r>
                        <a:rPr kumimoji="0" lang="en-US" altLang="ja-JP" sz="1400" b="0" i="0" u="none" strike="noStrike" cap="none" normalizeH="0" baseline="0" dirty="0">
                          <a:ln>
                            <a:noFill/>
                          </a:ln>
                          <a:solidFill>
                            <a:srgbClr val="000000"/>
                          </a:solidFill>
                          <a:effectLst/>
                          <a:latin typeface="Calibri Light"/>
                          <a:ea typeface="+mn-ea"/>
                          <a:cs typeface="+mn-cs"/>
                        </a:rPr>
                        <a:t>?</a:t>
                      </a:r>
                      <a:endParaRPr kumimoji="0" lang="en-US" sz="1400" b="0" i="0" u="none" strike="noStrike" cap="none" normalizeH="0" baseline="0" dirty="0">
                        <a:ln>
                          <a:noFill/>
                        </a:ln>
                        <a:solidFill>
                          <a:srgbClr val="000000"/>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「私にははっきりと声が聞こえます。その一方で、私は全く何も考えていないんです。」</a:t>
                      </a:r>
                      <a:endParaRPr kumimoji="0" lang="de-DE" sz="1400" b="0" i="0" u="none" strike="noStrike" cap="none" normalizeH="0" baseline="0" dirty="0">
                        <a:ln>
                          <a:noFill/>
                        </a:ln>
                        <a:solidFill>
                          <a:schemeClr val="tx1"/>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Calibri Light"/>
                          <a:ea typeface="+mn-ea"/>
                          <a:cs typeface="+mn-cs"/>
                        </a:rPr>
                        <a:t>???</a:t>
                      </a:r>
                      <a:endParaRPr kumimoji="0" lang="de-DE" sz="1400" b="0" i="0" u="none" strike="noStrike" cap="none" normalizeH="0" baseline="0" dirty="0">
                        <a:ln>
                          <a:noFill/>
                        </a:ln>
                        <a:solidFill>
                          <a:srgbClr val="004992"/>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「この声をコントロールできません。対抗しようとすると、もっと悪くなるんです。これは、誰かが本当に私をこきおろしたいんだということの表れです。」</a:t>
                      </a:r>
                      <a:endParaRPr kumimoji="0" lang="de-DE" sz="1400" b="0" i="0" u="none" strike="noStrike" cap="none" normalizeH="0" baseline="0" dirty="0">
                        <a:ln>
                          <a:noFill/>
                        </a:ln>
                        <a:solidFill>
                          <a:schemeClr val="tx1"/>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400" b="0" i="0" u="none" strike="noStrike" cap="none" normalizeH="0" baseline="0">
                          <a:ln>
                            <a:noFill/>
                          </a:ln>
                          <a:solidFill>
                            <a:srgbClr val="004992"/>
                          </a:solidFill>
                          <a:effectLst/>
                          <a:latin typeface="Calibri Light"/>
                          <a:ea typeface="+mn-ea"/>
                          <a:cs typeface="+mn-cs"/>
                        </a:rPr>
                        <a:t>???</a:t>
                      </a:r>
                      <a:endParaRPr kumimoji="0" lang="de-DE" sz="1400" b="0" i="0" u="none" strike="noStrike" cap="none" normalizeH="0" baseline="0" dirty="0">
                        <a:ln>
                          <a:noFill/>
                        </a:ln>
                        <a:solidFill>
                          <a:srgbClr val="004992"/>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「私は声が言うような邪悪な考えをもったことは決してありません。誰かを傷つけようなどと考えたことも決してありません。でも、たぶん、こうした攻撃的な考えをずっと抱いているんです。」</a:t>
                      </a:r>
                      <a:endParaRPr lang="en-US" sz="1400" dirty="0">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Calibri Light"/>
                          <a:ea typeface="+mn-ea"/>
                          <a:cs typeface="+mn-cs"/>
                        </a:rPr>
                        <a:t>???</a:t>
                      </a:r>
                      <a:endParaRPr kumimoji="0" lang="de-DE" sz="1400" b="0" i="0" u="none" strike="noStrike" cap="none" normalizeH="0" baseline="0" dirty="0">
                        <a:ln>
                          <a:noFill/>
                        </a:ln>
                        <a:solidFill>
                          <a:srgbClr val="004992"/>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36</a:t>
            </a:fld>
            <a:endParaRPr lang="de-DE" dirty="0">
              <a:latin typeface="Calibri Light"/>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dirty="0">
                <a:solidFill>
                  <a:srgbClr val="004992"/>
                </a:solidFill>
                <a:latin typeface="Calibri Light"/>
                <a:ea typeface="+mn-ea"/>
                <a:cs typeface="+mn-cs"/>
              </a:rPr>
              <a:t>声が聞こえる</a:t>
            </a:r>
            <a:br>
              <a:rPr lang="ja-JP" altLang="en-US" sz="3600" dirty="0">
                <a:solidFill>
                  <a:srgbClr val="004992"/>
                </a:solidFill>
                <a:latin typeface="Calibri Light"/>
                <a:ea typeface="+mn-ea"/>
                <a:cs typeface="+mn-cs"/>
              </a:rPr>
            </a:br>
            <a:r>
              <a:rPr lang="ja-JP" altLang="en-US" dirty="0">
                <a:solidFill>
                  <a:srgbClr val="004992"/>
                </a:solidFill>
                <a:latin typeface="Calibri Light"/>
                <a:ea typeface="+mn-ea"/>
                <a:cs typeface="+mn-cs"/>
              </a:rPr>
              <a:t>自分自身の考えか</a:t>
            </a:r>
            <a:r>
              <a:rPr lang="en-US" altLang="ja-JP" dirty="0">
                <a:solidFill>
                  <a:srgbClr val="004992"/>
                </a:solidFill>
                <a:latin typeface="Calibri Light"/>
                <a:ea typeface="+mn-ea"/>
                <a:cs typeface="+mn-cs"/>
              </a:rPr>
              <a:t>?</a:t>
            </a:r>
            <a:r>
              <a:rPr lang="ja-JP" altLang="en-US" dirty="0">
                <a:solidFill>
                  <a:srgbClr val="004992"/>
                </a:solidFill>
                <a:latin typeface="Calibri Light"/>
                <a:ea typeface="+mn-ea"/>
                <a:cs typeface="+mn-cs"/>
              </a:rPr>
              <a:t>遠隔操作か</a:t>
            </a:r>
            <a:r>
              <a:rPr lang="en-US" altLang="ja-JP" dirty="0">
                <a:solidFill>
                  <a:srgbClr val="004992"/>
                </a:solidFill>
                <a:latin typeface="Calibri Light"/>
                <a:ea typeface="+mn-ea"/>
                <a:cs typeface="+mn-cs"/>
              </a:rPr>
              <a:t>?</a:t>
            </a:r>
            <a:br>
              <a:rPr lang="en-US" altLang="ja-JP" sz="3600" dirty="0">
                <a:solidFill>
                  <a:srgbClr val="004992"/>
                </a:solidFill>
                <a:latin typeface="Calibri Light"/>
                <a:ea typeface="+mn-ea"/>
                <a:cs typeface="+mn-cs"/>
              </a:rPr>
            </a:br>
            <a:r>
              <a:rPr lang="ja-JP" altLang="en-US" dirty="0">
                <a:solidFill>
                  <a:srgbClr val="004992"/>
                </a:solidFill>
                <a:latin typeface="Calibri Light"/>
                <a:ea typeface="+mn-ea"/>
                <a:cs typeface="+mn-cs"/>
              </a:rPr>
              <a:t>賛否両論</a:t>
            </a:r>
            <a:endParaRPr lang="en-US" altLang="ja-JP" dirty="0">
              <a:solidFill>
                <a:srgbClr val="004992"/>
              </a:solidFill>
              <a:latin typeface="Calibri Light"/>
              <a:ea typeface="+mn-ea"/>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2542664520"/>
              </p:ext>
            </p:extLst>
          </p:nvPr>
        </p:nvGraphicFramePr>
        <p:xfrm>
          <a:off x="408955" y="2564904"/>
          <a:ext cx="11376000" cy="4221486"/>
        </p:xfrm>
        <a:graphic>
          <a:graphicData uri="http://schemas.openxmlformats.org/drawingml/2006/table">
            <a:tbl>
              <a:tblPr firstRow="1" bandRow="1">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000000"/>
                          </a:solidFill>
                          <a:effectLst/>
                          <a:latin typeface="Calibri Light"/>
                          <a:ea typeface="+mn-ea"/>
                          <a:cs typeface="+mn-cs"/>
                        </a:rPr>
                        <a:t>なぜ、あなたはその声が外から聞こえると思うのでしょう</a:t>
                      </a:r>
                      <a:r>
                        <a:rPr kumimoji="0" lang="en-US" altLang="ja-JP" sz="1400" b="0" i="0" u="none" strike="noStrike" cap="none" normalizeH="0" baseline="0" dirty="0">
                          <a:ln>
                            <a:noFill/>
                          </a:ln>
                          <a:solidFill>
                            <a:srgbClr val="000000"/>
                          </a:solidFill>
                          <a:effectLst/>
                          <a:latin typeface="Calibri Light"/>
                          <a:ea typeface="+mn-ea"/>
                          <a:cs typeface="+mn-cs"/>
                        </a:rPr>
                        <a:t>?</a:t>
                      </a:r>
                      <a:endParaRPr kumimoji="0" lang="de-DE" sz="1400" b="0" i="0" u="none" strike="noStrike" cap="none" normalizeH="0" baseline="0" dirty="0">
                        <a:ln>
                          <a:noFill/>
                        </a:ln>
                        <a:solidFill>
                          <a:srgbClr val="000000"/>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000000"/>
                          </a:solidFill>
                          <a:effectLst/>
                          <a:latin typeface="Calibri Light"/>
                          <a:ea typeface="+mn-ea"/>
                          <a:cs typeface="+mn-cs"/>
                        </a:rPr>
                        <a:t>左の欄に書いてある考えとは別の説明はありませんか</a:t>
                      </a:r>
                      <a:r>
                        <a:rPr kumimoji="0" lang="en-US" altLang="ja-JP" sz="1400" b="0" i="0" u="none" strike="noStrike" cap="none" normalizeH="0" baseline="0" dirty="0">
                          <a:ln>
                            <a:noFill/>
                          </a:ln>
                          <a:solidFill>
                            <a:srgbClr val="000000"/>
                          </a:solidFill>
                          <a:effectLst/>
                          <a:latin typeface="Calibri Light"/>
                          <a:ea typeface="+mn-ea"/>
                          <a:cs typeface="+mn-cs"/>
                        </a:rPr>
                        <a:t>?</a:t>
                      </a:r>
                      <a:endParaRPr kumimoji="0" lang="en-US" sz="1400" b="0" i="0" u="none" strike="noStrike" cap="none" normalizeH="0" baseline="0" dirty="0">
                        <a:ln>
                          <a:noFill/>
                        </a:ln>
                        <a:solidFill>
                          <a:srgbClr val="000000"/>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「私にははっきりと声が聞こえます。その一方で、私は全く何も考えていないんです。」</a:t>
                      </a:r>
                      <a:endParaRPr kumimoji="0" lang="de-DE" sz="1400" b="0" i="0" u="none" strike="noStrike" cap="none" normalizeH="0" baseline="0" dirty="0">
                        <a:ln>
                          <a:noFill/>
                        </a:ln>
                        <a:solidFill>
                          <a:schemeClr val="tx1"/>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健常者の約</a:t>
                      </a:r>
                      <a:r>
                        <a:rPr kumimoji="0" lang="en-US" altLang="ja-JP" sz="1400" b="0" i="0" u="none" strike="noStrike" cap="none" normalizeH="0" baseline="0" dirty="0">
                          <a:ln>
                            <a:noFill/>
                          </a:ln>
                          <a:solidFill>
                            <a:srgbClr val="333333"/>
                          </a:solidFill>
                          <a:effectLst/>
                          <a:latin typeface="Calibri Light"/>
                          <a:ea typeface="+mn-ea"/>
                          <a:cs typeface="+mn-cs"/>
                        </a:rPr>
                        <a:t>15</a:t>
                      </a:r>
                      <a:r>
                        <a:rPr kumimoji="0" lang="ja-JP" altLang="en-US" sz="1400" b="0" i="0" u="none" strike="noStrike" cap="none" normalizeH="0" baseline="0" dirty="0">
                          <a:ln>
                            <a:noFill/>
                          </a:ln>
                          <a:solidFill>
                            <a:srgbClr val="333333"/>
                          </a:solidFill>
                          <a:effectLst/>
                          <a:latin typeface="Calibri Light"/>
                          <a:ea typeface="+mn-ea"/>
                          <a:cs typeface="+mn-cs"/>
                        </a:rPr>
                        <a:t>～</a:t>
                      </a:r>
                      <a:r>
                        <a:rPr kumimoji="0" lang="en-US" altLang="ja-JP" sz="1400" b="0" i="0" u="none" strike="noStrike" cap="none" normalizeH="0" baseline="0" dirty="0">
                          <a:ln>
                            <a:noFill/>
                          </a:ln>
                          <a:solidFill>
                            <a:srgbClr val="333333"/>
                          </a:solidFill>
                          <a:effectLst/>
                          <a:latin typeface="Calibri Light"/>
                          <a:ea typeface="+mn-ea"/>
                          <a:cs typeface="+mn-cs"/>
                        </a:rPr>
                        <a:t>20</a:t>
                      </a:r>
                      <a:r>
                        <a:rPr kumimoji="0" lang="ja-JP" altLang="en-US" sz="1400" b="0" i="0" u="none" strike="noStrike" cap="none" normalizeH="0" baseline="0" dirty="0">
                          <a:ln>
                            <a:noFill/>
                          </a:ln>
                          <a:solidFill>
                            <a:srgbClr val="333333"/>
                          </a:solidFill>
                          <a:effectLst/>
                          <a:latin typeface="Calibri Light"/>
                          <a:ea typeface="+mn-ea"/>
                          <a:cs typeface="+mn-cs"/>
                        </a:rPr>
                        <a:t>％は、そのような声が時々聞こえる。</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強く考えると、ほとんど声のように聞こえることがある </a:t>
                      </a:r>
                      <a:r>
                        <a:rPr kumimoji="0" lang="en-US" altLang="ja-JP" sz="1400" b="0" i="0" u="none" strike="noStrike" cap="none" normalizeH="0" baseline="0" dirty="0">
                          <a:ln>
                            <a:noFill/>
                          </a:ln>
                          <a:solidFill>
                            <a:srgbClr val="333333"/>
                          </a:solidFill>
                          <a:effectLst/>
                          <a:latin typeface="Calibri Light"/>
                          <a:ea typeface="+mn-ea"/>
                          <a:cs typeface="+mn-cs"/>
                        </a:rPr>
                        <a:t>(</a:t>
                      </a:r>
                      <a:r>
                        <a:rPr kumimoji="0" lang="ja-JP" altLang="en-US" sz="1400" b="0" i="0" u="none" strike="noStrike" cap="none" normalizeH="0" baseline="0" dirty="0">
                          <a:ln>
                            <a:noFill/>
                          </a:ln>
                          <a:solidFill>
                            <a:srgbClr val="333333"/>
                          </a:solidFill>
                          <a:effectLst/>
                          <a:latin typeface="Calibri Light"/>
                          <a:ea typeface="+mn-ea"/>
                          <a:cs typeface="+mn-cs"/>
                        </a:rPr>
                        <a:t>おぼえやすい曲、心の中で繰り返しとなえること、</a:t>
                      </a:r>
                      <a:r>
                        <a:rPr kumimoji="0" lang="en-US" altLang="ja-JP" sz="1400" b="0" i="0" u="none" strike="noStrike" cap="none" normalizeH="0" baseline="0" dirty="0">
                          <a:ln>
                            <a:noFill/>
                          </a:ln>
                          <a:solidFill>
                            <a:srgbClr val="333333"/>
                          </a:solidFill>
                          <a:effectLst/>
                          <a:latin typeface="Calibri Light"/>
                          <a:ea typeface="+mn-ea"/>
                          <a:cs typeface="+mn-cs"/>
                        </a:rPr>
                        <a:t>e</a:t>
                      </a:r>
                      <a:r>
                        <a:rPr kumimoji="0" lang="ja-JP" altLang="en-US" sz="1400" b="0" i="0" u="none" strike="noStrike" cap="none" normalizeH="0" baseline="0" dirty="0">
                          <a:ln>
                            <a:noFill/>
                          </a:ln>
                          <a:solidFill>
                            <a:srgbClr val="333333"/>
                          </a:solidFill>
                          <a:effectLst/>
                          <a:latin typeface="Calibri Light"/>
                          <a:ea typeface="+mn-ea"/>
                          <a:cs typeface="+mn-cs"/>
                        </a:rPr>
                        <a:t>メールを読んでいるとその差出人の友人の声が聞こえること</a:t>
                      </a:r>
                      <a:r>
                        <a:rPr kumimoji="0" lang="en-US" altLang="ja-JP" sz="1400" b="0" i="0" u="none" strike="noStrike" cap="none" normalizeH="0" baseline="0" dirty="0">
                          <a:ln>
                            <a:noFill/>
                          </a:ln>
                          <a:solidFill>
                            <a:srgbClr val="333333"/>
                          </a:solidFill>
                          <a:effectLst/>
                          <a:latin typeface="Calibri Light"/>
                          <a:ea typeface="+mn-ea"/>
                          <a:cs typeface="+mn-cs"/>
                        </a:rPr>
                        <a:t>)</a:t>
                      </a:r>
                      <a:r>
                        <a:rPr kumimoji="0" lang="ja-JP" altLang="en-US" sz="1400" b="0" i="0" u="none" strike="noStrike" cap="none" normalizeH="0" baseline="0" dirty="0">
                          <a:ln>
                            <a:noFill/>
                          </a:ln>
                          <a:solidFill>
                            <a:srgbClr val="333333"/>
                          </a:solidFill>
                          <a:effectLst/>
                          <a:latin typeface="Calibri Light"/>
                          <a:ea typeface="+mn-ea"/>
                          <a:cs typeface="+mn-cs"/>
                        </a:rPr>
                        <a:t>。</a:t>
                      </a:r>
                      <a:endParaRPr kumimoji="0" lang="de-DE" sz="1400" b="0" i="0" u="none" strike="noStrike" cap="none" normalizeH="0" baseline="0" dirty="0">
                        <a:ln>
                          <a:noFill/>
                        </a:ln>
                        <a:solidFill>
                          <a:srgbClr val="333333"/>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「この声をコントロールできません。対抗しようとすると、もっと悪くなるんです。これは、誰かが本当に私をこきおろしたいんだということの表れです。」</a:t>
                      </a:r>
                      <a:endParaRPr kumimoji="0" lang="de-DE" sz="1400" b="0" i="0" u="none" strike="noStrike" cap="none" normalizeH="0" baseline="0" dirty="0">
                        <a:ln>
                          <a:noFill/>
                        </a:ln>
                        <a:solidFill>
                          <a:schemeClr val="tx1"/>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400" b="0" i="0" u="none" strike="noStrike" cap="none" normalizeH="0" baseline="0">
                          <a:ln>
                            <a:noFill/>
                          </a:ln>
                          <a:solidFill>
                            <a:srgbClr val="004992"/>
                          </a:solidFill>
                          <a:effectLst/>
                          <a:latin typeface="Calibri Light"/>
                          <a:ea typeface="+mn-ea"/>
                          <a:cs typeface="+mn-cs"/>
                        </a:rPr>
                        <a:t>???</a:t>
                      </a:r>
                      <a:endParaRPr kumimoji="0" lang="de-DE" sz="1400" b="0" i="0" u="none" strike="noStrike" cap="none" normalizeH="0" baseline="0" dirty="0">
                        <a:ln>
                          <a:noFill/>
                        </a:ln>
                        <a:solidFill>
                          <a:srgbClr val="004992"/>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「私は声が言うような邪悪な考えをもったことは決してありません。誰かを傷つけようなどと考えたことも決してありません。でも、たぶん、こうした攻撃的な考えをずっと抱いているんです。」</a:t>
                      </a:r>
                      <a:endParaRPr lang="en-US" sz="1400" dirty="0">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Calibri Light"/>
                          <a:ea typeface="+mn-ea"/>
                          <a:cs typeface="+mn-cs"/>
                        </a:rPr>
                        <a:t>???</a:t>
                      </a:r>
                      <a:endParaRPr kumimoji="0" lang="de-DE" sz="1400" b="0" i="0" u="none" strike="noStrike" cap="none" normalizeH="0" baseline="0" dirty="0">
                        <a:ln>
                          <a:noFill/>
                        </a:ln>
                        <a:solidFill>
                          <a:srgbClr val="004992"/>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cs typeface="+mn-cs"/>
              </a:rPr>
              <a:pPr/>
              <a:t>37</a:t>
            </a:fld>
            <a:endParaRPr lang="de-DE" dirty="0">
              <a:latin typeface="Calibri Light"/>
              <a:cs typeface="+mn-cs"/>
            </a:endParaRPr>
          </a:p>
        </p:txBody>
      </p:sp>
    </p:spTree>
    <p:extLst>
      <p:ext uri="{BB962C8B-B14F-4D97-AF65-F5344CB8AC3E}">
        <p14:creationId xmlns:p14="http://schemas.microsoft.com/office/powerpoint/2010/main" val="258973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Calibri Light"/>
                <a:ea typeface="+mn-ea"/>
                <a:cs typeface="+mn-cs"/>
              </a:rPr>
              <a:t>声が聞こえる</a:t>
            </a:r>
            <a:br>
              <a:rPr lang="ja-JP" altLang="en-US" sz="3600">
                <a:solidFill>
                  <a:srgbClr val="004992"/>
                </a:solidFill>
                <a:latin typeface="Calibri Light"/>
                <a:ea typeface="+mn-ea"/>
                <a:cs typeface="+mn-cs"/>
              </a:rPr>
            </a:br>
            <a:r>
              <a:rPr lang="ja-JP" altLang="en-US">
                <a:solidFill>
                  <a:srgbClr val="004992"/>
                </a:solidFill>
                <a:latin typeface="Calibri Light"/>
                <a:ea typeface="+mn-ea"/>
                <a:cs typeface="+mn-cs"/>
              </a:rPr>
              <a:t>自分自身の考えか</a:t>
            </a:r>
            <a:r>
              <a:rPr lang="en-US" altLang="ja-JP">
                <a:solidFill>
                  <a:srgbClr val="004992"/>
                </a:solidFill>
                <a:latin typeface="Calibri Light"/>
                <a:ea typeface="+mn-ea"/>
                <a:cs typeface="+mn-cs"/>
              </a:rPr>
              <a:t>?</a:t>
            </a:r>
            <a:r>
              <a:rPr lang="ja-JP" altLang="en-US">
                <a:solidFill>
                  <a:srgbClr val="004992"/>
                </a:solidFill>
                <a:latin typeface="Calibri Light"/>
                <a:ea typeface="+mn-ea"/>
                <a:cs typeface="+mn-cs"/>
              </a:rPr>
              <a:t>遠隔操作か</a:t>
            </a:r>
            <a:r>
              <a:rPr lang="en-US" altLang="ja-JP">
                <a:solidFill>
                  <a:srgbClr val="004992"/>
                </a:solidFill>
                <a:latin typeface="Calibri Light"/>
                <a:ea typeface="+mn-ea"/>
                <a:cs typeface="+mn-cs"/>
              </a:rPr>
              <a:t>?</a:t>
            </a:r>
            <a:br>
              <a:rPr lang="en-US" altLang="ja-JP" sz="3600">
                <a:solidFill>
                  <a:srgbClr val="004992"/>
                </a:solidFill>
                <a:latin typeface="Calibri Light"/>
                <a:ea typeface="+mn-ea"/>
                <a:cs typeface="+mn-cs"/>
              </a:rPr>
            </a:br>
            <a:r>
              <a:rPr lang="ja-JP" altLang="en-US">
                <a:solidFill>
                  <a:srgbClr val="004992"/>
                </a:solidFill>
                <a:latin typeface="Calibri Light"/>
                <a:ea typeface="+mn-ea"/>
                <a:cs typeface="+mn-cs"/>
              </a:rPr>
              <a:t>賛否両論</a:t>
            </a:r>
            <a:endParaRPr lang="en-US" altLang="ja-JP">
              <a:solidFill>
                <a:srgbClr val="004992"/>
              </a:solidFill>
              <a:latin typeface="Calibri Light"/>
              <a:ea typeface="+mn-ea"/>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379328328"/>
              </p:ext>
            </p:extLst>
          </p:nvPr>
        </p:nvGraphicFramePr>
        <p:xfrm>
          <a:off x="408955" y="2564904"/>
          <a:ext cx="11376000" cy="4221486"/>
        </p:xfrm>
        <a:graphic>
          <a:graphicData uri="http://schemas.openxmlformats.org/drawingml/2006/table">
            <a:tbl>
              <a:tblPr firstRow="1" bandRow="1">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000000"/>
                          </a:solidFill>
                          <a:effectLst/>
                          <a:latin typeface="Calibri Light"/>
                          <a:ea typeface="+mn-ea"/>
                          <a:cs typeface="+mn-cs"/>
                        </a:rPr>
                        <a:t>なぜ、あなたはその声が外から聞こえると思うのでしょう</a:t>
                      </a:r>
                      <a:r>
                        <a:rPr kumimoji="0" lang="en-US" altLang="ja-JP" sz="1400" b="0" i="0" u="none" strike="noStrike" cap="none" normalizeH="0" baseline="0" dirty="0">
                          <a:ln>
                            <a:noFill/>
                          </a:ln>
                          <a:solidFill>
                            <a:srgbClr val="000000"/>
                          </a:solidFill>
                          <a:effectLst/>
                          <a:latin typeface="Calibri Light"/>
                          <a:ea typeface="+mn-ea"/>
                          <a:cs typeface="+mn-cs"/>
                        </a:rPr>
                        <a:t>?</a:t>
                      </a:r>
                      <a:endParaRPr kumimoji="0" lang="de-DE" sz="1400" b="0" i="0" u="none" strike="noStrike" cap="none" normalizeH="0" baseline="0" dirty="0">
                        <a:ln>
                          <a:noFill/>
                        </a:ln>
                        <a:solidFill>
                          <a:srgbClr val="000000"/>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000000"/>
                          </a:solidFill>
                          <a:effectLst/>
                          <a:latin typeface="Calibri Light"/>
                          <a:ea typeface="+mn-ea"/>
                          <a:cs typeface="+mn-cs"/>
                        </a:rPr>
                        <a:t>左の欄に書いてある考えとは別の説明はありませんか</a:t>
                      </a:r>
                      <a:r>
                        <a:rPr kumimoji="0" lang="en-US" altLang="ja-JP" sz="1400" b="0" i="0" u="none" strike="noStrike" cap="none" normalizeH="0" baseline="0" dirty="0">
                          <a:ln>
                            <a:noFill/>
                          </a:ln>
                          <a:solidFill>
                            <a:srgbClr val="000000"/>
                          </a:solidFill>
                          <a:effectLst/>
                          <a:latin typeface="Calibri Light"/>
                          <a:ea typeface="+mn-ea"/>
                          <a:cs typeface="+mn-cs"/>
                        </a:rPr>
                        <a:t>?</a:t>
                      </a:r>
                      <a:endParaRPr kumimoji="0" lang="en-US" sz="1400" b="0" i="0" u="none" strike="noStrike" cap="none" normalizeH="0" baseline="0" dirty="0">
                        <a:ln>
                          <a:noFill/>
                        </a:ln>
                        <a:solidFill>
                          <a:srgbClr val="000000"/>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「私にははっきりと声が聞こえます。その一方で、私は全く何も考えていないんです。」</a:t>
                      </a:r>
                      <a:endParaRPr kumimoji="0" lang="de-DE" sz="1400" b="0" i="0" u="none" strike="noStrike" cap="none" normalizeH="0" baseline="0" dirty="0">
                        <a:ln>
                          <a:noFill/>
                        </a:ln>
                        <a:solidFill>
                          <a:schemeClr val="tx1"/>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健常者の約</a:t>
                      </a:r>
                      <a:r>
                        <a:rPr kumimoji="0" lang="en-US" altLang="ja-JP" sz="1400" b="0" i="0" u="none" strike="noStrike" cap="none" normalizeH="0" baseline="0" dirty="0">
                          <a:ln>
                            <a:noFill/>
                          </a:ln>
                          <a:solidFill>
                            <a:srgbClr val="333333"/>
                          </a:solidFill>
                          <a:effectLst/>
                          <a:latin typeface="Calibri Light"/>
                          <a:ea typeface="+mn-ea"/>
                          <a:cs typeface="+mn-cs"/>
                        </a:rPr>
                        <a:t>15</a:t>
                      </a:r>
                      <a:r>
                        <a:rPr kumimoji="0" lang="ja-JP" altLang="en-US" sz="1400" b="0" i="0" u="none" strike="noStrike" cap="none" normalizeH="0" baseline="0" dirty="0">
                          <a:ln>
                            <a:noFill/>
                          </a:ln>
                          <a:solidFill>
                            <a:srgbClr val="333333"/>
                          </a:solidFill>
                          <a:effectLst/>
                          <a:latin typeface="Calibri Light"/>
                          <a:ea typeface="+mn-ea"/>
                          <a:cs typeface="+mn-cs"/>
                        </a:rPr>
                        <a:t>～</a:t>
                      </a:r>
                      <a:r>
                        <a:rPr kumimoji="0" lang="en-US" altLang="ja-JP" sz="1400" b="0" i="0" u="none" strike="noStrike" cap="none" normalizeH="0" baseline="0" dirty="0">
                          <a:ln>
                            <a:noFill/>
                          </a:ln>
                          <a:solidFill>
                            <a:srgbClr val="333333"/>
                          </a:solidFill>
                          <a:effectLst/>
                          <a:latin typeface="Calibri Light"/>
                          <a:ea typeface="+mn-ea"/>
                          <a:cs typeface="+mn-cs"/>
                        </a:rPr>
                        <a:t>20</a:t>
                      </a:r>
                      <a:r>
                        <a:rPr kumimoji="0" lang="ja-JP" altLang="en-US" sz="1400" b="0" i="0" u="none" strike="noStrike" cap="none" normalizeH="0" baseline="0" dirty="0">
                          <a:ln>
                            <a:noFill/>
                          </a:ln>
                          <a:solidFill>
                            <a:srgbClr val="333333"/>
                          </a:solidFill>
                          <a:effectLst/>
                          <a:latin typeface="Calibri Light"/>
                          <a:ea typeface="+mn-ea"/>
                          <a:cs typeface="+mn-cs"/>
                        </a:rPr>
                        <a:t>％は、そのような声が時々聞こえる。</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強く考えると、ほとんど声のように聞こえることがある </a:t>
                      </a:r>
                      <a:r>
                        <a:rPr kumimoji="0" lang="en-US" altLang="ja-JP" sz="1400" b="0" i="0" u="none" strike="noStrike" cap="none" normalizeH="0" baseline="0" dirty="0">
                          <a:ln>
                            <a:noFill/>
                          </a:ln>
                          <a:solidFill>
                            <a:srgbClr val="333333"/>
                          </a:solidFill>
                          <a:effectLst/>
                          <a:latin typeface="Calibri Light"/>
                          <a:ea typeface="+mn-ea"/>
                          <a:cs typeface="+mn-cs"/>
                        </a:rPr>
                        <a:t>(</a:t>
                      </a:r>
                      <a:r>
                        <a:rPr kumimoji="0" lang="ja-JP" altLang="en-US" sz="1400" b="0" i="0" u="none" strike="noStrike" cap="none" normalizeH="0" baseline="0" dirty="0">
                          <a:ln>
                            <a:noFill/>
                          </a:ln>
                          <a:solidFill>
                            <a:srgbClr val="333333"/>
                          </a:solidFill>
                          <a:effectLst/>
                          <a:latin typeface="Calibri Light"/>
                          <a:ea typeface="+mn-ea"/>
                          <a:cs typeface="+mn-cs"/>
                        </a:rPr>
                        <a:t>おぼえやすい曲、心の中で繰り返しとなえること、</a:t>
                      </a:r>
                      <a:r>
                        <a:rPr kumimoji="0" lang="en-US" altLang="ja-JP" sz="1400" b="0" i="0" u="none" strike="noStrike" cap="none" normalizeH="0" baseline="0" dirty="0">
                          <a:ln>
                            <a:noFill/>
                          </a:ln>
                          <a:solidFill>
                            <a:srgbClr val="333333"/>
                          </a:solidFill>
                          <a:effectLst/>
                          <a:latin typeface="Calibri Light"/>
                          <a:ea typeface="+mn-ea"/>
                          <a:cs typeface="+mn-cs"/>
                        </a:rPr>
                        <a:t>e</a:t>
                      </a:r>
                      <a:r>
                        <a:rPr kumimoji="0" lang="ja-JP" altLang="en-US" sz="1400" b="0" i="0" u="none" strike="noStrike" cap="none" normalizeH="0" baseline="0" dirty="0">
                          <a:ln>
                            <a:noFill/>
                          </a:ln>
                          <a:solidFill>
                            <a:srgbClr val="333333"/>
                          </a:solidFill>
                          <a:effectLst/>
                          <a:latin typeface="Calibri Light"/>
                          <a:ea typeface="+mn-ea"/>
                          <a:cs typeface="+mn-cs"/>
                        </a:rPr>
                        <a:t>メールを読んでいるとその差出人の友人の声が聞こえること</a:t>
                      </a:r>
                      <a:r>
                        <a:rPr kumimoji="0" lang="en-US" altLang="ja-JP" sz="1400" b="0" i="0" u="none" strike="noStrike" cap="none" normalizeH="0" baseline="0" dirty="0">
                          <a:ln>
                            <a:noFill/>
                          </a:ln>
                          <a:solidFill>
                            <a:srgbClr val="333333"/>
                          </a:solidFill>
                          <a:effectLst/>
                          <a:latin typeface="Calibri Light"/>
                          <a:ea typeface="+mn-ea"/>
                          <a:cs typeface="+mn-cs"/>
                        </a:rPr>
                        <a:t>)</a:t>
                      </a:r>
                      <a:r>
                        <a:rPr kumimoji="0" lang="ja-JP" altLang="en-US" sz="1400" b="0" i="0" u="none" strike="noStrike" cap="none" normalizeH="0" baseline="0" dirty="0">
                          <a:ln>
                            <a:noFill/>
                          </a:ln>
                          <a:solidFill>
                            <a:srgbClr val="333333"/>
                          </a:solidFill>
                          <a:effectLst/>
                          <a:latin typeface="Calibri Light"/>
                          <a:ea typeface="+mn-ea"/>
                          <a:cs typeface="+mn-cs"/>
                        </a:rPr>
                        <a:t>。</a:t>
                      </a:r>
                      <a:endParaRPr kumimoji="0" lang="de-DE" sz="1400" b="0" i="0" u="none" strike="noStrike" cap="none" normalizeH="0" baseline="0" dirty="0">
                        <a:ln>
                          <a:noFill/>
                        </a:ln>
                        <a:solidFill>
                          <a:srgbClr val="333333"/>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「この声をコントロールできません。対抗しようとすると、もっと悪くなるんです。これは、誰かが本当に私をこきおろしたいんだということの表れです。」</a:t>
                      </a:r>
                      <a:endParaRPr kumimoji="0" lang="de-DE" sz="1400" b="0" i="0" u="none" strike="noStrike" cap="none" normalizeH="0" baseline="0" dirty="0">
                        <a:ln>
                          <a:noFill/>
                        </a:ln>
                        <a:solidFill>
                          <a:schemeClr val="tx1"/>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私たちの考えは完全にコントロールできるわけではない。そうでなかったら、素晴らしい思いつきやひらめき、意図せず心のなかで繰り返し考えるようなことはありえない。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もし、私たちがこれらの考えに対抗しようとすると、それは自動的に強くなる。</a:t>
                      </a:r>
                      <a:br>
                        <a:rPr kumimoji="0" lang="en-US" altLang="ja-JP" sz="1400" b="0" i="0" u="none" strike="noStrike" cap="none" normalizeH="0" baseline="0" dirty="0">
                          <a:ln>
                            <a:noFill/>
                          </a:ln>
                          <a:solidFill>
                            <a:srgbClr val="333333"/>
                          </a:solidFill>
                          <a:effectLst/>
                          <a:latin typeface="Calibri Light"/>
                          <a:ea typeface="+mn-ea"/>
                          <a:cs typeface="+mn-cs"/>
                        </a:rPr>
                      </a:br>
                      <a:r>
                        <a:rPr kumimoji="0" lang="en-US" altLang="ja-JP" sz="1400" b="0" i="0" u="none" strike="noStrike" cap="none" normalizeH="0" baseline="0" dirty="0">
                          <a:ln>
                            <a:noFill/>
                          </a:ln>
                          <a:solidFill>
                            <a:srgbClr val="333333"/>
                          </a:solidFill>
                          <a:effectLst/>
                          <a:latin typeface="Calibri Light"/>
                          <a:ea typeface="+mn-ea"/>
                          <a:cs typeface="+mn-cs"/>
                          <a:sym typeface="Wingdings" panose="05000000000000000000" pitchFamily="2" charset="2"/>
                        </a:rPr>
                        <a:t>→</a:t>
                      </a:r>
                      <a:r>
                        <a:rPr kumimoji="0" lang="ja-JP" altLang="en-US" sz="1400" b="0" i="0" u="none" strike="noStrike" cap="none" normalizeH="0" baseline="0" dirty="0">
                          <a:ln>
                            <a:noFill/>
                          </a:ln>
                          <a:solidFill>
                            <a:srgbClr val="333333"/>
                          </a:solidFill>
                          <a:effectLst/>
                          <a:latin typeface="Calibri Light"/>
                          <a:ea typeface="+mn-ea"/>
                          <a:cs typeface="+mn-cs"/>
                        </a:rPr>
                        <a:t> 実験</a:t>
                      </a:r>
                      <a:r>
                        <a:rPr kumimoji="0" lang="en-US" altLang="ja-JP" sz="1400" b="0" i="0" u="none" strike="noStrike" cap="none" normalizeH="0" baseline="0" dirty="0">
                          <a:ln>
                            <a:noFill/>
                          </a:ln>
                          <a:solidFill>
                            <a:srgbClr val="333333"/>
                          </a:solidFill>
                          <a:effectLst/>
                          <a:latin typeface="Calibri Light"/>
                          <a:ea typeface="+mn-ea"/>
                          <a:cs typeface="+mn-cs"/>
                        </a:rPr>
                        <a:t>:8</a:t>
                      </a:r>
                      <a:r>
                        <a:rPr kumimoji="0" lang="ja-JP" altLang="en-US" sz="1400" b="0" i="0" u="none" strike="noStrike" cap="none" normalizeH="0" baseline="0" dirty="0">
                          <a:ln>
                            <a:noFill/>
                          </a:ln>
                          <a:solidFill>
                            <a:srgbClr val="333333"/>
                          </a:solidFill>
                          <a:effectLst/>
                          <a:latin typeface="Calibri Light"/>
                          <a:ea typeface="+mn-ea"/>
                          <a:cs typeface="+mn-cs"/>
                        </a:rPr>
                        <a:t>という数字を考えないようにしてみてください。うまくいかないでしょう？これまで以上にあなたの頭のなかに</a:t>
                      </a:r>
                      <a:r>
                        <a:rPr kumimoji="0" lang="en-US" altLang="ja-JP" sz="1400" b="0" i="0" u="none" strike="noStrike" cap="none" normalizeH="0" baseline="0" dirty="0">
                          <a:ln>
                            <a:noFill/>
                          </a:ln>
                          <a:solidFill>
                            <a:srgbClr val="333333"/>
                          </a:solidFill>
                          <a:effectLst/>
                          <a:latin typeface="Calibri Light"/>
                          <a:ea typeface="+mn-ea"/>
                          <a:cs typeface="+mn-cs"/>
                        </a:rPr>
                        <a:t>8</a:t>
                      </a:r>
                      <a:r>
                        <a:rPr kumimoji="0" lang="ja-JP" altLang="en-US" sz="1400" b="0" i="0" u="none" strike="noStrike" cap="none" normalizeH="0" baseline="0" dirty="0">
                          <a:ln>
                            <a:noFill/>
                          </a:ln>
                          <a:solidFill>
                            <a:srgbClr val="333333"/>
                          </a:solidFill>
                          <a:effectLst/>
                          <a:latin typeface="Calibri Light"/>
                          <a:ea typeface="+mn-ea"/>
                          <a:cs typeface="+mn-cs"/>
                        </a:rPr>
                        <a:t>という数字が入り込んでくるはずです。</a:t>
                      </a:r>
                      <a:endParaRPr kumimoji="0" lang="de-DE" sz="1400" b="0" i="0" u="none" strike="noStrike" cap="none" normalizeH="0" baseline="0" dirty="0">
                        <a:ln>
                          <a:noFill/>
                        </a:ln>
                        <a:solidFill>
                          <a:srgbClr val="333333"/>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「私は声が言うような邪悪な考えをもったことは決してありません。誰かを傷つけようなどと考えたことも決してありません。でも、たぶん、こうした攻撃的な考えをずっと抱いているんです。」</a:t>
                      </a:r>
                      <a:endParaRPr lang="en-US" sz="1400" dirty="0">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Calibri Light"/>
                          <a:ea typeface="+mn-ea"/>
                          <a:cs typeface="+mn-cs"/>
                        </a:rPr>
                        <a:t>???</a:t>
                      </a:r>
                      <a:endParaRPr kumimoji="0" lang="de-DE" sz="1400" b="0" i="0" u="none" strike="noStrike" cap="none" normalizeH="0" baseline="0" dirty="0">
                        <a:ln>
                          <a:noFill/>
                        </a:ln>
                        <a:solidFill>
                          <a:srgbClr val="004992"/>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cs typeface="+mn-cs"/>
              </a:rPr>
              <a:pPr/>
              <a:t>38</a:t>
            </a:fld>
            <a:endParaRPr lang="de-DE" dirty="0">
              <a:latin typeface="Calibri Light"/>
              <a:cs typeface="+mn-cs"/>
            </a:endParaRPr>
          </a:p>
        </p:txBody>
      </p:sp>
    </p:spTree>
    <p:extLst>
      <p:ext uri="{BB962C8B-B14F-4D97-AF65-F5344CB8AC3E}">
        <p14:creationId xmlns:p14="http://schemas.microsoft.com/office/powerpoint/2010/main" val="2880652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Calibri Light"/>
                <a:ea typeface="+mn-ea"/>
                <a:cs typeface="+mn-cs"/>
              </a:rPr>
              <a:t>声が聞こえる</a:t>
            </a:r>
            <a:br>
              <a:rPr lang="ja-JP" altLang="en-US" sz="3600">
                <a:solidFill>
                  <a:srgbClr val="004992"/>
                </a:solidFill>
                <a:latin typeface="Calibri Light"/>
                <a:ea typeface="+mn-ea"/>
                <a:cs typeface="+mn-cs"/>
              </a:rPr>
            </a:br>
            <a:r>
              <a:rPr lang="ja-JP" altLang="en-US">
                <a:solidFill>
                  <a:srgbClr val="004992"/>
                </a:solidFill>
                <a:latin typeface="Calibri Light"/>
                <a:ea typeface="+mn-ea"/>
                <a:cs typeface="+mn-cs"/>
              </a:rPr>
              <a:t>自分自身の考えか</a:t>
            </a:r>
            <a:r>
              <a:rPr lang="en-US" altLang="ja-JP">
                <a:solidFill>
                  <a:srgbClr val="004992"/>
                </a:solidFill>
                <a:latin typeface="Calibri Light"/>
                <a:ea typeface="+mn-ea"/>
                <a:cs typeface="+mn-cs"/>
              </a:rPr>
              <a:t>?</a:t>
            </a:r>
            <a:r>
              <a:rPr lang="ja-JP" altLang="en-US">
                <a:solidFill>
                  <a:srgbClr val="004992"/>
                </a:solidFill>
                <a:latin typeface="Calibri Light"/>
                <a:ea typeface="+mn-ea"/>
                <a:cs typeface="+mn-cs"/>
              </a:rPr>
              <a:t>遠隔操作か</a:t>
            </a:r>
            <a:r>
              <a:rPr lang="en-US" altLang="ja-JP">
                <a:solidFill>
                  <a:srgbClr val="004992"/>
                </a:solidFill>
                <a:latin typeface="Calibri Light"/>
                <a:ea typeface="+mn-ea"/>
                <a:cs typeface="+mn-cs"/>
              </a:rPr>
              <a:t>?</a:t>
            </a:r>
            <a:br>
              <a:rPr lang="en-US" altLang="ja-JP" sz="3600">
                <a:solidFill>
                  <a:srgbClr val="004992"/>
                </a:solidFill>
                <a:latin typeface="Calibri Light"/>
                <a:ea typeface="+mn-ea"/>
                <a:cs typeface="+mn-cs"/>
              </a:rPr>
            </a:br>
            <a:r>
              <a:rPr lang="ja-JP" altLang="en-US">
                <a:solidFill>
                  <a:srgbClr val="004992"/>
                </a:solidFill>
                <a:latin typeface="Calibri Light"/>
                <a:ea typeface="+mn-ea"/>
                <a:cs typeface="+mn-cs"/>
              </a:rPr>
              <a:t>賛否両論</a:t>
            </a:r>
            <a:endParaRPr lang="en-US" altLang="ja-JP">
              <a:solidFill>
                <a:srgbClr val="004992"/>
              </a:solidFill>
              <a:latin typeface="Calibri Light"/>
              <a:ea typeface="+mn-ea"/>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925041941"/>
              </p:ext>
            </p:extLst>
          </p:nvPr>
        </p:nvGraphicFramePr>
        <p:xfrm>
          <a:off x="408955" y="2564904"/>
          <a:ext cx="11376000" cy="4221486"/>
        </p:xfrm>
        <a:graphic>
          <a:graphicData uri="http://schemas.openxmlformats.org/drawingml/2006/table">
            <a:tbl>
              <a:tblPr firstRow="1" bandRow="1">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000000"/>
                          </a:solidFill>
                          <a:effectLst/>
                          <a:latin typeface="Calibri Light"/>
                          <a:ea typeface="+mn-ea"/>
                          <a:cs typeface="+mn-cs"/>
                        </a:rPr>
                        <a:t>なぜ、あなたはその声が外から聞こえると思うのでしょう</a:t>
                      </a:r>
                      <a:r>
                        <a:rPr kumimoji="0" lang="en-US" altLang="ja-JP" sz="1400" b="0" i="0" u="none" strike="noStrike" cap="none" normalizeH="0" baseline="0" dirty="0">
                          <a:ln>
                            <a:noFill/>
                          </a:ln>
                          <a:solidFill>
                            <a:srgbClr val="000000"/>
                          </a:solidFill>
                          <a:effectLst/>
                          <a:latin typeface="Calibri Light"/>
                          <a:ea typeface="+mn-ea"/>
                          <a:cs typeface="+mn-cs"/>
                        </a:rPr>
                        <a:t>?</a:t>
                      </a:r>
                      <a:endParaRPr kumimoji="0" lang="de-DE" sz="1400" b="0" i="0" u="none" strike="noStrike" cap="none" normalizeH="0" baseline="0" dirty="0">
                        <a:ln>
                          <a:noFill/>
                        </a:ln>
                        <a:solidFill>
                          <a:srgbClr val="000000"/>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000000"/>
                          </a:solidFill>
                          <a:effectLst/>
                          <a:latin typeface="Calibri Light"/>
                          <a:ea typeface="+mn-ea"/>
                          <a:cs typeface="+mn-cs"/>
                        </a:rPr>
                        <a:t>左の欄に書いてある考えとは別の説明はありませんか</a:t>
                      </a:r>
                      <a:r>
                        <a:rPr kumimoji="0" lang="en-US" altLang="ja-JP" sz="1400" b="0" i="0" u="none" strike="noStrike" cap="none" normalizeH="0" baseline="0" dirty="0">
                          <a:ln>
                            <a:noFill/>
                          </a:ln>
                          <a:solidFill>
                            <a:srgbClr val="000000"/>
                          </a:solidFill>
                          <a:effectLst/>
                          <a:latin typeface="Calibri Light"/>
                          <a:ea typeface="+mn-ea"/>
                          <a:cs typeface="+mn-cs"/>
                        </a:rPr>
                        <a:t>?</a:t>
                      </a:r>
                      <a:endParaRPr kumimoji="0" lang="en-US" sz="1400" b="0" i="0" u="none" strike="noStrike" cap="none" normalizeH="0" baseline="0" dirty="0">
                        <a:ln>
                          <a:noFill/>
                        </a:ln>
                        <a:solidFill>
                          <a:srgbClr val="000000"/>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dirty="0">
                          <a:latin typeface="Calibri Light"/>
                          <a:ea typeface="+mn-ea"/>
                          <a:cs typeface="+mn-cs"/>
                        </a:rPr>
                        <a:t>「私にははっきりと声が聞こえます。その一方で、私は全く何も考えていないんです。」</a:t>
                      </a:r>
                      <a:endParaRPr kumimoji="0" lang="de-DE" sz="1400" b="0" i="0" u="none" strike="noStrike" cap="none" normalizeH="0" baseline="0" dirty="0">
                        <a:ln>
                          <a:noFill/>
                        </a:ln>
                        <a:solidFill>
                          <a:schemeClr val="tx1"/>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健常者の約</a:t>
                      </a:r>
                      <a:r>
                        <a:rPr kumimoji="0" lang="en-US" altLang="ja-JP" sz="1400" b="0" i="0" u="none" strike="noStrike" cap="none" normalizeH="0" baseline="0" dirty="0">
                          <a:ln>
                            <a:noFill/>
                          </a:ln>
                          <a:solidFill>
                            <a:srgbClr val="333333"/>
                          </a:solidFill>
                          <a:effectLst/>
                          <a:latin typeface="Calibri Light"/>
                          <a:ea typeface="+mn-ea"/>
                          <a:cs typeface="+mn-cs"/>
                        </a:rPr>
                        <a:t>15</a:t>
                      </a:r>
                      <a:r>
                        <a:rPr kumimoji="0" lang="ja-JP" altLang="en-US" sz="1400" b="0" i="0" u="none" strike="noStrike" cap="none" normalizeH="0" baseline="0" dirty="0">
                          <a:ln>
                            <a:noFill/>
                          </a:ln>
                          <a:solidFill>
                            <a:srgbClr val="333333"/>
                          </a:solidFill>
                          <a:effectLst/>
                          <a:latin typeface="Calibri Light"/>
                          <a:ea typeface="+mn-ea"/>
                          <a:cs typeface="+mn-cs"/>
                        </a:rPr>
                        <a:t>～</a:t>
                      </a:r>
                      <a:r>
                        <a:rPr kumimoji="0" lang="en-US" altLang="ja-JP" sz="1400" b="0" i="0" u="none" strike="noStrike" cap="none" normalizeH="0" baseline="0" dirty="0">
                          <a:ln>
                            <a:noFill/>
                          </a:ln>
                          <a:solidFill>
                            <a:srgbClr val="333333"/>
                          </a:solidFill>
                          <a:effectLst/>
                          <a:latin typeface="Calibri Light"/>
                          <a:ea typeface="+mn-ea"/>
                          <a:cs typeface="+mn-cs"/>
                        </a:rPr>
                        <a:t>20</a:t>
                      </a:r>
                      <a:r>
                        <a:rPr kumimoji="0" lang="ja-JP" altLang="en-US" sz="1400" b="0" i="0" u="none" strike="noStrike" cap="none" normalizeH="0" baseline="0" dirty="0">
                          <a:ln>
                            <a:noFill/>
                          </a:ln>
                          <a:solidFill>
                            <a:srgbClr val="333333"/>
                          </a:solidFill>
                          <a:effectLst/>
                          <a:latin typeface="Calibri Light"/>
                          <a:ea typeface="+mn-ea"/>
                          <a:cs typeface="+mn-cs"/>
                        </a:rPr>
                        <a:t>％は、そのような声が時々聞こえる。</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強く考えると、ほとんど声のように聞こえることがある </a:t>
                      </a:r>
                      <a:r>
                        <a:rPr kumimoji="0" lang="en-US" altLang="ja-JP" sz="1400" b="0" i="0" u="none" strike="noStrike" cap="none" normalizeH="0" baseline="0" dirty="0">
                          <a:ln>
                            <a:noFill/>
                          </a:ln>
                          <a:solidFill>
                            <a:srgbClr val="333333"/>
                          </a:solidFill>
                          <a:effectLst/>
                          <a:latin typeface="Calibri Light"/>
                          <a:ea typeface="+mn-ea"/>
                          <a:cs typeface="+mn-cs"/>
                        </a:rPr>
                        <a:t>(</a:t>
                      </a:r>
                      <a:r>
                        <a:rPr kumimoji="0" lang="ja-JP" altLang="en-US" sz="1400" b="0" i="0" u="none" strike="noStrike" cap="none" normalizeH="0" baseline="0" dirty="0">
                          <a:ln>
                            <a:noFill/>
                          </a:ln>
                          <a:solidFill>
                            <a:srgbClr val="333333"/>
                          </a:solidFill>
                          <a:effectLst/>
                          <a:latin typeface="Calibri Light"/>
                          <a:ea typeface="+mn-ea"/>
                          <a:cs typeface="+mn-cs"/>
                        </a:rPr>
                        <a:t>おぼえやすい曲、心の中で繰り返しとなえること、</a:t>
                      </a:r>
                      <a:r>
                        <a:rPr kumimoji="0" lang="en-US" altLang="ja-JP" sz="1400" b="0" i="0" u="none" strike="noStrike" cap="none" normalizeH="0" baseline="0" dirty="0">
                          <a:ln>
                            <a:noFill/>
                          </a:ln>
                          <a:solidFill>
                            <a:srgbClr val="333333"/>
                          </a:solidFill>
                          <a:effectLst/>
                          <a:latin typeface="Calibri Light"/>
                          <a:ea typeface="+mn-ea"/>
                          <a:cs typeface="+mn-cs"/>
                        </a:rPr>
                        <a:t>e</a:t>
                      </a:r>
                      <a:r>
                        <a:rPr kumimoji="0" lang="ja-JP" altLang="en-US" sz="1400" b="0" i="0" u="none" strike="noStrike" cap="none" normalizeH="0" baseline="0" dirty="0">
                          <a:ln>
                            <a:noFill/>
                          </a:ln>
                          <a:solidFill>
                            <a:srgbClr val="333333"/>
                          </a:solidFill>
                          <a:effectLst/>
                          <a:latin typeface="Calibri Light"/>
                          <a:ea typeface="+mn-ea"/>
                          <a:cs typeface="+mn-cs"/>
                        </a:rPr>
                        <a:t>メールを読んでいるとその差出人の友人の声が聞こえること</a:t>
                      </a:r>
                      <a:r>
                        <a:rPr kumimoji="0" lang="en-US" altLang="ja-JP" sz="1400" b="0" i="0" u="none" strike="noStrike" cap="none" normalizeH="0" baseline="0" dirty="0">
                          <a:ln>
                            <a:noFill/>
                          </a:ln>
                          <a:solidFill>
                            <a:srgbClr val="333333"/>
                          </a:solidFill>
                          <a:effectLst/>
                          <a:latin typeface="Calibri Light"/>
                          <a:ea typeface="+mn-ea"/>
                          <a:cs typeface="+mn-cs"/>
                        </a:rPr>
                        <a:t>)</a:t>
                      </a:r>
                      <a:r>
                        <a:rPr kumimoji="0" lang="ja-JP" altLang="en-US" sz="1400" b="0" i="0" u="none" strike="noStrike" cap="none" normalizeH="0" baseline="0" dirty="0">
                          <a:ln>
                            <a:noFill/>
                          </a:ln>
                          <a:solidFill>
                            <a:srgbClr val="333333"/>
                          </a:solidFill>
                          <a:effectLst/>
                          <a:latin typeface="Calibri Light"/>
                          <a:ea typeface="+mn-ea"/>
                          <a:cs typeface="+mn-cs"/>
                        </a:rPr>
                        <a:t>。</a:t>
                      </a:r>
                      <a:endParaRPr kumimoji="0" lang="de-DE" sz="1400" b="0" i="0" u="none" strike="noStrike" cap="none" normalizeH="0" baseline="0" dirty="0">
                        <a:ln>
                          <a:noFill/>
                        </a:ln>
                        <a:solidFill>
                          <a:srgbClr val="333333"/>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dirty="0">
                          <a:latin typeface="Calibri Light"/>
                          <a:ea typeface="+mn-ea"/>
                          <a:cs typeface="+mn-cs"/>
                        </a:rPr>
                        <a:t>「この声をコントロールできません。対抗しようとすると、もっと悪くなるんです。これは、誰かが本当に私をこきおろしたいんだということの表れです。」</a:t>
                      </a:r>
                      <a:endParaRPr kumimoji="0" lang="de-DE" sz="1400" b="0" i="0" u="none" strike="noStrike" cap="none" normalizeH="0" baseline="0" dirty="0">
                        <a:ln>
                          <a:noFill/>
                        </a:ln>
                        <a:solidFill>
                          <a:schemeClr val="tx1"/>
                        </a:solidFill>
                        <a:effectLst/>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私たちの考えは完全にコントロールできるわけではない。そうでなかったら、素晴らしい思いつきやひらめき、意図せず心のなかで繰り返し考えるようなことはありえない。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もし、私たちがこれらの考えに対抗しようとすると、それは自動的に強くなる。</a:t>
                      </a:r>
                      <a:br>
                        <a:rPr kumimoji="0" lang="en-US" altLang="ja-JP" sz="1400" b="0" i="0" u="none" strike="noStrike" cap="none" normalizeH="0" baseline="0">
                          <a:ln>
                            <a:noFill/>
                          </a:ln>
                          <a:solidFill>
                            <a:srgbClr val="333333"/>
                          </a:solidFill>
                          <a:effectLst/>
                          <a:latin typeface="Calibri Light"/>
                          <a:ea typeface="+mn-ea"/>
                          <a:cs typeface="+mn-cs"/>
                        </a:rPr>
                      </a:br>
                      <a:r>
                        <a:rPr kumimoji="0" lang="en-US" altLang="ja-JP" sz="1400" b="0" i="0" u="none" strike="noStrike" cap="none" normalizeH="0" baseline="0">
                          <a:ln>
                            <a:noFill/>
                          </a:ln>
                          <a:solidFill>
                            <a:srgbClr val="333333"/>
                          </a:solidFill>
                          <a:effectLst/>
                          <a:latin typeface="Calibri Light"/>
                          <a:ea typeface="+mn-ea"/>
                          <a:cs typeface="+mn-cs"/>
                          <a:sym typeface="Wingdings" panose="05000000000000000000" pitchFamily="2" charset="2"/>
                        </a:rPr>
                        <a:t>→</a:t>
                      </a:r>
                      <a:r>
                        <a:rPr kumimoji="0" lang="ja-JP" altLang="en-US" sz="1400" b="0" i="0" u="none" strike="noStrike" cap="none" normalizeH="0" baseline="0">
                          <a:ln>
                            <a:noFill/>
                          </a:ln>
                          <a:solidFill>
                            <a:srgbClr val="333333"/>
                          </a:solidFill>
                          <a:effectLst/>
                          <a:latin typeface="Calibri Light"/>
                          <a:ea typeface="+mn-ea"/>
                          <a:cs typeface="+mn-cs"/>
                        </a:rPr>
                        <a:t> </a:t>
                      </a:r>
                      <a:r>
                        <a:rPr kumimoji="0" lang="ja-JP" altLang="en-US" sz="1400" b="0" i="0" u="none" strike="noStrike" cap="none" normalizeH="0" baseline="0" dirty="0">
                          <a:ln>
                            <a:noFill/>
                          </a:ln>
                          <a:solidFill>
                            <a:srgbClr val="333333"/>
                          </a:solidFill>
                          <a:effectLst/>
                          <a:latin typeface="Calibri Light"/>
                          <a:ea typeface="+mn-ea"/>
                          <a:cs typeface="+mn-cs"/>
                        </a:rPr>
                        <a:t>実験</a:t>
                      </a:r>
                      <a:r>
                        <a:rPr kumimoji="0" lang="en-US" altLang="ja-JP" sz="1400" b="0" i="0" u="none" strike="noStrike" cap="none" normalizeH="0" baseline="0" dirty="0">
                          <a:ln>
                            <a:noFill/>
                          </a:ln>
                          <a:solidFill>
                            <a:srgbClr val="333333"/>
                          </a:solidFill>
                          <a:effectLst/>
                          <a:latin typeface="Calibri Light"/>
                          <a:ea typeface="+mn-ea"/>
                          <a:cs typeface="+mn-cs"/>
                        </a:rPr>
                        <a:t>:8</a:t>
                      </a:r>
                      <a:r>
                        <a:rPr kumimoji="0" lang="ja-JP" altLang="en-US" sz="1400" b="0" i="0" u="none" strike="noStrike" cap="none" normalizeH="0" baseline="0" dirty="0">
                          <a:ln>
                            <a:noFill/>
                          </a:ln>
                          <a:solidFill>
                            <a:srgbClr val="333333"/>
                          </a:solidFill>
                          <a:effectLst/>
                          <a:latin typeface="Calibri Light"/>
                          <a:ea typeface="+mn-ea"/>
                          <a:cs typeface="+mn-cs"/>
                        </a:rPr>
                        <a:t>という数字を考えないようにしてみてください。うまくいかないでしょう？これまで以上にあなたの頭のなかに</a:t>
                      </a:r>
                      <a:r>
                        <a:rPr kumimoji="0" lang="en-US" altLang="ja-JP" sz="1400" b="0" i="0" u="none" strike="noStrike" cap="none" normalizeH="0" baseline="0" dirty="0">
                          <a:ln>
                            <a:noFill/>
                          </a:ln>
                          <a:solidFill>
                            <a:srgbClr val="333333"/>
                          </a:solidFill>
                          <a:effectLst/>
                          <a:latin typeface="Calibri Light"/>
                          <a:ea typeface="+mn-ea"/>
                          <a:cs typeface="+mn-cs"/>
                        </a:rPr>
                        <a:t>8</a:t>
                      </a:r>
                      <a:r>
                        <a:rPr kumimoji="0" lang="ja-JP" altLang="en-US" sz="1400" b="0" i="0" u="none" strike="noStrike" cap="none" normalizeH="0" baseline="0" dirty="0">
                          <a:ln>
                            <a:noFill/>
                          </a:ln>
                          <a:solidFill>
                            <a:srgbClr val="333333"/>
                          </a:solidFill>
                          <a:effectLst/>
                          <a:latin typeface="Calibri Light"/>
                          <a:ea typeface="+mn-ea"/>
                          <a:cs typeface="+mn-cs"/>
                        </a:rPr>
                        <a:t>という数字が入り込んでくるはずです。</a:t>
                      </a:r>
                      <a:endParaRPr kumimoji="0" lang="de-DE" sz="1400" b="0" i="0" u="none" strike="noStrike" cap="none" normalizeH="0" baseline="0" dirty="0">
                        <a:ln>
                          <a:noFill/>
                        </a:ln>
                        <a:solidFill>
                          <a:srgbClr val="333333"/>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ja-JP" altLang="en-US" sz="1400">
                          <a:latin typeface="Calibri Light"/>
                          <a:ea typeface="+mn-ea"/>
                          <a:cs typeface="+mn-cs"/>
                        </a:rPr>
                        <a:t>「私は声が言うような邪悪な考えをもったことは決してありません。誰かを傷つけようなどと考えたことも決してありません。でも、たぶん、こうした攻撃的な考えをずっと抱いているんです。」</a:t>
                      </a:r>
                      <a:endParaRPr lang="en-US" sz="1400" dirty="0">
                        <a:latin typeface="Calibri Ligh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Calibri Light"/>
                          <a:ea typeface="+mn-ea"/>
                          <a:cs typeface="+mn-cs"/>
                        </a:rPr>
                        <a:t> 通常考えていることとは正反対の考えをもつことはよくある。思考は行動とイコールではない！健常者の</a:t>
                      </a:r>
                      <a:r>
                        <a:rPr kumimoji="0" lang="en-US" altLang="ja-JP" sz="1400" b="0" i="0" u="none" strike="noStrike" cap="none" normalizeH="0" baseline="0" dirty="0">
                          <a:ln>
                            <a:noFill/>
                          </a:ln>
                          <a:solidFill>
                            <a:srgbClr val="333333"/>
                          </a:solidFill>
                          <a:effectLst/>
                          <a:latin typeface="Calibri Light"/>
                          <a:ea typeface="+mn-ea"/>
                          <a:cs typeface="+mn-cs"/>
                        </a:rPr>
                        <a:t>20</a:t>
                      </a:r>
                      <a:r>
                        <a:rPr kumimoji="0" lang="ja-JP" altLang="en-US" sz="1400" b="0" i="0" u="none" strike="noStrike" cap="none" normalizeH="0" baseline="0" dirty="0">
                          <a:ln>
                            <a:noFill/>
                          </a:ln>
                          <a:solidFill>
                            <a:srgbClr val="333333"/>
                          </a:solidFill>
                          <a:effectLst/>
                          <a:latin typeface="Calibri Light"/>
                          <a:ea typeface="+mn-ea"/>
                          <a:cs typeface="+mn-cs"/>
                        </a:rPr>
                        <a:t>％は、自殺したいと一時的に考えることはあるが、実際には自殺しない。さらに、愛する人に対しても、私たちは攻撃性をもつことがある（例：母親と泣きわめく子ども）。</a:t>
                      </a:r>
                      <a:endParaRPr kumimoji="0" lang="de-DE" sz="1400" b="0" i="0" u="none" strike="noStrike" cap="none" normalizeH="0" baseline="0" dirty="0">
                        <a:ln>
                          <a:noFill/>
                        </a:ln>
                        <a:solidFill>
                          <a:srgbClr val="333333"/>
                        </a:solidFill>
                        <a:effectLst/>
                        <a:latin typeface="Calibri Ligh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cs typeface="+mn-cs"/>
              </a:rPr>
              <a:pPr/>
              <a:t>39</a:t>
            </a:fld>
            <a:endParaRPr lang="de-DE" dirty="0">
              <a:latin typeface="Calibri Light"/>
              <a:cs typeface="+mn-cs"/>
            </a:endParaRPr>
          </a:p>
        </p:txBody>
      </p:sp>
    </p:spTree>
    <p:extLst>
      <p:ext uri="{BB962C8B-B14F-4D97-AF65-F5344CB8AC3E}">
        <p14:creationId xmlns:p14="http://schemas.microsoft.com/office/powerpoint/2010/main" val="15314000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Calibri Light"/>
                <a:ea typeface="+mn-ea"/>
                <a:cs typeface="+mn-cs"/>
              </a:rPr>
              <a:t>声が聞こえる</a:t>
            </a:r>
            <a:br>
              <a:rPr lang="ja-JP" altLang="en-US" sz="3600">
                <a:solidFill>
                  <a:srgbClr val="004992"/>
                </a:solidFill>
                <a:latin typeface="Calibri Light"/>
                <a:ea typeface="+mn-ea"/>
                <a:cs typeface="+mn-cs"/>
              </a:rPr>
            </a:br>
            <a:r>
              <a:rPr lang="ja-JP" altLang="en-US">
                <a:solidFill>
                  <a:srgbClr val="004992"/>
                </a:solidFill>
                <a:latin typeface="Calibri Light"/>
                <a:ea typeface="+mn-ea"/>
                <a:cs typeface="+mn-cs"/>
              </a:rPr>
              <a:t>自分自身の考えか</a:t>
            </a:r>
            <a:r>
              <a:rPr lang="en-US" altLang="ja-JP">
                <a:solidFill>
                  <a:srgbClr val="004992"/>
                </a:solidFill>
                <a:latin typeface="Calibri Light"/>
                <a:ea typeface="+mn-ea"/>
                <a:cs typeface="+mn-cs"/>
              </a:rPr>
              <a:t>?</a:t>
            </a:r>
            <a:r>
              <a:rPr lang="ja-JP" altLang="en-US">
                <a:solidFill>
                  <a:srgbClr val="004992"/>
                </a:solidFill>
                <a:latin typeface="Calibri Light"/>
                <a:ea typeface="+mn-ea"/>
                <a:cs typeface="+mn-cs"/>
              </a:rPr>
              <a:t>遠隔操作か</a:t>
            </a:r>
            <a:r>
              <a:rPr lang="en-US" altLang="ja-JP">
                <a:solidFill>
                  <a:srgbClr val="004992"/>
                </a:solidFill>
                <a:latin typeface="Calibri Light"/>
                <a:ea typeface="+mn-ea"/>
                <a:cs typeface="+mn-cs"/>
              </a:rPr>
              <a:t>?</a:t>
            </a:r>
            <a:br>
              <a:rPr lang="en-US" altLang="ja-JP" sz="3600">
                <a:solidFill>
                  <a:srgbClr val="004992"/>
                </a:solidFill>
                <a:latin typeface="Calibri Light"/>
                <a:ea typeface="+mn-ea"/>
                <a:cs typeface="+mn-cs"/>
              </a:rPr>
            </a:br>
            <a:r>
              <a:rPr lang="ja-JP" altLang="en-US">
                <a:solidFill>
                  <a:srgbClr val="004992"/>
                </a:solidFill>
                <a:latin typeface="Calibri Light"/>
                <a:ea typeface="+mn-ea"/>
                <a:cs typeface="+mn-cs"/>
              </a:rPr>
              <a:t>賛否両論</a:t>
            </a:r>
            <a:endParaRPr lang="en-US" altLang="ja-JP">
              <a:solidFill>
                <a:srgbClr val="004992"/>
              </a:solidFill>
              <a:latin typeface="Calibri Light"/>
              <a:ea typeface="+mn-ea"/>
              <a:cs typeface="+mn-cs"/>
            </a:endParaRPr>
          </a:p>
        </p:txBody>
      </p:sp>
      <p:sp>
        <p:nvSpPr>
          <p:cNvPr id="6" name="Content Placeholder 5"/>
          <p:cNvSpPr>
            <a:spLocks noGrp="1"/>
          </p:cNvSpPr>
          <p:nvPr>
            <p:ph idx="1"/>
          </p:nvPr>
        </p:nvSpPr>
        <p:spPr>
          <a:xfrm>
            <a:off x="408955" y="2564904"/>
            <a:ext cx="11340000" cy="3887960"/>
          </a:xfrm>
        </p:spPr>
        <p:txBody>
          <a:bodyPr/>
          <a:lstStyle/>
          <a:p>
            <a:pPr lvl="0" defTabSz="914400" fontAlgn="base">
              <a:lnSpc>
                <a:spcPct val="100000"/>
              </a:lnSpc>
              <a:spcBef>
                <a:spcPts val="1200"/>
              </a:spcBef>
            </a:pPr>
            <a:r>
              <a:rPr lang="ja-JP" altLang="en-US" sz="2400" dirty="0">
                <a:solidFill>
                  <a:srgbClr val="004992"/>
                </a:solidFill>
                <a:latin typeface="Calibri Light"/>
              </a:rPr>
              <a:t>「</a:t>
            </a:r>
            <a:r>
              <a:rPr lang="ja-JP" altLang="de-DE" sz="2400" dirty="0">
                <a:solidFill>
                  <a:srgbClr val="004992"/>
                </a:solidFill>
                <a:latin typeface="Calibri Light"/>
              </a:rPr>
              <a:t>声は遠隔操作によるものだ</a:t>
            </a:r>
            <a:r>
              <a:rPr lang="ja-JP" altLang="en-US" sz="2400" dirty="0">
                <a:solidFill>
                  <a:srgbClr val="004992"/>
                </a:solidFill>
                <a:latin typeface="Calibri Light"/>
              </a:rPr>
              <a:t>」</a:t>
            </a:r>
            <a:r>
              <a:rPr lang="ja-JP" altLang="de-DE" sz="2400" dirty="0">
                <a:solidFill>
                  <a:srgbClr val="004992"/>
                </a:solidFill>
                <a:latin typeface="Calibri Light"/>
              </a:rPr>
              <a:t>という考え方は、それが説明すること以上に多くの疑問を生じさせます。例えば、</a:t>
            </a:r>
            <a:endParaRPr lang="de-DE" altLang="de-DE" sz="2400" dirty="0">
              <a:solidFill>
                <a:srgbClr val="004992"/>
              </a:solidFill>
              <a:latin typeface="Calibri Light"/>
            </a:endParaRPr>
          </a:p>
          <a:p>
            <a:pPr marL="342900" lvl="0" indent="-342900" defTabSz="914400" fontAlgn="base">
              <a:lnSpc>
                <a:spcPct val="100000"/>
              </a:lnSpc>
              <a:spcBef>
                <a:spcPts val="1200"/>
              </a:spcBef>
              <a:buClr>
                <a:srgbClr val="333333"/>
              </a:buClr>
              <a:buFont typeface="WingDings"/>
              <a:buChar char=""/>
            </a:pPr>
            <a:r>
              <a:rPr lang="ja-JP" altLang="de-DE" sz="2400" dirty="0">
                <a:solidFill>
                  <a:srgbClr val="333333"/>
                </a:solidFill>
                <a:latin typeface="Calibri Light"/>
              </a:rPr>
              <a:t>技術的に可能なのか</a:t>
            </a:r>
            <a:r>
              <a:rPr lang="de-DE" altLang="ja-JP" sz="24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ja-JP" altLang="de-DE" sz="2400" dirty="0">
                <a:solidFill>
                  <a:srgbClr val="333333"/>
                </a:solidFill>
                <a:latin typeface="Calibri Light"/>
              </a:rPr>
              <a:t>いつ、どこで</a:t>
            </a:r>
            <a:r>
              <a:rPr lang="ja-JP" altLang="en-US" sz="2400" dirty="0">
                <a:solidFill>
                  <a:srgbClr val="333333"/>
                </a:solidFill>
                <a:latin typeface="Calibri Light"/>
              </a:rPr>
              <a:t>、何が</a:t>
            </a:r>
            <a:r>
              <a:rPr lang="ja-JP" altLang="de-DE" sz="2400" dirty="0">
                <a:solidFill>
                  <a:srgbClr val="333333"/>
                </a:solidFill>
                <a:latin typeface="Calibri Light"/>
              </a:rPr>
              <a:t>埋め込まれ</a:t>
            </a:r>
            <a:r>
              <a:rPr lang="ja-JP" altLang="en-US" sz="2400" dirty="0">
                <a:solidFill>
                  <a:srgbClr val="333333"/>
                </a:solidFill>
                <a:latin typeface="Calibri Light"/>
              </a:rPr>
              <a:t>た</a:t>
            </a:r>
            <a:r>
              <a:rPr lang="ja-JP" altLang="de-DE" sz="2400" dirty="0">
                <a:solidFill>
                  <a:srgbClr val="333333"/>
                </a:solidFill>
                <a:latin typeface="Calibri Light"/>
              </a:rPr>
              <a:t>のか</a:t>
            </a:r>
            <a:r>
              <a:rPr lang="de-DE" altLang="ja-JP" sz="24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ja-JP" altLang="de-DE" sz="2400" dirty="0">
                <a:solidFill>
                  <a:srgbClr val="333333"/>
                </a:solidFill>
                <a:latin typeface="Calibri Light"/>
              </a:rPr>
              <a:t>あなたに危害を加えたいのは誰か</a:t>
            </a:r>
            <a:r>
              <a:rPr lang="de-DE" altLang="ja-JP" sz="2400" dirty="0">
                <a:solidFill>
                  <a:srgbClr val="333333"/>
                </a:solidFill>
                <a:latin typeface="Calibri Light"/>
              </a:rPr>
              <a:t>?</a:t>
            </a:r>
            <a:r>
              <a:rPr lang="ja-JP" altLang="de-DE" sz="2400" dirty="0">
                <a:solidFill>
                  <a:srgbClr val="333333"/>
                </a:solidFill>
                <a:latin typeface="Calibri Light"/>
              </a:rPr>
              <a:t>その人物にはそうするための時間とお金があるのか</a:t>
            </a:r>
            <a:r>
              <a:rPr lang="de-DE" altLang="ja-JP" sz="2400"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ja-JP" altLang="de-DE" sz="2400" dirty="0">
                <a:solidFill>
                  <a:srgbClr val="333333"/>
                </a:solidFill>
                <a:latin typeface="Calibri Light"/>
              </a:rPr>
              <a:t>誰かに危害を加えるには、もっと簡単な方法があるはず。なぜ、このような手間のかかる</a:t>
            </a:r>
            <a:r>
              <a:rPr lang="de-DE" altLang="ja-JP" sz="2400" dirty="0">
                <a:solidFill>
                  <a:srgbClr val="333333"/>
                </a:solidFill>
                <a:latin typeface="Calibri Light"/>
              </a:rPr>
              <a:t>(</a:t>
            </a:r>
            <a:r>
              <a:rPr lang="ja-JP" altLang="de-DE" sz="2400" dirty="0">
                <a:solidFill>
                  <a:srgbClr val="333333"/>
                </a:solidFill>
                <a:latin typeface="Calibri Light"/>
              </a:rPr>
              <a:t>ことによると不可能な</a:t>
            </a:r>
            <a:r>
              <a:rPr lang="de-DE" altLang="ja-JP" sz="2400" dirty="0">
                <a:solidFill>
                  <a:srgbClr val="333333"/>
                </a:solidFill>
                <a:latin typeface="Calibri Light"/>
              </a:rPr>
              <a:t>)</a:t>
            </a:r>
            <a:r>
              <a:rPr lang="ja-JP" altLang="de-DE" sz="2400" dirty="0">
                <a:solidFill>
                  <a:srgbClr val="333333"/>
                </a:solidFill>
                <a:latin typeface="Calibri Light"/>
              </a:rPr>
              <a:t>方法が選ばれたのか</a:t>
            </a:r>
            <a:r>
              <a:rPr lang="de-DE" altLang="ja-JP" sz="2400" dirty="0">
                <a:solidFill>
                  <a:srgbClr val="333333"/>
                </a:solidFill>
                <a:latin typeface="Calibri Light"/>
              </a:rPr>
              <a:t>?</a:t>
            </a:r>
            <a:endParaRPr lang="en-US" sz="2400" dirty="0">
              <a:latin typeface="Calibri Light"/>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cs typeface="+mn-cs"/>
              </a:rPr>
              <a:pPr/>
              <a:t>40</a:t>
            </a:fld>
            <a:endParaRPr lang="de-DE" dirty="0">
              <a:latin typeface="Calibri Ligh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友人が家まで車で送ってくれた。</a:t>
            </a:r>
            <a:endParaRPr lang="en-US" sz="3600" dirty="0">
              <a:solidFill>
                <a:srgbClr val="004992"/>
              </a:solidFill>
              <a:latin typeface="+mn-lt"/>
              <a:ea typeface="+mn-ea"/>
              <a:cs typeface="+mn-cs"/>
            </a:endParaRPr>
          </a:p>
        </p:txBody>
      </p:sp>
      <p:sp>
        <p:nvSpPr>
          <p:cNvPr id="87043"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なぜ</a:t>
            </a:r>
            <a:r>
              <a:rPr lang="ja-JP" altLang="en-US" sz="2400" dirty="0">
                <a:solidFill>
                  <a:srgbClr val="333333"/>
                </a:solidFill>
                <a:latin typeface="Calibri Light"/>
              </a:rPr>
              <a:t>、その</a:t>
            </a:r>
            <a:r>
              <a:rPr lang="ja-JP" altLang="de-DE" sz="2400" dirty="0">
                <a:solidFill>
                  <a:srgbClr val="333333"/>
                </a:solidFill>
                <a:latin typeface="Calibri Light"/>
              </a:rPr>
              <a:t>友</a:t>
            </a:r>
            <a:r>
              <a:rPr lang="ja-JP" altLang="en-US" sz="2400" dirty="0">
                <a:solidFill>
                  <a:srgbClr val="333333"/>
                </a:solidFill>
                <a:latin typeface="Calibri Light"/>
              </a:rPr>
              <a:t>人</a:t>
            </a:r>
            <a:r>
              <a:rPr lang="ja-JP" altLang="de-DE" sz="2400" dirty="0">
                <a:solidFill>
                  <a:srgbClr val="333333"/>
                </a:solidFill>
                <a:latin typeface="Calibri Light"/>
              </a:rPr>
              <a:t>は車で送ってくれたのでしょ</a:t>
            </a:r>
            <a:r>
              <a:rPr lang="ja-JP" altLang="de-DE" sz="2400">
                <a:solidFill>
                  <a:srgbClr val="333333"/>
                </a:solidFill>
                <a:latin typeface="Calibri Light"/>
              </a:rPr>
              <a:t>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41</a:t>
            </a:fld>
            <a:endParaRPr lang="de-DE" dirty="0">
              <a:latin typeface="Calibri Light"/>
              <a:cs typeface="+mn-cs"/>
            </a:endParaRPr>
          </a:p>
        </p:txBody>
      </p:sp>
      <p:pic>
        <p:nvPicPr>
          <p:cNvPr id="12"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Autofit/>
          </a:bodyPr>
          <a:lstStyle/>
          <a:p>
            <a:r>
              <a:rPr lang="ja-JP" altLang="en-US" sz="3600" dirty="0">
                <a:solidFill>
                  <a:srgbClr val="004992"/>
                </a:solidFill>
                <a:latin typeface="+mn-lt"/>
                <a:ea typeface="+mn-ea"/>
                <a:cs typeface="+mn-cs"/>
              </a:rPr>
              <a:t>友人があなたとの待ち合わせの時間に姿を見せなかった。</a:t>
            </a:r>
            <a:endParaRPr lang="en-US" sz="3600" dirty="0">
              <a:solidFill>
                <a:srgbClr val="004992"/>
              </a:solidFill>
              <a:latin typeface="+mn-lt"/>
              <a:ea typeface="+mn-ea"/>
              <a:cs typeface="+mn-cs"/>
            </a:endParaRPr>
          </a:p>
        </p:txBody>
      </p:sp>
      <p:sp>
        <p:nvSpPr>
          <p:cNvPr id="89091"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なぜ、</a:t>
            </a:r>
            <a:r>
              <a:rPr lang="ja-JP" altLang="en-US" sz="2400" dirty="0">
                <a:solidFill>
                  <a:srgbClr val="333333"/>
                </a:solidFill>
                <a:latin typeface="Calibri Light"/>
              </a:rPr>
              <a:t>その</a:t>
            </a:r>
            <a:r>
              <a:rPr lang="ja-JP" altLang="de-DE" sz="2400" dirty="0">
                <a:solidFill>
                  <a:srgbClr val="333333"/>
                </a:solidFill>
                <a:latin typeface="Calibri Light"/>
              </a:rPr>
              <a:t>友</a:t>
            </a:r>
            <a:r>
              <a:rPr lang="ja-JP" altLang="en-US" sz="2400" dirty="0">
                <a:solidFill>
                  <a:srgbClr val="333333"/>
                </a:solidFill>
                <a:latin typeface="Calibri Light"/>
              </a:rPr>
              <a:t>人</a:t>
            </a:r>
            <a:r>
              <a:rPr lang="ja-JP" altLang="de-DE" sz="2400" dirty="0">
                <a:solidFill>
                  <a:srgbClr val="333333"/>
                </a:solidFill>
                <a:latin typeface="Calibri Light"/>
              </a:rPr>
              <a:t>は来なかったのでしょう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42</a:t>
            </a:fld>
            <a:endParaRPr lang="de-DE" dirty="0">
              <a:latin typeface="Calibri Light"/>
              <a:cs typeface="+mn-cs"/>
            </a:endParaRPr>
          </a:p>
        </p:txBody>
      </p:sp>
      <p:pic>
        <p:nvPicPr>
          <p:cNvPr id="12"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友人が手紙をよこさない。</a:t>
            </a:r>
            <a:endParaRPr lang="de-DE" altLang="de-DE" sz="3600">
              <a:latin typeface="Calibri Light"/>
              <a:ea typeface="+mn-ea"/>
              <a:cs typeface="+mn-cs"/>
            </a:endParaRPr>
          </a:p>
        </p:txBody>
      </p:sp>
      <p:sp>
        <p:nvSpPr>
          <p:cNvPr id="91139" name="Rectangle 3"/>
          <p:cNvSpPr>
            <a:spLocks noGrp="1" noChangeArrowheads="1"/>
          </p:cNvSpPr>
          <p:nvPr>
            <p:ph idx="1"/>
          </p:nvPr>
        </p:nvSpPr>
        <p:spPr/>
        <p:txBody>
          <a:bodyPr>
            <a:noAutofit/>
          </a:bodyPr>
          <a:lstStyle/>
          <a:p>
            <a:pPr eaLnBrk="1" hangingPunct="1"/>
            <a:r>
              <a:rPr lang="ja-JP" altLang="en-US" sz="2400" dirty="0">
                <a:solidFill>
                  <a:srgbClr val="333333"/>
                </a:solidFill>
                <a:latin typeface="Calibri Light"/>
              </a:rPr>
              <a:t>なぜ、その</a:t>
            </a:r>
            <a:r>
              <a:rPr lang="ja-JP" altLang="de-DE" sz="2400" dirty="0">
                <a:solidFill>
                  <a:srgbClr val="333333"/>
                </a:solidFill>
                <a:latin typeface="Calibri Light"/>
              </a:rPr>
              <a:t>友</a:t>
            </a:r>
            <a:r>
              <a:rPr lang="ja-JP" altLang="en-US" sz="2400" dirty="0">
                <a:solidFill>
                  <a:srgbClr val="333333"/>
                </a:solidFill>
                <a:latin typeface="Calibri Light"/>
              </a:rPr>
              <a:t>人</a:t>
            </a:r>
            <a:r>
              <a:rPr lang="ja-JP" altLang="de-DE" sz="2400" dirty="0">
                <a:solidFill>
                  <a:srgbClr val="333333"/>
                </a:solidFill>
                <a:latin typeface="Calibri Light"/>
              </a:rPr>
              <a:t>はあなたに手紙をよこさないのでしょう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dirty="0">
                <a:solidFill>
                  <a:srgbClr val="004992"/>
                </a:solidFill>
                <a:latin typeface="Calibri Light"/>
                <a:cs typeface="+mn-cs"/>
              </a:rPr>
              <a:t>自分自身</a:t>
            </a:r>
            <a:r>
              <a:rPr lang="en-US" altLang="ja-JP" sz="2400" dirty="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dirty="0">
                <a:solidFill>
                  <a:srgbClr val="004992"/>
                </a:solidFill>
                <a:latin typeface="Calibri Light"/>
                <a:cs typeface="+mn-cs"/>
              </a:rPr>
              <a:t>他の人</a:t>
            </a:r>
            <a:r>
              <a:rPr lang="en-US" altLang="ja-JP" sz="2400" dirty="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dirty="0">
                <a:solidFill>
                  <a:srgbClr val="004992"/>
                </a:solidFill>
                <a:latin typeface="Calibri Light"/>
                <a:cs typeface="+mn-cs"/>
              </a:rPr>
              <a:t>環境や偶然</a:t>
            </a:r>
            <a:r>
              <a:rPr lang="en-US" altLang="ja-JP" sz="2400" dirty="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43</a:t>
            </a:fld>
            <a:endParaRPr lang="de-DE" dirty="0">
              <a:latin typeface="Calibri Ligh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Calibri Light"/>
                <a:ea typeface="+mn-ea"/>
                <a:cs typeface="+mn-cs"/>
              </a:rPr>
              <a:t>30</a:t>
            </a:r>
            <a:r>
              <a:rPr lang="ja-JP" altLang="en-US" sz="3600">
                <a:latin typeface="Calibri Light"/>
                <a:ea typeface="+mn-ea"/>
                <a:cs typeface="+mn-cs"/>
              </a:rPr>
              <a:t>分間も車で後をつけられている。</a:t>
            </a:r>
            <a:endParaRPr lang="de-DE" altLang="de-DE" sz="3600">
              <a:latin typeface="Calibri Light"/>
              <a:ea typeface="+mn-ea"/>
              <a:cs typeface="+mn-cs"/>
            </a:endParaRPr>
          </a:p>
        </p:txBody>
      </p:sp>
      <p:sp>
        <p:nvSpPr>
          <p:cNvPr id="93187"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なぜ、その車はあなたの後ろを走っているのでしょ</a:t>
            </a:r>
            <a:r>
              <a:rPr lang="ja-JP" altLang="de-DE" sz="2400">
                <a:solidFill>
                  <a:srgbClr val="333333"/>
                </a:solidFill>
                <a:latin typeface="Calibri Light"/>
              </a:rPr>
              <a:t>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11"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44</a:t>
            </a:fld>
            <a:endParaRPr lang="de-DE" dirty="0">
              <a:latin typeface="Calibri Ligh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ea typeface="+mn-ea"/>
                <a:cs typeface="+mn-cs"/>
              </a:rPr>
              <a:t>乗りたかったバスが、あなたの目の前でちょうど発車した。</a:t>
            </a:r>
            <a:endParaRPr lang="de-DE" altLang="de-DE" sz="3600">
              <a:latin typeface="Calibri Light"/>
              <a:ea typeface="+mn-ea"/>
              <a:cs typeface="+mn-cs"/>
            </a:endParaRPr>
          </a:p>
        </p:txBody>
      </p:sp>
      <p:sp>
        <p:nvSpPr>
          <p:cNvPr id="95235" name="Rectangle 3"/>
          <p:cNvSpPr>
            <a:spLocks noGrp="1" noChangeArrowheads="1"/>
          </p:cNvSpPr>
          <p:nvPr>
            <p:ph idx="1"/>
          </p:nvPr>
        </p:nvSpPr>
        <p:spPr/>
        <p:txBody>
          <a:bodyPr>
            <a:noAutofit/>
          </a:bodyPr>
          <a:lstStyle/>
          <a:p>
            <a:pPr eaLnBrk="1" hangingPunct="1"/>
            <a:r>
              <a:rPr lang="ja-JP" altLang="de-DE" sz="2400">
                <a:solidFill>
                  <a:srgbClr val="333333"/>
                </a:solidFill>
                <a:latin typeface="Calibri Light"/>
              </a:rPr>
              <a:t>な</a:t>
            </a:r>
            <a:r>
              <a:rPr lang="ja-JP" altLang="en-US" sz="2400" dirty="0">
                <a:solidFill>
                  <a:srgbClr val="333333"/>
                </a:solidFill>
                <a:latin typeface="Calibri Light"/>
              </a:rPr>
              <a:t>ぜ、</a:t>
            </a:r>
            <a:r>
              <a:rPr lang="ja-JP" altLang="de-DE" sz="2400" dirty="0">
                <a:solidFill>
                  <a:srgbClr val="333333"/>
                </a:solidFill>
                <a:latin typeface="Calibri Light"/>
              </a:rPr>
              <a:t>バスに乗れなかったのでしょ</a:t>
            </a:r>
            <a:r>
              <a:rPr lang="ja-JP" altLang="de-DE" sz="2400">
                <a:solidFill>
                  <a:srgbClr val="333333"/>
                </a:solidFill>
                <a:latin typeface="Calibri Light"/>
              </a:rPr>
              <a:t>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45</a:t>
            </a:fld>
            <a:endParaRPr lang="de-DE" dirty="0">
              <a:latin typeface="Calibri Ligh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友人がお酒を飲もうと誘ってきた。</a:t>
            </a:r>
            <a:endParaRPr lang="de-DE" altLang="de-DE" sz="3600">
              <a:latin typeface="Calibri Light"/>
              <a:ea typeface="+mn-ea"/>
              <a:cs typeface="+mn-cs"/>
            </a:endParaRPr>
          </a:p>
        </p:txBody>
      </p:sp>
      <p:sp>
        <p:nvSpPr>
          <p:cNvPr id="97283"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a:t>
            </a:r>
            <a:r>
              <a:rPr lang="ja-JP" altLang="en-US" sz="2400" dirty="0">
                <a:solidFill>
                  <a:srgbClr val="333333"/>
                </a:solidFill>
                <a:latin typeface="Calibri Light"/>
              </a:rPr>
              <a:t>ぜ、</a:t>
            </a:r>
            <a:r>
              <a:rPr lang="ja-JP" altLang="de-DE" sz="2400" dirty="0">
                <a:solidFill>
                  <a:srgbClr val="333333"/>
                </a:solidFill>
                <a:latin typeface="Calibri Light"/>
              </a:rPr>
              <a:t>その</a:t>
            </a:r>
            <a:r>
              <a:rPr lang="ja-JP" altLang="en-US" sz="2400" dirty="0">
                <a:solidFill>
                  <a:srgbClr val="333333"/>
                </a:solidFill>
                <a:latin typeface="Calibri Light"/>
              </a:rPr>
              <a:t>友</a:t>
            </a:r>
            <a:r>
              <a:rPr lang="ja-JP" altLang="de-DE" sz="2400" dirty="0">
                <a:solidFill>
                  <a:srgbClr val="333333"/>
                </a:solidFill>
                <a:latin typeface="Calibri Light"/>
              </a:rPr>
              <a:t>人はあなたを飲みに誘ったのでしょう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46</a:t>
            </a:fld>
            <a:endParaRPr lang="de-DE" dirty="0">
              <a:latin typeface="Calibri Ligh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Calibri Light"/>
                <a:ea typeface="+mn-ea"/>
                <a:cs typeface="+mn-cs"/>
              </a:rPr>
              <a:t>かなりの時間、あなたの家の前で、男性が新聞を読み続けている。</a:t>
            </a:r>
            <a:endParaRPr lang="de-DE" altLang="de-DE" sz="3600" dirty="0">
              <a:latin typeface="Calibri Light"/>
              <a:ea typeface="+mn-ea"/>
              <a:cs typeface="+mn-cs"/>
            </a:endParaRPr>
          </a:p>
        </p:txBody>
      </p:sp>
      <p:sp>
        <p:nvSpPr>
          <p:cNvPr id="99331"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a:t>
            </a:r>
            <a:r>
              <a:rPr lang="ja-JP" altLang="en-US" sz="2400" dirty="0">
                <a:solidFill>
                  <a:srgbClr val="333333"/>
                </a:solidFill>
                <a:latin typeface="Calibri Light"/>
              </a:rPr>
              <a:t>ぜ、その</a:t>
            </a:r>
            <a:r>
              <a:rPr lang="ja-JP" altLang="de-DE" sz="2400" dirty="0">
                <a:solidFill>
                  <a:srgbClr val="333333"/>
                </a:solidFill>
                <a:latin typeface="Calibri Light"/>
              </a:rPr>
              <a:t>男性はあなたの</a:t>
            </a:r>
            <a:r>
              <a:rPr lang="ja-JP" altLang="en-US" sz="2400" dirty="0">
                <a:solidFill>
                  <a:srgbClr val="333333"/>
                </a:solidFill>
                <a:latin typeface="Calibri Light"/>
              </a:rPr>
              <a:t>家</a:t>
            </a:r>
            <a:r>
              <a:rPr lang="ja-JP" altLang="de-DE" sz="2400" dirty="0">
                <a:solidFill>
                  <a:srgbClr val="333333"/>
                </a:solidFill>
                <a:latin typeface="Calibri Light"/>
              </a:rPr>
              <a:t>の前で</a:t>
            </a:r>
            <a:r>
              <a:rPr lang="ja-JP" altLang="en-US" sz="2400" dirty="0">
                <a:solidFill>
                  <a:srgbClr val="333333"/>
                </a:solidFill>
                <a:latin typeface="Calibri Light"/>
              </a:rPr>
              <a:t>、</a:t>
            </a:r>
            <a:r>
              <a:rPr lang="ja-JP" altLang="de-DE" sz="2400" dirty="0">
                <a:solidFill>
                  <a:srgbClr val="333333"/>
                </a:solidFill>
                <a:latin typeface="Calibri Light"/>
              </a:rPr>
              <a:t>新聞を読んでいるのでしょう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47</a:t>
            </a:fld>
            <a:endParaRPr lang="de-DE" dirty="0">
              <a:latin typeface="Calibri Ligh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友人は、あなたが卑怯な人だと思っている。</a:t>
            </a:r>
            <a:endParaRPr lang="de-DE" altLang="de-DE" sz="3600" dirty="0">
              <a:latin typeface="Calibri Light"/>
              <a:ea typeface="+mn-ea"/>
              <a:cs typeface="+mn-cs"/>
            </a:endParaRPr>
          </a:p>
        </p:txBody>
      </p:sp>
      <p:sp>
        <p:nvSpPr>
          <p:cNvPr id="101379"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a:t>
            </a:r>
            <a:r>
              <a:rPr lang="ja-JP" altLang="en-US" sz="2400" dirty="0">
                <a:solidFill>
                  <a:srgbClr val="333333"/>
                </a:solidFill>
                <a:latin typeface="Calibri Light"/>
              </a:rPr>
              <a:t>ぜ、その</a:t>
            </a:r>
            <a:r>
              <a:rPr lang="ja-JP" altLang="de-DE" sz="2400" dirty="0">
                <a:solidFill>
                  <a:srgbClr val="333333"/>
                </a:solidFill>
                <a:latin typeface="Calibri Light"/>
              </a:rPr>
              <a:t>友</a:t>
            </a:r>
            <a:r>
              <a:rPr lang="ja-JP" altLang="en-US" sz="2400" dirty="0">
                <a:solidFill>
                  <a:srgbClr val="333333"/>
                </a:solidFill>
                <a:latin typeface="Calibri Light"/>
              </a:rPr>
              <a:t>人</a:t>
            </a:r>
            <a:r>
              <a:rPr lang="ja-JP" altLang="de-DE" sz="2400" dirty="0">
                <a:solidFill>
                  <a:srgbClr val="333333"/>
                </a:solidFill>
                <a:latin typeface="Calibri Light"/>
              </a:rPr>
              <a:t>は</a:t>
            </a:r>
            <a:r>
              <a:rPr lang="ja-JP" altLang="en-US" sz="2400" dirty="0">
                <a:solidFill>
                  <a:srgbClr val="333333"/>
                </a:solidFill>
                <a:latin typeface="Calibri Light"/>
              </a:rPr>
              <a:t>、</a:t>
            </a:r>
            <a:r>
              <a:rPr lang="ja-JP" altLang="de-DE" sz="2400" dirty="0">
                <a:solidFill>
                  <a:srgbClr val="333333"/>
                </a:solidFill>
                <a:latin typeface="Calibri Light"/>
              </a:rPr>
              <a:t>あなたが</a:t>
            </a:r>
            <a:r>
              <a:rPr lang="ja-JP" altLang="en-US" sz="2400" dirty="0">
                <a:solidFill>
                  <a:srgbClr val="333333"/>
                </a:solidFill>
                <a:latin typeface="Calibri Light"/>
              </a:rPr>
              <a:t>卑怯な人だ</a:t>
            </a:r>
            <a:r>
              <a:rPr lang="ja-JP" altLang="de-DE" sz="2400" dirty="0">
                <a:solidFill>
                  <a:srgbClr val="333333"/>
                </a:solidFill>
                <a:latin typeface="Calibri Light"/>
              </a:rPr>
              <a:t>と思ったのでしょう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11"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48</a:t>
            </a:fld>
            <a:endParaRPr lang="de-DE" dirty="0">
              <a:latin typeface="Calibri Ligh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ea typeface="+mn-ea"/>
                <a:cs typeface="+mn-cs"/>
              </a:rPr>
              <a:t>友人は、あなたが頭が良いと思っている。</a:t>
            </a:r>
            <a:endParaRPr lang="de-DE" altLang="de-DE" sz="3600">
              <a:latin typeface="Calibri Light"/>
              <a:ea typeface="+mn-ea"/>
              <a:cs typeface="+mn-cs"/>
            </a:endParaRPr>
          </a:p>
        </p:txBody>
      </p:sp>
      <p:sp>
        <p:nvSpPr>
          <p:cNvPr id="103427"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rPr>
              <a:t>な</a:t>
            </a:r>
            <a:r>
              <a:rPr lang="ja-JP" altLang="en-US" sz="2400" dirty="0">
                <a:solidFill>
                  <a:srgbClr val="333333"/>
                </a:solidFill>
                <a:latin typeface="Calibri Light"/>
              </a:rPr>
              <a:t>ぜ、その</a:t>
            </a:r>
            <a:r>
              <a:rPr lang="ja-JP" altLang="de-DE" sz="2400" dirty="0">
                <a:solidFill>
                  <a:srgbClr val="333333"/>
                </a:solidFill>
                <a:latin typeface="Calibri Light"/>
              </a:rPr>
              <a:t>友</a:t>
            </a:r>
            <a:r>
              <a:rPr lang="ja-JP" altLang="en-US" sz="2400" dirty="0">
                <a:solidFill>
                  <a:srgbClr val="333333"/>
                </a:solidFill>
                <a:latin typeface="Calibri Light"/>
              </a:rPr>
              <a:t>人</a:t>
            </a:r>
            <a:r>
              <a:rPr lang="ja-JP" altLang="de-DE" sz="2400" dirty="0">
                <a:solidFill>
                  <a:srgbClr val="333333"/>
                </a:solidFill>
                <a:latin typeface="Calibri Light"/>
              </a:rPr>
              <a:t>は</a:t>
            </a:r>
            <a:r>
              <a:rPr lang="ja-JP" altLang="en-US" sz="2400" dirty="0">
                <a:solidFill>
                  <a:srgbClr val="333333"/>
                </a:solidFill>
                <a:latin typeface="Calibri Light"/>
              </a:rPr>
              <a:t>そ</a:t>
            </a:r>
            <a:r>
              <a:rPr lang="ja-JP" altLang="de-DE" sz="2400" dirty="0">
                <a:solidFill>
                  <a:srgbClr val="333333"/>
                </a:solidFill>
                <a:latin typeface="Calibri Light"/>
              </a:rPr>
              <a:t>のような判断を</a:t>
            </a:r>
            <a:r>
              <a:rPr lang="ja-JP" altLang="en-US" sz="2400" dirty="0">
                <a:solidFill>
                  <a:srgbClr val="333333"/>
                </a:solidFill>
                <a:latin typeface="Calibri Light"/>
              </a:rPr>
              <a:t>下している</a:t>
            </a:r>
            <a:r>
              <a:rPr lang="ja-JP" altLang="de-DE" sz="2400" dirty="0">
                <a:solidFill>
                  <a:srgbClr val="333333"/>
                </a:solidFill>
                <a:latin typeface="Calibri Light"/>
              </a:rPr>
              <a:t>のでしょ</a:t>
            </a:r>
            <a:r>
              <a:rPr lang="ja-JP" altLang="de-DE" sz="2400">
                <a:solidFill>
                  <a:srgbClr val="333333"/>
                </a:solidFill>
                <a:latin typeface="Calibri Light"/>
              </a:rPr>
              <a:t>う</a:t>
            </a:r>
            <a:r>
              <a:rPr lang="de-DE" altLang="ja-JP" sz="2400" dirty="0">
                <a:solidFill>
                  <a:srgbClr val="333333"/>
                </a:solidFill>
                <a:latin typeface="Calibri Light"/>
              </a:rPr>
              <a:t>?</a:t>
            </a:r>
          </a:p>
          <a:p>
            <a:pPr lvl="0" defTabSz="914400" fontAlgn="base"/>
            <a:r>
              <a:rPr lang="ja-JP" altLang="de-DE" sz="2400" dirty="0">
                <a:solidFill>
                  <a:srgbClr val="333333"/>
                </a:solidFill>
                <a:latin typeface="Calibri Light"/>
              </a:rPr>
              <a:t>この出来事の主な理由は何でしょう</a:t>
            </a:r>
            <a:r>
              <a:rPr lang="de-DE" altLang="ja-JP" sz="2400" dirty="0">
                <a:solidFill>
                  <a:srgbClr val="333333"/>
                </a:solidFill>
                <a:latin typeface="Calibri Light"/>
              </a:rPr>
              <a:t>?</a:t>
            </a:r>
          </a:p>
        </p:txBody>
      </p:sp>
      <p:pic>
        <p:nvPicPr>
          <p:cNvPr id="12"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cs typeface="+mn-cs"/>
              </a:rPr>
              <a:t>自分自身</a:t>
            </a:r>
            <a:r>
              <a:rPr lang="en-US" altLang="ja-JP" sz="2400">
                <a:solidFill>
                  <a:srgbClr val="004992"/>
                </a:solidFill>
                <a:latin typeface="Calibri Light"/>
                <a:cs typeface="+mn-cs"/>
              </a:rPr>
              <a:t>? </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他の人</a:t>
            </a:r>
            <a:r>
              <a:rPr lang="en-US" altLang="ja-JP" sz="2400">
                <a:solidFill>
                  <a:srgbClr val="004992"/>
                </a:solidFill>
                <a:latin typeface="Calibri Light"/>
                <a:cs typeface="+mn-cs"/>
              </a:rPr>
              <a:t>?</a:t>
            </a:r>
          </a:p>
          <a:p>
            <a:pPr eaLnBrk="1" hangingPunct="1">
              <a:lnSpc>
                <a:spcPct val="105000"/>
              </a:lnSpc>
              <a:spcBef>
                <a:spcPts val="1999"/>
              </a:spcBef>
              <a:spcAft>
                <a:spcPts val="0"/>
              </a:spcAft>
              <a:buClrTx/>
              <a:buNone/>
            </a:pPr>
            <a:r>
              <a:rPr lang="ja-JP" altLang="en-US" sz="2400">
                <a:solidFill>
                  <a:srgbClr val="004992"/>
                </a:solidFill>
                <a:latin typeface="Calibri Light"/>
                <a:cs typeface="+mn-cs"/>
              </a:rPr>
              <a:t>環境や偶然</a:t>
            </a:r>
            <a:r>
              <a:rPr lang="en-US" altLang="ja-JP" sz="2400">
                <a:solidFill>
                  <a:srgbClr val="004992"/>
                </a:solidFill>
                <a:latin typeface="Calibri Light"/>
                <a:cs typeface="+mn-cs"/>
              </a:rPr>
              <a:t>? </a:t>
            </a:r>
            <a:endParaRPr lang="fr-CH" altLang="de-DE" sz="240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49</a:t>
            </a:fld>
            <a:endParaRPr lang="de-DE" dirty="0">
              <a:latin typeface="Calibri Ligh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ja-JP" altLang="de-DE" sz="2400" b="1" dirty="0">
                <a:solidFill>
                  <a:srgbClr val="333333"/>
                </a:solidFill>
                <a:latin typeface="Calibri Light"/>
              </a:rPr>
              <a:t>学習目標</a:t>
            </a:r>
            <a:r>
              <a:rPr lang="de-DE" altLang="ja-JP" sz="2400" b="1" dirty="0">
                <a:solidFill>
                  <a:srgbClr val="333333"/>
                </a:solidFill>
                <a:latin typeface="Calibri Light"/>
              </a:rPr>
              <a:t>:</a:t>
            </a:r>
          </a:p>
          <a:p>
            <a:pPr marL="342900" lvl="0" indent="-342900" defTabSz="914400" fontAlgn="base">
              <a:buClr>
                <a:srgbClr val="333333"/>
              </a:buClr>
              <a:buFont typeface="WingDings"/>
              <a:buChar char=""/>
            </a:pPr>
            <a:r>
              <a:rPr lang="ja-JP" altLang="en-US" sz="2400" dirty="0">
                <a:solidFill>
                  <a:srgbClr val="333333"/>
                </a:solidFill>
                <a:latin typeface="Calibri Light"/>
              </a:rPr>
              <a:t>ある出来事の原因となっているかもしれない他の要因</a:t>
            </a:r>
            <a:r>
              <a:rPr lang="en-US" altLang="ja-JP" sz="2400" dirty="0">
                <a:solidFill>
                  <a:srgbClr val="333333"/>
                </a:solidFill>
                <a:latin typeface="Calibri Light"/>
              </a:rPr>
              <a:t>(</a:t>
            </a:r>
            <a:r>
              <a:rPr lang="ja-JP" altLang="en-US" sz="2400" dirty="0">
                <a:solidFill>
                  <a:srgbClr val="333333"/>
                </a:solidFill>
                <a:latin typeface="Calibri Light"/>
              </a:rPr>
              <a:t>自分自身</a:t>
            </a:r>
            <a:r>
              <a:rPr lang="en-US" altLang="ja-JP" sz="2400" dirty="0">
                <a:solidFill>
                  <a:srgbClr val="333333"/>
                </a:solidFill>
                <a:latin typeface="Calibri Light"/>
              </a:rPr>
              <a:t>/</a:t>
            </a:r>
            <a:r>
              <a:rPr lang="ja-JP" altLang="en-US" sz="2400" dirty="0">
                <a:solidFill>
                  <a:srgbClr val="333333"/>
                </a:solidFill>
                <a:latin typeface="Calibri Light"/>
              </a:rPr>
              <a:t>他者</a:t>
            </a:r>
            <a:r>
              <a:rPr lang="en-US" altLang="ja-JP" sz="2400" dirty="0">
                <a:solidFill>
                  <a:srgbClr val="333333"/>
                </a:solidFill>
                <a:latin typeface="Calibri Light"/>
              </a:rPr>
              <a:t>/</a:t>
            </a:r>
            <a:r>
              <a:rPr lang="ja-JP" altLang="en-US" sz="2400" dirty="0">
                <a:solidFill>
                  <a:srgbClr val="333333"/>
                </a:solidFill>
                <a:latin typeface="Calibri Light"/>
              </a:rPr>
              <a:t>環境</a:t>
            </a:r>
            <a:r>
              <a:rPr lang="en-US" altLang="ja-JP" sz="2400" dirty="0">
                <a:solidFill>
                  <a:srgbClr val="333333"/>
                </a:solidFill>
                <a:latin typeface="Calibri Light"/>
              </a:rPr>
              <a:t>)</a:t>
            </a:r>
            <a:r>
              <a:rPr lang="ja-JP" altLang="en-US" sz="2400" dirty="0">
                <a:solidFill>
                  <a:srgbClr val="333333"/>
                </a:solidFill>
                <a:latin typeface="Calibri Light"/>
              </a:rPr>
              <a:t>について常に考えましょう。</a:t>
            </a:r>
            <a:endParaRPr lang="en-US" altLang="ja-JP"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日常生活におきかえる</a:t>
            </a:r>
            <a:endParaRPr lang="en-US" sz="3600" dirty="0">
              <a:latin typeface="Calibri Light"/>
              <a:ea typeface="+mn-ea"/>
              <a:cs typeface="+mn-cs"/>
            </a:endParaRPr>
          </a:p>
        </p:txBody>
      </p:sp>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cs typeface="+mn-cs"/>
              </a:rPr>
              <a:pPr/>
              <a:t>50</a:t>
            </a:fld>
            <a:endParaRPr lang="de-DE" dirty="0">
              <a:latin typeface="Calibri Ligh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ja-JP" altLang="de-DE" sz="2400" b="1" dirty="0">
                <a:solidFill>
                  <a:srgbClr val="333333"/>
                </a:solidFill>
                <a:latin typeface="Calibri Light"/>
              </a:rPr>
              <a:t>学習目標</a:t>
            </a:r>
            <a:r>
              <a:rPr lang="de-DE" altLang="ja-JP" sz="2400" b="1" dirty="0">
                <a:solidFill>
                  <a:srgbClr val="333333"/>
                </a:solidFill>
                <a:latin typeface="Calibri Light"/>
              </a:rPr>
              <a:t>:</a:t>
            </a:r>
          </a:p>
          <a:p>
            <a:pPr marL="342900" lvl="0" indent="-342900" defTabSz="914400" fontAlgn="base">
              <a:buClr>
                <a:srgbClr val="333333"/>
              </a:buClr>
              <a:buFont typeface="WingDings"/>
              <a:buChar char=""/>
            </a:pPr>
            <a:r>
              <a:rPr lang="ja-JP" altLang="en-US" sz="2400" dirty="0">
                <a:solidFill>
                  <a:srgbClr val="333333"/>
                </a:solidFill>
                <a:latin typeface="Calibri Light"/>
              </a:rPr>
              <a:t>ある出来事の原因となっているかもしれない他の要因</a:t>
            </a:r>
            <a:r>
              <a:rPr lang="en-US" altLang="ja-JP" sz="2400" dirty="0">
                <a:solidFill>
                  <a:srgbClr val="333333"/>
                </a:solidFill>
                <a:latin typeface="Calibri Light"/>
              </a:rPr>
              <a:t>(</a:t>
            </a:r>
            <a:r>
              <a:rPr lang="ja-JP" altLang="en-US" sz="2400" dirty="0">
                <a:solidFill>
                  <a:srgbClr val="333333"/>
                </a:solidFill>
                <a:latin typeface="Calibri Light"/>
              </a:rPr>
              <a:t>自分自身</a:t>
            </a:r>
            <a:r>
              <a:rPr lang="en-US" altLang="ja-JP" sz="2400" dirty="0">
                <a:solidFill>
                  <a:srgbClr val="333333"/>
                </a:solidFill>
                <a:latin typeface="Calibri Light"/>
              </a:rPr>
              <a:t>/</a:t>
            </a:r>
            <a:r>
              <a:rPr lang="ja-JP" altLang="en-US" sz="2400" dirty="0">
                <a:solidFill>
                  <a:srgbClr val="333333"/>
                </a:solidFill>
                <a:latin typeface="Calibri Light"/>
              </a:rPr>
              <a:t>他者</a:t>
            </a:r>
            <a:r>
              <a:rPr lang="en-US" altLang="ja-JP" sz="2400" dirty="0">
                <a:solidFill>
                  <a:srgbClr val="333333"/>
                </a:solidFill>
                <a:latin typeface="Calibri Light"/>
              </a:rPr>
              <a:t>/</a:t>
            </a:r>
            <a:r>
              <a:rPr lang="ja-JP" altLang="en-US" sz="2400" dirty="0">
                <a:solidFill>
                  <a:srgbClr val="333333"/>
                </a:solidFill>
                <a:latin typeface="Calibri Light"/>
              </a:rPr>
              <a:t>環境</a:t>
            </a:r>
            <a:r>
              <a:rPr lang="en-US" altLang="ja-JP" sz="2400" dirty="0">
                <a:solidFill>
                  <a:srgbClr val="333333"/>
                </a:solidFill>
                <a:latin typeface="Calibri Light"/>
              </a:rPr>
              <a:t>)</a:t>
            </a:r>
            <a:r>
              <a:rPr lang="ja-JP" altLang="en-US" sz="2400" dirty="0">
                <a:solidFill>
                  <a:srgbClr val="333333"/>
                </a:solidFill>
                <a:latin typeface="Calibri Light"/>
              </a:rPr>
              <a:t>について常に考えましょう。</a:t>
            </a:r>
            <a:endParaRPr lang="en-US" altLang="ja-JP" sz="2400" dirty="0">
              <a:solidFill>
                <a:srgbClr val="333333"/>
              </a:solidFill>
              <a:latin typeface="Calibri Light"/>
            </a:endParaRPr>
          </a:p>
          <a:p>
            <a:pPr marL="342900" lvl="0" indent="-342900" defTabSz="914400" fontAlgn="base">
              <a:buClr>
                <a:srgbClr val="333333"/>
              </a:buClr>
              <a:buFont typeface="WingDings"/>
              <a:buChar char=""/>
            </a:pPr>
            <a:r>
              <a:rPr lang="ja-JP" altLang="en-US" sz="2400" dirty="0">
                <a:solidFill>
                  <a:srgbClr val="333333"/>
                </a:solidFill>
                <a:latin typeface="Calibri Light"/>
              </a:rPr>
              <a:t>私たちは、日常生活では、できるだけ現実的であるべきです：悪い事が起きたとき、常に自分の失敗だとは限らないのと同じように、常に他の人のせいにすることが正しいとは限らない。</a:t>
            </a:r>
            <a:endParaRPr lang="en-US" altLang="ja-JP"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日常生活におきかえる</a:t>
            </a:r>
            <a:endParaRPr lang="en-US" sz="3600" dirty="0">
              <a:latin typeface="Calibri Light"/>
              <a:ea typeface="+mn-ea"/>
              <a:cs typeface="+mn-cs"/>
            </a:endParaRPr>
          </a:p>
        </p:txBody>
      </p:sp>
      <p:sp>
        <p:nvSpPr>
          <p:cNvPr id="3" name="Footer Placeholder 2"/>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cs typeface="+mn-cs"/>
              </a:rPr>
              <a:pPr/>
              <a:t>51</a:t>
            </a:fld>
            <a:endParaRPr lang="de-DE" dirty="0">
              <a:latin typeface="Calibri Light"/>
              <a:cs typeface="+mn-cs"/>
            </a:endParaRPr>
          </a:p>
        </p:txBody>
      </p:sp>
    </p:spTree>
    <p:extLst>
      <p:ext uri="{BB962C8B-B14F-4D97-AF65-F5344CB8AC3E}">
        <p14:creationId xmlns:p14="http://schemas.microsoft.com/office/powerpoint/2010/main" val="4035089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ja-JP" altLang="de-DE" sz="2400" b="1" dirty="0">
                <a:solidFill>
                  <a:srgbClr val="333333"/>
                </a:solidFill>
                <a:latin typeface="Calibri Light"/>
              </a:rPr>
              <a:t>学習目標</a:t>
            </a:r>
            <a:r>
              <a:rPr lang="de-DE" altLang="ja-JP" sz="2400" b="1" dirty="0">
                <a:solidFill>
                  <a:srgbClr val="333333"/>
                </a:solidFill>
                <a:latin typeface="Calibri Light"/>
              </a:rPr>
              <a:t>:</a:t>
            </a:r>
          </a:p>
          <a:p>
            <a:pPr marL="342900" lvl="0" indent="-342900" defTabSz="914400" fontAlgn="base">
              <a:buClr>
                <a:srgbClr val="333333"/>
              </a:buClr>
              <a:buFont typeface="WingDings"/>
              <a:buChar char=""/>
            </a:pPr>
            <a:r>
              <a:rPr lang="ja-JP" altLang="en-US" sz="2400" dirty="0">
                <a:solidFill>
                  <a:srgbClr val="333333"/>
                </a:solidFill>
                <a:latin typeface="Calibri Light"/>
              </a:rPr>
              <a:t>ある出来事の原因となっているかもしれない他の要因</a:t>
            </a:r>
            <a:r>
              <a:rPr lang="en-US" altLang="ja-JP" sz="2400" dirty="0">
                <a:solidFill>
                  <a:srgbClr val="333333"/>
                </a:solidFill>
                <a:latin typeface="Calibri Light"/>
              </a:rPr>
              <a:t>(</a:t>
            </a:r>
            <a:r>
              <a:rPr lang="ja-JP" altLang="en-US" sz="2400" dirty="0">
                <a:solidFill>
                  <a:srgbClr val="333333"/>
                </a:solidFill>
                <a:latin typeface="Calibri Light"/>
              </a:rPr>
              <a:t>自分自身</a:t>
            </a:r>
            <a:r>
              <a:rPr lang="en-US" altLang="ja-JP" sz="2400" dirty="0">
                <a:solidFill>
                  <a:srgbClr val="333333"/>
                </a:solidFill>
                <a:latin typeface="Calibri Light"/>
              </a:rPr>
              <a:t>/</a:t>
            </a:r>
            <a:r>
              <a:rPr lang="ja-JP" altLang="en-US" sz="2400" dirty="0">
                <a:solidFill>
                  <a:srgbClr val="333333"/>
                </a:solidFill>
                <a:latin typeface="Calibri Light"/>
              </a:rPr>
              <a:t>他者</a:t>
            </a:r>
            <a:r>
              <a:rPr lang="en-US" altLang="ja-JP" sz="2400" dirty="0">
                <a:solidFill>
                  <a:srgbClr val="333333"/>
                </a:solidFill>
                <a:latin typeface="Calibri Light"/>
              </a:rPr>
              <a:t>/</a:t>
            </a:r>
            <a:r>
              <a:rPr lang="ja-JP" altLang="en-US" sz="2400" dirty="0">
                <a:solidFill>
                  <a:srgbClr val="333333"/>
                </a:solidFill>
                <a:latin typeface="Calibri Light"/>
              </a:rPr>
              <a:t>環境</a:t>
            </a:r>
            <a:r>
              <a:rPr lang="en-US" altLang="ja-JP" sz="2400" dirty="0">
                <a:solidFill>
                  <a:srgbClr val="333333"/>
                </a:solidFill>
                <a:latin typeface="Calibri Light"/>
              </a:rPr>
              <a:t>)</a:t>
            </a:r>
            <a:r>
              <a:rPr lang="ja-JP" altLang="en-US" sz="2400" dirty="0">
                <a:solidFill>
                  <a:srgbClr val="333333"/>
                </a:solidFill>
                <a:latin typeface="Calibri Light"/>
              </a:rPr>
              <a:t>について常に考えましょう。</a:t>
            </a:r>
            <a:endParaRPr lang="en-US" altLang="ja-JP" sz="2400" dirty="0">
              <a:solidFill>
                <a:srgbClr val="333333"/>
              </a:solidFill>
              <a:latin typeface="Calibri Light"/>
            </a:endParaRPr>
          </a:p>
          <a:p>
            <a:pPr marL="342900" lvl="0" indent="-342900" defTabSz="914400" fontAlgn="base">
              <a:buClr>
                <a:srgbClr val="333333"/>
              </a:buClr>
              <a:buFont typeface="WingDings"/>
              <a:buChar char=""/>
            </a:pPr>
            <a:r>
              <a:rPr lang="ja-JP" altLang="en-US" sz="2400" dirty="0">
                <a:solidFill>
                  <a:srgbClr val="333333"/>
                </a:solidFill>
                <a:latin typeface="Calibri Light"/>
              </a:rPr>
              <a:t>私たちは、日常生活では、できるだけ現実的であるべきです：悪い事が起きたとき、常に自分の失敗だとは限らないのと同じように、常に他の人のせいにすることが正しいとは限らない。</a:t>
            </a:r>
            <a:endParaRPr lang="en-US" altLang="ja-JP" sz="2400" dirty="0">
              <a:solidFill>
                <a:srgbClr val="333333"/>
              </a:solidFill>
              <a:latin typeface="Calibri Light"/>
            </a:endParaRPr>
          </a:p>
          <a:p>
            <a:pPr marL="342900" lvl="0" indent="-342900" defTabSz="914400" fontAlgn="base">
              <a:buClr>
                <a:srgbClr val="333333"/>
              </a:buClr>
              <a:buFont typeface="WingDings"/>
              <a:buChar char=""/>
            </a:pPr>
            <a:r>
              <a:rPr lang="ja-JP" altLang="en-US" sz="2400" dirty="0">
                <a:solidFill>
                  <a:srgbClr val="333333"/>
                </a:solidFill>
                <a:latin typeface="Calibri Light"/>
              </a:rPr>
              <a:t>普通は多くの要因が出来事の原因となっています。</a:t>
            </a:r>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日常生活におきかえる</a:t>
            </a:r>
            <a:endParaRPr lang="en-US" sz="3600" dirty="0">
              <a:latin typeface="Calibri Light"/>
              <a:ea typeface="+mn-ea"/>
              <a:cs typeface="+mn-cs"/>
            </a:endParaRPr>
          </a:p>
        </p:txBody>
      </p:sp>
      <p:sp>
        <p:nvSpPr>
          <p:cNvPr id="3" name="Footer Placeholder 2"/>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cs typeface="+mn-cs"/>
              </a:rPr>
              <a:pPr/>
              <a:t>52</a:t>
            </a:fld>
            <a:endParaRPr lang="de-DE" dirty="0">
              <a:latin typeface="Calibri Light"/>
              <a:cs typeface="+mn-cs"/>
            </a:endParaRPr>
          </a:p>
        </p:txBody>
      </p:sp>
    </p:spTree>
    <p:extLst>
      <p:ext uri="{BB962C8B-B14F-4D97-AF65-F5344CB8AC3E}">
        <p14:creationId xmlns:p14="http://schemas.microsoft.com/office/powerpoint/2010/main" val="4078802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ja-JP" altLang="en-AU" sz="2400" dirty="0">
                <a:solidFill>
                  <a:srgbClr val="333333"/>
                </a:solidFill>
                <a:latin typeface="Calibri Light"/>
              </a:rPr>
              <a:t>精神病の</a:t>
            </a:r>
            <a:r>
              <a:rPr lang="ja-JP" altLang="en-US" sz="2400" dirty="0">
                <a:solidFill>
                  <a:srgbClr val="333333"/>
                </a:solidFill>
                <a:latin typeface="Calibri Light"/>
              </a:rPr>
              <a:t>人の</a:t>
            </a:r>
            <a:r>
              <a:rPr lang="ja-JP" altLang="en-AU" sz="2400" dirty="0">
                <a:solidFill>
                  <a:srgbClr val="333333"/>
                </a:solidFill>
                <a:latin typeface="Calibri Light"/>
              </a:rPr>
              <a:t>多くは</a:t>
            </a:r>
            <a:r>
              <a:rPr lang="ja-JP" altLang="en-US" sz="2400" dirty="0">
                <a:solidFill>
                  <a:srgbClr val="333333"/>
                </a:solidFill>
                <a:latin typeface="Calibri Light"/>
              </a:rPr>
              <a:t>、</a:t>
            </a:r>
            <a:r>
              <a:rPr lang="ja-JP" altLang="en-AU" sz="2400" dirty="0">
                <a:solidFill>
                  <a:srgbClr val="333333"/>
                </a:solidFill>
                <a:latin typeface="Calibri Light"/>
              </a:rPr>
              <a:t>複雑な出来事を</a:t>
            </a:r>
            <a:r>
              <a:rPr lang="en-US" altLang="ja-JP" sz="2400" dirty="0">
                <a:solidFill>
                  <a:srgbClr val="333333"/>
                </a:solidFill>
                <a:latin typeface="Calibri Light"/>
              </a:rPr>
              <a:t>1</a:t>
            </a:r>
            <a:r>
              <a:rPr lang="ja-JP" altLang="en-AU" sz="2400" dirty="0">
                <a:solidFill>
                  <a:srgbClr val="333333"/>
                </a:solidFill>
                <a:latin typeface="Calibri Light"/>
              </a:rPr>
              <a:t>つの理由だけで説明しがちです。ときには、自分の失敗を他の人のせいだけに</a:t>
            </a:r>
            <a:r>
              <a:rPr lang="ja-JP" altLang="en-US" sz="2400" dirty="0">
                <a:solidFill>
                  <a:srgbClr val="333333"/>
                </a:solidFill>
                <a:latin typeface="Calibri Light"/>
              </a:rPr>
              <a:t>す</a:t>
            </a:r>
            <a:r>
              <a:rPr lang="ja-JP" altLang="en-AU" sz="2400" dirty="0">
                <a:solidFill>
                  <a:srgbClr val="333333"/>
                </a:solidFill>
                <a:latin typeface="Calibri Light"/>
              </a:rPr>
              <a:t>る人もいます。</a:t>
            </a:r>
            <a:endParaRPr lang="en-AU" altLang="de-DE" sz="2400" dirty="0">
              <a:solidFill>
                <a:srgbClr val="333333"/>
              </a:solidFill>
              <a:latin typeface="Calibri Light"/>
            </a:endParaRPr>
          </a:p>
          <a:p>
            <a:pPr lvl="0" defTabSz="914400" fontAlgn="base"/>
            <a:r>
              <a:rPr lang="ja-JP" altLang="en-AU" sz="2400" dirty="0">
                <a:solidFill>
                  <a:srgbClr val="004992"/>
                </a:solidFill>
                <a:latin typeface="Calibri Light"/>
              </a:rPr>
              <a:t>例</a:t>
            </a:r>
            <a:r>
              <a:rPr lang="en-AU" altLang="ja-JP" sz="2400" dirty="0">
                <a:solidFill>
                  <a:srgbClr val="004992"/>
                </a:solidFill>
                <a:latin typeface="Calibri Light"/>
              </a:rPr>
              <a:t>Ⅰ: </a:t>
            </a:r>
            <a:r>
              <a:rPr lang="ja-JP" altLang="en-AU" sz="2400" dirty="0">
                <a:solidFill>
                  <a:srgbClr val="333333"/>
                </a:solidFill>
                <a:latin typeface="Calibri Light"/>
              </a:rPr>
              <a:t>クララはよくつまづく。</a:t>
            </a:r>
            <a:endParaRPr lang="en-AU" altLang="de-DE" sz="2400" dirty="0">
              <a:solidFill>
                <a:srgbClr val="333333"/>
              </a:solidFill>
              <a:latin typeface="Calibri Light"/>
            </a:endParaRPr>
          </a:p>
          <a:p>
            <a:pPr lvl="0" defTabSz="914400" fontAlgn="base"/>
            <a:r>
              <a:rPr lang="ja-JP" altLang="en-AU" sz="2400" dirty="0">
                <a:solidFill>
                  <a:srgbClr val="004992"/>
                </a:solidFill>
                <a:latin typeface="Calibri Light"/>
              </a:rPr>
              <a:t>自身の信念</a:t>
            </a:r>
            <a:r>
              <a:rPr lang="en-AU" altLang="ja-JP" sz="2400" dirty="0">
                <a:solidFill>
                  <a:srgbClr val="004992"/>
                </a:solidFill>
                <a:latin typeface="Calibri Light"/>
              </a:rPr>
              <a:t>: </a:t>
            </a:r>
            <a:r>
              <a:rPr lang="ja-JP" altLang="en-AU" sz="2400" dirty="0">
                <a:solidFill>
                  <a:srgbClr val="333333"/>
                </a:solidFill>
                <a:latin typeface="Calibri Light"/>
              </a:rPr>
              <a:t>おじさんが</a:t>
            </a:r>
            <a:r>
              <a:rPr lang="ja-JP" altLang="en-US" sz="2400" dirty="0">
                <a:solidFill>
                  <a:srgbClr val="333333"/>
                </a:solidFill>
                <a:latin typeface="Calibri Light"/>
              </a:rPr>
              <a:t>私</a:t>
            </a:r>
            <a:r>
              <a:rPr lang="ja-JP" altLang="en-AU" sz="2400" dirty="0">
                <a:solidFill>
                  <a:srgbClr val="333333"/>
                </a:solidFill>
                <a:latin typeface="Calibri Light"/>
              </a:rPr>
              <a:t>の頭に電極でパルスを送ってくるから</a:t>
            </a:r>
            <a:r>
              <a:rPr lang="ja-JP" altLang="en-US" sz="2400" dirty="0">
                <a:solidFill>
                  <a:srgbClr val="333333"/>
                </a:solidFill>
                <a:latin typeface="Calibri Light"/>
              </a:rPr>
              <a:t>、よく</a:t>
            </a:r>
            <a:r>
              <a:rPr lang="ja-JP" altLang="en-AU" sz="2400" dirty="0">
                <a:solidFill>
                  <a:srgbClr val="333333"/>
                </a:solidFill>
                <a:latin typeface="Calibri Light"/>
              </a:rPr>
              <a:t>つまづく</a:t>
            </a:r>
            <a:r>
              <a:rPr lang="ja-JP" altLang="en-US" sz="2400" dirty="0">
                <a:solidFill>
                  <a:srgbClr val="333333"/>
                </a:solidFill>
                <a:latin typeface="Calibri Light"/>
              </a:rPr>
              <a:t>ん</a:t>
            </a:r>
            <a:r>
              <a:rPr lang="ja-JP" altLang="en-AU" sz="2400" dirty="0">
                <a:solidFill>
                  <a:srgbClr val="333333"/>
                </a:solidFill>
                <a:latin typeface="Calibri Light"/>
              </a:rPr>
              <a:t>だ。</a:t>
            </a:r>
            <a:endParaRPr lang="en-AU" altLang="de-DE" sz="2400" dirty="0">
              <a:solidFill>
                <a:srgbClr val="333333"/>
              </a:solidFill>
              <a:latin typeface="Calibri Light"/>
            </a:endParaRPr>
          </a:p>
          <a:p>
            <a:pPr lvl="0" defTabSz="914400" fontAlgn="base"/>
            <a:r>
              <a:rPr lang="ja-JP" altLang="en-AU" sz="2400" dirty="0">
                <a:solidFill>
                  <a:srgbClr val="004992"/>
                </a:solidFill>
                <a:latin typeface="Calibri Light"/>
              </a:rPr>
              <a:t>別の説明</a:t>
            </a:r>
            <a:r>
              <a:rPr lang="en-AU" altLang="ja-JP" sz="2400" dirty="0">
                <a:solidFill>
                  <a:srgbClr val="004992"/>
                </a:solidFill>
                <a:latin typeface="Calibri Light"/>
              </a:rPr>
              <a:t>: </a:t>
            </a:r>
            <a:r>
              <a:rPr lang="ja-JP" altLang="en-US" sz="2400" dirty="0">
                <a:solidFill>
                  <a:srgbClr val="333333"/>
                </a:solidFill>
                <a:latin typeface="Calibri Light"/>
              </a:rPr>
              <a:t>自分</a:t>
            </a:r>
            <a:r>
              <a:rPr lang="ja-JP" altLang="de-DE" sz="2400" dirty="0">
                <a:solidFill>
                  <a:srgbClr val="333333"/>
                </a:solidFill>
                <a:latin typeface="Calibri Light"/>
              </a:rPr>
              <a:t>にはバランス感覚に影響する耳の</a:t>
            </a:r>
            <a:r>
              <a:rPr lang="ja-JP" altLang="en-US" sz="2400" dirty="0">
                <a:solidFill>
                  <a:srgbClr val="333333"/>
                </a:solidFill>
                <a:latin typeface="Calibri Light"/>
              </a:rPr>
              <a:t>病気</a:t>
            </a:r>
            <a:r>
              <a:rPr lang="ja-JP" altLang="de-DE" sz="2400" dirty="0">
                <a:solidFill>
                  <a:srgbClr val="333333"/>
                </a:solidFill>
                <a:latin typeface="Calibri Light"/>
              </a:rPr>
              <a:t>がある。</a:t>
            </a:r>
            <a:r>
              <a:rPr lang="ja-JP" altLang="en-US" sz="2400" dirty="0">
                <a:solidFill>
                  <a:srgbClr val="333333"/>
                </a:solidFill>
                <a:latin typeface="Calibri Light"/>
              </a:rPr>
              <a:t>それに</a:t>
            </a:r>
            <a:r>
              <a:rPr lang="ja-JP" altLang="de-DE" sz="2400" dirty="0">
                <a:solidFill>
                  <a:srgbClr val="333333"/>
                </a:solidFill>
                <a:latin typeface="Calibri Light"/>
              </a:rPr>
              <a:t>、何</a:t>
            </a:r>
            <a:r>
              <a:rPr lang="ja-JP" altLang="en-US" sz="2400" dirty="0">
                <a:solidFill>
                  <a:srgbClr val="333333"/>
                </a:solidFill>
                <a:latin typeface="Calibri Light"/>
              </a:rPr>
              <a:t>日</a:t>
            </a:r>
            <a:r>
              <a:rPr lang="ja-JP" altLang="de-DE" sz="2400" dirty="0">
                <a:solidFill>
                  <a:srgbClr val="333333"/>
                </a:solidFill>
                <a:latin typeface="Calibri Light"/>
              </a:rPr>
              <a:t>も雨が降</a:t>
            </a:r>
            <a:r>
              <a:rPr lang="ja-JP" altLang="en-US" sz="2400" dirty="0">
                <a:solidFill>
                  <a:srgbClr val="333333"/>
                </a:solidFill>
                <a:latin typeface="Calibri Light"/>
              </a:rPr>
              <a:t>り続いて、道が</a:t>
            </a:r>
            <a:r>
              <a:rPr lang="ja-JP" altLang="de-DE" sz="2400" dirty="0">
                <a:solidFill>
                  <a:srgbClr val="333333"/>
                </a:solidFill>
                <a:latin typeface="Calibri Light"/>
              </a:rPr>
              <a:t>とても滑りやすくなっていた。</a:t>
            </a:r>
            <a:endParaRPr lang="en-US"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帰属は精神病とどんな関係があるのでしょう</a:t>
            </a:r>
            <a:r>
              <a:rPr lang="en-US" altLang="ja-JP" sz="3600" dirty="0">
                <a:latin typeface="Calibri Light"/>
                <a:ea typeface="+mn-ea"/>
                <a:cs typeface="+mn-cs"/>
              </a:rPr>
              <a:t>?</a:t>
            </a:r>
            <a:endParaRPr lang="en-US" sz="3600" dirty="0">
              <a:latin typeface="Calibri Light"/>
              <a:ea typeface="+mn-ea"/>
              <a:cs typeface="+mn-cs"/>
            </a:endParaRPr>
          </a:p>
        </p:txBody>
      </p:sp>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cs typeface="+mn-cs"/>
              </a:rPr>
              <a:pPr/>
              <a:t>53</a:t>
            </a:fld>
            <a:endParaRPr lang="de-DE" dirty="0">
              <a:latin typeface="Calibri Ligh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ea typeface="+mn-ea"/>
                <a:cs typeface="+mn-cs"/>
              </a:rPr>
              <a:t>帰属は精神病とどんな関係があるのでしょう</a:t>
            </a:r>
            <a:r>
              <a:rPr lang="en-US" altLang="ja-JP" sz="3600" dirty="0">
                <a:latin typeface="Calibri Light"/>
                <a:ea typeface="+mn-ea"/>
                <a:cs typeface="+mn-cs"/>
              </a:rPr>
              <a:t>?</a:t>
            </a:r>
            <a:endParaRPr lang="en-US" sz="3600" dirty="0">
              <a:latin typeface="Calibri Light"/>
              <a:ea typeface="+mn-ea"/>
              <a:cs typeface="+mn-cs"/>
            </a:endParaRPr>
          </a:p>
        </p:txBody>
      </p:sp>
      <p:sp>
        <p:nvSpPr>
          <p:cNvPr id="7" name="Content Placeholder 6"/>
          <p:cNvSpPr>
            <a:spLocks noGrp="1"/>
          </p:cNvSpPr>
          <p:nvPr>
            <p:ph idx="1"/>
          </p:nvPr>
        </p:nvSpPr>
        <p:spPr/>
        <p:txBody>
          <a:bodyPr/>
          <a:lstStyle/>
          <a:p>
            <a:pPr lvl="0" defTabSz="914400" fontAlgn="base"/>
            <a:r>
              <a:rPr lang="ja-JP" altLang="en-US" sz="2400" dirty="0">
                <a:solidFill>
                  <a:srgbClr val="333333"/>
                </a:solidFill>
                <a:latin typeface="Calibri Light"/>
              </a:rPr>
              <a:t>場合によっては</a:t>
            </a:r>
            <a:r>
              <a:rPr lang="ja-JP" altLang="en-AU" sz="2400" dirty="0">
                <a:solidFill>
                  <a:srgbClr val="333333"/>
                </a:solidFill>
                <a:latin typeface="Calibri Light"/>
              </a:rPr>
              <a:t>、他の人</a:t>
            </a:r>
            <a:r>
              <a:rPr lang="ja-JP" altLang="en-US" sz="2400" dirty="0">
                <a:solidFill>
                  <a:srgbClr val="333333"/>
                </a:solidFill>
                <a:latin typeface="Calibri Light"/>
              </a:rPr>
              <a:t>に</a:t>
            </a:r>
            <a:r>
              <a:rPr lang="ja-JP" altLang="en-AU" sz="2400" dirty="0">
                <a:solidFill>
                  <a:srgbClr val="333333"/>
                </a:solidFill>
                <a:latin typeface="Calibri Light"/>
              </a:rPr>
              <a:t>「部分的な責任</a:t>
            </a:r>
            <a:r>
              <a:rPr lang="ja-JP" altLang="en-US" sz="2400" dirty="0">
                <a:solidFill>
                  <a:srgbClr val="333333"/>
                </a:solidFill>
                <a:latin typeface="Calibri Light"/>
              </a:rPr>
              <a:t>」が認められるときもありますが、</a:t>
            </a:r>
            <a:r>
              <a:rPr lang="ja-JP" altLang="en-AU" sz="2400" dirty="0">
                <a:solidFill>
                  <a:srgbClr val="333333"/>
                </a:solidFill>
                <a:latin typeface="Calibri Light"/>
              </a:rPr>
              <a:t>他の重要な要因も十分に</a:t>
            </a:r>
            <a:r>
              <a:rPr lang="ja-JP" altLang="en-US" sz="2400" dirty="0">
                <a:solidFill>
                  <a:srgbClr val="333333"/>
                </a:solidFill>
                <a:latin typeface="Calibri Light"/>
              </a:rPr>
              <a:t>検討し</a:t>
            </a:r>
            <a:r>
              <a:rPr lang="ja-JP" altLang="en-AU" sz="2400" dirty="0">
                <a:solidFill>
                  <a:srgbClr val="333333"/>
                </a:solidFill>
                <a:latin typeface="Calibri Light"/>
              </a:rPr>
              <a:t>な</a:t>
            </a:r>
            <a:r>
              <a:rPr lang="ja-JP" altLang="en-US" sz="2400" dirty="0">
                <a:solidFill>
                  <a:srgbClr val="333333"/>
                </a:solidFill>
                <a:latin typeface="Calibri Light"/>
              </a:rPr>
              <a:t>ければなりません。</a:t>
            </a:r>
            <a:endParaRPr lang="en-AU" altLang="de-DE" sz="2400" dirty="0">
              <a:solidFill>
                <a:srgbClr val="333333"/>
              </a:solidFill>
              <a:latin typeface="Calibri Light"/>
            </a:endParaRPr>
          </a:p>
          <a:p>
            <a:pPr lvl="0" defTabSz="914400" fontAlgn="base"/>
            <a:r>
              <a:rPr lang="ja-JP" altLang="en-AU" sz="2400" dirty="0">
                <a:solidFill>
                  <a:srgbClr val="004992"/>
                </a:solidFill>
                <a:latin typeface="Calibri Light"/>
              </a:rPr>
              <a:t>例</a:t>
            </a:r>
            <a:r>
              <a:rPr lang="en-AU" altLang="ja-JP" sz="2400" dirty="0">
                <a:solidFill>
                  <a:srgbClr val="004992"/>
                </a:solidFill>
                <a:latin typeface="Calibri Light"/>
              </a:rPr>
              <a:t>Ⅱ: </a:t>
            </a:r>
            <a:r>
              <a:rPr lang="ja-JP" altLang="en-AU" sz="2400" dirty="0">
                <a:solidFill>
                  <a:srgbClr val="333333"/>
                </a:solidFill>
                <a:latin typeface="Calibri Light"/>
              </a:rPr>
              <a:t>ポールは精神病を再発した</a:t>
            </a:r>
            <a:r>
              <a:rPr lang="en-AU" altLang="ja-JP" sz="2400" dirty="0">
                <a:solidFill>
                  <a:srgbClr val="333333"/>
                </a:solidFill>
                <a:latin typeface="Calibri Light"/>
              </a:rPr>
              <a:t>!</a:t>
            </a:r>
          </a:p>
          <a:p>
            <a:pPr lvl="0" defTabSz="914400" fontAlgn="base"/>
            <a:r>
              <a:rPr lang="ja-JP" altLang="en-AU" sz="2400" dirty="0">
                <a:solidFill>
                  <a:srgbClr val="004992"/>
                </a:solidFill>
                <a:latin typeface="Calibri Light"/>
              </a:rPr>
              <a:t>自身の信念</a:t>
            </a:r>
            <a:r>
              <a:rPr lang="en-AU" altLang="ja-JP" sz="2400" dirty="0">
                <a:solidFill>
                  <a:srgbClr val="004992"/>
                </a:solidFill>
                <a:latin typeface="Calibri Light"/>
              </a:rPr>
              <a:t>: </a:t>
            </a:r>
            <a:r>
              <a:rPr lang="ja-JP" altLang="en-AU" sz="2400" dirty="0">
                <a:solidFill>
                  <a:srgbClr val="333333"/>
                </a:solidFill>
                <a:latin typeface="Calibri Light"/>
              </a:rPr>
              <a:t>その再発は子</a:t>
            </a:r>
            <a:r>
              <a:rPr lang="ja-JP" altLang="en-US" sz="2400" dirty="0">
                <a:solidFill>
                  <a:srgbClr val="333333"/>
                </a:solidFill>
                <a:latin typeface="Calibri Light"/>
              </a:rPr>
              <a:t>どものころの恐ろしい記憶によって</a:t>
            </a:r>
            <a:r>
              <a:rPr lang="ja-JP" altLang="en-AU" sz="2400" dirty="0">
                <a:solidFill>
                  <a:srgbClr val="333333"/>
                </a:solidFill>
                <a:latin typeface="Calibri Light"/>
              </a:rPr>
              <a:t>引き起こされ</a:t>
            </a:r>
            <a:r>
              <a:rPr lang="ja-JP" altLang="en-US" sz="2400" dirty="0">
                <a:solidFill>
                  <a:srgbClr val="333333"/>
                </a:solidFill>
                <a:latin typeface="Calibri Light"/>
              </a:rPr>
              <a:t>た</a:t>
            </a:r>
            <a:r>
              <a:rPr lang="ja-JP" altLang="en-AU" sz="2400" dirty="0">
                <a:solidFill>
                  <a:srgbClr val="333333"/>
                </a:solidFill>
                <a:latin typeface="Calibri Light"/>
              </a:rPr>
              <a:t>。</a:t>
            </a:r>
            <a:r>
              <a:rPr lang="ja-JP" altLang="en-US" sz="2400" dirty="0">
                <a:solidFill>
                  <a:srgbClr val="333333"/>
                </a:solidFill>
                <a:latin typeface="Calibri Light"/>
              </a:rPr>
              <a:t>私</a:t>
            </a:r>
            <a:r>
              <a:rPr lang="ja-JP" altLang="en-AU" sz="2400" dirty="0">
                <a:solidFill>
                  <a:srgbClr val="333333"/>
                </a:solidFill>
                <a:latin typeface="Calibri Light"/>
              </a:rPr>
              <a:t>は子</a:t>
            </a:r>
            <a:r>
              <a:rPr lang="ja-JP" altLang="en-US" sz="2400" dirty="0">
                <a:solidFill>
                  <a:srgbClr val="333333"/>
                </a:solidFill>
                <a:latin typeface="Calibri Light"/>
              </a:rPr>
              <a:t>どものころに</a:t>
            </a:r>
            <a:r>
              <a:rPr lang="ja-JP" altLang="en-AU" sz="2400" dirty="0">
                <a:solidFill>
                  <a:srgbClr val="333333"/>
                </a:solidFill>
                <a:latin typeface="Calibri Light"/>
              </a:rPr>
              <a:t>たびたび</a:t>
            </a:r>
            <a:r>
              <a:rPr lang="ja-JP" altLang="en-US" sz="2400" dirty="0">
                <a:solidFill>
                  <a:srgbClr val="333333"/>
                </a:solidFill>
                <a:latin typeface="Calibri Light"/>
              </a:rPr>
              <a:t>虐待を受けていた。</a:t>
            </a:r>
            <a:endParaRPr lang="en-AU" altLang="de-DE" sz="2400" dirty="0">
              <a:solidFill>
                <a:srgbClr val="333333"/>
              </a:solidFill>
              <a:latin typeface="Calibri Light"/>
            </a:endParaRPr>
          </a:p>
          <a:p>
            <a:pPr lvl="0" defTabSz="914400" fontAlgn="base"/>
            <a:r>
              <a:rPr lang="ja-JP" altLang="en-AU" sz="2400" dirty="0">
                <a:solidFill>
                  <a:srgbClr val="004992"/>
                </a:solidFill>
                <a:latin typeface="Calibri Light"/>
              </a:rPr>
              <a:t>追加すべき要因</a:t>
            </a:r>
            <a:r>
              <a:rPr lang="en-AU" altLang="ja-JP" sz="2400" dirty="0">
                <a:solidFill>
                  <a:srgbClr val="004992"/>
                </a:solidFill>
                <a:latin typeface="Calibri Light"/>
              </a:rPr>
              <a:t>: </a:t>
            </a:r>
            <a:r>
              <a:rPr lang="ja-JP" altLang="en-US" sz="2400" dirty="0">
                <a:solidFill>
                  <a:srgbClr val="333333"/>
                </a:solidFill>
                <a:latin typeface="Calibri Light"/>
              </a:rPr>
              <a:t>それは</a:t>
            </a:r>
            <a:r>
              <a:rPr lang="en-US" altLang="ja-JP" sz="2400" dirty="0">
                <a:solidFill>
                  <a:srgbClr val="333333"/>
                </a:solidFill>
                <a:latin typeface="Calibri Light"/>
              </a:rPr>
              <a:t>1</a:t>
            </a:r>
            <a:r>
              <a:rPr lang="ja-JP" altLang="en-US" sz="2400" dirty="0">
                <a:solidFill>
                  <a:srgbClr val="333333"/>
                </a:solidFill>
                <a:latin typeface="Calibri Light"/>
              </a:rPr>
              <a:t>つの</a:t>
            </a:r>
            <a:r>
              <a:rPr lang="ja-JP" altLang="en-AU" sz="2400" dirty="0">
                <a:solidFill>
                  <a:srgbClr val="333333"/>
                </a:solidFill>
                <a:latin typeface="Calibri Light"/>
              </a:rPr>
              <a:t>可能性</a:t>
            </a:r>
            <a:r>
              <a:rPr lang="ja-JP" altLang="en-US" sz="2400" dirty="0">
                <a:solidFill>
                  <a:srgbClr val="333333"/>
                </a:solidFill>
                <a:latin typeface="Calibri Light"/>
              </a:rPr>
              <a:t>だが、</a:t>
            </a:r>
            <a:r>
              <a:rPr lang="ja-JP" altLang="en-AU" sz="2400" dirty="0">
                <a:solidFill>
                  <a:srgbClr val="333333"/>
                </a:solidFill>
                <a:latin typeface="Calibri Light"/>
              </a:rPr>
              <a:t>他の要因もある</a:t>
            </a:r>
            <a:r>
              <a:rPr lang="ja-JP" altLang="en-US" sz="2400" dirty="0">
                <a:solidFill>
                  <a:srgbClr val="333333"/>
                </a:solidFill>
                <a:latin typeface="Calibri Light"/>
              </a:rPr>
              <a:t>だろう</a:t>
            </a:r>
            <a:r>
              <a:rPr lang="ja-JP" altLang="en-AU" sz="2400" dirty="0">
                <a:solidFill>
                  <a:srgbClr val="333333"/>
                </a:solidFill>
                <a:latin typeface="Calibri Light"/>
              </a:rPr>
              <a:t>。</a:t>
            </a:r>
            <a:r>
              <a:rPr lang="ja-JP" altLang="en-US" sz="2400" dirty="0">
                <a:solidFill>
                  <a:srgbClr val="333333"/>
                </a:solidFill>
                <a:latin typeface="Calibri Light"/>
              </a:rPr>
              <a:t>私は</a:t>
            </a:r>
            <a:r>
              <a:rPr lang="ja-JP" altLang="en-AU" sz="2400" dirty="0">
                <a:solidFill>
                  <a:srgbClr val="333333"/>
                </a:solidFill>
                <a:latin typeface="Calibri Light"/>
              </a:rPr>
              <a:t>薬を飲むのを止め</a:t>
            </a:r>
            <a:r>
              <a:rPr lang="ja-JP" altLang="en-US" sz="2400" dirty="0">
                <a:solidFill>
                  <a:srgbClr val="333333"/>
                </a:solidFill>
                <a:latin typeface="Calibri Light"/>
              </a:rPr>
              <a:t>てしまい</a:t>
            </a:r>
            <a:r>
              <a:rPr lang="ja-JP" altLang="en-AU" sz="2400" dirty="0">
                <a:solidFill>
                  <a:srgbClr val="333333"/>
                </a:solidFill>
                <a:latin typeface="Calibri Light"/>
              </a:rPr>
              <a:t>、</a:t>
            </a:r>
            <a:r>
              <a:rPr lang="ja-JP" altLang="en-US" sz="2400" dirty="0">
                <a:solidFill>
                  <a:srgbClr val="333333"/>
                </a:solidFill>
                <a:latin typeface="Calibri Light"/>
              </a:rPr>
              <a:t>職場</a:t>
            </a:r>
            <a:r>
              <a:rPr lang="ja-JP" altLang="en-AU" sz="2400" dirty="0">
                <a:solidFill>
                  <a:srgbClr val="333333"/>
                </a:solidFill>
                <a:latin typeface="Calibri Light"/>
              </a:rPr>
              <a:t>で喧嘩して、そのことで</a:t>
            </a:r>
            <a:r>
              <a:rPr lang="ja-JP" altLang="en-US" sz="2400" dirty="0">
                <a:solidFill>
                  <a:srgbClr val="333333"/>
                </a:solidFill>
                <a:latin typeface="Calibri Light"/>
              </a:rPr>
              <a:t>クビになるのを恐れていた。</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cs typeface="+mn-cs"/>
              </a:rPr>
              <a:pPr/>
              <a:t>54</a:t>
            </a:fld>
            <a:endParaRPr lang="de-DE" dirty="0">
              <a:latin typeface="Calibri Ligh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Calibri Light"/>
                <a:ea typeface="+mn-ea"/>
                <a:cs typeface="+mn-cs"/>
              </a:rPr>
              <a:t>注目頂き有難うございました</a:t>
            </a:r>
            <a:r>
              <a:rPr lang="en-US" altLang="ja-JP" sz="3600" dirty="0">
                <a:latin typeface="Calibri Light"/>
                <a:ea typeface="+mn-ea"/>
                <a:cs typeface="+mn-cs"/>
              </a:rPr>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ja-JP" altLang="en-US" i="1" dirty="0">
                <a:solidFill>
                  <a:srgbClr val="004992"/>
                </a:solidFill>
                <a:latin typeface="Calibri Light"/>
              </a:rPr>
              <a:t>トレーナー用</a:t>
            </a:r>
            <a:r>
              <a:rPr lang="nl-NL" i="1" dirty="0">
                <a:solidFill>
                  <a:srgbClr val="004992"/>
                </a:solidFill>
                <a:latin typeface="Calibri Light"/>
              </a:rPr>
              <a:t>:</a:t>
            </a:r>
          </a:p>
          <a:p>
            <a:pPr marL="114935" marR="333375" lvl="0" defTabSz="914400">
              <a:lnSpc>
                <a:spcPct val="100000"/>
              </a:lnSpc>
              <a:spcBef>
                <a:spcPts val="800"/>
              </a:spcBef>
            </a:pPr>
            <a:r>
              <a:rPr lang="ja-JP" altLang="en-US" dirty="0">
                <a:solidFill>
                  <a:srgbClr val="004992"/>
                </a:solidFill>
                <a:latin typeface="Calibri Light"/>
              </a:rPr>
              <a:t>ワークシートをお配りします。アプリ「</a:t>
            </a:r>
            <a:r>
              <a:rPr lang="en-US" altLang="ja-JP" dirty="0">
                <a:solidFill>
                  <a:srgbClr val="004992"/>
                </a:solidFill>
                <a:latin typeface="Calibri Light"/>
              </a:rPr>
              <a:t>COGITO</a:t>
            </a:r>
            <a:r>
              <a:rPr lang="ja-JP" altLang="en-US" dirty="0">
                <a:solidFill>
                  <a:srgbClr val="004992"/>
                </a:solidFill>
                <a:latin typeface="Calibri Light"/>
              </a:rPr>
              <a:t>」をご紹介します（無料でダウンロードできます）。</a:t>
            </a:r>
            <a:endParaRPr lang="en-US" dirty="0">
              <a:solidFill>
                <a:srgbClr val="004992"/>
              </a:solidFill>
              <a:latin typeface="Calibri Light"/>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cs typeface="+mn-cs"/>
              </a:rPr>
              <a:t>www.uke.de/mct_app</a:t>
            </a:r>
            <a:endParaRPr lang="de-DE" sz="1800" dirty="0">
              <a:solidFill>
                <a:srgbClr val="333333"/>
              </a:solidFill>
              <a:latin typeface="Calibri Light"/>
              <a:cs typeface="+mn-cs"/>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cs typeface="+mn-cs"/>
              </a:rPr>
              <a:pPr/>
              <a:t>55</a:t>
            </a:fld>
            <a:endParaRPr lang="de-DE" dirty="0">
              <a:latin typeface="Calibri Light"/>
              <a:cs typeface="+mn-cs"/>
            </a:endParaRPr>
          </a:p>
        </p:txBody>
      </p:sp>
    </p:spTree>
    <p:extLst>
      <p:ext uri="{BB962C8B-B14F-4D97-AF65-F5344CB8AC3E}">
        <p14:creationId xmlns:p14="http://schemas.microsoft.com/office/powerpoint/2010/main" val="27102609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1172364984"/>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Name Fotograf/Künstler/</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Quelle</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Name des Bildes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Description/Kurzbeschreibung</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Calibri Light"/>
                          <a:ea typeface="+mn-ea"/>
                          <a:cs typeface="+mn-cs"/>
                        </a:rPr>
                        <a:t>Vic</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ea typeface="+mn-ea"/>
                          <a:cs typeface="+mn-cs"/>
                        </a:rPr>
                        <a:t>flickr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Doctor greating patient [sic]</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a:solidFill>
                            <a:srgbClr val="333333"/>
                          </a:solidFill>
                          <a:latin typeface="Calibri Light"/>
                          <a:ea typeface="+mn-ea"/>
                          <a:cs typeface="+mn-cs"/>
                        </a:rPr>
                        <a:t>A doctor is shaking a patient’s hand/Ein Arzt schüttelt einem Patienten die Hand </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Calibri Light"/>
                          <a:ea typeface="+mn-ea"/>
                          <a:cs typeface="+mn-cs"/>
                        </a:rPr>
                        <a:t>Benny-Kristin Fischer</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ea typeface="+mn-ea"/>
                          <a:cs typeface="+mn-cs"/>
                        </a:rPr>
                        <a:t>- - -</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ea typeface="+mn-ea"/>
                          <a:cs typeface="+mn-cs"/>
                        </a:rPr>
                        <a:t>- - -</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a:solidFill>
                            <a:srgbClr val="333333"/>
                          </a:solidFill>
                          <a:latin typeface="Calibri Light"/>
                          <a:ea typeface="+mn-ea"/>
                          <a:cs typeface="+mn-cs"/>
                        </a:rPr>
                        <a:t>Produced for the MCT/Anfertigung für das MKT; © Arbeitsgruppe Neuropsychologie</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ea typeface="+mn-ea"/>
                          <a:cs typeface="+mn-cs"/>
                        </a:rPr>
                        <a:t>Various motives: pupil, ice hockey player/ Verschiedene Motive: Schüler, Eishockeyspieler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Calibri Light"/>
                          <a:ea typeface="+mn-ea"/>
                          <a:cs typeface="+mn-cs"/>
                        </a:rPr>
                        <a:t>Bdunnette</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ea typeface="+mn-ea"/>
                          <a:cs typeface="+mn-cs"/>
                        </a:rPr>
                        <a:t>flickr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DSCF0486</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a:solidFill>
                            <a:srgbClr val="333333"/>
                          </a:solidFill>
                          <a:latin typeface="Calibri Light"/>
                          <a:ea typeface="+mn-ea"/>
                          <a:cs typeface="+mn-cs"/>
                        </a:rPr>
                        <a:t>A friend is talking behind your back (wispering)/Freundin hat hinter Ihrem Rücken geredet (flüstern)</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a:solidFill>
                            <a:srgbClr val="333333"/>
                          </a:solidFill>
                          <a:latin typeface="Calibri Light"/>
                          <a:ea typeface="+mn-ea"/>
                          <a:cs typeface="+mn-cs"/>
                        </a:rPr>
                        <a:t>rileyroxx</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ea typeface="+mn-ea"/>
                          <a:cs typeface="+mn-cs"/>
                        </a:rPr>
                        <a:t>flickr</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ea typeface="+mn-ea"/>
                          <a:cs typeface="+mn-cs"/>
                        </a:rPr>
                        <a:t>Job Interview #2</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a:solidFill>
                            <a:srgbClr val="333333"/>
                          </a:solidFill>
                          <a:latin typeface="Calibri Light"/>
                          <a:ea typeface="+mn-ea"/>
                          <a:cs typeface="+mn-cs"/>
                        </a:rPr>
                        <a:t>You are invited for a job interview (man dressed in grey shirt + tie)/Vorstellungsgespräch (Mann in schwarzem Hemd u. Krawatte)</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a:solidFill>
                            <a:srgbClr val="333333"/>
                          </a:solidFill>
                          <a:latin typeface="Calibri Light"/>
                          <a:ea typeface="+mn-ea"/>
                          <a:cs typeface="+mn-cs"/>
                        </a:rPr>
                        <a:t>bre pettis</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ea typeface="+mn-ea"/>
                          <a:cs typeface="+mn-cs"/>
                        </a:rPr>
                        <a:t>flickr</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a:solidFill>
                            <a:srgbClr val="333333"/>
                          </a:solidFill>
                          <a:latin typeface="Calibri Light"/>
                          <a:ea typeface="+mn-ea"/>
                          <a:cs typeface="+mn-cs"/>
                        </a:rPr>
                        <a:t>This is what the webcam sees through a peephole </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a:solidFill>
                            <a:srgbClr val="333333"/>
                          </a:solidFill>
                          <a:latin typeface="Calibri Light"/>
                          <a:ea typeface="+mn-ea"/>
                          <a:cs typeface="+mn-cs"/>
                        </a:rPr>
                        <a:t>A friend is unpleasantly surprised by your spontaneous visit (man in a spyhole)/Eine Freundin ist von ihrem Besuch unangenehm überrascht (Mann im Spion)</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a:solidFill>
                            <a:srgbClr val="333333"/>
                          </a:solidFill>
                          <a:latin typeface="Calibri Light"/>
                          <a:ea typeface="+mn-ea"/>
                          <a:cs typeface="+mn-cs"/>
                        </a:rPr>
                        <a:t>yanec</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ea typeface="+mn-ea"/>
                          <a:cs typeface="+mn-cs"/>
                        </a:rPr>
                        <a:t>flickr</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ea typeface="+mn-ea"/>
                          <a:cs typeface="+mn-cs"/>
                        </a:rPr>
                        <a:t>laughter workshop</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ea typeface="+mn-ea"/>
                          <a:cs typeface="+mn-cs"/>
                        </a:rPr>
                        <a:t>CC</a:t>
                      </a:r>
                      <a:endParaRPr sz="100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a:solidFill>
                            <a:srgbClr val="333333"/>
                          </a:solidFill>
                          <a:latin typeface="Calibri Light"/>
                          <a:ea typeface="+mn-ea"/>
                          <a:cs typeface="+mn-cs"/>
                        </a:rPr>
                        <a:t>Other people laugh while you are talking (celebration)/Andere fangen an zu lachen, während Sie reden (Feier) </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a:solidFill>
                            <a:srgbClr val="333333"/>
                          </a:solidFill>
                          <a:latin typeface="Calibri Light"/>
                          <a:ea typeface="+mn-ea"/>
                          <a:cs typeface="+mn-cs"/>
                        </a:rPr>
                        <a:t>Heidi Wittwer</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ea typeface="+mn-ea"/>
                          <a:cs typeface="+mn-cs"/>
                        </a:rPr>
                        <a:t>fotocommunity</a:t>
                      </a:r>
                      <a:endParaRPr sz="100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ea typeface="+mn-ea"/>
                          <a:cs typeface="+mn-cs"/>
                        </a:rPr>
                        <a:t>schreiende Hand</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a:solidFill>
                            <a:srgbClr val="333333"/>
                          </a:solidFill>
                          <a:latin typeface="Calibri Light"/>
                          <a:ea typeface="+mn-ea"/>
                          <a:cs typeface="+mn-cs"/>
                        </a:rPr>
                        <a:t>PP</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ea typeface="+mn-ea"/>
                          <a:cs typeface="+mn-cs"/>
                        </a:rPr>
                        <a:t>Screaming hand/Schreiende Hand </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spc="-5">
                          <a:solidFill>
                            <a:srgbClr val="333333"/>
                          </a:solidFill>
                          <a:latin typeface="Calibri Light"/>
                          <a:ea typeface="+mn-ea"/>
                          <a:cs typeface="+mn-cs"/>
                        </a:rPr>
                        <a:t>zen</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ea typeface="+mn-ea"/>
                          <a:cs typeface="+mn-cs"/>
                        </a:rPr>
                        <a:t>flickr</a:t>
                      </a:r>
                      <a:endParaRPr sz="100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ea typeface="+mn-ea"/>
                          <a:cs typeface="+mn-cs"/>
                        </a:rPr>
                        <a:t>zen driving home - day 14</a:t>
                      </a:r>
                      <a:endParaRPr sz="100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ea typeface="+mn-ea"/>
                          <a:cs typeface="+mn-cs"/>
                        </a:rPr>
                        <a:t>CC</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a:solidFill>
                            <a:srgbClr val="333333"/>
                          </a:solidFill>
                          <a:latin typeface="Calibri Light"/>
                          <a:ea typeface="+mn-ea"/>
                          <a:cs typeface="+mn-cs"/>
                        </a:rPr>
                        <a:t>A friend gives you a lift home (man in the car)/ </a:t>
                      </a:r>
                    </a:p>
                    <a:p>
                      <a:pPr marL="92075" marR="100965">
                        <a:lnSpc>
                          <a:spcPct val="100000"/>
                        </a:lnSpc>
                        <a:spcBef>
                          <a:spcPts val="360"/>
                        </a:spcBef>
                      </a:pPr>
                      <a:r>
                        <a:rPr lang="de-DE" sz="1000">
                          <a:solidFill>
                            <a:srgbClr val="333333"/>
                          </a:solidFill>
                          <a:latin typeface="Calibri Light"/>
                          <a:ea typeface="+mn-ea"/>
                          <a:cs typeface="+mn-cs"/>
                        </a:rPr>
                        <a:t>Ein Freund hat sie nach Hause gefahren (Mann im Auto) </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a:solidFill>
                            <a:srgbClr val="333333"/>
                          </a:solidFill>
                          <a:latin typeface="Calibri Light"/>
                          <a:ea typeface="+mn-ea"/>
                          <a:cs typeface="+mn-cs"/>
                        </a:rPr>
                        <a:t>Jswieringa</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ea typeface="+mn-ea"/>
                          <a:cs typeface="+mn-cs"/>
                        </a:rPr>
                        <a:t>Flickr</a:t>
                      </a:r>
                      <a:endParaRPr sz="100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ea typeface="+mn-ea"/>
                          <a:cs typeface="+mn-cs"/>
                        </a:rPr>
                        <a:t>Quarter Past three</a:t>
                      </a:r>
                      <a:endParaRPr sz="100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ea typeface="+mn-ea"/>
                          <a:cs typeface="+mn-cs"/>
                        </a:rPr>
                        <a:t>CC</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a:solidFill>
                            <a:srgbClr val="333333"/>
                          </a:solidFill>
                          <a:latin typeface="Calibri Light"/>
                          <a:ea typeface="+mn-ea"/>
                          <a:cs typeface="+mn-cs"/>
                        </a:rPr>
                        <a:t>A friend did not show up for a meeting with you (clock)/Ein Freund versetzt sie (Wanduhr)</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a:solidFill>
                            <a:srgbClr val="333333"/>
                          </a:solidFill>
                          <a:latin typeface="Calibri Light"/>
                          <a:ea typeface="+mn-ea"/>
                          <a:cs typeface="+mn-cs"/>
                        </a:rPr>
                        <a:t>Rocketjim54</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ea typeface="+mn-ea"/>
                          <a:cs typeface="+mn-cs"/>
                        </a:rPr>
                        <a:t>Flickr</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ea typeface="+mn-ea"/>
                          <a:cs typeface="+mn-cs"/>
                        </a:rPr>
                        <a:t>mail box</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ea typeface="+mn-ea"/>
                          <a:cs typeface="+mn-cs"/>
                        </a:rPr>
                        <a:t>CC</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ea typeface="+mn-ea"/>
                          <a:cs typeface="+mn-cs"/>
                        </a:rPr>
                        <a:t>Postcard (mailbox)/</a:t>
                      </a:r>
                      <a:r>
                        <a:rPr lang="en-US" sz="1000" dirty="0" err="1">
                          <a:solidFill>
                            <a:srgbClr val="333333"/>
                          </a:solidFill>
                          <a:latin typeface="Calibri Light"/>
                          <a:ea typeface="+mn-ea"/>
                          <a:cs typeface="+mn-cs"/>
                        </a:rPr>
                        <a:t>Postkarte</a:t>
                      </a:r>
                      <a:r>
                        <a:rPr lang="en-US" sz="1000" dirty="0">
                          <a:solidFill>
                            <a:srgbClr val="333333"/>
                          </a:solidFill>
                          <a:latin typeface="Calibri Light"/>
                          <a:ea typeface="+mn-ea"/>
                          <a:cs typeface="+mn-cs"/>
                        </a:rPr>
                        <a:t> (</a:t>
                      </a:r>
                      <a:r>
                        <a:rPr lang="en-US" sz="1000" dirty="0" err="1">
                          <a:solidFill>
                            <a:srgbClr val="333333"/>
                          </a:solidFill>
                          <a:latin typeface="Calibri Light"/>
                          <a:ea typeface="+mn-ea"/>
                          <a:cs typeface="+mn-cs"/>
                        </a:rPr>
                        <a:t>Briefkasten</a:t>
                      </a:r>
                      <a:r>
                        <a:rPr lang="en-US" sz="1000" dirty="0">
                          <a:solidFill>
                            <a:srgbClr val="333333"/>
                          </a:solidFill>
                          <a:latin typeface="Calibri Light"/>
                          <a:ea typeface="+mn-ea"/>
                          <a:cs typeface="+mn-cs"/>
                        </a:rPr>
                        <a:t>)</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cs typeface="+mn-cs"/>
              </a:rPr>
              <a:t>A full list can be obtained via </a:t>
            </a:r>
            <a:r>
              <a:rPr lang="de-DE" altLang="de-DE" sz="1200" u="sng" dirty="0">
                <a:solidFill>
                  <a:srgbClr val="333333"/>
                </a:solidFill>
                <a:latin typeface="Calibri Light"/>
                <a:cs typeface="+mn-cs"/>
              </a:rPr>
              <a:t>www.uke.de/mct</a:t>
            </a:r>
            <a:r>
              <a:rPr lang="de-DE" altLang="de-DE" sz="1200" dirty="0">
                <a:solidFill>
                  <a:srgbClr val="333333"/>
                </a:solidFill>
                <a:latin typeface="Calibri Light"/>
                <a:cs typeface="+mn-cs"/>
              </a:rPr>
              <a:t>. </a:t>
            </a:r>
            <a:r>
              <a:rPr lang="en-GB" altLang="de-DE" sz="1200" dirty="0">
                <a:solidFill>
                  <a:srgbClr val="333333"/>
                </a:solidFill>
                <a:latin typeface="Calibri Light"/>
                <a:cs typeface="+mn-cs"/>
              </a:rPr>
              <a:t>If we have involuntarily breached copyright, please</a:t>
            </a:r>
            <a:r>
              <a:rPr lang="de-DE" altLang="de-DE" sz="1200" dirty="0">
                <a:solidFill>
                  <a:srgbClr val="333333"/>
                </a:solidFill>
                <a:latin typeface="Calibri Light"/>
                <a:cs typeface="+mn-cs"/>
              </a:rPr>
              <a:t> accept our apologies. In this case, we kindly ask creators for their</a:t>
            </a:r>
            <a:r>
              <a:rPr lang="en-GB" altLang="de-DE" sz="1200" dirty="0">
                <a:solidFill>
                  <a:srgbClr val="333333"/>
                </a:solidFill>
                <a:latin typeface="Calibri Light"/>
                <a:cs typeface="+mn-cs"/>
              </a:rPr>
              <a:t> permission to use their work under </a:t>
            </a:r>
            <a:r>
              <a:rPr lang="en-GB" altLang="de-DE" sz="1200">
                <a:solidFill>
                  <a:srgbClr val="333333"/>
                </a:solidFill>
                <a:latin typeface="Calibri Light"/>
                <a:cs typeface="+mn-cs"/>
              </a:rPr>
              <a:t>the “fair use” </a:t>
            </a:r>
            <a:r>
              <a:rPr lang="en-GB" altLang="de-DE" sz="1200" dirty="0">
                <a:solidFill>
                  <a:srgbClr val="333333"/>
                </a:solidFill>
                <a:latin typeface="Calibri Light"/>
                <a:cs typeface="+mn-cs"/>
              </a:rPr>
              <a:t>policy.</a:t>
            </a:r>
            <a:br>
              <a:rPr lang="de-DE" altLang="de-DE" sz="1200" dirty="0">
                <a:solidFill>
                  <a:srgbClr val="333333"/>
                </a:solidFill>
                <a:latin typeface="Calibri Light"/>
                <a:cs typeface="+mn-cs"/>
              </a:rPr>
            </a:br>
            <a:r>
              <a:rPr lang="de-DE" altLang="de-DE" sz="1200" dirty="0">
                <a:solidFill>
                  <a:srgbClr val="333333"/>
                </a:solidFill>
                <a:latin typeface="Calibri Ligh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cs typeface="+mn-cs"/>
              </a:rPr>
              <a:t>www.uke.de/mkt</a:t>
            </a:r>
            <a:r>
              <a:rPr lang="de-DE" altLang="de-DE" sz="1200" dirty="0">
                <a:solidFill>
                  <a:srgbClr val="333333"/>
                </a:solidFill>
                <a:latin typeface="Calibri Ligh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cs typeface="+mn-cs"/>
              </a:rPr>
              <a:pPr/>
              <a:t>56</a:t>
            </a:fld>
            <a:endParaRPr lang="de-DE" dirty="0">
              <a:latin typeface="Calibri Ligh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2650888754"/>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Name Fotograf/Künstler/</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Quelle</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Name des Bildes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Description/Kurzbeschreibung</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Calibri Light"/>
                          <a:ea typeface="+mn-ea"/>
                          <a:cs typeface="+mn-cs"/>
                        </a:rPr>
                        <a:t>trekguy</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ea typeface="+mn-ea"/>
                          <a:cs typeface="+mn-cs"/>
                        </a:rPr>
                        <a:t>flickr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rear view side mirror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a:solidFill>
                            <a:srgbClr val="333333"/>
                          </a:solidFill>
                          <a:latin typeface="Calibri Light"/>
                          <a:ea typeface="+mn-ea"/>
                          <a:cs typeface="+mn-cs"/>
                        </a:rPr>
                        <a:t>A car has been driving behind you for some time (rearview mirror of the car)/Ein Wagen fährt längere Zeit hinter ihnen her (Rückspiegel e. Autos)</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Calibri Light"/>
                          <a:ea typeface="+mn-ea"/>
                          <a:cs typeface="+mn-cs"/>
                        </a:rPr>
                        <a:t>The Jamoker</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ea typeface="+mn-ea"/>
                          <a:cs typeface="+mn-cs"/>
                        </a:rPr>
                        <a:t>flickr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ea typeface="+mn-ea"/>
                          <a:cs typeface="+mn-cs"/>
                        </a:rPr>
                        <a:t>Missed The Bus</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ea typeface="+mn-ea"/>
                          <a:cs typeface="+mn-cs"/>
                        </a:rPr>
                        <a:t>Bus passing by/Der Bus fährt weg</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Calibri Light"/>
                          <a:ea typeface="+mn-ea"/>
                          <a:cs typeface="+mn-cs"/>
                        </a:rPr>
                        <a:t>*MarS</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ea typeface="+mn-ea"/>
                          <a:cs typeface="+mn-cs"/>
                        </a:rPr>
                        <a:t>flickr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ea typeface="+mn-ea"/>
                          <a:cs typeface="+mn-cs"/>
                        </a:rPr>
                        <a:t>wine II</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a:solidFill>
                            <a:srgbClr val="333333"/>
                          </a:solidFill>
                          <a:latin typeface="Calibri Light"/>
                          <a:ea typeface="+mn-ea"/>
                          <a:cs typeface="+mn-cs"/>
                        </a:rPr>
                        <a:t>A neighbour invited you for a drink (Glass of white wine)/Nachbar hat sie auf ein Gläschen eingeladen (Glas m. Weiswein)</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spc="-5">
                          <a:solidFill>
                            <a:srgbClr val="333333"/>
                          </a:solidFill>
                          <a:latin typeface="Calibri Light"/>
                          <a:ea typeface="+mn-ea"/>
                          <a:cs typeface="+mn-cs"/>
                        </a:rPr>
                        <a:t>heater</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ea typeface="+mn-ea"/>
                          <a:cs typeface="+mn-cs"/>
                        </a:rPr>
                        <a:t>flickr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ea typeface="+mn-ea"/>
                          <a:cs typeface="+mn-cs"/>
                        </a:rPr>
                        <a:t>Commute (reading gang signs)</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ea typeface="+mn-ea"/>
                          <a:cs typeface="+mn-cs"/>
                        </a:rPr>
                        <a:t>Reading the newspaper/Zeitungsleser</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spc="-5">
                          <a:solidFill>
                            <a:srgbClr val="333333"/>
                          </a:solidFill>
                          <a:latin typeface="Calibri Light"/>
                          <a:ea typeface="+mn-ea"/>
                          <a:cs typeface="+mn-cs"/>
                        </a:rPr>
                        <a:t>Katrin Ze.</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Calibri Light"/>
                          <a:ea typeface="+mn-ea"/>
                          <a:cs typeface="+mn-cs"/>
                        </a:rPr>
                        <a:t>fotocommunity</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ea typeface="+mn-ea"/>
                          <a:cs typeface="+mn-cs"/>
                        </a:rPr>
                        <a:t>enttäuscht</a:t>
                      </a:r>
                      <a:endParaRPr sz="100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ea typeface="+mn-ea"/>
                          <a:cs typeface="+mn-cs"/>
                        </a:rPr>
                        <a:t>CC</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a:solidFill>
                            <a:srgbClr val="333333"/>
                          </a:solidFill>
                          <a:latin typeface="Calibri Light"/>
                          <a:ea typeface="+mn-ea"/>
                          <a:cs typeface="+mn-cs"/>
                        </a:rPr>
                        <a:t>A friend thinks you are unfair/Ein Freund findet sie unfair (in der Ecke kauernde Frau)</a:t>
                      </a:r>
                      <a:endParaRPr sz="1000" dirty="0">
                        <a:solidFill>
                          <a:srgbClr val="333333"/>
                        </a:solidFill>
                        <a:latin typeface="Calibri Ligh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spc="-5">
                          <a:solidFill>
                            <a:srgbClr val="333333"/>
                          </a:solidFill>
                          <a:latin typeface="Calibri Light"/>
                          <a:ea typeface="+mn-ea"/>
                          <a:cs typeface="+mn-cs"/>
                        </a:rPr>
                        <a:t>judge mental</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ea typeface="+mn-ea"/>
                          <a:cs typeface="+mn-cs"/>
                        </a:rPr>
                        <a:t>flickr</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a:solidFill>
                            <a:srgbClr val="333333"/>
                          </a:solidFill>
                          <a:latin typeface="Calibri Light"/>
                          <a:ea typeface="+mn-ea"/>
                          <a:cs typeface="+mn-cs"/>
                        </a:rPr>
                        <a:t>The Fluoride uncertainty Theory</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ea typeface="+mn-ea"/>
                          <a:cs typeface="+mn-cs"/>
                        </a:rPr>
                        <a:t>CC</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Calibri Light"/>
                          <a:ea typeface="+mn-ea"/>
                          <a:cs typeface="+mn-cs"/>
                        </a:rPr>
                        <a:t>A friend thinks you are smart (Albert Einstein)/ Ein Freund findet sie klug (Einstein)</a:t>
                      </a:r>
                      <a:endParaRPr sz="1000" dirty="0">
                        <a:solidFill>
                          <a:srgbClr val="333333"/>
                        </a:solidFill>
                        <a:latin typeface="Calibri Ligh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cs typeface="+mn-cs"/>
              </a:rPr>
              <a:t>A full list can be obtained via </a:t>
            </a:r>
            <a:r>
              <a:rPr lang="de-DE" altLang="de-DE" sz="1200" u="sng" dirty="0">
                <a:solidFill>
                  <a:srgbClr val="333333"/>
                </a:solidFill>
                <a:latin typeface="Calibri Light"/>
                <a:cs typeface="+mn-cs"/>
              </a:rPr>
              <a:t>www.uke.de/mct</a:t>
            </a:r>
            <a:r>
              <a:rPr lang="de-DE" altLang="de-DE" sz="1200" dirty="0">
                <a:solidFill>
                  <a:srgbClr val="333333"/>
                </a:solidFill>
                <a:latin typeface="Calibri Light"/>
                <a:cs typeface="+mn-cs"/>
              </a:rPr>
              <a:t>. </a:t>
            </a:r>
            <a:r>
              <a:rPr lang="en-GB" altLang="de-DE" sz="1200" dirty="0">
                <a:solidFill>
                  <a:srgbClr val="333333"/>
                </a:solidFill>
                <a:latin typeface="Calibri Light"/>
                <a:cs typeface="+mn-cs"/>
              </a:rPr>
              <a:t>If we have involuntarily breached copyright, please</a:t>
            </a:r>
            <a:r>
              <a:rPr lang="de-DE" altLang="de-DE" sz="1200" dirty="0">
                <a:solidFill>
                  <a:srgbClr val="333333"/>
                </a:solidFill>
                <a:latin typeface="Calibri Light"/>
                <a:cs typeface="+mn-cs"/>
              </a:rPr>
              <a:t> accept our apologies. In this case, we kindly ask creators for their</a:t>
            </a:r>
            <a:r>
              <a:rPr lang="en-GB" altLang="de-DE" sz="1200" dirty="0">
                <a:solidFill>
                  <a:srgbClr val="333333"/>
                </a:solidFill>
                <a:latin typeface="Calibri Light"/>
                <a:cs typeface="+mn-cs"/>
              </a:rPr>
              <a:t> permission to use their work under </a:t>
            </a:r>
            <a:r>
              <a:rPr lang="en-GB" altLang="de-DE" sz="1200">
                <a:solidFill>
                  <a:srgbClr val="333333"/>
                </a:solidFill>
                <a:latin typeface="Calibri Light"/>
                <a:cs typeface="+mn-cs"/>
              </a:rPr>
              <a:t>the “fair use” </a:t>
            </a:r>
            <a:r>
              <a:rPr lang="en-GB" altLang="de-DE" sz="1200" dirty="0">
                <a:solidFill>
                  <a:srgbClr val="333333"/>
                </a:solidFill>
                <a:latin typeface="Calibri Light"/>
                <a:cs typeface="+mn-cs"/>
              </a:rPr>
              <a:t>policy.</a:t>
            </a:r>
            <a:br>
              <a:rPr lang="de-DE" altLang="de-DE" sz="1200" dirty="0">
                <a:solidFill>
                  <a:srgbClr val="333333"/>
                </a:solidFill>
                <a:latin typeface="Calibri Light"/>
                <a:cs typeface="+mn-cs"/>
              </a:rPr>
            </a:br>
            <a:r>
              <a:rPr lang="de-DE" altLang="de-DE" sz="1200" dirty="0">
                <a:solidFill>
                  <a:srgbClr val="333333"/>
                </a:solidFill>
                <a:latin typeface="Calibri Ligh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cs typeface="+mn-cs"/>
              </a:rPr>
              <a:t>www.uke.de/mkt</a:t>
            </a:r>
            <a:r>
              <a:rPr lang="de-DE" altLang="de-DE" sz="1200" dirty="0">
                <a:solidFill>
                  <a:srgbClr val="333333"/>
                </a:solidFill>
                <a:latin typeface="Calibri Light"/>
                <a:cs typeface="+mn-cs"/>
              </a:rPr>
              <a:t>. Sollten wir unbeabsichtigt gegen das Urheberrecht verstoßen haben, so bitten wir dies vielmals zu entschuldigen und bitten nachträglich um die Verwendungserlaubnis. </a:t>
            </a:r>
          </a:p>
        </p:txBody>
      </p:sp>
      <p:sp>
        <p:nvSpPr>
          <p:cNvPr id="6" name="Footer Placeholder 5"/>
          <p:cNvSpPr>
            <a:spLocks noGrp="1"/>
          </p:cNvSpPr>
          <p:nvPr>
            <p:ph type="ftr" sz="quarter" idx="11"/>
          </p:nvPr>
        </p:nvSpPr>
        <p:spPr/>
        <p:txBody>
          <a:bodyPr/>
          <a:lstStyle/>
          <a:p>
            <a:r>
              <a:rPr lang="ja-JP" altLang="en-US">
                <a:latin typeface="Calibri Light"/>
                <a:cs typeface="+mn-cs"/>
              </a:rPr>
              <a:t>トレーニング・モジュール </a:t>
            </a:r>
            <a:r>
              <a:rPr lang="en-US" altLang="ja-JP">
                <a:latin typeface="Calibri Light"/>
                <a:cs typeface="+mn-cs"/>
              </a:rPr>
              <a:t>1 – </a:t>
            </a:r>
            <a:r>
              <a:rPr lang="ja-JP" altLang="en-US">
                <a:latin typeface="Calibri Light"/>
                <a:cs typeface="+mn-cs"/>
              </a:rPr>
              <a:t>帰属</a:t>
            </a:r>
            <a:r>
              <a:rPr lang="en-US" altLang="ja-JP">
                <a:latin typeface="Calibri Light"/>
                <a:cs typeface="+mn-cs"/>
              </a:rPr>
              <a:t>–</a:t>
            </a:r>
            <a:r>
              <a:rPr lang="ja-JP" altLang="en-US">
                <a:latin typeface="Calibri Light"/>
                <a:cs typeface="+mn-cs"/>
              </a:rPr>
              <a:t>誰かのせいと自分のおかげ </a:t>
            </a:r>
            <a:endParaRPr lang="de-DE" dirty="0">
              <a:latin typeface="Calibri Ligh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cs typeface="+mn-cs"/>
              </a:rPr>
              <a:pPr/>
              <a:t>57</a:t>
            </a:fld>
            <a:endParaRPr lang="de-DE" dirty="0">
              <a:latin typeface="Calibri Light"/>
              <a:cs typeface="+mn-cs"/>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11136</Words>
  <Application>Microsoft Office PowerPoint</Application>
  <PresentationFormat>Benutzerdefiniert</PresentationFormat>
  <Paragraphs>643</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57</vt:i4>
      </vt:variant>
    </vt:vector>
  </HeadingPairs>
  <TitlesOfParts>
    <vt:vector size="67"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MCT 1 B – 帰属–誰かのせいと自分のおかげ </vt:lpstr>
      <vt:lpstr>帰属: 自分のせいか、他の人のせいか</vt:lpstr>
      <vt:lpstr>帰属: 自分のせいか、他の人のせいか</vt:lpstr>
      <vt:lpstr>帰属: 自分のせいか、他の人のせいか</vt:lpstr>
      <vt:lpstr>説明</vt:lpstr>
      <vt:lpstr>説明</vt:lpstr>
      <vt:lpstr>説明</vt:lpstr>
      <vt:lpstr>自分のせいか、他の人のせいか</vt:lpstr>
      <vt:lpstr>ほとんど症状が無くなったので、あなたは病院を退院します。</vt:lpstr>
      <vt:lpstr>ほとんど症状が無くなったので、あなたは病院を退院します。</vt:lpstr>
      <vt:lpstr>ほとんど症状が無くなったので、あなたは病院を退院します。</vt:lpstr>
      <vt:lpstr>ほとんど症状が無くなったので、あなたは病院を退院します。</vt:lpstr>
      <vt:lpstr>ほとんど症状が無くなったので、あなたは病院を退院します。</vt:lpstr>
      <vt:lpstr>ネガティブ・イベントに及ぼす、帰属スタイルの影響!</vt:lpstr>
      <vt:lpstr>ネガティブ・イベントに及ぼす、帰属スタイルの影響!</vt:lpstr>
      <vt:lpstr>ネガティブ・イベントに及ぼす、帰属スタイルの影響!</vt:lpstr>
      <vt:lpstr>ネガティブ・イベントに及ぼす、帰属スタイルの影響!</vt:lpstr>
      <vt:lpstr>ネガティブ・イベントに及ぼす、帰属スタイルの影響!</vt:lpstr>
      <vt:lpstr>ポジティブ・イベントに及ぼす、帰属スタイルの影響!</vt:lpstr>
      <vt:lpstr>ポジティブ・イベントに及ぼす、帰属スタイルの影響!</vt:lpstr>
      <vt:lpstr>ポジティブ・イベントに及ぼす、帰属スタイルの影響!</vt:lpstr>
      <vt:lpstr>ポジティブ・イベントに及ぼす、帰属スタイルの影響!</vt:lpstr>
      <vt:lpstr>ポジティブ・イベントに及ぼす、帰属スタイルの影響!</vt:lpstr>
      <vt:lpstr>なぜ、こんなことになるのでしょう?</vt:lpstr>
      <vt:lpstr>なぜ、こんなことになるのでしょう?</vt:lpstr>
      <vt:lpstr>一方向的な帰属が、どのように精神病状態での誤った解釈を促すか（例）</vt:lpstr>
      <vt:lpstr>帰属スタイル今日の学習目標:</vt:lpstr>
      <vt:lpstr>友人があなたの後ろであなたのことを話していた。</vt:lpstr>
      <vt:lpstr>就職面接に呼ばれた。</vt:lpstr>
      <vt:lpstr>あなたの突然の訪問に友人がギョッとした。</vt:lpstr>
      <vt:lpstr>あなたが話しているときに、他の人が笑った。</vt:lpstr>
      <vt:lpstr>自分の例を考えてみてください</vt:lpstr>
      <vt:lpstr>内なる声に『おまえは役立たずだ』と言われた</vt:lpstr>
      <vt:lpstr>内なる声に『おまえは役立たずだ』と言われた</vt:lpstr>
      <vt:lpstr>内なる声に『おまえは役立たずだ』と言われた</vt:lpstr>
      <vt:lpstr>声が聞こえる 自分自身の考えか?遠隔操作か? 賛否両論</vt:lpstr>
      <vt:lpstr>声が聞こえる 自分自身の考えか?遠隔操作か? 賛否両論</vt:lpstr>
      <vt:lpstr>声が聞こえる 自分自身の考えか?遠隔操作か? 賛否両論</vt:lpstr>
      <vt:lpstr>声が聞こえる 自分自身の考えか?遠隔操作か? 賛否両論</vt:lpstr>
      <vt:lpstr>声が聞こえる 自分自身の考えか?遠隔操作か? 賛否両論</vt:lpstr>
      <vt:lpstr>友人が家まで車で送ってくれた。</vt:lpstr>
      <vt:lpstr>友人があなたとの待ち合わせの時間に姿を見せなかった。</vt:lpstr>
      <vt:lpstr>友人が手紙をよこさない。</vt:lpstr>
      <vt:lpstr>30分間も車で後をつけられている。</vt:lpstr>
      <vt:lpstr>乗りたかったバスが、あなたの目の前でちょうど発車した。</vt:lpstr>
      <vt:lpstr>友人がお酒を飲もうと誘ってきた。</vt:lpstr>
      <vt:lpstr>かなりの時間、あなたの家の前で、男性が新聞を読み続けている。</vt:lpstr>
      <vt:lpstr>友人は、あなたが卑怯な人だと思っている。</vt:lpstr>
      <vt:lpstr>友人は、あなたが頭が良いと思っている。</vt:lpstr>
      <vt:lpstr>日常生活におきかえる</vt:lpstr>
      <vt:lpstr>日常生活におきかえる</vt:lpstr>
      <vt:lpstr>日常生活におきかえる</vt:lpstr>
      <vt:lpstr>帰属は精神病とどんな関係があるのでしょう?</vt:lpstr>
      <vt:lpstr>帰属は精神病とどんな関係があるのでしょう?</vt:lpstr>
      <vt:lpstr>注目頂き有難うございました!</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280</cp:revision>
  <dcterms:created xsi:type="dcterms:W3CDTF">2004-10-11T13:21:01Z</dcterms:created>
  <dcterms:modified xsi:type="dcterms:W3CDTF">2021-10-12T11:45:48Z</dcterms:modified>
</cp:coreProperties>
</file>