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7" r:id="rId2"/>
  </p:sldMasterIdLst>
  <p:notesMasterIdLst>
    <p:notesMasterId r:id="rId58"/>
  </p:notesMasterIdLst>
  <p:handoutMasterIdLst>
    <p:handoutMasterId r:id="rId59"/>
  </p:handoutMasterIdLst>
  <p:sldIdLst>
    <p:sldId id="519" r:id="rId3"/>
    <p:sldId id="413" r:id="rId4"/>
    <p:sldId id="459" r:id="rId5"/>
    <p:sldId id="374" r:id="rId6"/>
    <p:sldId id="375" r:id="rId7"/>
    <p:sldId id="493" r:id="rId8"/>
    <p:sldId id="460" r:id="rId9"/>
    <p:sldId id="463" r:id="rId10"/>
    <p:sldId id="494" r:id="rId11"/>
    <p:sldId id="495" r:id="rId12"/>
    <p:sldId id="464" r:id="rId13"/>
    <p:sldId id="496" r:id="rId14"/>
    <p:sldId id="378" r:id="rId15"/>
    <p:sldId id="497" r:id="rId16"/>
    <p:sldId id="498" r:id="rId17"/>
    <p:sldId id="499" r:id="rId18"/>
    <p:sldId id="425" r:id="rId19"/>
    <p:sldId id="379" r:id="rId20"/>
    <p:sldId id="500" r:id="rId21"/>
    <p:sldId id="501" r:id="rId22"/>
    <p:sldId id="466" r:id="rId23"/>
    <p:sldId id="469" r:id="rId24"/>
    <p:sldId id="502" r:id="rId25"/>
    <p:sldId id="503" r:id="rId26"/>
    <p:sldId id="394" r:id="rId27"/>
    <p:sldId id="504" r:id="rId28"/>
    <p:sldId id="471" r:id="rId29"/>
    <p:sldId id="505" r:id="rId30"/>
    <p:sldId id="472" r:id="rId31"/>
    <p:sldId id="410" r:id="rId32"/>
    <p:sldId id="411" r:id="rId33"/>
    <p:sldId id="436" r:id="rId34"/>
    <p:sldId id="506" r:id="rId35"/>
    <p:sldId id="491" r:id="rId36"/>
    <p:sldId id="437" r:id="rId37"/>
    <p:sldId id="440" r:id="rId38"/>
    <p:sldId id="507" r:id="rId39"/>
    <p:sldId id="508" r:id="rId40"/>
    <p:sldId id="475" r:id="rId41"/>
    <p:sldId id="509" r:id="rId42"/>
    <p:sldId id="510" r:id="rId43"/>
    <p:sldId id="479" r:id="rId44"/>
    <p:sldId id="511" r:id="rId45"/>
    <p:sldId id="512" r:id="rId46"/>
    <p:sldId id="513" r:id="rId47"/>
    <p:sldId id="451" r:id="rId48"/>
    <p:sldId id="514" r:id="rId49"/>
    <p:sldId id="515" r:id="rId50"/>
    <p:sldId id="516" r:id="rId51"/>
    <p:sldId id="456" r:id="rId52"/>
    <p:sldId id="517" r:id="rId53"/>
    <p:sldId id="518" r:id="rId54"/>
    <p:sldId id="492" r:id="rId55"/>
    <p:sldId id="482" r:id="rId56"/>
    <p:sldId id="483"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4" autoAdjust="0"/>
    <p:restoredTop sz="94660"/>
  </p:normalViewPr>
  <p:slideViewPr>
    <p:cSldViewPr>
      <p:cViewPr varScale="1">
        <p:scale>
          <a:sx n="67" d="100"/>
          <a:sy n="67" d="100"/>
        </p:scale>
        <p:origin x="876" y="52"/>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ltLang="ja-JP"/>
          </a:p>
        </p:txBody>
      </p:sp>
      <p:sp>
        <p:nvSpPr>
          <p:cNvPr id="270339"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ltLang="ja-JP"/>
          </a:p>
        </p:txBody>
      </p:sp>
      <p:sp>
        <p:nvSpPr>
          <p:cNvPr id="270340"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ltLang="ja-JP"/>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B56DBDD5-5993-4E86-81B5-2E419A94B40F}" type="slidenum">
              <a:rPr lang="en-GB" altLang="ja-JP"/>
              <a:pPr/>
              <a:t>‹Nr.›</a:t>
            </a:fld>
            <a:endParaRPr lang="en-GB" altLang="ja-JP"/>
          </a:p>
        </p:txBody>
      </p:sp>
    </p:spTree>
    <p:extLst>
      <p:ext uri="{BB962C8B-B14F-4D97-AF65-F5344CB8AC3E}">
        <p14:creationId xmlns:p14="http://schemas.microsoft.com/office/powerpoint/2010/main" val="979814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ltLang="ja-JP"/>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ltLang="ja-JP"/>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de-DE" altLang="ja-JP" noProof="0"/>
              <a:t>Klicken Sie, um die Formate des Vorlagentextes zu bearbeiten</a:t>
            </a:r>
          </a:p>
          <a:p>
            <a:pPr lvl="1"/>
            <a:r>
              <a:rPr lang="de-DE" altLang="ja-JP" noProof="0"/>
              <a:t>Zweite Ebene</a:t>
            </a:r>
          </a:p>
          <a:p>
            <a:pPr lvl="2"/>
            <a:r>
              <a:rPr lang="de-DE" altLang="ja-JP" noProof="0"/>
              <a:t>Dritte Ebene</a:t>
            </a:r>
          </a:p>
          <a:p>
            <a:pPr lvl="3"/>
            <a:r>
              <a:rPr lang="de-DE" altLang="ja-JP" noProof="0"/>
              <a:t>Vierte Ebene</a:t>
            </a:r>
          </a:p>
          <a:p>
            <a:pPr lvl="4"/>
            <a:r>
              <a:rPr lang="de-DE" altLang="ja-JP"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ltLang="ja-JP"/>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61DAC488-7131-4542-9A06-2D3202A5895A}" type="slidenum">
              <a:rPr lang="de-DE" altLang="ja-JP"/>
              <a:pPr/>
              <a:t>‹Nr.›</a:t>
            </a:fld>
            <a:endParaRPr lang="de-DE" altLang="ja-JP"/>
          </a:p>
        </p:txBody>
      </p:sp>
    </p:spTree>
    <p:extLst>
      <p:ext uri="{BB962C8B-B14F-4D97-AF65-F5344CB8AC3E}">
        <p14:creationId xmlns:p14="http://schemas.microsoft.com/office/powerpoint/2010/main" val="155305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BC71C2-CA8C-4B25-B0A9-84F381F3D99E}" type="slidenum">
              <a:rPr lang="de-DE" altLang="ja-JP" sz="1300"/>
              <a:pPr eaLnBrk="1" hangingPunct="1">
                <a:spcBef>
                  <a:spcPct val="0"/>
                </a:spcBef>
              </a:pPr>
              <a:t>2</a:t>
            </a:fld>
            <a:endParaRPr lang="de-DE" altLang="ja-JP"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67305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5ACCE2-CB75-403F-BBD7-E5F6EDE736E1}" type="slidenum">
              <a:rPr lang="ja-JP" altLang="de-DE" sz="1300"/>
              <a:pPr eaLnBrk="1" hangingPunct="1">
                <a:spcBef>
                  <a:spcPct val="0"/>
                </a:spcBef>
              </a:pPr>
              <a:t>3</a:t>
            </a:fld>
            <a:endParaRPr lang="de-DE"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222844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DE2A89-89B7-4152-8E3E-56F2602F723F}" type="slidenum">
              <a:rPr lang="de-DE" altLang="ja-JP" sz="1300"/>
              <a:pPr eaLnBrk="1" hangingPunct="1">
                <a:spcBef>
                  <a:spcPct val="0"/>
                </a:spcBef>
              </a:pPr>
              <a:t>4</a:t>
            </a:fld>
            <a:endParaRPr lang="de-DE" altLang="ja-JP"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82803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9FC08F-E72B-44B2-9816-59F6A558FB55}" type="slidenum">
              <a:rPr lang="de-DE" altLang="ja-JP" sz="1300"/>
              <a:pPr eaLnBrk="1" hangingPunct="1">
                <a:spcBef>
                  <a:spcPct val="0"/>
                </a:spcBef>
              </a:pPr>
              <a:t>5</a:t>
            </a:fld>
            <a:endParaRPr lang="de-DE" altLang="ja-JP"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17147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9FC08F-E72B-44B2-9816-59F6A558FB55}" type="slidenum">
              <a:rPr lang="de-DE" altLang="ja-JP" sz="1300"/>
              <a:pPr eaLnBrk="1" hangingPunct="1">
                <a:spcBef>
                  <a:spcPct val="0"/>
                </a:spcBef>
              </a:pPr>
              <a:t>6</a:t>
            </a:fld>
            <a:endParaRPr lang="de-DE" altLang="ja-JP"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17147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A6FA8-6194-43AE-850D-A0EA53DDF702}" type="slidenum">
              <a:rPr lang="ja-JP" altLang="de-DE" sz="1300"/>
              <a:pPr eaLnBrk="1" hangingPunct="1">
                <a:spcBef>
                  <a:spcPct val="0"/>
                </a:spcBef>
              </a:pPr>
              <a:t>7</a:t>
            </a:fld>
            <a:endParaRPr lang="de-DE"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63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DC70A4-86D5-42CA-80B9-13B999A0ED32}" type="slidenum">
              <a:rPr lang="ja-JP" altLang="de-DE" sz="1300"/>
              <a:pPr eaLnBrk="1" hangingPunct="1">
                <a:spcBef>
                  <a:spcPct val="0"/>
                </a:spcBef>
              </a:pPr>
              <a:t>8</a:t>
            </a:fld>
            <a:endParaRPr lang="de-DE"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84312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DC70A4-86D5-42CA-80B9-13B999A0ED32}" type="slidenum">
              <a:rPr lang="ja-JP" altLang="de-DE" sz="1300"/>
              <a:pPr eaLnBrk="1" hangingPunct="1">
                <a:spcBef>
                  <a:spcPct val="0"/>
                </a:spcBef>
              </a:pPr>
              <a:t>9</a:t>
            </a:fld>
            <a:endParaRPr lang="de-DE"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84312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DC70A4-86D5-42CA-80B9-13B999A0ED32}" type="slidenum">
              <a:rPr lang="ja-JP" altLang="de-DE" sz="1300"/>
              <a:pPr eaLnBrk="1" hangingPunct="1">
                <a:spcBef>
                  <a:spcPct val="0"/>
                </a:spcBef>
              </a:pPr>
              <a:t>10</a:t>
            </a:fld>
            <a:endParaRPr lang="de-DE"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84312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241AD-8F86-4749-8F6E-857F1A64BF40}" type="slidenum">
              <a:rPr lang="ja-JP" altLang="de-DE" sz="1300"/>
              <a:pPr eaLnBrk="1" hangingPunct="1">
                <a:spcBef>
                  <a:spcPct val="0"/>
                </a:spcBef>
              </a:pPr>
              <a:t>11</a:t>
            </a:fld>
            <a:endParaRPr lang="de-DE" altLang="ja-JP"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5002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2243DB-099D-4696-8A0C-397CA65AA514}" type="slidenum">
              <a:rPr lang="de-DE" altLang="ja-JP" sz="1300"/>
              <a:pPr eaLnBrk="1" hangingPunct="1">
                <a:spcBef>
                  <a:spcPct val="0"/>
                </a:spcBef>
              </a:pPr>
              <a:t>13</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00593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2243DB-099D-4696-8A0C-397CA65AA514}" type="slidenum">
              <a:rPr lang="de-DE" altLang="ja-JP" sz="1300"/>
              <a:pPr eaLnBrk="1" hangingPunct="1">
                <a:spcBef>
                  <a:spcPct val="0"/>
                </a:spcBef>
              </a:pPr>
              <a:t>14</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00593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2243DB-099D-4696-8A0C-397CA65AA514}" type="slidenum">
              <a:rPr lang="de-DE" altLang="ja-JP" sz="1300"/>
              <a:pPr eaLnBrk="1" hangingPunct="1">
                <a:spcBef>
                  <a:spcPct val="0"/>
                </a:spcBef>
              </a:pPr>
              <a:t>15</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00593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2243DB-099D-4696-8A0C-397CA65AA514}" type="slidenum">
              <a:rPr lang="de-DE" altLang="ja-JP" sz="1300"/>
              <a:pPr eaLnBrk="1" hangingPunct="1">
                <a:spcBef>
                  <a:spcPct val="0"/>
                </a:spcBef>
              </a:pPr>
              <a:t>16</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400593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7ED9C3-EFAC-446F-ADEB-F1511D9FCD0E}" type="slidenum">
              <a:rPr lang="de-DE" altLang="ja-JP" sz="1300"/>
              <a:pPr eaLnBrk="1" hangingPunct="1">
                <a:spcBef>
                  <a:spcPct val="0"/>
                </a:spcBef>
              </a:pPr>
              <a:t>17</a:t>
            </a:fld>
            <a:endParaRPr lang="de-DE"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58828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26AB5-58A8-4C82-BBDE-6076FE2E247E}" type="slidenum">
              <a:rPr lang="de-DE" altLang="ja-JP" sz="1300"/>
              <a:pPr eaLnBrk="1" hangingPunct="1">
                <a:spcBef>
                  <a:spcPct val="0"/>
                </a:spcBef>
              </a:pPr>
              <a:t>18</a:t>
            </a:fld>
            <a:endParaRPr lang="de-DE" altLang="ja-JP"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96936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26AB5-58A8-4C82-BBDE-6076FE2E247E}" type="slidenum">
              <a:rPr lang="de-DE" altLang="ja-JP" sz="1300"/>
              <a:pPr eaLnBrk="1" hangingPunct="1">
                <a:spcBef>
                  <a:spcPct val="0"/>
                </a:spcBef>
              </a:pPr>
              <a:t>19</a:t>
            </a:fld>
            <a:endParaRPr lang="de-DE" altLang="ja-JP"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96936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C26AB5-58A8-4C82-BBDE-6076FE2E247E}" type="slidenum">
              <a:rPr lang="de-DE" altLang="ja-JP" sz="1300"/>
              <a:pPr eaLnBrk="1" hangingPunct="1">
                <a:spcBef>
                  <a:spcPct val="0"/>
                </a:spcBef>
              </a:pPr>
              <a:t>20</a:t>
            </a:fld>
            <a:endParaRPr lang="de-DE" altLang="ja-JP" sz="1300"/>
          </a:p>
        </p:txBody>
      </p:sp>
      <p:sp>
        <p:nvSpPr>
          <p:cNvPr id="79875" name="Rectangle 2050"/>
          <p:cNvSpPr>
            <a:spLocks noGrp="1" noRot="1" noChangeAspect="1" noChangeArrowheads="1" noTextEdit="1"/>
          </p:cNvSpPr>
          <p:nvPr>
            <p:ph type="sldImg"/>
          </p:nvPr>
        </p:nvSpPr>
        <p:spPr>
          <a:xfrm>
            <a:off x="138113" y="768350"/>
            <a:ext cx="6823075" cy="3836988"/>
          </a:xfrm>
          <a:ln/>
        </p:spPr>
      </p:sp>
      <p:sp>
        <p:nvSpPr>
          <p:cNvPr id="7987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96936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5BFABC-F72E-4894-BA3D-BE0F98E16507}" type="slidenum">
              <a:rPr lang="ja-JP" altLang="de-DE" sz="1300"/>
              <a:pPr eaLnBrk="1" hangingPunct="1">
                <a:spcBef>
                  <a:spcPct val="0"/>
                </a:spcBef>
              </a:pPr>
              <a:t>21</a:t>
            </a:fld>
            <a:endParaRPr lang="de-DE" altLang="ja-JP"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60165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5215F-3634-462D-9F0F-4ABCB754BD1C}" type="slidenum">
              <a:rPr lang="ja-JP" altLang="de-DE" sz="1300"/>
              <a:pPr eaLnBrk="1" hangingPunct="1">
                <a:spcBef>
                  <a:spcPct val="0"/>
                </a:spcBef>
              </a:pPr>
              <a:t>22</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57568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5215F-3634-462D-9F0F-4ABCB754BD1C}" type="slidenum">
              <a:rPr lang="ja-JP" altLang="de-DE" sz="1300"/>
              <a:pPr eaLnBrk="1" hangingPunct="1">
                <a:spcBef>
                  <a:spcPct val="0"/>
                </a:spcBef>
              </a:pPr>
              <a:t>23</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57568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C5215F-3634-462D-9F0F-4ABCB754BD1C}" type="slidenum">
              <a:rPr lang="ja-JP" altLang="de-DE" sz="1300"/>
              <a:pPr eaLnBrk="1" hangingPunct="1">
                <a:spcBef>
                  <a:spcPct val="0"/>
                </a:spcBef>
              </a:pPr>
              <a:t>24</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057568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20528-C347-494C-9168-9EB14123B41F}" type="slidenum">
              <a:rPr lang="de-DE" altLang="ja-JP" sz="1300"/>
              <a:pPr eaLnBrk="1" hangingPunct="1">
                <a:spcBef>
                  <a:spcPct val="0"/>
                </a:spcBef>
              </a:pPr>
              <a:t>25</a:t>
            </a:fld>
            <a:endParaRPr lang="de-DE" altLang="ja-JP"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24669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20528-C347-494C-9168-9EB14123B41F}" type="slidenum">
              <a:rPr lang="de-DE" altLang="ja-JP" sz="1300"/>
              <a:pPr eaLnBrk="1" hangingPunct="1">
                <a:spcBef>
                  <a:spcPct val="0"/>
                </a:spcBef>
              </a:pPr>
              <a:t>26</a:t>
            </a:fld>
            <a:endParaRPr lang="de-DE" altLang="ja-JP"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24669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DEC60-1041-4C79-B34B-67E2859F89F3}" type="slidenum">
              <a:rPr lang="ja-JP" altLang="de-DE" sz="1300"/>
              <a:pPr eaLnBrk="1" hangingPunct="1">
                <a:spcBef>
                  <a:spcPct val="0"/>
                </a:spcBef>
              </a:pPr>
              <a:t>27</a:t>
            </a:fld>
            <a:endParaRPr lang="de-DE" altLang="ja-JP"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02775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DEC60-1041-4C79-B34B-67E2859F89F3}" type="slidenum">
              <a:rPr lang="ja-JP" altLang="de-DE" sz="1300"/>
              <a:pPr eaLnBrk="1" hangingPunct="1">
                <a:spcBef>
                  <a:spcPct val="0"/>
                </a:spcBef>
              </a:pPr>
              <a:t>28</a:t>
            </a:fld>
            <a:endParaRPr lang="de-DE" altLang="ja-JP"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02775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5D2D4D-2D5F-4DC9-BAED-38E5606FB1B3}" type="slidenum">
              <a:rPr lang="ja-JP" altLang="de-DE" sz="1300"/>
              <a:pPr eaLnBrk="1" hangingPunct="1">
                <a:spcBef>
                  <a:spcPct val="0"/>
                </a:spcBef>
              </a:pPr>
              <a:t>29</a:t>
            </a:fld>
            <a:endParaRPr lang="de-DE" altLang="ja-JP"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366356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F703BE-39D8-4EE8-AA05-DCF28AEA011F}" type="slidenum">
              <a:rPr lang="de-DE" altLang="ja-JP" sz="1300"/>
              <a:pPr eaLnBrk="1" hangingPunct="1">
                <a:spcBef>
                  <a:spcPct val="0"/>
                </a:spcBef>
              </a:pPr>
              <a:t>30</a:t>
            </a:fld>
            <a:endParaRPr lang="de-DE" altLang="ja-JP"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32424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B484FF-E31E-4FB9-99D5-E65149FE4FE2}" type="slidenum">
              <a:rPr lang="de-DE" altLang="ja-JP" sz="1300"/>
              <a:pPr eaLnBrk="1" hangingPunct="1">
                <a:spcBef>
                  <a:spcPct val="0"/>
                </a:spcBef>
              </a:pPr>
              <a:t>31</a:t>
            </a:fld>
            <a:endParaRPr lang="de-DE" altLang="ja-JP"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latin typeface="Arial" panose="020B0604020202020204" pitchFamily="34" charset="0"/>
            </a:endParaRPr>
          </a:p>
        </p:txBody>
      </p:sp>
    </p:spTree>
    <p:extLst>
      <p:ext uri="{BB962C8B-B14F-4D97-AF65-F5344CB8AC3E}">
        <p14:creationId xmlns:p14="http://schemas.microsoft.com/office/powerpoint/2010/main" val="3521169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C6C51C-5C46-4893-8AB1-76D0386B5AEA}" type="slidenum">
              <a:rPr lang="de-DE" altLang="ja-JP" sz="1300"/>
              <a:pPr eaLnBrk="1" hangingPunct="1">
                <a:spcBef>
                  <a:spcPct val="0"/>
                </a:spcBef>
              </a:pPr>
              <a:t>32</a:t>
            </a:fld>
            <a:endParaRPr lang="de-DE" altLang="ja-JP"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88273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C6C51C-5C46-4893-8AB1-76D0386B5AEA}" type="slidenum">
              <a:rPr lang="de-DE" altLang="ja-JP" sz="1300"/>
              <a:pPr eaLnBrk="1" hangingPunct="1">
                <a:spcBef>
                  <a:spcPct val="0"/>
                </a:spcBef>
              </a:pPr>
              <a:t>33</a:t>
            </a:fld>
            <a:endParaRPr lang="de-DE" altLang="ja-JP"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88273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CBB908-1F17-4F12-A28E-BC9EA1BD94B3}" type="slidenum">
              <a:rPr lang="de-DE" altLang="ja-JP" sz="1300"/>
              <a:pPr eaLnBrk="1" hangingPunct="1">
                <a:spcBef>
                  <a:spcPct val="0"/>
                </a:spcBef>
              </a:pPr>
              <a:t>35</a:t>
            </a:fld>
            <a:endParaRPr lang="de-DE" altLang="ja-JP"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276776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F59B55-721A-402E-B5EE-E427A4019B6C}" type="slidenum">
              <a:rPr lang="de-DE" altLang="ja-JP" sz="1300"/>
              <a:pPr eaLnBrk="1" hangingPunct="1">
                <a:spcBef>
                  <a:spcPct val="0"/>
                </a:spcBef>
              </a:pPr>
              <a:t>36</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10676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F59B55-721A-402E-B5EE-E427A4019B6C}" type="slidenum">
              <a:rPr lang="de-DE" altLang="ja-JP" sz="1300"/>
              <a:pPr eaLnBrk="1" hangingPunct="1">
                <a:spcBef>
                  <a:spcPct val="0"/>
                </a:spcBef>
              </a:pPr>
              <a:t>37</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106762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F59B55-721A-402E-B5EE-E427A4019B6C}" type="slidenum">
              <a:rPr lang="de-DE" altLang="ja-JP" sz="1300"/>
              <a:pPr eaLnBrk="1" hangingPunct="1">
                <a:spcBef>
                  <a:spcPct val="0"/>
                </a:spcBef>
              </a:pPr>
              <a:t>38</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106762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F27FDC-CFF4-406D-99E8-F50C4A62EF02}" type="slidenum">
              <a:rPr lang="ja-JP" altLang="de-DE" sz="1300"/>
              <a:pPr eaLnBrk="1" hangingPunct="1">
                <a:spcBef>
                  <a:spcPct val="0"/>
                </a:spcBef>
              </a:pPr>
              <a:t>39</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18762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F27FDC-CFF4-406D-99E8-F50C4A62EF02}" type="slidenum">
              <a:rPr lang="ja-JP" altLang="de-DE" sz="1300"/>
              <a:pPr eaLnBrk="1" hangingPunct="1">
                <a:spcBef>
                  <a:spcPct val="0"/>
                </a:spcBef>
              </a:pPr>
              <a:t>40</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18762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F27FDC-CFF4-406D-99E8-F50C4A62EF02}" type="slidenum">
              <a:rPr lang="ja-JP" altLang="de-DE" sz="1300"/>
              <a:pPr eaLnBrk="1" hangingPunct="1">
                <a:spcBef>
                  <a:spcPct val="0"/>
                </a:spcBef>
              </a:pPr>
              <a:t>41</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187628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F75CB7-2A77-49AC-ADB1-45E685DFCB5C}" type="slidenum">
              <a:rPr lang="ja-JP" altLang="de-DE" sz="1300"/>
              <a:pPr eaLnBrk="1" hangingPunct="1">
                <a:spcBef>
                  <a:spcPct val="0"/>
                </a:spcBef>
              </a:pPr>
              <a:t>42</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03489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F75CB7-2A77-49AC-ADB1-45E685DFCB5C}" type="slidenum">
              <a:rPr lang="ja-JP" altLang="de-DE" sz="1300"/>
              <a:pPr eaLnBrk="1" hangingPunct="1">
                <a:spcBef>
                  <a:spcPct val="0"/>
                </a:spcBef>
              </a:pPr>
              <a:t>43</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03489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F75CB7-2A77-49AC-ADB1-45E685DFCB5C}" type="slidenum">
              <a:rPr lang="ja-JP" altLang="de-DE" sz="1300"/>
              <a:pPr eaLnBrk="1" hangingPunct="1">
                <a:spcBef>
                  <a:spcPct val="0"/>
                </a:spcBef>
              </a:pPr>
              <a:t>44</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034894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F75CB7-2A77-49AC-ADB1-45E685DFCB5C}" type="slidenum">
              <a:rPr lang="ja-JP" altLang="de-DE" sz="1300"/>
              <a:pPr eaLnBrk="1" hangingPunct="1">
                <a:spcBef>
                  <a:spcPct val="0"/>
                </a:spcBef>
              </a:pPr>
              <a:t>45</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03489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8C2E10-DD83-4D47-BD7A-856061164751}" type="slidenum">
              <a:rPr lang="de-DE" altLang="ja-JP" sz="1300"/>
              <a:pPr eaLnBrk="1" hangingPunct="1">
                <a:spcBef>
                  <a:spcPct val="0"/>
                </a:spcBef>
              </a:pPr>
              <a:t>46</a:t>
            </a:fld>
            <a:endParaRPr lang="de-DE" altLang="ja-JP"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780011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8C2E10-DD83-4D47-BD7A-856061164751}" type="slidenum">
              <a:rPr lang="de-DE" altLang="ja-JP" sz="1300"/>
              <a:pPr eaLnBrk="1" hangingPunct="1">
                <a:spcBef>
                  <a:spcPct val="0"/>
                </a:spcBef>
              </a:pPr>
              <a:t>47</a:t>
            </a:fld>
            <a:endParaRPr lang="de-DE" altLang="ja-JP"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780011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8C2E10-DD83-4D47-BD7A-856061164751}" type="slidenum">
              <a:rPr lang="de-DE" altLang="ja-JP" sz="1300"/>
              <a:pPr eaLnBrk="1" hangingPunct="1">
                <a:spcBef>
                  <a:spcPct val="0"/>
                </a:spcBef>
              </a:pPr>
              <a:t>48</a:t>
            </a:fld>
            <a:endParaRPr lang="de-DE" altLang="ja-JP"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780011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8C2E10-DD83-4D47-BD7A-856061164751}" type="slidenum">
              <a:rPr lang="de-DE" altLang="ja-JP" sz="1300"/>
              <a:pPr eaLnBrk="1" hangingPunct="1">
                <a:spcBef>
                  <a:spcPct val="0"/>
                </a:spcBef>
              </a:pPr>
              <a:t>49</a:t>
            </a:fld>
            <a:endParaRPr lang="de-DE" altLang="ja-JP"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780011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ACD050-15DF-4AB5-9607-B92B46EFCDFA}" type="slidenum">
              <a:rPr lang="de-DE" altLang="ja-JP" sz="1300"/>
              <a:pPr eaLnBrk="1" hangingPunct="1">
                <a:spcBef>
                  <a:spcPct val="0"/>
                </a:spcBef>
              </a:pPr>
              <a:t>50</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0563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ACD050-15DF-4AB5-9607-B92B46EFCDFA}" type="slidenum">
              <a:rPr lang="de-DE" altLang="ja-JP" sz="1300"/>
              <a:pPr eaLnBrk="1" hangingPunct="1">
                <a:spcBef>
                  <a:spcPct val="0"/>
                </a:spcBef>
              </a:pPr>
              <a:t>51</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05632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ACD050-15DF-4AB5-9607-B92B46EFCDFA}" type="slidenum">
              <a:rPr lang="de-DE" altLang="ja-JP" sz="1300"/>
              <a:pPr eaLnBrk="1" hangingPunct="1">
                <a:spcBef>
                  <a:spcPct val="0"/>
                </a:spcBef>
              </a:pPr>
              <a:t>52</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05632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1531437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940200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F1AA874B-C993-4A6E-BA45-01F693CBECE8}" type="slidenum">
              <a:rPr lang="de-DE" altLang="ja-JP"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F1AA874B-C993-4A6E-BA45-01F693CBECE8}"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F1AA874B-C993-4A6E-BA45-01F693CBECE8}"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8 – </a:t>
            </a:r>
            <a:r>
              <a:rPr lang="ja-JP" altLang="en-US"/>
              <a:t>自尊心と気分</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836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9876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950253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98543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28528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487243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04971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7349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71216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700402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8245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5202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8 – </a:t>
            </a:r>
            <a:r>
              <a:rPr lang="ja-JP" altLang="en-US"/>
              <a:t>自尊心と気分</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1AA874B-C993-4A6E-BA45-01F693CBECE8}" type="slidenum">
              <a:rPr lang="de-DE" altLang="ja-JP"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2470227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B – </a:t>
            </a:r>
            <a:r>
              <a:rPr lang="ja-JP" altLang="en-US" dirty="0"/>
              <a:t>自尊心と気分</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0794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うつ病の症状とは</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mn-lt"/>
                <a:ea typeface="+mn-ea"/>
              </a:rPr>
              <a:t>???</a:t>
            </a: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うつ病の症状とは</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ja-JP" altLang="de-DE" sz="2400" dirty="0">
                <a:solidFill>
                  <a:srgbClr val="333333"/>
                </a:solidFill>
              </a:rPr>
              <a:t>悲哀感、抑うつ気分</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意欲の減退</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低い自尊心、拒絶されることへの</a:t>
            </a:r>
            <a:r>
              <a:rPr lang="ja-JP" altLang="en-US" sz="2400" dirty="0">
                <a:solidFill>
                  <a:srgbClr val="333333"/>
                </a:solidFill>
              </a:rPr>
              <a:t>恐怖</a:t>
            </a:r>
            <a:endParaRPr lang="de-DE" altLang="ja-JP" sz="2400" dirty="0">
              <a:solidFill>
                <a:srgbClr val="333333"/>
              </a:solidFill>
            </a:endParaRPr>
          </a:p>
          <a:p>
            <a:pPr marL="457200" lvl="0" indent="-457200" defTabSz="914400" fontAlgn="base">
              <a:buFont typeface="+mj-lt"/>
              <a:buAutoNum type="arabicPeriod"/>
            </a:pPr>
            <a:r>
              <a:rPr lang="ja-JP" altLang="en-US" sz="2400" dirty="0">
                <a:solidFill>
                  <a:srgbClr val="333333"/>
                </a:solidFill>
              </a:rPr>
              <a:t>不安</a:t>
            </a:r>
            <a:r>
              <a:rPr lang="de-DE" altLang="ja-JP" sz="2400" dirty="0">
                <a:solidFill>
                  <a:srgbClr val="333333"/>
                </a:solidFill>
              </a:rPr>
              <a:t> (</a:t>
            </a:r>
            <a:r>
              <a:rPr lang="ja-JP" altLang="de-DE" sz="2400" dirty="0">
                <a:solidFill>
                  <a:srgbClr val="333333"/>
                </a:solidFill>
              </a:rPr>
              <a:t>例：将来</a:t>
            </a:r>
            <a:r>
              <a:rPr lang="ja-JP" altLang="en-US" sz="2400" dirty="0">
                <a:solidFill>
                  <a:srgbClr val="333333"/>
                </a:solidFill>
              </a:rPr>
              <a:t>への不安</a:t>
            </a:r>
            <a:r>
              <a:rPr lang="de-DE" altLang="ja-JP" sz="2400" dirty="0">
                <a:solidFill>
                  <a:srgbClr val="333333"/>
                </a:solidFill>
              </a:rPr>
              <a:t>)</a:t>
            </a:r>
          </a:p>
          <a:p>
            <a:pPr marL="457200" lvl="0" indent="-457200" defTabSz="914400" fontAlgn="base">
              <a:buFont typeface="+mj-lt"/>
              <a:buAutoNum type="arabicPeriod"/>
            </a:pPr>
            <a:r>
              <a:rPr lang="ja-JP" altLang="de-DE" sz="2400" dirty="0">
                <a:solidFill>
                  <a:srgbClr val="333333"/>
                </a:solidFill>
              </a:rPr>
              <a:t>睡眠障害、苦痛</a:t>
            </a:r>
            <a:r>
              <a:rPr lang="ja-JP" altLang="en-US" sz="2400" dirty="0">
                <a:solidFill>
                  <a:srgbClr val="333333"/>
                </a:solidFill>
              </a:rPr>
              <a:t>感</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認知機能の障害</a:t>
            </a:r>
            <a:r>
              <a:rPr lang="de-DE" altLang="ja-JP" sz="2400" dirty="0">
                <a:solidFill>
                  <a:srgbClr val="333333"/>
                </a:solidFill>
              </a:rPr>
              <a:t> (</a:t>
            </a:r>
            <a:r>
              <a:rPr lang="ja-JP" altLang="de-DE" sz="2400" dirty="0">
                <a:solidFill>
                  <a:srgbClr val="333333"/>
                </a:solidFill>
              </a:rPr>
              <a:t>集中力や記憶力の低下</a:t>
            </a:r>
            <a:r>
              <a:rPr lang="de-DE" altLang="ja-JP" sz="2400" dirty="0">
                <a:solidFill>
                  <a:srgbClr val="333333"/>
                </a:solidFill>
              </a:rPr>
              <a:t>)</a:t>
            </a:r>
          </a:p>
          <a:p>
            <a:pPr lvl="0" defTabSz="914400" fontAlgn="base"/>
            <a:r>
              <a:rPr lang="de-DE" altLang="ja-JP"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うつ病の治療方法にはどのようなものがある</a:t>
            </a:r>
            <a:r>
              <a:rPr lang="en-US" altLang="ja-JP" sz="3600">
                <a:solidFill>
                  <a:srgbClr val="004992"/>
                </a:solidFill>
                <a:latin typeface="+mn-lt"/>
                <a:ea typeface="+mn-ea"/>
                <a:cs typeface="+mn-cs"/>
              </a:rPr>
              <a:t>?</a:t>
            </a:r>
            <a:endParaRPr lang="de-DE" altLang="ja-JP"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a:solidFill>
                  <a:srgbClr val="004992"/>
                </a:solidFill>
              </a:rPr>
              <a:t>???</a:t>
            </a: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うつ病の治療法には何があるでしょう</a:t>
            </a:r>
            <a:r>
              <a:rPr lang="en-US" altLang="ja-JP" sz="3600">
                <a:latin typeface="+mn-lt"/>
                <a:ea typeface="+mn-ea"/>
                <a:cs typeface="+mn-cs"/>
              </a:rPr>
              <a:t>?</a:t>
            </a:r>
            <a:endParaRPr lang="de-DE" altLang="ja-JP" sz="3600">
              <a:latin typeface="+mn-lt"/>
              <a:ea typeface="+mn-ea"/>
              <a:cs typeface="+mn-cs"/>
            </a:endParaRPr>
          </a:p>
        </p:txBody>
      </p:sp>
      <p:sp>
        <p:nvSpPr>
          <p:cNvPr id="8194" name="Rectangle 2"/>
          <p:cNvSpPr>
            <a:spLocks noGrp="1" noChangeArrowheads="1"/>
          </p:cNvSpPr>
          <p:nvPr>
            <p:ph idx="1"/>
          </p:nvPr>
        </p:nvSpPr>
        <p:spPr/>
        <p:txBody>
          <a:bodyPr wrap="square">
            <a:noAutofit/>
          </a:bodyPr>
          <a:lstStyle/>
          <a:p>
            <a:pPr marL="342900" indent="-342900" eaLnBrk="1" hangingPunct="1">
              <a:buClr>
                <a:srgbClr val="000000"/>
              </a:buClr>
              <a:buFont typeface="WingDings"/>
              <a:buChar char=""/>
            </a:pPr>
            <a:r>
              <a:rPr lang="ja-JP" altLang="de-DE" sz="2400" dirty="0">
                <a:solidFill>
                  <a:srgbClr val="004992"/>
                </a:solidFill>
              </a:rPr>
              <a:t>心理療法</a:t>
            </a:r>
            <a:r>
              <a:rPr lang="de-DE" altLang="ja-JP" sz="2400" dirty="0">
                <a:solidFill>
                  <a:srgbClr val="004992"/>
                </a:solidFill>
              </a:rPr>
              <a:t>/</a:t>
            </a:r>
            <a:r>
              <a:rPr lang="ja-JP" altLang="de-DE" sz="2400" dirty="0">
                <a:solidFill>
                  <a:srgbClr val="004992"/>
                </a:solidFill>
              </a:rPr>
              <a:t>自己療法</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例：認知行動療法。問題の根底にある機能不全的スキーマ</a:t>
            </a:r>
            <a:r>
              <a:rPr lang="de-DE" altLang="ja-JP" sz="2400" dirty="0">
                <a:solidFill>
                  <a:srgbClr val="333333"/>
                </a:solidFill>
              </a:rPr>
              <a:t>(</a:t>
            </a:r>
            <a:r>
              <a:rPr lang="ja-JP" altLang="de-DE" sz="2400" dirty="0">
                <a:solidFill>
                  <a:srgbClr val="333333"/>
                </a:solidFill>
              </a:rPr>
              <a:t>例：「私は無価値だ」</a:t>
            </a:r>
            <a:r>
              <a:rPr lang="de-DE" altLang="ja-JP" sz="2400" dirty="0">
                <a:solidFill>
                  <a:srgbClr val="333333"/>
                </a:solidFill>
              </a:rPr>
              <a:t>)</a:t>
            </a:r>
            <a:r>
              <a:rPr lang="ja-JP" altLang="de-DE" sz="2400" dirty="0">
                <a:solidFill>
                  <a:srgbClr val="333333"/>
                </a:solidFill>
              </a:rPr>
              <a:t>が治療対象となる。このスキーマは、ネガティブな思考を導く別の思考</a:t>
            </a:r>
            <a:r>
              <a:rPr lang="de-DE" altLang="ja-JP" sz="2400" dirty="0">
                <a:solidFill>
                  <a:srgbClr val="333333"/>
                </a:solidFill>
              </a:rPr>
              <a:t>(</a:t>
            </a:r>
            <a:r>
              <a:rPr lang="ja-JP" altLang="de-DE" sz="2400" dirty="0">
                <a:solidFill>
                  <a:srgbClr val="333333"/>
                </a:solidFill>
              </a:rPr>
              <a:t>「自分に好意を</a:t>
            </a:r>
            <a:r>
              <a:rPr lang="ja-JP" altLang="en-US" sz="2400" dirty="0">
                <a:solidFill>
                  <a:srgbClr val="333333"/>
                </a:solidFill>
              </a:rPr>
              <a:t>も</a:t>
            </a:r>
            <a:r>
              <a:rPr lang="ja-JP" altLang="de-DE" sz="2400" dirty="0">
                <a:solidFill>
                  <a:srgbClr val="333333"/>
                </a:solidFill>
              </a:rPr>
              <a:t>つ人などいない」</a:t>
            </a:r>
            <a:r>
              <a:rPr lang="de-DE" altLang="ja-JP" sz="2400" dirty="0">
                <a:solidFill>
                  <a:srgbClr val="333333"/>
                </a:solidFill>
              </a:rPr>
              <a:t>)</a:t>
            </a:r>
            <a:r>
              <a:rPr lang="ja-JP" altLang="de-DE" sz="2400" dirty="0">
                <a:solidFill>
                  <a:srgbClr val="333333"/>
                </a:solidFill>
              </a:rPr>
              <a:t>を誘発</a:t>
            </a:r>
            <a:r>
              <a:rPr lang="ja-JP" altLang="en-US" sz="2400" dirty="0">
                <a:solidFill>
                  <a:srgbClr val="333333"/>
                </a:solidFill>
              </a:rPr>
              <a:t>してネガティブ思考の連鎖が生じる</a:t>
            </a:r>
            <a:r>
              <a:rPr lang="ja-JP" altLang="de-DE" sz="2400" dirty="0">
                <a:solidFill>
                  <a:srgbClr val="333333"/>
                </a:solidFill>
              </a:rPr>
              <a:t>。こ</a:t>
            </a:r>
            <a:r>
              <a:rPr lang="ja-JP" altLang="en-US" sz="2400" dirty="0">
                <a:solidFill>
                  <a:srgbClr val="333333"/>
                </a:solidFill>
              </a:rPr>
              <a:t>うした思考</a:t>
            </a:r>
            <a:r>
              <a:rPr lang="ja-JP" altLang="de-DE" sz="2400" dirty="0">
                <a:solidFill>
                  <a:srgbClr val="333333"/>
                </a:solidFill>
              </a:rPr>
              <a:t>の再構築</a:t>
            </a:r>
            <a:r>
              <a:rPr lang="ja-JP" altLang="en-US" sz="2400" dirty="0">
                <a:solidFill>
                  <a:srgbClr val="333333"/>
                </a:solidFill>
              </a:rPr>
              <a:t>を行うと</a:t>
            </a:r>
            <a:r>
              <a:rPr lang="ja-JP" altLang="de-DE" sz="2400" b="1" dirty="0">
                <a:solidFill>
                  <a:srgbClr val="004992"/>
                </a:solidFill>
              </a:rPr>
              <a:t>長期間にわたる効果をもたらす。</a:t>
            </a:r>
            <a:endParaRPr lang="de-DE" altLang="ja-JP"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うつ病の治療法には何があるでしょう</a:t>
            </a:r>
            <a:r>
              <a:rPr lang="en-US" altLang="ja-JP" sz="3600">
                <a:latin typeface="+mn-lt"/>
                <a:ea typeface="+mn-ea"/>
                <a:cs typeface="+mn-cs"/>
              </a:rPr>
              <a:t>?</a:t>
            </a:r>
            <a:endParaRPr lang="de-DE" altLang="ja-JP"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ja-JP" altLang="de-DE" sz="2400" dirty="0">
                <a:solidFill>
                  <a:srgbClr val="004992"/>
                </a:solidFill>
              </a:rPr>
              <a:t>心理療法</a:t>
            </a:r>
            <a:r>
              <a:rPr lang="de-DE" altLang="ja-JP" sz="2400" dirty="0">
                <a:solidFill>
                  <a:srgbClr val="004992"/>
                </a:solidFill>
              </a:rPr>
              <a:t>/</a:t>
            </a:r>
            <a:r>
              <a:rPr lang="ja-JP" altLang="de-DE" sz="2400" dirty="0">
                <a:solidFill>
                  <a:srgbClr val="004992"/>
                </a:solidFill>
              </a:rPr>
              <a:t>自己療法</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例：認知行動療法。問題の根底にある機能不全的スキーマ</a:t>
            </a:r>
            <a:r>
              <a:rPr lang="de-DE" altLang="ja-JP" sz="2400" dirty="0">
                <a:solidFill>
                  <a:srgbClr val="333333"/>
                </a:solidFill>
              </a:rPr>
              <a:t>(</a:t>
            </a:r>
            <a:r>
              <a:rPr lang="ja-JP" altLang="de-DE" sz="2400" dirty="0">
                <a:solidFill>
                  <a:srgbClr val="333333"/>
                </a:solidFill>
              </a:rPr>
              <a:t>例：「私は無価値だ」</a:t>
            </a:r>
            <a:r>
              <a:rPr lang="de-DE" altLang="ja-JP" sz="2400" dirty="0">
                <a:solidFill>
                  <a:srgbClr val="333333"/>
                </a:solidFill>
              </a:rPr>
              <a:t>)</a:t>
            </a:r>
            <a:r>
              <a:rPr lang="ja-JP" altLang="de-DE" sz="2400" dirty="0">
                <a:solidFill>
                  <a:srgbClr val="333333"/>
                </a:solidFill>
              </a:rPr>
              <a:t>が治療対象となる。このスキーマは、ネガティブな思考を導く別の思考</a:t>
            </a:r>
            <a:r>
              <a:rPr lang="de-DE" altLang="ja-JP" sz="2400" dirty="0">
                <a:solidFill>
                  <a:srgbClr val="333333"/>
                </a:solidFill>
              </a:rPr>
              <a:t>(</a:t>
            </a:r>
            <a:r>
              <a:rPr lang="ja-JP" altLang="de-DE" sz="2400" dirty="0">
                <a:solidFill>
                  <a:srgbClr val="333333"/>
                </a:solidFill>
              </a:rPr>
              <a:t>「自分に好意を</a:t>
            </a:r>
            <a:r>
              <a:rPr lang="ja-JP" altLang="en-US" sz="2400" dirty="0">
                <a:solidFill>
                  <a:srgbClr val="333333"/>
                </a:solidFill>
              </a:rPr>
              <a:t>も</a:t>
            </a:r>
            <a:r>
              <a:rPr lang="ja-JP" altLang="de-DE" sz="2400" dirty="0">
                <a:solidFill>
                  <a:srgbClr val="333333"/>
                </a:solidFill>
              </a:rPr>
              <a:t>つ人などいない」</a:t>
            </a:r>
            <a:r>
              <a:rPr lang="de-DE" altLang="ja-JP" sz="2400" dirty="0">
                <a:solidFill>
                  <a:srgbClr val="333333"/>
                </a:solidFill>
              </a:rPr>
              <a:t>)</a:t>
            </a:r>
            <a:r>
              <a:rPr lang="ja-JP" altLang="de-DE" sz="2400" dirty="0">
                <a:solidFill>
                  <a:srgbClr val="333333"/>
                </a:solidFill>
              </a:rPr>
              <a:t>を誘発</a:t>
            </a:r>
            <a:r>
              <a:rPr lang="ja-JP" altLang="en-US" sz="2400" dirty="0">
                <a:solidFill>
                  <a:srgbClr val="333333"/>
                </a:solidFill>
              </a:rPr>
              <a:t>してネガティブ思考の連鎖が生じる</a:t>
            </a:r>
            <a:r>
              <a:rPr lang="ja-JP" altLang="de-DE" sz="2400" dirty="0">
                <a:solidFill>
                  <a:srgbClr val="333333"/>
                </a:solidFill>
              </a:rPr>
              <a:t>。こ</a:t>
            </a:r>
            <a:r>
              <a:rPr lang="ja-JP" altLang="en-US" sz="2400" dirty="0">
                <a:solidFill>
                  <a:srgbClr val="333333"/>
                </a:solidFill>
              </a:rPr>
              <a:t>うした思考</a:t>
            </a:r>
            <a:r>
              <a:rPr lang="ja-JP" altLang="de-DE" sz="2400" dirty="0">
                <a:solidFill>
                  <a:srgbClr val="333333"/>
                </a:solidFill>
              </a:rPr>
              <a:t>の再構築</a:t>
            </a:r>
            <a:r>
              <a:rPr lang="ja-JP" altLang="en-US" sz="2400" dirty="0">
                <a:solidFill>
                  <a:srgbClr val="333333"/>
                </a:solidFill>
              </a:rPr>
              <a:t>を行うと</a:t>
            </a:r>
            <a:r>
              <a:rPr lang="ja-JP" altLang="de-DE" sz="2400" b="1" dirty="0">
                <a:solidFill>
                  <a:srgbClr val="004992"/>
                </a:solidFill>
              </a:rPr>
              <a:t>長期間にわたる効果をもたらす。</a:t>
            </a:r>
            <a:endParaRPr lang="de-DE" altLang="ja-JP" sz="2400" dirty="0">
              <a:solidFill>
                <a:srgbClr val="333333"/>
              </a:solidFill>
            </a:endParaRPr>
          </a:p>
          <a:p>
            <a:pPr marL="342900" indent="-342900" eaLnBrk="1" hangingPunct="1">
              <a:buClr>
                <a:srgbClr val="000000"/>
              </a:buClr>
              <a:buFont typeface="WingDings"/>
              <a:buChar char=""/>
            </a:pPr>
            <a:r>
              <a:rPr lang="ja-JP" altLang="de-DE" sz="2400" dirty="0">
                <a:solidFill>
                  <a:srgbClr val="004992"/>
                </a:solidFill>
              </a:rPr>
              <a:t>薬物療法</a:t>
            </a:r>
            <a:r>
              <a:rPr lang="de-DE" altLang="ja-JP" sz="2400" dirty="0">
                <a:solidFill>
                  <a:srgbClr val="004992"/>
                </a:solidFill>
              </a:rPr>
              <a:t>(</a:t>
            </a:r>
            <a:r>
              <a:rPr lang="ja-JP" altLang="de-DE" sz="2400" dirty="0">
                <a:solidFill>
                  <a:srgbClr val="004992"/>
                </a:solidFill>
              </a:rPr>
              <a:t>抗うつ剤</a:t>
            </a:r>
            <a:r>
              <a:rPr lang="de-DE" altLang="ja-JP" sz="2400" dirty="0">
                <a:solidFill>
                  <a:srgbClr val="004992"/>
                </a:solidFill>
              </a:rPr>
              <a:t>): </a:t>
            </a:r>
            <a:r>
              <a:rPr lang="ja-JP" altLang="de-DE" sz="2400" dirty="0">
                <a:solidFill>
                  <a:srgbClr val="333333"/>
                </a:solidFill>
              </a:rPr>
              <a:t>重度のうつ病に</a:t>
            </a:r>
            <a:r>
              <a:rPr lang="ja-JP" altLang="en-US" sz="2400" dirty="0">
                <a:solidFill>
                  <a:srgbClr val="333333"/>
                </a:solidFill>
              </a:rPr>
              <a:t>は</a:t>
            </a:r>
            <a:r>
              <a:rPr lang="ja-JP" altLang="de-DE" sz="2400" dirty="0">
                <a:solidFill>
                  <a:srgbClr val="333333"/>
                </a:solidFill>
              </a:rPr>
              <a:t>特に重要で、</a:t>
            </a:r>
            <a:br>
              <a:rPr lang="en-US" altLang="ja-JP" sz="2400" dirty="0">
                <a:solidFill>
                  <a:srgbClr val="333333"/>
                </a:solidFill>
              </a:rPr>
            </a:br>
            <a:r>
              <a:rPr lang="ja-JP" altLang="de-DE" sz="2400" dirty="0">
                <a:solidFill>
                  <a:srgbClr val="333333"/>
                </a:solidFill>
              </a:rPr>
              <a:t>心理療法の助けとなる。しかし、薬物は、定期的に</a:t>
            </a:r>
            <a:br>
              <a:rPr lang="en-US" altLang="ja-JP" sz="2400" dirty="0">
                <a:solidFill>
                  <a:srgbClr val="333333"/>
                </a:solidFill>
              </a:rPr>
            </a:br>
            <a:r>
              <a:rPr lang="ja-JP" altLang="de-DE" sz="2400" dirty="0">
                <a:solidFill>
                  <a:srgbClr val="333333"/>
                </a:solidFill>
              </a:rPr>
              <a:t>服用していなければ、助けとはならない。</a:t>
            </a:r>
            <a:endParaRPr lang="de-DE" altLang="ja-JP"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233694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なぜ、こんなことになるのでしょう</a:t>
            </a:r>
            <a:r>
              <a:rPr lang="en-US" altLang="ja-JP" sz="3600">
                <a:latin typeface="+mn-lt"/>
                <a:ea typeface="+mn-ea"/>
                <a:cs typeface="+mn-cs"/>
              </a:rPr>
              <a:t>?</a:t>
            </a:r>
            <a:endParaRPr lang="de-DE" altLang="ja-JP" sz="360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004992"/>
              </a:buClr>
            </a:pPr>
            <a:r>
              <a:rPr lang="ja-JP" altLang="en-US" sz="2400" dirty="0">
                <a:solidFill>
                  <a:srgbClr val="333333"/>
                </a:solidFill>
              </a:rPr>
              <a:t>精神的健康に問題を抱える人には</a:t>
            </a:r>
            <a:r>
              <a:rPr lang="ja-JP" altLang="en-US" sz="2400" dirty="0">
                <a:solidFill>
                  <a:srgbClr val="004992"/>
                </a:solidFill>
              </a:rPr>
              <a:t>抑うつを引き起こす</a:t>
            </a:r>
            <a:r>
              <a:rPr lang="ja-JP" altLang="en-US" sz="2400" dirty="0">
                <a:solidFill>
                  <a:srgbClr val="333333"/>
                </a:solidFill>
              </a:rPr>
              <a:t>思考の歪みが多いと言われています。</a:t>
            </a:r>
          </a:p>
          <a:p>
            <a:pPr lvl="0" defTabSz="914400" fontAlgn="base">
              <a:buClr>
                <a:srgbClr val="333333"/>
              </a:buClr>
            </a:pPr>
            <a:r>
              <a:rPr lang="ja-JP" altLang="en-US" sz="2400" dirty="0">
                <a:solidFill>
                  <a:srgbClr val="333333"/>
                </a:solidFill>
              </a:rPr>
              <a:t>この思考の歪みは集中的で継続的なトレーニングで変えることができます。</a:t>
            </a: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妄想の自尊心への影響</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77330960"/>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妄想が気分へ及ぼす悪影響</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妄想の自尊心への影響</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55509066"/>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妄想が気分へ及ぼす悪影響</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持続的に脅威を経験する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嫌がらせの侮辱的な声が聞こえる</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症状が落ち着いた後</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羞恥心、将来がダメになったと思う</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99084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妄想の自尊心への影響</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3805090"/>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 妄想が気分へ及ぼす悪影響</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fr-FR"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持続的に脅威を経験する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焦り、興奮　 「とうとう何かが起こった」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嫌がらせの侮辱的な声が聞こえる</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精神病状態</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あなたをほめそやす声が聞こえる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症状が落ち着いた後</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羞恥心、将来がダメになったと思う</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誇大</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妄想</a:t>
                      </a:r>
                      <a:r>
                        <a:rPr kumimoji="0" lang="en-US" altLang="ja-JP" sz="2000" b="0" i="0" u="none" strike="noStrike" cap="none" normalizeH="0" baseline="0" dirty="0">
                          <a:ln>
                            <a:noFill/>
                          </a:ln>
                          <a:solidFill>
                            <a:srgbClr val="333333"/>
                          </a:solidFill>
                          <a:effectLst/>
                          <a:latin typeface="+mn-lt"/>
                          <a:ea typeface="+mn-ea"/>
                          <a:cs typeface="+mn-cs"/>
                        </a:rPr>
                        <a:t>: </a:t>
                      </a:r>
                      <a:r>
                        <a:rPr kumimoji="0" lang="ja-JP" altLang="en-US" sz="2000" b="0" i="0" u="none" strike="noStrike" cap="none" normalizeH="0" baseline="0" dirty="0">
                          <a:ln>
                            <a:noFill/>
                          </a:ln>
                          <a:solidFill>
                            <a:srgbClr val="333333"/>
                          </a:solidFill>
                          <a:effectLst/>
                          <a:latin typeface="+mn-lt"/>
                          <a:ea typeface="+mn-ea"/>
                          <a:cs typeface="+mn-cs"/>
                        </a:rPr>
                        <a:t>自分には力・才能があり、自分は重要人物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強い敵がいる</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で重大な運命を感じる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4130098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妄想の自尊心への影響</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ja-JP" altLang="de-DE" sz="2000" dirty="0">
                <a:solidFill>
                  <a:srgbClr val="333333"/>
                </a:solidFill>
              </a:rPr>
              <a:t>精神病が自尊心に及ぼす</a:t>
            </a:r>
            <a:r>
              <a:rPr lang="ja-JP" altLang="de-DE" sz="2000" b="1" i="1" dirty="0">
                <a:solidFill>
                  <a:srgbClr val="333333"/>
                </a:solidFill>
              </a:rPr>
              <a:t>短期的な効能</a:t>
            </a:r>
            <a:r>
              <a:rPr lang="ja-JP" altLang="de-DE" sz="2000" dirty="0">
                <a:solidFill>
                  <a:srgbClr val="333333"/>
                </a:solidFill>
              </a:rPr>
              <a:t>は精神病の</a:t>
            </a:r>
            <a:r>
              <a:rPr lang="ja-JP" altLang="de-DE" sz="2000" b="1" i="1" dirty="0">
                <a:solidFill>
                  <a:srgbClr val="333333"/>
                </a:solidFill>
              </a:rPr>
              <a:t>長期</a:t>
            </a:r>
            <a:r>
              <a:rPr lang="ja-JP" altLang="en-US" sz="2000" b="1" i="1" dirty="0">
                <a:solidFill>
                  <a:srgbClr val="333333"/>
                </a:solidFill>
              </a:rPr>
              <a:t>的な</a:t>
            </a:r>
            <a:r>
              <a:rPr lang="ja-JP" altLang="de-DE" sz="2000" b="1" i="1" dirty="0">
                <a:solidFill>
                  <a:srgbClr val="333333"/>
                </a:solidFill>
              </a:rPr>
              <a:t>悪影響</a:t>
            </a:r>
            <a:r>
              <a:rPr lang="ja-JP" altLang="de-DE" sz="2000" dirty="0">
                <a:solidFill>
                  <a:srgbClr val="333333"/>
                </a:solidFill>
              </a:rPr>
              <a:t>によってすべ</a:t>
            </a:r>
            <a:r>
              <a:rPr lang="ja-JP" altLang="en-US" sz="2000" dirty="0">
                <a:solidFill>
                  <a:srgbClr val="333333"/>
                </a:solidFill>
              </a:rPr>
              <a:t>て</a:t>
            </a:r>
            <a:r>
              <a:rPr lang="ja-JP" altLang="de-DE" sz="2000" dirty="0">
                <a:solidFill>
                  <a:srgbClr val="333333"/>
                </a:solidFill>
              </a:rPr>
              <a:t>打ち消されてしま</a:t>
            </a:r>
            <a:r>
              <a:rPr lang="ja-JP" altLang="en-US" sz="2000" dirty="0">
                <a:solidFill>
                  <a:srgbClr val="333333"/>
                </a:solidFill>
              </a:rPr>
              <a:t>います</a:t>
            </a:r>
            <a:r>
              <a:rPr lang="de-DE" altLang="ja-JP" sz="2000" dirty="0">
                <a:solidFill>
                  <a:srgbClr val="333333"/>
                </a:solidFill>
              </a:rPr>
              <a:t>; </a:t>
            </a:r>
            <a:r>
              <a:rPr lang="ja-JP" altLang="de-DE" sz="2000" dirty="0">
                <a:solidFill>
                  <a:srgbClr val="333333"/>
                </a:solidFill>
              </a:rPr>
              <a:t>実例</a:t>
            </a:r>
            <a:r>
              <a:rPr lang="de-DE" altLang="ja-JP" sz="2000" dirty="0">
                <a:solidFill>
                  <a:srgbClr val="333333"/>
                </a:solidFill>
              </a:rPr>
              <a:t>: </a:t>
            </a:r>
          </a:p>
          <a:p>
            <a:pPr marL="342900" lvl="0" indent="-342900" defTabSz="914400" fontAlgn="base">
              <a:buClr>
                <a:srgbClr val="333333"/>
              </a:buClr>
              <a:buFont typeface="WingDings"/>
              <a:buChar char=""/>
            </a:pPr>
            <a:r>
              <a:rPr lang="ja-JP" altLang="de-DE" sz="2000" dirty="0">
                <a:solidFill>
                  <a:srgbClr val="333333"/>
                </a:solidFill>
              </a:rPr>
              <a:t>負債</a:t>
            </a:r>
            <a:r>
              <a:rPr lang="de-DE" altLang="ja-JP" sz="2000" dirty="0">
                <a:solidFill>
                  <a:srgbClr val="333333"/>
                </a:solidFill>
              </a:rPr>
              <a:t>: </a:t>
            </a:r>
            <a:r>
              <a:rPr lang="ja-JP" altLang="de-DE" sz="2000" dirty="0">
                <a:solidFill>
                  <a:srgbClr val="333333"/>
                </a:solidFill>
              </a:rPr>
              <a:t>金持ち</a:t>
            </a:r>
            <a:r>
              <a:rPr lang="ja-JP" altLang="en-US" sz="2000" dirty="0">
                <a:solidFill>
                  <a:srgbClr val="333333"/>
                </a:solidFill>
              </a:rPr>
              <a:t>とか</a:t>
            </a:r>
            <a:r>
              <a:rPr lang="ja-JP" altLang="de-DE" sz="2000" dirty="0">
                <a:solidFill>
                  <a:srgbClr val="333333"/>
                </a:solidFill>
              </a:rPr>
              <a:t>有名人</a:t>
            </a:r>
            <a:r>
              <a:rPr lang="ja-JP" altLang="en-US" sz="2000" dirty="0">
                <a:solidFill>
                  <a:srgbClr val="333333"/>
                </a:solidFill>
              </a:rPr>
              <a:t>だ</a:t>
            </a:r>
            <a:r>
              <a:rPr lang="ja-JP" altLang="de-DE" sz="2000" dirty="0">
                <a:solidFill>
                  <a:srgbClr val="333333"/>
                </a:solidFill>
              </a:rPr>
              <a:t>と誤って信じ込んだ</a:t>
            </a:r>
            <a:r>
              <a:rPr lang="ja-JP" altLang="en-US" sz="2000" dirty="0">
                <a:solidFill>
                  <a:srgbClr val="333333"/>
                </a:solidFill>
              </a:rPr>
              <a:t>とき</a:t>
            </a:r>
            <a:endParaRPr lang="de-DE" altLang="ja-JP" sz="2000" dirty="0">
              <a:solidFill>
                <a:srgbClr val="333333"/>
              </a:solidFill>
            </a:endParaRPr>
          </a:p>
          <a:p>
            <a:pPr marL="342900" lvl="0" indent="-342900" defTabSz="914400" fontAlgn="base">
              <a:buClr>
                <a:srgbClr val="333333"/>
              </a:buClr>
              <a:buFont typeface="WingDings"/>
              <a:buChar char=""/>
            </a:pPr>
            <a:r>
              <a:rPr lang="ja-JP" altLang="de-DE" sz="2000" dirty="0">
                <a:solidFill>
                  <a:srgbClr val="333333"/>
                </a:solidFill>
              </a:rPr>
              <a:t>孤独</a:t>
            </a:r>
            <a:r>
              <a:rPr lang="de-DE" altLang="ja-JP" sz="2000" dirty="0">
                <a:solidFill>
                  <a:srgbClr val="333333"/>
                </a:solidFill>
              </a:rPr>
              <a:t>: </a:t>
            </a:r>
            <a:r>
              <a:rPr lang="ja-JP" altLang="de-DE" sz="2000" dirty="0">
                <a:solidFill>
                  <a:srgbClr val="333333"/>
                </a:solidFill>
              </a:rPr>
              <a:t>友人の</a:t>
            </a:r>
            <a:r>
              <a:rPr lang="ja-JP" altLang="en-US" sz="2000" dirty="0">
                <a:solidFill>
                  <a:srgbClr val="333333"/>
                </a:solidFill>
              </a:rPr>
              <a:t>なか</a:t>
            </a:r>
            <a:r>
              <a:rPr lang="ja-JP" altLang="de-DE" sz="2000" dirty="0">
                <a:solidFill>
                  <a:srgbClr val="333333"/>
                </a:solidFill>
              </a:rPr>
              <a:t>には</a:t>
            </a:r>
            <a:r>
              <a:rPr lang="ja-JP" altLang="en-US" sz="2000" dirty="0">
                <a:solidFill>
                  <a:srgbClr val="333333"/>
                </a:solidFill>
              </a:rPr>
              <a:t>あなた</a:t>
            </a:r>
            <a:r>
              <a:rPr lang="ja-JP" altLang="de-DE" sz="2000" dirty="0">
                <a:solidFill>
                  <a:srgbClr val="333333"/>
                </a:solidFill>
              </a:rPr>
              <a:t>を見捨ててしまう</a:t>
            </a:r>
            <a:r>
              <a:rPr lang="ja-JP" altLang="en-US" sz="2000" dirty="0">
                <a:solidFill>
                  <a:srgbClr val="333333"/>
                </a:solidFill>
              </a:rPr>
              <a:t>人</a:t>
            </a:r>
            <a:r>
              <a:rPr lang="ja-JP" altLang="de-DE" sz="2000" dirty="0">
                <a:solidFill>
                  <a:srgbClr val="333333"/>
                </a:solidFill>
              </a:rPr>
              <a:t>もいるかもしれない</a:t>
            </a:r>
            <a:endParaRPr lang="de-DE" altLang="ja-JP" sz="2000" dirty="0">
              <a:solidFill>
                <a:srgbClr val="333333"/>
              </a:solidFill>
            </a:endParaRPr>
          </a:p>
          <a:p>
            <a:pPr marL="342900" lvl="0" indent="-342900" defTabSz="914400" fontAlgn="base">
              <a:buClr>
                <a:srgbClr val="333333"/>
              </a:buClr>
              <a:buFont typeface="WingDings"/>
              <a:buChar char=""/>
            </a:pPr>
            <a:r>
              <a:rPr lang="ja-JP" altLang="de-DE" sz="2000" dirty="0">
                <a:solidFill>
                  <a:srgbClr val="333333"/>
                </a:solidFill>
              </a:rPr>
              <a:t>仕事上の立場</a:t>
            </a:r>
            <a:r>
              <a:rPr lang="de-DE" altLang="ja-JP" sz="2000" dirty="0">
                <a:solidFill>
                  <a:srgbClr val="333333"/>
                </a:solidFill>
              </a:rPr>
              <a:t>: </a:t>
            </a:r>
            <a:r>
              <a:rPr lang="ja-JP" altLang="de-DE" sz="2000" dirty="0">
                <a:solidFill>
                  <a:srgbClr val="333333"/>
                </a:solidFill>
              </a:rPr>
              <a:t>職場での不適切な</a:t>
            </a:r>
            <a:r>
              <a:rPr lang="ja-JP" altLang="en-US" sz="2000" dirty="0">
                <a:solidFill>
                  <a:srgbClr val="333333"/>
                </a:solidFill>
              </a:rPr>
              <a:t>言動</a:t>
            </a:r>
            <a:r>
              <a:rPr lang="ja-JP" altLang="de-DE" sz="2000" dirty="0">
                <a:solidFill>
                  <a:srgbClr val="333333"/>
                </a:solidFill>
              </a:rPr>
              <a:t>のために</a:t>
            </a:r>
            <a:r>
              <a:rPr lang="ja-JP" altLang="en-US" sz="2000" dirty="0">
                <a:solidFill>
                  <a:srgbClr val="333333"/>
                </a:solidFill>
              </a:rPr>
              <a:t>クビになる</a:t>
            </a:r>
            <a:endParaRPr lang="de-DE" altLang="ja-JP" sz="2000" dirty="0">
              <a:solidFill>
                <a:srgbClr val="333333"/>
              </a:solidFill>
            </a:endParaRPr>
          </a:p>
          <a:p>
            <a:pPr lvl="0" defTabSz="914400" fontAlgn="base"/>
            <a:r>
              <a:rPr lang="ja-JP" altLang="de-DE" sz="2000" dirty="0">
                <a:solidFill>
                  <a:srgbClr val="333333"/>
                </a:solidFill>
              </a:rPr>
              <a:t>医師からのアドバイスなく薬をやめるのは非常に危険であり、恐ろし</a:t>
            </a:r>
            <a:r>
              <a:rPr lang="ja-JP" altLang="en-US" sz="2000" dirty="0">
                <a:solidFill>
                  <a:srgbClr val="333333"/>
                </a:solidFill>
              </a:rPr>
              <a:t>い</a:t>
            </a:r>
            <a:r>
              <a:rPr lang="ja-JP" altLang="de-DE" sz="2000" dirty="0">
                <a:solidFill>
                  <a:srgbClr val="333333"/>
                </a:solidFill>
              </a:rPr>
              <a:t>精</a:t>
            </a:r>
            <a:br>
              <a:rPr lang="en-US" altLang="ja-JP" sz="2000" dirty="0">
                <a:solidFill>
                  <a:srgbClr val="333333"/>
                </a:solidFill>
              </a:rPr>
            </a:br>
            <a:r>
              <a:rPr lang="ja-JP" altLang="de-DE" sz="2000" dirty="0">
                <a:solidFill>
                  <a:srgbClr val="333333"/>
                </a:solidFill>
              </a:rPr>
              <a:t>神病</a:t>
            </a:r>
            <a:r>
              <a:rPr lang="ja-JP" altLang="en-US" sz="2000" dirty="0">
                <a:solidFill>
                  <a:srgbClr val="333333"/>
                </a:solidFill>
              </a:rPr>
              <a:t>状態</a:t>
            </a:r>
            <a:r>
              <a:rPr lang="ja-JP" altLang="de-DE" sz="2000" dirty="0">
                <a:solidFill>
                  <a:srgbClr val="333333"/>
                </a:solidFill>
              </a:rPr>
              <a:t>に再び入り込んでしま</a:t>
            </a:r>
            <a:r>
              <a:rPr lang="ja-JP" altLang="en-US" sz="2000" dirty="0">
                <a:solidFill>
                  <a:srgbClr val="333333"/>
                </a:solidFill>
              </a:rPr>
              <a:t>います。</a:t>
            </a:r>
            <a:r>
              <a:rPr lang="ja-JP" altLang="de-DE" sz="2000" dirty="0">
                <a:solidFill>
                  <a:srgbClr val="333333"/>
                </a:solidFill>
              </a:rPr>
              <a:t>精神病</a:t>
            </a:r>
            <a:r>
              <a:rPr lang="ja-JP" altLang="en-US" sz="2000" dirty="0">
                <a:solidFill>
                  <a:srgbClr val="333333"/>
                </a:solidFill>
              </a:rPr>
              <a:t>状態で</a:t>
            </a:r>
            <a:r>
              <a:rPr lang="ja-JP" altLang="de-DE" sz="2000" dirty="0">
                <a:solidFill>
                  <a:srgbClr val="333333"/>
                </a:solidFill>
              </a:rPr>
              <a:t>は</a:t>
            </a:r>
            <a:r>
              <a:rPr lang="ja-JP" altLang="en-US" sz="2000" dirty="0">
                <a:solidFill>
                  <a:srgbClr val="333333"/>
                </a:solidFill>
              </a:rPr>
              <a:t>特に</a:t>
            </a:r>
            <a:r>
              <a:rPr lang="ja-JP" altLang="de-DE" sz="2000" dirty="0">
                <a:solidFill>
                  <a:srgbClr val="333333"/>
                </a:solidFill>
              </a:rPr>
              <a:t>恐怖</a:t>
            </a:r>
            <a:r>
              <a:rPr lang="ja-JP" altLang="en-US" sz="2000" dirty="0">
                <a:solidFill>
                  <a:srgbClr val="333333"/>
                </a:solidFill>
              </a:rPr>
              <a:t>感</a:t>
            </a:r>
            <a:r>
              <a:rPr lang="ja-JP" altLang="de-DE" sz="2000" dirty="0">
                <a:solidFill>
                  <a:srgbClr val="333333"/>
                </a:solidFill>
              </a:rPr>
              <a:t>に圧倒</a:t>
            </a:r>
            <a:br>
              <a:rPr lang="en-US" altLang="ja-JP" sz="2000" dirty="0">
                <a:solidFill>
                  <a:srgbClr val="333333"/>
                </a:solidFill>
              </a:rPr>
            </a:br>
            <a:r>
              <a:rPr lang="ja-JP" altLang="de-DE" sz="2000" dirty="0">
                <a:solidFill>
                  <a:srgbClr val="333333"/>
                </a:solidFill>
              </a:rPr>
              <a:t>されることがよくあります</a:t>
            </a:r>
            <a:r>
              <a:rPr lang="de-DE" altLang="ja-JP"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ja-JP" altLang="en-US" sz="3600" dirty="0">
                <a:solidFill>
                  <a:srgbClr val="004992"/>
                </a:solidFill>
                <a:latin typeface="Calibri Light"/>
              </a:rPr>
              <a:t>うつ</a:t>
            </a:r>
            <a:r>
              <a:rPr lang="ja-JP" altLang="en-US" sz="3600" dirty="0">
                <a:solidFill>
                  <a:srgbClr val="333333"/>
                </a:solidFill>
                <a:latin typeface="Calibri Light"/>
              </a:rPr>
              <a:t>で</a:t>
            </a:r>
            <a:r>
              <a:rPr lang="ja-JP" altLang="en-US" sz="3600" dirty="0">
                <a:solidFill>
                  <a:srgbClr val="004992"/>
                </a:solidFill>
                <a:latin typeface="Calibri Light"/>
              </a:rPr>
              <a:t>自尊心</a:t>
            </a:r>
            <a:r>
              <a:rPr lang="ja-JP" altLang="en-US" sz="3600" dirty="0">
                <a:solidFill>
                  <a:srgbClr val="333333"/>
                </a:solidFill>
                <a:latin typeface="Calibri Light"/>
              </a:rPr>
              <a:t>の低い人は、どんな特徴的な考えをもっているでしょうか</a:t>
            </a:r>
            <a:r>
              <a:rPr lang="en-US" altLang="ja-JP" sz="3600" dirty="0">
                <a:solidFill>
                  <a:srgbClr val="333333"/>
                </a:solidFill>
                <a:latin typeface="Calibri Light"/>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44873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1. </a:t>
            </a:r>
            <a:r>
              <a:rPr lang="ja-JP" altLang="en-US" sz="3600">
                <a:solidFill>
                  <a:srgbClr val="004992"/>
                </a:solidFill>
                <a:latin typeface="+mn-lt"/>
                <a:ea typeface="+mn-ea"/>
                <a:cs typeface="+mn-cs"/>
              </a:rPr>
              <a:t>過度の一般化</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997280579"/>
              </p:ext>
            </p:extLst>
          </p:nvPr>
        </p:nvGraphicFramePr>
        <p:xfrm>
          <a:off x="408955" y="2203704"/>
          <a:ext cx="11338560" cy="333756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「私は太り過ぎだ」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「私の鼻は曲がっている」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「私は醜い」</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就職面接でうまくいかなかった。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「もう二度と仕事を見つけられないのだろう」</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1. </a:t>
            </a:r>
            <a:r>
              <a:rPr lang="ja-JP" altLang="en-US" sz="3600">
                <a:solidFill>
                  <a:srgbClr val="004992"/>
                </a:solidFill>
                <a:latin typeface="+mn-lt"/>
                <a:ea typeface="+mn-ea"/>
                <a:cs typeface="+mn-cs"/>
              </a:rPr>
              <a:t>過度の一般化</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664557236"/>
              </p:ext>
            </p:extLst>
          </p:nvPr>
        </p:nvGraphicFramePr>
        <p:xfrm>
          <a:off x="408955" y="2203704"/>
          <a:ext cx="11338560" cy="333756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「私は太り過ぎだ」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「私の鼻は曲がっている」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「私は醜い」</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「一か所欠点があるというだけで醜いということにはならないし、例えば目のように、自分がとても好きなところもある」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就職面接でうまくいかなかった。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「もう二度と仕事を見つけられないのだろう」</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4801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1. </a:t>
            </a:r>
            <a:r>
              <a:rPr lang="ja-JP" altLang="en-US" sz="3600">
                <a:solidFill>
                  <a:srgbClr val="004992"/>
                </a:solidFill>
                <a:latin typeface="+mn-lt"/>
                <a:ea typeface="+mn-ea"/>
                <a:cs typeface="+mn-cs"/>
              </a:rPr>
              <a:t>過度の一般化</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717847443"/>
              </p:ext>
            </p:extLst>
          </p:nvPr>
        </p:nvGraphicFramePr>
        <p:xfrm>
          <a:off x="408955" y="2203704"/>
          <a:ext cx="11338560" cy="333756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「私は太り過ぎだ」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「私の鼻は曲がっている」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「私は醜い」</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「一か所欠点があるというだけで醜いということにはならないし、例えば目のように、自分がとても好きなところもある」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就職面接でうまくいかなかった。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「もう二度と仕事を見つけられないのだろう」</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「次の面接に向けでどのように改善することができるだろう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313424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1. </a:t>
            </a:r>
            <a:r>
              <a:rPr lang="ja-JP" altLang="en-US" sz="3600">
                <a:solidFill>
                  <a:srgbClr val="004992"/>
                </a:solidFill>
                <a:latin typeface="+mn-lt"/>
                <a:ea typeface="+mn-ea"/>
                <a:cs typeface="+mn-cs"/>
              </a:rPr>
              <a:t>過度の一般化</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sp>
        <p:nvSpPr>
          <p:cNvPr id="18451" name="Rectangle 22"/>
          <p:cNvSpPr>
            <a:spLocks noChangeArrowheads="1"/>
          </p:cNvSpPr>
          <p:nvPr/>
        </p:nvSpPr>
        <p:spPr bwMode="auto">
          <a:xfrm>
            <a:off x="408955" y="5733256"/>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2000" b="0" dirty="0">
                <a:solidFill>
                  <a:srgbClr val="004992"/>
                </a:solidFill>
                <a:latin typeface="+mn-lt"/>
              </a:rPr>
              <a:t>過ちを許しましょう</a:t>
            </a:r>
            <a:r>
              <a:rPr lang="en-US" altLang="ja-JP" sz="2000" b="0" dirty="0">
                <a:solidFill>
                  <a:srgbClr val="004992"/>
                </a:solidFill>
                <a:latin typeface="+mn-lt"/>
              </a:rPr>
              <a:t>:</a:t>
            </a:r>
            <a:r>
              <a:rPr lang="en-US" altLang="ja-JP" sz="2000" b="0" dirty="0">
                <a:solidFill>
                  <a:srgbClr val="333333"/>
                </a:solidFill>
                <a:latin typeface="+mn-lt"/>
              </a:rPr>
              <a:t> </a:t>
            </a:r>
            <a:r>
              <a:rPr lang="ja-JP" altLang="en-US" sz="2000" b="0" dirty="0">
                <a:solidFill>
                  <a:srgbClr val="333333"/>
                </a:solidFill>
                <a:latin typeface="+mn-lt"/>
              </a:rPr>
              <a:t>完璧な人はいません</a:t>
            </a:r>
            <a:r>
              <a:rPr lang="en-US" altLang="ja-JP" sz="2000" b="0" dirty="0">
                <a:solidFill>
                  <a:srgbClr val="333333"/>
                </a:solidFill>
                <a:latin typeface="+mn-lt"/>
              </a:rPr>
              <a:t>!</a:t>
            </a:r>
            <a:r>
              <a:rPr lang="ja-JP" altLang="en-US" sz="2000" b="0" dirty="0">
                <a:solidFill>
                  <a:srgbClr val="333333"/>
                </a:solidFill>
                <a:latin typeface="+mn-lt"/>
              </a:rPr>
              <a:t>ときどき話がつっかえたとしても、自己表現ができないということにはなりませんし、ときどき間違えても、だらしないということにはなりません。</a:t>
            </a:r>
            <a:endParaRPr lang="en-US" altLang="de-DE" sz="2000" b="0" dirty="0">
              <a:solidFill>
                <a:srgbClr val="333333"/>
              </a:solidFill>
              <a:latin typeface="+mn-lt"/>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774352147"/>
              </p:ext>
            </p:extLst>
          </p:nvPr>
        </p:nvGraphicFramePr>
        <p:xfrm>
          <a:off x="408955" y="2203704"/>
          <a:ext cx="11338560" cy="333756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「私は太り過ぎだ」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「私の鼻は曲がっている」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「私は醜い」</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「一か所欠点があるというだけで醜いということにはならないし、例えば目のように、自分がとても好きなところもある」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就職面接でうまくいかなかった。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「もう二度と仕事を見つけられないのだろう」</a:t>
                      </a:r>
                      <a:endParaRPr kumimoji="0" lang="en-US" altLang="ja-JP"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「次の面接に向けでどのように改善することができるだろう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2048573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そのかわり</a:t>
            </a:r>
            <a:r>
              <a:rPr lang="en-US" altLang="ja-JP" sz="3600">
                <a:latin typeface="+mn-lt"/>
                <a:ea typeface="+mn-ea"/>
                <a:cs typeface="+mn-cs"/>
              </a:rPr>
              <a:t>: 1</a:t>
            </a:r>
            <a:r>
              <a:rPr lang="ja-JP" altLang="en-US" sz="3600">
                <a:latin typeface="+mn-lt"/>
                <a:ea typeface="+mn-ea"/>
                <a:cs typeface="+mn-cs"/>
              </a:rPr>
              <a:t>つの不完全なことを、すべてのことに一般化してはいけません</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GB" sz="2400" dirty="0">
                <a:solidFill>
                  <a:srgbClr val="333333"/>
                </a:solidFill>
              </a:rPr>
              <a:t>人は</a:t>
            </a:r>
            <a:r>
              <a:rPr lang="ja-JP" altLang="en-US" sz="2400" dirty="0">
                <a:solidFill>
                  <a:srgbClr val="333333"/>
                </a:solidFill>
              </a:rPr>
              <a:t>みな</a:t>
            </a:r>
            <a:r>
              <a:rPr lang="ja-JP" altLang="en-GB" sz="2400" dirty="0">
                <a:solidFill>
                  <a:srgbClr val="333333"/>
                </a:solidFill>
              </a:rPr>
              <a:t>単純ではなく</a:t>
            </a:r>
            <a:r>
              <a:rPr lang="ja-JP" altLang="en-US" sz="2400" dirty="0">
                <a:solidFill>
                  <a:srgbClr val="333333"/>
                </a:solidFill>
              </a:rPr>
              <a:t>、</a:t>
            </a:r>
            <a:r>
              <a:rPr lang="ja-JP" altLang="en-GB" sz="2400" dirty="0">
                <a:solidFill>
                  <a:srgbClr val="333333"/>
                </a:solidFill>
              </a:rPr>
              <a:t>モザイクのようなもので</a:t>
            </a:r>
            <a:r>
              <a:rPr lang="ja-JP" altLang="en-US" sz="2400" dirty="0">
                <a:solidFill>
                  <a:srgbClr val="333333"/>
                </a:solidFill>
              </a:rPr>
              <a:t>す</a:t>
            </a:r>
            <a:r>
              <a:rPr lang="en-GB" altLang="ja-JP" sz="2400" dirty="0">
                <a:solidFill>
                  <a:srgbClr val="333333"/>
                </a:solidFill>
              </a:rPr>
              <a:t>: </a:t>
            </a:r>
            <a:r>
              <a:rPr lang="ja-JP" altLang="en-US" sz="2400" dirty="0">
                <a:solidFill>
                  <a:srgbClr val="333333"/>
                </a:solidFill>
              </a:rPr>
              <a:t>私たち</a:t>
            </a:r>
            <a:r>
              <a:rPr lang="ja-JP" altLang="en-GB" sz="2400" dirty="0">
                <a:solidFill>
                  <a:srgbClr val="333333"/>
                </a:solidFill>
              </a:rPr>
              <a:t>は</a:t>
            </a:r>
            <a:r>
              <a:rPr lang="ja-JP" altLang="en-US" sz="2400" dirty="0">
                <a:solidFill>
                  <a:srgbClr val="333333"/>
                </a:solidFill>
              </a:rPr>
              <a:t>、</a:t>
            </a:r>
            <a:r>
              <a:rPr lang="ja-JP" altLang="en-GB" sz="2400" dirty="0">
                <a:solidFill>
                  <a:srgbClr val="333333"/>
                </a:solidFill>
              </a:rPr>
              <a:t>善悪両面</a:t>
            </a:r>
            <a:r>
              <a:rPr lang="ja-JP" altLang="en-US" sz="2400" dirty="0">
                <a:solidFill>
                  <a:srgbClr val="333333"/>
                </a:solidFill>
              </a:rPr>
              <a:t>をもつたくさんの</a:t>
            </a:r>
            <a:r>
              <a:rPr lang="ja-JP" altLang="en-GB" sz="2400" dirty="0">
                <a:solidFill>
                  <a:srgbClr val="333333"/>
                </a:solidFill>
              </a:rPr>
              <a:t>小さなパーツで</a:t>
            </a:r>
            <a:r>
              <a:rPr lang="ja-JP" altLang="en-US" sz="2400" dirty="0">
                <a:solidFill>
                  <a:srgbClr val="333333"/>
                </a:solidFill>
              </a:rPr>
              <a:t>できています</a:t>
            </a:r>
            <a:r>
              <a:rPr lang="ja-JP" altLang="en-GB" sz="2400" dirty="0">
                <a:solidFill>
                  <a:srgbClr val="333333"/>
                </a:solidFill>
              </a:rPr>
              <a:t>。さらに、人間の性格を定義づける多くの</a:t>
            </a:r>
            <a:r>
              <a:rPr lang="ja-JP" altLang="en-US" sz="2400" dirty="0">
                <a:solidFill>
                  <a:srgbClr val="333333"/>
                </a:solidFill>
              </a:rPr>
              <a:t>要素が存在します</a:t>
            </a:r>
            <a:r>
              <a:rPr lang="de-DE" altLang="ja-JP" sz="2400" dirty="0">
                <a:solidFill>
                  <a:srgbClr val="333333"/>
                </a:solidFill>
              </a:rPr>
              <a:t>:</a:t>
            </a:r>
          </a:p>
          <a:p>
            <a:pPr lvl="0" defTabSz="914400" fontAlgn="base"/>
            <a:r>
              <a:rPr lang="ja-JP" altLang="de-DE" sz="2400" dirty="0">
                <a:solidFill>
                  <a:srgbClr val="004992"/>
                </a:solidFill>
              </a:rPr>
              <a:t>幸せとは何か</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裕福なことか、多くの友人がいることか、健康でいることか、成功することか、満足することか</a:t>
            </a:r>
            <a:r>
              <a:rPr lang="en-GB" altLang="ja-JP" sz="2400" dirty="0">
                <a:solidFill>
                  <a:srgbClr val="333333"/>
                </a:solidFill>
              </a:rPr>
              <a:t>???</a:t>
            </a:r>
            <a:endParaRPr lang="de-DE" altLang="ja-JP" sz="2400" dirty="0">
              <a:solidFill>
                <a:srgbClr val="333333"/>
              </a:solidFill>
            </a:endParaRPr>
          </a:p>
          <a:p>
            <a:pPr lvl="0" defTabSz="914400" fontAlgn="base"/>
            <a:r>
              <a:rPr lang="ja-JP" altLang="en-US" sz="2400" dirty="0">
                <a:solidFill>
                  <a:srgbClr val="004992"/>
                </a:solidFill>
              </a:rPr>
              <a:t>知性</a:t>
            </a:r>
            <a:r>
              <a:rPr lang="ja-JP" altLang="de-DE" sz="2400" dirty="0">
                <a:solidFill>
                  <a:srgbClr val="004992"/>
                </a:solidFill>
              </a:rPr>
              <a:t>とは何か</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学校の成績が良いことか、</a:t>
            </a:r>
            <a:r>
              <a:rPr lang="ja-JP" altLang="en-US" sz="2400" dirty="0">
                <a:solidFill>
                  <a:srgbClr val="333333"/>
                </a:solidFill>
              </a:rPr>
              <a:t>博士号</a:t>
            </a:r>
            <a:r>
              <a:rPr lang="ja-JP" altLang="de-DE" sz="2400" dirty="0">
                <a:solidFill>
                  <a:srgbClr val="333333"/>
                </a:solidFill>
              </a:rPr>
              <a:t>を</a:t>
            </a:r>
            <a:r>
              <a:rPr lang="ja-JP" altLang="en-US" sz="2400" dirty="0">
                <a:solidFill>
                  <a:srgbClr val="333333"/>
                </a:solidFill>
              </a:rPr>
              <a:t>取る</a:t>
            </a:r>
            <a:r>
              <a:rPr lang="ja-JP" altLang="de-DE" sz="2400" dirty="0">
                <a:solidFill>
                  <a:srgbClr val="333333"/>
                </a:solidFill>
              </a:rPr>
              <a:t>こ</a:t>
            </a:r>
            <a:br>
              <a:rPr lang="en-US" altLang="ja-JP" sz="2400" dirty="0">
                <a:solidFill>
                  <a:srgbClr val="333333"/>
                </a:solidFill>
              </a:rPr>
            </a:br>
            <a:r>
              <a:rPr lang="ja-JP" altLang="de-DE" sz="2400" dirty="0">
                <a:solidFill>
                  <a:srgbClr val="333333"/>
                </a:solidFill>
              </a:rPr>
              <a:t>とか、他の人と</a:t>
            </a:r>
            <a:r>
              <a:rPr lang="ja-JP" altLang="en-US" sz="2400" dirty="0">
                <a:solidFill>
                  <a:srgbClr val="333333"/>
                </a:solidFill>
              </a:rPr>
              <a:t>うまく社交することか</a:t>
            </a:r>
            <a:r>
              <a:rPr lang="en-GB" altLang="ja-JP" sz="2400" dirty="0">
                <a:solidFill>
                  <a:srgbClr val="333333"/>
                </a:solidFill>
              </a:rPr>
              <a:t>???</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2. </a:t>
            </a:r>
            <a:r>
              <a:rPr lang="ja-JP" altLang="en-US" sz="3600">
                <a:solidFill>
                  <a:srgbClr val="004992"/>
                </a:solidFill>
                <a:latin typeface="+mn-lt"/>
                <a:ea typeface="+mn-ea"/>
                <a:cs typeface="+mn-cs"/>
              </a:rPr>
              <a:t>選択的知覚</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72250483"/>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会議中、あなたはつっかえながら話した。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自分自身に腹が立つ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デザートを用意しておいたのだが、あまりおいしくなかった。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「いつもこんなのばっかり</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2. </a:t>
            </a:r>
            <a:r>
              <a:rPr lang="ja-JP" altLang="en-US" sz="3600">
                <a:solidFill>
                  <a:srgbClr val="004992"/>
                </a:solidFill>
                <a:latin typeface="+mn-lt"/>
                <a:ea typeface="+mn-ea"/>
                <a:cs typeface="+mn-cs"/>
              </a:rPr>
              <a:t>選択的知覚</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5849206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会議中、あなたはつっかえながら話した。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自分自身に腹が立つ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「こういうことは他の人にも起きることだし、つっかえたことは別にして、自分の業績は正しく評価されてる。」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デザートを用意しておいたのだが、あまりおいしくなかった。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「いつもこんなのばっかり</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4010645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2. </a:t>
            </a:r>
            <a:r>
              <a:rPr lang="ja-JP" altLang="en-US" sz="3600">
                <a:solidFill>
                  <a:srgbClr val="004992"/>
                </a:solidFill>
                <a:latin typeface="+mn-lt"/>
                <a:ea typeface="+mn-ea"/>
                <a:cs typeface="+mn-cs"/>
              </a:rPr>
              <a:t>選択的知覚</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sp>
        <p:nvSpPr>
          <p:cNvPr id="22551" name="Rectangle 29"/>
          <p:cNvSpPr>
            <a:spLocks noChangeArrowheads="1"/>
          </p:cNvSpPr>
          <p:nvPr/>
        </p:nvSpPr>
        <p:spPr bwMode="auto">
          <a:xfrm>
            <a:off x="408955" y="5537348"/>
            <a:ext cx="11376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ja-JP" altLang="en-US" sz="2000" b="0" dirty="0">
                <a:solidFill>
                  <a:srgbClr val="004992"/>
                </a:solidFill>
                <a:latin typeface="+mn-lt"/>
              </a:rPr>
              <a:t>「読心術」</a:t>
            </a:r>
            <a:r>
              <a:rPr lang="en-US" altLang="ja-JP" sz="2000" b="0" dirty="0">
                <a:solidFill>
                  <a:srgbClr val="004992"/>
                </a:solidFill>
                <a:latin typeface="+mn-lt"/>
              </a:rPr>
              <a:t>:</a:t>
            </a:r>
            <a:r>
              <a:rPr lang="en-US" altLang="ja-JP" sz="2000" b="0" dirty="0">
                <a:latin typeface="+mn-lt"/>
              </a:rPr>
              <a:t> </a:t>
            </a:r>
            <a:r>
              <a:rPr lang="ja-JP" altLang="en-US" sz="2000" b="0" dirty="0">
                <a:latin typeface="+mn-lt"/>
              </a:rPr>
              <a:t>他の人の行動を過剰に解釈するのを避けましょう。１つの状況に対して多くの説明がありえます</a:t>
            </a:r>
            <a:r>
              <a:rPr lang="de-DE" altLang="ja-JP" sz="2000" b="0" dirty="0">
                <a:latin typeface="+mn-lt"/>
              </a:rPr>
              <a:t>!</a:t>
            </a:r>
            <a:r>
              <a:rPr lang="en-US" altLang="ja-JP" sz="2000" b="0" dirty="0">
                <a:latin typeface="+mn-lt"/>
              </a:rPr>
              <a:t> 	</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3016893"/>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会議中、あなたはつっかえながら話した。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自分自身に腹が立つ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「こういうことは他の人にも起きることだし、つっかえたことは別にして、自分の業績は正しく評価されてる。」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デザートを用意しておいたのだが、あまりおいしくなかった。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「いつもこんなのばっかり</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メインディッシュはとてもおいしかったし、食事中の会話も弾んで楽しかった。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3550113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3. </a:t>
            </a:r>
            <a:r>
              <a:rPr lang="ja-JP" altLang="en-US" sz="3600" dirty="0">
                <a:solidFill>
                  <a:srgbClr val="004992"/>
                </a:solidFill>
                <a:latin typeface="+mn-lt"/>
                <a:ea typeface="+mn-ea"/>
                <a:cs typeface="+mn-cs"/>
              </a:rPr>
              <a:t>最終的な判断材料として</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自分自身の基準を応用する</a:t>
            </a:r>
            <a:endParaRPr lang="ja-JP" altLang="de-DE" dirty="0">
              <a:solidFill>
                <a:srgbClr val="004992"/>
              </a:solidFill>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r>
              <a:rPr lang="ja-JP" altLang="en-US" sz="2400" dirty="0">
                <a:solidFill>
                  <a:srgbClr val="004992"/>
                </a:solidFill>
              </a:rPr>
              <a:t>自分に対する</a:t>
            </a:r>
            <a:r>
              <a:rPr lang="ja-JP" altLang="de-DE" sz="2400" dirty="0">
                <a:solidFill>
                  <a:srgbClr val="004992"/>
                </a:solidFill>
              </a:rPr>
              <a:t>自分自身</a:t>
            </a:r>
            <a:r>
              <a:rPr lang="ja-JP" altLang="en-US" sz="2400" dirty="0">
                <a:solidFill>
                  <a:srgbClr val="004992"/>
                </a:solidFill>
              </a:rPr>
              <a:t>の評価</a:t>
            </a:r>
            <a:r>
              <a:rPr lang="ja-JP" altLang="de-DE" sz="2400" dirty="0">
                <a:solidFill>
                  <a:srgbClr val="004992"/>
                </a:solidFill>
              </a:rPr>
              <a:t>と他</a:t>
            </a:r>
            <a:r>
              <a:rPr lang="ja-JP" altLang="en-US" sz="2400" dirty="0">
                <a:solidFill>
                  <a:srgbClr val="004992"/>
                </a:solidFill>
              </a:rPr>
              <a:t>の人からの評価は</a:t>
            </a:r>
            <a:r>
              <a:rPr lang="ja-JP" altLang="de-DE" sz="2400" dirty="0">
                <a:solidFill>
                  <a:srgbClr val="004992"/>
                </a:solidFill>
              </a:rPr>
              <a:t>違い</a:t>
            </a:r>
            <a:r>
              <a:rPr lang="ja-JP" altLang="en-US" sz="2400" dirty="0">
                <a:solidFill>
                  <a:srgbClr val="004992"/>
                </a:solidFill>
              </a:rPr>
              <a:t>ます</a:t>
            </a:r>
            <a:r>
              <a:rPr lang="de-DE" altLang="ja-JP"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ja-JP" altLang="de-DE" sz="2400" dirty="0">
                <a:solidFill>
                  <a:srgbClr val="333333"/>
                </a:solidFill>
                <a:latin typeface="+mn-lt"/>
              </a:rPr>
              <a:t>もし</a:t>
            </a:r>
            <a:r>
              <a:rPr lang="ja-JP" altLang="en-US" sz="2400" dirty="0">
                <a:solidFill>
                  <a:srgbClr val="333333"/>
                </a:solidFill>
                <a:latin typeface="+mn-lt"/>
              </a:rPr>
              <a:t>、自分</a:t>
            </a:r>
            <a:r>
              <a:rPr lang="ja-JP" altLang="de-DE" sz="2400" dirty="0">
                <a:solidFill>
                  <a:srgbClr val="333333"/>
                </a:solidFill>
                <a:latin typeface="+mn-lt"/>
              </a:rPr>
              <a:t>のことを無価値</a:t>
            </a:r>
            <a:r>
              <a:rPr lang="ja-JP" altLang="en-US" sz="2400" dirty="0">
                <a:solidFill>
                  <a:srgbClr val="333333"/>
                </a:solidFill>
                <a:latin typeface="+mn-lt"/>
              </a:rPr>
              <a:t>だとか</a:t>
            </a:r>
            <a:r>
              <a:rPr lang="ja-JP" altLang="de-DE" sz="2400" dirty="0">
                <a:solidFill>
                  <a:srgbClr val="333333"/>
                </a:solidFill>
                <a:latin typeface="+mn-lt"/>
              </a:rPr>
              <a:t>醜いなどと考え</a:t>
            </a:r>
            <a:r>
              <a:rPr lang="ja-JP" altLang="en-US" sz="2400" dirty="0">
                <a:solidFill>
                  <a:srgbClr val="333333"/>
                </a:solidFill>
                <a:latin typeface="+mn-lt"/>
              </a:rPr>
              <a:t>ている</a:t>
            </a:r>
            <a:r>
              <a:rPr lang="ja-JP" altLang="de-DE" sz="2400" dirty="0">
                <a:solidFill>
                  <a:srgbClr val="333333"/>
                </a:solidFill>
                <a:latin typeface="+mn-lt"/>
              </a:rPr>
              <a:t>としても、他の人が</a:t>
            </a:r>
            <a:r>
              <a:rPr lang="ja-JP" altLang="en-US" sz="2400" dirty="0">
                <a:solidFill>
                  <a:srgbClr val="333333"/>
                </a:solidFill>
                <a:latin typeface="+mn-lt"/>
              </a:rPr>
              <a:t>自分に対して</a:t>
            </a:r>
            <a:r>
              <a:rPr lang="ja-JP" altLang="de-DE" sz="2400" dirty="0">
                <a:solidFill>
                  <a:srgbClr val="333333"/>
                </a:solidFill>
                <a:latin typeface="+mn-lt"/>
              </a:rPr>
              <a:t>必ずしも同じ見方を</a:t>
            </a:r>
            <a:r>
              <a:rPr lang="ja-JP" altLang="en-US" sz="2400" dirty="0">
                <a:solidFill>
                  <a:srgbClr val="333333"/>
                </a:solidFill>
                <a:latin typeface="+mn-lt"/>
              </a:rPr>
              <a:t>している</a:t>
            </a:r>
            <a:r>
              <a:rPr lang="ja-JP" altLang="de-DE" sz="2400" dirty="0">
                <a:solidFill>
                  <a:srgbClr val="333333"/>
                </a:solidFill>
                <a:latin typeface="+mn-lt"/>
              </a:rPr>
              <a:t>とは限</a:t>
            </a:r>
            <a:r>
              <a:rPr lang="ja-JP" altLang="en-US" sz="2400" dirty="0">
                <a:solidFill>
                  <a:srgbClr val="333333"/>
                </a:solidFill>
                <a:latin typeface="+mn-lt"/>
              </a:rPr>
              <a:t>りません</a:t>
            </a:r>
            <a:r>
              <a:rPr lang="ja-JP" altLang="de-DE" sz="2400" dirty="0">
                <a:solidFill>
                  <a:srgbClr val="333333"/>
                </a:solidFill>
                <a:latin typeface="+mn-lt"/>
              </a:rPr>
              <a:t>。</a:t>
            </a:r>
            <a:endParaRPr lang="de-DE" altLang="ja-JP" sz="2400" dirty="0">
              <a:solidFill>
                <a:srgbClr val="333333"/>
              </a:solidFill>
              <a:latin typeface="+mn-lt"/>
            </a:endParaRPr>
          </a:p>
          <a:p>
            <a:pPr marL="342900" lvl="1" indent="-342900" eaLnBrk="1" hangingPunct="1">
              <a:spcBef>
                <a:spcPts val="1999"/>
              </a:spcBef>
              <a:spcAft>
                <a:spcPts val="0"/>
              </a:spcAft>
              <a:buClr>
                <a:srgbClr val="333333"/>
              </a:buClr>
              <a:buFont typeface="WingDings"/>
              <a:buChar char=""/>
            </a:pPr>
            <a:r>
              <a:rPr lang="ja-JP" altLang="de-DE" sz="2400" dirty="0">
                <a:solidFill>
                  <a:srgbClr val="333333"/>
                </a:solidFill>
                <a:latin typeface="+mn-lt"/>
              </a:rPr>
              <a:t>意見</a:t>
            </a:r>
            <a:r>
              <a:rPr lang="de-DE" altLang="ja-JP" sz="2400" dirty="0">
                <a:solidFill>
                  <a:srgbClr val="333333"/>
                </a:solidFill>
                <a:latin typeface="+mn-lt"/>
              </a:rPr>
              <a:t>/</a:t>
            </a:r>
            <a:r>
              <a:rPr lang="ja-JP" altLang="de-DE" sz="2400" dirty="0">
                <a:solidFill>
                  <a:srgbClr val="333333"/>
                </a:solidFill>
                <a:latin typeface="+mn-lt"/>
              </a:rPr>
              <a:t>判断</a:t>
            </a:r>
            <a:r>
              <a:rPr lang="de-DE" altLang="ja-JP" sz="2400" dirty="0">
                <a:solidFill>
                  <a:srgbClr val="333333"/>
                </a:solidFill>
                <a:latin typeface="+mn-lt"/>
              </a:rPr>
              <a:t>/</a:t>
            </a:r>
            <a:r>
              <a:rPr lang="ja-JP" altLang="de-DE" sz="2400" dirty="0">
                <a:solidFill>
                  <a:srgbClr val="333333"/>
                </a:solidFill>
                <a:latin typeface="+mn-lt"/>
              </a:rPr>
              <a:t>好みが</a:t>
            </a:r>
            <a:r>
              <a:rPr lang="ja-JP" altLang="en-US" sz="2400" dirty="0">
                <a:solidFill>
                  <a:srgbClr val="333333"/>
                </a:solidFill>
                <a:latin typeface="+mn-lt"/>
              </a:rPr>
              <a:t>複数存在する</a:t>
            </a:r>
            <a:r>
              <a:rPr lang="ja-JP" altLang="de-DE" sz="2400" dirty="0">
                <a:solidFill>
                  <a:srgbClr val="333333"/>
                </a:solidFill>
                <a:latin typeface="+mn-lt"/>
              </a:rPr>
              <a:t>というのはよくあることで</a:t>
            </a:r>
            <a:r>
              <a:rPr lang="ja-JP" altLang="en-US" sz="2400" dirty="0">
                <a:solidFill>
                  <a:srgbClr val="333333"/>
                </a:solidFill>
                <a:latin typeface="+mn-lt"/>
              </a:rPr>
              <a:t>す。知性</a:t>
            </a:r>
            <a:r>
              <a:rPr lang="ja-JP" altLang="de-DE" sz="2400" dirty="0">
                <a:solidFill>
                  <a:srgbClr val="333333"/>
                </a:solidFill>
                <a:latin typeface="+mn-lt"/>
              </a:rPr>
              <a:t>や外見などについて</a:t>
            </a:r>
            <a:r>
              <a:rPr lang="ja-JP" altLang="en-US" sz="2400" dirty="0">
                <a:solidFill>
                  <a:srgbClr val="333333"/>
                </a:solidFill>
                <a:latin typeface="+mn-lt"/>
              </a:rPr>
              <a:t>他の人と意見が合わないこともあります。</a:t>
            </a:r>
            <a:endParaRPr lang="de-DE" altLang="ja-JP" sz="2400" dirty="0">
              <a:solidFill>
                <a:srgbClr val="333333"/>
              </a:solidFill>
              <a:latin typeface="+mn-lt"/>
            </a:endParaRPr>
          </a:p>
        </p:txBody>
      </p:sp>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ja-JP" sz="3600">
                <a:solidFill>
                  <a:srgbClr val="004992"/>
                </a:solidFill>
                <a:latin typeface="+mn-lt"/>
                <a:ea typeface="+mn-ea"/>
                <a:cs typeface="+mn-cs"/>
              </a:rPr>
              <a:t>4. </a:t>
            </a:r>
            <a:r>
              <a:rPr lang="ja-JP" altLang="en-US" sz="3600">
                <a:solidFill>
                  <a:srgbClr val="004992"/>
                </a:solidFill>
                <a:latin typeface="+mn-lt"/>
                <a:ea typeface="+mn-ea"/>
                <a:cs typeface="+mn-cs"/>
              </a:rPr>
              <a:t>ポジティブなフィードバックは認めないが、ネガティブなフィードバックは無批判に受け入れる</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852783301"/>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「あの人はそこしか見ていない。」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「ばれてる。私は価値の無い人間です・・・。」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ja-JP" sz="3600">
                <a:solidFill>
                  <a:srgbClr val="004992"/>
                </a:solidFill>
                <a:latin typeface="+mn-lt"/>
                <a:ea typeface="+mn-ea"/>
                <a:cs typeface="+mn-cs"/>
              </a:rPr>
              <a:t>4. </a:t>
            </a:r>
            <a:r>
              <a:rPr lang="ja-JP" altLang="en-US" sz="3600">
                <a:solidFill>
                  <a:srgbClr val="004992"/>
                </a:solidFill>
                <a:latin typeface="+mn-lt"/>
                <a:ea typeface="+mn-ea"/>
                <a:cs typeface="+mn-cs"/>
              </a:rPr>
              <a:t>ポジティブなフィードバックは認めないが、ネガティブなフィードバックは無批判に受け入れる</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639510249"/>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「あの人はそこしか見ていない。」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「他の人が私の成績を認めてくれるなんて</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なんて素晴らしいんだろう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「ばれてる。私は価値の無い人間です・・・。」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382613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ja-JP" sz="3600">
                <a:solidFill>
                  <a:srgbClr val="004992"/>
                </a:solidFill>
                <a:latin typeface="+mn-lt"/>
                <a:ea typeface="+mn-ea"/>
                <a:cs typeface="+mn-cs"/>
              </a:rPr>
              <a:t>4. </a:t>
            </a:r>
            <a:r>
              <a:rPr lang="ja-JP" altLang="en-US" sz="3600">
                <a:solidFill>
                  <a:srgbClr val="004992"/>
                </a:solidFill>
                <a:latin typeface="+mn-lt"/>
                <a:ea typeface="+mn-ea"/>
                <a:cs typeface="+mn-cs"/>
              </a:rPr>
              <a:t>ポジティブなフィードバックは認めないが、ネガティブなフィードバックは無批判に受け入れる</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28114905"/>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「あの人はそこしか見ていない。」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「他の人が私の成績を認めてくれるなんて</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なんて素晴らしいんだろう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「ばれてる。私は価値の無い人間です・・・。」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「あの人は今日は機嫌が悪いのかも。」</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「あの人の意見で参考にできるところはないかしら</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235920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ja-JP" sz="3600">
                <a:solidFill>
                  <a:srgbClr val="004992"/>
                </a:solidFill>
                <a:latin typeface="+mn-lt"/>
                <a:ea typeface="+mn-ea"/>
                <a:cs typeface="+mn-cs"/>
              </a:rPr>
              <a:t>5. </a:t>
            </a:r>
            <a:r>
              <a:rPr lang="ja-JP" altLang="en-US" sz="3600">
                <a:solidFill>
                  <a:srgbClr val="004992"/>
                </a:solidFill>
                <a:latin typeface="+mn-lt"/>
                <a:ea typeface="+mn-ea"/>
                <a:cs typeface="+mn-cs"/>
              </a:rPr>
              <a:t>「全か無かの思考」</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破滅的思考</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62963196"/>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上司が挨拶をしてくれなかった。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「私はクビになるのだろう」</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ja-JP" sz="3600">
                <a:solidFill>
                  <a:srgbClr val="004992"/>
                </a:solidFill>
                <a:latin typeface="+mn-lt"/>
                <a:ea typeface="+mn-ea"/>
                <a:cs typeface="+mn-cs"/>
              </a:rPr>
              <a:t>5. </a:t>
            </a:r>
            <a:r>
              <a:rPr lang="ja-JP" altLang="en-US" sz="3600">
                <a:solidFill>
                  <a:srgbClr val="004992"/>
                </a:solidFill>
                <a:latin typeface="+mn-lt"/>
                <a:ea typeface="+mn-ea"/>
                <a:cs typeface="+mn-cs"/>
              </a:rPr>
              <a:t>「全か無かの思考」</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破滅的思考</a:t>
            </a:r>
            <a:br>
              <a:rPr lang="ja-JP" altLang="en-US" sz="3600">
                <a:solidFill>
                  <a:srgbClr val="004992"/>
                </a:solidFill>
                <a:latin typeface="+mn-lt"/>
                <a:ea typeface="+mn-ea"/>
                <a:cs typeface="+mn-cs"/>
              </a:rPr>
            </a:br>
            <a:r>
              <a:rPr lang="ja-JP" altLang="en-US">
                <a:solidFill>
                  <a:srgbClr val="004992"/>
                </a:solidFill>
                <a:latin typeface="+mn-lt"/>
                <a:ea typeface="+mn-ea"/>
                <a:cs typeface="+mn-cs"/>
              </a:rPr>
              <a:t>どんな評価がもっと現実的で役に立つでしょうか</a:t>
            </a:r>
            <a:r>
              <a:rPr lang="en-US" altLang="ja-JP">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206895807"/>
              </p:ext>
            </p:extLst>
          </p:nvPr>
        </p:nvGraphicFramePr>
        <p:xfrm>
          <a:off x="408955" y="2204864"/>
          <a:ext cx="11376000" cy="18745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上司が挨拶をしてくれなかった。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「私はクビになるのだろう」</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「私のことが見えてなかったのかも。ひょっとすると機嫌が悪かったのかも。」</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2846711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6. </a:t>
            </a:r>
            <a:r>
              <a:rPr lang="ja-JP" altLang="en-US" sz="3600">
                <a:solidFill>
                  <a:srgbClr val="004992"/>
                </a:solidFill>
                <a:latin typeface="+mn-lt"/>
                <a:ea typeface="+mn-ea"/>
                <a:cs typeface="+mn-cs"/>
              </a:rPr>
              <a:t>ネガティブな思考を抑える</a:t>
            </a:r>
            <a:br>
              <a:rPr lang="ja-JP" altLang="en-US" sz="3600">
                <a:solidFill>
                  <a:srgbClr val="004992"/>
                </a:solidFill>
                <a:latin typeface="+mn-lt"/>
                <a:ea typeface="+mn-ea"/>
                <a:cs typeface="+mn-cs"/>
              </a:rPr>
            </a:br>
            <a:r>
              <a:rPr lang="ja-JP" altLang="en-US">
                <a:solidFill>
                  <a:srgbClr val="004992"/>
                </a:solidFill>
                <a:latin typeface="+mn-lt"/>
                <a:ea typeface="+mn-ea"/>
                <a:cs typeface="+mn-cs"/>
              </a:rPr>
              <a:t>もっと現実的な評価とは</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62415248"/>
              </p:ext>
            </p:extLst>
          </p:nvPr>
        </p:nvGraphicFramePr>
        <p:xfrm>
          <a:off x="408955" y="2204864"/>
          <a:ext cx="11376000" cy="2240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問題のある評価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繰り返しネガティブなことを考えてしまう</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例えば「私には生きる価値は無い」「自分は敗北者だ」「なんて自分は愚かなんだ」</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「ネガティブに考えてはいけない」・・・でも、そうはいかな</a:t>
                      </a:r>
                      <a:r>
                        <a:rPr kumimoji="0" lang="ja-JP" altLang="en-US" sz="2000" b="1" i="1" u="none" strike="noStrike" cap="none" normalizeH="0" baseline="0">
                          <a:ln>
                            <a:noFill/>
                          </a:ln>
                          <a:solidFill>
                            <a:srgbClr val="333333"/>
                          </a:solidFill>
                          <a:effectLst/>
                          <a:latin typeface="+mn-lt"/>
                          <a:ea typeface="+mn-ea"/>
                          <a:cs typeface="+mn-cs"/>
                        </a:rPr>
                        <a:t>い </a:t>
                      </a:r>
                      <a:r>
                        <a:rPr kumimoji="0" lang="en-US" altLang="ja-JP" sz="2000" b="1" i="1" u="none" strike="noStrike" cap="none" normalizeH="0" baseline="0">
                          <a:ln>
                            <a:noFill/>
                          </a:ln>
                          <a:solidFill>
                            <a:srgbClr val="333333"/>
                          </a:solidFill>
                          <a:effectLst/>
                          <a:latin typeface="+mn-lt"/>
                          <a:ea typeface="+mn-ea"/>
                          <a:cs typeface="+mn-cs"/>
                        </a:rPr>
                        <a:t>(</a:t>
                      </a:r>
                      <a:r>
                        <a:rPr kumimoji="0" lang="en-US" altLang="ja-JP"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altLang="ja-JP" sz="2000" b="1" i="1" u="none" strike="noStrike" cap="none" normalizeH="0" baseline="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次の問題を見てみよう</a:t>
                      </a:r>
                      <a:r>
                        <a:rPr kumimoji="0" lang="en-US" altLang="ja-JP" sz="2000" b="1" i="1" u="none" strike="noStrike" cap="none" normalizeH="0" baseline="0" dirty="0">
                          <a:ln>
                            <a:noFill/>
                          </a:ln>
                          <a:solidFill>
                            <a:srgbClr val="333333"/>
                          </a:solidFill>
                          <a:effectLst/>
                          <a:latin typeface="+mn-lt"/>
                          <a:ea typeface="+mn-ea"/>
                          <a:cs typeface="+mn-cs"/>
                        </a:rPr>
                        <a:t>)</a:t>
                      </a:r>
                      <a:r>
                        <a:rPr kumimoji="0" lang="ja-JP" alt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fr-F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6. </a:t>
            </a:r>
            <a:r>
              <a:rPr lang="ja-JP" altLang="en-US" sz="3600">
                <a:solidFill>
                  <a:srgbClr val="004992"/>
                </a:solidFill>
                <a:latin typeface="+mn-lt"/>
                <a:ea typeface="+mn-ea"/>
                <a:cs typeface="+mn-cs"/>
              </a:rPr>
              <a:t>ネガティブな思考を抑える</a:t>
            </a:r>
            <a:br>
              <a:rPr lang="ja-JP" altLang="en-US" sz="3600">
                <a:solidFill>
                  <a:srgbClr val="004992"/>
                </a:solidFill>
                <a:latin typeface="+mn-lt"/>
                <a:ea typeface="+mn-ea"/>
                <a:cs typeface="+mn-cs"/>
              </a:rPr>
            </a:br>
            <a:r>
              <a:rPr lang="ja-JP" altLang="en-US">
                <a:solidFill>
                  <a:srgbClr val="004992"/>
                </a:solidFill>
                <a:latin typeface="+mn-lt"/>
                <a:ea typeface="+mn-ea"/>
                <a:cs typeface="+mn-cs"/>
              </a:rPr>
              <a:t>もっと現実的な評価とは</a:t>
            </a:r>
            <a:r>
              <a:rPr lang="en-US" altLang="ja-JP">
                <a:solidFill>
                  <a:srgbClr val="004992"/>
                </a:solidFill>
                <a:latin typeface="+mn-lt"/>
                <a:ea typeface="+mn-ea"/>
                <a:cs typeface="+mn-cs"/>
              </a:rPr>
              <a:t>?</a:t>
            </a:r>
            <a:endParaRPr lang="ja-JP"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9950762"/>
              </p:ext>
            </p:extLst>
          </p:nvPr>
        </p:nvGraphicFramePr>
        <p:xfrm>
          <a:off x="408955" y="2204864"/>
          <a:ext cx="11376000" cy="28803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問題のある評価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繰り返しネガティブなことを考えてしまう</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例えば「私には生きる価値は無い」「自分は敗北者だ」「なんて自分は愚かなんだ」</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「ネガティブに考えてはいけない」・・・でも、そうはいかな</a:t>
                      </a:r>
                      <a:r>
                        <a:rPr kumimoji="0" lang="ja-JP" altLang="en-US" sz="2000" b="1" i="1" u="none" strike="noStrike" cap="none" normalizeH="0" baseline="0">
                          <a:ln>
                            <a:noFill/>
                          </a:ln>
                          <a:solidFill>
                            <a:srgbClr val="333333"/>
                          </a:solidFill>
                          <a:effectLst/>
                          <a:latin typeface="+mn-lt"/>
                          <a:ea typeface="+mn-ea"/>
                          <a:cs typeface="+mn-cs"/>
                        </a:rPr>
                        <a:t>い </a:t>
                      </a:r>
                      <a:r>
                        <a:rPr kumimoji="0" lang="en-US" altLang="ja-JP" sz="2000" b="1" i="1" u="none" strike="noStrike" cap="none" normalizeH="0" baseline="0">
                          <a:ln>
                            <a:noFill/>
                          </a:ln>
                          <a:solidFill>
                            <a:srgbClr val="333333"/>
                          </a:solidFill>
                          <a:effectLst/>
                          <a:latin typeface="+mn-lt"/>
                          <a:ea typeface="+mn-ea"/>
                          <a:cs typeface="+mn-cs"/>
                        </a:rPr>
                        <a:t>(</a:t>
                      </a:r>
                      <a:r>
                        <a:rPr kumimoji="0" lang="en-US" altLang="ja-JP"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en-US" altLang="ja-JP" sz="2000" b="1" i="1" u="none" strike="noStrike" cap="none" normalizeH="0" baseline="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次の問題を見てみよう</a:t>
                      </a:r>
                      <a:r>
                        <a:rPr kumimoji="0" lang="en-US" altLang="ja-JP" sz="2000" b="1" i="1" u="none" strike="noStrike" cap="none" normalizeH="0" baseline="0" dirty="0">
                          <a:ln>
                            <a:noFill/>
                          </a:ln>
                          <a:solidFill>
                            <a:srgbClr val="333333"/>
                          </a:solidFill>
                          <a:effectLst/>
                          <a:latin typeface="+mn-lt"/>
                          <a:ea typeface="+mn-ea"/>
                          <a:cs typeface="+mn-cs"/>
                        </a:rPr>
                        <a:t>)</a:t>
                      </a:r>
                      <a:r>
                        <a:rPr kumimoji="0" lang="ja-JP" alt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その考えが正しいかどうかを確かめるために、自分自身に問いかけましょう。その考えに矛盾は無いでしょうか</a:t>
                      </a:r>
                      <a:r>
                        <a:rPr kumimoji="0" lang="en-US" altLang="ja-JP"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楽しいことをして気分転換しましょう。</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1279162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a:solidFill>
                  <a:srgbClr val="004992"/>
                </a:solidFill>
                <a:latin typeface="+mn-lt"/>
                <a:ea typeface="+mn-ea"/>
                <a:cs typeface="+mn-cs"/>
              </a:rPr>
              <a:t>6. </a:t>
            </a:r>
            <a:r>
              <a:rPr lang="ja-JP" altLang="en-US" sz="3600">
                <a:solidFill>
                  <a:srgbClr val="004992"/>
                </a:solidFill>
                <a:latin typeface="+mn-lt"/>
                <a:ea typeface="+mn-ea"/>
                <a:cs typeface="+mn-cs"/>
              </a:rPr>
              <a:t>ネガティブな思考を抑える</a:t>
            </a:r>
            <a:br>
              <a:rPr lang="ja-JP" altLang="en-US" sz="3600">
                <a:solidFill>
                  <a:srgbClr val="004992"/>
                </a:solidFill>
                <a:latin typeface="+mn-lt"/>
                <a:ea typeface="+mn-ea"/>
                <a:cs typeface="+mn-cs"/>
              </a:rPr>
            </a:br>
            <a:r>
              <a:rPr lang="ja-JP" altLang="en-US">
                <a:solidFill>
                  <a:srgbClr val="004992"/>
                </a:solidFill>
                <a:latin typeface="+mn-lt"/>
                <a:ea typeface="+mn-ea"/>
                <a:cs typeface="+mn-cs"/>
              </a:rPr>
              <a:t>問題</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ja-JP" altLang="en-US" sz="2400" dirty="0">
                <a:solidFill>
                  <a:srgbClr val="333333"/>
                </a:solidFill>
              </a:rPr>
              <a:t>自分自身を悩ませる考えを、意図的に抑制することはできません。</a:t>
            </a:r>
            <a:br>
              <a:rPr lang="ja-JP" altLang="en-US" sz="2400" dirty="0">
                <a:solidFill>
                  <a:srgbClr val="333333"/>
                </a:solidFill>
              </a:rPr>
            </a:br>
            <a:r>
              <a:rPr lang="ja-JP" altLang="en-US" sz="2400" dirty="0">
                <a:solidFill>
                  <a:srgbClr val="333333"/>
                </a:solidFill>
              </a:rPr>
              <a:t>何かについて考えないようにすると、逆にそれについて考えることになってしまいます。</a:t>
            </a:r>
          </a:p>
          <a:p>
            <a:r>
              <a:rPr lang="ja-JP" altLang="en-US" sz="2400" dirty="0">
                <a:solidFill>
                  <a:srgbClr val="333333"/>
                </a:solidFill>
              </a:rPr>
              <a:t>試してみよう</a:t>
            </a:r>
            <a:r>
              <a:rPr lang="en-US" altLang="ja-JP" sz="2400" dirty="0">
                <a:solidFill>
                  <a:srgbClr val="333333"/>
                </a:solidFill>
              </a:rPr>
              <a:t>! </a:t>
            </a:r>
            <a:br>
              <a:rPr lang="en-US" altLang="ja-JP" sz="2400" dirty="0">
                <a:solidFill>
                  <a:srgbClr val="333333"/>
                </a:solidFill>
              </a:rPr>
            </a:br>
            <a:r>
              <a:rPr lang="ja-JP" altLang="en-US" sz="2400" dirty="0">
                <a:solidFill>
                  <a:srgbClr val="004992"/>
                </a:solidFill>
              </a:rPr>
              <a:t>これからの１分間、シロクマについて考えてはいけません</a:t>
            </a:r>
            <a:r>
              <a:rPr lang="en-US" altLang="ja-JP"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6. </a:t>
            </a:r>
            <a:r>
              <a:rPr lang="ja-JP" altLang="en-US" sz="3600" dirty="0">
                <a:solidFill>
                  <a:srgbClr val="004992"/>
                </a:solidFill>
                <a:latin typeface="+mn-lt"/>
                <a:ea typeface="+mn-ea"/>
                <a:cs typeface="+mn-cs"/>
              </a:rPr>
              <a:t>ネガティブな思考を抑える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できますか</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無理です</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ja-JP" altLang="en-US" sz="2400" dirty="0">
                <a:solidFill>
                  <a:srgbClr val="333333"/>
                </a:solidFill>
              </a:rPr>
              <a:t>ほとんどのみなさんは、シロクマについて、あるいはシロクマに関連する何か</a:t>
            </a:r>
            <a:r>
              <a:rPr lang="en-US" altLang="ja-JP" sz="2400" dirty="0">
                <a:solidFill>
                  <a:srgbClr val="333333"/>
                </a:solidFill>
              </a:rPr>
              <a:t>(</a:t>
            </a:r>
            <a:r>
              <a:rPr lang="ja-JP" altLang="en-US" sz="2400" dirty="0">
                <a:solidFill>
                  <a:srgbClr val="333333"/>
                </a:solidFill>
              </a:rPr>
              <a:t>例：動物園、雪、北極など</a:t>
            </a:r>
            <a:r>
              <a:rPr lang="en-US" altLang="ja-JP" sz="2400" dirty="0">
                <a:solidFill>
                  <a:srgbClr val="333333"/>
                </a:solidFill>
              </a:rPr>
              <a:t>)</a:t>
            </a:r>
            <a:r>
              <a:rPr lang="ja-JP" altLang="en-US" sz="2400" dirty="0">
                <a:solidFill>
                  <a:srgbClr val="333333"/>
                </a:solidFill>
              </a:rPr>
              <a:t>について考えてしまったと思いま</a:t>
            </a:r>
            <a:r>
              <a:rPr lang="ja-JP" altLang="en-US" sz="2400">
                <a:solidFill>
                  <a:srgbClr val="333333"/>
                </a:solidFill>
              </a:rPr>
              <a:t>す。</a:t>
            </a:r>
          </a:p>
          <a:p>
            <a:r>
              <a:rPr lang="ja-JP" altLang="en-US" sz="2400">
                <a:solidFill>
                  <a:srgbClr val="333333"/>
                </a:solidFill>
              </a:rPr>
              <a:t>こ</a:t>
            </a:r>
            <a:r>
              <a:rPr lang="ja-JP" altLang="en-US" sz="2400" dirty="0">
                <a:solidFill>
                  <a:srgbClr val="333333"/>
                </a:solidFill>
              </a:rPr>
              <a:t>の効果は、自分自身を悩ませる考え</a:t>
            </a:r>
            <a:r>
              <a:rPr lang="en-US" altLang="ja-JP" sz="2400" dirty="0">
                <a:solidFill>
                  <a:srgbClr val="333333"/>
                </a:solidFill>
              </a:rPr>
              <a:t>(</a:t>
            </a:r>
            <a:r>
              <a:rPr lang="ja-JP" altLang="en-US" sz="2400" dirty="0">
                <a:solidFill>
                  <a:srgbClr val="333333"/>
                </a:solidFill>
              </a:rPr>
              <a:t>例：「私は敗北者だ」</a:t>
            </a:r>
            <a:r>
              <a:rPr lang="en-US" altLang="ja-JP" sz="2400" dirty="0">
                <a:solidFill>
                  <a:srgbClr val="333333"/>
                </a:solidFill>
              </a:rPr>
              <a:t>)</a:t>
            </a:r>
            <a:r>
              <a:rPr lang="ja-JP" altLang="en-US" sz="2400" dirty="0">
                <a:solidFill>
                  <a:srgbClr val="333333"/>
                </a:solidFill>
              </a:rPr>
              <a:t>を意図的に抑制しようとすると、さらに強くなることを示しています。逆にその考えがとても強烈になるので、不思議に思ったり、コントロールできないと思ったりします</a:t>
            </a:r>
            <a:r>
              <a:rPr lang="en-US" altLang="ja-JP" sz="2400" dirty="0">
                <a:solidFill>
                  <a:srgbClr val="333333"/>
                </a:solidFill>
              </a:rPr>
              <a:t>!</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そのかわり</a:t>
            </a:r>
            <a:r>
              <a:rPr lang="en-US" altLang="ja-JP" sz="3600">
                <a:latin typeface="+mn-lt"/>
                <a:ea typeface="+mn-ea"/>
                <a:cs typeface="+mn-cs"/>
              </a:rPr>
              <a:t>:</a:t>
            </a:r>
            <a:endParaRPr lang="de-DE" altLang="ja-JP" sz="3600">
              <a:latin typeface="+mn-lt"/>
              <a:ea typeface="+mn-ea"/>
              <a:cs typeface="+mn-cs"/>
            </a:endParaRPr>
          </a:p>
        </p:txBody>
      </p:sp>
      <p:sp>
        <p:nvSpPr>
          <p:cNvPr id="33794" name="Rectangle 2"/>
          <p:cNvSpPr>
            <a:spLocks noGrp="1" noChangeArrowheads="1"/>
          </p:cNvSpPr>
          <p:nvPr>
            <p:ph idx="1"/>
          </p:nvPr>
        </p:nvSpPr>
        <p:spPr/>
        <p:txBody>
          <a:bodyPr>
            <a:noAutofit/>
          </a:bodyPr>
          <a:lstStyle/>
          <a:p>
            <a:pPr eaLnBrk="1" hangingPunct="1"/>
            <a:r>
              <a:rPr lang="ja-JP" altLang="de-DE" sz="2400" dirty="0">
                <a:solidFill>
                  <a:srgbClr val="333333"/>
                </a:solidFill>
              </a:rPr>
              <a:t>もし</a:t>
            </a:r>
            <a:r>
              <a:rPr lang="ja-JP" altLang="en-US" sz="2400" dirty="0">
                <a:solidFill>
                  <a:srgbClr val="333333"/>
                </a:solidFill>
              </a:rPr>
              <a:t>、</a:t>
            </a:r>
            <a:r>
              <a:rPr lang="ja-JP" altLang="de-DE" sz="2400" dirty="0">
                <a:solidFill>
                  <a:srgbClr val="333333"/>
                </a:solidFill>
              </a:rPr>
              <a:t>あなたが強いネガティブな考</a:t>
            </a:r>
            <a:r>
              <a:rPr lang="ja-JP" altLang="en-US" sz="2400" dirty="0">
                <a:solidFill>
                  <a:srgbClr val="333333"/>
                </a:solidFill>
              </a:rPr>
              <a:t>え</a:t>
            </a:r>
            <a:r>
              <a:rPr lang="ja-JP" altLang="de-DE" sz="2400" dirty="0">
                <a:solidFill>
                  <a:srgbClr val="333333"/>
                </a:solidFill>
              </a:rPr>
              <a:t>に悩んでいるなら、そのネガティブな考</a:t>
            </a:r>
            <a:r>
              <a:rPr lang="ja-JP" altLang="en-US" sz="2400" dirty="0">
                <a:solidFill>
                  <a:srgbClr val="333333"/>
                </a:solidFill>
              </a:rPr>
              <a:t>え</a:t>
            </a:r>
            <a:r>
              <a:rPr lang="ja-JP" altLang="de-DE" sz="2400" dirty="0">
                <a:solidFill>
                  <a:srgbClr val="333333"/>
                </a:solidFill>
              </a:rPr>
              <a:t>を</a:t>
            </a:r>
            <a:r>
              <a:rPr lang="ja-JP" altLang="en-US" sz="2400" dirty="0">
                <a:solidFill>
                  <a:srgbClr val="333333"/>
                </a:solidFill>
              </a:rPr>
              <a:t>強いて</a:t>
            </a:r>
            <a:r>
              <a:rPr lang="ja-JP" altLang="de-DE" sz="2400" dirty="0">
                <a:solidFill>
                  <a:srgbClr val="333333"/>
                </a:solidFill>
              </a:rPr>
              <a:t>抑制しようと</a:t>
            </a:r>
            <a:r>
              <a:rPr lang="ja-JP" altLang="en-US" sz="2400" dirty="0">
                <a:solidFill>
                  <a:srgbClr val="333333"/>
                </a:solidFill>
              </a:rPr>
              <a:t>してはいけません</a:t>
            </a:r>
            <a:r>
              <a:rPr lang="de-DE" altLang="ja-JP" sz="2400" dirty="0">
                <a:solidFill>
                  <a:srgbClr val="333333"/>
                </a:solidFill>
              </a:rPr>
              <a:t>(</a:t>
            </a:r>
            <a:r>
              <a:rPr lang="ja-JP" altLang="de-DE" sz="2400" dirty="0">
                <a:solidFill>
                  <a:srgbClr val="333333"/>
                </a:solidFill>
              </a:rPr>
              <a:t>ネガティブな考</a:t>
            </a:r>
            <a:r>
              <a:rPr lang="ja-JP" altLang="en-US" sz="2400" dirty="0">
                <a:solidFill>
                  <a:srgbClr val="333333"/>
                </a:solidFill>
              </a:rPr>
              <a:t>えが強くなる</a:t>
            </a:r>
            <a:r>
              <a:rPr lang="ja-JP" altLang="de-DE" sz="2400" dirty="0">
                <a:solidFill>
                  <a:srgbClr val="333333"/>
                </a:solidFill>
              </a:rPr>
              <a:t>だけです</a:t>
            </a:r>
            <a:r>
              <a:rPr lang="de-DE" altLang="ja-JP" sz="2400" dirty="0">
                <a:solidFill>
                  <a:srgbClr val="333333"/>
                </a:solidFill>
              </a:rPr>
              <a:t>)</a:t>
            </a:r>
            <a:r>
              <a:rPr lang="ja-JP" altLang="en-US" sz="2400" dirty="0">
                <a:solidFill>
                  <a:srgbClr val="333333"/>
                </a:solidFill>
              </a:rPr>
              <a:t>。何とかしようとは考え</a:t>
            </a:r>
            <a:r>
              <a:rPr lang="ja-JP" altLang="de-DE" sz="2400" dirty="0">
                <a:solidFill>
                  <a:srgbClr val="333333"/>
                </a:solidFill>
              </a:rPr>
              <a:t>ず</a:t>
            </a:r>
            <a:r>
              <a:rPr lang="ja-JP" altLang="en-US" sz="2400" dirty="0">
                <a:solidFill>
                  <a:srgbClr val="333333"/>
                </a:solidFill>
              </a:rPr>
              <a:t>、</a:t>
            </a:r>
            <a:r>
              <a:rPr lang="ja-JP" altLang="de-DE" sz="2400" dirty="0">
                <a:solidFill>
                  <a:srgbClr val="333333"/>
                </a:solidFill>
              </a:rPr>
              <a:t>自分の内面で起きていることを</a:t>
            </a:r>
            <a:r>
              <a:rPr lang="ja-JP" altLang="en-US" sz="2400" dirty="0">
                <a:solidFill>
                  <a:srgbClr val="333333"/>
                </a:solidFill>
              </a:rPr>
              <a:t>あるがままに</a:t>
            </a:r>
            <a:r>
              <a:rPr lang="ja-JP" altLang="de-DE" sz="2400" dirty="0">
                <a:solidFill>
                  <a:srgbClr val="333333"/>
                </a:solidFill>
              </a:rPr>
              <a:t>観察しましょう</a:t>
            </a:r>
            <a:r>
              <a:rPr lang="en-US" altLang="ja-JP" sz="2400" dirty="0">
                <a:solidFill>
                  <a:srgbClr val="333333"/>
                </a:solidFill>
              </a:rPr>
              <a:t>―</a:t>
            </a:r>
            <a:r>
              <a:rPr lang="ja-JP" altLang="de-DE" sz="2400" dirty="0">
                <a:solidFill>
                  <a:srgbClr val="333333"/>
                </a:solidFill>
              </a:rPr>
              <a:t>安全なところから窓越しに外の嵐を眺めるように。</a:t>
            </a:r>
          </a:p>
          <a:p>
            <a:pPr eaLnBrk="1" hangingPunct="1"/>
            <a:r>
              <a:rPr lang="ja-JP" altLang="de-DE" sz="2400" dirty="0">
                <a:solidFill>
                  <a:srgbClr val="004992"/>
                </a:solidFill>
              </a:rPr>
              <a:t>雷雲が過ぎ去るように、その考</a:t>
            </a:r>
            <a:r>
              <a:rPr lang="ja-JP" altLang="en-US" sz="2400" dirty="0">
                <a:solidFill>
                  <a:srgbClr val="004992"/>
                </a:solidFill>
              </a:rPr>
              <a:t>え</a:t>
            </a:r>
            <a:r>
              <a:rPr lang="ja-JP" altLang="de-DE" sz="2400" dirty="0">
                <a:solidFill>
                  <a:srgbClr val="004992"/>
                </a:solidFill>
              </a:rPr>
              <a:t>も</a:t>
            </a:r>
            <a:r>
              <a:rPr lang="ja-JP" altLang="en-US" sz="2400" dirty="0">
                <a:solidFill>
                  <a:srgbClr val="004992"/>
                </a:solidFill>
              </a:rPr>
              <a:t>ひとりでに</a:t>
            </a:r>
            <a:r>
              <a:rPr lang="ja-JP" altLang="de-DE" sz="2400" dirty="0">
                <a:solidFill>
                  <a:srgbClr val="004992"/>
                </a:solidFill>
              </a:rPr>
              <a:t>過ぎ去っていく</a:t>
            </a:r>
            <a:br>
              <a:rPr lang="en-US" altLang="ja-JP" sz="2400" dirty="0">
                <a:solidFill>
                  <a:srgbClr val="004992"/>
                </a:solidFill>
              </a:rPr>
            </a:br>
            <a:r>
              <a:rPr lang="ja-JP" altLang="de-DE" sz="2400" dirty="0">
                <a:solidFill>
                  <a:srgbClr val="004992"/>
                </a:solidFill>
              </a:rPr>
              <a:t>でしょう。</a:t>
            </a:r>
            <a:endParaRPr lang="de-DE" altLang="ja-JP"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7. </a:t>
            </a:r>
            <a:r>
              <a:rPr lang="ja-JP" altLang="en-US" sz="3600">
                <a:latin typeface="+mn-lt"/>
                <a:ea typeface="+mn-ea"/>
                <a:cs typeface="+mn-cs"/>
              </a:rPr>
              <a:t>さらなる思考の歪み</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ja-JP" altLang="en-US" sz="2000" b="1" dirty="0">
                <a:solidFill>
                  <a:srgbClr val="004992"/>
                </a:solidFill>
              </a:rPr>
              <a:t>他者との比較</a:t>
            </a:r>
            <a:r>
              <a:rPr lang="en-US" altLang="ja-JP" sz="2000" b="1" dirty="0">
                <a:solidFill>
                  <a:srgbClr val="004992"/>
                </a:solidFill>
              </a:rPr>
              <a:t>:</a:t>
            </a:r>
            <a:endParaRPr lang="de-DE" altLang="ja-JP"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自分を他の人とくらべ過ぎてはいけません</a:t>
            </a:r>
            <a:r>
              <a:rPr lang="en-US" altLang="ja-JP"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あなたより魅力的で、成功していて、人気のある人は必ずいます。でも、そういう「幸運なヤツ」を念入りに観察すれば、そういう人々でさえ、短所や問題があることがわかるでしょう。</a:t>
            </a:r>
            <a:endParaRPr lang="en-US" altLang="de-DE" sz="2000" dirty="0">
              <a:solidFill>
                <a:srgbClr val="333333"/>
              </a:solidFill>
              <a:latin typeface="+mn-lt"/>
            </a:endParaRPr>
          </a:p>
        </p:txBody>
      </p:sp>
      <p:sp>
        <p:nvSpPr>
          <p:cNvPr id="9" name="Footer Placeholder 8"/>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7. </a:t>
            </a:r>
            <a:r>
              <a:rPr lang="ja-JP" altLang="en-US" sz="3600">
                <a:latin typeface="+mn-lt"/>
                <a:ea typeface="+mn-ea"/>
                <a:cs typeface="+mn-cs"/>
              </a:rPr>
              <a:t>さらなる思考の歪み</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ja-JP" altLang="en-US" sz="2000" b="1" dirty="0">
                <a:solidFill>
                  <a:srgbClr val="004992"/>
                </a:solidFill>
              </a:rPr>
              <a:t>他者との比較</a:t>
            </a:r>
            <a:r>
              <a:rPr lang="en-US" altLang="ja-JP" sz="2000" b="1" dirty="0">
                <a:solidFill>
                  <a:srgbClr val="004992"/>
                </a:solidFill>
              </a:rPr>
              <a:t>:</a:t>
            </a:r>
            <a:endParaRPr lang="de-DE" altLang="ja-JP"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自分を他の人とくらべ過ぎてはいけません</a:t>
            </a:r>
            <a:r>
              <a:rPr lang="en-US" altLang="ja-JP"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あなたより魅力的で、成功していて、人気のある人は必ずいます。でも、そういう「幸運なヤツ」を念入りに観察すれば、そういう人々でさえ、短所や問題があることがわかるでしょう。</a:t>
            </a:r>
            <a:endParaRPr lang="en-US" altLang="de-DE" sz="2000" dirty="0">
              <a:solidFill>
                <a:srgbClr val="333333"/>
              </a:solidFill>
              <a:latin typeface="+mn-lt"/>
            </a:endParaRPr>
          </a:p>
          <a:p>
            <a:pPr lvl="0" defTabSz="914400"/>
            <a:r>
              <a:rPr lang="ja-JP" altLang="en-US" sz="2000" b="1" dirty="0">
                <a:solidFill>
                  <a:srgbClr val="004992"/>
                </a:solidFill>
              </a:rPr>
              <a:t>強く求めます</a:t>
            </a:r>
            <a:r>
              <a:rPr lang="en-US" altLang="ja-JP"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次</a:t>
            </a:r>
            <a:r>
              <a:rPr lang="ja-JP" altLang="de-DE" sz="2000" dirty="0">
                <a:solidFill>
                  <a:srgbClr val="333333"/>
                </a:solidFill>
                <a:latin typeface="+mn-lt"/>
              </a:rPr>
              <a:t>のような</a:t>
            </a:r>
            <a:r>
              <a:rPr lang="ja-JP" altLang="en-US" sz="2000" dirty="0">
                <a:solidFill>
                  <a:srgbClr val="333333"/>
                </a:solidFill>
                <a:latin typeface="+mn-lt"/>
              </a:rPr>
              <a:t>、</a:t>
            </a:r>
            <a:r>
              <a:rPr lang="ja-JP" altLang="de-DE" sz="2000" dirty="0">
                <a:solidFill>
                  <a:srgbClr val="333333"/>
                </a:solidFill>
                <a:latin typeface="+mn-lt"/>
              </a:rPr>
              <a:t>自分自身への高すぎる要求は</a:t>
            </a:r>
            <a:r>
              <a:rPr lang="ja-JP" altLang="de-DE" sz="2000" b="1" dirty="0">
                <a:solidFill>
                  <a:srgbClr val="333333"/>
                </a:solidFill>
                <a:latin typeface="+mn-lt"/>
              </a:rPr>
              <a:t>いけません</a:t>
            </a:r>
            <a:r>
              <a:rPr lang="en-US" altLang="ja-JP"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「私は常に格好良くなければならない」</a:t>
            </a:r>
            <a:endParaRPr lang="en-US" altLang="de-DE"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「私は常に頭がよさそうに見えなければならない」</a:t>
            </a:r>
            <a:endParaRPr lang="de-DE" altLang="ja-JP"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「私は常に他の人を最大限に楽しませなければならない」</a:t>
            </a:r>
            <a:endParaRPr lang="en-US" sz="2000" dirty="0">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1962898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ja-JP" altLang="en-US" b="0" i="1" spc="-5" dirty="0">
                <a:solidFill>
                  <a:srgbClr val="333333"/>
                </a:solidFill>
                <a:latin typeface="+mn-lt"/>
              </a:rPr>
              <a:t>トレーナーの方へ</a:t>
            </a:r>
            <a:r>
              <a:rPr lang="en-US"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ja-JP" altLang="en-US" b="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642070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altLang="de-DE" sz="3600">
              <a:latin typeface="+mn-lt"/>
              <a:ea typeface="+mn-ea"/>
              <a:cs typeface="+mn-cs"/>
            </a:endParaRPr>
          </a:p>
        </p:txBody>
      </p:sp>
      <p:sp>
        <p:nvSpPr>
          <p:cNvPr id="37890" name="Rectangle 2"/>
          <p:cNvSpPr>
            <a:spLocks noGrp="1" noChangeArrowheads="1"/>
          </p:cNvSpPr>
          <p:nvPr>
            <p:ph idx="1"/>
          </p:nvPr>
        </p:nvSpPr>
        <p:spPr>
          <a:xfrm>
            <a:off x="408955" y="2204864"/>
            <a:ext cx="11247120" cy="4248000"/>
          </a:xfrm>
        </p:spPr>
        <p:txBody>
          <a:bodyPr>
            <a:noAutofit/>
          </a:bodyPr>
          <a:lstStyle/>
          <a:p>
            <a:pPr marL="342900" indent="-342900" eaLnBrk="1" hangingPunct="1">
              <a:buClr>
                <a:srgbClr val="333333"/>
              </a:buClr>
              <a:buFont typeface="WingDings"/>
              <a:buChar char=""/>
            </a:pPr>
            <a:r>
              <a:rPr lang="ja-JP" altLang="en-US" sz="2400" dirty="0">
                <a:solidFill>
                  <a:srgbClr val="333333"/>
                </a:solidFill>
              </a:rPr>
              <a:t>自分の短所に注目するかわりに、自分の長所を重視しま</a:t>
            </a:r>
            <a:br>
              <a:rPr lang="en-US" altLang="ja-JP" sz="2400" dirty="0">
                <a:solidFill>
                  <a:srgbClr val="333333"/>
                </a:solidFill>
              </a:rPr>
            </a:br>
            <a:r>
              <a:rPr lang="ja-JP" altLang="en-US" sz="2400" dirty="0">
                <a:solidFill>
                  <a:srgbClr val="333333"/>
                </a:solidFill>
              </a:rPr>
              <a:t>しょう。</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人にはみな、自分にプライドをもてる、他の誰ももっていないような長所があります。</a:t>
            </a:r>
            <a:r>
              <a:rPr lang="en-US" altLang="de-DE" sz="2400" dirty="0">
                <a:solidFill>
                  <a:srgbClr val="333333"/>
                </a:solidFill>
              </a:rPr>
              <a:t> </a:t>
            </a:r>
            <a:br>
              <a:rPr lang="en-US" altLang="de-DE" sz="2400" dirty="0">
                <a:solidFill>
                  <a:srgbClr val="333333"/>
                </a:solidFill>
              </a:rPr>
            </a:br>
            <a:r>
              <a:rPr lang="en-US" altLang="ja-JP" sz="2400" i="1" dirty="0">
                <a:solidFill>
                  <a:srgbClr val="004992"/>
                </a:solidFill>
              </a:rPr>
              <a:t>…</a:t>
            </a:r>
            <a:r>
              <a:rPr lang="ja-JP" altLang="en-US" sz="2400" i="1" dirty="0">
                <a:solidFill>
                  <a:srgbClr val="004992"/>
                </a:solidFill>
              </a:rPr>
              <a:t>それは、世界記録とか有名な発明とかである必要はまったくありません。</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Clr>
                <a:srgbClr val="004992"/>
              </a:buClr>
              <a:buFont typeface="+mj-lt"/>
              <a:buAutoNum type="arabicPeriod"/>
            </a:pPr>
            <a:r>
              <a:rPr lang="ja-JP" altLang="de-DE" sz="2400" dirty="0">
                <a:solidFill>
                  <a:srgbClr val="004992"/>
                </a:solidFill>
              </a:rPr>
              <a:t>自分の長所について考えてみ</a:t>
            </a:r>
            <a:r>
              <a:rPr lang="ja-JP" altLang="en-US" sz="2400" dirty="0">
                <a:solidFill>
                  <a:srgbClr val="004992"/>
                </a:solidFill>
              </a:rPr>
              <a:t>ましょう</a:t>
            </a:r>
            <a:r>
              <a:rPr lang="ja-JP" altLang="de-DE" sz="2400" dirty="0">
                <a:solidFill>
                  <a:srgbClr val="004992"/>
                </a:solidFill>
              </a:rPr>
              <a:t>。</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どんな能力をもっていますか</a:t>
            </a:r>
            <a:r>
              <a:rPr lang="en-US" altLang="ja-JP"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ja-JP"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私はとても我慢強い・・・</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Clr>
                <a:srgbClr val="004992"/>
              </a:buClr>
              <a:buFont typeface="+mj-lt"/>
              <a:buAutoNum type="arabicPeriod"/>
            </a:pPr>
            <a:r>
              <a:rPr lang="ja-JP" altLang="de-DE" sz="2400" dirty="0">
                <a:solidFill>
                  <a:srgbClr val="004992"/>
                </a:solidFill>
              </a:rPr>
              <a:t>自分の長所について考えてみ</a:t>
            </a:r>
            <a:r>
              <a:rPr lang="ja-JP" altLang="en-US" sz="2400" dirty="0">
                <a:solidFill>
                  <a:srgbClr val="004992"/>
                </a:solidFill>
              </a:rPr>
              <a:t>ましょう</a:t>
            </a:r>
            <a:r>
              <a:rPr lang="ja-JP" altLang="de-DE" sz="2400" dirty="0">
                <a:solidFill>
                  <a:srgbClr val="004992"/>
                </a:solidFill>
              </a:rPr>
              <a:t>。</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どんな能力をもっていますか</a:t>
            </a:r>
            <a:r>
              <a:rPr lang="en-US" altLang="ja-JP"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ja-JP"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私はとても我慢強い・・・</a:t>
            </a:r>
            <a:endParaRPr lang="en-US" altLang="de-DE" sz="1600" i="1" dirty="0">
              <a:solidFill>
                <a:srgbClr val="333333"/>
              </a:solidFill>
            </a:endParaRPr>
          </a:p>
          <a:p>
            <a:pPr marL="457200" indent="-457200" eaLnBrk="1" hangingPunct="1">
              <a:lnSpc>
                <a:spcPct val="100000"/>
              </a:lnSpc>
              <a:spcBef>
                <a:spcPts val="1200"/>
              </a:spcBef>
              <a:buClr>
                <a:srgbClr val="004992"/>
              </a:buClr>
              <a:buFont typeface="+mj-lt"/>
              <a:buAutoNum type="arabicPeriod"/>
            </a:pPr>
            <a:r>
              <a:rPr lang="ja-JP" altLang="en-US" sz="2400" dirty="0">
                <a:solidFill>
                  <a:srgbClr val="004992"/>
                </a:solidFill>
              </a:rPr>
              <a:t>特定の状況をイメージしましょう。</a:t>
            </a:r>
            <a:r>
              <a:rPr lang="en-US" altLang="de-DE" sz="2400" dirty="0">
                <a:solidFill>
                  <a:srgbClr val="004992"/>
                </a:solidFill>
              </a:rPr>
              <a:t> </a:t>
            </a:r>
            <a:br>
              <a:rPr lang="en-US" altLang="de-DE" sz="2400" dirty="0">
                <a:solidFill>
                  <a:srgbClr val="333333"/>
                </a:solidFill>
              </a:rPr>
            </a:br>
            <a:r>
              <a:rPr lang="ja-JP" altLang="en-US" sz="2400" dirty="0">
                <a:solidFill>
                  <a:srgbClr val="333333"/>
                </a:solidFill>
              </a:rPr>
              <a:t>いつ、どこですか</a:t>
            </a:r>
            <a:r>
              <a:rPr lang="en-US" altLang="ja-JP" sz="2400" i="1" dirty="0">
                <a:solidFill>
                  <a:srgbClr val="333333"/>
                </a:solidFill>
              </a:rPr>
              <a:t>? </a:t>
            </a:r>
            <a:r>
              <a:rPr lang="ja-JP" altLang="en-US" sz="2400" i="1" dirty="0">
                <a:solidFill>
                  <a:srgbClr val="333333"/>
                </a:solidFill>
              </a:rPr>
              <a:t>あなたは何をしていて、誰が肯定的なフィードバックをあなたにくれましたか</a:t>
            </a:r>
            <a:r>
              <a:rPr lang="en-US" altLang="ja-JP"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最近、姪に数学を教えてあげた。姪は数学で良い点をとった・・・</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726960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sz="3600">
              <a:latin typeface="+mn-lt"/>
              <a:ea typeface="+mn-ea"/>
              <a:cs typeface="+mn-cs"/>
            </a:endParaRPr>
          </a:p>
        </p:txBody>
      </p:sp>
      <p:sp>
        <p:nvSpPr>
          <p:cNvPr id="40962" name="Rectangle 2"/>
          <p:cNvSpPr>
            <a:spLocks noGrp="1" noChangeArrowheads="1"/>
          </p:cNvSpPr>
          <p:nvPr>
            <p:ph idx="1"/>
          </p:nvPr>
        </p:nvSpPr>
        <p:spPr/>
        <p:txBody>
          <a:bodyPr>
            <a:noAutofit/>
          </a:bodyPr>
          <a:lstStyle/>
          <a:p>
            <a:pPr marL="457200" indent="-457200" eaLnBrk="1" hangingPunct="1">
              <a:lnSpc>
                <a:spcPct val="100000"/>
              </a:lnSpc>
              <a:spcBef>
                <a:spcPts val="0"/>
              </a:spcBef>
              <a:buClr>
                <a:srgbClr val="004992"/>
              </a:buClr>
              <a:buFont typeface="+mj-lt"/>
              <a:buAutoNum type="arabicPeriod"/>
            </a:pPr>
            <a:r>
              <a:rPr lang="ja-JP" altLang="de-DE" sz="2400" dirty="0">
                <a:solidFill>
                  <a:srgbClr val="004992"/>
                </a:solidFill>
              </a:rPr>
              <a:t>自分の長所について考えてみ</a:t>
            </a:r>
            <a:r>
              <a:rPr lang="ja-JP" altLang="en-US" sz="2400" dirty="0">
                <a:solidFill>
                  <a:srgbClr val="004992"/>
                </a:solidFill>
              </a:rPr>
              <a:t>ましょう</a:t>
            </a:r>
            <a:r>
              <a:rPr lang="ja-JP" altLang="de-DE" sz="2400" dirty="0">
                <a:solidFill>
                  <a:srgbClr val="004992"/>
                </a:solidFill>
              </a:rPr>
              <a:t>。</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どんな能力をもっていますか</a:t>
            </a:r>
            <a:r>
              <a:rPr lang="en-US" altLang="ja-JP"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ja-JP"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私はとても我慢強い・・・</a:t>
            </a:r>
            <a:endParaRPr lang="en-US" altLang="de-DE" sz="1600" i="1" dirty="0">
              <a:solidFill>
                <a:srgbClr val="333333"/>
              </a:solidFill>
            </a:endParaRPr>
          </a:p>
          <a:p>
            <a:pPr marL="457200" indent="-457200" eaLnBrk="1" hangingPunct="1">
              <a:lnSpc>
                <a:spcPct val="100000"/>
              </a:lnSpc>
              <a:spcBef>
                <a:spcPts val="1200"/>
              </a:spcBef>
              <a:buClr>
                <a:srgbClr val="004992"/>
              </a:buClr>
              <a:buFont typeface="+mj-lt"/>
              <a:buAutoNum type="arabicPeriod"/>
            </a:pPr>
            <a:r>
              <a:rPr lang="ja-JP" altLang="en-US" sz="2400" dirty="0">
                <a:solidFill>
                  <a:srgbClr val="004992"/>
                </a:solidFill>
              </a:rPr>
              <a:t>特定の状況をイメージしましょう。</a:t>
            </a:r>
            <a:r>
              <a:rPr lang="en-US" altLang="de-DE" sz="2400" dirty="0">
                <a:solidFill>
                  <a:srgbClr val="004992"/>
                </a:solidFill>
              </a:rPr>
              <a:t> </a:t>
            </a:r>
            <a:br>
              <a:rPr lang="en-US" altLang="de-DE" sz="2400" dirty="0">
                <a:solidFill>
                  <a:srgbClr val="333333"/>
                </a:solidFill>
              </a:rPr>
            </a:br>
            <a:r>
              <a:rPr lang="ja-JP" altLang="en-US" sz="2400" dirty="0">
                <a:solidFill>
                  <a:srgbClr val="333333"/>
                </a:solidFill>
              </a:rPr>
              <a:t>いつ、どこですか</a:t>
            </a:r>
            <a:r>
              <a:rPr lang="en-US" altLang="ja-JP" sz="2400" i="1" dirty="0">
                <a:solidFill>
                  <a:srgbClr val="333333"/>
                </a:solidFill>
              </a:rPr>
              <a:t>? </a:t>
            </a:r>
            <a:r>
              <a:rPr lang="ja-JP" altLang="en-US" sz="2400" i="1" dirty="0">
                <a:solidFill>
                  <a:srgbClr val="333333"/>
                </a:solidFill>
              </a:rPr>
              <a:t>あなたは何をしていて、誰が肯定的なフィードバックをあなたにくれましたか</a:t>
            </a:r>
            <a:r>
              <a:rPr lang="en-US" altLang="ja-JP"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最近、姪に数学を教えてあげた。姪は数学で良い点をとった・・・</a:t>
            </a:r>
            <a:endParaRPr lang="en-US" altLang="de-DE" sz="1600" i="1" dirty="0">
              <a:solidFill>
                <a:srgbClr val="333333"/>
              </a:solidFill>
            </a:endParaRPr>
          </a:p>
          <a:p>
            <a:pPr marL="457200" indent="-457200" eaLnBrk="1" hangingPunct="1">
              <a:lnSpc>
                <a:spcPct val="100000"/>
              </a:lnSpc>
              <a:spcBef>
                <a:spcPts val="1200"/>
              </a:spcBef>
              <a:buClr>
                <a:srgbClr val="004992"/>
              </a:buClr>
              <a:buFont typeface="+mj-lt"/>
              <a:buAutoNum type="arabicPeriod"/>
            </a:pPr>
            <a:r>
              <a:rPr lang="ja-JP" altLang="en-US" sz="2400" dirty="0">
                <a:solidFill>
                  <a:srgbClr val="004992"/>
                </a:solidFill>
              </a:rPr>
              <a:t>書き出してみましょう</a:t>
            </a:r>
            <a:r>
              <a:rPr lang="en-US" altLang="ja-JP" sz="2400" dirty="0">
                <a:solidFill>
                  <a:srgbClr val="004992"/>
                </a:solidFill>
              </a:rPr>
              <a:t>!</a:t>
            </a:r>
            <a:br>
              <a:rPr lang="en-US" altLang="ja-JP" sz="2400" dirty="0">
                <a:solidFill>
                  <a:srgbClr val="004992"/>
                </a:solidFill>
              </a:rPr>
            </a:br>
            <a:r>
              <a:rPr lang="ja-JP" altLang="en-US" sz="2400" i="1" dirty="0">
                <a:solidFill>
                  <a:srgbClr val="333333"/>
                </a:solidFill>
              </a:rPr>
              <a:t>定期的に書き出したものを読んで覚えましょう。それを困ったときに思い出しましょう</a:t>
            </a:r>
            <a:r>
              <a:rPr lang="en-US" altLang="ja-JP" sz="2400" i="1" dirty="0">
                <a:solidFill>
                  <a:srgbClr val="333333"/>
                </a:solidFill>
              </a:rPr>
              <a:t>(</a:t>
            </a:r>
            <a:r>
              <a:rPr lang="ja-JP" altLang="en-US" sz="2400" i="1" dirty="0">
                <a:solidFill>
                  <a:srgbClr val="333333"/>
                </a:solidFill>
              </a:rPr>
              <a:t>例えば、自分には価値が無いと考えているとき</a:t>
            </a:r>
            <a:r>
              <a:rPr lang="en-US" altLang="ja-JP" sz="2400" i="1" dirty="0">
                <a:solidFill>
                  <a:srgbClr val="333333"/>
                </a:solidFill>
              </a:rPr>
              <a:t>)</a:t>
            </a:r>
            <a:r>
              <a:rPr lang="ja-JP" altLang="en-US"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うまくいったことや人に褒められたことなどを書き出しましょう・・・</a:t>
            </a:r>
            <a:endParaRPr lang="en-US" altLang="de-DE"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074279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毎晩、その日</a:t>
            </a:r>
            <a:r>
              <a:rPr lang="ja-JP" altLang="en-US" sz="2400" dirty="0">
                <a:solidFill>
                  <a:srgbClr val="333333"/>
                </a:solidFill>
              </a:rPr>
              <a:t>にあった</a:t>
            </a:r>
            <a:r>
              <a:rPr lang="ja-JP" altLang="de-DE" sz="2400" dirty="0">
                <a:solidFill>
                  <a:srgbClr val="333333"/>
                </a:solidFill>
              </a:rPr>
              <a:t>ポジティブなことを</a:t>
            </a:r>
            <a:r>
              <a:rPr lang="en-US" altLang="ja-JP" sz="2400" dirty="0">
                <a:solidFill>
                  <a:srgbClr val="333333"/>
                </a:solidFill>
              </a:rPr>
              <a:t>2</a:t>
            </a:r>
            <a:r>
              <a:rPr lang="ja-JP" altLang="de-DE" sz="2400" dirty="0">
                <a:solidFill>
                  <a:srgbClr val="333333"/>
                </a:solidFill>
              </a:rPr>
              <a:t>つ</a:t>
            </a:r>
            <a:r>
              <a:rPr lang="ja-JP" altLang="en-US" sz="2400" dirty="0">
                <a:solidFill>
                  <a:srgbClr val="333333"/>
                </a:solidFill>
              </a:rPr>
              <a:t>か</a:t>
            </a:r>
            <a:r>
              <a:rPr lang="en-US" altLang="ja-JP" sz="2400" dirty="0">
                <a:solidFill>
                  <a:srgbClr val="333333"/>
                </a:solidFill>
              </a:rPr>
              <a:t>3</a:t>
            </a:r>
            <a:r>
              <a:rPr lang="ja-JP" altLang="de-DE" sz="2400" dirty="0">
                <a:solidFill>
                  <a:srgbClr val="333333"/>
                </a:solidFill>
              </a:rPr>
              <a:t>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a:t>
            </a:r>
            <a:r>
              <a:rPr lang="ja-JP" altLang="en-US" sz="2400" dirty="0">
                <a:solidFill>
                  <a:srgbClr val="333333"/>
                </a:solidFill>
              </a:rPr>
              <a:t>出しましょう</a:t>
            </a:r>
            <a:r>
              <a:rPr lang="ja-JP" altLang="de-DE" sz="2400" dirty="0">
                <a:solidFill>
                  <a:srgbClr val="333333"/>
                </a:solidFill>
              </a:rPr>
              <a:t>。心の</a:t>
            </a:r>
            <a:r>
              <a:rPr lang="ja-JP" altLang="en-US" sz="2400" dirty="0">
                <a:solidFill>
                  <a:srgbClr val="333333"/>
                </a:solidFill>
              </a:rPr>
              <a:t>なか</a:t>
            </a:r>
            <a:r>
              <a:rPr lang="ja-JP" altLang="de-DE" sz="2400" dirty="0">
                <a:solidFill>
                  <a:srgbClr val="333333"/>
                </a:solidFill>
              </a:rPr>
              <a:t>でそれ</a:t>
            </a:r>
            <a:r>
              <a:rPr lang="ja-JP" altLang="en-US" sz="2400" dirty="0">
                <a:solidFill>
                  <a:srgbClr val="333333"/>
                </a:solidFill>
              </a:rPr>
              <a:t>ら</a:t>
            </a:r>
            <a:r>
              <a:rPr lang="ja-JP" altLang="de-DE" sz="2400" dirty="0">
                <a:solidFill>
                  <a:srgbClr val="333333"/>
                </a:solidFill>
              </a:rPr>
              <a:t>を思い出して</a:t>
            </a:r>
            <a:r>
              <a:rPr lang="ja-JP" altLang="en-US" sz="2400" dirty="0">
                <a:solidFill>
                  <a:srgbClr val="333333"/>
                </a:solidFill>
              </a:rPr>
              <a:t>くだ</a:t>
            </a:r>
            <a:r>
              <a:rPr lang="ja-JP" altLang="de-DE" sz="2400" dirty="0">
                <a:solidFill>
                  <a:srgbClr val="333333"/>
                </a:solidFill>
              </a:rPr>
              <a:t>さい。</a:t>
            </a:r>
            <a:endParaRPr lang="en-US" altLang="de-DE"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毎晩、その日</a:t>
            </a:r>
            <a:r>
              <a:rPr lang="ja-JP" altLang="en-US" sz="2400" dirty="0">
                <a:solidFill>
                  <a:srgbClr val="333333"/>
                </a:solidFill>
              </a:rPr>
              <a:t>にあった</a:t>
            </a:r>
            <a:r>
              <a:rPr lang="ja-JP" altLang="de-DE" sz="2400" dirty="0">
                <a:solidFill>
                  <a:srgbClr val="333333"/>
                </a:solidFill>
              </a:rPr>
              <a:t>ポジティブなことを</a:t>
            </a:r>
            <a:r>
              <a:rPr lang="en-US" altLang="ja-JP" sz="2400" dirty="0">
                <a:solidFill>
                  <a:srgbClr val="333333"/>
                </a:solidFill>
              </a:rPr>
              <a:t>2</a:t>
            </a:r>
            <a:r>
              <a:rPr lang="ja-JP" altLang="de-DE" sz="2400" dirty="0">
                <a:solidFill>
                  <a:srgbClr val="333333"/>
                </a:solidFill>
              </a:rPr>
              <a:t>つ</a:t>
            </a:r>
            <a:r>
              <a:rPr lang="ja-JP" altLang="en-US" sz="2400" dirty="0">
                <a:solidFill>
                  <a:srgbClr val="333333"/>
                </a:solidFill>
              </a:rPr>
              <a:t>か</a:t>
            </a:r>
            <a:r>
              <a:rPr lang="en-US" altLang="ja-JP" sz="2400" dirty="0">
                <a:solidFill>
                  <a:srgbClr val="333333"/>
                </a:solidFill>
              </a:rPr>
              <a:t>3</a:t>
            </a:r>
            <a:r>
              <a:rPr lang="ja-JP" altLang="de-DE" sz="2400" dirty="0">
                <a:solidFill>
                  <a:srgbClr val="333333"/>
                </a:solidFill>
              </a:rPr>
              <a:t>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a:t>
            </a:r>
            <a:r>
              <a:rPr lang="ja-JP" altLang="en-US" sz="2400" dirty="0">
                <a:solidFill>
                  <a:srgbClr val="333333"/>
                </a:solidFill>
              </a:rPr>
              <a:t>出しましょう</a:t>
            </a:r>
            <a:r>
              <a:rPr lang="ja-JP" altLang="de-DE" sz="2400" dirty="0">
                <a:solidFill>
                  <a:srgbClr val="333333"/>
                </a:solidFill>
              </a:rPr>
              <a:t>。心の</a:t>
            </a:r>
            <a:r>
              <a:rPr lang="ja-JP" altLang="en-US" sz="2400" dirty="0">
                <a:solidFill>
                  <a:srgbClr val="333333"/>
                </a:solidFill>
              </a:rPr>
              <a:t>なか</a:t>
            </a:r>
            <a:r>
              <a:rPr lang="ja-JP" altLang="de-DE" sz="2400" dirty="0">
                <a:solidFill>
                  <a:srgbClr val="333333"/>
                </a:solidFill>
              </a:rPr>
              <a:t>でそれ</a:t>
            </a:r>
            <a:r>
              <a:rPr lang="ja-JP" altLang="en-US" sz="2400" dirty="0">
                <a:solidFill>
                  <a:srgbClr val="333333"/>
                </a:solidFill>
              </a:rPr>
              <a:t>ら</a:t>
            </a:r>
            <a:r>
              <a:rPr lang="ja-JP" altLang="de-DE" sz="2400" dirty="0">
                <a:solidFill>
                  <a:srgbClr val="333333"/>
                </a:solidFill>
              </a:rPr>
              <a:t>を思い出して</a:t>
            </a:r>
            <a:r>
              <a:rPr lang="ja-JP" altLang="en-US" sz="2400" dirty="0">
                <a:solidFill>
                  <a:srgbClr val="333333"/>
                </a:solidFill>
              </a:rPr>
              <a:t>くだ</a:t>
            </a:r>
            <a:r>
              <a:rPr lang="ja-JP" altLang="de-DE" sz="2400" dirty="0">
                <a:solidFill>
                  <a:srgbClr val="333333"/>
                </a:solidFill>
              </a:rPr>
              <a:t>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鏡の前で自分に話しかけましょう</a:t>
            </a:r>
            <a:r>
              <a:rPr lang="en-US" altLang="ja-JP" sz="2400" dirty="0">
                <a:solidFill>
                  <a:srgbClr val="333333"/>
                </a:solidFill>
              </a:rPr>
              <a:t>: </a:t>
            </a:r>
            <a:r>
              <a:rPr lang="ja-JP" altLang="en-US" sz="2400" dirty="0">
                <a:solidFill>
                  <a:srgbClr val="333333"/>
                </a:solidFill>
              </a:rPr>
              <a:t>「私は自分が好きだ</a:t>
            </a:r>
            <a:r>
              <a:rPr lang="en-US" altLang="ja-JP" sz="2400" dirty="0">
                <a:solidFill>
                  <a:srgbClr val="333333"/>
                </a:solidFill>
              </a:rPr>
              <a:t>!</a:t>
            </a:r>
            <a:r>
              <a:rPr lang="ja-JP" altLang="en-US" sz="2400" dirty="0">
                <a:solidFill>
                  <a:srgbClr val="333333"/>
                </a:solidFill>
              </a:rPr>
              <a:t>」。あるいは、「私はあなたが好きだ</a:t>
            </a:r>
            <a:r>
              <a:rPr lang="en-US" altLang="ja-JP" sz="2400" dirty="0">
                <a:solidFill>
                  <a:srgbClr val="333333"/>
                </a:solidFill>
              </a:rPr>
              <a:t>!</a:t>
            </a:r>
            <a:r>
              <a:rPr lang="ja-JP" altLang="en-US" sz="2400" dirty="0">
                <a:solidFill>
                  <a:srgbClr val="333333"/>
                </a:solidFill>
              </a:rPr>
              <a:t>」</a:t>
            </a:r>
            <a:r>
              <a:rPr lang="en-US" altLang="de-DE" sz="2400" dirty="0">
                <a:solidFill>
                  <a:srgbClr val="333333"/>
                </a:solidFill>
              </a:rPr>
              <a:t> (</a:t>
            </a:r>
            <a:r>
              <a:rPr lang="ja-JP" altLang="en-US" sz="2400" dirty="0">
                <a:solidFill>
                  <a:srgbClr val="333333"/>
                </a:solidFill>
              </a:rPr>
              <a:t>注意</a:t>
            </a:r>
            <a:r>
              <a:rPr lang="en-US" altLang="ja-JP" sz="2400" dirty="0">
                <a:solidFill>
                  <a:srgbClr val="333333"/>
                </a:solidFill>
              </a:rPr>
              <a:t>: </a:t>
            </a:r>
            <a:r>
              <a:rPr lang="ja-JP" altLang="en-US" sz="2400" dirty="0">
                <a:solidFill>
                  <a:srgbClr val="333333"/>
                </a:solidFill>
              </a:rPr>
              <a:t>やり始めは少々バカバカしいと思うかもしれません</a:t>
            </a:r>
            <a:r>
              <a:rPr lang="en-US" altLang="ja-JP" sz="2400" dirty="0">
                <a:solidFill>
                  <a:srgbClr val="333333"/>
                </a:solidFill>
              </a:rPr>
              <a:t>!)</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3393514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a:solidFill>
                  <a:srgbClr val="333333"/>
                </a:solidFill>
              </a:rPr>
              <a:t>毎晩、その日</a:t>
            </a:r>
            <a:r>
              <a:rPr lang="ja-JP" altLang="en-US" sz="2400">
                <a:solidFill>
                  <a:srgbClr val="333333"/>
                </a:solidFill>
              </a:rPr>
              <a:t>にあった</a:t>
            </a:r>
            <a:r>
              <a:rPr lang="ja-JP" altLang="de-DE" sz="2400">
                <a:solidFill>
                  <a:srgbClr val="333333"/>
                </a:solidFill>
              </a:rPr>
              <a:t>ポジティブなことを</a:t>
            </a:r>
            <a:r>
              <a:rPr lang="en-US" altLang="ja-JP" sz="2400" dirty="0">
                <a:solidFill>
                  <a:srgbClr val="333333"/>
                </a:solidFill>
              </a:rPr>
              <a:t>2</a:t>
            </a:r>
            <a:r>
              <a:rPr lang="ja-JP" altLang="de-DE" sz="2400" dirty="0">
                <a:solidFill>
                  <a:srgbClr val="333333"/>
                </a:solidFill>
              </a:rPr>
              <a:t>つ</a:t>
            </a:r>
            <a:r>
              <a:rPr lang="ja-JP" altLang="en-US" sz="2400" dirty="0">
                <a:solidFill>
                  <a:srgbClr val="333333"/>
                </a:solidFill>
              </a:rPr>
              <a:t>か</a:t>
            </a:r>
            <a:r>
              <a:rPr lang="en-US" altLang="ja-JP" sz="2400" dirty="0">
                <a:solidFill>
                  <a:srgbClr val="333333"/>
                </a:solidFill>
              </a:rPr>
              <a:t>3</a:t>
            </a:r>
            <a:r>
              <a:rPr lang="ja-JP" altLang="de-DE" sz="2400" dirty="0">
                <a:solidFill>
                  <a:srgbClr val="333333"/>
                </a:solidFill>
              </a:rPr>
              <a:t>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a:t>
            </a:r>
            <a:r>
              <a:rPr lang="ja-JP" altLang="en-US" sz="2400" dirty="0">
                <a:solidFill>
                  <a:srgbClr val="333333"/>
                </a:solidFill>
              </a:rPr>
              <a:t>出しましょう</a:t>
            </a:r>
            <a:r>
              <a:rPr lang="ja-JP" altLang="de-DE" sz="2400" dirty="0">
                <a:solidFill>
                  <a:srgbClr val="333333"/>
                </a:solidFill>
              </a:rPr>
              <a:t>。心の</a:t>
            </a:r>
            <a:r>
              <a:rPr lang="ja-JP" altLang="en-US" sz="2400" dirty="0">
                <a:solidFill>
                  <a:srgbClr val="333333"/>
                </a:solidFill>
              </a:rPr>
              <a:t>なか</a:t>
            </a:r>
            <a:r>
              <a:rPr lang="ja-JP" altLang="de-DE" sz="2400" dirty="0">
                <a:solidFill>
                  <a:srgbClr val="333333"/>
                </a:solidFill>
              </a:rPr>
              <a:t>でそれ</a:t>
            </a:r>
            <a:r>
              <a:rPr lang="ja-JP" altLang="en-US" sz="2400" dirty="0">
                <a:solidFill>
                  <a:srgbClr val="333333"/>
                </a:solidFill>
              </a:rPr>
              <a:t>ら</a:t>
            </a:r>
            <a:r>
              <a:rPr lang="ja-JP" altLang="de-DE" sz="2400" dirty="0">
                <a:solidFill>
                  <a:srgbClr val="333333"/>
                </a:solidFill>
              </a:rPr>
              <a:t>を思い出して</a:t>
            </a:r>
            <a:r>
              <a:rPr lang="ja-JP" altLang="en-US" sz="2400" dirty="0">
                <a:solidFill>
                  <a:srgbClr val="333333"/>
                </a:solidFill>
              </a:rPr>
              <a:t>くだ</a:t>
            </a:r>
            <a:r>
              <a:rPr lang="ja-JP" altLang="de-DE" sz="2400" dirty="0">
                <a:solidFill>
                  <a:srgbClr val="333333"/>
                </a:solidFill>
              </a:rPr>
              <a:t>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鏡の前で自分に話しかけましょう</a:t>
            </a:r>
            <a:r>
              <a:rPr lang="en-US" altLang="ja-JP" sz="2400" dirty="0">
                <a:solidFill>
                  <a:srgbClr val="333333"/>
                </a:solidFill>
              </a:rPr>
              <a:t>: </a:t>
            </a:r>
            <a:r>
              <a:rPr lang="ja-JP" altLang="en-US" sz="2400" dirty="0">
                <a:solidFill>
                  <a:srgbClr val="333333"/>
                </a:solidFill>
              </a:rPr>
              <a:t>「私は自分が好きだ</a:t>
            </a:r>
            <a:r>
              <a:rPr lang="en-US" altLang="ja-JP" sz="2400" dirty="0">
                <a:solidFill>
                  <a:srgbClr val="333333"/>
                </a:solidFill>
              </a:rPr>
              <a:t>!</a:t>
            </a:r>
            <a:r>
              <a:rPr lang="ja-JP" altLang="en-US" sz="2400" dirty="0">
                <a:solidFill>
                  <a:srgbClr val="333333"/>
                </a:solidFill>
              </a:rPr>
              <a:t>」。あるいは、「私はあなたが好きだ</a:t>
            </a:r>
            <a:r>
              <a:rPr lang="en-US" altLang="ja-JP" sz="2400" dirty="0">
                <a:solidFill>
                  <a:srgbClr val="333333"/>
                </a:solidFill>
              </a:rPr>
              <a:t>!</a:t>
            </a:r>
            <a:r>
              <a:rPr lang="ja-JP" altLang="en-US" sz="2400" dirty="0">
                <a:solidFill>
                  <a:srgbClr val="333333"/>
                </a:solidFill>
              </a:rPr>
              <a:t>」</a:t>
            </a:r>
            <a:r>
              <a:rPr lang="en-US" altLang="de-DE" sz="2400" dirty="0">
                <a:solidFill>
                  <a:srgbClr val="333333"/>
                </a:solidFill>
              </a:rPr>
              <a:t> (</a:t>
            </a:r>
            <a:r>
              <a:rPr lang="ja-JP" altLang="en-US" sz="2400" dirty="0">
                <a:solidFill>
                  <a:srgbClr val="333333"/>
                </a:solidFill>
              </a:rPr>
              <a:t>注意</a:t>
            </a:r>
            <a:r>
              <a:rPr lang="en-US" altLang="ja-JP" sz="2400" dirty="0">
                <a:solidFill>
                  <a:srgbClr val="333333"/>
                </a:solidFill>
              </a:rPr>
              <a:t>: </a:t>
            </a:r>
            <a:r>
              <a:rPr lang="ja-JP" altLang="en-US" sz="2400" dirty="0">
                <a:solidFill>
                  <a:srgbClr val="333333"/>
                </a:solidFill>
              </a:rPr>
              <a:t>やり始めは少々バカバカしいと思うかもしれません</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褒められたらそれを書き留めて、つらいときに思い出す「財産」として活用しましょう。</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640705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あなたが大いに満足した状況を思い出してください。すべての感覚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を使って思い出そうとしてください。さらに、そのときに撮った写真などもあれば、それも使ってみてください。</a:t>
            </a:r>
            <a:endParaRPr lang="en-US" altLang="de-DE"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あなたが大いに満足した状況を思い出してください。すべての感覚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を使って思い出そうとしてください。さらに、そのときに撮った写真などもあれば、それも使ってみてください。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あなたが本当に楽しめることを、できれば他の人と一緒にしましょう</a:t>
            </a:r>
            <a:r>
              <a:rPr lang="en-US" altLang="ja-JP" sz="2400" dirty="0">
                <a:solidFill>
                  <a:srgbClr val="333333"/>
                </a:solidFill>
              </a:rPr>
              <a:t>(</a:t>
            </a:r>
            <a:r>
              <a:rPr lang="ja-JP" altLang="en-US" sz="2400" dirty="0">
                <a:solidFill>
                  <a:srgbClr val="333333"/>
                </a:solidFill>
              </a:rPr>
              <a:t>例：映画を観る、カフェに行く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3781415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あなたが大いに満足した状況を思い出してください。すべての感覚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を使って思い出そうとしてください。さらに、そのときに撮った写真などもあれば、それも使ってみてください。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あなたが本当に楽しめることを、できれば他の人と一緒にしましょう</a:t>
            </a:r>
            <a:r>
              <a:rPr lang="en-US" altLang="ja-JP" sz="2400" dirty="0">
                <a:solidFill>
                  <a:srgbClr val="333333"/>
                </a:solidFill>
              </a:rPr>
              <a:t>(</a:t>
            </a:r>
            <a:r>
              <a:rPr lang="ja-JP" altLang="en-US" sz="2400" dirty="0">
                <a:solidFill>
                  <a:srgbClr val="333333"/>
                </a:solidFill>
              </a:rPr>
              <a:t>例：映画を観る、カフェに行く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運動をしましょう</a:t>
            </a:r>
            <a:r>
              <a:rPr lang="en-US" altLang="ja-JP" sz="2400" dirty="0">
                <a:solidFill>
                  <a:srgbClr val="333333"/>
                </a:solidFill>
              </a:rPr>
              <a:t>(</a:t>
            </a:r>
            <a:r>
              <a:rPr lang="ja-JP" altLang="en-US" sz="2400" dirty="0">
                <a:solidFill>
                  <a:srgbClr val="333333"/>
                </a:solidFill>
              </a:rPr>
              <a:t>少なくとも</a:t>
            </a:r>
            <a:r>
              <a:rPr lang="en-US" altLang="ja-JP" sz="2400" dirty="0">
                <a:solidFill>
                  <a:srgbClr val="333333"/>
                </a:solidFill>
              </a:rPr>
              <a:t>20</a:t>
            </a:r>
            <a:r>
              <a:rPr lang="ja-JP" altLang="en-US" sz="2400" dirty="0">
                <a:solidFill>
                  <a:srgbClr val="333333"/>
                </a:solidFill>
              </a:rPr>
              <a:t>分間</a:t>
            </a:r>
            <a:r>
              <a:rPr lang="en-US" altLang="ja-JP" sz="2400" dirty="0">
                <a:solidFill>
                  <a:srgbClr val="333333"/>
                </a:solidFill>
              </a:rPr>
              <a:t>) – </a:t>
            </a:r>
            <a:r>
              <a:rPr lang="ja-JP" altLang="en-US" sz="2400" dirty="0">
                <a:solidFill>
                  <a:srgbClr val="333333"/>
                </a:solidFill>
              </a:rPr>
              <a:t>でも、あまり一所懸命やらなくてもかまいません。もし可能なら、例えばジョギングや長時間のウォーキングをしてスタミナを鍛えましょう。</a:t>
            </a:r>
            <a:endParaRPr lang="en-US" altLang="de-DE"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55934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あなたが大いに満足した状況を思い出してください。すべての感覚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を使って思い出そうとしてください。さらに、そのときに撮った写真などもあれば、それも使ってみてください。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あなたが本当に楽しめることを、できれば他の人と一緒にしましょう</a:t>
            </a:r>
            <a:r>
              <a:rPr lang="en-US" altLang="ja-JP" sz="2400" dirty="0">
                <a:solidFill>
                  <a:srgbClr val="333333"/>
                </a:solidFill>
              </a:rPr>
              <a:t>(</a:t>
            </a:r>
            <a:r>
              <a:rPr lang="ja-JP" altLang="en-US" sz="2400" dirty="0">
                <a:solidFill>
                  <a:srgbClr val="333333"/>
                </a:solidFill>
              </a:rPr>
              <a:t>例：映画を観る、カフェに行く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運動をしましょう</a:t>
            </a:r>
            <a:r>
              <a:rPr lang="en-US" altLang="ja-JP" sz="2400" dirty="0">
                <a:solidFill>
                  <a:srgbClr val="333333"/>
                </a:solidFill>
              </a:rPr>
              <a:t>(</a:t>
            </a:r>
            <a:r>
              <a:rPr lang="ja-JP" altLang="en-US" sz="2400" dirty="0">
                <a:solidFill>
                  <a:srgbClr val="333333"/>
                </a:solidFill>
              </a:rPr>
              <a:t>少なくとも</a:t>
            </a:r>
            <a:r>
              <a:rPr lang="en-US" altLang="ja-JP" sz="2400" dirty="0">
                <a:solidFill>
                  <a:srgbClr val="333333"/>
                </a:solidFill>
              </a:rPr>
              <a:t>20</a:t>
            </a:r>
            <a:r>
              <a:rPr lang="ja-JP" altLang="en-US" sz="2400" dirty="0">
                <a:solidFill>
                  <a:srgbClr val="333333"/>
                </a:solidFill>
              </a:rPr>
              <a:t>分間</a:t>
            </a:r>
            <a:r>
              <a:rPr lang="en-US" altLang="ja-JP" sz="2400" dirty="0">
                <a:solidFill>
                  <a:srgbClr val="333333"/>
                </a:solidFill>
              </a:rPr>
              <a:t>) – </a:t>
            </a:r>
            <a:r>
              <a:rPr lang="ja-JP" altLang="en-US" sz="2400" dirty="0">
                <a:solidFill>
                  <a:srgbClr val="333333"/>
                </a:solidFill>
              </a:rPr>
              <a:t>でも、あまり一所懸命やらなくてもかまいません。もし可能なら、例えばジョギングや長時間のウォーキングをしてスタミナを鍛えましょう。</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好きな音楽を聴きましょう。</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2257922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a:t>
            </a:r>
            <a:r>
              <a:rPr lang="ja-JP" altLang="en-US" sz="2400" dirty="0">
                <a:solidFill>
                  <a:srgbClr val="333333"/>
                </a:solidFill>
              </a:rPr>
              <a:t>宿</a:t>
            </a:r>
            <a:r>
              <a:rPr lang="ja-JP" altLang="en-GB" sz="2400" dirty="0">
                <a:solidFill>
                  <a:srgbClr val="333333"/>
                </a:solidFill>
              </a:rPr>
              <a:t>命</a:t>
            </a:r>
            <a:r>
              <a:rPr lang="ja-JP" altLang="en-US" sz="2400" dirty="0">
                <a:solidFill>
                  <a:srgbClr val="333333"/>
                </a:solidFill>
              </a:rPr>
              <a:t>ではありません</a:t>
            </a:r>
            <a:r>
              <a:rPr lang="ja-JP" altLang="en-GB" sz="2400" dirty="0">
                <a:solidFill>
                  <a:srgbClr val="333333"/>
                </a:solidFill>
              </a:rPr>
              <a:t>。</a:t>
            </a:r>
            <a:endParaRPr lang="en-GB" altLang="de-DE" sz="2400" dirty="0">
              <a:solidFill>
                <a:srgbClr val="333333"/>
              </a:solidFill>
            </a:endParaRP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a:t>
            </a:r>
            <a:r>
              <a:rPr lang="ja-JP" altLang="en-US" sz="2400" dirty="0">
                <a:solidFill>
                  <a:srgbClr val="333333"/>
                </a:solidFill>
              </a:rPr>
              <a:t>宿</a:t>
            </a:r>
            <a:r>
              <a:rPr lang="ja-JP" altLang="en-GB" sz="2400" dirty="0">
                <a:solidFill>
                  <a:srgbClr val="333333"/>
                </a:solidFill>
              </a:rPr>
              <a:t>命</a:t>
            </a:r>
            <a:r>
              <a:rPr lang="ja-JP" altLang="en-US" sz="2400" dirty="0">
                <a:solidFill>
                  <a:srgbClr val="333333"/>
                </a:solidFill>
              </a:rPr>
              <a:t>ではありません</a:t>
            </a:r>
            <a:r>
              <a:rPr lang="ja-JP" altLang="en-GB" sz="2400" dirty="0">
                <a:solidFill>
                  <a:srgbClr val="333333"/>
                </a:solidFill>
              </a:rPr>
              <a:t>。</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a:t>
            </a:r>
            <a:r>
              <a:rPr lang="ja-JP" altLang="en-US" sz="2400" dirty="0">
                <a:solidFill>
                  <a:srgbClr val="333333"/>
                </a:solidFill>
              </a:rPr>
              <a:t>検討</a:t>
            </a:r>
            <a:r>
              <a:rPr lang="ja-JP" altLang="de-DE" sz="2400" dirty="0">
                <a:solidFill>
                  <a:srgbClr val="333333"/>
                </a:solidFill>
              </a:rPr>
              <a:t>してきた典型的で抑うつ的な歪んだ認知に気づき、修正しましょう</a:t>
            </a:r>
            <a:r>
              <a:rPr lang="en-GB" altLang="ja-JP" sz="2400" dirty="0">
                <a:solidFill>
                  <a:srgbClr val="333333"/>
                </a:solidFill>
              </a:rPr>
              <a:t>(</a:t>
            </a:r>
            <a:r>
              <a:rPr lang="ja-JP" altLang="en-US" sz="2400" dirty="0">
                <a:solidFill>
                  <a:srgbClr val="333333"/>
                </a:solidFill>
              </a:rPr>
              <a:t>パンフレット</a:t>
            </a:r>
            <a:r>
              <a:rPr lang="ja-JP" altLang="en-GB" sz="2400" dirty="0">
                <a:solidFill>
                  <a:srgbClr val="333333"/>
                </a:solidFill>
              </a:rPr>
              <a:t>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204335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a:t>
            </a:r>
            <a:r>
              <a:rPr lang="ja-JP" altLang="en-US" sz="2400" dirty="0">
                <a:solidFill>
                  <a:srgbClr val="333333"/>
                </a:solidFill>
              </a:rPr>
              <a:t>宿</a:t>
            </a:r>
            <a:r>
              <a:rPr lang="ja-JP" altLang="en-GB" sz="2400" dirty="0">
                <a:solidFill>
                  <a:srgbClr val="333333"/>
                </a:solidFill>
              </a:rPr>
              <a:t>命</a:t>
            </a:r>
            <a:r>
              <a:rPr lang="ja-JP" altLang="en-US" sz="2400" dirty="0">
                <a:solidFill>
                  <a:srgbClr val="333333"/>
                </a:solidFill>
              </a:rPr>
              <a:t>ではありません</a:t>
            </a:r>
            <a:r>
              <a:rPr lang="ja-JP" altLang="en-GB" sz="2400" dirty="0">
                <a:solidFill>
                  <a:srgbClr val="333333"/>
                </a:solidFill>
              </a:rPr>
              <a:t>。</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a:t>
            </a:r>
            <a:r>
              <a:rPr lang="ja-JP" altLang="en-US" sz="2400" dirty="0">
                <a:solidFill>
                  <a:srgbClr val="333333"/>
                </a:solidFill>
              </a:rPr>
              <a:t>検討</a:t>
            </a:r>
            <a:r>
              <a:rPr lang="ja-JP" altLang="de-DE" sz="2400" dirty="0">
                <a:solidFill>
                  <a:srgbClr val="333333"/>
                </a:solidFill>
              </a:rPr>
              <a:t>してきた典型的で抑うつ的な歪んだ認知に気づき、修正しましょう</a:t>
            </a:r>
            <a:r>
              <a:rPr lang="en-GB" altLang="ja-JP" sz="2400" dirty="0">
                <a:solidFill>
                  <a:srgbClr val="333333"/>
                </a:solidFill>
              </a:rPr>
              <a:t>(</a:t>
            </a:r>
            <a:r>
              <a:rPr lang="ja-JP" altLang="en-US" sz="2400" dirty="0">
                <a:solidFill>
                  <a:srgbClr val="333333"/>
                </a:solidFill>
              </a:rPr>
              <a:t>パンフレット</a:t>
            </a:r>
            <a:r>
              <a:rPr lang="ja-JP" altLang="en-GB" sz="2400" dirty="0">
                <a:solidFill>
                  <a:srgbClr val="333333"/>
                </a:solidFill>
              </a:rPr>
              <a:t>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抑うつ気分と低い自尊心を改善するために、前述のコツのうちのいくつかでも継続的に</a:t>
            </a:r>
            <a:r>
              <a:rPr lang="ja-JP" altLang="en-US" sz="2400" dirty="0">
                <a:solidFill>
                  <a:srgbClr val="333333"/>
                </a:solidFill>
              </a:rPr>
              <a:t>や</a:t>
            </a:r>
            <a:r>
              <a:rPr lang="ja-JP" altLang="de-DE" sz="2400" dirty="0">
                <a:solidFill>
                  <a:srgbClr val="333333"/>
                </a:solidFill>
              </a:rPr>
              <a:t>ってみて</a:t>
            </a:r>
            <a:r>
              <a:rPr lang="ja-JP" altLang="en-US" sz="2400" dirty="0">
                <a:solidFill>
                  <a:srgbClr val="333333"/>
                </a:solidFill>
              </a:rPr>
              <a:t>くだ</a:t>
            </a:r>
            <a:r>
              <a:rPr lang="ja-JP" altLang="de-DE" sz="2400" dirty="0">
                <a:solidFill>
                  <a:srgbClr val="333333"/>
                </a:solidFill>
              </a:rPr>
              <a:t>さい。</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39339979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a:t>
            </a:r>
            <a:r>
              <a:rPr lang="ja-JP" altLang="en-US" sz="2400" dirty="0">
                <a:solidFill>
                  <a:srgbClr val="333333"/>
                </a:solidFill>
              </a:rPr>
              <a:t>宿</a:t>
            </a:r>
            <a:r>
              <a:rPr lang="ja-JP" altLang="en-GB" sz="2400" dirty="0">
                <a:solidFill>
                  <a:srgbClr val="333333"/>
                </a:solidFill>
              </a:rPr>
              <a:t>命</a:t>
            </a:r>
            <a:r>
              <a:rPr lang="ja-JP" altLang="en-US" sz="2400" dirty="0">
                <a:solidFill>
                  <a:srgbClr val="333333"/>
                </a:solidFill>
              </a:rPr>
              <a:t>ではありません</a:t>
            </a:r>
            <a:r>
              <a:rPr lang="ja-JP" altLang="en-GB" sz="2400" dirty="0">
                <a:solidFill>
                  <a:srgbClr val="333333"/>
                </a:solidFill>
              </a:rPr>
              <a:t>。</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a:t>
            </a:r>
            <a:r>
              <a:rPr lang="ja-JP" altLang="en-US" sz="2400" dirty="0">
                <a:solidFill>
                  <a:srgbClr val="333333"/>
                </a:solidFill>
              </a:rPr>
              <a:t>検討</a:t>
            </a:r>
            <a:r>
              <a:rPr lang="ja-JP" altLang="de-DE" sz="2400" dirty="0">
                <a:solidFill>
                  <a:srgbClr val="333333"/>
                </a:solidFill>
              </a:rPr>
              <a:t>してきた典型的で抑うつ的な歪んだ認知に気づき、修正しましょう</a:t>
            </a:r>
            <a:r>
              <a:rPr lang="en-GB" altLang="ja-JP" sz="2400" dirty="0">
                <a:solidFill>
                  <a:srgbClr val="333333"/>
                </a:solidFill>
              </a:rPr>
              <a:t>(</a:t>
            </a:r>
            <a:r>
              <a:rPr lang="ja-JP" altLang="en-US" sz="2400" dirty="0">
                <a:solidFill>
                  <a:srgbClr val="333333"/>
                </a:solidFill>
              </a:rPr>
              <a:t>パンフレット</a:t>
            </a:r>
            <a:r>
              <a:rPr lang="ja-JP" altLang="en-GB" sz="2400" dirty="0">
                <a:solidFill>
                  <a:srgbClr val="333333"/>
                </a:solidFill>
              </a:rPr>
              <a:t>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抑うつ気分と低い自尊心を改善するために、前述のコツのうちのいくつかでも継続的に</a:t>
            </a:r>
            <a:r>
              <a:rPr lang="ja-JP" altLang="en-US" sz="2400" dirty="0">
                <a:solidFill>
                  <a:srgbClr val="333333"/>
                </a:solidFill>
              </a:rPr>
              <a:t>や</a:t>
            </a:r>
            <a:r>
              <a:rPr lang="ja-JP" altLang="de-DE" sz="2400" dirty="0">
                <a:solidFill>
                  <a:srgbClr val="333333"/>
                </a:solidFill>
              </a:rPr>
              <a:t>ってみて</a:t>
            </a:r>
            <a:r>
              <a:rPr lang="ja-JP" altLang="en-US" sz="2400" dirty="0">
                <a:solidFill>
                  <a:srgbClr val="333333"/>
                </a:solidFill>
              </a:rPr>
              <a:t>くだ</a:t>
            </a:r>
            <a:r>
              <a:rPr lang="ja-JP" altLang="de-DE" sz="2400" dirty="0">
                <a:solidFill>
                  <a:srgbClr val="333333"/>
                </a:solidFill>
              </a:rPr>
              <a:t>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抑うつ症状が</a:t>
            </a:r>
            <a:r>
              <a:rPr lang="ja-JP" altLang="en-US" sz="2400" dirty="0">
                <a:solidFill>
                  <a:srgbClr val="333333"/>
                </a:solidFill>
              </a:rPr>
              <a:t>重いとき</a:t>
            </a:r>
            <a:r>
              <a:rPr lang="ja-JP" altLang="de-DE" sz="2400" dirty="0">
                <a:solidFill>
                  <a:srgbClr val="333333"/>
                </a:solidFill>
              </a:rPr>
              <a:t>は、臨床心理士か精神科医</a:t>
            </a:r>
            <a:r>
              <a:rPr lang="ja-JP" altLang="en-US" sz="2400" dirty="0">
                <a:solidFill>
                  <a:srgbClr val="333333"/>
                </a:solidFill>
              </a:rPr>
              <a:t>に相談しましょう。</a:t>
            </a:r>
            <a:endParaRPr lang="en-US" sz="2400" dirty="0"/>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3353330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dirty="0">
                <a:solidFill>
                  <a:srgbClr val="333333"/>
                </a:solidFill>
              </a:rPr>
              <a:t>精神病の</a:t>
            </a:r>
            <a:r>
              <a:rPr lang="ja-JP" altLang="en-US" dirty="0">
                <a:solidFill>
                  <a:srgbClr val="333333"/>
                </a:solidFill>
              </a:rPr>
              <a:t>人の</a:t>
            </a:r>
            <a:r>
              <a:rPr lang="ja-JP" altLang="en-AU" dirty="0">
                <a:solidFill>
                  <a:srgbClr val="333333"/>
                </a:solidFill>
              </a:rPr>
              <a:t>多くは、特に精神病性エピソード</a:t>
            </a:r>
            <a:r>
              <a:rPr lang="ja-JP" altLang="en-US" dirty="0">
                <a:solidFill>
                  <a:srgbClr val="333333"/>
                </a:solidFill>
              </a:rPr>
              <a:t>（症状が悪くなっている時期）の</a:t>
            </a:r>
            <a:r>
              <a:rPr lang="ja-JP" altLang="en-AU" i="1" dirty="0">
                <a:solidFill>
                  <a:srgbClr val="333333"/>
                </a:solidFill>
              </a:rPr>
              <a:t>後</a:t>
            </a:r>
            <a:r>
              <a:rPr lang="ja-JP" altLang="en-US" dirty="0">
                <a:solidFill>
                  <a:srgbClr val="333333"/>
                </a:solidFill>
              </a:rPr>
              <a:t>で</a:t>
            </a:r>
            <a:r>
              <a:rPr lang="ja-JP" altLang="en-AU" dirty="0">
                <a:solidFill>
                  <a:srgbClr val="333333"/>
                </a:solidFill>
              </a:rPr>
              <a:t>自尊心が低くな</a:t>
            </a:r>
            <a:r>
              <a:rPr lang="ja-JP" altLang="en-US" dirty="0">
                <a:solidFill>
                  <a:srgbClr val="333333"/>
                </a:solidFill>
              </a:rPr>
              <a:t>ります（</a:t>
            </a:r>
            <a:r>
              <a:rPr lang="ja-JP" altLang="en-AU" dirty="0">
                <a:solidFill>
                  <a:srgbClr val="333333"/>
                </a:solidFill>
              </a:rPr>
              <a:t>羞恥心、友</a:t>
            </a:r>
            <a:r>
              <a:rPr lang="ja-JP" altLang="en-US" dirty="0">
                <a:solidFill>
                  <a:srgbClr val="333333"/>
                </a:solidFill>
              </a:rPr>
              <a:t>人</a:t>
            </a:r>
            <a:r>
              <a:rPr lang="ja-JP" altLang="en-AU" dirty="0">
                <a:solidFill>
                  <a:srgbClr val="333333"/>
                </a:solidFill>
              </a:rPr>
              <a:t>がいなくなることの恐怖</a:t>
            </a:r>
            <a:r>
              <a:rPr lang="ja-JP" altLang="en-US" dirty="0">
                <a:solidFill>
                  <a:srgbClr val="333333"/>
                </a:solidFill>
              </a:rPr>
              <a:t>）</a:t>
            </a:r>
            <a:r>
              <a:rPr lang="ja-JP" altLang="en-AU" dirty="0">
                <a:solidFill>
                  <a:srgbClr val="333333"/>
                </a:solidFill>
              </a:rPr>
              <a:t>。急性期</a:t>
            </a:r>
            <a:r>
              <a:rPr lang="ja-JP" altLang="en-US" dirty="0">
                <a:solidFill>
                  <a:srgbClr val="333333"/>
                </a:solidFill>
              </a:rPr>
              <a:t>で</a:t>
            </a:r>
            <a:r>
              <a:rPr lang="ja-JP" altLang="en-AU" dirty="0">
                <a:solidFill>
                  <a:srgbClr val="333333"/>
                </a:solidFill>
              </a:rPr>
              <a:t>は、恐怖以外の</a:t>
            </a:r>
            <a:r>
              <a:rPr lang="ja-JP" altLang="en-US" dirty="0">
                <a:solidFill>
                  <a:srgbClr val="333333"/>
                </a:solidFill>
              </a:rPr>
              <a:t>気分</a:t>
            </a:r>
            <a:r>
              <a:rPr lang="ja-JP" altLang="en-AU" dirty="0">
                <a:solidFill>
                  <a:srgbClr val="333333"/>
                </a:solidFill>
              </a:rPr>
              <a:t>を</a:t>
            </a:r>
            <a:r>
              <a:rPr lang="ja-JP" altLang="en-US" dirty="0">
                <a:solidFill>
                  <a:srgbClr val="333333"/>
                </a:solidFill>
              </a:rPr>
              <a:t>訴える人もいます</a:t>
            </a:r>
            <a:r>
              <a:rPr lang="en-AU" altLang="ja-JP" dirty="0">
                <a:solidFill>
                  <a:srgbClr val="333333"/>
                </a:solidFill>
              </a:rPr>
              <a:t>:</a:t>
            </a: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dirty="0">
                <a:solidFill>
                  <a:srgbClr val="333333"/>
                </a:solidFill>
              </a:rPr>
              <a:t>精神病の</a:t>
            </a:r>
            <a:r>
              <a:rPr lang="ja-JP" altLang="en-US" dirty="0">
                <a:solidFill>
                  <a:srgbClr val="333333"/>
                </a:solidFill>
              </a:rPr>
              <a:t>人の</a:t>
            </a:r>
            <a:r>
              <a:rPr lang="ja-JP" altLang="en-AU" dirty="0">
                <a:solidFill>
                  <a:srgbClr val="333333"/>
                </a:solidFill>
              </a:rPr>
              <a:t>多くは、特に精神病性エピソード</a:t>
            </a:r>
            <a:r>
              <a:rPr lang="ja-JP" altLang="en-US" dirty="0">
                <a:solidFill>
                  <a:srgbClr val="333333"/>
                </a:solidFill>
              </a:rPr>
              <a:t>（症状が悪くなっている時期）の</a:t>
            </a:r>
            <a:r>
              <a:rPr lang="ja-JP" altLang="en-AU" i="1" dirty="0">
                <a:solidFill>
                  <a:srgbClr val="333333"/>
                </a:solidFill>
              </a:rPr>
              <a:t>後</a:t>
            </a:r>
            <a:r>
              <a:rPr lang="ja-JP" altLang="en-US" dirty="0">
                <a:solidFill>
                  <a:srgbClr val="333333"/>
                </a:solidFill>
              </a:rPr>
              <a:t>で</a:t>
            </a:r>
            <a:r>
              <a:rPr lang="ja-JP" altLang="en-AU" dirty="0">
                <a:solidFill>
                  <a:srgbClr val="333333"/>
                </a:solidFill>
              </a:rPr>
              <a:t>自尊心が低くな</a:t>
            </a:r>
            <a:r>
              <a:rPr lang="ja-JP" altLang="en-US" dirty="0">
                <a:solidFill>
                  <a:srgbClr val="333333"/>
                </a:solidFill>
              </a:rPr>
              <a:t>ります（</a:t>
            </a:r>
            <a:r>
              <a:rPr lang="ja-JP" altLang="en-AU" dirty="0">
                <a:solidFill>
                  <a:srgbClr val="333333"/>
                </a:solidFill>
              </a:rPr>
              <a:t>羞恥心、友</a:t>
            </a:r>
            <a:r>
              <a:rPr lang="ja-JP" altLang="en-US" dirty="0">
                <a:solidFill>
                  <a:srgbClr val="333333"/>
                </a:solidFill>
              </a:rPr>
              <a:t>人</a:t>
            </a:r>
            <a:r>
              <a:rPr lang="ja-JP" altLang="en-AU" dirty="0">
                <a:solidFill>
                  <a:srgbClr val="333333"/>
                </a:solidFill>
              </a:rPr>
              <a:t>がいなくなることの恐怖</a:t>
            </a:r>
            <a:r>
              <a:rPr lang="ja-JP" altLang="en-US" dirty="0">
                <a:solidFill>
                  <a:srgbClr val="333333"/>
                </a:solidFill>
              </a:rPr>
              <a:t>）</a:t>
            </a:r>
            <a:r>
              <a:rPr lang="ja-JP" altLang="en-AU" dirty="0">
                <a:solidFill>
                  <a:srgbClr val="333333"/>
                </a:solidFill>
              </a:rPr>
              <a:t>。急性期</a:t>
            </a:r>
            <a:r>
              <a:rPr lang="ja-JP" altLang="en-US" dirty="0">
                <a:solidFill>
                  <a:srgbClr val="333333"/>
                </a:solidFill>
              </a:rPr>
              <a:t>で</a:t>
            </a:r>
            <a:r>
              <a:rPr lang="ja-JP" altLang="en-AU" dirty="0">
                <a:solidFill>
                  <a:srgbClr val="333333"/>
                </a:solidFill>
              </a:rPr>
              <a:t>は、恐怖以外の</a:t>
            </a:r>
            <a:r>
              <a:rPr lang="ja-JP" altLang="en-US" dirty="0">
                <a:solidFill>
                  <a:srgbClr val="333333"/>
                </a:solidFill>
              </a:rPr>
              <a:t>気分</a:t>
            </a:r>
            <a:r>
              <a:rPr lang="ja-JP" altLang="en-AU" dirty="0">
                <a:solidFill>
                  <a:srgbClr val="333333"/>
                </a:solidFill>
              </a:rPr>
              <a:t>を</a:t>
            </a:r>
            <a:r>
              <a:rPr lang="ja-JP" altLang="en-US" dirty="0">
                <a:solidFill>
                  <a:srgbClr val="333333"/>
                </a:solidFill>
              </a:rPr>
              <a:t>訴える人もいます</a:t>
            </a:r>
            <a:r>
              <a:rPr lang="en-AU" altLang="ja-JP"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ja-JP" altLang="en-AU" dirty="0">
                <a:solidFill>
                  <a:srgbClr val="004992"/>
                </a:solidFill>
              </a:rPr>
              <a:t>興奮</a:t>
            </a:r>
            <a:r>
              <a:rPr lang="en-AU" altLang="ja-JP" dirty="0">
                <a:solidFill>
                  <a:srgbClr val="004992"/>
                </a:solidFill>
              </a:rPr>
              <a:t> (</a:t>
            </a:r>
            <a:r>
              <a:rPr lang="ja-JP" altLang="en-AU" dirty="0">
                <a:solidFill>
                  <a:srgbClr val="004992"/>
                </a:solidFill>
              </a:rPr>
              <a:t>「</a:t>
            </a:r>
            <a:r>
              <a:rPr lang="ja-JP" altLang="en-US" dirty="0">
                <a:solidFill>
                  <a:srgbClr val="004992"/>
                </a:solidFill>
              </a:rPr>
              <a:t>待ち望んでいた</a:t>
            </a:r>
            <a:r>
              <a:rPr lang="ja-JP" altLang="en-AU" dirty="0">
                <a:solidFill>
                  <a:srgbClr val="004992"/>
                </a:solidFill>
              </a:rPr>
              <a:t>何かがとうとう起こった」</a:t>
            </a:r>
            <a:r>
              <a:rPr lang="en-AU" altLang="ja-JP"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ja-JP" altLang="en-AU" dirty="0">
                <a:solidFill>
                  <a:srgbClr val="004992"/>
                </a:solidFill>
              </a:rPr>
              <a:t>宿命を感じる</a:t>
            </a:r>
            <a:r>
              <a:rPr lang="en-AU" altLang="ja-JP" dirty="0">
                <a:solidFill>
                  <a:srgbClr val="004992"/>
                </a:solidFill>
              </a:rPr>
              <a:t> (</a:t>
            </a:r>
            <a:r>
              <a:rPr lang="ja-JP" altLang="en-AU" dirty="0">
                <a:solidFill>
                  <a:srgbClr val="004992"/>
                </a:solidFill>
              </a:rPr>
              <a:t>任務を遂行</a:t>
            </a:r>
            <a:r>
              <a:rPr lang="ja-JP" altLang="en-US" dirty="0">
                <a:solidFill>
                  <a:srgbClr val="004992"/>
                </a:solidFill>
              </a:rPr>
              <a:t>しなければならない</a:t>
            </a:r>
            <a:r>
              <a:rPr lang="ja-JP" altLang="en-AU" dirty="0">
                <a:solidFill>
                  <a:srgbClr val="004992"/>
                </a:solidFill>
              </a:rPr>
              <a:t>、重要に違いない</a:t>
            </a:r>
            <a:r>
              <a:rPr lang="en-AU" altLang="ja-JP" dirty="0">
                <a:solidFill>
                  <a:srgbClr val="004992"/>
                </a:solidFill>
              </a:rPr>
              <a:t>)</a:t>
            </a: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512444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dirty="0">
                <a:solidFill>
                  <a:srgbClr val="333333"/>
                </a:solidFill>
              </a:rPr>
              <a:t>精神病の</a:t>
            </a:r>
            <a:r>
              <a:rPr lang="ja-JP" altLang="en-US" dirty="0">
                <a:solidFill>
                  <a:srgbClr val="333333"/>
                </a:solidFill>
              </a:rPr>
              <a:t>人の</a:t>
            </a:r>
            <a:r>
              <a:rPr lang="ja-JP" altLang="en-AU" dirty="0">
                <a:solidFill>
                  <a:srgbClr val="333333"/>
                </a:solidFill>
              </a:rPr>
              <a:t>多くは、特に精神病性エピソード</a:t>
            </a:r>
            <a:r>
              <a:rPr lang="ja-JP" altLang="en-US" dirty="0">
                <a:solidFill>
                  <a:srgbClr val="333333"/>
                </a:solidFill>
              </a:rPr>
              <a:t>（症状が悪くなっている時期）の</a:t>
            </a:r>
            <a:r>
              <a:rPr lang="ja-JP" altLang="en-AU" i="1" dirty="0">
                <a:solidFill>
                  <a:srgbClr val="333333"/>
                </a:solidFill>
              </a:rPr>
              <a:t>後</a:t>
            </a:r>
            <a:r>
              <a:rPr lang="ja-JP" altLang="en-US" dirty="0">
                <a:solidFill>
                  <a:srgbClr val="333333"/>
                </a:solidFill>
              </a:rPr>
              <a:t>で</a:t>
            </a:r>
            <a:r>
              <a:rPr lang="ja-JP" altLang="en-AU" dirty="0">
                <a:solidFill>
                  <a:srgbClr val="333333"/>
                </a:solidFill>
              </a:rPr>
              <a:t>自尊心が低くな</a:t>
            </a:r>
            <a:r>
              <a:rPr lang="ja-JP" altLang="en-US" dirty="0">
                <a:solidFill>
                  <a:srgbClr val="333333"/>
                </a:solidFill>
              </a:rPr>
              <a:t>ります（</a:t>
            </a:r>
            <a:r>
              <a:rPr lang="ja-JP" altLang="en-AU" dirty="0">
                <a:solidFill>
                  <a:srgbClr val="333333"/>
                </a:solidFill>
              </a:rPr>
              <a:t>羞恥心、友</a:t>
            </a:r>
            <a:r>
              <a:rPr lang="ja-JP" altLang="en-US" dirty="0">
                <a:solidFill>
                  <a:srgbClr val="333333"/>
                </a:solidFill>
              </a:rPr>
              <a:t>人</a:t>
            </a:r>
            <a:r>
              <a:rPr lang="ja-JP" altLang="en-AU" dirty="0">
                <a:solidFill>
                  <a:srgbClr val="333333"/>
                </a:solidFill>
              </a:rPr>
              <a:t>がいなくなることの恐怖</a:t>
            </a:r>
            <a:r>
              <a:rPr lang="ja-JP" altLang="en-US" dirty="0">
                <a:solidFill>
                  <a:srgbClr val="333333"/>
                </a:solidFill>
              </a:rPr>
              <a:t>）</a:t>
            </a:r>
            <a:r>
              <a:rPr lang="ja-JP" altLang="en-AU" dirty="0">
                <a:solidFill>
                  <a:srgbClr val="333333"/>
                </a:solidFill>
              </a:rPr>
              <a:t>。急性期</a:t>
            </a:r>
            <a:r>
              <a:rPr lang="ja-JP" altLang="en-US" dirty="0">
                <a:solidFill>
                  <a:srgbClr val="333333"/>
                </a:solidFill>
              </a:rPr>
              <a:t>で</a:t>
            </a:r>
            <a:r>
              <a:rPr lang="ja-JP" altLang="en-AU" dirty="0">
                <a:solidFill>
                  <a:srgbClr val="333333"/>
                </a:solidFill>
              </a:rPr>
              <a:t>は、恐怖以外の</a:t>
            </a:r>
            <a:r>
              <a:rPr lang="ja-JP" altLang="en-US" dirty="0">
                <a:solidFill>
                  <a:srgbClr val="333333"/>
                </a:solidFill>
              </a:rPr>
              <a:t>気分</a:t>
            </a:r>
            <a:r>
              <a:rPr lang="ja-JP" altLang="en-AU" dirty="0">
                <a:solidFill>
                  <a:srgbClr val="333333"/>
                </a:solidFill>
              </a:rPr>
              <a:t>を</a:t>
            </a:r>
            <a:r>
              <a:rPr lang="ja-JP" altLang="en-US" dirty="0">
                <a:solidFill>
                  <a:srgbClr val="333333"/>
                </a:solidFill>
              </a:rPr>
              <a:t>訴える人もいます</a:t>
            </a:r>
            <a:r>
              <a:rPr lang="en-AU" altLang="ja-JP"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ja-JP" altLang="en-AU" dirty="0">
                <a:solidFill>
                  <a:srgbClr val="004992"/>
                </a:solidFill>
              </a:rPr>
              <a:t>興奮</a:t>
            </a:r>
            <a:r>
              <a:rPr lang="en-AU" altLang="ja-JP" dirty="0">
                <a:solidFill>
                  <a:srgbClr val="004992"/>
                </a:solidFill>
              </a:rPr>
              <a:t> (</a:t>
            </a:r>
            <a:r>
              <a:rPr lang="ja-JP" altLang="en-AU" dirty="0">
                <a:solidFill>
                  <a:srgbClr val="004992"/>
                </a:solidFill>
              </a:rPr>
              <a:t>「</a:t>
            </a:r>
            <a:r>
              <a:rPr lang="ja-JP" altLang="en-US" dirty="0">
                <a:solidFill>
                  <a:srgbClr val="004992"/>
                </a:solidFill>
              </a:rPr>
              <a:t>待ち望んでいた</a:t>
            </a:r>
            <a:r>
              <a:rPr lang="ja-JP" altLang="en-AU" dirty="0">
                <a:solidFill>
                  <a:srgbClr val="004992"/>
                </a:solidFill>
              </a:rPr>
              <a:t>何かがとうとう起こった」</a:t>
            </a:r>
            <a:r>
              <a:rPr lang="en-AU" altLang="ja-JP"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ja-JP" altLang="en-AU" dirty="0">
                <a:solidFill>
                  <a:srgbClr val="004992"/>
                </a:solidFill>
              </a:rPr>
              <a:t>宿命を感じる</a:t>
            </a:r>
            <a:r>
              <a:rPr lang="en-AU" altLang="ja-JP" dirty="0">
                <a:solidFill>
                  <a:srgbClr val="004992"/>
                </a:solidFill>
              </a:rPr>
              <a:t> (</a:t>
            </a:r>
            <a:r>
              <a:rPr lang="ja-JP" altLang="en-AU" dirty="0">
                <a:solidFill>
                  <a:srgbClr val="004992"/>
                </a:solidFill>
              </a:rPr>
              <a:t>任務を遂行</a:t>
            </a:r>
            <a:r>
              <a:rPr lang="ja-JP" altLang="en-US" dirty="0">
                <a:solidFill>
                  <a:srgbClr val="004992"/>
                </a:solidFill>
              </a:rPr>
              <a:t>しなければならない</a:t>
            </a:r>
            <a:r>
              <a:rPr lang="ja-JP" altLang="en-AU" dirty="0">
                <a:solidFill>
                  <a:srgbClr val="004992"/>
                </a:solidFill>
              </a:rPr>
              <a:t>、重要に違いない</a:t>
            </a:r>
            <a:r>
              <a:rPr lang="en-AU" altLang="ja-JP" dirty="0">
                <a:solidFill>
                  <a:srgbClr val="004992"/>
                </a:solidFill>
              </a:rPr>
              <a:t>)</a:t>
            </a:r>
          </a:p>
          <a:p>
            <a:pPr lvl="0" defTabSz="914400" fontAlgn="base">
              <a:lnSpc>
                <a:spcPct val="100000"/>
              </a:lnSpc>
              <a:spcBef>
                <a:spcPts val="1200"/>
              </a:spcBef>
            </a:pPr>
            <a:r>
              <a:rPr lang="ja-JP" altLang="en-AU" dirty="0">
                <a:solidFill>
                  <a:srgbClr val="004992"/>
                </a:solidFill>
              </a:rPr>
              <a:t>例</a:t>
            </a:r>
            <a:r>
              <a:rPr lang="en-AU" altLang="ja-JP" dirty="0">
                <a:solidFill>
                  <a:srgbClr val="004992"/>
                </a:solidFill>
              </a:rPr>
              <a:t>:</a:t>
            </a:r>
            <a:r>
              <a:rPr lang="en-AU" altLang="ja-JP" dirty="0">
                <a:solidFill>
                  <a:srgbClr val="333333"/>
                </a:solidFill>
              </a:rPr>
              <a:t> </a:t>
            </a:r>
            <a:r>
              <a:rPr lang="ja-JP" altLang="en-AU" dirty="0">
                <a:solidFill>
                  <a:srgbClr val="333333"/>
                </a:solidFill>
              </a:rPr>
              <a:t>コンピュータ</a:t>
            </a:r>
            <a:r>
              <a:rPr lang="ja-JP" altLang="en-US" dirty="0">
                <a:solidFill>
                  <a:srgbClr val="333333"/>
                </a:solidFill>
              </a:rPr>
              <a:t>おたくの</a:t>
            </a:r>
            <a:r>
              <a:rPr lang="ja-JP" altLang="en-AU" dirty="0">
                <a:solidFill>
                  <a:srgbClr val="333333"/>
                </a:solidFill>
              </a:rPr>
              <a:t>カール・コッホは秘密結社が彼を迫害していると信じていた。「証拠」の</a:t>
            </a:r>
            <a:r>
              <a:rPr lang="en-US" altLang="ja-JP" dirty="0">
                <a:solidFill>
                  <a:srgbClr val="333333"/>
                </a:solidFill>
              </a:rPr>
              <a:t>1</a:t>
            </a:r>
            <a:r>
              <a:rPr lang="ja-JP" altLang="en-AU" dirty="0">
                <a:solidFill>
                  <a:srgbClr val="333333"/>
                </a:solidFill>
              </a:rPr>
              <a:t>つ</a:t>
            </a:r>
            <a:r>
              <a:rPr lang="ja-JP" altLang="en-US" dirty="0">
                <a:solidFill>
                  <a:srgbClr val="333333"/>
                </a:solidFill>
              </a:rPr>
              <a:t>として彼が挙げたのは、</a:t>
            </a:r>
            <a:r>
              <a:rPr lang="ja-JP" altLang="en-AU" dirty="0">
                <a:solidFill>
                  <a:srgbClr val="333333"/>
                </a:solidFill>
              </a:rPr>
              <a:t>頻繁に「</a:t>
            </a:r>
            <a:r>
              <a:rPr lang="en-AU" altLang="ja-JP" dirty="0">
                <a:solidFill>
                  <a:srgbClr val="333333"/>
                </a:solidFill>
              </a:rPr>
              <a:t>23</a:t>
            </a:r>
            <a:r>
              <a:rPr lang="ja-JP" altLang="en-AU" dirty="0">
                <a:solidFill>
                  <a:srgbClr val="333333"/>
                </a:solidFill>
              </a:rPr>
              <a:t>」という数字に出くわすこと</a:t>
            </a:r>
            <a:r>
              <a:rPr lang="ja-JP" altLang="en-US" dirty="0">
                <a:solidFill>
                  <a:srgbClr val="333333"/>
                </a:solidFill>
              </a:rPr>
              <a:t>であった</a:t>
            </a:r>
            <a:r>
              <a:rPr lang="ja-JP" altLang="en-AU" dirty="0">
                <a:solidFill>
                  <a:srgbClr val="333333"/>
                </a:solidFill>
              </a:rPr>
              <a:t>。これは彼にとって</a:t>
            </a:r>
            <a:r>
              <a:rPr lang="ja-JP" altLang="en-US" dirty="0">
                <a:solidFill>
                  <a:srgbClr val="333333"/>
                </a:solidFill>
              </a:rPr>
              <a:t>、</a:t>
            </a:r>
            <a:r>
              <a:rPr lang="ja-JP" altLang="en-AU" dirty="0">
                <a:solidFill>
                  <a:srgbClr val="333333"/>
                </a:solidFill>
              </a:rPr>
              <a:t>その秘密結社の数字なのだ。</a:t>
            </a:r>
            <a:endParaRPr lang="ja-JP" altLang="en-US" dirty="0">
              <a:solidFill>
                <a:srgbClr val="333333"/>
              </a:solidFill>
            </a:endParaRPr>
          </a:p>
          <a:p>
            <a:pPr lvl="0" defTabSz="914400" fontAlgn="base">
              <a:lnSpc>
                <a:spcPct val="100000"/>
              </a:lnSpc>
              <a:spcBef>
                <a:spcPts val="1200"/>
              </a:spcBef>
            </a:pPr>
            <a:r>
              <a:rPr lang="ja-JP" altLang="en-AU" dirty="0">
                <a:solidFill>
                  <a:srgbClr val="004992"/>
                </a:solidFill>
              </a:rPr>
              <a:t>評価</a:t>
            </a:r>
            <a:r>
              <a:rPr lang="en-AU" altLang="ja-JP" dirty="0">
                <a:solidFill>
                  <a:srgbClr val="333333"/>
                </a:solidFill>
              </a:rPr>
              <a:t>: </a:t>
            </a:r>
            <a:r>
              <a:rPr lang="ja-JP" altLang="en-AU" dirty="0">
                <a:solidFill>
                  <a:srgbClr val="333333"/>
                </a:solidFill>
              </a:rPr>
              <a:t>恐怖と脅威を感じている。しかし、その秘密結社の世界的陰謀と戦うことを重要と</a:t>
            </a:r>
            <a:r>
              <a:rPr lang="ja-JP" altLang="en-US" dirty="0">
                <a:solidFill>
                  <a:srgbClr val="333333"/>
                </a:solidFill>
              </a:rPr>
              <a:t>も</a:t>
            </a:r>
            <a:r>
              <a:rPr lang="ja-JP" altLang="en-AU" dirty="0">
                <a:solidFill>
                  <a:srgbClr val="333333"/>
                </a:solidFill>
              </a:rPr>
              <a:t>思い</a:t>
            </a:r>
            <a:r>
              <a:rPr lang="ja-JP" altLang="en-US" dirty="0">
                <a:solidFill>
                  <a:srgbClr val="333333"/>
                </a:solidFill>
              </a:rPr>
              <a:t>、戦いの</a:t>
            </a:r>
            <a:r>
              <a:rPr lang="ja-JP" altLang="en-AU" dirty="0">
                <a:solidFill>
                  <a:srgbClr val="333333"/>
                </a:solidFill>
              </a:rPr>
              <a:t>決意もしていた。</a:t>
            </a:r>
            <a:endParaRPr lang="en-AU" altLang="de-DE" dirty="0">
              <a:solidFill>
                <a:srgbClr val="333333"/>
              </a:solidFill>
            </a:endParaRPr>
          </a:p>
          <a:p>
            <a:pPr lvl="0" defTabSz="914400" fontAlgn="base">
              <a:lnSpc>
                <a:spcPct val="100000"/>
              </a:lnSpc>
              <a:spcBef>
                <a:spcPts val="1200"/>
              </a:spcBef>
            </a:pPr>
            <a:r>
              <a:rPr lang="ja-JP" altLang="en-AU" dirty="0">
                <a:solidFill>
                  <a:srgbClr val="004992"/>
                </a:solidFill>
              </a:rPr>
              <a:t>しかし</a:t>
            </a:r>
            <a:r>
              <a:rPr lang="en-AU" altLang="ja-JP" dirty="0">
                <a:solidFill>
                  <a:srgbClr val="333333"/>
                </a:solidFill>
              </a:rPr>
              <a:t>: </a:t>
            </a:r>
            <a:r>
              <a:rPr lang="ja-JP" altLang="en-AU" dirty="0">
                <a:solidFill>
                  <a:srgbClr val="333333"/>
                </a:solidFill>
              </a:rPr>
              <a:t>カールは徐々に自分の陰謀論にはまってきた。彼の世界観は狭</a:t>
            </a:r>
            <a:r>
              <a:rPr lang="ja-JP" altLang="en-US" dirty="0">
                <a:solidFill>
                  <a:srgbClr val="333333"/>
                </a:solidFill>
              </a:rPr>
              <a:t>かった</a:t>
            </a:r>
            <a:r>
              <a:rPr lang="ja-JP" altLang="en-AU" dirty="0">
                <a:solidFill>
                  <a:srgbClr val="333333"/>
                </a:solidFill>
              </a:rPr>
              <a:t>ので、</a:t>
            </a:r>
            <a:r>
              <a:rPr lang="en-AU" altLang="ja-JP" dirty="0">
                <a:solidFill>
                  <a:srgbClr val="333333"/>
                </a:solidFill>
              </a:rPr>
              <a:t>23</a:t>
            </a:r>
            <a:r>
              <a:rPr lang="ja-JP" altLang="en-AU" dirty="0">
                <a:solidFill>
                  <a:srgbClr val="333333"/>
                </a:solidFill>
              </a:rPr>
              <a:t>という数字は他の数字以上の頻度であらわれるものではなく、その意味も疑わしいということを認識できなかったのだ。</a:t>
            </a:r>
            <a:endParaRPr lang="en-US" dirty="0">
              <a:solidFill>
                <a:srgbClr val="333333"/>
              </a:solidFill>
            </a:endParaRPr>
          </a:p>
        </p:txBody>
      </p:sp>
      <p:sp>
        <p:nvSpPr>
          <p:cNvPr id="6" name="Footer Placeholder 5"/>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3063720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757988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18546053"/>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Tell me when, I'll meet you there, by the trees</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Saschapohflepp</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Freud’s couch, genuine article</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Freud´s couch/Freud`s Sofa</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a c h a 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despair….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Matteo_dudek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down/Daumen runter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 Keigan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284764036"/>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Itshears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Brenda Anderson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storm through a dirty window</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*Saffy*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Goodbye Dandelion. Sorry for delays i'm a bit overwhelmed.</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r>
              <a:rPr lang="ja-JP" altLang="en-US"/>
              <a:t>トレーニング・モジュール </a:t>
            </a:r>
            <a:r>
              <a:rPr lang="en-US" altLang="ja-JP"/>
              <a:t>8 – </a:t>
            </a:r>
            <a:r>
              <a:rPr lang="ja-JP" altLang="en-US"/>
              <a:t>自尊心と気分</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10068</Words>
  <Application>Microsoft Office PowerPoint</Application>
  <PresentationFormat>Benutzerdefiniert</PresentationFormat>
  <Paragraphs>555</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B – 自尊心と気分</vt:lpstr>
      <vt:lpstr>うつ病の症状とは?</vt:lpstr>
      <vt:lpstr>うつ病の症状とは?</vt:lpstr>
      <vt:lpstr>うつ病の治療方法にはどのようなものがある?</vt:lpstr>
      <vt:lpstr>うつ病の治療法には何があるでしょう?</vt:lpstr>
      <vt:lpstr>うつ病の治療法には何があるでしょう?</vt:lpstr>
      <vt:lpstr>なぜ、こんなことになるのでしょう?</vt:lpstr>
      <vt:lpstr>精神病とうつ 妄想の自尊心への影響</vt:lpstr>
      <vt:lpstr>精神病とうつ 妄想の自尊心への影響</vt:lpstr>
      <vt:lpstr>精神病とうつ 妄想の自尊心への影響</vt:lpstr>
      <vt:lpstr>精神病とうつ 妄想の自尊心への影響</vt:lpstr>
      <vt:lpstr>PowerPoint-Präsentation</vt:lpstr>
      <vt:lpstr>1. 過度の一般化 どんな評価がもっと現実的で役に立つでしょうか?</vt:lpstr>
      <vt:lpstr>1. 過度の一般化 どんな評価がもっと現実的で役に立つでしょうか?</vt:lpstr>
      <vt:lpstr>1. 過度の一般化 どんな評価がもっと現実的で役に立つでしょうか?</vt:lpstr>
      <vt:lpstr>1. 過度の一般化 どんな評価がもっと現実的で役に立つでしょうか?</vt:lpstr>
      <vt:lpstr>そのかわり: 1つの不完全なことを、すべてのことに一般化してはいけません!</vt:lpstr>
      <vt:lpstr>2. 選択的知覚 どんな評価がもっと現実的で役に立つでしょうか?</vt:lpstr>
      <vt:lpstr>2. 選択的知覚 どんな評価がもっと現実的で役に立つでしょうか?</vt:lpstr>
      <vt:lpstr>2. 選択的知覚 どんな評価がもっと現実的で役に立つでしょうか?</vt:lpstr>
      <vt:lpstr>3. 最終的な判断材料として 自分自身の基準を応用する</vt:lpstr>
      <vt:lpstr>4. ポジティブなフィードバックは認めないが、ネガティブなフィードバックは無批判に受け入れる! どんな評価がもっと現実的で役に立つでしょうか?</vt:lpstr>
      <vt:lpstr>4. ポジティブなフィードバックは認めないが、ネガティブなフィードバックは無批判に受け入れる! どんな評価がもっと現実的で役に立つでしょうか?</vt:lpstr>
      <vt:lpstr>4. ポジティブなフィードバックは認めないが、ネガティブなフィードバックは無批判に受け入れる! どんな評価がもっと現実的で役に立つでしょうか?</vt:lpstr>
      <vt:lpstr>5. 「全か無かの思考」/破滅的思考 どんな評価がもっと現実的で役に立つでしょうか?</vt:lpstr>
      <vt:lpstr>5. 「全か無かの思考」/破滅的思考 どんな評価がもっと現実的で役に立つでしょうか?</vt:lpstr>
      <vt:lpstr>6. ネガティブな思考を抑える もっと現実的な評価とは?</vt:lpstr>
      <vt:lpstr>6. ネガティブな思考を抑える もっと現実的な評価とは?</vt:lpstr>
      <vt:lpstr>6. ネガティブな思考を抑える 問題</vt:lpstr>
      <vt:lpstr>6. ネガティブな思考を抑える できますか? 無理です!</vt:lpstr>
      <vt:lpstr>そのかわり:</vt:lpstr>
      <vt:lpstr>7. さらなる思考の歪み</vt:lpstr>
      <vt:lpstr>7. さらなる思考の歪み</vt:lpstr>
      <vt:lpstr>オプション: ビデオクリップ</vt:lpstr>
      <vt:lpstr>自分の長所に気づこう</vt:lpstr>
      <vt:lpstr>自分の長所に気づこう</vt:lpstr>
      <vt:lpstr>自分の長所に気づこう</vt:lpstr>
      <vt:lpstr>自分の長所に気づこう</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日常生活におきかえる</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218</cp:revision>
  <dcterms:created xsi:type="dcterms:W3CDTF">2004-06-30T16:15:23Z</dcterms:created>
  <dcterms:modified xsi:type="dcterms:W3CDTF">2021-10-12T10:08:48Z</dcterms:modified>
</cp:coreProperties>
</file>