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 id="2147483712" r:id="rId2"/>
  </p:sldMasterIdLst>
  <p:notesMasterIdLst>
    <p:notesMasterId r:id="rId51"/>
  </p:notesMasterIdLst>
  <p:handoutMasterIdLst>
    <p:handoutMasterId r:id="rId52"/>
  </p:handoutMasterIdLst>
  <p:sldIdLst>
    <p:sldId id="475" r:id="rId3"/>
    <p:sldId id="390" r:id="rId4"/>
    <p:sldId id="391" r:id="rId5"/>
    <p:sldId id="392" r:id="rId6"/>
    <p:sldId id="393" r:id="rId7"/>
    <p:sldId id="388" r:id="rId8"/>
    <p:sldId id="360" r:id="rId9"/>
    <p:sldId id="454" r:id="rId10"/>
    <p:sldId id="455" r:id="rId11"/>
    <p:sldId id="409" r:id="rId12"/>
    <p:sldId id="456" r:id="rId13"/>
    <p:sldId id="457" r:id="rId14"/>
    <p:sldId id="363" r:id="rId15"/>
    <p:sldId id="411" r:id="rId16"/>
    <p:sldId id="459" r:id="rId17"/>
    <p:sldId id="458" r:id="rId18"/>
    <p:sldId id="332" r:id="rId19"/>
    <p:sldId id="364" r:id="rId20"/>
    <p:sldId id="460" r:id="rId21"/>
    <p:sldId id="386" r:id="rId22"/>
    <p:sldId id="336" r:id="rId23"/>
    <p:sldId id="461" r:id="rId24"/>
    <p:sldId id="462" r:id="rId25"/>
    <p:sldId id="433" r:id="rId26"/>
    <p:sldId id="463" r:id="rId27"/>
    <p:sldId id="434" r:id="rId28"/>
    <p:sldId id="340" r:id="rId29"/>
    <p:sldId id="435" r:id="rId30"/>
    <p:sldId id="464" r:id="rId31"/>
    <p:sldId id="465" r:id="rId32"/>
    <p:sldId id="446" r:id="rId33"/>
    <p:sldId id="469" r:id="rId34"/>
    <p:sldId id="466" r:id="rId35"/>
    <p:sldId id="467" r:id="rId36"/>
    <p:sldId id="470" r:id="rId37"/>
    <p:sldId id="471" r:id="rId38"/>
    <p:sldId id="438" r:id="rId39"/>
    <p:sldId id="472" r:id="rId40"/>
    <p:sldId id="452" r:id="rId41"/>
    <p:sldId id="376" r:id="rId42"/>
    <p:sldId id="352" r:id="rId43"/>
    <p:sldId id="439" r:id="rId44"/>
    <p:sldId id="432" r:id="rId45"/>
    <p:sldId id="473" r:id="rId46"/>
    <p:sldId id="474" r:id="rId47"/>
    <p:sldId id="369" r:id="rId48"/>
    <p:sldId id="453" r:id="rId49"/>
    <p:sldId id="440" r:id="rId50"/>
  </p:sldIdLst>
  <p:sldSz cx="12195175" cy="6858000"/>
  <p:notesSz cx="7099300" cy="10234613"/>
  <p:defaultTex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3022">
          <p15:clr>
            <a:srgbClr val="A4A3A4"/>
          </p15:clr>
        </p15:guide>
        <p15:guide id="2" pos="340">
          <p15:clr>
            <a:srgbClr val="A4A3A4"/>
          </p15:clr>
        </p15:guide>
        <p15:guide id="3" pos="45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CC"/>
    <a:srgbClr val="66FF33"/>
    <a:srgbClr val="FFFF00"/>
    <a:srgbClr val="FF0000"/>
    <a:srgbClr val="ADC0CB"/>
    <a:srgbClr val="FFCC99"/>
    <a:srgbClr val="336699"/>
    <a:srgbClr val="66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574" autoAdjust="0"/>
    <p:restoredTop sz="94698" autoAdjust="0"/>
  </p:normalViewPr>
  <p:slideViewPr>
    <p:cSldViewPr>
      <p:cViewPr varScale="1">
        <p:scale>
          <a:sx n="62" d="100"/>
          <a:sy n="62" d="100"/>
        </p:scale>
        <p:origin x="1000" y="76"/>
      </p:cViewPr>
      <p:guideLst>
        <p:guide orient="horz" pos="3022"/>
        <p:guide pos="340"/>
        <p:guide pos="45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616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notesMaster" Target="notesMasters/notesMaster1.xml"/><Relationship Id="rId3"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42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p>
        </p:txBody>
      </p:sp>
      <p:sp>
        <p:nvSpPr>
          <p:cNvPr id="142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42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smtClean="0"/>
            </a:lvl1pPr>
          </a:lstStyle>
          <a:p>
            <a:pPr>
              <a:defRPr/>
            </a:pPr>
            <a:fld id="{CA77D781-4ABA-4675-B481-BECB4E8036F3}" type="slidenum">
              <a:rPr lang="en-US"/>
              <a:pPr>
                <a:defRPr/>
              </a:pPr>
              <a:t>‹Nr.›</a:t>
            </a:fld>
            <a:endParaRPr lang="en-US"/>
          </a:p>
        </p:txBody>
      </p:sp>
    </p:spTree>
    <p:extLst>
      <p:ext uri="{BB962C8B-B14F-4D97-AF65-F5344CB8AC3E}">
        <p14:creationId xmlns:p14="http://schemas.microsoft.com/office/powerpoint/2010/main" val="35628697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634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634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634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smtClean="0"/>
            </a:lvl1pPr>
          </a:lstStyle>
          <a:p>
            <a:pPr>
              <a:defRPr/>
            </a:pPr>
            <a:fld id="{CE972D94-6F33-408C-B7EE-CF268BBBAEBA}" type="slidenum">
              <a:rPr lang="en-US"/>
              <a:pPr>
                <a:defRPr/>
              </a:pPr>
              <a:t>‹Nr.›</a:t>
            </a:fld>
            <a:endParaRPr lang="en-US"/>
          </a:p>
        </p:txBody>
      </p:sp>
    </p:spTree>
    <p:extLst>
      <p:ext uri="{BB962C8B-B14F-4D97-AF65-F5344CB8AC3E}">
        <p14:creationId xmlns:p14="http://schemas.microsoft.com/office/powerpoint/2010/main" val="301577542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084161F-639F-426E-97CD-5C3B3815405F}" type="slidenum">
              <a:rPr lang="en-US" altLang="de-DE" sz="1300"/>
              <a:pPr>
                <a:spcBef>
                  <a:spcPct val="0"/>
                </a:spcBef>
              </a:pPr>
              <a:t>2</a:t>
            </a:fld>
            <a:endParaRPr lang="en-US" altLang="de-DE" sz="1300"/>
          </a:p>
        </p:txBody>
      </p:sp>
      <p:sp>
        <p:nvSpPr>
          <p:cNvPr id="8195" name="Rectangle 2"/>
          <p:cNvSpPr>
            <a:spLocks noGrp="1" noRot="1" noChangeAspect="1" noChangeArrowheads="1" noTextEdit="1"/>
          </p:cNvSpPr>
          <p:nvPr>
            <p:ph type="sldImg"/>
          </p:nvPr>
        </p:nvSpPr>
        <p:spPr>
          <a:xfrm>
            <a:off x="138113" y="768350"/>
            <a:ext cx="6823075" cy="3836988"/>
          </a:xfrm>
          <a:ln/>
        </p:spPr>
      </p:sp>
      <p:sp>
        <p:nvSpPr>
          <p:cNvPr id="8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057140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F2B0B99-FD4D-46B3-9F49-A4A70BD79ADB}" type="slidenum">
              <a:rPr lang="en-US" altLang="de-DE" sz="1300"/>
              <a:pPr>
                <a:spcBef>
                  <a:spcPct val="0"/>
                </a:spcBef>
              </a:pPr>
              <a:t>3</a:t>
            </a:fld>
            <a:endParaRPr lang="en-US" altLang="de-DE" sz="1300"/>
          </a:p>
        </p:txBody>
      </p:sp>
      <p:sp>
        <p:nvSpPr>
          <p:cNvPr id="10243" name="Rectangle 2"/>
          <p:cNvSpPr>
            <a:spLocks noGrp="1" noRot="1" noChangeAspect="1" noChangeArrowheads="1" noTextEdit="1"/>
          </p:cNvSpPr>
          <p:nvPr>
            <p:ph type="sldImg"/>
          </p:nvPr>
        </p:nvSpPr>
        <p:spPr>
          <a:xfrm>
            <a:off x="138113" y="768350"/>
            <a:ext cx="6823075" cy="3836988"/>
          </a:xfrm>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30624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FF32799-C388-4E70-930D-D22202A20D65}" type="slidenum">
              <a:rPr lang="en-US" altLang="de-DE" sz="1300"/>
              <a:pPr>
                <a:spcBef>
                  <a:spcPct val="0"/>
                </a:spcBef>
              </a:pPr>
              <a:t>4</a:t>
            </a:fld>
            <a:endParaRPr lang="en-US" altLang="de-DE" sz="1300"/>
          </a:p>
        </p:txBody>
      </p:sp>
      <p:sp>
        <p:nvSpPr>
          <p:cNvPr id="12291" name="Rectangle 2"/>
          <p:cNvSpPr>
            <a:spLocks noGrp="1" noRot="1" noChangeAspect="1" noChangeArrowheads="1" noTextEdit="1"/>
          </p:cNvSpPr>
          <p:nvPr>
            <p:ph type="sldImg"/>
          </p:nvPr>
        </p:nvSpPr>
        <p:spPr>
          <a:xfrm>
            <a:off x="138113" y="768350"/>
            <a:ext cx="6823075" cy="3836988"/>
          </a:xfrm>
          <a:ln/>
        </p:spPr>
      </p:sp>
      <p:sp>
        <p:nvSpPr>
          <p:cNvPr id="12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754453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C38912C-A34B-4823-A322-289C87B93BE4}" type="slidenum">
              <a:rPr lang="en-US" altLang="de-DE" sz="1300"/>
              <a:pPr>
                <a:spcBef>
                  <a:spcPct val="0"/>
                </a:spcBef>
              </a:pPr>
              <a:t>5</a:t>
            </a:fld>
            <a:endParaRPr lang="en-US" altLang="de-DE" sz="1300"/>
          </a:p>
        </p:txBody>
      </p:sp>
      <p:sp>
        <p:nvSpPr>
          <p:cNvPr id="14339" name="Rectangle 2"/>
          <p:cNvSpPr>
            <a:spLocks noGrp="1" noRot="1" noChangeAspect="1" noChangeArrowheads="1" noTextEdit="1"/>
          </p:cNvSpPr>
          <p:nvPr>
            <p:ph type="sldImg"/>
          </p:nvPr>
        </p:nvSpPr>
        <p:spPr>
          <a:xfrm>
            <a:off x="138113" y="768350"/>
            <a:ext cx="6823075" cy="3836988"/>
          </a:xfrm>
          <a:ln/>
        </p:spPr>
      </p:sp>
      <p:sp>
        <p:nvSpPr>
          <p:cNvPr id="14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065591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A0535C5-4E68-4279-9DE7-556A8A2572A2}" type="slidenum">
              <a:rPr lang="en-US" altLang="de-DE" sz="1300"/>
              <a:pPr>
                <a:spcBef>
                  <a:spcPct val="0"/>
                </a:spcBef>
              </a:pPr>
              <a:t>6</a:t>
            </a:fld>
            <a:endParaRPr lang="en-US" altLang="de-DE" sz="1300"/>
          </a:p>
        </p:txBody>
      </p:sp>
      <p:sp>
        <p:nvSpPr>
          <p:cNvPr id="16387" name="Rectangle 2"/>
          <p:cNvSpPr>
            <a:spLocks noGrp="1" noRot="1" noChangeAspect="1" noChangeArrowheads="1" noTextEdit="1"/>
          </p:cNvSpPr>
          <p:nvPr>
            <p:ph type="sldImg"/>
          </p:nvPr>
        </p:nvSpPr>
        <p:spPr>
          <a:xfrm>
            <a:off x="138113" y="768350"/>
            <a:ext cx="6823075" cy="3836988"/>
          </a:xfrm>
          <a:ln/>
        </p:spPr>
      </p:sp>
      <p:sp>
        <p:nvSpPr>
          <p:cNvPr id="16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814790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6763F77-D309-4003-814B-84DCF9A92537}" type="slidenum">
              <a:rPr lang="en-US" altLang="de-DE" sz="1300"/>
              <a:pPr>
                <a:spcBef>
                  <a:spcPct val="0"/>
                </a:spcBef>
              </a:pPr>
              <a:t>7</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085360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6763F77-D309-4003-814B-84DCF9A92537}" type="slidenum">
              <a:rPr lang="en-US" altLang="de-DE" sz="1300"/>
              <a:pPr>
                <a:spcBef>
                  <a:spcPct val="0"/>
                </a:spcBef>
              </a:pPr>
              <a:t>8</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085360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6763F77-D309-4003-814B-84DCF9A92537}" type="slidenum">
              <a:rPr lang="en-US" altLang="de-DE" sz="1300"/>
              <a:pPr>
                <a:spcBef>
                  <a:spcPct val="0"/>
                </a:spcBef>
              </a:pPr>
              <a:t>9</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085360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8AF3550-2BFE-4219-9892-E35508AFB87B}" type="slidenum">
              <a:rPr lang="en-US" altLang="de-DE" sz="1300"/>
              <a:pPr>
                <a:spcBef>
                  <a:spcPct val="0"/>
                </a:spcBef>
              </a:pPr>
              <a:t>10</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86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76262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8AF3550-2BFE-4219-9892-E35508AFB87B}" type="slidenum">
              <a:rPr lang="en-US" altLang="de-DE" sz="1300"/>
              <a:pPr>
                <a:spcBef>
                  <a:spcPct val="0"/>
                </a:spcBef>
              </a:pPr>
              <a:t>11</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86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76262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8AF3550-2BFE-4219-9892-E35508AFB87B}" type="slidenum">
              <a:rPr lang="en-US" altLang="de-DE" sz="1300"/>
              <a:pPr>
                <a:spcBef>
                  <a:spcPct val="0"/>
                </a:spcBef>
              </a:pPr>
              <a:t>12</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86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76262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03DA7CF-337B-4505-9B74-E1E08E14629C}" type="slidenum">
              <a:rPr lang="en-US" altLang="de-DE" sz="1300"/>
              <a:pPr>
                <a:spcBef>
                  <a:spcPct val="0"/>
                </a:spcBef>
              </a:pPr>
              <a:t>13</a:t>
            </a:fld>
            <a:endParaRPr lang="en-US" altLang="de-DE" sz="1300"/>
          </a:p>
        </p:txBody>
      </p:sp>
      <p:sp>
        <p:nvSpPr>
          <p:cNvPr id="30723" name="Rectangle 2"/>
          <p:cNvSpPr>
            <a:spLocks noGrp="1" noRot="1" noChangeAspect="1" noChangeArrowheads="1" noTextEdit="1"/>
          </p:cNvSpPr>
          <p:nvPr>
            <p:ph type="sldImg"/>
          </p:nvPr>
        </p:nvSpPr>
        <p:spPr>
          <a:xfrm>
            <a:off x="138113" y="768350"/>
            <a:ext cx="6823075" cy="3836988"/>
          </a:xfrm>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64483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269686F-76E2-41F3-BDD2-A6CAB91C2599}" type="slidenum">
              <a:rPr lang="en-US" altLang="de-DE" sz="1300"/>
              <a:pPr>
                <a:spcBef>
                  <a:spcPct val="0"/>
                </a:spcBef>
              </a:pPr>
              <a:t>14</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368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996814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269686F-76E2-41F3-BDD2-A6CAB91C2599}" type="slidenum">
              <a:rPr lang="en-US" altLang="de-DE" sz="1300"/>
              <a:pPr>
                <a:spcBef>
                  <a:spcPct val="0"/>
                </a:spcBef>
              </a:pPr>
              <a:t>15</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368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996814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269686F-76E2-41F3-BDD2-A6CAB91C2599}" type="slidenum">
              <a:rPr lang="en-US" altLang="de-DE" sz="1300"/>
              <a:pPr>
                <a:spcBef>
                  <a:spcPct val="0"/>
                </a:spcBef>
              </a:pPr>
              <a:t>16</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368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996814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D55D138-7DD8-45BD-AA11-3B7C565D4601}" type="slidenum">
              <a:rPr lang="en-US" altLang="de-DE" sz="1300"/>
              <a:pPr>
                <a:spcBef>
                  <a:spcPct val="0"/>
                </a:spcBef>
              </a:pPr>
              <a:t>17</a:t>
            </a:fld>
            <a:endParaRPr lang="en-US"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402421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CA3F199-765A-4E47-BCBE-01F83CB86DEF}" type="slidenum">
              <a:rPr lang="en-US" altLang="de-DE" sz="1300"/>
              <a:pPr>
                <a:spcBef>
                  <a:spcPct val="0"/>
                </a:spcBef>
              </a:pPr>
              <a:t>18</a:t>
            </a:fld>
            <a:endParaRPr lang="en-US" altLang="de-DE" sz="1300"/>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17052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CA3F199-765A-4E47-BCBE-01F83CB86DEF}" type="slidenum">
              <a:rPr lang="en-US" altLang="de-DE" sz="1300"/>
              <a:pPr>
                <a:spcBef>
                  <a:spcPct val="0"/>
                </a:spcBef>
              </a:pPr>
              <a:t>19</a:t>
            </a:fld>
            <a:endParaRPr lang="en-US" altLang="de-DE" sz="1300"/>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17052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C639C84-2394-4E3B-AEE3-EEEE56062F64}" type="slidenum">
              <a:rPr lang="en-US" altLang="de-DE" sz="1300"/>
              <a:pPr>
                <a:spcBef>
                  <a:spcPct val="0"/>
                </a:spcBef>
              </a:pPr>
              <a:t>20</a:t>
            </a:fld>
            <a:endParaRPr lang="en-US" altLang="de-DE" sz="1300"/>
          </a:p>
        </p:txBody>
      </p:sp>
      <p:sp>
        <p:nvSpPr>
          <p:cNvPr id="45059" name="Rectangle 2"/>
          <p:cNvSpPr>
            <a:spLocks noGrp="1" noRot="1" noChangeAspect="1" noChangeArrowheads="1" noTextEdit="1"/>
          </p:cNvSpPr>
          <p:nvPr>
            <p:ph type="sldImg"/>
          </p:nvPr>
        </p:nvSpPr>
        <p:spPr>
          <a:xfrm>
            <a:off x="139700" y="768350"/>
            <a:ext cx="6821488"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982172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3EAD003-A49E-4360-8EDF-908A135D4D04}" type="slidenum">
              <a:rPr lang="en-US" altLang="de-DE" sz="1300"/>
              <a:pPr>
                <a:spcBef>
                  <a:spcPct val="0"/>
                </a:spcBef>
              </a:pPr>
              <a:t>21</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485185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3EAD003-A49E-4360-8EDF-908A135D4D04}" type="slidenum">
              <a:rPr lang="en-US" altLang="de-DE" sz="1300"/>
              <a:pPr>
                <a:spcBef>
                  <a:spcPct val="0"/>
                </a:spcBef>
              </a:pPr>
              <a:t>22</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485185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3EAD003-A49E-4360-8EDF-908A135D4D04}" type="slidenum">
              <a:rPr lang="en-US" altLang="de-DE" sz="1300"/>
              <a:pPr>
                <a:spcBef>
                  <a:spcPct val="0"/>
                </a:spcBef>
              </a:pPr>
              <a:t>23</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485185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94DAD9D-42DC-486C-8C82-33792797010F}" type="slidenum">
              <a:rPr lang="en-US" altLang="de-DE" sz="1300"/>
              <a:pPr>
                <a:spcBef>
                  <a:spcPct val="0"/>
                </a:spcBef>
              </a:pPr>
              <a:t>24</a:t>
            </a:fld>
            <a:endParaRPr lang="en-US" altLang="de-DE" sz="1300"/>
          </a:p>
        </p:txBody>
      </p:sp>
      <p:sp>
        <p:nvSpPr>
          <p:cNvPr id="53251" name="Rectangle 2"/>
          <p:cNvSpPr>
            <a:spLocks noGrp="1" noRot="1" noChangeAspect="1" noChangeArrowheads="1" noTextEdit="1"/>
          </p:cNvSpPr>
          <p:nvPr>
            <p:ph type="sldImg"/>
          </p:nvPr>
        </p:nvSpPr>
        <p:spPr>
          <a:xfrm>
            <a:off x="138113" y="768350"/>
            <a:ext cx="6823075" cy="3836988"/>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244811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94DAD9D-42DC-486C-8C82-33792797010F}" type="slidenum">
              <a:rPr lang="en-US" altLang="de-DE" sz="1300"/>
              <a:pPr>
                <a:spcBef>
                  <a:spcPct val="0"/>
                </a:spcBef>
              </a:pPr>
              <a:t>25</a:t>
            </a:fld>
            <a:endParaRPr lang="en-US" altLang="de-DE" sz="1300"/>
          </a:p>
        </p:txBody>
      </p:sp>
      <p:sp>
        <p:nvSpPr>
          <p:cNvPr id="53251" name="Rectangle 2"/>
          <p:cNvSpPr>
            <a:spLocks noGrp="1" noRot="1" noChangeAspect="1" noChangeArrowheads="1" noTextEdit="1"/>
          </p:cNvSpPr>
          <p:nvPr>
            <p:ph type="sldImg"/>
          </p:nvPr>
        </p:nvSpPr>
        <p:spPr>
          <a:xfrm>
            <a:off x="138113" y="768350"/>
            <a:ext cx="6823075" cy="3836988"/>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2448112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4A8B34D-34C7-48E4-A97C-D9483D441CCE}" type="slidenum">
              <a:rPr lang="en-US" altLang="de-DE" sz="1300"/>
              <a:pPr>
                <a:spcBef>
                  <a:spcPct val="0"/>
                </a:spcBef>
              </a:pPr>
              <a:t>26</a:t>
            </a:fld>
            <a:endParaRPr lang="en-US" altLang="de-DE" sz="1300"/>
          </a:p>
        </p:txBody>
      </p:sp>
      <p:sp>
        <p:nvSpPr>
          <p:cNvPr id="57347" name="Rectangle 2"/>
          <p:cNvSpPr>
            <a:spLocks noGrp="1" noRot="1" noChangeAspect="1" noChangeArrowheads="1" noTextEdit="1"/>
          </p:cNvSpPr>
          <p:nvPr>
            <p:ph type="sldImg"/>
          </p:nvPr>
        </p:nvSpPr>
        <p:spPr>
          <a:xfrm>
            <a:off x="138113" y="768350"/>
            <a:ext cx="6823075" cy="3836988"/>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7042187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7008E37-3B0C-480D-9C49-01D66F1F4F06}" type="slidenum">
              <a:rPr lang="en-US" altLang="de-DE" sz="1300"/>
              <a:pPr>
                <a:spcBef>
                  <a:spcPct val="0"/>
                </a:spcBef>
              </a:pPr>
              <a:t>27</a:t>
            </a:fld>
            <a:endParaRPr lang="en-US" altLang="de-DE" sz="1300"/>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4415716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0F57455-C149-4D09-8EDF-890B0844A458}" type="slidenum">
              <a:rPr lang="en-US" altLang="de-DE" sz="1300"/>
              <a:pPr>
                <a:spcBef>
                  <a:spcPct val="0"/>
                </a:spcBef>
              </a:pPr>
              <a:t>28</a:t>
            </a:fld>
            <a:endParaRPr lang="en-US" altLang="de-DE"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095275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0F57455-C149-4D09-8EDF-890B0844A458}" type="slidenum">
              <a:rPr lang="en-US" altLang="de-DE" sz="1300"/>
              <a:pPr>
                <a:spcBef>
                  <a:spcPct val="0"/>
                </a:spcBef>
              </a:pPr>
              <a:t>29</a:t>
            </a:fld>
            <a:endParaRPr lang="en-US" altLang="de-DE"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095275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0F57455-C149-4D09-8EDF-890B0844A458}" type="slidenum">
              <a:rPr lang="en-US" altLang="de-DE" sz="1300"/>
              <a:pPr>
                <a:spcBef>
                  <a:spcPct val="0"/>
                </a:spcBef>
              </a:pPr>
              <a:t>30</a:t>
            </a:fld>
            <a:endParaRPr lang="en-US" altLang="de-DE"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095275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84D0CB9-8D60-44AD-82F3-C6EEB3E31B99}" type="slidenum">
              <a:rPr lang="en-US" altLang="de-DE" sz="1300"/>
              <a:pPr>
                <a:spcBef>
                  <a:spcPct val="0"/>
                </a:spcBef>
              </a:pPr>
              <a:t>31</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3673408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84D0CB9-8D60-44AD-82F3-C6EEB3E31B99}" type="slidenum">
              <a:rPr lang="en-US" altLang="de-DE" sz="1300"/>
              <a:pPr>
                <a:spcBef>
                  <a:spcPct val="0"/>
                </a:spcBef>
              </a:pPr>
              <a:t>32</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3673408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84D0CB9-8D60-44AD-82F3-C6EEB3E31B99}" type="slidenum">
              <a:rPr lang="en-US" altLang="de-DE" sz="1300"/>
              <a:pPr>
                <a:spcBef>
                  <a:spcPct val="0"/>
                </a:spcBef>
              </a:pPr>
              <a:t>33</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3673408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84D0CB9-8D60-44AD-82F3-C6EEB3E31B99}" type="slidenum">
              <a:rPr lang="en-US" altLang="de-DE" sz="1300"/>
              <a:pPr>
                <a:spcBef>
                  <a:spcPct val="0"/>
                </a:spcBef>
              </a:pPr>
              <a:t>34</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3673408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0B313D9-C9A4-4D98-93BE-8B5559C406F0}" type="slidenum">
              <a:rPr lang="en-US" altLang="de-DE" sz="1300"/>
              <a:pPr>
                <a:spcBef>
                  <a:spcPct val="0"/>
                </a:spcBef>
              </a:pPr>
              <a:t>35</a:t>
            </a:fld>
            <a:endParaRPr lang="en-US" altLang="de-DE"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9590313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0B313D9-C9A4-4D98-93BE-8B5559C406F0}" type="slidenum">
              <a:rPr lang="en-US" altLang="de-DE" sz="1300"/>
              <a:pPr>
                <a:spcBef>
                  <a:spcPct val="0"/>
                </a:spcBef>
              </a:pPr>
              <a:t>36</a:t>
            </a:fld>
            <a:endParaRPr lang="en-US" altLang="de-DE"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9590313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EEB9BA7-089D-4C70-A9D2-364BD1E574D1}" type="slidenum">
              <a:rPr lang="en-US" altLang="de-DE" sz="1300"/>
              <a:pPr>
                <a:spcBef>
                  <a:spcPct val="0"/>
                </a:spcBef>
              </a:pPr>
              <a:t>37</a:t>
            </a:fld>
            <a:endParaRPr lang="en-US" altLang="de-DE" sz="1300"/>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5708887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EEB9BA7-089D-4C70-A9D2-364BD1E574D1}" type="slidenum">
              <a:rPr lang="en-US" altLang="de-DE" sz="1300"/>
              <a:pPr>
                <a:spcBef>
                  <a:spcPct val="0"/>
                </a:spcBef>
              </a:pPr>
              <a:t>38</a:t>
            </a:fld>
            <a:endParaRPr lang="en-US" altLang="de-DE" sz="1300"/>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5708887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39</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5F00FC7-AC72-4BE7-98EF-77D58B6DBB6F}" type="slidenum">
              <a:rPr lang="en-US" altLang="de-DE" sz="1300"/>
              <a:pPr>
                <a:spcBef>
                  <a:spcPct val="0"/>
                </a:spcBef>
              </a:pPr>
              <a:t>40</a:t>
            </a:fld>
            <a:endParaRPr lang="en-US" altLang="de-DE" sz="1300"/>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2699450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6C5B8D1-25AE-49FE-81CD-4B1D6C1DF957}" type="slidenum">
              <a:rPr lang="en-US" altLang="de-DE" sz="1300"/>
              <a:pPr>
                <a:spcBef>
                  <a:spcPct val="0"/>
                </a:spcBef>
              </a:pPr>
              <a:t>41</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5475900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1C485CC-85E9-413B-9CA0-E42B3B878EE2}" type="slidenum">
              <a:rPr lang="en-US" altLang="de-DE" sz="1300"/>
              <a:pPr>
                <a:spcBef>
                  <a:spcPct val="0"/>
                </a:spcBef>
              </a:pPr>
              <a:t>42</a:t>
            </a:fld>
            <a:endParaRPr lang="en-US"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7779136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634E3E4-C6E9-43DF-8B8C-993AB170BFF8}" type="slidenum">
              <a:rPr lang="en-US" altLang="de-DE" sz="1300"/>
              <a:pPr>
                <a:spcBef>
                  <a:spcPct val="0"/>
                </a:spcBef>
              </a:pPr>
              <a:t>43</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0412694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634E3E4-C6E9-43DF-8B8C-993AB170BFF8}" type="slidenum">
              <a:rPr lang="en-US" altLang="de-DE" sz="1300"/>
              <a:pPr>
                <a:spcBef>
                  <a:spcPct val="0"/>
                </a:spcBef>
              </a:pPr>
              <a:t>44</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0412694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634E3E4-C6E9-43DF-8B8C-993AB170BFF8}" type="slidenum">
              <a:rPr lang="en-US" altLang="de-DE" sz="1300"/>
              <a:pPr>
                <a:spcBef>
                  <a:spcPct val="0"/>
                </a:spcBef>
              </a:pPr>
              <a:t>45</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0412694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C377113-0364-4668-AFB9-DCDA1F739C7D}" type="slidenum">
              <a:rPr lang="en-US" altLang="de-DE" sz="1300"/>
              <a:pPr>
                <a:spcBef>
                  <a:spcPct val="0"/>
                </a:spcBef>
              </a:pPr>
              <a:t>46</a:t>
            </a:fld>
            <a:endParaRPr lang="en-US" altLang="de-DE" sz="1300"/>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9370221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47</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F96EBF3-8DCB-46AF-8801-F4687503C800}" type="slidenum">
              <a:rPr lang="en-US" altLang="de-DE" sz="1300"/>
              <a:pPr>
                <a:spcBef>
                  <a:spcPct val="0"/>
                </a:spcBef>
              </a:pPr>
              <a:t>48</a:t>
            </a:fld>
            <a:endParaRPr lang="en-US" altLang="de-DE" sz="1300"/>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3246769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ja-JP" altLang="en-US" dirty="0">
                <a:solidFill>
                  <a:srgbClr val="004992"/>
                </a:solidFill>
              </a:rPr>
              <a:t>メタ認知トレーニング（</a:t>
            </a:r>
            <a:r>
              <a:rPr lang="en-US" altLang="ja-JP" dirty="0">
                <a:solidFill>
                  <a:srgbClr val="004992"/>
                </a:solidFill>
              </a:rPr>
              <a:t>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ja-JP" altLang="en-US" sz="1000" dirty="0">
                <a:latin typeface="+mj-lt"/>
              </a:rPr>
              <a:t>このモジュールでの画像の使用は作者や著作権者によってそれぞれ、快く使用許可を得ています。詳細 </a:t>
            </a:r>
            <a:r>
              <a:rPr lang="en-US" altLang="ja-JP" sz="1000" dirty="0">
                <a:latin typeface="+mj-lt"/>
              </a:rPr>
              <a:t>(</a:t>
            </a:r>
            <a:r>
              <a:rPr lang="ja-JP" altLang="en-US" sz="1000" dirty="0">
                <a:latin typeface="+mj-lt"/>
              </a:rPr>
              <a:t>作者、タイトル</a:t>
            </a:r>
            <a:r>
              <a:rPr lang="en-US" altLang="ja-JP" sz="1000" dirty="0">
                <a:latin typeface="+mj-lt"/>
              </a:rPr>
              <a:t>) </a:t>
            </a:r>
            <a:r>
              <a:rPr lang="ja-JP" altLang="en-US" sz="1000" dirty="0">
                <a:latin typeface="+mj-lt"/>
              </a:rPr>
              <a:t>についてはこの発表用のスライドの最後を参照してください。</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6 – </a:t>
            </a:r>
            <a:r>
              <a:rPr lang="ja-JP" altLang="en-US"/>
              <a:t>共感すること</a:t>
            </a:r>
            <a:r>
              <a:rPr lang="en-US" altLang="ja-JP"/>
              <a:t>… II</a:t>
            </a:r>
            <a:endParaRPr lang="de-DE" altLang="ja-JP"/>
          </a:p>
        </p:txBody>
      </p:sp>
      <p:sp>
        <p:nvSpPr>
          <p:cNvPr id="4" name="Slide Number Placeholder 3"/>
          <p:cNvSpPr>
            <a:spLocks noGrp="1"/>
          </p:cNvSpPr>
          <p:nvPr>
            <p:ph type="sldNum" sz="quarter" idx="12"/>
          </p:nvPr>
        </p:nvSpPr>
        <p:spPr bwMode="gray"/>
        <p:txBody>
          <a:bodyPr/>
          <a:lstStyle>
            <a:lvl1pPr>
              <a:defRPr b="0"/>
            </a:lvl1pPr>
          </a:lstStyle>
          <a:p>
            <a:pPr>
              <a:defRPr/>
            </a:pPr>
            <a:fld id="{744F09CF-B014-4E37-BD1B-9E5340A1BFCE}" type="slidenum">
              <a:rPr lang="ja-JP" altLang="de-DE" smtClean="0"/>
              <a:pPr>
                <a:defRPr/>
              </a:pPr>
              <a:t>‹Nr.›</a:t>
            </a:fld>
            <a:endParaRPr lang="de-DE" altLang="ja-JP"/>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ja-JP" altLang="en-US"/>
              <a:t>トレーニング・モジュール </a:t>
            </a:r>
            <a:r>
              <a:rPr lang="en-US" altLang="ja-JP"/>
              <a:t>6 – </a:t>
            </a:r>
            <a:r>
              <a:rPr lang="ja-JP" altLang="en-US"/>
              <a:t>共感すること</a:t>
            </a:r>
            <a:r>
              <a:rPr lang="en-US" altLang="ja-JP"/>
              <a:t>… II</a:t>
            </a:r>
            <a:endParaRPr lang="de-DE" altLang="ja-JP"/>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601767B9-620E-4641-A18F-84F55B027523}" type="slidenum">
              <a:rPr lang="ja-JP" altLang="de-DE" smtClean="0"/>
              <a:pPr>
                <a:defRPr/>
              </a:pPr>
              <a:t>‹Nr.›</a:t>
            </a:fld>
            <a:endParaRPr lang="de-DE" altLang="ja-JP"/>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6 – </a:t>
            </a:r>
            <a:r>
              <a:rPr lang="ja-JP" altLang="en-US"/>
              <a:t>共感すること</a:t>
            </a:r>
            <a:r>
              <a:rPr lang="en-US" altLang="ja-JP"/>
              <a:t>… II</a:t>
            </a:r>
            <a:endParaRPr lang="de-DE" altLang="ja-JP"/>
          </a:p>
        </p:txBody>
      </p:sp>
      <p:sp>
        <p:nvSpPr>
          <p:cNvPr id="7" name="Slide Number Placeholder 6"/>
          <p:cNvSpPr>
            <a:spLocks noGrp="1"/>
          </p:cNvSpPr>
          <p:nvPr>
            <p:ph type="sldNum" sz="quarter" idx="12"/>
          </p:nvPr>
        </p:nvSpPr>
        <p:spPr bwMode="gray"/>
        <p:txBody>
          <a:bodyPr/>
          <a:lstStyle>
            <a:lvl1pPr>
              <a:defRPr b="0"/>
            </a:lvl1pPr>
          </a:lstStyle>
          <a:p>
            <a:pPr>
              <a:defRPr/>
            </a:pPr>
            <a:fld id="{53D82AF5-4063-412E-A562-4AC5B6ABB9E1}" type="slidenum">
              <a:rPr lang="ja-JP" altLang="de-DE" smtClean="0"/>
              <a:pPr>
                <a:defRPr/>
              </a:pPr>
              <a:t>‹Nr.›</a:t>
            </a:fld>
            <a:endParaRPr lang="de-DE" altLang="ja-JP"/>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6 – </a:t>
            </a:r>
            <a:r>
              <a:rPr lang="ja-JP" altLang="en-US"/>
              <a:t>共感すること</a:t>
            </a:r>
            <a:r>
              <a:rPr lang="en-US" altLang="ja-JP"/>
              <a:t>… II</a:t>
            </a:r>
            <a:endParaRPr lang="de-DE" altLang="ja-JP"/>
          </a:p>
        </p:txBody>
      </p:sp>
      <p:sp>
        <p:nvSpPr>
          <p:cNvPr id="7" name="Slide Number Placeholder 6"/>
          <p:cNvSpPr>
            <a:spLocks noGrp="1"/>
          </p:cNvSpPr>
          <p:nvPr>
            <p:ph type="sldNum" sz="quarter" idx="12"/>
          </p:nvPr>
        </p:nvSpPr>
        <p:spPr bwMode="gray"/>
        <p:txBody>
          <a:bodyPr/>
          <a:lstStyle>
            <a:lvl1pPr>
              <a:defRPr b="0"/>
            </a:lvl1pPr>
          </a:lstStyle>
          <a:p>
            <a:pPr>
              <a:defRPr/>
            </a:pPr>
            <a:fld id="{744F09CF-B014-4E37-BD1B-9E5340A1BFCE}" type="slidenum">
              <a:rPr lang="ja-JP" altLang="de-DE" smtClean="0"/>
              <a:pPr>
                <a:defRPr/>
              </a:pPr>
              <a:t>‹Nr.›</a:t>
            </a:fld>
            <a:endParaRPr lang="de-DE" altLang="ja-JP"/>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6 – </a:t>
            </a:r>
            <a:r>
              <a:rPr lang="ja-JP" altLang="en-US"/>
              <a:t>共感すること</a:t>
            </a:r>
            <a:r>
              <a:rPr lang="en-US" altLang="ja-JP"/>
              <a:t>… II</a:t>
            </a:r>
            <a:endParaRPr lang="de-DE" altLang="ja-JP"/>
          </a:p>
        </p:txBody>
      </p:sp>
      <p:sp>
        <p:nvSpPr>
          <p:cNvPr id="7" name="Slide Number Placeholder 6"/>
          <p:cNvSpPr>
            <a:spLocks noGrp="1"/>
          </p:cNvSpPr>
          <p:nvPr>
            <p:ph type="sldNum" sz="quarter" idx="12"/>
          </p:nvPr>
        </p:nvSpPr>
        <p:spPr bwMode="gray"/>
        <p:txBody>
          <a:bodyPr/>
          <a:lstStyle>
            <a:lvl1pPr>
              <a:defRPr b="0"/>
            </a:lvl1pPr>
          </a:lstStyle>
          <a:p>
            <a:pPr>
              <a:defRPr/>
            </a:pPr>
            <a:fld id="{744F09CF-B014-4E37-BD1B-9E5340A1BFCE}" type="slidenum">
              <a:rPr lang="ja-JP" altLang="de-DE" smtClean="0"/>
              <a:pPr>
                <a:defRPr/>
              </a:pPr>
              <a:t>‹Nr.›</a:t>
            </a:fld>
            <a:endParaRPr lang="de-DE" altLang="ja-JP"/>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6 – </a:t>
            </a:r>
            <a:r>
              <a:rPr lang="ja-JP" altLang="en-US"/>
              <a:t>共感すること</a:t>
            </a:r>
            <a:r>
              <a:rPr lang="en-US" altLang="ja-JP"/>
              <a:t>… II</a:t>
            </a:r>
            <a:endParaRPr lang="de-DE" altLang="ja-JP"/>
          </a:p>
        </p:txBody>
      </p:sp>
      <p:sp>
        <p:nvSpPr>
          <p:cNvPr id="5" name="Slide Number Placeholder 4"/>
          <p:cNvSpPr>
            <a:spLocks noGrp="1"/>
          </p:cNvSpPr>
          <p:nvPr>
            <p:ph type="sldNum" sz="quarter" idx="12"/>
          </p:nvPr>
        </p:nvSpPr>
        <p:spPr bwMode="gray"/>
        <p:txBody>
          <a:bodyPr/>
          <a:lstStyle>
            <a:lvl1pPr>
              <a:defRPr b="0"/>
            </a:lvl1pPr>
          </a:lstStyle>
          <a:p>
            <a:pPr>
              <a:defRPr/>
            </a:pPr>
            <a:fld id="{2E14B6D7-FDB2-4850-A6AD-6051E901D59F}" type="slidenum">
              <a:rPr lang="ja-JP" altLang="de-DE" smtClean="0"/>
              <a:pPr>
                <a:defRPr/>
              </a:pPr>
              <a:t>‹Nr.›</a:t>
            </a:fld>
            <a:endParaRPr lang="de-DE" altLang="ja-JP"/>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6 – </a:t>
            </a:r>
            <a:r>
              <a:rPr lang="ja-JP" altLang="en-US"/>
              <a:t>共感すること</a:t>
            </a:r>
            <a:r>
              <a:rPr lang="en-US" altLang="ja-JP"/>
              <a:t>… II</a:t>
            </a:r>
            <a:endParaRPr lang="de-DE" altLang="ja-JP"/>
          </a:p>
        </p:txBody>
      </p:sp>
      <p:sp>
        <p:nvSpPr>
          <p:cNvPr id="4" name="Slide Number Placeholder 3"/>
          <p:cNvSpPr>
            <a:spLocks noGrp="1"/>
          </p:cNvSpPr>
          <p:nvPr>
            <p:ph type="sldNum" sz="quarter" idx="12"/>
          </p:nvPr>
        </p:nvSpPr>
        <p:spPr bwMode="gray"/>
        <p:txBody>
          <a:bodyPr/>
          <a:lstStyle>
            <a:lvl1pPr>
              <a:defRPr b="0"/>
            </a:lvl1pPr>
          </a:lstStyle>
          <a:p>
            <a:pPr>
              <a:defRPr/>
            </a:pPr>
            <a:fld id="{EBE7CD0C-F3C4-4C78-A869-CF9354FB6A6D}" type="slidenum">
              <a:rPr lang="ja-JP" altLang="de-DE" smtClean="0"/>
              <a:pPr>
                <a:defRPr/>
              </a:pPr>
              <a:t>‹Nr.›</a:t>
            </a:fld>
            <a:endParaRPr lang="de-DE" altLang="ja-JP"/>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067306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842545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ja-JP" altLang="en-US" dirty="0">
                <a:solidFill>
                  <a:srgbClr val="004992"/>
                </a:solidFill>
              </a:rPr>
              <a:t>メタ認知トレーニング（</a:t>
            </a:r>
            <a:r>
              <a:rPr lang="en-US" altLang="ja-JP" dirty="0">
                <a:solidFill>
                  <a:srgbClr val="004992"/>
                </a:solidFill>
              </a:rPr>
              <a:t>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r>
              <a:rPr lang="ja-JP" altLang="en-US" sz="1000" dirty="0">
                <a:solidFill>
                  <a:srgbClr val="333333"/>
                </a:solidFill>
                <a:latin typeface="Calibri Light"/>
              </a:rPr>
              <a:t>このモジュールでの画像の使用は作者や著作権者によってそれぞれ、快く使用許可を得ています。詳細 </a:t>
            </a:r>
            <a:r>
              <a:rPr lang="en-US" altLang="ja-JP" sz="1000" dirty="0">
                <a:solidFill>
                  <a:srgbClr val="333333"/>
                </a:solidFill>
                <a:latin typeface="Calibri Light"/>
              </a:rPr>
              <a:t>(</a:t>
            </a:r>
            <a:r>
              <a:rPr lang="ja-JP" altLang="en-US" sz="1000" dirty="0">
                <a:solidFill>
                  <a:srgbClr val="333333"/>
                </a:solidFill>
                <a:latin typeface="Calibri Light"/>
              </a:rPr>
              <a:t>作者、タイトル</a:t>
            </a:r>
            <a:r>
              <a:rPr lang="en-US" altLang="ja-JP" sz="1000" dirty="0">
                <a:solidFill>
                  <a:srgbClr val="333333"/>
                </a:solidFill>
                <a:latin typeface="Calibri Light"/>
              </a:rPr>
              <a:t>) </a:t>
            </a:r>
            <a:r>
              <a:rPr lang="ja-JP" altLang="en-US" sz="1000" dirty="0">
                <a:solidFill>
                  <a:srgbClr val="333333"/>
                </a:solidFill>
                <a:latin typeface="Calibri Light"/>
              </a:rPr>
              <a:t>についてはこの発表用のスライドの最後を参照してください。</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24654369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15800086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1196248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Tree>
    <p:extLst>
      <p:ext uri="{BB962C8B-B14F-4D97-AF65-F5344CB8AC3E}">
        <p14:creationId xmlns:p14="http://schemas.microsoft.com/office/powerpoint/2010/main" val="309866482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0042089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47326347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068901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76409044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419675092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406226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ja-JP" altLang="en-US"/>
              <a:t>トレーニング・モジュール </a:t>
            </a:r>
            <a:r>
              <a:rPr lang="en-US" altLang="ja-JP"/>
              <a:t>6 – </a:t>
            </a:r>
            <a:r>
              <a:rPr lang="ja-JP" altLang="en-US"/>
              <a:t>共感すること</a:t>
            </a:r>
            <a:r>
              <a:rPr lang="en-US" altLang="ja-JP"/>
              <a:t>… II</a:t>
            </a:r>
            <a:endParaRPr lang="de-DE" altLang="ja-JP"/>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744F09CF-B014-4E37-BD1B-9E5340A1BFCE}" type="slidenum">
              <a:rPr lang="ja-JP" altLang="de-DE" smtClean="0"/>
              <a:pPr>
                <a:defRPr/>
              </a:pPr>
              <a:t>‹Nr.›</a:t>
            </a:fld>
            <a:endParaRPr lang="de-DE" altLang="ja-JP"/>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smtClean="0">
                <a:solidFill>
                  <a:srgbClr val="333333"/>
                </a:solidFill>
              </a:rPr>
              <a:pPr defTabSz="457123" eaLnBrk="1" fontAlgn="auto" hangingPunct="1">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3615133804"/>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10.xml"/><Relationship Id="rId5" Type="http://schemas.openxmlformats.org/officeDocument/2006/relationships/image" Target="../media/image17.jpeg"/><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10.xml"/><Relationship Id="rId5" Type="http://schemas.openxmlformats.org/officeDocument/2006/relationships/image" Target="../media/image17.jpeg"/><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7.jpeg"/><Relationship Id="rId4" Type="http://schemas.openxmlformats.org/officeDocument/2006/relationships/image" Target="../media/image16.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4.xml"/><Relationship Id="rId1" Type="http://schemas.openxmlformats.org/officeDocument/2006/relationships/slideLayout" Target="../slideLayouts/slideLayout11.xml"/><Relationship Id="rId4" Type="http://schemas.openxmlformats.org/officeDocument/2006/relationships/image" Target="../media/image19.jpeg"/></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5.xml"/><Relationship Id="rId1" Type="http://schemas.openxmlformats.org/officeDocument/2006/relationships/slideLayout" Target="../slideLayouts/slideLayout11.xml"/><Relationship Id="rId4" Type="http://schemas.openxmlformats.org/officeDocument/2006/relationships/image" Target="../media/image19.jpeg"/></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6.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5.xml"/><Relationship Id="rId1" Type="http://schemas.openxmlformats.org/officeDocument/2006/relationships/slideLayout" Target="../slideLayouts/slideLayout11.xml"/><Relationship Id="rId4" Type="http://schemas.openxmlformats.org/officeDocument/2006/relationships/image" Target="../media/image23.png"/></Relationships>
</file>

<file path=ppt/slides/_rels/slide3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6.xml"/><Relationship Id="rId1" Type="http://schemas.openxmlformats.org/officeDocument/2006/relationships/slideLayout" Target="../slideLayouts/slideLayout11.xml"/><Relationship Id="rId4" Type="http://schemas.openxmlformats.org/officeDocument/2006/relationships/image" Target="../media/image23.png"/></Relationships>
</file>

<file path=ppt/slides/_rels/slide3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7.xml"/><Relationship Id="rId1" Type="http://schemas.openxmlformats.org/officeDocument/2006/relationships/slideLayout" Target="../slideLayouts/slideLayout5.xml"/><Relationship Id="rId4" Type="http://schemas.openxmlformats.org/officeDocument/2006/relationships/image" Target="../media/image29.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6 A BADE – </a:t>
            </a:r>
            <a:r>
              <a:rPr lang="ja-JP" altLang="en-US" dirty="0"/>
              <a:t>共感すること</a:t>
            </a:r>
            <a:r>
              <a:rPr lang="en-US" altLang="ja-JP" dirty="0"/>
              <a:t>… II</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&amp; Woodward</a:t>
            </a:r>
            <a:r>
              <a:rPr lang="nl-NL" sz="1600" dirty="0">
                <a:solidFill>
                  <a:srgbClr val="004992"/>
                </a:solidFill>
              </a:rPr>
              <a:t> (4|21)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8535639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dirty="0">
                <a:solidFill>
                  <a:srgbClr val="004992"/>
                </a:solidFill>
                <a:latin typeface="+mn-lt"/>
                <a:ea typeface="+mn-ea"/>
                <a:cs typeface="+mn-cs"/>
              </a:rPr>
              <a:t>誰かと知り合いになるとき、どこを最初に見ますか</a:t>
            </a:r>
            <a:r>
              <a:rPr lang="en-US" altLang="ja-JP" sz="3600" dirty="0">
                <a:solidFill>
                  <a:srgbClr val="004992"/>
                </a:solidFill>
                <a:latin typeface="+mn-lt"/>
                <a:ea typeface="+mn-ea"/>
                <a:cs typeface="+mn-cs"/>
              </a:rPr>
              <a:t>?</a:t>
            </a:r>
            <a:br>
              <a:rPr lang="en-US" altLang="ja-JP" sz="3600" dirty="0">
                <a:solidFill>
                  <a:srgbClr val="004992"/>
                </a:solidFill>
                <a:latin typeface="+mn-lt"/>
                <a:ea typeface="+mn-ea"/>
                <a:cs typeface="+mn-cs"/>
              </a:rPr>
            </a:br>
            <a:r>
              <a:rPr lang="ja-JP" altLang="en-US" dirty="0">
                <a:solidFill>
                  <a:srgbClr val="004992"/>
                </a:solidFill>
                <a:latin typeface="+mn-lt"/>
                <a:ea typeface="+mn-ea"/>
                <a:cs typeface="+mn-cs"/>
              </a:rPr>
              <a:t>正しい評価のためにこれらの手掛かりはどれだけ信頼できますか</a:t>
            </a:r>
            <a:r>
              <a:rPr lang="en-US" altLang="ja-JP" dirty="0">
                <a:solidFill>
                  <a:srgbClr val="004992"/>
                </a:solidFill>
                <a:latin typeface="+mn-lt"/>
                <a:ea typeface="+mn-ea"/>
                <a:cs typeface="+mn-cs"/>
              </a:rPr>
              <a:t>?</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2E14B6D7-FDB2-4850-A6AD-6051E901D59F}" type="slidenum">
              <a:rPr lang="ja-JP" altLang="de-DE" smtClean="0">
                <a:latin typeface="+mn-lt"/>
              </a:rPr>
              <a:pPr>
                <a:defRPr/>
              </a:pPr>
              <a:t>2</a:t>
            </a:fld>
            <a:endParaRPr lang="de-DE" altLang="ja-JP">
              <a:latin typeface="+mn-lt"/>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dirty="0">
                <a:solidFill>
                  <a:srgbClr val="004992"/>
                </a:solidFill>
                <a:latin typeface="+mn-lt"/>
                <a:ea typeface="+mn-ea"/>
                <a:cs typeface="+mn-cs"/>
              </a:rPr>
              <a:t>誰かと知り合いになるとき、どこを最初に見ますか</a:t>
            </a:r>
            <a:r>
              <a:rPr lang="en-US" altLang="ja-JP" sz="3600" dirty="0">
                <a:solidFill>
                  <a:srgbClr val="004992"/>
                </a:solidFill>
                <a:latin typeface="+mn-lt"/>
                <a:ea typeface="+mn-ea"/>
                <a:cs typeface="+mn-cs"/>
              </a:rPr>
              <a:t>?</a:t>
            </a:r>
            <a:br>
              <a:rPr lang="en-US" altLang="ja-JP" sz="3600" dirty="0">
                <a:solidFill>
                  <a:srgbClr val="004992"/>
                </a:solidFill>
                <a:latin typeface="+mn-lt"/>
                <a:ea typeface="+mn-ea"/>
                <a:cs typeface="+mn-cs"/>
              </a:rPr>
            </a:br>
            <a:r>
              <a:rPr lang="ja-JP" altLang="en-US" dirty="0">
                <a:solidFill>
                  <a:srgbClr val="004992"/>
                </a:solidFill>
                <a:latin typeface="+mn-lt"/>
                <a:ea typeface="+mn-ea"/>
                <a:cs typeface="+mn-cs"/>
              </a:rPr>
              <a:t>正しい評価のためにこれらの手掛かりはどれだけ信頼できますか</a:t>
            </a:r>
            <a:r>
              <a:rPr lang="en-US" altLang="ja-JP" dirty="0">
                <a:solidFill>
                  <a:srgbClr val="004992"/>
                </a:solidFill>
                <a:latin typeface="+mn-lt"/>
                <a:ea typeface="+mn-ea"/>
                <a:cs typeface="+mn-cs"/>
              </a:rPr>
              <a:t>?</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2E14B6D7-FDB2-4850-A6AD-6051E901D59F}" type="slidenum">
              <a:rPr lang="ja-JP" altLang="de-DE" smtClean="0">
                <a:latin typeface="+mn-lt"/>
              </a:rPr>
              <a:pPr>
                <a:defRPr/>
              </a:pPr>
              <a:t>3</a:t>
            </a:fld>
            <a:endParaRPr lang="de-DE" altLang="ja-JP">
              <a:latin typeface="+mn-lt"/>
            </a:endParaRPr>
          </a:p>
        </p:txBody>
      </p:sp>
      <p:pic>
        <p:nvPicPr>
          <p:cNvPr id="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18"/>
          <p:cNvSpPr txBox="1">
            <a:spLocks noChangeArrowheads="1"/>
          </p:cNvSpPr>
          <p:nvPr/>
        </p:nvSpPr>
        <p:spPr bwMode="auto">
          <a:xfrm>
            <a:off x="1964531" y="3670807"/>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ja-JP" altLang="en-US" sz="2000" dirty="0">
                <a:latin typeface="Calibri Light"/>
              </a:rPr>
              <a:t>手</a:t>
            </a:r>
            <a:r>
              <a:rPr lang="en-US" altLang="ja-JP" sz="2000" dirty="0">
                <a:latin typeface="Calibri Light"/>
              </a:rPr>
              <a:t>?</a:t>
            </a:r>
            <a:endParaRPr lang="de-DE" altLang="de-DE" sz="2000" dirty="0">
              <a:latin typeface="Calibri Light"/>
            </a:endParaRPr>
          </a:p>
        </p:txBody>
      </p:sp>
      <p:sp>
        <p:nvSpPr>
          <p:cNvPr id="20" name="Caption_21"/>
          <p:cNvSpPr>
            <a:spLocks noChangeShapeType="1"/>
          </p:cNvSpPr>
          <p:nvPr/>
        </p:nvSpPr>
        <p:spPr bwMode="auto">
          <a:xfrm>
            <a:off x="1993131" y="4045134"/>
            <a:ext cx="292608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1" name="Caption_26"/>
          <p:cNvSpPr>
            <a:spLocks noChangeShapeType="1"/>
          </p:cNvSpPr>
          <p:nvPr/>
        </p:nvSpPr>
        <p:spPr bwMode="auto">
          <a:xfrm flipV="1">
            <a:off x="1993131" y="2892475"/>
            <a:ext cx="466344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2" name="Caption_14"/>
          <p:cNvSpPr txBox="1"/>
          <p:nvPr/>
        </p:nvSpPr>
        <p:spPr>
          <a:xfrm>
            <a:off x="4665473" y="6455664"/>
            <a:ext cx="2830573" cy="289823"/>
          </a:xfrm>
          <a:prstGeom prst="rect">
            <a:avLst/>
          </a:prstGeom>
        </p:spPr>
        <p:txBody>
          <a:bodyPr wrap="square" lIns="0" tIns="12700" rIns="0" bIns="0">
            <a:spAutoFit/>
          </a:bodyPr>
          <a:lstStyle/>
          <a:p>
            <a:pPr marL="12700" algn="ctr" eaLnBrk="1" fontAlgn="auto" hangingPunct="1">
              <a:spcBef>
                <a:spcPts val="100"/>
              </a:spcBef>
              <a:spcAft>
                <a:spcPts val="0"/>
              </a:spcAft>
              <a:defRPr/>
            </a:pPr>
            <a:r>
              <a:rPr lang="ja-JP" altLang="en-US" i="1" spc="-5" dirty="0">
                <a:latin typeface="Calibri Light"/>
                <a:cs typeface="Verdana"/>
              </a:rPr>
              <a:t>それとも</a:t>
            </a:r>
            <a:r>
              <a:rPr lang="en-US" altLang="ja-JP" i="1" spc="-5" dirty="0">
                <a:latin typeface="Calibri Light"/>
                <a:cs typeface="Verdana"/>
              </a:rPr>
              <a:t>?...</a:t>
            </a:r>
            <a:endParaRPr dirty="0">
              <a:latin typeface="Calibri Light"/>
              <a:cs typeface="Verdana"/>
            </a:endParaRPr>
          </a:p>
        </p:txBody>
      </p:sp>
      <p:sp>
        <p:nvSpPr>
          <p:cNvPr id="23" name="Caption_17"/>
          <p:cNvSpPr txBox="1">
            <a:spLocks noChangeArrowheads="1"/>
          </p:cNvSpPr>
          <p:nvPr/>
        </p:nvSpPr>
        <p:spPr bwMode="auto">
          <a:xfrm>
            <a:off x="1964531" y="2204864"/>
            <a:ext cx="265176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ja-JP" altLang="en-US" sz="2000" dirty="0">
                <a:latin typeface="Calibri Light"/>
              </a:rPr>
              <a:t>ボディ・ランゲージ</a:t>
            </a:r>
            <a:r>
              <a:rPr lang="en-US" altLang="ja-JP" sz="2000" dirty="0">
                <a:latin typeface="Calibri Light"/>
              </a:rPr>
              <a:t>/</a:t>
            </a:r>
            <a:br>
              <a:rPr lang="en-US" altLang="ja-JP" sz="2000" dirty="0">
                <a:latin typeface="Calibri Light"/>
              </a:rPr>
            </a:br>
            <a:r>
              <a:rPr lang="ja-JP" altLang="en-US" sz="2000" dirty="0">
                <a:latin typeface="Calibri Light"/>
              </a:rPr>
              <a:t>姿勢</a:t>
            </a:r>
            <a:r>
              <a:rPr lang="en-US" altLang="ja-JP" sz="2000" dirty="0">
                <a:latin typeface="Calibri Light"/>
              </a:rPr>
              <a:t>?</a:t>
            </a:r>
            <a:endParaRPr lang="de-DE" altLang="de-DE" sz="2000" dirty="0">
              <a:latin typeface="Calibri Light"/>
            </a:endParaRPr>
          </a:p>
        </p:txBody>
      </p:sp>
      <p:sp>
        <p:nvSpPr>
          <p:cNvPr id="24" name="Caption_18"/>
          <p:cNvSpPr txBox="1">
            <a:spLocks noChangeArrowheads="1"/>
          </p:cNvSpPr>
          <p:nvPr/>
        </p:nvSpPr>
        <p:spPr bwMode="auto">
          <a:xfrm>
            <a:off x="1964531" y="32849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ja-JP" altLang="en-US" sz="2000" dirty="0">
                <a:latin typeface="Calibri Light"/>
              </a:rPr>
              <a:t>目</a:t>
            </a:r>
            <a:r>
              <a:rPr lang="en-US" altLang="ja-JP" sz="2000" dirty="0">
                <a:latin typeface="Calibri Light"/>
              </a:rPr>
              <a:t>?</a:t>
            </a:r>
            <a:endParaRPr lang="de-DE" altLang="de-DE" sz="2000" dirty="0">
              <a:latin typeface="Calibri Light"/>
            </a:endParaRPr>
          </a:p>
        </p:txBody>
      </p:sp>
      <p:sp>
        <p:nvSpPr>
          <p:cNvPr id="25" name="Caption_19"/>
          <p:cNvSpPr txBox="1">
            <a:spLocks noChangeArrowheads="1"/>
          </p:cNvSpPr>
          <p:nvPr/>
        </p:nvSpPr>
        <p:spPr bwMode="auto">
          <a:xfrm>
            <a:off x="8185819" y="364502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ja-JP" altLang="en-US" sz="2000" dirty="0">
                <a:solidFill>
                  <a:srgbClr val="333333"/>
                </a:solidFill>
                <a:latin typeface="Calibri Light"/>
              </a:rPr>
              <a:t>言葉</a:t>
            </a:r>
            <a:r>
              <a:rPr lang="en-US" altLang="ja-JP" sz="2000" dirty="0">
                <a:solidFill>
                  <a:srgbClr val="333333"/>
                </a:solidFill>
                <a:latin typeface="Calibri Light"/>
              </a:rPr>
              <a:t>?</a:t>
            </a:r>
            <a:endParaRPr lang="de-DE" altLang="de-DE" sz="2000" dirty="0">
              <a:solidFill>
                <a:srgbClr val="333333"/>
              </a:solidFill>
              <a:latin typeface="Calibri Light"/>
            </a:endParaRPr>
          </a:p>
        </p:txBody>
      </p:sp>
      <p:sp>
        <p:nvSpPr>
          <p:cNvPr id="26" name="Caption_20"/>
          <p:cNvSpPr txBox="1">
            <a:spLocks noChangeArrowheads="1"/>
          </p:cNvSpPr>
          <p:nvPr/>
        </p:nvSpPr>
        <p:spPr bwMode="auto">
          <a:xfrm>
            <a:off x="8005799" y="4653136"/>
            <a:ext cx="15516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ja-JP" altLang="en-US" sz="2000" dirty="0">
                <a:solidFill>
                  <a:srgbClr val="333333"/>
                </a:solidFill>
                <a:latin typeface="Calibri Light"/>
              </a:rPr>
              <a:t>服</a:t>
            </a:r>
            <a:r>
              <a:rPr lang="en-US" altLang="ja-JP" sz="2000" dirty="0">
                <a:solidFill>
                  <a:srgbClr val="333333"/>
                </a:solidFill>
                <a:latin typeface="Calibri Light"/>
              </a:rPr>
              <a:t>?</a:t>
            </a:r>
            <a:endParaRPr lang="de-DE" altLang="de-DE" sz="2000" dirty="0">
              <a:solidFill>
                <a:srgbClr val="333333"/>
              </a:solidFill>
              <a:latin typeface="Calibri Light"/>
            </a:endParaRPr>
          </a:p>
        </p:txBody>
      </p:sp>
      <p:sp>
        <p:nvSpPr>
          <p:cNvPr id="27" name="Caption_21"/>
          <p:cNvSpPr>
            <a:spLocks noChangeShapeType="1"/>
          </p:cNvSpPr>
          <p:nvPr/>
        </p:nvSpPr>
        <p:spPr bwMode="auto">
          <a:xfrm>
            <a:off x="1993131" y="3659311"/>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8" name="Caption_22"/>
          <p:cNvSpPr>
            <a:spLocks noChangeShapeType="1"/>
          </p:cNvSpPr>
          <p:nvPr/>
        </p:nvSpPr>
        <p:spPr bwMode="auto">
          <a:xfrm flipH="1">
            <a:off x="6097587" y="4076342"/>
            <a:ext cx="345638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9" name="Caption_23"/>
          <p:cNvSpPr>
            <a:spLocks noChangeShapeType="1"/>
          </p:cNvSpPr>
          <p:nvPr/>
        </p:nvSpPr>
        <p:spPr bwMode="auto">
          <a:xfrm flipH="1">
            <a:off x="6457627" y="5085184"/>
            <a:ext cx="309634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dirty="0">
                <a:solidFill>
                  <a:srgbClr val="004992"/>
                </a:solidFill>
                <a:latin typeface="+mn-lt"/>
                <a:ea typeface="+mn-ea"/>
                <a:cs typeface="+mn-cs"/>
              </a:rPr>
              <a:t>他にどんな情報源について考えますか</a:t>
            </a:r>
            <a:r>
              <a:rPr lang="en-US" altLang="ja-JP" sz="3600" dirty="0">
                <a:solidFill>
                  <a:srgbClr val="004992"/>
                </a:solidFill>
                <a:latin typeface="+mn-lt"/>
                <a:ea typeface="+mn-ea"/>
                <a:cs typeface="+mn-cs"/>
              </a:rPr>
              <a:t>?</a:t>
            </a:r>
            <a:br>
              <a:rPr lang="en-US" altLang="ja-JP" sz="3600" dirty="0">
                <a:solidFill>
                  <a:srgbClr val="004992"/>
                </a:solidFill>
                <a:latin typeface="+mn-lt"/>
                <a:ea typeface="+mn-ea"/>
                <a:cs typeface="+mn-cs"/>
              </a:rPr>
            </a:br>
            <a:r>
              <a:rPr lang="ja-JP" altLang="en-US" dirty="0">
                <a:solidFill>
                  <a:srgbClr val="004992"/>
                </a:solidFill>
                <a:latin typeface="+mn-lt"/>
                <a:ea typeface="+mn-ea"/>
                <a:cs typeface="+mn-cs"/>
              </a:rPr>
              <a:t>それは信頼できますか</a:t>
            </a:r>
            <a:r>
              <a:rPr lang="en-US" altLang="ja-JP" dirty="0">
                <a:solidFill>
                  <a:srgbClr val="004992"/>
                </a:solidFill>
                <a:latin typeface="+mn-lt"/>
                <a:ea typeface="+mn-ea"/>
                <a:cs typeface="+mn-cs"/>
              </a:rPr>
              <a:t>?</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2E14B6D7-FDB2-4850-A6AD-6051E901D59F}" type="slidenum">
              <a:rPr lang="ja-JP" altLang="de-DE" smtClean="0">
                <a:latin typeface="+mn-lt"/>
              </a:rPr>
              <a:pPr>
                <a:defRPr/>
              </a:pPr>
              <a:t>4</a:t>
            </a:fld>
            <a:endParaRPr lang="de-DE" altLang="ja-JP">
              <a:latin typeface="+mn-lt"/>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dirty="0">
                <a:solidFill>
                  <a:srgbClr val="004992"/>
                </a:solidFill>
                <a:latin typeface="+mn-lt"/>
                <a:ea typeface="+mn-ea"/>
                <a:cs typeface="+mn-cs"/>
              </a:rPr>
              <a:t>他にどんな情報源について考えますか</a:t>
            </a:r>
            <a:r>
              <a:rPr lang="en-US" altLang="ja-JP" sz="3600" dirty="0">
                <a:solidFill>
                  <a:srgbClr val="004992"/>
                </a:solidFill>
                <a:latin typeface="+mn-lt"/>
                <a:ea typeface="+mn-ea"/>
                <a:cs typeface="+mn-cs"/>
              </a:rPr>
              <a:t>?</a:t>
            </a:r>
            <a:br>
              <a:rPr lang="en-US" altLang="ja-JP" sz="3600" dirty="0">
                <a:solidFill>
                  <a:srgbClr val="004992"/>
                </a:solidFill>
                <a:latin typeface="+mn-lt"/>
                <a:ea typeface="+mn-ea"/>
                <a:cs typeface="+mn-cs"/>
              </a:rPr>
            </a:br>
            <a:r>
              <a:rPr lang="ja-JP" altLang="en-US" dirty="0">
                <a:solidFill>
                  <a:srgbClr val="004992"/>
                </a:solidFill>
                <a:latin typeface="+mn-lt"/>
                <a:ea typeface="+mn-ea"/>
                <a:cs typeface="+mn-cs"/>
              </a:rPr>
              <a:t>それは信頼できますか</a:t>
            </a:r>
            <a:r>
              <a:rPr lang="en-US" altLang="ja-JP" dirty="0">
                <a:solidFill>
                  <a:srgbClr val="004992"/>
                </a:solidFill>
                <a:latin typeface="+mn-lt"/>
                <a:ea typeface="+mn-ea"/>
                <a:cs typeface="+mn-cs"/>
              </a:rPr>
              <a:t>?</a:t>
            </a:r>
            <a:endParaRPr lang="en-US" dirty="0">
              <a:solidFill>
                <a:srgbClr val="004992"/>
              </a:solidFill>
              <a:latin typeface="+mn-lt"/>
              <a:ea typeface="+mn-ea"/>
              <a:cs typeface="+mn-cs"/>
            </a:endParaRPr>
          </a:p>
        </p:txBody>
      </p:sp>
      <p:sp>
        <p:nvSpPr>
          <p:cNvPr id="5" name="Content Placeholder 4"/>
          <p:cNvSpPr>
            <a:spLocks noGrp="1"/>
          </p:cNvSpPr>
          <p:nvPr>
            <p:ph idx="1"/>
          </p:nvPr>
        </p:nvSpPr>
        <p:spPr>
          <a:xfrm>
            <a:off x="408955" y="2204864"/>
            <a:ext cx="5943600" cy="4248000"/>
          </a:xfrm>
        </p:spPr>
        <p:txBody>
          <a:bodyPr/>
          <a:lstStyle/>
          <a:p>
            <a:pPr marL="342900" lvl="0" indent="-342900" defTabSz="914400" fontAlgn="base">
              <a:buClr>
                <a:srgbClr val="333333"/>
              </a:buClr>
              <a:buFont typeface="WingDings"/>
              <a:buChar char=""/>
            </a:pPr>
            <a:r>
              <a:rPr lang="ja-JP" altLang="en-US" sz="2400">
                <a:solidFill>
                  <a:srgbClr val="333333"/>
                </a:solidFill>
              </a:rPr>
              <a:t>その人についての予備知識</a:t>
            </a:r>
            <a:r>
              <a:rPr lang="en-US" altLang="de-DE" sz="2400" dirty="0">
                <a:solidFill>
                  <a:srgbClr val="333333"/>
                </a:solidFill>
              </a:rPr>
              <a:t>(</a:t>
            </a:r>
            <a:r>
              <a:rPr lang="ja-JP" altLang="en-US" sz="2400" dirty="0">
                <a:solidFill>
                  <a:srgbClr val="333333"/>
                </a:solidFill>
              </a:rPr>
              <a:t>うわさ</a:t>
            </a:r>
            <a:r>
              <a:rPr lang="en-US" altLang="de-DE" sz="2400" dirty="0">
                <a:solidFill>
                  <a:srgbClr val="333333"/>
                </a:solidFill>
              </a:rPr>
              <a:t>):</a:t>
            </a:r>
            <a:r>
              <a:rPr lang="ja-JP" altLang="en-US" sz="2400" dirty="0">
                <a:solidFill>
                  <a:srgbClr val="333333"/>
                </a:solidFill>
              </a:rPr>
              <a:t>例えば、友人の意見</a:t>
            </a:r>
            <a:endParaRPr lang="en-US" altLang="de-DE" sz="2400" dirty="0">
              <a:solidFill>
                <a:srgbClr val="333333"/>
              </a:solidFill>
            </a:endParaRPr>
          </a:p>
          <a:p>
            <a:pPr marL="342900" lvl="0" indent="-342900" defTabSz="914400" fontAlgn="base">
              <a:buClr>
                <a:srgbClr val="333333"/>
              </a:buClr>
              <a:buFont typeface="WingDings"/>
              <a:buChar char=""/>
            </a:pPr>
            <a:r>
              <a:rPr lang="ja-JP" altLang="en-US" sz="2400" dirty="0">
                <a:solidFill>
                  <a:srgbClr val="333333"/>
                </a:solidFill>
              </a:rPr>
              <a:t>類似した人々</a:t>
            </a:r>
            <a:r>
              <a:rPr lang="en-US" altLang="ja-JP" sz="2400" dirty="0">
                <a:solidFill>
                  <a:srgbClr val="333333"/>
                </a:solidFill>
              </a:rPr>
              <a:t>/</a:t>
            </a:r>
            <a:r>
              <a:rPr lang="ja-JP" altLang="en-US" sz="2400" dirty="0">
                <a:solidFill>
                  <a:srgbClr val="333333"/>
                </a:solidFill>
              </a:rPr>
              <a:t>集団についての予備知識</a:t>
            </a:r>
            <a:r>
              <a:rPr lang="en-US" altLang="de-DE" sz="2400" dirty="0">
                <a:solidFill>
                  <a:srgbClr val="333333"/>
                </a:solidFill>
              </a:rPr>
              <a:t>:</a:t>
            </a:r>
            <a:r>
              <a:rPr lang="ja-JP" altLang="en-US" sz="2400" dirty="0">
                <a:solidFill>
                  <a:srgbClr val="333333"/>
                </a:solidFill>
              </a:rPr>
              <a:t>例えばそのひとがラッパーだったらとか。</a:t>
            </a:r>
            <a:endParaRPr lang="en-US" altLang="de-DE" sz="2400" i="1" dirty="0">
              <a:solidFill>
                <a:srgbClr val="333333"/>
              </a:solidFill>
            </a:endParaRPr>
          </a:p>
          <a:p>
            <a:pPr marL="342900" lvl="0" indent="-342900" defTabSz="914400" fontAlgn="base">
              <a:buClr>
                <a:srgbClr val="333333"/>
              </a:buClr>
              <a:buFont typeface="WingDings"/>
              <a:buChar char=""/>
            </a:pPr>
            <a:r>
              <a:rPr lang="ja-JP" altLang="en-US" sz="2400" dirty="0">
                <a:solidFill>
                  <a:srgbClr val="333333"/>
                </a:solidFill>
              </a:rPr>
              <a:t>「第六感」</a:t>
            </a:r>
            <a:r>
              <a:rPr lang="en-US" altLang="de-DE" sz="2400" dirty="0">
                <a:solidFill>
                  <a:srgbClr val="333333"/>
                </a:solidFill>
              </a:rPr>
              <a:t>/</a:t>
            </a:r>
            <a:r>
              <a:rPr lang="ja-JP" altLang="en-US" sz="2400" dirty="0">
                <a:solidFill>
                  <a:srgbClr val="333333"/>
                </a:solidFill>
              </a:rPr>
              <a:t>直感</a:t>
            </a:r>
            <a:endParaRPr lang="en-US" altLang="de-DE" sz="2400" dirty="0">
              <a:solidFill>
                <a:srgbClr val="333333"/>
              </a:solidFill>
            </a:endParaRPr>
          </a:p>
          <a:p>
            <a:pPr marL="342900" lvl="0" indent="-342900" defTabSz="914400" fontAlgn="base">
              <a:buClr>
                <a:srgbClr val="333333"/>
              </a:buClr>
              <a:buFont typeface="WingDings"/>
              <a:buChar char=""/>
            </a:pPr>
            <a:r>
              <a:rPr lang="ja-JP" altLang="en-US" sz="2400" dirty="0">
                <a:solidFill>
                  <a:srgbClr val="333333"/>
                </a:solidFill>
              </a:rPr>
              <a:t>書き込みから</a:t>
            </a:r>
            <a:r>
              <a:rPr lang="en-GB" altLang="de-DE" sz="2400" dirty="0">
                <a:solidFill>
                  <a:srgbClr val="333333"/>
                </a:solidFill>
              </a:rPr>
              <a:t>:</a:t>
            </a:r>
            <a:r>
              <a:rPr lang="ja-JP" altLang="en-GB" sz="2400" dirty="0">
                <a:solidFill>
                  <a:srgbClr val="333333"/>
                </a:solidFill>
              </a:rPr>
              <a:t>例えば、電子メールやインターネットのチャット</a:t>
            </a:r>
            <a:endParaRPr lang="en-US" sz="2400" dirty="0"/>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2E14B6D7-FDB2-4850-A6AD-6051E901D59F}" type="slidenum">
              <a:rPr lang="ja-JP" altLang="de-DE" smtClean="0">
                <a:latin typeface="+mn-lt"/>
              </a:rPr>
              <a:pPr>
                <a:defRPr/>
              </a:pPr>
              <a:t>5</a:t>
            </a:fld>
            <a:endParaRPr lang="de-DE" altLang="ja-JP">
              <a:latin typeface="+mn-lt"/>
            </a:endParaRPr>
          </a:p>
        </p:txBody>
      </p:sp>
      <p:pic>
        <p:nvPicPr>
          <p:cNvPr id="10"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99497" y="2203704"/>
            <a:ext cx="2831805"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ja-JP" altLang="en-US" sz="3600">
                <a:solidFill>
                  <a:srgbClr val="004992"/>
                </a:solidFill>
                <a:latin typeface="+mn-lt"/>
                <a:ea typeface="+mn-ea"/>
                <a:cs typeface="+mn-cs"/>
              </a:rPr>
              <a:t>特定の社会的手掛かりの持つ長所と短所</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ja-JP" altLang="en-US" sz="2400" dirty="0">
                <a:solidFill>
                  <a:srgbClr val="333333"/>
                </a:solidFill>
              </a:rPr>
              <a:t>今、人の評価に影響する側面について議論してきたので、これらの社会的手掛かりの長所と短所について論じてみましょう。</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2E14B6D7-FDB2-4850-A6AD-6051E901D59F}" type="slidenum">
              <a:rPr lang="ja-JP" altLang="de-DE" smtClean="0">
                <a:latin typeface="+mn-lt"/>
              </a:rPr>
              <a:pPr>
                <a:defRPr/>
              </a:pPr>
              <a:t>6</a:t>
            </a:fld>
            <a:endParaRPr lang="de-DE" altLang="ja-JP">
              <a:latin typeface="+mn-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a:solidFill>
                  <a:srgbClr val="004992"/>
                </a:solidFill>
                <a:latin typeface="+mn-lt"/>
                <a:ea typeface="+mn-ea"/>
                <a:cs typeface="+mn-cs"/>
              </a:rPr>
              <a:t>人について判断するための以下の特徴について、どんな長所および短所があるか論じてみて下さい。</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2E14B6D7-FDB2-4850-A6AD-6051E901D59F}" type="slidenum">
              <a:rPr lang="ja-JP" altLang="de-DE" smtClean="0">
                <a:latin typeface="+mn-lt"/>
              </a:rPr>
              <a:pPr>
                <a:defRPr/>
              </a:pPr>
              <a:t>7</a:t>
            </a:fld>
            <a:endParaRPr lang="de-DE" altLang="ja-JP">
              <a:latin typeface="+mn-lt"/>
            </a:endParaRPr>
          </a:p>
        </p:txBody>
      </p:sp>
      <p:graphicFrame>
        <p:nvGraphicFramePr>
          <p:cNvPr id="12" name="Group 2"/>
          <p:cNvGraphicFramePr>
            <a:graphicFrameLocks noGrp="1"/>
          </p:cNvGraphicFramePr>
          <p:nvPr>
            <p:extLst>
              <p:ext uri="{D42A27DB-BD31-4B8C-83A1-F6EECF244321}">
                <p14:modId xmlns:p14="http://schemas.microsoft.com/office/powerpoint/2010/main" val="792584003"/>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ja-JP" altLang="en-US" sz="1800" b="0" i="0" u="none" strike="noStrike" cap="none" normalizeH="0" baseline="0" dirty="0">
                          <a:ln>
                            <a:noFill/>
                          </a:ln>
                          <a:solidFill>
                            <a:srgbClr val="333333"/>
                          </a:solidFill>
                          <a:effectLst/>
                          <a:latin typeface="+mn-lt"/>
                        </a:rPr>
                        <a:t>言葉</a:t>
                      </a:r>
                      <a:r>
                        <a:rPr kumimoji="0" lang="en-US" altLang="ja-JP" sz="1800" b="0" i="0" u="none" strike="noStrike" cap="none" normalizeH="0" baseline="0" dirty="0">
                          <a:ln>
                            <a:noFill/>
                          </a:ln>
                          <a:solidFill>
                            <a:srgbClr val="333333"/>
                          </a:solidFill>
                          <a:effectLst/>
                          <a:latin typeface="+mn-lt"/>
                        </a:rPr>
                        <a:t>:</a:t>
                      </a:r>
                    </a:p>
                    <a:p>
                      <a:pPr marL="0" marR="0" lvl="0" indent="0" algn="l" defTabSz="914400" rtl="0" eaLnBrk="1" fontAlgn="base" latinLnBrk="0" hangingPunct="1">
                        <a:lnSpc>
                          <a:spcPct val="100000"/>
                        </a:lnSpc>
                        <a:spcBef>
                          <a:spcPts val="1200"/>
                        </a:spcBef>
                        <a:spcAft>
                          <a:spcPct val="0"/>
                        </a:spcAft>
                        <a:buClrTx/>
                        <a:buSzTx/>
                        <a:buFontTx/>
                        <a:buNone/>
                        <a:tabLst/>
                      </a:pPr>
                      <a:r>
                        <a:rPr kumimoji="0" lang="ja-JP" altLang="en-US" sz="1800" b="0" i="0" u="none" strike="noStrike" cap="none" normalizeH="0" baseline="0" dirty="0">
                          <a:ln>
                            <a:noFill/>
                          </a:ln>
                          <a:solidFill>
                            <a:srgbClr val="333333"/>
                          </a:solidFill>
                          <a:effectLst/>
                          <a:latin typeface="+mn-lt"/>
                        </a:rPr>
                        <a:t>何を言うかとどのように言うか</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ja-JP" altLang="en-US" sz="1800" b="0" i="0" u="none" strike="noStrike" cap="none" normalizeH="0" baseline="0" dirty="0">
                          <a:ln>
                            <a:noFill/>
                          </a:ln>
                          <a:solidFill>
                            <a:srgbClr val="004992"/>
                          </a:solidFill>
                          <a:effectLst/>
                          <a:latin typeface="+mn-lt"/>
                        </a:rPr>
                        <a:t>重要な手がかり</a:t>
                      </a:r>
                      <a:r>
                        <a:rPr kumimoji="0" lang="en-US" altLang="ja-JP" sz="1800" b="0" i="0" u="none" strike="noStrike" cap="none" normalizeH="0" baseline="0" dirty="0">
                          <a:ln>
                            <a:noFill/>
                          </a:ln>
                          <a:solidFill>
                            <a:srgbClr val="004992"/>
                          </a:solidFill>
                          <a:effectLst/>
                          <a:latin typeface="+mn-lt"/>
                        </a:rPr>
                        <a: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1" i="0" u="none" strike="noStrike" cap="none" normalizeH="0" baseline="0" dirty="0">
                          <a:ln>
                            <a:noFill/>
                          </a:ln>
                          <a:solidFill>
                            <a:srgbClr val="004992"/>
                          </a:solidFill>
                          <a:effectLst/>
                          <a:latin typeface="+mn-lt"/>
                        </a:rPr>
                        <a:t>???</a:t>
                      </a:r>
                      <a:endParaRPr kumimoji="0" lang="pt-BR" sz="18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ja-JP" altLang="en-US" sz="1800" b="1" dirty="0">
                          <a:solidFill>
                            <a:srgbClr val="333333"/>
                          </a:solidFill>
                          <a:latin typeface="+mn-lt"/>
                        </a:rPr>
                        <a:t>例</a:t>
                      </a:r>
                      <a:r>
                        <a:rPr lang="en-US" altLang="ja-JP" sz="1800" b="1" dirty="0">
                          <a:solidFill>
                            <a:srgbClr val="333333"/>
                          </a:solidFill>
                          <a:latin typeface="+mn-lt"/>
                        </a:rPr>
                        <a:t>:</a:t>
                      </a:r>
                      <a:br>
                        <a:rPr lang="en-US" altLang="de-DE" sz="1800" b="0" dirty="0">
                          <a:solidFill>
                            <a:srgbClr val="333333"/>
                          </a:solidFill>
                          <a:latin typeface="Calibri Light"/>
                        </a:rPr>
                      </a:br>
                      <a:br>
                        <a:rPr lang="en-US" altLang="de-DE" sz="1800" b="0" dirty="0">
                          <a:solidFill>
                            <a:srgbClr val="333333"/>
                          </a:solidFill>
                          <a:latin typeface="Calibri Light"/>
                        </a:rPr>
                      </a:br>
                      <a:endParaRPr lang="en-US" altLang="de-DE" sz="1800" b="0" dirty="0">
                        <a:solidFill>
                          <a:srgbClr val="333333"/>
                        </a:solidFill>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defRPr/>
                      </a:pPr>
                      <a:br>
                        <a:rPr lang="en-US" altLang="de-DE" sz="1800" b="0" dirty="0">
                          <a:solidFill>
                            <a:srgbClr val="333333"/>
                          </a:solidFill>
                          <a:latin typeface="Calibri Light"/>
                        </a:rPr>
                      </a:br>
                      <a:r>
                        <a:rPr lang="ja-JP" altLang="en-US" sz="1800" b="0" dirty="0">
                          <a:solidFill>
                            <a:srgbClr val="333333"/>
                          </a:solidFill>
                          <a:latin typeface="+mn-lt"/>
                        </a:rPr>
                        <a:t>マリー・アントワネット</a:t>
                      </a:r>
                      <a:r>
                        <a:rPr lang="en-US" altLang="ja-JP" sz="1800" b="0" dirty="0">
                          <a:solidFill>
                            <a:srgbClr val="333333"/>
                          </a:solidFill>
                          <a:latin typeface="+mn-lt"/>
                        </a:rPr>
                        <a:t>(1755-1793)</a:t>
                      </a:r>
                      <a:r>
                        <a:rPr lang="ja-JP" altLang="en-US" sz="1800" b="0" dirty="0">
                          <a:solidFill>
                            <a:srgbClr val="333333"/>
                          </a:solidFill>
                          <a:latin typeface="+mn-lt"/>
                        </a:rPr>
                        <a:t>による</a:t>
                      </a:r>
                      <a:r>
                        <a:rPr lang="en-US" altLang="ja-JP" sz="1800" b="0" dirty="0">
                          <a:solidFill>
                            <a:srgbClr val="333333"/>
                          </a:solidFill>
                          <a:latin typeface="+mn-lt"/>
                        </a:rPr>
                        <a:t>; </a:t>
                      </a:r>
                      <a:r>
                        <a:rPr lang="ja-JP" altLang="en-US" sz="1800" b="0" dirty="0">
                          <a:solidFill>
                            <a:srgbClr val="333333"/>
                          </a:solidFill>
                          <a:latin typeface="+mn-lt"/>
                        </a:rPr>
                        <a:t>これは貧困層への当てこすり、認識のなさ、天真爛漫なのか</a:t>
                      </a:r>
                      <a:r>
                        <a:rPr lang="en-US" altLang="ja-JP" sz="1800" b="0" dirty="0">
                          <a:solidFill>
                            <a:srgbClr val="333333"/>
                          </a:solidFill>
                          <a:latin typeface="+mn-l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ja-JP" altLang="en-US" sz="1800" b="0" i="0" u="none" strike="noStrike" cap="none" normalizeH="0" baseline="0" dirty="0">
                          <a:ln>
                            <a:noFill/>
                          </a:ln>
                          <a:solidFill>
                            <a:srgbClr val="004992"/>
                          </a:solidFill>
                          <a:effectLst/>
                          <a:latin typeface="+mn-lt"/>
                        </a:rPr>
                        <a:t>注意</a:t>
                      </a:r>
                      <a:r>
                        <a:rPr kumimoji="0" lang="en-US" altLang="ja-JP" sz="1800" b="0" i="0" u="none" strike="noStrike" cap="none" normalizeH="0" baseline="0" dirty="0">
                          <a:ln>
                            <a:noFill/>
                          </a:ln>
                          <a:solidFill>
                            <a:srgbClr val="004992"/>
                          </a:solidFill>
                          <a:effectLst/>
                          <a:latin typeface="+mn-lt"/>
                        </a:rPr>
                        <a: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1" i="0" u="none" strike="noStrike" cap="none" normalizeH="0" baseline="0" dirty="0">
                          <a:ln>
                            <a:noFill/>
                          </a:ln>
                          <a:solidFill>
                            <a:srgbClr val="004992"/>
                          </a:solidFill>
                          <a:effectLst/>
                          <a:latin typeface="+mn-lt"/>
                        </a:rPr>
                        <a:t>???</a:t>
                      </a:r>
                      <a:endParaRPr kumimoji="0" lang="pt-BR" sz="18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4"/>
          <p:cNvSpPr>
            <a:spLocks noChangeArrowheads="1"/>
          </p:cNvSpPr>
          <p:nvPr/>
        </p:nvSpPr>
        <p:spPr bwMode="auto">
          <a:xfrm>
            <a:off x="624979" y="4367376"/>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ja-JP" altLang="en-US" sz="1600" b="1" dirty="0">
                <a:solidFill>
                  <a:srgbClr val="333333"/>
                </a:solidFill>
                <a:latin typeface="Calibri Light"/>
              </a:rPr>
              <a:t>パンがなければ</a:t>
            </a:r>
            <a:r>
              <a:rPr lang="en-US" altLang="ja-JP" sz="1600" b="1" dirty="0">
                <a:solidFill>
                  <a:srgbClr val="333333"/>
                </a:solidFill>
                <a:latin typeface="Calibri Light"/>
              </a:rPr>
              <a:t>…</a:t>
            </a:r>
            <a:r>
              <a:rPr lang="ja-JP" altLang="en-US" sz="1600" b="1" dirty="0">
                <a:solidFill>
                  <a:srgbClr val="333333"/>
                </a:solidFill>
                <a:latin typeface="Calibri Light"/>
              </a:rPr>
              <a:t>なんでケーキを食べないの</a:t>
            </a:r>
            <a:r>
              <a:rPr lang="en-US" altLang="ja-JP" sz="1600" b="1" dirty="0">
                <a:solidFill>
                  <a:srgbClr val="333333"/>
                </a:solidFill>
                <a:latin typeface="Calibri Light"/>
              </a:rPr>
              <a:t>?</a:t>
            </a:r>
            <a:endParaRPr lang="en-US" altLang="de-DE" sz="1600" b="1" dirty="0">
              <a:solidFill>
                <a:srgbClr val="333333"/>
              </a:solidFill>
              <a:latin typeface="Calibri Ligh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a:solidFill>
                  <a:srgbClr val="004992"/>
                </a:solidFill>
                <a:latin typeface="+mn-lt"/>
                <a:ea typeface="+mn-ea"/>
                <a:cs typeface="+mn-cs"/>
              </a:rPr>
              <a:t>人について判断するための以下の特徴について、どんな長所および短所があるか論じてみて下さい。</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2E14B6D7-FDB2-4850-A6AD-6051E901D59F}" type="slidenum">
              <a:rPr lang="ja-JP" altLang="de-DE" smtClean="0">
                <a:latin typeface="+mn-lt"/>
              </a:rPr>
              <a:pPr>
                <a:defRPr/>
              </a:pPr>
              <a:t>8</a:t>
            </a:fld>
            <a:endParaRPr lang="de-DE" altLang="ja-JP">
              <a:latin typeface="+mn-lt"/>
            </a:endParaRPr>
          </a:p>
        </p:txBody>
      </p:sp>
      <p:graphicFrame>
        <p:nvGraphicFramePr>
          <p:cNvPr id="12" name="Group 2"/>
          <p:cNvGraphicFramePr>
            <a:graphicFrameLocks noGrp="1"/>
          </p:cNvGraphicFramePr>
          <p:nvPr>
            <p:extLst>
              <p:ext uri="{D42A27DB-BD31-4B8C-83A1-F6EECF244321}">
                <p14:modId xmlns:p14="http://schemas.microsoft.com/office/powerpoint/2010/main" val="605473547"/>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ja-JP" altLang="en-US" sz="1800" b="0" i="0" u="none" strike="noStrike" cap="none" normalizeH="0" baseline="0" dirty="0">
                          <a:ln>
                            <a:noFill/>
                          </a:ln>
                          <a:solidFill>
                            <a:srgbClr val="333333"/>
                          </a:solidFill>
                          <a:effectLst/>
                          <a:latin typeface="+mn-lt"/>
                        </a:rPr>
                        <a:t>言葉</a:t>
                      </a:r>
                      <a:r>
                        <a:rPr kumimoji="0" lang="en-US" altLang="ja-JP" sz="1800" b="0" i="0" u="none" strike="noStrike" cap="none" normalizeH="0" baseline="0" dirty="0">
                          <a:ln>
                            <a:noFill/>
                          </a:ln>
                          <a:solidFill>
                            <a:srgbClr val="333333"/>
                          </a:solidFill>
                          <a:effectLst/>
                          <a:latin typeface="+mn-lt"/>
                        </a:rPr>
                        <a:t>:</a:t>
                      </a:r>
                    </a:p>
                    <a:p>
                      <a:pPr marL="0" marR="0" lvl="0" indent="0" algn="l" defTabSz="914400" rtl="0" eaLnBrk="1" fontAlgn="base" latinLnBrk="0" hangingPunct="1">
                        <a:lnSpc>
                          <a:spcPct val="100000"/>
                        </a:lnSpc>
                        <a:spcBef>
                          <a:spcPts val="1200"/>
                        </a:spcBef>
                        <a:spcAft>
                          <a:spcPct val="0"/>
                        </a:spcAft>
                        <a:buClrTx/>
                        <a:buSzTx/>
                        <a:buFontTx/>
                        <a:buNone/>
                        <a:tabLst/>
                      </a:pPr>
                      <a:r>
                        <a:rPr kumimoji="0" lang="ja-JP" altLang="en-US" sz="1800" b="0" i="0" u="none" strike="noStrike" cap="none" normalizeH="0" baseline="0" dirty="0">
                          <a:ln>
                            <a:noFill/>
                          </a:ln>
                          <a:solidFill>
                            <a:srgbClr val="333333"/>
                          </a:solidFill>
                          <a:effectLst/>
                          <a:latin typeface="+mn-lt"/>
                        </a:rPr>
                        <a:t>何を言うかとどのように言うか</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ja-JP" altLang="en-US" sz="1800" b="0" i="0" u="none" strike="noStrike" cap="none" normalizeH="0" baseline="0" dirty="0">
                          <a:ln>
                            <a:noFill/>
                          </a:ln>
                          <a:solidFill>
                            <a:srgbClr val="004992"/>
                          </a:solidFill>
                          <a:effectLst/>
                          <a:latin typeface="+mn-lt"/>
                        </a:rPr>
                        <a:t>重要な手がかり</a:t>
                      </a:r>
                      <a:r>
                        <a:rPr kumimoji="0" lang="en-US" altLang="ja-JP" sz="1800" b="0" i="0" u="none" strike="noStrike" cap="none" normalizeH="0" baseline="0" dirty="0">
                          <a:ln>
                            <a:noFill/>
                          </a:ln>
                          <a:solidFill>
                            <a:srgbClr val="004992"/>
                          </a:solidFill>
                          <a:effectLst/>
                          <a:latin typeface="+mn-lt"/>
                        </a:rPr>
                        <a: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ja-JP" altLang="en-US" sz="1800" b="1" i="0" u="none" strike="noStrike" cap="none" normalizeH="0" baseline="0" dirty="0">
                          <a:ln>
                            <a:noFill/>
                          </a:ln>
                          <a:solidFill>
                            <a:srgbClr val="333333"/>
                          </a:solidFill>
                          <a:effectLst/>
                          <a:latin typeface="+mn-lt"/>
                        </a:rPr>
                        <a:t>内容</a:t>
                      </a:r>
                      <a:r>
                        <a:rPr kumimoji="0" lang="en-US" altLang="ja-JP" sz="1800" b="1" i="0" u="none" strike="noStrike" cap="none" normalizeH="0" baseline="0" dirty="0">
                          <a:ln>
                            <a:noFill/>
                          </a:ln>
                          <a:solidFill>
                            <a:srgbClr val="333333"/>
                          </a:solidFill>
                          <a:effectLst/>
                          <a:latin typeface="+mn-lt"/>
                        </a:rPr>
                        <a:t>:</a:t>
                      </a:r>
                      <a:r>
                        <a:rPr kumimoji="0" lang="en-US" altLang="ja-JP" sz="1800" b="0" i="0" u="none" strike="noStrike" cap="none" normalizeH="0" baseline="0" dirty="0">
                          <a:ln>
                            <a:noFill/>
                          </a:ln>
                          <a:solidFill>
                            <a:srgbClr val="333333"/>
                          </a:solidFill>
                          <a:effectLst/>
                          <a:latin typeface="+mn-lt"/>
                        </a:rPr>
                        <a:t> </a:t>
                      </a:r>
                      <a:r>
                        <a:rPr kumimoji="0" lang="ja-JP" altLang="en-US" sz="1800" b="0" i="0" u="none" strike="noStrike" cap="none" normalizeH="0" baseline="0" dirty="0">
                          <a:ln>
                            <a:noFill/>
                          </a:ln>
                          <a:solidFill>
                            <a:srgbClr val="333333"/>
                          </a:solidFill>
                          <a:effectLst/>
                          <a:latin typeface="+mn-lt"/>
                        </a:rPr>
                        <a:t>言語は直接のコミュニケーションにとってとても重要である。</a:t>
                      </a:r>
                      <a:endParaRPr kumimoji="0" lang="en-US" altLang="ja-JP" sz="1800" b="0" i="0" u="none" strike="noStrike" cap="none" normalizeH="0" baseline="0" dirty="0">
                        <a:ln>
                          <a:noFill/>
                        </a:ln>
                        <a:solidFill>
                          <a:srgbClr val="333333"/>
                        </a:solidFill>
                        <a:effectLst/>
                        <a:latin typeface="+mn-lt"/>
                      </a:endParaRPr>
                    </a:p>
                    <a:p>
                      <a:pPr marL="0" marR="0" lvl="0" indent="0" algn="l" defTabSz="914400" rtl="0" eaLnBrk="1" fontAlgn="base" latinLnBrk="0" hangingPunct="1">
                        <a:lnSpc>
                          <a:spcPct val="100000"/>
                        </a:lnSpc>
                        <a:spcBef>
                          <a:spcPts val="1200"/>
                        </a:spcBef>
                        <a:spcAft>
                          <a:spcPts val="0"/>
                        </a:spcAft>
                        <a:buClrTx/>
                        <a:buSzTx/>
                        <a:buFontTx/>
                        <a:buNone/>
                        <a:tabLst/>
                      </a:pPr>
                      <a:r>
                        <a:rPr kumimoji="0" lang="ja-JP" altLang="en-US" sz="1800" b="1" i="0" u="none" strike="noStrike" cap="none" normalizeH="0" baseline="0" dirty="0">
                          <a:ln>
                            <a:noFill/>
                          </a:ln>
                          <a:solidFill>
                            <a:srgbClr val="333333"/>
                          </a:solidFill>
                          <a:effectLst/>
                          <a:latin typeface="+mn-lt"/>
                        </a:rPr>
                        <a:t>口調</a:t>
                      </a:r>
                      <a:r>
                        <a:rPr kumimoji="0" lang="en-US" altLang="ja-JP" sz="1800" b="1" i="0" u="none" strike="noStrike" cap="none" normalizeH="0" baseline="0" dirty="0">
                          <a:ln>
                            <a:noFill/>
                          </a:ln>
                          <a:solidFill>
                            <a:srgbClr val="333333"/>
                          </a:solidFill>
                          <a:effectLst/>
                          <a:latin typeface="+mn-lt"/>
                        </a:rPr>
                        <a:t>:</a:t>
                      </a:r>
                      <a:r>
                        <a:rPr kumimoji="0" lang="en-US" altLang="ja-JP" sz="1800" b="0" i="0" u="none" strike="noStrike" cap="none" normalizeH="0" baseline="0" dirty="0">
                          <a:ln>
                            <a:noFill/>
                          </a:ln>
                          <a:solidFill>
                            <a:srgbClr val="333333"/>
                          </a:solidFill>
                          <a:effectLst/>
                          <a:latin typeface="+mn-lt"/>
                        </a:rPr>
                        <a:t> </a:t>
                      </a:r>
                      <a:r>
                        <a:rPr kumimoji="0" lang="ja-JP" altLang="en-US" sz="1800" b="0" i="0" u="none" strike="noStrike" cap="none" normalizeH="0" baseline="0" dirty="0">
                          <a:ln>
                            <a:noFill/>
                          </a:ln>
                          <a:solidFill>
                            <a:srgbClr val="333333"/>
                          </a:solidFill>
                          <a:effectLst/>
                          <a:latin typeface="+mn-lt"/>
                        </a:rPr>
                        <a:t>イントネーション</a:t>
                      </a:r>
                      <a:r>
                        <a:rPr kumimoji="0" lang="en-US" altLang="ja-JP" sz="1800" b="0" i="0" u="none" strike="noStrike" cap="none" normalizeH="0" baseline="0" dirty="0">
                          <a:ln>
                            <a:noFill/>
                          </a:ln>
                          <a:solidFill>
                            <a:srgbClr val="333333"/>
                          </a:solidFill>
                          <a:effectLst/>
                          <a:latin typeface="+mn-lt"/>
                        </a:rPr>
                        <a:t>(</a:t>
                      </a:r>
                      <a:r>
                        <a:rPr kumimoji="0" lang="ja-JP" altLang="en-US" sz="1800" b="0" i="0" u="none" strike="noStrike" cap="none" normalizeH="0" baseline="0" dirty="0">
                          <a:ln>
                            <a:noFill/>
                          </a:ln>
                          <a:solidFill>
                            <a:srgbClr val="333333"/>
                          </a:solidFill>
                          <a:effectLst/>
                          <a:latin typeface="+mn-lt"/>
                        </a:rPr>
                        <a:t>嫌味な、気取った</a:t>
                      </a:r>
                      <a:r>
                        <a:rPr kumimoji="0" lang="en-US" altLang="ja-JP" sz="1800" b="0" i="0" u="none" strike="noStrike" cap="none" normalizeH="0" baseline="0" dirty="0">
                          <a:ln>
                            <a:noFill/>
                          </a:ln>
                          <a:solidFill>
                            <a:srgbClr val="333333"/>
                          </a:solidFill>
                          <a:effectLst/>
                          <a:latin typeface="+mn-lt"/>
                        </a:rPr>
                        <a:t>)</a:t>
                      </a:r>
                      <a:r>
                        <a:rPr kumimoji="0" lang="ja-JP" altLang="en-US" sz="1800" b="0" i="0" u="none" strike="noStrike" cap="none" normalizeH="0" baseline="0" dirty="0">
                          <a:ln>
                            <a:noFill/>
                          </a:ln>
                          <a:solidFill>
                            <a:srgbClr val="333333"/>
                          </a:solidFill>
                          <a:effectLst/>
                          <a:latin typeface="+mn-lt"/>
                        </a:rPr>
                        <a:t>、単語の選択</a:t>
                      </a:r>
                      <a:r>
                        <a:rPr kumimoji="0" lang="en-US" altLang="ja-JP" sz="1800" b="0" i="0" u="none" strike="noStrike" cap="none" normalizeH="0" baseline="0" dirty="0">
                          <a:ln>
                            <a:noFill/>
                          </a:ln>
                          <a:solidFill>
                            <a:srgbClr val="333333"/>
                          </a:solidFill>
                          <a:effectLst/>
                          <a:latin typeface="+mn-lt"/>
                        </a:rPr>
                        <a:t>(</a:t>
                      </a:r>
                      <a:r>
                        <a:rPr kumimoji="0" lang="ja-JP" altLang="en-US" sz="1800" b="0" i="0" u="none" strike="noStrike" cap="none" normalizeH="0" baseline="0" dirty="0">
                          <a:ln>
                            <a:noFill/>
                          </a:ln>
                          <a:solidFill>
                            <a:srgbClr val="333333"/>
                          </a:solidFill>
                          <a:effectLst/>
                          <a:latin typeface="+mn-lt"/>
                        </a:rPr>
                        <a:t>おおげさ、実際的など、</a:t>
                      </a:r>
                      <a:r>
                        <a:rPr kumimoji="0" lang="en-US" altLang="ja-JP" sz="1800" b="0" i="0" u="none" strike="noStrike" cap="none" normalizeH="0" baseline="0" dirty="0">
                          <a:ln>
                            <a:noFill/>
                          </a:ln>
                          <a:solidFill>
                            <a:srgbClr val="333333"/>
                          </a:solidFill>
                          <a:effectLst/>
                          <a:latin typeface="+mn-lt"/>
                        </a:rPr>
                        <a:t>)</a:t>
                      </a:r>
                      <a:r>
                        <a:rPr kumimoji="0" lang="ja-JP" altLang="en-US" sz="1800" b="0" i="0" u="none" strike="noStrike" cap="none" normalizeH="0" baseline="0" dirty="0">
                          <a:ln>
                            <a:noFill/>
                          </a:ln>
                          <a:solidFill>
                            <a:srgbClr val="333333"/>
                          </a:solidFill>
                          <a:effectLst/>
                          <a:latin typeface="+mn-lt"/>
                        </a:rPr>
                        <a:t>はその人について多くのことを教えてくれる。</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ja-JP" altLang="en-US" sz="1800" b="1" dirty="0">
                          <a:solidFill>
                            <a:srgbClr val="333333"/>
                          </a:solidFill>
                          <a:latin typeface="+mn-lt"/>
                        </a:rPr>
                        <a:t>例</a:t>
                      </a:r>
                      <a:r>
                        <a:rPr lang="en-US" altLang="ja-JP" sz="1800" b="1" dirty="0">
                          <a:solidFill>
                            <a:srgbClr val="333333"/>
                          </a:solidFill>
                          <a:latin typeface="+mn-lt"/>
                        </a:rPr>
                        <a:t>:</a:t>
                      </a:r>
                      <a:br>
                        <a:rPr lang="en-US" altLang="de-DE" sz="1800" b="0" dirty="0">
                          <a:solidFill>
                            <a:srgbClr val="333333"/>
                          </a:solidFill>
                          <a:latin typeface="Calibri Light"/>
                        </a:rPr>
                      </a:br>
                      <a:br>
                        <a:rPr lang="en-US" altLang="de-DE" sz="1800" b="0" dirty="0">
                          <a:solidFill>
                            <a:srgbClr val="333333"/>
                          </a:solidFill>
                          <a:latin typeface="Calibri Light"/>
                        </a:rPr>
                      </a:br>
                      <a:endParaRPr lang="en-US" altLang="de-DE" sz="1800" b="0" dirty="0">
                        <a:solidFill>
                          <a:srgbClr val="333333"/>
                        </a:solidFill>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defRPr/>
                      </a:pPr>
                      <a:br>
                        <a:rPr lang="en-US" altLang="de-DE" sz="1800" b="0" dirty="0">
                          <a:solidFill>
                            <a:srgbClr val="333333"/>
                          </a:solidFill>
                          <a:latin typeface="Calibri Light"/>
                        </a:rPr>
                      </a:br>
                      <a:r>
                        <a:rPr lang="ja-JP" altLang="en-US" sz="1800" b="0" dirty="0">
                          <a:solidFill>
                            <a:srgbClr val="333333"/>
                          </a:solidFill>
                          <a:latin typeface="+mn-lt"/>
                        </a:rPr>
                        <a:t>マリー・アントワネット</a:t>
                      </a:r>
                      <a:r>
                        <a:rPr lang="en-US" altLang="ja-JP" sz="1800" b="0" dirty="0">
                          <a:solidFill>
                            <a:srgbClr val="333333"/>
                          </a:solidFill>
                          <a:latin typeface="+mn-lt"/>
                        </a:rPr>
                        <a:t>(1755-1793)</a:t>
                      </a:r>
                      <a:r>
                        <a:rPr lang="ja-JP" altLang="en-US" sz="1800" b="0" dirty="0">
                          <a:solidFill>
                            <a:srgbClr val="333333"/>
                          </a:solidFill>
                          <a:latin typeface="+mn-lt"/>
                        </a:rPr>
                        <a:t>による</a:t>
                      </a:r>
                      <a:r>
                        <a:rPr lang="en-US" altLang="ja-JP" sz="1800" b="0" dirty="0">
                          <a:solidFill>
                            <a:srgbClr val="333333"/>
                          </a:solidFill>
                          <a:latin typeface="+mn-lt"/>
                        </a:rPr>
                        <a:t>; </a:t>
                      </a:r>
                      <a:r>
                        <a:rPr lang="ja-JP" altLang="en-US" sz="1800" b="0" dirty="0">
                          <a:solidFill>
                            <a:srgbClr val="333333"/>
                          </a:solidFill>
                          <a:latin typeface="+mn-lt"/>
                        </a:rPr>
                        <a:t>これは貧困層への当てこすり、認識のなさ、天真爛漫なのか</a:t>
                      </a:r>
                      <a:r>
                        <a:rPr lang="en-US" altLang="ja-JP" sz="1800" b="0" dirty="0">
                          <a:solidFill>
                            <a:srgbClr val="333333"/>
                          </a:solidFill>
                          <a:latin typeface="+mn-l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ja-JP" altLang="en-US" sz="1800" b="0" i="0" u="none" strike="noStrike" cap="none" normalizeH="0" baseline="0" dirty="0">
                          <a:ln>
                            <a:noFill/>
                          </a:ln>
                          <a:solidFill>
                            <a:srgbClr val="004992"/>
                          </a:solidFill>
                          <a:effectLst/>
                          <a:latin typeface="+mn-lt"/>
                        </a:rPr>
                        <a:t>注意</a:t>
                      </a:r>
                      <a:r>
                        <a:rPr kumimoji="0" lang="en-US" altLang="ja-JP" sz="1800" b="0" i="0" u="none" strike="noStrike" cap="none" normalizeH="0" baseline="0" dirty="0">
                          <a:ln>
                            <a:noFill/>
                          </a:ln>
                          <a:solidFill>
                            <a:srgbClr val="004992"/>
                          </a:solidFill>
                          <a:effectLst/>
                          <a:latin typeface="+mn-lt"/>
                        </a:rPr>
                        <a: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1" i="0" u="none" strike="noStrike" cap="none" normalizeH="0" baseline="0" dirty="0">
                          <a:ln>
                            <a:noFill/>
                          </a:ln>
                          <a:solidFill>
                            <a:srgbClr val="004992"/>
                          </a:solidFill>
                          <a:effectLst/>
                          <a:latin typeface="+mn-lt"/>
                        </a:rPr>
                        <a:t>???</a:t>
                      </a:r>
                      <a:endParaRPr kumimoji="0" lang="pt-BR" sz="18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4"/>
          <p:cNvSpPr>
            <a:spLocks noChangeArrowheads="1"/>
          </p:cNvSpPr>
          <p:nvPr/>
        </p:nvSpPr>
        <p:spPr bwMode="auto">
          <a:xfrm>
            <a:off x="624979" y="4367376"/>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ja-JP" altLang="en-US" sz="1600" b="1" dirty="0">
                <a:solidFill>
                  <a:srgbClr val="333333"/>
                </a:solidFill>
                <a:latin typeface="Calibri Light"/>
              </a:rPr>
              <a:t>パンがなければ</a:t>
            </a:r>
            <a:r>
              <a:rPr lang="en-US" altLang="ja-JP" sz="1600" b="1" dirty="0">
                <a:solidFill>
                  <a:srgbClr val="333333"/>
                </a:solidFill>
                <a:latin typeface="Calibri Light"/>
              </a:rPr>
              <a:t>…</a:t>
            </a:r>
            <a:r>
              <a:rPr lang="ja-JP" altLang="en-US" sz="1600" b="1" dirty="0">
                <a:solidFill>
                  <a:srgbClr val="333333"/>
                </a:solidFill>
                <a:latin typeface="Calibri Light"/>
              </a:rPr>
              <a:t>なんでケーキを食べないの</a:t>
            </a:r>
            <a:r>
              <a:rPr lang="en-US" altLang="ja-JP" sz="1600" b="1" dirty="0">
                <a:solidFill>
                  <a:srgbClr val="333333"/>
                </a:solidFill>
                <a:latin typeface="Calibri Light"/>
              </a:rPr>
              <a:t>?</a:t>
            </a:r>
            <a:endParaRPr lang="en-US" altLang="de-DE" sz="1600" b="1" dirty="0">
              <a:solidFill>
                <a:srgbClr val="333333"/>
              </a:solidFill>
              <a:latin typeface="Calibri Light"/>
            </a:endParaRPr>
          </a:p>
        </p:txBody>
      </p:sp>
    </p:spTree>
    <p:extLst>
      <p:ext uri="{BB962C8B-B14F-4D97-AF65-F5344CB8AC3E}">
        <p14:creationId xmlns:p14="http://schemas.microsoft.com/office/powerpoint/2010/main" val="32799462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a:solidFill>
                  <a:srgbClr val="004992"/>
                </a:solidFill>
                <a:latin typeface="+mn-lt"/>
                <a:ea typeface="+mn-ea"/>
                <a:cs typeface="+mn-cs"/>
              </a:rPr>
              <a:t>人について判断するための以下の特徴について、どんな長所および短所があるか論じてみて下さい。</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2E14B6D7-FDB2-4850-A6AD-6051E901D59F}" type="slidenum">
              <a:rPr lang="ja-JP" altLang="de-DE" smtClean="0">
                <a:latin typeface="+mn-lt"/>
              </a:rPr>
              <a:pPr>
                <a:defRPr/>
              </a:pPr>
              <a:t>9</a:t>
            </a:fld>
            <a:endParaRPr lang="de-DE" altLang="ja-JP">
              <a:latin typeface="+mn-lt"/>
            </a:endParaRPr>
          </a:p>
        </p:txBody>
      </p:sp>
      <p:graphicFrame>
        <p:nvGraphicFramePr>
          <p:cNvPr id="12" name="Group 2"/>
          <p:cNvGraphicFramePr>
            <a:graphicFrameLocks noGrp="1"/>
          </p:cNvGraphicFramePr>
          <p:nvPr>
            <p:extLst>
              <p:ext uri="{D42A27DB-BD31-4B8C-83A1-F6EECF244321}">
                <p14:modId xmlns:p14="http://schemas.microsoft.com/office/powerpoint/2010/main" val="1954191141"/>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ja-JP" altLang="en-US" sz="1800" b="0" i="0" u="none" strike="noStrike" cap="none" normalizeH="0" baseline="0" dirty="0">
                          <a:ln>
                            <a:noFill/>
                          </a:ln>
                          <a:solidFill>
                            <a:srgbClr val="333333"/>
                          </a:solidFill>
                          <a:effectLst/>
                          <a:latin typeface="+mn-lt"/>
                        </a:rPr>
                        <a:t>言葉</a:t>
                      </a:r>
                      <a:r>
                        <a:rPr kumimoji="0" lang="en-US" altLang="ja-JP" sz="1800" b="0" i="0" u="none" strike="noStrike" cap="none" normalizeH="0" baseline="0" dirty="0">
                          <a:ln>
                            <a:noFill/>
                          </a:ln>
                          <a:solidFill>
                            <a:srgbClr val="333333"/>
                          </a:solidFill>
                          <a:effectLst/>
                          <a:latin typeface="+mn-lt"/>
                        </a:rPr>
                        <a:t>:</a:t>
                      </a:r>
                    </a:p>
                    <a:p>
                      <a:pPr marL="0" marR="0" lvl="0" indent="0" algn="l" defTabSz="914400" rtl="0" eaLnBrk="1" fontAlgn="base" latinLnBrk="0" hangingPunct="1">
                        <a:lnSpc>
                          <a:spcPct val="100000"/>
                        </a:lnSpc>
                        <a:spcBef>
                          <a:spcPts val="1200"/>
                        </a:spcBef>
                        <a:spcAft>
                          <a:spcPct val="0"/>
                        </a:spcAft>
                        <a:buClrTx/>
                        <a:buSzTx/>
                        <a:buFontTx/>
                        <a:buNone/>
                        <a:tabLst/>
                      </a:pPr>
                      <a:r>
                        <a:rPr kumimoji="0" lang="ja-JP" altLang="en-US" sz="1800" b="0" i="0" u="none" strike="noStrike" cap="none" normalizeH="0" baseline="0" dirty="0">
                          <a:ln>
                            <a:noFill/>
                          </a:ln>
                          <a:solidFill>
                            <a:srgbClr val="333333"/>
                          </a:solidFill>
                          <a:effectLst/>
                          <a:latin typeface="+mn-lt"/>
                        </a:rPr>
                        <a:t>何を言うかとどのように言うか</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ja-JP" altLang="en-US" sz="1800" b="0" i="0" u="none" strike="noStrike" cap="none" normalizeH="0" baseline="0" dirty="0">
                          <a:ln>
                            <a:noFill/>
                          </a:ln>
                          <a:solidFill>
                            <a:srgbClr val="004992"/>
                          </a:solidFill>
                          <a:effectLst/>
                          <a:latin typeface="+mn-lt"/>
                        </a:rPr>
                        <a:t>重要な手がかり</a:t>
                      </a:r>
                      <a:r>
                        <a:rPr kumimoji="0" lang="en-US" altLang="ja-JP" sz="1800" b="0" i="0" u="none" strike="noStrike" cap="none" normalizeH="0" baseline="0" dirty="0">
                          <a:ln>
                            <a:noFill/>
                          </a:ln>
                          <a:solidFill>
                            <a:srgbClr val="004992"/>
                          </a:solidFill>
                          <a:effectLst/>
                          <a:latin typeface="+mn-lt"/>
                        </a:rPr>
                        <a: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ja-JP" altLang="en-US" sz="1800" b="1" i="0" u="none" strike="noStrike" cap="none" normalizeH="0" baseline="0" dirty="0">
                          <a:ln>
                            <a:noFill/>
                          </a:ln>
                          <a:solidFill>
                            <a:srgbClr val="333333"/>
                          </a:solidFill>
                          <a:effectLst/>
                          <a:latin typeface="+mn-lt"/>
                        </a:rPr>
                        <a:t>内容</a:t>
                      </a:r>
                      <a:r>
                        <a:rPr kumimoji="0" lang="en-US" altLang="ja-JP" sz="1800" b="1" i="0" u="none" strike="noStrike" cap="none" normalizeH="0" baseline="0" dirty="0">
                          <a:ln>
                            <a:noFill/>
                          </a:ln>
                          <a:solidFill>
                            <a:srgbClr val="333333"/>
                          </a:solidFill>
                          <a:effectLst/>
                          <a:latin typeface="+mn-lt"/>
                        </a:rPr>
                        <a:t>:</a:t>
                      </a:r>
                      <a:r>
                        <a:rPr kumimoji="0" lang="en-US" altLang="ja-JP" sz="1800" b="0" i="0" u="none" strike="noStrike" cap="none" normalizeH="0" baseline="0" dirty="0">
                          <a:ln>
                            <a:noFill/>
                          </a:ln>
                          <a:solidFill>
                            <a:srgbClr val="333333"/>
                          </a:solidFill>
                          <a:effectLst/>
                          <a:latin typeface="+mn-lt"/>
                        </a:rPr>
                        <a:t> </a:t>
                      </a:r>
                      <a:r>
                        <a:rPr kumimoji="0" lang="ja-JP" altLang="en-US" sz="1800" b="0" i="0" u="none" strike="noStrike" cap="none" normalizeH="0" baseline="0" dirty="0">
                          <a:ln>
                            <a:noFill/>
                          </a:ln>
                          <a:solidFill>
                            <a:srgbClr val="333333"/>
                          </a:solidFill>
                          <a:effectLst/>
                          <a:latin typeface="+mn-lt"/>
                        </a:rPr>
                        <a:t>言語は直接のコミュニケーションにとってとても重要である。</a:t>
                      </a:r>
                      <a:endParaRPr kumimoji="0" lang="en-US" altLang="ja-JP" sz="1800" b="0" i="0" u="none" strike="noStrike" cap="none" normalizeH="0" baseline="0" dirty="0">
                        <a:ln>
                          <a:noFill/>
                        </a:ln>
                        <a:solidFill>
                          <a:srgbClr val="333333"/>
                        </a:solidFill>
                        <a:effectLst/>
                        <a:latin typeface="+mn-lt"/>
                      </a:endParaRPr>
                    </a:p>
                    <a:p>
                      <a:pPr marL="0" marR="0" lvl="0" indent="0" algn="l" defTabSz="914400" rtl="0" eaLnBrk="1" fontAlgn="base" latinLnBrk="0" hangingPunct="1">
                        <a:lnSpc>
                          <a:spcPct val="100000"/>
                        </a:lnSpc>
                        <a:spcBef>
                          <a:spcPts val="1200"/>
                        </a:spcBef>
                        <a:spcAft>
                          <a:spcPts val="0"/>
                        </a:spcAft>
                        <a:buClrTx/>
                        <a:buSzTx/>
                        <a:buFontTx/>
                        <a:buNone/>
                        <a:tabLst/>
                      </a:pPr>
                      <a:r>
                        <a:rPr kumimoji="0" lang="ja-JP" altLang="en-US" sz="1800" b="1" i="0" u="none" strike="noStrike" cap="none" normalizeH="0" baseline="0" dirty="0">
                          <a:ln>
                            <a:noFill/>
                          </a:ln>
                          <a:solidFill>
                            <a:srgbClr val="333333"/>
                          </a:solidFill>
                          <a:effectLst/>
                          <a:latin typeface="+mn-lt"/>
                        </a:rPr>
                        <a:t>口調</a:t>
                      </a:r>
                      <a:r>
                        <a:rPr kumimoji="0" lang="en-US" altLang="ja-JP" sz="1800" b="1" i="0" u="none" strike="noStrike" cap="none" normalizeH="0" baseline="0" dirty="0">
                          <a:ln>
                            <a:noFill/>
                          </a:ln>
                          <a:solidFill>
                            <a:srgbClr val="333333"/>
                          </a:solidFill>
                          <a:effectLst/>
                          <a:latin typeface="+mn-lt"/>
                        </a:rPr>
                        <a:t>:</a:t>
                      </a:r>
                      <a:r>
                        <a:rPr kumimoji="0" lang="en-US" altLang="ja-JP" sz="1800" b="0" i="0" u="none" strike="noStrike" cap="none" normalizeH="0" baseline="0" dirty="0">
                          <a:ln>
                            <a:noFill/>
                          </a:ln>
                          <a:solidFill>
                            <a:srgbClr val="333333"/>
                          </a:solidFill>
                          <a:effectLst/>
                          <a:latin typeface="+mn-lt"/>
                        </a:rPr>
                        <a:t> </a:t>
                      </a:r>
                      <a:r>
                        <a:rPr kumimoji="0" lang="ja-JP" altLang="en-US" sz="1800" b="0" i="0" u="none" strike="noStrike" cap="none" normalizeH="0" baseline="0" dirty="0">
                          <a:ln>
                            <a:noFill/>
                          </a:ln>
                          <a:solidFill>
                            <a:srgbClr val="333333"/>
                          </a:solidFill>
                          <a:effectLst/>
                          <a:latin typeface="+mn-lt"/>
                        </a:rPr>
                        <a:t>イントネーション</a:t>
                      </a:r>
                      <a:r>
                        <a:rPr kumimoji="0" lang="en-US" altLang="ja-JP" sz="1800" b="0" i="0" u="none" strike="noStrike" cap="none" normalizeH="0" baseline="0" dirty="0">
                          <a:ln>
                            <a:noFill/>
                          </a:ln>
                          <a:solidFill>
                            <a:srgbClr val="333333"/>
                          </a:solidFill>
                          <a:effectLst/>
                          <a:latin typeface="+mn-lt"/>
                        </a:rPr>
                        <a:t>(</a:t>
                      </a:r>
                      <a:r>
                        <a:rPr kumimoji="0" lang="ja-JP" altLang="en-US" sz="1800" b="0" i="0" u="none" strike="noStrike" cap="none" normalizeH="0" baseline="0" dirty="0">
                          <a:ln>
                            <a:noFill/>
                          </a:ln>
                          <a:solidFill>
                            <a:srgbClr val="333333"/>
                          </a:solidFill>
                          <a:effectLst/>
                          <a:latin typeface="+mn-lt"/>
                        </a:rPr>
                        <a:t>嫌味な、気取った</a:t>
                      </a:r>
                      <a:r>
                        <a:rPr kumimoji="0" lang="en-US" altLang="ja-JP" sz="1800" b="0" i="0" u="none" strike="noStrike" cap="none" normalizeH="0" baseline="0" dirty="0">
                          <a:ln>
                            <a:noFill/>
                          </a:ln>
                          <a:solidFill>
                            <a:srgbClr val="333333"/>
                          </a:solidFill>
                          <a:effectLst/>
                          <a:latin typeface="+mn-lt"/>
                        </a:rPr>
                        <a:t>)</a:t>
                      </a:r>
                      <a:r>
                        <a:rPr kumimoji="0" lang="ja-JP" altLang="en-US" sz="1800" b="0" i="0" u="none" strike="noStrike" cap="none" normalizeH="0" baseline="0" dirty="0">
                          <a:ln>
                            <a:noFill/>
                          </a:ln>
                          <a:solidFill>
                            <a:srgbClr val="333333"/>
                          </a:solidFill>
                          <a:effectLst/>
                          <a:latin typeface="+mn-lt"/>
                        </a:rPr>
                        <a:t>、単語の選択</a:t>
                      </a:r>
                      <a:r>
                        <a:rPr kumimoji="0" lang="en-US" altLang="ja-JP" sz="1800" b="0" i="0" u="none" strike="noStrike" cap="none" normalizeH="0" baseline="0" dirty="0">
                          <a:ln>
                            <a:noFill/>
                          </a:ln>
                          <a:solidFill>
                            <a:srgbClr val="333333"/>
                          </a:solidFill>
                          <a:effectLst/>
                          <a:latin typeface="+mn-lt"/>
                        </a:rPr>
                        <a:t>(</a:t>
                      </a:r>
                      <a:r>
                        <a:rPr kumimoji="0" lang="ja-JP" altLang="en-US" sz="1800" b="0" i="0" u="none" strike="noStrike" cap="none" normalizeH="0" baseline="0" dirty="0">
                          <a:ln>
                            <a:noFill/>
                          </a:ln>
                          <a:solidFill>
                            <a:srgbClr val="333333"/>
                          </a:solidFill>
                          <a:effectLst/>
                          <a:latin typeface="+mn-lt"/>
                        </a:rPr>
                        <a:t>おおげさ、実際的など、</a:t>
                      </a:r>
                      <a:r>
                        <a:rPr kumimoji="0" lang="en-US" altLang="ja-JP" sz="1800" b="0" i="0" u="none" strike="noStrike" cap="none" normalizeH="0" baseline="0" dirty="0">
                          <a:ln>
                            <a:noFill/>
                          </a:ln>
                          <a:solidFill>
                            <a:srgbClr val="333333"/>
                          </a:solidFill>
                          <a:effectLst/>
                          <a:latin typeface="+mn-lt"/>
                        </a:rPr>
                        <a:t>)</a:t>
                      </a:r>
                      <a:r>
                        <a:rPr kumimoji="0" lang="ja-JP" altLang="en-US" sz="1800" b="0" i="0" u="none" strike="noStrike" cap="none" normalizeH="0" baseline="0" dirty="0">
                          <a:ln>
                            <a:noFill/>
                          </a:ln>
                          <a:solidFill>
                            <a:srgbClr val="333333"/>
                          </a:solidFill>
                          <a:effectLst/>
                          <a:latin typeface="+mn-lt"/>
                        </a:rPr>
                        <a:t>はその人について多くのことを教えてくれる。</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ja-JP" altLang="en-US" sz="1800" b="1" dirty="0">
                          <a:solidFill>
                            <a:srgbClr val="333333"/>
                          </a:solidFill>
                          <a:latin typeface="+mn-lt"/>
                        </a:rPr>
                        <a:t>例</a:t>
                      </a:r>
                      <a:r>
                        <a:rPr lang="en-US" altLang="ja-JP" sz="1800" b="1" dirty="0">
                          <a:solidFill>
                            <a:srgbClr val="333333"/>
                          </a:solidFill>
                          <a:latin typeface="+mn-lt"/>
                        </a:rPr>
                        <a:t>:</a:t>
                      </a:r>
                      <a:br>
                        <a:rPr lang="en-US" altLang="de-DE" sz="1800" b="0" dirty="0">
                          <a:solidFill>
                            <a:srgbClr val="333333"/>
                          </a:solidFill>
                          <a:latin typeface="Calibri Light"/>
                        </a:rPr>
                      </a:br>
                      <a:br>
                        <a:rPr lang="en-US" altLang="de-DE" sz="1800" b="0" dirty="0">
                          <a:solidFill>
                            <a:srgbClr val="333333"/>
                          </a:solidFill>
                          <a:latin typeface="Calibri Light"/>
                        </a:rPr>
                      </a:br>
                      <a:endParaRPr lang="en-US" altLang="de-DE" sz="1800" b="0" dirty="0">
                        <a:solidFill>
                          <a:srgbClr val="333333"/>
                        </a:solidFill>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defRPr/>
                      </a:pPr>
                      <a:br>
                        <a:rPr lang="en-US" altLang="de-DE" sz="1800" b="0" dirty="0">
                          <a:solidFill>
                            <a:srgbClr val="333333"/>
                          </a:solidFill>
                          <a:latin typeface="Calibri Light"/>
                        </a:rPr>
                      </a:br>
                      <a:r>
                        <a:rPr lang="ja-JP" altLang="en-US" sz="1800" b="0" dirty="0">
                          <a:solidFill>
                            <a:srgbClr val="333333"/>
                          </a:solidFill>
                          <a:latin typeface="+mn-lt"/>
                        </a:rPr>
                        <a:t>マリー・アントワネット</a:t>
                      </a:r>
                      <a:r>
                        <a:rPr lang="en-US" altLang="ja-JP" sz="1800" b="0" dirty="0">
                          <a:solidFill>
                            <a:srgbClr val="333333"/>
                          </a:solidFill>
                          <a:latin typeface="+mn-lt"/>
                        </a:rPr>
                        <a:t>(1755-1793)</a:t>
                      </a:r>
                      <a:r>
                        <a:rPr lang="ja-JP" altLang="en-US" sz="1800" b="0" dirty="0">
                          <a:solidFill>
                            <a:srgbClr val="333333"/>
                          </a:solidFill>
                          <a:latin typeface="+mn-lt"/>
                        </a:rPr>
                        <a:t>による</a:t>
                      </a:r>
                      <a:r>
                        <a:rPr lang="en-US" altLang="ja-JP" sz="1800" b="0" dirty="0">
                          <a:solidFill>
                            <a:srgbClr val="333333"/>
                          </a:solidFill>
                          <a:latin typeface="+mn-lt"/>
                        </a:rPr>
                        <a:t>; </a:t>
                      </a:r>
                      <a:r>
                        <a:rPr lang="ja-JP" altLang="en-US" sz="1800" b="0" dirty="0">
                          <a:solidFill>
                            <a:srgbClr val="333333"/>
                          </a:solidFill>
                          <a:latin typeface="+mn-lt"/>
                        </a:rPr>
                        <a:t>これは貧困層への当てこすり、認識のなさ、天真爛漫なのか</a:t>
                      </a:r>
                      <a:r>
                        <a:rPr lang="en-US" altLang="ja-JP" sz="1800" b="0" dirty="0">
                          <a:solidFill>
                            <a:srgbClr val="333333"/>
                          </a:solidFill>
                          <a:latin typeface="+mn-l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ja-JP" altLang="en-US" sz="1800" b="0" i="0" u="none" strike="noStrike" cap="none" normalizeH="0" baseline="0" dirty="0">
                          <a:ln>
                            <a:noFill/>
                          </a:ln>
                          <a:solidFill>
                            <a:srgbClr val="004992"/>
                          </a:solidFill>
                          <a:effectLst/>
                          <a:latin typeface="+mn-lt"/>
                        </a:rPr>
                        <a:t>注意</a:t>
                      </a:r>
                      <a:r>
                        <a:rPr kumimoji="0" lang="en-US" altLang="ja-JP" sz="1800" b="0" i="0" u="none" strike="noStrike" cap="none" normalizeH="0" baseline="0" dirty="0">
                          <a:ln>
                            <a:noFill/>
                          </a:ln>
                          <a:solidFill>
                            <a:srgbClr val="004992"/>
                          </a:solidFill>
                          <a:effectLst/>
                          <a:latin typeface="+mn-lt"/>
                        </a:rPr>
                        <a: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ja-JP" altLang="en-US" sz="1800" b="1" i="0" u="none" strike="noStrike" cap="none" normalizeH="0" baseline="0" dirty="0">
                          <a:ln>
                            <a:noFill/>
                          </a:ln>
                          <a:solidFill>
                            <a:srgbClr val="333333"/>
                          </a:solidFill>
                          <a:effectLst/>
                          <a:latin typeface="+mn-lt"/>
                        </a:rPr>
                        <a:t>内容</a:t>
                      </a:r>
                      <a:r>
                        <a:rPr kumimoji="0" lang="en-US" altLang="ja-JP" sz="1800" b="1" i="0" u="none" strike="noStrike" cap="none" normalizeH="0" baseline="0" dirty="0">
                          <a:ln>
                            <a:noFill/>
                          </a:ln>
                          <a:solidFill>
                            <a:srgbClr val="333333"/>
                          </a:solidFill>
                          <a:effectLst/>
                          <a:latin typeface="+mn-lt"/>
                        </a:rPr>
                        <a:t>:</a:t>
                      </a:r>
                      <a:r>
                        <a:rPr kumimoji="0" lang="en-US" altLang="ja-JP" sz="1800" b="0" i="0" u="none" strike="noStrike" cap="none" normalizeH="0" baseline="0" dirty="0">
                          <a:ln>
                            <a:noFill/>
                          </a:ln>
                          <a:solidFill>
                            <a:srgbClr val="333333"/>
                          </a:solidFill>
                          <a:effectLst/>
                          <a:latin typeface="+mn-lt"/>
                        </a:rPr>
                        <a:t> </a:t>
                      </a:r>
                      <a:r>
                        <a:rPr kumimoji="0" lang="ja-JP" altLang="en-US" sz="1800" b="0" i="0" u="none" strike="noStrike" cap="none" normalizeH="0" baseline="0" dirty="0">
                          <a:ln>
                            <a:noFill/>
                          </a:ln>
                          <a:solidFill>
                            <a:srgbClr val="333333"/>
                          </a:solidFill>
                          <a:effectLst/>
                          <a:latin typeface="+mn-lt"/>
                        </a:rPr>
                        <a:t>礼儀についての知識や誤解のために、考えていることと実際に言うことの間に食い違いが生じるのはまれではない。</a:t>
                      </a:r>
                    </a:p>
                    <a:p>
                      <a:pPr marL="0" marR="0" lvl="0" indent="0" algn="l" defTabSz="914400" rtl="0" eaLnBrk="1" fontAlgn="base" latinLnBrk="0" hangingPunct="1">
                        <a:lnSpc>
                          <a:spcPct val="100000"/>
                        </a:lnSpc>
                        <a:spcBef>
                          <a:spcPts val="1200"/>
                        </a:spcBef>
                        <a:spcAft>
                          <a:spcPts val="0"/>
                        </a:spcAft>
                        <a:buClrTx/>
                        <a:buSzTx/>
                        <a:buFontTx/>
                        <a:buNone/>
                        <a:tabLst/>
                      </a:pPr>
                      <a:r>
                        <a:rPr kumimoji="0" lang="ja-JP" altLang="en-US" sz="1800" b="1" i="0" u="none" strike="noStrike" cap="none" normalizeH="0" baseline="0" dirty="0">
                          <a:ln>
                            <a:noFill/>
                          </a:ln>
                          <a:solidFill>
                            <a:srgbClr val="333333"/>
                          </a:solidFill>
                          <a:effectLst/>
                          <a:latin typeface="+mn-lt"/>
                        </a:rPr>
                        <a:t>口調</a:t>
                      </a:r>
                      <a:r>
                        <a:rPr kumimoji="0" lang="en-US" altLang="ja-JP" sz="1800" b="1" i="0" u="none" strike="noStrike" cap="none" normalizeH="0" baseline="0" dirty="0">
                          <a:ln>
                            <a:noFill/>
                          </a:ln>
                          <a:solidFill>
                            <a:srgbClr val="333333"/>
                          </a:solidFill>
                          <a:effectLst/>
                          <a:latin typeface="+mn-lt"/>
                        </a:rPr>
                        <a:t>:</a:t>
                      </a:r>
                      <a:r>
                        <a:rPr kumimoji="0" lang="en-US" altLang="ja-JP" sz="1800" b="0" i="0" u="none" strike="noStrike" cap="none" normalizeH="0" baseline="0" dirty="0">
                          <a:ln>
                            <a:noFill/>
                          </a:ln>
                          <a:solidFill>
                            <a:srgbClr val="333333"/>
                          </a:solidFill>
                          <a:effectLst/>
                          <a:latin typeface="+mn-lt"/>
                        </a:rPr>
                        <a:t> </a:t>
                      </a:r>
                      <a:r>
                        <a:rPr kumimoji="0" lang="ja-JP" altLang="en-US" sz="1800" b="0" i="0" u="none" strike="noStrike" cap="none" normalizeH="0" baseline="0" dirty="0">
                          <a:ln>
                            <a:noFill/>
                          </a:ln>
                          <a:solidFill>
                            <a:srgbClr val="333333"/>
                          </a:solidFill>
                          <a:effectLst/>
                          <a:latin typeface="+mn-lt"/>
                        </a:rPr>
                        <a:t>話している時にほとんど感情を伝えない人がいる</a:t>
                      </a:r>
                      <a:r>
                        <a:rPr kumimoji="0" lang="en-US" altLang="ja-JP" sz="1800" b="0" i="0" u="none" strike="noStrike" cap="none" normalizeH="0" baseline="0" dirty="0">
                          <a:ln>
                            <a:noFill/>
                          </a:ln>
                          <a:solidFill>
                            <a:srgbClr val="333333"/>
                          </a:solidFill>
                          <a:effectLst/>
                          <a:latin typeface="+mn-lt"/>
                        </a:rPr>
                        <a:t>―</a:t>
                      </a:r>
                      <a:r>
                        <a:rPr kumimoji="0" lang="ja-JP" altLang="en-US" sz="1800" b="0" i="0" u="none" strike="noStrike" cap="none" normalizeH="0" baseline="0" dirty="0">
                          <a:ln>
                            <a:noFill/>
                          </a:ln>
                          <a:solidFill>
                            <a:srgbClr val="333333"/>
                          </a:solidFill>
                          <a:effectLst/>
                          <a:latin typeface="+mn-lt"/>
                        </a:rPr>
                        <a:t>でも本当は感情を持っていることもあり得る</a:t>
                      </a:r>
                      <a:r>
                        <a:rPr kumimoji="0" lang="en-US" altLang="ja-JP" sz="1800" b="0" i="0" u="none" strike="noStrike" cap="none" normalizeH="0" baseline="0" dirty="0">
                          <a:ln>
                            <a:noFill/>
                          </a:ln>
                          <a:solidFill>
                            <a:srgbClr val="333333"/>
                          </a:solidFill>
                          <a:effectLst/>
                          <a:latin typeface="+mn-lt"/>
                        </a:rPr>
                        <a:t>(</a:t>
                      </a:r>
                      <a:r>
                        <a:rPr kumimoji="0" lang="ja-JP" altLang="en-US" sz="1800" b="0" i="0" u="none" strike="noStrike" cap="none" normalizeH="0" baseline="0" dirty="0">
                          <a:ln>
                            <a:noFill/>
                          </a:ln>
                          <a:solidFill>
                            <a:srgbClr val="333333"/>
                          </a:solidFill>
                          <a:effectLst/>
                          <a:latin typeface="+mn-lt"/>
                        </a:rPr>
                        <a:t>例：真顔で冗談をいう場合、パーキンソン病の顔面硬直</a:t>
                      </a:r>
                      <a:r>
                        <a:rPr kumimoji="0" lang="en-US" altLang="ja-JP" sz="1800" b="0" i="0" u="none" strike="noStrike" cap="none" normalizeH="0" baseline="0" dirty="0">
                          <a:ln>
                            <a:noFill/>
                          </a:ln>
                          <a:solidFill>
                            <a:srgbClr val="333333"/>
                          </a:solidFill>
                          <a:effectLst/>
                          <a:latin typeface="+mn-lt"/>
                        </a:rPr>
                        <a:t>)</a:t>
                      </a:r>
                      <a:r>
                        <a:rPr kumimoji="0" lang="ja-JP" altLang="en-US" sz="1800" b="0" i="0" u="none" strike="noStrike" cap="none" normalizeH="0" baseline="0" dirty="0">
                          <a:ln>
                            <a:noFill/>
                          </a:ln>
                          <a:solidFill>
                            <a:srgbClr val="333333"/>
                          </a:solidFill>
                          <a:effectLst/>
                          <a:latin typeface="+mn-lt"/>
                        </a:rPr>
                        <a:t>。 </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4"/>
          <p:cNvSpPr>
            <a:spLocks noChangeArrowheads="1"/>
          </p:cNvSpPr>
          <p:nvPr/>
        </p:nvSpPr>
        <p:spPr bwMode="auto">
          <a:xfrm>
            <a:off x="624979" y="4367376"/>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ja-JP" altLang="en-US" sz="1600" b="1" dirty="0">
                <a:solidFill>
                  <a:srgbClr val="333333"/>
                </a:solidFill>
                <a:latin typeface="Calibri Light"/>
              </a:rPr>
              <a:t>パンがなければ</a:t>
            </a:r>
            <a:r>
              <a:rPr lang="en-US" altLang="ja-JP" sz="1600" b="1" dirty="0">
                <a:solidFill>
                  <a:srgbClr val="333333"/>
                </a:solidFill>
                <a:latin typeface="Calibri Light"/>
              </a:rPr>
              <a:t>…</a:t>
            </a:r>
            <a:r>
              <a:rPr lang="ja-JP" altLang="en-US" sz="1600" b="1" dirty="0">
                <a:solidFill>
                  <a:srgbClr val="333333"/>
                </a:solidFill>
                <a:latin typeface="Calibri Light"/>
              </a:rPr>
              <a:t>なんでケーキを食べないの</a:t>
            </a:r>
            <a:r>
              <a:rPr lang="en-US" altLang="ja-JP" sz="1600" b="1" dirty="0">
                <a:solidFill>
                  <a:srgbClr val="333333"/>
                </a:solidFill>
                <a:latin typeface="Calibri Light"/>
              </a:rPr>
              <a:t>?</a:t>
            </a:r>
            <a:endParaRPr lang="en-US" altLang="de-DE" sz="1600" b="1" dirty="0">
              <a:solidFill>
                <a:srgbClr val="333333"/>
              </a:solidFill>
              <a:latin typeface="Calibri Light"/>
            </a:endParaRPr>
          </a:p>
        </p:txBody>
      </p:sp>
    </p:spTree>
    <p:extLst>
      <p:ext uri="{BB962C8B-B14F-4D97-AF65-F5344CB8AC3E}">
        <p14:creationId xmlns:p14="http://schemas.microsoft.com/office/powerpoint/2010/main" val="18790385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a:solidFill>
                  <a:srgbClr val="004992"/>
                </a:solidFill>
                <a:latin typeface="+mn-lt"/>
                <a:ea typeface="+mn-ea"/>
                <a:cs typeface="+mn-cs"/>
              </a:rPr>
              <a:t>人について判断するための以下の特徴について、どんな長所および短所があるか論じてみて下さい。</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2E14B6D7-FDB2-4850-A6AD-6051E901D59F}" type="slidenum">
              <a:rPr lang="ja-JP" altLang="de-DE" smtClean="0">
                <a:latin typeface="+mn-lt"/>
              </a:rPr>
              <a:pPr>
                <a:defRPr/>
              </a:pPr>
              <a:t>10</a:t>
            </a:fld>
            <a:endParaRPr lang="de-DE" altLang="ja-JP">
              <a:latin typeface="+mn-lt"/>
            </a:endParaRPr>
          </a:p>
        </p:txBody>
      </p:sp>
      <p:graphicFrame>
        <p:nvGraphicFramePr>
          <p:cNvPr id="8" name="Group 2"/>
          <p:cNvGraphicFramePr>
            <a:graphicFrameLocks noGrp="1"/>
          </p:cNvGraphicFramePr>
          <p:nvPr>
            <p:extLst>
              <p:ext uri="{D42A27DB-BD31-4B8C-83A1-F6EECF244321}">
                <p14:modId xmlns:p14="http://schemas.microsoft.com/office/powerpoint/2010/main" val="78316834"/>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ja-JP" altLang="en-US" sz="2000" b="0" i="0" u="none" strike="noStrike" cap="none" normalizeH="0" baseline="0" dirty="0">
                          <a:ln>
                            <a:noFill/>
                          </a:ln>
                          <a:solidFill>
                            <a:srgbClr val="333333"/>
                          </a:solidFill>
                          <a:effectLst/>
                          <a:latin typeface="+mn-lt"/>
                        </a:rPr>
                        <a:t>その人について持っていた予備知識</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ja-JP" altLang="en-US" sz="2000" b="0" i="0" u="none" strike="noStrike" cap="none" normalizeH="0" baseline="0" dirty="0">
                          <a:ln>
                            <a:noFill/>
                          </a:ln>
                          <a:solidFill>
                            <a:srgbClr val="004992"/>
                          </a:solidFill>
                          <a:effectLst/>
                          <a:latin typeface="+mn-lt"/>
                        </a:rPr>
                        <a:t>重要な手がかり</a:t>
                      </a:r>
                      <a:r>
                        <a:rPr kumimoji="0" lang="pt-BR" sz="2000" b="0" i="0" u="none" strike="noStrike" cap="none" normalizeH="0" baseline="0" dirty="0">
                          <a:ln>
                            <a:noFill/>
                          </a:ln>
                          <a:solidFill>
                            <a:srgbClr val="004992"/>
                          </a:solidFill>
                          <a:effectLst/>
                          <a:latin typeface="Calibri Light"/>
                        </a:rPr>
                        <a:t>: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altLang="ja-JP" sz="2000" b="0" i="0" u="none" strike="noStrike" cap="none" normalizeH="0" baseline="0" dirty="0">
                          <a:ln>
                            <a:noFill/>
                          </a:ln>
                          <a:solidFill>
                            <a:srgbClr val="004992"/>
                          </a:solidFill>
                          <a:effectLst/>
                          <a:latin typeface="+mn-l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ja-JP" altLang="en-US" sz="2000" b="0" i="0" u="none" strike="noStrike" cap="none" normalizeH="0" baseline="0" dirty="0">
                          <a:ln>
                            <a:noFill/>
                          </a:ln>
                          <a:solidFill>
                            <a:srgbClr val="004992"/>
                          </a:solidFill>
                          <a:effectLst/>
                          <a:latin typeface="+mn-lt"/>
                        </a:rPr>
                        <a:t>注意</a:t>
                      </a:r>
                      <a:r>
                        <a:rPr kumimoji="0" lang="pt-BR" sz="2000" b="0" i="0" u="none" strike="noStrike" cap="none" normalizeH="0" baseline="0" dirty="0">
                          <a:ln>
                            <a:noFill/>
                          </a:ln>
                          <a:solidFill>
                            <a:srgbClr val="004992"/>
                          </a:solidFill>
                          <a:effectLst/>
                          <a:latin typeface="Calibri Light"/>
                        </a:rPr>
                        <a:t>:</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altLang="ja-JP" sz="2000" b="0" i="0" u="none" strike="noStrike" cap="none" normalizeH="0" baseline="0" dirty="0">
                          <a:ln>
                            <a:noFill/>
                          </a:ln>
                          <a:solidFill>
                            <a:srgbClr val="004992"/>
                          </a:solidFill>
                          <a:effectLst/>
                          <a:latin typeface="+mn-l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a:solidFill>
                  <a:srgbClr val="004992"/>
                </a:solidFill>
                <a:latin typeface="+mn-lt"/>
                <a:ea typeface="+mn-ea"/>
                <a:cs typeface="+mn-cs"/>
              </a:rPr>
              <a:t>人について判断するための以下の特徴について、どんな長所および短所があるか論じてみて下さい。</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2E14B6D7-FDB2-4850-A6AD-6051E901D59F}" type="slidenum">
              <a:rPr lang="ja-JP" altLang="de-DE" smtClean="0">
                <a:latin typeface="+mn-lt"/>
              </a:rPr>
              <a:pPr>
                <a:defRPr/>
              </a:pPr>
              <a:t>11</a:t>
            </a:fld>
            <a:endParaRPr lang="de-DE" altLang="ja-JP">
              <a:latin typeface="+mn-lt"/>
            </a:endParaRPr>
          </a:p>
        </p:txBody>
      </p:sp>
      <p:graphicFrame>
        <p:nvGraphicFramePr>
          <p:cNvPr id="8" name="Group 2"/>
          <p:cNvGraphicFramePr>
            <a:graphicFrameLocks noGrp="1"/>
          </p:cNvGraphicFramePr>
          <p:nvPr>
            <p:extLst>
              <p:ext uri="{D42A27DB-BD31-4B8C-83A1-F6EECF244321}">
                <p14:modId xmlns:p14="http://schemas.microsoft.com/office/powerpoint/2010/main" val="1337567009"/>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ja-JP" altLang="en-US" sz="2000" b="0" i="0" u="none" strike="noStrike" cap="none" normalizeH="0" baseline="0" dirty="0">
                          <a:ln>
                            <a:noFill/>
                          </a:ln>
                          <a:solidFill>
                            <a:srgbClr val="333333"/>
                          </a:solidFill>
                          <a:effectLst/>
                          <a:latin typeface="+mn-lt"/>
                        </a:rPr>
                        <a:t>その人について持っていた予備知識</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ja-JP" altLang="en-US" sz="2000" b="0" i="0" u="none" strike="noStrike" cap="none" normalizeH="0" baseline="0" dirty="0">
                          <a:ln>
                            <a:noFill/>
                          </a:ln>
                          <a:solidFill>
                            <a:srgbClr val="004992"/>
                          </a:solidFill>
                          <a:effectLst/>
                          <a:latin typeface="+mn-lt"/>
                        </a:rPr>
                        <a:t>重要な手がかり</a:t>
                      </a:r>
                      <a:r>
                        <a:rPr kumimoji="0" lang="pt-BR" sz="2000" b="0" i="0" u="none" strike="noStrike" cap="none" normalizeH="0" baseline="0" dirty="0">
                          <a:ln>
                            <a:noFill/>
                          </a:ln>
                          <a:solidFill>
                            <a:srgbClr val="004992"/>
                          </a:solidFill>
                          <a:effectLst/>
                          <a:latin typeface="Calibri Light"/>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ja-JP" altLang="en-US" sz="2000" b="0" i="0" u="none" strike="noStrike" cap="none" normalizeH="0" baseline="0" dirty="0">
                          <a:ln>
                            <a:noFill/>
                          </a:ln>
                          <a:solidFill>
                            <a:srgbClr val="333333"/>
                          </a:solidFill>
                          <a:effectLst/>
                          <a:latin typeface="+mn-lt"/>
                        </a:rPr>
                        <a:t>予備知識は人について判断する時に助けになる。特に前に同じ状況の時にその人にあっていればなおさらである。</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ja-JP" altLang="en-US" sz="2000" b="0" i="0" u="none" strike="noStrike" cap="none" normalizeH="0" baseline="0" dirty="0">
                          <a:ln>
                            <a:noFill/>
                          </a:ln>
                          <a:solidFill>
                            <a:srgbClr val="004992"/>
                          </a:solidFill>
                          <a:effectLst/>
                          <a:latin typeface="+mn-lt"/>
                        </a:rPr>
                        <a:t>注意</a:t>
                      </a:r>
                      <a:r>
                        <a:rPr kumimoji="0" lang="pt-BR" sz="2000" b="0" i="0" u="none" strike="noStrike" cap="none" normalizeH="0" baseline="0" dirty="0">
                          <a:ln>
                            <a:noFill/>
                          </a:ln>
                          <a:solidFill>
                            <a:srgbClr val="004992"/>
                          </a:solidFill>
                          <a:effectLst/>
                          <a:latin typeface="+mn-lt"/>
                        </a:rPr>
                        <a:t>:</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altLang="ja-JP" sz="2000" b="0" i="0" u="none" strike="noStrike" cap="none" normalizeH="0" baseline="0" dirty="0">
                          <a:ln>
                            <a:noFill/>
                          </a:ln>
                          <a:solidFill>
                            <a:srgbClr val="004992"/>
                          </a:solidFill>
                          <a:effectLst/>
                          <a:latin typeface="+mn-l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38563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a:solidFill>
                  <a:srgbClr val="004992"/>
                </a:solidFill>
                <a:latin typeface="+mn-lt"/>
                <a:ea typeface="+mn-ea"/>
                <a:cs typeface="+mn-cs"/>
              </a:rPr>
              <a:t>人について判断するための以下の特徴について、どんな長所および短所があるか論じてみて下さい。</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2E14B6D7-FDB2-4850-A6AD-6051E901D59F}" type="slidenum">
              <a:rPr lang="ja-JP" altLang="de-DE" smtClean="0">
                <a:latin typeface="+mn-lt"/>
              </a:rPr>
              <a:pPr>
                <a:defRPr/>
              </a:pPr>
              <a:t>12</a:t>
            </a:fld>
            <a:endParaRPr lang="de-DE" altLang="ja-JP">
              <a:latin typeface="+mn-lt"/>
            </a:endParaRPr>
          </a:p>
        </p:txBody>
      </p:sp>
      <p:graphicFrame>
        <p:nvGraphicFramePr>
          <p:cNvPr id="8" name="Group 2"/>
          <p:cNvGraphicFramePr>
            <a:graphicFrameLocks noGrp="1"/>
          </p:cNvGraphicFramePr>
          <p:nvPr>
            <p:extLst>
              <p:ext uri="{D42A27DB-BD31-4B8C-83A1-F6EECF244321}">
                <p14:modId xmlns:p14="http://schemas.microsoft.com/office/powerpoint/2010/main" val="2766320766"/>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ja-JP" altLang="en-US" sz="2000" b="0" i="0" u="none" strike="noStrike" cap="none" normalizeH="0" baseline="0" dirty="0">
                          <a:ln>
                            <a:noFill/>
                          </a:ln>
                          <a:solidFill>
                            <a:srgbClr val="333333"/>
                          </a:solidFill>
                          <a:effectLst/>
                          <a:latin typeface="+mn-lt"/>
                        </a:rPr>
                        <a:t>その人について持っていた予備知識</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ja-JP" altLang="en-US" sz="2000" b="0" i="0" u="none" strike="noStrike" cap="none" normalizeH="0" baseline="0" dirty="0">
                          <a:ln>
                            <a:noFill/>
                          </a:ln>
                          <a:solidFill>
                            <a:srgbClr val="004992"/>
                          </a:solidFill>
                          <a:effectLst/>
                          <a:latin typeface="+mn-lt"/>
                        </a:rPr>
                        <a:t>重要な手がかり</a:t>
                      </a:r>
                      <a:r>
                        <a:rPr kumimoji="0" lang="pt-BR" sz="2000" b="0" i="0" u="none" strike="noStrike" cap="none" normalizeH="0" baseline="0" dirty="0">
                          <a:ln>
                            <a:noFill/>
                          </a:ln>
                          <a:solidFill>
                            <a:srgbClr val="004992"/>
                          </a:solidFill>
                          <a:effectLst/>
                          <a:latin typeface="Calibri Light"/>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ja-JP" altLang="en-US" sz="2000" b="0" i="0" u="none" strike="noStrike" cap="none" normalizeH="0" baseline="0" dirty="0">
                          <a:ln>
                            <a:noFill/>
                          </a:ln>
                          <a:solidFill>
                            <a:srgbClr val="333333"/>
                          </a:solidFill>
                          <a:effectLst/>
                          <a:latin typeface="+mn-lt"/>
                        </a:rPr>
                        <a:t>予備知識は人について判断する時に助けになる。特に前に同じ状況の時にその人にあっていればなおさらである。</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ja-JP" altLang="en-US" sz="2000" b="0" i="0" u="none" strike="noStrike" cap="none" normalizeH="0" baseline="0" dirty="0">
                          <a:ln>
                            <a:noFill/>
                          </a:ln>
                          <a:solidFill>
                            <a:srgbClr val="004992"/>
                          </a:solidFill>
                          <a:effectLst/>
                          <a:latin typeface="+mn-lt"/>
                        </a:rPr>
                        <a:t>注意</a:t>
                      </a:r>
                      <a:r>
                        <a:rPr kumimoji="0" lang="pt-BR" sz="2000" b="0" i="0" u="none" strike="noStrike" cap="none" normalizeH="0" baseline="0" dirty="0">
                          <a:ln>
                            <a:noFill/>
                          </a:ln>
                          <a:solidFill>
                            <a:srgbClr val="004992"/>
                          </a:solidFill>
                          <a:effectLst/>
                          <a:latin typeface="Calibri Light"/>
                        </a:rPr>
                        <a: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ja-JP" altLang="en-US" sz="2000" b="0" i="0" u="none" strike="noStrike" cap="none" normalizeH="0" baseline="0" dirty="0">
                          <a:ln>
                            <a:noFill/>
                          </a:ln>
                          <a:solidFill>
                            <a:srgbClr val="333333"/>
                          </a:solidFill>
                          <a:effectLst/>
                          <a:latin typeface="+mn-lt"/>
                        </a:rPr>
                        <a:t>人のふるまいは状況やその時の気分および偶然によって異なる。どんな状況でも常に完璧に幸せあるいは不幸、もしくは善あるいは悪という人はいない。家族といるときはとても外向的だが、友達といるときはとても内気な人もいるし、その逆の人もいる。自分が状況によって如何に違う振る舞いをするかに驚くことさえあるかも知れない。</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93360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a:solidFill>
                  <a:srgbClr val="004992"/>
                </a:solidFill>
                <a:latin typeface="+mn-lt"/>
                <a:ea typeface="+mn-ea"/>
                <a:cs typeface="+mn-cs"/>
              </a:rPr>
              <a:t>人について判断するための以下の特徴について、どんな長所および短所があるか論じてみて下さい。</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2E14B6D7-FDB2-4850-A6AD-6051E901D59F}" type="slidenum">
              <a:rPr lang="ja-JP" altLang="de-DE" smtClean="0">
                <a:latin typeface="+mn-lt"/>
              </a:rPr>
              <a:pPr>
                <a:defRPr/>
              </a:pPr>
              <a:t>13</a:t>
            </a:fld>
            <a:endParaRPr lang="de-DE" altLang="ja-JP">
              <a:latin typeface="+mn-lt"/>
            </a:endParaRPr>
          </a:p>
        </p:txBody>
      </p:sp>
      <p:graphicFrame>
        <p:nvGraphicFramePr>
          <p:cNvPr id="9" name="Group 2"/>
          <p:cNvGraphicFramePr>
            <a:graphicFrameLocks noGrp="1"/>
          </p:cNvGraphicFramePr>
          <p:nvPr>
            <p:extLst>
              <p:ext uri="{D42A27DB-BD31-4B8C-83A1-F6EECF244321}">
                <p14:modId xmlns:p14="http://schemas.microsoft.com/office/powerpoint/2010/main" val="2122657150"/>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55448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Intuition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ja-JP" altLang="en-US" sz="2000" b="0" i="0" u="none" strike="noStrike" cap="none" normalizeH="0" baseline="0" dirty="0">
                          <a:ln>
                            <a:noFill/>
                          </a:ln>
                          <a:solidFill>
                            <a:srgbClr val="004992"/>
                          </a:solidFill>
                          <a:effectLst/>
                          <a:latin typeface="+mn-lt"/>
                        </a:rPr>
                        <a:t>重要な手がかり</a:t>
                      </a:r>
                      <a:r>
                        <a:rPr kumimoji="0" lang="pt-BR" sz="2000" b="0" i="0" u="none" strike="noStrike" cap="none" normalizeH="0" baseline="0" dirty="0">
                          <a:ln>
                            <a:noFill/>
                          </a:ln>
                          <a:solidFill>
                            <a:srgbClr val="004992"/>
                          </a:solidFill>
                          <a:effectLst/>
                          <a:latin typeface="Calibri Light"/>
                        </a:rPr>
                        <a: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004992"/>
                          </a:solidFill>
                          <a:effectLst/>
                          <a:latin typeface="Calibri Light"/>
                        </a:rPr>
                        <a:t>???</a:t>
                      </a:r>
                      <a:endParaRPr kumimoji="0" lang="pt-BR"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83464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br>
                        <a:rPr kumimoji="0" lang="en-GB" sz="2000" b="0" i="0" u="none" strike="noStrike" cap="none" normalizeH="0" baseline="0" dirty="0">
                          <a:ln>
                            <a:noFill/>
                          </a:ln>
                          <a:solidFill>
                            <a:schemeClr val="dk1"/>
                          </a:solidFill>
                          <a:effectLst/>
                          <a:latin typeface="Calibri Light"/>
                        </a:rPr>
                      </a:br>
                      <a:br>
                        <a:rPr kumimoji="0" lang="en-GB" sz="2000" b="0" i="0" u="none" strike="noStrike" cap="none" normalizeH="0" baseline="0" dirty="0">
                          <a:ln>
                            <a:noFill/>
                          </a:ln>
                          <a:solidFill>
                            <a:schemeClr val="dk1"/>
                          </a:solidFill>
                          <a:effectLst/>
                          <a:latin typeface="Calibri Light"/>
                        </a:rPr>
                      </a:br>
                      <a:endParaRPr kumimoji="0" lang="en-GB" sz="2000" b="0" i="0" u="none" strike="noStrike" cap="none" normalizeH="0" baseline="0" dirty="0">
                        <a:ln>
                          <a:noFill/>
                        </a:ln>
                        <a:solidFill>
                          <a:schemeClr val="dk1"/>
                        </a:solidFill>
                        <a:effectLst/>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kumimoji="0" lang="ja-JP" altLang="en-US" sz="2000" b="0" i="0" u="none" strike="noStrike" cap="none" normalizeH="0" baseline="0" dirty="0">
                          <a:ln>
                            <a:noFill/>
                          </a:ln>
                          <a:solidFill>
                            <a:srgbClr val="333333"/>
                          </a:solidFill>
                          <a:effectLst/>
                          <a:latin typeface="+mn-lt"/>
                        </a:rPr>
                        <a:t>犬は人間が怖がっているかどうか感じる能力があると言われている。</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ja-JP" altLang="en-US" sz="2000" b="0" i="0" u="none" strike="noStrike" cap="none" normalizeH="0" baseline="0" dirty="0">
                          <a:ln>
                            <a:noFill/>
                          </a:ln>
                          <a:solidFill>
                            <a:srgbClr val="004992"/>
                          </a:solidFill>
                          <a:effectLst/>
                          <a:latin typeface="+mn-lt"/>
                        </a:rPr>
                        <a:t>注意</a:t>
                      </a:r>
                      <a:r>
                        <a:rPr kumimoji="0" lang="pt-BR" sz="2000" b="0" i="0" u="none" strike="noStrike" cap="none" normalizeH="0" baseline="0" dirty="0">
                          <a:ln>
                            <a:noFill/>
                          </a:ln>
                          <a:solidFill>
                            <a:srgbClr val="004992"/>
                          </a:solidFill>
                          <a:effectLst/>
                          <a:latin typeface="Calibri Light"/>
                        </a:rPr>
                        <a:t>:</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004992"/>
                          </a:solidFill>
                          <a:effectLst/>
                          <a:latin typeface="Calibri Light"/>
                        </a:rPr>
                        <a:t>???</a:t>
                      </a:r>
                      <a:endParaRPr kumimoji="0" lang="pt-BR"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42" descr="storm_gal - flickr - Wolf Do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311" y="2824336"/>
            <a:ext cx="243432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Group 2"/>
          <p:cNvGraphicFramePr>
            <a:graphicFrameLocks noGrp="1"/>
          </p:cNvGraphicFramePr>
          <p:nvPr>
            <p:extLst>
              <p:ext uri="{D42A27DB-BD31-4B8C-83A1-F6EECF244321}">
                <p14:modId xmlns:p14="http://schemas.microsoft.com/office/powerpoint/2010/main" val="3204215126"/>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55448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ja-JP" altLang="en-US" sz="2000" b="0" i="0" u="none" strike="noStrike" cap="none" normalizeH="0" baseline="0" dirty="0">
                          <a:ln>
                            <a:noFill/>
                          </a:ln>
                          <a:solidFill>
                            <a:srgbClr val="333333"/>
                          </a:solidFill>
                          <a:effectLst/>
                          <a:latin typeface="+mn-lt"/>
                        </a:rPr>
                        <a:t>直感</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ja-JP" altLang="en-US" sz="2000" b="0" i="0" u="none" strike="noStrike" cap="none" normalizeH="0" baseline="0" dirty="0">
                          <a:ln>
                            <a:noFill/>
                          </a:ln>
                          <a:solidFill>
                            <a:srgbClr val="004992"/>
                          </a:solidFill>
                          <a:effectLst/>
                          <a:latin typeface="+mn-lt"/>
                        </a:rPr>
                        <a:t>重要な手がかり</a:t>
                      </a:r>
                      <a:r>
                        <a:rPr kumimoji="0" lang="pt-BR" sz="2000" b="0" i="0" u="none" strike="noStrike" cap="none" normalizeH="0" baseline="0" dirty="0">
                          <a:ln>
                            <a:noFill/>
                          </a:ln>
                          <a:solidFill>
                            <a:srgbClr val="004992"/>
                          </a:solidFill>
                          <a:effectLst/>
                          <a:latin typeface="Calibri Light"/>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ja-JP" altLang="en-US" sz="2000" b="0" i="0" u="none" strike="noStrike" cap="none" normalizeH="0" baseline="0" dirty="0">
                          <a:ln>
                            <a:noFill/>
                          </a:ln>
                          <a:solidFill>
                            <a:srgbClr val="333333"/>
                          </a:solidFill>
                          <a:effectLst/>
                          <a:latin typeface="+mn-lt"/>
                        </a:rPr>
                        <a:t>直感は経験に基づいた知識として理解されることもある。時に理性より本能が勝ることがあるのです</a:t>
                      </a:r>
                      <a:r>
                        <a:rPr kumimoji="0" lang="en-US" altLang="ja-JP" sz="2000" b="0" i="0" u="none" strike="noStrike" cap="none" normalizeH="0" baseline="0" dirty="0">
                          <a:ln>
                            <a:noFill/>
                          </a:ln>
                          <a:solidFill>
                            <a:srgbClr val="333333"/>
                          </a:solidFill>
                          <a:effectLst/>
                          <a:latin typeface="+mn-l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83464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ja-JP" altLang="en-US" sz="2000" b="0" i="0" u="none" strike="noStrike" cap="none" normalizeH="0" baseline="0" dirty="0">
                          <a:ln>
                            <a:noFill/>
                          </a:ln>
                          <a:solidFill>
                            <a:srgbClr val="004992"/>
                          </a:solidFill>
                          <a:effectLst/>
                          <a:latin typeface="+mn-lt"/>
                        </a:rPr>
                        <a:t>注意</a:t>
                      </a:r>
                      <a:r>
                        <a:rPr kumimoji="0" lang="pt-BR" sz="2000" b="0" i="0" u="none" strike="noStrike" cap="none" normalizeH="0" baseline="0" dirty="0">
                          <a:ln>
                            <a:noFill/>
                          </a:ln>
                          <a:solidFill>
                            <a:srgbClr val="004992"/>
                          </a:solidFill>
                          <a:effectLst/>
                          <a:latin typeface="+mn-lt"/>
                        </a:rPr>
                        <a:t>:</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004992"/>
                          </a:solidFill>
                          <a:effectLst/>
                          <a:latin typeface="+mn-lt"/>
                        </a:rPr>
                        <a:t>???</a:t>
                      </a:r>
                      <a:endParaRPr kumimoji="0" lang="pt-BR" sz="20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ja-JP" altLang="en-US" sz="3600">
                <a:solidFill>
                  <a:srgbClr val="004992"/>
                </a:solidFill>
                <a:latin typeface="+mn-lt"/>
                <a:ea typeface="+mn-ea"/>
                <a:cs typeface="+mn-cs"/>
              </a:rPr>
              <a:t>人について判断するための以下の特徴について、どんな長所および短所があるか論じてみて下さい。</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2E14B6D7-FDB2-4850-A6AD-6051E901D59F}" type="slidenum">
              <a:rPr lang="ja-JP" altLang="de-DE" smtClean="0">
                <a:latin typeface="+mn-lt"/>
              </a:rPr>
              <a:pPr>
                <a:defRPr/>
              </a:pPr>
              <a:t>14</a:t>
            </a:fld>
            <a:endParaRPr lang="de-DE" altLang="ja-JP">
              <a:latin typeface="+mn-lt"/>
            </a:endParaRPr>
          </a:p>
        </p:txBody>
      </p:sp>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ja-JP" altLang="en-US" sz="1400">
                <a:latin typeface="Calibri Light"/>
              </a:rPr>
              <a:t>恐怖</a:t>
            </a:r>
            <a:endParaRPr lang="en-US" altLang="de-DE" sz="1400" dirty="0">
              <a:latin typeface="Calibri Light"/>
            </a:endParaRPr>
          </a:p>
        </p:txBody>
      </p:sp>
      <p:sp>
        <p:nvSpPr>
          <p:cNvPr id="24" name="Caption_23"/>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ja-JP" altLang="en-US" sz="1400">
                <a:latin typeface="Calibri Light"/>
              </a:rPr>
              <a:t>面白さ</a:t>
            </a:r>
            <a:endParaRPr lang="en-US" altLang="de-DE" sz="1400" dirty="0">
              <a:latin typeface="Calibri Light"/>
            </a:endParaRPr>
          </a:p>
        </p:txBody>
      </p:sp>
      <p:sp>
        <p:nvSpPr>
          <p:cNvPr id="25" name="Caption_24"/>
          <p:cNvSpPr txBox="1">
            <a:spLocks noChangeArrowheads="1"/>
          </p:cNvSpPr>
          <p:nvPr/>
        </p:nvSpPr>
        <p:spPr bwMode="auto">
          <a:xfrm>
            <a:off x="552971" y="6272784"/>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ja-JP" altLang="en-US" sz="1200">
                <a:latin typeface="Calibri Light"/>
              </a:rPr>
              <a:t>例：ホラー映画</a:t>
            </a:r>
            <a:br>
              <a:rPr lang="ja-JP" altLang="en-US" sz="1200">
                <a:latin typeface="Calibri Light"/>
              </a:rPr>
            </a:br>
            <a:r>
              <a:rPr lang="en-US" altLang="ja-JP" sz="1200">
                <a:latin typeface="Calibri Light"/>
              </a:rPr>
              <a:t>(“</a:t>
            </a:r>
            <a:r>
              <a:rPr lang="pt-BR" altLang="de-DE" sz="1200">
                <a:latin typeface="Calibri Light"/>
              </a:rPr>
              <a:t>It”)</a:t>
            </a:r>
            <a:endParaRPr lang="en-US" altLang="de-DE" sz="1200" dirty="0">
              <a:latin typeface="Calibri Light"/>
            </a:endParaRPr>
          </a:p>
        </p:txBody>
      </p:sp>
      <p:sp>
        <p:nvSpPr>
          <p:cNvPr id="26" name="Caption_25"/>
          <p:cNvSpPr txBox="1">
            <a:spLocks noChangeArrowheads="1"/>
          </p:cNvSpPr>
          <p:nvPr/>
        </p:nvSpPr>
        <p:spPr bwMode="auto">
          <a:xfrm>
            <a:off x="2289423"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ja-JP" altLang="en-US" sz="1200">
                <a:latin typeface="Calibri Light"/>
              </a:rPr>
              <a:t>サーカスの時の記憶</a:t>
            </a:r>
            <a:endParaRPr lang="en-US" altLang="de-DE" sz="1200" dirty="0">
              <a:latin typeface="Calibri Light"/>
            </a:endParaRPr>
          </a:p>
        </p:txBody>
      </p:sp>
      <p:sp>
        <p:nvSpPr>
          <p:cNvPr id="27" name="Caption_28"/>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ja-JP" altLang="en-US" sz="1400" b="1" dirty="0">
                <a:latin typeface="Calibri Light"/>
              </a:rPr>
              <a:t>面白い、怖い</a:t>
            </a:r>
            <a:r>
              <a:rPr lang="en-US" altLang="ja-JP" sz="1400" b="1" dirty="0">
                <a:latin typeface="Calibri Light"/>
              </a:rPr>
              <a:t>?</a:t>
            </a:r>
          </a:p>
          <a:p>
            <a:pPr lvl="0" algn="ctr" eaLnBrk="1" hangingPunct="1">
              <a:spcBef>
                <a:spcPts val="0"/>
              </a:spcBef>
              <a:spcAft>
                <a:spcPts val="0"/>
              </a:spcAft>
              <a:buNone/>
            </a:pPr>
            <a:r>
              <a:rPr lang="ja-JP" altLang="en-US" sz="1400" dirty="0">
                <a:latin typeface="Calibri Light"/>
              </a:rPr>
              <a:t>あなたの気分によります</a:t>
            </a:r>
            <a:r>
              <a:rPr lang="en-US" altLang="ja-JP" sz="1400" dirty="0">
                <a:latin typeface="Calibri Light"/>
              </a:rPr>
              <a:t>!</a:t>
            </a:r>
            <a:endParaRPr lang="en-GB" altLang="de-DE" sz="1400" dirty="0">
              <a:solidFill>
                <a:srgbClr val="333333"/>
              </a:solidFill>
              <a:latin typeface="Calibri Light"/>
            </a:endParaRPr>
          </a:p>
        </p:txBody>
      </p:sp>
      <p:sp>
        <p:nvSpPr>
          <p:cNvPr id="28" name="Caption_29"/>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Group 2"/>
          <p:cNvGraphicFramePr>
            <a:graphicFrameLocks noGrp="1"/>
          </p:cNvGraphicFramePr>
          <p:nvPr>
            <p:extLst>
              <p:ext uri="{D42A27DB-BD31-4B8C-83A1-F6EECF244321}">
                <p14:modId xmlns:p14="http://schemas.microsoft.com/office/powerpoint/2010/main" val="35738213"/>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55448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ja-JP" altLang="en-US" sz="2000" b="0" i="0" u="none" strike="noStrike" cap="none" normalizeH="0" baseline="0" dirty="0">
                          <a:ln>
                            <a:noFill/>
                          </a:ln>
                          <a:solidFill>
                            <a:srgbClr val="333333"/>
                          </a:solidFill>
                          <a:effectLst/>
                          <a:latin typeface="+mn-lt"/>
                        </a:rPr>
                        <a:t>直感</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ja-JP" altLang="en-US" sz="2000" b="0" i="0" u="none" strike="noStrike" cap="none" normalizeH="0" baseline="0" dirty="0">
                          <a:ln>
                            <a:noFill/>
                          </a:ln>
                          <a:solidFill>
                            <a:srgbClr val="004992"/>
                          </a:solidFill>
                          <a:effectLst/>
                          <a:latin typeface="+mn-lt"/>
                        </a:rPr>
                        <a:t>重要な手がかり</a:t>
                      </a:r>
                      <a:r>
                        <a:rPr kumimoji="0" lang="pt-BR" sz="2000" b="0" i="0" u="none" strike="noStrike" cap="none" normalizeH="0" baseline="0" dirty="0">
                          <a:ln>
                            <a:noFill/>
                          </a:ln>
                          <a:solidFill>
                            <a:srgbClr val="004992"/>
                          </a:solidFill>
                          <a:effectLst/>
                          <a:latin typeface="Calibri Light"/>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ja-JP" altLang="en-US" sz="2000" b="0" i="0" u="none" strike="noStrike" cap="none" normalizeH="0" baseline="0" dirty="0">
                          <a:ln>
                            <a:noFill/>
                          </a:ln>
                          <a:solidFill>
                            <a:srgbClr val="333333"/>
                          </a:solidFill>
                          <a:effectLst/>
                          <a:latin typeface="+mn-lt"/>
                        </a:rPr>
                        <a:t>直感は経験に基づいた知識として理解されることもある。時に理性より本能が勝ることがあるのです</a:t>
                      </a:r>
                      <a:r>
                        <a:rPr kumimoji="0" lang="en-US" altLang="ja-JP" sz="2000" b="0" i="0" u="none" strike="noStrike" cap="none" normalizeH="0" baseline="0" dirty="0">
                          <a:ln>
                            <a:noFill/>
                          </a:ln>
                          <a:solidFill>
                            <a:srgbClr val="333333"/>
                          </a:solidFill>
                          <a:effectLst/>
                          <a:latin typeface="+mn-l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83464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ja-JP" altLang="en-US" sz="2000" b="0" i="0" u="none" strike="noStrike" cap="none" normalizeH="0" baseline="0" dirty="0">
                          <a:ln>
                            <a:noFill/>
                          </a:ln>
                          <a:solidFill>
                            <a:srgbClr val="004992"/>
                          </a:solidFill>
                          <a:effectLst/>
                          <a:latin typeface="+mn-lt"/>
                        </a:rPr>
                        <a:t>注意</a:t>
                      </a:r>
                      <a:r>
                        <a:rPr kumimoji="0" lang="en-US" altLang="ja-JP" sz="2000" b="0" i="0" u="none" strike="noStrike" cap="none" normalizeH="0" baseline="0" dirty="0">
                          <a:ln>
                            <a:noFill/>
                          </a:ln>
                          <a:solidFill>
                            <a:srgbClr val="004992"/>
                          </a:solidFill>
                          <a:effectLst/>
                          <a:latin typeface="+mn-lt"/>
                        </a:rPr>
                        <a: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ja-JP" altLang="en-US" sz="2000" b="0" i="0" u="none" strike="noStrike" cap="none" normalizeH="0" baseline="0" dirty="0">
                          <a:ln>
                            <a:noFill/>
                          </a:ln>
                          <a:solidFill>
                            <a:srgbClr val="333333"/>
                          </a:solidFill>
                          <a:effectLst/>
                          <a:latin typeface="+mn-lt"/>
                        </a:rPr>
                        <a:t>我々の現在の情緒は知覚や思考の影響を受けている時がある。例</a:t>
                      </a:r>
                      <a:r>
                        <a:rPr kumimoji="0" lang="en-US" sz="2000" b="0" i="0" u="none" strike="noStrike" cap="none" normalizeH="0" baseline="0" dirty="0">
                          <a:ln>
                            <a:noFill/>
                          </a:ln>
                          <a:solidFill>
                            <a:srgbClr val="333333"/>
                          </a:solidFill>
                          <a:effectLst/>
                          <a:latin typeface="Calibri Light"/>
                        </a:rPr>
                        <a:t>: </a:t>
                      </a:r>
                    </a:p>
                    <a:p>
                      <a:pPr marL="914323" marR="0" lvl="1" indent="-457200" algn="l" defTabSz="914400" rtl="0" eaLnBrk="1" fontAlgn="base" latinLnBrk="0" hangingPunct="1">
                        <a:lnSpc>
                          <a:spcPct val="100000"/>
                        </a:lnSpc>
                        <a:spcBef>
                          <a:spcPts val="0"/>
                        </a:spcBef>
                        <a:spcAft>
                          <a:spcPts val="0"/>
                        </a:spcAft>
                        <a:buClr>
                          <a:srgbClr val="333333"/>
                        </a:buClr>
                        <a:buSzTx/>
                        <a:buFont typeface="+mj-lt"/>
                        <a:buAutoNum type="arabicPeriod"/>
                        <a:tabLst/>
                      </a:pPr>
                      <a:r>
                        <a:rPr kumimoji="0" lang="ja-JP" altLang="en-US" sz="2000" b="0" i="0" u="none" strike="noStrike" cap="none" normalizeH="0" baseline="0" dirty="0">
                          <a:ln>
                            <a:noFill/>
                          </a:ln>
                          <a:solidFill>
                            <a:srgbClr val="004992"/>
                          </a:solidFill>
                          <a:effectLst/>
                          <a:latin typeface="+mn-lt"/>
                        </a:rPr>
                        <a:t>怒り</a:t>
                      </a:r>
                      <a:r>
                        <a:rPr kumimoji="0" lang="en-US" altLang="ja-JP" sz="2000" b="0" i="0" u="none" strike="noStrike" cap="none" normalizeH="0" baseline="0" dirty="0">
                          <a:ln>
                            <a:noFill/>
                          </a:ln>
                          <a:solidFill>
                            <a:srgbClr val="004992"/>
                          </a:solidFill>
                          <a:effectLst/>
                          <a:latin typeface="+mn-lt"/>
                        </a:rPr>
                        <a:t>:</a:t>
                      </a:r>
                      <a:r>
                        <a:rPr kumimoji="0" lang="en-US" altLang="ja-JP" sz="2000" b="0" i="0" u="none" strike="noStrike" cap="none" normalizeH="0" baseline="0" dirty="0">
                          <a:ln>
                            <a:noFill/>
                          </a:ln>
                          <a:solidFill>
                            <a:srgbClr val="333333"/>
                          </a:solidFill>
                          <a:effectLst/>
                          <a:latin typeface="+mn-lt"/>
                        </a:rPr>
                        <a:t> </a:t>
                      </a:r>
                      <a:r>
                        <a:rPr kumimoji="0" lang="ja-JP" altLang="en-US" sz="2000" b="0" i="0" u="none" strike="noStrike" cap="none" normalizeH="0" baseline="0" dirty="0">
                          <a:ln>
                            <a:noFill/>
                          </a:ln>
                          <a:solidFill>
                            <a:srgbClr val="333333"/>
                          </a:solidFill>
                          <a:effectLst/>
                          <a:latin typeface="+mn-lt"/>
                        </a:rPr>
                        <a:t>誤解されているあるいは信用されていないと感じる傾向</a:t>
                      </a:r>
                      <a:endParaRPr kumimoji="0" lang="en-US" altLang="ja-JP" sz="2000" b="0" i="0" u="none" strike="noStrike" cap="none" normalizeH="0" baseline="0" dirty="0">
                        <a:ln>
                          <a:noFill/>
                        </a:ln>
                        <a:solidFill>
                          <a:srgbClr val="333333"/>
                        </a:solidFill>
                        <a:effectLst/>
                        <a:latin typeface="+mn-lt"/>
                      </a:endParaRPr>
                    </a:p>
                    <a:p>
                      <a:pPr marL="914323" marR="0" lvl="1" indent="-457200" algn="l" defTabSz="914400" rtl="0" eaLnBrk="1" fontAlgn="base" latinLnBrk="0" hangingPunct="1">
                        <a:lnSpc>
                          <a:spcPct val="100000"/>
                        </a:lnSpc>
                        <a:spcBef>
                          <a:spcPts val="0"/>
                        </a:spcBef>
                        <a:spcAft>
                          <a:spcPts val="0"/>
                        </a:spcAft>
                        <a:buClr>
                          <a:srgbClr val="333333"/>
                        </a:buClr>
                        <a:buSzTx/>
                        <a:buFont typeface="+mj-lt"/>
                        <a:buAutoNum type="arabicPeriod"/>
                        <a:tabLst/>
                      </a:pPr>
                      <a:r>
                        <a:rPr kumimoji="0" lang="en-US" sz="2000" b="0" i="0" u="none" strike="noStrike" cap="none" normalizeH="0" baseline="0" dirty="0">
                          <a:ln>
                            <a:noFill/>
                          </a:ln>
                          <a:solidFill>
                            <a:srgbClr val="333333"/>
                          </a:solidFill>
                          <a:effectLst/>
                          <a:latin typeface="Calibri Light"/>
                        </a:rPr>
                        <a:t> </a:t>
                      </a:r>
                      <a:r>
                        <a:rPr kumimoji="0" lang="ja-JP" altLang="en-US" sz="2000" b="0" i="0" u="none" strike="noStrike" cap="none" normalizeH="0" baseline="0" dirty="0">
                          <a:ln>
                            <a:noFill/>
                          </a:ln>
                          <a:solidFill>
                            <a:srgbClr val="004992"/>
                          </a:solidFill>
                          <a:effectLst/>
                          <a:latin typeface="+mn-lt"/>
                        </a:rPr>
                        <a:t>抑うつ</a:t>
                      </a:r>
                      <a:r>
                        <a:rPr kumimoji="0" lang="en-US" altLang="ja-JP" sz="2000" b="0" i="0" u="none" strike="noStrike" cap="none" normalizeH="0" baseline="0" dirty="0">
                          <a:ln>
                            <a:noFill/>
                          </a:ln>
                          <a:solidFill>
                            <a:srgbClr val="004992"/>
                          </a:solidFill>
                          <a:effectLst/>
                          <a:latin typeface="+mn-lt"/>
                        </a:rPr>
                        <a:t>:</a:t>
                      </a:r>
                      <a:r>
                        <a:rPr kumimoji="0" lang="en-US" altLang="ja-JP" sz="2000" b="0" i="0" u="none" strike="noStrike" cap="none" normalizeH="0" baseline="0" dirty="0">
                          <a:ln>
                            <a:noFill/>
                          </a:ln>
                          <a:solidFill>
                            <a:srgbClr val="333333"/>
                          </a:solidFill>
                          <a:effectLst/>
                          <a:latin typeface="+mn-lt"/>
                        </a:rPr>
                        <a:t> </a:t>
                      </a:r>
                      <a:r>
                        <a:rPr kumimoji="0" lang="ja-JP" altLang="en-US" sz="2000" b="0" i="0" u="none" strike="noStrike" cap="none" normalizeH="0" baseline="0" dirty="0">
                          <a:ln>
                            <a:noFill/>
                          </a:ln>
                          <a:solidFill>
                            <a:srgbClr val="333333"/>
                          </a:solidFill>
                          <a:effectLst/>
                          <a:latin typeface="+mn-lt"/>
                        </a:rPr>
                        <a:t>全てのものが実際より「暗く」みえる</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ja-JP" altLang="en-US" sz="3600">
                <a:solidFill>
                  <a:srgbClr val="004992"/>
                </a:solidFill>
                <a:latin typeface="+mn-lt"/>
                <a:ea typeface="+mn-ea"/>
                <a:cs typeface="+mn-cs"/>
              </a:rPr>
              <a:t>人について判断するための以下の特徴について、どんな長所および短所があるか論じてみて下さい。</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2E14B6D7-FDB2-4850-A6AD-6051E901D59F}" type="slidenum">
              <a:rPr lang="ja-JP" altLang="de-DE" smtClean="0">
                <a:latin typeface="+mn-lt"/>
              </a:rPr>
              <a:pPr>
                <a:defRPr/>
              </a:pPr>
              <a:t>15</a:t>
            </a:fld>
            <a:endParaRPr lang="de-DE" altLang="ja-JP">
              <a:latin typeface="+mn-lt"/>
            </a:endParaRPr>
          </a:p>
        </p:txBody>
      </p:sp>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ja-JP" altLang="en-US" sz="1400">
                <a:latin typeface="Calibri Light"/>
              </a:rPr>
              <a:t>恐怖</a:t>
            </a:r>
            <a:endParaRPr lang="en-US" altLang="de-DE" sz="1400" dirty="0">
              <a:latin typeface="Calibri Light"/>
            </a:endParaRPr>
          </a:p>
        </p:txBody>
      </p:sp>
      <p:sp>
        <p:nvSpPr>
          <p:cNvPr id="24" name="Caption_23"/>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ja-JP" altLang="en-US" sz="1400">
                <a:latin typeface="Calibri Light"/>
              </a:rPr>
              <a:t>面白さ</a:t>
            </a:r>
            <a:endParaRPr lang="en-US" altLang="de-DE" sz="1400" dirty="0">
              <a:latin typeface="Calibri Light"/>
            </a:endParaRPr>
          </a:p>
        </p:txBody>
      </p:sp>
      <p:sp>
        <p:nvSpPr>
          <p:cNvPr id="25" name="Caption_24"/>
          <p:cNvSpPr txBox="1">
            <a:spLocks noChangeArrowheads="1"/>
          </p:cNvSpPr>
          <p:nvPr/>
        </p:nvSpPr>
        <p:spPr bwMode="auto">
          <a:xfrm>
            <a:off x="552971" y="6272784"/>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ja-JP" altLang="en-US" sz="1200">
                <a:latin typeface="Calibri Light"/>
              </a:rPr>
              <a:t>例：ホラー映画</a:t>
            </a:r>
            <a:br>
              <a:rPr lang="ja-JP" altLang="en-US" sz="1200">
                <a:latin typeface="Calibri Light"/>
              </a:rPr>
            </a:br>
            <a:r>
              <a:rPr lang="en-US" altLang="ja-JP" sz="1200">
                <a:latin typeface="Calibri Light"/>
              </a:rPr>
              <a:t>(“</a:t>
            </a:r>
            <a:r>
              <a:rPr lang="pt-BR" altLang="de-DE" sz="1200">
                <a:latin typeface="Calibri Light"/>
              </a:rPr>
              <a:t>It”)</a:t>
            </a:r>
            <a:endParaRPr lang="en-US" altLang="de-DE" sz="1200" dirty="0">
              <a:latin typeface="Calibri Light"/>
            </a:endParaRPr>
          </a:p>
        </p:txBody>
      </p:sp>
      <p:sp>
        <p:nvSpPr>
          <p:cNvPr id="26" name="Caption_25"/>
          <p:cNvSpPr txBox="1">
            <a:spLocks noChangeArrowheads="1"/>
          </p:cNvSpPr>
          <p:nvPr/>
        </p:nvSpPr>
        <p:spPr bwMode="auto">
          <a:xfrm>
            <a:off x="2289423"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ja-JP" altLang="en-US" sz="1200">
                <a:latin typeface="Calibri Light"/>
              </a:rPr>
              <a:t>サーカスの時の記憶</a:t>
            </a:r>
            <a:endParaRPr lang="en-US" altLang="de-DE" sz="1200" dirty="0">
              <a:latin typeface="Calibri Light"/>
            </a:endParaRPr>
          </a:p>
        </p:txBody>
      </p:sp>
      <p:sp>
        <p:nvSpPr>
          <p:cNvPr id="27" name="Caption_28"/>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ja-JP" altLang="en-US" sz="1400" b="1" dirty="0">
                <a:latin typeface="Calibri Light"/>
              </a:rPr>
              <a:t>面白い、怖い</a:t>
            </a:r>
            <a:r>
              <a:rPr lang="en-US" altLang="ja-JP" sz="1400" b="1" dirty="0">
                <a:latin typeface="Calibri Light"/>
              </a:rPr>
              <a:t>?</a:t>
            </a:r>
          </a:p>
          <a:p>
            <a:pPr lvl="0" algn="ctr" eaLnBrk="1" hangingPunct="1">
              <a:spcBef>
                <a:spcPts val="0"/>
              </a:spcBef>
              <a:spcAft>
                <a:spcPts val="0"/>
              </a:spcAft>
              <a:buNone/>
            </a:pPr>
            <a:r>
              <a:rPr lang="ja-JP" altLang="en-US" sz="1400" dirty="0">
                <a:latin typeface="Calibri Light"/>
              </a:rPr>
              <a:t>あなたの気分によります</a:t>
            </a:r>
            <a:r>
              <a:rPr lang="en-US" altLang="ja-JP" sz="1400" dirty="0">
                <a:latin typeface="Calibri Light"/>
              </a:rPr>
              <a:t>!</a:t>
            </a:r>
            <a:endParaRPr lang="en-GB" altLang="de-DE" sz="1400" dirty="0">
              <a:solidFill>
                <a:srgbClr val="333333"/>
              </a:solidFill>
              <a:latin typeface="Calibri Light"/>
            </a:endParaRPr>
          </a:p>
        </p:txBody>
      </p:sp>
      <p:sp>
        <p:nvSpPr>
          <p:cNvPr id="28" name="Caption_29"/>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extLst>
      <p:ext uri="{BB962C8B-B14F-4D97-AF65-F5344CB8AC3E}">
        <p14:creationId xmlns:p14="http://schemas.microsoft.com/office/powerpoint/2010/main" val="23032461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Group 2"/>
          <p:cNvGraphicFramePr>
            <a:graphicFrameLocks noGrp="1"/>
          </p:cNvGraphicFramePr>
          <p:nvPr>
            <p:extLst>
              <p:ext uri="{D42A27DB-BD31-4B8C-83A1-F6EECF244321}">
                <p14:modId xmlns:p14="http://schemas.microsoft.com/office/powerpoint/2010/main" val="2572621829"/>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55448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ja-JP" altLang="en-US" sz="2000" b="0" i="0" u="none" strike="noStrike" cap="none" normalizeH="0" baseline="0" dirty="0">
                          <a:ln>
                            <a:noFill/>
                          </a:ln>
                          <a:solidFill>
                            <a:srgbClr val="333333"/>
                          </a:solidFill>
                          <a:effectLst/>
                          <a:latin typeface="+mn-lt"/>
                        </a:rPr>
                        <a:t>直感</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ja-JP" altLang="en-US" sz="2000" b="0" i="0" u="none" strike="noStrike" cap="none" normalizeH="0" baseline="0" dirty="0">
                          <a:ln>
                            <a:noFill/>
                          </a:ln>
                          <a:solidFill>
                            <a:srgbClr val="004992"/>
                          </a:solidFill>
                          <a:effectLst/>
                          <a:latin typeface="+mn-lt"/>
                        </a:rPr>
                        <a:t>重要な手がかり</a:t>
                      </a:r>
                      <a:r>
                        <a:rPr kumimoji="0" lang="pt-BR" sz="2000" b="0" i="0" u="none" strike="noStrike" cap="none" normalizeH="0" baseline="0" dirty="0">
                          <a:ln>
                            <a:noFill/>
                          </a:ln>
                          <a:solidFill>
                            <a:srgbClr val="004992"/>
                          </a:solidFill>
                          <a:effectLst/>
                          <a:latin typeface="Calibri Light"/>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ja-JP" altLang="en-US" sz="2000" b="0" i="0" u="none" strike="noStrike" cap="none" normalizeH="0" baseline="0" dirty="0">
                          <a:ln>
                            <a:noFill/>
                          </a:ln>
                          <a:solidFill>
                            <a:srgbClr val="333333"/>
                          </a:solidFill>
                          <a:effectLst/>
                          <a:latin typeface="+mn-lt"/>
                        </a:rPr>
                        <a:t>直感は経験に基づいた知識として理解されることもある。時に理性より本能が勝ることがあるのです</a:t>
                      </a:r>
                      <a:r>
                        <a:rPr kumimoji="0" lang="en-US" altLang="ja-JP" sz="2000" b="0" i="0" u="none" strike="noStrike" cap="none" normalizeH="0" baseline="0" dirty="0">
                          <a:ln>
                            <a:noFill/>
                          </a:ln>
                          <a:solidFill>
                            <a:srgbClr val="333333"/>
                          </a:solidFill>
                          <a:effectLst/>
                          <a:latin typeface="+mn-l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83464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ja-JP" altLang="en-US" sz="2000" b="0" i="0" u="none" strike="noStrike" cap="none" normalizeH="0" baseline="0" dirty="0">
                          <a:ln>
                            <a:noFill/>
                          </a:ln>
                          <a:solidFill>
                            <a:srgbClr val="004992"/>
                          </a:solidFill>
                          <a:effectLst/>
                          <a:latin typeface="+mn-lt"/>
                        </a:rPr>
                        <a:t>注意</a:t>
                      </a:r>
                      <a:r>
                        <a:rPr kumimoji="0" lang="en-US" altLang="ja-JP" sz="2000" b="0" i="0" u="none" strike="noStrike" cap="none" normalizeH="0" baseline="0" dirty="0">
                          <a:ln>
                            <a:noFill/>
                          </a:ln>
                          <a:solidFill>
                            <a:srgbClr val="004992"/>
                          </a:solidFill>
                          <a:effectLst/>
                          <a:latin typeface="+mn-lt"/>
                        </a:rPr>
                        <a: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ja-JP" altLang="en-US" sz="2000" b="0" i="0" u="none" strike="noStrike" cap="none" normalizeH="0" baseline="0" dirty="0">
                          <a:ln>
                            <a:noFill/>
                          </a:ln>
                          <a:solidFill>
                            <a:srgbClr val="333333"/>
                          </a:solidFill>
                          <a:effectLst/>
                          <a:latin typeface="+mn-lt"/>
                        </a:rPr>
                        <a:t>我々の現在の情緒は知覚や思考の影響を受けている時がある。例</a:t>
                      </a:r>
                      <a:r>
                        <a:rPr kumimoji="0" lang="en-US" sz="2000" b="0" i="0" u="none" strike="noStrike" cap="none" normalizeH="0" baseline="0" dirty="0">
                          <a:ln>
                            <a:noFill/>
                          </a:ln>
                          <a:solidFill>
                            <a:srgbClr val="333333"/>
                          </a:solidFill>
                          <a:effectLst/>
                          <a:latin typeface="Calibri Light"/>
                        </a:rPr>
                        <a:t>: </a:t>
                      </a:r>
                    </a:p>
                    <a:p>
                      <a:pPr marL="914323" marR="0" lvl="1" indent="-457200" algn="l" defTabSz="914400" rtl="0" eaLnBrk="1" fontAlgn="base" latinLnBrk="0" hangingPunct="1">
                        <a:lnSpc>
                          <a:spcPct val="100000"/>
                        </a:lnSpc>
                        <a:spcBef>
                          <a:spcPts val="0"/>
                        </a:spcBef>
                        <a:spcAft>
                          <a:spcPts val="0"/>
                        </a:spcAft>
                        <a:buClr>
                          <a:srgbClr val="333333"/>
                        </a:buClr>
                        <a:buSzTx/>
                        <a:buFont typeface="+mj-lt"/>
                        <a:buAutoNum type="arabicPeriod"/>
                        <a:tabLst/>
                      </a:pPr>
                      <a:r>
                        <a:rPr kumimoji="0" lang="ja-JP" altLang="en-US" sz="2000" b="0" i="0" u="none" strike="noStrike" cap="none" normalizeH="0" baseline="0" dirty="0">
                          <a:ln>
                            <a:noFill/>
                          </a:ln>
                          <a:solidFill>
                            <a:srgbClr val="004992"/>
                          </a:solidFill>
                          <a:effectLst/>
                          <a:latin typeface="+mn-lt"/>
                        </a:rPr>
                        <a:t>怒り</a:t>
                      </a:r>
                      <a:r>
                        <a:rPr kumimoji="0" lang="en-US" altLang="ja-JP" sz="2000" b="0" i="0" u="none" strike="noStrike" cap="none" normalizeH="0" baseline="0" dirty="0">
                          <a:ln>
                            <a:noFill/>
                          </a:ln>
                          <a:solidFill>
                            <a:srgbClr val="004992"/>
                          </a:solidFill>
                          <a:effectLst/>
                          <a:latin typeface="+mn-lt"/>
                        </a:rPr>
                        <a:t>:</a:t>
                      </a:r>
                      <a:r>
                        <a:rPr kumimoji="0" lang="en-US" altLang="ja-JP" sz="2000" b="0" i="0" u="none" strike="noStrike" cap="none" normalizeH="0" baseline="0" dirty="0">
                          <a:ln>
                            <a:noFill/>
                          </a:ln>
                          <a:solidFill>
                            <a:srgbClr val="333333"/>
                          </a:solidFill>
                          <a:effectLst/>
                          <a:latin typeface="+mn-lt"/>
                        </a:rPr>
                        <a:t> </a:t>
                      </a:r>
                      <a:r>
                        <a:rPr kumimoji="0" lang="ja-JP" altLang="en-US" sz="2000" b="0" i="0" u="none" strike="noStrike" cap="none" normalizeH="0" baseline="0" dirty="0">
                          <a:ln>
                            <a:noFill/>
                          </a:ln>
                          <a:solidFill>
                            <a:srgbClr val="333333"/>
                          </a:solidFill>
                          <a:effectLst/>
                          <a:latin typeface="+mn-lt"/>
                        </a:rPr>
                        <a:t>誤解されているあるいは信用されていないと感じる傾向</a:t>
                      </a:r>
                      <a:endParaRPr kumimoji="0" lang="en-US" altLang="ja-JP" sz="2000" b="0" i="0" u="none" strike="noStrike" cap="none" normalizeH="0" baseline="0" dirty="0">
                        <a:ln>
                          <a:noFill/>
                        </a:ln>
                        <a:solidFill>
                          <a:srgbClr val="333333"/>
                        </a:solidFill>
                        <a:effectLst/>
                        <a:latin typeface="+mn-lt"/>
                      </a:endParaRPr>
                    </a:p>
                    <a:p>
                      <a:pPr marL="914323" marR="0" lvl="1" indent="-457200" algn="l" defTabSz="914400" rtl="0" eaLnBrk="1" fontAlgn="base" latinLnBrk="0" hangingPunct="1">
                        <a:lnSpc>
                          <a:spcPct val="100000"/>
                        </a:lnSpc>
                        <a:spcBef>
                          <a:spcPts val="0"/>
                        </a:spcBef>
                        <a:spcAft>
                          <a:spcPts val="0"/>
                        </a:spcAft>
                        <a:buClr>
                          <a:srgbClr val="333333"/>
                        </a:buClr>
                        <a:buSzTx/>
                        <a:buFont typeface="+mj-lt"/>
                        <a:buAutoNum type="arabicPeriod"/>
                        <a:tabLst/>
                      </a:pPr>
                      <a:r>
                        <a:rPr kumimoji="0" lang="en-US" sz="2000" b="0" i="0" u="none" strike="noStrike" cap="none" normalizeH="0" baseline="0" dirty="0">
                          <a:ln>
                            <a:noFill/>
                          </a:ln>
                          <a:solidFill>
                            <a:srgbClr val="333333"/>
                          </a:solidFill>
                          <a:effectLst/>
                          <a:latin typeface="Calibri Light"/>
                        </a:rPr>
                        <a:t> </a:t>
                      </a:r>
                      <a:r>
                        <a:rPr kumimoji="0" lang="ja-JP" altLang="en-US" sz="2000" b="0" i="0" u="none" strike="noStrike" cap="none" normalizeH="0" baseline="0" dirty="0">
                          <a:ln>
                            <a:noFill/>
                          </a:ln>
                          <a:solidFill>
                            <a:srgbClr val="004992"/>
                          </a:solidFill>
                          <a:effectLst/>
                          <a:latin typeface="+mn-lt"/>
                        </a:rPr>
                        <a:t>抑うつ</a:t>
                      </a:r>
                      <a:r>
                        <a:rPr kumimoji="0" lang="en-US" altLang="ja-JP" sz="2000" b="0" i="0" u="none" strike="noStrike" cap="none" normalizeH="0" baseline="0" dirty="0">
                          <a:ln>
                            <a:noFill/>
                          </a:ln>
                          <a:solidFill>
                            <a:srgbClr val="004992"/>
                          </a:solidFill>
                          <a:effectLst/>
                          <a:latin typeface="+mn-lt"/>
                        </a:rPr>
                        <a:t>:</a:t>
                      </a:r>
                      <a:r>
                        <a:rPr kumimoji="0" lang="en-US" altLang="ja-JP" sz="2000" b="0" i="0" u="none" strike="noStrike" cap="none" normalizeH="0" baseline="0" dirty="0">
                          <a:ln>
                            <a:noFill/>
                          </a:ln>
                          <a:solidFill>
                            <a:srgbClr val="333333"/>
                          </a:solidFill>
                          <a:effectLst/>
                          <a:latin typeface="+mn-lt"/>
                        </a:rPr>
                        <a:t> </a:t>
                      </a:r>
                      <a:r>
                        <a:rPr kumimoji="0" lang="ja-JP" altLang="en-US" sz="2000" b="0" i="0" u="none" strike="noStrike" cap="none" normalizeH="0" baseline="0" dirty="0">
                          <a:ln>
                            <a:noFill/>
                          </a:ln>
                          <a:solidFill>
                            <a:srgbClr val="333333"/>
                          </a:solidFill>
                          <a:effectLst/>
                          <a:latin typeface="+mn-lt"/>
                        </a:rPr>
                        <a:t>全てのものが実際より「暗く」みえる</a:t>
                      </a:r>
                      <a:endParaRPr kumimoji="0" lang="en-US" sz="2000" b="0" i="0" u="none" strike="noStrike" cap="none" normalizeH="0" baseline="0" dirty="0">
                        <a:ln>
                          <a:noFill/>
                        </a:ln>
                        <a:solidFill>
                          <a:srgbClr val="333333"/>
                        </a:solidFill>
                        <a:effectLst/>
                        <a:latin typeface="Calibri Light"/>
                      </a:endParaRP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ja-JP" altLang="en-US" sz="2000" b="0" i="0" u="none" strike="noStrike" cap="none" normalizeH="0" baseline="0" dirty="0">
                          <a:ln>
                            <a:noFill/>
                          </a:ln>
                          <a:solidFill>
                            <a:srgbClr val="333333"/>
                          </a:solidFill>
                          <a:effectLst/>
                          <a:latin typeface="+mn-lt"/>
                        </a:rPr>
                        <a:t>我々は本能に耳を傾けるべきであるが、盲目的に信用してもいけない。</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ja-JP" altLang="en-US" sz="3600">
                <a:solidFill>
                  <a:srgbClr val="004992"/>
                </a:solidFill>
                <a:latin typeface="+mn-lt"/>
                <a:ea typeface="+mn-ea"/>
                <a:cs typeface="+mn-cs"/>
              </a:rPr>
              <a:t>人について判断するための以下の特徴について、どんな長所および短所があるか論じてみて下さい。</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2E14B6D7-FDB2-4850-A6AD-6051E901D59F}" type="slidenum">
              <a:rPr lang="ja-JP" altLang="de-DE" smtClean="0">
                <a:latin typeface="+mn-lt"/>
              </a:rPr>
              <a:pPr>
                <a:defRPr/>
              </a:pPr>
              <a:t>16</a:t>
            </a:fld>
            <a:endParaRPr lang="de-DE" altLang="ja-JP">
              <a:latin typeface="+mn-lt"/>
            </a:endParaRPr>
          </a:p>
        </p:txBody>
      </p:sp>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ja-JP" altLang="en-US" sz="1400">
                <a:latin typeface="Calibri Light"/>
              </a:rPr>
              <a:t>恐怖</a:t>
            </a:r>
            <a:endParaRPr lang="en-US" altLang="de-DE" sz="1400" dirty="0">
              <a:latin typeface="Calibri Light"/>
            </a:endParaRPr>
          </a:p>
        </p:txBody>
      </p:sp>
      <p:sp>
        <p:nvSpPr>
          <p:cNvPr id="24" name="Caption_23"/>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ja-JP" altLang="en-US" sz="1400">
                <a:latin typeface="Calibri Light"/>
              </a:rPr>
              <a:t>面白さ</a:t>
            </a:r>
            <a:endParaRPr lang="en-US" altLang="de-DE" sz="1400" dirty="0">
              <a:latin typeface="Calibri Light"/>
            </a:endParaRPr>
          </a:p>
        </p:txBody>
      </p:sp>
      <p:sp>
        <p:nvSpPr>
          <p:cNvPr id="25" name="Caption_24"/>
          <p:cNvSpPr txBox="1">
            <a:spLocks noChangeArrowheads="1"/>
          </p:cNvSpPr>
          <p:nvPr/>
        </p:nvSpPr>
        <p:spPr bwMode="auto">
          <a:xfrm>
            <a:off x="552971" y="6272784"/>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ja-JP" altLang="en-US" sz="1200">
                <a:latin typeface="Calibri Light"/>
              </a:rPr>
              <a:t>例：ホラー映画</a:t>
            </a:r>
            <a:br>
              <a:rPr lang="ja-JP" altLang="en-US" sz="1200">
                <a:latin typeface="Calibri Light"/>
              </a:rPr>
            </a:br>
            <a:r>
              <a:rPr lang="en-US" altLang="ja-JP" sz="1200">
                <a:latin typeface="Calibri Light"/>
              </a:rPr>
              <a:t>(“</a:t>
            </a:r>
            <a:r>
              <a:rPr lang="pt-BR" altLang="de-DE" sz="1200">
                <a:latin typeface="Calibri Light"/>
              </a:rPr>
              <a:t>It”)</a:t>
            </a:r>
            <a:endParaRPr lang="en-US" altLang="de-DE" sz="1200" dirty="0">
              <a:latin typeface="Calibri Light"/>
            </a:endParaRPr>
          </a:p>
        </p:txBody>
      </p:sp>
      <p:sp>
        <p:nvSpPr>
          <p:cNvPr id="26" name="Caption_25"/>
          <p:cNvSpPr txBox="1">
            <a:spLocks noChangeArrowheads="1"/>
          </p:cNvSpPr>
          <p:nvPr/>
        </p:nvSpPr>
        <p:spPr bwMode="auto">
          <a:xfrm>
            <a:off x="2289423"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ja-JP" altLang="en-US" sz="1200">
                <a:latin typeface="Calibri Light"/>
              </a:rPr>
              <a:t>サーカスの時の記憶</a:t>
            </a:r>
            <a:endParaRPr lang="en-US" altLang="de-DE" sz="1200" dirty="0">
              <a:latin typeface="Calibri Light"/>
            </a:endParaRPr>
          </a:p>
        </p:txBody>
      </p:sp>
      <p:sp>
        <p:nvSpPr>
          <p:cNvPr id="27" name="Caption_28"/>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ja-JP" altLang="en-US" sz="1400" b="1" dirty="0">
                <a:latin typeface="Calibri Light"/>
              </a:rPr>
              <a:t>面白い、怖い</a:t>
            </a:r>
            <a:r>
              <a:rPr lang="en-US" altLang="ja-JP" sz="1400" b="1" dirty="0">
                <a:latin typeface="Calibri Light"/>
              </a:rPr>
              <a:t>?</a:t>
            </a:r>
          </a:p>
          <a:p>
            <a:pPr lvl="0" algn="ctr" eaLnBrk="1" hangingPunct="1">
              <a:spcBef>
                <a:spcPts val="0"/>
              </a:spcBef>
              <a:spcAft>
                <a:spcPts val="0"/>
              </a:spcAft>
              <a:buNone/>
            </a:pPr>
            <a:r>
              <a:rPr lang="ja-JP" altLang="en-US" sz="1400" dirty="0">
                <a:latin typeface="Calibri Light"/>
              </a:rPr>
              <a:t>あなたの気分によります</a:t>
            </a:r>
            <a:r>
              <a:rPr lang="en-US" altLang="ja-JP" sz="1400" dirty="0">
                <a:latin typeface="Calibri Light"/>
              </a:rPr>
              <a:t>!</a:t>
            </a:r>
            <a:endParaRPr lang="en-GB" altLang="de-DE" sz="1400" dirty="0">
              <a:solidFill>
                <a:srgbClr val="333333"/>
              </a:solidFill>
              <a:latin typeface="Calibri Light"/>
            </a:endParaRPr>
          </a:p>
        </p:txBody>
      </p:sp>
      <p:sp>
        <p:nvSpPr>
          <p:cNvPr id="28" name="Caption_29"/>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extLst>
      <p:ext uri="{BB962C8B-B14F-4D97-AF65-F5344CB8AC3E}">
        <p14:creationId xmlns:p14="http://schemas.microsoft.com/office/powerpoint/2010/main" val="41514686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ja-JP" altLang="en-US" sz="3600">
                <a:latin typeface="+mn-lt"/>
                <a:ea typeface="+mn-ea"/>
                <a:cs typeface="+mn-cs"/>
              </a:rPr>
              <a:t>見かけと現実</a:t>
            </a:r>
            <a:r>
              <a:rPr lang="en-US" altLang="ja-JP" sz="3600">
                <a:latin typeface="+mn-lt"/>
                <a:ea typeface="+mn-ea"/>
                <a:cs typeface="+mn-cs"/>
              </a:rPr>
              <a:t>!</a:t>
            </a:r>
            <a:endParaRPr lang="en-US" sz="3600">
              <a:latin typeface="+mn-lt"/>
              <a:ea typeface="+mn-ea"/>
              <a:cs typeface="+mn-cs"/>
            </a:endParaRPr>
          </a:p>
        </p:txBody>
      </p:sp>
      <p:sp>
        <p:nvSpPr>
          <p:cNvPr id="5" name="Content Placeholder 4"/>
          <p:cNvSpPr>
            <a:spLocks noGrp="1"/>
          </p:cNvSpPr>
          <p:nvPr>
            <p:ph idx="1"/>
          </p:nvPr>
        </p:nvSpPr>
        <p:spPr/>
        <p:txBody>
          <a:bodyPr/>
          <a:lstStyle/>
          <a:p>
            <a:r>
              <a:rPr lang="en-US" altLang="ja-JP" sz="2400" dirty="0">
                <a:solidFill>
                  <a:srgbClr val="004992"/>
                </a:solidFill>
              </a:rPr>
              <a:t>… </a:t>
            </a:r>
            <a:r>
              <a:rPr lang="ja-JP" altLang="en-US" sz="2400" dirty="0">
                <a:solidFill>
                  <a:srgbClr val="004992"/>
                </a:solidFill>
              </a:rPr>
              <a:t>これまで論じてきた側面 </a:t>
            </a:r>
            <a:r>
              <a:rPr lang="en-US" altLang="ja-JP" sz="2400" dirty="0">
                <a:solidFill>
                  <a:srgbClr val="004992"/>
                </a:solidFill>
              </a:rPr>
              <a:t>(</a:t>
            </a:r>
            <a:r>
              <a:rPr lang="ja-JP" altLang="en-US" sz="2400" dirty="0">
                <a:solidFill>
                  <a:srgbClr val="004992"/>
                </a:solidFill>
              </a:rPr>
              <a:t>例えば言葉</a:t>
            </a:r>
            <a:r>
              <a:rPr lang="en-US" altLang="ja-JP" sz="2400" dirty="0">
                <a:solidFill>
                  <a:srgbClr val="004992"/>
                </a:solidFill>
              </a:rPr>
              <a:t>) </a:t>
            </a:r>
            <a:r>
              <a:rPr lang="ja-JP" altLang="en-US" sz="2400" dirty="0">
                <a:solidFill>
                  <a:srgbClr val="004992"/>
                </a:solidFill>
              </a:rPr>
              <a:t>のどれについても、完全に単独で信じることのできるものはない</a:t>
            </a:r>
            <a:r>
              <a:rPr lang="en-US" altLang="ja-JP" sz="2400" dirty="0">
                <a:solidFill>
                  <a:srgbClr val="004992"/>
                </a:solidFill>
              </a:rPr>
              <a:t>!</a:t>
            </a:r>
          </a:p>
          <a:p>
            <a:r>
              <a:rPr lang="ja-JP" altLang="en-US" sz="2400" dirty="0">
                <a:solidFill>
                  <a:srgbClr val="333333"/>
                </a:solidFill>
              </a:rPr>
              <a:t>全ての側面について考えねばならない</a:t>
            </a:r>
            <a:r>
              <a:rPr lang="en-US" altLang="ja-JP" sz="2400" dirty="0">
                <a:solidFill>
                  <a:srgbClr val="333333"/>
                </a:solidFill>
              </a:rPr>
              <a:t>!</a:t>
            </a:r>
          </a:p>
          <a:p>
            <a:r>
              <a:rPr lang="ja-JP" altLang="en-US" sz="2400" dirty="0">
                <a:solidFill>
                  <a:srgbClr val="333333"/>
                </a:solidFill>
              </a:rPr>
              <a:t>組み合わせることで、複雑な状況について判断するのに役立つ</a:t>
            </a:r>
            <a:r>
              <a:rPr lang="en-US" altLang="ja-JP" sz="2400" dirty="0">
                <a:solidFill>
                  <a:srgbClr val="333333"/>
                </a:solidFill>
              </a:rPr>
              <a:t>…</a:t>
            </a:r>
          </a:p>
          <a:p>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2E14B6D7-FDB2-4850-A6AD-6051E901D59F}" type="slidenum">
              <a:rPr lang="ja-JP" altLang="de-DE" smtClean="0">
                <a:latin typeface="+mn-lt"/>
              </a:rPr>
              <a:pPr>
                <a:defRPr/>
              </a:pPr>
              <a:t>17</a:t>
            </a:fld>
            <a:endParaRPr lang="de-DE" altLang="ja-JP">
              <a:latin typeface="+mn-l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Rectangle 1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なぜ我々はこんなことをするのだろう</a:t>
            </a:r>
            <a:r>
              <a:rPr lang="en-US" altLang="ja-JP" sz="3600" dirty="0">
                <a:latin typeface="+mn-lt"/>
                <a:ea typeface="+mn-ea"/>
                <a:cs typeface="+mn-cs"/>
              </a:rPr>
              <a:t>?</a:t>
            </a:r>
            <a:endParaRPr lang="de-DE" altLang="ja-JP" sz="3600" dirty="0">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ja-JP" altLang="en-US" sz="2400" dirty="0">
                <a:solidFill>
                  <a:srgbClr val="333333"/>
                </a:solidFill>
              </a:rPr>
              <a:t>精神的健康に問題を持つ多くの</a:t>
            </a:r>
            <a:r>
              <a:rPr lang="en-US" altLang="ja-JP" sz="2400" dirty="0">
                <a:solidFill>
                  <a:srgbClr val="333333"/>
                </a:solidFill>
              </a:rPr>
              <a:t> (</a:t>
            </a:r>
            <a:r>
              <a:rPr lang="ja-JP" altLang="en-US" sz="2400" dirty="0">
                <a:solidFill>
                  <a:srgbClr val="333333"/>
                </a:solidFill>
              </a:rPr>
              <a:t>全てではない</a:t>
            </a:r>
            <a:r>
              <a:rPr lang="en-US" altLang="ja-JP" sz="2400" dirty="0">
                <a:solidFill>
                  <a:srgbClr val="333333"/>
                </a:solidFill>
              </a:rPr>
              <a:t>!)</a:t>
            </a:r>
            <a:r>
              <a:rPr lang="ja-JP" altLang="en-US" sz="2400" dirty="0">
                <a:solidFill>
                  <a:srgbClr val="333333"/>
                </a:solidFill>
              </a:rPr>
              <a:t>人々 </a:t>
            </a:r>
            <a:r>
              <a:rPr lang="en-US" altLang="ja-JP" sz="2400" dirty="0">
                <a:solidFill>
                  <a:srgbClr val="333333"/>
                </a:solidFill>
              </a:rPr>
              <a:t>(</a:t>
            </a:r>
            <a:r>
              <a:rPr lang="ja-JP" altLang="en-US" sz="2400" dirty="0">
                <a:solidFill>
                  <a:srgbClr val="333333"/>
                </a:solidFill>
              </a:rPr>
              <a:t>特に精神病</a:t>
            </a:r>
            <a:r>
              <a:rPr lang="en-US" altLang="ja-JP" sz="2400" dirty="0">
                <a:solidFill>
                  <a:srgbClr val="333333"/>
                </a:solidFill>
              </a:rPr>
              <a:t>) </a:t>
            </a:r>
            <a:r>
              <a:rPr lang="ja-JP" altLang="en-US" sz="2400" dirty="0">
                <a:solidFill>
                  <a:srgbClr val="333333"/>
                </a:solidFill>
              </a:rPr>
              <a:t>は以下の領域における問題を持つことが研究で示されている</a:t>
            </a:r>
            <a:r>
              <a:rPr lang="en-US" sz="2400" dirty="0">
                <a:solidFill>
                  <a:srgbClr val="333333"/>
                </a:solidFill>
              </a:rPr>
              <a:t>:</a:t>
            </a:r>
            <a:endParaRPr lang="de-DE" altLang="ja-JP" sz="2400" dirty="0">
              <a:solidFill>
                <a:srgbClr val="333333"/>
              </a:solidFill>
            </a:endParaRPr>
          </a:p>
          <a:p>
            <a:pPr marL="342900" lvl="0" indent="-342900" defTabSz="914400" fontAlgn="base">
              <a:buClr>
                <a:srgbClr val="333333"/>
              </a:buClr>
              <a:buFont typeface="WingDings"/>
              <a:buChar char=""/>
              <a:defRPr/>
            </a:pPr>
            <a:r>
              <a:rPr lang="ja-JP" altLang="en-US" sz="2400" dirty="0">
                <a:solidFill>
                  <a:srgbClr val="004992"/>
                </a:solidFill>
              </a:rPr>
              <a:t>他者の顔の表情を見抜いたり評価したりすることの困難</a:t>
            </a:r>
            <a:r>
              <a:rPr lang="de-DE" altLang="ja-JP" sz="2400" dirty="0">
                <a:solidFill>
                  <a:srgbClr val="004992"/>
                </a:solidFill>
              </a:rPr>
              <a:t>(</a:t>
            </a:r>
            <a:r>
              <a:rPr lang="ja-JP" altLang="de-DE" sz="2400" dirty="0">
                <a:solidFill>
                  <a:srgbClr val="004992"/>
                </a:solidFill>
              </a:rPr>
              <a:t>例：喜びや悲哀</a:t>
            </a:r>
            <a:r>
              <a:rPr lang="de-DE" altLang="ja-JP" sz="2400" dirty="0">
                <a:solidFill>
                  <a:srgbClr val="004992"/>
                </a:solidFill>
              </a:rPr>
              <a:t>)</a:t>
            </a: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altLang="ja-JP">
              <a:latin typeface="+mn-lt"/>
            </a:endParaRPr>
          </a:p>
        </p:txBody>
      </p:sp>
      <p:sp>
        <p:nvSpPr>
          <p:cNvPr id="3" name="Slide Number Placeholder 2"/>
          <p:cNvSpPr>
            <a:spLocks noGrp="1"/>
          </p:cNvSpPr>
          <p:nvPr>
            <p:ph type="sldNum" sz="quarter" idx="12"/>
          </p:nvPr>
        </p:nvSpPr>
        <p:spPr/>
        <p:txBody>
          <a:bodyPr/>
          <a:lstStyle/>
          <a:p>
            <a:pPr>
              <a:defRPr/>
            </a:pPr>
            <a:fld id="{601767B9-620E-4641-A18F-84F55B027523}" type="slidenum">
              <a:rPr lang="ja-JP" altLang="de-DE" smtClean="0">
                <a:latin typeface="+mn-lt"/>
              </a:rPr>
              <a:pPr>
                <a:defRPr/>
              </a:pPr>
              <a:t>18</a:t>
            </a:fld>
            <a:endParaRPr lang="de-DE" altLang="ja-JP">
              <a:latin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Rectangle 1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なぜ我々はこんなことをするのだろう</a:t>
            </a:r>
            <a:r>
              <a:rPr lang="en-US" altLang="ja-JP" sz="3600" dirty="0">
                <a:latin typeface="+mn-lt"/>
                <a:ea typeface="+mn-ea"/>
                <a:cs typeface="+mn-cs"/>
              </a:rPr>
              <a:t>?</a:t>
            </a:r>
            <a:endParaRPr lang="de-DE" altLang="ja-JP" sz="3600" dirty="0">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ja-JP" altLang="en-US" sz="2400" dirty="0">
                <a:solidFill>
                  <a:srgbClr val="333333"/>
                </a:solidFill>
              </a:rPr>
              <a:t>精神的健康に問題を持つ多くの</a:t>
            </a:r>
            <a:r>
              <a:rPr lang="en-US" altLang="ja-JP" sz="2400" dirty="0">
                <a:solidFill>
                  <a:srgbClr val="333333"/>
                </a:solidFill>
              </a:rPr>
              <a:t> (</a:t>
            </a:r>
            <a:r>
              <a:rPr lang="ja-JP" altLang="en-US" sz="2400" dirty="0">
                <a:solidFill>
                  <a:srgbClr val="333333"/>
                </a:solidFill>
              </a:rPr>
              <a:t>全てではない</a:t>
            </a:r>
            <a:r>
              <a:rPr lang="en-US" altLang="ja-JP" sz="2400" dirty="0">
                <a:solidFill>
                  <a:srgbClr val="333333"/>
                </a:solidFill>
              </a:rPr>
              <a:t>!)</a:t>
            </a:r>
            <a:r>
              <a:rPr lang="ja-JP" altLang="en-US" sz="2400" dirty="0">
                <a:solidFill>
                  <a:srgbClr val="333333"/>
                </a:solidFill>
              </a:rPr>
              <a:t>人々 </a:t>
            </a:r>
            <a:r>
              <a:rPr lang="en-US" altLang="ja-JP" sz="2400" dirty="0">
                <a:solidFill>
                  <a:srgbClr val="333333"/>
                </a:solidFill>
              </a:rPr>
              <a:t>(</a:t>
            </a:r>
            <a:r>
              <a:rPr lang="ja-JP" altLang="en-US" sz="2400" dirty="0">
                <a:solidFill>
                  <a:srgbClr val="333333"/>
                </a:solidFill>
              </a:rPr>
              <a:t>特に精神病</a:t>
            </a:r>
            <a:r>
              <a:rPr lang="en-US" altLang="ja-JP" sz="2400" dirty="0">
                <a:solidFill>
                  <a:srgbClr val="333333"/>
                </a:solidFill>
              </a:rPr>
              <a:t>) </a:t>
            </a:r>
            <a:r>
              <a:rPr lang="ja-JP" altLang="en-US" sz="2400" dirty="0">
                <a:solidFill>
                  <a:srgbClr val="333333"/>
                </a:solidFill>
              </a:rPr>
              <a:t>は以下の領域における問題を持つことが研究で示されている</a:t>
            </a:r>
            <a:r>
              <a:rPr lang="en-US" sz="2400" dirty="0">
                <a:solidFill>
                  <a:srgbClr val="333333"/>
                </a:solidFill>
              </a:rPr>
              <a:t>:</a:t>
            </a:r>
            <a:endParaRPr lang="de-DE" altLang="ja-JP" sz="2400" dirty="0">
              <a:solidFill>
                <a:srgbClr val="333333"/>
              </a:solidFill>
            </a:endParaRPr>
          </a:p>
          <a:p>
            <a:pPr marL="342900" lvl="0" indent="-342900" defTabSz="914400" fontAlgn="base">
              <a:buClr>
                <a:srgbClr val="333333"/>
              </a:buClr>
              <a:buFont typeface="WingDings"/>
              <a:buChar char=""/>
              <a:defRPr/>
            </a:pPr>
            <a:r>
              <a:rPr lang="ja-JP" altLang="en-US" sz="2400" dirty="0">
                <a:solidFill>
                  <a:srgbClr val="004992"/>
                </a:solidFill>
              </a:rPr>
              <a:t>他者の顔の表情を見抜いたり評価したりすることの困難</a:t>
            </a:r>
            <a:r>
              <a:rPr lang="de-DE" altLang="ja-JP" sz="2400" dirty="0">
                <a:solidFill>
                  <a:srgbClr val="004992"/>
                </a:solidFill>
              </a:rPr>
              <a:t>(</a:t>
            </a:r>
            <a:r>
              <a:rPr lang="ja-JP" altLang="de-DE" sz="2400" dirty="0">
                <a:solidFill>
                  <a:srgbClr val="004992"/>
                </a:solidFill>
              </a:rPr>
              <a:t>例：喜びや悲哀</a:t>
            </a:r>
            <a:r>
              <a:rPr lang="de-DE" altLang="ja-JP" sz="2400" dirty="0">
                <a:solidFill>
                  <a:srgbClr val="004992"/>
                </a:solidFill>
              </a:rPr>
              <a:t>)</a:t>
            </a:r>
          </a:p>
          <a:p>
            <a:pPr marL="342900" lvl="0" indent="-342900" defTabSz="914400" fontAlgn="base">
              <a:buClr>
                <a:srgbClr val="333333"/>
              </a:buClr>
              <a:buFont typeface="WingDings"/>
              <a:buChar char=""/>
              <a:defRPr/>
            </a:pPr>
            <a:r>
              <a:rPr lang="ja-JP" altLang="en-US" sz="2400" dirty="0">
                <a:solidFill>
                  <a:srgbClr val="004992"/>
                </a:solidFill>
              </a:rPr>
              <a:t>現在進行中の行動から他者の動機や将来の行動を推測することの困難</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altLang="ja-JP">
              <a:latin typeface="+mn-lt"/>
            </a:endParaRPr>
          </a:p>
        </p:txBody>
      </p:sp>
      <p:sp>
        <p:nvSpPr>
          <p:cNvPr id="3" name="Slide Number Placeholder 2"/>
          <p:cNvSpPr>
            <a:spLocks noGrp="1"/>
          </p:cNvSpPr>
          <p:nvPr>
            <p:ph type="sldNum" sz="quarter" idx="12"/>
          </p:nvPr>
        </p:nvSpPr>
        <p:spPr/>
        <p:txBody>
          <a:bodyPr/>
          <a:lstStyle/>
          <a:p>
            <a:pPr>
              <a:defRPr/>
            </a:pPr>
            <a:fld id="{601767B9-620E-4641-A18F-84F55B027523}" type="slidenum">
              <a:rPr lang="ja-JP" altLang="de-DE" smtClean="0">
                <a:latin typeface="+mn-lt"/>
              </a:rPr>
              <a:pPr>
                <a:defRPr/>
              </a:pPr>
              <a:t>19</a:t>
            </a:fld>
            <a:endParaRPr lang="de-DE" altLang="ja-JP">
              <a:latin typeface="+mn-lt"/>
            </a:endParaRPr>
          </a:p>
        </p:txBody>
      </p:sp>
    </p:spTree>
    <p:extLst>
      <p:ext uri="{BB962C8B-B14F-4D97-AF65-F5344CB8AC3E}">
        <p14:creationId xmlns:p14="http://schemas.microsoft.com/office/powerpoint/2010/main" val="830489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ja-JP" altLang="en-US" sz="3600">
                <a:latin typeface="+mn-lt"/>
                <a:ea typeface="+mn-ea"/>
                <a:cs typeface="+mn-cs"/>
              </a:rPr>
              <a:t>精神病発症中の共感性の欠如がどのように誤解を促進するか </a:t>
            </a:r>
            <a:r>
              <a:rPr lang="en-US" altLang="ja-JP" sz="3600">
                <a:latin typeface="+mn-lt"/>
                <a:ea typeface="+mn-ea"/>
                <a:cs typeface="+mn-cs"/>
              </a:rPr>
              <a:t>– </a:t>
            </a:r>
            <a:r>
              <a:rPr lang="ja-JP" altLang="en-US" sz="3600">
                <a:latin typeface="+mn-lt"/>
                <a:ea typeface="+mn-ea"/>
                <a:cs typeface="+mn-cs"/>
              </a:rPr>
              <a:t>実例</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2E14B6D7-FDB2-4850-A6AD-6051E901D59F}" type="slidenum">
              <a:rPr lang="ja-JP" altLang="de-DE" smtClean="0">
                <a:latin typeface="+mn-lt"/>
              </a:rPr>
              <a:pPr>
                <a:defRPr/>
              </a:pPr>
              <a:t>20</a:t>
            </a:fld>
            <a:endParaRPr lang="de-DE" altLang="ja-JP">
              <a:latin typeface="+mn-lt"/>
            </a:endParaRPr>
          </a:p>
        </p:txBody>
      </p:sp>
      <p:sp>
        <p:nvSpPr>
          <p:cNvPr id="44057" name="Rechteck 1"/>
          <p:cNvSpPr>
            <a:spLocks noChangeArrowheads="1"/>
          </p:cNvSpPr>
          <p:nvPr/>
        </p:nvSpPr>
        <p:spPr bwMode="auto">
          <a:xfrm>
            <a:off x="408955" y="6197302"/>
            <a:ext cx="1137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ja-JP" altLang="en-US" sz="1800" dirty="0">
                <a:solidFill>
                  <a:srgbClr val="004992"/>
                </a:solidFill>
                <a:latin typeface="+mn-lt"/>
              </a:rPr>
              <a:t>どなたか、このような経験をした人はいませんか</a:t>
            </a:r>
            <a:r>
              <a:rPr lang="de-DE" altLang="ja-JP" sz="1800" dirty="0">
                <a:solidFill>
                  <a:srgbClr val="004992"/>
                </a:solidFill>
                <a:latin typeface="+mn-lt"/>
              </a:rPr>
              <a:t>?</a:t>
            </a:r>
            <a:r>
              <a:rPr lang="en-US" altLang="de-DE" sz="1800" dirty="0">
                <a:solidFill>
                  <a:srgbClr val="004992"/>
                </a:solidFill>
                <a:latin typeface="+mn-lt"/>
              </a:rPr>
              <a:t> </a:t>
            </a:r>
            <a:endParaRPr lang="de-DE" altLang="de-DE" sz="1800" dirty="0">
              <a:solidFill>
                <a:srgbClr val="004992"/>
              </a:solidFill>
              <a:latin typeface="+mn-lt"/>
            </a:endParaRPr>
          </a:p>
        </p:txBody>
      </p:sp>
      <p:graphicFrame>
        <p:nvGraphicFramePr>
          <p:cNvPr id="7" name="Table 6"/>
          <p:cNvGraphicFramePr>
            <a:graphicFrameLocks noGrp="1"/>
          </p:cNvGraphicFramePr>
          <p:nvPr>
            <p:extLst>
              <p:ext uri="{D42A27DB-BD31-4B8C-83A1-F6EECF244321}">
                <p14:modId xmlns:p14="http://schemas.microsoft.com/office/powerpoint/2010/main" val="2359205105"/>
              </p:ext>
            </p:extLst>
          </p:nvPr>
        </p:nvGraphicFramePr>
        <p:xfrm>
          <a:off x="408954" y="2203705"/>
          <a:ext cx="11376000" cy="3840494"/>
        </p:xfrm>
        <a:graphic>
          <a:graphicData uri="http://schemas.openxmlformats.org/drawingml/2006/table">
            <a:tbl>
              <a:tblPr firstRow="1" bandRow="1">
                <a:tableStyleId>{21E4AEA4-8DFA-4A89-87EB-49C32662AFE0}</a:tableStyleId>
              </a:tblPr>
              <a:tblGrid>
                <a:gridCol w="3384377">
                  <a:extLst>
                    <a:ext uri="{9D8B030D-6E8A-4147-A177-3AD203B41FA5}">
                      <a16:colId xmlns:a16="http://schemas.microsoft.com/office/drawing/2014/main" val="20000"/>
                    </a:ext>
                  </a:extLst>
                </a:gridCol>
                <a:gridCol w="3816424">
                  <a:extLst>
                    <a:ext uri="{9D8B030D-6E8A-4147-A177-3AD203B41FA5}">
                      <a16:colId xmlns:a16="http://schemas.microsoft.com/office/drawing/2014/main" val="20001"/>
                    </a:ext>
                  </a:extLst>
                </a:gridCol>
                <a:gridCol w="4175199">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ja-JP" altLang="en-US" sz="1800" b="0" i="0" u="none" strike="noStrike" cap="none" normalizeH="0" baseline="0">
                          <a:ln>
                            <a:noFill/>
                          </a:ln>
                          <a:solidFill>
                            <a:srgbClr val="000000"/>
                          </a:solidFill>
                          <a:effectLst/>
                          <a:latin typeface="Calibri Light"/>
                        </a:rPr>
                        <a:t>出来事</a:t>
                      </a:r>
                      <a:endParaRPr kumimoji="0" lang="de-DE" sz="18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ja-JP" altLang="en-US" sz="1800" b="0" i="0" u="none" strike="noStrike" cap="none" normalizeH="0" baseline="0">
                          <a:ln>
                            <a:noFill/>
                          </a:ln>
                          <a:solidFill>
                            <a:srgbClr val="000000"/>
                          </a:solidFill>
                          <a:effectLst/>
                          <a:latin typeface="Calibri Light"/>
                        </a:rPr>
                        <a:t>精神病発症中の説明</a:t>
                      </a:r>
                      <a:endParaRPr kumimoji="0" lang="de-DE" sz="18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ja-JP" altLang="en-US" sz="1800" b="0" i="0" u="none" strike="noStrike" cap="none" normalizeH="0" baseline="0">
                          <a:ln>
                            <a:noFill/>
                          </a:ln>
                          <a:solidFill>
                            <a:srgbClr val="000000"/>
                          </a:solidFill>
                          <a:effectLst/>
                          <a:latin typeface="Calibri Light"/>
                        </a:rPr>
                        <a:t>別の説明</a:t>
                      </a:r>
                      <a:endParaRPr kumimoji="0" lang="de-DE" sz="18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ja-JP" altLang="en-US" sz="1800" b="0" i="0" u="none" strike="noStrike" cap="none" normalizeH="0" baseline="0">
                          <a:ln>
                            <a:noFill/>
                          </a:ln>
                          <a:solidFill>
                            <a:srgbClr val="333333"/>
                          </a:solidFill>
                          <a:effectLst/>
                          <a:latin typeface="Calibri Light"/>
                        </a:rPr>
                        <a:t>バスに乗っている人があなたを長時間見ている。</a:t>
                      </a:r>
                      <a:endParaRPr kumimoji="0" lang="de-DE" sz="18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ja-JP" altLang="en-US" sz="1800" b="0" i="0" u="none" strike="noStrike" cap="none" normalizeH="0" baseline="0">
                          <a:ln>
                            <a:noFill/>
                          </a:ln>
                          <a:solidFill>
                            <a:srgbClr val="333333"/>
                          </a:solidFill>
                          <a:effectLst/>
                          <a:latin typeface="Calibri Light"/>
                        </a:rPr>
                        <a:t>ついにあなたに迫害を加える者があらわれた。</a:t>
                      </a:r>
                      <a:endParaRPr kumimoji="0" lang="de-DE" sz="18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ja-JP" altLang="en-US" sz="1800" b="0" i="0" u="none" strike="noStrike" cap="none" normalizeH="0" baseline="0" dirty="0">
                          <a:ln>
                            <a:noFill/>
                          </a:ln>
                          <a:solidFill>
                            <a:srgbClr val="333333"/>
                          </a:solidFill>
                          <a:effectLst/>
                          <a:latin typeface="Calibri Light"/>
                        </a:rPr>
                        <a:t>あなたの人目につく行動のために</a:t>
                      </a:r>
                      <a:r>
                        <a:rPr kumimoji="0" lang="en-US" altLang="ja-JP" sz="1800" b="0" i="0" u="none" strike="noStrike" cap="none" normalizeH="0" baseline="0" dirty="0">
                          <a:ln>
                            <a:noFill/>
                          </a:ln>
                          <a:solidFill>
                            <a:srgbClr val="333333"/>
                          </a:solidFill>
                          <a:effectLst/>
                          <a:latin typeface="Calibri Light"/>
                        </a:rPr>
                        <a:t>(</a:t>
                      </a:r>
                      <a:r>
                        <a:rPr kumimoji="0" lang="ja-JP" altLang="en-US" sz="1800" b="0" i="0" u="none" strike="noStrike" cap="none" normalizeH="0" baseline="0" dirty="0">
                          <a:ln>
                            <a:noFill/>
                          </a:ln>
                          <a:solidFill>
                            <a:srgbClr val="333333"/>
                          </a:solidFill>
                          <a:effectLst/>
                          <a:latin typeface="Calibri Light"/>
                        </a:rPr>
                        <a:t>例：サングラスをかける</a:t>
                      </a:r>
                      <a:r>
                        <a:rPr kumimoji="0" lang="en-US" altLang="ja-JP" sz="1800" b="0" i="0" u="none" strike="noStrike" cap="none" normalizeH="0" baseline="0" dirty="0">
                          <a:ln>
                            <a:noFill/>
                          </a:ln>
                          <a:solidFill>
                            <a:srgbClr val="333333"/>
                          </a:solidFill>
                          <a:effectLst/>
                          <a:latin typeface="Calibri Light"/>
                        </a:rPr>
                        <a:t>)</a:t>
                      </a:r>
                      <a:r>
                        <a:rPr kumimoji="0" lang="ja-JP" altLang="en-US" sz="1800" b="0" i="0" u="none" strike="noStrike" cap="none" normalizeH="0" baseline="0" dirty="0">
                          <a:ln>
                            <a:noFill/>
                          </a:ln>
                          <a:solidFill>
                            <a:srgbClr val="333333"/>
                          </a:solidFill>
                          <a:effectLst/>
                          <a:latin typeface="Calibri Light"/>
                        </a:rPr>
                        <a:t>、注目されているのです。</a:t>
                      </a:r>
                      <a:endParaRPr kumimoji="0" lang="de-DE" sz="18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ja-JP" altLang="en-US" sz="1800" b="0" i="0" u="none" strike="noStrike" cap="none" normalizeH="0" baseline="0">
                          <a:ln>
                            <a:noFill/>
                          </a:ln>
                          <a:solidFill>
                            <a:srgbClr val="333333"/>
                          </a:solidFill>
                          <a:effectLst/>
                          <a:latin typeface="Calibri Light"/>
                        </a:rPr>
                        <a:t>上司があなたのミスを批判している。</a:t>
                      </a:r>
                      <a:endParaRPr kumimoji="0" lang="de-DE" sz="18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ja-JP" altLang="en-US" sz="1800" b="0" i="1" u="none" strike="noStrike" cap="none" normalizeH="0" baseline="0">
                          <a:ln>
                            <a:noFill/>
                          </a:ln>
                          <a:solidFill>
                            <a:srgbClr val="333333"/>
                          </a:solidFill>
                          <a:effectLst/>
                          <a:latin typeface="Calibri Light"/>
                        </a:rPr>
                        <a:t>もうすぐクビになるということを確信する。</a:t>
                      </a:r>
                      <a:endParaRPr kumimoji="0" lang="de-DE" sz="18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ja-JP" altLang="en-US" sz="1800" b="0" i="0" u="none" strike="noStrike" cap="none" normalizeH="0" baseline="0">
                          <a:ln>
                            <a:noFill/>
                          </a:ln>
                          <a:solidFill>
                            <a:srgbClr val="333333"/>
                          </a:solidFill>
                          <a:effectLst/>
                          <a:latin typeface="Calibri Light"/>
                        </a:rPr>
                        <a:t>上司は少々オーバーに反応してしまっているが、クビにしようなどとは考えてないでしょう</a:t>
                      </a:r>
                      <a:r>
                        <a:rPr kumimoji="0" lang="en-US" altLang="ja-JP" sz="1800" b="0" i="0" u="none" strike="noStrike" cap="none" normalizeH="0" baseline="0">
                          <a:ln>
                            <a:noFill/>
                          </a:ln>
                          <a:solidFill>
                            <a:srgbClr val="333333"/>
                          </a:solidFill>
                          <a:effectLst/>
                          <a:latin typeface="Calibri Light"/>
                        </a:rPr>
                        <a:t>―</a:t>
                      </a:r>
                      <a:r>
                        <a:rPr kumimoji="0" lang="ja-JP" altLang="en-US" sz="1800" b="0" i="0" u="none" strike="noStrike" cap="none" normalizeH="0" baseline="0">
                          <a:ln>
                            <a:noFill/>
                          </a:ln>
                          <a:solidFill>
                            <a:srgbClr val="333333"/>
                          </a:solidFill>
                          <a:effectLst/>
                          <a:latin typeface="Calibri Light"/>
                        </a:rPr>
                        <a:t>彼は大抵少し不機嫌です。</a:t>
                      </a:r>
                      <a:endParaRPr kumimoji="0" lang="de-DE" sz="18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ja-JP" altLang="en-US" sz="1800" b="0" i="0" u="none" strike="noStrike" cap="none" normalizeH="0" baseline="0">
                          <a:ln>
                            <a:noFill/>
                          </a:ln>
                          <a:solidFill>
                            <a:srgbClr val="333333"/>
                          </a:solidFill>
                          <a:effectLst/>
                          <a:latin typeface="Calibri Light"/>
                        </a:rPr>
                        <a:t>友達が、学校での低い成績の影響についての新聞記事を読んでいる。</a:t>
                      </a:r>
                      <a:endParaRPr kumimoji="0" lang="de-DE" sz="18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ja-JP" altLang="en-US" sz="1800" b="0" i="0" u="none" strike="noStrike" cap="none" normalizeH="0" baseline="0">
                          <a:ln>
                            <a:noFill/>
                          </a:ln>
                          <a:solidFill>
                            <a:srgbClr val="333333"/>
                          </a:solidFill>
                          <a:effectLst/>
                          <a:latin typeface="Calibri Light"/>
                        </a:rPr>
                        <a:t>彼はあなたが子供時代に悪い成績をとっていたことをほのめかしている。</a:t>
                      </a:r>
                      <a:endParaRPr kumimoji="0" lang="de-DE" sz="18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ja-JP" altLang="en-US" sz="1800" b="0" i="0" u="none" strike="noStrike" cap="none" normalizeH="0" baseline="0" dirty="0">
                          <a:ln>
                            <a:noFill/>
                          </a:ln>
                          <a:solidFill>
                            <a:srgbClr val="333333"/>
                          </a:solidFill>
                          <a:effectLst/>
                          <a:latin typeface="Calibri Light"/>
                        </a:rPr>
                        <a:t>全くの偶然の一致</a:t>
                      </a:r>
                      <a:r>
                        <a:rPr kumimoji="0" lang="en-US" altLang="ja-JP" sz="1800" b="0" i="0" u="none" strike="noStrike" cap="none" normalizeH="0" baseline="0" dirty="0">
                          <a:ln>
                            <a:noFill/>
                          </a:ln>
                          <a:solidFill>
                            <a:srgbClr val="333333"/>
                          </a:solidFill>
                          <a:effectLst/>
                          <a:latin typeface="Calibri Light"/>
                        </a:rPr>
                        <a:t>―</a:t>
                      </a:r>
                      <a:r>
                        <a:rPr kumimoji="0" lang="ja-JP" altLang="en-US" sz="1800" b="0" i="0" u="none" strike="noStrike" cap="none" normalizeH="0" baseline="0" dirty="0">
                          <a:ln>
                            <a:noFill/>
                          </a:ln>
                          <a:solidFill>
                            <a:srgbClr val="333333"/>
                          </a:solidFill>
                          <a:effectLst/>
                          <a:latin typeface="Calibri Light"/>
                        </a:rPr>
                        <a:t>友達はそのニュースに興味があっただけで、あなたの学校での問題のことなど知らない。</a:t>
                      </a:r>
                      <a:endParaRPr kumimoji="0" lang="de-DE" sz="18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ja-JP" altLang="en-US" sz="3600">
                <a:latin typeface="+mn-lt"/>
                <a:ea typeface="+mn-ea"/>
                <a:cs typeface="+mn-cs"/>
              </a:rPr>
              <a:t>問題</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ja-JP" altLang="de-DE" sz="2400" dirty="0">
                <a:solidFill>
                  <a:srgbClr val="333333"/>
                </a:solidFill>
              </a:rPr>
              <a:t>以下に、マンガが示される。</a:t>
            </a:r>
            <a:endParaRPr lang="de-DE" altLang="ja-JP" sz="2400" dirty="0">
              <a:solidFill>
                <a:srgbClr val="333333"/>
              </a:solidFill>
            </a:endParaRPr>
          </a:p>
          <a:p>
            <a:pPr marL="342900" lvl="0" indent="-342900" defTabSz="914400" fontAlgn="base">
              <a:buClr>
                <a:srgbClr val="333333"/>
              </a:buClr>
              <a:buFont typeface="WingDings"/>
              <a:buChar char=""/>
            </a:pPr>
            <a:r>
              <a:rPr lang="ja-JP" altLang="de-DE" sz="2400" dirty="0">
                <a:solidFill>
                  <a:srgbClr val="333333"/>
                </a:solidFill>
              </a:rPr>
              <a:t>話の登場人物がお互いについて何を考えているかを話し合ってみて下さい。</a:t>
            </a:r>
            <a:endParaRPr lang="en-US" altLang="ja-JP" sz="24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2E14B6D7-FDB2-4850-A6AD-6051E901D59F}" type="slidenum">
              <a:rPr lang="ja-JP" altLang="de-DE" smtClean="0">
                <a:latin typeface="+mn-lt"/>
              </a:rPr>
              <a:pPr>
                <a:defRPr/>
              </a:pPr>
              <a:t>21</a:t>
            </a:fld>
            <a:endParaRPr lang="de-DE" altLang="ja-JP">
              <a:latin typeface="+mn-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ja-JP" altLang="en-US" sz="3600">
                <a:latin typeface="+mn-lt"/>
                <a:ea typeface="+mn-ea"/>
                <a:cs typeface="+mn-cs"/>
              </a:rPr>
              <a:t>問題</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ja-JP" altLang="de-DE" sz="2400" dirty="0">
                <a:solidFill>
                  <a:srgbClr val="333333"/>
                </a:solidFill>
              </a:rPr>
              <a:t>以下に、マンガが示される。</a:t>
            </a:r>
            <a:endParaRPr lang="de-DE" altLang="ja-JP" sz="2400" dirty="0">
              <a:solidFill>
                <a:srgbClr val="333333"/>
              </a:solidFill>
            </a:endParaRPr>
          </a:p>
          <a:p>
            <a:pPr marL="342900" lvl="0" indent="-342900" defTabSz="914400" fontAlgn="base">
              <a:buClr>
                <a:srgbClr val="333333"/>
              </a:buClr>
              <a:buFont typeface="WingDings"/>
              <a:buChar char=""/>
            </a:pPr>
            <a:r>
              <a:rPr lang="ja-JP" altLang="de-DE" sz="2400" dirty="0">
                <a:solidFill>
                  <a:srgbClr val="333333"/>
                </a:solidFill>
              </a:rPr>
              <a:t>話の登場人物がお互いについて何を考えているかを話し合ってみて下さい。</a:t>
            </a:r>
            <a:endParaRPr lang="en-US" altLang="ja-JP" sz="2400" dirty="0">
              <a:solidFill>
                <a:srgbClr val="333333"/>
              </a:solidFill>
            </a:endParaRPr>
          </a:p>
          <a:p>
            <a:pPr lvl="0" defTabSz="914400" fontAlgn="base">
              <a:buClr>
                <a:srgbClr val="333333"/>
              </a:buClr>
            </a:pPr>
            <a:endParaRPr lang="de-DE" altLang="ja-JP" sz="2400" dirty="0">
              <a:solidFill>
                <a:srgbClr val="333333"/>
              </a:solidFill>
            </a:endParaRPr>
          </a:p>
          <a:p>
            <a:pPr lvl="0" defTabSz="914400" fontAlgn="base">
              <a:buClr>
                <a:srgbClr val="333333"/>
              </a:buClr>
            </a:pPr>
            <a:r>
              <a:rPr lang="ja-JP" altLang="de-DE" sz="2400" b="1" dirty="0">
                <a:solidFill>
                  <a:srgbClr val="333333"/>
                </a:solidFill>
              </a:rPr>
              <a:t>重要</a:t>
            </a:r>
          </a:p>
          <a:p>
            <a:pPr marL="342900" lvl="0" indent="-342900" defTabSz="914400" fontAlgn="base">
              <a:buClr>
                <a:srgbClr val="333333"/>
              </a:buClr>
              <a:buFont typeface="WingDings"/>
              <a:buChar char=""/>
            </a:pPr>
            <a:r>
              <a:rPr lang="ja-JP" altLang="de-DE" sz="2400" dirty="0">
                <a:solidFill>
                  <a:srgbClr val="333333"/>
                </a:solidFill>
              </a:rPr>
              <a:t>あなたにとって利用できる情報と、登場人物がお互いについて持っている情報との間を区別しなければならないことに注意してください</a:t>
            </a:r>
            <a:r>
              <a:rPr lang="de-DE" altLang="ja-JP" sz="2400" dirty="0">
                <a:solidFill>
                  <a:srgbClr val="333333"/>
                </a:solidFill>
              </a:rPr>
              <a:t>!</a:t>
            </a: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2E14B6D7-FDB2-4850-A6AD-6051E901D59F}" type="slidenum">
              <a:rPr lang="ja-JP" altLang="de-DE" smtClean="0">
                <a:latin typeface="+mn-lt"/>
              </a:rPr>
              <a:pPr>
                <a:defRPr/>
              </a:pPr>
              <a:t>22</a:t>
            </a:fld>
            <a:endParaRPr lang="de-DE" altLang="ja-JP">
              <a:latin typeface="+mn-lt"/>
            </a:endParaRPr>
          </a:p>
        </p:txBody>
      </p:sp>
    </p:spTree>
    <p:extLst>
      <p:ext uri="{BB962C8B-B14F-4D97-AF65-F5344CB8AC3E}">
        <p14:creationId xmlns:p14="http://schemas.microsoft.com/office/powerpoint/2010/main" val="714833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ja-JP" altLang="en-US" sz="3600">
                <a:latin typeface="+mn-lt"/>
                <a:ea typeface="+mn-ea"/>
                <a:cs typeface="+mn-cs"/>
              </a:rPr>
              <a:t>問題</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ja-JP" altLang="de-DE" sz="2400" dirty="0">
                <a:solidFill>
                  <a:srgbClr val="333333"/>
                </a:solidFill>
              </a:rPr>
              <a:t>以下に、マンガが示される。</a:t>
            </a:r>
            <a:endParaRPr lang="de-DE" altLang="ja-JP" sz="2400" dirty="0">
              <a:solidFill>
                <a:srgbClr val="333333"/>
              </a:solidFill>
            </a:endParaRPr>
          </a:p>
          <a:p>
            <a:pPr marL="342900" lvl="0" indent="-342900" defTabSz="914400" fontAlgn="base">
              <a:buClr>
                <a:srgbClr val="333333"/>
              </a:buClr>
              <a:buFont typeface="WingDings"/>
              <a:buChar char=""/>
            </a:pPr>
            <a:r>
              <a:rPr lang="ja-JP" altLang="de-DE" sz="2400" dirty="0">
                <a:solidFill>
                  <a:srgbClr val="333333"/>
                </a:solidFill>
              </a:rPr>
              <a:t>話の登場人物がお互いについて何を考えているかを話し合ってみて下さい。</a:t>
            </a:r>
            <a:endParaRPr lang="en-US" altLang="ja-JP" sz="2400" dirty="0">
              <a:solidFill>
                <a:srgbClr val="333333"/>
              </a:solidFill>
            </a:endParaRPr>
          </a:p>
          <a:p>
            <a:pPr lvl="0" defTabSz="914400" fontAlgn="base">
              <a:buClr>
                <a:srgbClr val="333333"/>
              </a:buClr>
            </a:pPr>
            <a:endParaRPr lang="de-DE" altLang="ja-JP" sz="2400" dirty="0">
              <a:solidFill>
                <a:srgbClr val="333333"/>
              </a:solidFill>
            </a:endParaRPr>
          </a:p>
          <a:p>
            <a:pPr lvl="0" defTabSz="914400" fontAlgn="base">
              <a:buClr>
                <a:srgbClr val="333333"/>
              </a:buClr>
            </a:pPr>
            <a:r>
              <a:rPr lang="ja-JP" altLang="de-DE" sz="2400" b="1" dirty="0">
                <a:solidFill>
                  <a:srgbClr val="333333"/>
                </a:solidFill>
              </a:rPr>
              <a:t>重要</a:t>
            </a:r>
          </a:p>
          <a:p>
            <a:pPr marL="342900" lvl="0" indent="-342900" defTabSz="914400" fontAlgn="base">
              <a:buClr>
                <a:srgbClr val="333333"/>
              </a:buClr>
              <a:buFont typeface="WingDings"/>
              <a:buChar char=""/>
            </a:pPr>
            <a:r>
              <a:rPr lang="ja-JP" altLang="de-DE" sz="2400" dirty="0">
                <a:solidFill>
                  <a:srgbClr val="333333"/>
                </a:solidFill>
              </a:rPr>
              <a:t>あなたにとって利用できる情報と、登場人物がお互いについて持っている情報との間を区別しなければならないことに注意してください</a:t>
            </a:r>
            <a:r>
              <a:rPr lang="de-DE" altLang="ja-JP" sz="2400" dirty="0">
                <a:solidFill>
                  <a:srgbClr val="333333"/>
                </a:solidFill>
              </a:rPr>
              <a:t>!</a:t>
            </a:r>
          </a:p>
          <a:p>
            <a:pPr marL="342900" lvl="0" indent="-342900" defTabSz="914400" fontAlgn="base">
              <a:buClr>
                <a:srgbClr val="333333"/>
              </a:buClr>
              <a:buFont typeface="WingDings"/>
              <a:buChar char=""/>
            </a:pPr>
            <a:r>
              <a:rPr lang="ja-JP" altLang="de-DE" sz="2400" dirty="0">
                <a:solidFill>
                  <a:srgbClr val="333333"/>
                </a:solidFill>
              </a:rPr>
              <a:t>はっきりとした答えのために必要とされるのはどんな情報でしょうか</a:t>
            </a:r>
            <a:r>
              <a:rPr lang="de-DE" altLang="ja-JP"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2E14B6D7-FDB2-4850-A6AD-6051E901D59F}" type="slidenum">
              <a:rPr lang="ja-JP" altLang="de-DE" smtClean="0">
                <a:latin typeface="+mn-lt"/>
              </a:rPr>
              <a:pPr>
                <a:defRPr/>
              </a:pPr>
              <a:t>23</a:t>
            </a:fld>
            <a:endParaRPr lang="de-DE" altLang="ja-JP">
              <a:latin typeface="+mn-lt"/>
            </a:endParaRPr>
          </a:p>
        </p:txBody>
      </p:sp>
    </p:spTree>
    <p:extLst>
      <p:ext uri="{BB962C8B-B14F-4D97-AF65-F5344CB8AC3E}">
        <p14:creationId xmlns:p14="http://schemas.microsoft.com/office/powerpoint/2010/main" val="16972121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33" name="Oval 7"/>
          <p:cNvSpPr>
            <a:spLocks noChangeArrowheads="1"/>
          </p:cNvSpPr>
          <p:nvPr/>
        </p:nvSpPr>
        <p:spPr bwMode="auto">
          <a:xfrm>
            <a:off x="6605720" y="2013867"/>
            <a:ext cx="192667" cy="28733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800"/>
          </a:p>
        </p:txBody>
      </p:sp>
      <p:sp>
        <p:nvSpPr>
          <p:cNvPr id="52234" name="Oval 8"/>
          <p:cNvSpPr>
            <a:spLocks noChangeArrowheads="1"/>
          </p:cNvSpPr>
          <p:nvPr/>
        </p:nvSpPr>
        <p:spPr bwMode="auto">
          <a:xfrm>
            <a:off x="7442021" y="1958305"/>
            <a:ext cx="287942" cy="50323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800"/>
          </a:p>
        </p:txBody>
      </p:sp>
      <p:sp>
        <p:nvSpPr>
          <p:cNvPr id="52235" name="Oval 9"/>
          <p:cNvSpPr>
            <a:spLocks noChangeArrowheads="1"/>
          </p:cNvSpPr>
          <p:nvPr/>
        </p:nvSpPr>
        <p:spPr bwMode="auto">
          <a:xfrm rot="18869578">
            <a:off x="7128722" y="2255040"/>
            <a:ext cx="381000" cy="97815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800"/>
          </a:p>
        </p:txBody>
      </p:sp>
      <p:sp>
        <p:nvSpPr>
          <p:cNvPr id="52240" name="Oval 14"/>
          <p:cNvSpPr>
            <a:spLocks noChangeArrowheads="1"/>
          </p:cNvSpPr>
          <p:nvPr/>
        </p:nvSpPr>
        <p:spPr bwMode="auto">
          <a:xfrm>
            <a:off x="1583679" y="2029742"/>
            <a:ext cx="1439708" cy="576263"/>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ja-JP" altLang="de-DE" sz="1200" b="1">
                <a:solidFill>
                  <a:srgbClr val="333333"/>
                </a:solidFill>
                <a:latin typeface="+mn-lt"/>
              </a:rPr>
              <a:t>キャラメルじゃない</a:t>
            </a:r>
            <a:r>
              <a:rPr lang="de-DE" altLang="ja-JP" sz="1200" b="1">
                <a:solidFill>
                  <a:srgbClr val="333333"/>
                </a:solidFill>
                <a:latin typeface="+mn-lt"/>
              </a:rPr>
              <a:t>! </a:t>
            </a:r>
          </a:p>
          <a:p>
            <a:pPr eaLnBrk="1" hangingPunct="1">
              <a:spcBef>
                <a:spcPct val="0"/>
              </a:spcBef>
              <a:buFontTx/>
              <a:buNone/>
            </a:pPr>
            <a:r>
              <a:rPr lang="ja-JP" altLang="de-DE" sz="1200" b="1">
                <a:solidFill>
                  <a:srgbClr val="333333"/>
                </a:solidFill>
                <a:latin typeface="+mn-lt"/>
              </a:rPr>
              <a:t>いいわね。ありがとう</a:t>
            </a:r>
            <a:r>
              <a:rPr lang="de-DE" altLang="ja-JP" sz="1200" b="1">
                <a:solidFill>
                  <a:srgbClr val="333333"/>
                </a:solidFill>
                <a:latin typeface="+mn-lt"/>
              </a:rPr>
              <a:t>!</a:t>
            </a:r>
          </a:p>
        </p:txBody>
      </p:sp>
      <p:sp>
        <p:nvSpPr>
          <p:cNvPr id="4" name="Footer Placeholder 3"/>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altLang="ja-JP">
              <a:latin typeface="+mn-lt"/>
            </a:endParaRPr>
          </a:p>
        </p:txBody>
      </p:sp>
      <p:sp>
        <p:nvSpPr>
          <p:cNvPr id="5" name="Slide Number Placeholder 4"/>
          <p:cNvSpPr>
            <a:spLocks noGrp="1"/>
          </p:cNvSpPr>
          <p:nvPr>
            <p:ph type="sldNum" sz="quarter" idx="12"/>
          </p:nvPr>
        </p:nvSpPr>
        <p:spPr/>
        <p:txBody>
          <a:bodyPr/>
          <a:lstStyle/>
          <a:p>
            <a:pPr>
              <a:defRPr/>
            </a:pPr>
            <a:fld id="{2E14B6D7-FDB2-4850-A6AD-6051E901D59F}" type="slidenum">
              <a:rPr lang="ja-JP" altLang="de-DE" smtClean="0">
                <a:latin typeface="+mn-lt"/>
              </a:rPr>
              <a:pPr>
                <a:defRPr/>
              </a:pPr>
              <a:t>24</a:t>
            </a:fld>
            <a:endParaRPr lang="de-DE" altLang="ja-JP">
              <a:latin typeface="+mn-lt"/>
            </a:endParaRPr>
          </a:p>
        </p:txBody>
      </p:sp>
      <p:pic>
        <p:nvPicPr>
          <p:cNvPr id="18"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14"/>
          <p:cNvSpPr txBox="1">
            <a:spLocks noChangeArrowheads="1"/>
          </p:cNvSpPr>
          <p:nvPr/>
        </p:nvSpPr>
        <p:spPr bwMode="auto">
          <a:xfrm>
            <a:off x="1571617" y="5251280"/>
            <a:ext cx="905194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ja-JP" altLang="en-US" sz="2400" dirty="0">
                <a:solidFill>
                  <a:srgbClr val="004992"/>
                </a:solidFill>
                <a:latin typeface="Calibri Light"/>
              </a:rPr>
              <a:t>この女の子は次のおばあさんの誕生日のプレゼントを何にすると思いますか</a:t>
            </a:r>
            <a:r>
              <a:rPr lang="en-US" altLang="ja-JP" sz="2400" dirty="0">
                <a:solidFill>
                  <a:srgbClr val="004992"/>
                </a:solidFill>
                <a:latin typeface="Calibri Light"/>
              </a:rPr>
              <a:t>?</a:t>
            </a:r>
          </a:p>
          <a:p>
            <a:pPr algn="ctr" eaLnBrk="1" hangingPunct="1">
              <a:spcBef>
                <a:spcPts val="0"/>
              </a:spcBef>
              <a:spcAft>
                <a:spcPts val="0"/>
              </a:spcAft>
              <a:buNone/>
            </a:pPr>
            <a:r>
              <a:rPr lang="ja-JP" altLang="en-US" sz="2400" dirty="0">
                <a:solidFill>
                  <a:srgbClr val="004992"/>
                </a:solidFill>
                <a:latin typeface="Calibri Light"/>
              </a:rPr>
              <a:t>おばあさんは喜ぶでしょうか</a:t>
            </a:r>
            <a:r>
              <a:rPr lang="en-US" altLang="ja-JP" sz="2400" dirty="0">
                <a:solidFill>
                  <a:srgbClr val="004992"/>
                </a:solidFill>
                <a:latin typeface="Calibri Light"/>
              </a:rPr>
              <a:t>?</a:t>
            </a:r>
            <a:endParaRPr lang="de-DE" altLang="de-DE" sz="2400" dirty="0">
              <a:solidFill>
                <a:srgbClr val="004992"/>
              </a:solidFill>
              <a:latin typeface="Calibri Light"/>
            </a:endParaRPr>
          </a:p>
        </p:txBody>
      </p:sp>
      <p:sp>
        <p:nvSpPr>
          <p:cNvPr id="23"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ja-JP" altLang="en-US" sz="1100" b="1">
                <a:solidFill>
                  <a:srgbClr val="000000"/>
                </a:solidFill>
                <a:latin typeface="Calibri Light"/>
              </a:rPr>
              <a:t>キャラメルじゃない</a:t>
            </a:r>
            <a:r>
              <a:rPr lang="en-US" altLang="ja-JP" sz="1100" b="1">
                <a:solidFill>
                  <a:srgbClr val="000000"/>
                </a:solidFill>
                <a:latin typeface="Calibri Light"/>
              </a:rPr>
              <a:t>! </a:t>
            </a:r>
          </a:p>
          <a:p>
            <a:pPr algn="ctr" eaLnBrk="1" hangingPunct="1">
              <a:spcBef>
                <a:spcPct val="0"/>
              </a:spcBef>
              <a:buFontTx/>
              <a:buNone/>
            </a:pPr>
            <a:r>
              <a:rPr lang="ja-JP" altLang="en-US" sz="1100" b="1">
                <a:solidFill>
                  <a:srgbClr val="000000"/>
                </a:solidFill>
                <a:latin typeface="Calibri Light"/>
              </a:rPr>
              <a:t>いいわね。ありがとう</a:t>
            </a:r>
            <a:r>
              <a:rPr lang="en-US" altLang="ja-JP" sz="1100" b="1">
                <a:solidFill>
                  <a:srgbClr val="000000"/>
                </a:solidFill>
                <a:latin typeface="Calibri Light"/>
              </a:rPr>
              <a:t>!</a:t>
            </a:r>
            <a:endParaRPr lang="de-DE" altLang="de-DE" sz="1100" b="1" dirty="0">
              <a:solidFill>
                <a:srgbClr val="000000"/>
              </a:solidFill>
              <a:latin typeface="Calibri Light"/>
            </a:endParaRPr>
          </a:p>
        </p:txBody>
      </p:sp>
      <p:pic>
        <p:nvPicPr>
          <p:cNvPr id="26"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 name="Caption_16"/>
          <p:cNvSpPr txBox="1">
            <a:spLocks noChangeArrowheads="1"/>
          </p:cNvSpPr>
          <p:nvPr/>
        </p:nvSpPr>
        <p:spPr bwMode="auto">
          <a:xfrm>
            <a:off x="6493942" y="2407496"/>
            <a:ext cx="108825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ja-JP" altLang="en-US" sz="1100" b="1" dirty="0">
                <a:solidFill>
                  <a:srgbClr val="000000"/>
                </a:solidFill>
                <a:latin typeface="Calibri Light"/>
              </a:rPr>
              <a:t>キャラメルは</a:t>
            </a:r>
          </a:p>
          <a:p>
            <a:pPr algn="ctr" eaLnBrk="1" hangingPunct="1">
              <a:spcBef>
                <a:spcPct val="0"/>
              </a:spcBef>
              <a:buFontTx/>
              <a:buNone/>
            </a:pPr>
            <a:r>
              <a:rPr lang="ja-JP" altLang="en-US" sz="1100" b="1" dirty="0">
                <a:solidFill>
                  <a:srgbClr val="000000"/>
                </a:solidFill>
                <a:latin typeface="Calibri Light"/>
              </a:rPr>
              <a:t>だめだわ</a:t>
            </a:r>
            <a:r>
              <a:rPr lang="en-US" altLang="ja-JP" sz="1100" b="1" dirty="0">
                <a:solidFill>
                  <a:srgbClr val="000000"/>
                </a:solidFill>
                <a:latin typeface="Calibri Light"/>
              </a:rPr>
              <a:t>…</a:t>
            </a:r>
            <a:endParaRPr lang="de-DE" altLang="de-DE" sz="1100" b="1" dirty="0">
              <a:solidFill>
                <a:srgbClr val="000000"/>
              </a:solidFill>
              <a:latin typeface="Calibri Light"/>
            </a:endParaRPr>
          </a:p>
        </p:txBody>
      </p:sp>
      <p:sp>
        <p:nvSpPr>
          <p:cNvPr id="21" name="Caption_17"/>
          <p:cNvSpPr>
            <a:spLocks noChangeArrowheads="1"/>
          </p:cNvSpPr>
          <p:nvPr/>
        </p:nvSpPr>
        <p:spPr bwMode="auto">
          <a:xfrm>
            <a:off x="1796499" y="2194560"/>
            <a:ext cx="2834640" cy="292608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altLang="ja-JP">
              <a:latin typeface="+mn-lt"/>
            </a:endParaRPr>
          </a:p>
        </p:txBody>
      </p:sp>
      <p:sp>
        <p:nvSpPr>
          <p:cNvPr id="5" name="Slide Number Placeholder 4"/>
          <p:cNvSpPr>
            <a:spLocks noGrp="1"/>
          </p:cNvSpPr>
          <p:nvPr>
            <p:ph type="sldNum" sz="quarter" idx="12"/>
          </p:nvPr>
        </p:nvSpPr>
        <p:spPr/>
        <p:txBody>
          <a:bodyPr/>
          <a:lstStyle/>
          <a:p>
            <a:pPr>
              <a:defRPr/>
            </a:pPr>
            <a:fld id="{2E14B6D7-FDB2-4850-A6AD-6051E901D59F}" type="slidenum">
              <a:rPr lang="ja-JP" altLang="de-DE" smtClean="0">
                <a:latin typeface="+mn-lt"/>
              </a:rPr>
              <a:pPr>
                <a:defRPr/>
              </a:pPr>
              <a:t>25</a:t>
            </a:fld>
            <a:endParaRPr lang="de-DE" altLang="ja-JP">
              <a:latin typeface="+mn-lt"/>
            </a:endParaRPr>
          </a:p>
        </p:txBody>
      </p:sp>
      <p:pic>
        <p:nvPicPr>
          <p:cNvPr id="18"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14"/>
          <p:cNvSpPr txBox="1">
            <a:spLocks noChangeArrowheads="1"/>
          </p:cNvSpPr>
          <p:nvPr/>
        </p:nvSpPr>
        <p:spPr bwMode="auto">
          <a:xfrm>
            <a:off x="1571617" y="5251280"/>
            <a:ext cx="905194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ja-JP" altLang="en-US" sz="2400" dirty="0">
                <a:solidFill>
                  <a:srgbClr val="004992"/>
                </a:solidFill>
                <a:latin typeface="Calibri Light"/>
              </a:rPr>
              <a:t>この女の子は次のおばあさんの誕生日のプレゼントを何にすると思いますか</a:t>
            </a:r>
            <a:r>
              <a:rPr lang="en-US" altLang="ja-JP" sz="2400" dirty="0">
                <a:solidFill>
                  <a:srgbClr val="004992"/>
                </a:solidFill>
                <a:latin typeface="Calibri Light"/>
              </a:rPr>
              <a:t>?</a:t>
            </a:r>
          </a:p>
          <a:p>
            <a:pPr algn="ctr" eaLnBrk="1" hangingPunct="1">
              <a:spcBef>
                <a:spcPts val="0"/>
              </a:spcBef>
              <a:spcAft>
                <a:spcPts val="0"/>
              </a:spcAft>
              <a:buNone/>
            </a:pPr>
            <a:r>
              <a:rPr lang="ja-JP" altLang="en-US" sz="2400" dirty="0">
                <a:solidFill>
                  <a:srgbClr val="004992"/>
                </a:solidFill>
                <a:latin typeface="Calibri Light"/>
              </a:rPr>
              <a:t>おばあさんは喜ぶでしょうか</a:t>
            </a:r>
            <a:r>
              <a:rPr lang="en-US" altLang="ja-JP" sz="2400" dirty="0">
                <a:solidFill>
                  <a:srgbClr val="004992"/>
                </a:solidFill>
                <a:latin typeface="Calibri Light"/>
              </a:rPr>
              <a:t>?</a:t>
            </a:r>
            <a:endParaRPr lang="de-DE" altLang="de-DE" sz="2400" dirty="0">
              <a:solidFill>
                <a:srgbClr val="004992"/>
              </a:solidFill>
              <a:latin typeface="Calibri Light"/>
            </a:endParaRPr>
          </a:p>
        </p:txBody>
      </p:sp>
      <p:sp>
        <p:nvSpPr>
          <p:cNvPr id="23"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ja-JP" altLang="en-US" sz="1100" b="1">
                <a:solidFill>
                  <a:srgbClr val="000000"/>
                </a:solidFill>
                <a:latin typeface="Calibri Light"/>
              </a:rPr>
              <a:t>キャラメルじゃない</a:t>
            </a:r>
            <a:r>
              <a:rPr lang="en-US" altLang="ja-JP" sz="1100" b="1">
                <a:solidFill>
                  <a:srgbClr val="000000"/>
                </a:solidFill>
                <a:latin typeface="Calibri Light"/>
              </a:rPr>
              <a:t>! </a:t>
            </a:r>
          </a:p>
          <a:p>
            <a:pPr algn="ctr" eaLnBrk="1" hangingPunct="1">
              <a:spcBef>
                <a:spcPct val="0"/>
              </a:spcBef>
              <a:buFontTx/>
              <a:buNone/>
            </a:pPr>
            <a:r>
              <a:rPr lang="ja-JP" altLang="en-US" sz="1100" b="1">
                <a:solidFill>
                  <a:srgbClr val="000000"/>
                </a:solidFill>
                <a:latin typeface="Calibri Light"/>
              </a:rPr>
              <a:t>いいわね。ありがとう</a:t>
            </a:r>
            <a:r>
              <a:rPr lang="en-US" altLang="ja-JP" sz="1100" b="1">
                <a:solidFill>
                  <a:srgbClr val="000000"/>
                </a:solidFill>
                <a:latin typeface="Calibri Light"/>
              </a:rPr>
              <a:t>!</a:t>
            </a:r>
            <a:endParaRPr lang="de-DE" altLang="de-DE" sz="1100" b="1" dirty="0">
              <a:solidFill>
                <a:srgbClr val="000000"/>
              </a:solidFill>
              <a:latin typeface="Calibri Light"/>
            </a:endParaRPr>
          </a:p>
        </p:txBody>
      </p:sp>
      <p:pic>
        <p:nvPicPr>
          <p:cNvPr id="26"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 name="Caption_16"/>
          <p:cNvSpPr txBox="1">
            <a:spLocks noChangeArrowheads="1"/>
          </p:cNvSpPr>
          <p:nvPr/>
        </p:nvSpPr>
        <p:spPr bwMode="auto">
          <a:xfrm>
            <a:off x="6493942" y="2407496"/>
            <a:ext cx="108825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ja-JP" altLang="en-US" sz="1100" b="1" dirty="0">
                <a:solidFill>
                  <a:srgbClr val="000000"/>
                </a:solidFill>
                <a:latin typeface="Calibri Light"/>
              </a:rPr>
              <a:t>キャラメルは</a:t>
            </a:r>
          </a:p>
          <a:p>
            <a:pPr algn="ctr" eaLnBrk="1" hangingPunct="1">
              <a:spcBef>
                <a:spcPct val="0"/>
              </a:spcBef>
              <a:buFontTx/>
              <a:buNone/>
            </a:pPr>
            <a:r>
              <a:rPr lang="ja-JP" altLang="en-US" sz="1100" b="1" dirty="0">
                <a:solidFill>
                  <a:srgbClr val="000000"/>
                </a:solidFill>
                <a:latin typeface="Calibri Light"/>
              </a:rPr>
              <a:t>だめだわ</a:t>
            </a:r>
            <a:r>
              <a:rPr lang="en-US" altLang="ja-JP" sz="1100" b="1" dirty="0">
                <a:solidFill>
                  <a:srgbClr val="000000"/>
                </a:solidFill>
                <a:latin typeface="Calibri Light"/>
              </a:rPr>
              <a:t>…</a:t>
            </a:r>
            <a:endParaRPr lang="de-DE" altLang="de-DE" sz="1100" b="1" dirty="0">
              <a:solidFill>
                <a:srgbClr val="000000"/>
              </a:solidFill>
              <a:latin typeface="Calibri Light"/>
            </a:endParaRPr>
          </a:p>
        </p:txBody>
      </p:sp>
    </p:spTree>
    <p:extLst>
      <p:ext uri="{BB962C8B-B14F-4D97-AF65-F5344CB8AC3E}">
        <p14:creationId xmlns:p14="http://schemas.microsoft.com/office/powerpoint/2010/main" val="270821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dirty="0">
                <a:solidFill>
                  <a:srgbClr val="004992"/>
                </a:solidFill>
                <a:latin typeface="+mn-lt"/>
                <a:ea typeface="+mn-ea"/>
                <a:cs typeface="+mn-cs"/>
              </a:rPr>
              <a:t>おばあさんの誕生日</a:t>
            </a:r>
            <a:br>
              <a:rPr lang="ja-JP" altLang="en-US" sz="3600" dirty="0">
                <a:solidFill>
                  <a:srgbClr val="004992"/>
                </a:solidFill>
                <a:latin typeface="+mn-lt"/>
                <a:ea typeface="+mn-ea"/>
                <a:cs typeface="+mn-cs"/>
              </a:rPr>
            </a:br>
            <a:r>
              <a:rPr lang="ja-JP" altLang="en-US" dirty="0">
                <a:solidFill>
                  <a:srgbClr val="004992"/>
                </a:solidFill>
                <a:latin typeface="+mn-lt"/>
                <a:ea typeface="+mn-ea"/>
                <a:cs typeface="+mn-cs"/>
              </a:rPr>
              <a:t>この女の子は来年おばあさんのプレゼントを何にするでしょうか</a:t>
            </a:r>
            <a:r>
              <a:rPr lang="en-US" altLang="ja-JP" dirty="0">
                <a:solidFill>
                  <a:srgbClr val="004992"/>
                </a:solidFill>
                <a:latin typeface="+mn-lt"/>
                <a:ea typeface="+mn-ea"/>
                <a:cs typeface="+mn-cs"/>
              </a:rPr>
              <a:t>?</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2E14B6D7-FDB2-4850-A6AD-6051E901D59F}" type="slidenum">
              <a:rPr lang="ja-JP" altLang="de-DE" smtClean="0">
                <a:latin typeface="+mn-lt"/>
              </a:rPr>
              <a:pPr>
                <a:defRPr/>
              </a:pPr>
              <a:t>26</a:t>
            </a:fld>
            <a:endParaRPr lang="de-DE" altLang="ja-JP">
              <a:latin typeface="+mn-lt"/>
            </a:endParaRPr>
          </a:p>
        </p:txBody>
      </p:sp>
      <p:sp>
        <p:nvSpPr>
          <p:cNvPr id="22" name="Caption_16"/>
          <p:cNvSpPr txBox="1">
            <a:spLocks noChangeArrowheads="1"/>
          </p:cNvSpPr>
          <p:nvPr/>
        </p:nvSpPr>
        <p:spPr bwMode="auto">
          <a:xfrm>
            <a:off x="1571617" y="5251280"/>
            <a:ext cx="9051941"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ts val="1200"/>
              </a:spcBef>
              <a:spcAft>
                <a:spcPts val="0"/>
              </a:spcAft>
              <a:buNone/>
            </a:pPr>
            <a:r>
              <a:rPr lang="ja-JP" altLang="en-US" sz="2000" b="1" dirty="0">
                <a:solidFill>
                  <a:srgbClr val="004992"/>
                </a:solidFill>
                <a:latin typeface="Calibri Light"/>
              </a:rPr>
              <a:t>可能性ありそう</a:t>
            </a:r>
            <a:r>
              <a:rPr lang="en-US" altLang="ja-JP" sz="2000" b="1" dirty="0">
                <a:solidFill>
                  <a:srgbClr val="004992"/>
                </a:solidFill>
                <a:latin typeface="Calibri Light"/>
              </a:rPr>
              <a:t>:</a:t>
            </a:r>
            <a:r>
              <a:rPr lang="en-US" altLang="ja-JP" sz="2000" b="1" dirty="0">
                <a:solidFill>
                  <a:srgbClr val="333333"/>
                </a:solidFill>
                <a:latin typeface="Calibri Light"/>
              </a:rPr>
              <a:t> </a:t>
            </a:r>
            <a:r>
              <a:rPr lang="ja-JP" altLang="en-US" sz="2000" b="1" dirty="0">
                <a:solidFill>
                  <a:srgbClr val="333333"/>
                </a:solidFill>
                <a:latin typeface="Calibri Light"/>
              </a:rPr>
              <a:t>おばあさんは今回喜んでいたのでキャラメルをまた用意する。</a:t>
            </a:r>
          </a:p>
          <a:p>
            <a:pPr eaLnBrk="1" hangingPunct="1">
              <a:spcBef>
                <a:spcPts val="1200"/>
              </a:spcBef>
              <a:spcAft>
                <a:spcPts val="0"/>
              </a:spcAft>
              <a:buNone/>
            </a:pPr>
            <a:r>
              <a:rPr lang="ja-JP" altLang="en-US" sz="2000" b="1" dirty="0">
                <a:solidFill>
                  <a:srgbClr val="004992"/>
                </a:solidFill>
                <a:latin typeface="Calibri Light"/>
              </a:rPr>
              <a:t>可能性なさそう</a:t>
            </a:r>
            <a:r>
              <a:rPr lang="en-US" altLang="ja-JP" sz="2000" b="1" dirty="0">
                <a:solidFill>
                  <a:srgbClr val="004992"/>
                </a:solidFill>
                <a:latin typeface="Calibri Light"/>
              </a:rPr>
              <a:t>:</a:t>
            </a:r>
            <a:r>
              <a:rPr lang="en-US" altLang="ja-JP" sz="2000" b="1" dirty="0">
                <a:solidFill>
                  <a:srgbClr val="333333"/>
                </a:solidFill>
                <a:latin typeface="Calibri Light"/>
              </a:rPr>
              <a:t> </a:t>
            </a:r>
            <a:r>
              <a:rPr lang="ja-JP" altLang="en-US" sz="2000" b="1" dirty="0">
                <a:solidFill>
                  <a:srgbClr val="333333"/>
                </a:solidFill>
                <a:latin typeface="Calibri Light"/>
              </a:rPr>
              <a:t>おばあさんはキャラメルが好きではないことに女の子が気付 </a:t>
            </a:r>
          </a:p>
          <a:p>
            <a:pPr eaLnBrk="1" hangingPunct="1">
              <a:spcBef>
                <a:spcPts val="1200"/>
              </a:spcBef>
              <a:spcAft>
                <a:spcPts val="0"/>
              </a:spcAft>
              <a:buNone/>
            </a:pPr>
            <a:r>
              <a:rPr lang="ja-JP" altLang="en-US" sz="2000" b="1" dirty="0">
                <a:solidFill>
                  <a:srgbClr val="333333"/>
                </a:solidFill>
                <a:latin typeface="Calibri Light"/>
              </a:rPr>
              <a:t>いて次の誕生日には別の何かを持ってくるでしょう。</a:t>
            </a:r>
            <a:endParaRPr lang="de-DE" altLang="de-DE" sz="2000" dirty="0">
              <a:solidFill>
                <a:srgbClr val="333333"/>
              </a:solidFill>
              <a:latin typeface="Calibri Light"/>
            </a:endParaRPr>
          </a:p>
        </p:txBody>
      </p:sp>
      <p:pic>
        <p:nvPicPr>
          <p:cNvPr id="27"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ja-JP" altLang="en-US" sz="1100" b="1">
                <a:solidFill>
                  <a:srgbClr val="000000"/>
                </a:solidFill>
                <a:latin typeface="Calibri Light"/>
              </a:rPr>
              <a:t>キャラメルじゃない</a:t>
            </a:r>
            <a:r>
              <a:rPr lang="en-US" altLang="ja-JP" sz="1100" b="1">
                <a:solidFill>
                  <a:srgbClr val="000000"/>
                </a:solidFill>
                <a:latin typeface="Calibri Light"/>
              </a:rPr>
              <a:t>! </a:t>
            </a:r>
          </a:p>
          <a:p>
            <a:pPr algn="ctr" eaLnBrk="1" hangingPunct="1">
              <a:spcBef>
                <a:spcPct val="0"/>
              </a:spcBef>
              <a:buFontTx/>
              <a:buNone/>
            </a:pPr>
            <a:r>
              <a:rPr lang="ja-JP" altLang="en-US" sz="1100" b="1">
                <a:solidFill>
                  <a:srgbClr val="000000"/>
                </a:solidFill>
                <a:latin typeface="Calibri Light"/>
              </a:rPr>
              <a:t>いいわね。ありがとう</a:t>
            </a:r>
            <a:r>
              <a:rPr lang="en-US" altLang="ja-JP" sz="1100" b="1">
                <a:solidFill>
                  <a:srgbClr val="000000"/>
                </a:solidFill>
                <a:latin typeface="Calibri Light"/>
              </a:rPr>
              <a:t>!</a:t>
            </a:r>
            <a:endParaRPr lang="de-DE" altLang="de-DE" sz="1100" b="1" dirty="0">
              <a:solidFill>
                <a:srgbClr val="000000"/>
              </a:solidFill>
              <a:latin typeface="Calibri Light"/>
            </a:endParaRPr>
          </a:p>
        </p:txBody>
      </p:sp>
      <p:pic>
        <p:nvPicPr>
          <p:cNvPr id="30"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1" name="Caption_16"/>
          <p:cNvSpPr txBox="1">
            <a:spLocks noChangeArrowheads="1"/>
          </p:cNvSpPr>
          <p:nvPr/>
        </p:nvSpPr>
        <p:spPr bwMode="auto">
          <a:xfrm>
            <a:off x="6493942" y="2407496"/>
            <a:ext cx="108825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ja-JP" altLang="en-US" sz="1100" b="1" dirty="0">
                <a:solidFill>
                  <a:srgbClr val="000000"/>
                </a:solidFill>
                <a:latin typeface="Calibri Light"/>
              </a:rPr>
              <a:t>キャラメルは</a:t>
            </a:r>
          </a:p>
          <a:p>
            <a:pPr algn="ctr" eaLnBrk="1" hangingPunct="1">
              <a:spcBef>
                <a:spcPct val="0"/>
              </a:spcBef>
              <a:buFontTx/>
              <a:buNone/>
            </a:pPr>
            <a:r>
              <a:rPr lang="ja-JP" altLang="en-US" sz="1100" b="1" dirty="0">
                <a:solidFill>
                  <a:srgbClr val="000000"/>
                </a:solidFill>
                <a:latin typeface="Calibri Light"/>
              </a:rPr>
              <a:t>だめだわ</a:t>
            </a:r>
            <a:r>
              <a:rPr lang="en-US" altLang="ja-JP" sz="1100" b="1" dirty="0">
                <a:solidFill>
                  <a:srgbClr val="000000"/>
                </a:solidFill>
                <a:latin typeface="Calibri Light"/>
              </a:rPr>
              <a:t>…</a:t>
            </a:r>
            <a:endParaRPr lang="de-DE" altLang="de-DE" sz="1100" b="1" dirty="0">
              <a:solidFill>
                <a:srgbClr val="000000"/>
              </a:solidFill>
              <a:latin typeface="Calibri Ligh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solidFill>
                  <a:srgbClr val="004992"/>
                </a:solidFill>
                <a:latin typeface="+mn-lt"/>
                <a:ea typeface="+mn-ea"/>
                <a:cs typeface="+mn-cs"/>
              </a:rPr>
              <a:t>開始</a:t>
            </a:r>
            <a:r>
              <a:rPr lang="en-US" altLang="ja-JP" sz="3600">
                <a:solidFill>
                  <a:srgbClr val="004992"/>
                </a:solidFill>
                <a:latin typeface="+mn-lt"/>
                <a:ea typeface="+mn-ea"/>
                <a:cs typeface="+mn-cs"/>
              </a:rPr>
              <a:t>!</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2E14B6D7-FDB2-4850-A6AD-6051E901D59F}" type="slidenum">
              <a:rPr lang="ja-JP" altLang="de-DE" smtClean="0">
                <a:latin typeface="+mn-lt"/>
              </a:rPr>
              <a:pPr>
                <a:defRPr/>
              </a:pPr>
              <a:t>27</a:t>
            </a:fld>
            <a:endParaRPr lang="de-DE" altLang="ja-JP">
              <a:latin typeface="+mn-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altLang="ja-JP">
              <a:latin typeface="+mn-lt"/>
            </a:endParaRPr>
          </a:p>
        </p:txBody>
      </p:sp>
      <p:sp>
        <p:nvSpPr>
          <p:cNvPr id="5" name="Slide Number Placeholder 4"/>
          <p:cNvSpPr>
            <a:spLocks noGrp="1"/>
          </p:cNvSpPr>
          <p:nvPr>
            <p:ph type="sldNum" sz="quarter" idx="12"/>
          </p:nvPr>
        </p:nvSpPr>
        <p:spPr/>
        <p:txBody>
          <a:bodyPr/>
          <a:lstStyle/>
          <a:p>
            <a:pPr>
              <a:defRPr/>
            </a:pPr>
            <a:fld id="{2E14B6D7-FDB2-4850-A6AD-6051E901D59F}" type="slidenum">
              <a:rPr lang="ja-JP" altLang="de-DE" smtClean="0">
                <a:latin typeface="+mn-lt"/>
              </a:rPr>
              <a:pPr>
                <a:defRPr/>
              </a:pPr>
              <a:t>28</a:t>
            </a:fld>
            <a:endParaRPr lang="de-DE" altLang="ja-JP">
              <a:latin typeface="+mn-lt"/>
            </a:endParaRPr>
          </a:p>
        </p:txBody>
      </p:sp>
      <p:pic>
        <p:nvPicPr>
          <p:cNvPr id="14"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3"/>
          <p:cNvSpPr txBox="1"/>
          <p:nvPr/>
        </p:nvSpPr>
        <p:spPr>
          <a:xfrm>
            <a:off x="2519217" y="5884164"/>
            <a:ext cx="7123085" cy="772712"/>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ja-JP" altLang="en-US" sz="2400" spc="-10" dirty="0">
                <a:solidFill>
                  <a:srgbClr val="004992"/>
                </a:solidFill>
                <a:latin typeface="Calibri Light"/>
                <a:cs typeface="Verdana"/>
              </a:rPr>
              <a:t>この上司は冷たい人でしょうか</a:t>
            </a:r>
            <a:r>
              <a:rPr lang="en-US" altLang="ja-JP" sz="2400" spc="-10" dirty="0">
                <a:solidFill>
                  <a:srgbClr val="004992"/>
                </a:solidFill>
                <a:latin typeface="Calibri Light"/>
                <a:cs typeface="Verdana"/>
              </a:rPr>
              <a:t>?</a:t>
            </a:r>
            <a:r>
              <a:rPr lang="ja-JP" altLang="en-US" sz="2400" spc="-10" dirty="0">
                <a:solidFill>
                  <a:srgbClr val="004992"/>
                </a:solidFill>
                <a:latin typeface="Calibri Light"/>
                <a:cs typeface="Verdana"/>
              </a:rPr>
              <a:t>決定するために別の情報が必要なんではないでしょうか</a:t>
            </a:r>
            <a:r>
              <a:rPr lang="en-US" altLang="ja-JP" sz="2400" spc="-10" dirty="0">
                <a:solidFill>
                  <a:srgbClr val="004992"/>
                </a:solidFill>
                <a:latin typeface="Calibri Light"/>
                <a:cs typeface="Verdana"/>
              </a:rPr>
              <a:t>?</a:t>
            </a:r>
            <a:endParaRPr sz="2400" dirty="0">
              <a:solidFill>
                <a:srgbClr val="004992"/>
              </a:solidFill>
              <a:latin typeface="Calibri Light"/>
              <a:cs typeface="Verdana"/>
            </a:endParaRPr>
          </a:p>
        </p:txBody>
      </p:sp>
      <p:sp>
        <p:nvSpPr>
          <p:cNvPr id="16" name="Caption_14"/>
          <p:cNvSpPr txBox="1"/>
          <p:nvPr/>
        </p:nvSpPr>
        <p:spPr>
          <a:xfrm>
            <a:off x="3354387" y="1295400"/>
            <a:ext cx="1005840" cy="556318"/>
          </a:xfrm>
          <a:prstGeom prst="ellipse">
            <a:avLst/>
          </a:prstGeom>
          <a:solidFill>
            <a:schemeClr val="bg1"/>
          </a:solidFill>
        </p:spPr>
        <p:txBody>
          <a:bodyPr wrap="square" lIns="0" tIns="13335" rIns="0" bIns="0">
            <a:spAutoFit/>
          </a:bodyPr>
          <a:lstStyle/>
          <a:p>
            <a:pPr algn="ctr" eaLnBrk="1" fontAlgn="auto" hangingPunct="1">
              <a:spcBef>
                <a:spcPts val="105"/>
              </a:spcBef>
              <a:spcAft>
                <a:spcPts val="0"/>
              </a:spcAft>
              <a:defRPr/>
            </a:pPr>
            <a:r>
              <a:rPr lang="ja-JP" altLang="en-US" sz="1200">
                <a:latin typeface="Calibri Light"/>
                <a:cs typeface="Verdana"/>
              </a:rPr>
              <a:t>大変申し訳ない。</a:t>
            </a:r>
            <a:endParaRPr sz="1200" dirty="0">
              <a:latin typeface="Calibri Light"/>
              <a:cs typeface="Verdana"/>
            </a:endParaRPr>
          </a:p>
        </p:txBody>
      </p:sp>
      <p:sp>
        <p:nvSpPr>
          <p:cNvPr id="17" name="Caption_15"/>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ja-JP" altLang="en-US" sz="1200" dirty="0">
                <a:latin typeface="Calibri Light"/>
                <a:ea typeface="Verdana" panose="020B0604030504040204" pitchFamily="34" charset="0"/>
                <a:cs typeface="Verdana" panose="020B0604030504040204" pitchFamily="34" charset="0"/>
              </a:rPr>
              <a:t>どうやって</a:t>
            </a:r>
          </a:p>
          <a:p>
            <a:pPr algn="ctr" eaLnBrk="1" hangingPunct="1">
              <a:spcBef>
                <a:spcPts val="350"/>
              </a:spcBef>
            </a:pPr>
            <a:r>
              <a:rPr lang="ja-JP" altLang="en-US" sz="1200" dirty="0">
                <a:latin typeface="Calibri Light"/>
                <a:ea typeface="Verdana" panose="020B0604030504040204" pitchFamily="34" charset="0"/>
                <a:cs typeface="Verdana" panose="020B0604030504040204" pitchFamily="34" charset="0"/>
              </a:rPr>
              <a:t>今から働いて</a:t>
            </a:r>
          </a:p>
          <a:p>
            <a:pPr algn="ctr" eaLnBrk="1" hangingPunct="1">
              <a:spcBef>
                <a:spcPts val="350"/>
              </a:spcBef>
            </a:pPr>
            <a:r>
              <a:rPr lang="ja-JP" altLang="en-US" sz="1200" dirty="0">
                <a:latin typeface="Calibri Light"/>
                <a:ea typeface="Verdana" panose="020B0604030504040204" pitchFamily="34" charset="0"/>
                <a:cs typeface="Verdana" panose="020B0604030504040204" pitchFamily="34" charset="0"/>
              </a:rPr>
              <a:t>いけばいいの</a:t>
            </a:r>
            <a:r>
              <a:rPr lang="en-US" altLang="ja-JP" sz="1200" dirty="0">
                <a:latin typeface="Calibri Light"/>
                <a:ea typeface="Verdana" panose="020B0604030504040204" pitchFamily="34" charset="0"/>
                <a:cs typeface="Verdana" panose="020B0604030504040204" pitchFamily="34" charset="0"/>
              </a:rPr>
              <a:t>?</a:t>
            </a:r>
            <a:endParaRPr lang="de-DE" altLang="de-DE" sz="1200" dirty="0">
              <a:latin typeface="Calibri Light"/>
              <a:ea typeface="Verdana" panose="020B0604030504040204" pitchFamily="34" charset="0"/>
              <a:cs typeface="Verdana" panose="020B0604030504040204" pitchFamily="34" charset="0"/>
            </a:endParaRPr>
          </a:p>
        </p:txBody>
      </p:sp>
      <p:sp>
        <p:nvSpPr>
          <p:cNvPr id="18" name="Caption_16"/>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ja-JP" altLang="en-US" sz="1200">
                <a:latin typeface="Calibri Light"/>
                <a:ea typeface="Verdana" panose="020B0604030504040204" pitchFamily="34" charset="0"/>
                <a:cs typeface="Verdana" panose="020B0604030504040204" pitchFamily="34" charset="0"/>
              </a:rPr>
              <a:t>何遅刻してんですか！</a:t>
            </a:r>
            <a:endParaRPr lang="de-DE" altLang="de-DE" sz="1200" dirty="0">
              <a:latin typeface="Calibri Light"/>
              <a:ea typeface="Verdana" panose="020B0604030504040204" pitchFamily="34" charset="0"/>
              <a:cs typeface="Verdana" panose="020B0604030504040204" pitchFamily="34" charset="0"/>
            </a:endParaRPr>
          </a:p>
        </p:txBody>
      </p:sp>
      <p:sp>
        <p:nvSpPr>
          <p:cNvPr id="19" name="Rectangle 60"/>
          <p:cNvSpPr>
            <a:spLocks noChangeArrowheads="1"/>
          </p:cNvSpPr>
          <p:nvPr/>
        </p:nvSpPr>
        <p:spPr bwMode="auto">
          <a:xfrm>
            <a:off x="2624328" y="3328416"/>
            <a:ext cx="3456432" cy="24048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0" name="Rectangle 60"/>
          <p:cNvSpPr>
            <a:spLocks noChangeArrowheads="1"/>
          </p:cNvSpPr>
          <p:nvPr/>
        </p:nvSpPr>
        <p:spPr bwMode="auto">
          <a:xfrm>
            <a:off x="2624328" y="1152144"/>
            <a:ext cx="3474720"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1" name="Rectangle 60"/>
          <p:cNvSpPr>
            <a:spLocks noChangeArrowheads="1"/>
          </p:cNvSpPr>
          <p:nvPr/>
        </p:nvSpPr>
        <p:spPr bwMode="auto">
          <a:xfrm>
            <a:off x="6080760" y="1152144"/>
            <a:ext cx="3456432"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ChangeArrowheads="1"/>
          </p:cNvSpPr>
          <p:nvPr/>
        </p:nvSpPr>
        <p:spPr bwMode="auto">
          <a:xfrm>
            <a:off x="408955" y="1813842"/>
            <a:ext cx="11376000" cy="1484313"/>
          </a:xfrm>
          <a:prstGeom prst="rect">
            <a:avLst/>
          </a:prstGeom>
          <a:solidFill>
            <a:schemeClr val="bg1"/>
          </a:solidFill>
          <a:ln w="952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800">
              <a:latin typeface="Calibri Light"/>
            </a:endParaRPr>
          </a:p>
        </p:txBody>
      </p:sp>
      <p:sp>
        <p:nvSpPr>
          <p:cNvPr id="4" name="Footer Placeholder 3"/>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altLang="ja-JP">
              <a:latin typeface="+mn-lt"/>
            </a:endParaRPr>
          </a:p>
        </p:txBody>
      </p:sp>
      <p:sp>
        <p:nvSpPr>
          <p:cNvPr id="5" name="Slide Number Placeholder 4"/>
          <p:cNvSpPr>
            <a:spLocks noGrp="1"/>
          </p:cNvSpPr>
          <p:nvPr>
            <p:ph type="sldNum" sz="quarter" idx="12"/>
          </p:nvPr>
        </p:nvSpPr>
        <p:spPr/>
        <p:txBody>
          <a:bodyPr/>
          <a:lstStyle/>
          <a:p>
            <a:pPr>
              <a:defRPr/>
            </a:pPr>
            <a:fld id="{2E14B6D7-FDB2-4850-A6AD-6051E901D59F}" type="slidenum">
              <a:rPr lang="ja-JP" altLang="de-DE" smtClean="0">
                <a:latin typeface="+mn-lt"/>
              </a:rPr>
              <a:pPr>
                <a:defRPr/>
              </a:pPr>
              <a:t>29</a:t>
            </a:fld>
            <a:endParaRPr lang="de-DE" altLang="ja-JP">
              <a:latin typeface="+mn-lt"/>
            </a:endParaRPr>
          </a:p>
        </p:txBody>
      </p:sp>
      <p:pic>
        <p:nvPicPr>
          <p:cNvPr id="14"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3"/>
          <p:cNvSpPr txBox="1"/>
          <p:nvPr/>
        </p:nvSpPr>
        <p:spPr>
          <a:xfrm>
            <a:off x="2519217" y="5884164"/>
            <a:ext cx="7123085" cy="772712"/>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ja-JP" altLang="en-US" sz="2400" spc="-10" dirty="0">
                <a:solidFill>
                  <a:srgbClr val="004992"/>
                </a:solidFill>
                <a:latin typeface="Calibri Light"/>
                <a:cs typeface="Verdana"/>
              </a:rPr>
              <a:t>この上司は冷たい人でしょうか</a:t>
            </a:r>
            <a:r>
              <a:rPr lang="en-US" altLang="ja-JP" sz="2400" spc="-10" dirty="0">
                <a:solidFill>
                  <a:srgbClr val="004992"/>
                </a:solidFill>
                <a:latin typeface="Calibri Light"/>
                <a:cs typeface="Verdana"/>
              </a:rPr>
              <a:t>?</a:t>
            </a:r>
            <a:r>
              <a:rPr lang="ja-JP" altLang="en-US" sz="2400" spc="-10" dirty="0">
                <a:solidFill>
                  <a:srgbClr val="004992"/>
                </a:solidFill>
                <a:latin typeface="Calibri Light"/>
                <a:cs typeface="Verdana"/>
              </a:rPr>
              <a:t>決定するために別の情報が必要なんではないでしょうか</a:t>
            </a:r>
            <a:r>
              <a:rPr lang="en-US" altLang="ja-JP" sz="2400" spc="-10" dirty="0">
                <a:solidFill>
                  <a:srgbClr val="004992"/>
                </a:solidFill>
                <a:latin typeface="Calibri Light"/>
                <a:cs typeface="Verdana"/>
              </a:rPr>
              <a:t>?</a:t>
            </a:r>
            <a:endParaRPr sz="2400" dirty="0">
              <a:solidFill>
                <a:srgbClr val="004992"/>
              </a:solidFill>
              <a:latin typeface="Calibri Light"/>
              <a:cs typeface="Verdana"/>
            </a:endParaRPr>
          </a:p>
        </p:txBody>
      </p:sp>
      <p:sp>
        <p:nvSpPr>
          <p:cNvPr id="16" name="Caption_14"/>
          <p:cNvSpPr txBox="1"/>
          <p:nvPr/>
        </p:nvSpPr>
        <p:spPr>
          <a:xfrm>
            <a:off x="3354387" y="1295400"/>
            <a:ext cx="1005840" cy="556318"/>
          </a:xfrm>
          <a:prstGeom prst="ellipse">
            <a:avLst/>
          </a:prstGeom>
          <a:solidFill>
            <a:schemeClr val="bg1"/>
          </a:solidFill>
        </p:spPr>
        <p:txBody>
          <a:bodyPr wrap="square" lIns="0" tIns="13335" rIns="0" bIns="0">
            <a:spAutoFit/>
          </a:bodyPr>
          <a:lstStyle/>
          <a:p>
            <a:pPr algn="ctr" eaLnBrk="1" fontAlgn="auto" hangingPunct="1">
              <a:spcBef>
                <a:spcPts val="105"/>
              </a:spcBef>
              <a:spcAft>
                <a:spcPts val="0"/>
              </a:spcAft>
              <a:defRPr/>
            </a:pPr>
            <a:r>
              <a:rPr lang="ja-JP" altLang="en-US" sz="1200">
                <a:latin typeface="Calibri Light"/>
                <a:cs typeface="Verdana"/>
              </a:rPr>
              <a:t>大変申し訳ない。</a:t>
            </a:r>
            <a:endParaRPr sz="1200" dirty="0">
              <a:latin typeface="Calibri Light"/>
              <a:cs typeface="Verdana"/>
            </a:endParaRPr>
          </a:p>
        </p:txBody>
      </p:sp>
      <p:sp>
        <p:nvSpPr>
          <p:cNvPr id="17" name="Caption_15"/>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ja-JP" altLang="en-US" sz="1200" dirty="0">
                <a:latin typeface="Calibri Light"/>
                <a:ea typeface="Verdana" panose="020B0604030504040204" pitchFamily="34" charset="0"/>
                <a:cs typeface="Verdana" panose="020B0604030504040204" pitchFamily="34" charset="0"/>
              </a:rPr>
              <a:t>どうやって</a:t>
            </a:r>
          </a:p>
          <a:p>
            <a:pPr algn="ctr" eaLnBrk="1" hangingPunct="1">
              <a:spcBef>
                <a:spcPts val="350"/>
              </a:spcBef>
            </a:pPr>
            <a:r>
              <a:rPr lang="ja-JP" altLang="en-US" sz="1200" dirty="0">
                <a:latin typeface="Calibri Light"/>
                <a:ea typeface="Verdana" panose="020B0604030504040204" pitchFamily="34" charset="0"/>
                <a:cs typeface="Verdana" panose="020B0604030504040204" pitchFamily="34" charset="0"/>
              </a:rPr>
              <a:t>今から働いて</a:t>
            </a:r>
          </a:p>
          <a:p>
            <a:pPr algn="ctr" eaLnBrk="1" hangingPunct="1">
              <a:spcBef>
                <a:spcPts val="350"/>
              </a:spcBef>
            </a:pPr>
            <a:r>
              <a:rPr lang="ja-JP" altLang="en-US" sz="1200" dirty="0">
                <a:latin typeface="Calibri Light"/>
                <a:ea typeface="Verdana" panose="020B0604030504040204" pitchFamily="34" charset="0"/>
                <a:cs typeface="Verdana" panose="020B0604030504040204" pitchFamily="34" charset="0"/>
              </a:rPr>
              <a:t>いけばいいの</a:t>
            </a:r>
            <a:r>
              <a:rPr lang="en-US" altLang="ja-JP" sz="1200" dirty="0">
                <a:latin typeface="Calibri Light"/>
                <a:ea typeface="Verdana" panose="020B0604030504040204" pitchFamily="34" charset="0"/>
                <a:cs typeface="Verdana" panose="020B0604030504040204" pitchFamily="34" charset="0"/>
              </a:rPr>
              <a:t>?</a:t>
            </a:r>
            <a:endParaRPr lang="de-DE" altLang="de-DE" sz="1200" dirty="0">
              <a:latin typeface="Calibri Light"/>
              <a:ea typeface="Verdana" panose="020B0604030504040204" pitchFamily="34" charset="0"/>
              <a:cs typeface="Verdana" panose="020B0604030504040204" pitchFamily="34" charset="0"/>
            </a:endParaRPr>
          </a:p>
        </p:txBody>
      </p:sp>
      <p:sp>
        <p:nvSpPr>
          <p:cNvPr id="18" name="Caption_16"/>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ja-JP" altLang="en-US" sz="1200">
                <a:latin typeface="Calibri Light"/>
                <a:ea typeface="Verdana" panose="020B0604030504040204" pitchFamily="34" charset="0"/>
                <a:cs typeface="Verdana" panose="020B0604030504040204" pitchFamily="34" charset="0"/>
              </a:rPr>
              <a:t>何遅刻してんですか！</a:t>
            </a:r>
            <a:endParaRPr lang="de-DE" altLang="de-DE" sz="1200" dirty="0">
              <a:latin typeface="Calibri Light"/>
              <a:ea typeface="Verdana" panose="020B0604030504040204" pitchFamily="34" charset="0"/>
              <a:cs typeface="Verdana" panose="020B0604030504040204" pitchFamily="34" charset="0"/>
            </a:endParaRPr>
          </a:p>
        </p:txBody>
      </p:sp>
      <p:sp>
        <p:nvSpPr>
          <p:cNvPr id="11" name="Rectangle 60"/>
          <p:cNvSpPr>
            <a:spLocks noChangeArrowheads="1"/>
          </p:cNvSpPr>
          <p:nvPr/>
        </p:nvSpPr>
        <p:spPr bwMode="auto">
          <a:xfrm>
            <a:off x="2624328" y="1152144"/>
            <a:ext cx="3474720"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2" name="Rectangle 60"/>
          <p:cNvSpPr>
            <a:spLocks noChangeArrowheads="1"/>
          </p:cNvSpPr>
          <p:nvPr/>
        </p:nvSpPr>
        <p:spPr bwMode="auto">
          <a:xfrm>
            <a:off x="6080760" y="1152144"/>
            <a:ext cx="3456432"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extLst>
      <p:ext uri="{BB962C8B-B14F-4D97-AF65-F5344CB8AC3E}">
        <p14:creationId xmlns:p14="http://schemas.microsoft.com/office/powerpoint/2010/main" val="32290680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ChangeArrowheads="1"/>
          </p:cNvSpPr>
          <p:nvPr/>
        </p:nvSpPr>
        <p:spPr bwMode="auto">
          <a:xfrm>
            <a:off x="408955" y="1813842"/>
            <a:ext cx="11376000" cy="1484313"/>
          </a:xfrm>
          <a:prstGeom prst="rect">
            <a:avLst/>
          </a:prstGeom>
          <a:solidFill>
            <a:schemeClr val="bg1"/>
          </a:solidFill>
          <a:ln w="952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800">
              <a:latin typeface="Calibri Light"/>
            </a:endParaRPr>
          </a:p>
        </p:txBody>
      </p:sp>
      <p:sp>
        <p:nvSpPr>
          <p:cNvPr id="4" name="Footer Placeholder 3"/>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altLang="ja-JP">
              <a:latin typeface="+mn-lt"/>
            </a:endParaRPr>
          </a:p>
        </p:txBody>
      </p:sp>
      <p:sp>
        <p:nvSpPr>
          <p:cNvPr id="5" name="Slide Number Placeholder 4"/>
          <p:cNvSpPr>
            <a:spLocks noGrp="1"/>
          </p:cNvSpPr>
          <p:nvPr>
            <p:ph type="sldNum" sz="quarter" idx="12"/>
          </p:nvPr>
        </p:nvSpPr>
        <p:spPr/>
        <p:txBody>
          <a:bodyPr/>
          <a:lstStyle/>
          <a:p>
            <a:pPr>
              <a:defRPr/>
            </a:pPr>
            <a:fld id="{2E14B6D7-FDB2-4850-A6AD-6051E901D59F}" type="slidenum">
              <a:rPr lang="ja-JP" altLang="de-DE" smtClean="0">
                <a:latin typeface="+mn-lt"/>
              </a:rPr>
              <a:pPr>
                <a:defRPr/>
              </a:pPr>
              <a:t>30</a:t>
            </a:fld>
            <a:endParaRPr lang="de-DE" altLang="ja-JP">
              <a:latin typeface="+mn-lt"/>
            </a:endParaRPr>
          </a:p>
        </p:txBody>
      </p:sp>
      <p:pic>
        <p:nvPicPr>
          <p:cNvPr id="14"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3"/>
          <p:cNvSpPr txBox="1"/>
          <p:nvPr/>
        </p:nvSpPr>
        <p:spPr>
          <a:xfrm>
            <a:off x="2519217" y="5884164"/>
            <a:ext cx="7123085" cy="772712"/>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ja-JP" altLang="en-US" sz="2400" spc="-10" dirty="0">
                <a:solidFill>
                  <a:srgbClr val="004992"/>
                </a:solidFill>
                <a:latin typeface="Calibri Light"/>
                <a:cs typeface="Verdana"/>
              </a:rPr>
              <a:t>この上司は冷たい人でしょうか</a:t>
            </a:r>
            <a:r>
              <a:rPr lang="en-US" altLang="ja-JP" sz="2400" spc="-10" dirty="0">
                <a:solidFill>
                  <a:srgbClr val="004992"/>
                </a:solidFill>
                <a:latin typeface="Calibri Light"/>
                <a:cs typeface="Verdana"/>
              </a:rPr>
              <a:t>?</a:t>
            </a:r>
            <a:r>
              <a:rPr lang="ja-JP" altLang="en-US" sz="2400" spc="-10" dirty="0">
                <a:solidFill>
                  <a:srgbClr val="004992"/>
                </a:solidFill>
                <a:latin typeface="Calibri Light"/>
                <a:cs typeface="Verdana"/>
              </a:rPr>
              <a:t>決定するために別の情報が必要なんではないでしょうか</a:t>
            </a:r>
            <a:r>
              <a:rPr lang="en-US" altLang="ja-JP" sz="2400" spc="-10" dirty="0">
                <a:solidFill>
                  <a:srgbClr val="004992"/>
                </a:solidFill>
                <a:latin typeface="Calibri Light"/>
                <a:cs typeface="Verdana"/>
              </a:rPr>
              <a:t>?</a:t>
            </a:r>
            <a:endParaRPr sz="2400" dirty="0">
              <a:solidFill>
                <a:srgbClr val="004992"/>
              </a:solidFill>
              <a:latin typeface="Calibri Light"/>
              <a:cs typeface="Verdana"/>
            </a:endParaRPr>
          </a:p>
        </p:txBody>
      </p:sp>
      <p:sp>
        <p:nvSpPr>
          <p:cNvPr id="16" name="Caption_14"/>
          <p:cNvSpPr txBox="1"/>
          <p:nvPr/>
        </p:nvSpPr>
        <p:spPr>
          <a:xfrm>
            <a:off x="3354387" y="1295400"/>
            <a:ext cx="1005840" cy="556318"/>
          </a:xfrm>
          <a:prstGeom prst="ellipse">
            <a:avLst/>
          </a:prstGeom>
          <a:solidFill>
            <a:schemeClr val="bg1"/>
          </a:solidFill>
        </p:spPr>
        <p:txBody>
          <a:bodyPr wrap="square" lIns="0" tIns="13335" rIns="0" bIns="0">
            <a:spAutoFit/>
          </a:bodyPr>
          <a:lstStyle/>
          <a:p>
            <a:pPr algn="ctr" eaLnBrk="1" fontAlgn="auto" hangingPunct="1">
              <a:spcBef>
                <a:spcPts val="105"/>
              </a:spcBef>
              <a:spcAft>
                <a:spcPts val="0"/>
              </a:spcAft>
              <a:defRPr/>
            </a:pPr>
            <a:r>
              <a:rPr lang="ja-JP" altLang="en-US" sz="1200">
                <a:latin typeface="Calibri Light"/>
                <a:cs typeface="Verdana"/>
              </a:rPr>
              <a:t>大変申し訳ない。</a:t>
            </a:r>
            <a:endParaRPr sz="1200" dirty="0">
              <a:latin typeface="Calibri Light"/>
              <a:cs typeface="Verdana"/>
            </a:endParaRPr>
          </a:p>
        </p:txBody>
      </p:sp>
      <p:sp>
        <p:nvSpPr>
          <p:cNvPr id="17" name="Caption_15"/>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ja-JP" altLang="en-US" sz="1200" dirty="0">
                <a:latin typeface="Calibri Light"/>
                <a:ea typeface="Verdana" panose="020B0604030504040204" pitchFamily="34" charset="0"/>
                <a:cs typeface="Verdana" panose="020B0604030504040204" pitchFamily="34" charset="0"/>
              </a:rPr>
              <a:t>どうやって</a:t>
            </a:r>
          </a:p>
          <a:p>
            <a:pPr algn="ctr" eaLnBrk="1" hangingPunct="1">
              <a:spcBef>
                <a:spcPts val="350"/>
              </a:spcBef>
            </a:pPr>
            <a:r>
              <a:rPr lang="ja-JP" altLang="en-US" sz="1200" dirty="0">
                <a:latin typeface="Calibri Light"/>
                <a:ea typeface="Verdana" panose="020B0604030504040204" pitchFamily="34" charset="0"/>
                <a:cs typeface="Verdana" panose="020B0604030504040204" pitchFamily="34" charset="0"/>
              </a:rPr>
              <a:t>今から働いて</a:t>
            </a:r>
          </a:p>
          <a:p>
            <a:pPr algn="ctr" eaLnBrk="1" hangingPunct="1">
              <a:spcBef>
                <a:spcPts val="350"/>
              </a:spcBef>
            </a:pPr>
            <a:r>
              <a:rPr lang="ja-JP" altLang="en-US" sz="1200" dirty="0">
                <a:latin typeface="Calibri Light"/>
                <a:ea typeface="Verdana" panose="020B0604030504040204" pitchFamily="34" charset="0"/>
                <a:cs typeface="Verdana" panose="020B0604030504040204" pitchFamily="34" charset="0"/>
              </a:rPr>
              <a:t>いけばいいの</a:t>
            </a:r>
            <a:r>
              <a:rPr lang="en-US" altLang="ja-JP" sz="1200" dirty="0">
                <a:latin typeface="Calibri Light"/>
                <a:ea typeface="Verdana" panose="020B0604030504040204" pitchFamily="34" charset="0"/>
                <a:cs typeface="Verdana" panose="020B0604030504040204" pitchFamily="34" charset="0"/>
              </a:rPr>
              <a:t>?</a:t>
            </a:r>
            <a:endParaRPr lang="de-DE" altLang="de-DE" sz="1200" dirty="0">
              <a:latin typeface="Calibri Light"/>
              <a:ea typeface="Verdana" panose="020B0604030504040204" pitchFamily="34" charset="0"/>
              <a:cs typeface="Verdana" panose="020B0604030504040204" pitchFamily="34" charset="0"/>
            </a:endParaRPr>
          </a:p>
        </p:txBody>
      </p:sp>
      <p:sp>
        <p:nvSpPr>
          <p:cNvPr id="18" name="Caption_16"/>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ja-JP" altLang="en-US" sz="1200">
                <a:latin typeface="Calibri Light"/>
                <a:ea typeface="Verdana" panose="020B0604030504040204" pitchFamily="34" charset="0"/>
                <a:cs typeface="Verdana" panose="020B0604030504040204" pitchFamily="34" charset="0"/>
              </a:rPr>
              <a:t>何遅刻してんですか！</a:t>
            </a:r>
            <a:endParaRPr lang="de-DE" altLang="de-DE" sz="1200" dirty="0">
              <a:latin typeface="Calibri Light"/>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2317292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2E14B6D7-FDB2-4850-A6AD-6051E901D59F}" type="slidenum">
              <a:rPr lang="ja-JP" altLang="de-DE" smtClean="0">
                <a:latin typeface="+mn-lt"/>
              </a:rPr>
              <a:pPr>
                <a:defRPr/>
              </a:pPr>
              <a:t>31</a:t>
            </a:fld>
            <a:endParaRPr lang="de-DE" altLang="ja-JP">
              <a:latin typeface="+mn-lt"/>
            </a:endParaRPr>
          </a:p>
        </p:txBody>
      </p:sp>
      <p:pic>
        <p:nvPicPr>
          <p:cNvPr id="8"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8528"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1937067" y="5884164"/>
            <a:ext cx="8321040" cy="822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ja-JP" altLang="en-US" sz="2400" dirty="0">
                <a:solidFill>
                  <a:srgbClr val="004992"/>
                </a:solidFill>
                <a:latin typeface="Calibri Light"/>
              </a:rPr>
              <a:t>この警察官は何を考えているでしょうか</a:t>
            </a:r>
            <a:r>
              <a:rPr lang="en-US" altLang="ja-JP" sz="2400" dirty="0">
                <a:solidFill>
                  <a:srgbClr val="004992"/>
                </a:solidFill>
                <a:latin typeface="Calibri Light"/>
              </a:rPr>
              <a:t>…</a:t>
            </a:r>
            <a:r>
              <a:rPr lang="ja-JP" altLang="en-US" sz="2400" dirty="0">
                <a:solidFill>
                  <a:srgbClr val="004992"/>
                </a:solidFill>
                <a:latin typeface="Calibri Light"/>
              </a:rPr>
              <a:t>彼は完全に正確に把握できるでしょうか、それとも部分的でしょうか</a:t>
            </a:r>
            <a:r>
              <a:rPr lang="en-US" altLang="ja-JP" sz="2400" dirty="0">
                <a:solidFill>
                  <a:srgbClr val="004992"/>
                </a:solidFill>
                <a:latin typeface="Calibri Light"/>
              </a:rPr>
              <a:t>?</a:t>
            </a:r>
            <a:endParaRPr lang="de-DE" altLang="de-DE" sz="2400" dirty="0">
              <a:solidFill>
                <a:srgbClr val="004992"/>
              </a:solidFill>
              <a:latin typeface="Calibri Light"/>
            </a:endParaRPr>
          </a:p>
        </p:txBody>
      </p:sp>
      <p:sp>
        <p:nvSpPr>
          <p:cNvPr id="10" name="Rectangle 60"/>
          <p:cNvSpPr>
            <a:spLocks noChangeArrowheads="1"/>
          </p:cNvSpPr>
          <p:nvPr/>
        </p:nvSpPr>
        <p:spPr bwMode="auto">
          <a:xfrm>
            <a:off x="2857227"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1" name="Rectangle 60"/>
          <p:cNvSpPr>
            <a:spLocks noChangeArrowheads="1"/>
          </p:cNvSpPr>
          <p:nvPr/>
        </p:nvSpPr>
        <p:spPr bwMode="auto">
          <a:xfrm>
            <a:off x="4942059"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2" name="Rectangle 60"/>
          <p:cNvSpPr>
            <a:spLocks noChangeArrowheads="1"/>
          </p:cNvSpPr>
          <p:nvPr/>
        </p:nvSpPr>
        <p:spPr bwMode="auto">
          <a:xfrm>
            <a:off x="7095744" y="1143000"/>
            <a:ext cx="2203704"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3" name="Rectangle 60"/>
          <p:cNvSpPr>
            <a:spLocks noChangeArrowheads="1"/>
          </p:cNvSpPr>
          <p:nvPr/>
        </p:nvSpPr>
        <p:spPr bwMode="auto">
          <a:xfrm>
            <a:off x="2857227" y="3429000"/>
            <a:ext cx="2084832" cy="2295144"/>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2E14B6D7-FDB2-4850-A6AD-6051E901D59F}" type="slidenum">
              <a:rPr lang="ja-JP" altLang="de-DE" smtClean="0">
                <a:latin typeface="+mn-lt"/>
              </a:rPr>
              <a:pPr>
                <a:defRPr/>
              </a:pPr>
              <a:t>32</a:t>
            </a:fld>
            <a:endParaRPr lang="de-DE" altLang="ja-JP">
              <a:latin typeface="+mn-lt"/>
            </a:endParaRPr>
          </a:p>
        </p:txBody>
      </p:sp>
      <p:pic>
        <p:nvPicPr>
          <p:cNvPr id="8"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8528"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1937067" y="5884164"/>
            <a:ext cx="8321040" cy="822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ja-JP" altLang="en-US" sz="2400" dirty="0">
                <a:solidFill>
                  <a:srgbClr val="004992"/>
                </a:solidFill>
                <a:latin typeface="Calibri Light"/>
              </a:rPr>
              <a:t>この警察官は何を考えているでしょうか</a:t>
            </a:r>
            <a:r>
              <a:rPr lang="en-US" altLang="ja-JP" sz="2400" dirty="0">
                <a:solidFill>
                  <a:srgbClr val="004992"/>
                </a:solidFill>
                <a:latin typeface="Calibri Light"/>
              </a:rPr>
              <a:t>…</a:t>
            </a:r>
            <a:r>
              <a:rPr lang="ja-JP" altLang="en-US" sz="2400" dirty="0">
                <a:solidFill>
                  <a:srgbClr val="004992"/>
                </a:solidFill>
                <a:latin typeface="Calibri Light"/>
              </a:rPr>
              <a:t>彼は完全に正確に把握できるでしょうか、それとも部分的でしょうか</a:t>
            </a:r>
            <a:r>
              <a:rPr lang="en-US" altLang="ja-JP" sz="2400" dirty="0">
                <a:solidFill>
                  <a:srgbClr val="004992"/>
                </a:solidFill>
                <a:latin typeface="Calibri Light"/>
              </a:rPr>
              <a:t>?</a:t>
            </a:r>
            <a:endParaRPr lang="de-DE" altLang="de-DE" sz="2400" dirty="0">
              <a:solidFill>
                <a:srgbClr val="004992"/>
              </a:solidFill>
              <a:latin typeface="Calibri Light"/>
            </a:endParaRPr>
          </a:p>
        </p:txBody>
      </p:sp>
      <p:sp>
        <p:nvSpPr>
          <p:cNvPr id="6" name="Rectangle 60"/>
          <p:cNvSpPr>
            <a:spLocks noChangeArrowheads="1"/>
          </p:cNvSpPr>
          <p:nvPr/>
        </p:nvSpPr>
        <p:spPr bwMode="auto">
          <a:xfrm>
            <a:off x="2857227"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7" name="Rectangle 60"/>
          <p:cNvSpPr>
            <a:spLocks noChangeArrowheads="1"/>
          </p:cNvSpPr>
          <p:nvPr/>
        </p:nvSpPr>
        <p:spPr bwMode="auto">
          <a:xfrm>
            <a:off x="4942059"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0" name="Rectangle 60"/>
          <p:cNvSpPr>
            <a:spLocks noChangeArrowheads="1"/>
          </p:cNvSpPr>
          <p:nvPr/>
        </p:nvSpPr>
        <p:spPr bwMode="auto">
          <a:xfrm>
            <a:off x="7095744" y="1143000"/>
            <a:ext cx="2203704"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extLst>
      <p:ext uri="{BB962C8B-B14F-4D97-AF65-F5344CB8AC3E}">
        <p14:creationId xmlns:p14="http://schemas.microsoft.com/office/powerpoint/2010/main" val="34303022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2E14B6D7-FDB2-4850-A6AD-6051E901D59F}" type="slidenum">
              <a:rPr lang="ja-JP" altLang="de-DE" smtClean="0">
                <a:latin typeface="+mn-lt"/>
              </a:rPr>
              <a:pPr>
                <a:defRPr/>
              </a:pPr>
              <a:t>33</a:t>
            </a:fld>
            <a:endParaRPr lang="de-DE" altLang="ja-JP">
              <a:latin typeface="+mn-lt"/>
            </a:endParaRPr>
          </a:p>
        </p:txBody>
      </p:sp>
      <p:pic>
        <p:nvPicPr>
          <p:cNvPr id="8"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8528"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1937067" y="5884164"/>
            <a:ext cx="8321040" cy="822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ja-JP" altLang="en-US" sz="2400" dirty="0">
                <a:solidFill>
                  <a:srgbClr val="004992"/>
                </a:solidFill>
                <a:latin typeface="Calibri Light"/>
              </a:rPr>
              <a:t>この警察官は何を考えているでしょうか</a:t>
            </a:r>
            <a:r>
              <a:rPr lang="en-US" altLang="ja-JP" sz="2400" dirty="0">
                <a:solidFill>
                  <a:srgbClr val="004992"/>
                </a:solidFill>
                <a:latin typeface="Calibri Light"/>
              </a:rPr>
              <a:t>…</a:t>
            </a:r>
            <a:r>
              <a:rPr lang="ja-JP" altLang="en-US" sz="2400" dirty="0">
                <a:solidFill>
                  <a:srgbClr val="004992"/>
                </a:solidFill>
                <a:latin typeface="Calibri Light"/>
              </a:rPr>
              <a:t>彼は完全に正確に把握できるでしょうか、それとも部分的でしょうか</a:t>
            </a:r>
            <a:r>
              <a:rPr lang="en-US" altLang="ja-JP" sz="2400" dirty="0">
                <a:solidFill>
                  <a:srgbClr val="004992"/>
                </a:solidFill>
                <a:latin typeface="Calibri Light"/>
              </a:rPr>
              <a:t>?</a:t>
            </a:r>
            <a:endParaRPr lang="de-DE" altLang="de-DE" sz="2400" dirty="0">
              <a:solidFill>
                <a:srgbClr val="004992"/>
              </a:solidFill>
              <a:latin typeface="Calibri Light"/>
            </a:endParaRPr>
          </a:p>
        </p:txBody>
      </p:sp>
      <p:sp>
        <p:nvSpPr>
          <p:cNvPr id="6" name="Rectangle 60"/>
          <p:cNvSpPr>
            <a:spLocks noChangeArrowheads="1"/>
          </p:cNvSpPr>
          <p:nvPr/>
        </p:nvSpPr>
        <p:spPr bwMode="auto">
          <a:xfrm>
            <a:off x="2857227"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7" name="Rectangle 60"/>
          <p:cNvSpPr>
            <a:spLocks noChangeArrowheads="1"/>
          </p:cNvSpPr>
          <p:nvPr/>
        </p:nvSpPr>
        <p:spPr bwMode="auto">
          <a:xfrm>
            <a:off x="4942059"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extLst>
      <p:ext uri="{BB962C8B-B14F-4D97-AF65-F5344CB8AC3E}">
        <p14:creationId xmlns:p14="http://schemas.microsoft.com/office/powerpoint/2010/main" val="30328909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2E14B6D7-FDB2-4850-A6AD-6051E901D59F}" type="slidenum">
              <a:rPr lang="ja-JP" altLang="de-DE" smtClean="0">
                <a:latin typeface="+mn-lt"/>
              </a:rPr>
              <a:pPr>
                <a:defRPr/>
              </a:pPr>
              <a:t>34</a:t>
            </a:fld>
            <a:endParaRPr lang="de-DE" altLang="ja-JP">
              <a:latin typeface="+mn-lt"/>
            </a:endParaRPr>
          </a:p>
        </p:txBody>
      </p:sp>
      <p:pic>
        <p:nvPicPr>
          <p:cNvPr id="8"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8528"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1937067" y="5884164"/>
            <a:ext cx="8321040" cy="822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ja-JP" altLang="en-US" sz="2400" dirty="0">
                <a:solidFill>
                  <a:srgbClr val="004992"/>
                </a:solidFill>
                <a:latin typeface="Calibri Light"/>
              </a:rPr>
              <a:t>この警察官は何を考えているでしょうか</a:t>
            </a:r>
            <a:r>
              <a:rPr lang="en-US" altLang="ja-JP" sz="2400" dirty="0">
                <a:solidFill>
                  <a:srgbClr val="004992"/>
                </a:solidFill>
                <a:latin typeface="Calibri Light"/>
              </a:rPr>
              <a:t>…</a:t>
            </a:r>
            <a:r>
              <a:rPr lang="ja-JP" altLang="en-US" sz="2400" dirty="0">
                <a:solidFill>
                  <a:srgbClr val="004992"/>
                </a:solidFill>
                <a:latin typeface="Calibri Light"/>
              </a:rPr>
              <a:t>彼は完全に正確に把握できるでしょうか、それとも部分的でしょうか</a:t>
            </a:r>
            <a:r>
              <a:rPr lang="en-US" altLang="ja-JP" sz="2400" dirty="0">
                <a:solidFill>
                  <a:srgbClr val="004992"/>
                </a:solidFill>
                <a:latin typeface="Calibri Light"/>
              </a:rPr>
              <a:t>?</a:t>
            </a:r>
            <a:endParaRPr lang="de-DE" altLang="de-DE" sz="2400" dirty="0">
              <a:solidFill>
                <a:srgbClr val="004992"/>
              </a:solidFill>
              <a:latin typeface="Calibri Light"/>
            </a:endParaRPr>
          </a:p>
        </p:txBody>
      </p:sp>
    </p:spTree>
    <p:extLst>
      <p:ext uri="{BB962C8B-B14F-4D97-AF65-F5344CB8AC3E}">
        <p14:creationId xmlns:p14="http://schemas.microsoft.com/office/powerpoint/2010/main" val="1768726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Picture 1030"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7468"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765" name="テキスト ボックス 1"/>
          <p:cNvSpPr txBox="1">
            <a:spLocks noChangeArrowheads="1"/>
          </p:cNvSpPr>
          <p:nvPr/>
        </p:nvSpPr>
        <p:spPr bwMode="auto">
          <a:xfrm>
            <a:off x="5626757" y="3624262"/>
            <a:ext cx="182880" cy="640080"/>
          </a:xfrm>
          <a:prstGeom prst="rect">
            <a:avLst/>
          </a:prstGeom>
          <a:solidFill>
            <a:schemeClr val="bg1"/>
          </a:solidFill>
          <a:ln w="9525">
            <a:solidFill>
              <a:schemeClr val="tx1"/>
            </a:solidFill>
            <a:miter lim="800000"/>
            <a:headEnd/>
            <a:tailEnd/>
          </a:ln>
        </p:spPr>
        <p:txBody>
          <a:bodyPr vert="eaVert"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kumimoji="1" lang="ja-JP" altLang="en-US" sz="800" b="1" dirty="0">
                <a:solidFill>
                  <a:srgbClr val="333333"/>
                </a:solidFill>
                <a:latin typeface="+mn-lt"/>
              </a:rPr>
              <a:t>銀行</a:t>
            </a:r>
          </a:p>
        </p:txBody>
      </p:sp>
      <p:sp>
        <p:nvSpPr>
          <p:cNvPr id="4" name="Footer Placeholder 3"/>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altLang="ja-JP">
              <a:latin typeface="+mn-lt"/>
            </a:endParaRPr>
          </a:p>
        </p:txBody>
      </p:sp>
      <p:sp>
        <p:nvSpPr>
          <p:cNvPr id="5" name="Slide Number Placeholder 4"/>
          <p:cNvSpPr>
            <a:spLocks noGrp="1"/>
          </p:cNvSpPr>
          <p:nvPr>
            <p:ph type="sldNum" sz="quarter" idx="12"/>
          </p:nvPr>
        </p:nvSpPr>
        <p:spPr/>
        <p:txBody>
          <a:bodyPr/>
          <a:lstStyle/>
          <a:p>
            <a:pPr>
              <a:defRPr/>
            </a:pPr>
            <a:fld id="{2E14B6D7-FDB2-4850-A6AD-6051E901D59F}" type="slidenum">
              <a:rPr lang="ja-JP" altLang="de-DE" smtClean="0">
                <a:latin typeface="+mn-lt"/>
              </a:rPr>
              <a:pPr>
                <a:defRPr/>
              </a:pPr>
              <a:t>35</a:t>
            </a:fld>
            <a:endParaRPr lang="de-DE" altLang="ja-JP">
              <a:latin typeface="+mn-lt"/>
            </a:endParaRPr>
          </a:p>
        </p:txBody>
      </p:sp>
      <p:sp>
        <p:nvSpPr>
          <p:cNvPr id="25" name="Caption_18"/>
          <p:cNvSpPr txBox="1"/>
          <p:nvPr/>
        </p:nvSpPr>
        <p:spPr>
          <a:xfrm>
            <a:off x="3417468" y="5884164"/>
            <a:ext cx="5326584" cy="384914"/>
          </a:xfrm>
          <a:prstGeom prst="rect">
            <a:avLst/>
          </a:prstGeom>
        </p:spPr>
        <p:txBody>
          <a:bodyPr lIns="0" tIns="12700" rIns="0" bIns="0">
            <a:spAutoFit/>
          </a:bodyPr>
          <a:lstStyle/>
          <a:p>
            <a:pPr algn="ctr" eaLnBrk="1" fontAlgn="auto" hangingPunct="1">
              <a:lnSpc>
                <a:spcPct val="105000"/>
              </a:lnSpc>
              <a:spcBef>
                <a:spcPts val="1999"/>
              </a:spcBef>
              <a:spcAft>
                <a:spcPts val="0"/>
              </a:spcAft>
              <a:defRPr/>
            </a:pPr>
            <a:r>
              <a:rPr lang="ja-JP" altLang="en-US" sz="2400" spc="-10" dirty="0">
                <a:solidFill>
                  <a:srgbClr val="004992"/>
                </a:solidFill>
                <a:latin typeface="Calibri Light"/>
                <a:cs typeface="Verdana"/>
              </a:rPr>
              <a:t>銀行員はびっくりするでしょうか</a:t>
            </a:r>
            <a:r>
              <a:rPr lang="en-US" altLang="ja-JP" sz="2400" spc="-10" dirty="0">
                <a:solidFill>
                  <a:srgbClr val="004992"/>
                </a:solidFill>
                <a:latin typeface="Calibri Light"/>
                <a:cs typeface="Verdana"/>
              </a:rPr>
              <a:t>?</a:t>
            </a:r>
            <a:endParaRPr sz="2400" dirty="0">
              <a:solidFill>
                <a:srgbClr val="004992"/>
              </a:solidFill>
              <a:latin typeface="Calibri Light"/>
              <a:cs typeface="Verdana"/>
            </a:endParaRPr>
          </a:p>
        </p:txBody>
      </p:sp>
      <p:sp>
        <p:nvSpPr>
          <p:cNvPr id="24" name="Shape Penutup"/>
          <p:cNvSpPr/>
          <p:nvPr/>
        </p:nvSpPr>
        <p:spPr bwMode="gray">
          <a:xfrm>
            <a:off x="3392068" y="1053592"/>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3392068"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718652"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392068" y="5858764"/>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Caption_23"/>
          <p:cNvSpPr>
            <a:spLocks/>
          </p:cNvSpPr>
          <p:nvPr/>
        </p:nvSpPr>
        <p:spPr bwMode="auto">
          <a:xfrm>
            <a:off x="6478587" y="3886200"/>
            <a:ext cx="1066800" cy="734150"/>
          </a:xfrm>
          <a:prstGeom prst="wedgeEllipseCallout">
            <a:avLst>
              <a:gd name="adj1" fmla="val -3146"/>
              <a:gd name="adj2" fmla="val 72584"/>
            </a:avLst>
          </a:prstGeom>
          <a:solidFill>
            <a:schemeClr val="bg1"/>
          </a:solidFill>
          <a:ln w="9144">
            <a:solidFill>
              <a:srgbClr val="000000"/>
            </a:solidFill>
            <a:round/>
            <a:headEnd/>
            <a:tailEnd/>
          </a:ln>
        </p:spPr>
        <p:txBody>
          <a:bodyPr lIns="0" tIns="0" rIns="0" bIns="0" anchor="ctr" anchorCtr="0"/>
          <a:lstStyle/>
          <a:p>
            <a:pPr algn="ctr"/>
            <a:r>
              <a:rPr lang="ja-JP" altLang="en-US" sz="1000" b="1" dirty="0">
                <a:latin typeface="Calibri Light"/>
                <a:cs typeface="Arial" panose="020B0604020202020204" pitchFamily="34" charset="0"/>
              </a:rPr>
              <a:t>金を出せ。</a:t>
            </a:r>
          </a:p>
          <a:p>
            <a:pPr algn="ctr"/>
            <a:r>
              <a:rPr lang="ja-JP" altLang="en-US" sz="1000" b="1" dirty="0">
                <a:latin typeface="Calibri Light"/>
                <a:cs typeface="Arial" panose="020B0604020202020204" pitchFamily="34" charset="0"/>
              </a:rPr>
              <a:t>出さないと撃つぞ。</a:t>
            </a:r>
            <a:endParaRPr lang="de-DE" altLang="de-DE" sz="1000" dirty="0">
              <a:latin typeface="Calibri Light"/>
              <a:cs typeface="Arial" panose="020B0604020202020204" pitchFamily="34" charset="0"/>
            </a:endParaRPr>
          </a:p>
        </p:txBody>
      </p:sp>
      <p:sp>
        <p:nvSpPr>
          <p:cNvPr id="31" name="Caption_24"/>
          <p:cNvSpPr/>
          <p:nvPr/>
        </p:nvSpPr>
        <p:spPr bwMode="gray">
          <a:xfrm>
            <a:off x="7088187" y="1063752"/>
            <a:ext cx="1005840" cy="640080"/>
          </a:xfrm>
          <a:prstGeom prst="wedgeEllipseCallout">
            <a:avLst>
              <a:gd name="adj1" fmla="val -44643"/>
              <a:gd name="adj2" fmla="val 69708"/>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ja-JP" altLang="en-US" sz="1000" b="1" dirty="0">
                <a:solidFill>
                  <a:sysClr val="windowText" lastClr="000000"/>
                </a:solidFill>
                <a:latin typeface="Calibri Light"/>
              </a:rPr>
              <a:t>いらっしゃい、ぼうや</a:t>
            </a:r>
            <a:r>
              <a:rPr lang="en-US" altLang="ja-JP" sz="1000" b="1" dirty="0">
                <a:solidFill>
                  <a:sysClr val="windowText" lastClr="000000"/>
                </a:solidFill>
                <a:latin typeface="Calibri Light"/>
              </a:rPr>
              <a:t>...</a:t>
            </a:r>
            <a:endParaRPr lang="en-GB" altLang="de-DE" sz="1000" b="1" dirty="0">
              <a:solidFill>
                <a:sysClr val="windowText" lastClr="000000"/>
              </a:solidFill>
              <a:latin typeface="Calibri Light"/>
            </a:endParaRPr>
          </a:p>
        </p:txBody>
      </p:sp>
      <p:sp>
        <p:nvSpPr>
          <p:cNvPr id="33" name="Caption_29"/>
          <p:cNvSpPr/>
          <p:nvPr/>
        </p:nvSpPr>
        <p:spPr bwMode="gray">
          <a:xfrm>
            <a:off x="4441398" y="1133856"/>
            <a:ext cx="1170432" cy="365760"/>
          </a:xfrm>
          <a:custGeom>
            <a:avLst/>
            <a:gdLst>
              <a:gd name="connsiteX0" fmla="*/ 1205 w 1149169"/>
              <a:gd name="connsiteY0" fmla="*/ 215904 h 345318"/>
              <a:gd name="connsiteX1" fmla="*/ 242744 w 1149169"/>
              <a:gd name="connsiteY1" fmla="*/ 60629 h 345318"/>
              <a:gd name="connsiteX2" fmla="*/ 553295 w 1149169"/>
              <a:gd name="connsiteY2" fmla="*/ 244 h 345318"/>
              <a:gd name="connsiteX3" fmla="*/ 906978 w 1149169"/>
              <a:gd name="connsiteY3" fmla="*/ 43376 h 345318"/>
              <a:gd name="connsiteX4" fmla="*/ 1139892 w 1149169"/>
              <a:gd name="connsiteY4" fmla="*/ 138266 h 345318"/>
              <a:gd name="connsiteX5" fmla="*/ 1079507 w 1149169"/>
              <a:gd name="connsiteY5" fmla="*/ 284915 h 345318"/>
              <a:gd name="connsiteX6" fmla="*/ 863846 w 1149169"/>
              <a:gd name="connsiteY6" fmla="*/ 207278 h 345318"/>
              <a:gd name="connsiteX7" fmla="*/ 587801 w 1149169"/>
              <a:gd name="connsiteY7" fmla="*/ 172772 h 345318"/>
              <a:gd name="connsiteX8" fmla="*/ 329009 w 1149169"/>
              <a:gd name="connsiteY8" fmla="*/ 224531 h 345318"/>
              <a:gd name="connsiteX9" fmla="*/ 156480 w 1149169"/>
              <a:gd name="connsiteY9" fmla="*/ 345300 h 345318"/>
              <a:gd name="connsiteX10" fmla="*/ 1205 w 1149169"/>
              <a:gd name="connsiteY10" fmla="*/ 215904 h 34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9169" h="345318">
                <a:moveTo>
                  <a:pt x="1205" y="215904"/>
                </a:moveTo>
                <a:cubicBezTo>
                  <a:pt x="15582" y="168459"/>
                  <a:pt x="150729" y="96572"/>
                  <a:pt x="242744" y="60629"/>
                </a:cubicBezTo>
                <a:cubicBezTo>
                  <a:pt x="334759" y="24686"/>
                  <a:pt x="442589" y="3119"/>
                  <a:pt x="553295" y="244"/>
                </a:cubicBezTo>
                <a:cubicBezTo>
                  <a:pt x="664001" y="-2632"/>
                  <a:pt x="809212" y="20372"/>
                  <a:pt x="906978" y="43376"/>
                </a:cubicBezTo>
                <a:cubicBezTo>
                  <a:pt x="1004744" y="66380"/>
                  <a:pt x="1111137" y="98009"/>
                  <a:pt x="1139892" y="138266"/>
                </a:cubicBezTo>
                <a:cubicBezTo>
                  <a:pt x="1168647" y="178523"/>
                  <a:pt x="1125515" y="273413"/>
                  <a:pt x="1079507" y="284915"/>
                </a:cubicBezTo>
                <a:cubicBezTo>
                  <a:pt x="1033499" y="296417"/>
                  <a:pt x="945797" y="225969"/>
                  <a:pt x="863846" y="207278"/>
                </a:cubicBezTo>
                <a:cubicBezTo>
                  <a:pt x="781895" y="188587"/>
                  <a:pt x="676940" y="169897"/>
                  <a:pt x="587801" y="172772"/>
                </a:cubicBezTo>
                <a:cubicBezTo>
                  <a:pt x="498662" y="175647"/>
                  <a:pt x="400896" y="195776"/>
                  <a:pt x="329009" y="224531"/>
                </a:cubicBezTo>
                <a:cubicBezTo>
                  <a:pt x="257122" y="253286"/>
                  <a:pt x="208239" y="343862"/>
                  <a:pt x="156480" y="345300"/>
                </a:cubicBezTo>
                <a:cubicBezTo>
                  <a:pt x="104722" y="346738"/>
                  <a:pt x="-13172" y="263349"/>
                  <a:pt x="1205" y="215904"/>
                </a:cubicBezTo>
                <a:close/>
              </a:path>
            </a:pathLst>
          </a:custGeom>
          <a:solidFill>
            <a:schemeClr val="bg1"/>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a:solidFill>
                <a:schemeClr val="tx1"/>
              </a:solidFill>
              <a:latin typeface="+mj-lt"/>
            </a:endParaRPr>
          </a:p>
        </p:txBody>
      </p:sp>
      <p:pic>
        <p:nvPicPr>
          <p:cNvPr id="34"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6" name="Caption_28"/>
          <p:cNvSpPr/>
          <p:nvPr/>
        </p:nvSpPr>
        <p:spPr>
          <a:xfrm>
            <a:off x="5449515" y="1772816"/>
            <a:ext cx="411480" cy="169277"/>
          </a:xfrm>
          <a:prstGeom prst="rect">
            <a:avLst/>
          </a:prstGeom>
          <a:solidFill>
            <a:schemeClr val="bg1"/>
          </a:solidFill>
        </p:spPr>
        <p:txBody>
          <a:bodyPr wrap="none" lIns="0" tIns="0" rIns="0" bIns="0">
            <a:noAutofit/>
          </a:bodyPr>
          <a:lstStyle/>
          <a:p>
            <a:pPr algn="ctr"/>
            <a:r>
              <a:rPr lang="ja-JP" altLang="en-US" sz="1000" b="1"/>
              <a:t>わあ</a:t>
            </a:r>
            <a:r>
              <a:rPr lang="en-US" altLang="ja-JP" sz="1000" b="1"/>
              <a:t>!</a:t>
            </a:r>
            <a:endParaRPr lang="en-US" sz="1000" b="1" dirty="0"/>
          </a:p>
        </p:txBody>
      </p:sp>
      <p:sp>
        <p:nvSpPr>
          <p:cNvPr id="40" name="Caption_30"/>
          <p:cNvSpPr/>
          <p:nvPr/>
        </p:nvSpPr>
        <p:spPr bwMode="gray">
          <a:xfrm>
            <a:off x="4657427" y="1243608"/>
            <a:ext cx="914400" cy="4572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prstTxWarp prst="textArchUp">
              <a:avLst>
                <a:gd name="adj" fmla="val 11845077"/>
              </a:avLst>
            </a:prstTxWarp>
          </a:bodyPr>
          <a:lstStyle/>
          <a:p>
            <a:pPr algn="ctr"/>
            <a:r>
              <a:rPr lang="ja-JP" altLang="en-US" spc="600">
                <a:ln w="19050">
                  <a:solidFill>
                    <a:srgbClr val="000000"/>
                  </a:solidFill>
                </a:ln>
                <a:solidFill>
                  <a:schemeClr val="tx1"/>
                </a:solidFill>
                <a:latin typeface="+mj-lt"/>
              </a:rPr>
              <a:t>おもちゃ</a:t>
            </a:r>
            <a:endParaRPr lang="en-US" sz="1600" spc="600" dirty="0">
              <a:ln w="19050">
                <a:solidFill>
                  <a:srgbClr val="000000"/>
                </a:solidFill>
              </a:ln>
              <a:solidFill>
                <a:schemeClr val="tx1"/>
              </a:solidFill>
              <a:latin typeface="+mj-lt"/>
            </a:endParaRPr>
          </a:p>
        </p:txBody>
      </p:sp>
      <p:sp>
        <p:nvSpPr>
          <p:cNvPr id="29" name="Rectangle 60"/>
          <p:cNvSpPr>
            <a:spLocks noChangeArrowheads="1"/>
          </p:cNvSpPr>
          <p:nvPr/>
        </p:nvSpPr>
        <p:spPr bwMode="auto">
          <a:xfrm>
            <a:off x="6083835" y="1115568"/>
            <a:ext cx="260604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35" name="Rectangle 60"/>
          <p:cNvSpPr>
            <a:spLocks noChangeArrowheads="1"/>
          </p:cNvSpPr>
          <p:nvPr/>
        </p:nvSpPr>
        <p:spPr bwMode="auto">
          <a:xfrm>
            <a:off x="3433291" y="3474720"/>
            <a:ext cx="265176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38" name="Rectangle 60"/>
          <p:cNvSpPr>
            <a:spLocks noChangeArrowheads="1"/>
          </p:cNvSpPr>
          <p:nvPr/>
        </p:nvSpPr>
        <p:spPr bwMode="auto">
          <a:xfrm>
            <a:off x="3433291" y="1115568"/>
            <a:ext cx="265176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extLst>
      <p:ext uri="{BB962C8B-B14F-4D97-AF65-F5344CB8AC3E}">
        <p14:creationId xmlns:p14="http://schemas.microsoft.com/office/powerpoint/2010/main" val="16080671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Picture 1030"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7468"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765" name="テキスト ボックス 1"/>
          <p:cNvSpPr txBox="1">
            <a:spLocks noChangeArrowheads="1"/>
          </p:cNvSpPr>
          <p:nvPr/>
        </p:nvSpPr>
        <p:spPr bwMode="auto">
          <a:xfrm>
            <a:off x="5626757" y="3624262"/>
            <a:ext cx="182880" cy="640080"/>
          </a:xfrm>
          <a:prstGeom prst="rect">
            <a:avLst/>
          </a:prstGeom>
          <a:solidFill>
            <a:schemeClr val="bg1"/>
          </a:solidFill>
          <a:ln w="9525">
            <a:solidFill>
              <a:schemeClr val="tx1"/>
            </a:solidFill>
            <a:miter lim="800000"/>
            <a:headEnd/>
            <a:tailEnd/>
          </a:ln>
        </p:spPr>
        <p:txBody>
          <a:bodyPr vert="eaVert"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kumimoji="1" lang="ja-JP" altLang="en-US" sz="800" b="1" dirty="0">
                <a:solidFill>
                  <a:srgbClr val="333333"/>
                </a:solidFill>
                <a:latin typeface="+mn-lt"/>
              </a:rPr>
              <a:t>銀行</a:t>
            </a:r>
          </a:p>
        </p:txBody>
      </p:sp>
      <p:sp>
        <p:nvSpPr>
          <p:cNvPr id="4" name="Footer Placeholder 3"/>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altLang="ja-JP">
              <a:latin typeface="+mn-lt"/>
            </a:endParaRPr>
          </a:p>
        </p:txBody>
      </p:sp>
      <p:sp>
        <p:nvSpPr>
          <p:cNvPr id="5" name="Slide Number Placeholder 4"/>
          <p:cNvSpPr>
            <a:spLocks noGrp="1"/>
          </p:cNvSpPr>
          <p:nvPr>
            <p:ph type="sldNum" sz="quarter" idx="12"/>
          </p:nvPr>
        </p:nvSpPr>
        <p:spPr/>
        <p:txBody>
          <a:bodyPr/>
          <a:lstStyle/>
          <a:p>
            <a:pPr>
              <a:defRPr/>
            </a:pPr>
            <a:fld id="{2E14B6D7-FDB2-4850-A6AD-6051E901D59F}" type="slidenum">
              <a:rPr lang="ja-JP" altLang="de-DE" smtClean="0">
                <a:latin typeface="+mn-lt"/>
              </a:rPr>
              <a:pPr>
                <a:defRPr/>
              </a:pPr>
              <a:t>36</a:t>
            </a:fld>
            <a:endParaRPr lang="de-DE" altLang="ja-JP">
              <a:latin typeface="+mn-lt"/>
            </a:endParaRPr>
          </a:p>
        </p:txBody>
      </p:sp>
      <p:sp>
        <p:nvSpPr>
          <p:cNvPr id="25" name="Caption_18"/>
          <p:cNvSpPr txBox="1"/>
          <p:nvPr/>
        </p:nvSpPr>
        <p:spPr>
          <a:xfrm>
            <a:off x="3417468" y="5884164"/>
            <a:ext cx="5326584" cy="384914"/>
          </a:xfrm>
          <a:prstGeom prst="rect">
            <a:avLst/>
          </a:prstGeom>
        </p:spPr>
        <p:txBody>
          <a:bodyPr lIns="0" tIns="12700" rIns="0" bIns="0">
            <a:spAutoFit/>
          </a:bodyPr>
          <a:lstStyle/>
          <a:p>
            <a:pPr algn="ctr" eaLnBrk="1" fontAlgn="auto" hangingPunct="1">
              <a:lnSpc>
                <a:spcPct val="105000"/>
              </a:lnSpc>
              <a:spcBef>
                <a:spcPts val="1999"/>
              </a:spcBef>
              <a:spcAft>
                <a:spcPts val="0"/>
              </a:spcAft>
              <a:defRPr/>
            </a:pPr>
            <a:r>
              <a:rPr lang="ja-JP" altLang="en-US" sz="2400" spc="-10" dirty="0">
                <a:solidFill>
                  <a:srgbClr val="004992"/>
                </a:solidFill>
                <a:latin typeface="Calibri Light"/>
                <a:cs typeface="Verdana"/>
              </a:rPr>
              <a:t>銀行員はびっくりするでしょうか</a:t>
            </a:r>
            <a:r>
              <a:rPr lang="en-US" altLang="ja-JP" sz="2400" spc="-10" dirty="0">
                <a:solidFill>
                  <a:srgbClr val="004992"/>
                </a:solidFill>
                <a:latin typeface="Calibri Light"/>
                <a:cs typeface="Verdana"/>
              </a:rPr>
              <a:t>?</a:t>
            </a:r>
            <a:endParaRPr sz="2400" dirty="0">
              <a:solidFill>
                <a:srgbClr val="004992"/>
              </a:solidFill>
              <a:latin typeface="Calibri Light"/>
              <a:cs typeface="Verdana"/>
            </a:endParaRPr>
          </a:p>
        </p:txBody>
      </p:sp>
      <p:sp>
        <p:nvSpPr>
          <p:cNvPr id="24" name="Shape Penutup"/>
          <p:cNvSpPr/>
          <p:nvPr/>
        </p:nvSpPr>
        <p:spPr bwMode="gray">
          <a:xfrm>
            <a:off x="3392068" y="1053592"/>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3392068"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718652"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392068" y="5858764"/>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Caption_23"/>
          <p:cNvSpPr>
            <a:spLocks/>
          </p:cNvSpPr>
          <p:nvPr/>
        </p:nvSpPr>
        <p:spPr bwMode="auto">
          <a:xfrm>
            <a:off x="6478587" y="3886200"/>
            <a:ext cx="1066800" cy="734150"/>
          </a:xfrm>
          <a:prstGeom prst="wedgeEllipseCallout">
            <a:avLst>
              <a:gd name="adj1" fmla="val -3146"/>
              <a:gd name="adj2" fmla="val 72584"/>
            </a:avLst>
          </a:prstGeom>
          <a:solidFill>
            <a:schemeClr val="bg1"/>
          </a:solidFill>
          <a:ln w="9144">
            <a:solidFill>
              <a:srgbClr val="000000"/>
            </a:solidFill>
            <a:round/>
            <a:headEnd/>
            <a:tailEnd/>
          </a:ln>
        </p:spPr>
        <p:txBody>
          <a:bodyPr lIns="0" tIns="0" rIns="0" bIns="0" anchor="ctr" anchorCtr="0"/>
          <a:lstStyle/>
          <a:p>
            <a:pPr algn="ctr"/>
            <a:r>
              <a:rPr lang="ja-JP" altLang="en-US" sz="1000" b="1" dirty="0">
                <a:latin typeface="Calibri Light"/>
                <a:cs typeface="Arial" panose="020B0604020202020204" pitchFamily="34" charset="0"/>
              </a:rPr>
              <a:t>金を出せ。</a:t>
            </a:r>
          </a:p>
          <a:p>
            <a:pPr algn="ctr"/>
            <a:r>
              <a:rPr lang="ja-JP" altLang="en-US" sz="1000" b="1" dirty="0">
                <a:latin typeface="Calibri Light"/>
                <a:cs typeface="Arial" panose="020B0604020202020204" pitchFamily="34" charset="0"/>
              </a:rPr>
              <a:t>出さないと撃つぞ。</a:t>
            </a:r>
            <a:endParaRPr lang="de-DE" altLang="de-DE" sz="1000" dirty="0">
              <a:latin typeface="Calibri Light"/>
              <a:cs typeface="Arial" panose="020B0604020202020204" pitchFamily="34" charset="0"/>
            </a:endParaRPr>
          </a:p>
        </p:txBody>
      </p:sp>
      <p:sp>
        <p:nvSpPr>
          <p:cNvPr id="31" name="Caption_24"/>
          <p:cNvSpPr/>
          <p:nvPr/>
        </p:nvSpPr>
        <p:spPr bwMode="gray">
          <a:xfrm>
            <a:off x="7088187" y="1063752"/>
            <a:ext cx="1005840" cy="640080"/>
          </a:xfrm>
          <a:prstGeom prst="wedgeEllipseCallout">
            <a:avLst>
              <a:gd name="adj1" fmla="val -44643"/>
              <a:gd name="adj2" fmla="val 69708"/>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ja-JP" altLang="en-US" sz="1000" b="1" dirty="0">
                <a:solidFill>
                  <a:sysClr val="windowText" lastClr="000000"/>
                </a:solidFill>
                <a:latin typeface="Calibri Light"/>
              </a:rPr>
              <a:t>いらっしゃい、ぼうや</a:t>
            </a:r>
            <a:r>
              <a:rPr lang="en-US" altLang="ja-JP" sz="1000" b="1" dirty="0">
                <a:solidFill>
                  <a:sysClr val="windowText" lastClr="000000"/>
                </a:solidFill>
                <a:latin typeface="Calibri Light"/>
              </a:rPr>
              <a:t>...</a:t>
            </a:r>
            <a:endParaRPr lang="en-GB" altLang="de-DE" sz="1000" b="1" dirty="0">
              <a:solidFill>
                <a:sysClr val="windowText" lastClr="000000"/>
              </a:solidFill>
              <a:latin typeface="Calibri Light"/>
            </a:endParaRPr>
          </a:p>
        </p:txBody>
      </p:sp>
      <p:sp>
        <p:nvSpPr>
          <p:cNvPr id="33" name="Caption_29"/>
          <p:cNvSpPr/>
          <p:nvPr/>
        </p:nvSpPr>
        <p:spPr bwMode="gray">
          <a:xfrm>
            <a:off x="4441398" y="1133856"/>
            <a:ext cx="1170432" cy="365760"/>
          </a:xfrm>
          <a:custGeom>
            <a:avLst/>
            <a:gdLst>
              <a:gd name="connsiteX0" fmla="*/ 1205 w 1149169"/>
              <a:gd name="connsiteY0" fmla="*/ 215904 h 345318"/>
              <a:gd name="connsiteX1" fmla="*/ 242744 w 1149169"/>
              <a:gd name="connsiteY1" fmla="*/ 60629 h 345318"/>
              <a:gd name="connsiteX2" fmla="*/ 553295 w 1149169"/>
              <a:gd name="connsiteY2" fmla="*/ 244 h 345318"/>
              <a:gd name="connsiteX3" fmla="*/ 906978 w 1149169"/>
              <a:gd name="connsiteY3" fmla="*/ 43376 h 345318"/>
              <a:gd name="connsiteX4" fmla="*/ 1139892 w 1149169"/>
              <a:gd name="connsiteY4" fmla="*/ 138266 h 345318"/>
              <a:gd name="connsiteX5" fmla="*/ 1079507 w 1149169"/>
              <a:gd name="connsiteY5" fmla="*/ 284915 h 345318"/>
              <a:gd name="connsiteX6" fmla="*/ 863846 w 1149169"/>
              <a:gd name="connsiteY6" fmla="*/ 207278 h 345318"/>
              <a:gd name="connsiteX7" fmla="*/ 587801 w 1149169"/>
              <a:gd name="connsiteY7" fmla="*/ 172772 h 345318"/>
              <a:gd name="connsiteX8" fmla="*/ 329009 w 1149169"/>
              <a:gd name="connsiteY8" fmla="*/ 224531 h 345318"/>
              <a:gd name="connsiteX9" fmla="*/ 156480 w 1149169"/>
              <a:gd name="connsiteY9" fmla="*/ 345300 h 345318"/>
              <a:gd name="connsiteX10" fmla="*/ 1205 w 1149169"/>
              <a:gd name="connsiteY10" fmla="*/ 215904 h 34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9169" h="345318">
                <a:moveTo>
                  <a:pt x="1205" y="215904"/>
                </a:moveTo>
                <a:cubicBezTo>
                  <a:pt x="15582" y="168459"/>
                  <a:pt x="150729" y="96572"/>
                  <a:pt x="242744" y="60629"/>
                </a:cubicBezTo>
                <a:cubicBezTo>
                  <a:pt x="334759" y="24686"/>
                  <a:pt x="442589" y="3119"/>
                  <a:pt x="553295" y="244"/>
                </a:cubicBezTo>
                <a:cubicBezTo>
                  <a:pt x="664001" y="-2632"/>
                  <a:pt x="809212" y="20372"/>
                  <a:pt x="906978" y="43376"/>
                </a:cubicBezTo>
                <a:cubicBezTo>
                  <a:pt x="1004744" y="66380"/>
                  <a:pt x="1111137" y="98009"/>
                  <a:pt x="1139892" y="138266"/>
                </a:cubicBezTo>
                <a:cubicBezTo>
                  <a:pt x="1168647" y="178523"/>
                  <a:pt x="1125515" y="273413"/>
                  <a:pt x="1079507" y="284915"/>
                </a:cubicBezTo>
                <a:cubicBezTo>
                  <a:pt x="1033499" y="296417"/>
                  <a:pt x="945797" y="225969"/>
                  <a:pt x="863846" y="207278"/>
                </a:cubicBezTo>
                <a:cubicBezTo>
                  <a:pt x="781895" y="188587"/>
                  <a:pt x="676940" y="169897"/>
                  <a:pt x="587801" y="172772"/>
                </a:cubicBezTo>
                <a:cubicBezTo>
                  <a:pt x="498662" y="175647"/>
                  <a:pt x="400896" y="195776"/>
                  <a:pt x="329009" y="224531"/>
                </a:cubicBezTo>
                <a:cubicBezTo>
                  <a:pt x="257122" y="253286"/>
                  <a:pt x="208239" y="343862"/>
                  <a:pt x="156480" y="345300"/>
                </a:cubicBezTo>
                <a:cubicBezTo>
                  <a:pt x="104722" y="346738"/>
                  <a:pt x="-13172" y="263349"/>
                  <a:pt x="1205" y="215904"/>
                </a:cubicBezTo>
                <a:close/>
              </a:path>
            </a:pathLst>
          </a:custGeom>
          <a:solidFill>
            <a:schemeClr val="bg1"/>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a:solidFill>
                <a:schemeClr val="tx1"/>
              </a:solidFill>
              <a:latin typeface="+mj-lt"/>
            </a:endParaRPr>
          </a:p>
        </p:txBody>
      </p:sp>
      <p:pic>
        <p:nvPicPr>
          <p:cNvPr id="34"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6" name="Caption_28"/>
          <p:cNvSpPr/>
          <p:nvPr/>
        </p:nvSpPr>
        <p:spPr>
          <a:xfrm>
            <a:off x="5449515" y="1772816"/>
            <a:ext cx="411480" cy="169277"/>
          </a:xfrm>
          <a:prstGeom prst="rect">
            <a:avLst/>
          </a:prstGeom>
          <a:solidFill>
            <a:schemeClr val="bg1"/>
          </a:solidFill>
        </p:spPr>
        <p:txBody>
          <a:bodyPr wrap="none" lIns="0" tIns="0" rIns="0" bIns="0">
            <a:noAutofit/>
          </a:bodyPr>
          <a:lstStyle/>
          <a:p>
            <a:pPr algn="ctr"/>
            <a:r>
              <a:rPr lang="ja-JP" altLang="en-US" sz="1000" b="1"/>
              <a:t>わあ</a:t>
            </a:r>
            <a:r>
              <a:rPr lang="en-US" altLang="ja-JP" sz="1000" b="1"/>
              <a:t>!</a:t>
            </a:r>
            <a:endParaRPr lang="en-US" sz="1000" b="1" dirty="0"/>
          </a:p>
        </p:txBody>
      </p:sp>
      <p:sp>
        <p:nvSpPr>
          <p:cNvPr id="40" name="Caption_30"/>
          <p:cNvSpPr/>
          <p:nvPr/>
        </p:nvSpPr>
        <p:spPr bwMode="gray">
          <a:xfrm>
            <a:off x="4657427" y="1243608"/>
            <a:ext cx="914400" cy="4572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prstTxWarp prst="textArchUp">
              <a:avLst>
                <a:gd name="adj" fmla="val 11845077"/>
              </a:avLst>
            </a:prstTxWarp>
          </a:bodyPr>
          <a:lstStyle/>
          <a:p>
            <a:pPr algn="ctr"/>
            <a:r>
              <a:rPr lang="ja-JP" altLang="en-US" spc="600">
                <a:ln w="19050">
                  <a:solidFill>
                    <a:srgbClr val="000000"/>
                  </a:solidFill>
                </a:ln>
                <a:solidFill>
                  <a:schemeClr val="tx1"/>
                </a:solidFill>
                <a:latin typeface="+mj-lt"/>
              </a:rPr>
              <a:t>おもちゃ</a:t>
            </a:r>
            <a:endParaRPr lang="en-US" sz="1600" spc="600" dirty="0">
              <a:ln w="19050">
                <a:solidFill>
                  <a:srgbClr val="000000"/>
                </a:solidFill>
              </a:ln>
              <a:solidFill>
                <a:schemeClr val="tx1"/>
              </a:solidFill>
              <a:latin typeface="+mj-lt"/>
            </a:endParaRPr>
          </a:p>
        </p:txBody>
      </p:sp>
    </p:spTree>
    <p:extLst>
      <p:ext uri="{BB962C8B-B14F-4D97-AF65-F5344CB8AC3E}">
        <p14:creationId xmlns:p14="http://schemas.microsoft.com/office/powerpoint/2010/main" val="7707012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2" name="Text Box 5"/>
          <p:cNvSpPr txBox="1">
            <a:spLocks noChangeArrowheads="1"/>
          </p:cNvSpPr>
          <p:nvPr/>
        </p:nvSpPr>
        <p:spPr bwMode="auto">
          <a:xfrm>
            <a:off x="3048794" y="5272088"/>
            <a:ext cx="26422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200" b="1">
                <a:solidFill>
                  <a:srgbClr val="333333"/>
                </a:solidFill>
                <a:latin typeface="+mn-lt"/>
              </a:rPr>
              <a:t>Warning! A storm front is approaching the coast! Leave the beach</a:t>
            </a:r>
            <a:endParaRPr lang="en-GB" altLang="de-DE" sz="1800" b="1">
              <a:solidFill>
                <a:srgbClr val="333333"/>
              </a:solidFill>
              <a:latin typeface="+mn-lt"/>
            </a:endParaRPr>
          </a:p>
        </p:txBody>
      </p:sp>
      <p:sp>
        <p:nvSpPr>
          <p:cNvPr id="4" name="Footer Placeholder 3"/>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altLang="ja-JP">
              <a:latin typeface="+mn-lt"/>
            </a:endParaRPr>
          </a:p>
        </p:txBody>
      </p:sp>
      <p:sp>
        <p:nvSpPr>
          <p:cNvPr id="5" name="Slide Number Placeholder 4"/>
          <p:cNvSpPr>
            <a:spLocks noGrp="1"/>
          </p:cNvSpPr>
          <p:nvPr>
            <p:ph type="sldNum" sz="quarter" idx="12"/>
          </p:nvPr>
        </p:nvSpPr>
        <p:spPr/>
        <p:txBody>
          <a:bodyPr/>
          <a:lstStyle/>
          <a:p>
            <a:pPr>
              <a:defRPr/>
            </a:pPr>
            <a:fld id="{2E14B6D7-FDB2-4850-A6AD-6051E901D59F}" type="slidenum">
              <a:rPr lang="ja-JP" altLang="de-DE" smtClean="0">
                <a:latin typeface="+mn-lt"/>
              </a:rPr>
              <a:pPr>
                <a:defRPr/>
              </a:pPr>
              <a:t>37</a:t>
            </a:fld>
            <a:endParaRPr lang="de-DE" altLang="ja-JP">
              <a:latin typeface="+mn-lt"/>
            </a:endParaRPr>
          </a:p>
        </p:txBody>
      </p:sp>
      <p:pic>
        <p:nvPicPr>
          <p:cNvPr id="13"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0984"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1"/>
          <p:cNvSpPr txBox="1"/>
          <p:nvPr/>
        </p:nvSpPr>
        <p:spPr>
          <a:xfrm>
            <a:off x="2840984" y="5884164"/>
            <a:ext cx="6479552" cy="384914"/>
          </a:xfrm>
          <a:prstGeom prst="rect">
            <a:avLst/>
          </a:prstGeom>
        </p:spPr>
        <p:txBody>
          <a:bodyPr lIns="0" tIns="12700" rIns="0" bIns="0">
            <a:spAutoFit/>
          </a:bodyPr>
          <a:lstStyle/>
          <a:p>
            <a:pPr marL="12700" algn="ctr" eaLnBrk="1" fontAlgn="auto" hangingPunct="1">
              <a:lnSpc>
                <a:spcPct val="105000"/>
              </a:lnSpc>
              <a:spcBef>
                <a:spcPts val="1999"/>
              </a:spcBef>
              <a:spcAft>
                <a:spcPts val="0"/>
              </a:spcAft>
              <a:defRPr/>
            </a:pPr>
            <a:r>
              <a:rPr lang="ja-JP" altLang="en-US" sz="2400" spc="-5" dirty="0">
                <a:solidFill>
                  <a:srgbClr val="004992"/>
                </a:solidFill>
                <a:latin typeface="Calibri Light"/>
                <a:cs typeface="Verdana"/>
              </a:rPr>
              <a:t>親子はボートで海に出るでしょうか</a:t>
            </a:r>
            <a:r>
              <a:rPr lang="en-US" altLang="ja-JP" sz="2400" spc="-5" dirty="0">
                <a:solidFill>
                  <a:srgbClr val="004992"/>
                </a:solidFill>
                <a:latin typeface="Calibri Light"/>
                <a:cs typeface="Verdana"/>
              </a:rPr>
              <a:t>? </a:t>
            </a:r>
            <a:endParaRPr sz="2400" dirty="0">
              <a:solidFill>
                <a:srgbClr val="004992"/>
              </a:solidFill>
              <a:latin typeface="Calibri Light"/>
              <a:cs typeface="Verdana"/>
            </a:endParaRPr>
          </a:p>
        </p:txBody>
      </p:sp>
      <p:sp>
        <p:nvSpPr>
          <p:cNvPr id="16" name="Caption_12"/>
          <p:cNvSpPr>
            <a:spLocks/>
          </p:cNvSpPr>
          <p:nvPr/>
        </p:nvSpPr>
        <p:spPr bwMode="auto">
          <a:xfrm>
            <a:off x="3895344" y="5202936"/>
            <a:ext cx="1783080" cy="484632"/>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7" name="Caption_13"/>
          <p:cNvSpPr>
            <a:spLocks/>
          </p:cNvSpPr>
          <p:nvPr/>
        </p:nvSpPr>
        <p:spPr bwMode="auto">
          <a:xfrm>
            <a:off x="4760546" y="5029200"/>
            <a:ext cx="54864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4" name="Caption_14"/>
          <p:cNvSpPr>
            <a:spLocks/>
          </p:cNvSpPr>
          <p:nvPr/>
        </p:nvSpPr>
        <p:spPr bwMode="auto">
          <a:xfrm>
            <a:off x="4069080" y="5138928"/>
            <a:ext cx="1554480" cy="548640"/>
          </a:xfrm>
          <a:prstGeom prst="roundRect">
            <a:avLst/>
          </a:prstGeom>
          <a:noFill/>
          <a:ln w="9144">
            <a:noFill/>
            <a:round/>
            <a:headEnd/>
            <a:tailEnd/>
          </a:ln>
        </p:spPr>
        <p:txBody>
          <a:bodyPr lIns="0" tIns="0" rIns="0" bIns="0" anchor="ctr" anchorCtr="0"/>
          <a:lstStyle/>
          <a:p>
            <a:pPr algn="ctr" eaLnBrk="1" fontAlgn="auto" hangingPunct="1">
              <a:spcBef>
                <a:spcPts val="0"/>
              </a:spcBef>
              <a:spcAft>
                <a:spcPts val="0"/>
              </a:spcAft>
              <a:defRPr/>
            </a:pPr>
            <a:r>
              <a:rPr lang="ja-JP" altLang="en-US" sz="1100" b="1" spc="-5">
                <a:solidFill>
                  <a:srgbClr val="333333"/>
                </a:solidFill>
                <a:latin typeface="Calibri Light"/>
                <a:cs typeface="Arial"/>
              </a:rPr>
              <a:t>台風接近中につき遊泳禁止です。砂浜から離れて下さい。</a:t>
            </a:r>
            <a:endParaRPr lang="en-US" sz="1100" b="1" spc="-5" dirty="0">
              <a:solidFill>
                <a:srgbClr val="333333"/>
              </a:solidFill>
              <a:latin typeface="Calibri Light"/>
              <a:cs typeface="Arial"/>
            </a:endParaRPr>
          </a:p>
        </p:txBody>
      </p:sp>
      <p:sp>
        <p:nvSpPr>
          <p:cNvPr id="20" name="Rectangle 60"/>
          <p:cNvSpPr>
            <a:spLocks noChangeArrowheads="1"/>
          </p:cNvSpPr>
          <p:nvPr/>
        </p:nvSpPr>
        <p:spPr bwMode="auto">
          <a:xfrm>
            <a:off x="2929235" y="3435670"/>
            <a:ext cx="315468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1" name="Rectangle 60"/>
          <p:cNvSpPr>
            <a:spLocks noChangeArrowheads="1"/>
          </p:cNvSpPr>
          <p:nvPr/>
        </p:nvSpPr>
        <p:spPr bwMode="auto">
          <a:xfrm>
            <a:off x="6075348" y="1188720"/>
            <a:ext cx="3108960" cy="2258568"/>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2" name="Rectangle 60"/>
          <p:cNvSpPr>
            <a:spLocks noChangeArrowheads="1"/>
          </p:cNvSpPr>
          <p:nvPr/>
        </p:nvSpPr>
        <p:spPr bwMode="auto">
          <a:xfrm>
            <a:off x="2929235" y="1188720"/>
            <a:ext cx="3154680" cy="2258568"/>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2" name="Text Box 5"/>
          <p:cNvSpPr txBox="1">
            <a:spLocks noChangeArrowheads="1"/>
          </p:cNvSpPr>
          <p:nvPr/>
        </p:nvSpPr>
        <p:spPr bwMode="auto">
          <a:xfrm>
            <a:off x="3048794" y="5272088"/>
            <a:ext cx="26422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200" b="1">
                <a:solidFill>
                  <a:srgbClr val="333333"/>
                </a:solidFill>
                <a:latin typeface="+mn-lt"/>
              </a:rPr>
              <a:t>Warning! A storm front is approaching the coast! Leave the beach</a:t>
            </a:r>
            <a:endParaRPr lang="en-GB" altLang="de-DE" sz="1800" b="1">
              <a:solidFill>
                <a:srgbClr val="333333"/>
              </a:solidFill>
              <a:latin typeface="+mn-lt"/>
            </a:endParaRPr>
          </a:p>
        </p:txBody>
      </p:sp>
      <p:sp>
        <p:nvSpPr>
          <p:cNvPr id="4" name="Footer Placeholder 3"/>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altLang="ja-JP">
              <a:latin typeface="+mn-lt"/>
            </a:endParaRPr>
          </a:p>
        </p:txBody>
      </p:sp>
      <p:sp>
        <p:nvSpPr>
          <p:cNvPr id="5" name="Slide Number Placeholder 4"/>
          <p:cNvSpPr>
            <a:spLocks noGrp="1"/>
          </p:cNvSpPr>
          <p:nvPr>
            <p:ph type="sldNum" sz="quarter" idx="12"/>
          </p:nvPr>
        </p:nvSpPr>
        <p:spPr/>
        <p:txBody>
          <a:bodyPr/>
          <a:lstStyle/>
          <a:p>
            <a:pPr>
              <a:defRPr/>
            </a:pPr>
            <a:fld id="{2E14B6D7-FDB2-4850-A6AD-6051E901D59F}" type="slidenum">
              <a:rPr lang="ja-JP" altLang="de-DE" smtClean="0">
                <a:latin typeface="+mn-lt"/>
              </a:rPr>
              <a:pPr>
                <a:defRPr/>
              </a:pPr>
              <a:t>38</a:t>
            </a:fld>
            <a:endParaRPr lang="de-DE" altLang="ja-JP">
              <a:latin typeface="+mn-lt"/>
            </a:endParaRPr>
          </a:p>
        </p:txBody>
      </p:sp>
      <p:pic>
        <p:nvPicPr>
          <p:cNvPr id="13"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0984"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1"/>
          <p:cNvSpPr txBox="1"/>
          <p:nvPr/>
        </p:nvSpPr>
        <p:spPr>
          <a:xfrm>
            <a:off x="2840984" y="5884164"/>
            <a:ext cx="6479552" cy="384914"/>
          </a:xfrm>
          <a:prstGeom prst="rect">
            <a:avLst/>
          </a:prstGeom>
        </p:spPr>
        <p:txBody>
          <a:bodyPr lIns="0" tIns="12700" rIns="0" bIns="0">
            <a:spAutoFit/>
          </a:bodyPr>
          <a:lstStyle/>
          <a:p>
            <a:pPr marL="12700" algn="ctr" eaLnBrk="1" fontAlgn="auto" hangingPunct="1">
              <a:lnSpc>
                <a:spcPct val="105000"/>
              </a:lnSpc>
              <a:spcBef>
                <a:spcPts val="1999"/>
              </a:spcBef>
              <a:spcAft>
                <a:spcPts val="0"/>
              </a:spcAft>
              <a:defRPr/>
            </a:pPr>
            <a:r>
              <a:rPr lang="ja-JP" altLang="en-US" sz="2400" spc="-5" dirty="0">
                <a:solidFill>
                  <a:srgbClr val="004992"/>
                </a:solidFill>
                <a:latin typeface="Calibri Light"/>
                <a:cs typeface="Verdana"/>
              </a:rPr>
              <a:t>親子はボートで海に出るでしょうか</a:t>
            </a:r>
            <a:r>
              <a:rPr lang="en-US" altLang="ja-JP" sz="2400" spc="-5" dirty="0">
                <a:solidFill>
                  <a:srgbClr val="004992"/>
                </a:solidFill>
                <a:latin typeface="Calibri Light"/>
                <a:cs typeface="Verdana"/>
              </a:rPr>
              <a:t>? </a:t>
            </a:r>
            <a:endParaRPr sz="2400" dirty="0">
              <a:solidFill>
                <a:srgbClr val="004992"/>
              </a:solidFill>
              <a:latin typeface="Calibri Light"/>
              <a:cs typeface="Verdana"/>
            </a:endParaRPr>
          </a:p>
        </p:txBody>
      </p:sp>
      <p:sp>
        <p:nvSpPr>
          <p:cNvPr id="16" name="Caption_12"/>
          <p:cNvSpPr>
            <a:spLocks/>
          </p:cNvSpPr>
          <p:nvPr/>
        </p:nvSpPr>
        <p:spPr bwMode="auto">
          <a:xfrm>
            <a:off x="3895344" y="5202936"/>
            <a:ext cx="1783080" cy="484632"/>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7" name="Caption_13"/>
          <p:cNvSpPr>
            <a:spLocks/>
          </p:cNvSpPr>
          <p:nvPr/>
        </p:nvSpPr>
        <p:spPr bwMode="auto">
          <a:xfrm>
            <a:off x="4760546" y="5029200"/>
            <a:ext cx="54864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4" name="Caption_14"/>
          <p:cNvSpPr>
            <a:spLocks/>
          </p:cNvSpPr>
          <p:nvPr/>
        </p:nvSpPr>
        <p:spPr bwMode="auto">
          <a:xfrm>
            <a:off x="4069080" y="5138928"/>
            <a:ext cx="1554480" cy="548640"/>
          </a:xfrm>
          <a:prstGeom prst="roundRect">
            <a:avLst/>
          </a:prstGeom>
          <a:noFill/>
          <a:ln w="9144">
            <a:noFill/>
            <a:round/>
            <a:headEnd/>
            <a:tailEnd/>
          </a:ln>
        </p:spPr>
        <p:txBody>
          <a:bodyPr lIns="0" tIns="0" rIns="0" bIns="0" anchor="ctr" anchorCtr="0"/>
          <a:lstStyle/>
          <a:p>
            <a:pPr algn="ctr" eaLnBrk="1" fontAlgn="auto" hangingPunct="1">
              <a:spcBef>
                <a:spcPts val="0"/>
              </a:spcBef>
              <a:spcAft>
                <a:spcPts val="0"/>
              </a:spcAft>
              <a:defRPr/>
            </a:pPr>
            <a:r>
              <a:rPr lang="ja-JP" altLang="en-US" sz="1100" b="1" spc="-5">
                <a:solidFill>
                  <a:srgbClr val="333333"/>
                </a:solidFill>
                <a:latin typeface="Calibri Light"/>
                <a:cs typeface="Arial"/>
              </a:rPr>
              <a:t>台風接近中につき遊泳禁止です。砂浜から離れて下さい。</a:t>
            </a:r>
            <a:endParaRPr lang="en-US" sz="1100" b="1" spc="-5" dirty="0">
              <a:solidFill>
                <a:srgbClr val="333333"/>
              </a:solidFill>
              <a:latin typeface="Calibri Light"/>
              <a:cs typeface="Arial"/>
            </a:endParaRPr>
          </a:p>
        </p:txBody>
      </p:sp>
    </p:spTree>
    <p:extLst>
      <p:ext uri="{BB962C8B-B14F-4D97-AF65-F5344CB8AC3E}">
        <p14:creationId xmlns:p14="http://schemas.microsoft.com/office/powerpoint/2010/main" val="40227421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ja-JP" altLang="en-US" sz="3600" spc="-5" dirty="0">
                <a:latin typeface="+mn-lt"/>
                <a:ea typeface="+mn-ea"/>
                <a:cs typeface="+mn-cs"/>
              </a:rPr>
              <a:t>オプション</a:t>
            </a:r>
            <a:r>
              <a:rPr lang="en-US" altLang="ja-JP" sz="3600" spc="-5" dirty="0">
                <a:latin typeface="+mn-lt"/>
                <a:ea typeface="+mn-ea"/>
                <a:cs typeface="+mn-cs"/>
              </a:rPr>
              <a:t>: </a:t>
            </a:r>
            <a:r>
              <a:rPr lang="ja-JP" altLang="en-US" sz="3600" spc="-5" dirty="0">
                <a:latin typeface="+mn-lt"/>
                <a:ea typeface="+mn-ea"/>
                <a:cs typeface="+mn-cs"/>
              </a:rPr>
              <a:t>ビデオクリップ</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ja-JP" altLang="en-US" sz="2400" dirty="0">
                <a:solidFill>
                  <a:srgbClr val="004992"/>
                </a:solidFill>
              </a:rPr>
              <a:t>オプション</a:t>
            </a:r>
            <a:r>
              <a:rPr lang="en-US" altLang="ja-JP" sz="2400" dirty="0">
                <a:solidFill>
                  <a:srgbClr val="004992"/>
                </a:solidFill>
              </a:rPr>
              <a:t>: </a:t>
            </a:r>
            <a:r>
              <a:rPr lang="ja-JP" altLang="en-US" sz="2400" dirty="0">
                <a:solidFill>
                  <a:srgbClr val="004992"/>
                </a:solidFill>
              </a:rPr>
              <a:t>このトピックで扱うビデオクリップは、次のウェブサイトで入手できます</a:t>
            </a:r>
            <a:r>
              <a:rPr lang="en-US"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ja-JP" altLang="en-US" sz="2400" dirty="0">
                <a:solidFill>
                  <a:srgbClr val="333333"/>
                </a:solidFill>
              </a:rPr>
              <a:t>ビデオを観た後で、それがこのトピックにどのように関連するか、ディスカッションしてくださ</a:t>
            </a:r>
            <a:r>
              <a:rPr lang="ja-JP" altLang="en-US" sz="2400">
                <a:solidFill>
                  <a:srgbClr val="333333"/>
                </a:solidFill>
              </a:rPr>
              <a:t>い。</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601767B9-620E-4641-A18F-84F55B027523}" type="slidenum">
              <a:rPr lang="ja-JP" altLang="de-DE" smtClean="0">
                <a:latin typeface="+mn-lt"/>
              </a:rPr>
              <a:pPr>
                <a:defRPr/>
              </a:pPr>
              <a:t>39</a:t>
            </a:fld>
            <a:endParaRPr lang="de-DE" altLang="ja-JP">
              <a:latin typeface="+mn-lt"/>
            </a:endParaRPr>
          </a:p>
        </p:txBody>
      </p:sp>
      <p:sp>
        <p:nvSpPr>
          <p:cNvPr id="12" name="object 3"/>
          <p:cNvSpPr txBox="1"/>
          <p:nvPr/>
        </p:nvSpPr>
        <p:spPr>
          <a:xfrm>
            <a:off x="455023" y="4658666"/>
            <a:ext cx="8128431" cy="1325362"/>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i="1" spc="-5" dirty="0">
                <a:solidFill>
                  <a:srgbClr val="333333"/>
                </a:solidFill>
                <a:latin typeface="+mn-lt"/>
              </a:rPr>
              <a:t>[</a:t>
            </a:r>
            <a:r>
              <a:rPr lang="ja-JP" altLang="en-US" i="1" spc="-5" dirty="0">
                <a:solidFill>
                  <a:srgbClr val="333333"/>
                </a:solidFill>
                <a:latin typeface="+mn-lt"/>
              </a:rPr>
              <a:t>トレーナーの方へ</a:t>
            </a:r>
            <a:r>
              <a:rPr lang="en-US" i="1" spc="-5" dirty="0">
                <a:solidFill>
                  <a:srgbClr val="333333"/>
                </a:solidFill>
                <a:latin typeface="+mn-lt"/>
              </a:rPr>
              <a:t>:</a:t>
            </a:r>
            <a:endParaRPr dirty="0">
              <a:solidFill>
                <a:srgbClr val="333333"/>
              </a:solidFill>
              <a:latin typeface="+mn-lt"/>
            </a:endParaRPr>
          </a:p>
          <a:p>
            <a:pPr marL="12700" marR="5080" defTabSz="914400" eaLnBrk="0" fontAlgn="base" hangingPunct="0">
              <a:spcBef>
                <a:spcPts val="800"/>
              </a:spcBef>
              <a:spcAft>
                <a:spcPct val="0"/>
              </a:spcAft>
            </a:pPr>
            <a:r>
              <a:rPr lang="ja-JP" altLang="en-US" dirty="0">
                <a:solidFill>
                  <a:srgbClr val="333333"/>
                </a:solidFill>
                <a:latin typeface="+mn-lt"/>
              </a:rPr>
              <a:t>ビデオクリップのなかには、あなたの患者さん、あるいはあなたの文化にとって適切でないものも含まれています。 患者さんに提示する前に、慎重に確認してください</a:t>
            </a:r>
            <a:r>
              <a:rPr lang="de-DE" dirty="0">
                <a:solidFill>
                  <a:srgbClr val="333333"/>
                </a:solidFill>
                <a:latin typeface="+mn-lt"/>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Tree>
    <p:extLst>
      <p:ext uri="{BB962C8B-B14F-4D97-AF65-F5344CB8AC3E}">
        <p14:creationId xmlns:p14="http://schemas.microsoft.com/office/powerpoint/2010/main" val="133122103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2E14B6D7-FDB2-4850-A6AD-6051E901D59F}" type="slidenum">
              <a:rPr lang="ja-JP" altLang="de-DE" smtClean="0">
                <a:latin typeface="+mn-lt"/>
              </a:rPr>
              <a:pPr>
                <a:defRPr/>
              </a:pPr>
              <a:t>40</a:t>
            </a:fld>
            <a:endParaRPr lang="de-DE" altLang="ja-JP">
              <a:latin typeface="+mn-lt"/>
            </a:endParaRPr>
          </a:p>
        </p:txBody>
      </p:sp>
      <p:pic>
        <p:nvPicPr>
          <p:cNvPr id="8" name="Picture 1029" descr="John&amp;Ma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71432" y="1078992"/>
            <a:ext cx="3418657"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9"/>
          <p:cNvSpPr txBox="1"/>
          <p:nvPr/>
        </p:nvSpPr>
        <p:spPr>
          <a:xfrm>
            <a:off x="408955" y="5918513"/>
            <a:ext cx="11376000" cy="750847"/>
          </a:xfrm>
          <a:prstGeom prst="rect">
            <a:avLst/>
          </a:prstGeom>
        </p:spPr>
        <p:txBody>
          <a:bodyPr wrap="square" lIns="0" tIns="12065" rIns="0" bIns="0">
            <a:spAutoFit/>
          </a:bodyPr>
          <a:lstStyle/>
          <a:p>
            <a:pPr algn="ctr" eaLnBrk="1" fontAlgn="auto" hangingPunct="1">
              <a:spcBef>
                <a:spcPts val="1200"/>
              </a:spcBef>
              <a:spcAft>
                <a:spcPts val="0"/>
              </a:spcAft>
              <a:defRPr/>
            </a:pPr>
            <a:r>
              <a:rPr lang="ja-JP" altLang="en-US" sz="2400" spc="-5" dirty="0">
                <a:solidFill>
                  <a:srgbClr val="004992"/>
                </a:solidFill>
                <a:latin typeface="Calibri Light"/>
                <a:cs typeface="Verdana"/>
              </a:rPr>
              <a:t>ジョンは、メアリーが最後にアイスクリームの販売車を見たのはどこだと思うでしょう</a:t>
            </a:r>
            <a:r>
              <a:rPr lang="en-US" altLang="ja-JP" sz="2400" spc="-5" dirty="0">
                <a:solidFill>
                  <a:srgbClr val="004992"/>
                </a:solidFill>
                <a:latin typeface="Calibri Light"/>
                <a:cs typeface="Verdana"/>
              </a:rPr>
              <a:t>?</a:t>
            </a:r>
            <a:r>
              <a:rPr lang="ja-JP" altLang="en-US" sz="2400" spc="-5" dirty="0">
                <a:solidFill>
                  <a:srgbClr val="004992"/>
                </a:solidFill>
                <a:latin typeface="Calibri Light"/>
                <a:cs typeface="Verdana"/>
              </a:rPr>
              <a:t>公園でしょうか、教会でしょうか</a:t>
            </a:r>
            <a:r>
              <a:rPr lang="en-US" altLang="ja-JP" sz="2400" spc="-5" dirty="0">
                <a:solidFill>
                  <a:srgbClr val="004992"/>
                </a:solidFill>
                <a:latin typeface="Calibri Light"/>
                <a:cs typeface="Verdana"/>
              </a:rPr>
              <a:t>?</a:t>
            </a:r>
            <a:endParaRPr sz="2400" dirty="0">
              <a:solidFill>
                <a:srgbClr val="004992"/>
              </a:solidFill>
              <a:latin typeface="Calibri Light"/>
              <a:cs typeface="Verdana"/>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2E14B6D7-FDB2-4850-A6AD-6051E901D59F}" type="slidenum">
              <a:rPr lang="ja-JP" altLang="de-DE" smtClean="0">
                <a:latin typeface="+mn-lt"/>
              </a:rPr>
              <a:pPr>
                <a:defRPr/>
              </a:pPr>
              <a:t>41</a:t>
            </a:fld>
            <a:endParaRPr lang="de-DE" altLang="ja-JP">
              <a:latin typeface="+mn-lt"/>
            </a:endParaRPr>
          </a:p>
        </p:txBody>
      </p:sp>
      <p:pic>
        <p:nvPicPr>
          <p:cNvPr id="9" name="Picture 14"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7766" y="1078992"/>
            <a:ext cx="68659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0"/>
          <p:cNvSpPr txBox="1">
            <a:spLocks noChangeArrowheads="1"/>
          </p:cNvSpPr>
          <p:nvPr/>
        </p:nvSpPr>
        <p:spPr bwMode="auto">
          <a:xfrm>
            <a:off x="408954" y="5884164"/>
            <a:ext cx="11376000"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ja-JP" altLang="en-US" sz="2400" dirty="0">
                <a:solidFill>
                  <a:srgbClr val="004992"/>
                </a:solidFill>
                <a:latin typeface="Calibri Light"/>
              </a:rPr>
              <a:t>お母さんはどう考えるでしょうか</a:t>
            </a:r>
            <a:r>
              <a:rPr lang="en-US" altLang="ja-JP" sz="2400" dirty="0">
                <a:solidFill>
                  <a:srgbClr val="004992"/>
                </a:solidFill>
                <a:latin typeface="Calibri Light"/>
              </a:rPr>
              <a:t>...</a:t>
            </a:r>
            <a:r>
              <a:rPr lang="ja-JP" altLang="en-US" sz="2400" dirty="0">
                <a:solidFill>
                  <a:srgbClr val="004992"/>
                </a:solidFill>
                <a:latin typeface="Calibri Light"/>
              </a:rPr>
              <a:t>正しく考えられるでしょうか</a:t>
            </a:r>
            <a:r>
              <a:rPr lang="en-US" altLang="ja-JP" sz="2400" dirty="0">
                <a:solidFill>
                  <a:srgbClr val="004992"/>
                </a:solidFill>
                <a:latin typeface="Calibri Light"/>
              </a:rPr>
              <a:t>?</a:t>
            </a:r>
            <a:endParaRPr lang="de-DE" altLang="de-DE" sz="2400" dirty="0">
              <a:solidFill>
                <a:srgbClr val="004992"/>
              </a:solidFill>
              <a:latin typeface="Calibri Light"/>
            </a:endParaRPr>
          </a:p>
        </p:txBody>
      </p:sp>
      <p:sp>
        <p:nvSpPr>
          <p:cNvPr id="11" name="Caption_12"/>
          <p:cNvSpPr>
            <a:spLocks/>
          </p:cNvSpPr>
          <p:nvPr/>
        </p:nvSpPr>
        <p:spPr bwMode="auto">
          <a:xfrm>
            <a:off x="3537404" y="1066799"/>
            <a:ext cx="1828800" cy="850392"/>
          </a:xfrm>
          <a:prstGeom prst="wedgeEllipseCallout">
            <a:avLst>
              <a:gd name="adj1" fmla="val -51971"/>
              <a:gd name="adj2" fmla="val 72409"/>
            </a:avLst>
          </a:prstGeom>
          <a:solidFill>
            <a:srgbClr val="FFFFFF"/>
          </a:solidFill>
          <a:ln w="9525">
            <a:solidFill>
              <a:srgbClr val="000000"/>
            </a:solidFill>
            <a:round/>
            <a:headEnd/>
            <a:tailEnd/>
          </a:ln>
        </p:spPr>
        <p:txBody>
          <a:bodyPr lIns="0" tIns="0" rIns="0" bIns="0" anchor="ctr" anchorCtr="0"/>
          <a:lstStyle/>
          <a:p>
            <a:pPr algn="ctr"/>
            <a:r>
              <a:rPr lang="ja-JP" altLang="en-US" sz="1200" b="1" dirty="0">
                <a:latin typeface="Calibri Light"/>
                <a:cs typeface="Arial" panose="020B0604020202020204" pitchFamily="34" charset="0"/>
              </a:rPr>
              <a:t>おかあさん、食べるものない</a:t>
            </a:r>
            <a:r>
              <a:rPr lang="en-US" altLang="ja-JP" sz="1200" b="1" dirty="0">
                <a:latin typeface="Calibri Light"/>
                <a:cs typeface="Arial" panose="020B0604020202020204" pitchFamily="34" charset="0"/>
              </a:rPr>
              <a:t>?</a:t>
            </a:r>
            <a:r>
              <a:rPr lang="ja-JP" altLang="en-US" sz="1200" b="1" dirty="0">
                <a:latin typeface="Calibri Light"/>
                <a:cs typeface="Arial" panose="020B0604020202020204" pitchFamily="34" charset="0"/>
              </a:rPr>
              <a:t>おなか減っちゃった</a:t>
            </a:r>
            <a:r>
              <a:rPr lang="en-US" altLang="ja-JP" sz="1200" b="1" dirty="0">
                <a:latin typeface="Calibri Light"/>
                <a:cs typeface="Arial" panose="020B0604020202020204" pitchFamily="34" charset="0"/>
              </a:rPr>
              <a:t>!</a:t>
            </a:r>
            <a:endParaRPr lang="de-DE" altLang="de-DE" sz="1200" dirty="0">
              <a:latin typeface="Calibri Light"/>
              <a:cs typeface="Arial" panose="020B0604020202020204" pitchFamily="34"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43"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0038" y="1078992"/>
            <a:ext cx="684144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069" name="Rectangle 5"/>
          <p:cNvSpPr>
            <a:spLocks noChangeArrowheads="1"/>
          </p:cNvSpPr>
          <p:nvPr/>
        </p:nvSpPr>
        <p:spPr bwMode="auto">
          <a:xfrm rot="-2164809">
            <a:off x="7442022" y="1813842"/>
            <a:ext cx="192666" cy="71437"/>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800">
              <a:latin typeface="Calibri Light"/>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2E14B6D7-FDB2-4850-A6AD-6051E901D59F}" type="slidenum">
              <a:rPr lang="ja-JP" altLang="de-DE" smtClean="0">
                <a:latin typeface="+mn-lt"/>
              </a:rPr>
              <a:pPr>
                <a:defRPr/>
              </a:pPr>
              <a:t>42</a:t>
            </a:fld>
            <a:endParaRPr lang="de-DE" altLang="ja-JP">
              <a:latin typeface="+mn-lt"/>
            </a:endParaRPr>
          </a:p>
        </p:txBody>
      </p:sp>
      <p:sp>
        <p:nvSpPr>
          <p:cNvPr id="21" name="Caption_22"/>
          <p:cNvSpPr txBox="1"/>
          <p:nvPr/>
        </p:nvSpPr>
        <p:spPr>
          <a:xfrm rot="-60000">
            <a:off x="6080919" y="3520440"/>
            <a:ext cx="3200400" cy="155448"/>
          </a:xfrm>
          <a:prstGeom prst="rect">
            <a:avLst/>
          </a:prstGeom>
          <a:solidFill>
            <a:schemeClr val="bg1"/>
          </a:solidFill>
          <a:ln w="9144">
            <a:noFill/>
          </a:ln>
        </p:spPr>
        <p:txBody>
          <a:bodyPr lIns="0" tIns="0" rIns="0" bIns="0" anchor="t" anchorCtr="0">
            <a:noAutofit/>
          </a:bodyPr>
          <a:lstStyle/>
          <a:p>
            <a:pPr marL="19685" eaLnBrk="1" fontAlgn="auto" hangingPunct="1">
              <a:spcBef>
                <a:spcPts val="0"/>
              </a:spcBef>
              <a:spcAft>
                <a:spcPts val="0"/>
              </a:spcAft>
              <a:defRPr/>
            </a:pPr>
            <a:r>
              <a:rPr lang="en-US" sz="1000" b="1" dirty="0">
                <a:latin typeface="Calibri Light"/>
                <a:cs typeface="Arial"/>
              </a:rPr>
              <a:t> </a:t>
            </a:r>
            <a:endParaRPr sz="1000" dirty="0">
              <a:latin typeface="Calibri Light"/>
              <a:cs typeface="Arial"/>
            </a:endParaRPr>
          </a:p>
        </p:txBody>
      </p:sp>
      <p:sp>
        <p:nvSpPr>
          <p:cNvPr id="22" name="Caption_15"/>
          <p:cNvSpPr txBox="1">
            <a:spLocks noChangeArrowheads="1"/>
          </p:cNvSpPr>
          <p:nvPr/>
        </p:nvSpPr>
        <p:spPr bwMode="auto">
          <a:xfrm>
            <a:off x="1213005" y="5884164"/>
            <a:ext cx="9709118" cy="788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2700" rIns="0" bIns="0">
            <a:spAutoFit/>
          </a:bodyPr>
          <a:lstStyle>
            <a:lvl1pPr marL="12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algn="ctr" eaLnBrk="1" hangingPunct="1">
              <a:lnSpc>
                <a:spcPct val="105000"/>
              </a:lnSpc>
              <a:spcBef>
                <a:spcPts val="1999"/>
              </a:spcBef>
              <a:spcAft>
                <a:spcPts val="0"/>
              </a:spcAft>
            </a:pPr>
            <a:r>
              <a:rPr lang="ja-JP" altLang="en-US" sz="2400" dirty="0">
                <a:solidFill>
                  <a:srgbClr val="004992"/>
                </a:solidFill>
                <a:latin typeface="Calibri Light"/>
                <a:ea typeface="Verdana" panose="020B0604030504040204" pitchFamily="34" charset="0"/>
                <a:cs typeface="Verdana" panose="020B0604030504040204" pitchFamily="34" charset="0"/>
              </a:rPr>
              <a:t>一回目にバッテリーがあがったのはなぜでしょうか</a:t>
            </a:r>
            <a:r>
              <a:rPr lang="en-US" altLang="ja-JP" sz="2400" dirty="0">
                <a:solidFill>
                  <a:srgbClr val="004992"/>
                </a:solidFill>
                <a:latin typeface="Calibri Light"/>
                <a:ea typeface="Verdana" panose="020B0604030504040204" pitchFamily="34" charset="0"/>
                <a:cs typeface="Verdana" panose="020B0604030504040204" pitchFamily="34" charset="0"/>
              </a:rPr>
              <a:t>?</a:t>
            </a:r>
            <a:r>
              <a:rPr lang="ja-JP" altLang="en-US" sz="2400" dirty="0">
                <a:solidFill>
                  <a:srgbClr val="004992"/>
                </a:solidFill>
                <a:latin typeface="Calibri Light"/>
                <a:ea typeface="Verdana" panose="020B0604030504040204" pitchFamily="34" charset="0"/>
                <a:cs typeface="Verdana" panose="020B0604030504040204" pitchFamily="34" charset="0"/>
              </a:rPr>
              <a:t>そして二回目はどうでしょうか</a:t>
            </a:r>
            <a:r>
              <a:rPr lang="en-US" altLang="ja-JP" sz="2400" dirty="0">
                <a:solidFill>
                  <a:srgbClr val="004992"/>
                </a:solidFill>
                <a:latin typeface="Calibri Light"/>
                <a:ea typeface="Verdana" panose="020B0604030504040204" pitchFamily="34" charset="0"/>
                <a:cs typeface="Verdana" panose="020B0604030504040204" pitchFamily="34" charset="0"/>
              </a:rPr>
              <a:t>? </a:t>
            </a:r>
            <a:r>
              <a:rPr lang="ja-JP" altLang="en-US" sz="2400" dirty="0">
                <a:solidFill>
                  <a:srgbClr val="004992"/>
                </a:solidFill>
                <a:latin typeface="Calibri Light"/>
                <a:ea typeface="Verdana" panose="020B0604030504040204" pitchFamily="34" charset="0"/>
                <a:cs typeface="Verdana" panose="020B0604030504040204" pitchFamily="34" charset="0"/>
              </a:rPr>
              <a:t>どのように車の持ち主は状況を解釈するでしょうか</a:t>
            </a:r>
            <a:r>
              <a:rPr lang="en-US" altLang="ja-JP" sz="2400" dirty="0">
                <a:solidFill>
                  <a:srgbClr val="004992"/>
                </a:solidFill>
                <a:latin typeface="Calibri Light"/>
                <a:ea typeface="Verdana" panose="020B0604030504040204" pitchFamily="34" charset="0"/>
                <a:cs typeface="Verdana" panose="020B0604030504040204" pitchFamily="34" charset="0"/>
              </a:rPr>
              <a:t>? </a:t>
            </a:r>
            <a:endParaRPr lang="de-DE" altLang="de-DE" sz="2400" dirty="0">
              <a:solidFill>
                <a:srgbClr val="004992"/>
              </a:solidFill>
              <a:latin typeface="Calibri Light"/>
              <a:ea typeface="Verdana" panose="020B0604030504040204" pitchFamily="34" charset="0"/>
              <a:cs typeface="Verdana" panose="020B0604030504040204" pitchFamily="34" charset="0"/>
            </a:endParaRPr>
          </a:p>
        </p:txBody>
      </p:sp>
      <p:sp>
        <p:nvSpPr>
          <p:cNvPr id="23" name="Caption_17"/>
          <p:cNvSpPr txBox="1"/>
          <p:nvPr/>
        </p:nvSpPr>
        <p:spPr>
          <a:xfrm>
            <a:off x="4857956" y="4343400"/>
            <a:ext cx="942163" cy="144463"/>
          </a:xfrm>
          <a:prstGeom prst="rect">
            <a:avLst/>
          </a:prstGeom>
          <a:solidFill>
            <a:srgbClr val="FFFFFF"/>
          </a:solidFill>
        </p:spPr>
        <p:txBody>
          <a:bodyPr lIns="0" tIns="14604" rIns="0" bIns="0">
            <a:spAutoFit/>
          </a:bodyPr>
          <a:lstStyle/>
          <a:p>
            <a:pPr marL="173355" eaLnBrk="1" fontAlgn="auto" hangingPunct="1">
              <a:lnSpc>
                <a:spcPts val="1019"/>
              </a:lnSpc>
              <a:spcBef>
                <a:spcPts val="114"/>
              </a:spcBef>
              <a:spcAft>
                <a:spcPts val="0"/>
              </a:spcAft>
              <a:defRPr/>
            </a:pPr>
            <a:r>
              <a:rPr lang="ja-JP" altLang="en-US" sz="1000" b="1" spc="-5">
                <a:latin typeface="Calibri Light"/>
                <a:cs typeface="Arial"/>
              </a:rPr>
              <a:t>バッテリー</a:t>
            </a:r>
            <a:endParaRPr sz="1000" dirty="0">
              <a:latin typeface="Calibri Light"/>
              <a:cs typeface="Arial"/>
            </a:endParaRPr>
          </a:p>
        </p:txBody>
      </p:sp>
      <p:sp>
        <p:nvSpPr>
          <p:cNvPr id="25" name="Caption_18"/>
          <p:cNvSpPr txBox="1"/>
          <p:nvPr/>
        </p:nvSpPr>
        <p:spPr>
          <a:xfrm>
            <a:off x="6396115" y="4218560"/>
            <a:ext cx="825715" cy="153987"/>
          </a:xfrm>
          <a:prstGeom prst="rect">
            <a:avLst/>
          </a:prstGeom>
          <a:solidFill>
            <a:schemeClr val="bg1"/>
          </a:solidFill>
        </p:spPr>
        <p:txBody>
          <a:bodyPr lIns="0" tIns="0" rIns="0" bIns="0">
            <a:spAutoFit/>
          </a:bodyPr>
          <a:lstStyle/>
          <a:p>
            <a:pPr marL="85725" eaLnBrk="1" fontAlgn="auto" hangingPunct="1">
              <a:lnSpc>
                <a:spcPts val="1175"/>
              </a:lnSpc>
              <a:spcBef>
                <a:spcPts val="0"/>
              </a:spcBef>
              <a:spcAft>
                <a:spcPts val="0"/>
              </a:spcAft>
              <a:defRPr/>
            </a:pPr>
            <a:r>
              <a:rPr lang="ja-JP" altLang="en-US" sz="1000" b="1" spc="-5">
                <a:latin typeface="Calibri Light"/>
                <a:cs typeface="Arial"/>
              </a:rPr>
              <a:t>バッテリー</a:t>
            </a:r>
            <a:endParaRPr sz="1000" dirty="0">
              <a:latin typeface="Calibri Light"/>
              <a:cs typeface="Arial"/>
            </a:endParaRPr>
          </a:p>
        </p:txBody>
      </p:sp>
      <p:sp>
        <p:nvSpPr>
          <p:cNvPr id="26" name="Caption_19"/>
          <p:cNvSpPr/>
          <p:nvPr/>
        </p:nvSpPr>
        <p:spPr>
          <a:xfrm rot="20841420">
            <a:off x="7187728" y="1650067"/>
            <a:ext cx="987552" cy="457200"/>
          </a:xfrm>
          <a:prstGeom prst="rect">
            <a:avLst/>
          </a:prstGeom>
          <a:solidFill>
            <a:schemeClr val="bg1"/>
          </a:solidFill>
          <a:ln>
            <a:noFill/>
          </a:ln>
        </p:spPr>
        <p:txBody>
          <a:bodyPr wrap="square" lIns="45720" rIns="45720">
            <a:noAutofit/>
          </a:bodyPr>
          <a:lstStyle/>
          <a:p>
            <a:r>
              <a:rPr lang="ja-JP" altLang="en-US" sz="850" b="1" dirty="0">
                <a:solidFill>
                  <a:srgbClr val="333333"/>
                </a:solidFill>
                <a:latin typeface="+mj-ea"/>
                <a:ea typeface="+mj-ea"/>
                <a:cs typeface="Verdana" panose="020B0604030504040204" pitchFamily="34" charset="0"/>
              </a:rPr>
              <a:t>上の部屋の人についての苦情です。</a:t>
            </a:r>
            <a:endParaRPr lang="en-US" sz="850" b="1" dirty="0">
              <a:solidFill>
                <a:srgbClr val="333333"/>
              </a:solidFill>
              <a:latin typeface="+mj-ea"/>
              <a:ea typeface="+mj-ea"/>
            </a:endParaRPr>
          </a:p>
        </p:txBody>
      </p:sp>
      <p:sp>
        <p:nvSpPr>
          <p:cNvPr id="19" name="Caption_20"/>
          <p:cNvSpPr/>
          <p:nvPr/>
        </p:nvSpPr>
        <p:spPr>
          <a:xfrm rot="18728793">
            <a:off x="6306702" y="1649624"/>
            <a:ext cx="1097280" cy="457200"/>
          </a:xfrm>
          <a:prstGeom prst="rect">
            <a:avLst/>
          </a:prstGeom>
          <a:solidFill>
            <a:schemeClr val="bg1"/>
          </a:solidFill>
          <a:ln>
            <a:solidFill>
              <a:schemeClr val="tx1"/>
            </a:solidFill>
          </a:ln>
        </p:spPr>
        <p:txBody>
          <a:bodyPr wrap="square" lIns="45720" rIns="45720">
            <a:noAutofit/>
          </a:bodyPr>
          <a:lstStyle/>
          <a:p>
            <a:r>
              <a:rPr lang="ja-JP" altLang="en-US" sz="900" b="1" spc="-30" dirty="0">
                <a:solidFill>
                  <a:srgbClr val="333333"/>
                </a:solidFill>
                <a:latin typeface="+mj-ea"/>
                <a:ea typeface="+mj-ea"/>
                <a:cs typeface="Verdana" panose="020B0604030504040204" pitchFamily="34" charset="0"/>
              </a:rPr>
              <a:t>管理スタッフ様</a:t>
            </a:r>
            <a:r>
              <a:rPr lang="en-US" altLang="ja-JP" sz="900" b="1" spc="-30" dirty="0">
                <a:solidFill>
                  <a:srgbClr val="333333"/>
                </a:solidFill>
                <a:latin typeface="+mj-ea"/>
                <a:ea typeface="+mj-ea"/>
                <a:cs typeface="Verdana" panose="020B0604030504040204" pitchFamily="34" charset="0"/>
              </a:rPr>
              <a:t>r^</a:t>
            </a:r>
            <a:endParaRPr lang="en-US" sz="900" b="1" spc="-30" dirty="0">
              <a:solidFill>
                <a:srgbClr val="333333"/>
              </a:solidFill>
              <a:latin typeface="+mj-ea"/>
              <a:ea typeface="+mj-ea"/>
            </a:endParaRPr>
          </a:p>
        </p:txBody>
      </p:sp>
      <p:sp>
        <p:nvSpPr>
          <p:cNvPr id="20" name="Caption_23"/>
          <p:cNvSpPr txBox="1"/>
          <p:nvPr/>
        </p:nvSpPr>
        <p:spPr>
          <a:xfrm rot="-60000">
            <a:off x="6097587" y="3501008"/>
            <a:ext cx="3291840" cy="182880"/>
          </a:xfrm>
          <a:prstGeom prst="rect">
            <a:avLst/>
          </a:prstGeom>
          <a:noFill/>
          <a:ln w="9144">
            <a:noFill/>
          </a:ln>
        </p:spPr>
        <p:txBody>
          <a:bodyPr lIns="0" tIns="0" rIns="0" bIns="0" anchor="ctr" anchorCtr="0">
            <a:noAutofit/>
          </a:bodyPr>
          <a:lstStyle/>
          <a:p>
            <a:pPr marL="19685" eaLnBrk="1" fontAlgn="auto" hangingPunct="1">
              <a:spcBef>
                <a:spcPts val="204"/>
              </a:spcBef>
              <a:spcAft>
                <a:spcPts val="0"/>
              </a:spcAft>
              <a:defRPr/>
            </a:pPr>
            <a:r>
              <a:rPr lang="ja-JP" altLang="en-US" sz="900" b="1">
                <a:latin typeface="Calibri Light"/>
                <a:cs typeface="Arial"/>
              </a:rPr>
              <a:t>別のアパートに引っ越し して二週間後</a:t>
            </a:r>
            <a:endParaRPr sz="900" b="1" dirty="0">
              <a:latin typeface="Calibri Light"/>
              <a:cs typeface="Aria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日常生活におきかえる</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ja-JP" altLang="de-DE" sz="2400" b="1" dirty="0">
                <a:solidFill>
                  <a:srgbClr val="333333"/>
                </a:solidFill>
              </a:rPr>
              <a:t>学習目標</a:t>
            </a:r>
            <a:r>
              <a:rPr lang="de-DE" altLang="ja-JP" sz="2400" b="1" dirty="0">
                <a:solidFill>
                  <a:srgbClr val="333333"/>
                </a:solidFill>
              </a:rPr>
              <a:t>:</a:t>
            </a:r>
          </a:p>
          <a:p>
            <a:pPr marL="342900" lvl="0" indent="-342900" defTabSz="914400" fontAlgn="base">
              <a:buClr>
                <a:srgbClr val="333333"/>
              </a:buClr>
              <a:buFont typeface="WingDings"/>
              <a:buChar char=""/>
            </a:pPr>
            <a:r>
              <a:rPr lang="ja-JP" altLang="de-DE" sz="2400" dirty="0">
                <a:solidFill>
                  <a:srgbClr val="004992"/>
                </a:solidFill>
              </a:rPr>
              <a:t>人々は他の人の心の中にあるものを誤って推測するので、多くの誤解さらには対立がおこる</a:t>
            </a:r>
            <a:r>
              <a:rPr lang="de-DE" altLang="ja-JP" sz="2400" dirty="0">
                <a:solidFill>
                  <a:srgbClr val="333333"/>
                </a:solidFill>
              </a:rPr>
              <a:t>(</a:t>
            </a:r>
            <a:r>
              <a:rPr lang="ja-JP" altLang="de-DE" sz="2400" dirty="0">
                <a:solidFill>
                  <a:srgbClr val="333333"/>
                </a:solidFill>
              </a:rPr>
              <a:t>例えば、もしあなたがその時気分が悪いことを友達に伝えなかったら、友達があなたに気を遣ってくれることを望めないでしょう</a:t>
            </a:r>
            <a:r>
              <a:rPr lang="de-DE" altLang="ja-JP" sz="2400" dirty="0">
                <a:solidFill>
                  <a:srgbClr val="333333"/>
                </a:solidFill>
              </a:rPr>
              <a:t>!)</a:t>
            </a:r>
            <a:r>
              <a:rPr lang="ja-JP" altLang="de-DE" sz="2400" dirty="0">
                <a:solidFill>
                  <a:srgbClr val="333333"/>
                </a:solidFill>
              </a:rPr>
              <a:t>。</a:t>
            </a:r>
            <a:endParaRPr lang="ja-JP" alt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2E14B6D7-FDB2-4850-A6AD-6051E901D59F}" type="slidenum">
              <a:rPr lang="ja-JP" altLang="de-DE" smtClean="0">
                <a:latin typeface="+mn-lt"/>
              </a:rPr>
              <a:pPr>
                <a:defRPr/>
              </a:pPr>
              <a:t>43</a:t>
            </a:fld>
            <a:endParaRPr lang="de-DE" altLang="ja-JP">
              <a:latin typeface="+mn-l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日常生活におきかえる</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ja-JP" altLang="de-DE" sz="2400" b="1" dirty="0">
                <a:solidFill>
                  <a:srgbClr val="333333"/>
                </a:solidFill>
              </a:rPr>
              <a:t>学習目標</a:t>
            </a:r>
            <a:r>
              <a:rPr lang="de-DE" altLang="ja-JP" sz="2400" b="1" dirty="0">
                <a:solidFill>
                  <a:srgbClr val="333333"/>
                </a:solidFill>
              </a:rPr>
              <a:t>:</a:t>
            </a:r>
          </a:p>
          <a:p>
            <a:pPr marL="342900" lvl="0" indent="-342900" defTabSz="914400" fontAlgn="base">
              <a:buClr>
                <a:srgbClr val="333333"/>
              </a:buClr>
              <a:buFont typeface="WingDings"/>
              <a:buChar char=""/>
            </a:pPr>
            <a:r>
              <a:rPr lang="ja-JP" altLang="de-DE" sz="2400" dirty="0">
                <a:solidFill>
                  <a:srgbClr val="004992"/>
                </a:solidFill>
              </a:rPr>
              <a:t>人々は他の人の心の中にあるものを誤って推測するので、多くの誤解さらには対立がおこる</a:t>
            </a:r>
            <a:r>
              <a:rPr lang="de-DE" altLang="ja-JP" sz="2400" dirty="0">
                <a:solidFill>
                  <a:srgbClr val="333333"/>
                </a:solidFill>
              </a:rPr>
              <a:t>(</a:t>
            </a:r>
            <a:r>
              <a:rPr lang="ja-JP" altLang="de-DE" sz="2400" dirty="0">
                <a:solidFill>
                  <a:srgbClr val="333333"/>
                </a:solidFill>
              </a:rPr>
              <a:t>例えば、もしあなたがその時気分が悪いことを友達に伝えなかったら、友達があなたに気を遣ってくれることを望めないでしょう</a:t>
            </a:r>
            <a:r>
              <a:rPr lang="de-DE" altLang="ja-JP" sz="2400" dirty="0">
                <a:solidFill>
                  <a:srgbClr val="333333"/>
                </a:solidFill>
              </a:rPr>
              <a:t>!)</a:t>
            </a:r>
            <a:r>
              <a:rPr lang="ja-JP" altLang="de-DE" sz="2400" dirty="0">
                <a:solidFill>
                  <a:srgbClr val="333333"/>
                </a:solidFill>
              </a:rPr>
              <a:t>。</a:t>
            </a:r>
            <a:endParaRPr lang="ja-JP" altLang="en-US" sz="2400" dirty="0">
              <a:solidFill>
                <a:srgbClr val="333333"/>
              </a:solidFill>
            </a:endParaRPr>
          </a:p>
          <a:p>
            <a:pPr marL="342900" lvl="0" indent="-342900" defTabSz="914400" fontAlgn="base">
              <a:buClr>
                <a:srgbClr val="333333"/>
              </a:buClr>
              <a:buFont typeface="WingDings"/>
              <a:buChar char=""/>
            </a:pPr>
            <a:r>
              <a:rPr lang="ja-JP" altLang="de-DE" sz="2400" dirty="0">
                <a:solidFill>
                  <a:srgbClr val="333333"/>
                </a:solidFill>
              </a:rPr>
              <a:t>別の視点からの複雑な社会的状況の評価を試み、全ての入手可能な情報を考慮して下さい。情報を考慮すればするほど、より適切な判断ができるようになるでしょう。</a:t>
            </a:r>
            <a:endParaRPr lang="de-DE" altLang="ja-JP" sz="24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2E14B6D7-FDB2-4850-A6AD-6051E901D59F}" type="slidenum">
              <a:rPr lang="ja-JP" altLang="de-DE" smtClean="0">
                <a:latin typeface="+mn-lt"/>
              </a:rPr>
              <a:pPr>
                <a:defRPr/>
              </a:pPr>
              <a:t>44</a:t>
            </a:fld>
            <a:endParaRPr lang="de-DE" altLang="ja-JP">
              <a:latin typeface="+mn-lt"/>
            </a:endParaRPr>
          </a:p>
        </p:txBody>
      </p:sp>
    </p:spTree>
    <p:extLst>
      <p:ext uri="{BB962C8B-B14F-4D97-AF65-F5344CB8AC3E}">
        <p14:creationId xmlns:p14="http://schemas.microsoft.com/office/powerpoint/2010/main" val="183763554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日常生活におきかえる</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ja-JP" altLang="de-DE" sz="2400" b="1" dirty="0">
                <a:solidFill>
                  <a:srgbClr val="333333"/>
                </a:solidFill>
              </a:rPr>
              <a:t>学習目標</a:t>
            </a:r>
            <a:r>
              <a:rPr lang="de-DE" altLang="ja-JP" sz="2400" b="1" dirty="0">
                <a:solidFill>
                  <a:srgbClr val="333333"/>
                </a:solidFill>
              </a:rPr>
              <a:t>:</a:t>
            </a:r>
          </a:p>
          <a:p>
            <a:pPr marL="342900" lvl="0" indent="-342900" defTabSz="914400" fontAlgn="base">
              <a:buClr>
                <a:srgbClr val="333333"/>
              </a:buClr>
              <a:buFont typeface="WingDings"/>
              <a:buChar char=""/>
            </a:pPr>
            <a:r>
              <a:rPr lang="ja-JP" altLang="de-DE" sz="2400" dirty="0">
                <a:solidFill>
                  <a:srgbClr val="004992"/>
                </a:solidFill>
              </a:rPr>
              <a:t>人々は他の人の心の中にあるものを誤って推測するので、多くの誤解さらには対立がおこる</a:t>
            </a:r>
            <a:r>
              <a:rPr lang="de-DE" altLang="ja-JP" sz="2400" dirty="0">
                <a:solidFill>
                  <a:srgbClr val="333333"/>
                </a:solidFill>
              </a:rPr>
              <a:t>(</a:t>
            </a:r>
            <a:r>
              <a:rPr lang="ja-JP" altLang="de-DE" sz="2400" dirty="0">
                <a:solidFill>
                  <a:srgbClr val="333333"/>
                </a:solidFill>
              </a:rPr>
              <a:t>例えば、もしあなたがその時気分が悪いことを友達に伝えなかったら、友達があなたに気を遣ってくれることを望めないでしょう</a:t>
            </a:r>
            <a:r>
              <a:rPr lang="de-DE" altLang="ja-JP" sz="2400" dirty="0">
                <a:solidFill>
                  <a:srgbClr val="333333"/>
                </a:solidFill>
              </a:rPr>
              <a:t>!)</a:t>
            </a:r>
            <a:r>
              <a:rPr lang="ja-JP" altLang="de-DE" sz="2400" dirty="0">
                <a:solidFill>
                  <a:srgbClr val="333333"/>
                </a:solidFill>
              </a:rPr>
              <a:t>。</a:t>
            </a:r>
            <a:endParaRPr lang="ja-JP" altLang="en-US" sz="2400" dirty="0">
              <a:solidFill>
                <a:srgbClr val="333333"/>
              </a:solidFill>
            </a:endParaRPr>
          </a:p>
          <a:p>
            <a:pPr marL="342900" lvl="0" indent="-342900" defTabSz="914400" fontAlgn="base">
              <a:buClr>
                <a:srgbClr val="333333"/>
              </a:buClr>
              <a:buFont typeface="WingDings"/>
              <a:buChar char=""/>
            </a:pPr>
            <a:r>
              <a:rPr lang="ja-JP" altLang="de-DE" sz="2400" dirty="0">
                <a:solidFill>
                  <a:srgbClr val="333333"/>
                </a:solidFill>
              </a:rPr>
              <a:t>別の視点からの複雑な社会的状況の評価を試み、全ての入手可能な情報を考慮して下さい。情報を考慮すればするほど、より適切な判断ができるようになるでしょう。</a:t>
            </a:r>
            <a:endParaRPr lang="de-DE" altLang="ja-JP" sz="2400" dirty="0">
              <a:solidFill>
                <a:srgbClr val="333333"/>
              </a:solidFill>
            </a:endParaRPr>
          </a:p>
          <a:p>
            <a:pPr marL="342900" lvl="0" indent="-342900" defTabSz="914400" fontAlgn="base">
              <a:buClr>
                <a:srgbClr val="333333"/>
              </a:buClr>
              <a:buFont typeface="WingDings"/>
              <a:buChar char=""/>
            </a:pPr>
            <a:r>
              <a:rPr lang="ja-JP" altLang="de-DE" sz="2400" dirty="0">
                <a:solidFill>
                  <a:srgbClr val="333333"/>
                </a:solidFill>
              </a:rPr>
              <a:t>注意</a:t>
            </a:r>
            <a:r>
              <a:rPr lang="de-DE" altLang="ja-JP" sz="2400" dirty="0">
                <a:solidFill>
                  <a:srgbClr val="333333"/>
                </a:solidFill>
              </a:rPr>
              <a:t>: </a:t>
            </a:r>
            <a:r>
              <a:rPr lang="ja-JP" altLang="de-DE" sz="2400" dirty="0">
                <a:solidFill>
                  <a:srgbClr val="333333"/>
                </a:solidFill>
              </a:rPr>
              <a:t>我々の現在の気分状態が環境の知覚様式に影響する</a:t>
            </a:r>
            <a:r>
              <a:rPr lang="de-DE" altLang="ja-JP" sz="2400" dirty="0">
                <a:solidFill>
                  <a:srgbClr val="333333"/>
                </a:solidFill>
              </a:rPr>
              <a:t>(</a:t>
            </a:r>
            <a:r>
              <a:rPr lang="ja-JP" altLang="de-DE" sz="2400" dirty="0">
                <a:solidFill>
                  <a:srgbClr val="333333"/>
                </a:solidFill>
              </a:rPr>
              <a:t>例えば、どうやって人を評価するか</a:t>
            </a:r>
            <a:r>
              <a:rPr lang="de-DE" altLang="ja-JP" sz="2400" dirty="0">
                <a:solidFill>
                  <a:srgbClr val="333333"/>
                </a:solidFill>
              </a:rPr>
              <a:t>)</a:t>
            </a:r>
            <a:r>
              <a:rPr lang="ja-JP"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2E14B6D7-FDB2-4850-A6AD-6051E901D59F}" type="slidenum">
              <a:rPr lang="ja-JP" altLang="de-DE" smtClean="0">
                <a:latin typeface="+mn-lt"/>
              </a:rPr>
              <a:pPr>
                <a:defRPr/>
              </a:pPr>
              <a:t>45</a:t>
            </a:fld>
            <a:endParaRPr lang="de-DE" altLang="ja-JP">
              <a:latin typeface="+mn-lt"/>
            </a:endParaRPr>
          </a:p>
        </p:txBody>
      </p:sp>
    </p:spTree>
    <p:extLst>
      <p:ext uri="{BB962C8B-B14F-4D97-AF65-F5344CB8AC3E}">
        <p14:creationId xmlns:p14="http://schemas.microsoft.com/office/powerpoint/2010/main" val="36021999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精神病とどんな関係があるのだろうか</a:t>
            </a:r>
            <a:r>
              <a:rPr lang="en-US" altLang="ja-JP"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ja-JP" altLang="en-AU" sz="2000" dirty="0">
                <a:solidFill>
                  <a:srgbClr val="333333"/>
                </a:solidFill>
              </a:rPr>
              <a:t>精神病発症中、人々は顔の表情や身振りを誤解、あるいは過剰に解釈する危険がある。</a:t>
            </a:r>
            <a:endParaRPr lang="en-AU" altLang="de-DE" sz="2000" dirty="0">
              <a:solidFill>
                <a:srgbClr val="333333"/>
              </a:solidFill>
            </a:endParaRPr>
          </a:p>
          <a:p>
            <a:pPr lvl="0" defTabSz="914400" fontAlgn="base"/>
            <a:r>
              <a:rPr lang="ja-JP" altLang="en-AU" sz="2000" dirty="0">
                <a:solidFill>
                  <a:srgbClr val="004992"/>
                </a:solidFill>
              </a:rPr>
              <a:t>例</a:t>
            </a:r>
            <a:r>
              <a:rPr lang="en-AU" altLang="de-DE" sz="2000" dirty="0">
                <a:solidFill>
                  <a:srgbClr val="004992"/>
                </a:solidFill>
              </a:rPr>
              <a:t>:</a:t>
            </a:r>
            <a:r>
              <a:rPr lang="en-AU" altLang="de-DE" sz="2000" dirty="0">
                <a:solidFill>
                  <a:srgbClr val="333333"/>
                </a:solidFill>
              </a:rPr>
              <a:t> </a:t>
            </a:r>
            <a:r>
              <a:rPr lang="ja-JP" altLang="en-AU" sz="2000" dirty="0">
                <a:solidFill>
                  <a:srgbClr val="333333"/>
                </a:solidFill>
              </a:rPr>
              <a:t>マービンは馬鹿にされたと感じた</a:t>
            </a:r>
            <a:r>
              <a:rPr lang="en-AU" altLang="de-DE" sz="2000" dirty="0">
                <a:solidFill>
                  <a:srgbClr val="333333"/>
                </a:solidFill>
              </a:rPr>
              <a:t>!</a:t>
            </a:r>
          </a:p>
          <a:p>
            <a:pPr lvl="0" defTabSz="914400" fontAlgn="base"/>
            <a:r>
              <a:rPr lang="ja-JP" altLang="en-AU" sz="2000" dirty="0">
                <a:solidFill>
                  <a:srgbClr val="004992"/>
                </a:solidFill>
              </a:rPr>
              <a:t>背景</a:t>
            </a:r>
            <a:r>
              <a:rPr lang="en-AU" altLang="de-DE" sz="2000" dirty="0">
                <a:solidFill>
                  <a:srgbClr val="004992"/>
                </a:solidFill>
              </a:rPr>
              <a:t>:</a:t>
            </a:r>
            <a:r>
              <a:rPr lang="en-AU" altLang="de-DE" sz="2000" dirty="0">
                <a:solidFill>
                  <a:srgbClr val="333333"/>
                </a:solidFill>
              </a:rPr>
              <a:t> </a:t>
            </a:r>
            <a:r>
              <a:rPr lang="ja-JP" altLang="en-AU" sz="2000" dirty="0">
                <a:solidFill>
                  <a:srgbClr val="333333"/>
                </a:solidFill>
              </a:rPr>
              <a:t>マービンは税関を通った後空港のエントランス・ホールに入り、そこで人々は待っていたり行き先を確認したりしていた。その中の</a:t>
            </a:r>
            <a:r>
              <a:rPr lang="en-AU" altLang="ja-JP" sz="2000" dirty="0">
                <a:solidFill>
                  <a:srgbClr val="333333"/>
                </a:solidFill>
              </a:rPr>
              <a:t>2</a:t>
            </a:r>
            <a:r>
              <a:rPr lang="ja-JP" altLang="en-AU" sz="2000" dirty="0">
                <a:solidFill>
                  <a:srgbClr val="333333"/>
                </a:solidFill>
              </a:rPr>
              <a:t>人が大声で笑い始めた。</a:t>
            </a:r>
            <a:endParaRPr lang="en-AU" altLang="de-DE" sz="2000" dirty="0">
              <a:solidFill>
                <a:srgbClr val="333333"/>
              </a:solidFill>
            </a:endParaRPr>
          </a:p>
          <a:p>
            <a:pPr lvl="0" defTabSz="914400" fontAlgn="base"/>
            <a:r>
              <a:rPr lang="ja-JP" altLang="en-AU" sz="2000" dirty="0">
                <a:solidFill>
                  <a:srgbClr val="004992"/>
                </a:solidFill>
              </a:rPr>
              <a:t>しかし</a:t>
            </a:r>
            <a:r>
              <a:rPr lang="en-AU" altLang="de-DE" sz="2000" dirty="0">
                <a:solidFill>
                  <a:srgbClr val="004992"/>
                </a:solidFill>
              </a:rPr>
              <a:t>:</a:t>
            </a:r>
            <a:r>
              <a:rPr lang="en-AU" altLang="de-DE" sz="2000" dirty="0">
                <a:solidFill>
                  <a:srgbClr val="333333"/>
                </a:solidFill>
              </a:rPr>
              <a:t> </a:t>
            </a:r>
            <a:r>
              <a:rPr lang="ja-JP" altLang="en-AU" sz="2000" dirty="0">
                <a:solidFill>
                  <a:srgbClr val="333333"/>
                </a:solidFill>
              </a:rPr>
              <a:t>もちろん待っている人は皆、友達や客と待ち合わせるために到着した乗客を探している。笑っている</a:t>
            </a:r>
            <a:r>
              <a:rPr lang="en-AU" altLang="ja-JP" sz="2000" dirty="0">
                <a:solidFill>
                  <a:srgbClr val="333333"/>
                </a:solidFill>
              </a:rPr>
              <a:t>2</a:t>
            </a:r>
            <a:r>
              <a:rPr lang="ja-JP" altLang="en-AU" sz="2000" dirty="0">
                <a:solidFill>
                  <a:srgbClr val="333333"/>
                </a:solidFill>
              </a:rPr>
              <a:t>人の人は、おそらく長い間会っていなくて休暇の思い出についてのやり取りをしているのだろう。もしくはひょっとするとマービンはメキシコでの休暇を取った後、ヘンテコな衣装</a:t>
            </a:r>
            <a:r>
              <a:rPr lang="en-AU" altLang="ja-JP" sz="2000" dirty="0">
                <a:solidFill>
                  <a:srgbClr val="333333"/>
                </a:solidFill>
              </a:rPr>
              <a:t>(</a:t>
            </a:r>
            <a:r>
              <a:rPr lang="ja-JP" altLang="en-AU" sz="2000" dirty="0">
                <a:solidFill>
                  <a:srgbClr val="333333"/>
                </a:solidFill>
              </a:rPr>
              <a:t>ソンブレロ</a:t>
            </a:r>
            <a:r>
              <a:rPr lang="en-AU" altLang="ja-JP" sz="2000" dirty="0">
                <a:solidFill>
                  <a:srgbClr val="333333"/>
                </a:solidFill>
              </a:rPr>
              <a:t>)</a:t>
            </a:r>
            <a:r>
              <a:rPr lang="ja-JP" altLang="en-AU" sz="2000" dirty="0">
                <a:solidFill>
                  <a:srgbClr val="333333"/>
                </a:solidFill>
              </a:rPr>
              <a:t>をまだ着ていたのかもしれない。</a:t>
            </a:r>
            <a:endParaRPr lang="en-AU" altLang="de-DE" sz="2000" dirty="0">
              <a:solidFill>
                <a:srgbClr val="333333"/>
              </a:solidFill>
            </a:endParaRPr>
          </a:p>
          <a:p>
            <a:pPr lvl="0" defTabSz="914400" fontAlgn="base"/>
            <a:r>
              <a:rPr lang="ja-JP" altLang="en-AU" sz="2000" dirty="0">
                <a:solidFill>
                  <a:srgbClr val="333333"/>
                </a:solidFill>
              </a:rPr>
              <a:t>我々は皆間違えます</a:t>
            </a:r>
            <a:r>
              <a:rPr lang="en-AU" altLang="de-DE" sz="2000" dirty="0">
                <a:solidFill>
                  <a:srgbClr val="333333"/>
                </a:solidFill>
              </a:rPr>
              <a:t>! – </a:t>
            </a:r>
            <a:r>
              <a:rPr lang="ja-JP" altLang="en-AU" sz="2000" dirty="0">
                <a:solidFill>
                  <a:srgbClr val="333333"/>
                </a:solidFill>
              </a:rPr>
              <a:t>いつも違う視点で考えるようにしましょう。</a:t>
            </a:r>
            <a:endParaRPr lang="en-US" sz="20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2E14B6D7-FDB2-4850-A6AD-6051E901D59F}" type="slidenum">
              <a:rPr lang="ja-JP" altLang="de-DE" smtClean="0">
                <a:latin typeface="+mn-lt"/>
              </a:rPr>
              <a:pPr>
                <a:defRPr/>
              </a:pPr>
              <a:t>46</a:t>
            </a:fld>
            <a:endParaRPr lang="de-DE" altLang="ja-JP">
              <a:latin typeface="+mn-l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ja-JP" altLang="en-US" sz="3600" dirty="0">
                <a:latin typeface="+mn-lt"/>
                <a:ea typeface="+mn-ea"/>
                <a:cs typeface="+mn-cs"/>
              </a:rPr>
              <a:t>注目頂き有難うございました</a:t>
            </a:r>
            <a:r>
              <a:rPr lang="en-US" altLang="ja-JP" sz="3600" dirty="0">
                <a:latin typeface="+mn-lt"/>
                <a:ea typeface="+mn-ea"/>
                <a:cs typeface="+mn-cs"/>
              </a:rPr>
              <a:t>!</a:t>
            </a: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ja-JP" altLang="en-US" i="1" dirty="0">
                <a:solidFill>
                  <a:srgbClr val="004992"/>
                </a:solidFill>
              </a:rPr>
              <a:t>トレーナー用</a:t>
            </a:r>
            <a:r>
              <a:rPr lang="nl-NL" i="1" dirty="0">
                <a:solidFill>
                  <a:srgbClr val="004992"/>
                </a:solidFill>
              </a:rPr>
              <a:t>:</a:t>
            </a:r>
          </a:p>
          <a:p>
            <a:pPr marL="114935" marR="333375" lvl="0" defTabSz="914400">
              <a:lnSpc>
                <a:spcPct val="100000"/>
              </a:lnSpc>
              <a:spcBef>
                <a:spcPts val="800"/>
              </a:spcBef>
            </a:pPr>
            <a:r>
              <a:rPr lang="ja-JP" altLang="en-US" dirty="0">
                <a:solidFill>
                  <a:srgbClr val="004992"/>
                </a:solidFill>
              </a:rPr>
              <a:t>ワークシートをお配りします。アプリ「</a:t>
            </a:r>
            <a:r>
              <a:rPr lang="en-US" altLang="ja-JP" dirty="0">
                <a:solidFill>
                  <a:srgbClr val="004992"/>
                </a:solidFill>
              </a:rPr>
              <a:t>COGITO</a:t>
            </a:r>
            <a:r>
              <a:rPr lang="ja-JP" altLang="en-US" dirty="0">
                <a:solidFill>
                  <a:srgbClr val="004992"/>
                </a:solidFill>
              </a:rPr>
              <a:t>」をご紹介します（無料でダウンロードできます）。</a:t>
            </a:r>
            <a:endParaRPr lang="en-US" dirty="0">
              <a:solidFill>
                <a:srgbClr val="004992"/>
              </a:solidFill>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601767B9-620E-4641-A18F-84F55B027523}" type="slidenum">
              <a:rPr lang="ja-JP" altLang="de-DE" smtClean="0">
                <a:latin typeface="+mn-lt"/>
              </a:rPr>
              <a:pPr>
                <a:defRPr/>
              </a:pPr>
              <a:t>47</a:t>
            </a:fld>
            <a:endParaRPr lang="de-DE" altLang="ja-JP">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mn-lt"/>
              </a:rPr>
              <a:t>www.uke.de/mct_app</a:t>
            </a:r>
            <a:endParaRPr lang="de-DE" dirty="0">
              <a:solidFill>
                <a:srgbClr val="333333"/>
              </a:solidFill>
              <a:latin typeface="+mn-lt"/>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378966987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2E14B6D7-FDB2-4850-A6AD-6051E901D59F}" type="slidenum">
              <a:rPr lang="ja-JP" altLang="de-DE" smtClean="0">
                <a:latin typeface="+mn-lt"/>
              </a:rPr>
              <a:pPr>
                <a:defRPr/>
              </a:pPr>
              <a:t>48</a:t>
            </a:fld>
            <a:endParaRPr lang="de-DE" altLang="ja-JP">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437200609"/>
              </p:ext>
            </p:extLst>
          </p:nvPr>
        </p:nvGraphicFramePr>
        <p:xfrm>
          <a:off x="408954" y="2011680"/>
          <a:ext cx="11375999" cy="46695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Fotograf/Künstler/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Llima</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Psalmz</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Rapper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Thomas Hawk</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Lips</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Red lips/Rote Lippen</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Volker Henkel</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fotomoment.de</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emotionen</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PP</a:t>
                      </a:r>
                      <a:endParaRPr kumimoji="0" lang="en-US"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Different facial expressions of 3 men/Verschiedene Gesichtsausdrücke v. 3 Männern</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storm_gal</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Wolf Dog </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Intuition (dog/Hund)</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bricolage.108</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Circus ring</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Funny clown/Lustiger Clown</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MisterSquirrel</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Pennywise</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Evil clown/Böser Clown</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def110</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Zirkus - circus </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Circus/Zirkus</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Marina Ruiz-Villarreal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Comic strips: grandmother, accident, bad news, neighbour/Bildergeschichten: Großmutter, Unfall, schlechte Nachrichten, Nachbar</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9144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has been taken from the following book chapter/ Das Bild wurde dem folgenden Buchkapitel entliehen: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Moritz, S. (2005), Kognitive Dysfunktionen schizophrener Patienten. In D.F. Braus (Ed.), Schizophrenie (pp. 15-27). Stuttgart: Schattauer</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Comic strip: John &amp; Mary/ Bildergeschichte John &amp; Mary</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M.A./ Christin Hoche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Comic strips: bank, boating, sausage/Bildergeschichten Bank, Bootfahren, Wurst</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a:t>
            </a:r>
            <a:r>
              <a:rPr lang="en-GB" altLang="de-DE" sz="1200">
                <a:solidFill>
                  <a:srgbClr val="333333"/>
                </a:solidFill>
                <a:latin typeface="+mj-lt"/>
              </a:rPr>
              <a:t>the “fair use” </a:t>
            </a:r>
            <a:r>
              <a:rPr lang="en-GB" altLang="de-DE" sz="1200" dirty="0">
                <a:solidFill>
                  <a:srgbClr val="333333"/>
                </a:solidFill>
                <a:latin typeface="+mj-lt"/>
              </a:rPr>
              <a:t>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7335</Words>
  <Application>Microsoft Office PowerPoint</Application>
  <PresentationFormat>Benutzerdefiniert</PresentationFormat>
  <Paragraphs>490</Paragraphs>
  <Slides>48</Slides>
  <Notes>48</Notes>
  <HiddenSlides>0</HiddenSlides>
  <MMClips>0</MMClips>
  <ScaleCrop>false</ScaleCrop>
  <HeadingPairs>
    <vt:vector size="6" baseType="variant">
      <vt:variant>
        <vt:lpstr>Verwendete Schriftarten</vt:lpstr>
      </vt:variant>
      <vt:variant>
        <vt:i4>4</vt:i4>
      </vt:variant>
      <vt:variant>
        <vt:lpstr>Design</vt:lpstr>
      </vt:variant>
      <vt:variant>
        <vt:i4>2</vt:i4>
      </vt:variant>
      <vt:variant>
        <vt:lpstr>Folientitel</vt:lpstr>
      </vt:variant>
      <vt:variant>
        <vt:i4>48</vt:i4>
      </vt:variant>
    </vt:vector>
  </HeadingPairs>
  <TitlesOfParts>
    <vt:vector size="54" baseType="lpstr">
      <vt:lpstr>Arial</vt:lpstr>
      <vt:lpstr>Calibri Light</vt:lpstr>
      <vt:lpstr>Symbol</vt:lpstr>
      <vt:lpstr>WingDings</vt:lpstr>
      <vt:lpstr>UKE_PPT-Vorlage_16zu9</vt:lpstr>
      <vt:lpstr>1_UKE_PPT-Vorlage_16zu9</vt:lpstr>
      <vt:lpstr>MCT 6 A BADE – 共感すること… II</vt:lpstr>
      <vt:lpstr>誰かと知り合いになるとき、どこを最初に見ますか? 正しい評価のためにこれらの手掛かりはどれだけ信頼できますか?</vt:lpstr>
      <vt:lpstr>誰かと知り合いになるとき、どこを最初に見ますか? 正しい評価のためにこれらの手掛かりはどれだけ信頼できますか?</vt:lpstr>
      <vt:lpstr>他にどんな情報源について考えますか? それは信頼できますか?</vt:lpstr>
      <vt:lpstr>他にどんな情報源について考えますか? それは信頼できますか?</vt:lpstr>
      <vt:lpstr>特定の社会的手掛かりの持つ長所と短所</vt:lpstr>
      <vt:lpstr>人について判断するための以下の特徴について、どんな長所および短所があるか論じてみて下さい。</vt:lpstr>
      <vt:lpstr>人について判断するための以下の特徴について、どんな長所および短所があるか論じてみて下さい。</vt:lpstr>
      <vt:lpstr>人について判断するための以下の特徴について、どんな長所および短所があるか論じてみて下さい。</vt:lpstr>
      <vt:lpstr>人について判断するための以下の特徴について、どんな長所および短所があるか論じてみて下さい。</vt:lpstr>
      <vt:lpstr>人について判断するための以下の特徴について、どんな長所および短所があるか論じてみて下さい。</vt:lpstr>
      <vt:lpstr>人について判断するための以下の特徴について、どんな長所および短所があるか論じてみて下さい。</vt:lpstr>
      <vt:lpstr>人について判断するための以下の特徴について、どんな長所および短所があるか論じてみて下さい。</vt:lpstr>
      <vt:lpstr>人について判断するための以下の特徴について、どんな長所および短所があるか論じてみて下さい。</vt:lpstr>
      <vt:lpstr>人について判断するための以下の特徴について、どんな長所および短所があるか論じてみて下さい。</vt:lpstr>
      <vt:lpstr>人について判断するための以下の特徴について、どんな長所および短所があるか論じてみて下さい。</vt:lpstr>
      <vt:lpstr>見かけと現実!</vt:lpstr>
      <vt:lpstr>なぜ我々はこんなことをするのだろう?</vt:lpstr>
      <vt:lpstr>なぜ我々はこんなことをするのだろう?</vt:lpstr>
      <vt:lpstr>精神病発症中の共感性の欠如がどのように誤解を促進するか – 実例</vt:lpstr>
      <vt:lpstr>問題</vt:lpstr>
      <vt:lpstr>問題</vt:lpstr>
      <vt:lpstr>問題</vt:lpstr>
      <vt:lpstr>PowerPoint-Präsentation</vt:lpstr>
      <vt:lpstr>PowerPoint-Präsentation</vt:lpstr>
      <vt:lpstr>おばあさんの誕生日 この女の子は来年おばあさんのプレゼントを何にするでしょうか?</vt:lpstr>
      <vt:lpstr>開始!</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オプション: ビデオクリップ</vt:lpstr>
      <vt:lpstr>PowerPoint-Präsentation</vt:lpstr>
      <vt:lpstr>PowerPoint-Präsentation</vt:lpstr>
      <vt:lpstr>PowerPoint-Präsentation</vt:lpstr>
      <vt:lpstr>日常生活におきかえる</vt:lpstr>
      <vt:lpstr>日常生活におきかえる</vt:lpstr>
      <vt:lpstr>日常生活におきかえる</vt:lpstr>
      <vt:lpstr>精神病とどんな関係があるのだろうか?</vt:lpstr>
      <vt:lpstr>注目頂き有難うございました!</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247</cp:revision>
  <dcterms:created xsi:type="dcterms:W3CDTF">2004-06-30T16:15:23Z</dcterms:created>
  <dcterms:modified xsi:type="dcterms:W3CDTF">2021-10-15T08:42:57Z</dcterms:modified>
</cp:coreProperties>
</file>