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 id="2147483741" r:id="rId2"/>
  </p:sldMasterIdLst>
  <p:notesMasterIdLst>
    <p:notesMasterId r:id="rId43"/>
  </p:notesMasterIdLst>
  <p:handoutMasterIdLst>
    <p:handoutMasterId r:id="rId44"/>
  </p:handoutMasterIdLst>
  <p:sldIdLst>
    <p:sldId id="486" r:id="rId3"/>
    <p:sldId id="403" r:id="rId4"/>
    <p:sldId id="404" r:id="rId5"/>
    <p:sldId id="405" r:id="rId6"/>
    <p:sldId id="406" r:id="rId7"/>
    <p:sldId id="429" r:id="rId8"/>
    <p:sldId id="360" r:id="rId9"/>
    <p:sldId id="470" r:id="rId10"/>
    <p:sldId id="471" r:id="rId11"/>
    <p:sldId id="472" r:id="rId12"/>
    <p:sldId id="433" r:id="rId13"/>
    <p:sldId id="473" r:id="rId14"/>
    <p:sldId id="474" r:id="rId15"/>
    <p:sldId id="475" r:id="rId16"/>
    <p:sldId id="420" r:id="rId17"/>
    <p:sldId id="476" r:id="rId18"/>
    <p:sldId id="477" r:id="rId19"/>
    <p:sldId id="439" r:id="rId20"/>
    <p:sldId id="441" r:id="rId21"/>
    <p:sldId id="487" r:id="rId22"/>
    <p:sldId id="389" r:id="rId23"/>
    <p:sldId id="444" r:id="rId24"/>
    <p:sldId id="478" r:id="rId25"/>
    <p:sldId id="479" r:id="rId26"/>
    <p:sldId id="338" r:id="rId27"/>
    <p:sldId id="339" r:id="rId28"/>
    <p:sldId id="445" r:id="rId29"/>
    <p:sldId id="371" r:id="rId30"/>
    <p:sldId id="480" r:id="rId31"/>
    <p:sldId id="481" r:id="rId32"/>
    <p:sldId id="460" r:id="rId33"/>
    <p:sldId id="482" r:id="rId34"/>
    <p:sldId id="468" r:id="rId35"/>
    <p:sldId id="483" r:id="rId36"/>
    <p:sldId id="448" r:id="rId37"/>
    <p:sldId id="484" r:id="rId38"/>
    <p:sldId id="485" r:id="rId39"/>
    <p:sldId id="449" r:id="rId40"/>
    <p:sldId id="469" r:id="rId41"/>
    <p:sldId id="455" r:id="rId42"/>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9977"/>
    <a:srgbClr val="FFFFEC"/>
    <a:srgbClr val="E2EBC0"/>
    <a:srgbClr val="3333CC"/>
    <a:srgbClr val="66FF33"/>
    <a:srgbClr val="FFFF00"/>
    <a:srgbClr val="FF0000"/>
    <a:srgbClr val="ADC0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43" autoAdjust="0"/>
    <p:restoredTop sz="94664" autoAdjust="0"/>
  </p:normalViewPr>
  <p:slideViewPr>
    <p:cSldViewPr>
      <p:cViewPr varScale="1">
        <p:scale>
          <a:sx n="67" d="100"/>
          <a:sy n="67" d="100"/>
        </p:scale>
        <p:origin x="664" y="52"/>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ltLang="ja-JP"/>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ltLang="ja-JP"/>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ltLang="ja-JP"/>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fld id="{E01F8D5C-37EF-4473-A0C8-9F021C597B33}" type="slidenum">
              <a:rPr lang="en-US" altLang="ja-JP"/>
              <a:pPr/>
              <a:t>‹Nr.›</a:t>
            </a:fld>
            <a:endParaRPr lang="en-US" altLang="ja-JP"/>
          </a:p>
        </p:txBody>
      </p:sp>
    </p:spTree>
    <p:extLst>
      <p:ext uri="{BB962C8B-B14F-4D97-AF65-F5344CB8AC3E}">
        <p14:creationId xmlns:p14="http://schemas.microsoft.com/office/powerpoint/2010/main" val="13985657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ltLang="ja-JP"/>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ltLang="ja-JP"/>
          </a:p>
        </p:txBody>
      </p:sp>
      <p:sp>
        <p:nvSpPr>
          <p:cNvPr id="5222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ltLang="ja-JP"/>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fld id="{DF6B5A72-0BF4-4841-82DB-FF19D67CBF9D}" type="slidenum">
              <a:rPr lang="en-US" altLang="ja-JP"/>
              <a:pPr/>
              <a:t>‹Nr.›</a:t>
            </a:fld>
            <a:endParaRPr lang="en-US" altLang="ja-JP"/>
          </a:p>
        </p:txBody>
      </p:sp>
    </p:spTree>
    <p:extLst>
      <p:ext uri="{BB962C8B-B14F-4D97-AF65-F5344CB8AC3E}">
        <p14:creationId xmlns:p14="http://schemas.microsoft.com/office/powerpoint/2010/main" val="36987427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8693A8-22C3-4681-9C08-D35B130E624B}" type="slidenum">
              <a:rPr lang="en-US" altLang="ja-JP" sz="1300"/>
              <a:pPr>
                <a:spcBef>
                  <a:spcPct val="0"/>
                </a:spcBef>
              </a:pPr>
              <a:t>2</a:t>
            </a:fld>
            <a:endParaRPr lang="en-US" altLang="ja-JP"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981435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B2F133-97C6-45AE-98BA-D20A3A2864ED}" type="slidenum">
              <a:rPr lang="en-US" altLang="ja-JP" sz="1300"/>
              <a:pPr>
                <a:spcBef>
                  <a:spcPct val="0"/>
                </a:spcBef>
              </a:pPr>
              <a:t>3</a:t>
            </a:fld>
            <a:endParaRPr lang="en-US" altLang="ja-JP"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132158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9387B2-44CE-4D0B-9FB9-76226F215725}" type="slidenum">
              <a:rPr lang="en-US" altLang="ja-JP" sz="1300"/>
              <a:pPr>
                <a:spcBef>
                  <a:spcPct val="0"/>
                </a:spcBef>
              </a:pPr>
              <a:t>4</a:t>
            </a:fld>
            <a:endParaRPr lang="en-US" altLang="ja-JP"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765618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7E7CCE-8481-4630-9417-68A0463507E2}" type="slidenum">
              <a:rPr lang="en-US" altLang="ja-JP" sz="1300"/>
              <a:pPr>
                <a:spcBef>
                  <a:spcPct val="0"/>
                </a:spcBef>
              </a:pPr>
              <a:t>5</a:t>
            </a:fld>
            <a:endParaRPr lang="en-US" altLang="ja-JP"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838159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85C128-731A-4553-BC80-AAF00F6F4D00}" type="slidenum">
              <a:rPr lang="en-US" altLang="ja-JP" sz="1300"/>
              <a:pPr>
                <a:spcBef>
                  <a:spcPct val="0"/>
                </a:spcBef>
              </a:pPr>
              <a:t>6</a:t>
            </a:fld>
            <a:endParaRPr lang="en-US" altLang="ja-JP"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983358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23BE6E-1075-4223-8C28-CE0116E8B338}" type="slidenum">
              <a:rPr lang="en-US" altLang="ja-JP" sz="1300"/>
              <a:pPr>
                <a:spcBef>
                  <a:spcPct val="0"/>
                </a:spcBef>
              </a:pPr>
              <a:t>7</a:t>
            </a:fld>
            <a:endParaRPr lang="en-US" altLang="ja-JP"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79213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23BE6E-1075-4223-8C28-CE0116E8B338}" type="slidenum">
              <a:rPr lang="en-US" altLang="ja-JP" sz="1300"/>
              <a:pPr>
                <a:spcBef>
                  <a:spcPct val="0"/>
                </a:spcBef>
              </a:pPr>
              <a:t>8</a:t>
            </a:fld>
            <a:endParaRPr lang="en-US" altLang="ja-JP"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79213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23BE6E-1075-4223-8C28-CE0116E8B338}" type="slidenum">
              <a:rPr lang="en-US" altLang="ja-JP" sz="1300"/>
              <a:pPr>
                <a:spcBef>
                  <a:spcPct val="0"/>
                </a:spcBef>
              </a:pPr>
              <a:t>9</a:t>
            </a:fld>
            <a:endParaRPr lang="en-US" altLang="ja-JP"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79213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23BE6E-1075-4223-8C28-CE0116E8B338}" type="slidenum">
              <a:rPr lang="en-US" altLang="ja-JP" sz="1300"/>
              <a:pPr>
                <a:spcBef>
                  <a:spcPct val="0"/>
                </a:spcBef>
              </a:pPr>
              <a:t>10</a:t>
            </a:fld>
            <a:endParaRPr lang="en-US" altLang="ja-JP"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79213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B02734-385F-4F1D-BDBD-B3B13A97604B}" type="slidenum">
              <a:rPr lang="en-US" altLang="ja-JP" sz="1300"/>
              <a:pPr>
                <a:spcBef>
                  <a:spcPct val="0"/>
                </a:spcBef>
              </a:pPr>
              <a:t>11</a:t>
            </a:fld>
            <a:endParaRPr lang="en-US" altLang="ja-JP"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19442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B02734-385F-4F1D-BDBD-B3B13A97604B}" type="slidenum">
              <a:rPr lang="en-US" altLang="ja-JP" sz="1300"/>
              <a:pPr>
                <a:spcBef>
                  <a:spcPct val="0"/>
                </a:spcBef>
              </a:pPr>
              <a:t>12</a:t>
            </a:fld>
            <a:endParaRPr lang="en-US" altLang="ja-JP"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19442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B02734-385F-4F1D-BDBD-B3B13A97604B}" type="slidenum">
              <a:rPr lang="en-US" altLang="ja-JP" sz="1300"/>
              <a:pPr>
                <a:spcBef>
                  <a:spcPct val="0"/>
                </a:spcBef>
              </a:pPr>
              <a:t>13</a:t>
            </a:fld>
            <a:endParaRPr lang="en-US" altLang="ja-JP"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194423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B02734-385F-4F1D-BDBD-B3B13A97604B}" type="slidenum">
              <a:rPr lang="en-US" altLang="ja-JP" sz="1300"/>
              <a:pPr>
                <a:spcBef>
                  <a:spcPct val="0"/>
                </a:spcBef>
              </a:pPr>
              <a:t>14</a:t>
            </a:fld>
            <a:endParaRPr lang="en-US" altLang="ja-JP"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19442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FFF8AF-992C-44AE-A635-92784CEFCF04}" type="slidenum">
              <a:rPr lang="en-US" altLang="ja-JP" sz="1300"/>
              <a:pPr>
                <a:spcBef>
                  <a:spcPct val="0"/>
                </a:spcBef>
              </a:pPr>
              <a:t>15</a:t>
            </a:fld>
            <a:endParaRPr lang="en-US" altLang="ja-JP"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86652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FFF8AF-992C-44AE-A635-92784CEFCF04}" type="slidenum">
              <a:rPr lang="en-US" altLang="ja-JP" sz="1300"/>
              <a:pPr>
                <a:spcBef>
                  <a:spcPct val="0"/>
                </a:spcBef>
              </a:pPr>
              <a:t>16</a:t>
            </a:fld>
            <a:endParaRPr lang="en-US" altLang="ja-JP"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86652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FFF8AF-992C-44AE-A635-92784CEFCF04}" type="slidenum">
              <a:rPr lang="en-US" altLang="ja-JP" sz="1300"/>
              <a:pPr>
                <a:spcBef>
                  <a:spcPct val="0"/>
                </a:spcBef>
              </a:pPr>
              <a:t>17</a:t>
            </a:fld>
            <a:endParaRPr lang="en-US" altLang="ja-JP"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86652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957545-5826-4C5F-A981-048EF6A7479D}" type="slidenum">
              <a:rPr lang="en-US" altLang="ja-JP" sz="1300"/>
              <a:pPr>
                <a:spcBef>
                  <a:spcPct val="0"/>
                </a:spcBef>
              </a:pPr>
              <a:t>18</a:t>
            </a:fld>
            <a:endParaRPr lang="en-US" altLang="ja-JP"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689113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CC151F-88FC-4E46-B94E-38711CC5DC60}" type="slidenum">
              <a:rPr lang="en-US" altLang="ja-JP" sz="1300"/>
              <a:pPr>
                <a:spcBef>
                  <a:spcPct val="0"/>
                </a:spcBef>
              </a:pPr>
              <a:t>19</a:t>
            </a:fld>
            <a:endParaRPr lang="en-US" altLang="ja-JP"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922030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CC151F-88FC-4E46-B94E-38711CC5DC60}" type="slidenum">
              <a:rPr lang="en-US" altLang="ja-JP" sz="1300"/>
              <a:pPr>
                <a:spcBef>
                  <a:spcPct val="0"/>
                </a:spcBef>
              </a:pPr>
              <a:t>20</a:t>
            </a:fld>
            <a:endParaRPr lang="en-US" altLang="ja-JP"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92203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91D200-A13D-44AA-91F1-33687A9D93CE}" type="slidenum">
              <a:rPr lang="en-US" altLang="ja-JP" sz="1300"/>
              <a:pPr>
                <a:spcBef>
                  <a:spcPct val="0"/>
                </a:spcBef>
              </a:pPr>
              <a:t>21</a:t>
            </a:fld>
            <a:endParaRPr lang="en-US" altLang="ja-JP" sz="1300"/>
          </a:p>
        </p:txBody>
      </p:sp>
      <p:sp>
        <p:nvSpPr>
          <p:cNvPr id="73731" name="Rectangle 2"/>
          <p:cNvSpPr>
            <a:spLocks noGrp="1" noRot="1" noChangeAspect="1" noChangeArrowheads="1" noTextEdit="1"/>
          </p:cNvSpPr>
          <p:nvPr>
            <p:ph type="sldImg"/>
          </p:nvPr>
        </p:nvSpPr>
        <p:spPr>
          <a:xfrm>
            <a:off x="139700" y="768350"/>
            <a:ext cx="6821488"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57157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7A5120-384F-40AE-A965-C055B5A543CE}" type="slidenum">
              <a:rPr lang="en-US" altLang="ja-JP" sz="1300"/>
              <a:pPr>
                <a:spcBef>
                  <a:spcPct val="0"/>
                </a:spcBef>
              </a:pPr>
              <a:t>22</a:t>
            </a:fld>
            <a:endParaRPr lang="en-US" altLang="ja-JP"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2266301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7A5120-384F-40AE-A965-C055B5A543CE}" type="slidenum">
              <a:rPr lang="en-US" altLang="ja-JP" sz="1300"/>
              <a:pPr>
                <a:spcBef>
                  <a:spcPct val="0"/>
                </a:spcBef>
              </a:pPr>
              <a:t>23</a:t>
            </a:fld>
            <a:endParaRPr lang="en-US" altLang="ja-JP"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226630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7A5120-384F-40AE-A965-C055B5A543CE}" type="slidenum">
              <a:rPr lang="en-US" altLang="ja-JP" sz="1300"/>
              <a:pPr>
                <a:spcBef>
                  <a:spcPct val="0"/>
                </a:spcBef>
              </a:pPr>
              <a:t>24</a:t>
            </a:fld>
            <a:endParaRPr lang="en-US" altLang="ja-JP"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226630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4C2C3B-C545-4695-B364-8604F626AC85}" type="slidenum">
              <a:rPr lang="en-US" altLang="ja-JP" sz="1300"/>
              <a:pPr>
                <a:spcBef>
                  <a:spcPct val="0"/>
                </a:spcBef>
              </a:pPr>
              <a:t>25</a:t>
            </a:fld>
            <a:endParaRPr lang="en-US" altLang="ja-JP"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56704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FE0272-DC5E-4F3B-A040-F4C2383DBFA6}" type="slidenum">
              <a:rPr lang="en-US" altLang="ja-JP" sz="1300"/>
              <a:pPr>
                <a:spcBef>
                  <a:spcPct val="0"/>
                </a:spcBef>
              </a:pPr>
              <a:t>26</a:t>
            </a:fld>
            <a:endParaRPr lang="en-US" altLang="ja-JP"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800895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77EEB0-4F7B-48C7-9FB0-E7842F098294}" type="slidenum">
              <a:rPr lang="en-US" altLang="ja-JP" sz="1300"/>
              <a:pPr>
                <a:spcBef>
                  <a:spcPct val="0"/>
                </a:spcBef>
              </a:pPr>
              <a:t>27</a:t>
            </a:fld>
            <a:endParaRPr lang="en-US" altLang="ja-JP"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2491109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7C315D-E4A1-4DB4-A22B-6776998C12FE}" type="slidenum">
              <a:rPr lang="en-US" altLang="ja-JP" sz="1300"/>
              <a:pPr>
                <a:spcBef>
                  <a:spcPct val="0"/>
                </a:spcBef>
              </a:pPr>
              <a:t>28</a:t>
            </a:fld>
            <a:endParaRPr lang="en-US" altLang="ja-JP"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6438791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49EA6EC-789C-47D2-9886-7F6C70C7E1F7}" type="slidenum">
              <a:rPr lang="en-US" altLang="ja-JP" sz="1300" b="1"/>
              <a:pPr algn="r" eaLnBrk="1" hangingPunct="1">
                <a:spcBef>
                  <a:spcPct val="0"/>
                </a:spcBef>
              </a:pPr>
              <a:t>29</a:t>
            </a:fld>
            <a:endParaRPr lang="en-US" altLang="ja-JP" sz="1300" b="1"/>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5379312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C4E7482-F56B-4E39-9500-D086F8CB6330}" type="slidenum">
              <a:rPr lang="en-US" altLang="ja-JP" sz="1300" b="1"/>
              <a:pPr algn="r" eaLnBrk="1" hangingPunct="1">
                <a:spcBef>
                  <a:spcPct val="0"/>
                </a:spcBef>
              </a:pPr>
              <a:t>30</a:t>
            </a:fld>
            <a:endParaRPr lang="en-US" altLang="ja-JP" sz="1300" b="1"/>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9878428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F6B12-709D-4696-8EB1-01EBA252D3EA}" type="slidenum">
              <a:rPr lang="en-US" altLang="ja-JP" sz="1300"/>
              <a:pPr>
                <a:spcBef>
                  <a:spcPct val="0"/>
                </a:spcBef>
              </a:pPr>
              <a:t>31</a:t>
            </a:fld>
            <a:endParaRPr lang="en-US" altLang="ja-JP"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6606777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04752B6-AE2F-439C-9EA0-4F26A341C012}" type="slidenum">
              <a:rPr lang="en-US" altLang="ja-JP" sz="1300" b="1"/>
              <a:pPr algn="r" eaLnBrk="1" hangingPunct="1">
                <a:spcBef>
                  <a:spcPct val="0"/>
                </a:spcBef>
              </a:pPr>
              <a:t>32</a:t>
            </a:fld>
            <a:endParaRPr lang="en-US" altLang="ja-JP" sz="1300" b="1"/>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7639367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8A8A3E4-0D14-48AD-9FF3-230834FB7B90}" type="slidenum">
              <a:rPr lang="en-US" altLang="ja-JP" sz="1300" b="1"/>
              <a:pPr algn="r" eaLnBrk="1" hangingPunct="1">
                <a:spcBef>
                  <a:spcPct val="0"/>
                </a:spcBef>
              </a:pPr>
              <a:t>34</a:t>
            </a:fld>
            <a:endParaRPr lang="en-US" altLang="ja-JP" sz="1300" b="1"/>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0573857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43AB07-E56F-4A1B-B207-E11CA2C073D5}" type="slidenum">
              <a:rPr lang="en-US" altLang="ja-JP" sz="1300"/>
              <a:pPr>
                <a:spcBef>
                  <a:spcPct val="0"/>
                </a:spcBef>
              </a:pPr>
              <a:t>35</a:t>
            </a:fld>
            <a:endParaRPr lang="en-US" altLang="ja-JP"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462333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43AB07-E56F-4A1B-B207-E11CA2C073D5}" type="slidenum">
              <a:rPr lang="en-US" altLang="ja-JP" sz="1300"/>
              <a:pPr>
                <a:spcBef>
                  <a:spcPct val="0"/>
                </a:spcBef>
              </a:pPr>
              <a:t>36</a:t>
            </a:fld>
            <a:endParaRPr lang="en-US" altLang="ja-JP"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462333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43AB07-E56F-4A1B-B207-E11CA2C073D5}" type="slidenum">
              <a:rPr lang="en-US" altLang="ja-JP" sz="1300"/>
              <a:pPr>
                <a:spcBef>
                  <a:spcPct val="0"/>
                </a:spcBef>
              </a:pPr>
              <a:t>37</a:t>
            </a:fld>
            <a:endParaRPr lang="en-US" altLang="ja-JP"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462333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26A0FF-C5C4-4058-A568-9CA798B3174D}" type="slidenum">
              <a:rPr lang="en-US" altLang="ja-JP" sz="1300"/>
              <a:pPr>
                <a:spcBef>
                  <a:spcPct val="0"/>
                </a:spcBef>
              </a:pPr>
              <a:t>38</a:t>
            </a:fld>
            <a:endParaRPr lang="en-US" altLang="ja-JP"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5857838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38113" y="768350"/>
            <a:ext cx="6823075" cy="3836988"/>
          </a:xfrm>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014146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4" name="Slide Number Placeholder 3"/>
          <p:cNvSpPr>
            <a:spLocks noGrp="1"/>
          </p:cNvSpPr>
          <p:nvPr>
            <p:ph type="sldNum" sz="quarter" idx="12"/>
          </p:nvPr>
        </p:nvSpPr>
        <p:spPr bwMode="gray"/>
        <p:txBody>
          <a:bodyPr/>
          <a:lstStyle>
            <a:lvl1pPr>
              <a:defRPr b="0"/>
            </a:lvl1pPr>
          </a:lstStyle>
          <a:p>
            <a:fld id="{AF2738DC-FDC6-49C6-8CD1-A93304CC7D37}" type="slidenum">
              <a:rPr lang="de-DE" altLang="ja-JP" smtClean="0"/>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ja-JP" altLang="en-US"/>
              <a:t>トレーニング・モジュール </a:t>
            </a:r>
            <a:r>
              <a:rPr lang="en-US" altLang="ja-JP"/>
              <a:t>6 – </a:t>
            </a:r>
            <a:r>
              <a:rPr lang="ja-JP" altLang="en-US"/>
              <a:t>共感すること</a:t>
            </a:r>
            <a:r>
              <a:rPr lang="en-US" altLang="ja-JP"/>
              <a:t>…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ja-JP" altLang="en-US"/>
              <a:t>トレーニング・モジュール </a:t>
            </a:r>
            <a:r>
              <a:rPr lang="en-US" altLang="ja-JP"/>
              <a:t>6 – </a:t>
            </a:r>
            <a:r>
              <a:rPr lang="ja-JP" altLang="en-US"/>
              <a:t>共感すること</a:t>
            </a:r>
            <a:r>
              <a:rPr lang="en-US" altLang="ja-JP"/>
              <a:t>…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AF2738DC-FDC6-49C6-8CD1-A93304CC7D37}" type="slidenum">
              <a:rPr lang="de-DE" altLang="ja-JP" smtClean="0"/>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AF2738DC-FDC6-49C6-8CD1-A93304CC7D37}" type="slidenum">
              <a:rPr lang="de-DE" altLang="ja-JP" smtClean="0"/>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ja-JP" altLang="en-US"/>
              <a:t>トレーニング・モジュール </a:t>
            </a:r>
            <a:r>
              <a:rPr lang="en-US" altLang="ja-JP"/>
              <a:t>6 – </a:t>
            </a:r>
            <a:r>
              <a:rPr lang="ja-JP" altLang="en-US"/>
              <a:t>共感すること</a:t>
            </a:r>
            <a:r>
              <a:rPr lang="en-US" altLang="ja-JP"/>
              <a:t>…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t>トレーニング・モジュール </a:t>
            </a:r>
            <a:r>
              <a:rPr lang="en-US" altLang="ja-JP"/>
              <a:t>6 – </a:t>
            </a:r>
            <a:r>
              <a:rPr lang="ja-JP" altLang="en-US"/>
              <a:t>共感すること</a:t>
            </a:r>
            <a:r>
              <a:rPr lang="en-US" altLang="ja-JP"/>
              <a:t>…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3880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1616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ja-JP" altLang="en-US" sz="1000" dirty="0">
                <a:solidFill>
                  <a:srgbClr val="333333"/>
                </a:solidFill>
                <a:latin typeface="Calibri Light"/>
              </a:rPr>
              <a:t>このモジュールでの画像の使用は作者や著作権者によってそれぞれ、快く使用許可を得ています。詳細 </a:t>
            </a:r>
            <a:r>
              <a:rPr lang="en-US" altLang="ja-JP" sz="1000" dirty="0">
                <a:solidFill>
                  <a:srgbClr val="333333"/>
                </a:solidFill>
                <a:latin typeface="Calibri Light"/>
              </a:rPr>
              <a:t>(</a:t>
            </a:r>
            <a:r>
              <a:rPr lang="ja-JP" altLang="en-US" sz="1000" dirty="0">
                <a:solidFill>
                  <a:srgbClr val="333333"/>
                </a:solidFill>
                <a:latin typeface="Calibri Light"/>
              </a:rPr>
              <a:t>作者、タイトル</a:t>
            </a:r>
            <a:r>
              <a:rPr lang="en-US" altLang="ja-JP" sz="1000" dirty="0">
                <a:solidFill>
                  <a:srgbClr val="333333"/>
                </a:solidFill>
                <a:latin typeface="Calibri Light"/>
              </a:rPr>
              <a:t>) </a:t>
            </a:r>
            <a:r>
              <a:rPr lang="ja-JP" altLang="en-US" sz="1000" dirty="0">
                <a:solidFill>
                  <a:srgbClr val="333333"/>
                </a:solidFill>
                <a:latin typeface="Calibri Light"/>
              </a:rPr>
              <a:t>についてはこの発表用のスライドの最後を参照してください。</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8098912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76652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61204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726485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353201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687552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2181884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884803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227632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8073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AF2738DC-FDC6-49C6-8CD1-A93304CC7D37}" type="slidenum">
              <a:rPr lang="de-DE" altLang="ja-JP" smtClean="0"/>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78895058"/>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B – </a:t>
            </a:r>
            <a:r>
              <a:rPr lang="ja-JP" altLang="en-US" dirty="0"/>
              <a:t>共感すること</a:t>
            </a:r>
            <a:r>
              <a:rPr lang="en-US" altLang="ja-JP"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(4|21)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782304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誰かと知り合いになるとき、どこを最初に見ますか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相手の正しい評価のためにその手がかりはどれだけ信頼できますか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a:t>
            </a:fld>
            <a:endParaRPr lang="de-DE" dirty="0">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aption_22"/>
          <p:cNvSpPr txBox="1">
            <a:spLocks noChangeArrowheads="1"/>
          </p:cNvSpPr>
          <p:nvPr/>
        </p:nvSpPr>
        <p:spPr bwMode="auto">
          <a:xfrm>
            <a:off x="4278846" y="6453188"/>
            <a:ext cx="3600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ja-JP" altLang="en-US" sz="1800" i="1" dirty="0">
                <a:latin typeface="+mn-lt"/>
                <a:ea typeface="+mn-ea"/>
              </a:rPr>
              <a:t>それとも</a:t>
            </a:r>
            <a:r>
              <a:rPr lang="en-US" altLang="ja-JP" sz="1800" i="1" dirty="0">
                <a:latin typeface="+mn-lt"/>
                <a:ea typeface="+mn-ea"/>
              </a:rPr>
              <a:t>?...</a:t>
            </a:r>
            <a:endParaRPr lang="de-DE" altLang="de-DE" sz="1800" i="1" dirty="0">
              <a:latin typeface="+mn-lt"/>
              <a:ea typeface="+mn-ea"/>
            </a:endParaRPr>
          </a:p>
        </p:txBody>
      </p:sp>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誰かと知り合いになるとき、どこを最初に見ますか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相手の正しい評価のためにその手がかりはどれだけ信頼できますか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a:t>
            </a:fld>
            <a:endParaRPr lang="de-DE" dirty="0">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705099" y="5085184"/>
            <a:ext cx="24688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2000" dirty="0">
                <a:latin typeface="+mn-lt"/>
              </a:rPr>
              <a:t>ボディ･ランゲージ</a:t>
            </a:r>
            <a:r>
              <a:rPr lang="en-US" altLang="ja-JP" sz="2000" dirty="0">
                <a:latin typeface="+mn-lt"/>
              </a:rPr>
              <a:t>/</a:t>
            </a:r>
            <a:br>
              <a:rPr lang="en-US" altLang="ja-JP" sz="2000" dirty="0">
                <a:latin typeface="+mn-lt"/>
              </a:rPr>
            </a:br>
            <a:r>
              <a:rPr lang="ja-JP" altLang="en-US" sz="2000" dirty="0">
                <a:latin typeface="+mn-lt"/>
              </a:rPr>
              <a:t>姿勢</a:t>
            </a:r>
            <a:r>
              <a:rPr lang="en-US" altLang="ja-JP" sz="2000" dirty="0">
                <a:latin typeface="+mn-lt"/>
              </a:rPr>
              <a:t>?</a:t>
            </a:r>
            <a:endParaRPr lang="de-DE" altLang="de-DE" sz="2000" dirty="0">
              <a:latin typeface="+mn-lt"/>
            </a:endParaRPr>
          </a:p>
        </p:txBody>
      </p:sp>
      <p:sp>
        <p:nvSpPr>
          <p:cNvPr id="20" name="Caption_25"/>
          <p:cNvSpPr txBox="1">
            <a:spLocks noChangeArrowheads="1"/>
          </p:cNvSpPr>
          <p:nvPr/>
        </p:nvSpPr>
        <p:spPr bwMode="auto">
          <a:xfrm>
            <a:off x="1705099"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2000" dirty="0">
                <a:latin typeface="+mn-lt"/>
              </a:rPr>
              <a:t>目</a:t>
            </a:r>
            <a:r>
              <a:rPr lang="en-US" altLang="ja-JP" sz="2000" dirty="0">
                <a:latin typeface="+mn-lt"/>
              </a:rPr>
              <a:t>?</a:t>
            </a:r>
            <a:endParaRPr lang="de-DE" altLang="de-DE" sz="2000" dirty="0">
              <a:latin typeface="+mn-lt"/>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dirty="0">
                <a:solidFill>
                  <a:srgbClr val="333333"/>
                </a:solidFill>
                <a:latin typeface="+mn-lt"/>
              </a:rPr>
              <a:t>言葉</a:t>
            </a:r>
            <a:r>
              <a:rPr lang="en-US" altLang="ja-JP" sz="2000" dirty="0">
                <a:solidFill>
                  <a:srgbClr val="333333"/>
                </a:solidFill>
                <a:latin typeface="+mn-lt"/>
              </a:rPr>
              <a:t>?</a:t>
            </a:r>
            <a:endParaRPr lang="de-DE" altLang="de-DE" sz="2000" dirty="0">
              <a:solidFill>
                <a:srgbClr val="333333"/>
              </a:solidFill>
              <a:latin typeface="+mn-lt"/>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dirty="0">
                <a:solidFill>
                  <a:srgbClr val="333333"/>
                </a:solidFill>
                <a:latin typeface="+mn-lt"/>
              </a:rPr>
              <a:t>服装</a:t>
            </a:r>
            <a:r>
              <a:rPr lang="en-US" altLang="ja-JP" sz="2000" dirty="0">
                <a:solidFill>
                  <a:srgbClr val="333333"/>
                </a:solidFill>
                <a:latin typeface="+mn-lt"/>
              </a:rPr>
              <a:t>?</a:t>
            </a:r>
            <a:endParaRPr lang="de-DE" altLang="de-DE" sz="2000" dirty="0">
              <a:solidFill>
                <a:srgbClr val="333333"/>
              </a:solidFill>
              <a:latin typeface="+mn-lt"/>
            </a:endParaRPr>
          </a:p>
        </p:txBody>
      </p:sp>
      <p:sp>
        <p:nvSpPr>
          <p:cNvPr id="23" name="Caption_28"/>
          <p:cNvSpPr>
            <a:spLocks noChangeShapeType="1"/>
          </p:cNvSpPr>
          <p:nvPr/>
        </p:nvSpPr>
        <p:spPr bwMode="auto">
          <a:xfrm>
            <a:off x="1705099" y="2795215"/>
            <a:ext cx="365760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dirty="0">
                <a:solidFill>
                  <a:srgbClr val="333333"/>
                </a:solidFill>
                <a:latin typeface="+mn-lt"/>
              </a:rPr>
              <a:t>手</a:t>
            </a:r>
            <a:r>
              <a:rPr lang="en-US" altLang="ja-JP" sz="2000" dirty="0">
                <a:solidFill>
                  <a:srgbClr val="333333"/>
                </a:solidFill>
                <a:latin typeface="+mn-lt"/>
              </a:rPr>
              <a:t>?</a:t>
            </a:r>
            <a:endParaRPr lang="de-DE" altLang="de-DE" sz="2000" dirty="0">
              <a:solidFill>
                <a:srgbClr val="333333"/>
              </a:solidFill>
              <a:latin typeface="+mn-lt"/>
            </a:endParaRPr>
          </a:p>
        </p:txBody>
      </p:sp>
      <p:sp>
        <p:nvSpPr>
          <p:cNvPr id="28" name="Caption_33"/>
          <p:cNvSpPr>
            <a:spLocks noChangeShapeType="1"/>
          </p:cNvSpPr>
          <p:nvPr/>
        </p:nvSpPr>
        <p:spPr bwMode="auto">
          <a:xfrm flipV="1">
            <a:off x="1705099"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他にどんな情報源があるでしょうか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それは信頼できますか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a:t>
            </a:fld>
            <a:endParaRPr lang="de-DE" dirty="0">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6035040" cy="4248000"/>
          </a:xfrm>
        </p:spPr>
        <p:txBody>
          <a:bodyPr/>
          <a:lstStyle/>
          <a:p>
            <a:pPr marL="342900" lvl="0" indent="-342900" defTabSz="914400" fontAlgn="base">
              <a:buClr>
                <a:srgbClr val="333333"/>
              </a:buClr>
              <a:buFont typeface="WingDings"/>
              <a:buChar char=""/>
            </a:pPr>
            <a:r>
              <a:rPr lang="ja-JP" altLang="en-US" sz="2400" dirty="0">
                <a:solidFill>
                  <a:srgbClr val="333333"/>
                </a:solidFill>
              </a:rPr>
              <a:t>その人についての予備知識</a:t>
            </a:r>
            <a:r>
              <a:rPr lang="en-US" altLang="ja-JP" sz="2400" dirty="0">
                <a:solidFill>
                  <a:srgbClr val="333333"/>
                </a:solidFill>
              </a:rPr>
              <a:t>(</a:t>
            </a:r>
            <a:r>
              <a:rPr lang="ja-JP" altLang="en-US" sz="2400" dirty="0">
                <a:solidFill>
                  <a:srgbClr val="333333"/>
                </a:solidFill>
              </a:rPr>
              <a:t>うわさ</a:t>
            </a:r>
            <a:r>
              <a:rPr lang="en-US" altLang="ja-JP" sz="2400" dirty="0">
                <a:solidFill>
                  <a:srgbClr val="333333"/>
                </a:solidFill>
              </a:rPr>
              <a:t>):</a:t>
            </a:r>
            <a:r>
              <a:rPr lang="ja-JP" altLang="en-US" sz="2400" dirty="0">
                <a:solidFill>
                  <a:srgbClr val="333333"/>
                </a:solidFill>
              </a:rPr>
              <a:t>例えば、友人の意見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類似した人々</a:t>
            </a:r>
            <a:r>
              <a:rPr lang="en-US" altLang="ja-JP" sz="2400" dirty="0">
                <a:solidFill>
                  <a:srgbClr val="333333"/>
                </a:solidFill>
              </a:rPr>
              <a:t>/</a:t>
            </a:r>
            <a:r>
              <a:rPr lang="ja-JP" altLang="en-US" sz="2400" dirty="0">
                <a:solidFill>
                  <a:srgbClr val="333333"/>
                </a:solidFill>
              </a:rPr>
              <a:t>集団についての予備知識</a:t>
            </a:r>
            <a:r>
              <a:rPr lang="en-US" altLang="ja-JP" sz="2400" dirty="0">
                <a:solidFill>
                  <a:srgbClr val="333333"/>
                </a:solidFill>
              </a:rPr>
              <a:t>:</a:t>
            </a:r>
            <a:r>
              <a:rPr lang="ja-JP" altLang="en-US" sz="2400" dirty="0">
                <a:solidFill>
                  <a:srgbClr val="333333"/>
                </a:solidFill>
              </a:rPr>
              <a:t>例えばその人がバイク好きだったら・・・</a:t>
            </a:r>
            <a:endParaRPr lang="en-US" altLang="de-DE" sz="2400" i="1"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「第六感」</a:t>
            </a:r>
            <a:r>
              <a:rPr lang="en-US" altLang="ja-JP" sz="2400" dirty="0">
                <a:solidFill>
                  <a:srgbClr val="333333"/>
                </a:solidFill>
              </a:rPr>
              <a:t>/</a:t>
            </a:r>
            <a:r>
              <a:rPr lang="ja-JP" altLang="en-US" sz="2400" dirty="0">
                <a:solidFill>
                  <a:srgbClr val="333333"/>
                </a:solidFill>
              </a:rPr>
              <a:t>直感</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書き込みから</a:t>
            </a:r>
            <a:r>
              <a:rPr lang="en-GB" altLang="ja-JP" sz="2400" dirty="0">
                <a:solidFill>
                  <a:srgbClr val="333333"/>
                </a:solidFill>
              </a:rPr>
              <a:t>:</a:t>
            </a:r>
            <a:r>
              <a:rPr lang="ja-JP" altLang="en-GB" sz="2400" dirty="0">
                <a:solidFill>
                  <a:srgbClr val="333333"/>
                </a:solidFill>
              </a:rPr>
              <a:t>例えば、電子メールやインターネットのチャット</a:t>
            </a:r>
            <a:endParaRPr lang="en-US" sz="2400" dirty="0"/>
          </a:p>
        </p:txBody>
      </p:sp>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他にどんな情報源があるでしょうか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それは信頼できますか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a:t>
            </a:fld>
            <a:endParaRPr lang="de-DE" dirty="0">
              <a:latin typeface="+mn-lt"/>
            </a:endParaRPr>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a:solidFill>
                  <a:srgbClr val="004992"/>
                </a:solidFill>
                <a:latin typeface="+mn-lt"/>
                <a:ea typeface="+mn-ea"/>
                <a:cs typeface="+mn-cs"/>
              </a:rPr>
              <a:t>特定の社会的手がかりの長所と短所</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ja-JP" altLang="en-US" sz="2400" dirty="0">
                <a:solidFill>
                  <a:srgbClr val="333333"/>
                </a:solidFill>
              </a:rPr>
              <a:t>これまでは、人の評価に影響する側面について検討してきたので、これらの社会的手がかりの長所と短所について検討しましょう。</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a:t>
            </a:fld>
            <a:endParaRPr lang="de-DE" dirty="0">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人を判断するための以下の特徴について、どんな長所と短所があるか考えてみてください。</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81084004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ボディー・ランゲージ </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例</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お祈りしている</a:t>
                      </a:r>
                      <a:r>
                        <a:rPr lang="en-US" altLang="ja-JP" sz="2000" b="0" dirty="0">
                          <a:solidFill>
                            <a:srgbClr val="333333"/>
                          </a:solidFill>
                          <a:latin typeface="+mn-lt"/>
                          <a:ea typeface="+mn-ea"/>
                          <a:cs typeface="+mn-cs"/>
                        </a:rPr>
                        <a:t>? </a:t>
                      </a: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それとも寒い</a:t>
                      </a:r>
                      <a:r>
                        <a:rPr lang="en-US" altLang="ja-JP"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人を判断するための以下の特徴について、どんな長所と短所があるか考えてみてください。</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56344690"/>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ボディー・ランゲージ </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例</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ジェスチャーや姿勢は言葉を強調します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例えば、怒ったときにこぶしを握ること、挨拶するときに手を挙げること、祈るときに頭を下げること、など</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お祈りしている</a:t>
                      </a:r>
                      <a:r>
                        <a:rPr lang="en-US" altLang="ja-JP" sz="2000" b="0" dirty="0">
                          <a:solidFill>
                            <a:srgbClr val="333333"/>
                          </a:solidFill>
                          <a:latin typeface="+mn-lt"/>
                          <a:ea typeface="+mn-ea"/>
                          <a:cs typeface="+mn-cs"/>
                        </a:rPr>
                        <a:t>? </a:t>
                      </a: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それとも寒い</a:t>
                      </a:r>
                      <a:r>
                        <a:rPr lang="en-US" altLang="ja-JP"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2013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人を判断するための以下の特徴について、どんな長所と短所があるか考えてみてください。</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9</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795139374"/>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ボディー・ランゲージ </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例</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ジェスチャーや姿勢は言葉を強調します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例えば、怒ったときにこぶしを握ること、挨拶するときに手を挙げること、祈るときに頭を下げること、など</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間接的なヒントも重要なことはよくあります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粗暴な態度はイライラしていることを示す可能性があります。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しかし、文化差も考慮しましょう</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うつむくことは自信の無さの現れのことがあります。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お祈りしている</a:t>
                      </a:r>
                      <a:r>
                        <a:rPr lang="en-US" altLang="ja-JP" sz="2000" b="0" dirty="0">
                          <a:solidFill>
                            <a:srgbClr val="333333"/>
                          </a:solidFill>
                          <a:latin typeface="+mn-lt"/>
                          <a:ea typeface="+mn-ea"/>
                          <a:cs typeface="+mn-cs"/>
                        </a:rPr>
                        <a:t>? </a:t>
                      </a: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それとも寒い</a:t>
                      </a:r>
                      <a:r>
                        <a:rPr lang="en-US" altLang="ja-JP"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4280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人を判断するための以下の特徴について、どんな長所と短所があるか考えてみてください。</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10</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04006202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ボディー・ランゲージ </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例</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ジェスチャーや姿勢は言葉を強調します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例えば、怒ったときにこぶしを握ること、挨拶するときに手を挙げること、祈るときに頭を下げること、など</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間接的なヒントも重要なことはよくあります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粗暴な態度はイライラしていることを示す可能性があります。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しかし、文化差も考慮しましょう</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うつむくことは自信の無さの現れのことがあります。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お祈りしている</a:t>
                      </a:r>
                      <a:r>
                        <a:rPr lang="en-US" altLang="ja-JP" sz="2000" b="0" dirty="0">
                          <a:solidFill>
                            <a:srgbClr val="333333"/>
                          </a:solidFill>
                          <a:latin typeface="+mn-lt"/>
                          <a:ea typeface="+mn-ea"/>
                          <a:cs typeface="+mn-cs"/>
                        </a:rPr>
                        <a:t>? </a:t>
                      </a: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それとも寒い</a:t>
                      </a:r>
                      <a:r>
                        <a:rPr lang="en-US" altLang="ja-JP"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ボディー･ランゲージは解釈を誤ることがあります。</a:t>
                      </a:r>
                      <a:br>
                        <a:rPr kumimoji="0" lang="en-US" altLang="ja-JP"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例</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自信がありそうに見える人が虚勢を張っているだけだったり、姿勢の悪さからまるで自信がないかのように見られることもあります。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131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人を判断するための以下の特徴について、どんな長所と短所があるか考えてみてください。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11</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34799964"/>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書かれた文章</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ja-JP" altLang="en-US" sz="2000" b="0" dirty="0">
                          <a:solidFill>
                            <a:srgbClr val="333333"/>
                          </a:solidFill>
                          <a:latin typeface="+mn-lt"/>
                          <a:ea typeface="+mn-ea"/>
                          <a:cs typeface="+mn-cs"/>
                        </a:rPr>
                        <a:t>例</a:t>
                      </a:r>
                      <a:r>
                        <a:rPr lang="en-US" altLang="ja-JP"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2000" b="0" dirty="0">
                          <a:solidFill>
                            <a:srgbClr val="333333"/>
                          </a:solidFill>
                          <a:latin typeface="+mn-lt"/>
                          <a:ea typeface="+mn-ea"/>
                          <a:cs typeface="+mn-cs"/>
                        </a:rPr>
                        <a:t>「働きすぎないで</a:t>
                      </a:r>
                      <a:r>
                        <a:rPr lang="en-US" altLang="ja-JP" sz="2000" b="0" dirty="0">
                          <a:solidFill>
                            <a:srgbClr val="333333"/>
                          </a:solidFill>
                          <a:latin typeface="+mn-lt"/>
                          <a:ea typeface="+mn-ea"/>
                          <a:cs typeface="+mn-cs"/>
                        </a:rPr>
                        <a:t>!</a:t>
                      </a:r>
                      <a:r>
                        <a:rPr lang="ja-JP" altLang="en-US" sz="2000" b="0" dirty="0">
                          <a:solidFill>
                            <a:srgbClr val="333333"/>
                          </a:solidFill>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a:solidFill>
                            <a:srgbClr val="333333"/>
                          </a:solidFill>
                          <a:latin typeface="+mn-lt"/>
                          <a:ea typeface="+mn-ea"/>
                          <a:cs typeface="+mn-cs"/>
                          <a:sym typeface="Wingdings" panose="05000000000000000000" pitchFamily="2" charset="2"/>
                        </a:rPr>
                        <a:t>→</a:t>
                      </a:r>
                      <a:r>
                        <a:rPr lang="ja-JP" altLang="en-US" sz="2000" b="0" dirty="0">
                          <a:solidFill>
                            <a:srgbClr val="333333"/>
                          </a:solidFill>
                          <a:latin typeface="+mn-lt"/>
                          <a:ea typeface="+mn-ea"/>
                          <a:cs typeface="+mn-cs"/>
                        </a:rPr>
                        <a:t> 皮肉、同情、それとも社交辞令</a:t>
                      </a:r>
                      <a:r>
                        <a:rPr lang="en-US" altLang="ja-JP" sz="2000" b="0" dirty="0">
                          <a:solidFill>
                            <a:srgbClr val="333333"/>
                          </a:solidFill>
                          <a:latin typeface="+mn-lt"/>
                          <a:ea typeface="+mn-ea"/>
                          <a:cs typeface="+mn-cs"/>
                        </a:rPr>
                        <a:t>?</a:t>
                      </a:r>
                      <a:endParaRPr lang="en-US"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人を判断するための以下の特徴について、どんな長所と短所があるか考えてみてください。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12</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108823803"/>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書かれた文章</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言われたことよりも書かれた文章を見ると、より深刻に考えがち</a:t>
                      </a:r>
                      <a:br>
                        <a:rPr kumimoji="0" lang="en-US" altLang="ja-JP"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です</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ja-JP" altLang="en-US" sz="2000" b="0" dirty="0">
                          <a:solidFill>
                            <a:srgbClr val="333333"/>
                          </a:solidFill>
                          <a:latin typeface="+mn-lt"/>
                          <a:ea typeface="+mn-ea"/>
                          <a:cs typeface="+mn-cs"/>
                        </a:rPr>
                        <a:t>例</a:t>
                      </a:r>
                      <a:r>
                        <a:rPr lang="en-US" altLang="ja-JP"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2000" b="0" dirty="0">
                          <a:solidFill>
                            <a:srgbClr val="333333"/>
                          </a:solidFill>
                          <a:latin typeface="+mn-lt"/>
                          <a:ea typeface="+mn-ea"/>
                          <a:cs typeface="+mn-cs"/>
                        </a:rPr>
                        <a:t>「働きすぎないで</a:t>
                      </a:r>
                      <a:r>
                        <a:rPr lang="en-US" altLang="ja-JP" sz="2000" b="0" dirty="0">
                          <a:solidFill>
                            <a:srgbClr val="333333"/>
                          </a:solidFill>
                          <a:latin typeface="+mn-lt"/>
                          <a:ea typeface="+mn-ea"/>
                          <a:cs typeface="+mn-cs"/>
                        </a:rPr>
                        <a:t>!</a:t>
                      </a:r>
                      <a:r>
                        <a:rPr lang="ja-JP" altLang="en-US" sz="2000" b="0" dirty="0">
                          <a:solidFill>
                            <a:srgbClr val="333333"/>
                          </a:solidFill>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a:solidFill>
                            <a:srgbClr val="333333"/>
                          </a:solidFill>
                          <a:latin typeface="+mn-lt"/>
                          <a:ea typeface="+mn-ea"/>
                          <a:cs typeface="+mn-cs"/>
                          <a:sym typeface="Wingdings" panose="05000000000000000000" pitchFamily="2" charset="2"/>
                        </a:rPr>
                        <a:t>→</a:t>
                      </a:r>
                      <a:r>
                        <a:rPr lang="ja-JP" altLang="en-US" sz="2000" b="0" dirty="0">
                          <a:solidFill>
                            <a:srgbClr val="333333"/>
                          </a:solidFill>
                          <a:latin typeface="+mn-lt"/>
                          <a:ea typeface="+mn-ea"/>
                          <a:cs typeface="+mn-cs"/>
                        </a:rPr>
                        <a:t> 皮肉、同情、それとも社交辞令</a:t>
                      </a:r>
                      <a:r>
                        <a:rPr lang="en-US" altLang="ja-JP" sz="2000" b="0" dirty="0">
                          <a:solidFill>
                            <a:srgbClr val="333333"/>
                          </a:solidFill>
                          <a:latin typeface="+mn-lt"/>
                          <a:ea typeface="+mn-ea"/>
                          <a:cs typeface="+mn-cs"/>
                        </a:rPr>
                        <a:t>?</a:t>
                      </a:r>
                      <a:endParaRPr lang="en-US"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068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人を判断するための以下の特徴について、どんな長所と短所があるか考えてみてください。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13</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252814574"/>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書かれた文章</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言われたことよりも書かれた文章を見ると、より深刻に考えがち</a:t>
                      </a:r>
                      <a:br>
                        <a:rPr kumimoji="0" lang="en-US" altLang="ja-JP"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です</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ja-JP" altLang="en-US" sz="2000" b="0" dirty="0">
                          <a:solidFill>
                            <a:srgbClr val="333333"/>
                          </a:solidFill>
                          <a:latin typeface="+mn-lt"/>
                          <a:ea typeface="+mn-ea"/>
                          <a:cs typeface="+mn-cs"/>
                        </a:rPr>
                        <a:t>例</a:t>
                      </a:r>
                      <a:r>
                        <a:rPr lang="en-US" altLang="ja-JP"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2000" b="0" dirty="0">
                          <a:solidFill>
                            <a:srgbClr val="333333"/>
                          </a:solidFill>
                          <a:latin typeface="+mn-lt"/>
                          <a:ea typeface="+mn-ea"/>
                          <a:cs typeface="+mn-cs"/>
                        </a:rPr>
                        <a:t>「働きすぎないで</a:t>
                      </a:r>
                      <a:r>
                        <a:rPr lang="en-US" altLang="ja-JP" sz="2000" b="0" dirty="0">
                          <a:solidFill>
                            <a:srgbClr val="333333"/>
                          </a:solidFill>
                          <a:latin typeface="+mn-lt"/>
                          <a:ea typeface="+mn-ea"/>
                          <a:cs typeface="+mn-cs"/>
                        </a:rPr>
                        <a:t>!</a:t>
                      </a:r>
                      <a:r>
                        <a:rPr lang="ja-JP" altLang="en-US" sz="2000" b="0" dirty="0">
                          <a:solidFill>
                            <a:srgbClr val="333333"/>
                          </a:solidFill>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a:solidFill>
                            <a:srgbClr val="333333"/>
                          </a:solidFill>
                          <a:latin typeface="+mn-lt"/>
                          <a:ea typeface="+mn-ea"/>
                          <a:cs typeface="+mn-cs"/>
                          <a:sym typeface="Wingdings" panose="05000000000000000000" pitchFamily="2" charset="2"/>
                        </a:rPr>
                        <a:t>→</a:t>
                      </a:r>
                      <a:r>
                        <a:rPr lang="ja-JP" altLang="en-US" sz="2000" b="0" dirty="0">
                          <a:solidFill>
                            <a:srgbClr val="333333"/>
                          </a:solidFill>
                          <a:latin typeface="+mn-lt"/>
                          <a:ea typeface="+mn-ea"/>
                          <a:cs typeface="+mn-cs"/>
                        </a:rPr>
                        <a:t> 皮肉、同情、それとも社交辞令</a:t>
                      </a:r>
                      <a:r>
                        <a:rPr lang="en-US" altLang="ja-JP" sz="2000" b="0" dirty="0">
                          <a:solidFill>
                            <a:srgbClr val="333333"/>
                          </a:solidFill>
                          <a:latin typeface="+mn-lt"/>
                          <a:ea typeface="+mn-ea"/>
                          <a:cs typeface="+mn-cs"/>
                        </a:rPr>
                        <a:t>?</a:t>
                      </a:r>
                      <a:endParaRPr lang="en-US"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意味を理解するためには「行間を読む」必要があるかもしれません。しかし、それによって間違った結論を導く可能性も生じます</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524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人を判断するための以下の特徴について、どんな長所と短所があるか考えてみてください。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14</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726983874"/>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書かれた文章</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言われたことよりも書かれた文章を見ると、より深刻に考えがち</a:t>
                      </a:r>
                      <a:br>
                        <a:rPr kumimoji="0" lang="en-US" altLang="ja-JP"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です</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ja-JP" altLang="en-US" sz="2000" b="0" dirty="0">
                          <a:solidFill>
                            <a:srgbClr val="333333"/>
                          </a:solidFill>
                          <a:latin typeface="+mn-lt"/>
                          <a:ea typeface="+mn-ea"/>
                          <a:cs typeface="+mn-cs"/>
                        </a:rPr>
                        <a:t>例</a:t>
                      </a:r>
                      <a:r>
                        <a:rPr lang="en-US" altLang="ja-JP"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2000" b="0" dirty="0">
                          <a:solidFill>
                            <a:srgbClr val="333333"/>
                          </a:solidFill>
                          <a:latin typeface="+mn-lt"/>
                          <a:ea typeface="+mn-ea"/>
                          <a:cs typeface="+mn-cs"/>
                        </a:rPr>
                        <a:t>「働きすぎないで</a:t>
                      </a:r>
                      <a:r>
                        <a:rPr lang="en-US" altLang="ja-JP" sz="2000" b="0" dirty="0">
                          <a:solidFill>
                            <a:srgbClr val="333333"/>
                          </a:solidFill>
                          <a:latin typeface="+mn-lt"/>
                          <a:ea typeface="+mn-ea"/>
                          <a:cs typeface="+mn-cs"/>
                        </a:rPr>
                        <a:t>!</a:t>
                      </a:r>
                      <a:r>
                        <a:rPr lang="ja-JP" altLang="en-US" sz="2000" b="0" dirty="0">
                          <a:solidFill>
                            <a:srgbClr val="333333"/>
                          </a:solidFill>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a:solidFill>
                            <a:srgbClr val="333333"/>
                          </a:solidFill>
                          <a:latin typeface="+mn-lt"/>
                          <a:ea typeface="+mn-ea"/>
                          <a:cs typeface="+mn-cs"/>
                          <a:sym typeface="Wingdings" panose="05000000000000000000" pitchFamily="2" charset="2"/>
                        </a:rPr>
                        <a:t>→</a:t>
                      </a:r>
                      <a:r>
                        <a:rPr lang="ja-JP" altLang="en-US" sz="2000" b="0" dirty="0">
                          <a:solidFill>
                            <a:srgbClr val="333333"/>
                          </a:solidFill>
                          <a:latin typeface="+mn-lt"/>
                          <a:ea typeface="+mn-ea"/>
                          <a:cs typeface="+mn-cs"/>
                        </a:rPr>
                        <a:t> 皮肉、同情、それとも社交辞令</a:t>
                      </a:r>
                      <a:r>
                        <a:rPr lang="en-US" altLang="ja-JP" sz="2000" b="0" dirty="0">
                          <a:solidFill>
                            <a:srgbClr val="333333"/>
                          </a:solidFill>
                          <a:latin typeface="+mn-lt"/>
                          <a:ea typeface="+mn-ea"/>
                          <a:cs typeface="+mn-cs"/>
                        </a:rPr>
                        <a:t>?</a:t>
                      </a:r>
                      <a:endParaRPr lang="en-US"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意味を理解するためには「行間を読む」必要があるかもしれません。しかし、それによって間違った結論を導く可能性も生じます</a:t>
                      </a:r>
                      <a:r>
                        <a:rPr kumimoji="0" lang="en-US" altLang="ja-JP"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電子メールの送り手と受け手は、電子メールの「語調」についてお互いに通じ合っていると強く確信していることが最近の研究で示されています。しかし、「語調」の実際の一致率は</a:t>
                      </a:r>
                      <a:r>
                        <a:rPr kumimoji="0" lang="en-US" altLang="ja-JP" sz="2000" b="0" i="0" u="none" strike="noStrike" cap="none" normalizeH="0" baseline="0" dirty="0">
                          <a:ln>
                            <a:noFill/>
                          </a:ln>
                          <a:solidFill>
                            <a:srgbClr val="333333"/>
                          </a:solidFill>
                          <a:effectLst/>
                          <a:latin typeface="+mn-lt"/>
                          <a:ea typeface="+mn-ea"/>
                          <a:cs typeface="+mn-cs"/>
                        </a:rPr>
                        <a:t>56%</a:t>
                      </a:r>
                      <a:r>
                        <a:rPr kumimoji="0" lang="ja-JP" altLang="en-US" sz="2000" b="0" i="0" u="none" strike="noStrike" cap="none" normalizeH="0" baseline="0" dirty="0">
                          <a:ln>
                            <a:noFill/>
                          </a:ln>
                          <a:solidFill>
                            <a:srgbClr val="333333"/>
                          </a:solidFill>
                          <a:effectLst/>
                          <a:latin typeface="+mn-lt"/>
                          <a:ea typeface="+mn-ea"/>
                          <a:cs typeface="+mn-cs"/>
                        </a:rPr>
                        <a:t>で、偶然を少し上回るにすぎません</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452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人を判断するための以下の特徴について、どんな長所と短所があるか考えてみてください。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15</a:t>
            </a:fld>
            <a:endParaRPr lang="de-DE" dirty="0">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257851539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類似した人や文化について前もってもっている知識</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偏見</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典型的イスラム教徒</a:t>
                      </a:r>
                      <a:r>
                        <a:rPr lang="en-US" altLang="ja-JP" sz="2000" b="0" dirty="0">
                          <a:solidFill>
                            <a:srgbClr val="333333"/>
                          </a:solidFill>
                          <a:latin typeface="+mn-lt"/>
                          <a:ea typeface="+mn-ea"/>
                          <a:cs typeface="+mn-cs"/>
                        </a:rPr>
                        <a:t>?</a:t>
                      </a: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典型的なドイツ人</a:t>
                      </a:r>
                      <a:r>
                        <a:rPr lang="en-US" altLang="ja-JP" sz="2000" b="0" dirty="0">
                          <a:solidFill>
                            <a:srgbClr val="333333"/>
                          </a:solidFill>
                          <a:latin typeface="+mn-lt"/>
                          <a:ea typeface="+mn-ea"/>
                          <a:cs typeface="+mn-cs"/>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人を判断するための以下の特徴について、どんな長所と短所があるか考えてみてください。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16</a:t>
            </a:fld>
            <a:endParaRPr lang="de-DE" dirty="0">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1699084357"/>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類似した人や文化について前もってもっている知識</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偏見</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自分とは違う文化や民族について知ることは、その集団に属する人々についての理解を助けます。文化ごとに独自の社会的不文法があるからです。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典型的イスラム教徒</a:t>
                      </a:r>
                      <a:r>
                        <a:rPr lang="en-US" altLang="ja-JP" sz="2000" b="0" dirty="0">
                          <a:solidFill>
                            <a:srgbClr val="333333"/>
                          </a:solidFill>
                          <a:latin typeface="+mn-lt"/>
                          <a:ea typeface="+mn-ea"/>
                          <a:cs typeface="+mn-cs"/>
                        </a:rPr>
                        <a:t>?</a:t>
                      </a: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典型的なドイツ人</a:t>
                      </a:r>
                      <a:r>
                        <a:rPr lang="en-US" altLang="ja-JP" sz="2000" b="0" dirty="0">
                          <a:solidFill>
                            <a:srgbClr val="333333"/>
                          </a:solidFill>
                          <a:latin typeface="+mn-lt"/>
                          <a:ea typeface="+mn-ea"/>
                          <a:cs typeface="+mn-cs"/>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021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人を判断するための以下の特徴について、どんな長所と短所があるか考えてみてください。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17</a:t>
            </a:fld>
            <a:endParaRPr lang="de-DE" dirty="0">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117647222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類似した人や文化について前もってもっている知識</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偏見</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自分とは違う文化や民族について知ることは、その集団に属する人々についての理解を助けます。文化ごとに独自の社会的不文法があるからです。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典型的イスラム教徒</a:t>
                      </a:r>
                      <a:r>
                        <a:rPr lang="en-US" altLang="ja-JP" sz="2000" b="0" dirty="0">
                          <a:solidFill>
                            <a:srgbClr val="333333"/>
                          </a:solidFill>
                          <a:latin typeface="+mn-lt"/>
                          <a:ea typeface="+mn-ea"/>
                          <a:cs typeface="+mn-cs"/>
                        </a:rPr>
                        <a:t>?</a:t>
                      </a: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典型的なドイツ人</a:t>
                      </a:r>
                      <a:r>
                        <a:rPr lang="en-US" altLang="ja-JP" sz="2000" b="0" dirty="0">
                          <a:solidFill>
                            <a:srgbClr val="333333"/>
                          </a:solidFill>
                          <a:latin typeface="+mn-lt"/>
                          <a:ea typeface="+mn-ea"/>
                          <a:cs typeface="+mn-cs"/>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その人の文化のステレオタイプに合わないふるまいをすることはよくあります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特殊な信条をもたれているか、特定の国から来た人々は、特に偏見にさらされます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例：イスラム教徒は狂信的だ</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アメリカ人は尊大でジャンクフードしか食べない</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0605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見かけと現実</a:t>
            </a:r>
            <a:r>
              <a:rPr lang="en-US" altLang="ja-JP"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r>
              <a:rPr lang="en-US" altLang="ja-JP" sz="2400" dirty="0">
                <a:solidFill>
                  <a:srgbClr val="004992"/>
                </a:solidFill>
              </a:rPr>
              <a:t>… </a:t>
            </a:r>
            <a:r>
              <a:rPr lang="ja-JP" altLang="en-US" sz="2400" dirty="0">
                <a:solidFill>
                  <a:srgbClr val="004992"/>
                </a:solidFill>
              </a:rPr>
              <a:t>これまで検討してきた側面 </a:t>
            </a:r>
            <a:r>
              <a:rPr lang="en-US" altLang="ja-JP" sz="2400" dirty="0">
                <a:solidFill>
                  <a:srgbClr val="004992"/>
                </a:solidFill>
              </a:rPr>
              <a:t>(</a:t>
            </a:r>
            <a:r>
              <a:rPr lang="ja-JP" altLang="en-US" sz="2400" dirty="0">
                <a:solidFill>
                  <a:srgbClr val="004992"/>
                </a:solidFill>
              </a:rPr>
              <a:t>例えばボディー・ランゲージ</a:t>
            </a:r>
            <a:r>
              <a:rPr lang="en-US" altLang="ja-JP" sz="2400" dirty="0">
                <a:solidFill>
                  <a:srgbClr val="004992"/>
                </a:solidFill>
              </a:rPr>
              <a:t>) </a:t>
            </a:r>
            <a:r>
              <a:rPr lang="ja-JP" altLang="en-US" sz="2400" dirty="0">
                <a:solidFill>
                  <a:srgbClr val="004992"/>
                </a:solidFill>
              </a:rPr>
              <a:t>のどれについても、完全に単独で信じられるものはありません</a:t>
            </a:r>
            <a:r>
              <a:rPr lang="en-US" altLang="ja-JP" sz="2400" dirty="0">
                <a:solidFill>
                  <a:srgbClr val="004992"/>
                </a:solidFill>
              </a:rPr>
              <a:t>!</a:t>
            </a:r>
          </a:p>
          <a:p>
            <a:r>
              <a:rPr lang="ja-JP" altLang="en-US" sz="2400" dirty="0">
                <a:solidFill>
                  <a:srgbClr val="333333"/>
                </a:solidFill>
              </a:rPr>
              <a:t>すべての側面について検討しなければいけません</a:t>
            </a:r>
            <a:r>
              <a:rPr lang="en-US" altLang="ja-JP" sz="2400" dirty="0">
                <a:solidFill>
                  <a:srgbClr val="333333"/>
                </a:solidFill>
              </a:rPr>
              <a:t>!</a:t>
            </a:r>
          </a:p>
          <a:p>
            <a:r>
              <a:rPr lang="ja-JP" altLang="en-US" sz="2400" dirty="0">
                <a:solidFill>
                  <a:srgbClr val="333333"/>
                </a:solidFill>
              </a:rPr>
              <a:t>組み合わせることで、複雑な状況を判断するのに役立ちます</a:t>
            </a:r>
            <a:r>
              <a:rPr lang="en-US" altLang="ja-JP" sz="2400" dirty="0">
                <a:solidFill>
                  <a:srgbClr val="333333"/>
                </a:solidFill>
              </a:rPr>
              <a:t>…</a:t>
            </a: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18</a:t>
            </a:fld>
            <a:endParaRPr lang="de-DE"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なぜ、こんなことになるのでしょう</a:t>
            </a:r>
            <a:r>
              <a:rPr lang="en-US" altLang="ja-JP" sz="3600" dirty="0">
                <a:latin typeface="+mn-lt"/>
                <a:ea typeface="+mn-ea"/>
                <a:cs typeface="+mn-cs"/>
              </a:rPr>
              <a:t>?</a:t>
            </a:r>
            <a:endParaRPr lang="de-DE" altLang="ja-JP"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ja-JP" altLang="en-US" sz="2400" dirty="0">
                <a:solidFill>
                  <a:srgbClr val="333333"/>
                </a:solidFill>
              </a:rPr>
              <a:t>精神的健康の問題 （特に精神病） をもつ人の多く </a:t>
            </a:r>
            <a:r>
              <a:rPr lang="de-DE" altLang="ja-JP" sz="2400" dirty="0">
                <a:solidFill>
                  <a:srgbClr val="333333"/>
                </a:solidFill>
              </a:rPr>
              <a:t>(</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は、以下の領域における問題を抱えていることが研究で明らかにされています</a:t>
            </a:r>
            <a:r>
              <a:rPr lang="en-US" altLang="ja-JP"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defRPr/>
            </a:pPr>
            <a:r>
              <a:rPr lang="ja-JP" altLang="en-US" sz="2400" dirty="0">
                <a:solidFill>
                  <a:srgbClr val="004992"/>
                </a:solidFill>
              </a:rPr>
              <a:t>相手の顔の表情</a:t>
            </a:r>
            <a:r>
              <a:rPr lang="de-DE" altLang="ja-JP" sz="2400" dirty="0">
                <a:solidFill>
                  <a:srgbClr val="004992"/>
                </a:solidFill>
              </a:rPr>
              <a:t>(</a:t>
            </a:r>
            <a:r>
              <a:rPr lang="ja-JP" altLang="de-DE" sz="2400" dirty="0">
                <a:solidFill>
                  <a:srgbClr val="004992"/>
                </a:solidFill>
              </a:rPr>
              <a:t>例：喜びや悲哀</a:t>
            </a:r>
            <a:r>
              <a:rPr lang="de-DE" altLang="ja-JP" sz="2400" dirty="0">
                <a:solidFill>
                  <a:srgbClr val="004992"/>
                </a:solidFill>
              </a:rPr>
              <a:t>)</a:t>
            </a:r>
            <a:r>
              <a:rPr lang="ja-JP" altLang="en-US" sz="2400" dirty="0">
                <a:solidFill>
                  <a:srgbClr val="004992"/>
                </a:solidFill>
              </a:rPr>
              <a:t>を理解したり評価したりすることの困難さ</a:t>
            </a:r>
          </a:p>
        </p:txBody>
      </p:sp>
      <p:sp>
        <p:nvSpPr>
          <p:cNvPr id="2" name="Footer Placeholder 1"/>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19</a:t>
            </a:fld>
            <a:endParaRPr lang="de-DE"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なぜ、こんなことになるのでしょう</a:t>
            </a:r>
            <a:r>
              <a:rPr lang="en-US" altLang="ja-JP" sz="3600" dirty="0">
                <a:latin typeface="+mn-lt"/>
                <a:ea typeface="+mn-ea"/>
                <a:cs typeface="+mn-cs"/>
              </a:rPr>
              <a:t>?</a:t>
            </a:r>
            <a:endParaRPr lang="de-DE" altLang="ja-JP"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ja-JP" altLang="en-US" sz="2400" dirty="0">
                <a:solidFill>
                  <a:srgbClr val="333333"/>
                </a:solidFill>
              </a:rPr>
              <a:t>精神的健康の問題 （特に精神病） をもつ人の多く </a:t>
            </a:r>
            <a:r>
              <a:rPr lang="de-DE" altLang="ja-JP" sz="2400" dirty="0">
                <a:solidFill>
                  <a:srgbClr val="333333"/>
                </a:solidFill>
              </a:rPr>
              <a:t>(</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は、以下の領域における問題を抱えていることが研究で明らかにされています</a:t>
            </a:r>
            <a:r>
              <a:rPr lang="en-US" altLang="ja-JP"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defRPr/>
            </a:pPr>
            <a:r>
              <a:rPr lang="ja-JP" altLang="en-US" sz="2400" dirty="0">
                <a:solidFill>
                  <a:srgbClr val="004992"/>
                </a:solidFill>
              </a:rPr>
              <a:t>相手の顔の表情</a:t>
            </a:r>
            <a:r>
              <a:rPr lang="de-DE" altLang="ja-JP" sz="2400" dirty="0">
                <a:solidFill>
                  <a:srgbClr val="004992"/>
                </a:solidFill>
              </a:rPr>
              <a:t>(</a:t>
            </a:r>
            <a:r>
              <a:rPr lang="ja-JP" altLang="de-DE" sz="2400" dirty="0">
                <a:solidFill>
                  <a:srgbClr val="004992"/>
                </a:solidFill>
              </a:rPr>
              <a:t>例：喜びや悲哀</a:t>
            </a:r>
            <a:r>
              <a:rPr lang="de-DE" altLang="ja-JP" sz="2400" dirty="0">
                <a:solidFill>
                  <a:srgbClr val="004992"/>
                </a:solidFill>
              </a:rPr>
              <a:t>)</a:t>
            </a:r>
            <a:r>
              <a:rPr lang="ja-JP" altLang="en-US" sz="2400" dirty="0">
                <a:solidFill>
                  <a:srgbClr val="004992"/>
                </a:solidFill>
              </a:rPr>
              <a:t>を理解したり評価したりすることの困難さ</a:t>
            </a:r>
          </a:p>
          <a:p>
            <a:pPr marL="342900" lvl="0" indent="-342900" defTabSz="914400" fontAlgn="base">
              <a:buClr>
                <a:srgbClr val="333333"/>
              </a:buClr>
              <a:buFont typeface="WingDings"/>
              <a:buChar char=""/>
              <a:defRPr/>
            </a:pPr>
            <a:r>
              <a:rPr lang="ja-JP" altLang="en-US" sz="2400" dirty="0">
                <a:solidFill>
                  <a:srgbClr val="004992"/>
                </a:solidFill>
              </a:rPr>
              <a:t>現在進行中の行動から他者の動機や将来の行動を推測することの困難さ</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20</a:t>
            </a:fld>
            <a:endParaRPr lang="de-DE" dirty="0">
              <a:latin typeface="+mn-lt"/>
            </a:endParaRPr>
          </a:p>
        </p:txBody>
      </p:sp>
    </p:spTree>
    <p:extLst>
      <p:ext uri="{BB962C8B-B14F-4D97-AF65-F5344CB8AC3E}">
        <p14:creationId xmlns:p14="http://schemas.microsoft.com/office/powerpoint/2010/main" val="3476054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mn-lt"/>
                <a:ea typeface="+mn-ea"/>
                <a:cs typeface="+mn-cs"/>
              </a:rPr>
              <a:t>共感性の欠如が、どのように精神病状態の誤解を促すか （例）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21</a:t>
            </a:fld>
            <a:endParaRPr lang="de-DE" dirty="0">
              <a:latin typeface="+mn-lt"/>
            </a:endParaRPr>
          </a:p>
        </p:txBody>
      </p:sp>
      <p:sp>
        <p:nvSpPr>
          <p:cNvPr id="24602" name="Rechteck 1"/>
          <p:cNvSpPr>
            <a:spLocks noChangeArrowheads="1"/>
          </p:cNvSpPr>
          <p:nvPr/>
        </p:nvSpPr>
        <p:spPr bwMode="auto">
          <a:xfrm>
            <a:off x="408955" y="619730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2000" dirty="0">
                <a:solidFill>
                  <a:srgbClr val="004992"/>
                </a:solidFill>
                <a:latin typeface="+mn-lt"/>
              </a:rPr>
              <a:t>どなたか、このような経験をした人はいませんか</a:t>
            </a:r>
            <a:r>
              <a:rPr lang="de-DE" altLang="ja-JP" sz="2000" dirty="0">
                <a:solidFill>
                  <a:srgbClr val="004992"/>
                </a:solidFill>
                <a:latin typeface="+mn-lt"/>
              </a:rPr>
              <a: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78593270"/>
              </p:ext>
            </p:extLst>
          </p:nvPr>
        </p:nvGraphicFramePr>
        <p:xfrm>
          <a:off x="408954" y="2203704"/>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2760729">
                  <a:extLst>
                    <a:ext uri="{9D8B030D-6E8A-4147-A177-3AD203B41FA5}">
                      <a16:colId xmlns:a16="http://schemas.microsoft.com/office/drawing/2014/main" val="20001"/>
                    </a:ext>
                  </a:extLst>
                </a:gridCol>
                <a:gridCol w="482327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chemeClr val="tx1"/>
                          </a:solidFill>
                          <a:effectLst/>
                          <a:latin typeface="+mn-lt"/>
                          <a:ea typeface="+mn-ea"/>
                          <a:cs typeface="+mn-cs"/>
                        </a:rPr>
                        <a:t>出来事</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chemeClr val="tx1"/>
                          </a:solidFill>
                          <a:effectLst/>
                          <a:latin typeface="+mn-lt"/>
                          <a:ea typeface="+mn-ea"/>
                          <a:cs typeface="+mn-cs"/>
                        </a:rPr>
                        <a:t>精神病状態での説明</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chemeClr val="tx1"/>
                          </a:solidFill>
                          <a:effectLst/>
                          <a:latin typeface="+mn-lt"/>
                          <a:ea typeface="+mn-ea"/>
                          <a:cs typeface="+mn-cs"/>
                        </a:rPr>
                        <a:t>別の説明</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医師があなたに話しかけたあとで、看護師と一緒に笑っていた。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彼らは私のことを笑っている。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まったくの偶然の一致。医師と看護師は何か他のことについて話していただけ。</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通りすがりの人が、あなたのことを</a:t>
                      </a:r>
                      <a:r>
                        <a:rPr kumimoji="0" lang="en-US" altLang="ja-JP" sz="2000" b="0" i="0" u="none" strike="noStrike" cap="none" normalizeH="0" baseline="0">
                          <a:ln>
                            <a:noFill/>
                          </a:ln>
                          <a:solidFill>
                            <a:srgbClr val="333333"/>
                          </a:solidFill>
                          <a:effectLst/>
                          <a:latin typeface="+mn-lt"/>
                          <a:ea typeface="+mn-ea"/>
                          <a:cs typeface="+mn-cs"/>
                        </a:rPr>
                        <a:t>2</a:t>
                      </a:r>
                      <a:r>
                        <a:rPr kumimoji="0" lang="ja-JP" altLang="en-US" sz="2000" b="0" i="0" u="none" strike="noStrike" cap="none" normalizeH="0" baseline="0">
                          <a:ln>
                            <a:noFill/>
                          </a:ln>
                          <a:solidFill>
                            <a:srgbClr val="333333"/>
                          </a:solidFill>
                          <a:effectLst/>
                          <a:latin typeface="+mn-lt"/>
                          <a:ea typeface="+mn-ea"/>
                          <a:cs typeface="+mn-cs"/>
                        </a:rPr>
                        <a:t>回見て、そのあと戻ってきた。</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その男は私を尾行しているに違いない。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一目見て、私が怖がっているようにみえたので、その人はイライラしたのでしょう。だから、戻ってきて、間違いであることを確認したのでしょう。</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他の人があなたを見てまばたきした。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このモールス信号は警告だ。</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その人は太陽がまぶしくてまばたきしただけで、まったくの偶然。</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以下に、マンガが示され</a:t>
            </a:r>
            <a:r>
              <a:rPr lang="ja-JP" altLang="en-US" sz="2400" dirty="0">
                <a:solidFill>
                  <a:srgbClr val="333333"/>
                </a:solidFill>
              </a:rPr>
              <a:t>ます</a:t>
            </a:r>
            <a:r>
              <a:rPr lang="ja-JP" altLang="de-DE"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マンガ</a:t>
            </a:r>
            <a:r>
              <a:rPr lang="ja-JP" altLang="de-DE" sz="2400" dirty="0">
                <a:solidFill>
                  <a:srgbClr val="333333"/>
                </a:solidFill>
              </a:rPr>
              <a:t>の登場人物がお互いについて何を考えているか話し合ってみて</a:t>
            </a:r>
            <a:r>
              <a:rPr lang="ja-JP" altLang="en-US" sz="2400" dirty="0">
                <a:solidFill>
                  <a:srgbClr val="333333"/>
                </a:solidFill>
              </a:rPr>
              <a:t>くだ</a:t>
            </a:r>
            <a:r>
              <a:rPr lang="ja-JP" altLang="de-DE" sz="2400" dirty="0">
                <a:solidFill>
                  <a:srgbClr val="333333"/>
                </a:solidFill>
              </a:rPr>
              <a:t>さい。</a:t>
            </a:r>
            <a:endParaRPr lang="en-US" altLang="ja-JP"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22</a:t>
            </a:fld>
            <a:endParaRPr lang="de-DE" dirty="0">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以下に、マンガが示され</a:t>
            </a:r>
            <a:r>
              <a:rPr lang="ja-JP" altLang="en-US" sz="2400" dirty="0">
                <a:solidFill>
                  <a:srgbClr val="333333"/>
                </a:solidFill>
              </a:rPr>
              <a:t>ます</a:t>
            </a:r>
            <a:r>
              <a:rPr lang="ja-JP" altLang="de-DE"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マンガ</a:t>
            </a:r>
            <a:r>
              <a:rPr lang="ja-JP" altLang="de-DE" sz="2400" dirty="0">
                <a:solidFill>
                  <a:srgbClr val="333333"/>
                </a:solidFill>
              </a:rPr>
              <a:t>の登場人物がお互いについて何を考えているか話し合ってみて</a:t>
            </a:r>
            <a:r>
              <a:rPr lang="ja-JP" altLang="en-US" sz="2400" dirty="0">
                <a:solidFill>
                  <a:srgbClr val="333333"/>
                </a:solidFill>
              </a:rPr>
              <a:t>くだ</a:t>
            </a:r>
            <a:r>
              <a:rPr lang="ja-JP" altLang="de-DE" sz="2400" dirty="0">
                <a:solidFill>
                  <a:srgbClr val="333333"/>
                </a:solidFill>
              </a:rPr>
              <a:t>さい。</a:t>
            </a:r>
            <a:endParaRPr lang="en-US" altLang="ja-JP" sz="2400" dirty="0">
              <a:solidFill>
                <a:srgbClr val="333333"/>
              </a:solidFill>
            </a:endParaRPr>
          </a:p>
          <a:p>
            <a:pPr lvl="0" defTabSz="914400" fontAlgn="base">
              <a:buClr>
                <a:srgbClr val="336699"/>
              </a:buClr>
            </a:pPr>
            <a:endParaRPr lang="de-DE" altLang="ja-JP" sz="2400" dirty="0">
              <a:solidFill>
                <a:srgbClr val="333333"/>
              </a:solidFill>
            </a:endParaRPr>
          </a:p>
          <a:p>
            <a:pPr lvl="0" defTabSz="914400" fontAlgn="base"/>
            <a:r>
              <a:rPr lang="ja-JP" altLang="de-DE" sz="2400" b="1" dirty="0">
                <a:solidFill>
                  <a:srgbClr val="004992"/>
                </a:solidFill>
              </a:rPr>
              <a:t>重要</a:t>
            </a:r>
          </a:p>
          <a:p>
            <a:pPr marL="342900" lvl="0" indent="-342900" defTabSz="914400" fontAlgn="base">
              <a:buClr>
                <a:srgbClr val="333333"/>
              </a:buClr>
              <a:buFont typeface="WingDings"/>
              <a:buChar char=""/>
            </a:pPr>
            <a:r>
              <a:rPr lang="ja-JP" altLang="de-DE" sz="2400" dirty="0">
                <a:solidFill>
                  <a:srgbClr val="333333"/>
                </a:solidFill>
              </a:rPr>
              <a:t>あなたが利用できる情報と、登場人物がお互いに</a:t>
            </a:r>
            <a:r>
              <a:rPr lang="ja-JP" altLang="en-US" sz="2400" dirty="0">
                <a:solidFill>
                  <a:srgbClr val="333333"/>
                </a:solidFill>
              </a:rPr>
              <a:t>関しても</a:t>
            </a:r>
            <a:r>
              <a:rPr lang="ja-JP" altLang="de-DE" sz="2400" dirty="0">
                <a:solidFill>
                  <a:srgbClr val="333333"/>
                </a:solidFill>
              </a:rPr>
              <a:t>っている情報とを区別</a:t>
            </a:r>
            <a:r>
              <a:rPr lang="ja-JP" altLang="en-US" sz="2400" dirty="0">
                <a:solidFill>
                  <a:srgbClr val="333333"/>
                </a:solidFill>
              </a:rPr>
              <a:t>するよう</a:t>
            </a:r>
            <a:r>
              <a:rPr lang="ja-JP" altLang="de-DE" sz="2400" dirty="0">
                <a:solidFill>
                  <a:srgbClr val="333333"/>
                </a:solidFill>
              </a:rPr>
              <a:t>注意してください</a:t>
            </a:r>
            <a:r>
              <a:rPr lang="de-DE" altLang="ja-JP" sz="2400" dirty="0">
                <a:solidFill>
                  <a:srgbClr val="333333"/>
                </a:solidFill>
              </a:rPr>
              <a:t>!</a:t>
            </a: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23</a:t>
            </a:fld>
            <a:endParaRPr lang="de-DE" dirty="0">
              <a:latin typeface="+mn-lt"/>
            </a:endParaRPr>
          </a:p>
        </p:txBody>
      </p:sp>
    </p:spTree>
    <p:extLst>
      <p:ext uri="{BB962C8B-B14F-4D97-AF65-F5344CB8AC3E}">
        <p14:creationId xmlns:p14="http://schemas.microsoft.com/office/powerpoint/2010/main" val="4149116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以下に、マンガが示され</a:t>
            </a:r>
            <a:r>
              <a:rPr lang="ja-JP" altLang="en-US" sz="2400" dirty="0">
                <a:solidFill>
                  <a:srgbClr val="333333"/>
                </a:solidFill>
              </a:rPr>
              <a:t>ます</a:t>
            </a:r>
            <a:r>
              <a:rPr lang="ja-JP" altLang="de-DE"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マンガ</a:t>
            </a:r>
            <a:r>
              <a:rPr lang="ja-JP" altLang="de-DE" sz="2400" dirty="0">
                <a:solidFill>
                  <a:srgbClr val="333333"/>
                </a:solidFill>
              </a:rPr>
              <a:t>の登場人物がお互いについて何を考えているか話し合ってみて</a:t>
            </a:r>
            <a:r>
              <a:rPr lang="ja-JP" altLang="en-US" sz="2400" dirty="0">
                <a:solidFill>
                  <a:srgbClr val="333333"/>
                </a:solidFill>
              </a:rPr>
              <a:t>くだ</a:t>
            </a:r>
            <a:r>
              <a:rPr lang="ja-JP" altLang="de-DE" sz="2400" dirty="0">
                <a:solidFill>
                  <a:srgbClr val="333333"/>
                </a:solidFill>
              </a:rPr>
              <a:t>さい。</a:t>
            </a:r>
            <a:endParaRPr lang="en-US" altLang="ja-JP" sz="2400" dirty="0">
              <a:solidFill>
                <a:srgbClr val="333333"/>
              </a:solidFill>
            </a:endParaRPr>
          </a:p>
          <a:p>
            <a:pPr lvl="0" defTabSz="914400" fontAlgn="base">
              <a:buClr>
                <a:srgbClr val="336699"/>
              </a:buClr>
            </a:pPr>
            <a:endParaRPr lang="de-DE" altLang="ja-JP" sz="2400" dirty="0">
              <a:solidFill>
                <a:srgbClr val="333333"/>
              </a:solidFill>
            </a:endParaRPr>
          </a:p>
          <a:p>
            <a:pPr lvl="0" defTabSz="914400" fontAlgn="base"/>
            <a:r>
              <a:rPr lang="ja-JP" altLang="de-DE" sz="2400" b="1" dirty="0">
                <a:solidFill>
                  <a:srgbClr val="004992"/>
                </a:solidFill>
              </a:rPr>
              <a:t>重要</a:t>
            </a:r>
          </a:p>
          <a:p>
            <a:pPr marL="342900" lvl="0" indent="-342900" defTabSz="914400" fontAlgn="base">
              <a:buClr>
                <a:srgbClr val="333333"/>
              </a:buClr>
              <a:buFont typeface="WingDings"/>
              <a:buChar char=""/>
            </a:pPr>
            <a:r>
              <a:rPr lang="ja-JP" altLang="de-DE" sz="2400" dirty="0">
                <a:solidFill>
                  <a:srgbClr val="333333"/>
                </a:solidFill>
              </a:rPr>
              <a:t>あなたが利用できる情報と、登場人物がお互いに</a:t>
            </a:r>
            <a:r>
              <a:rPr lang="ja-JP" altLang="en-US" sz="2400" dirty="0">
                <a:solidFill>
                  <a:srgbClr val="333333"/>
                </a:solidFill>
              </a:rPr>
              <a:t>関しても</a:t>
            </a:r>
            <a:r>
              <a:rPr lang="ja-JP" altLang="de-DE" sz="2400" dirty="0">
                <a:solidFill>
                  <a:srgbClr val="333333"/>
                </a:solidFill>
              </a:rPr>
              <a:t>っている情報とを区別</a:t>
            </a:r>
            <a:r>
              <a:rPr lang="ja-JP" altLang="en-US" sz="2400" dirty="0">
                <a:solidFill>
                  <a:srgbClr val="333333"/>
                </a:solidFill>
              </a:rPr>
              <a:t>するよう</a:t>
            </a:r>
            <a:r>
              <a:rPr lang="ja-JP" altLang="de-DE" sz="2400" dirty="0">
                <a:solidFill>
                  <a:srgbClr val="333333"/>
                </a:solidFill>
              </a:rPr>
              <a:t>注意してください</a:t>
            </a:r>
            <a:r>
              <a:rPr lang="de-DE" altLang="ja-JP" sz="2400" dirty="0">
                <a:solidFill>
                  <a:srgbClr val="333333"/>
                </a:solidFill>
              </a:rPr>
              <a:t>!</a:t>
            </a:r>
          </a:p>
          <a:p>
            <a:pPr marL="342900" lvl="0" indent="-342900" defTabSz="914400" fontAlgn="base">
              <a:buClr>
                <a:srgbClr val="333333"/>
              </a:buClr>
              <a:buFont typeface="WingDings"/>
              <a:buChar char=""/>
            </a:pPr>
            <a:r>
              <a:rPr lang="ja-JP" altLang="de-DE" sz="2400" dirty="0">
                <a:solidFill>
                  <a:srgbClr val="333333"/>
                </a:solidFill>
              </a:rPr>
              <a:t>はっきりとした答え</a:t>
            </a:r>
            <a:r>
              <a:rPr lang="ja-JP" altLang="en-US" sz="2400" dirty="0">
                <a:solidFill>
                  <a:srgbClr val="333333"/>
                </a:solidFill>
              </a:rPr>
              <a:t>を出す</a:t>
            </a:r>
            <a:r>
              <a:rPr lang="ja-JP" altLang="de-DE" sz="2400" dirty="0">
                <a:solidFill>
                  <a:srgbClr val="333333"/>
                </a:solidFill>
              </a:rPr>
              <a:t>ために必要とされるのはどんな情報でしょうか</a:t>
            </a:r>
            <a:r>
              <a:rPr lang="de-DE" altLang="ja-JP"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24</a:t>
            </a:fld>
            <a:endParaRPr lang="de-DE" dirty="0">
              <a:latin typeface="+mn-lt"/>
            </a:endParaRPr>
          </a:p>
        </p:txBody>
      </p:sp>
    </p:spTree>
    <p:extLst>
      <p:ext uri="{BB962C8B-B14F-4D97-AF65-F5344CB8AC3E}">
        <p14:creationId xmlns:p14="http://schemas.microsoft.com/office/powerpoint/2010/main" val="2935596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25</a:t>
            </a:fld>
            <a:endParaRPr lang="de-DE" dirty="0">
              <a:latin typeface="+mn-lt"/>
            </a:endParaRPr>
          </a:p>
        </p:txBody>
      </p:sp>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3"/>
          <p:cNvSpPr txBox="1">
            <a:spLocks noChangeArrowheads="1"/>
          </p:cNvSpPr>
          <p:nvPr/>
        </p:nvSpPr>
        <p:spPr bwMode="auto">
          <a:xfrm>
            <a:off x="2622867" y="5956123"/>
            <a:ext cx="6949440" cy="39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ja-JP" altLang="en-US" sz="2000" dirty="0">
                <a:solidFill>
                  <a:srgbClr val="004992"/>
                </a:solidFill>
                <a:latin typeface="+mn-lt"/>
              </a:rPr>
              <a:t>周りの人はどう考えるでしょう</a:t>
            </a:r>
            <a:r>
              <a:rPr lang="en-US" altLang="ja-JP" sz="2000" dirty="0">
                <a:solidFill>
                  <a:srgbClr val="004992"/>
                </a:solidFill>
                <a:latin typeface="+mn-lt"/>
              </a:rPr>
              <a:t>...</a:t>
            </a:r>
            <a:r>
              <a:rPr lang="ja-JP" altLang="en-US" sz="2000" dirty="0">
                <a:solidFill>
                  <a:srgbClr val="004992"/>
                </a:solidFill>
                <a:latin typeface="+mn-lt"/>
              </a:rPr>
              <a:t>彼らは正しいでしょうか</a:t>
            </a:r>
            <a:r>
              <a:rPr lang="en-US" altLang="ja-JP" sz="2000" dirty="0">
                <a:solidFill>
                  <a:srgbClr val="004992"/>
                </a:solidFill>
                <a:latin typeface="+mn-lt"/>
              </a:rPr>
              <a:t>?</a:t>
            </a:r>
            <a:endParaRPr lang="de-DE" altLang="de-DE" sz="2000" dirty="0">
              <a:solidFill>
                <a:srgbClr val="004992"/>
              </a:solidFill>
              <a:latin typeface="+mn-lt"/>
            </a:endParaRPr>
          </a:p>
        </p:txBody>
      </p:sp>
      <p:sp>
        <p:nvSpPr>
          <p:cNvPr id="13"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2400" u="sng">
                <a:latin typeface="+mn-lt"/>
              </a:rPr>
              <a:t>例</a:t>
            </a:r>
            <a:r>
              <a:rPr lang="en-US" altLang="ja-JP" sz="2400" u="sng">
                <a:latin typeface="+mn-lt"/>
              </a:rPr>
              <a:t>: </a:t>
            </a:r>
            <a:r>
              <a:rPr lang="ja-JP" altLang="en-US" sz="2400" u="sng">
                <a:latin typeface="+mn-lt"/>
              </a:rPr>
              <a:t>大きな男が椅子を壊した。</a:t>
            </a:r>
            <a:endParaRPr lang="de-DE" altLang="de-DE" sz="2400" dirty="0">
              <a:latin typeface="+mn-lt"/>
            </a:endParaRPr>
          </a:p>
        </p:txBody>
      </p:sp>
      <p:sp>
        <p:nvSpPr>
          <p:cNvPr id="14" name="Caption_54287"/>
          <p:cNvSpPr txBox="1">
            <a:spLocks noChangeArrowheads="1"/>
          </p:cNvSpPr>
          <p:nvPr/>
        </p:nvSpPr>
        <p:spPr bwMode="auto">
          <a:xfrm>
            <a:off x="6265286" y="2587752"/>
            <a:ext cx="9144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100" dirty="0">
                <a:solidFill>
                  <a:srgbClr val="333333"/>
                </a:solidFill>
                <a:latin typeface="+mn-lt"/>
              </a:rPr>
              <a:t>大きな人だなあ。</a:t>
            </a:r>
            <a:endParaRPr lang="de-DE" altLang="de-DE" sz="1100" dirty="0">
              <a:solidFill>
                <a:srgbClr val="333333"/>
              </a:solidFill>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2" name="Text Box 3100"/>
          <p:cNvSpPr txBox="1">
            <a:spLocks noChangeArrowheads="1"/>
          </p:cNvSpPr>
          <p:nvPr/>
        </p:nvSpPr>
        <p:spPr bwMode="auto">
          <a:xfrm>
            <a:off x="6194980" y="2597150"/>
            <a:ext cx="143970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600">
                <a:solidFill>
                  <a:srgbClr val="333333"/>
                </a:solidFill>
                <a:latin typeface="+mn-lt"/>
              </a:rPr>
              <a:t>大きな人だなあ。</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大きな男が椅子を壊した。</a:t>
            </a:r>
            <a:br>
              <a:rPr lang="ja-JP" altLang="en-US" sz="3600" dirty="0">
                <a:latin typeface="+mn-lt"/>
                <a:ea typeface="+mn-ea"/>
                <a:cs typeface="+mn-cs"/>
              </a:rPr>
            </a:br>
            <a:r>
              <a:rPr lang="ja-JP" altLang="en-US" sz="3600" dirty="0">
                <a:latin typeface="+mn-lt"/>
                <a:ea typeface="+mn-ea"/>
                <a:cs typeface="+mn-cs"/>
              </a:rPr>
              <a:t>ほとんどの人が考えそうなことは</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26</a:t>
            </a:fld>
            <a:endParaRPr lang="de-DE" dirty="0">
              <a:latin typeface="+mn-lt"/>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7851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ja-JP" altLang="en-US" sz="1800" dirty="0">
                <a:solidFill>
                  <a:srgbClr val="004992"/>
                </a:solidFill>
                <a:latin typeface="+mn-lt"/>
                <a:ea typeface="+mn-ea"/>
              </a:rPr>
              <a:t>ありそう</a:t>
            </a:r>
            <a:r>
              <a:rPr lang="en-US" altLang="ja-JP" sz="1800" dirty="0">
                <a:solidFill>
                  <a:srgbClr val="004992"/>
                </a:solidFill>
                <a:latin typeface="+mn-lt"/>
                <a:ea typeface="+mn-ea"/>
              </a:rPr>
              <a:t>:</a:t>
            </a:r>
            <a:r>
              <a:rPr lang="en-US" altLang="ja-JP" sz="1800" dirty="0">
                <a:solidFill>
                  <a:srgbClr val="333333"/>
                </a:solidFill>
                <a:latin typeface="+mn-lt"/>
                <a:ea typeface="+mn-ea"/>
              </a:rPr>
              <a:t> </a:t>
            </a:r>
            <a:r>
              <a:rPr lang="ja-JP" altLang="en-US" sz="1800" dirty="0">
                <a:solidFill>
                  <a:srgbClr val="333333"/>
                </a:solidFill>
                <a:latin typeface="+mn-lt"/>
                <a:ea typeface="+mn-ea"/>
              </a:rPr>
              <a:t>男が重すぎて椅子が壊れた。</a:t>
            </a:r>
          </a:p>
          <a:p>
            <a:pPr eaLnBrk="1" hangingPunct="1">
              <a:spcBef>
                <a:spcPts val="1200"/>
              </a:spcBef>
              <a:buFontTx/>
              <a:buNone/>
            </a:pPr>
            <a:r>
              <a:rPr lang="ja-JP" altLang="en-US" sz="1800" dirty="0">
                <a:solidFill>
                  <a:srgbClr val="004992"/>
                </a:solidFill>
                <a:latin typeface="+mn-lt"/>
                <a:ea typeface="+mn-ea"/>
              </a:rPr>
              <a:t>なさそう</a:t>
            </a:r>
            <a:r>
              <a:rPr lang="en-US" altLang="ja-JP" sz="1800" dirty="0">
                <a:solidFill>
                  <a:srgbClr val="004992"/>
                </a:solidFill>
                <a:latin typeface="+mn-lt"/>
                <a:ea typeface="+mn-ea"/>
              </a:rPr>
              <a:t>:</a:t>
            </a:r>
            <a:r>
              <a:rPr lang="en-US" altLang="ja-JP" sz="1800" dirty="0">
                <a:solidFill>
                  <a:srgbClr val="333333"/>
                </a:solidFill>
                <a:latin typeface="+mn-lt"/>
                <a:ea typeface="+mn-ea"/>
              </a:rPr>
              <a:t> </a:t>
            </a:r>
            <a:r>
              <a:rPr lang="ja-JP" altLang="en-US" sz="1800" dirty="0">
                <a:solidFill>
                  <a:srgbClr val="333333"/>
                </a:solidFill>
                <a:latin typeface="+mn-lt"/>
                <a:ea typeface="+mn-ea"/>
              </a:rPr>
              <a:t>男が椅子を傾けた</a:t>
            </a:r>
            <a:r>
              <a:rPr lang="en-US" altLang="ja-JP" sz="1800" dirty="0">
                <a:solidFill>
                  <a:srgbClr val="333333"/>
                </a:solidFill>
                <a:latin typeface="+mn-lt"/>
                <a:ea typeface="+mn-ea"/>
              </a:rPr>
              <a:t>; </a:t>
            </a:r>
            <a:r>
              <a:rPr lang="ja-JP" altLang="en-US" sz="1800" dirty="0">
                <a:solidFill>
                  <a:srgbClr val="333333"/>
                </a:solidFill>
                <a:latin typeface="+mn-lt"/>
                <a:ea typeface="+mn-ea"/>
              </a:rPr>
              <a:t>椅子がもろすぎた。</a:t>
            </a:r>
          </a:p>
          <a:p>
            <a:pPr eaLnBrk="1" hangingPunct="1">
              <a:spcBef>
                <a:spcPts val="1200"/>
              </a:spcBef>
              <a:buFontTx/>
              <a:buNone/>
            </a:pPr>
            <a:r>
              <a:rPr lang="ja-JP" altLang="en-US" sz="1800" dirty="0">
                <a:solidFill>
                  <a:srgbClr val="004992"/>
                </a:solidFill>
                <a:latin typeface="+mn-lt"/>
                <a:ea typeface="+mn-ea"/>
              </a:rPr>
              <a:t>普通の人が</a:t>
            </a:r>
            <a:r>
              <a:rPr lang="ja-JP" altLang="en-US" sz="1800" b="1" dirty="0">
                <a:solidFill>
                  <a:srgbClr val="004992"/>
                </a:solidFill>
                <a:latin typeface="+mn-lt"/>
                <a:ea typeface="+mn-ea"/>
              </a:rPr>
              <a:t>まるで考えなさそうな仮説が真実</a:t>
            </a:r>
            <a:r>
              <a:rPr lang="ja-JP" altLang="en-US" sz="1800" dirty="0">
                <a:solidFill>
                  <a:srgbClr val="004992"/>
                </a:solidFill>
                <a:latin typeface="+mn-lt"/>
                <a:ea typeface="+mn-ea"/>
              </a:rPr>
              <a:t>なのです</a:t>
            </a:r>
            <a:r>
              <a:rPr lang="en-US" altLang="ja-JP" sz="1800" dirty="0">
                <a:solidFill>
                  <a:srgbClr val="004992"/>
                </a:solidFill>
                <a:latin typeface="+mn-lt"/>
                <a:ea typeface="+mn-ea"/>
              </a:rPr>
              <a:t>:</a:t>
            </a:r>
            <a:r>
              <a:rPr lang="ja-JP" altLang="en-US" sz="1800" dirty="0">
                <a:solidFill>
                  <a:srgbClr val="333333"/>
                </a:solidFill>
                <a:latin typeface="+mn-lt"/>
                <a:ea typeface="+mn-ea"/>
              </a:rPr>
              <a:t>椅子の脚がのこぎりで切られていたということが「なさそうな」仮説になってしまうのは、最初のコマで少年が椅子の脚を切っているところを、店員も客も見ていないからです。</a:t>
            </a:r>
            <a:endParaRPr lang="de-DE" altLang="de-DE" sz="1800" dirty="0">
              <a:solidFill>
                <a:srgbClr val="333333"/>
              </a:solidFill>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開始</a:t>
            </a:r>
            <a:r>
              <a:rPr lang="en-US" altLang="ja-JP"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27</a:t>
            </a:fld>
            <a:endParaRPr lang="de-DE" dirty="0">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28</a:t>
            </a:fld>
            <a:endParaRPr lang="de-DE" dirty="0">
              <a:latin typeface="+mn-lt"/>
            </a:endParaRPr>
          </a:p>
        </p:txBody>
      </p:sp>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6"/>
          <p:cNvSpPr>
            <a:spLocks noChangeArrowheads="1"/>
          </p:cNvSpPr>
          <p:nvPr/>
        </p:nvSpPr>
        <p:spPr bwMode="auto">
          <a:xfrm>
            <a:off x="2377662" y="5884164"/>
            <a:ext cx="7406195" cy="45845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ja-JP" altLang="en-US" sz="2400" dirty="0">
                <a:solidFill>
                  <a:srgbClr val="004992"/>
                </a:solidFill>
                <a:latin typeface="+mn-lt"/>
              </a:rPr>
              <a:t>この女性はこの状況でどのように考えるでしょうか</a:t>
            </a:r>
            <a:r>
              <a:rPr lang="en-US" altLang="ja-JP" sz="2400" dirty="0">
                <a:solidFill>
                  <a:srgbClr val="004992"/>
                </a:solidFill>
                <a:latin typeface="+mn-lt"/>
              </a:rPr>
              <a:t>?</a:t>
            </a:r>
            <a:endParaRPr lang="de-DE" altLang="de-DE" sz="2400" dirty="0">
              <a:solidFill>
                <a:srgbClr val="004992"/>
              </a:solidFill>
              <a:latin typeface="+mn-lt"/>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800" b="1">
                <a:latin typeface="+mn-lt"/>
              </a:rPr>
              <a:t>信号は青だよ</a:t>
            </a:r>
            <a:r>
              <a:rPr lang="en-US" altLang="ja-JP" sz="1800" b="1">
                <a:latin typeface="+mn-lt"/>
              </a:rPr>
              <a:t>!     </a:t>
            </a:r>
            <a:endParaRPr lang="de-DE" altLang="de-DE" sz="1800" b="1" dirty="0">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29</a:t>
            </a:fld>
            <a:endParaRPr lang="de-DE" dirty="0">
              <a:latin typeface="+mn-lt"/>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ja-JP" altLang="en-US" sz="2400" dirty="0">
                <a:solidFill>
                  <a:srgbClr val="004992"/>
                </a:solidFill>
                <a:latin typeface="+mn-lt"/>
                <a:ea typeface="+mn-ea"/>
              </a:rPr>
              <a:t>男性はどう考えるでしょうか</a:t>
            </a:r>
            <a:r>
              <a:rPr lang="en-US" altLang="ja-JP" sz="2400" dirty="0">
                <a:solidFill>
                  <a:srgbClr val="004992"/>
                </a:solidFill>
                <a:latin typeface="+mn-lt"/>
                <a:ea typeface="+mn-ea"/>
              </a:rPr>
              <a:t>?</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168539"/>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i="1" dirty="0">
                <a:latin typeface="+mn-lt"/>
              </a:rPr>
              <a:t>あんなに面倒くさい職務満足調査のアンケートってやったことある</a:t>
            </a:r>
            <a:r>
              <a:rPr lang="en-US" altLang="ja-JP" sz="1200" i="1" dirty="0">
                <a:latin typeface="+mn-lt"/>
              </a:rPr>
              <a:t>?</a:t>
            </a:r>
            <a:endParaRPr lang="de-DE" altLang="de-DE" sz="1200" dirty="0">
              <a:latin typeface="+mn-lt"/>
            </a:endParaRPr>
          </a:p>
        </p:txBody>
      </p:sp>
      <p:sp>
        <p:nvSpPr>
          <p:cNvPr id="14" name="Caption_21"/>
          <p:cNvSpPr txBox="1">
            <a:spLocks noChangeArrowheads="1"/>
          </p:cNvSpPr>
          <p:nvPr/>
        </p:nvSpPr>
        <p:spPr bwMode="auto">
          <a:xfrm>
            <a:off x="4484732" y="1855071"/>
            <a:ext cx="1920240" cy="1097280"/>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dirty="0">
                <a:latin typeface="+mn-lt"/>
              </a:rPr>
              <a:t>この本がいつまで借りれるか教えてもらえませんか</a:t>
            </a:r>
            <a:r>
              <a:rPr lang="en-US" altLang="ja-JP" sz="1200" dirty="0">
                <a:latin typeface="+mn-lt"/>
              </a:rPr>
              <a:t>?</a:t>
            </a:r>
            <a:endParaRPr lang="en-GB" altLang="de-DE" sz="1200" dirty="0">
              <a:latin typeface="+mn-lt"/>
            </a:endParaRPr>
          </a:p>
        </p:txBody>
      </p:sp>
      <p:sp>
        <p:nvSpPr>
          <p:cNvPr id="15" name="Caption_22"/>
          <p:cNvSpPr txBox="1">
            <a:spLocks noChangeArrowheads="1"/>
          </p:cNvSpPr>
          <p:nvPr/>
        </p:nvSpPr>
        <p:spPr bwMode="auto">
          <a:xfrm>
            <a:off x="8401843" y="1772816"/>
            <a:ext cx="2011680" cy="1097280"/>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mn-lt"/>
              </a:rPr>
              <a:t>私はあんなバカな質問に答えられないわ</a:t>
            </a:r>
            <a:r>
              <a:rPr lang="en-US" altLang="ja-JP" sz="1200">
                <a:latin typeface="+mn-lt"/>
              </a:rPr>
              <a:t>!</a:t>
            </a:r>
            <a:endParaRPr lang="en-GB" altLang="de-DE" sz="1200" dirty="0">
              <a:latin typeface="+mn-lt"/>
            </a:endParaRPr>
          </a:p>
        </p:txBody>
      </p:sp>
    </p:spTree>
    <p:extLst>
      <p:ext uri="{BB962C8B-B14F-4D97-AF65-F5344CB8AC3E}">
        <p14:creationId xmlns:p14="http://schemas.microsoft.com/office/powerpoint/2010/main" val="3956225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Oval 14"/>
          <p:cNvSpPr>
            <a:spLocks noChangeArrowheads="1"/>
          </p:cNvSpPr>
          <p:nvPr/>
        </p:nvSpPr>
        <p:spPr bwMode="auto">
          <a:xfrm>
            <a:off x="8441349" y="5219701"/>
            <a:ext cx="95274" cy="144463"/>
          </a:xfrm>
          <a:prstGeom prst="ellipse">
            <a:avLst/>
          </a:prstGeom>
          <a:solidFill>
            <a:schemeClr val="bg1"/>
          </a:solidFill>
          <a:ln w="9525">
            <a:solidFill>
              <a:schemeClr val="bg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ja-JP" altLang="en-US" sz="1800">
              <a:latin typeface="Calibri Light"/>
              <a:ea typeface="ＭＳ Ｐゴシック" panose="020B0600070205080204" pitchFamily="34" charset="-128"/>
            </a:endParaRPr>
          </a:p>
        </p:txBody>
      </p:sp>
      <p:cxnSp>
        <p:nvCxnSpPr>
          <p:cNvPr id="4" name="Gerader Verbinder 3"/>
          <p:cNvCxnSpPr/>
          <p:nvPr/>
        </p:nvCxnSpPr>
        <p:spPr bwMode="auto">
          <a:xfrm>
            <a:off x="4541433" y="1813842"/>
            <a:ext cx="0" cy="468313"/>
          </a:xfrm>
          <a:prstGeom prst="line">
            <a:avLst/>
          </a:prstGeom>
          <a:solidFill>
            <a:schemeClr val="accent1"/>
          </a:solidFill>
          <a:ln w="19050" cap="flat" cmpd="sng" algn="ctr">
            <a:solidFill>
              <a:schemeClr val="tx1">
                <a:lumMod val="65000"/>
                <a:lumOff val="35000"/>
              </a:schemeClr>
            </a:solidFill>
            <a:prstDash val="solid"/>
            <a:round/>
            <a:headEnd type="none" w="med" len="med"/>
            <a:tailEnd type="none" w="med" len="med"/>
          </a:ln>
          <a:effectLst/>
        </p:spPr>
      </p:cxnSp>
      <p:sp>
        <p:nvSpPr>
          <p:cNvPr id="5" name="Footer Placeholder 4"/>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rPr>
              <a:pPr/>
              <a:t>30</a:t>
            </a:fld>
            <a:endParaRPr lang="de-DE" dirty="0">
              <a:latin typeface="+mn-lt"/>
            </a:endParaRPr>
          </a:p>
        </p:txBody>
      </p:sp>
      <p:pic>
        <p:nvPicPr>
          <p:cNvPr id="23"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ja-JP" altLang="en-US" sz="2400" dirty="0">
                <a:solidFill>
                  <a:srgbClr val="004992"/>
                </a:solidFill>
                <a:latin typeface="+mn-lt"/>
                <a:ea typeface="+mn-ea"/>
              </a:rPr>
              <a:t>公園の警備員はどう考えるでしょう</a:t>
            </a:r>
            <a:r>
              <a:rPr lang="en-US" altLang="ja-JP" sz="2400" dirty="0">
                <a:solidFill>
                  <a:srgbClr val="004992"/>
                </a:solidFill>
                <a:latin typeface="+mn-lt"/>
                <a:ea typeface="+mn-ea"/>
              </a:rPr>
              <a:t>...</a:t>
            </a:r>
            <a:r>
              <a:rPr lang="ja-JP" altLang="en-US" sz="2400" dirty="0">
                <a:solidFill>
                  <a:srgbClr val="004992"/>
                </a:solidFill>
                <a:latin typeface="+mn-lt"/>
                <a:ea typeface="+mn-ea"/>
              </a:rPr>
              <a:t>正しく判断できるでしょうか</a:t>
            </a:r>
            <a:r>
              <a:rPr lang="en-US" altLang="ja-JP" sz="2400" dirty="0">
                <a:solidFill>
                  <a:srgbClr val="004992"/>
                </a:solidFill>
                <a:latin typeface="+mn-lt"/>
                <a:ea typeface="+mn-ea"/>
              </a:rPr>
              <a:t>?</a:t>
            </a:r>
            <a:endParaRPr lang="de-DE" altLang="de-DE" sz="2400" dirty="0">
              <a:solidFill>
                <a:srgbClr val="004992"/>
              </a:solidFill>
              <a:latin typeface="+mn-lt"/>
              <a:ea typeface="+mn-ea"/>
            </a:endParaRPr>
          </a:p>
        </p:txBody>
      </p:sp>
      <p:sp>
        <p:nvSpPr>
          <p:cNvPr id="26" name="Caption_21"/>
          <p:cNvSpPr>
            <a:spLocks noChangeArrowheads="1" noChangeShapeType="1" noTextEdit="1"/>
          </p:cNvSpPr>
          <p:nvPr/>
        </p:nvSpPr>
        <p:spPr bwMode="auto">
          <a:xfrm>
            <a:off x="6529635" y="1407056"/>
            <a:ext cx="914400" cy="274320"/>
          </a:xfrm>
          <a:prstGeom prst="rect">
            <a:avLst/>
          </a:prstGeom>
        </p:spPr>
        <p:txBody>
          <a:bodyPr spcFirstLastPara="1" wrap="none" fromWordArt="1">
            <a:prstTxWarp prst="textArchUp">
              <a:avLst>
                <a:gd name="adj" fmla="val 11039185"/>
              </a:avLst>
            </a:prstTxWarp>
          </a:bodyPr>
          <a:lstStyle/>
          <a:p>
            <a:r>
              <a:rPr lang="ja-JP" altLang="en-US" sz="2400" kern="10" dirty="0">
                <a:ln w="9525">
                  <a:solidFill>
                    <a:srgbClr val="000000"/>
                  </a:solidFill>
                  <a:round/>
                  <a:headEnd/>
                  <a:tailEnd/>
                </a:ln>
                <a:solidFill>
                  <a:srgbClr val="000000"/>
                </a:solidFill>
                <a:latin typeface="+mn-lt"/>
              </a:rPr>
              <a:t>英語学校</a:t>
            </a:r>
            <a:endParaRPr lang="de-DE" sz="2400" kern="10" dirty="0">
              <a:ln w="9525">
                <a:solidFill>
                  <a:srgbClr val="000000"/>
                </a:solidFill>
                <a:round/>
                <a:headEnd/>
                <a:tailEnd/>
              </a:ln>
              <a:solidFill>
                <a:srgbClr val="000000"/>
              </a:solidFill>
              <a:latin typeface="+mn-lt"/>
            </a:endParaRPr>
          </a:p>
        </p:txBody>
      </p:sp>
      <p:sp>
        <p:nvSpPr>
          <p:cNvPr id="27"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ts val="600"/>
              </a:spcBef>
              <a:buFontTx/>
              <a:buNone/>
            </a:pPr>
            <a:r>
              <a:rPr lang="ja-JP" altLang="en-US" sz="700" b="1">
                <a:latin typeface="+mn-lt"/>
              </a:rPr>
              <a:t>私は</a:t>
            </a:r>
            <a:r>
              <a:rPr lang="en-US" altLang="ja-JP" sz="700" b="1">
                <a:latin typeface="+mn-lt"/>
              </a:rPr>
              <a:t>…</a:t>
            </a:r>
            <a:r>
              <a:rPr lang="ja-JP" altLang="en-US" sz="700" b="1">
                <a:latin typeface="+mn-lt"/>
              </a:rPr>
              <a:t>です</a:t>
            </a:r>
          </a:p>
          <a:p>
            <a:pPr eaLnBrk="1" hangingPunct="1">
              <a:lnSpc>
                <a:spcPct val="40000"/>
              </a:lnSpc>
              <a:spcBef>
                <a:spcPts val="600"/>
              </a:spcBef>
              <a:buFontTx/>
              <a:buNone/>
            </a:pPr>
            <a:r>
              <a:rPr lang="ja-JP" altLang="en-US" sz="700" b="1">
                <a:latin typeface="+mn-lt"/>
              </a:rPr>
              <a:t>あなたは</a:t>
            </a:r>
            <a:r>
              <a:rPr lang="en-US" altLang="ja-JP" sz="700" b="1">
                <a:latin typeface="+mn-lt"/>
              </a:rPr>
              <a:t>…</a:t>
            </a:r>
          </a:p>
          <a:p>
            <a:pPr eaLnBrk="1" hangingPunct="1">
              <a:lnSpc>
                <a:spcPct val="40000"/>
              </a:lnSpc>
              <a:spcBef>
                <a:spcPts val="600"/>
              </a:spcBef>
              <a:buFontTx/>
              <a:buNone/>
            </a:pPr>
            <a:r>
              <a:rPr lang="ja-JP" altLang="en-US" sz="700" b="1">
                <a:latin typeface="+mn-lt"/>
              </a:rPr>
              <a:t>彼</a:t>
            </a:r>
            <a:r>
              <a:rPr lang="en-US" altLang="ja-JP" sz="700" b="1">
                <a:latin typeface="+mn-lt"/>
              </a:rPr>
              <a:t>/</a:t>
            </a:r>
            <a:r>
              <a:rPr lang="ja-JP" altLang="en-US" sz="700" b="1">
                <a:latin typeface="+mn-lt"/>
              </a:rPr>
              <a:t>彼女は</a:t>
            </a:r>
            <a:r>
              <a:rPr lang="en-US" altLang="ja-JP" sz="700" b="1">
                <a:latin typeface="+mn-lt"/>
              </a:rPr>
              <a:t>…</a:t>
            </a:r>
            <a:endParaRPr lang="de-DE" altLang="de-DE" sz="700" b="1" dirty="0">
              <a:latin typeface="+mn-lt"/>
            </a:endParaRPr>
          </a:p>
        </p:txBody>
      </p:sp>
      <p:sp>
        <p:nvSpPr>
          <p:cNvPr id="29" name="Caption_25"/>
          <p:cNvSpPr txBox="1">
            <a:spLocks noChangeArrowheads="1"/>
          </p:cNvSpPr>
          <p:nvPr/>
        </p:nvSpPr>
        <p:spPr bwMode="auto">
          <a:xfrm rot="21349882">
            <a:off x="3054084" y="4565718"/>
            <a:ext cx="694944" cy="365760"/>
          </a:xfrm>
          <a:prstGeom prst="roundRect">
            <a:avLst/>
          </a:prstGeom>
          <a:solidFill>
            <a:schemeClr val="bg1"/>
          </a:solidFill>
          <a:ln>
            <a:noFill/>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ja-JP" altLang="en-US" sz="700" b="1" dirty="0">
                <a:latin typeface="+mn-lt"/>
              </a:rPr>
              <a:t>（芝生に入るべからず）</a:t>
            </a:r>
            <a:endParaRPr lang="de-DE" altLang="de-DE" sz="700" b="1" dirty="0">
              <a:latin typeface="+mn-lt"/>
            </a:endParaRPr>
          </a:p>
        </p:txBody>
      </p:sp>
      <p:sp>
        <p:nvSpPr>
          <p:cNvPr id="30" name="Caption_26"/>
          <p:cNvSpPr txBox="1">
            <a:spLocks noChangeArrowheads="1"/>
          </p:cNvSpPr>
          <p:nvPr/>
        </p:nvSpPr>
        <p:spPr bwMode="auto">
          <a:xfrm>
            <a:off x="3793331" y="1371600"/>
            <a:ext cx="1508760" cy="182880"/>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TW" altLang="en-US" sz="1000">
                <a:latin typeface="+mn-lt"/>
              </a:rPr>
              <a:t>英語</a:t>
            </a:r>
            <a:r>
              <a:rPr lang="en-US" altLang="zh-TW" sz="1000">
                <a:latin typeface="+mn-lt"/>
              </a:rPr>
              <a:t>1A</a:t>
            </a:r>
            <a:r>
              <a:rPr lang="zh-TW" altLang="en-US" sz="1000">
                <a:latin typeface="+mn-lt"/>
              </a:rPr>
              <a:t>（初級）</a:t>
            </a:r>
            <a:endParaRPr lang="de-DE" altLang="de-DE" sz="1000" dirty="0">
              <a:latin typeface="+mn-lt"/>
            </a:endParaRPr>
          </a:p>
        </p:txBody>
      </p:sp>
      <p:sp>
        <p:nvSpPr>
          <p:cNvPr id="13" name="Caption_24"/>
          <p:cNvSpPr txBox="1">
            <a:spLocks noChangeArrowheads="1"/>
          </p:cNvSpPr>
          <p:nvPr/>
        </p:nvSpPr>
        <p:spPr bwMode="auto">
          <a:xfrm rot="21349882">
            <a:off x="8513064" y="4690872"/>
            <a:ext cx="594360" cy="274320"/>
          </a:xfrm>
          <a:prstGeom prst="roundRect">
            <a:avLst/>
          </a:prstGeom>
          <a:solidFill>
            <a:schemeClr val="bg1"/>
          </a:solidFill>
          <a:ln>
            <a:noFill/>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700" b="1" dirty="0">
                <a:latin typeface="+mn-lt"/>
              </a:rPr>
              <a:t>（芝生に入るべからず）</a:t>
            </a:r>
            <a:endParaRPr lang="de-DE" altLang="de-DE" sz="700" b="1" dirty="0">
              <a:latin typeface="+mn-lt"/>
            </a:endParaRPr>
          </a:p>
        </p:txBody>
      </p:sp>
    </p:spTree>
    <p:extLst>
      <p:ext uri="{BB962C8B-B14F-4D97-AF65-F5344CB8AC3E}">
        <p14:creationId xmlns:p14="http://schemas.microsoft.com/office/powerpoint/2010/main" val="3198191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31</a:t>
            </a:fld>
            <a:endParaRPr lang="de-DE" dirty="0">
              <a:latin typeface="+mn-lt"/>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5587" y="4941888"/>
            <a:ext cx="91440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32</a:t>
            </a:fld>
            <a:endParaRPr lang="de-DE" dirty="0">
              <a:latin typeface="+mn-lt"/>
            </a:endParaRPr>
          </a:p>
        </p:txBody>
      </p:sp>
      <p:pic>
        <p:nvPicPr>
          <p:cNvPr id="13"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ja-JP" altLang="en-US" sz="2400" dirty="0">
                <a:solidFill>
                  <a:srgbClr val="004992"/>
                </a:solidFill>
                <a:latin typeface="+mn-lt"/>
                <a:ea typeface="+mn-ea"/>
              </a:rPr>
              <a:t>お母さんはどう考えるでしょう</a:t>
            </a:r>
            <a:r>
              <a:rPr lang="en-US" altLang="ja-JP" sz="2400" dirty="0">
                <a:solidFill>
                  <a:srgbClr val="004992"/>
                </a:solidFill>
                <a:latin typeface="+mn-lt"/>
                <a:ea typeface="+mn-ea"/>
              </a:rPr>
              <a:t>?</a:t>
            </a:r>
          </a:p>
          <a:p>
            <a:pPr algn="ctr" eaLnBrk="1" hangingPunct="1">
              <a:spcBef>
                <a:spcPts val="0"/>
              </a:spcBef>
              <a:buFontTx/>
              <a:buNone/>
            </a:pPr>
            <a:r>
              <a:rPr lang="ja-JP" altLang="en-US" sz="2400" dirty="0">
                <a:solidFill>
                  <a:srgbClr val="004992"/>
                </a:solidFill>
                <a:latin typeface="+mn-lt"/>
                <a:ea typeface="+mn-ea"/>
              </a:rPr>
              <a:t>判断するために別の情報は必要でしょうか</a:t>
            </a:r>
            <a:r>
              <a:rPr lang="en-US" altLang="ja-JP" sz="2400" dirty="0">
                <a:solidFill>
                  <a:srgbClr val="004992"/>
                </a:solidFill>
                <a:latin typeface="+mn-lt"/>
                <a:ea typeface="+mn-ea"/>
              </a:rPr>
              <a:t>?</a:t>
            </a:r>
            <a:endParaRPr lang="de-DE" altLang="de-DE" sz="2400" dirty="0">
              <a:solidFill>
                <a:srgbClr val="004992"/>
              </a:solidFill>
              <a:latin typeface="+mn-lt"/>
              <a:ea typeface="+mn-ea"/>
            </a:endParaRPr>
          </a:p>
        </p:txBody>
      </p:sp>
      <p:sp>
        <p:nvSpPr>
          <p:cNvPr id="17"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800" dirty="0">
                <a:latin typeface="+mn-lt"/>
              </a:rPr>
              <a:t>気分がとって</a:t>
            </a:r>
          </a:p>
          <a:p>
            <a:pPr algn="ctr" eaLnBrk="1" hangingPunct="1">
              <a:spcBef>
                <a:spcPts val="0"/>
              </a:spcBef>
              <a:spcAft>
                <a:spcPts val="0"/>
              </a:spcAft>
              <a:buNone/>
            </a:pPr>
            <a:r>
              <a:rPr lang="ja-JP" altLang="en-US" sz="800" dirty="0">
                <a:latin typeface="+mn-lt"/>
              </a:rPr>
              <a:t>も悪いんだ</a:t>
            </a:r>
            <a:r>
              <a:rPr lang="en-US" altLang="ja-JP" sz="800" dirty="0">
                <a:latin typeface="+mn-lt"/>
              </a:rPr>
              <a:t>!</a:t>
            </a:r>
            <a:endParaRPr lang="de-DE" altLang="de-DE" sz="800" dirty="0">
              <a:latin typeface="+mn-lt"/>
            </a:endParaRPr>
          </a:p>
        </p:txBody>
      </p:sp>
      <p:sp>
        <p:nvSpPr>
          <p:cNvPr id="18" name="Caption_26"/>
          <p:cNvSpPr>
            <a:spLocks noChangeArrowheads="1"/>
          </p:cNvSpPr>
          <p:nvPr/>
        </p:nvSpPr>
        <p:spPr bwMode="auto">
          <a:xfrm>
            <a:off x="4657427" y="1412776"/>
            <a:ext cx="894968"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800" dirty="0">
                <a:latin typeface="+mn-lt"/>
              </a:rPr>
              <a:t>起きなさい</a:t>
            </a:r>
            <a:r>
              <a:rPr lang="en-US" altLang="ja-JP" sz="800" dirty="0">
                <a:latin typeface="+mn-lt"/>
              </a:rPr>
              <a:t>!</a:t>
            </a:r>
            <a:r>
              <a:rPr lang="ja-JP" altLang="en-US" sz="800" dirty="0">
                <a:latin typeface="+mn-lt"/>
              </a:rPr>
              <a:t>もう</a:t>
            </a:r>
          </a:p>
          <a:p>
            <a:pPr algn="ctr" eaLnBrk="1" hangingPunct="1">
              <a:spcBef>
                <a:spcPts val="0"/>
              </a:spcBef>
              <a:spcAft>
                <a:spcPts val="0"/>
              </a:spcAft>
              <a:buNone/>
            </a:pPr>
            <a:r>
              <a:rPr lang="ja-JP" altLang="en-US" sz="800" dirty="0">
                <a:latin typeface="+mn-lt"/>
              </a:rPr>
              <a:t>学校に行く時間</a:t>
            </a:r>
          </a:p>
          <a:p>
            <a:pPr algn="ctr" eaLnBrk="1" hangingPunct="1">
              <a:spcBef>
                <a:spcPts val="0"/>
              </a:spcBef>
              <a:spcAft>
                <a:spcPts val="0"/>
              </a:spcAft>
              <a:buNone/>
            </a:pPr>
            <a:r>
              <a:rPr lang="ja-JP" altLang="en-US" sz="800" dirty="0">
                <a:latin typeface="+mn-lt"/>
              </a:rPr>
              <a:t>ですよ</a:t>
            </a:r>
            <a:r>
              <a:rPr lang="en-US" altLang="ja-JP" sz="800" dirty="0">
                <a:latin typeface="+mn-lt"/>
              </a:rPr>
              <a:t>!</a:t>
            </a:r>
            <a:endParaRPr lang="de-DE" altLang="de-DE" sz="800" dirty="0">
              <a:latin typeface="+mn-lt"/>
            </a:endParaRPr>
          </a:p>
        </p:txBody>
      </p:sp>
      <p:sp>
        <p:nvSpPr>
          <p:cNvPr id="19"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900">
                <a:latin typeface="+mn-lt"/>
              </a:rPr>
              <a:t>体温計で熱をは</a:t>
            </a:r>
          </a:p>
          <a:p>
            <a:pPr algn="ctr" eaLnBrk="1" hangingPunct="1">
              <a:spcBef>
                <a:spcPct val="0"/>
              </a:spcBef>
              <a:buFontTx/>
              <a:buNone/>
            </a:pPr>
            <a:r>
              <a:rPr lang="ja-JP" altLang="en-US" sz="900">
                <a:latin typeface="+mn-lt"/>
              </a:rPr>
              <a:t>かってみなさい</a:t>
            </a:r>
            <a:r>
              <a:rPr lang="en-US" altLang="ja-JP" sz="900">
                <a:latin typeface="+mn-lt"/>
              </a:rPr>
              <a:t>!</a:t>
            </a:r>
            <a:endParaRPr lang="de-DE" altLang="de-DE" sz="900" dirty="0">
              <a:latin typeface="+mn-lt"/>
            </a:endParaRPr>
          </a:p>
        </p:txBody>
      </p:sp>
    </p:spTree>
    <p:extLst>
      <p:ext uri="{BB962C8B-B14F-4D97-AF65-F5344CB8AC3E}">
        <p14:creationId xmlns:p14="http://schemas.microsoft.com/office/powerpoint/2010/main" val="2017814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a:t>
            </a:r>
            <a:r>
              <a:rPr lang="ja-JP" altLang="en-US" sz="2400">
                <a:solidFill>
                  <a:srgbClr val="333333"/>
                </a:solidFill>
              </a:rPr>
              <a:t>い。</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33</a:t>
            </a:fld>
            <a:endParaRPr lang="de-DE" dirty="0">
              <a:latin typeface="+mn-lt"/>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rPr>
              <a:t>[</a:t>
            </a:r>
            <a:r>
              <a:rPr lang="ja-JP" altLang="en-US" i="1" spc="-5" dirty="0">
                <a:solidFill>
                  <a:srgbClr val="333333"/>
                </a:solidFill>
                <a:latin typeface="+mn-lt"/>
              </a:rPr>
              <a:t>トレーナーの方へ</a:t>
            </a:r>
            <a:r>
              <a:rPr lang="en-US"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ja-JP" altLang="en-US"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46759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8"/>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ja-JP" altLang="en-US" sz="1800">
              <a:latin typeface="Calibri Light"/>
              <a:ea typeface="ＭＳ Ｐゴシック" panose="020B0600070205080204" pitchFamily="34" charset="-128"/>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34</a:t>
            </a:fld>
            <a:endParaRPr lang="de-DE" dirty="0">
              <a:latin typeface="+mn-lt"/>
            </a:endParaRPr>
          </a:p>
        </p:txBody>
      </p:sp>
      <p:pic>
        <p:nvPicPr>
          <p:cNvPr id="14"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ja-JP" altLang="en-US" sz="2400" dirty="0">
                <a:solidFill>
                  <a:srgbClr val="004992"/>
                </a:solidFill>
                <a:latin typeface="+mn-lt"/>
                <a:ea typeface="+mn-ea"/>
              </a:rPr>
              <a:t>男性はどう考えるでしょう </a:t>
            </a:r>
            <a:r>
              <a:rPr lang="en-US" altLang="ja-JP" sz="2400" dirty="0">
                <a:solidFill>
                  <a:srgbClr val="004992"/>
                </a:solidFill>
                <a:latin typeface="+mn-lt"/>
                <a:ea typeface="+mn-ea"/>
              </a:rPr>
              <a:t>...</a:t>
            </a:r>
            <a:r>
              <a:rPr lang="ja-JP" altLang="en-US" sz="2400" dirty="0">
                <a:solidFill>
                  <a:srgbClr val="004992"/>
                </a:solidFill>
                <a:latin typeface="+mn-lt"/>
                <a:ea typeface="+mn-ea"/>
              </a:rPr>
              <a:t>正しく判断できるでしょうか</a:t>
            </a:r>
            <a:r>
              <a:rPr lang="en-US" altLang="ja-JP" sz="2400" dirty="0">
                <a:solidFill>
                  <a:srgbClr val="004992"/>
                </a:solidFill>
                <a:latin typeface="+mn-lt"/>
                <a:ea typeface="+mn-ea"/>
              </a:rPr>
              <a:t>?</a:t>
            </a:r>
            <a:endParaRPr lang="de-DE" altLang="de-DE" sz="2400" dirty="0">
              <a:solidFill>
                <a:srgbClr val="004992"/>
              </a:solidFill>
              <a:latin typeface="+mn-lt"/>
              <a:ea typeface="+mn-ea"/>
            </a:endParaRPr>
          </a:p>
        </p:txBody>
      </p:sp>
      <p:sp>
        <p:nvSpPr>
          <p:cNvPr id="15"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200" b="1">
                <a:latin typeface="+mn-lt"/>
              </a:rPr>
              <a:t>すみません。今日は用事がありますので。</a:t>
            </a:r>
            <a:endParaRPr lang="de-DE" altLang="de-DE" sz="1200" b="1" dirty="0">
              <a:latin typeface="+mn-lt"/>
            </a:endParaRPr>
          </a:p>
        </p:txBody>
      </p:sp>
      <p:sp>
        <p:nvSpPr>
          <p:cNvPr id="16" name="Caption_23"/>
          <p:cNvSpPr>
            <a:spLocks noChangeArrowheads="1"/>
          </p:cNvSpPr>
          <p:nvPr/>
        </p:nvSpPr>
        <p:spPr bwMode="auto">
          <a:xfrm>
            <a:off x="3328416" y="1572768"/>
            <a:ext cx="2414016" cy="1088136"/>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200" b="1" dirty="0">
                <a:latin typeface="+mn-lt"/>
              </a:rPr>
              <a:t>ミラーさん、コーヒーでも飲みませんか</a:t>
            </a:r>
            <a:r>
              <a:rPr lang="en-US" altLang="ja-JP" sz="1200" b="1" dirty="0">
                <a:latin typeface="+mn-lt"/>
              </a:rPr>
              <a:t>?</a:t>
            </a:r>
            <a:endParaRPr lang="de-DE" altLang="de-DE" sz="1200" b="1" dirty="0">
              <a:latin typeface="+mn-lt"/>
            </a:endParaRPr>
          </a:p>
        </p:txBody>
      </p:sp>
      <p:sp>
        <p:nvSpPr>
          <p:cNvPr id="44042" name="Text Box 19"/>
          <p:cNvSpPr txBox="1">
            <a:spLocks noChangeArrowheads="1"/>
          </p:cNvSpPr>
          <p:nvPr/>
        </p:nvSpPr>
        <p:spPr bwMode="auto">
          <a:xfrm>
            <a:off x="912521" y="1813842"/>
            <a:ext cx="64008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b="1">
                <a:solidFill>
                  <a:srgbClr val="333333"/>
                </a:solidFill>
                <a:latin typeface="+mn-lt"/>
              </a:rPr>
              <a:t>リサ</a:t>
            </a:r>
          </a:p>
        </p:txBody>
      </p:sp>
      <p:sp>
        <p:nvSpPr>
          <p:cNvPr id="44043" name="Text Box 20"/>
          <p:cNvSpPr txBox="1">
            <a:spLocks noChangeArrowheads="1"/>
          </p:cNvSpPr>
          <p:nvPr/>
        </p:nvSpPr>
        <p:spPr bwMode="auto">
          <a:xfrm>
            <a:off x="2065139" y="1813842"/>
            <a:ext cx="82296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b="1" dirty="0">
                <a:solidFill>
                  <a:srgbClr val="333333"/>
                </a:solidFill>
                <a:latin typeface="+mn-lt"/>
              </a:rPr>
              <a:t>カリン</a:t>
            </a:r>
          </a:p>
        </p:txBody>
      </p:sp>
      <p:sp>
        <p:nvSpPr>
          <p:cNvPr id="44046" name="Text Box 21"/>
          <p:cNvSpPr txBox="1">
            <a:spLocks noChangeArrowheads="1"/>
          </p:cNvSpPr>
          <p:nvPr/>
        </p:nvSpPr>
        <p:spPr bwMode="auto">
          <a:xfrm>
            <a:off x="6673651" y="4175174"/>
            <a:ext cx="573767" cy="261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100" b="1" dirty="0">
                <a:solidFill>
                  <a:srgbClr val="333333"/>
                </a:solidFill>
                <a:latin typeface="+mn-lt"/>
              </a:rPr>
              <a:t>リサ</a:t>
            </a:r>
          </a:p>
        </p:txBody>
      </p:sp>
      <p:sp>
        <p:nvSpPr>
          <p:cNvPr id="44047" name="Text Box 22"/>
          <p:cNvSpPr txBox="1">
            <a:spLocks noChangeArrowheads="1"/>
          </p:cNvSpPr>
          <p:nvPr/>
        </p:nvSpPr>
        <p:spPr bwMode="auto">
          <a:xfrm>
            <a:off x="7825238" y="4407074"/>
            <a:ext cx="768551" cy="246062"/>
          </a:xfrm>
          <a:prstGeom prst="rect">
            <a:avLst/>
          </a:prstGeom>
          <a:solidFill>
            <a:srgbClr val="BB9977"/>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000" b="1" dirty="0">
                <a:solidFill>
                  <a:srgbClr val="333333"/>
                </a:solidFill>
                <a:latin typeface="+mn-lt"/>
              </a:rPr>
              <a:t>カリン</a:t>
            </a:r>
          </a:p>
        </p:txBody>
      </p:sp>
    </p:spTree>
    <p:extLst>
      <p:ext uri="{BB962C8B-B14F-4D97-AF65-F5344CB8AC3E}">
        <p14:creationId xmlns:p14="http://schemas.microsoft.com/office/powerpoint/2010/main" val="39632814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de-DE" sz="2400" dirty="0">
                <a:solidFill>
                  <a:srgbClr val="004992"/>
                </a:solidFill>
              </a:rPr>
              <a:t>人は他の人の心の</a:t>
            </a:r>
            <a:r>
              <a:rPr lang="ja-JP" altLang="en-US" sz="2400" dirty="0">
                <a:solidFill>
                  <a:srgbClr val="004992"/>
                </a:solidFill>
              </a:rPr>
              <a:t>なか</a:t>
            </a:r>
            <a:r>
              <a:rPr lang="ja-JP" altLang="de-DE" sz="2400" dirty="0">
                <a:solidFill>
                  <a:srgbClr val="004992"/>
                </a:solidFill>
              </a:rPr>
              <a:t>を誤って推測するので、多くの誤解</a:t>
            </a:r>
            <a:r>
              <a:rPr lang="ja-JP" altLang="en-US" sz="2400" dirty="0">
                <a:solidFill>
                  <a:srgbClr val="004992"/>
                </a:solidFill>
              </a:rPr>
              <a:t>や争いが起きます</a:t>
            </a:r>
            <a:r>
              <a:rPr lang="de-DE" altLang="ja-JP" sz="2400" dirty="0">
                <a:solidFill>
                  <a:srgbClr val="333333"/>
                </a:solidFill>
              </a:rPr>
              <a:t>(</a:t>
            </a:r>
            <a:r>
              <a:rPr lang="ja-JP" altLang="de-DE" sz="2400" dirty="0">
                <a:solidFill>
                  <a:srgbClr val="333333"/>
                </a:solidFill>
              </a:rPr>
              <a:t>例えば、もしあなたが気分が悪い</a:t>
            </a:r>
            <a:r>
              <a:rPr lang="ja-JP" altLang="en-US" sz="2400" dirty="0">
                <a:solidFill>
                  <a:srgbClr val="333333"/>
                </a:solidFill>
              </a:rPr>
              <a:t>ときに、その</a:t>
            </a:r>
            <a:r>
              <a:rPr lang="ja-JP" altLang="de-DE" sz="2400" dirty="0">
                <a:solidFill>
                  <a:srgbClr val="333333"/>
                </a:solidFill>
              </a:rPr>
              <a:t>ことを友</a:t>
            </a:r>
            <a:r>
              <a:rPr lang="ja-JP" altLang="en-US" sz="2400" dirty="0">
                <a:solidFill>
                  <a:srgbClr val="333333"/>
                </a:solidFill>
              </a:rPr>
              <a:t>人</a:t>
            </a:r>
            <a:r>
              <a:rPr lang="ja-JP" altLang="de-DE" sz="2400" dirty="0">
                <a:solidFill>
                  <a:srgbClr val="333333"/>
                </a:solidFill>
              </a:rPr>
              <a:t>に伝えなかったら、</a:t>
            </a:r>
            <a:r>
              <a:rPr lang="ja-JP" altLang="en-US" sz="2400" dirty="0">
                <a:solidFill>
                  <a:srgbClr val="333333"/>
                </a:solidFill>
              </a:rPr>
              <a:t>その</a:t>
            </a:r>
            <a:r>
              <a:rPr lang="ja-JP" altLang="de-DE" sz="2400" dirty="0">
                <a:solidFill>
                  <a:srgbClr val="333333"/>
                </a:solidFill>
              </a:rPr>
              <a:t>友</a:t>
            </a:r>
            <a:r>
              <a:rPr lang="ja-JP" altLang="en-US" sz="2400" dirty="0">
                <a:solidFill>
                  <a:srgbClr val="333333"/>
                </a:solidFill>
              </a:rPr>
              <a:t>人は</a:t>
            </a:r>
            <a:r>
              <a:rPr lang="ja-JP" altLang="de-DE" sz="2400" dirty="0">
                <a:solidFill>
                  <a:srgbClr val="333333"/>
                </a:solidFill>
              </a:rPr>
              <a:t>あなたに気を遣</a:t>
            </a:r>
            <a:r>
              <a:rPr lang="ja-JP" altLang="en-US" sz="2400" dirty="0">
                <a:solidFill>
                  <a:srgbClr val="333333"/>
                </a:solidFill>
              </a:rPr>
              <a:t>わないでしょう</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35</a:t>
            </a:fld>
            <a:endParaRPr lang="de-DE" dirty="0">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de-DE" sz="2400" dirty="0">
                <a:solidFill>
                  <a:srgbClr val="004992"/>
                </a:solidFill>
              </a:rPr>
              <a:t>人は他の人の心の</a:t>
            </a:r>
            <a:r>
              <a:rPr lang="ja-JP" altLang="en-US" sz="2400" dirty="0">
                <a:solidFill>
                  <a:srgbClr val="004992"/>
                </a:solidFill>
              </a:rPr>
              <a:t>なか</a:t>
            </a:r>
            <a:r>
              <a:rPr lang="ja-JP" altLang="de-DE" sz="2400" dirty="0">
                <a:solidFill>
                  <a:srgbClr val="004992"/>
                </a:solidFill>
              </a:rPr>
              <a:t>を誤って推測するので、多くの誤解</a:t>
            </a:r>
            <a:r>
              <a:rPr lang="ja-JP" altLang="en-US" sz="2400" dirty="0">
                <a:solidFill>
                  <a:srgbClr val="004992"/>
                </a:solidFill>
              </a:rPr>
              <a:t>や争いが起きます</a:t>
            </a:r>
            <a:r>
              <a:rPr lang="de-DE" altLang="ja-JP" sz="2400" dirty="0">
                <a:solidFill>
                  <a:srgbClr val="333333"/>
                </a:solidFill>
              </a:rPr>
              <a:t>(</a:t>
            </a:r>
            <a:r>
              <a:rPr lang="ja-JP" altLang="de-DE" sz="2400" dirty="0">
                <a:solidFill>
                  <a:srgbClr val="333333"/>
                </a:solidFill>
              </a:rPr>
              <a:t>例えば、もしあなたが気分が悪い</a:t>
            </a:r>
            <a:r>
              <a:rPr lang="ja-JP" altLang="en-US" sz="2400" dirty="0">
                <a:solidFill>
                  <a:srgbClr val="333333"/>
                </a:solidFill>
              </a:rPr>
              <a:t>ときに、その</a:t>
            </a:r>
            <a:r>
              <a:rPr lang="ja-JP" altLang="de-DE" sz="2400" dirty="0">
                <a:solidFill>
                  <a:srgbClr val="333333"/>
                </a:solidFill>
              </a:rPr>
              <a:t>ことを友</a:t>
            </a:r>
            <a:r>
              <a:rPr lang="ja-JP" altLang="en-US" sz="2400" dirty="0">
                <a:solidFill>
                  <a:srgbClr val="333333"/>
                </a:solidFill>
              </a:rPr>
              <a:t>人</a:t>
            </a:r>
            <a:r>
              <a:rPr lang="ja-JP" altLang="de-DE" sz="2400" dirty="0">
                <a:solidFill>
                  <a:srgbClr val="333333"/>
                </a:solidFill>
              </a:rPr>
              <a:t>に伝えなかったら、</a:t>
            </a:r>
            <a:r>
              <a:rPr lang="ja-JP" altLang="en-US" sz="2400" dirty="0">
                <a:solidFill>
                  <a:srgbClr val="333333"/>
                </a:solidFill>
              </a:rPr>
              <a:t>その</a:t>
            </a:r>
            <a:r>
              <a:rPr lang="ja-JP" altLang="de-DE" sz="2400" dirty="0">
                <a:solidFill>
                  <a:srgbClr val="333333"/>
                </a:solidFill>
              </a:rPr>
              <a:t>友</a:t>
            </a:r>
            <a:r>
              <a:rPr lang="ja-JP" altLang="en-US" sz="2400" dirty="0">
                <a:solidFill>
                  <a:srgbClr val="333333"/>
                </a:solidFill>
              </a:rPr>
              <a:t>人は</a:t>
            </a:r>
            <a:r>
              <a:rPr lang="ja-JP" altLang="de-DE" sz="2400" dirty="0">
                <a:solidFill>
                  <a:srgbClr val="333333"/>
                </a:solidFill>
              </a:rPr>
              <a:t>あなたに気を遣</a:t>
            </a:r>
            <a:r>
              <a:rPr lang="ja-JP" altLang="en-US" sz="2400" dirty="0">
                <a:solidFill>
                  <a:srgbClr val="333333"/>
                </a:solidFill>
              </a:rPr>
              <a:t>わないでしょう</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複雑な状況でも</a:t>
            </a:r>
            <a:r>
              <a:rPr lang="ja-JP" altLang="de-DE" sz="2400" dirty="0">
                <a:solidFill>
                  <a:srgbClr val="333333"/>
                </a:solidFill>
              </a:rPr>
              <a:t>別の視点から</a:t>
            </a:r>
            <a:r>
              <a:rPr lang="ja-JP" altLang="en-US" sz="2400" dirty="0">
                <a:solidFill>
                  <a:srgbClr val="333333"/>
                </a:solidFill>
              </a:rPr>
              <a:t>評価して</a:t>
            </a:r>
            <a:r>
              <a:rPr lang="ja-JP" altLang="de-DE" sz="2400" dirty="0">
                <a:solidFill>
                  <a:srgbClr val="333333"/>
                </a:solidFill>
              </a:rPr>
              <a:t>、すべての入手可能な情報を</a:t>
            </a:r>
            <a:r>
              <a:rPr lang="ja-JP" altLang="en-US" sz="2400" dirty="0">
                <a:solidFill>
                  <a:srgbClr val="333333"/>
                </a:solidFill>
              </a:rPr>
              <a:t>検討</a:t>
            </a:r>
            <a:r>
              <a:rPr lang="ja-JP" altLang="de-DE" sz="2400" dirty="0">
                <a:solidFill>
                  <a:srgbClr val="333333"/>
                </a:solidFill>
              </a:rPr>
              <a:t>して</a:t>
            </a:r>
            <a:r>
              <a:rPr lang="ja-JP" altLang="en-US" sz="2400" dirty="0">
                <a:solidFill>
                  <a:srgbClr val="333333"/>
                </a:solidFill>
              </a:rPr>
              <a:t>くだ</a:t>
            </a:r>
            <a:r>
              <a:rPr lang="ja-JP" altLang="de-DE" sz="2400" dirty="0">
                <a:solidFill>
                  <a:srgbClr val="333333"/>
                </a:solidFill>
              </a:rPr>
              <a:t>さい。情報を</a:t>
            </a:r>
            <a:r>
              <a:rPr lang="ja-JP" altLang="en-US" sz="2400" dirty="0">
                <a:solidFill>
                  <a:srgbClr val="333333"/>
                </a:solidFill>
              </a:rPr>
              <a:t>検討</a:t>
            </a:r>
            <a:r>
              <a:rPr lang="ja-JP" altLang="de-DE" sz="2400" dirty="0">
                <a:solidFill>
                  <a:srgbClr val="333333"/>
                </a:solidFill>
              </a:rPr>
              <a:t>すればするほど、適切な判断</a:t>
            </a:r>
            <a:r>
              <a:rPr lang="ja-JP" altLang="en-US" sz="2400" dirty="0">
                <a:solidFill>
                  <a:srgbClr val="333333"/>
                </a:solidFill>
              </a:rPr>
              <a:t>に近づきます</a:t>
            </a:r>
            <a:r>
              <a:rPr lang="ja-JP" altLang="de-DE" sz="2400" dirty="0">
                <a:solidFill>
                  <a:srgbClr val="333333"/>
                </a:solidFill>
              </a:rPr>
              <a:t>。</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36</a:t>
            </a:fld>
            <a:endParaRPr lang="de-DE" dirty="0">
              <a:latin typeface="+mn-lt"/>
            </a:endParaRPr>
          </a:p>
        </p:txBody>
      </p:sp>
    </p:spTree>
    <p:extLst>
      <p:ext uri="{BB962C8B-B14F-4D97-AF65-F5344CB8AC3E}">
        <p14:creationId xmlns:p14="http://schemas.microsoft.com/office/powerpoint/2010/main" val="7139100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de-DE" sz="2400" dirty="0">
                <a:solidFill>
                  <a:srgbClr val="004992"/>
                </a:solidFill>
              </a:rPr>
              <a:t>人は他の人の心の</a:t>
            </a:r>
            <a:r>
              <a:rPr lang="ja-JP" altLang="en-US" sz="2400" dirty="0">
                <a:solidFill>
                  <a:srgbClr val="004992"/>
                </a:solidFill>
              </a:rPr>
              <a:t>なか</a:t>
            </a:r>
            <a:r>
              <a:rPr lang="ja-JP" altLang="de-DE" sz="2400" dirty="0">
                <a:solidFill>
                  <a:srgbClr val="004992"/>
                </a:solidFill>
              </a:rPr>
              <a:t>を誤って推測するので、多くの誤解</a:t>
            </a:r>
            <a:r>
              <a:rPr lang="ja-JP" altLang="en-US" sz="2400" dirty="0">
                <a:solidFill>
                  <a:srgbClr val="004992"/>
                </a:solidFill>
              </a:rPr>
              <a:t>や争いが起きます</a:t>
            </a:r>
            <a:r>
              <a:rPr lang="de-DE" altLang="ja-JP" sz="2400" dirty="0">
                <a:solidFill>
                  <a:srgbClr val="333333"/>
                </a:solidFill>
              </a:rPr>
              <a:t>(</a:t>
            </a:r>
            <a:r>
              <a:rPr lang="ja-JP" altLang="de-DE" sz="2400" dirty="0">
                <a:solidFill>
                  <a:srgbClr val="333333"/>
                </a:solidFill>
              </a:rPr>
              <a:t>例えば、もしあなたが気分が悪い</a:t>
            </a:r>
            <a:r>
              <a:rPr lang="ja-JP" altLang="en-US" sz="2400" dirty="0">
                <a:solidFill>
                  <a:srgbClr val="333333"/>
                </a:solidFill>
              </a:rPr>
              <a:t>ときに、その</a:t>
            </a:r>
            <a:r>
              <a:rPr lang="ja-JP" altLang="de-DE" sz="2400" dirty="0">
                <a:solidFill>
                  <a:srgbClr val="333333"/>
                </a:solidFill>
              </a:rPr>
              <a:t>ことを友</a:t>
            </a:r>
            <a:r>
              <a:rPr lang="ja-JP" altLang="en-US" sz="2400" dirty="0">
                <a:solidFill>
                  <a:srgbClr val="333333"/>
                </a:solidFill>
              </a:rPr>
              <a:t>人</a:t>
            </a:r>
            <a:r>
              <a:rPr lang="ja-JP" altLang="de-DE" sz="2400" dirty="0">
                <a:solidFill>
                  <a:srgbClr val="333333"/>
                </a:solidFill>
              </a:rPr>
              <a:t>に伝えなかったら、</a:t>
            </a:r>
            <a:r>
              <a:rPr lang="ja-JP" altLang="en-US" sz="2400" dirty="0">
                <a:solidFill>
                  <a:srgbClr val="333333"/>
                </a:solidFill>
              </a:rPr>
              <a:t>その</a:t>
            </a:r>
            <a:r>
              <a:rPr lang="ja-JP" altLang="de-DE" sz="2400" dirty="0">
                <a:solidFill>
                  <a:srgbClr val="333333"/>
                </a:solidFill>
              </a:rPr>
              <a:t>友</a:t>
            </a:r>
            <a:r>
              <a:rPr lang="ja-JP" altLang="en-US" sz="2400" dirty="0">
                <a:solidFill>
                  <a:srgbClr val="333333"/>
                </a:solidFill>
              </a:rPr>
              <a:t>人は</a:t>
            </a:r>
            <a:r>
              <a:rPr lang="ja-JP" altLang="de-DE" sz="2400" dirty="0">
                <a:solidFill>
                  <a:srgbClr val="333333"/>
                </a:solidFill>
              </a:rPr>
              <a:t>あなたに気を遣</a:t>
            </a:r>
            <a:r>
              <a:rPr lang="ja-JP" altLang="en-US" sz="2400" dirty="0">
                <a:solidFill>
                  <a:srgbClr val="333333"/>
                </a:solidFill>
              </a:rPr>
              <a:t>わないでしょう</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複雑な状況でも</a:t>
            </a:r>
            <a:r>
              <a:rPr lang="ja-JP" altLang="de-DE" sz="2400" dirty="0">
                <a:solidFill>
                  <a:srgbClr val="333333"/>
                </a:solidFill>
              </a:rPr>
              <a:t>別の視点から</a:t>
            </a:r>
            <a:r>
              <a:rPr lang="ja-JP" altLang="en-US" sz="2400" dirty="0">
                <a:solidFill>
                  <a:srgbClr val="333333"/>
                </a:solidFill>
              </a:rPr>
              <a:t>評価して</a:t>
            </a:r>
            <a:r>
              <a:rPr lang="ja-JP" altLang="de-DE" sz="2400" dirty="0">
                <a:solidFill>
                  <a:srgbClr val="333333"/>
                </a:solidFill>
              </a:rPr>
              <a:t>、すべての入手可能な情報を</a:t>
            </a:r>
            <a:r>
              <a:rPr lang="ja-JP" altLang="en-US" sz="2400" dirty="0">
                <a:solidFill>
                  <a:srgbClr val="333333"/>
                </a:solidFill>
              </a:rPr>
              <a:t>検討</a:t>
            </a:r>
            <a:r>
              <a:rPr lang="ja-JP" altLang="de-DE" sz="2400" dirty="0">
                <a:solidFill>
                  <a:srgbClr val="333333"/>
                </a:solidFill>
              </a:rPr>
              <a:t>して</a:t>
            </a:r>
            <a:r>
              <a:rPr lang="ja-JP" altLang="en-US" sz="2400" dirty="0">
                <a:solidFill>
                  <a:srgbClr val="333333"/>
                </a:solidFill>
              </a:rPr>
              <a:t>くだ</a:t>
            </a:r>
            <a:r>
              <a:rPr lang="ja-JP" altLang="de-DE" sz="2400" dirty="0">
                <a:solidFill>
                  <a:srgbClr val="333333"/>
                </a:solidFill>
              </a:rPr>
              <a:t>さい。情報を</a:t>
            </a:r>
            <a:r>
              <a:rPr lang="ja-JP" altLang="en-US" sz="2400" dirty="0">
                <a:solidFill>
                  <a:srgbClr val="333333"/>
                </a:solidFill>
              </a:rPr>
              <a:t>検討</a:t>
            </a:r>
            <a:r>
              <a:rPr lang="ja-JP" altLang="de-DE" sz="2400" dirty="0">
                <a:solidFill>
                  <a:srgbClr val="333333"/>
                </a:solidFill>
              </a:rPr>
              <a:t>すればするほど、適切な判断</a:t>
            </a:r>
            <a:r>
              <a:rPr lang="ja-JP" altLang="en-US" sz="2400" dirty="0">
                <a:solidFill>
                  <a:srgbClr val="333333"/>
                </a:solidFill>
              </a:rPr>
              <a:t>に近づきます</a:t>
            </a:r>
            <a:r>
              <a:rPr lang="ja-JP" altLang="de-DE"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注意</a:t>
            </a:r>
            <a:r>
              <a:rPr lang="de-DE" altLang="ja-JP" sz="2400" dirty="0">
                <a:solidFill>
                  <a:srgbClr val="333333"/>
                </a:solidFill>
              </a:rPr>
              <a:t>: </a:t>
            </a:r>
            <a:r>
              <a:rPr lang="ja-JP" altLang="en-US" sz="2400" dirty="0">
                <a:solidFill>
                  <a:srgbClr val="333333"/>
                </a:solidFill>
              </a:rPr>
              <a:t>そのときの</a:t>
            </a:r>
            <a:r>
              <a:rPr lang="ja-JP" altLang="de-DE" sz="2400" dirty="0">
                <a:solidFill>
                  <a:srgbClr val="333333"/>
                </a:solidFill>
              </a:rPr>
              <a:t>気分</a:t>
            </a:r>
            <a:r>
              <a:rPr lang="ja-JP" altLang="en-US" sz="2400" dirty="0">
                <a:solidFill>
                  <a:srgbClr val="333333"/>
                </a:solidFill>
              </a:rPr>
              <a:t>も</a:t>
            </a:r>
            <a:r>
              <a:rPr lang="ja-JP" altLang="de-DE" sz="2400" dirty="0">
                <a:solidFill>
                  <a:srgbClr val="333333"/>
                </a:solidFill>
              </a:rPr>
              <a:t>環境の知覚</a:t>
            </a:r>
            <a:r>
              <a:rPr lang="de-DE" altLang="ja-JP" sz="2400" dirty="0">
                <a:solidFill>
                  <a:srgbClr val="333333"/>
                </a:solidFill>
              </a:rPr>
              <a:t>(</a:t>
            </a:r>
            <a:r>
              <a:rPr lang="ja-JP" altLang="de-DE" sz="2400" dirty="0">
                <a:solidFill>
                  <a:srgbClr val="333333"/>
                </a:solidFill>
              </a:rPr>
              <a:t>例えば、どうやって人を評価するか</a:t>
            </a:r>
            <a:r>
              <a:rPr lang="de-DE" altLang="ja-JP" sz="2400" dirty="0">
                <a:solidFill>
                  <a:srgbClr val="333333"/>
                </a:solidFill>
              </a:rPr>
              <a:t>)</a:t>
            </a:r>
            <a:r>
              <a:rPr lang="ja-JP" altLang="de-DE" sz="2400" dirty="0">
                <a:solidFill>
                  <a:srgbClr val="333333"/>
                </a:solidFill>
              </a:rPr>
              <a:t>に影響</a:t>
            </a:r>
            <a:r>
              <a:rPr lang="ja-JP" altLang="en-US" sz="2400" dirty="0">
                <a:solidFill>
                  <a:srgbClr val="333333"/>
                </a:solidFill>
              </a:rPr>
              <a:t>します</a:t>
            </a:r>
            <a:r>
              <a:rPr lang="ja-JP"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37</a:t>
            </a:fld>
            <a:endParaRPr lang="de-DE" dirty="0">
              <a:latin typeface="+mn-lt"/>
            </a:endParaRPr>
          </a:p>
        </p:txBody>
      </p:sp>
    </p:spTree>
    <p:extLst>
      <p:ext uri="{BB962C8B-B14F-4D97-AF65-F5344CB8AC3E}">
        <p14:creationId xmlns:p14="http://schemas.microsoft.com/office/powerpoint/2010/main" val="4108519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sz="2400" dirty="0">
                <a:solidFill>
                  <a:srgbClr val="333333"/>
                </a:solidFill>
              </a:rPr>
              <a:t>精神病</a:t>
            </a:r>
            <a:r>
              <a:rPr lang="ja-JP" altLang="en-US" sz="2400" dirty="0">
                <a:solidFill>
                  <a:srgbClr val="333333"/>
                </a:solidFill>
              </a:rPr>
              <a:t>状態では</a:t>
            </a:r>
            <a:r>
              <a:rPr lang="ja-JP" altLang="en-AU" sz="2400" dirty="0">
                <a:solidFill>
                  <a:srgbClr val="333333"/>
                </a:solidFill>
              </a:rPr>
              <a:t>、</a:t>
            </a:r>
            <a:r>
              <a:rPr lang="ja-JP" altLang="en-US" sz="2400" dirty="0">
                <a:solidFill>
                  <a:srgbClr val="333333"/>
                </a:solidFill>
              </a:rPr>
              <a:t>相手</a:t>
            </a:r>
            <a:r>
              <a:rPr lang="ja-JP" altLang="en-AU" sz="2400" dirty="0">
                <a:solidFill>
                  <a:srgbClr val="333333"/>
                </a:solidFill>
              </a:rPr>
              <a:t>の表情や身振りを誤解</a:t>
            </a:r>
            <a:r>
              <a:rPr lang="ja-JP" altLang="en-US" sz="2400" dirty="0">
                <a:solidFill>
                  <a:srgbClr val="333333"/>
                </a:solidFill>
              </a:rPr>
              <a:t>したり</a:t>
            </a:r>
            <a:r>
              <a:rPr lang="ja-JP" altLang="en-AU" sz="2400" dirty="0">
                <a:solidFill>
                  <a:srgbClr val="333333"/>
                </a:solidFill>
              </a:rPr>
              <a:t>過剰に解釈</a:t>
            </a:r>
            <a:r>
              <a:rPr lang="ja-JP" altLang="en-US" sz="2400" dirty="0">
                <a:solidFill>
                  <a:srgbClr val="333333"/>
                </a:solidFill>
              </a:rPr>
              <a:t>したりする</a:t>
            </a:r>
            <a:r>
              <a:rPr lang="ja-JP" altLang="en-AU" sz="2400" dirty="0">
                <a:solidFill>
                  <a:srgbClr val="333333"/>
                </a:solidFill>
              </a:rPr>
              <a:t>危険があ</a:t>
            </a:r>
            <a:r>
              <a:rPr lang="ja-JP" altLang="en-US" sz="2400" dirty="0">
                <a:solidFill>
                  <a:srgbClr val="333333"/>
                </a:solidFill>
              </a:rPr>
              <a:t>ります</a:t>
            </a:r>
            <a:r>
              <a:rPr lang="ja-JP" altLang="en-AU" sz="2400" dirty="0">
                <a:solidFill>
                  <a:srgbClr val="333333"/>
                </a:solidFill>
              </a:rPr>
              <a:t>。</a:t>
            </a:r>
            <a:endParaRPr lang="en-AU" altLang="de-DE" sz="2400" dirty="0">
              <a:solidFill>
                <a:srgbClr val="333333"/>
              </a:solidFill>
            </a:endParaRPr>
          </a:p>
          <a:p>
            <a:pPr lvl="0" defTabSz="914400" fontAlgn="base"/>
            <a:r>
              <a:rPr lang="ja-JP" altLang="en-AU" sz="2400" dirty="0">
                <a:solidFill>
                  <a:srgbClr val="004992"/>
                </a:solidFill>
              </a:rPr>
              <a:t>例</a:t>
            </a:r>
            <a:r>
              <a:rPr lang="en-AU" altLang="ja-JP" sz="2400" dirty="0">
                <a:solidFill>
                  <a:srgbClr val="004992"/>
                </a:solidFill>
              </a:rPr>
              <a:t>:</a:t>
            </a:r>
            <a:r>
              <a:rPr lang="en-AU" altLang="ja-JP" sz="2400" dirty="0">
                <a:solidFill>
                  <a:srgbClr val="333333"/>
                </a:solidFill>
              </a:rPr>
              <a:t> </a:t>
            </a:r>
            <a:r>
              <a:rPr lang="ja-JP" altLang="en-US" sz="2400" dirty="0">
                <a:solidFill>
                  <a:srgbClr val="333333"/>
                </a:solidFill>
              </a:rPr>
              <a:t>ニ</a:t>
            </a:r>
            <a:r>
              <a:rPr lang="ja-JP" altLang="en-AU" sz="2400" dirty="0">
                <a:solidFill>
                  <a:srgbClr val="333333"/>
                </a:solidFill>
              </a:rPr>
              <a:t>ールは</a:t>
            </a:r>
            <a:r>
              <a:rPr lang="ja-JP" altLang="en-US" sz="2400" dirty="0">
                <a:solidFill>
                  <a:srgbClr val="333333"/>
                </a:solidFill>
              </a:rPr>
              <a:t>複数の人の</a:t>
            </a:r>
            <a:r>
              <a:rPr lang="ja-JP" altLang="en-AU" sz="2400" dirty="0">
                <a:solidFill>
                  <a:srgbClr val="333333"/>
                </a:solidFill>
              </a:rPr>
              <a:t>視線を感じて、「彼らにボコボコにされる」と</a:t>
            </a:r>
            <a:r>
              <a:rPr lang="ja-JP" altLang="en-US" sz="2400" dirty="0">
                <a:solidFill>
                  <a:srgbClr val="333333"/>
                </a:solidFill>
              </a:rPr>
              <a:t>考えて</a:t>
            </a:r>
            <a:r>
              <a:rPr lang="ja-JP" altLang="en-AU" sz="2400" dirty="0">
                <a:solidFill>
                  <a:srgbClr val="333333"/>
                </a:solidFill>
              </a:rPr>
              <a:t>いた。</a:t>
            </a:r>
          </a:p>
          <a:p>
            <a:pPr lvl="0" defTabSz="914400" fontAlgn="base"/>
            <a:r>
              <a:rPr lang="ja-JP" altLang="en-AU" sz="2400" dirty="0">
                <a:solidFill>
                  <a:srgbClr val="004992"/>
                </a:solidFill>
              </a:rPr>
              <a:t>背景</a:t>
            </a:r>
            <a:r>
              <a:rPr lang="en-AU" altLang="ja-JP" sz="2400" dirty="0">
                <a:solidFill>
                  <a:srgbClr val="004992"/>
                </a:solidFill>
              </a:rPr>
              <a:t>:</a:t>
            </a:r>
            <a:r>
              <a:rPr lang="en-AU" altLang="ja-JP" sz="2400" dirty="0">
                <a:solidFill>
                  <a:srgbClr val="333333"/>
                </a:solidFill>
              </a:rPr>
              <a:t> </a:t>
            </a:r>
            <a:r>
              <a:rPr lang="ja-JP" altLang="en-US" sz="2400" dirty="0">
                <a:solidFill>
                  <a:srgbClr val="333333"/>
                </a:solidFill>
              </a:rPr>
              <a:t>二</a:t>
            </a:r>
            <a:r>
              <a:rPr lang="ja-JP" altLang="en-AU" sz="2400" dirty="0">
                <a:solidFill>
                  <a:srgbClr val="333333"/>
                </a:solidFill>
              </a:rPr>
              <a:t>ールはここ数週間</a:t>
            </a:r>
            <a:r>
              <a:rPr lang="ja-JP" altLang="en-US" sz="2400" dirty="0">
                <a:solidFill>
                  <a:srgbClr val="333333"/>
                </a:solidFill>
              </a:rPr>
              <a:t>、</a:t>
            </a:r>
            <a:r>
              <a:rPr lang="ja-JP" altLang="en-AU" sz="2400" dirty="0">
                <a:solidFill>
                  <a:srgbClr val="333333"/>
                </a:solidFill>
              </a:rPr>
              <a:t>恐怖におののき、変装のために濃いサングラスをしていた。</a:t>
            </a:r>
            <a:endParaRPr lang="en-AU" altLang="de-DE" sz="2400" dirty="0">
              <a:solidFill>
                <a:srgbClr val="333333"/>
              </a:solidFill>
            </a:endParaRPr>
          </a:p>
          <a:p>
            <a:pPr lvl="0" defTabSz="914400" fontAlgn="base"/>
            <a:r>
              <a:rPr lang="ja-JP" altLang="en-AU" sz="2400" dirty="0">
                <a:solidFill>
                  <a:srgbClr val="004992"/>
                </a:solidFill>
              </a:rPr>
              <a:t>しかし</a:t>
            </a:r>
            <a:r>
              <a:rPr lang="en-AU" altLang="ja-JP" sz="2400" dirty="0">
                <a:solidFill>
                  <a:srgbClr val="004992"/>
                </a:solidFill>
              </a:rPr>
              <a:t>:</a:t>
            </a:r>
            <a:r>
              <a:rPr lang="en-AU" altLang="ja-JP" sz="2400" dirty="0">
                <a:solidFill>
                  <a:srgbClr val="333333"/>
                </a:solidFill>
              </a:rPr>
              <a:t> </a:t>
            </a:r>
            <a:r>
              <a:rPr lang="ja-JP" altLang="en-AU" sz="2400" dirty="0">
                <a:solidFill>
                  <a:srgbClr val="333333"/>
                </a:solidFill>
              </a:rPr>
              <a:t>彼が</a:t>
            </a:r>
            <a:r>
              <a:rPr lang="ja-JP" altLang="en-US" sz="2400" dirty="0">
                <a:solidFill>
                  <a:srgbClr val="333333"/>
                </a:solidFill>
              </a:rPr>
              <a:t>他の人の</a:t>
            </a:r>
            <a:r>
              <a:rPr lang="ja-JP" altLang="en-AU" sz="2400" dirty="0">
                <a:solidFill>
                  <a:srgbClr val="333333"/>
                </a:solidFill>
              </a:rPr>
              <a:t>注意を引いているのは、彼の特異な行動や格好のためだ。</a:t>
            </a:r>
            <a:endParaRPr lang="en-AU" altLang="de-DE" sz="2400" dirty="0">
              <a:solidFill>
                <a:srgbClr val="333333"/>
              </a:solidFill>
            </a:endParaRPr>
          </a:p>
          <a:p>
            <a:pPr lvl="0" defTabSz="914400" fontAlgn="base"/>
            <a:r>
              <a:rPr lang="ja-JP" altLang="en-US" sz="2400" dirty="0">
                <a:solidFill>
                  <a:srgbClr val="333333"/>
                </a:solidFill>
              </a:rPr>
              <a:t>私たちは全員、必ずどこかで誤ります</a:t>
            </a:r>
            <a:r>
              <a:rPr lang="en-AU" altLang="ja-JP" sz="2400" dirty="0">
                <a:solidFill>
                  <a:srgbClr val="333333"/>
                </a:solidFill>
              </a:rPr>
              <a:t>! – </a:t>
            </a:r>
            <a:r>
              <a:rPr lang="ja-JP" altLang="en-AU" sz="2400" dirty="0">
                <a:solidFill>
                  <a:srgbClr val="333333"/>
                </a:solidFill>
              </a:rPr>
              <a:t>いつも違う視点で考えるようにしましょう。</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38</a:t>
            </a:fld>
            <a:endParaRPr lang="de-DE" dirty="0">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39</a:t>
            </a:fld>
            <a:endParaRPr lang="de-DE" dirty="0">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0441789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40</a:t>
            </a:fld>
            <a:endParaRPr lang="de-DE" dirty="0">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154302700"/>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r>
                        <a:rPr kumimoji="0" lang="en-GB"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t>
                      </a:r>
                      <a:r>
                        <a:rPr kumimoji="0" lang="de-DE" sz="1000" b="0" i="0" u="none" strike="noStrike" cap="none" normalizeH="0" baseline="0" dirty="0" err="1">
                          <a:ln>
                            <a:noFill/>
                          </a:ln>
                          <a:solidFill>
                            <a:srgbClr val="333333"/>
                          </a:solidFill>
                          <a:effectLst/>
                          <a:latin typeface="+mn-lt"/>
                          <a:ea typeface="+mn-ea"/>
                          <a:cs typeface="+mn-cs"/>
                        </a:rPr>
                        <a:t>typical</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turkish</a:t>
                      </a:r>
                      <a:r>
                        <a:rPr kumimoji="0" lang="de-DE" sz="1000" b="0" i="0" u="none" strike="noStrike" cap="none" normalizeH="0" baseline="0" dirty="0">
                          <a:ln>
                            <a:noFill/>
                          </a:ln>
                          <a:solidFill>
                            <a:srgbClr val="333333"/>
                          </a:solidFill>
                          <a:effectLst/>
                          <a:latin typeface="+mn-lt"/>
                          <a:ea typeface="+mn-ea"/>
                          <a:cs typeface="+mn-cs"/>
                        </a:rPr>
                        <a:t>/</a:t>
                      </a:r>
                      <a:r>
                        <a:rPr kumimoji="0" lang="de-DE" sz="1000" b="0" i="0" u="none" strike="noStrike" cap="none" normalizeH="0" baseline="0" dirty="0" err="1">
                          <a:ln>
                            <a:noFill/>
                          </a:ln>
                          <a:solidFill>
                            <a:srgbClr val="333333"/>
                          </a:solidFill>
                          <a:effectLst/>
                          <a:latin typeface="+mn-lt"/>
                          <a:ea typeface="+mn-ea"/>
                          <a:cs typeface="+mn-cs"/>
                        </a:rPr>
                        <a:t>muslim</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turkish</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parade</a:t>
                      </a:r>
                      <a:r>
                        <a:rPr kumimoji="0" lang="de-DE" sz="1000" b="0" i="0" u="none" strike="noStrike" cap="none" normalizeH="0" baseline="0" dirty="0">
                          <a:ln>
                            <a:noFill/>
                          </a:ln>
                          <a:solidFill>
                            <a:srgbClr val="333333"/>
                          </a:solidFill>
                          <a:effectLst/>
                          <a:latin typeface="+mn-lt"/>
                          <a:ea typeface="+mn-ea"/>
                          <a:cs typeface="+mn-cs"/>
                        </a:rPr>
                        <a:t>)/”Typisch türkisch?“ (türkische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t>
                      </a:r>
                      <a:r>
                        <a:rPr kumimoji="0" lang="de-DE" sz="1000" b="0" i="0" u="none" strike="noStrike" cap="none" normalizeH="0" baseline="0" dirty="0" err="1">
                          <a:ln>
                            <a:noFill/>
                          </a:ln>
                          <a:solidFill>
                            <a:srgbClr val="333333"/>
                          </a:solidFill>
                          <a:effectLst/>
                          <a:latin typeface="+mn-lt"/>
                          <a:ea typeface="+mn-ea"/>
                          <a:cs typeface="+mn-cs"/>
                        </a:rPr>
                        <a:t>typical</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german</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woman</a:t>
                      </a:r>
                      <a:r>
                        <a:rPr kumimoji="0" lang="de-DE" sz="1000" b="0" i="0" u="none" strike="noStrike" cap="none" normalizeH="0" baseline="0" dirty="0">
                          <a:ln>
                            <a:noFill/>
                          </a:ln>
                          <a:solidFill>
                            <a:srgbClr val="333333"/>
                          </a:solidFill>
                          <a:effectLst/>
                          <a:latin typeface="+mn-lt"/>
                          <a:ea typeface="+mn-ea"/>
                          <a:cs typeface="+mn-cs"/>
                        </a:rPr>
                        <a:t> in </a:t>
                      </a:r>
                      <a:r>
                        <a:rPr kumimoji="0" lang="de-DE" sz="1000" b="0" i="0" u="none" strike="noStrike" cap="none" normalizeH="0" baseline="0" dirty="0" err="1">
                          <a:ln>
                            <a:noFill/>
                          </a:ln>
                          <a:solidFill>
                            <a:srgbClr val="333333"/>
                          </a:solidFill>
                          <a:effectLst/>
                          <a:latin typeface="+mn-lt"/>
                          <a:ea typeface="+mn-ea"/>
                          <a:cs typeface="+mn-cs"/>
                        </a:rPr>
                        <a:t>dirndl</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dress</a:t>
                      </a:r>
                      <a:r>
                        <a:rPr kumimoji="0" lang="de-DE" sz="1000" b="0" i="0" u="none" strike="noStrike" cap="none" normalizeH="0" baseline="0" dirty="0">
                          <a:ln>
                            <a:noFill/>
                          </a:ln>
                          <a:solidFill>
                            <a:srgbClr val="333333"/>
                          </a:solidFill>
                          <a:effectLst/>
                          <a:latin typeface="+mn-lt"/>
                          <a:ea typeface="+mn-ea"/>
                          <a:cs typeface="+mn-cs"/>
                        </a:rPr>
                        <a:t>)/„Typisch deutsch?” (Frau in </a:t>
                      </a:r>
                      <a:r>
                        <a:rPr kumimoji="0" lang="de-DE" sz="1000" b="0" i="0" u="none" strike="noStrike" cap="none" normalizeH="0" baseline="0" dirty="0" err="1">
                          <a:ln>
                            <a:noFill/>
                          </a:ln>
                          <a:solidFill>
                            <a:srgbClr val="333333"/>
                          </a:solidFill>
                          <a:effectLst/>
                          <a:latin typeface="+mn-lt"/>
                          <a:ea typeface="+mn-ea"/>
                          <a:cs typeface="+mn-cs"/>
                        </a:rPr>
                        <a:t>Dirnd</a:t>
                      </a: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Britta Block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 Müller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museum/Bildergeschichte: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6357</Words>
  <Application>Microsoft Office PowerPoint</Application>
  <PresentationFormat>Benutzerdefiniert</PresentationFormat>
  <Paragraphs>397</Paragraphs>
  <Slides>40</Slides>
  <Notes>40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40</vt:i4>
      </vt:variant>
    </vt:vector>
  </HeadingPairs>
  <TitlesOfParts>
    <vt:vector size="46" baseType="lpstr">
      <vt:lpstr>Arial</vt:lpstr>
      <vt:lpstr>Calibri Light</vt:lpstr>
      <vt:lpstr>Symbol</vt:lpstr>
      <vt:lpstr>WingDings</vt:lpstr>
      <vt:lpstr>UKE_PPT-Vorlage_16zu9</vt:lpstr>
      <vt:lpstr>1_UKE_PPT-Vorlage_16zu9</vt:lpstr>
      <vt:lpstr>MCT 6 B – 共感すること… II</vt:lpstr>
      <vt:lpstr>誰かと知り合いになるとき、どこを最初に見ますか? 相手の正しい評価のためにその手がかりはどれだけ信頼できますか?</vt:lpstr>
      <vt:lpstr>誰かと知り合いになるとき、どこを最初に見ますか? 相手の正しい評価のためにその手がかりはどれだけ信頼できますか?</vt:lpstr>
      <vt:lpstr>他にどんな情報源があるでしょうか? それは信頼できますか?</vt:lpstr>
      <vt:lpstr>他にどんな情報源があるでしょうか? それは信頼できますか?</vt:lpstr>
      <vt:lpstr>特定の社会的手がかりの長所と短所</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見かけと現実!</vt:lpstr>
      <vt:lpstr>なぜ、こんなことになるのでしょう?</vt:lpstr>
      <vt:lpstr>なぜ、こんなことになるのでしょう?</vt:lpstr>
      <vt:lpstr>共感性の欠如が、どのように精神病状態の誤解を促すか （例）</vt:lpstr>
      <vt:lpstr>問題</vt:lpstr>
      <vt:lpstr>問題</vt:lpstr>
      <vt:lpstr>問題</vt:lpstr>
      <vt:lpstr>PowerPoint-Präsentation</vt:lpstr>
      <vt:lpstr>大きな男が椅子を壊した。 ほとんどの人が考えそうなことは…?</vt:lpstr>
      <vt:lpstr>開始!</vt:lpstr>
      <vt:lpstr>PowerPoint-Präsentation</vt:lpstr>
      <vt:lpstr>PowerPoint-Präsentation</vt:lpstr>
      <vt:lpstr>PowerPoint-Präsentation</vt:lpstr>
      <vt:lpstr>PowerPoint-Präsentation</vt:lpstr>
      <vt:lpstr>PowerPoint-Präsentation</vt:lpstr>
      <vt:lpstr>オプション: ビデオクリップ</vt:lpstr>
      <vt:lpstr>PowerPoint-Präsentation</vt:lpstr>
      <vt:lpstr>日常生活におきかえる</vt:lpstr>
      <vt:lpstr>日常生活におきかえる</vt:lpstr>
      <vt:lpstr>日常生活におきかえる</vt:lpstr>
      <vt:lpstr>精神病とどんな関係があるのでしょう?</vt:lpstr>
      <vt:lpstr>注目頂き有難うございました!</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265</cp:revision>
  <dcterms:created xsi:type="dcterms:W3CDTF">2004-06-30T16:15:23Z</dcterms:created>
  <dcterms:modified xsi:type="dcterms:W3CDTF">2021-10-15T08:44:22Z</dcterms:modified>
</cp:coreProperties>
</file>