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43"/>
  </p:notesMasterIdLst>
  <p:handoutMasterIdLst>
    <p:handoutMasterId r:id="rId44"/>
  </p:handoutMasterIdLst>
  <p:sldIdLst>
    <p:sldId id="475" r:id="rId3"/>
    <p:sldId id="390" r:id="rId4"/>
    <p:sldId id="391" r:id="rId5"/>
    <p:sldId id="392" r:id="rId6"/>
    <p:sldId id="393" r:id="rId7"/>
    <p:sldId id="388" r:id="rId8"/>
    <p:sldId id="360" r:id="rId9"/>
    <p:sldId id="454" r:id="rId10"/>
    <p:sldId id="455" r:id="rId11"/>
    <p:sldId id="409" r:id="rId12"/>
    <p:sldId id="456" r:id="rId13"/>
    <p:sldId id="457" r:id="rId14"/>
    <p:sldId id="363" r:id="rId15"/>
    <p:sldId id="411" r:id="rId16"/>
    <p:sldId id="459" r:id="rId17"/>
    <p:sldId id="458" r:id="rId18"/>
    <p:sldId id="332" r:id="rId19"/>
    <p:sldId id="364" r:id="rId20"/>
    <p:sldId id="460" r:id="rId21"/>
    <p:sldId id="386" r:id="rId22"/>
    <p:sldId id="336" r:id="rId23"/>
    <p:sldId id="461" r:id="rId24"/>
    <p:sldId id="462" r:id="rId25"/>
    <p:sldId id="463" r:id="rId26"/>
    <p:sldId id="434" r:id="rId27"/>
    <p:sldId id="340" r:id="rId28"/>
    <p:sldId id="465" r:id="rId29"/>
    <p:sldId id="467" r:id="rId30"/>
    <p:sldId id="471" r:id="rId31"/>
    <p:sldId id="472" r:id="rId32"/>
    <p:sldId id="452" r:id="rId33"/>
    <p:sldId id="376" r:id="rId34"/>
    <p:sldId id="352" r:id="rId35"/>
    <p:sldId id="439" r:id="rId36"/>
    <p:sldId id="432" r:id="rId37"/>
    <p:sldId id="473" r:id="rId38"/>
    <p:sldId id="474" r:id="rId39"/>
    <p:sldId id="369" r:id="rId40"/>
    <p:sldId id="453" r:id="rId41"/>
    <p:sldId id="440"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74" autoAdjust="0"/>
    <p:restoredTop sz="94698" autoAdjust="0"/>
  </p:normalViewPr>
  <p:slideViewPr>
    <p:cSldViewPr>
      <p:cViewPr varScale="1">
        <p:scale>
          <a:sx n="62" d="100"/>
          <a:sy n="62" d="100"/>
        </p:scale>
        <p:origin x="1000" y="5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A77D781-4ABA-4675-B481-BECB4E8036F3}" type="slidenum">
              <a:rPr lang="en-US"/>
              <a:pPr>
                <a:defRPr/>
              </a:pPr>
              <a:t>‹Nr.›</a:t>
            </a:fld>
            <a:endParaRPr lang="en-US"/>
          </a:p>
        </p:txBody>
      </p:sp>
    </p:spTree>
    <p:extLst>
      <p:ext uri="{BB962C8B-B14F-4D97-AF65-F5344CB8AC3E}">
        <p14:creationId xmlns:p14="http://schemas.microsoft.com/office/powerpoint/2010/main" val="3562869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E972D94-6F33-408C-B7EE-CF268BBBAEBA}" type="slidenum">
              <a:rPr lang="en-US"/>
              <a:pPr>
                <a:defRPr/>
              </a:pPr>
              <a:t>‹Nr.›</a:t>
            </a:fld>
            <a:endParaRPr lang="en-US"/>
          </a:p>
        </p:txBody>
      </p:sp>
    </p:spTree>
    <p:extLst>
      <p:ext uri="{BB962C8B-B14F-4D97-AF65-F5344CB8AC3E}">
        <p14:creationId xmlns:p14="http://schemas.microsoft.com/office/powerpoint/2010/main" val="301577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4161F-639F-426E-97CD-5C3B3815405F}"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5714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2B0B99-FD4D-46B3-9F49-A4A70BD79ADB}"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062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32799-C388-4E70-930D-D22202A20D65}"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5445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8912C-A34B-4823-A322-289C87B93BE4}"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55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535C5-4E68-4279-9DE7-556A8A2572A2}"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1479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63F77-D309-4003-814B-84DCF9A92537}"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36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63F77-D309-4003-814B-84DCF9A92537}"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36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63F77-D309-4003-814B-84DCF9A92537}"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3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F3550-2BFE-4219-9892-E35508AFB87B}"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26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F3550-2BFE-4219-9892-E35508AFB87B}"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26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F3550-2BFE-4219-9892-E35508AFB87B}"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2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DA7CF-337B-4505-9B74-E1E08E14629C}"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448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9686F-76E2-41F3-BDD2-A6CAB91C2599}"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681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9686F-76E2-41F3-BDD2-A6CAB91C2599}"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681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9686F-76E2-41F3-BDD2-A6CAB91C2599}"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681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55D138-7DD8-45BD-AA11-3B7C565D4601}"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242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A3F199-765A-4E47-BCBE-01F83CB86DEF}"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705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A3F199-765A-4E47-BCBE-01F83CB86DEF}"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705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639C84-2394-4E3B-AEE3-EEEE56062F64}"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8217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AD003-A49E-4360-8EDF-908A135D4D04}" type="slidenum">
              <a:rPr lang="en-US"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518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AD003-A49E-4360-8EDF-908A135D4D04}"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518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AD003-A49E-4360-8EDF-908A135D4D04}"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518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4DAD9D-42DC-486C-8C82-33792797010F}"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4481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A8B34D-34C7-48E4-A97C-D9483D441CCE}" type="slidenum">
              <a:rPr lang="en-US" altLang="de-DE" sz="130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421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008E37-3B0C-480D-9C49-01D66F1F4F06}" type="slidenum">
              <a:rPr lang="en-US"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1571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57455-C149-4D09-8EDF-890B0844A458}" type="slidenum">
              <a:rPr lang="en-US" altLang="de-DE" sz="1300"/>
              <a:pPr>
                <a:spcBef>
                  <a:spcPct val="0"/>
                </a:spcBef>
              </a:pPr>
              <a:t>27</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952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D0CB9-8D60-44AD-82F3-C6EEB3E31B99}" type="slidenum">
              <a:rPr lang="en-US" altLang="de-DE" sz="130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7340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B313D9-C9A4-4D98-93BE-8B5559C406F0}" type="slidenum">
              <a:rPr lang="en-US" altLang="de-DE" sz="130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5903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EB9BA7-089D-4C70-A9D2-364BD1E574D1}" type="slidenum">
              <a:rPr lang="en-US" altLang="de-DE" sz="1300"/>
              <a:pPr>
                <a:spcBef>
                  <a:spcPct val="0"/>
                </a:spcBef>
              </a:pPr>
              <a:t>30</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7088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F00FC7-AC72-4BE7-98EF-77D58B6DBB6F}" type="slidenum">
              <a:rPr lang="en-US" altLang="de-DE" sz="130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69945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5B8D1-25AE-49FE-81CD-4B1D6C1DF957}" type="slidenum">
              <a:rPr lang="en-US" altLang="de-DE" sz="130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4759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C485CC-85E9-413B-9CA0-E42B3B878EE2}" type="slidenum">
              <a:rPr lang="en-US" altLang="de-DE" sz="130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7913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4E3E4-C6E9-43DF-8B8C-993AB170BFF8}" type="slidenum">
              <a:rPr lang="en-US" altLang="de-DE" sz="130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1269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4E3E4-C6E9-43DF-8B8C-993AB170BFF8}" type="slidenum">
              <a:rPr lang="en-US" altLang="de-DE" sz="130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126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4E3E4-C6E9-43DF-8B8C-993AB170BFF8}" type="slidenum">
              <a:rPr lang="en-US" altLang="de-DE" sz="130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1269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377113-0364-4668-AFB9-DCDA1F739C7D}" type="slidenum">
              <a:rPr lang="en-US" altLang="de-DE" sz="130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022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96EBF3-8DCB-46AF-8801-F4687503C800}" type="slidenum">
              <a:rPr lang="en-US" altLang="de-DE" sz="130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467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744F09CF-B014-4E37-BD1B-9E5340A1BFCE}" type="slidenum">
              <a:rPr lang="ja-JP" altLang="de-DE" smtClean="0"/>
              <a:pPr>
                <a:defRPr/>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01767B9-620E-4641-A18F-84F55B027523}" type="slidenum">
              <a:rPr lang="ja-JP" altLang="de-DE" smtClean="0"/>
              <a:pPr>
                <a:defRPr/>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53D82AF5-4063-412E-A562-4AC5B6ABB9E1}" type="slidenum">
              <a:rPr lang="ja-JP" altLang="de-DE" smtClean="0"/>
              <a:pPr>
                <a:defRPr/>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744F09CF-B014-4E37-BD1B-9E5340A1BFCE}"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744F09CF-B014-4E37-BD1B-9E5340A1BFCE}"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5" name="Slide Number Placeholder 4"/>
          <p:cNvSpPr>
            <a:spLocks noGrp="1"/>
          </p:cNvSpPr>
          <p:nvPr>
            <p:ph type="sldNum" sz="quarter" idx="12"/>
          </p:nvPr>
        </p:nvSpPr>
        <p:spPr bwMode="gray"/>
        <p:txBody>
          <a:bodyPr/>
          <a:lstStyle>
            <a:lvl1pPr>
              <a:defRPr b="0"/>
            </a:lvl1pPr>
          </a:lstStyle>
          <a:p>
            <a:pPr>
              <a:defRPr/>
            </a:pPr>
            <a:fld id="{2E14B6D7-FDB2-4850-A6AD-6051E901D59F}" type="slidenum">
              <a:rPr lang="ja-JP" altLang="de-DE" smtClean="0"/>
              <a:pPr>
                <a:defRPr/>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EBE7CD0C-F3C4-4C78-A869-CF9354FB6A6D}" type="slidenum">
              <a:rPr lang="ja-JP" altLang="de-DE" smtClean="0"/>
              <a:pPr>
                <a:defRPr/>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6730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4254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46543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580008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19624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098664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04208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73263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06890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64090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67509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0622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44F09CF-B014-4E37-BD1B-9E5340A1BFCE}" type="slidenum">
              <a:rPr lang="ja-JP" altLang="de-DE" smtClean="0"/>
              <a:pPr>
                <a:defRPr/>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1513380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 </a:t>
            </a:r>
            <a:r>
              <a:rPr lang="ja-JP" altLang="en-US" dirty="0"/>
              <a:t>共感すること</a:t>
            </a:r>
            <a:r>
              <a:rPr lang="en-US" altLang="ja-JP"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53563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正しい評価のためにこれらの手掛かりはどれだけ信頼できますか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a:t>
            </a:fld>
            <a:endParaRPr lang="de-DE" altLang="ja-JP">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正しい評価のためにこれらの手掛かりはどれだけ信頼できますか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a:t>
            </a:fld>
            <a:endParaRPr lang="de-DE" altLang="ja-JP">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Calibri Light"/>
              </a:rPr>
              <a:t>手</a:t>
            </a:r>
            <a:r>
              <a:rPr lang="en-US" altLang="ja-JP" sz="2000" dirty="0">
                <a:latin typeface="Calibri Light"/>
              </a:rPr>
              <a:t>?</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ja-JP" altLang="en-US" i="1" spc="-5" dirty="0">
                <a:latin typeface="Calibri Light"/>
                <a:cs typeface="Verdana"/>
              </a:rPr>
              <a:t>それとも</a:t>
            </a:r>
            <a:r>
              <a:rPr lang="en-US" altLang="ja-JP" i="1" spc="-5" dirty="0">
                <a:latin typeface="Calibri Light"/>
                <a:cs typeface="Verdana"/>
              </a:rPr>
              <a:t>?...</a:t>
            </a:r>
            <a:endParaRPr dirty="0">
              <a:latin typeface="Calibri Light"/>
              <a:cs typeface="Verdana"/>
            </a:endParaRPr>
          </a:p>
        </p:txBody>
      </p:sp>
      <p:sp>
        <p:nvSpPr>
          <p:cNvPr id="23" name="Caption_17"/>
          <p:cNvSpPr txBox="1">
            <a:spLocks noChangeArrowheads="1"/>
          </p:cNvSpPr>
          <p:nvPr/>
        </p:nvSpPr>
        <p:spPr bwMode="auto">
          <a:xfrm>
            <a:off x="1964531" y="2204864"/>
            <a:ext cx="26517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Calibri Light"/>
              </a:rPr>
              <a:t>ボディ・ランゲージ</a:t>
            </a:r>
            <a:r>
              <a:rPr lang="en-US" altLang="ja-JP" sz="2000" dirty="0">
                <a:latin typeface="Calibri Light"/>
              </a:rPr>
              <a:t>/</a:t>
            </a:r>
            <a:br>
              <a:rPr lang="en-US" altLang="ja-JP" sz="2000" dirty="0">
                <a:latin typeface="Calibri Light"/>
              </a:rPr>
            </a:br>
            <a:r>
              <a:rPr lang="ja-JP" altLang="en-US" sz="2000" dirty="0">
                <a:latin typeface="Calibri Light"/>
              </a:rPr>
              <a:t>姿勢</a:t>
            </a:r>
            <a:r>
              <a:rPr lang="en-US" altLang="ja-JP" sz="2000" dirty="0">
                <a:latin typeface="Calibri Light"/>
              </a:rPr>
              <a:t>?</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Calibri Light"/>
              </a:rPr>
              <a:t>目</a:t>
            </a:r>
            <a:r>
              <a:rPr lang="en-US" altLang="ja-JP" sz="2000" dirty="0">
                <a:latin typeface="Calibri Light"/>
              </a:rPr>
              <a:t>?</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Calibri Light"/>
              </a:rPr>
              <a:t>言葉</a:t>
            </a:r>
            <a:r>
              <a:rPr lang="en-US" altLang="ja-JP" sz="2000" dirty="0">
                <a:solidFill>
                  <a:srgbClr val="333333"/>
                </a:solidFill>
                <a:latin typeface="Calibri Light"/>
              </a:rPr>
              <a:t>?</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Calibri Light"/>
              </a:rPr>
              <a:t>服</a:t>
            </a:r>
            <a:r>
              <a:rPr lang="en-US" altLang="ja-JP" sz="2000" dirty="0">
                <a:solidFill>
                  <a:srgbClr val="333333"/>
                </a:solidFill>
                <a:latin typeface="Calibri Light"/>
              </a:rPr>
              <a:t>?</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他にどんな情報源について考えますか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他にどんな情報源について考えますか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ja-JP" altLang="en-US" sz="2400">
                <a:solidFill>
                  <a:srgbClr val="333333"/>
                </a:solidFill>
              </a:rPr>
              <a:t>その人についての予備知識</a:t>
            </a:r>
            <a:r>
              <a:rPr lang="en-US" altLang="de-DE" sz="2400" dirty="0">
                <a:solidFill>
                  <a:srgbClr val="333333"/>
                </a:solidFill>
              </a:rPr>
              <a:t>(</a:t>
            </a:r>
            <a:r>
              <a:rPr lang="ja-JP" altLang="en-US" sz="2400" dirty="0">
                <a:solidFill>
                  <a:srgbClr val="333333"/>
                </a:solidFill>
              </a:rPr>
              <a:t>うわさ</a:t>
            </a:r>
            <a:r>
              <a:rPr lang="en-US" altLang="de-DE" sz="2400" dirty="0">
                <a:solidFill>
                  <a:srgbClr val="333333"/>
                </a:solidFill>
              </a:rPr>
              <a:t>):</a:t>
            </a:r>
            <a:r>
              <a:rPr lang="ja-JP" altLang="en-US" sz="2400" dirty="0">
                <a:solidFill>
                  <a:srgbClr val="333333"/>
                </a:solidFill>
              </a:rPr>
              <a:t>例えば、友人の意見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類似した人々</a:t>
            </a:r>
            <a:r>
              <a:rPr lang="en-US" altLang="ja-JP" sz="2400" dirty="0">
                <a:solidFill>
                  <a:srgbClr val="333333"/>
                </a:solidFill>
              </a:rPr>
              <a:t>/</a:t>
            </a:r>
            <a:r>
              <a:rPr lang="ja-JP" altLang="en-US" sz="2400" dirty="0">
                <a:solidFill>
                  <a:srgbClr val="333333"/>
                </a:solidFill>
              </a:rPr>
              <a:t>集団についての予備知識</a:t>
            </a:r>
            <a:r>
              <a:rPr lang="en-US" altLang="de-DE" sz="2400" dirty="0">
                <a:solidFill>
                  <a:srgbClr val="333333"/>
                </a:solidFill>
              </a:rPr>
              <a:t>:</a:t>
            </a:r>
            <a:r>
              <a:rPr lang="ja-JP" altLang="en-US" sz="2400" dirty="0">
                <a:solidFill>
                  <a:srgbClr val="333333"/>
                </a:solidFill>
              </a:rPr>
              <a:t>例えばそのひとがラッパーだったらとか。</a:t>
            </a:r>
            <a:endParaRPr lang="en-US" altLang="de-DE" sz="2400" i="1"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「第六感」</a:t>
            </a:r>
            <a:r>
              <a:rPr lang="en-US" altLang="de-DE" sz="2400" dirty="0">
                <a:solidFill>
                  <a:srgbClr val="333333"/>
                </a:solidFill>
              </a:rPr>
              <a:t>/</a:t>
            </a:r>
            <a:r>
              <a:rPr lang="ja-JP" altLang="en-US" sz="2400" dirty="0">
                <a:solidFill>
                  <a:srgbClr val="333333"/>
                </a:solidFill>
              </a:rPr>
              <a:t>直感</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書き込みから</a:t>
            </a:r>
            <a:r>
              <a:rPr lang="en-GB" altLang="de-DE" sz="2400" dirty="0">
                <a:solidFill>
                  <a:srgbClr val="333333"/>
                </a:solidFill>
              </a:rPr>
              <a:t>:</a:t>
            </a:r>
            <a:r>
              <a:rPr lang="ja-JP" altLang="en-GB" sz="2400" dirty="0">
                <a:solidFill>
                  <a:srgbClr val="333333"/>
                </a:solidFill>
              </a:rPr>
              <a:t>例えば、電子メールやインターネットのチャット</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5</a:t>
            </a:fld>
            <a:endParaRPr lang="de-DE" altLang="ja-JP">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mn-lt"/>
                <a:ea typeface="+mn-ea"/>
                <a:cs typeface="+mn-cs"/>
              </a:rPr>
              <a:t>特定の社会的手掛かりの持つ長所と短所</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ja-JP" altLang="en-US" sz="2400" dirty="0">
                <a:solidFill>
                  <a:srgbClr val="333333"/>
                </a:solidFill>
              </a:rPr>
              <a:t>今、人の評価に影響する側面について議論してきたので、これらの社会的手掛かりの長所と短所について論じてみましょう。</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6</a:t>
            </a:fld>
            <a:endParaRPr lang="de-DE" altLang="ja-JP">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7</a:t>
            </a:fld>
            <a:endParaRPr lang="de-DE" altLang="ja-JP">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7925840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言葉</a:t>
                      </a:r>
                      <a:r>
                        <a:rPr kumimoji="0" lang="en-US" altLang="ja-JP" sz="1800" b="0" i="0"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何を言うかとどのように言うか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重要な手がかり</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1800" b="1" dirty="0">
                          <a:solidFill>
                            <a:srgbClr val="333333"/>
                          </a:solidFill>
                          <a:latin typeface="+mn-lt"/>
                        </a:rPr>
                        <a:t>例</a:t>
                      </a:r>
                      <a:r>
                        <a:rPr lang="en-US" altLang="ja-JP" sz="1800" b="1" dirty="0">
                          <a:solidFill>
                            <a:srgbClr val="333333"/>
                          </a:solidFill>
                          <a:latin typeface="+mn-lt"/>
                        </a:rPr>
                        <a:t>:</a:t>
                      </a: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ja-JP" altLang="en-US" sz="1800" b="0" dirty="0">
                          <a:solidFill>
                            <a:srgbClr val="333333"/>
                          </a:solidFill>
                          <a:latin typeface="+mn-lt"/>
                        </a:rPr>
                        <a:t>マリー・アントワネット</a:t>
                      </a:r>
                      <a:r>
                        <a:rPr lang="en-US" altLang="ja-JP" sz="1800" b="0" dirty="0">
                          <a:solidFill>
                            <a:srgbClr val="333333"/>
                          </a:solidFill>
                          <a:latin typeface="+mn-lt"/>
                        </a:rPr>
                        <a:t>(1755-1793)</a:t>
                      </a:r>
                      <a:r>
                        <a:rPr lang="ja-JP" altLang="en-US" sz="1800" b="0" dirty="0">
                          <a:solidFill>
                            <a:srgbClr val="333333"/>
                          </a:solidFill>
                          <a:latin typeface="+mn-lt"/>
                        </a:rPr>
                        <a:t>による</a:t>
                      </a:r>
                      <a:r>
                        <a:rPr lang="en-US" altLang="ja-JP" sz="1800" b="0" dirty="0">
                          <a:solidFill>
                            <a:srgbClr val="333333"/>
                          </a:solidFill>
                          <a:latin typeface="+mn-lt"/>
                        </a:rPr>
                        <a:t>; </a:t>
                      </a:r>
                      <a:r>
                        <a:rPr lang="ja-JP" altLang="en-US" sz="1800" b="0" dirty="0">
                          <a:solidFill>
                            <a:srgbClr val="333333"/>
                          </a:solidFill>
                          <a:latin typeface="+mn-lt"/>
                        </a:rPr>
                        <a:t>これは貧困層への当てこすり、認識のなさ、天真爛漫なのか</a:t>
                      </a:r>
                      <a:r>
                        <a:rPr lang="en-US" altLang="ja-JP" sz="1800" b="0"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注意</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367376"/>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ja-JP" altLang="en-US" sz="1600" b="1" dirty="0">
                <a:solidFill>
                  <a:srgbClr val="333333"/>
                </a:solidFill>
                <a:latin typeface="Calibri Light"/>
              </a:rPr>
              <a:t>パンがなければ</a:t>
            </a:r>
            <a:r>
              <a:rPr lang="en-US" altLang="ja-JP" sz="1600" b="1" dirty="0">
                <a:solidFill>
                  <a:srgbClr val="333333"/>
                </a:solidFill>
                <a:latin typeface="Calibri Light"/>
              </a:rPr>
              <a:t>…</a:t>
            </a:r>
            <a:r>
              <a:rPr lang="ja-JP" altLang="en-US" sz="1600" b="1" dirty="0">
                <a:solidFill>
                  <a:srgbClr val="333333"/>
                </a:solidFill>
                <a:latin typeface="Calibri Light"/>
              </a:rPr>
              <a:t>なんでケーキを食べないの</a:t>
            </a:r>
            <a:r>
              <a:rPr lang="en-US" altLang="ja-JP" sz="1600" b="1" dirty="0">
                <a:solidFill>
                  <a:srgbClr val="333333"/>
                </a:solidFill>
                <a:latin typeface="Calibri Light"/>
              </a:rPr>
              <a:t>?</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8</a:t>
            </a:fld>
            <a:endParaRPr lang="de-DE" altLang="ja-JP">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60547354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言葉</a:t>
                      </a:r>
                      <a:r>
                        <a:rPr kumimoji="0" lang="en-US" altLang="ja-JP" sz="1800" b="0" i="0"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何を言うかとどのように言うか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重要な手がかり</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内容</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言語は直接のコミュニケーションにとってとても重要である。</a:t>
                      </a:r>
                      <a:endParaRPr kumimoji="0" lang="en-US" altLang="ja-JP"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口調</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イントネーション</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嫌味な、気取った</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、単語の選択</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おおげさ、実際的など、</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はその人について多くのことを教えてくれる。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1800" b="1" dirty="0">
                          <a:solidFill>
                            <a:srgbClr val="333333"/>
                          </a:solidFill>
                          <a:latin typeface="+mn-lt"/>
                        </a:rPr>
                        <a:t>例</a:t>
                      </a:r>
                      <a:r>
                        <a:rPr lang="en-US" altLang="ja-JP" sz="1800" b="1" dirty="0">
                          <a:solidFill>
                            <a:srgbClr val="333333"/>
                          </a:solidFill>
                          <a:latin typeface="+mn-lt"/>
                        </a:rPr>
                        <a:t>:</a:t>
                      </a: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ja-JP" altLang="en-US" sz="1800" b="0" dirty="0">
                          <a:solidFill>
                            <a:srgbClr val="333333"/>
                          </a:solidFill>
                          <a:latin typeface="+mn-lt"/>
                        </a:rPr>
                        <a:t>マリー・アントワネット</a:t>
                      </a:r>
                      <a:r>
                        <a:rPr lang="en-US" altLang="ja-JP" sz="1800" b="0" dirty="0">
                          <a:solidFill>
                            <a:srgbClr val="333333"/>
                          </a:solidFill>
                          <a:latin typeface="+mn-lt"/>
                        </a:rPr>
                        <a:t>(1755-1793)</a:t>
                      </a:r>
                      <a:r>
                        <a:rPr lang="ja-JP" altLang="en-US" sz="1800" b="0" dirty="0">
                          <a:solidFill>
                            <a:srgbClr val="333333"/>
                          </a:solidFill>
                          <a:latin typeface="+mn-lt"/>
                        </a:rPr>
                        <a:t>による</a:t>
                      </a:r>
                      <a:r>
                        <a:rPr lang="en-US" altLang="ja-JP" sz="1800" b="0" dirty="0">
                          <a:solidFill>
                            <a:srgbClr val="333333"/>
                          </a:solidFill>
                          <a:latin typeface="+mn-lt"/>
                        </a:rPr>
                        <a:t>; </a:t>
                      </a:r>
                      <a:r>
                        <a:rPr lang="ja-JP" altLang="en-US" sz="1800" b="0" dirty="0">
                          <a:solidFill>
                            <a:srgbClr val="333333"/>
                          </a:solidFill>
                          <a:latin typeface="+mn-lt"/>
                        </a:rPr>
                        <a:t>これは貧困層への当てこすり、認識のなさ、天真爛漫なのか</a:t>
                      </a:r>
                      <a:r>
                        <a:rPr lang="en-US" altLang="ja-JP" sz="1800" b="0"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注意</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367376"/>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ja-JP" altLang="en-US" sz="1600" b="1" dirty="0">
                <a:solidFill>
                  <a:srgbClr val="333333"/>
                </a:solidFill>
                <a:latin typeface="Calibri Light"/>
              </a:rPr>
              <a:t>パンがなければ</a:t>
            </a:r>
            <a:r>
              <a:rPr lang="en-US" altLang="ja-JP" sz="1600" b="1" dirty="0">
                <a:solidFill>
                  <a:srgbClr val="333333"/>
                </a:solidFill>
                <a:latin typeface="Calibri Light"/>
              </a:rPr>
              <a:t>…</a:t>
            </a:r>
            <a:r>
              <a:rPr lang="ja-JP" altLang="en-US" sz="1600" b="1" dirty="0">
                <a:solidFill>
                  <a:srgbClr val="333333"/>
                </a:solidFill>
                <a:latin typeface="Calibri Light"/>
              </a:rPr>
              <a:t>なんでケーキを食べないの</a:t>
            </a:r>
            <a:r>
              <a:rPr lang="en-US" altLang="ja-JP" sz="1600" b="1" dirty="0">
                <a:solidFill>
                  <a:srgbClr val="333333"/>
                </a:solidFill>
                <a:latin typeface="Calibri Light"/>
              </a:rPr>
              <a:t>?</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279946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9</a:t>
            </a:fld>
            <a:endParaRPr lang="de-DE" altLang="ja-JP">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19541911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言葉</a:t>
                      </a:r>
                      <a:r>
                        <a:rPr kumimoji="0" lang="en-US" altLang="ja-JP" sz="1800" b="0" i="0"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何を言うかとどのように言うか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重要な手がかり</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内容</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言語は直接のコミュニケーションにとってとても重要である。</a:t>
                      </a:r>
                      <a:endParaRPr kumimoji="0" lang="en-US" altLang="ja-JP"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口調</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イントネーション</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嫌味な、気取った</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、単語の選択</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おおげさ、実際的など、</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はその人について多くのことを教えてくれる。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1800" b="1" dirty="0">
                          <a:solidFill>
                            <a:srgbClr val="333333"/>
                          </a:solidFill>
                          <a:latin typeface="+mn-lt"/>
                        </a:rPr>
                        <a:t>例</a:t>
                      </a:r>
                      <a:r>
                        <a:rPr lang="en-US" altLang="ja-JP" sz="1800" b="1" dirty="0">
                          <a:solidFill>
                            <a:srgbClr val="333333"/>
                          </a:solidFill>
                          <a:latin typeface="+mn-lt"/>
                        </a:rPr>
                        <a:t>:</a:t>
                      </a: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ja-JP" altLang="en-US" sz="1800" b="0" dirty="0">
                          <a:solidFill>
                            <a:srgbClr val="333333"/>
                          </a:solidFill>
                          <a:latin typeface="+mn-lt"/>
                        </a:rPr>
                        <a:t>マリー・アントワネット</a:t>
                      </a:r>
                      <a:r>
                        <a:rPr lang="en-US" altLang="ja-JP" sz="1800" b="0" dirty="0">
                          <a:solidFill>
                            <a:srgbClr val="333333"/>
                          </a:solidFill>
                          <a:latin typeface="+mn-lt"/>
                        </a:rPr>
                        <a:t>(1755-1793)</a:t>
                      </a:r>
                      <a:r>
                        <a:rPr lang="ja-JP" altLang="en-US" sz="1800" b="0" dirty="0">
                          <a:solidFill>
                            <a:srgbClr val="333333"/>
                          </a:solidFill>
                          <a:latin typeface="+mn-lt"/>
                        </a:rPr>
                        <a:t>による</a:t>
                      </a:r>
                      <a:r>
                        <a:rPr lang="en-US" altLang="ja-JP" sz="1800" b="0" dirty="0">
                          <a:solidFill>
                            <a:srgbClr val="333333"/>
                          </a:solidFill>
                          <a:latin typeface="+mn-lt"/>
                        </a:rPr>
                        <a:t>; </a:t>
                      </a:r>
                      <a:r>
                        <a:rPr lang="ja-JP" altLang="en-US" sz="1800" b="0" dirty="0">
                          <a:solidFill>
                            <a:srgbClr val="333333"/>
                          </a:solidFill>
                          <a:latin typeface="+mn-lt"/>
                        </a:rPr>
                        <a:t>これは貧困層への当てこすり、認識のなさ、天真爛漫なのか</a:t>
                      </a:r>
                      <a:r>
                        <a:rPr lang="en-US" altLang="ja-JP" sz="1800" b="0"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注意</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内容</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礼儀についての知識や誤解のために、考えていることと実際に言うことの間に食い違いが生じるのはまれではない。</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口調</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話している時にほとんど感情を伝えない人がいる</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でも本当は感情を持っていることもあり得る</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例：真顔で冗談をいう場合、パーキンソン病の顔面硬直</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367376"/>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ja-JP" altLang="en-US" sz="1600" b="1" dirty="0">
                <a:solidFill>
                  <a:srgbClr val="333333"/>
                </a:solidFill>
                <a:latin typeface="Calibri Light"/>
              </a:rPr>
              <a:t>パンがなければ</a:t>
            </a:r>
            <a:r>
              <a:rPr lang="en-US" altLang="ja-JP" sz="1600" b="1" dirty="0">
                <a:solidFill>
                  <a:srgbClr val="333333"/>
                </a:solidFill>
                <a:latin typeface="Calibri Light"/>
              </a:rPr>
              <a:t>…</a:t>
            </a:r>
            <a:r>
              <a:rPr lang="ja-JP" altLang="en-US" sz="1600" b="1" dirty="0">
                <a:solidFill>
                  <a:srgbClr val="333333"/>
                </a:solidFill>
                <a:latin typeface="Calibri Light"/>
              </a:rPr>
              <a:t>なんでケーキを食べないの</a:t>
            </a:r>
            <a:r>
              <a:rPr lang="en-US" altLang="ja-JP" sz="1600" b="1" dirty="0">
                <a:solidFill>
                  <a:srgbClr val="333333"/>
                </a:solidFill>
                <a:latin typeface="Calibri Light"/>
              </a:rPr>
              <a:t>?</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879038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10</a:t>
            </a:fld>
            <a:endParaRPr lang="de-DE" altLang="ja-JP">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7831683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その人について持っていた予備知識</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11</a:t>
            </a:fld>
            <a:endParaRPr lang="de-DE" altLang="ja-JP">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33756700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その人について持っていた予備知識</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予備知識は人について判断する時に助けになる。特に前に同じ状況の時にその人にあっていればなおさらである。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856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12</a:t>
            </a:fld>
            <a:endParaRPr lang="de-DE" altLang="ja-JP">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76632076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その人について持っていた予備知識</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予備知識は人について判断する時に助けになる。特に前に同じ状況の時にその人にあっていればなおさらである。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人のふるまいは状況やその時の気分および偶然によって異なる。どんな状況でも常に完璧に幸せあるいは不幸、もしくは善あるいは悪という人はいない。家族といるときはとても外向的だが、友達といるときはとても内気な人もいるし、その逆の人もいる。自分が状況によって如何に違う振る舞いをするかに驚くことさえあるかも知れない。</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336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13</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12265715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endParaRPr kumimoji="0" lang="en-GB" sz="2000" b="0" i="0" u="none" strike="noStrike" cap="none" normalizeH="0" baseline="0" dirty="0">
                        <a:ln>
                          <a:noFill/>
                        </a:ln>
                        <a:solidFill>
                          <a:schemeClr val="dk1"/>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ja-JP" altLang="en-US" sz="2000" b="0" i="0" u="none" strike="noStrike" cap="none" normalizeH="0" baseline="0" dirty="0">
                          <a:ln>
                            <a:noFill/>
                          </a:ln>
                          <a:solidFill>
                            <a:srgbClr val="333333"/>
                          </a:solidFill>
                          <a:effectLst/>
                          <a:latin typeface="+mn-lt"/>
                        </a:rPr>
                        <a:t>犬は人間が怖がっているかどうか感じる能力があると言われている。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2042151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直感</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直感は経験に基づいた知識として理解されることもある。時に理性より本能が勝ることがあるのです</a:t>
                      </a:r>
                      <a:r>
                        <a:rPr kumimoji="0" lang="en-US" altLang="ja-JP" sz="2000" b="0" i="0" u="none" strike="noStrike" cap="none" normalizeH="0" baseline="0" dirty="0">
                          <a:ln>
                            <a:noFill/>
                          </a:ln>
                          <a:solidFill>
                            <a:srgbClr val="333333"/>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rPr>
                        <a:t>???</a:t>
                      </a:r>
                      <a:endParaRPr kumimoji="0" lang="pt-BR"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14</a:t>
            </a:fld>
            <a:endParaRPr lang="de-DE" altLang="ja-JP">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Calibri Light"/>
              </a:rPr>
              <a:t>恐怖</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Calibri Light"/>
              </a:rPr>
              <a:t>面白さ</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例：ホラー映画</a:t>
            </a:r>
            <a:br>
              <a:rPr lang="ja-JP" altLang="en-US" sz="1200">
                <a:latin typeface="Calibri Light"/>
              </a:rPr>
            </a:br>
            <a:r>
              <a:rPr lang="en-US" altLang="ja-JP" sz="1200">
                <a:latin typeface="Calibri Light"/>
              </a:rPr>
              <a:t>(“</a:t>
            </a: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サーカスの時の記憶</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ja-JP" altLang="en-US" sz="1400" b="1" dirty="0">
                <a:latin typeface="Calibri Light"/>
              </a:rPr>
              <a:t>面白い、怖い</a:t>
            </a:r>
            <a:r>
              <a:rPr lang="en-US" altLang="ja-JP" sz="1400" b="1" dirty="0">
                <a:latin typeface="Calibri Light"/>
              </a:rPr>
              <a:t>?</a:t>
            </a:r>
          </a:p>
          <a:p>
            <a:pPr lvl="0" algn="ctr" eaLnBrk="1" hangingPunct="1">
              <a:spcBef>
                <a:spcPts val="0"/>
              </a:spcBef>
              <a:spcAft>
                <a:spcPts val="0"/>
              </a:spcAft>
              <a:buNone/>
            </a:pPr>
            <a:r>
              <a:rPr lang="ja-JP" altLang="en-US" sz="1400" dirty="0">
                <a:latin typeface="Calibri Light"/>
              </a:rPr>
              <a:t>あなたの気分によります</a:t>
            </a:r>
            <a:r>
              <a:rPr lang="en-US" altLang="ja-JP"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573821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直感</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直感は経験に基づいた知識として理解されることもある。時に理性より本能が勝ることがあるのです</a:t>
                      </a:r>
                      <a:r>
                        <a:rPr kumimoji="0" lang="en-US" altLang="ja-JP" sz="2000" b="0" i="0" u="none" strike="noStrike" cap="none" normalizeH="0" baseline="0" dirty="0">
                          <a:ln>
                            <a:noFill/>
                          </a:ln>
                          <a:solidFill>
                            <a:srgbClr val="333333"/>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en-US" altLang="ja-JP" sz="2000" b="0" i="0" u="none" strike="noStrike" cap="none" normalizeH="0" baseline="0" dirty="0">
                          <a:ln>
                            <a:noFill/>
                          </a:ln>
                          <a:solidFill>
                            <a:srgbClr val="004992"/>
                          </a:solidFill>
                          <a:effectLst/>
                          <a:latin typeface="+mn-l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我々の現在の情緒は知覚や思考の影響を受けている時がある。例</a:t>
                      </a:r>
                      <a:r>
                        <a:rPr kumimoji="0" lang="en-US" sz="2000" b="0" i="0" u="none" strike="noStrike" cap="none" normalizeH="0" baseline="0" dirty="0">
                          <a:ln>
                            <a:noFill/>
                          </a:ln>
                          <a:solidFill>
                            <a:srgbClr val="333333"/>
                          </a:solidFill>
                          <a:effectLst/>
                          <a:latin typeface="Calibri Light"/>
                        </a:rPr>
                        <a:t>: </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ja-JP" altLang="en-US" sz="2000" b="0" i="0" u="none" strike="noStrike" cap="none" normalizeH="0" baseline="0" dirty="0">
                          <a:ln>
                            <a:noFill/>
                          </a:ln>
                          <a:solidFill>
                            <a:srgbClr val="004992"/>
                          </a:solidFill>
                          <a:effectLst/>
                          <a:latin typeface="+mn-lt"/>
                        </a:rPr>
                        <a:t>怒り</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誤解されているあるいは信用されていないと感じる傾向</a:t>
                      </a:r>
                      <a:endParaRPr kumimoji="0" lang="en-US" altLang="ja-JP" sz="2000" b="0" i="0" u="none" strike="noStrike" cap="none" normalizeH="0" baseline="0" dirty="0">
                        <a:ln>
                          <a:noFill/>
                        </a:ln>
                        <a:solidFill>
                          <a:srgbClr val="333333"/>
                        </a:solidFill>
                        <a:effectLst/>
                        <a:latin typeface="+mn-l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 </a:t>
                      </a:r>
                      <a:r>
                        <a:rPr kumimoji="0" lang="ja-JP" altLang="en-US" sz="2000" b="0" i="0" u="none" strike="noStrike" cap="none" normalizeH="0" baseline="0" dirty="0">
                          <a:ln>
                            <a:noFill/>
                          </a:ln>
                          <a:solidFill>
                            <a:srgbClr val="004992"/>
                          </a:solidFill>
                          <a:effectLst/>
                          <a:latin typeface="+mn-lt"/>
                        </a:rPr>
                        <a:t>抑うつ</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全てのものが実際より「暗く」みえる</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15</a:t>
            </a:fld>
            <a:endParaRPr lang="de-DE" altLang="ja-JP">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Calibri Light"/>
              </a:rPr>
              <a:t>恐怖</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Calibri Light"/>
              </a:rPr>
              <a:t>面白さ</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例：ホラー映画</a:t>
            </a:r>
            <a:br>
              <a:rPr lang="ja-JP" altLang="en-US" sz="1200">
                <a:latin typeface="Calibri Light"/>
              </a:rPr>
            </a:br>
            <a:r>
              <a:rPr lang="en-US" altLang="ja-JP" sz="1200">
                <a:latin typeface="Calibri Light"/>
              </a:rPr>
              <a:t>(“</a:t>
            </a: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サーカスの時の記憶</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ja-JP" altLang="en-US" sz="1400" b="1" dirty="0">
                <a:latin typeface="Calibri Light"/>
              </a:rPr>
              <a:t>面白い、怖い</a:t>
            </a:r>
            <a:r>
              <a:rPr lang="en-US" altLang="ja-JP" sz="1400" b="1" dirty="0">
                <a:latin typeface="Calibri Light"/>
              </a:rPr>
              <a:t>?</a:t>
            </a:r>
          </a:p>
          <a:p>
            <a:pPr lvl="0" algn="ctr" eaLnBrk="1" hangingPunct="1">
              <a:spcBef>
                <a:spcPts val="0"/>
              </a:spcBef>
              <a:spcAft>
                <a:spcPts val="0"/>
              </a:spcAft>
              <a:buNone/>
            </a:pPr>
            <a:r>
              <a:rPr lang="ja-JP" altLang="en-US" sz="1400" dirty="0">
                <a:latin typeface="Calibri Light"/>
              </a:rPr>
              <a:t>あなたの気分によります</a:t>
            </a:r>
            <a:r>
              <a:rPr lang="en-US" altLang="ja-JP"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303246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57262182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直感</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直感は経験に基づいた知識として理解されることもある。時に理性より本能が勝ることがあるのです</a:t>
                      </a:r>
                      <a:r>
                        <a:rPr kumimoji="0" lang="en-US" altLang="ja-JP" sz="2000" b="0" i="0" u="none" strike="noStrike" cap="none" normalizeH="0" baseline="0" dirty="0">
                          <a:ln>
                            <a:noFill/>
                          </a:ln>
                          <a:solidFill>
                            <a:srgbClr val="333333"/>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en-US" altLang="ja-JP" sz="2000" b="0" i="0" u="none" strike="noStrike" cap="none" normalizeH="0" baseline="0" dirty="0">
                          <a:ln>
                            <a:noFill/>
                          </a:ln>
                          <a:solidFill>
                            <a:srgbClr val="004992"/>
                          </a:solidFill>
                          <a:effectLst/>
                          <a:latin typeface="+mn-l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我々の現在の情緒は知覚や思考の影響を受けている時がある。例</a:t>
                      </a:r>
                      <a:r>
                        <a:rPr kumimoji="0" lang="en-US" sz="2000" b="0" i="0" u="none" strike="noStrike" cap="none" normalizeH="0" baseline="0" dirty="0">
                          <a:ln>
                            <a:noFill/>
                          </a:ln>
                          <a:solidFill>
                            <a:srgbClr val="333333"/>
                          </a:solidFill>
                          <a:effectLst/>
                          <a:latin typeface="Calibri Light"/>
                        </a:rPr>
                        <a:t>: </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ja-JP" altLang="en-US" sz="2000" b="0" i="0" u="none" strike="noStrike" cap="none" normalizeH="0" baseline="0" dirty="0">
                          <a:ln>
                            <a:noFill/>
                          </a:ln>
                          <a:solidFill>
                            <a:srgbClr val="004992"/>
                          </a:solidFill>
                          <a:effectLst/>
                          <a:latin typeface="+mn-lt"/>
                        </a:rPr>
                        <a:t>怒り</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誤解されているあるいは信用されていないと感じる傾向</a:t>
                      </a:r>
                      <a:endParaRPr kumimoji="0" lang="en-US" altLang="ja-JP" sz="2000" b="0" i="0" u="none" strike="noStrike" cap="none" normalizeH="0" baseline="0" dirty="0">
                        <a:ln>
                          <a:noFill/>
                        </a:ln>
                        <a:solidFill>
                          <a:srgbClr val="333333"/>
                        </a:solidFill>
                        <a:effectLst/>
                        <a:latin typeface="+mn-l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 </a:t>
                      </a:r>
                      <a:r>
                        <a:rPr kumimoji="0" lang="ja-JP" altLang="en-US" sz="2000" b="0" i="0" u="none" strike="noStrike" cap="none" normalizeH="0" baseline="0" dirty="0">
                          <a:ln>
                            <a:noFill/>
                          </a:ln>
                          <a:solidFill>
                            <a:srgbClr val="004992"/>
                          </a:solidFill>
                          <a:effectLst/>
                          <a:latin typeface="+mn-lt"/>
                        </a:rPr>
                        <a:t>抑うつ</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全てのものが実際より「暗く」みえる</a:t>
                      </a:r>
                      <a:endParaRPr kumimoji="0" lang="en-US" sz="2000" b="0" i="0" u="none" strike="noStrike" cap="none" normalizeH="0" baseline="0" dirty="0">
                        <a:ln>
                          <a:noFill/>
                        </a:ln>
                        <a:solidFill>
                          <a:srgbClr val="333333"/>
                        </a:solidFill>
                        <a:effectLst/>
                        <a:latin typeface="Calibri Light"/>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我々は本能に耳を傾けるべきであるが、盲目的に信用してもいけない。</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16</a:t>
            </a:fld>
            <a:endParaRPr lang="de-DE" altLang="ja-JP">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Calibri Light"/>
              </a:rPr>
              <a:t>恐怖</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Calibri Light"/>
              </a:rPr>
              <a:t>面白さ</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例：ホラー映画</a:t>
            </a:r>
            <a:br>
              <a:rPr lang="ja-JP" altLang="en-US" sz="1200">
                <a:latin typeface="Calibri Light"/>
              </a:rPr>
            </a:br>
            <a:r>
              <a:rPr lang="en-US" altLang="ja-JP" sz="1200">
                <a:latin typeface="Calibri Light"/>
              </a:rPr>
              <a:t>(“</a:t>
            </a: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サーカスの時の記憶</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ja-JP" altLang="en-US" sz="1400" b="1" dirty="0">
                <a:latin typeface="Calibri Light"/>
              </a:rPr>
              <a:t>面白い、怖い</a:t>
            </a:r>
            <a:r>
              <a:rPr lang="en-US" altLang="ja-JP" sz="1400" b="1" dirty="0">
                <a:latin typeface="Calibri Light"/>
              </a:rPr>
              <a:t>?</a:t>
            </a:r>
          </a:p>
          <a:p>
            <a:pPr lvl="0" algn="ctr" eaLnBrk="1" hangingPunct="1">
              <a:spcBef>
                <a:spcPts val="0"/>
              </a:spcBef>
              <a:spcAft>
                <a:spcPts val="0"/>
              </a:spcAft>
              <a:buNone/>
            </a:pPr>
            <a:r>
              <a:rPr lang="ja-JP" altLang="en-US" sz="1400" dirty="0">
                <a:latin typeface="Calibri Light"/>
              </a:rPr>
              <a:t>あなたの気分によります</a:t>
            </a:r>
            <a:r>
              <a:rPr lang="en-US" altLang="ja-JP"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4151468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見かけと現実</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r>
              <a:rPr lang="en-US" altLang="ja-JP" sz="2400" dirty="0">
                <a:solidFill>
                  <a:srgbClr val="004992"/>
                </a:solidFill>
              </a:rPr>
              <a:t>… </a:t>
            </a:r>
            <a:r>
              <a:rPr lang="ja-JP" altLang="en-US" sz="2400" dirty="0">
                <a:solidFill>
                  <a:srgbClr val="004992"/>
                </a:solidFill>
              </a:rPr>
              <a:t>これまで論じてきた側面 </a:t>
            </a:r>
            <a:r>
              <a:rPr lang="en-US" altLang="ja-JP" sz="2400" dirty="0">
                <a:solidFill>
                  <a:srgbClr val="004992"/>
                </a:solidFill>
              </a:rPr>
              <a:t>(</a:t>
            </a:r>
            <a:r>
              <a:rPr lang="ja-JP" altLang="en-US" sz="2400" dirty="0">
                <a:solidFill>
                  <a:srgbClr val="004992"/>
                </a:solidFill>
              </a:rPr>
              <a:t>例えば言葉</a:t>
            </a:r>
            <a:r>
              <a:rPr lang="en-US" altLang="ja-JP" sz="2400" dirty="0">
                <a:solidFill>
                  <a:srgbClr val="004992"/>
                </a:solidFill>
              </a:rPr>
              <a:t>) </a:t>
            </a:r>
            <a:r>
              <a:rPr lang="ja-JP" altLang="en-US" sz="2400" dirty="0">
                <a:solidFill>
                  <a:srgbClr val="004992"/>
                </a:solidFill>
              </a:rPr>
              <a:t>のどれについても、完全に単独で信じることのできるものはない</a:t>
            </a:r>
            <a:r>
              <a:rPr lang="en-US" altLang="ja-JP" sz="2400" dirty="0">
                <a:solidFill>
                  <a:srgbClr val="004992"/>
                </a:solidFill>
              </a:rPr>
              <a:t>!</a:t>
            </a:r>
          </a:p>
          <a:p>
            <a:r>
              <a:rPr lang="ja-JP" altLang="en-US" sz="2400" dirty="0">
                <a:solidFill>
                  <a:srgbClr val="333333"/>
                </a:solidFill>
              </a:rPr>
              <a:t>全ての側面について考えねばならない</a:t>
            </a:r>
            <a:r>
              <a:rPr lang="en-US" altLang="ja-JP" sz="2400" dirty="0">
                <a:solidFill>
                  <a:srgbClr val="333333"/>
                </a:solidFill>
              </a:rPr>
              <a:t>!</a:t>
            </a:r>
          </a:p>
          <a:p>
            <a:r>
              <a:rPr lang="ja-JP" altLang="en-US" sz="2400" dirty="0">
                <a:solidFill>
                  <a:srgbClr val="333333"/>
                </a:solidFill>
              </a:rPr>
              <a:t>組み合わせることで、複雑な状況について判断するのに役立つ</a:t>
            </a:r>
            <a:r>
              <a:rPr lang="en-US" altLang="ja-JP" sz="2400" dirty="0">
                <a:solidFill>
                  <a:srgbClr val="333333"/>
                </a:solidFill>
              </a:rPr>
              <a:t>…</a:t>
            </a:r>
          </a:p>
          <a:p>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17</a:t>
            </a:fld>
            <a:endParaRPr lang="de-DE" altLang="ja-JP">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精神的健康に問題を持つ多くの</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a:t>
            </a:r>
            <a:r>
              <a:rPr lang="ja-JP" altLang="en-US" sz="2400" dirty="0">
                <a:solidFill>
                  <a:srgbClr val="333333"/>
                </a:solidFill>
              </a:rPr>
              <a:t>人々 </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 </a:t>
            </a:r>
            <a:r>
              <a:rPr lang="ja-JP" altLang="en-US" sz="2400" dirty="0">
                <a:solidFill>
                  <a:srgbClr val="333333"/>
                </a:solidFill>
              </a:rPr>
              <a:t>は以下の領域における問題を持つことが研究で示されている</a:t>
            </a:r>
            <a:r>
              <a:rPr lang="en-US"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他者の顔の表情を見抜いたり評価したりすることの困難</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601767B9-620E-4641-A18F-84F55B027523}" type="slidenum">
              <a:rPr lang="ja-JP" altLang="de-DE" smtClean="0">
                <a:latin typeface="+mn-lt"/>
              </a:rPr>
              <a:pPr>
                <a:defRPr/>
              </a:pPr>
              <a:t>18</a:t>
            </a:fld>
            <a:endParaRPr lang="de-DE" altLang="ja-JP">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精神的健康に問題を持つ多くの</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a:t>
            </a:r>
            <a:r>
              <a:rPr lang="ja-JP" altLang="en-US" sz="2400" dirty="0">
                <a:solidFill>
                  <a:srgbClr val="333333"/>
                </a:solidFill>
              </a:rPr>
              <a:t>人々 </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 </a:t>
            </a:r>
            <a:r>
              <a:rPr lang="ja-JP" altLang="en-US" sz="2400" dirty="0">
                <a:solidFill>
                  <a:srgbClr val="333333"/>
                </a:solidFill>
              </a:rPr>
              <a:t>は以下の領域における問題を持つことが研究で示されている</a:t>
            </a:r>
            <a:r>
              <a:rPr lang="en-US"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他者の顔の表情を見抜いたり評価したりすることの困難</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p>
          <a:p>
            <a:pPr marL="342900" lvl="0" indent="-342900" defTabSz="914400" fontAlgn="base">
              <a:buClr>
                <a:srgbClr val="333333"/>
              </a:buClr>
              <a:buFont typeface="WingDings"/>
              <a:buChar char=""/>
              <a:defRPr/>
            </a:pPr>
            <a:r>
              <a:rPr lang="ja-JP" altLang="en-US" sz="2400" dirty="0">
                <a:solidFill>
                  <a:srgbClr val="004992"/>
                </a:solidFill>
              </a:rPr>
              <a:t>現在進行中の行動から他者の動機や将来の行動を推測することの困難</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601767B9-620E-4641-A18F-84F55B027523}" type="slidenum">
              <a:rPr lang="ja-JP" altLang="de-DE" smtClean="0">
                <a:latin typeface="+mn-lt"/>
              </a:rPr>
              <a:pPr>
                <a:defRPr/>
              </a:pPr>
              <a:t>19</a:t>
            </a:fld>
            <a:endParaRPr lang="de-DE" altLang="ja-JP">
              <a:latin typeface="+mn-lt"/>
            </a:endParaRPr>
          </a:p>
        </p:txBody>
      </p:sp>
    </p:spTree>
    <p:extLst>
      <p:ext uri="{BB962C8B-B14F-4D97-AF65-F5344CB8AC3E}">
        <p14:creationId xmlns:p14="http://schemas.microsoft.com/office/powerpoint/2010/main" val="83048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精神病発症中の共感性の欠如がどのように誤解を促進するか </a:t>
            </a:r>
            <a:r>
              <a:rPr lang="en-US" altLang="ja-JP" sz="3600">
                <a:latin typeface="+mn-lt"/>
                <a:ea typeface="+mn-ea"/>
                <a:cs typeface="+mn-cs"/>
              </a:rPr>
              <a:t>– </a:t>
            </a:r>
            <a:r>
              <a:rPr lang="ja-JP" altLang="en-US" sz="3600">
                <a:latin typeface="+mn-lt"/>
                <a:ea typeface="+mn-ea"/>
                <a:cs typeface="+mn-cs"/>
              </a:rPr>
              <a:t>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20</a:t>
            </a:fld>
            <a:endParaRPr lang="de-DE" altLang="ja-JP">
              <a:latin typeface="+mn-lt"/>
            </a:endParaRPr>
          </a:p>
        </p:txBody>
      </p:sp>
      <p:sp>
        <p:nvSpPr>
          <p:cNvPr id="44057" name="Rechteck 1"/>
          <p:cNvSpPr>
            <a:spLocks noChangeArrowheads="1"/>
          </p:cNvSpPr>
          <p:nvPr/>
        </p:nvSpPr>
        <p:spPr bwMode="auto">
          <a:xfrm>
            <a:off x="408955"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800" dirty="0">
                <a:solidFill>
                  <a:srgbClr val="004992"/>
                </a:solidFill>
                <a:latin typeface="+mn-lt"/>
              </a:rPr>
              <a:t>どなたか、このような経験をした人はいませんか</a:t>
            </a:r>
            <a:r>
              <a:rPr lang="de-DE" altLang="ja-JP" sz="1800" dirty="0">
                <a:solidFill>
                  <a:srgbClr val="004992"/>
                </a:solidFill>
                <a:latin typeface="+mn-lt"/>
              </a:rPr>
              <a:t>?</a:t>
            </a:r>
            <a:r>
              <a:rPr lang="en-US" altLang="de-DE" sz="1800" dirty="0">
                <a:solidFill>
                  <a:srgbClr val="004992"/>
                </a:solidFill>
                <a:latin typeface="+mn-lt"/>
              </a:rPr>
              <a:t> </a:t>
            </a:r>
            <a:endParaRPr lang="de-DE" altLang="de-DE" sz="18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359205105"/>
              </p:ext>
            </p:extLst>
          </p:nvPr>
        </p:nvGraphicFramePr>
        <p:xfrm>
          <a:off x="408954" y="2203705"/>
          <a:ext cx="11376000" cy="384049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000000"/>
                          </a:solidFill>
                          <a:effectLst/>
                          <a:latin typeface="Calibri Light"/>
                        </a:rPr>
                        <a:t>出来事</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000000"/>
                          </a:solidFill>
                          <a:effectLst/>
                          <a:latin typeface="Calibri Light"/>
                        </a:rPr>
                        <a:t>精神病発症中の説明</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000000"/>
                          </a:solidFill>
                          <a:effectLst/>
                          <a:latin typeface="Calibri Light"/>
                        </a:rPr>
                        <a:t>別の説明</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バスに乗っている人があなたを長時間見ている。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ついにあなたに迫害を加える者があらわれた。</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Calibri Light"/>
                        </a:rPr>
                        <a:t>あなたの人目につく行動のために</a:t>
                      </a:r>
                      <a:r>
                        <a:rPr kumimoji="0" lang="en-US" altLang="ja-JP" sz="1800" b="0" i="0" u="none" strike="noStrike" cap="none" normalizeH="0" baseline="0" dirty="0">
                          <a:ln>
                            <a:noFill/>
                          </a:ln>
                          <a:solidFill>
                            <a:srgbClr val="333333"/>
                          </a:solidFill>
                          <a:effectLst/>
                          <a:latin typeface="Calibri Light"/>
                        </a:rPr>
                        <a:t>(</a:t>
                      </a:r>
                      <a:r>
                        <a:rPr kumimoji="0" lang="ja-JP" altLang="en-US" sz="1800" b="0" i="0" u="none" strike="noStrike" cap="none" normalizeH="0" baseline="0" dirty="0">
                          <a:ln>
                            <a:noFill/>
                          </a:ln>
                          <a:solidFill>
                            <a:srgbClr val="333333"/>
                          </a:solidFill>
                          <a:effectLst/>
                          <a:latin typeface="Calibri Light"/>
                        </a:rPr>
                        <a:t>例：サングラスをかける</a:t>
                      </a:r>
                      <a:r>
                        <a:rPr kumimoji="0" lang="en-US" altLang="ja-JP" sz="1800" b="0" i="0" u="none" strike="noStrike" cap="none" normalizeH="0" baseline="0" dirty="0">
                          <a:ln>
                            <a:noFill/>
                          </a:ln>
                          <a:solidFill>
                            <a:srgbClr val="333333"/>
                          </a:solidFill>
                          <a:effectLst/>
                          <a:latin typeface="Calibri Light"/>
                        </a:rPr>
                        <a:t>)</a:t>
                      </a:r>
                      <a:r>
                        <a:rPr kumimoji="0" lang="ja-JP" altLang="en-US" sz="1800" b="0" i="0" u="none" strike="noStrike" cap="none" normalizeH="0" baseline="0" dirty="0">
                          <a:ln>
                            <a:noFill/>
                          </a:ln>
                          <a:solidFill>
                            <a:srgbClr val="333333"/>
                          </a:solidFill>
                          <a:effectLst/>
                          <a:latin typeface="Calibri Light"/>
                        </a:rPr>
                        <a:t>、注目されているのです。</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上司があなたのミスを批判している。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1" u="none" strike="noStrike" cap="none" normalizeH="0" baseline="0">
                          <a:ln>
                            <a:noFill/>
                          </a:ln>
                          <a:solidFill>
                            <a:srgbClr val="333333"/>
                          </a:solidFill>
                          <a:effectLst/>
                          <a:latin typeface="Calibri Light"/>
                        </a:rPr>
                        <a:t>もうすぐクビになるということを確信する。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上司は少々オーバーに反応してしまっているが、クビにしようなどとは考えてないでしょう</a:t>
                      </a:r>
                      <a:r>
                        <a:rPr kumimoji="0" lang="en-US" altLang="ja-JP" sz="1800" b="0" i="0" u="none" strike="noStrike" cap="none" normalizeH="0" baseline="0">
                          <a:ln>
                            <a:noFill/>
                          </a:ln>
                          <a:solidFill>
                            <a:srgbClr val="333333"/>
                          </a:solidFill>
                          <a:effectLst/>
                          <a:latin typeface="Calibri Light"/>
                        </a:rPr>
                        <a:t>―</a:t>
                      </a:r>
                      <a:r>
                        <a:rPr kumimoji="0" lang="ja-JP" altLang="en-US" sz="1800" b="0" i="0" u="none" strike="noStrike" cap="none" normalizeH="0" baseline="0">
                          <a:ln>
                            <a:noFill/>
                          </a:ln>
                          <a:solidFill>
                            <a:srgbClr val="333333"/>
                          </a:solidFill>
                          <a:effectLst/>
                          <a:latin typeface="Calibri Light"/>
                        </a:rPr>
                        <a:t>彼は大抵少し不機嫌です。</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友達が、学校での低い成績の影響についての新聞記事を読んでいる。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彼はあなたが子供時代に悪い成績をとっていたことをほのめかしている。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Calibri Light"/>
                        </a:rPr>
                        <a:t>全くの偶然の一致</a:t>
                      </a:r>
                      <a:r>
                        <a:rPr kumimoji="0" lang="en-US" altLang="ja-JP" sz="1800" b="0" i="0" u="none" strike="noStrike" cap="none" normalizeH="0" baseline="0" dirty="0">
                          <a:ln>
                            <a:noFill/>
                          </a:ln>
                          <a:solidFill>
                            <a:srgbClr val="333333"/>
                          </a:solidFill>
                          <a:effectLst/>
                          <a:latin typeface="Calibri Light"/>
                        </a:rPr>
                        <a:t>―</a:t>
                      </a:r>
                      <a:r>
                        <a:rPr kumimoji="0" lang="ja-JP" altLang="en-US" sz="1800" b="0" i="0" u="none" strike="noStrike" cap="none" normalizeH="0" baseline="0" dirty="0">
                          <a:ln>
                            <a:noFill/>
                          </a:ln>
                          <a:solidFill>
                            <a:srgbClr val="333333"/>
                          </a:solidFill>
                          <a:effectLst/>
                          <a:latin typeface="Calibri Light"/>
                        </a:rPr>
                        <a:t>友達はそのニュースに興味があっただけで、あなたの学校での問題のことなど知らない。</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話の登場人物がお互いについて何を考えているかを話し合ってみて下さい。</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21</a:t>
            </a:fld>
            <a:endParaRPr lang="de-DE" altLang="ja-JP">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話の登場人物がお互いについて何を考えているかを話し合ってみて下さい。</a:t>
            </a:r>
            <a:endParaRPr lang="en-US" altLang="ja-JP" sz="2400" dirty="0">
              <a:solidFill>
                <a:srgbClr val="333333"/>
              </a:solidFill>
            </a:endParaRPr>
          </a:p>
          <a:p>
            <a:pPr lvl="0" defTabSz="914400" fontAlgn="base">
              <a:buClr>
                <a:srgbClr val="333333"/>
              </a:buClr>
            </a:pPr>
            <a:endParaRPr lang="de-DE" altLang="ja-JP" sz="2400" dirty="0">
              <a:solidFill>
                <a:srgbClr val="333333"/>
              </a:solidFill>
            </a:endParaRPr>
          </a:p>
          <a:p>
            <a:pPr lvl="0" defTabSz="914400" fontAlgn="base">
              <a:buClr>
                <a:srgbClr val="333333"/>
              </a:buClr>
            </a:pPr>
            <a:r>
              <a:rPr lang="ja-JP" altLang="de-DE" sz="2400" b="1" dirty="0">
                <a:solidFill>
                  <a:srgbClr val="333333"/>
                </a:solidFill>
              </a:rPr>
              <a:t>重要</a:t>
            </a:r>
          </a:p>
          <a:p>
            <a:pPr marL="342900" lvl="0" indent="-342900" defTabSz="914400" fontAlgn="base">
              <a:buClr>
                <a:srgbClr val="333333"/>
              </a:buClr>
              <a:buFont typeface="WingDings"/>
              <a:buChar char=""/>
            </a:pPr>
            <a:r>
              <a:rPr lang="ja-JP" altLang="de-DE" sz="2400" dirty="0">
                <a:solidFill>
                  <a:srgbClr val="333333"/>
                </a:solidFill>
              </a:rPr>
              <a:t>あなたにとって利用できる情報と、登場人物がお互いについて持っている情報との間を区別しなければならないことに注意してください</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22</a:t>
            </a:fld>
            <a:endParaRPr lang="de-DE" altLang="ja-JP">
              <a:latin typeface="+mn-lt"/>
            </a:endParaRPr>
          </a:p>
        </p:txBody>
      </p:sp>
    </p:spTree>
    <p:extLst>
      <p:ext uri="{BB962C8B-B14F-4D97-AF65-F5344CB8AC3E}">
        <p14:creationId xmlns:p14="http://schemas.microsoft.com/office/powerpoint/2010/main" val="71483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話の登場人物がお互いについて何を考えているかを話し合ってみて下さい。</a:t>
            </a:r>
            <a:endParaRPr lang="en-US" altLang="ja-JP" sz="2400" dirty="0">
              <a:solidFill>
                <a:srgbClr val="333333"/>
              </a:solidFill>
            </a:endParaRPr>
          </a:p>
          <a:p>
            <a:pPr lvl="0" defTabSz="914400" fontAlgn="base">
              <a:buClr>
                <a:srgbClr val="333333"/>
              </a:buClr>
            </a:pPr>
            <a:endParaRPr lang="de-DE" altLang="ja-JP" sz="2400" dirty="0">
              <a:solidFill>
                <a:srgbClr val="333333"/>
              </a:solidFill>
            </a:endParaRPr>
          </a:p>
          <a:p>
            <a:pPr lvl="0" defTabSz="914400" fontAlgn="base">
              <a:buClr>
                <a:srgbClr val="333333"/>
              </a:buClr>
            </a:pPr>
            <a:r>
              <a:rPr lang="ja-JP" altLang="de-DE" sz="2400" b="1" dirty="0">
                <a:solidFill>
                  <a:srgbClr val="333333"/>
                </a:solidFill>
              </a:rPr>
              <a:t>重要</a:t>
            </a:r>
          </a:p>
          <a:p>
            <a:pPr marL="342900" lvl="0" indent="-342900" defTabSz="914400" fontAlgn="base">
              <a:buClr>
                <a:srgbClr val="333333"/>
              </a:buClr>
              <a:buFont typeface="WingDings"/>
              <a:buChar char=""/>
            </a:pPr>
            <a:r>
              <a:rPr lang="ja-JP" altLang="de-DE" sz="2400" dirty="0">
                <a:solidFill>
                  <a:srgbClr val="333333"/>
                </a:solidFill>
              </a:rPr>
              <a:t>あなたにとって利用できる情報と、登場人物がお互いについて持っている情報との間を区別しなければならないことに注意してください</a:t>
            </a:r>
            <a:r>
              <a:rPr lang="de-DE" altLang="ja-JP" sz="2400" dirty="0">
                <a:solidFill>
                  <a:srgbClr val="333333"/>
                </a:solidFill>
              </a:rPr>
              <a:t>!</a:t>
            </a:r>
          </a:p>
          <a:p>
            <a:pPr marL="342900" lvl="0" indent="-342900" defTabSz="914400" fontAlgn="base">
              <a:buClr>
                <a:srgbClr val="333333"/>
              </a:buClr>
              <a:buFont typeface="WingDings"/>
              <a:buChar char=""/>
            </a:pPr>
            <a:r>
              <a:rPr lang="ja-JP" altLang="de-DE" sz="2400" dirty="0">
                <a:solidFill>
                  <a:srgbClr val="333333"/>
                </a:solidFill>
              </a:rPr>
              <a:t>はっきりとした答えのために必要とされるのはどんな情報でしょうか</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23</a:t>
            </a:fld>
            <a:endParaRPr lang="de-DE" altLang="ja-JP">
              <a:latin typeface="+mn-lt"/>
            </a:endParaRPr>
          </a:p>
        </p:txBody>
      </p:sp>
    </p:spTree>
    <p:extLst>
      <p:ext uri="{BB962C8B-B14F-4D97-AF65-F5344CB8AC3E}">
        <p14:creationId xmlns:p14="http://schemas.microsoft.com/office/powerpoint/2010/main" val="1697212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24</a:t>
            </a:fld>
            <a:endParaRPr lang="de-DE" altLang="ja-JP">
              <a:latin typeface="+mn-l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この女の子は次のおばあさんの誕生日のプレゼントを何にすると思いますか</a:t>
            </a:r>
            <a:r>
              <a:rPr lang="en-US" altLang="ja-JP" sz="2400" dirty="0">
                <a:solidFill>
                  <a:srgbClr val="004992"/>
                </a:solidFill>
                <a:latin typeface="Calibri Light"/>
              </a:rPr>
              <a:t>?</a:t>
            </a:r>
          </a:p>
          <a:p>
            <a:pPr algn="ctr" eaLnBrk="1" hangingPunct="1">
              <a:spcBef>
                <a:spcPts val="0"/>
              </a:spcBef>
              <a:spcAft>
                <a:spcPts val="0"/>
              </a:spcAft>
              <a:buNone/>
            </a:pPr>
            <a:r>
              <a:rPr lang="ja-JP" altLang="en-US" sz="2400" dirty="0">
                <a:solidFill>
                  <a:srgbClr val="004992"/>
                </a:solidFill>
                <a:latin typeface="Calibri Light"/>
              </a:rPr>
              <a:t>おばあさんは喜ぶでしょうか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a:solidFill>
                  <a:srgbClr val="000000"/>
                </a:solidFill>
                <a:latin typeface="Calibri Light"/>
              </a:rPr>
              <a:t>キャラメルじゃない</a:t>
            </a:r>
            <a:r>
              <a:rPr lang="en-US" altLang="ja-JP" sz="1100" b="1">
                <a:solidFill>
                  <a:srgbClr val="000000"/>
                </a:solidFill>
                <a:latin typeface="Calibri Light"/>
              </a:rPr>
              <a:t>! </a:t>
            </a:r>
          </a:p>
          <a:p>
            <a:pPr algn="ctr" eaLnBrk="1" hangingPunct="1">
              <a:spcBef>
                <a:spcPct val="0"/>
              </a:spcBef>
              <a:buFontTx/>
              <a:buNone/>
            </a:pPr>
            <a:r>
              <a:rPr lang="ja-JP" altLang="en-US" sz="1100" b="1">
                <a:solidFill>
                  <a:srgbClr val="000000"/>
                </a:solidFill>
                <a:latin typeface="Calibri Light"/>
              </a:rPr>
              <a:t>いいわね。ありがとう</a:t>
            </a:r>
            <a:r>
              <a:rPr lang="en-US" altLang="ja-JP" sz="1100" b="1">
                <a:solidFill>
                  <a:srgbClr val="000000"/>
                </a:solidFill>
                <a:latin typeface="Calibri Light"/>
              </a:rPr>
              <a:t>!</a:t>
            </a:r>
            <a:endParaRPr lang="de-DE" altLang="de-DE" sz="1100" b="1" dirty="0">
              <a:solidFill>
                <a:srgbClr val="000000"/>
              </a:solidFill>
              <a:latin typeface="Calibri Light"/>
            </a:endParaRPr>
          </a:p>
        </p:txBody>
      </p:sp>
      <p:pic>
        <p:nvPicPr>
          <p:cNvPr id="2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93942" y="2407496"/>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dirty="0">
                <a:solidFill>
                  <a:srgbClr val="000000"/>
                </a:solidFill>
                <a:latin typeface="Calibri Light"/>
              </a:rPr>
              <a:t>キャラメルは</a:t>
            </a:r>
          </a:p>
          <a:p>
            <a:pPr algn="ctr" eaLnBrk="1" hangingPunct="1">
              <a:spcBef>
                <a:spcPct val="0"/>
              </a:spcBef>
              <a:buFontTx/>
              <a:buNone/>
            </a:pPr>
            <a:r>
              <a:rPr lang="ja-JP" altLang="en-US" sz="1100" b="1" dirty="0">
                <a:solidFill>
                  <a:srgbClr val="000000"/>
                </a:solidFill>
                <a:latin typeface="Calibri Light"/>
              </a:rPr>
              <a:t>だめだわ</a:t>
            </a:r>
            <a:r>
              <a:rPr lang="en-US" altLang="ja-JP" sz="1100" b="1" dirty="0">
                <a:solidFill>
                  <a:srgbClr val="000000"/>
                </a:solidFill>
                <a:latin typeface="Calibri Light"/>
              </a:rPr>
              <a:t>…</a:t>
            </a:r>
            <a:endParaRPr lang="de-DE" altLang="de-DE" sz="1100" b="1" dirty="0">
              <a:solidFill>
                <a:srgbClr val="000000"/>
              </a:solidFill>
              <a:latin typeface="Calibri Light"/>
            </a:endParaRPr>
          </a:p>
        </p:txBody>
      </p:sp>
    </p:spTree>
    <p:extLst>
      <p:ext uri="{BB962C8B-B14F-4D97-AF65-F5344CB8AC3E}">
        <p14:creationId xmlns:p14="http://schemas.microsoft.com/office/powerpoint/2010/main" val="27082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おばあさんの誕生日</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この女の子は来年おばあさんのプレゼントを何にするでしょうか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25</a:t>
            </a:fld>
            <a:endParaRPr lang="de-DE" altLang="ja-JP">
              <a:latin typeface="+mn-lt"/>
            </a:endParaRPr>
          </a:p>
        </p:txBody>
      </p:sp>
      <p:sp>
        <p:nvSpPr>
          <p:cNvPr id="22" name="Caption_16"/>
          <p:cNvSpPr txBox="1">
            <a:spLocks noChangeArrowheads="1"/>
          </p:cNvSpPr>
          <p:nvPr/>
        </p:nvSpPr>
        <p:spPr bwMode="auto">
          <a:xfrm>
            <a:off x="1571617" y="5251280"/>
            <a:ext cx="90519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ja-JP" altLang="en-US" sz="2000" b="1" dirty="0">
                <a:solidFill>
                  <a:srgbClr val="004992"/>
                </a:solidFill>
                <a:latin typeface="Calibri Light"/>
              </a:rPr>
              <a:t>可能性ありそう</a:t>
            </a:r>
            <a:r>
              <a:rPr lang="en-US" altLang="ja-JP" sz="2000" b="1" dirty="0">
                <a:solidFill>
                  <a:srgbClr val="004992"/>
                </a:solidFill>
                <a:latin typeface="Calibri Light"/>
              </a:rPr>
              <a:t>:</a:t>
            </a:r>
            <a:r>
              <a:rPr lang="en-US" altLang="ja-JP" sz="2000" b="1" dirty="0">
                <a:solidFill>
                  <a:srgbClr val="333333"/>
                </a:solidFill>
                <a:latin typeface="Calibri Light"/>
              </a:rPr>
              <a:t> </a:t>
            </a:r>
            <a:r>
              <a:rPr lang="ja-JP" altLang="en-US" sz="2000" b="1" dirty="0">
                <a:solidFill>
                  <a:srgbClr val="333333"/>
                </a:solidFill>
                <a:latin typeface="Calibri Light"/>
              </a:rPr>
              <a:t>おばあさんは今回喜んでいたのでキャラメルをまた用意する。</a:t>
            </a:r>
          </a:p>
          <a:p>
            <a:pPr eaLnBrk="1" hangingPunct="1">
              <a:spcBef>
                <a:spcPts val="1200"/>
              </a:spcBef>
              <a:spcAft>
                <a:spcPts val="0"/>
              </a:spcAft>
              <a:buNone/>
            </a:pPr>
            <a:r>
              <a:rPr lang="ja-JP" altLang="en-US" sz="2000" b="1" dirty="0">
                <a:solidFill>
                  <a:srgbClr val="004992"/>
                </a:solidFill>
                <a:latin typeface="Calibri Light"/>
              </a:rPr>
              <a:t>可能性なさそう</a:t>
            </a:r>
            <a:r>
              <a:rPr lang="en-US" altLang="ja-JP" sz="2000" b="1" dirty="0">
                <a:solidFill>
                  <a:srgbClr val="004992"/>
                </a:solidFill>
                <a:latin typeface="Calibri Light"/>
              </a:rPr>
              <a:t>:</a:t>
            </a:r>
            <a:r>
              <a:rPr lang="en-US" altLang="ja-JP" sz="2000" b="1" dirty="0">
                <a:solidFill>
                  <a:srgbClr val="333333"/>
                </a:solidFill>
                <a:latin typeface="Calibri Light"/>
              </a:rPr>
              <a:t> </a:t>
            </a:r>
            <a:r>
              <a:rPr lang="ja-JP" altLang="en-US" sz="2000" b="1" dirty="0">
                <a:solidFill>
                  <a:srgbClr val="333333"/>
                </a:solidFill>
                <a:latin typeface="Calibri Light"/>
              </a:rPr>
              <a:t>おばあさんはキャラメルが好きではないことに女の子が気付 </a:t>
            </a:r>
          </a:p>
          <a:p>
            <a:pPr eaLnBrk="1" hangingPunct="1">
              <a:spcBef>
                <a:spcPts val="1200"/>
              </a:spcBef>
              <a:spcAft>
                <a:spcPts val="0"/>
              </a:spcAft>
              <a:buNone/>
            </a:pPr>
            <a:r>
              <a:rPr lang="ja-JP" altLang="en-US" sz="2000" b="1" dirty="0">
                <a:solidFill>
                  <a:srgbClr val="333333"/>
                </a:solidFill>
                <a:latin typeface="Calibri Light"/>
              </a:rPr>
              <a:t>いて次の誕生日には別の何かを持ってくるでしょう。</a:t>
            </a:r>
            <a:endParaRPr lang="de-DE" altLang="de-DE" sz="2000" dirty="0">
              <a:solidFill>
                <a:srgbClr val="333333"/>
              </a:solidFill>
              <a:latin typeface="Calibri Light"/>
            </a:endParaRPr>
          </a:p>
        </p:txBody>
      </p:sp>
      <p:pic>
        <p:nvPicPr>
          <p:cNvPr id="2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a:solidFill>
                  <a:srgbClr val="000000"/>
                </a:solidFill>
                <a:latin typeface="Calibri Light"/>
              </a:rPr>
              <a:t>キャラメルじゃない</a:t>
            </a:r>
            <a:r>
              <a:rPr lang="en-US" altLang="ja-JP" sz="1100" b="1">
                <a:solidFill>
                  <a:srgbClr val="000000"/>
                </a:solidFill>
                <a:latin typeface="Calibri Light"/>
              </a:rPr>
              <a:t>! </a:t>
            </a:r>
          </a:p>
          <a:p>
            <a:pPr algn="ctr" eaLnBrk="1" hangingPunct="1">
              <a:spcBef>
                <a:spcPct val="0"/>
              </a:spcBef>
              <a:buFontTx/>
              <a:buNone/>
            </a:pPr>
            <a:r>
              <a:rPr lang="ja-JP" altLang="en-US" sz="1100" b="1">
                <a:solidFill>
                  <a:srgbClr val="000000"/>
                </a:solidFill>
                <a:latin typeface="Calibri Light"/>
              </a:rPr>
              <a:t>いいわね。ありがとう</a:t>
            </a:r>
            <a:r>
              <a:rPr lang="en-US" altLang="ja-JP" sz="1100" b="1">
                <a:solidFill>
                  <a:srgbClr val="000000"/>
                </a:solidFill>
                <a:latin typeface="Calibri Light"/>
              </a:rPr>
              <a:t>!</a:t>
            </a:r>
            <a:endParaRPr lang="de-DE" altLang="de-DE" sz="1100" b="1" dirty="0">
              <a:solidFill>
                <a:srgbClr val="000000"/>
              </a:solidFill>
              <a:latin typeface="Calibri Light"/>
            </a:endParaRPr>
          </a:p>
        </p:txBody>
      </p:sp>
      <p:pic>
        <p:nvPicPr>
          <p:cNvPr id="3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16"/>
          <p:cNvSpPr txBox="1">
            <a:spLocks noChangeArrowheads="1"/>
          </p:cNvSpPr>
          <p:nvPr/>
        </p:nvSpPr>
        <p:spPr bwMode="auto">
          <a:xfrm>
            <a:off x="6493942" y="2407496"/>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dirty="0">
                <a:solidFill>
                  <a:srgbClr val="000000"/>
                </a:solidFill>
                <a:latin typeface="Calibri Light"/>
              </a:rPr>
              <a:t>キャラメルは</a:t>
            </a:r>
          </a:p>
          <a:p>
            <a:pPr algn="ctr" eaLnBrk="1" hangingPunct="1">
              <a:spcBef>
                <a:spcPct val="0"/>
              </a:spcBef>
              <a:buFontTx/>
              <a:buNone/>
            </a:pPr>
            <a:r>
              <a:rPr lang="ja-JP" altLang="en-US" sz="1100" b="1" dirty="0">
                <a:solidFill>
                  <a:srgbClr val="000000"/>
                </a:solidFill>
                <a:latin typeface="Calibri Light"/>
              </a:rPr>
              <a:t>だめだわ</a:t>
            </a:r>
            <a:r>
              <a:rPr lang="en-US" altLang="ja-JP" sz="1100" b="1" dirty="0">
                <a:solidFill>
                  <a:srgbClr val="000000"/>
                </a:solidFill>
                <a:latin typeface="Calibri Light"/>
              </a:rPr>
              <a:t>…</a:t>
            </a:r>
            <a:endParaRPr lang="de-DE" altLang="de-DE" sz="1100" b="1" dirty="0">
              <a:solidFill>
                <a:srgbClr val="000000"/>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開始</a:t>
            </a:r>
            <a:r>
              <a:rPr lang="en-US" altLang="ja-JP"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26</a:t>
            </a:fld>
            <a:endParaRPr lang="de-DE" altLang="ja-JP">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27</a:t>
            </a:fld>
            <a:endParaRPr lang="de-DE" altLang="ja-JP">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ja-JP" altLang="en-US" sz="2400" spc="-10" dirty="0">
                <a:solidFill>
                  <a:srgbClr val="004992"/>
                </a:solidFill>
                <a:latin typeface="Calibri Light"/>
                <a:cs typeface="Verdana"/>
              </a:rPr>
              <a:t>この上司は冷たい人でしょうか</a:t>
            </a:r>
            <a:r>
              <a:rPr lang="en-US" altLang="ja-JP" sz="2400" spc="-10" dirty="0">
                <a:solidFill>
                  <a:srgbClr val="004992"/>
                </a:solidFill>
                <a:latin typeface="Calibri Light"/>
                <a:cs typeface="Verdana"/>
              </a:rPr>
              <a:t>?</a:t>
            </a:r>
            <a:r>
              <a:rPr lang="ja-JP" altLang="en-US" sz="2400" spc="-10" dirty="0">
                <a:solidFill>
                  <a:srgbClr val="004992"/>
                </a:solidFill>
                <a:latin typeface="Calibri Light"/>
                <a:cs typeface="Verdana"/>
              </a:rPr>
              <a:t>決定するために別の情報が必要なんではないでしょうか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ja-JP" altLang="en-US" sz="1200">
                <a:latin typeface="Calibri Light"/>
                <a:cs typeface="Verdana"/>
              </a:rPr>
              <a:t>大変申し訳ない。</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どうやって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今から働いて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いけばいいの</a:t>
            </a:r>
            <a:r>
              <a:rPr lang="en-US" altLang="ja-JP"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ja-JP" altLang="en-US" sz="1200">
                <a:latin typeface="Calibri Light"/>
                <a:ea typeface="Verdana" panose="020B0604030504040204" pitchFamily="34" charset="0"/>
                <a:cs typeface="Verdana" panose="020B0604030504040204" pitchFamily="34" charset="0"/>
              </a:rPr>
              <a:t>何遅刻してんですか！</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31729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28</a:t>
            </a:fld>
            <a:endParaRPr lang="de-DE" altLang="ja-JP">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528"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1937067" y="5884164"/>
            <a:ext cx="8321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この警察官は何を考えているでしょうか</a:t>
            </a:r>
            <a:r>
              <a:rPr lang="en-US" altLang="ja-JP" sz="2400" dirty="0">
                <a:solidFill>
                  <a:srgbClr val="004992"/>
                </a:solidFill>
                <a:latin typeface="Calibri Light"/>
              </a:rPr>
              <a:t>…</a:t>
            </a:r>
            <a:r>
              <a:rPr lang="ja-JP" altLang="en-US" sz="2400" dirty="0">
                <a:solidFill>
                  <a:srgbClr val="004992"/>
                </a:solidFill>
                <a:latin typeface="Calibri Light"/>
              </a:rPr>
              <a:t>彼は完全に正確に把握できるでしょうか、それとも部分的でしょうか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76872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5" name="テキスト ボックス 1"/>
          <p:cNvSpPr txBox="1">
            <a:spLocks noChangeArrowheads="1"/>
          </p:cNvSpPr>
          <p:nvPr/>
        </p:nvSpPr>
        <p:spPr bwMode="auto">
          <a:xfrm>
            <a:off x="5626757" y="3624262"/>
            <a:ext cx="182880" cy="640080"/>
          </a:xfrm>
          <a:prstGeom prst="rect">
            <a:avLst/>
          </a:prstGeom>
          <a:solidFill>
            <a:schemeClr val="bg1"/>
          </a:solidFill>
          <a:ln w="9525">
            <a:solidFill>
              <a:schemeClr val="tx1"/>
            </a:solidFill>
            <a:miter lim="800000"/>
            <a:headEnd/>
            <a:tailEnd/>
          </a:ln>
        </p:spPr>
        <p:txBody>
          <a:bodyPr vert="eaVert"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1" lang="ja-JP" altLang="en-US" sz="800" b="1" dirty="0">
                <a:solidFill>
                  <a:srgbClr val="333333"/>
                </a:solidFill>
                <a:latin typeface="+mn-lt"/>
              </a:rPr>
              <a:t>銀行</a:t>
            </a: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29</a:t>
            </a:fld>
            <a:endParaRPr lang="de-DE" altLang="ja-JP">
              <a:latin typeface="+mn-lt"/>
            </a:endParaRPr>
          </a:p>
        </p:txBody>
      </p:sp>
      <p:sp>
        <p:nvSpPr>
          <p:cNvPr id="25"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ja-JP" altLang="en-US" sz="2400" spc="-10" dirty="0">
                <a:solidFill>
                  <a:srgbClr val="004992"/>
                </a:solidFill>
                <a:latin typeface="Calibri Light"/>
                <a:cs typeface="Verdana"/>
              </a:rPr>
              <a:t>銀行員はびっくりするでしょうか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24"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ja-JP" altLang="en-US" sz="1000" b="1" dirty="0">
                <a:latin typeface="Calibri Light"/>
                <a:cs typeface="Arial" panose="020B0604020202020204" pitchFamily="34" charset="0"/>
              </a:rPr>
              <a:t>金を出せ。</a:t>
            </a:r>
          </a:p>
          <a:p>
            <a:pPr algn="ctr"/>
            <a:r>
              <a:rPr lang="ja-JP" altLang="en-US" sz="1000" b="1" dirty="0">
                <a:latin typeface="Calibri Light"/>
                <a:cs typeface="Arial" panose="020B0604020202020204" pitchFamily="34" charset="0"/>
              </a:rPr>
              <a:t>出さないと撃つぞ。</a:t>
            </a:r>
            <a:endParaRPr lang="de-DE" altLang="de-DE" sz="1000" dirty="0">
              <a:latin typeface="Calibri Light"/>
              <a:cs typeface="Arial" panose="020B0604020202020204" pitchFamily="34" charset="0"/>
            </a:endParaRPr>
          </a:p>
        </p:txBody>
      </p:sp>
      <p:sp>
        <p:nvSpPr>
          <p:cNvPr id="31"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ja-JP" altLang="en-US" sz="1000" b="1" dirty="0">
                <a:solidFill>
                  <a:sysClr val="windowText" lastClr="000000"/>
                </a:solidFill>
                <a:latin typeface="Calibri Light"/>
              </a:rPr>
              <a:t>いらっしゃい、ぼうや</a:t>
            </a:r>
            <a:r>
              <a:rPr lang="en-US" altLang="ja-JP" sz="1000" b="1" dirty="0">
                <a:solidFill>
                  <a:sysClr val="windowText" lastClr="000000"/>
                </a:solidFill>
                <a:latin typeface="Calibri Light"/>
              </a:rPr>
              <a:t>...</a:t>
            </a:r>
            <a:endParaRPr lang="en-GB" altLang="de-DE" sz="1000" b="1" dirty="0">
              <a:solidFill>
                <a:sysClr val="windowText" lastClr="000000"/>
              </a:solidFill>
              <a:latin typeface="Calibri Light"/>
            </a:endParaRPr>
          </a:p>
        </p:txBody>
      </p:sp>
      <p:sp>
        <p:nvSpPr>
          <p:cNvPr id="3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3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Caption_28"/>
          <p:cNvSpPr/>
          <p:nvPr/>
        </p:nvSpPr>
        <p:spPr>
          <a:xfrm>
            <a:off x="5449515" y="1772816"/>
            <a:ext cx="411480" cy="169277"/>
          </a:xfrm>
          <a:prstGeom prst="rect">
            <a:avLst/>
          </a:prstGeom>
          <a:solidFill>
            <a:schemeClr val="bg1"/>
          </a:solidFill>
        </p:spPr>
        <p:txBody>
          <a:bodyPr wrap="none" lIns="0" tIns="0" rIns="0" bIns="0">
            <a:noAutofit/>
          </a:bodyPr>
          <a:lstStyle/>
          <a:p>
            <a:pPr algn="ctr"/>
            <a:r>
              <a:rPr lang="ja-JP" altLang="en-US" sz="1000" b="1"/>
              <a:t>わあ</a:t>
            </a:r>
            <a:r>
              <a:rPr lang="en-US" altLang="ja-JP" sz="1000" b="1"/>
              <a:t>!</a:t>
            </a:r>
            <a:endParaRPr lang="en-US" sz="1000" b="1" dirty="0"/>
          </a:p>
        </p:txBody>
      </p:sp>
      <p:sp>
        <p:nvSpPr>
          <p:cNvPr id="40" name="Caption_30"/>
          <p:cNvSpPr/>
          <p:nvPr/>
        </p:nvSpPr>
        <p:spPr bwMode="gray">
          <a:xfrm>
            <a:off x="4657427" y="124360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ja-JP" altLang="en-US" spc="600">
                <a:ln w="19050">
                  <a:solidFill>
                    <a:srgbClr val="000000"/>
                  </a:solidFill>
                </a:ln>
                <a:solidFill>
                  <a:schemeClr val="tx1"/>
                </a:solidFill>
                <a:latin typeface="+mj-lt"/>
              </a:rPr>
              <a:t>おもちゃ</a:t>
            </a:r>
            <a:endParaRPr lang="en-US" sz="1600"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770701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30</a:t>
            </a:fld>
            <a:endParaRPr lang="de-DE" altLang="ja-JP">
              <a:latin typeface="+mn-lt"/>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ja-JP" altLang="en-US" sz="2400" spc="-5" dirty="0">
                <a:solidFill>
                  <a:srgbClr val="004992"/>
                </a:solidFill>
                <a:latin typeface="Calibri Light"/>
                <a:cs typeface="Verdana"/>
              </a:rPr>
              <a:t>親子はボートで海に出るでしょうか</a:t>
            </a:r>
            <a:r>
              <a:rPr lang="en-US" altLang="ja-JP" sz="2400" spc="-5" dirty="0">
                <a:solidFill>
                  <a:srgbClr val="004992"/>
                </a:solidFill>
                <a:latin typeface="Calibri Light"/>
                <a:cs typeface="Verdana"/>
              </a:rPr>
              <a:t>? </a:t>
            </a:r>
            <a:endParaRPr sz="2400" dirty="0">
              <a:solidFill>
                <a:srgbClr val="004992"/>
              </a:solidFill>
              <a:latin typeface="Calibri Light"/>
              <a:cs typeface="Verdana"/>
            </a:endParaRP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ja-JP" altLang="en-US" sz="1100" b="1" spc="-5">
                <a:solidFill>
                  <a:srgbClr val="333333"/>
                </a:solidFill>
                <a:latin typeface="Calibri Light"/>
                <a:cs typeface="Arial"/>
              </a:rPr>
              <a:t>台風接近中につき遊泳禁止です。砂浜から離れて下さい。</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4022742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601767B9-620E-4641-A18F-84F55B027523}" type="slidenum">
              <a:rPr lang="ja-JP" altLang="de-DE" smtClean="0">
                <a:latin typeface="+mn-lt"/>
              </a:rPr>
              <a:pPr>
                <a:defRPr/>
              </a:pPr>
              <a:t>31</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rPr>
              <a:t>[</a:t>
            </a:r>
            <a:r>
              <a:rPr lang="ja-JP" altLang="en-US" i="1" spc="-5" dirty="0">
                <a:solidFill>
                  <a:srgbClr val="333333"/>
                </a:solidFill>
                <a:latin typeface="+mn-lt"/>
              </a:rPr>
              <a:t>トレーナーの方へ</a:t>
            </a:r>
            <a:r>
              <a:rPr lang="en-US"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ja-JP" altLang="en-US"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331221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32</a:t>
            </a:fld>
            <a:endParaRPr lang="de-DE" altLang="ja-JP">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408955" y="5918513"/>
            <a:ext cx="1137600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ja-JP" altLang="en-US" sz="2400" spc="-5" dirty="0">
                <a:solidFill>
                  <a:srgbClr val="004992"/>
                </a:solidFill>
                <a:latin typeface="Calibri Light"/>
                <a:cs typeface="Verdana"/>
              </a:rPr>
              <a:t>ジョンは、メアリーが最後にアイスクリームの販売車を見たのはどこだと思うでしょう</a:t>
            </a:r>
            <a:r>
              <a:rPr lang="en-US" altLang="ja-JP" sz="2400" spc="-5" dirty="0">
                <a:solidFill>
                  <a:srgbClr val="004992"/>
                </a:solidFill>
                <a:latin typeface="Calibri Light"/>
                <a:cs typeface="Verdana"/>
              </a:rPr>
              <a:t>?</a:t>
            </a:r>
            <a:r>
              <a:rPr lang="ja-JP" altLang="en-US" sz="2400" spc="-5" dirty="0">
                <a:solidFill>
                  <a:srgbClr val="004992"/>
                </a:solidFill>
                <a:latin typeface="Calibri Light"/>
                <a:cs typeface="Verdana"/>
              </a:rPr>
              <a:t>公園でしょうか、教会でしょうか</a:t>
            </a:r>
            <a:r>
              <a:rPr lang="en-US" altLang="ja-JP" sz="2400" spc="-5" dirty="0">
                <a:solidFill>
                  <a:srgbClr val="004992"/>
                </a:solidFill>
                <a:latin typeface="Calibri Light"/>
                <a:cs typeface="Verdana"/>
              </a:rPr>
              <a:t>?</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33</a:t>
            </a:fld>
            <a:endParaRPr lang="de-DE" altLang="ja-JP">
              <a:latin typeface="+mn-lt"/>
            </a:endParaRPr>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408954" y="5884164"/>
            <a:ext cx="11376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ja-JP" altLang="en-US" sz="2400" dirty="0">
                <a:solidFill>
                  <a:srgbClr val="004992"/>
                </a:solidFill>
                <a:latin typeface="Calibri Light"/>
              </a:rPr>
              <a:t>お母さんはどう考えるでしょうか</a:t>
            </a:r>
            <a:r>
              <a:rPr lang="en-US" altLang="ja-JP" sz="2400" dirty="0">
                <a:solidFill>
                  <a:srgbClr val="004992"/>
                </a:solidFill>
                <a:latin typeface="Calibri Light"/>
              </a:rPr>
              <a:t>...</a:t>
            </a:r>
            <a:r>
              <a:rPr lang="ja-JP" altLang="en-US" sz="2400" dirty="0">
                <a:solidFill>
                  <a:srgbClr val="004992"/>
                </a:solidFill>
                <a:latin typeface="Calibri Light"/>
              </a:rPr>
              <a:t>正しく考えられるでしょうか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ja-JP" altLang="en-US" sz="1200" b="1" dirty="0">
                <a:latin typeface="Calibri Light"/>
                <a:cs typeface="Arial" panose="020B0604020202020204" pitchFamily="34" charset="0"/>
              </a:rPr>
              <a:t>おかあさん、食べるものない</a:t>
            </a:r>
            <a:r>
              <a:rPr lang="en-US" altLang="ja-JP" sz="1200" b="1" dirty="0">
                <a:latin typeface="Calibri Light"/>
                <a:cs typeface="Arial" panose="020B0604020202020204" pitchFamily="34" charset="0"/>
              </a:rPr>
              <a:t>?</a:t>
            </a:r>
            <a:r>
              <a:rPr lang="ja-JP" altLang="en-US" sz="1200" b="1" dirty="0">
                <a:latin typeface="Calibri Light"/>
                <a:cs typeface="Arial" panose="020B0604020202020204" pitchFamily="34" charset="0"/>
              </a:rPr>
              <a:t>おなか減っちゃった</a:t>
            </a:r>
            <a:r>
              <a:rPr lang="en-US" altLang="ja-JP" sz="1200" b="1" dirty="0">
                <a:latin typeface="Calibri Light"/>
                <a:cs typeface="Arial" panose="020B0604020202020204" pitchFamily="34" charset="0"/>
              </a:rPr>
              <a:t>!</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Rectangle 5"/>
          <p:cNvSpPr>
            <a:spLocks noChangeArrowheads="1"/>
          </p:cNvSpPr>
          <p:nvPr/>
        </p:nvSpPr>
        <p:spPr bwMode="auto">
          <a:xfrm rot="-2164809">
            <a:off x="7442022" y="1813842"/>
            <a:ext cx="192666"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34</a:t>
            </a:fld>
            <a:endParaRPr lang="de-DE" altLang="ja-JP">
              <a:latin typeface="+mn-lt"/>
            </a:endParaRPr>
          </a:p>
        </p:txBody>
      </p:sp>
      <p:sp>
        <p:nvSpPr>
          <p:cNvPr id="21"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ja-JP" altLang="en-US" sz="2400" dirty="0">
                <a:solidFill>
                  <a:srgbClr val="004992"/>
                </a:solidFill>
                <a:latin typeface="Calibri Light"/>
                <a:ea typeface="Verdana" panose="020B0604030504040204" pitchFamily="34" charset="0"/>
                <a:cs typeface="Verdana" panose="020B0604030504040204" pitchFamily="34" charset="0"/>
              </a:rPr>
              <a:t>一回目にバッテリーがあがったのはなぜでしょうか</a:t>
            </a:r>
            <a:r>
              <a:rPr lang="en-US" altLang="ja-JP" sz="2400" dirty="0">
                <a:solidFill>
                  <a:srgbClr val="004992"/>
                </a:solidFill>
                <a:latin typeface="Calibri Light"/>
                <a:ea typeface="Verdana" panose="020B0604030504040204" pitchFamily="34" charset="0"/>
                <a:cs typeface="Verdana" panose="020B0604030504040204" pitchFamily="34" charset="0"/>
              </a:rPr>
              <a:t>?</a:t>
            </a:r>
            <a:r>
              <a:rPr lang="ja-JP" altLang="en-US" sz="2400" dirty="0">
                <a:solidFill>
                  <a:srgbClr val="004992"/>
                </a:solidFill>
                <a:latin typeface="Calibri Light"/>
                <a:ea typeface="Verdana" panose="020B0604030504040204" pitchFamily="34" charset="0"/>
                <a:cs typeface="Verdana" panose="020B0604030504040204" pitchFamily="34" charset="0"/>
              </a:rPr>
              <a:t>そして二回目はどうでしょうか</a:t>
            </a:r>
            <a:r>
              <a:rPr lang="en-US" altLang="ja-JP" sz="2400" dirty="0">
                <a:solidFill>
                  <a:srgbClr val="004992"/>
                </a:solidFill>
                <a:latin typeface="Calibri Light"/>
                <a:ea typeface="Verdana" panose="020B0604030504040204" pitchFamily="34" charset="0"/>
                <a:cs typeface="Verdana" panose="020B0604030504040204" pitchFamily="34" charset="0"/>
              </a:rPr>
              <a:t>? </a:t>
            </a:r>
            <a:r>
              <a:rPr lang="ja-JP" altLang="en-US" sz="2400" dirty="0">
                <a:solidFill>
                  <a:srgbClr val="004992"/>
                </a:solidFill>
                <a:latin typeface="Calibri Light"/>
                <a:ea typeface="Verdana" panose="020B0604030504040204" pitchFamily="34" charset="0"/>
                <a:cs typeface="Verdana" panose="020B0604030504040204" pitchFamily="34" charset="0"/>
              </a:rPr>
              <a:t>どのように車の持ち主は状況を解釈するでしょうか</a:t>
            </a:r>
            <a:r>
              <a:rPr lang="en-US" altLang="ja-JP" sz="2400" dirty="0">
                <a:solidFill>
                  <a:srgbClr val="004992"/>
                </a:solidFill>
                <a:latin typeface="Calibri Light"/>
                <a:ea typeface="Verdana" panose="020B0604030504040204" pitchFamily="34" charset="0"/>
                <a:cs typeface="Verdana" panose="020B0604030504040204" pitchFamily="34" charset="0"/>
              </a:rPr>
              <a:t>?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ja-JP" altLang="en-US" sz="1000" b="1" spc="-5">
                <a:latin typeface="Calibri Light"/>
                <a:cs typeface="Arial"/>
              </a:rPr>
              <a:t>バッテリー</a:t>
            </a:r>
            <a:endParaRPr sz="1000" dirty="0">
              <a:latin typeface="Calibri Light"/>
              <a:cs typeface="Arial"/>
            </a:endParaRPr>
          </a:p>
        </p:txBody>
      </p:sp>
      <p:sp>
        <p:nvSpPr>
          <p:cNvPr id="25"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ja-JP" altLang="en-US" sz="1000" b="1" spc="-5">
                <a:latin typeface="Calibri Light"/>
                <a:cs typeface="Arial"/>
              </a:rPr>
              <a:t>バッテリー</a:t>
            </a:r>
            <a:endParaRPr sz="1000"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ja-JP" altLang="en-US" sz="850" b="1" dirty="0">
                <a:solidFill>
                  <a:srgbClr val="333333"/>
                </a:solidFill>
                <a:latin typeface="+mj-ea"/>
                <a:ea typeface="+mj-ea"/>
                <a:cs typeface="Verdana" panose="020B0604030504040204" pitchFamily="34" charset="0"/>
              </a:rPr>
              <a:t>上の部屋の人についての苦情です。</a:t>
            </a:r>
            <a:endParaRPr lang="en-US" sz="850" b="1" dirty="0">
              <a:solidFill>
                <a:srgbClr val="333333"/>
              </a:solidFill>
              <a:latin typeface="+mj-ea"/>
              <a:ea typeface="+mj-ea"/>
            </a:endParaRPr>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ja-JP" altLang="en-US" sz="900" b="1" spc="-30" dirty="0">
                <a:solidFill>
                  <a:srgbClr val="333333"/>
                </a:solidFill>
                <a:latin typeface="+mj-ea"/>
                <a:ea typeface="+mj-ea"/>
                <a:cs typeface="Verdana" panose="020B0604030504040204" pitchFamily="34" charset="0"/>
              </a:rPr>
              <a:t>管理スタッフ様</a:t>
            </a:r>
            <a:r>
              <a:rPr lang="en-US" altLang="ja-JP" sz="900" b="1" spc="-30" dirty="0">
                <a:solidFill>
                  <a:srgbClr val="333333"/>
                </a:solidFill>
                <a:latin typeface="+mj-ea"/>
                <a:ea typeface="+mj-ea"/>
                <a:cs typeface="Verdana" panose="020B0604030504040204" pitchFamily="34" charset="0"/>
              </a:rPr>
              <a:t>r^</a:t>
            </a:r>
            <a:endParaRPr lang="en-US" sz="900" b="1" spc="-30" dirty="0">
              <a:solidFill>
                <a:srgbClr val="333333"/>
              </a:solidFill>
              <a:latin typeface="+mj-ea"/>
              <a:ea typeface="+mj-ea"/>
            </a:endParaRPr>
          </a:p>
        </p:txBody>
      </p:sp>
      <p:sp>
        <p:nvSpPr>
          <p:cNvPr id="20"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ja-JP" altLang="en-US" sz="900" b="1">
                <a:latin typeface="Calibri Light"/>
                <a:cs typeface="Arial"/>
              </a:rPr>
              <a:t>別のアパートに引っ越し して二週間後</a:t>
            </a:r>
            <a:endParaRPr sz="900" b="1"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人々は他の人の心の中にあるものを誤って推測するので、多くの誤解さらには対立がおこる</a:t>
            </a:r>
            <a:r>
              <a:rPr lang="de-DE" altLang="ja-JP" sz="2400" dirty="0">
                <a:solidFill>
                  <a:srgbClr val="333333"/>
                </a:solidFill>
              </a:rPr>
              <a:t>(</a:t>
            </a:r>
            <a:r>
              <a:rPr lang="ja-JP" altLang="de-DE" sz="2400" dirty="0">
                <a:solidFill>
                  <a:srgbClr val="333333"/>
                </a:solidFill>
              </a:rPr>
              <a:t>例えば、もしあなたがその時気分が悪いことを友達に伝えなかったら、友達があなたに気を遣ってくれることを望めないでしょう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35</a:t>
            </a:fld>
            <a:endParaRPr lang="de-DE" altLang="ja-JP">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人々は他の人の心の中にあるものを誤って推測するので、多くの誤解さらには対立がおこる</a:t>
            </a:r>
            <a:r>
              <a:rPr lang="de-DE" altLang="ja-JP" sz="2400" dirty="0">
                <a:solidFill>
                  <a:srgbClr val="333333"/>
                </a:solidFill>
              </a:rPr>
              <a:t>(</a:t>
            </a:r>
            <a:r>
              <a:rPr lang="ja-JP" altLang="de-DE" sz="2400" dirty="0">
                <a:solidFill>
                  <a:srgbClr val="333333"/>
                </a:solidFill>
              </a:rPr>
              <a:t>例えば、もしあなたがその時気分が悪いことを友達に伝えなかったら、友達があなたに気を遣ってくれることを望めないでしょう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別の視点からの複雑な社会的状況の評価を試み、全ての入手可能な情報を考慮して下さい。情報を考慮すればするほど、より適切な判断ができるようになるでしょう。</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36</a:t>
            </a:fld>
            <a:endParaRPr lang="de-DE" altLang="ja-JP">
              <a:latin typeface="+mn-lt"/>
            </a:endParaRPr>
          </a:p>
        </p:txBody>
      </p:sp>
    </p:spTree>
    <p:extLst>
      <p:ext uri="{BB962C8B-B14F-4D97-AF65-F5344CB8AC3E}">
        <p14:creationId xmlns:p14="http://schemas.microsoft.com/office/powerpoint/2010/main" val="1837635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人々は他の人の心の中にあるものを誤って推測するので、多くの誤解さらには対立がおこる</a:t>
            </a:r>
            <a:r>
              <a:rPr lang="de-DE" altLang="ja-JP" sz="2400" dirty="0">
                <a:solidFill>
                  <a:srgbClr val="333333"/>
                </a:solidFill>
              </a:rPr>
              <a:t>(</a:t>
            </a:r>
            <a:r>
              <a:rPr lang="ja-JP" altLang="de-DE" sz="2400" dirty="0">
                <a:solidFill>
                  <a:srgbClr val="333333"/>
                </a:solidFill>
              </a:rPr>
              <a:t>例えば、もしあなたがその時気分が悪いことを友達に伝えなかったら、友達があなたに気を遣ってくれることを望めないでしょう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別の視点からの複雑な社会的状況の評価を試み、全ての入手可能な情報を考慮して下さい。情報を考慮すればするほど、より適切な判断ができるようになるでしょう。</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注意</a:t>
            </a:r>
            <a:r>
              <a:rPr lang="de-DE" altLang="ja-JP" sz="2400" dirty="0">
                <a:solidFill>
                  <a:srgbClr val="333333"/>
                </a:solidFill>
              </a:rPr>
              <a:t>: </a:t>
            </a:r>
            <a:r>
              <a:rPr lang="ja-JP" altLang="de-DE" sz="2400" dirty="0">
                <a:solidFill>
                  <a:srgbClr val="333333"/>
                </a:solidFill>
              </a:rPr>
              <a:t>我々の現在の気分状態が環境の知覚様式に影響する</a:t>
            </a:r>
            <a:r>
              <a:rPr lang="de-DE" altLang="ja-JP" sz="2400" dirty="0">
                <a:solidFill>
                  <a:srgbClr val="333333"/>
                </a:solidFill>
              </a:rPr>
              <a:t>(</a:t>
            </a:r>
            <a:r>
              <a:rPr lang="ja-JP" altLang="de-DE" sz="2400" dirty="0">
                <a:solidFill>
                  <a:srgbClr val="333333"/>
                </a:solidFill>
              </a:rPr>
              <a:t>例えば、どうやって人を評価するか</a:t>
            </a:r>
            <a:r>
              <a:rPr lang="de-DE" altLang="ja-JP" sz="2400" dirty="0">
                <a:solidFill>
                  <a:srgbClr val="333333"/>
                </a:solidFill>
              </a:rPr>
              <a:t>)</a:t>
            </a:r>
            <a:r>
              <a:rPr lang="ja-JP"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37</a:t>
            </a:fld>
            <a:endParaRPr lang="de-DE" altLang="ja-JP">
              <a:latin typeface="+mn-lt"/>
            </a:endParaRPr>
          </a:p>
        </p:txBody>
      </p:sp>
    </p:spTree>
    <p:extLst>
      <p:ext uri="{BB962C8B-B14F-4D97-AF65-F5344CB8AC3E}">
        <p14:creationId xmlns:p14="http://schemas.microsoft.com/office/powerpoint/2010/main" val="360219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精神病発症中、人々は顔の表情や身振りを誤解、あるいは過剰に解釈する危険がある。</a:t>
            </a:r>
            <a:endParaRPr lang="en-AU" altLang="de-DE" sz="2000" dirty="0">
              <a:solidFill>
                <a:srgbClr val="333333"/>
              </a:solidFill>
            </a:endParaRPr>
          </a:p>
          <a:p>
            <a:pPr lvl="0" defTabSz="914400" fontAlgn="base"/>
            <a:r>
              <a:rPr lang="ja-JP" altLang="en-AU" sz="2000" dirty="0">
                <a:solidFill>
                  <a:srgbClr val="004992"/>
                </a:solidFill>
              </a:rPr>
              <a:t>例</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マービンは馬鹿にされたと感じた</a:t>
            </a:r>
            <a:r>
              <a:rPr lang="en-AU" altLang="de-DE" sz="2000" dirty="0">
                <a:solidFill>
                  <a:srgbClr val="333333"/>
                </a:solidFill>
              </a:rPr>
              <a:t>!</a:t>
            </a:r>
          </a:p>
          <a:p>
            <a:pPr lvl="0" defTabSz="914400" fontAlgn="base"/>
            <a:r>
              <a:rPr lang="ja-JP" altLang="en-AU" sz="2000" dirty="0">
                <a:solidFill>
                  <a:srgbClr val="004992"/>
                </a:solidFill>
              </a:rPr>
              <a:t>背景</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マービンは税関を通った後空港のエントランス・ホールに入り、そこで人々は待っていたり行き先を確認したりしていた。その中の</a:t>
            </a:r>
            <a:r>
              <a:rPr lang="en-AU" altLang="ja-JP" sz="2000" dirty="0">
                <a:solidFill>
                  <a:srgbClr val="333333"/>
                </a:solidFill>
              </a:rPr>
              <a:t>2</a:t>
            </a:r>
            <a:r>
              <a:rPr lang="ja-JP" altLang="en-AU" sz="2000" dirty="0">
                <a:solidFill>
                  <a:srgbClr val="333333"/>
                </a:solidFill>
              </a:rPr>
              <a:t>人が大声で笑い始めた。</a:t>
            </a:r>
            <a:endParaRPr lang="en-AU" altLang="de-DE" sz="2000" dirty="0">
              <a:solidFill>
                <a:srgbClr val="333333"/>
              </a:solidFill>
            </a:endParaRPr>
          </a:p>
          <a:p>
            <a:pPr lvl="0" defTabSz="914400" fontAlgn="base"/>
            <a:r>
              <a:rPr lang="ja-JP" altLang="en-AU" sz="2000" dirty="0">
                <a:solidFill>
                  <a:srgbClr val="004992"/>
                </a:solidFill>
              </a:rPr>
              <a:t>しかし</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もちろん待っている人は皆、友達や客と待ち合わせるために到着した乗客を探している。笑っている</a:t>
            </a:r>
            <a:r>
              <a:rPr lang="en-AU" altLang="ja-JP" sz="2000" dirty="0">
                <a:solidFill>
                  <a:srgbClr val="333333"/>
                </a:solidFill>
              </a:rPr>
              <a:t>2</a:t>
            </a:r>
            <a:r>
              <a:rPr lang="ja-JP" altLang="en-AU" sz="2000" dirty="0">
                <a:solidFill>
                  <a:srgbClr val="333333"/>
                </a:solidFill>
              </a:rPr>
              <a:t>人の人は、おそらく長い間会っていなくて休暇の思い出についてのやり取りをしているのだろう。もしくはひょっとするとマービンはメキシコでの休暇を取った後、ヘンテコな衣装</a:t>
            </a:r>
            <a:r>
              <a:rPr lang="en-AU" altLang="ja-JP" sz="2000" dirty="0">
                <a:solidFill>
                  <a:srgbClr val="333333"/>
                </a:solidFill>
              </a:rPr>
              <a:t>(</a:t>
            </a:r>
            <a:r>
              <a:rPr lang="ja-JP" altLang="en-AU" sz="2000" dirty="0">
                <a:solidFill>
                  <a:srgbClr val="333333"/>
                </a:solidFill>
              </a:rPr>
              <a:t>ソンブレロ</a:t>
            </a:r>
            <a:r>
              <a:rPr lang="en-AU" altLang="ja-JP" sz="2000" dirty="0">
                <a:solidFill>
                  <a:srgbClr val="333333"/>
                </a:solidFill>
              </a:rPr>
              <a:t>)</a:t>
            </a:r>
            <a:r>
              <a:rPr lang="ja-JP" altLang="en-AU" sz="2000" dirty="0">
                <a:solidFill>
                  <a:srgbClr val="333333"/>
                </a:solidFill>
              </a:rPr>
              <a:t>をまだ着ていたのかもしれない。</a:t>
            </a:r>
            <a:endParaRPr lang="en-AU" altLang="de-DE" sz="2000" dirty="0">
              <a:solidFill>
                <a:srgbClr val="333333"/>
              </a:solidFill>
            </a:endParaRPr>
          </a:p>
          <a:p>
            <a:pPr lvl="0" defTabSz="914400" fontAlgn="base"/>
            <a:r>
              <a:rPr lang="ja-JP" altLang="en-AU" sz="2000" dirty="0">
                <a:solidFill>
                  <a:srgbClr val="333333"/>
                </a:solidFill>
              </a:rPr>
              <a:t>我々は皆間違えます</a:t>
            </a:r>
            <a:r>
              <a:rPr lang="en-AU" altLang="de-DE" sz="2000" dirty="0">
                <a:solidFill>
                  <a:srgbClr val="333333"/>
                </a:solidFill>
              </a:rPr>
              <a:t>! – </a:t>
            </a:r>
            <a:r>
              <a:rPr lang="ja-JP" altLang="en-AU" sz="2000" dirty="0">
                <a:solidFill>
                  <a:srgbClr val="333333"/>
                </a:solidFill>
              </a:rPr>
              <a:t>いつも違う視点で考えるようにしましょう。</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38</a:t>
            </a:fld>
            <a:endParaRPr lang="de-DE" altLang="ja-JP">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601767B9-620E-4641-A18F-84F55B027523}" type="slidenum">
              <a:rPr lang="ja-JP" altLang="de-DE" smtClean="0">
                <a:latin typeface="+mn-lt"/>
              </a:rPr>
              <a:pPr>
                <a:defRPr/>
              </a:pPr>
              <a:t>39</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89669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40</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3720060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6604</Words>
  <Application>Microsoft Office PowerPoint</Application>
  <PresentationFormat>Benutzerdefiniert</PresentationFormat>
  <Paragraphs>410</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Arial</vt:lpstr>
      <vt:lpstr>Calibri Light</vt:lpstr>
      <vt:lpstr>Symbol</vt:lpstr>
      <vt:lpstr>WingDings</vt:lpstr>
      <vt:lpstr>UKE_PPT-Vorlage_16zu9</vt:lpstr>
      <vt:lpstr>1_UKE_PPT-Vorlage_16zu9</vt:lpstr>
      <vt:lpstr>MCT 6 A – 共感すること… II</vt:lpstr>
      <vt:lpstr>誰かと知り合いになるとき、どこを最初に見ますか? 正しい評価のためにこれらの手掛かりはどれだけ信頼できますか?</vt:lpstr>
      <vt:lpstr>誰かと知り合いになるとき、どこを最初に見ますか? 正しい評価のためにこれらの手掛かりはどれだけ信頼できますか?</vt:lpstr>
      <vt:lpstr>他にどんな情報源について考えますか? それは信頼できますか?</vt:lpstr>
      <vt:lpstr>他にどんな情報源について考えますか? それは信頼できますか?</vt:lpstr>
      <vt:lpstr>特定の社会的手掛かりの持つ長所と短所</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見かけと現実!</vt:lpstr>
      <vt:lpstr>なぜ我々はこんなことをするのだろう?</vt:lpstr>
      <vt:lpstr>なぜ我々はこんなことをするのだろう?</vt:lpstr>
      <vt:lpstr>精神病発症中の共感性の欠如がどのように誤解を促進するか – 実例</vt:lpstr>
      <vt:lpstr>問題</vt:lpstr>
      <vt:lpstr>問題</vt:lpstr>
      <vt:lpstr>問題</vt:lpstr>
      <vt:lpstr>PowerPoint-Präsentation</vt:lpstr>
      <vt:lpstr>おばあさんの誕生日 この女の子は来年おばあさんのプレゼントを何にするでしょうか?</vt:lpstr>
      <vt:lpstr>開始!</vt:lpstr>
      <vt:lpstr>PowerPoint-Präsentation</vt:lpstr>
      <vt:lpstr>PowerPoint-Präsentation</vt:lpstr>
      <vt:lpstr>PowerPoint-Präsentation</vt:lpstr>
      <vt:lpstr>PowerPoint-Präsentation</vt:lpstr>
      <vt:lpstr>オプション: ビデオクリップ</vt:lpstr>
      <vt:lpstr>PowerPoint-Präsentation</vt:lpstr>
      <vt:lpstr>PowerPoint-Präsentation</vt:lpstr>
      <vt:lpstr>PowerPoint-Präsentation</vt:lpstr>
      <vt:lpstr>日常生活におきかえる</vt:lpstr>
      <vt:lpstr>日常生活におきかえる</vt:lpstr>
      <vt:lpstr>日常生活におきかえる</vt:lpstr>
      <vt:lpstr>精神病とどんな関係があるのだろうか?</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248</cp:revision>
  <dcterms:created xsi:type="dcterms:W3CDTF">2004-06-30T16:15:23Z</dcterms:created>
  <dcterms:modified xsi:type="dcterms:W3CDTF">2021-10-15T08:43:20Z</dcterms:modified>
</cp:coreProperties>
</file>