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3"/>
  </p:notesMasterIdLst>
  <p:handoutMasterIdLst>
    <p:handoutMasterId r:id="rId94"/>
  </p:handoutMasterIdLst>
  <p:sldIdLst>
    <p:sldId id="874" r:id="rId3"/>
    <p:sldId id="731" r:id="rId4"/>
    <p:sldId id="848" r:id="rId5"/>
    <p:sldId id="849" r:id="rId6"/>
    <p:sldId id="850" r:id="rId7"/>
    <p:sldId id="847" r:id="rId8"/>
    <p:sldId id="550" r:id="rId9"/>
    <p:sldId id="851" r:id="rId10"/>
    <p:sldId id="852" r:id="rId11"/>
    <p:sldId id="854" r:id="rId12"/>
    <p:sldId id="855" r:id="rId13"/>
    <p:sldId id="856" r:id="rId14"/>
    <p:sldId id="853" r:id="rId15"/>
    <p:sldId id="857" r:id="rId16"/>
    <p:sldId id="446" r:id="rId17"/>
    <p:sldId id="823" r:id="rId18"/>
    <p:sldId id="824" r:id="rId19"/>
    <p:sldId id="825" r:id="rId20"/>
    <p:sldId id="557" r:id="rId21"/>
    <p:sldId id="858" r:id="rId22"/>
    <p:sldId id="859" r:id="rId23"/>
    <p:sldId id="458" r:id="rId24"/>
    <p:sldId id="459" r:id="rId25"/>
    <p:sldId id="460" r:id="rId26"/>
    <p:sldId id="728" r:id="rId27"/>
    <p:sldId id="729" r:id="rId28"/>
    <p:sldId id="730" r:id="rId29"/>
    <p:sldId id="734" r:id="rId30"/>
    <p:sldId id="860" r:id="rId31"/>
    <p:sldId id="861" r:id="rId32"/>
    <p:sldId id="811" r:id="rId33"/>
    <p:sldId id="828" r:id="rId34"/>
    <p:sldId id="862" r:id="rId35"/>
    <p:sldId id="863" r:id="rId36"/>
    <p:sldId id="738" r:id="rId37"/>
    <p:sldId id="864" r:id="rId38"/>
    <p:sldId id="865" r:id="rId39"/>
    <p:sldId id="866" r:id="rId40"/>
    <p:sldId id="822" r:id="rId41"/>
    <p:sldId id="867" r:id="rId42"/>
    <p:sldId id="868" r:id="rId43"/>
    <p:sldId id="819" r:id="rId44"/>
    <p:sldId id="813" r:id="rId45"/>
    <p:sldId id="869" r:id="rId46"/>
    <p:sldId id="804" r:id="rId47"/>
    <p:sldId id="805" r:id="rId48"/>
    <p:sldId id="806" r:id="rId49"/>
    <p:sldId id="801" r:id="rId50"/>
    <p:sldId id="802" r:id="rId51"/>
    <p:sldId id="803" r:id="rId52"/>
    <p:sldId id="845"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831" r:id="rId76"/>
    <p:sldId id="774" r:id="rId77"/>
    <p:sldId id="834" r:id="rId78"/>
    <p:sldId id="835" r:id="rId79"/>
    <p:sldId id="836" r:id="rId80"/>
    <p:sldId id="837" r:id="rId81"/>
    <p:sldId id="838" r:id="rId82"/>
    <p:sldId id="839" r:id="rId83"/>
    <p:sldId id="840" r:id="rId84"/>
    <p:sldId id="790" r:id="rId85"/>
    <p:sldId id="870" r:id="rId86"/>
    <p:sldId id="871" r:id="rId87"/>
    <p:sldId id="792" r:id="rId88"/>
    <p:sldId id="872" r:id="rId89"/>
    <p:sldId id="873" r:id="rId90"/>
    <p:sldId id="846" r:id="rId91"/>
    <p:sldId id="841"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76" autoAdjust="0"/>
    <p:restoredTop sz="94681" autoAdjust="0"/>
  </p:normalViewPr>
  <p:slideViewPr>
    <p:cSldViewPr>
      <p:cViewPr varScale="1">
        <p:scale>
          <a:sx n="62" d="100"/>
          <a:sy n="62" d="100"/>
        </p:scale>
        <p:origin x="948"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7889E34-4149-48B5-A99D-D3FC8F10B56C}" type="slidenum">
              <a:rPr lang="en-GB" altLang="de-DE"/>
              <a:pPr>
                <a:defRPr/>
              </a:pPr>
              <a:t>‹Nr.›</a:t>
            </a:fld>
            <a:endParaRPr lang="en-GB" altLang="de-DE"/>
          </a:p>
        </p:txBody>
      </p:sp>
    </p:spTree>
    <p:extLst>
      <p:ext uri="{BB962C8B-B14F-4D97-AF65-F5344CB8AC3E}">
        <p14:creationId xmlns:p14="http://schemas.microsoft.com/office/powerpoint/2010/main" val="3520597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AFA8035-8DD3-43A3-B46A-1EB39B3E1E15}" type="slidenum">
              <a:rPr lang="en-US" altLang="de-DE"/>
              <a:pPr>
                <a:defRPr/>
              </a:pPr>
              <a:t>‹Nr.›</a:t>
            </a:fld>
            <a:endParaRPr lang="en-US" altLang="de-DE"/>
          </a:p>
        </p:txBody>
      </p:sp>
    </p:spTree>
    <p:extLst>
      <p:ext uri="{BB962C8B-B14F-4D97-AF65-F5344CB8AC3E}">
        <p14:creationId xmlns:p14="http://schemas.microsoft.com/office/powerpoint/2010/main" val="6092604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8</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9</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10</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11</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12</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951ED4-F1DB-409D-935D-4E31B995E6B3}"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035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371683-625D-4D1B-B887-2A1BD32E12D0}"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extLst>
      <p:ext uri="{BB962C8B-B14F-4D97-AF65-F5344CB8AC3E}">
        <p14:creationId xmlns:p14="http://schemas.microsoft.com/office/powerpoint/2010/main" val="2310180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ED225A-C762-4833-9AB5-1801445FDCAA}"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extLst>
      <p:ext uri="{BB962C8B-B14F-4D97-AF65-F5344CB8AC3E}">
        <p14:creationId xmlns:p14="http://schemas.microsoft.com/office/powerpoint/2010/main" val="95584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E65E76-7DBB-4FC6-8EE5-F74EA3EBC875}"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extLst>
      <p:ext uri="{BB962C8B-B14F-4D97-AF65-F5344CB8AC3E}">
        <p14:creationId xmlns:p14="http://schemas.microsoft.com/office/powerpoint/2010/main" val="1333681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626B3-34A7-4033-B05B-47579FF7BEEC}" type="slidenum">
              <a:rPr lang="en-US" altLang="de-DE" sz="1300" smtClean="0"/>
              <a:pPr>
                <a:spcBef>
                  <a:spcPct val="0"/>
                </a:spcBef>
              </a:pPr>
              <a:t>19</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7825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626B3-34A7-4033-B05B-47579FF7BEEC}" type="slidenum">
              <a:rPr lang="en-US" altLang="de-DE" sz="1300" smtClean="0"/>
              <a:pPr>
                <a:spcBef>
                  <a:spcPct val="0"/>
                </a:spcBef>
              </a:pPr>
              <a:t>20</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78257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626B3-34A7-4033-B05B-47579FF7BEEC}"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78257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118EC6-DC57-42EE-B7F0-6447F8003A07}"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471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9BE7DC-CDD6-4B05-A014-DF2D291C8EC1}"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1713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C889EA-0EA0-483E-A268-A7B2DC46BF51}"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34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F6A70C-7EE9-4B32-AE26-9E0AAA50DE30}"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8817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96C00-9052-49CE-A87D-5C26FC81DBDE}"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943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AA81F-59AB-4724-BD9E-2555D0A19D16}"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4142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9DE77-C34E-4BD6-BD5D-47E63F10AAB7}" type="slidenum">
              <a:rPr lang="en-US" altLang="de-DE" sz="1300" smtClean="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12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9DE77-C34E-4BD6-BD5D-47E63F10AAB7}"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12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9DE77-C34E-4BD6-BD5D-47E63F10AAB7}"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12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1642BE-AECA-45EC-A9C2-6433CFA79720}" type="slidenum">
              <a:rPr lang="en-US" altLang="de-DE" sz="1300" smtClean="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296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AF5A2-7065-4A35-B0CA-5C83DE6DCAFD}"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899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AF5A2-7065-4A35-B0CA-5C83DE6DCAFD}"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899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AF5A2-7065-4A35-B0CA-5C83DE6DCAFD}"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8997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CB0452-45AE-4BE7-AB30-5A1087597C41}" type="slidenum">
              <a:rPr lang="en-US" altLang="de-DE" sz="1300" smtClean="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53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CB0452-45AE-4BE7-AB30-5A1087597C41}" type="slidenum">
              <a:rPr lang="en-US" altLang="de-DE" sz="1300" smtClean="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53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CB0452-45AE-4BE7-AB30-5A1087597C41}"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536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CB0452-45AE-4BE7-AB30-5A1087597C41}"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536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03139F-6E44-46E4-9A32-98FEFEC8C4E7}" type="slidenum">
              <a:rPr lang="en-US" altLang="de-DE" sz="1300" smtClean="0"/>
              <a:pPr>
                <a:spcBef>
                  <a:spcPct val="0"/>
                </a:spcBef>
              </a:pPr>
              <a:t>39</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452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03139F-6E44-46E4-9A32-98FEFEC8C4E7}" type="slidenum">
              <a:rPr lang="en-US" altLang="de-DE" sz="1300" smtClean="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45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03139F-6E44-46E4-9A32-98FEFEC8C4E7}"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452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53AB6-2E69-4043-BE3B-767AC1D90D91}"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33336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BF6921-830F-45DA-9968-C3250D4EF59F}" type="slidenum">
              <a:rPr lang="en-US" altLang="de-DE" sz="1300" smtClean="0"/>
              <a:pPr>
                <a:spcBef>
                  <a:spcPct val="0"/>
                </a:spcBef>
              </a:pPr>
              <a:t>43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6998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BF6921-830F-45DA-9968-C3250D4EF59F}"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6998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87237C-3F16-4D04-A0F5-20A41A4114D6}"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51073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18C8A2-222D-4B6D-A44E-C68BFE0BCF9F}"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74477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E3314-33FB-4FD7-BF5C-97410F26323B}" type="slidenum">
              <a:rPr lang="en-US" altLang="de-DE" sz="1300" smtClean="0"/>
              <a:pPr>
                <a:spcBef>
                  <a:spcPct val="0"/>
                </a:spcBef>
              </a:pPr>
              <a:t>47</a:t>
            </a:fld>
            <a:endParaRPr lang="en-US" altLang="de-DE" sz="1300"/>
          </a:p>
        </p:txBody>
      </p:sp>
      <p:sp>
        <p:nvSpPr>
          <p:cNvPr id="100355" name="Rectangle 2050"/>
          <p:cNvSpPr>
            <a:spLocks noGrp="1" noRot="1" noChangeAspect="1" noChangeArrowheads="1" noTextEdit="1"/>
          </p:cNvSpPr>
          <p:nvPr>
            <p:ph type="sldImg"/>
          </p:nvPr>
        </p:nvSpPr>
        <p:spPr>
          <a:xfrm>
            <a:off x="138113" y="768350"/>
            <a:ext cx="6823075" cy="3836988"/>
          </a:xfrm>
          <a:ln/>
        </p:spPr>
      </p:sp>
      <p:sp>
        <p:nvSpPr>
          <p:cNvPr id="10035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11011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F09E14-9465-445D-AA8C-FEF73A9B9309}"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8266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F0B1B5-F1E0-4AFC-8F40-CCBD3ABC480E}" type="slidenum">
              <a:rPr lang="en-US" altLang="de-DE" sz="1300" smtClean="0"/>
              <a:pPr>
                <a:spcBef>
                  <a:spcPct val="0"/>
                </a:spcBef>
              </a:pPr>
              <a:t>49</a:t>
            </a:fld>
            <a:endParaRPr lang="en-US" altLang="de-DE" sz="1300"/>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10445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83024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950B69-DB17-4F77-89CE-3F2C99D6B3C5}" type="slidenum">
              <a:rPr lang="en-US" altLang="de-DE" sz="1300" smtClean="0"/>
              <a:pPr>
                <a:spcBef>
                  <a:spcPct val="0"/>
                </a:spcBef>
              </a:pPr>
              <a:t>50</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14931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2E25EF-EB06-470E-BBC1-4C291836F42D}"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79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6F2BD6-E5F4-471F-B375-4AC55693EAE9}"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28225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89B23E-A4FC-455A-99DF-9F3DC79E6EC4}"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06444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42187-E241-4D85-82D7-885C10627040}"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10397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D7927-698F-489D-BA28-F49BF7A498C3}"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65339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7E71DD-8E46-48B8-B570-CDE837243E27}"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09516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A521BD-41EF-471A-88AE-403A64895C71}"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7295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1A6F86-9EA1-4C04-AF88-BC9ADD0BD10F}"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09006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42BB40-91AC-4EE6-BA37-FDA76B72F87C}"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53338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61BA2B-E4D8-4175-849A-444632F18B40}"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5743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9E08C1-4CDB-4845-800C-AF94A9179988}"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36176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B680C9-7893-483B-9004-F64CF63D5EF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8509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1B7200-9645-4E68-9CD3-B7B1999EAAFE}"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57747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95C09F-9C21-4804-AE7A-079C21319355}"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21002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8B124F-8A4F-43D6-A126-CA3F93321D07}"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5977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79BDCE-6902-4C0C-BDD4-13554D70C3E3}"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59976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6341E8-5D53-45DA-BF0C-31131792A159}"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07235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70901E-9CB4-459E-B7FD-A8EF51B5E1B0}"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83378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643A5B-B5D4-4C0E-A8B1-9C0FFDAD9C63}"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38053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23F83-1828-4918-A56C-9290CF408916}"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58027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F4F529-A8DF-4AAE-B083-D03AF603F4EF}"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63241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96A99B-9303-44C7-9A9E-7821A8431AE4}"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91301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9C2EFE-534F-41D1-B164-767829A5EA73}"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36654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07C996-850A-4756-8232-822E9E1D9C7B}" type="slidenum">
              <a:rPr lang="en-US" altLang="de-DE" sz="1300" smtClean="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08655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BD392A-1A85-4F6A-9C1E-91C4EBC9A013}"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98399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CDC90F-5184-4FD1-88A9-DB1856ADEB75}"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72200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0EE00C-0E9E-4E63-92B5-20673480D760}"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31275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C38281-77DD-4607-92E3-AD051086F80B}"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45130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66616-28BB-4674-86FA-A4C78486383F}"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18961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F3792-86D6-4C7B-97EE-18F4BB701111}"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98389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091413-1AD1-489F-B526-4AA1EAC9328E}" type="slidenum">
              <a:rPr lang="en-US" altLang="de-DE" sz="1300" smtClean="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79195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29BF0-5300-44E1-A849-6E0C6FF92A78}" type="slidenum">
              <a:rPr lang="en-US" altLang="de-DE" sz="1300" smtClean="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4907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29BF0-5300-44E1-A849-6E0C6FF92A78}" type="slidenum">
              <a:rPr lang="en-US" altLang="de-DE" sz="1300" smtClean="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4907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29BF0-5300-44E1-A849-6E0C6FF92A78}" type="slidenum">
              <a:rPr lang="en-US" altLang="de-DE" sz="1300" smtClean="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4907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E18DC-9153-4116-8C79-65DFBC84811F}" type="slidenum">
              <a:rPr lang="en-US" altLang="de-DE" sz="1300" smtClean="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21918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E18DC-9153-4116-8C79-65DFBC84811F}" type="slidenum">
              <a:rPr lang="en-US" altLang="de-DE" sz="1300" smtClean="0"/>
              <a:pPr>
                <a:spcBef>
                  <a:spcPct val="0"/>
                </a:spcBef>
              </a:pPr>
              <a:t>87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21918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E18DC-9153-4116-8C79-65DFBC84811F}" type="slidenum">
              <a:rPr lang="en-US" altLang="de-DE" sz="1300" smtClean="0"/>
              <a:pPr>
                <a:spcBef>
                  <a:spcPct val="0"/>
                </a:spcBef>
              </a:pPr>
              <a:t>88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2191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E48546-C0B5-429C-B530-B24D4C74367C}" type="slidenum">
              <a:rPr lang="en-US" altLang="de-DE" sz="1300" smtClean="0"/>
              <a:pPr>
                <a:spcBef>
                  <a:spcPct val="0"/>
                </a:spcBef>
              </a:pPr>
              <a:t>90</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19591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6E2C5DF8-7920-4580-BA0F-5F0BDC0A0C98}" type="slidenum">
              <a:rPr lang="ja-JP" altLang="de-DE" smtClean="0"/>
              <a:pPr>
                <a:defRPr/>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AD3B37F-0933-4705-86C6-336ED04EB744}" type="slidenum">
              <a:rPr lang="ja-JP" altLang="de-DE" smtClean="0"/>
              <a:pPr>
                <a:defRPr/>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515D3A8F-5F1F-4B68-954F-EF58B5CA3482}" type="slidenum">
              <a:rPr lang="ja-JP" altLang="de-DE" smtClean="0"/>
              <a:pPr>
                <a:defRPr/>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6E2C5DF8-7920-4580-BA0F-5F0BDC0A0C98}"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6E2C5DF8-7920-4580-BA0F-5F0BDC0A0C98}"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5" name="Slide Number Placeholder 4"/>
          <p:cNvSpPr>
            <a:spLocks noGrp="1"/>
          </p:cNvSpPr>
          <p:nvPr>
            <p:ph type="sldNum" sz="quarter" idx="12"/>
          </p:nvPr>
        </p:nvSpPr>
        <p:spPr bwMode="gray"/>
        <p:txBody>
          <a:bodyPr/>
          <a:lstStyle>
            <a:lvl1pPr>
              <a:defRPr b="0"/>
            </a:lvl1pPr>
          </a:lstStyle>
          <a:p>
            <a:pPr>
              <a:defRPr/>
            </a:pPr>
            <a:fld id="{9846F306-F5BB-4C4F-9BFF-6DB3160B3306}" type="slidenum">
              <a:rPr lang="ja-JP" altLang="de-DE" smtClean="0"/>
              <a:pPr>
                <a:defRPr/>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8F5ADBAC-C1BC-453E-937C-8A1ECA258389}" type="slidenum">
              <a:rPr lang="ja-JP" altLang="de-DE" smtClean="0"/>
              <a:pPr>
                <a:defRPr/>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4679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8120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419975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634833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11849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086869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86210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11124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37914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9354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0283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855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5 – </a:t>
            </a:r>
            <a:r>
              <a:rPr lang="ja-JP" altLang="en-US"/>
              <a:t>記憶</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E2C5DF8-7920-4580-BA0F-5F0BDC0A0C98}" type="slidenum">
              <a:rPr lang="ja-JP" altLang="de-DE" smtClean="0"/>
              <a:pPr>
                <a:defRPr/>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74665992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ja-JP" altLang="en-US"/>
              <a:t>記憶</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39997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a:t>
            </a:fld>
            <a:endParaRPr lang="de-DE" altLang="ja-JP">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br>
              <a:rPr lang="en-US" altLang="ja-JP" sz="2400" dirty="0">
                <a:solidFill>
                  <a:srgbClr val="333333"/>
                </a:solidFill>
              </a:rPr>
            </a:br>
            <a:r>
              <a:rPr lang="ja-JP" altLang="en-US" sz="2400" dirty="0">
                <a:solidFill>
                  <a:srgbClr val="333333"/>
                </a:solidFill>
              </a:rPr>
              <a:t>例</a:t>
            </a:r>
            <a:r>
              <a:rPr lang="en-US" altLang="de-DE" sz="2400" dirty="0">
                <a:solidFill>
                  <a:srgbClr val="333333"/>
                </a:solidFill>
              </a:rPr>
              <a:t>: </a:t>
            </a:r>
            <a:r>
              <a:rPr lang="en-US" altLang="ja-JP" sz="2400" dirty="0">
                <a:solidFill>
                  <a:srgbClr val="333333"/>
                </a:solidFill>
              </a:rPr>
              <a:t>30</a:t>
            </a:r>
            <a:r>
              <a:rPr lang="ja-JP" altLang="en-US" sz="2400" dirty="0">
                <a:solidFill>
                  <a:srgbClr val="333333"/>
                </a:solidFill>
              </a:rPr>
              <a:t>分前に聞いた話について、細かい所のおおよそ</a:t>
            </a:r>
            <a:r>
              <a:rPr lang="en-US" altLang="ja-JP" sz="2400" dirty="0">
                <a:solidFill>
                  <a:srgbClr val="333333"/>
                </a:solidFill>
              </a:rPr>
              <a:t>40%</a:t>
            </a:r>
            <a:r>
              <a:rPr lang="ja-JP" altLang="en-US" sz="2400" dirty="0">
                <a:solidFill>
                  <a:srgbClr val="333333"/>
                </a:solidFill>
              </a:rPr>
              <a:t>を我々は意識しても思い出すことができないと言われている。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a:t>
            </a:fld>
            <a:endParaRPr lang="de-DE" altLang="ja-JP">
              <a:latin typeface="+mn-lt"/>
            </a:endParaRPr>
          </a:p>
        </p:txBody>
      </p:sp>
    </p:spTree>
    <p:extLst>
      <p:ext uri="{BB962C8B-B14F-4D97-AF65-F5344CB8AC3E}">
        <p14:creationId xmlns:p14="http://schemas.microsoft.com/office/powerpoint/2010/main" val="2216852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br>
              <a:rPr lang="en-US" altLang="ja-JP" sz="2400" dirty="0">
                <a:solidFill>
                  <a:srgbClr val="333333"/>
                </a:solidFill>
              </a:rPr>
            </a:br>
            <a:r>
              <a:rPr lang="ja-JP" altLang="en-US" sz="2400" dirty="0">
                <a:solidFill>
                  <a:srgbClr val="333333"/>
                </a:solidFill>
              </a:rPr>
              <a:t>例</a:t>
            </a:r>
            <a:r>
              <a:rPr lang="en-US" altLang="de-DE" sz="2400" dirty="0">
                <a:solidFill>
                  <a:srgbClr val="333333"/>
                </a:solidFill>
              </a:rPr>
              <a:t>: </a:t>
            </a:r>
            <a:r>
              <a:rPr lang="en-US" altLang="ja-JP" sz="2400" dirty="0">
                <a:solidFill>
                  <a:srgbClr val="333333"/>
                </a:solidFill>
              </a:rPr>
              <a:t>30</a:t>
            </a:r>
            <a:r>
              <a:rPr lang="ja-JP" altLang="en-US" sz="2400" dirty="0">
                <a:solidFill>
                  <a:srgbClr val="333333"/>
                </a:solidFill>
              </a:rPr>
              <a:t>分前に聞いた話について、細かい所のおおよそ</a:t>
            </a:r>
            <a:r>
              <a:rPr lang="en-US" altLang="ja-JP" sz="2400" dirty="0">
                <a:solidFill>
                  <a:srgbClr val="333333"/>
                </a:solidFill>
              </a:rPr>
              <a:t>40%</a:t>
            </a:r>
            <a:r>
              <a:rPr lang="ja-JP" altLang="en-US" sz="2400" dirty="0">
                <a:solidFill>
                  <a:srgbClr val="333333"/>
                </a:solidFill>
              </a:rPr>
              <a:t>を我々は意識しても思い出すことができないと言われている。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de-DE" sz="2400" dirty="0">
                <a:solidFill>
                  <a:srgbClr val="004992"/>
                </a:solidFill>
              </a:rPr>
              <a:t>:</a:t>
            </a:r>
            <a:r>
              <a:rPr lang="en-US" altLang="de-DE" sz="2400" dirty="0">
                <a:solidFill>
                  <a:srgbClr val="333333"/>
                </a:solidFill>
              </a:rPr>
              <a:t> ??? </a:t>
            </a:r>
            <a:r>
              <a:rPr lang="ja-JP" altLang="en-US" sz="2400" dirty="0">
                <a:solidFill>
                  <a:srgbClr val="FFFFFF"/>
                </a:solidFill>
              </a:rPr>
              <a:t>無用な情報のために脳に過重な負荷がかからなくなる。ほとんどの場合、無関係な情報は失われる</a:t>
            </a:r>
            <a:r>
              <a:rPr lang="en-US" altLang="de-DE" sz="2400" dirty="0">
                <a:solidFill>
                  <a:srgbClr val="FFFFFF"/>
                </a:solidFill>
              </a:rPr>
              <a:t>...</a:t>
            </a:r>
            <a:r>
              <a:rPr lang="ja-JP" altLang="en-US" sz="2400" i="1" dirty="0">
                <a:solidFill>
                  <a:srgbClr val="FFFFFF"/>
                </a:solidFill>
              </a:rPr>
              <a:t>しかし</a:t>
            </a:r>
            <a:endParaRPr lang="en-US" altLang="ja-JP" sz="2400" i="1" dirty="0">
              <a:solidFill>
                <a:srgbClr val="FFFFFF"/>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a:t>
            </a:r>
            <a:r>
              <a:rPr lang="ja-JP" altLang="en-US" sz="2400" dirty="0">
                <a:solidFill>
                  <a:srgbClr val="FFFFFF"/>
                </a:solidFill>
              </a:rPr>
              <a:t>多くの重要な記憶もまた、消えてしまう</a:t>
            </a:r>
            <a:r>
              <a:rPr lang="en-US" altLang="de-DE" sz="2400" dirty="0">
                <a:solidFill>
                  <a:srgbClr val="FFFFFF"/>
                </a:solidFill>
              </a:rPr>
              <a:t>(</a:t>
            </a:r>
            <a:r>
              <a:rPr lang="ja-JP" altLang="en-US" sz="2400" dirty="0">
                <a:solidFill>
                  <a:srgbClr val="FFFFFF"/>
                </a:solidFill>
              </a:rPr>
              <a:t>約束、休暇の日の記憶、学校で得た知識など</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a:t>
            </a:fld>
            <a:endParaRPr lang="de-DE" altLang="ja-JP">
              <a:latin typeface="+mn-lt"/>
            </a:endParaRPr>
          </a:p>
        </p:txBody>
      </p:sp>
    </p:spTree>
    <p:extLst>
      <p:ext uri="{BB962C8B-B14F-4D97-AF65-F5344CB8AC3E}">
        <p14:creationId xmlns:p14="http://schemas.microsoft.com/office/powerpoint/2010/main" val="3690146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br>
              <a:rPr lang="en-US" altLang="ja-JP" sz="2400" dirty="0">
                <a:solidFill>
                  <a:srgbClr val="333333"/>
                </a:solidFill>
              </a:rPr>
            </a:br>
            <a:r>
              <a:rPr lang="ja-JP" altLang="en-US" sz="2400" dirty="0">
                <a:solidFill>
                  <a:srgbClr val="333333"/>
                </a:solidFill>
              </a:rPr>
              <a:t>例</a:t>
            </a:r>
            <a:r>
              <a:rPr lang="en-US" altLang="de-DE" sz="2400" dirty="0">
                <a:solidFill>
                  <a:srgbClr val="333333"/>
                </a:solidFill>
              </a:rPr>
              <a:t>: </a:t>
            </a:r>
            <a:r>
              <a:rPr lang="en-US" altLang="ja-JP" sz="2400" dirty="0">
                <a:solidFill>
                  <a:srgbClr val="333333"/>
                </a:solidFill>
              </a:rPr>
              <a:t>30</a:t>
            </a:r>
            <a:r>
              <a:rPr lang="ja-JP" altLang="en-US" sz="2400" dirty="0">
                <a:solidFill>
                  <a:srgbClr val="333333"/>
                </a:solidFill>
              </a:rPr>
              <a:t>分前に聞いた話について、細かい所のおおよそ</a:t>
            </a:r>
            <a:r>
              <a:rPr lang="en-US" altLang="ja-JP" sz="2400" dirty="0">
                <a:solidFill>
                  <a:srgbClr val="333333"/>
                </a:solidFill>
              </a:rPr>
              <a:t>40%</a:t>
            </a:r>
            <a:r>
              <a:rPr lang="ja-JP" altLang="en-US" sz="2400" dirty="0">
                <a:solidFill>
                  <a:srgbClr val="333333"/>
                </a:solidFill>
              </a:rPr>
              <a:t>を我々は意識しても思い出すことができないと言われている。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無用な情報のために脳に過重な負荷がかからなくなる。ほとんどの場合、無関係な情報は失われる</a:t>
            </a:r>
            <a:r>
              <a:rPr lang="en-US" altLang="de-DE" sz="2400" dirty="0">
                <a:solidFill>
                  <a:srgbClr val="333333"/>
                </a:solidFill>
              </a:rPr>
              <a:t>...</a:t>
            </a:r>
            <a:r>
              <a:rPr lang="ja-JP" altLang="en-US" sz="2400" i="1" dirty="0">
                <a:solidFill>
                  <a:srgbClr val="004992"/>
                </a:solidFill>
              </a:rPr>
              <a:t>しかし</a:t>
            </a:r>
            <a:endParaRPr lang="en-US" altLang="ja-JP" sz="2400" i="1"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a:t>
            </a:r>
            <a:r>
              <a:rPr lang="ja-JP" altLang="en-US" sz="2400" dirty="0">
                <a:solidFill>
                  <a:srgbClr val="FFFFFF"/>
                </a:solidFill>
              </a:rPr>
              <a:t>多くの重要な記憶もまた、消えてしまう</a:t>
            </a:r>
            <a:r>
              <a:rPr lang="en-US" altLang="de-DE" sz="2400" dirty="0">
                <a:solidFill>
                  <a:srgbClr val="FFFFFF"/>
                </a:solidFill>
              </a:rPr>
              <a:t>(</a:t>
            </a:r>
            <a:r>
              <a:rPr lang="ja-JP" altLang="en-US" sz="2400" dirty="0">
                <a:solidFill>
                  <a:srgbClr val="FFFFFF"/>
                </a:solidFill>
              </a:rPr>
              <a:t>約束、休暇の日の記憶、学校で得た知識など</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5</a:t>
            </a:fld>
            <a:endParaRPr lang="de-DE" altLang="ja-JP">
              <a:latin typeface="+mn-lt"/>
            </a:endParaRPr>
          </a:p>
        </p:txBody>
      </p:sp>
    </p:spTree>
    <p:extLst>
      <p:ext uri="{BB962C8B-B14F-4D97-AF65-F5344CB8AC3E}">
        <p14:creationId xmlns:p14="http://schemas.microsoft.com/office/powerpoint/2010/main" val="1590532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br>
              <a:rPr lang="en-US" altLang="ja-JP" sz="2400" dirty="0">
                <a:solidFill>
                  <a:srgbClr val="333333"/>
                </a:solidFill>
              </a:rPr>
            </a:br>
            <a:r>
              <a:rPr lang="ja-JP" altLang="en-US" sz="2400" dirty="0">
                <a:solidFill>
                  <a:srgbClr val="333333"/>
                </a:solidFill>
              </a:rPr>
              <a:t>例</a:t>
            </a:r>
            <a:r>
              <a:rPr lang="en-US" altLang="de-DE" sz="2400" dirty="0">
                <a:solidFill>
                  <a:srgbClr val="333333"/>
                </a:solidFill>
              </a:rPr>
              <a:t>: </a:t>
            </a:r>
            <a:r>
              <a:rPr lang="en-US" altLang="ja-JP" sz="2400" dirty="0">
                <a:solidFill>
                  <a:srgbClr val="333333"/>
                </a:solidFill>
              </a:rPr>
              <a:t>30</a:t>
            </a:r>
            <a:r>
              <a:rPr lang="ja-JP" altLang="en-US" sz="2400" dirty="0">
                <a:solidFill>
                  <a:srgbClr val="333333"/>
                </a:solidFill>
              </a:rPr>
              <a:t>分前に聞いた話について、細かい所のおおよそ</a:t>
            </a:r>
            <a:r>
              <a:rPr lang="en-US" altLang="ja-JP" sz="2400" dirty="0">
                <a:solidFill>
                  <a:srgbClr val="333333"/>
                </a:solidFill>
              </a:rPr>
              <a:t>40%</a:t>
            </a:r>
            <a:r>
              <a:rPr lang="ja-JP" altLang="en-US" sz="2400" dirty="0">
                <a:solidFill>
                  <a:srgbClr val="333333"/>
                </a:solidFill>
              </a:rPr>
              <a:t>を我々は意識しても思い出すことができないと言われている。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無用な情報のために脳に過重な負荷がかからなくなる。ほとんどの場合、無関係な情報は失われる</a:t>
            </a:r>
            <a:r>
              <a:rPr lang="en-US" altLang="de-DE" sz="2400" dirty="0">
                <a:solidFill>
                  <a:srgbClr val="333333"/>
                </a:solidFill>
              </a:rPr>
              <a:t>...</a:t>
            </a:r>
            <a:r>
              <a:rPr lang="ja-JP" altLang="en-US" sz="2400" i="1" dirty="0">
                <a:solidFill>
                  <a:srgbClr val="004992"/>
                </a:solidFill>
              </a:rPr>
              <a:t>しかし</a:t>
            </a:r>
            <a:endParaRPr lang="en-US" altLang="ja-JP" sz="2400" i="1"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多くの重要な記憶もまた、消えてしまう</a:t>
            </a:r>
            <a:r>
              <a:rPr lang="en-US" altLang="de-DE" sz="2400" dirty="0">
                <a:solidFill>
                  <a:srgbClr val="333333"/>
                </a:solidFill>
              </a:rPr>
              <a:t>(</a:t>
            </a:r>
            <a:r>
              <a:rPr lang="ja-JP" altLang="en-US" sz="2400" dirty="0">
                <a:solidFill>
                  <a:srgbClr val="333333"/>
                </a:solidFill>
              </a:rPr>
              <a:t>約束、休暇の日の記憶、学校で得た知識など</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6</a:t>
            </a:fld>
            <a:endParaRPr lang="de-DE" altLang="ja-JP">
              <a:latin typeface="+mn-lt"/>
            </a:endParaRPr>
          </a:p>
        </p:txBody>
      </p:sp>
    </p:spTree>
    <p:extLst>
      <p:ext uri="{BB962C8B-B14F-4D97-AF65-F5344CB8AC3E}">
        <p14:creationId xmlns:p14="http://schemas.microsoft.com/office/powerpoint/2010/main" val="2787336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0000"/>
              </a:buClr>
            </a:pPr>
            <a:r>
              <a:rPr lang="en-US" altLang="ja-JP" sz="2400" dirty="0">
                <a:solidFill>
                  <a:srgbClr val="004992"/>
                </a:solidFill>
              </a:rPr>
              <a:t>???</a:t>
            </a:r>
            <a:br>
              <a:rPr lang="ja-JP" altLang="en-US" sz="2400" dirty="0">
                <a:solidFill>
                  <a:srgbClr val="004992"/>
                </a:solidFill>
              </a:rPr>
            </a:b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a:t>
            </a:fld>
            <a:endParaRPr lang="de-DE" altLang="ja-JP">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a:t>
            </a:fld>
            <a:endParaRPr lang="de-DE" altLang="ja-JP">
              <a:latin typeface="+mn-lt"/>
            </a:endParaRPr>
          </a:p>
        </p:txBody>
      </p:sp>
    </p:spTree>
    <p:extLst>
      <p:ext uri="{BB962C8B-B14F-4D97-AF65-F5344CB8AC3E}">
        <p14:creationId xmlns:p14="http://schemas.microsoft.com/office/powerpoint/2010/main" val="3402480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9</a:t>
            </a:fld>
            <a:endParaRPr lang="de-DE" altLang="ja-JP">
              <a:latin typeface="+mn-lt"/>
            </a:endParaRPr>
          </a:p>
        </p:txBody>
      </p:sp>
    </p:spTree>
    <p:extLst>
      <p:ext uri="{BB962C8B-B14F-4D97-AF65-F5344CB8AC3E}">
        <p14:creationId xmlns:p14="http://schemas.microsoft.com/office/powerpoint/2010/main" val="399812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10</a:t>
            </a:fld>
            <a:endParaRPr lang="de-DE" altLang="ja-JP">
              <a:latin typeface="+mn-lt"/>
            </a:endParaRPr>
          </a:p>
        </p:txBody>
      </p:sp>
    </p:spTree>
    <p:extLst>
      <p:ext uri="{BB962C8B-B14F-4D97-AF65-F5344CB8AC3E}">
        <p14:creationId xmlns:p14="http://schemas.microsoft.com/office/powerpoint/2010/main" val="3453922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勉強をやり過ぎない</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11</a:t>
            </a:fld>
            <a:endParaRPr lang="de-DE" altLang="ja-JP">
              <a:latin typeface="+mn-lt"/>
            </a:endParaRPr>
          </a:p>
        </p:txBody>
      </p:sp>
    </p:spTree>
    <p:extLst>
      <p:ext uri="{BB962C8B-B14F-4D97-AF65-F5344CB8AC3E}">
        <p14:creationId xmlns:p14="http://schemas.microsoft.com/office/powerpoint/2010/main" val="1110891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勉強をやり過ぎない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アルコールを全く</a:t>
            </a:r>
            <a:r>
              <a:rPr lang="en-US" altLang="ja-JP" sz="2400" dirty="0">
                <a:solidFill>
                  <a:srgbClr val="333333"/>
                </a:solidFill>
              </a:rPr>
              <a:t>/</a:t>
            </a:r>
            <a:r>
              <a:rPr lang="ja-JP" altLang="en-US" sz="2400" dirty="0">
                <a:solidFill>
                  <a:srgbClr val="333333"/>
                </a:solidFill>
              </a:rPr>
              <a:t>ほとんど飲まない</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12</a:t>
            </a:fld>
            <a:endParaRPr lang="de-DE" altLang="ja-JP">
              <a:latin typeface="+mn-lt"/>
            </a:endParaRPr>
          </a:p>
        </p:txBody>
      </p:sp>
    </p:spTree>
    <p:extLst>
      <p:ext uri="{BB962C8B-B14F-4D97-AF65-F5344CB8AC3E}">
        <p14:creationId xmlns:p14="http://schemas.microsoft.com/office/powerpoint/2010/main" val="2539019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勉強をやり過ぎない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アルコールを全く</a:t>
            </a:r>
            <a:r>
              <a:rPr lang="en-US" altLang="ja-JP" sz="2400" dirty="0">
                <a:solidFill>
                  <a:srgbClr val="333333"/>
                </a:solidFill>
              </a:rPr>
              <a:t>/</a:t>
            </a:r>
            <a:r>
              <a:rPr lang="ja-JP" altLang="en-US" sz="2400" dirty="0">
                <a:solidFill>
                  <a:srgbClr val="333333"/>
                </a:solidFill>
              </a:rPr>
              <a:t>ほとんど飲まない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勉強後すぐ寝る</a:t>
            </a:r>
            <a:r>
              <a:rPr lang="en-US" altLang="ja-JP" sz="2400" dirty="0">
                <a:solidFill>
                  <a:srgbClr val="333333"/>
                </a:solidFill>
              </a:rPr>
              <a:t>(</a:t>
            </a:r>
            <a:r>
              <a:rPr lang="ja-JP" altLang="en-US" sz="2400" dirty="0">
                <a:solidFill>
                  <a:srgbClr val="333333"/>
                </a:solidFill>
              </a:rPr>
              <a:t>気分転換はしない</a:t>
            </a:r>
            <a:r>
              <a:rPr lang="en-US" altLang="ja-JP" sz="2400" dirty="0">
                <a:solidFill>
                  <a:srgbClr val="333333"/>
                </a:solidFill>
              </a:rPr>
              <a:t>)</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13</a:t>
            </a:fld>
            <a:endParaRPr lang="de-DE" altLang="ja-JP">
              <a:latin typeface="+mn-lt"/>
            </a:endParaRPr>
          </a:p>
        </p:txBody>
      </p:sp>
    </p:spTree>
    <p:extLst>
      <p:ext uri="{BB962C8B-B14F-4D97-AF65-F5344CB8AC3E}">
        <p14:creationId xmlns:p14="http://schemas.microsoft.com/office/powerpoint/2010/main" val="3504618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勉強をやり過ぎない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アルコールを全く</a:t>
            </a:r>
            <a:r>
              <a:rPr lang="en-US" altLang="ja-JP" sz="2400" dirty="0">
                <a:solidFill>
                  <a:srgbClr val="333333"/>
                </a:solidFill>
              </a:rPr>
              <a:t>/</a:t>
            </a:r>
            <a:r>
              <a:rPr lang="ja-JP" altLang="en-US" sz="2400" dirty="0">
                <a:solidFill>
                  <a:srgbClr val="333333"/>
                </a:solidFill>
              </a:rPr>
              <a:t>ほとんど飲まない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勉強後すぐ寝る</a:t>
            </a:r>
            <a:r>
              <a:rPr lang="en-US" altLang="ja-JP" sz="2400" dirty="0">
                <a:solidFill>
                  <a:srgbClr val="333333"/>
                </a:solidFill>
              </a:rPr>
              <a:t>(</a:t>
            </a:r>
            <a:r>
              <a:rPr lang="ja-JP" altLang="en-US" sz="2400" dirty="0">
                <a:solidFill>
                  <a:srgbClr val="333333"/>
                </a:solidFill>
              </a:rPr>
              <a:t>気分転換はしない</a:t>
            </a:r>
            <a:r>
              <a:rPr lang="en-US" altLang="ja-JP" sz="2400" dirty="0">
                <a:solidFill>
                  <a:srgbClr val="333333"/>
                </a:solidFill>
              </a:rPr>
              <a:t>)</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学習にいろんな状況を絡める </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聴いたり、観察したり、書きだしたりする</a:t>
            </a:r>
            <a:r>
              <a:rPr lang="en-US" altLang="ja-JP" sz="2400" dirty="0">
                <a:solidFill>
                  <a:srgbClr val="333333"/>
                </a:solidFill>
              </a:rPr>
              <a:t>)</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14</a:t>
            </a:fld>
            <a:endParaRPr lang="de-DE" altLang="ja-JP">
              <a:latin typeface="+mn-lt"/>
            </a:endParaRPr>
          </a:p>
        </p:txBody>
      </p:sp>
    </p:spTree>
    <p:extLst>
      <p:ext uri="{BB962C8B-B14F-4D97-AF65-F5344CB8AC3E}">
        <p14:creationId xmlns:p14="http://schemas.microsoft.com/office/powerpoint/2010/main" val="2367287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677643" cy="4248000"/>
          </a:xfrm>
        </p:spPr>
        <p:txBody>
          <a:bodyPr/>
          <a:lstStyle/>
          <a:p>
            <a:pPr lvl="0" defTabSz="914400" fontAlgn="base"/>
            <a:r>
              <a:rPr lang="ja-JP" altLang="de-DE" sz="2400">
                <a:solidFill>
                  <a:srgbClr val="004992"/>
                </a:solidFill>
              </a:rPr>
              <a:t>学習に関わる知識を持てば持つほど、記憶能力は高まる。</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どうすればモノをより記憶できるか</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15</a:t>
            </a:fld>
            <a:endParaRPr lang="de-DE" altLang="ja-JP">
              <a:latin typeface="+mn-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ja-JP" altLang="en-US" sz="1400" b="1">
                <a:latin typeface="+mn-lt"/>
              </a:rPr>
              <a:t>記憶想起率 </a:t>
            </a:r>
            <a:r>
              <a:rPr lang="en-US" altLang="ja-JP" sz="1400" b="1">
                <a:latin typeface="+mn-lt"/>
              </a:rPr>
              <a:t>%</a:t>
            </a:r>
            <a:endParaRPr lang="en-GB" altLang="de-DE" sz="1400" b="1" dirty="0">
              <a:latin typeface="+mn-lt"/>
            </a:endParaRPr>
          </a:p>
        </p:txBody>
      </p:sp>
      <p:sp>
        <p:nvSpPr>
          <p:cNvPr id="2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5"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話し合う</a:t>
            </a:r>
            <a:endParaRPr lang="en-GB" altLang="de-DE" sz="1200" b="1" dirty="0">
              <a:latin typeface="Arial" panose="020B0604020202020204" pitchFamily="34" charset="0"/>
            </a:endParaRPr>
          </a:p>
        </p:txBody>
      </p:sp>
      <p:sp>
        <p:nvSpPr>
          <p:cNvPr id="36"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話し合う</a:t>
            </a:r>
            <a:endParaRPr lang="en-GB" altLang="de-DE" sz="1200" b="1"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手をつかう</a:t>
            </a:r>
            <a:endParaRPr lang="en-GB" altLang="de-DE" sz="1200" b="1"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我々は知覚したものをそのまま思い出せるのか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16</a:t>
            </a:fld>
            <a:endParaRPr lang="de-DE" altLang="ja-JP">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ja-JP" altLang="en-US" sz="2400" dirty="0">
                <a:solidFill>
                  <a:srgbClr val="333333"/>
                </a:solidFill>
                <a:ea typeface="+mj-ea"/>
                <a:cs typeface="+mj-cs"/>
              </a:rPr>
              <a:t>例</a:t>
            </a:r>
            <a:r>
              <a:rPr lang="en-US" altLang="ja-JP" sz="2400" dirty="0">
                <a:solidFill>
                  <a:srgbClr val="333333"/>
                </a:solidFill>
                <a:ea typeface="+mj-ea"/>
                <a:cs typeface="+mj-cs"/>
              </a:rPr>
              <a:t>: </a:t>
            </a:r>
            <a:r>
              <a:rPr lang="ja-JP" altLang="en-US" sz="2400" dirty="0">
                <a:solidFill>
                  <a:srgbClr val="333333"/>
                </a:solidFill>
                <a:ea typeface="+mj-ea"/>
                <a:cs typeface="+mj-cs"/>
              </a:rPr>
              <a:t>三人の画家に同じスペインのとある場所の</a:t>
            </a:r>
            <a:br>
              <a:rPr lang="ja-JP" altLang="en-US" sz="2400" dirty="0">
                <a:solidFill>
                  <a:srgbClr val="333333"/>
                </a:solidFill>
                <a:ea typeface="+mj-ea"/>
                <a:cs typeface="+mj-cs"/>
              </a:rPr>
            </a:br>
            <a:r>
              <a:rPr lang="ja-JP" altLang="en-US" sz="2400" dirty="0">
                <a:solidFill>
                  <a:srgbClr val="333333"/>
                </a:solidFill>
                <a:ea typeface="+mj-ea"/>
                <a:cs typeface="+mj-cs"/>
              </a:rPr>
              <a:t>風景を描いてもらうと</a:t>
            </a:r>
            <a:r>
              <a:rPr lang="en-US" altLang="ja-JP" sz="2400" dirty="0">
                <a:solidFill>
                  <a:srgbClr val="333333"/>
                </a:solidFill>
                <a:ea typeface="+mj-ea"/>
                <a:cs typeface="+mj-cs"/>
              </a:rPr>
              <a:t>…</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描かれているものの色や大きさについての違いに注目してみて下さい。 画家たちが違う書き方をしたり、さらには省略したりしているところはありますか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17</a:t>
            </a:fld>
            <a:endParaRPr lang="de-DE" altLang="ja-JP">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人によってモノの知覚の仕方はさまざまです</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sz="3600" dirty="0">
                <a:solidFill>
                  <a:srgbClr val="004992"/>
                </a:solidFill>
                <a:latin typeface="+mn-lt"/>
                <a:ea typeface="+mn-ea"/>
                <a:cs typeface="+mn-cs"/>
              </a:rPr>
              <a:t>この</a:t>
            </a:r>
            <a:r>
              <a:rPr lang="en-US" altLang="ja-JP" sz="3600" dirty="0">
                <a:solidFill>
                  <a:srgbClr val="004992"/>
                </a:solidFill>
                <a:latin typeface="+mn-lt"/>
                <a:ea typeface="+mn-ea"/>
                <a:cs typeface="+mn-cs"/>
              </a:rPr>
              <a:t>3</a:t>
            </a:r>
            <a:r>
              <a:rPr lang="ja-JP" altLang="en-US" sz="3600" dirty="0">
                <a:solidFill>
                  <a:srgbClr val="004992"/>
                </a:solidFill>
                <a:latin typeface="+mn-lt"/>
                <a:ea typeface="+mn-ea"/>
                <a:cs typeface="+mn-cs"/>
              </a:rPr>
              <a:t>枚の絵のように、同じ風景が強調点を変えて描かれることがあるのです</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18</a:t>
            </a:fld>
            <a:endParaRPr lang="de-DE" altLang="ja-JP">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ja-JP" sz="1200" b="0">
                <a:latin typeface="+mn-lt"/>
              </a:rPr>
              <a:t>Bernd Hampel: </a:t>
            </a:r>
            <a:r>
              <a:rPr lang="ja-JP" altLang="en-US" sz="1200" b="0">
                <a:latin typeface="+mn-lt"/>
              </a:rPr>
              <a:t>風景の色使いがかなり土っぽい。右の小道の木が描かれていない</a:t>
            </a:r>
            <a:r>
              <a:rPr lang="en-US" altLang="ja-JP" sz="1200" b="0">
                <a:latin typeface="+mn-lt"/>
              </a:rPr>
              <a:t>(</a:t>
            </a:r>
            <a:r>
              <a:rPr lang="ja-JP" altLang="en-US" sz="1200" b="0">
                <a:latin typeface="+mn-lt"/>
              </a:rPr>
              <a:t>赤い丸のところ</a:t>
            </a:r>
            <a:r>
              <a:rPr lang="en-US" altLang="ja-JP" sz="1200" b="0">
                <a:latin typeface="+mn-lt"/>
              </a:rPr>
              <a:t>)</a:t>
            </a:r>
            <a:r>
              <a:rPr lang="ja-JP" altLang="en-US" sz="1200" b="0">
                <a:latin typeface="+mn-lt"/>
              </a:rPr>
              <a:t>。</a:t>
            </a:r>
            <a:endParaRPr lang="en-US" altLang="de-DE" sz="1200" b="0" dirty="0">
              <a:latin typeface="+mn-lt"/>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ja-JP" sz="1200" b="0">
                <a:latin typeface="+mn-lt"/>
              </a:rPr>
              <a:t>Helmut Schack: </a:t>
            </a:r>
            <a:r>
              <a:rPr lang="ja-JP" altLang="en-US" sz="1200" b="0">
                <a:latin typeface="+mn-lt"/>
              </a:rPr>
              <a:t>この絵で、地平線まで他のものとは異なるものが広がっているのが見てとれる。風景の色どりが鮮やかで、他の</a:t>
            </a:r>
            <a:r>
              <a:rPr lang="en-US" altLang="ja-JP" sz="1200" b="0">
                <a:latin typeface="+mn-lt"/>
              </a:rPr>
              <a:t>2</a:t>
            </a:r>
            <a:r>
              <a:rPr lang="ja-JP" altLang="en-US" sz="1200" b="0">
                <a:latin typeface="+mn-lt"/>
              </a:rPr>
              <a:t>枚とは対照的に、並木が</a:t>
            </a:r>
            <a:r>
              <a:rPr lang="en-US" altLang="ja-JP" sz="1200" b="0">
                <a:latin typeface="+mn-lt"/>
              </a:rPr>
              <a:t>(</a:t>
            </a:r>
            <a:r>
              <a:rPr lang="ja-JP" altLang="en-US" sz="1200" b="0">
                <a:latin typeface="+mn-lt"/>
              </a:rPr>
              <a:t>丘の手前ではなく</a:t>
            </a:r>
            <a:r>
              <a:rPr lang="en-US" altLang="ja-JP" sz="1200" b="0">
                <a:latin typeface="+mn-lt"/>
              </a:rPr>
              <a:t>)</a:t>
            </a:r>
            <a:r>
              <a:rPr lang="ja-JP" altLang="en-US" sz="1200" b="0">
                <a:latin typeface="+mn-lt"/>
              </a:rPr>
              <a:t>地平線に直接立っている。</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ja-JP" sz="1200" b="0">
                <a:latin typeface="+mn-lt"/>
              </a:rPr>
              <a:t>Andreas Weißgerber: </a:t>
            </a:r>
            <a:r>
              <a:rPr lang="ja-JP" altLang="en-US" sz="1200" b="0">
                <a:latin typeface="+mn-lt"/>
              </a:rPr>
              <a:t>他の</a:t>
            </a:r>
            <a:r>
              <a:rPr lang="en-US" altLang="ja-JP" sz="1200" b="0">
                <a:latin typeface="+mn-lt"/>
              </a:rPr>
              <a:t>2</a:t>
            </a:r>
            <a:r>
              <a:rPr lang="ja-JP" altLang="en-US" sz="1200" b="0">
                <a:latin typeface="+mn-lt"/>
              </a:rPr>
              <a:t>人に比べて丘が小さく描かれている。 </a:t>
            </a:r>
            <a:endParaRPr lang="en-US" altLang="de-DE" sz="1200" b="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de-DE" sz="2400" dirty="0">
                <a:solidFill>
                  <a:srgbClr val="333333"/>
                </a:solidFill>
              </a:rPr>
              <a:t>複雑な場面が示されます</a:t>
            </a:r>
            <a:r>
              <a:rPr lang="de-DE" altLang="ja-JP" sz="2400" dirty="0">
                <a:solidFill>
                  <a:srgbClr val="333333"/>
                </a:solidFill>
              </a:rPr>
              <a:t>(</a:t>
            </a:r>
            <a:r>
              <a:rPr lang="ja-JP" altLang="de-DE" sz="2400" dirty="0">
                <a:solidFill>
                  <a:srgbClr val="333333"/>
                </a:solidFill>
              </a:rPr>
              <a:t>例えば、ビーチや駅</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19</a:t>
            </a:fld>
            <a:endParaRPr lang="de-DE" altLang="ja-JP">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de-DE" sz="2400" dirty="0">
                <a:solidFill>
                  <a:srgbClr val="333333"/>
                </a:solidFill>
              </a:rPr>
              <a:t>複雑な場面が示されます</a:t>
            </a:r>
            <a:r>
              <a:rPr lang="de-DE" altLang="ja-JP" sz="2400" dirty="0">
                <a:solidFill>
                  <a:srgbClr val="333333"/>
                </a:solidFill>
              </a:rPr>
              <a:t>(</a:t>
            </a:r>
            <a:r>
              <a:rPr lang="ja-JP" altLang="de-DE" sz="2400" dirty="0">
                <a:solidFill>
                  <a:srgbClr val="333333"/>
                </a:solidFill>
              </a:rPr>
              <a:t>例えば、ビーチや駅</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indent="-342900" eaLnBrk="1" hangingPunct="1">
              <a:buClr>
                <a:srgbClr val="333333"/>
              </a:buClr>
              <a:buFont typeface="WingDings"/>
              <a:buChar char=""/>
              <a:tabLst>
                <a:tab pos="361950" algn="l"/>
              </a:tabLst>
            </a:pPr>
            <a:r>
              <a:rPr lang="ja-JP" altLang="de-DE" sz="2400" dirty="0">
                <a:solidFill>
                  <a:srgbClr val="333333"/>
                </a:solidFill>
              </a:rPr>
              <a:t>そのあと、あなたは見たものを思い出すよう求められます。</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20</a:t>
            </a:fld>
            <a:endParaRPr lang="de-DE" altLang="ja-JP">
              <a:latin typeface="+mn-lt"/>
            </a:endParaRPr>
          </a:p>
        </p:txBody>
      </p:sp>
    </p:spTree>
    <p:extLst>
      <p:ext uri="{BB962C8B-B14F-4D97-AF65-F5344CB8AC3E}">
        <p14:creationId xmlns:p14="http://schemas.microsoft.com/office/powerpoint/2010/main" val="1961712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de-DE" sz="2400" dirty="0">
                <a:solidFill>
                  <a:srgbClr val="333333"/>
                </a:solidFill>
              </a:rPr>
              <a:t>複雑な場面が示されます</a:t>
            </a:r>
            <a:r>
              <a:rPr lang="de-DE" altLang="ja-JP" sz="2400" dirty="0">
                <a:solidFill>
                  <a:srgbClr val="333333"/>
                </a:solidFill>
              </a:rPr>
              <a:t>(</a:t>
            </a:r>
            <a:r>
              <a:rPr lang="ja-JP" altLang="de-DE" sz="2400" dirty="0">
                <a:solidFill>
                  <a:srgbClr val="333333"/>
                </a:solidFill>
              </a:rPr>
              <a:t>例えば、ビーチや駅</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indent="-342900" eaLnBrk="1" hangingPunct="1">
              <a:buClr>
                <a:srgbClr val="333333"/>
              </a:buClr>
              <a:buFont typeface="WingDings"/>
              <a:buChar char=""/>
              <a:tabLst>
                <a:tab pos="361950" algn="l"/>
              </a:tabLst>
            </a:pPr>
            <a:r>
              <a:rPr lang="ja-JP" altLang="de-DE" sz="2400" dirty="0">
                <a:solidFill>
                  <a:srgbClr val="333333"/>
                </a:solidFill>
              </a:rPr>
              <a:t>そのあと、あなたは見たものを思い出すよう求められます。</a:t>
            </a:r>
            <a:endParaRPr lang="de-DE" altLang="ja-JP" sz="2400" dirty="0">
              <a:solidFill>
                <a:srgbClr val="333333"/>
              </a:solidFill>
            </a:endParaRPr>
          </a:p>
          <a:p>
            <a:pPr eaLnBrk="1" hangingPunct="1">
              <a:tabLst>
                <a:tab pos="361950" algn="l"/>
              </a:tabLst>
            </a:pPr>
            <a:r>
              <a:rPr lang="ja-JP" altLang="de-DE" sz="2400" dirty="0">
                <a:solidFill>
                  <a:srgbClr val="004992"/>
                </a:solidFill>
              </a:rPr>
              <a:t>出来るだけ詳細に思い出そうとして見て下さい</a:t>
            </a:r>
            <a:r>
              <a:rPr lang="de-DE" altLang="ja-JP" sz="2400" dirty="0">
                <a:solidFill>
                  <a:srgbClr val="004992"/>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21</a:t>
            </a:fld>
            <a:endParaRPr lang="de-DE" altLang="ja-JP">
              <a:latin typeface="+mn-lt"/>
            </a:endParaRPr>
          </a:p>
        </p:txBody>
      </p:sp>
    </p:spTree>
    <p:extLst>
      <p:ext uri="{BB962C8B-B14F-4D97-AF65-F5344CB8AC3E}">
        <p14:creationId xmlns:p14="http://schemas.microsoft.com/office/powerpoint/2010/main" val="2968698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22</a:t>
            </a:fld>
            <a:endParaRPr lang="de-DE" altLang="ja-JP">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ビーチで</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あなたが見たものは</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ビーチ・パラソル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救助員</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犬</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ボール</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ライフ・セーバー</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水</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帽子</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タオル</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23</a:t>
            </a:fld>
            <a:endParaRPr lang="de-DE" altLang="ja-JP">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ビーチで</a:t>
            </a:r>
            <a:endParaRPr lang="de-DE" altLang="ja-JP" sz="3600">
              <a:latin typeface="+mn-lt"/>
              <a:ea typeface="+mn-ea"/>
              <a:cs typeface="+mn-cs"/>
            </a:endParaRPr>
          </a:p>
        </p:txBody>
      </p:sp>
      <p:sp>
        <p:nvSpPr>
          <p:cNvPr id="522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ビーチ・パラソル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救助員</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犬</a:t>
            </a: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ボール</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ライフ・セーバー</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帽子</a:t>
            </a: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タオル</a:t>
            </a:r>
            <a:endParaRPr lang="de-DE" altLang="ja-JP" sz="240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24</a:t>
            </a:fld>
            <a:endParaRPr lang="de-DE" altLang="ja-JP">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Calibri Light"/>
              </a:rPr>
              <a:t>= </a:t>
            </a:r>
            <a:r>
              <a:rPr lang="ja-JP" altLang="en-US" sz="1800" b="1" dirty="0">
                <a:latin typeface="Calibri Light"/>
              </a:rPr>
              <a:t>絵の中になかったもの</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25</a:t>
            </a:fld>
            <a:endParaRPr lang="de-DE" altLang="ja-JP">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駅</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あなたが見たものは</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563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レール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客車</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列車のエンジン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駅</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時刻表</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鉄道信号</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ベンチ</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26</a:t>
            </a:fld>
            <a:endParaRPr lang="de-DE" altLang="ja-JP">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rPr>
              <a:t>駅</a:t>
            </a:r>
            <a:endParaRPr lang="en-US" sz="3600" dirty="0">
              <a:solidFill>
                <a:srgbClr val="004992"/>
              </a:solidFill>
            </a:endParaRPr>
          </a:p>
        </p:txBody>
      </p:sp>
      <p:sp>
        <p:nvSpPr>
          <p:cNvPr id="583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レール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客車</a:t>
            </a:r>
          </a:p>
          <a:p>
            <a:pPr marL="342900" indent="-342900" eaLnBrk="1" hangingPunct="1">
              <a:lnSpc>
                <a:spcPct val="100000"/>
              </a:lnSpc>
              <a:spcBef>
                <a:spcPts val="1200"/>
              </a:spcBef>
              <a:buClr>
                <a:srgbClr val="004992"/>
              </a:buClr>
              <a:buFont typeface="WingDings"/>
              <a:buChar char=""/>
            </a:pPr>
            <a:r>
              <a:rPr lang="ja-JP" altLang="de-DE" sz="2400" dirty="0">
                <a:solidFill>
                  <a:srgbClr val="004992"/>
                </a:solidFill>
              </a:rPr>
              <a:t>列車のエンジン</a:t>
            </a:r>
            <a:endParaRPr lang="de-DE" altLang="ja-JP" sz="24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駅</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時刻表</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鉄</a:t>
            </a:r>
            <a:r>
              <a:rPr lang="ja-JP" altLang="de-DE" sz="2400" dirty="0">
                <a:solidFill>
                  <a:srgbClr val="004992"/>
                </a:solidFill>
              </a:rPr>
              <a:t>道信号</a:t>
            </a:r>
            <a:endParaRPr lang="de-DE" altLang="ja-JP" sz="24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ベンチ</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1AD3B37F-0933-4705-86C6-336ED04EB744}" type="slidenum">
              <a:rPr lang="ja-JP" altLang="de-DE" smtClean="0">
                <a:latin typeface="+mn-lt"/>
              </a:rPr>
              <a:pPr>
                <a:defRPr/>
              </a:pPr>
              <a:t>27</a:t>
            </a:fld>
            <a:endParaRPr lang="de-DE" altLang="ja-JP">
              <a:latin typeface="+mn-lt"/>
            </a:endParaRPr>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Calibri Light"/>
              </a:rPr>
              <a:t>= </a:t>
            </a:r>
            <a:r>
              <a:rPr lang="ja-JP" altLang="en-US" sz="1800" b="1" dirty="0">
                <a:latin typeface="Calibri Light"/>
              </a:rPr>
              <a:t>絵の中になかったもの</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日常生活での過誤記憶</a:t>
            </a:r>
            <a:endParaRPr lang="en-US" sz="3600">
              <a:latin typeface="+mn-lt"/>
              <a:ea typeface="+mn-ea"/>
              <a:cs typeface="+mn-cs"/>
            </a:endParaRPr>
          </a:p>
        </p:txBody>
      </p:sp>
      <p:sp>
        <p:nvSpPr>
          <p:cNvPr id="645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思い出す全てのことが実際に起きていたとは限らない</a:t>
            </a:r>
            <a:r>
              <a:rPr lang="de-DE" altLang="ja-JP"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28</a:t>
            </a:fld>
            <a:endParaRPr lang="de-DE" altLang="ja-JP">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日常生活での過誤記憶</a:t>
            </a:r>
            <a:endParaRPr lang="en-US" sz="3600">
              <a:latin typeface="+mn-lt"/>
              <a:ea typeface="+mn-ea"/>
              <a:cs typeface="+mn-cs"/>
            </a:endParaRPr>
          </a:p>
        </p:txBody>
      </p:sp>
      <p:sp>
        <p:nvSpPr>
          <p:cNvPr id="645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思い出す全てのことが実際に起きていたとは限らない</a:t>
            </a:r>
            <a:r>
              <a:rPr lang="de-DE" altLang="ja-JP" sz="2400" dirty="0">
                <a:solidFill>
                  <a:srgbClr val="333333"/>
                </a:solidFill>
              </a:rPr>
              <a:t>! </a:t>
            </a:r>
          </a:p>
          <a:p>
            <a:pPr marL="342900" indent="-342900" eaLnBrk="1" hangingPunct="1">
              <a:buClr>
                <a:srgbClr val="333333"/>
              </a:buClr>
              <a:buFont typeface="WingDings"/>
              <a:buChar char=""/>
            </a:pPr>
            <a:r>
              <a:rPr lang="ja-JP" altLang="de-DE" sz="2400" dirty="0">
                <a:solidFill>
                  <a:srgbClr val="333333"/>
                </a:solidFill>
              </a:rPr>
              <a:t>脳は以前の関連する出来事を用いて、失った情報を置き換えたり、付け加えたりしている</a:t>
            </a:r>
            <a:r>
              <a:rPr lang="de-DE" altLang="ja-JP" sz="2400" dirty="0">
                <a:solidFill>
                  <a:srgbClr val="333333"/>
                </a:solidFill>
              </a:rPr>
              <a:t>(</a:t>
            </a:r>
            <a:r>
              <a:rPr lang="ja-JP" altLang="de-DE" sz="2400" dirty="0">
                <a:solidFill>
                  <a:srgbClr val="333333"/>
                </a:solidFill>
              </a:rPr>
              <a:t>例えば、休日から典型的なビーチの風景を付け加えること</a:t>
            </a:r>
            <a:r>
              <a:rPr lang="de-DE" altLang="ja-JP" sz="2400" dirty="0">
                <a:solidFill>
                  <a:srgbClr val="333333"/>
                </a:solidFill>
              </a:rPr>
              <a:t>)</a:t>
            </a:r>
            <a:r>
              <a:rPr lang="ja-JP" altLang="de-DE" sz="2400" dirty="0">
                <a:solidFill>
                  <a:srgbClr val="333333"/>
                </a:solidFill>
              </a:rPr>
              <a:t>。</a:t>
            </a:r>
            <a:r>
              <a:rPr lang="de-DE" altLang="ja-JP" sz="2400" dirty="0">
                <a:solidFill>
                  <a:srgbClr val="333333"/>
                </a:solidFill>
              </a:rPr>
              <a:t> </a:t>
            </a:r>
            <a:br>
              <a:rPr lang="de-DE" altLang="ja-JP" sz="2400" dirty="0">
                <a:solidFill>
                  <a:srgbClr val="333333"/>
                </a:solidFill>
              </a:rPr>
            </a:br>
            <a:r>
              <a:rPr lang="ja-JP" altLang="de-DE" sz="2400" dirty="0">
                <a:solidFill>
                  <a:srgbClr val="333333"/>
                </a:solidFill>
              </a:rPr>
              <a:t>モノの中には「論理」によって付け加えられるものもある</a:t>
            </a:r>
            <a:r>
              <a:rPr lang="de-DE" altLang="ja-JP" sz="2400" dirty="0">
                <a:solidFill>
                  <a:srgbClr val="333333"/>
                </a:solidFill>
              </a:rPr>
              <a:t>(</a:t>
            </a:r>
            <a:r>
              <a:rPr lang="ja-JP" altLang="de-DE" sz="2400" dirty="0">
                <a:solidFill>
                  <a:srgbClr val="333333"/>
                </a:solidFill>
              </a:rPr>
              <a:t>例の中ではボールやタオル</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29</a:t>
            </a:fld>
            <a:endParaRPr lang="de-DE" altLang="ja-JP">
              <a:latin typeface="+mn-lt"/>
            </a:endParaRPr>
          </a:p>
        </p:txBody>
      </p:sp>
    </p:spTree>
    <p:extLst>
      <p:ext uri="{BB962C8B-B14F-4D97-AF65-F5344CB8AC3E}">
        <p14:creationId xmlns:p14="http://schemas.microsoft.com/office/powerpoint/2010/main" val="4185702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日常生活での過誤記憶</a:t>
            </a:r>
            <a:endParaRPr lang="en-US" sz="3600">
              <a:latin typeface="+mn-lt"/>
              <a:ea typeface="+mn-ea"/>
              <a:cs typeface="+mn-cs"/>
            </a:endParaRPr>
          </a:p>
        </p:txBody>
      </p:sp>
      <p:sp>
        <p:nvSpPr>
          <p:cNvPr id="645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思い出す全てのことが実際に起きていたとは限らない</a:t>
            </a:r>
            <a:r>
              <a:rPr lang="de-DE" altLang="ja-JP" sz="2400" dirty="0">
                <a:solidFill>
                  <a:srgbClr val="333333"/>
                </a:solidFill>
              </a:rPr>
              <a:t>! </a:t>
            </a:r>
          </a:p>
          <a:p>
            <a:pPr marL="342900" indent="-342900" eaLnBrk="1" hangingPunct="1">
              <a:buClr>
                <a:srgbClr val="333333"/>
              </a:buClr>
              <a:buFont typeface="WingDings"/>
              <a:buChar char=""/>
            </a:pPr>
            <a:r>
              <a:rPr lang="ja-JP" altLang="de-DE" sz="2400" dirty="0">
                <a:solidFill>
                  <a:srgbClr val="333333"/>
                </a:solidFill>
              </a:rPr>
              <a:t>脳は以前の関連する出来事を用いて、失った情報を置き換えたり、付け加えたりしている</a:t>
            </a:r>
            <a:r>
              <a:rPr lang="de-DE" altLang="ja-JP" sz="2400" dirty="0">
                <a:solidFill>
                  <a:srgbClr val="333333"/>
                </a:solidFill>
              </a:rPr>
              <a:t>(</a:t>
            </a:r>
            <a:r>
              <a:rPr lang="ja-JP" altLang="de-DE" sz="2400" dirty="0">
                <a:solidFill>
                  <a:srgbClr val="333333"/>
                </a:solidFill>
              </a:rPr>
              <a:t>例えば、休日から典型的なビーチの風景を付け加えること</a:t>
            </a:r>
            <a:r>
              <a:rPr lang="de-DE" altLang="ja-JP" sz="2400" dirty="0">
                <a:solidFill>
                  <a:srgbClr val="333333"/>
                </a:solidFill>
              </a:rPr>
              <a:t>)</a:t>
            </a:r>
            <a:r>
              <a:rPr lang="ja-JP" altLang="de-DE" sz="2400" dirty="0">
                <a:solidFill>
                  <a:srgbClr val="333333"/>
                </a:solidFill>
              </a:rPr>
              <a:t>。</a:t>
            </a:r>
            <a:r>
              <a:rPr lang="de-DE" altLang="ja-JP" sz="2400" dirty="0">
                <a:solidFill>
                  <a:srgbClr val="333333"/>
                </a:solidFill>
              </a:rPr>
              <a:t> </a:t>
            </a:r>
            <a:br>
              <a:rPr lang="de-DE" altLang="ja-JP" sz="2400" dirty="0">
                <a:solidFill>
                  <a:srgbClr val="333333"/>
                </a:solidFill>
              </a:rPr>
            </a:br>
            <a:r>
              <a:rPr lang="ja-JP" altLang="de-DE" sz="2400" dirty="0">
                <a:solidFill>
                  <a:srgbClr val="333333"/>
                </a:solidFill>
              </a:rPr>
              <a:t>モノの中には「論理」によって付け加えられるものもある</a:t>
            </a:r>
            <a:r>
              <a:rPr lang="de-DE" altLang="ja-JP" sz="2400" dirty="0">
                <a:solidFill>
                  <a:srgbClr val="333333"/>
                </a:solidFill>
              </a:rPr>
              <a:t>(</a:t>
            </a:r>
            <a:r>
              <a:rPr lang="ja-JP" altLang="de-DE" sz="2400" dirty="0">
                <a:solidFill>
                  <a:srgbClr val="333333"/>
                </a:solidFill>
              </a:rPr>
              <a:t>例の中ではボールやタオル</a:t>
            </a:r>
            <a:r>
              <a:rPr lang="de-DE" altLang="ja-JP" sz="2400" dirty="0">
                <a:solidFill>
                  <a:srgbClr val="333333"/>
                </a:solidFill>
              </a:rPr>
              <a:t>)!</a:t>
            </a:r>
          </a:p>
          <a:p>
            <a:pPr marL="342900" indent="-342900" eaLnBrk="1" hangingPunct="1">
              <a:buClr>
                <a:srgbClr val="333333"/>
              </a:buClr>
              <a:buFont typeface="WingDings"/>
              <a:buChar char=""/>
            </a:pPr>
            <a:r>
              <a:rPr lang="ja-JP" altLang="de-DE" sz="2400" dirty="0">
                <a:solidFill>
                  <a:srgbClr val="333333"/>
                </a:solidFill>
              </a:rPr>
              <a:t>本当の記憶は</a:t>
            </a:r>
            <a:r>
              <a:rPr lang="ja-JP" altLang="de-DE" sz="2400" dirty="0">
                <a:solidFill>
                  <a:srgbClr val="004992"/>
                </a:solidFill>
              </a:rPr>
              <a:t>鮮明さ</a:t>
            </a:r>
            <a:r>
              <a:rPr lang="ja-JP" altLang="de-DE" sz="2400" dirty="0">
                <a:solidFill>
                  <a:srgbClr val="333333"/>
                </a:solidFill>
              </a:rPr>
              <a:t>によって過誤記憶と区別されることがある</a:t>
            </a:r>
            <a:r>
              <a:rPr lang="de-DE" altLang="ja-JP" sz="2400" dirty="0">
                <a:solidFill>
                  <a:srgbClr val="333333"/>
                </a:solidFill>
              </a:rPr>
              <a:t>: </a:t>
            </a:r>
            <a:r>
              <a:rPr lang="ja-JP" altLang="de-DE" sz="2400" dirty="0">
                <a:solidFill>
                  <a:srgbClr val="333333"/>
                </a:solidFill>
              </a:rPr>
              <a:t>過誤記憶は鮮明さがまるでなくて、詳細でもない。</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30</a:t>
            </a:fld>
            <a:endParaRPr lang="de-DE" altLang="ja-JP">
              <a:latin typeface="+mn-lt"/>
            </a:endParaRPr>
          </a:p>
        </p:txBody>
      </p:sp>
    </p:spTree>
    <p:extLst>
      <p:ext uri="{BB962C8B-B14F-4D97-AF65-F5344CB8AC3E}">
        <p14:creationId xmlns:p14="http://schemas.microsoft.com/office/powerpoint/2010/main" val="1326728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記憶のエラーの種類</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ja-JP"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31</a:t>
            </a:fld>
            <a:endParaRPr lang="de-DE" altLang="ja-JP">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記憶のエラーの種類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32</a:t>
            </a:fld>
            <a:endParaRPr lang="de-DE" altLang="ja-JP">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記憶のエラーの種類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記憶バイアス</a:t>
            </a:r>
            <a:r>
              <a:rPr lang="en-US" altLang="de-DE" sz="2400" dirty="0">
                <a:solidFill>
                  <a:srgbClr val="004992"/>
                </a:solidFill>
              </a:rPr>
              <a:t>:</a:t>
            </a:r>
            <a:r>
              <a:rPr lang="en-US" altLang="de-DE" sz="2400" dirty="0">
                <a:solidFill>
                  <a:srgbClr val="333333"/>
                </a:solidFill>
              </a:rPr>
              <a:t>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ja-JP" altLang="en-US" sz="2400" dirty="0">
                <a:solidFill>
                  <a:srgbClr val="333333"/>
                </a:solidFill>
              </a:rPr>
              <a:t>正常な記憶バイアス</a:t>
            </a:r>
            <a:r>
              <a:rPr lang="en-US" altLang="de-DE" sz="2400" dirty="0">
                <a:solidFill>
                  <a:srgbClr val="333333"/>
                </a:solidFill>
              </a:rPr>
              <a:t>: </a:t>
            </a:r>
            <a:r>
              <a:rPr lang="ja-JP" altLang="en-US" sz="2400" dirty="0">
                <a:solidFill>
                  <a:srgbClr val="333333"/>
                </a:solidFill>
              </a:rPr>
              <a:t>良かったことは嫌なことよりよりよく記憶される</a:t>
            </a:r>
            <a:br>
              <a:rPr lang="en-US" altLang="ja-JP" sz="2400">
                <a:solidFill>
                  <a:srgbClr val="333333"/>
                </a:solidFill>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ja-JP" altLang="en-US" sz="2400" dirty="0">
                <a:solidFill>
                  <a:srgbClr val="333333"/>
                </a:solidFill>
                <a:sym typeface="Wingdings" panose="05000000000000000000" pitchFamily="2" charset="2"/>
              </a:rPr>
              <a:t>抑うつ的記憶バイアス</a:t>
            </a:r>
            <a:r>
              <a:rPr lang="en-US" altLang="de-DE" sz="2400" dirty="0">
                <a:solidFill>
                  <a:srgbClr val="333333"/>
                </a:solidFill>
              </a:rPr>
              <a:t>: </a:t>
            </a:r>
            <a:r>
              <a:rPr lang="ja-JP" altLang="en-US" sz="2400" dirty="0">
                <a:solidFill>
                  <a:srgbClr val="333333"/>
                </a:solidFill>
              </a:rPr>
              <a:t>嫌なことが良かったことより良く記憶される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33</a:t>
            </a:fld>
            <a:endParaRPr lang="de-DE" altLang="ja-JP">
              <a:latin typeface="+mn-lt"/>
            </a:endParaRPr>
          </a:p>
        </p:txBody>
      </p:sp>
    </p:spTree>
    <p:extLst>
      <p:ext uri="{BB962C8B-B14F-4D97-AF65-F5344CB8AC3E}">
        <p14:creationId xmlns:p14="http://schemas.microsoft.com/office/powerpoint/2010/main" val="2122686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記憶のエラーの種類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記憶バイアス</a:t>
            </a:r>
            <a:r>
              <a:rPr lang="en-US" altLang="de-DE" sz="2400" dirty="0">
                <a:solidFill>
                  <a:srgbClr val="004992"/>
                </a:solidFill>
              </a:rPr>
              <a:t>:</a:t>
            </a:r>
            <a:r>
              <a:rPr lang="en-US" altLang="de-DE" sz="2400" dirty="0">
                <a:solidFill>
                  <a:srgbClr val="333333"/>
                </a:solidFill>
              </a:rPr>
              <a:t>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ja-JP" altLang="en-US" sz="2400" dirty="0">
                <a:solidFill>
                  <a:srgbClr val="333333"/>
                </a:solidFill>
              </a:rPr>
              <a:t>正常な記憶バイアス</a:t>
            </a:r>
            <a:r>
              <a:rPr lang="en-US" altLang="de-DE" sz="2400" dirty="0">
                <a:solidFill>
                  <a:srgbClr val="333333"/>
                </a:solidFill>
              </a:rPr>
              <a:t>: </a:t>
            </a:r>
            <a:r>
              <a:rPr lang="ja-JP" altLang="en-US" sz="2400" dirty="0">
                <a:solidFill>
                  <a:srgbClr val="333333"/>
                </a:solidFill>
              </a:rPr>
              <a:t>良かったことは嫌なことよりよりよく記憶される</a:t>
            </a:r>
            <a:br>
              <a:rPr lang="en-US" altLang="ja-JP" sz="2400">
                <a:solidFill>
                  <a:srgbClr val="333333"/>
                </a:solidFill>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ja-JP" altLang="en-US" sz="2400" dirty="0">
                <a:solidFill>
                  <a:srgbClr val="333333"/>
                </a:solidFill>
                <a:sym typeface="Wingdings" panose="05000000000000000000" pitchFamily="2" charset="2"/>
              </a:rPr>
              <a:t>抑うつ的記憶バイアス</a:t>
            </a:r>
            <a:r>
              <a:rPr lang="en-US" altLang="de-DE" sz="2400" dirty="0">
                <a:solidFill>
                  <a:srgbClr val="333333"/>
                </a:solidFill>
              </a:rPr>
              <a:t>: </a:t>
            </a:r>
            <a:r>
              <a:rPr lang="ja-JP" altLang="en-US" sz="2400" dirty="0">
                <a:solidFill>
                  <a:srgbClr val="333333"/>
                </a:solidFill>
              </a:rPr>
              <a:t>嫌なことが良かったことより良く記憶される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幻覚</a:t>
            </a:r>
            <a:r>
              <a:rPr lang="en-US" altLang="de-DE" sz="2400" dirty="0">
                <a:solidFill>
                  <a:srgbClr val="004992"/>
                </a:solidFill>
              </a:rPr>
              <a:t>/</a:t>
            </a:r>
            <a:r>
              <a:rPr lang="ja-JP" altLang="en-US" sz="2400" dirty="0">
                <a:solidFill>
                  <a:srgbClr val="004992"/>
                </a:solidFill>
              </a:rPr>
              <a:t>過誤記憶</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起こっていないことを覚えている</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34</a:t>
            </a:fld>
            <a:endParaRPr lang="de-DE" altLang="ja-JP">
              <a:latin typeface="+mn-lt"/>
            </a:endParaRPr>
          </a:p>
        </p:txBody>
      </p:sp>
    </p:spTree>
    <p:extLst>
      <p:ext uri="{BB962C8B-B14F-4D97-AF65-F5344CB8AC3E}">
        <p14:creationId xmlns:p14="http://schemas.microsoft.com/office/powerpoint/2010/main" val="1810907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過誤記憶</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35</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741455460"/>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世間一般で信じられていることとは対照的に、スタートレックでカーク船長</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ウィリアム・シャトナー</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は、「スコット、転送を頼む」というセリフは一度も言っていない。</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過誤記憶</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36</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908122008"/>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世間一般で信じられていることとは対照的に、スタートレックでカーク船長</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ウィリアム・シャトナー</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は、「スコット、転送を頼む」というセリフは一度も言っていない。</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ドレスデン爆撃</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ドイツ</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の目撃者の中に、爆撃の後、低空飛行の戦闘機が逃げ惑う市民へ機銃掃射したことを覚えている者がいたが、歴史家たちはこれを疑い始めている</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例：埃や広がる炎の中、そのようなことをするのは不可能だろう</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683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過誤記憶</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37</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88620986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世間一般で信じられていることとは対照的に、スタートレックでカーク船長</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ウィリアム・シャトナー</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は、「スコット、転送を頼む」というセリフは一度も言っていない。</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chemeClr val="tx1"/>
                          </a:solidFill>
                          <a:effectLst/>
                          <a:latin typeface="+mn-lt"/>
                          <a:ea typeface="+mn-ea"/>
                          <a:cs typeface="+mn-cs"/>
                        </a:rPr>
                        <a:t>ドレスデン爆撃</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ドイツ</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の目撃者の中に、爆撃の後、低空飛行の戦闘機が逃げ惑う市民へ機銃掃射したことを覚えている者がいたが、歴史家たちはこれを疑い始めている</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例：埃や広がる炎の中、そのようなことをするのは不可能だろう</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著名な心理学者であるジャン・ピアジェは二歳の時に誘拐されたことを覚えていたが、それは彼が子供の時、彼のおばあさんがした作り話であることが判明した。</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864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過誤記憶</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38</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320273880"/>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世間一般で信じられていることとは対照的に、スタートレックでカーク船長</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ウィリアム・シャトナー</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は、「スコット、転送を頼む」というセリフは一度も言っていない。</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chemeClr val="tx1"/>
                          </a:solidFill>
                          <a:effectLst/>
                          <a:latin typeface="+mn-lt"/>
                          <a:ea typeface="+mn-ea"/>
                          <a:cs typeface="+mn-cs"/>
                        </a:rPr>
                        <a:t>ドレスデン爆撃</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ドイツ</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の目撃者の中に、爆撃の後、低空飛行の戦闘機が逃げ惑う市民へ機銃掃射したことを覚えている者がいたが、歴史家たちはこれを疑い始めている</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例：埃や広がる炎の中、そのようなことをするのは不可能だろう</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著名な心理学者であるジャン・ピアジェは二歳の時に誘拐されたことを覚えていたが、それは彼が子供の時、彼のおばあさんがした作り話であることが判明した。</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ある実験で、参加者はディズニーランドの広告を示され、それにはバッグス・バニーが描いてあったが、参加者の</a:t>
                      </a:r>
                      <a:r>
                        <a:rPr kumimoji="0" lang="en-US" altLang="ja-JP" sz="1800" b="0" i="0" u="none" strike="noStrike" cap="none" normalizeH="0" baseline="0" dirty="0">
                          <a:ln>
                            <a:noFill/>
                          </a:ln>
                          <a:solidFill>
                            <a:schemeClr val="tx1"/>
                          </a:solidFill>
                          <a:effectLst/>
                          <a:latin typeface="+mn-lt"/>
                          <a:ea typeface="+mn-ea"/>
                          <a:cs typeface="+mn-cs"/>
                        </a:rPr>
                        <a:t>30%</a:t>
                      </a:r>
                      <a:r>
                        <a:rPr kumimoji="0" lang="ja-JP" altLang="en-US" sz="1800" b="0" i="0" u="none" strike="noStrike" cap="none" normalizeH="0" baseline="0" dirty="0">
                          <a:ln>
                            <a:noFill/>
                          </a:ln>
                          <a:solidFill>
                            <a:schemeClr val="tx1"/>
                          </a:solidFill>
                          <a:effectLst/>
                          <a:latin typeface="+mn-lt"/>
                          <a:ea typeface="+mn-ea"/>
                          <a:cs typeface="+mn-cs"/>
                        </a:rPr>
                        <a:t>が子供の時にディズニーランドに行った時にバッグス・バニーに会ったことを思い出したが、バッグス・バニーはディズニーではなく、ワーナーブラザーズのキャラクターである。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132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精神病の多くの人々</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は、精神病でない人々に比べて、過誤記憶により確信を持っていることが研究で示されている。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39</a:t>
            </a:fld>
            <a:endParaRPr lang="de-DE" altLang="ja-JP">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精神病の多くの人々</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は、精神病でない人々に比べて、過誤記憶により確信を持っていることが研究で示されている。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同時に、正確な記憶</a:t>
            </a:r>
            <a:r>
              <a:rPr lang="en-US" altLang="ja-JP" sz="2400" dirty="0">
                <a:solidFill>
                  <a:srgbClr val="333333"/>
                </a:solidFill>
              </a:rPr>
              <a:t>(</a:t>
            </a:r>
            <a:r>
              <a:rPr lang="ja-JP" altLang="en-US" sz="2400" dirty="0">
                <a:solidFill>
                  <a:srgbClr val="333333"/>
                </a:solidFill>
              </a:rPr>
              <a:t>すなわち、本当に起こったこと</a:t>
            </a:r>
            <a:r>
              <a:rPr lang="en-US" altLang="ja-JP" sz="2400" dirty="0">
                <a:solidFill>
                  <a:srgbClr val="333333"/>
                </a:solidFill>
              </a:rPr>
              <a:t>)</a:t>
            </a:r>
            <a:r>
              <a:rPr lang="ja-JP" altLang="en-US" sz="2400" dirty="0">
                <a:solidFill>
                  <a:srgbClr val="333333"/>
                </a:solidFill>
              </a:rPr>
              <a:t>への確信度は精神病発症中においては低下する。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40</a:t>
            </a:fld>
            <a:endParaRPr lang="de-DE" altLang="ja-JP">
              <a:latin typeface="+mn-lt"/>
            </a:endParaRPr>
          </a:p>
        </p:txBody>
      </p:sp>
    </p:spTree>
    <p:extLst>
      <p:ext uri="{BB962C8B-B14F-4D97-AF65-F5344CB8AC3E}">
        <p14:creationId xmlns:p14="http://schemas.microsoft.com/office/powerpoint/2010/main" val="759478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精神病の多くの人々</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は、精神病でない人々に比べて、過誤記憶により確信を持っていることが研究で示されている。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同時に、正確な記憶</a:t>
            </a:r>
            <a:r>
              <a:rPr lang="en-US" altLang="ja-JP" sz="2400" dirty="0">
                <a:solidFill>
                  <a:srgbClr val="333333"/>
                </a:solidFill>
              </a:rPr>
              <a:t>(</a:t>
            </a:r>
            <a:r>
              <a:rPr lang="ja-JP" altLang="en-US" sz="2400" dirty="0">
                <a:solidFill>
                  <a:srgbClr val="333333"/>
                </a:solidFill>
              </a:rPr>
              <a:t>すなわち、本当に起こったこと</a:t>
            </a:r>
            <a:r>
              <a:rPr lang="en-US" altLang="ja-JP" sz="2400" dirty="0">
                <a:solidFill>
                  <a:srgbClr val="333333"/>
                </a:solidFill>
              </a:rPr>
              <a:t>)</a:t>
            </a:r>
            <a:r>
              <a:rPr lang="ja-JP" altLang="en-US" sz="2400" dirty="0">
                <a:solidFill>
                  <a:srgbClr val="333333"/>
                </a:solidFill>
              </a:rPr>
              <a:t>への確信度は精神病発症中においては低下する。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このことで、過誤記憶から正確な記憶を識別することが難しくなり、環境への健康的で現実的な見方を難しくすることがあるかもしれない。</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41</a:t>
            </a:fld>
            <a:endParaRPr lang="de-DE" altLang="ja-JP">
              <a:latin typeface="+mn-lt"/>
            </a:endParaRPr>
          </a:p>
        </p:txBody>
      </p:sp>
    </p:spTree>
    <p:extLst>
      <p:ext uri="{BB962C8B-B14F-4D97-AF65-F5344CB8AC3E}">
        <p14:creationId xmlns:p14="http://schemas.microsoft.com/office/powerpoint/2010/main" val="2018931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どのように記憶のエラーは精神病発病中の誤解を進展させるか </a:t>
            </a:r>
            <a:r>
              <a:rPr lang="en-US" altLang="ja-JP" sz="3600">
                <a:latin typeface="+mn-lt"/>
                <a:ea typeface="+mn-ea"/>
                <a:cs typeface="+mn-cs"/>
              </a:rPr>
              <a:t>– </a:t>
            </a:r>
            <a:r>
              <a:rPr lang="ja-JP" altLang="en-US" sz="3600">
                <a:latin typeface="+mn-lt"/>
                <a:ea typeface="+mn-ea"/>
                <a:cs typeface="+mn-cs"/>
              </a:rPr>
              <a:t>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42</a:t>
            </a:fld>
            <a:endParaRPr lang="de-DE" altLang="ja-JP">
              <a:latin typeface="+mn-lt"/>
            </a:endParaRPr>
          </a:p>
        </p:txBody>
      </p:sp>
      <p:sp>
        <p:nvSpPr>
          <p:cNvPr id="89109" name="Rechteck 1"/>
          <p:cNvSpPr>
            <a:spLocks noChangeArrowheads="1"/>
          </p:cNvSpPr>
          <p:nvPr/>
        </p:nvSpPr>
        <p:spPr bwMode="auto">
          <a:xfrm>
            <a:off x="408955" y="590927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167151522"/>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過誤記憶</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実際の状況</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母親との口論</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母親が、「あなたはもはや私の娘ではない」と言ったのを覚えている。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母親が実際に言ったのは、「あなたかそうか私は知らない」であった。</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時間とともに、正確な言葉づかいは思い出せなくなる。</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グループ・セラピーのセッション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誰も私の問題を気にかけてくれない。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他の参加者たちが、その場であなたを元気づけようとしていたが、後にそれを忘れてしまった。</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de-DE" altLang="ja-JP" sz="3600">
              <a:latin typeface="+mn-lt"/>
              <a:ea typeface="+mn-ea"/>
              <a:cs typeface="+mn-cs"/>
            </a:endParaRP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もう一度、複雑な場面が示されます。</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43</a:t>
            </a:fld>
            <a:endParaRPr lang="de-DE" altLang="ja-JP">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de-DE" altLang="ja-JP" sz="3600">
              <a:latin typeface="+mn-lt"/>
              <a:ea typeface="+mn-ea"/>
              <a:cs typeface="+mn-cs"/>
            </a:endParaRP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もう一度、複雑な場面が示されます。</a:t>
            </a:r>
            <a:endParaRPr lang="de-DE" altLang="ja-JP" sz="2400" dirty="0">
              <a:solidFill>
                <a:srgbClr val="333333"/>
              </a:solidFill>
            </a:endParaRPr>
          </a:p>
          <a:p>
            <a:pPr marL="342900" indent="-342900" eaLnBrk="1" hangingPunct="1">
              <a:buClr>
                <a:srgbClr val="333333"/>
              </a:buClr>
              <a:buFont typeface="WingDings"/>
              <a:buChar char=""/>
            </a:pPr>
            <a:r>
              <a:rPr lang="ja-JP" altLang="de-DE" sz="2400" dirty="0">
                <a:solidFill>
                  <a:srgbClr val="333333"/>
                </a:solidFill>
              </a:rPr>
              <a:t>省略されていたものを見つけようとしてください</a:t>
            </a:r>
            <a:r>
              <a:rPr lang="de-DE" altLang="ja-JP" sz="2400" dirty="0">
                <a:solidFill>
                  <a:srgbClr val="333333"/>
                </a:solidFill>
              </a:rPr>
              <a:t>(</a:t>
            </a:r>
            <a:r>
              <a:rPr lang="ja-JP" altLang="de-DE" sz="2400" dirty="0">
                <a:solidFill>
                  <a:srgbClr val="333333"/>
                </a:solidFill>
              </a:rPr>
              <a:t>なかったものは後で青で示されます</a:t>
            </a:r>
            <a:r>
              <a:rPr lang="de-DE" altLang="ja-JP" sz="2400" dirty="0">
                <a:solidFill>
                  <a:srgbClr val="333333"/>
                </a:solidFill>
              </a:rPr>
              <a:t>)</a:t>
            </a:r>
            <a:r>
              <a:rPr lang="ja-JP"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44</a:t>
            </a:fld>
            <a:endParaRPr lang="de-DE" altLang="ja-JP">
              <a:latin typeface="+mn-lt"/>
            </a:endParaRPr>
          </a:p>
        </p:txBody>
      </p:sp>
    </p:spTree>
    <p:extLst>
      <p:ext uri="{BB962C8B-B14F-4D97-AF65-F5344CB8AC3E}">
        <p14:creationId xmlns:p14="http://schemas.microsoft.com/office/powerpoint/2010/main" val="1800161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45</a:t>
            </a:fld>
            <a:endParaRPr lang="de-DE" altLang="ja-JP">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キオスク</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何が見えましたか</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キオスクの看板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ソーセージ</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ゴミ箱</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ベンチ</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旗</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値札</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ビン</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店員</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46</a:t>
            </a:fld>
            <a:endParaRPr lang="de-DE" altLang="ja-JP">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キオスク</a:t>
            </a:r>
            <a:endParaRPr lang="de-DE" altLang="ja-JP" sz="3600">
              <a:solidFill>
                <a:srgbClr val="004992"/>
              </a:solidFill>
              <a:latin typeface="+mn-lt"/>
              <a:ea typeface="+mn-ea"/>
              <a:cs typeface="+mn-cs"/>
            </a:endParaRPr>
          </a:p>
        </p:txBody>
      </p:sp>
      <p:sp>
        <p:nvSpPr>
          <p:cNvPr id="993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キオスクの看板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ソーセージ</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ゴミ箱</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ベンチ</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旗</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値札</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ビン</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店員</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47</a:t>
            </a:fld>
            <a:endParaRPr lang="de-DE" altLang="ja-JP">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48</a:t>
            </a:fld>
            <a:endParaRPr lang="de-DE" altLang="ja-JP">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庭</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0342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じょうろ</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ヒマワリ</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花壇</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樹木</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ショベル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くまで</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ホース</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49</a:t>
            </a:fld>
            <a:endParaRPr lang="de-DE" altLang="ja-JP">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t>庭</a:t>
            </a:r>
            <a:endParaRPr lang="en-US" sz="3600" dirty="0"/>
          </a:p>
        </p:txBody>
      </p:sp>
      <p:sp>
        <p:nvSpPr>
          <p:cNvPr id="10547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じょうろ</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ヒマワリ</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花壇</a:t>
            </a:r>
            <a:endParaRPr lang="de-DE" altLang="ja-JP" sz="2400" dirty="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dirty="0">
                <a:solidFill>
                  <a:srgbClr val="004992"/>
                </a:solidFill>
              </a:rPr>
              <a:t>樹木</a:t>
            </a:r>
            <a:endParaRPr lang="de-DE" altLang="ja-JP" sz="2400" dirty="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dirty="0">
                <a:solidFill>
                  <a:srgbClr val="004992"/>
                </a:solidFill>
              </a:rPr>
              <a:t>ショベル</a:t>
            </a:r>
            <a:endParaRPr lang="de-DE" altLang="ja-JP" sz="24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くまで</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ホース</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1AD3B37F-0933-4705-86C6-336ED04EB744}" type="slidenum">
              <a:rPr lang="ja-JP" altLang="de-DE" smtClean="0">
                <a:latin typeface="+mn-lt"/>
              </a:rPr>
              <a:pPr>
                <a:defRPr/>
              </a:pPr>
              <a:t>50</a:t>
            </a:fld>
            <a:endParaRPr lang="de-DE" altLang="ja-JP">
              <a:latin typeface="+mn-lt"/>
            </a:endParaRP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1AD3B37F-0933-4705-86C6-336ED04EB744}" type="slidenum">
              <a:rPr lang="ja-JP" altLang="de-DE" smtClean="0">
                <a:latin typeface="+mn-lt"/>
              </a:rPr>
              <a:pPr>
                <a:defRPr/>
              </a:pPr>
              <a:t>51</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ja-JP" altLang="en-US" sz="1800" i="1" spc="-5" dirty="0">
                <a:solidFill>
                  <a:srgbClr val="333333"/>
                </a:solidFill>
                <a:latin typeface="+mn-lt"/>
              </a:rPr>
              <a:t>トレーナーの方へ</a:t>
            </a:r>
            <a:r>
              <a:rPr lang="en-US"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ja-JP" altLang="en-US" sz="180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862420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ja-JP"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52</a:t>
            </a:fld>
            <a:endParaRPr lang="de-DE" altLang="ja-JP">
              <a:latin typeface="+mn-lt"/>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ブレーンストーミング</a:t>
            </a:r>
            <a:endParaRPr lang="de-DE" altLang="ja-JP" sz="3600" dirty="0">
              <a:latin typeface="+mn-lt"/>
              <a:ea typeface="+mn-ea"/>
              <a:cs typeface="+mn-cs"/>
            </a:endParaRPr>
          </a:p>
        </p:txBody>
      </p:sp>
      <p:sp>
        <p:nvSpPr>
          <p:cNvPr id="110595"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ja-JP" altLang="de-DE" sz="2400" dirty="0">
                <a:solidFill>
                  <a:srgbClr val="333333"/>
                </a:solidFill>
              </a:rPr>
              <a:t>普通の教室にあるものってなんでしょう</a:t>
            </a:r>
            <a:r>
              <a:rPr lang="de-DE" altLang="ja-JP" sz="2400" dirty="0">
                <a:solidFill>
                  <a:srgbClr val="333333"/>
                </a:solidFill>
              </a:rPr>
              <a:t>?</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53</a:t>
            </a:fld>
            <a:endParaRPr lang="de-DE" altLang="ja-JP">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教室</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画像には何がありましたか</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126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リュックサック</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地</a:t>
            </a:r>
            <a:r>
              <a:rPr lang="ja-JP" altLang="de-DE" sz="2400" dirty="0">
                <a:solidFill>
                  <a:srgbClr val="333333"/>
                </a:solidFill>
              </a:rPr>
              <a:t>図</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本</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椅子</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先生用の椅子</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黒板</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先生のカバン</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54</a:t>
            </a:fld>
            <a:endParaRPr lang="de-DE" altLang="ja-JP">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教室</a:t>
            </a:r>
            <a:endParaRPr lang="de-DE" altLang="ja-JP" sz="3600">
              <a:latin typeface="+mn-lt"/>
              <a:ea typeface="+mn-ea"/>
              <a:cs typeface="+mn-cs"/>
            </a:endParaRPr>
          </a:p>
        </p:txBody>
      </p:sp>
      <p:sp>
        <p:nvSpPr>
          <p:cNvPr id="1146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リュックサック</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地図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本</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先生用の椅子</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黒板</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先生のカバン</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55</a:t>
            </a:fld>
            <a:endParaRPr lang="de-DE" altLang="ja-JP">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56</a:t>
            </a:fld>
            <a:endParaRPr lang="de-DE" altLang="ja-JP">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漁師</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パイプ</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バケツ</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帽子のボタン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en-CA" sz="2400">
                <a:solidFill>
                  <a:srgbClr val="333333"/>
                </a:solidFill>
              </a:rPr>
              <a:t>ボートの</a:t>
            </a:r>
            <a:r>
              <a:rPr lang="ja-JP" altLang="en-US" sz="2400">
                <a:solidFill>
                  <a:srgbClr val="333333"/>
                </a:solidFill>
              </a:rPr>
              <a:t>“</a:t>
            </a:r>
            <a:r>
              <a:rPr lang="en-CA" altLang="de-DE" sz="2400">
                <a:solidFill>
                  <a:srgbClr val="333333"/>
                </a:solidFill>
              </a:rPr>
              <a:t>Sport”</a:t>
            </a:r>
            <a:r>
              <a:rPr lang="ja-JP" altLang="en-CA" sz="2400">
                <a:solidFill>
                  <a:srgbClr val="333333"/>
                </a:solidFill>
              </a:rPr>
              <a:t>のマーク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釣り竿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赤いセーター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endParaRPr lang="ja-JP" altLang="en-US"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57</a:t>
            </a:fld>
            <a:endParaRPr lang="de-DE" altLang="ja-JP">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漁師</a:t>
            </a:r>
            <a:endParaRPr lang="de-DE" altLang="ja-JP" sz="3600">
              <a:latin typeface="+mn-lt"/>
              <a:ea typeface="+mn-ea"/>
              <a:cs typeface="+mn-cs"/>
            </a:endParaRPr>
          </a:p>
        </p:txBody>
      </p:sp>
      <p:sp>
        <p:nvSpPr>
          <p:cNvPr id="1208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パイプ</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バケツ</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帽子のボタン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en-CA" sz="2400">
                <a:solidFill>
                  <a:srgbClr val="333333"/>
                </a:solidFill>
              </a:rPr>
              <a:t>ボートの</a:t>
            </a:r>
            <a:r>
              <a:rPr lang="ja-JP" altLang="en-US" sz="2400">
                <a:solidFill>
                  <a:srgbClr val="333333"/>
                </a:solidFill>
              </a:rPr>
              <a:t>“</a:t>
            </a:r>
            <a:r>
              <a:rPr lang="en-CA" altLang="de-DE" sz="2400">
                <a:solidFill>
                  <a:srgbClr val="333333"/>
                </a:solidFill>
              </a:rPr>
              <a:t>Sport”</a:t>
            </a:r>
            <a:r>
              <a:rPr lang="ja-JP" altLang="en-CA" sz="2400">
                <a:solidFill>
                  <a:srgbClr val="333333"/>
                </a:solidFill>
              </a:rPr>
              <a:t>のマーク</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釣り竿</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赤いセーター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endParaRPr lang="ja-JP" altLang="en-US"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58</a:t>
            </a:fld>
            <a:endParaRPr lang="de-DE" altLang="ja-JP">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59</a:t>
            </a:fld>
            <a:endParaRPr lang="de-DE" altLang="ja-JP">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ブレーンストーミング</a:t>
            </a:r>
            <a:endParaRPr lang="de-DE" altLang="ja-JP" sz="3600">
              <a:latin typeface="+mn-lt"/>
              <a:ea typeface="+mn-ea"/>
              <a:cs typeface="+mn-cs"/>
            </a:endParaRPr>
          </a:p>
        </p:txBody>
      </p:sp>
      <p:sp>
        <p:nvSpPr>
          <p:cNvPr id="124931"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ja-JP" altLang="de-DE" sz="2400" dirty="0">
                <a:solidFill>
                  <a:srgbClr val="333333"/>
                </a:solidFill>
              </a:rPr>
              <a:t>交差点に普通にあるものは何でしょう</a:t>
            </a:r>
            <a:r>
              <a:rPr lang="de-DE" altLang="ja-JP" sz="2400" dirty="0">
                <a:solidFill>
                  <a:srgbClr val="333333"/>
                </a:solidFill>
              </a:rPr>
              <a:t>?</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60</a:t>
            </a:fld>
            <a:endParaRPr lang="de-DE" altLang="ja-JP">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交差点</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画像には何がありましたか</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警察官</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自転車に乗った子供</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年配の女性</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青信号</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横断歩道</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一時停止標識</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建物の輪郭</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61</a:t>
            </a:fld>
            <a:endParaRPr lang="de-DE" altLang="ja-JP">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交差点</a:t>
            </a:r>
            <a:endParaRPr lang="de-DE" altLang="ja-JP" sz="3600">
              <a:latin typeface="+mn-lt"/>
              <a:ea typeface="+mn-ea"/>
              <a:cs typeface="+mn-cs"/>
            </a:endParaRPr>
          </a:p>
        </p:txBody>
      </p:sp>
      <p:sp>
        <p:nvSpPr>
          <p:cNvPr id="1290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車</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警察官</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自転車に乗った子供</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年配の女性</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青信号</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横断歩道</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一時停止標識</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建物の輪郭</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62</a:t>
            </a:fld>
            <a:endParaRPr lang="de-DE" altLang="ja-JP">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63</a:t>
            </a:fld>
            <a:endParaRPr lang="de-DE" altLang="ja-JP">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ブレーンストーミング</a:t>
            </a:r>
            <a:endParaRPr lang="de-DE" altLang="ja-JP" sz="3600">
              <a:latin typeface="+mn-lt"/>
              <a:ea typeface="+mn-ea"/>
              <a:cs typeface="+mn-cs"/>
            </a:endParaRPr>
          </a:p>
        </p:txBody>
      </p:sp>
      <p:sp>
        <p:nvSpPr>
          <p:cNvPr id="133123"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ja-JP" altLang="de-DE" sz="2400" dirty="0">
                <a:solidFill>
                  <a:srgbClr val="333333"/>
                </a:solidFill>
              </a:rPr>
              <a:t>公園によくあるものは何でしょう</a:t>
            </a:r>
            <a:r>
              <a:rPr lang="de-DE" altLang="ja-JP" sz="2400" dirty="0">
                <a:solidFill>
                  <a:srgbClr val="333333"/>
                </a:solidFill>
              </a:rPr>
              <a:t>?</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64</a:t>
            </a:fld>
            <a:endParaRPr lang="de-DE" altLang="ja-JP">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公園</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画像には何がありましたか</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351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滑り台</a:t>
            </a:r>
            <a:endParaRPr lang="de-DE" altLang="ja-JP" sz="20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回転遊具</a:t>
            </a:r>
            <a:endParaRPr lang="de-DE" altLang="ja-JP" sz="20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凧</a:t>
            </a: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スケートボード</a:t>
            </a: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ボール</a:t>
            </a: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樹木</a:t>
            </a: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ブランコ</a:t>
            </a:r>
            <a:endParaRPr lang="de-DE" altLang="ja-JP" sz="20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おもちゃ</a:t>
            </a:r>
            <a:endParaRPr lang="de-DE" altLang="ja-JP" sz="20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砂場</a:t>
            </a:r>
            <a:endParaRPr lang="de-DE" altLang="ja-JP" sz="20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65</a:t>
            </a:fld>
            <a:endParaRPr lang="de-DE" altLang="ja-JP">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公園</a:t>
            </a:r>
            <a:endParaRPr lang="de-DE" altLang="ja-JP" sz="3600">
              <a:latin typeface="+mn-lt"/>
              <a:ea typeface="+mn-ea"/>
              <a:cs typeface="+mn-cs"/>
            </a:endParaRPr>
          </a:p>
        </p:txBody>
      </p:sp>
      <p:sp>
        <p:nvSpPr>
          <p:cNvPr id="13721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滑り台</a:t>
            </a:r>
            <a:endParaRPr lang="de-DE" altLang="ja-JP" sz="20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回転遊具</a:t>
            </a:r>
            <a:endParaRPr lang="de-DE" altLang="ja-JP" sz="20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凧</a:t>
            </a: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スケートボード</a:t>
            </a:r>
          </a:p>
          <a:p>
            <a:pPr marL="342900" indent="-342900" eaLnBrk="1" hangingPunct="1">
              <a:lnSpc>
                <a:spcPct val="100000"/>
              </a:lnSpc>
              <a:spcBef>
                <a:spcPts val="1200"/>
              </a:spcBef>
              <a:buClr>
                <a:srgbClr val="004992"/>
              </a:buClr>
              <a:buFont typeface="WingDings"/>
              <a:buChar char=""/>
            </a:pPr>
            <a:r>
              <a:rPr lang="ja-JP" altLang="de-DE" sz="2000" dirty="0">
                <a:solidFill>
                  <a:srgbClr val="004992"/>
                </a:solidFill>
              </a:rPr>
              <a:t>ボール</a:t>
            </a: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樹木</a:t>
            </a:r>
          </a:p>
          <a:p>
            <a:pPr marL="342900" indent="-342900" eaLnBrk="1" hangingPunct="1">
              <a:lnSpc>
                <a:spcPct val="100000"/>
              </a:lnSpc>
              <a:spcBef>
                <a:spcPts val="1200"/>
              </a:spcBef>
              <a:buClr>
                <a:srgbClr val="004992"/>
              </a:buClr>
              <a:buFont typeface="WingDings"/>
              <a:buChar char=""/>
            </a:pPr>
            <a:r>
              <a:rPr lang="ja-JP" altLang="de-DE" sz="2000" dirty="0">
                <a:solidFill>
                  <a:srgbClr val="004992"/>
                </a:solidFill>
              </a:rPr>
              <a:t>ブランコ</a:t>
            </a:r>
            <a:endParaRPr lang="de-DE" altLang="ja-JP" sz="20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おもちゃ</a:t>
            </a:r>
            <a:endParaRPr lang="de-DE" altLang="ja-JP" sz="20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砂場</a:t>
            </a:r>
            <a:endParaRPr lang="de-DE" altLang="ja-JP" sz="20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66</a:t>
            </a:fld>
            <a:endParaRPr lang="de-DE" altLang="ja-JP">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67</a:t>
            </a:fld>
            <a:endParaRPr lang="de-DE" altLang="ja-JP">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結婚式</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教会の窓</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新郎の付添人</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花嫁のベール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花を持った女の子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長椅子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ドア</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68</a:t>
            </a:fld>
            <a:endParaRPr lang="de-DE" altLang="ja-JP">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結婚式</a:t>
            </a:r>
            <a:endParaRPr lang="de-DE" altLang="ja-JP" sz="3600">
              <a:latin typeface="+mn-lt"/>
              <a:ea typeface="+mn-ea"/>
              <a:cs typeface="+mn-cs"/>
            </a:endParaRPr>
          </a:p>
        </p:txBody>
      </p:sp>
      <p:sp>
        <p:nvSpPr>
          <p:cNvPr id="1433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教会の窓</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新郎の付添人</a:t>
            </a:r>
            <a:endParaRPr lang="de-DE" altLang="ja-JP" sz="240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花嫁のベール</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花を持った女の子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長椅子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ドア</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69</a:t>
            </a:fld>
            <a:endParaRPr lang="de-DE" altLang="ja-JP">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70</a:t>
            </a:fld>
            <a:endParaRPr lang="de-DE" altLang="ja-JP">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サッカー</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スコアボード</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ゴール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サイドライン</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選手</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サッカーボール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観客</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広告</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71</a:t>
            </a:fld>
            <a:endParaRPr lang="de-DE" altLang="ja-JP">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サッカー</a:t>
            </a:r>
            <a:endParaRPr lang="de-DE" altLang="ja-JP" sz="3600">
              <a:latin typeface="+mn-lt"/>
              <a:ea typeface="+mn-ea"/>
              <a:cs typeface="+mn-cs"/>
            </a:endParaRPr>
          </a:p>
        </p:txBody>
      </p:sp>
      <p:sp>
        <p:nvSpPr>
          <p:cNvPr id="1495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スコアボード</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ゴール</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サイドライン</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選手</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サッカーボール</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観客</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広告</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72</a:t>
            </a:fld>
            <a:endParaRPr lang="de-DE" altLang="ja-JP">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73</a:t>
            </a:fld>
            <a:endParaRPr lang="de-DE" altLang="ja-JP">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月面</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発射台</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酸素タンク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ヘルメット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月のクレーター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ロケットの噴出口</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背景の三日月形の惑星</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74</a:t>
            </a:fld>
            <a:endParaRPr lang="de-DE" altLang="ja-JP">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月面</a:t>
            </a:r>
            <a:endParaRPr lang="de-DE" altLang="ja-JP" sz="3600">
              <a:latin typeface="+mn-lt"/>
              <a:ea typeface="+mn-ea"/>
              <a:cs typeface="+mn-cs"/>
            </a:endParaRPr>
          </a:p>
        </p:txBody>
      </p:sp>
      <p:sp>
        <p:nvSpPr>
          <p:cNvPr id="1556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発射台</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酸素タンク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ヘルメット</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月のクレーター</a:t>
            </a:r>
            <a:endParaRPr lang="de-DE" altLang="ja-JP" sz="240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ロケットの噴出口</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背景の三日月形の惑星</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75</a:t>
            </a:fld>
            <a:endParaRPr lang="de-DE" altLang="ja-JP">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76</a:t>
            </a:fld>
            <a:endParaRPr lang="de-DE" altLang="ja-JP">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レスキュー</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658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ヘリコプター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ゴムボート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ダイバー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転覆したボート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担架</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ライフ・セーバー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パイロット</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77</a:t>
            </a:fld>
            <a:endParaRPr lang="de-DE" altLang="ja-JP">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レスキュー</a:t>
            </a:r>
            <a:endParaRPr lang="ja-JP" altLang="de-DE" sz="3600" dirty="0">
              <a:latin typeface="+mn-lt"/>
              <a:ea typeface="+mn-ea"/>
              <a:cs typeface="+mn-cs"/>
            </a:endParaRPr>
          </a:p>
        </p:txBody>
      </p:sp>
      <p:sp>
        <p:nvSpPr>
          <p:cNvPr id="1679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ヘリコプター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ゴムボート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ダイバー</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転覆したボート</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担架</a:t>
            </a: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ライフ・セーバー</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パイロット</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78</a:t>
            </a:fld>
            <a:endParaRPr lang="de-DE" altLang="ja-JP">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ja-JP"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79</a:t>
            </a:fld>
            <a:endParaRPr lang="de-DE" altLang="ja-JP">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ブレーンストーミング</a:t>
            </a:r>
            <a:endParaRPr lang="de-DE" altLang="ja-JP" sz="3600">
              <a:latin typeface="+mn-lt"/>
              <a:ea typeface="+mn-ea"/>
              <a:cs typeface="+mn-cs"/>
            </a:endParaRPr>
          </a:p>
        </p:txBody>
      </p:sp>
      <p:sp>
        <p:nvSpPr>
          <p:cNvPr id="172035"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ja-JP" altLang="de-DE" sz="2400" dirty="0">
                <a:solidFill>
                  <a:srgbClr val="333333"/>
                </a:solidFill>
              </a:rPr>
              <a:t>工事現場によくあるものは何でしょう</a:t>
            </a:r>
            <a:r>
              <a:rPr lang="de-DE" altLang="ja-JP" sz="2400" dirty="0">
                <a:solidFill>
                  <a:srgbClr val="333333"/>
                </a:solidFill>
              </a:rPr>
              <a:t>?</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pPr eaLnBrk="1" hangingPunct="1">
              <a:buFont typeface="Wingdings" panose="05000000000000000000" pitchFamily="2" charset="2"/>
              <a:buNone/>
            </a:pP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80</a:t>
            </a:fld>
            <a:endParaRPr lang="de-DE" altLang="ja-JP">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道路工事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画像には何がありましたか</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7408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水道管</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手押し車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フェンス</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掘削機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削岩機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シャベル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一時停止の道路標識</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81</a:t>
            </a:fld>
            <a:endParaRPr lang="de-DE" altLang="ja-JP">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道路工事</a:t>
            </a:r>
            <a:endParaRPr lang="de-DE" altLang="ja-JP" sz="3600">
              <a:latin typeface="+mn-lt"/>
              <a:ea typeface="+mn-ea"/>
              <a:cs typeface="+mn-cs"/>
            </a:endParaRPr>
          </a:p>
        </p:txBody>
      </p:sp>
      <p:sp>
        <p:nvSpPr>
          <p:cNvPr id="176133"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水道管</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手押し車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フェンス</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掘削機</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削岩機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シャベル</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一時停止の道路標識</a:t>
            </a:r>
            <a:endParaRPr lang="de-DE" altLang="ja-JP" sz="240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82</a:t>
            </a:fld>
            <a:endParaRPr lang="de-DE" altLang="ja-JP">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000" b="1" dirty="0">
                <a:solidFill>
                  <a:srgbClr val="333333"/>
                </a:solidFill>
              </a:rPr>
              <a:t>学習目標</a:t>
            </a:r>
            <a:r>
              <a:rPr lang="en-US" altLang="de-DE" sz="2000" b="1" dirty="0">
                <a:solidFill>
                  <a:srgbClr val="333333"/>
                </a:solidFill>
              </a:rPr>
              <a:t>:</a:t>
            </a:r>
          </a:p>
          <a:p>
            <a:pPr marL="342900" lvl="0" indent="-342900" defTabSz="914400" fontAlgn="base">
              <a:buClr>
                <a:srgbClr val="333333"/>
              </a:buClr>
              <a:buFont typeface="WingDings"/>
              <a:buChar char=""/>
            </a:pPr>
            <a:r>
              <a:rPr lang="ja-JP" altLang="en-US" sz="2000" dirty="0">
                <a:solidFill>
                  <a:srgbClr val="004992"/>
                </a:solidFill>
              </a:rPr>
              <a:t>記憶は我々にいたずらをすることがある</a:t>
            </a:r>
            <a:r>
              <a:rPr lang="en-US" altLang="de-DE" sz="2000" dirty="0">
                <a:solidFill>
                  <a:srgbClr val="004992"/>
                </a:solidFill>
              </a:rPr>
              <a:t>!</a:t>
            </a:r>
            <a:br>
              <a:rPr lang="en-US" altLang="de-DE" sz="2000" dirty="0">
                <a:solidFill>
                  <a:srgbClr val="004992"/>
                </a:solidFill>
              </a:rPr>
            </a:br>
            <a:r>
              <a:rPr lang="ja-JP" altLang="de-DE" sz="2000" dirty="0">
                <a:solidFill>
                  <a:srgbClr val="333333"/>
                </a:solidFill>
              </a:rPr>
              <a:t>特に重要な出来事</a:t>
            </a:r>
            <a:r>
              <a:rPr lang="de-DE" altLang="ja-JP" sz="2000" dirty="0">
                <a:solidFill>
                  <a:srgbClr val="333333"/>
                </a:solidFill>
              </a:rPr>
              <a:t>(</a:t>
            </a:r>
            <a:r>
              <a:rPr lang="ja-JP" altLang="de-DE" sz="2000" dirty="0">
                <a:solidFill>
                  <a:srgbClr val="333333"/>
                </a:solidFill>
              </a:rPr>
              <a:t>けんか、目撃証言、宣誓証言</a:t>
            </a:r>
            <a:r>
              <a:rPr lang="de-DE" altLang="ja-JP" sz="2000" dirty="0">
                <a:solidFill>
                  <a:srgbClr val="333333"/>
                </a:solidFill>
              </a:rPr>
              <a:t>)</a:t>
            </a:r>
            <a:r>
              <a:rPr lang="ja-JP" altLang="de-DE" sz="2000" dirty="0">
                <a:solidFill>
                  <a:srgbClr val="333333"/>
                </a:solidFill>
              </a:rPr>
              <a:t>は、覚えていられる。</a:t>
            </a:r>
            <a:r>
              <a:rPr lang="ja-JP" altLang="en-US" sz="2000" dirty="0">
                <a:solidFill>
                  <a:srgbClr val="333333"/>
                </a:solidFill>
              </a:rPr>
              <a:t>もし、ある出来事について</a:t>
            </a:r>
            <a:r>
              <a:rPr lang="ja-JP" altLang="en-US" sz="2000" i="1" dirty="0">
                <a:solidFill>
                  <a:srgbClr val="333333"/>
                </a:solidFill>
              </a:rPr>
              <a:t>鮮明に</a:t>
            </a:r>
            <a:r>
              <a:rPr lang="ja-JP" altLang="en-US" sz="2000" dirty="0">
                <a:solidFill>
                  <a:srgbClr val="333333"/>
                </a:solidFill>
              </a:rPr>
              <a:t>思い出すことができなければ</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ja-JP" altLang="en-US" sz="2000" dirty="0">
                <a:solidFill>
                  <a:srgbClr val="004992"/>
                </a:solidFill>
              </a:rPr>
              <a:t>自分の記憶の正しさに確信を持ち過ぎないこと。</a:t>
            </a:r>
            <a:endParaRPr lang="en-US" altLang="ja-JP" sz="20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83</a:t>
            </a:fld>
            <a:endParaRPr lang="de-DE" altLang="ja-JP">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000" b="1" dirty="0">
                <a:solidFill>
                  <a:srgbClr val="333333"/>
                </a:solidFill>
              </a:rPr>
              <a:t>学習目標</a:t>
            </a:r>
            <a:r>
              <a:rPr lang="en-US" altLang="de-DE" sz="2000" b="1" dirty="0">
                <a:solidFill>
                  <a:srgbClr val="333333"/>
                </a:solidFill>
              </a:rPr>
              <a:t>:</a:t>
            </a:r>
          </a:p>
          <a:p>
            <a:pPr marL="342900" lvl="0" indent="-342900" defTabSz="914400" fontAlgn="base">
              <a:buClr>
                <a:srgbClr val="333333"/>
              </a:buClr>
              <a:buFont typeface="WingDings"/>
              <a:buChar char=""/>
            </a:pPr>
            <a:r>
              <a:rPr lang="ja-JP" altLang="en-US" sz="2000" dirty="0">
                <a:solidFill>
                  <a:srgbClr val="004992"/>
                </a:solidFill>
              </a:rPr>
              <a:t>記憶は我々にいたずらをすることがある</a:t>
            </a:r>
            <a:r>
              <a:rPr lang="en-US" altLang="de-DE" sz="2000" dirty="0">
                <a:solidFill>
                  <a:srgbClr val="004992"/>
                </a:solidFill>
              </a:rPr>
              <a:t>!</a:t>
            </a:r>
            <a:br>
              <a:rPr lang="en-US" altLang="de-DE" sz="2000" dirty="0">
                <a:solidFill>
                  <a:srgbClr val="004992"/>
                </a:solidFill>
              </a:rPr>
            </a:br>
            <a:r>
              <a:rPr lang="ja-JP" altLang="de-DE" sz="2000" dirty="0">
                <a:solidFill>
                  <a:srgbClr val="333333"/>
                </a:solidFill>
              </a:rPr>
              <a:t>特に重要な出来事</a:t>
            </a:r>
            <a:r>
              <a:rPr lang="de-DE" altLang="ja-JP" sz="2000" dirty="0">
                <a:solidFill>
                  <a:srgbClr val="333333"/>
                </a:solidFill>
              </a:rPr>
              <a:t>(</a:t>
            </a:r>
            <a:r>
              <a:rPr lang="ja-JP" altLang="de-DE" sz="2000" dirty="0">
                <a:solidFill>
                  <a:srgbClr val="333333"/>
                </a:solidFill>
              </a:rPr>
              <a:t>けんか、目撃証言、宣誓証言</a:t>
            </a:r>
            <a:r>
              <a:rPr lang="de-DE" altLang="ja-JP" sz="2000" dirty="0">
                <a:solidFill>
                  <a:srgbClr val="333333"/>
                </a:solidFill>
              </a:rPr>
              <a:t>)</a:t>
            </a:r>
            <a:r>
              <a:rPr lang="ja-JP" altLang="de-DE" sz="2000" dirty="0">
                <a:solidFill>
                  <a:srgbClr val="333333"/>
                </a:solidFill>
              </a:rPr>
              <a:t>は、覚えていられる。</a:t>
            </a:r>
            <a:r>
              <a:rPr lang="ja-JP" altLang="en-US" sz="2000" dirty="0">
                <a:solidFill>
                  <a:srgbClr val="333333"/>
                </a:solidFill>
              </a:rPr>
              <a:t>もし、ある出来事について</a:t>
            </a:r>
            <a:r>
              <a:rPr lang="ja-JP" altLang="en-US" sz="2000" i="1" dirty="0">
                <a:solidFill>
                  <a:srgbClr val="333333"/>
                </a:solidFill>
              </a:rPr>
              <a:t>鮮明に</a:t>
            </a:r>
            <a:r>
              <a:rPr lang="ja-JP" altLang="en-US" sz="2000" dirty="0">
                <a:solidFill>
                  <a:srgbClr val="333333"/>
                </a:solidFill>
              </a:rPr>
              <a:t>思い出すことができなければ</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ja-JP" altLang="en-US" sz="2000" dirty="0">
                <a:solidFill>
                  <a:srgbClr val="004992"/>
                </a:solidFill>
              </a:rPr>
              <a:t>自分の記憶の正しさに確信を持ち過ぎないこと。</a:t>
            </a:r>
            <a:endParaRPr lang="en-US" altLang="ja-JP" sz="2000" dirty="0">
              <a:solidFill>
                <a:srgbClr val="004992"/>
              </a:solidFill>
            </a:endParaRPr>
          </a:p>
          <a:p>
            <a:pPr marL="774827" lvl="3" indent="-342900" defTabSz="914400" fontAlgn="base">
              <a:spcBef>
                <a:spcPts val="1999"/>
              </a:spcBef>
              <a:buClr>
                <a:srgbClr val="333333"/>
              </a:buClr>
              <a:buFont typeface="WingDings"/>
              <a:buChar char=""/>
            </a:pPr>
            <a:r>
              <a:rPr lang="ja-JP" altLang="en-US" sz="2000" dirty="0">
                <a:solidFill>
                  <a:srgbClr val="004992"/>
                </a:solidFill>
              </a:rPr>
              <a:t>別の情報を探すこと</a:t>
            </a:r>
            <a:r>
              <a:rPr lang="en-US" altLang="de-DE" sz="2000" dirty="0">
                <a:solidFill>
                  <a:srgbClr val="004992"/>
                </a:solidFill>
              </a:rPr>
              <a:t>(</a:t>
            </a:r>
            <a:r>
              <a:rPr lang="ja-JP" altLang="en-US" sz="2000" dirty="0">
                <a:solidFill>
                  <a:srgbClr val="004992"/>
                </a:solidFill>
              </a:rPr>
              <a:t>例：証人を探す</a:t>
            </a:r>
            <a:r>
              <a:rPr lang="en-US" altLang="ja-JP" sz="2000" dirty="0">
                <a:solidFill>
                  <a:srgbClr val="004992"/>
                </a:solidFill>
              </a:rPr>
              <a:t>)</a:t>
            </a:r>
            <a:r>
              <a:rPr lang="ja-JP" alt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84</a:t>
            </a:fld>
            <a:endParaRPr lang="de-DE" altLang="ja-JP">
              <a:latin typeface="+mn-lt"/>
            </a:endParaRPr>
          </a:p>
        </p:txBody>
      </p:sp>
    </p:spTree>
    <p:extLst>
      <p:ext uri="{BB962C8B-B14F-4D97-AF65-F5344CB8AC3E}">
        <p14:creationId xmlns:p14="http://schemas.microsoft.com/office/powerpoint/2010/main" val="34322737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000" b="1" dirty="0">
                <a:solidFill>
                  <a:srgbClr val="333333"/>
                </a:solidFill>
              </a:rPr>
              <a:t>学習目標</a:t>
            </a:r>
            <a:r>
              <a:rPr lang="en-US" altLang="de-DE" sz="2000" b="1" dirty="0">
                <a:solidFill>
                  <a:srgbClr val="333333"/>
                </a:solidFill>
              </a:rPr>
              <a:t>:</a:t>
            </a:r>
          </a:p>
          <a:p>
            <a:pPr marL="342900" lvl="0" indent="-342900" defTabSz="914400" fontAlgn="base">
              <a:buClr>
                <a:srgbClr val="333333"/>
              </a:buClr>
              <a:buFont typeface="WingDings"/>
              <a:buChar char=""/>
            </a:pPr>
            <a:r>
              <a:rPr lang="ja-JP" altLang="en-US" sz="2000" dirty="0">
                <a:solidFill>
                  <a:srgbClr val="004992"/>
                </a:solidFill>
              </a:rPr>
              <a:t>記憶は我々にいたずらをすることがある</a:t>
            </a:r>
            <a:r>
              <a:rPr lang="en-US" altLang="de-DE" sz="2000" dirty="0">
                <a:solidFill>
                  <a:srgbClr val="004992"/>
                </a:solidFill>
              </a:rPr>
              <a:t>!</a:t>
            </a:r>
            <a:br>
              <a:rPr lang="en-US" altLang="de-DE" sz="2000" dirty="0">
                <a:solidFill>
                  <a:srgbClr val="004992"/>
                </a:solidFill>
              </a:rPr>
            </a:br>
            <a:r>
              <a:rPr lang="ja-JP" altLang="de-DE" sz="2000" dirty="0">
                <a:solidFill>
                  <a:srgbClr val="333333"/>
                </a:solidFill>
              </a:rPr>
              <a:t>特に重要な出来事</a:t>
            </a:r>
            <a:r>
              <a:rPr lang="de-DE" altLang="ja-JP" sz="2000" dirty="0">
                <a:solidFill>
                  <a:srgbClr val="333333"/>
                </a:solidFill>
              </a:rPr>
              <a:t>(</a:t>
            </a:r>
            <a:r>
              <a:rPr lang="ja-JP" altLang="de-DE" sz="2000" dirty="0">
                <a:solidFill>
                  <a:srgbClr val="333333"/>
                </a:solidFill>
              </a:rPr>
              <a:t>けんか、目撃証言、宣誓証言</a:t>
            </a:r>
            <a:r>
              <a:rPr lang="de-DE" altLang="ja-JP" sz="2000" dirty="0">
                <a:solidFill>
                  <a:srgbClr val="333333"/>
                </a:solidFill>
              </a:rPr>
              <a:t>)</a:t>
            </a:r>
            <a:r>
              <a:rPr lang="ja-JP" altLang="de-DE" sz="2000" dirty="0">
                <a:solidFill>
                  <a:srgbClr val="333333"/>
                </a:solidFill>
              </a:rPr>
              <a:t>は、覚えていられる。</a:t>
            </a:r>
            <a:r>
              <a:rPr lang="ja-JP" altLang="en-US" sz="2000" dirty="0">
                <a:solidFill>
                  <a:srgbClr val="333333"/>
                </a:solidFill>
              </a:rPr>
              <a:t>もし、ある出来事について</a:t>
            </a:r>
            <a:r>
              <a:rPr lang="ja-JP" altLang="en-US" sz="2000" i="1" dirty="0">
                <a:solidFill>
                  <a:srgbClr val="333333"/>
                </a:solidFill>
              </a:rPr>
              <a:t>鮮明に</a:t>
            </a:r>
            <a:r>
              <a:rPr lang="ja-JP" altLang="en-US" sz="2000" dirty="0">
                <a:solidFill>
                  <a:srgbClr val="333333"/>
                </a:solidFill>
              </a:rPr>
              <a:t>思い出すことができなければ</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ja-JP" altLang="en-US" sz="2000" dirty="0">
                <a:solidFill>
                  <a:srgbClr val="004992"/>
                </a:solidFill>
              </a:rPr>
              <a:t>自分の記憶の正しさに確信を持ち過ぎないこと。</a:t>
            </a:r>
            <a:endParaRPr lang="en-US" altLang="ja-JP" sz="2000" dirty="0">
              <a:solidFill>
                <a:srgbClr val="004992"/>
              </a:solidFill>
            </a:endParaRPr>
          </a:p>
          <a:p>
            <a:pPr marL="774827" lvl="3" indent="-342900" defTabSz="914400" fontAlgn="base">
              <a:spcBef>
                <a:spcPts val="1999"/>
              </a:spcBef>
              <a:buClr>
                <a:srgbClr val="333333"/>
              </a:buClr>
              <a:buFont typeface="WingDings"/>
              <a:buChar char=""/>
            </a:pPr>
            <a:r>
              <a:rPr lang="ja-JP" altLang="en-US" sz="2000" dirty="0">
                <a:solidFill>
                  <a:srgbClr val="004992"/>
                </a:solidFill>
              </a:rPr>
              <a:t>別の情報を探すこと</a:t>
            </a:r>
            <a:r>
              <a:rPr lang="en-US" altLang="de-DE" sz="2000" dirty="0">
                <a:solidFill>
                  <a:srgbClr val="004992"/>
                </a:solidFill>
              </a:rPr>
              <a:t>(</a:t>
            </a:r>
            <a:r>
              <a:rPr lang="ja-JP" altLang="en-US" sz="2000" dirty="0">
                <a:solidFill>
                  <a:srgbClr val="004992"/>
                </a:solidFill>
              </a:rPr>
              <a:t>例：証人を探す</a:t>
            </a:r>
            <a:r>
              <a:rPr lang="en-US" altLang="ja-JP" sz="2000" dirty="0">
                <a:solidFill>
                  <a:srgbClr val="004992"/>
                </a:solidFill>
              </a:rPr>
              <a:t>)</a:t>
            </a:r>
            <a:r>
              <a:rPr lang="ja-JP" altLang="en-US" sz="2000" dirty="0">
                <a:solidFill>
                  <a:srgbClr val="004992"/>
                </a:solidFill>
              </a:rPr>
              <a:t>。</a:t>
            </a:r>
            <a:br>
              <a:rPr lang="en-US" altLang="de-DE" sz="2000" dirty="0">
                <a:solidFill>
                  <a:srgbClr val="004992"/>
                </a:solidFill>
              </a:rPr>
            </a:br>
            <a:r>
              <a:rPr lang="ja-JP" altLang="en-US" sz="2000" u="sng" dirty="0">
                <a:solidFill>
                  <a:srgbClr val="333333"/>
                </a:solidFill>
              </a:rPr>
              <a:t>例</a:t>
            </a:r>
            <a:r>
              <a:rPr lang="en-US" altLang="de-DE" sz="2000" dirty="0">
                <a:solidFill>
                  <a:srgbClr val="333333"/>
                </a:solidFill>
              </a:rPr>
              <a:t>: </a:t>
            </a:r>
            <a:r>
              <a:rPr lang="ja-JP" altLang="en-US" sz="2000" dirty="0">
                <a:solidFill>
                  <a:srgbClr val="333333"/>
                </a:solidFill>
              </a:rPr>
              <a:t>あなたは誰かとケンカをして、相手があなたに失礼な発言をしたことを漠然と思いだします。</a:t>
            </a:r>
            <a:r>
              <a:rPr lang="ja-JP" altLang="de-DE" sz="2000" dirty="0">
                <a:solidFill>
                  <a:srgbClr val="333333"/>
                </a:solidFill>
              </a:rPr>
              <a:t>あなたの記憶があなたにいたずらをしているかもしれない、もしくはあなたの覚えていることが歪んでしまっているかもしれないと考えてみましょう。また、その場にいた人にたずねてみましょう。</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85</a:t>
            </a:fld>
            <a:endParaRPr lang="de-DE" altLang="ja-JP">
              <a:latin typeface="+mn-lt"/>
            </a:endParaRPr>
          </a:p>
        </p:txBody>
      </p:sp>
    </p:spTree>
    <p:extLst>
      <p:ext uri="{BB962C8B-B14F-4D97-AF65-F5344CB8AC3E}">
        <p14:creationId xmlns:p14="http://schemas.microsoft.com/office/powerpoint/2010/main" val="27762697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dirty="0">
                <a:solidFill>
                  <a:srgbClr val="333333"/>
                </a:solidFill>
              </a:rPr>
              <a:t>精神病発症中、人々は全く起こってもいないことや、違った方法で起こったことを思い出す傾向がある。</a:t>
            </a:r>
            <a:endParaRPr lang="en-A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86</a:t>
            </a:fld>
            <a:endParaRPr lang="de-DE" altLang="ja-JP">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dirty="0">
                <a:solidFill>
                  <a:srgbClr val="333333"/>
                </a:solidFill>
              </a:rPr>
              <a:t>精神病発症中、人々は全く起こってもいないことや、違った方法で起こったことを思い出す傾向がある。</a:t>
            </a:r>
            <a:endParaRPr lang="en-AU" altLang="de-DE" dirty="0">
              <a:solidFill>
                <a:srgbClr val="333333"/>
              </a:solidFill>
            </a:endParaRPr>
          </a:p>
          <a:p>
            <a:pPr lvl="0" defTabSz="914400" fontAlgn="base"/>
            <a:r>
              <a:rPr lang="ja-JP" altLang="de-DE" dirty="0">
                <a:solidFill>
                  <a:srgbClr val="004992"/>
                </a:solidFill>
              </a:rPr>
              <a:t>例</a:t>
            </a:r>
            <a:r>
              <a:rPr lang="de-DE" altLang="ja-JP" dirty="0">
                <a:solidFill>
                  <a:srgbClr val="004992"/>
                </a:solidFill>
              </a:rPr>
              <a:t>:</a:t>
            </a:r>
            <a:r>
              <a:rPr lang="de-DE" altLang="ja-JP" dirty="0">
                <a:solidFill>
                  <a:srgbClr val="333333"/>
                </a:solidFill>
              </a:rPr>
              <a:t> </a:t>
            </a:r>
            <a:r>
              <a:rPr lang="ja-JP" altLang="de-DE" dirty="0">
                <a:solidFill>
                  <a:srgbClr val="333333"/>
                </a:solidFill>
              </a:rPr>
              <a:t>フィリップは誰かに自転車を盗まれたことを確信しています。</a:t>
            </a:r>
            <a:endParaRPr lang="de-DE" altLang="ja-JP" dirty="0">
              <a:solidFill>
                <a:srgbClr val="333333"/>
              </a:solidFill>
            </a:endParaRPr>
          </a:p>
          <a:p>
            <a:pPr lvl="0" defTabSz="914400" fontAlgn="base"/>
            <a:r>
              <a:rPr lang="ja-JP" altLang="de-DE" dirty="0">
                <a:solidFill>
                  <a:srgbClr val="004992"/>
                </a:solidFill>
              </a:rPr>
              <a:t>背景</a:t>
            </a:r>
            <a:r>
              <a:rPr lang="de-DE" altLang="ja-JP" dirty="0">
                <a:solidFill>
                  <a:srgbClr val="004992"/>
                </a:solidFill>
              </a:rPr>
              <a:t>:</a:t>
            </a:r>
            <a:r>
              <a:rPr lang="de-DE" altLang="ja-JP" dirty="0">
                <a:solidFill>
                  <a:srgbClr val="333333"/>
                </a:solidFill>
              </a:rPr>
              <a:t> </a:t>
            </a:r>
            <a:r>
              <a:rPr lang="ja-JP" altLang="de-DE" dirty="0">
                <a:solidFill>
                  <a:srgbClr val="333333"/>
                </a:solidFill>
              </a:rPr>
              <a:t>彼の自転車はいつもはドアの前にはないが、夕べはそこにおいたと</a:t>
            </a:r>
            <a:r>
              <a:rPr lang="de-DE" altLang="ja-JP" dirty="0">
                <a:solidFill>
                  <a:srgbClr val="333333"/>
                </a:solidFill>
              </a:rPr>
              <a:t>100</a:t>
            </a:r>
            <a:r>
              <a:rPr lang="ja-JP" altLang="de-DE" dirty="0">
                <a:solidFill>
                  <a:srgbClr val="333333"/>
                </a:solidFill>
              </a:rPr>
              <a:t>％確信しています。彼はその後、隣のスーパーマーケットの前に彼の鍵のかかった自転車を見つけて、スーパーマーケットにまだ泥棒がいると疑って警察に電話をかけようとしました。彼にとっては、</a:t>
            </a:r>
            <a:r>
              <a:rPr lang="de-DE" altLang="ja-JP" dirty="0">
                <a:solidFill>
                  <a:srgbClr val="333333"/>
                </a:solidFill>
              </a:rPr>
              <a:t>3</a:t>
            </a:r>
            <a:r>
              <a:rPr lang="ja-JP" altLang="de-DE" dirty="0">
                <a:solidFill>
                  <a:srgbClr val="333333"/>
                </a:solidFill>
              </a:rPr>
              <a:t>週間前に財布を盗まれて以来、この事件はさらに別の陰謀だったのです。</a:t>
            </a:r>
            <a:endParaRPr lang="de-DE" altLang="ja-JP" dirty="0">
              <a:solidFill>
                <a:srgbClr val="333333"/>
              </a:solidFill>
            </a:endParaRPr>
          </a:p>
          <a:p>
            <a:pPr lvl="0" defTabSz="914400" fontAlgn="base"/>
            <a:r>
              <a:rPr lang="ja-JP" altLang="de-DE" dirty="0">
                <a:solidFill>
                  <a:srgbClr val="004992"/>
                </a:solidFill>
              </a:rPr>
              <a:t>しかし</a:t>
            </a:r>
            <a:r>
              <a:rPr lang="de-DE" altLang="ja-JP" dirty="0">
                <a:solidFill>
                  <a:srgbClr val="004992"/>
                </a:solidFill>
              </a:rPr>
              <a:t>:</a:t>
            </a:r>
            <a:r>
              <a:rPr lang="de-DE" altLang="ja-JP" dirty="0">
                <a:solidFill>
                  <a:srgbClr val="333333"/>
                </a:solidFill>
              </a:rPr>
              <a:t> </a:t>
            </a:r>
            <a:r>
              <a:rPr lang="ja-JP" altLang="de-DE" dirty="0">
                <a:solidFill>
                  <a:srgbClr val="333333"/>
                </a:solidFill>
              </a:rPr>
              <a:t>電話ボックスでフィリップはポケットに手を入れ自転車の鍵を持っていることに気づきました。彼は急に自分でスーパーマーケットの前に自転車を置いたことを思い出しました。</a:t>
            </a:r>
            <a:endParaRPr lang="en-A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87</a:t>
            </a:fld>
            <a:endParaRPr lang="de-DE" altLang="ja-JP">
              <a:latin typeface="+mn-lt"/>
            </a:endParaRPr>
          </a:p>
        </p:txBody>
      </p:sp>
    </p:spTree>
    <p:extLst>
      <p:ext uri="{BB962C8B-B14F-4D97-AF65-F5344CB8AC3E}">
        <p14:creationId xmlns:p14="http://schemas.microsoft.com/office/powerpoint/2010/main" val="34561996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dirty="0">
                <a:solidFill>
                  <a:srgbClr val="333333"/>
                </a:solidFill>
              </a:rPr>
              <a:t>精神病発症中、人々は全く起こってもいないことや、違った方法で起こったことを思い出す傾向がある。</a:t>
            </a:r>
            <a:endParaRPr lang="en-AU" altLang="de-DE" dirty="0">
              <a:solidFill>
                <a:srgbClr val="333333"/>
              </a:solidFill>
            </a:endParaRPr>
          </a:p>
          <a:p>
            <a:pPr lvl="0" defTabSz="914400" fontAlgn="base"/>
            <a:r>
              <a:rPr lang="ja-JP" altLang="de-DE" dirty="0">
                <a:solidFill>
                  <a:srgbClr val="004992"/>
                </a:solidFill>
              </a:rPr>
              <a:t>例</a:t>
            </a:r>
            <a:r>
              <a:rPr lang="de-DE" altLang="ja-JP" dirty="0">
                <a:solidFill>
                  <a:srgbClr val="004992"/>
                </a:solidFill>
              </a:rPr>
              <a:t>:</a:t>
            </a:r>
            <a:r>
              <a:rPr lang="de-DE" altLang="ja-JP" dirty="0">
                <a:solidFill>
                  <a:srgbClr val="333333"/>
                </a:solidFill>
              </a:rPr>
              <a:t> </a:t>
            </a:r>
            <a:r>
              <a:rPr lang="ja-JP" altLang="de-DE" dirty="0">
                <a:solidFill>
                  <a:srgbClr val="333333"/>
                </a:solidFill>
              </a:rPr>
              <a:t>フィリップは誰かに自転車を盗まれたことを確信しています。</a:t>
            </a:r>
            <a:endParaRPr lang="de-DE" altLang="ja-JP" dirty="0">
              <a:solidFill>
                <a:srgbClr val="333333"/>
              </a:solidFill>
            </a:endParaRPr>
          </a:p>
          <a:p>
            <a:pPr lvl="0" defTabSz="914400" fontAlgn="base"/>
            <a:r>
              <a:rPr lang="ja-JP" altLang="de-DE" dirty="0">
                <a:solidFill>
                  <a:srgbClr val="004992"/>
                </a:solidFill>
              </a:rPr>
              <a:t>背景</a:t>
            </a:r>
            <a:r>
              <a:rPr lang="de-DE" altLang="ja-JP" dirty="0">
                <a:solidFill>
                  <a:srgbClr val="004992"/>
                </a:solidFill>
              </a:rPr>
              <a:t>:</a:t>
            </a:r>
            <a:r>
              <a:rPr lang="de-DE" altLang="ja-JP" dirty="0">
                <a:solidFill>
                  <a:srgbClr val="333333"/>
                </a:solidFill>
              </a:rPr>
              <a:t> </a:t>
            </a:r>
            <a:r>
              <a:rPr lang="ja-JP" altLang="de-DE" dirty="0">
                <a:solidFill>
                  <a:srgbClr val="333333"/>
                </a:solidFill>
              </a:rPr>
              <a:t>彼の自転車はいつもはドアの前にはないが、夕べはそこにおいたと</a:t>
            </a:r>
            <a:r>
              <a:rPr lang="de-DE" altLang="ja-JP" dirty="0">
                <a:solidFill>
                  <a:srgbClr val="333333"/>
                </a:solidFill>
              </a:rPr>
              <a:t>100</a:t>
            </a:r>
            <a:r>
              <a:rPr lang="ja-JP" altLang="de-DE" dirty="0">
                <a:solidFill>
                  <a:srgbClr val="333333"/>
                </a:solidFill>
              </a:rPr>
              <a:t>％確信しています。彼はその後、隣のスーパーマーケットの前に彼の鍵のかかった自転車を見つけて、スーパーマーケットにまだ泥棒がいると疑って警察に電話をかけようとしました。彼にとっては、</a:t>
            </a:r>
            <a:r>
              <a:rPr lang="de-DE" altLang="ja-JP" dirty="0">
                <a:solidFill>
                  <a:srgbClr val="333333"/>
                </a:solidFill>
              </a:rPr>
              <a:t>3</a:t>
            </a:r>
            <a:r>
              <a:rPr lang="ja-JP" altLang="de-DE" dirty="0">
                <a:solidFill>
                  <a:srgbClr val="333333"/>
                </a:solidFill>
              </a:rPr>
              <a:t>週間前に財布を盗まれて以来、この事件はさらに別の陰謀だったのです。</a:t>
            </a:r>
            <a:endParaRPr lang="de-DE" altLang="ja-JP" dirty="0">
              <a:solidFill>
                <a:srgbClr val="333333"/>
              </a:solidFill>
            </a:endParaRPr>
          </a:p>
          <a:p>
            <a:pPr lvl="0" defTabSz="914400" fontAlgn="base"/>
            <a:r>
              <a:rPr lang="ja-JP" altLang="de-DE" dirty="0">
                <a:solidFill>
                  <a:srgbClr val="004992"/>
                </a:solidFill>
              </a:rPr>
              <a:t>しかし</a:t>
            </a:r>
            <a:r>
              <a:rPr lang="de-DE" altLang="ja-JP" dirty="0">
                <a:solidFill>
                  <a:srgbClr val="004992"/>
                </a:solidFill>
              </a:rPr>
              <a:t>:</a:t>
            </a:r>
            <a:r>
              <a:rPr lang="de-DE" altLang="ja-JP" dirty="0">
                <a:solidFill>
                  <a:srgbClr val="333333"/>
                </a:solidFill>
              </a:rPr>
              <a:t> </a:t>
            </a:r>
            <a:r>
              <a:rPr lang="ja-JP" altLang="de-DE" dirty="0">
                <a:solidFill>
                  <a:srgbClr val="333333"/>
                </a:solidFill>
              </a:rPr>
              <a:t>電話ボックスでフィリップはポケットに手を入れ自転車の鍵を持っていることに気づきました。彼は急に自分でスーパーマーケットの前に自転車を置いたことを思い出しました。</a:t>
            </a:r>
            <a:endParaRPr lang="en-AU" altLang="de-DE" dirty="0">
              <a:solidFill>
                <a:srgbClr val="333333"/>
              </a:solidFill>
            </a:endParaRPr>
          </a:p>
          <a:p>
            <a:pPr lvl="0" defTabSz="914400" fontAlgn="base"/>
            <a:r>
              <a:rPr lang="ja-JP" altLang="en-AU" dirty="0">
                <a:solidFill>
                  <a:srgbClr val="333333"/>
                </a:solidFill>
              </a:rPr>
              <a:t>過誤記憶は人が恐怖を感じていたり多くのプレッシャーのもとにある時に起こりやすい。深刻な結論を引き出す前に、あなたの思い込みが客観的であり十分な根拠に基づいているかを注意深く考えましょう</a:t>
            </a:r>
            <a:r>
              <a:rPr lang="en-AU" altLang="de-DE" dirty="0">
                <a:solidFill>
                  <a:srgbClr val="333333"/>
                </a:solidFill>
              </a:rPr>
              <a:t>!</a:t>
            </a:r>
            <a:r>
              <a:rPr lang="ja-JP" altLang="en-AU" dirty="0">
                <a:solidFill>
                  <a:srgbClr val="333333"/>
                </a:solidFill>
              </a:rPr>
              <a:t>また、考慮してほしいのは、実際の記憶と比べると、過誤記憶はぼんやりしていることがよくあるということです</a:t>
            </a:r>
            <a:r>
              <a:rPr lang="en-AU" altLang="de-DE" dirty="0">
                <a:solidFill>
                  <a:srgbClr val="333333"/>
                </a:solidFill>
              </a:rPr>
              <a:t>!</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88</a:t>
            </a:fld>
            <a:endParaRPr lang="de-DE" altLang="ja-JP">
              <a:latin typeface="+mn-lt"/>
            </a:endParaRPr>
          </a:p>
        </p:txBody>
      </p:sp>
    </p:spTree>
    <p:extLst>
      <p:ext uri="{BB962C8B-B14F-4D97-AF65-F5344CB8AC3E}">
        <p14:creationId xmlns:p14="http://schemas.microsoft.com/office/powerpoint/2010/main" val="40146358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1AD3B37F-0933-4705-86C6-336ED04EB744}" type="slidenum">
              <a:rPr lang="ja-JP" altLang="de-DE" smtClean="0">
                <a:latin typeface="+mn-lt"/>
              </a:rPr>
              <a:pPr>
                <a:defRPr/>
              </a:pPr>
              <a:t>89</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290961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90</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11970987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9339</Words>
  <Application>Microsoft Office PowerPoint</Application>
  <PresentationFormat>Benutzerdefiniert</PresentationFormat>
  <Paragraphs>766</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Arial</vt:lpstr>
      <vt:lpstr>Calibri Light</vt:lpstr>
      <vt:lpstr>Symbol</vt:lpstr>
      <vt:lpstr>Times New Roman</vt:lpstr>
      <vt:lpstr>Wingdings</vt:lpstr>
      <vt:lpstr>Wingdings</vt:lpstr>
      <vt:lpstr>UKE_PPT-Vorlage_16zu9</vt:lpstr>
      <vt:lpstr>1_UKE_PPT-Vorlage_16zu9</vt:lpstr>
      <vt:lpstr>MCT 5 A – 記憶</vt:lpstr>
      <vt:lpstr>記憶</vt:lpstr>
      <vt:lpstr>記憶</vt:lpstr>
      <vt:lpstr>記憶</vt:lpstr>
      <vt:lpstr>記憶</vt:lpstr>
      <vt:lpstr>記憶</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我々は知覚したものをそのまま思い出せるのか?</vt:lpstr>
      <vt:lpstr>描かれているものの色や大きさについての違いに注目してみて下さい。 画家たちが違う書き方をしたり、さらには省略したりしているところはありますか?</vt:lpstr>
      <vt:lpstr>人によってモノの知覚の仕方はさまざまです! この3枚の絵のように、同じ風景が強調点を変えて描かれることがあるのです!</vt:lpstr>
      <vt:lpstr>練習</vt:lpstr>
      <vt:lpstr>練習</vt:lpstr>
      <vt:lpstr>練習</vt:lpstr>
      <vt:lpstr>PowerPoint-Präsentation</vt:lpstr>
      <vt:lpstr>ビーチで あなたが見たものは?その答えの自信のほどは?</vt:lpstr>
      <vt:lpstr>ビーチで</vt:lpstr>
      <vt:lpstr>PowerPoint-Präsentation</vt:lpstr>
      <vt:lpstr>駅 あなたが見たものは?その答えの自信のほどは?</vt:lpstr>
      <vt:lpstr>駅</vt:lpstr>
      <vt:lpstr>日常生活での過誤記憶</vt:lpstr>
      <vt:lpstr>日常生活での過誤記憶</vt:lpstr>
      <vt:lpstr>日常生活での過誤記憶</vt:lpstr>
      <vt:lpstr>記憶のエラーの種類</vt:lpstr>
      <vt:lpstr>記憶のエラーの種類</vt:lpstr>
      <vt:lpstr>記憶のエラーの種類</vt:lpstr>
      <vt:lpstr>記憶のエラーの種類</vt:lpstr>
      <vt:lpstr>過誤記憶</vt:lpstr>
      <vt:lpstr>過誤記憶</vt:lpstr>
      <vt:lpstr>過誤記憶</vt:lpstr>
      <vt:lpstr>過誤記憶</vt:lpstr>
      <vt:lpstr>なぜ我々はこんなことをするのだろう?</vt:lpstr>
      <vt:lpstr>なぜ我々はこんなことをするのだろう?</vt:lpstr>
      <vt:lpstr>なぜ我々はこんなことをするのだろう?</vt:lpstr>
      <vt:lpstr>どのように記憶のエラーは精神病発病中の誤解を進展させるか – 例</vt:lpstr>
      <vt:lpstr>練習</vt:lpstr>
      <vt:lpstr>練習</vt:lpstr>
      <vt:lpstr>PowerPoint-Präsentation</vt:lpstr>
      <vt:lpstr>キオスク 何が見えましたか?その答えの自信のほどは?</vt:lpstr>
      <vt:lpstr>キオスク</vt:lpstr>
      <vt:lpstr>PowerPoint-Präsentation</vt:lpstr>
      <vt:lpstr>庭 なかったのはどれでしょう?その答えの自信のほどは?</vt:lpstr>
      <vt:lpstr>庭</vt:lpstr>
      <vt:lpstr>オプション: ビデオクリップ</vt:lpstr>
      <vt:lpstr>PowerPoint-Präsentation</vt:lpstr>
      <vt:lpstr>ブレーンストーミング</vt:lpstr>
      <vt:lpstr>教室 画像には何がありましたか?その答えの自信のほどは?</vt:lpstr>
      <vt:lpstr>教室</vt:lpstr>
      <vt:lpstr>PowerPoint-Präsentation</vt:lpstr>
      <vt:lpstr>漁師 なかったのはどれでしょう?その答えの自信のほどは?</vt:lpstr>
      <vt:lpstr>漁師</vt:lpstr>
      <vt:lpstr>PowerPoint-Präsentation</vt:lpstr>
      <vt:lpstr>ブレーンストーミング</vt:lpstr>
      <vt:lpstr>交差点 画像には何がありましたか?</vt:lpstr>
      <vt:lpstr>交差点</vt:lpstr>
      <vt:lpstr>PowerPoint-Präsentation</vt:lpstr>
      <vt:lpstr>ブレーンストーミング</vt:lpstr>
      <vt:lpstr>公園 画像には何がありましたか?その答えの自信のほどは?</vt:lpstr>
      <vt:lpstr>公園</vt:lpstr>
      <vt:lpstr>PowerPoint-Präsentation</vt:lpstr>
      <vt:lpstr>結婚式 なかったのはどれでしょう?その答えの自信のほどは?</vt:lpstr>
      <vt:lpstr>結婚式</vt:lpstr>
      <vt:lpstr>PowerPoint-Präsentation</vt:lpstr>
      <vt:lpstr>サッカー なかったのはどれでしょう?その答えの自信のほどは?</vt:lpstr>
      <vt:lpstr>サッカー</vt:lpstr>
      <vt:lpstr>PowerPoint-Präsentation</vt:lpstr>
      <vt:lpstr>月面 なかったのはどれでしょう?その答えの自信のほどは?</vt:lpstr>
      <vt:lpstr>月面</vt:lpstr>
      <vt:lpstr>PowerPoint-Präsentation</vt:lpstr>
      <vt:lpstr>レスキュー なかったのはどれでしょう?その答えの自信のほどは?</vt:lpstr>
      <vt:lpstr>レスキュー</vt:lpstr>
      <vt:lpstr>PowerPoint-Präsentation</vt:lpstr>
      <vt:lpstr>ブレーンストーミング</vt:lpstr>
      <vt:lpstr>道路工事 画像には何がありましたか?その答えの自信のほどは?</vt:lpstr>
      <vt:lpstr>道路工事</vt:lpstr>
      <vt:lpstr>日常生活におきかえる</vt:lpstr>
      <vt:lpstr>日常生活におきかえる</vt:lpstr>
      <vt:lpstr>日常生活におきかえる</vt:lpstr>
      <vt:lpstr>精神病とどんな関係があるのだろうか?</vt:lpstr>
      <vt:lpstr>精神病とどんな関係があるのだろうか?</vt:lpstr>
      <vt:lpstr>精神病とどんな関係があるのだろうか?</vt:lpstr>
      <vt:lpstr>注目頂き有難うございました!</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253</cp:revision>
  <dcterms:created xsi:type="dcterms:W3CDTF">2004-06-30T16:15:23Z</dcterms:created>
  <dcterms:modified xsi:type="dcterms:W3CDTF">2021-10-15T08:40:07Z</dcterms:modified>
</cp:coreProperties>
</file>