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07" r:id="rId2"/>
  </p:sldMasterIdLst>
  <p:notesMasterIdLst>
    <p:notesMasterId r:id="rId58"/>
  </p:notesMasterIdLst>
  <p:handoutMasterIdLst>
    <p:handoutMasterId r:id="rId59"/>
  </p:handoutMasterIdLst>
  <p:sldIdLst>
    <p:sldId id="454" r:id="rId3"/>
    <p:sldId id="311" r:id="rId4"/>
    <p:sldId id="312" r:id="rId5"/>
    <p:sldId id="374" r:id="rId6"/>
    <p:sldId id="429" r:id="rId7"/>
    <p:sldId id="430" r:id="rId8"/>
    <p:sldId id="431" r:id="rId9"/>
    <p:sldId id="321" r:id="rId10"/>
    <p:sldId id="401" r:id="rId11"/>
    <p:sldId id="399" r:id="rId12"/>
    <p:sldId id="352" r:id="rId13"/>
    <p:sldId id="351" r:id="rId14"/>
    <p:sldId id="433" r:id="rId15"/>
    <p:sldId id="353" r:id="rId16"/>
    <p:sldId id="435" r:id="rId17"/>
    <p:sldId id="434" r:id="rId18"/>
    <p:sldId id="355" r:id="rId19"/>
    <p:sldId id="357" r:id="rId20"/>
    <p:sldId id="436" r:id="rId21"/>
    <p:sldId id="437" r:id="rId22"/>
    <p:sldId id="328" r:id="rId23"/>
    <p:sldId id="358" r:id="rId24"/>
    <p:sldId id="438" r:id="rId25"/>
    <p:sldId id="439" r:id="rId26"/>
    <p:sldId id="375" r:id="rId27"/>
    <p:sldId id="440" r:id="rId28"/>
    <p:sldId id="409" r:id="rId29"/>
    <p:sldId id="388" r:id="rId30"/>
    <p:sldId id="389" r:id="rId31"/>
    <p:sldId id="390" r:id="rId32"/>
    <p:sldId id="391" r:id="rId33"/>
    <p:sldId id="359" r:id="rId34"/>
    <p:sldId id="441" r:id="rId35"/>
    <p:sldId id="427" r:id="rId36"/>
    <p:sldId id="360" r:id="rId37"/>
    <p:sldId id="380" r:id="rId38"/>
    <p:sldId id="442" r:id="rId39"/>
    <p:sldId id="443" r:id="rId40"/>
    <p:sldId id="364" r:id="rId41"/>
    <p:sldId id="444" r:id="rId42"/>
    <p:sldId id="445" r:id="rId43"/>
    <p:sldId id="367" r:id="rId44"/>
    <p:sldId id="446" r:id="rId45"/>
    <p:sldId id="447" r:id="rId46"/>
    <p:sldId id="448" r:id="rId47"/>
    <p:sldId id="370" r:id="rId48"/>
    <p:sldId id="449" r:id="rId49"/>
    <p:sldId id="450" r:id="rId50"/>
    <p:sldId id="451" r:id="rId51"/>
    <p:sldId id="418" r:id="rId52"/>
    <p:sldId id="452" r:id="rId53"/>
    <p:sldId id="453" r:id="rId54"/>
    <p:sldId id="428" r:id="rId55"/>
    <p:sldId id="422" r:id="rId56"/>
    <p:sldId id="423" r:id="rId57"/>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68" autoAdjust="0"/>
    <p:restoredTop sz="94660"/>
  </p:normalViewPr>
  <p:slideViewPr>
    <p:cSldViewPr>
      <p:cViewPr varScale="1">
        <p:scale>
          <a:sx n="67" d="100"/>
          <a:sy n="67" d="100"/>
        </p:scale>
        <p:origin x="804" y="52"/>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13C79D8-330A-4F3D-96A6-92CA59CEFF04}" type="slidenum">
              <a:rPr lang="en-GB" altLang="de-DE"/>
              <a:pPr/>
              <a:t>‹Nr.›</a:t>
            </a:fld>
            <a:endParaRPr lang="en-GB" altLang="de-DE"/>
          </a:p>
        </p:txBody>
      </p:sp>
    </p:spTree>
    <p:extLst>
      <p:ext uri="{BB962C8B-B14F-4D97-AF65-F5344CB8AC3E}">
        <p14:creationId xmlns:p14="http://schemas.microsoft.com/office/powerpoint/2010/main" val="3404893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de-DE" altLang="ja-JP"/>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de-DE" altLang="ja-JP"/>
          </a:p>
        </p:txBody>
      </p:sp>
      <p:sp>
        <p:nvSpPr>
          <p:cNvPr id="5939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ltLang="ja-JP" noProof="0"/>
              <a:t>Klicken Sie, um die Formate des Vorlagentextes zu bearbeiten</a:t>
            </a:r>
          </a:p>
          <a:p>
            <a:pPr lvl="1"/>
            <a:r>
              <a:rPr lang="de-DE" altLang="ja-JP" noProof="0"/>
              <a:t>Zweite Ebene</a:t>
            </a:r>
          </a:p>
          <a:p>
            <a:pPr lvl="2"/>
            <a:r>
              <a:rPr lang="de-DE" altLang="ja-JP" noProof="0"/>
              <a:t>Dritte Ebene</a:t>
            </a:r>
          </a:p>
          <a:p>
            <a:pPr lvl="3"/>
            <a:r>
              <a:rPr lang="de-DE" altLang="ja-JP" noProof="0"/>
              <a:t>Vierte Ebene</a:t>
            </a:r>
          </a:p>
          <a:p>
            <a:pPr lvl="4"/>
            <a:r>
              <a:rPr lang="de-DE" altLang="ja-JP"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de-DE" altLang="ja-JP"/>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8FDF455-0661-4EEF-A8BD-7636312EDEE1}" type="slidenum">
              <a:rPr lang="ja-JP" altLang="de-DE"/>
              <a:pPr/>
              <a:t>‹Nr.›</a:t>
            </a:fld>
            <a:endParaRPr lang="de-DE" altLang="ja-JP"/>
          </a:p>
        </p:txBody>
      </p:sp>
    </p:spTree>
    <p:extLst>
      <p:ext uri="{BB962C8B-B14F-4D97-AF65-F5344CB8AC3E}">
        <p14:creationId xmlns:p14="http://schemas.microsoft.com/office/powerpoint/2010/main" val="22140803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2FC15A-4FEB-4B0F-94B5-BBDADCD0C108}" type="slidenum">
              <a:rPr lang="ja-JP" altLang="de-DE" sz="1300"/>
              <a:pPr eaLnBrk="1" hangingPunct="1">
                <a:spcBef>
                  <a:spcPct val="0"/>
                </a:spcBef>
              </a:pPr>
              <a:t>2</a:t>
            </a:fld>
            <a:endParaRPr lang="de-DE" altLang="ja-JP"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388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5FF94E-5043-4162-B828-5368B9B0AC3F}" type="slidenum">
              <a:rPr lang="ja-JP" altLang="de-DE" sz="1300"/>
              <a:pPr eaLnBrk="1" hangingPunct="1">
                <a:spcBef>
                  <a:spcPct val="0"/>
                </a:spcBef>
              </a:pPr>
              <a:t>3</a:t>
            </a:fld>
            <a:endParaRPr lang="de-DE" altLang="ja-JP" sz="1300"/>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147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E10E9C-0BFB-4EFF-A32C-5299733CDF5E}" type="slidenum">
              <a:rPr lang="ja-JP" altLang="de-DE" sz="1300"/>
              <a:pPr eaLnBrk="1" hangingPunct="1">
                <a:spcBef>
                  <a:spcPct val="0"/>
                </a:spcBef>
              </a:pPr>
              <a:t>4</a:t>
            </a:fld>
            <a:endParaRPr lang="de-DE"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957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E10E9C-0BFB-4EFF-A32C-5299733CDF5E}" type="slidenum">
              <a:rPr lang="ja-JP" altLang="de-DE" sz="1300"/>
              <a:pPr eaLnBrk="1" hangingPunct="1">
                <a:spcBef>
                  <a:spcPct val="0"/>
                </a:spcBef>
              </a:pPr>
              <a:t>5</a:t>
            </a:fld>
            <a:endParaRPr lang="de-DE"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957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E10E9C-0BFB-4EFF-A32C-5299733CDF5E}" type="slidenum">
              <a:rPr lang="ja-JP" altLang="de-DE" sz="1300"/>
              <a:pPr eaLnBrk="1" hangingPunct="1">
                <a:spcBef>
                  <a:spcPct val="0"/>
                </a:spcBef>
              </a:pPr>
              <a:t>6</a:t>
            </a:fld>
            <a:endParaRPr lang="de-DE"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957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E10E9C-0BFB-4EFF-A32C-5299733CDF5E}" type="slidenum">
              <a:rPr lang="ja-JP" altLang="de-DE" sz="1300"/>
              <a:pPr eaLnBrk="1" hangingPunct="1">
                <a:spcBef>
                  <a:spcPct val="0"/>
                </a:spcBef>
              </a:pPr>
              <a:t>7</a:t>
            </a:fld>
            <a:endParaRPr lang="de-DE" altLang="ja-JP" sz="1300"/>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957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AB353A-D24A-4E1F-BB87-54979A87D05E}" type="slidenum">
              <a:rPr lang="ja-JP" altLang="de-DE" sz="1300"/>
              <a:pPr eaLnBrk="1" hangingPunct="1">
                <a:spcBef>
                  <a:spcPct val="0"/>
                </a:spcBef>
              </a:pPr>
              <a:t>8</a:t>
            </a:fld>
            <a:endParaRPr lang="de-DE" altLang="ja-JP" sz="1300"/>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00360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D17457-95D0-4C76-ABA0-2B67CB5AF48D}" type="slidenum">
              <a:rPr lang="ja-JP" altLang="de-DE" sz="1300"/>
              <a:pPr eaLnBrk="1" hangingPunct="1">
                <a:spcBef>
                  <a:spcPct val="0"/>
                </a:spcBef>
              </a:pPr>
              <a:t>9</a:t>
            </a:fld>
            <a:endParaRPr lang="de-DE" altLang="ja-JP" sz="1300"/>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91942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18D1E7-FD9E-421C-8E2A-2559728D6BA8}" type="slidenum">
              <a:rPr lang="ja-JP" altLang="de-DE" sz="1300"/>
              <a:pPr eaLnBrk="1" hangingPunct="1">
                <a:spcBef>
                  <a:spcPct val="0"/>
                </a:spcBef>
              </a:pPr>
              <a:t>10</a:t>
            </a:fld>
            <a:endParaRPr lang="de-DE" altLang="ja-JP"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4806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C75191-5F0A-4B30-B6B7-D9BCDDBDB93B}" type="slidenum">
              <a:rPr lang="ja-JP" altLang="de-DE" sz="1300"/>
              <a:pPr eaLnBrk="1" hangingPunct="1">
                <a:spcBef>
                  <a:spcPct val="0"/>
                </a:spcBef>
              </a:pPr>
              <a:t>11</a:t>
            </a:fld>
            <a:endParaRPr lang="de-DE" altLang="ja-JP" sz="1300"/>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9120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602269-4BEC-4724-9FA5-EBF4F0EBA293}" type="slidenum">
              <a:rPr lang="ja-JP" altLang="de-DE" sz="1300"/>
              <a:pPr eaLnBrk="1" hangingPunct="1">
                <a:spcBef>
                  <a:spcPct val="0"/>
                </a:spcBef>
              </a:pPr>
              <a:t>12</a:t>
            </a:fld>
            <a:endParaRPr lang="de-DE" altLang="ja-JP"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3384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E064B-BA0A-4652-A698-73E5EB902FA7}" type="slidenum">
              <a:rPr lang="ja-JP" altLang="de-DE" sz="1300"/>
              <a:pPr eaLnBrk="1" hangingPunct="1">
                <a:spcBef>
                  <a:spcPct val="0"/>
                </a:spcBef>
              </a:pPr>
              <a:t>14</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821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E064B-BA0A-4652-A698-73E5EB902FA7}" type="slidenum">
              <a:rPr lang="ja-JP" altLang="de-DE" sz="1300"/>
              <a:pPr eaLnBrk="1" hangingPunct="1">
                <a:spcBef>
                  <a:spcPct val="0"/>
                </a:spcBef>
              </a:pPr>
              <a:t>15</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821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5E064B-BA0A-4652-A698-73E5EB902FA7}" type="slidenum">
              <a:rPr lang="ja-JP" altLang="de-DE" sz="1300"/>
              <a:pPr eaLnBrk="1" hangingPunct="1">
                <a:spcBef>
                  <a:spcPct val="0"/>
                </a:spcBef>
              </a:pPr>
              <a:t>16</a:t>
            </a:fld>
            <a:endParaRPr lang="de-DE" altLang="ja-JP"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2821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976B77-0FA3-43FC-928C-078764BB1CE9}" type="slidenum">
              <a:rPr lang="ja-JP" altLang="de-DE" sz="1300"/>
              <a:pPr eaLnBrk="1" hangingPunct="1">
                <a:spcBef>
                  <a:spcPct val="0"/>
                </a:spcBef>
              </a:pPr>
              <a:t>17</a:t>
            </a:fld>
            <a:endParaRPr lang="de-DE" altLang="ja-JP"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2836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19BFFF-06F3-479B-B2BD-A31035D5D608}" type="slidenum">
              <a:rPr lang="ja-JP" altLang="de-DE" sz="1300"/>
              <a:pPr eaLnBrk="1" hangingPunct="1">
                <a:spcBef>
                  <a:spcPct val="0"/>
                </a:spcBef>
              </a:pPr>
              <a:t>18</a:t>
            </a:fld>
            <a:endParaRPr lang="de-DE" altLang="ja-JP"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6878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19BFFF-06F3-479B-B2BD-A31035D5D608}" type="slidenum">
              <a:rPr lang="ja-JP" altLang="de-DE" sz="1300"/>
              <a:pPr eaLnBrk="1" hangingPunct="1">
                <a:spcBef>
                  <a:spcPct val="0"/>
                </a:spcBef>
              </a:pPr>
              <a:t>19</a:t>
            </a:fld>
            <a:endParaRPr lang="de-DE" altLang="ja-JP"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6878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19BFFF-06F3-479B-B2BD-A31035D5D608}" type="slidenum">
              <a:rPr lang="ja-JP" altLang="de-DE" sz="1300"/>
              <a:pPr eaLnBrk="1" hangingPunct="1">
                <a:spcBef>
                  <a:spcPct val="0"/>
                </a:spcBef>
              </a:pPr>
              <a:t>20</a:t>
            </a:fld>
            <a:endParaRPr lang="de-DE" altLang="ja-JP" sz="1300"/>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86878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91756-7EA3-4162-A6F8-EB6E5FAB3637}" type="slidenum">
              <a:rPr lang="ja-JP" altLang="de-DE" sz="1300"/>
              <a:pPr eaLnBrk="1" hangingPunct="1">
                <a:spcBef>
                  <a:spcPct val="0"/>
                </a:spcBef>
              </a:pPr>
              <a:t>21</a:t>
            </a:fld>
            <a:endParaRPr lang="de-DE" altLang="ja-JP"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58639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F2F4AF-F1C0-4506-A50C-1A4963872B16}" type="slidenum">
              <a:rPr lang="ja-JP" altLang="de-DE" sz="1300"/>
              <a:pPr eaLnBrk="1" hangingPunct="1">
                <a:spcBef>
                  <a:spcPct val="0"/>
                </a:spcBef>
              </a:pPr>
              <a:t>22</a:t>
            </a:fld>
            <a:endParaRPr lang="de-DE" altLang="ja-JP"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6454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F2F4AF-F1C0-4506-A50C-1A4963872B16}" type="slidenum">
              <a:rPr lang="ja-JP" altLang="de-DE" sz="1300"/>
              <a:pPr eaLnBrk="1" hangingPunct="1">
                <a:spcBef>
                  <a:spcPct val="0"/>
                </a:spcBef>
              </a:pPr>
              <a:t>23</a:t>
            </a:fld>
            <a:endParaRPr lang="de-DE" altLang="ja-JP"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6454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F2F4AF-F1C0-4506-A50C-1A4963872B16}" type="slidenum">
              <a:rPr lang="ja-JP" altLang="de-DE" sz="1300"/>
              <a:pPr eaLnBrk="1" hangingPunct="1">
                <a:spcBef>
                  <a:spcPct val="0"/>
                </a:spcBef>
              </a:pPr>
              <a:t>24</a:t>
            </a:fld>
            <a:endParaRPr lang="de-DE" altLang="ja-JP"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6454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325A9E-F185-4872-A805-5DA7EC678CD7}" type="slidenum">
              <a:rPr lang="ja-JP" altLang="de-DE" sz="1300"/>
              <a:pPr eaLnBrk="1" hangingPunct="1">
                <a:spcBef>
                  <a:spcPct val="0"/>
                </a:spcBef>
              </a:pPr>
              <a:t>25</a:t>
            </a:fld>
            <a:endParaRPr lang="de-DE" altLang="ja-JP"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3873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325A9E-F185-4872-A805-5DA7EC678CD7}" type="slidenum">
              <a:rPr lang="ja-JP" altLang="de-DE" sz="1300"/>
              <a:pPr eaLnBrk="1" hangingPunct="1">
                <a:spcBef>
                  <a:spcPct val="0"/>
                </a:spcBef>
              </a:pPr>
              <a:t>26</a:t>
            </a:fld>
            <a:endParaRPr lang="de-DE" altLang="ja-JP" sz="1300"/>
          </a:p>
        </p:txBody>
      </p:sp>
      <p:sp>
        <p:nvSpPr>
          <p:cNvPr id="86019" name="Rectangle 3074"/>
          <p:cNvSpPr>
            <a:spLocks noGrp="1" noRot="1" noChangeAspect="1" noChangeArrowheads="1" noTextEdit="1"/>
          </p:cNvSpPr>
          <p:nvPr>
            <p:ph type="sldImg"/>
          </p:nvPr>
        </p:nvSpPr>
        <p:spPr>
          <a:xfrm>
            <a:off x="138113" y="768350"/>
            <a:ext cx="6823075" cy="3836988"/>
          </a:xfrm>
          <a:ln/>
        </p:spPr>
      </p:sp>
      <p:sp>
        <p:nvSpPr>
          <p:cNvPr id="86020"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3873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51005B-1FEF-4AB3-93F6-59823B977D2C}" type="slidenum">
              <a:rPr lang="ja-JP" altLang="de-DE" sz="1300"/>
              <a:pPr eaLnBrk="1" hangingPunct="1">
                <a:spcBef>
                  <a:spcPct val="0"/>
                </a:spcBef>
              </a:pPr>
              <a:t>27</a:t>
            </a:fld>
            <a:endParaRPr lang="de-DE" altLang="ja-JP" sz="1300"/>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7750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9010A75-A16B-4DF8-A102-CE4404FB527F}" type="slidenum">
              <a:rPr lang="ja-JP" altLang="de-DE" sz="1300"/>
              <a:pPr eaLnBrk="1" hangingPunct="1">
                <a:spcBef>
                  <a:spcPct val="0"/>
                </a:spcBef>
              </a:pPr>
              <a:t>28</a:t>
            </a:fld>
            <a:endParaRPr lang="de-DE" altLang="ja-JP" sz="1300"/>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4630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5091E1-539A-4F77-9290-EACF8D63F822}" type="slidenum">
              <a:rPr lang="ja-JP" altLang="de-DE" sz="1300"/>
              <a:pPr eaLnBrk="1" hangingPunct="1">
                <a:spcBef>
                  <a:spcPct val="0"/>
                </a:spcBef>
              </a:pPr>
              <a:t>29</a:t>
            </a:fld>
            <a:endParaRPr lang="de-DE" altLang="ja-JP"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40764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2AD509-D610-41CC-B082-FAA046246397}" type="slidenum">
              <a:rPr lang="ja-JP" altLang="de-DE" sz="1300"/>
              <a:pPr eaLnBrk="1" hangingPunct="1">
                <a:spcBef>
                  <a:spcPct val="0"/>
                </a:spcBef>
              </a:pPr>
              <a:t>30</a:t>
            </a:fld>
            <a:endParaRPr lang="de-DE" altLang="ja-JP"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98526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AE1BE18-E52E-44C3-909D-14CA3F2B196B}" type="slidenum">
              <a:rPr lang="ja-JP" altLang="de-DE" sz="1300"/>
              <a:pPr eaLnBrk="1" hangingPunct="1">
                <a:spcBef>
                  <a:spcPct val="0"/>
                </a:spcBef>
              </a:pPr>
              <a:t>31</a:t>
            </a:fld>
            <a:endParaRPr lang="de-DE" altLang="ja-JP"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p>
        </p:txBody>
      </p:sp>
    </p:spTree>
    <p:extLst>
      <p:ext uri="{BB962C8B-B14F-4D97-AF65-F5344CB8AC3E}">
        <p14:creationId xmlns:p14="http://schemas.microsoft.com/office/powerpoint/2010/main" val="1338919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07F70A-4FFA-483A-9A99-20A4AE8C252C}" type="slidenum">
              <a:rPr lang="ja-JP" altLang="de-DE" sz="1300"/>
              <a:pPr eaLnBrk="1" hangingPunct="1">
                <a:spcBef>
                  <a:spcPct val="0"/>
                </a:spcBef>
              </a:pPr>
              <a:t>32</a:t>
            </a:fld>
            <a:endParaRPr lang="de-DE" altLang="ja-JP"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93783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07F70A-4FFA-483A-9A99-20A4AE8C252C}" type="slidenum">
              <a:rPr lang="ja-JP" altLang="de-DE" sz="1300"/>
              <a:pPr eaLnBrk="1" hangingPunct="1">
                <a:spcBef>
                  <a:spcPct val="0"/>
                </a:spcBef>
              </a:pPr>
              <a:t>33</a:t>
            </a:fld>
            <a:endParaRPr lang="de-DE" altLang="ja-JP"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93783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192D77-4A15-4637-B58F-77C9E8B3F877}" type="slidenum">
              <a:rPr lang="ja-JP" altLang="de-DE" sz="1300"/>
              <a:pPr eaLnBrk="1" hangingPunct="1">
                <a:spcBef>
                  <a:spcPct val="0"/>
                </a:spcBef>
              </a:pPr>
              <a:t>35</a:t>
            </a:fld>
            <a:endParaRPr lang="de-DE" altLang="ja-JP"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76300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F1BBEE-8CEE-484F-9FB8-714DD2C18050}" type="slidenum">
              <a:rPr lang="ja-JP" altLang="de-DE" sz="1300"/>
              <a:pPr eaLnBrk="1" hangingPunct="1">
                <a:spcBef>
                  <a:spcPct val="0"/>
                </a:spcBef>
              </a:pPr>
              <a:t>36</a:t>
            </a:fld>
            <a:endParaRPr lang="de-DE" altLang="ja-JP"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291289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F1BBEE-8CEE-484F-9FB8-714DD2C18050}" type="slidenum">
              <a:rPr lang="ja-JP" altLang="de-DE" sz="1300"/>
              <a:pPr eaLnBrk="1" hangingPunct="1">
                <a:spcBef>
                  <a:spcPct val="0"/>
                </a:spcBef>
              </a:pPr>
              <a:t>37</a:t>
            </a:fld>
            <a:endParaRPr lang="de-DE" altLang="ja-JP"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291289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F1BBEE-8CEE-484F-9FB8-714DD2C18050}" type="slidenum">
              <a:rPr lang="ja-JP" altLang="de-DE" sz="1300"/>
              <a:pPr eaLnBrk="1" hangingPunct="1">
                <a:spcBef>
                  <a:spcPct val="0"/>
                </a:spcBef>
              </a:pPr>
              <a:t>38</a:t>
            </a:fld>
            <a:endParaRPr lang="de-DE" altLang="ja-JP" sz="1300"/>
          </a:p>
        </p:txBody>
      </p:sp>
      <p:sp>
        <p:nvSpPr>
          <p:cNvPr id="9728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972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329128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0FBC4-9F4F-4776-BEA6-6C21244BD326}" type="slidenum">
              <a:rPr lang="ja-JP" altLang="de-DE" sz="1300"/>
              <a:pPr eaLnBrk="1" hangingPunct="1">
                <a:spcBef>
                  <a:spcPct val="0"/>
                </a:spcBef>
              </a:pPr>
              <a:t>39</a:t>
            </a:fld>
            <a:endParaRPr lang="de-DE" altLang="ja-JP"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72269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0FBC4-9F4F-4776-BEA6-6C21244BD326}" type="slidenum">
              <a:rPr lang="ja-JP" altLang="de-DE" sz="1300"/>
              <a:pPr eaLnBrk="1" hangingPunct="1">
                <a:spcBef>
                  <a:spcPct val="0"/>
                </a:spcBef>
              </a:pPr>
              <a:t>40</a:t>
            </a:fld>
            <a:endParaRPr lang="de-DE" altLang="ja-JP"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72269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7D0FBC4-9F4F-4776-BEA6-6C21244BD326}" type="slidenum">
              <a:rPr lang="ja-JP" altLang="de-DE" sz="1300"/>
              <a:pPr eaLnBrk="1" hangingPunct="1">
                <a:spcBef>
                  <a:spcPct val="0"/>
                </a:spcBef>
              </a:pPr>
              <a:t>41</a:t>
            </a:fld>
            <a:endParaRPr lang="de-DE" altLang="ja-JP" sz="1300"/>
          </a:p>
        </p:txBody>
      </p:sp>
      <p:sp>
        <p:nvSpPr>
          <p:cNvPr id="100355" name="Rectangle 1026"/>
          <p:cNvSpPr>
            <a:spLocks noGrp="1" noRot="1" noChangeAspect="1" noChangeArrowheads="1" noTextEdit="1"/>
          </p:cNvSpPr>
          <p:nvPr>
            <p:ph type="sldImg"/>
          </p:nvPr>
        </p:nvSpPr>
        <p:spPr>
          <a:xfrm>
            <a:off x="138113" y="768350"/>
            <a:ext cx="6823075"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272269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5476EB-5E08-4576-8F99-D7D5B508C905}" type="slidenum">
              <a:rPr lang="ja-JP" altLang="de-DE" sz="1300"/>
              <a:pPr eaLnBrk="1" hangingPunct="1">
                <a:spcBef>
                  <a:spcPct val="0"/>
                </a:spcBef>
              </a:pPr>
              <a:t>42</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0466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5476EB-5E08-4576-8F99-D7D5B508C905}" type="slidenum">
              <a:rPr lang="ja-JP" altLang="de-DE" sz="1300"/>
              <a:pPr eaLnBrk="1" hangingPunct="1">
                <a:spcBef>
                  <a:spcPct val="0"/>
                </a:spcBef>
              </a:pPr>
              <a:t>43</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0466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5476EB-5E08-4576-8F99-D7D5B508C905}" type="slidenum">
              <a:rPr lang="ja-JP" altLang="de-DE" sz="1300"/>
              <a:pPr eaLnBrk="1" hangingPunct="1">
                <a:spcBef>
                  <a:spcPct val="0"/>
                </a:spcBef>
              </a:pPr>
              <a:t>44</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046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5476EB-5E08-4576-8F99-D7D5B508C905}" type="slidenum">
              <a:rPr lang="ja-JP" altLang="de-DE" sz="1300"/>
              <a:pPr eaLnBrk="1" hangingPunct="1">
                <a:spcBef>
                  <a:spcPct val="0"/>
                </a:spcBef>
              </a:pPr>
              <a:t>45</a:t>
            </a:fld>
            <a:endParaRPr lang="de-DE" altLang="ja-JP"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000466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3EA70-08D1-47B6-B5E1-CA3D994DA6E9}" type="slidenum">
              <a:rPr lang="ja-JP" altLang="de-DE" sz="1300"/>
              <a:pPr eaLnBrk="1" hangingPunct="1">
                <a:spcBef>
                  <a:spcPct val="0"/>
                </a:spcBef>
              </a:pPr>
              <a:t>46</a:t>
            </a:fld>
            <a:endParaRPr lang="de-DE" altLang="ja-JP"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7982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3EA70-08D1-47B6-B5E1-CA3D994DA6E9}" type="slidenum">
              <a:rPr lang="ja-JP" altLang="de-DE" sz="1300"/>
              <a:pPr eaLnBrk="1" hangingPunct="1">
                <a:spcBef>
                  <a:spcPct val="0"/>
                </a:spcBef>
              </a:pPr>
              <a:t>47</a:t>
            </a:fld>
            <a:endParaRPr lang="de-DE" altLang="ja-JP"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7982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3EA70-08D1-47B6-B5E1-CA3D994DA6E9}" type="slidenum">
              <a:rPr lang="ja-JP" altLang="de-DE" sz="1300"/>
              <a:pPr eaLnBrk="1" hangingPunct="1">
                <a:spcBef>
                  <a:spcPct val="0"/>
                </a:spcBef>
              </a:pPr>
              <a:t>48</a:t>
            </a:fld>
            <a:endParaRPr lang="de-DE" altLang="ja-JP"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7982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853EA70-08D1-47B6-B5E1-CA3D994DA6E9}" type="slidenum">
              <a:rPr lang="ja-JP" altLang="de-DE" sz="1300"/>
              <a:pPr eaLnBrk="1" hangingPunct="1">
                <a:spcBef>
                  <a:spcPct val="0"/>
                </a:spcBef>
              </a:pPr>
              <a:t>49</a:t>
            </a:fld>
            <a:endParaRPr lang="de-DE" altLang="ja-JP" sz="1300"/>
          </a:p>
        </p:txBody>
      </p:sp>
      <p:sp>
        <p:nvSpPr>
          <p:cNvPr id="108547" name="Rectangle 2050"/>
          <p:cNvSpPr>
            <a:spLocks noGrp="1" noRot="1" noChangeAspect="1" noChangeArrowheads="1" noTextEdit="1"/>
          </p:cNvSpPr>
          <p:nvPr>
            <p:ph type="sldImg"/>
          </p:nvPr>
        </p:nvSpPr>
        <p:spPr>
          <a:xfrm>
            <a:off x="138113" y="768350"/>
            <a:ext cx="6823075" cy="3836988"/>
          </a:xfrm>
          <a:ln/>
        </p:spPr>
      </p:sp>
      <p:sp>
        <p:nvSpPr>
          <p:cNvPr id="108548"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37982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421FA1-ACBB-4D2D-839D-9749058AF9E2}" type="slidenum">
              <a:rPr lang="ja-JP" altLang="de-DE" sz="1300"/>
              <a:pPr eaLnBrk="1" hangingPunct="1">
                <a:spcBef>
                  <a:spcPct val="0"/>
                </a:spcBef>
              </a:pPr>
              <a:t>50</a:t>
            </a:fld>
            <a:endParaRPr lang="de-DE" altLang="ja-JP"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4568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421FA1-ACBB-4D2D-839D-9749058AF9E2}" type="slidenum">
              <a:rPr lang="ja-JP" altLang="de-DE" sz="1300"/>
              <a:pPr eaLnBrk="1" hangingPunct="1">
                <a:spcBef>
                  <a:spcPct val="0"/>
                </a:spcBef>
              </a:pPr>
              <a:t>51</a:t>
            </a:fld>
            <a:endParaRPr lang="de-DE" altLang="ja-JP"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45685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421FA1-ACBB-4D2D-839D-9749058AF9E2}" type="slidenum">
              <a:rPr lang="ja-JP" altLang="de-DE" sz="1300"/>
              <a:pPr eaLnBrk="1" hangingPunct="1">
                <a:spcBef>
                  <a:spcPct val="0"/>
                </a:spcBef>
              </a:pPr>
              <a:t>52</a:t>
            </a:fld>
            <a:endParaRPr lang="de-DE" altLang="ja-JP" sz="1300"/>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45685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49E8AC-58A5-4A33-82C6-7E79AE1984CF}" type="slidenum">
              <a:rPr lang="ja-JP" altLang="de-DE" sz="1300"/>
              <a:pPr eaLnBrk="1" hangingPunct="1">
                <a:spcBef>
                  <a:spcPct val="0"/>
                </a:spcBef>
              </a:pPr>
              <a:t>54</a:t>
            </a:fld>
            <a:endParaRPr lang="de-DE" altLang="ja-JP"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76915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B345EB-575B-4B1C-A83D-B3565E230516}" type="slidenum">
              <a:rPr lang="ja-JP" altLang="de-DE" sz="1300"/>
              <a:pPr eaLnBrk="1" hangingPunct="1">
                <a:spcBef>
                  <a:spcPct val="0"/>
                </a:spcBef>
              </a:pPr>
              <a:t>55</a:t>
            </a:fld>
            <a:endParaRPr lang="de-DE" altLang="ja-JP"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8630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ja-JP" altLang="en-US" sz="1000" dirty="0">
                <a:latin typeface="+mj-lt"/>
              </a:rPr>
              <a:t>このモジュールでの画像の使用は作者や著作権者によってそれぞれ、快く使用許可を得ています。詳細 </a:t>
            </a:r>
            <a:r>
              <a:rPr lang="en-US" altLang="ja-JP" sz="1000" dirty="0">
                <a:latin typeface="+mj-lt"/>
              </a:rPr>
              <a:t>(</a:t>
            </a:r>
            <a:r>
              <a:rPr lang="ja-JP" altLang="en-US" sz="1000" dirty="0">
                <a:latin typeface="+mj-lt"/>
              </a:rPr>
              <a:t>作者、タイトル</a:t>
            </a:r>
            <a:r>
              <a:rPr lang="en-US" altLang="ja-JP" sz="1000" dirty="0">
                <a:latin typeface="+mj-lt"/>
              </a:rPr>
              <a:t>) </a:t>
            </a:r>
            <a:r>
              <a:rPr lang="ja-JP" altLang="en-US" sz="1000" dirty="0">
                <a:latin typeface="+mj-lt"/>
              </a:rPr>
              <a:t>についてはこの発表用のスライドの最後を参照してください。</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BB570375-8375-47BF-B157-DB6196730F58}" type="slidenum">
              <a:rPr lang="ja-JP" altLang="de-DE" smtClean="0"/>
              <a:pPr/>
              <a:t>‹Nr.›</a:t>
            </a:fld>
            <a:endParaRPr lang="de-DE" altLang="ja-JP"/>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6" name="Slide Number Placeholder 5"/>
          <p:cNvSpPr>
            <a:spLocks noGrp="1"/>
          </p:cNvSpPr>
          <p:nvPr>
            <p:ph type="sldNum" sz="quarter" idx="12"/>
          </p:nvPr>
        </p:nvSpPr>
        <p:spPr bwMode="gray"/>
        <p:txBody>
          <a:bodyPr>
            <a:noAutofit/>
          </a:bodyPr>
          <a:lstStyle>
            <a:lvl1pPr>
              <a:defRPr b="0"/>
            </a:lvl1pPr>
          </a:lstStyle>
          <a:p>
            <a:fld id="{21CA1620-08C1-43C9-B119-4D47B089BDA3}" type="slidenum">
              <a:rPr lang="ja-JP" altLang="de-DE" smtClean="0"/>
              <a:pPr/>
              <a:t>‹Nr.›</a:t>
            </a:fld>
            <a:endParaRPr lang="de-DE" altLang="ja-JP"/>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7ABACA0A-C0F7-4D69-9E00-EFD32C528251}" type="slidenum">
              <a:rPr lang="ja-JP" altLang="de-DE" smtClean="0"/>
              <a:pPr/>
              <a:t>‹Nr.›</a:t>
            </a:fld>
            <a:endParaRPr lang="de-DE" altLang="ja-JP"/>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BB570375-8375-47BF-B157-DB6196730F58}"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7" name="Slide Number Placeholder 6"/>
          <p:cNvSpPr>
            <a:spLocks noGrp="1"/>
          </p:cNvSpPr>
          <p:nvPr>
            <p:ph type="sldNum" sz="quarter" idx="12"/>
          </p:nvPr>
        </p:nvSpPr>
        <p:spPr bwMode="gray"/>
        <p:txBody>
          <a:bodyPr/>
          <a:lstStyle>
            <a:lvl1pPr>
              <a:defRPr b="0"/>
            </a:lvl1pPr>
          </a:lstStyle>
          <a:p>
            <a:fld id="{BB570375-8375-47BF-B157-DB6196730F58}" type="slidenum">
              <a:rPr lang="ja-JP" altLang="de-DE" smtClean="0"/>
              <a:pPr/>
              <a:t>‹Nr.›</a:t>
            </a:fld>
            <a:endParaRPr lang="de-DE" altLang="ja-JP"/>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5" name="Slide Number Placeholder 4"/>
          <p:cNvSpPr>
            <a:spLocks noGrp="1"/>
          </p:cNvSpPr>
          <p:nvPr>
            <p:ph type="sldNum" sz="quarter" idx="12"/>
          </p:nvPr>
        </p:nvSpPr>
        <p:spPr bwMode="gray"/>
        <p:txBody>
          <a:bodyPr/>
          <a:lstStyle>
            <a:lvl1pPr>
              <a:defRPr b="0"/>
            </a:lvl1pPr>
          </a:lstStyle>
          <a:p>
            <a:fld id="{DB1CBAE4-2B89-4E10-8F4B-0D34DB865CC7}" type="slidenum">
              <a:rPr lang="ja-JP" altLang="de-DE" smtClean="0"/>
              <a:pPr/>
              <a:t>‹Nr.›</a:t>
            </a:fld>
            <a:endParaRPr lang="de-DE" altLang="ja-JP"/>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ja-JP" altLang="en-US"/>
              <a:t>トレーニング・モジュール </a:t>
            </a:r>
            <a:r>
              <a:rPr lang="en-US" altLang="ja-JP"/>
              <a:t>8 – </a:t>
            </a:r>
            <a:r>
              <a:rPr lang="ja-JP" altLang="en-US"/>
              <a:t>自尊心と気分</a:t>
            </a:r>
            <a:endParaRPr lang="de-DE" altLang="ja-JP"/>
          </a:p>
        </p:txBody>
      </p:sp>
      <p:sp>
        <p:nvSpPr>
          <p:cNvPr id="4" name="Slide Number Placeholder 3"/>
          <p:cNvSpPr>
            <a:spLocks noGrp="1"/>
          </p:cNvSpPr>
          <p:nvPr>
            <p:ph type="sldNum" sz="quarter" idx="12"/>
          </p:nvPr>
        </p:nvSpPr>
        <p:spPr bwMode="gray"/>
        <p:txBody>
          <a:bodyPr/>
          <a:lstStyle>
            <a:lvl1pPr>
              <a:defRPr b="0"/>
            </a:lvl1pPr>
          </a:lstStyle>
          <a:p>
            <a:fld id="{62878296-E658-49A6-8924-B4196A3E619A}" type="slidenum">
              <a:rPr lang="ja-JP" altLang="de-DE" smtClean="0"/>
              <a:pPr/>
              <a:t>‹Nr.›</a:t>
            </a:fld>
            <a:endParaRPr lang="de-DE" altLang="ja-JP"/>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7463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8274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ja-JP" altLang="en-US" dirty="0">
                <a:solidFill>
                  <a:srgbClr val="004992"/>
                </a:solidFill>
              </a:rPr>
              <a:t>メタ認知トレーニング（</a:t>
            </a:r>
            <a:r>
              <a:rPr lang="en-US" altLang="ja-JP" dirty="0">
                <a:solidFill>
                  <a:srgbClr val="004992"/>
                </a:solidFill>
              </a:rPr>
              <a:t>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ja-JP" altLang="en-US" sz="1000" b="0" dirty="0">
                <a:solidFill>
                  <a:srgbClr val="333333"/>
                </a:solidFill>
                <a:latin typeface="Calibri Light"/>
              </a:rPr>
              <a:t>このモジュールでの画像の使用は作者や著作権者によってそれぞれ、快く使用許可を得ています。詳細 </a:t>
            </a:r>
            <a:r>
              <a:rPr lang="en-US" altLang="ja-JP" sz="1000" b="0" dirty="0">
                <a:solidFill>
                  <a:srgbClr val="333333"/>
                </a:solidFill>
                <a:latin typeface="Calibri Light"/>
              </a:rPr>
              <a:t>(</a:t>
            </a:r>
            <a:r>
              <a:rPr lang="ja-JP" altLang="en-US" sz="1000" b="0" dirty="0">
                <a:solidFill>
                  <a:srgbClr val="333333"/>
                </a:solidFill>
                <a:latin typeface="Calibri Light"/>
              </a:rPr>
              <a:t>作者、タイトル</a:t>
            </a:r>
            <a:r>
              <a:rPr lang="en-US" altLang="ja-JP" sz="1000" b="0" dirty="0">
                <a:solidFill>
                  <a:srgbClr val="333333"/>
                </a:solidFill>
                <a:latin typeface="Calibri Light"/>
              </a:rPr>
              <a:t>) </a:t>
            </a:r>
            <a:r>
              <a:rPr lang="ja-JP" altLang="en-US" sz="1000" b="0" dirty="0">
                <a:solidFill>
                  <a:srgbClr val="333333"/>
                </a:solidFill>
                <a:latin typeface="Calibri Light"/>
              </a:rPr>
              <a:t>についてはこの発表用のスライドの最後を参照してください。</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909310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38358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94996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0436669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69868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824412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480655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8025033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62535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2081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ja-JP" altLang="en-US"/>
              <a:t>トレーニング・モジュール </a:t>
            </a:r>
            <a:r>
              <a:rPr lang="en-US" altLang="ja-JP"/>
              <a:t>8 – </a:t>
            </a:r>
            <a:r>
              <a:rPr lang="ja-JP" altLang="en-US"/>
              <a:t>自尊心と気分</a:t>
            </a:r>
            <a:endParaRPr lang="de-DE" altLang="ja-JP"/>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B570375-8375-47BF-B157-DB6196730F58}" type="slidenum">
              <a:rPr lang="ja-JP" altLang="de-DE" smtClean="0"/>
              <a:pPr/>
              <a:t>‹Nr.›</a:t>
            </a:fld>
            <a:endParaRPr lang="de-DE" altLang="ja-JP"/>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10802613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8 A – </a:t>
            </a:r>
            <a:r>
              <a:rPr lang="ja-JP" altLang="en-US"/>
              <a:t>自尊心と気分</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(4|21)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44296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うつ病の症状とは</a:t>
            </a:r>
            <a:r>
              <a:rPr lang="en-US" altLang="ja-JP" sz="3600" dirty="0">
                <a:latin typeface="+mn-lt"/>
                <a:ea typeface="+mn-ea"/>
                <a:cs typeface="+mn-cs"/>
              </a:rPr>
              <a:t>?</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2</a:t>
            </a:fld>
            <a:endParaRPr lang="de-DE" altLang="ja-JP">
              <a:latin typeface="+mn-lt"/>
            </a:endParaRPr>
          </a:p>
        </p:txBody>
      </p:sp>
      <p:pic>
        <p:nvPicPr>
          <p:cNvPr id="8"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mn-l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うつ病の症状とは</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ja-JP" altLang="de-DE" sz="2400" dirty="0">
                <a:solidFill>
                  <a:srgbClr val="333333"/>
                </a:solidFill>
              </a:rPr>
              <a:t>悲哀感、抑うつ気分</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意欲の減退</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低い自尊心、拒絶されることへの恐怖</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恐怖</a:t>
            </a:r>
            <a:r>
              <a:rPr lang="de-DE" altLang="ja-JP" sz="2400" dirty="0">
                <a:solidFill>
                  <a:srgbClr val="333333"/>
                </a:solidFill>
              </a:rPr>
              <a:t> (</a:t>
            </a:r>
            <a:r>
              <a:rPr lang="ja-JP" altLang="de-DE" sz="2400" dirty="0">
                <a:solidFill>
                  <a:srgbClr val="333333"/>
                </a:solidFill>
              </a:rPr>
              <a:t>例：将来に関するもの</a:t>
            </a:r>
            <a:r>
              <a:rPr lang="de-DE" altLang="ja-JP" sz="2400" dirty="0">
                <a:solidFill>
                  <a:srgbClr val="333333"/>
                </a:solidFill>
              </a:rPr>
              <a:t>)</a:t>
            </a:r>
          </a:p>
          <a:p>
            <a:pPr marL="457200" lvl="0" indent="-457200" defTabSz="914400" fontAlgn="base">
              <a:buFont typeface="+mj-lt"/>
              <a:buAutoNum type="arabicPeriod"/>
            </a:pPr>
            <a:r>
              <a:rPr lang="ja-JP" altLang="de-DE" sz="2400" dirty="0">
                <a:solidFill>
                  <a:srgbClr val="333333"/>
                </a:solidFill>
              </a:rPr>
              <a:t>睡眠障害、苦痛</a:t>
            </a:r>
            <a:endParaRPr lang="de-DE" altLang="ja-JP" sz="2400" dirty="0">
              <a:solidFill>
                <a:srgbClr val="333333"/>
              </a:solidFill>
            </a:endParaRPr>
          </a:p>
          <a:p>
            <a:pPr marL="457200" lvl="0" indent="-457200" defTabSz="914400" fontAlgn="base">
              <a:buFont typeface="+mj-lt"/>
              <a:buAutoNum type="arabicPeriod"/>
            </a:pPr>
            <a:r>
              <a:rPr lang="ja-JP" altLang="de-DE" sz="2400" dirty="0">
                <a:solidFill>
                  <a:srgbClr val="333333"/>
                </a:solidFill>
              </a:rPr>
              <a:t>認知機能の障害</a:t>
            </a:r>
            <a:r>
              <a:rPr lang="de-DE" altLang="ja-JP" sz="2400" dirty="0">
                <a:solidFill>
                  <a:srgbClr val="333333"/>
                </a:solidFill>
              </a:rPr>
              <a:t> (</a:t>
            </a:r>
            <a:r>
              <a:rPr lang="ja-JP" altLang="de-DE" sz="2400" dirty="0">
                <a:solidFill>
                  <a:srgbClr val="333333"/>
                </a:solidFill>
              </a:rPr>
              <a:t>集中力や記憶力の低下</a:t>
            </a:r>
            <a:r>
              <a:rPr lang="de-DE" altLang="ja-JP" sz="2400" dirty="0">
                <a:solidFill>
                  <a:srgbClr val="333333"/>
                </a:solidFill>
              </a:rPr>
              <a:t>)</a:t>
            </a:r>
          </a:p>
          <a:p>
            <a:pPr lvl="0" defTabSz="914400" fontAlgn="base"/>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3</a:t>
            </a:fld>
            <a:endParaRPr lang="de-DE" altLang="ja-JP">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生まれつきなのか</a:t>
            </a:r>
            <a:r>
              <a:rPr lang="en-US" altLang="ja-JP" sz="3600" dirty="0">
                <a:latin typeface="+mn-lt"/>
                <a:ea typeface="+mn-ea"/>
                <a:cs typeface="+mn-cs"/>
              </a:rPr>
              <a:t>...</a:t>
            </a:r>
            <a:br>
              <a:rPr lang="en-US" altLang="ja-JP" sz="3600" dirty="0">
                <a:latin typeface="+mn-lt"/>
                <a:ea typeface="+mn-ea"/>
                <a:cs typeface="+mn-cs"/>
              </a:rPr>
            </a:br>
            <a:r>
              <a:rPr lang="ja-JP" altLang="en-US" sz="3600" dirty="0">
                <a:latin typeface="+mn-lt"/>
                <a:ea typeface="+mn-ea"/>
                <a:cs typeface="+mn-cs"/>
              </a:rPr>
              <a:t>生まれてからそのようになったのか</a:t>
            </a:r>
            <a:r>
              <a:rPr lang="en-US" altLang="ja-JP" sz="3600" dirty="0">
                <a:latin typeface="+mn-lt"/>
                <a:ea typeface="+mn-ea"/>
                <a:cs typeface="+mn-cs"/>
              </a:rPr>
              <a:t>?</a:t>
            </a:r>
            <a:endParaRPr lang="de-DE" altLang="ja-JP" sz="3600" dirty="0">
              <a:latin typeface="+mn-lt"/>
              <a:ea typeface="+mn-ea"/>
              <a:cs typeface="+mn-cs"/>
            </a:endParaRPr>
          </a:p>
        </p:txBody>
      </p:sp>
      <p:sp>
        <p:nvSpPr>
          <p:cNvPr id="9218" name="Rectangle 2"/>
          <p:cNvSpPr>
            <a:spLocks noGrp="1" noChangeArrowheads="1"/>
          </p:cNvSpPr>
          <p:nvPr>
            <p:ph idx="1"/>
          </p:nvPr>
        </p:nvSpPr>
        <p:spPr/>
        <p:txBody>
          <a:bodyPr>
            <a:noAutofit/>
          </a:bodyPr>
          <a:lstStyle/>
          <a:p>
            <a:pPr eaLnBrk="1" hangingPunct="1"/>
            <a:r>
              <a:rPr lang="ja-JP" altLang="de-DE" sz="2400" dirty="0">
                <a:solidFill>
                  <a:srgbClr val="333333"/>
                </a:solidFill>
              </a:rPr>
              <a:t>我々の幸福や悲哀は運命づけられているのか</a:t>
            </a:r>
            <a:r>
              <a:rPr lang="de-DE" altLang="ja-JP" sz="2400" dirty="0">
                <a:solidFill>
                  <a:srgbClr val="333333"/>
                </a:solidFill>
              </a:rPr>
              <a:t>?</a:t>
            </a:r>
            <a:r>
              <a:rPr lang="ja-JP" altLang="de-DE" sz="2400" dirty="0">
                <a:solidFill>
                  <a:srgbClr val="333333"/>
                </a:solidFill>
              </a:rPr>
              <a:t>我々の情動状態は時間とともに変化するか</a:t>
            </a:r>
            <a:r>
              <a:rPr lang="de-DE" altLang="ja-JP" sz="2400" dirty="0">
                <a:solidFill>
                  <a:srgbClr val="333333"/>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4</a:t>
            </a:fld>
            <a:endParaRPr lang="de-DE" altLang="ja-JP">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生まれつきなのか</a:t>
            </a:r>
            <a:r>
              <a:rPr lang="en-US" altLang="ja-JP" sz="3600" dirty="0">
                <a:latin typeface="+mn-lt"/>
                <a:ea typeface="+mn-ea"/>
                <a:cs typeface="+mn-cs"/>
              </a:rPr>
              <a:t>...</a:t>
            </a:r>
            <a:br>
              <a:rPr lang="en-US" altLang="ja-JP" sz="3600" dirty="0">
                <a:latin typeface="+mn-lt"/>
                <a:ea typeface="+mn-ea"/>
                <a:cs typeface="+mn-cs"/>
              </a:rPr>
            </a:br>
            <a:r>
              <a:rPr lang="ja-JP" altLang="en-US" sz="3600" dirty="0">
                <a:latin typeface="+mn-lt"/>
                <a:ea typeface="+mn-ea"/>
                <a:cs typeface="+mn-cs"/>
              </a:rPr>
              <a:t>生まれてからそのようになったのか</a:t>
            </a:r>
            <a:r>
              <a:rPr lang="en-US" altLang="ja-JP" sz="3600" dirty="0">
                <a:latin typeface="+mn-lt"/>
                <a:ea typeface="+mn-ea"/>
                <a:cs typeface="+mn-cs"/>
              </a:rPr>
              <a:t>?</a:t>
            </a:r>
            <a:endParaRPr lang="de-DE" altLang="ja-JP" sz="3600" dirty="0">
              <a:latin typeface="+mn-lt"/>
              <a:ea typeface="+mn-ea"/>
              <a:cs typeface="+mn-cs"/>
            </a:endParaRPr>
          </a:p>
        </p:txBody>
      </p:sp>
      <p:sp>
        <p:nvSpPr>
          <p:cNvPr id="9218" name="Rectangle 2"/>
          <p:cNvSpPr>
            <a:spLocks noGrp="1" noChangeArrowheads="1"/>
          </p:cNvSpPr>
          <p:nvPr>
            <p:ph idx="1"/>
          </p:nvPr>
        </p:nvSpPr>
        <p:spPr/>
        <p:txBody>
          <a:bodyPr>
            <a:noAutofit/>
          </a:bodyPr>
          <a:lstStyle/>
          <a:p>
            <a:pPr eaLnBrk="1" hangingPunct="1"/>
            <a:r>
              <a:rPr lang="ja-JP" altLang="de-DE" sz="2400" dirty="0">
                <a:solidFill>
                  <a:srgbClr val="333333"/>
                </a:solidFill>
              </a:rPr>
              <a:t>我々の幸福や悲哀は運命づけられているのか</a:t>
            </a:r>
            <a:r>
              <a:rPr lang="de-DE" altLang="ja-JP" sz="2400" dirty="0">
                <a:solidFill>
                  <a:srgbClr val="333333"/>
                </a:solidFill>
              </a:rPr>
              <a:t>?</a:t>
            </a:r>
            <a:r>
              <a:rPr lang="ja-JP" altLang="de-DE" sz="2400" dirty="0">
                <a:solidFill>
                  <a:srgbClr val="333333"/>
                </a:solidFill>
              </a:rPr>
              <a:t>我々の情動状態は時間とともに変化するか</a:t>
            </a:r>
            <a:r>
              <a:rPr lang="de-DE" altLang="ja-JP" sz="2400" dirty="0">
                <a:solidFill>
                  <a:srgbClr val="333333"/>
                </a:solidFill>
              </a:rPr>
              <a:t>?</a:t>
            </a:r>
          </a:p>
          <a:p>
            <a:pPr marL="342900" indent="-342900" eaLnBrk="1" hangingPunct="1">
              <a:buClr>
                <a:srgbClr val="333333"/>
              </a:buClr>
              <a:buFont typeface="WingDings"/>
              <a:buChar char=""/>
            </a:pPr>
            <a:r>
              <a:rPr lang="ja-JP" altLang="en-CA" sz="2400" dirty="0">
                <a:solidFill>
                  <a:srgbClr val="004992"/>
                </a:solidFill>
              </a:rPr>
              <a:t>「氏</a:t>
            </a:r>
            <a:r>
              <a:rPr lang="en-CA" altLang="ja-JP" sz="2400" dirty="0">
                <a:solidFill>
                  <a:srgbClr val="004992"/>
                </a:solidFill>
              </a:rPr>
              <a:t>(</a:t>
            </a:r>
            <a:r>
              <a:rPr lang="ja-JP" altLang="en-CA" sz="2400" dirty="0">
                <a:solidFill>
                  <a:srgbClr val="004992"/>
                </a:solidFill>
              </a:rPr>
              <a:t>遺伝</a:t>
            </a:r>
            <a:r>
              <a:rPr lang="en-CA" altLang="ja-JP" sz="2400" dirty="0">
                <a:solidFill>
                  <a:srgbClr val="004992"/>
                </a:solidFill>
              </a:rPr>
              <a:t>)</a:t>
            </a:r>
            <a:r>
              <a:rPr lang="ja-JP" altLang="en-CA" sz="2400" dirty="0">
                <a:solidFill>
                  <a:srgbClr val="004992"/>
                </a:solidFill>
              </a:rPr>
              <a:t>」</a:t>
            </a:r>
            <a:r>
              <a:rPr lang="de-DE" altLang="ja-JP" sz="2400" dirty="0">
                <a:solidFill>
                  <a:srgbClr val="004992"/>
                </a:solidFill>
              </a:rPr>
              <a:t>: </a:t>
            </a:r>
            <a:r>
              <a:rPr lang="ja-JP" altLang="de-DE" sz="2400" dirty="0">
                <a:solidFill>
                  <a:srgbClr val="333333"/>
                </a:solidFill>
              </a:rPr>
              <a:t>抑うつ思考や低自尊心が遺伝的に規定される性質</a:t>
            </a:r>
            <a:br>
              <a:rPr lang="en-US" altLang="ja-JP" sz="2400" dirty="0">
                <a:solidFill>
                  <a:srgbClr val="333333"/>
                </a:solidFill>
              </a:rPr>
            </a:br>
            <a:r>
              <a:rPr lang="ja-JP" altLang="de-DE" sz="2400" dirty="0">
                <a:solidFill>
                  <a:srgbClr val="333333"/>
                </a:solidFill>
              </a:rPr>
              <a:t>であることを示す科学的証拠はある。</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5</a:t>
            </a:fld>
            <a:endParaRPr lang="de-DE" altLang="ja-JP">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875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生まれつきなのか</a:t>
            </a:r>
            <a:r>
              <a:rPr lang="en-US" altLang="ja-JP" sz="3600" dirty="0">
                <a:latin typeface="+mn-lt"/>
                <a:ea typeface="+mn-ea"/>
                <a:cs typeface="+mn-cs"/>
              </a:rPr>
              <a:t>...</a:t>
            </a:r>
            <a:br>
              <a:rPr lang="en-US" altLang="ja-JP" sz="3600" dirty="0">
                <a:latin typeface="+mn-lt"/>
                <a:ea typeface="+mn-ea"/>
                <a:cs typeface="+mn-cs"/>
              </a:rPr>
            </a:br>
            <a:r>
              <a:rPr lang="ja-JP" altLang="en-US" sz="3600" dirty="0">
                <a:latin typeface="+mn-lt"/>
                <a:ea typeface="+mn-ea"/>
                <a:cs typeface="+mn-cs"/>
              </a:rPr>
              <a:t>生まれてからそのようになったのか</a:t>
            </a:r>
            <a:r>
              <a:rPr lang="en-US" altLang="ja-JP" sz="3600" dirty="0">
                <a:latin typeface="+mn-lt"/>
                <a:ea typeface="+mn-ea"/>
                <a:cs typeface="+mn-cs"/>
              </a:rPr>
              <a:t>?</a:t>
            </a:r>
            <a:endParaRPr lang="de-DE" altLang="ja-JP" sz="3600" dirty="0">
              <a:latin typeface="+mn-lt"/>
              <a:ea typeface="+mn-ea"/>
              <a:cs typeface="+mn-cs"/>
            </a:endParaRPr>
          </a:p>
        </p:txBody>
      </p:sp>
      <p:sp>
        <p:nvSpPr>
          <p:cNvPr id="9218" name="Rectangle 2"/>
          <p:cNvSpPr>
            <a:spLocks noGrp="1" noChangeArrowheads="1"/>
          </p:cNvSpPr>
          <p:nvPr>
            <p:ph idx="1"/>
          </p:nvPr>
        </p:nvSpPr>
        <p:spPr/>
        <p:txBody>
          <a:bodyPr>
            <a:noAutofit/>
          </a:bodyPr>
          <a:lstStyle/>
          <a:p>
            <a:pPr eaLnBrk="1" hangingPunct="1"/>
            <a:r>
              <a:rPr lang="ja-JP" altLang="de-DE" sz="2400" dirty="0">
                <a:solidFill>
                  <a:srgbClr val="333333"/>
                </a:solidFill>
              </a:rPr>
              <a:t>我々の幸福や悲哀は運命づけられているのか</a:t>
            </a:r>
            <a:r>
              <a:rPr lang="de-DE" altLang="ja-JP" sz="2400" dirty="0">
                <a:solidFill>
                  <a:srgbClr val="333333"/>
                </a:solidFill>
              </a:rPr>
              <a:t>?</a:t>
            </a:r>
            <a:r>
              <a:rPr lang="ja-JP" altLang="de-DE" sz="2400" dirty="0">
                <a:solidFill>
                  <a:srgbClr val="333333"/>
                </a:solidFill>
              </a:rPr>
              <a:t>我々の情動状態は時間とともに変化するか</a:t>
            </a:r>
            <a:r>
              <a:rPr lang="de-DE" altLang="ja-JP" sz="2400" dirty="0">
                <a:solidFill>
                  <a:srgbClr val="333333"/>
                </a:solidFill>
              </a:rPr>
              <a:t>?</a:t>
            </a:r>
          </a:p>
          <a:p>
            <a:pPr marL="342900" indent="-342900" eaLnBrk="1" hangingPunct="1">
              <a:buClr>
                <a:srgbClr val="333333"/>
              </a:buClr>
              <a:buFont typeface="WingDings"/>
              <a:buChar char=""/>
            </a:pPr>
            <a:r>
              <a:rPr lang="ja-JP" altLang="en-CA" sz="2400" dirty="0">
                <a:solidFill>
                  <a:srgbClr val="004992"/>
                </a:solidFill>
              </a:rPr>
              <a:t>「氏</a:t>
            </a:r>
            <a:r>
              <a:rPr lang="en-CA" altLang="ja-JP" sz="2400" dirty="0">
                <a:solidFill>
                  <a:srgbClr val="004992"/>
                </a:solidFill>
              </a:rPr>
              <a:t>(</a:t>
            </a:r>
            <a:r>
              <a:rPr lang="ja-JP" altLang="en-CA" sz="2400" dirty="0">
                <a:solidFill>
                  <a:srgbClr val="004992"/>
                </a:solidFill>
              </a:rPr>
              <a:t>遺伝</a:t>
            </a:r>
            <a:r>
              <a:rPr lang="en-CA" altLang="ja-JP" sz="2400" dirty="0">
                <a:solidFill>
                  <a:srgbClr val="004992"/>
                </a:solidFill>
              </a:rPr>
              <a:t>)</a:t>
            </a:r>
            <a:r>
              <a:rPr lang="ja-JP" altLang="en-CA" sz="2400" dirty="0">
                <a:solidFill>
                  <a:srgbClr val="004992"/>
                </a:solidFill>
              </a:rPr>
              <a:t>」</a:t>
            </a:r>
            <a:r>
              <a:rPr lang="de-DE" altLang="ja-JP" sz="2400" dirty="0">
                <a:solidFill>
                  <a:srgbClr val="004992"/>
                </a:solidFill>
              </a:rPr>
              <a:t>: </a:t>
            </a:r>
            <a:r>
              <a:rPr lang="ja-JP" altLang="de-DE" sz="2400" dirty="0">
                <a:solidFill>
                  <a:srgbClr val="333333"/>
                </a:solidFill>
              </a:rPr>
              <a:t>抑うつ思考や低自尊心が遺伝的に規定される性質</a:t>
            </a:r>
            <a:br>
              <a:rPr lang="en-US" altLang="ja-JP" sz="2400" dirty="0">
                <a:solidFill>
                  <a:srgbClr val="333333"/>
                </a:solidFill>
              </a:rPr>
            </a:br>
            <a:r>
              <a:rPr lang="ja-JP" altLang="de-DE" sz="2400" dirty="0">
                <a:solidFill>
                  <a:srgbClr val="333333"/>
                </a:solidFill>
              </a:rPr>
              <a:t>であることを示す科学的証拠はある。</a:t>
            </a:r>
          </a:p>
          <a:p>
            <a:pPr marL="342900" indent="-342900" eaLnBrk="1" hangingPunct="1">
              <a:buClr>
                <a:srgbClr val="000000"/>
              </a:buClr>
              <a:buFont typeface="WingDings"/>
              <a:buChar char=""/>
            </a:pPr>
            <a:r>
              <a:rPr lang="ja-JP" altLang="en-CA" sz="2400" dirty="0">
                <a:solidFill>
                  <a:srgbClr val="004992"/>
                </a:solidFill>
              </a:rPr>
              <a:t>「育ち</a:t>
            </a:r>
            <a:r>
              <a:rPr lang="en-CA" altLang="ja-JP" sz="2400" dirty="0">
                <a:solidFill>
                  <a:srgbClr val="004992"/>
                </a:solidFill>
              </a:rPr>
              <a:t>(</a:t>
            </a:r>
            <a:r>
              <a:rPr lang="ja-JP" altLang="en-CA" sz="2400" dirty="0">
                <a:solidFill>
                  <a:srgbClr val="004992"/>
                </a:solidFill>
              </a:rPr>
              <a:t>環境</a:t>
            </a:r>
            <a:r>
              <a:rPr lang="en-CA" altLang="ja-JP" sz="2400" dirty="0">
                <a:solidFill>
                  <a:srgbClr val="004992"/>
                </a:solidFill>
              </a:rPr>
              <a:t>)</a:t>
            </a:r>
            <a:r>
              <a:rPr lang="ja-JP" altLang="en-CA" sz="2400" dirty="0">
                <a:solidFill>
                  <a:srgbClr val="004992"/>
                </a:solidFill>
              </a:rPr>
              <a:t>」</a:t>
            </a:r>
            <a:r>
              <a:rPr lang="de-DE" altLang="ja-JP" sz="2400" dirty="0">
                <a:solidFill>
                  <a:srgbClr val="004992"/>
                </a:solidFill>
              </a:rPr>
              <a:t>:</a:t>
            </a:r>
            <a:r>
              <a:rPr lang="de-DE" altLang="ja-JP" sz="2400" dirty="0">
                <a:solidFill>
                  <a:srgbClr val="333333"/>
                </a:solidFill>
              </a:rPr>
              <a:t> </a:t>
            </a:r>
            <a:r>
              <a:rPr lang="ja-JP" altLang="de-DE" sz="2400" dirty="0">
                <a:solidFill>
                  <a:srgbClr val="333333"/>
                </a:solidFill>
              </a:rPr>
              <a:t>批判的で放任的な両親の存在やトラウマ</a:t>
            </a:r>
            <a:br>
              <a:rPr lang="en-US" altLang="ja-JP" sz="2400" dirty="0">
                <a:solidFill>
                  <a:srgbClr val="333333"/>
                </a:solidFill>
              </a:rPr>
            </a:br>
            <a:r>
              <a:rPr lang="de-DE" altLang="ja-JP" sz="2400" dirty="0">
                <a:solidFill>
                  <a:srgbClr val="333333"/>
                </a:solidFill>
              </a:rPr>
              <a:t>(</a:t>
            </a:r>
            <a:r>
              <a:rPr lang="ja-JP" altLang="de-DE" sz="2400" dirty="0">
                <a:solidFill>
                  <a:srgbClr val="333333"/>
                </a:solidFill>
              </a:rPr>
              <a:t>外傷</a:t>
            </a:r>
            <a:r>
              <a:rPr lang="de-DE" altLang="ja-JP" sz="2400" dirty="0">
                <a:solidFill>
                  <a:srgbClr val="333333"/>
                </a:solidFill>
              </a:rPr>
              <a:t>)</a:t>
            </a:r>
            <a:r>
              <a:rPr lang="ja-JP" altLang="de-DE" sz="2400" dirty="0">
                <a:solidFill>
                  <a:srgbClr val="333333"/>
                </a:solidFill>
              </a:rPr>
              <a:t>的ライフイベントによって、否定的な自己イメージが</a:t>
            </a:r>
            <a:br>
              <a:rPr lang="en-US" altLang="ja-JP" sz="2400" dirty="0">
                <a:solidFill>
                  <a:srgbClr val="333333"/>
                </a:solidFill>
              </a:rPr>
            </a:br>
            <a:r>
              <a:rPr lang="ja-JP" altLang="de-DE" sz="2400" dirty="0">
                <a:solidFill>
                  <a:srgbClr val="333333"/>
                </a:solidFill>
              </a:rPr>
              <a:t>生み出される可能性がある。</a:t>
            </a:r>
            <a:endParaRPr lang="ja-JP" alt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6</a:t>
            </a:fld>
            <a:endParaRPr lang="de-DE" altLang="ja-JP">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209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1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dirty="0">
                <a:latin typeface="+mn-lt"/>
                <a:ea typeface="+mn-ea"/>
                <a:cs typeface="+mn-cs"/>
              </a:rPr>
              <a:t>生まれつきなのか</a:t>
            </a:r>
            <a:r>
              <a:rPr lang="en-US" altLang="ja-JP" sz="3600" dirty="0">
                <a:latin typeface="+mn-lt"/>
                <a:ea typeface="+mn-ea"/>
                <a:cs typeface="+mn-cs"/>
              </a:rPr>
              <a:t>...</a:t>
            </a:r>
            <a:br>
              <a:rPr lang="en-US" altLang="ja-JP" sz="3600" dirty="0">
                <a:latin typeface="+mn-lt"/>
                <a:ea typeface="+mn-ea"/>
                <a:cs typeface="+mn-cs"/>
              </a:rPr>
            </a:br>
            <a:r>
              <a:rPr lang="ja-JP" altLang="en-US" sz="3600" dirty="0">
                <a:latin typeface="+mn-lt"/>
                <a:ea typeface="+mn-ea"/>
                <a:cs typeface="+mn-cs"/>
              </a:rPr>
              <a:t>生まれてからそのようになったのか</a:t>
            </a:r>
            <a:r>
              <a:rPr lang="en-US" altLang="ja-JP" sz="3600" dirty="0">
                <a:latin typeface="+mn-lt"/>
                <a:ea typeface="+mn-ea"/>
                <a:cs typeface="+mn-cs"/>
              </a:rPr>
              <a:t>?</a:t>
            </a:r>
            <a:endParaRPr lang="de-DE" altLang="ja-JP" sz="3600" dirty="0">
              <a:latin typeface="+mn-lt"/>
              <a:ea typeface="+mn-ea"/>
              <a:cs typeface="+mn-cs"/>
            </a:endParaRPr>
          </a:p>
        </p:txBody>
      </p:sp>
      <p:sp>
        <p:nvSpPr>
          <p:cNvPr id="9218" name="Rectangle 2"/>
          <p:cNvSpPr>
            <a:spLocks noGrp="1" noChangeArrowheads="1"/>
          </p:cNvSpPr>
          <p:nvPr>
            <p:ph idx="1"/>
          </p:nvPr>
        </p:nvSpPr>
        <p:spPr/>
        <p:txBody>
          <a:bodyPr>
            <a:noAutofit/>
          </a:bodyPr>
          <a:lstStyle/>
          <a:p>
            <a:pPr eaLnBrk="1" hangingPunct="1"/>
            <a:r>
              <a:rPr lang="ja-JP" altLang="de-DE" sz="2400" dirty="0">
                <a:solidFill>
                  <a:srgbClr val="333333"/>
                </a:solidFill>
              </a:rPr>
              <a:t>我々の幸福や悲哀は運命づけられているのか</a:t>
            </a:r>
            <a:r>
              <a:rPr lang="de-DE" altLang="ja-JP" sz="2400" dirty="0">
                <a:solidFill>
                  <a:srgbClr val="333333"/>
                </a:solidFill>
              </a:rPr>
              <a:t>?</a:t>
            </a:r>
            <a:r>
              <a:rPr lang="ja-JP" altLang="de-DE" sz="2400" dirty="0">
                <a:solidFill>
                  <a:srgbClr val="333333"/>
                </a:solidFill>
              </a:rPr>
              <a:t>我々の情動状態は時間とともに変化するか</a:t>
            </a:r>
            <a:r>
              <a:rPr lang="de-DE" altLang="ja-JP" sz="2400" dirty="0">
                <a:solidFill>
                  <a:srgbClr val="333333"/>
                </a:solidFill>
              </a:rPr>
              <a:t>?</a:t>
            </a:r>
          </a:p>
          <a:p>
            <a:pPr marL="342900" indent="-342900" eaLnBrk="1" hangingPunct="1">
              <a:buClr>
                <a:srgbClr val="333333"/>
              </a:buClr>
              <a:buFont typeface="WingDings"/>
              <a:buChar char=""/>
            </a:pPr>
            <a:r>
              <a:rPr lang="ja-JP" altLang="en-CA" sz="2400" dirty="0">
                <a:solidFill>
                  <a:srgbClr val="004992"/>
                </a:solidFill>
              </a:rPr>
              <a:t>「氏</a:t>
            </a:r>
            <a:r>
              <a:rPr lang="en-CA" altLang="ja-JP" sz="2400" dirty="0">
                <a:solidFill>
                  <a:srgbClr val="004992"/>
                </a:solidFill>
              </a:rPr>
              <a:t>(</a:t>
            </a:r>
            <a:r>
              <a:rPr lang="ja-JP" altLang="en-CA" sz="2400" dirty="0">
                <a:solidFill>
                  <a:srgbClr val="004992"/>
                </a:solidFill>
              </a:rPr>
              <a:t>遺伝</a:t>
            </a:r>
            <a:r>
              <a:rPr lang="en-CA" altLang="ja-JP" sz="2400" dirty="0">
                <a:solidFill>
                  <a:srgbClr val="004992"/>
                </a:solidFill>
              </a:rPr>
              <a:t>)</a:t>
            </a:r>
            <a:r>
              <a:rPr lang="ja-JP" altLang="en-CA" sz="2400" dirty="0">
                <a:solidFill>
                  <a:srgbClr val="004992"/>
                </a:solidFill>
              </a:rPr>
              <a:t>」</a:t>
            </a:r>
            <a:r>
              <a:rPr lang="de-DE" altLang="ja-JP" sz="2400" dirty="0">
                <a:solidFill>
                  <a:srgbClr val="004992"/>
                </a:solidFill>
              </a:rPr>
              <a:t>: </a:t>
            </a:r>
            <a:r>
              <a:rPr lang="ja-JP" altLang="de-DE" sz="2400" dirty="0">
                <a:solidFill>
                  <a:srgbClr val="333333"/>
                </a:solidFill>
              </a:rPr>
              <a:t>抑うつ思考や低自尊心が遺伝的に規定される性質</a:t>
            </a:r>
            <a:br>
              <a:rPr lang="en-US" altLang="ja-JP" sz="2400" dirty="0">
                <a:solidFill>
                  <a:srgbClr val="333333"/>
                </a:solidFill>
              </a:rPr>
            </a:br>
            <a:r>
              <a:rPr lang="ja-JP" altLang="de-DE" sz="2400" dirty="0">
                <a:solidFill>
                  <a:srgbClr val="333333"/>
                </a:solidFill>
              </a:rPr>
              <a:t>であることを示す科学的証拠はある。</a:t>
            </a:r>
          </a:p>
          <a:p>
            <a:pPr marL="342900" indent="-342900" eaLnBrk="1" hangingPunct="1">
              <a:buClr>
                <a:srgbClr val="000000"/>
              </a:buClr>
              <a:buFont typeface="WingDings"/>
              <a:buChar char=""/>
            </a:pPr>
            <a:r>
              <a:rPr lang="ja-JP" altLang="en-CA" sz="2400" dirty="0">
                <a:solidFill>
                  <a:srgbClr val="004992"/>
                </a:solidFill>
              </a:rPr>
              <a:t>「育ち</a:t>
            </a:r>
            <a:r>
              <a:rPr lang="en-CA" altLang="ja-JP" sz="2400" dirty="0">
                <a:solidFill>
                  <a:srgbClr val="004992"/>
                </a:solidFill>
              </a:rPr>
              <a:t>(</a:t>
            </a:r>
            <a:r>
              <a:rPr lang="ja-JP" altLang="en-CA" sz="2400" dirty="0">
                <a:solidFill>
                  <a:srgbClr val="004992"/>
                </a:solidFill>
              </a:rPr>
              <a:t>環境</a:t>
            </a:r>
            <a:r>
              <a:rPr lang="en-CA" altLang="ja-JP" sz="2400" dirty="0">
                <a:solidFill>
                  <a:srgbClr val="004992"/>
                </a:solidFill>
              </a:rPr>
              <a:t>)</a:t>
            </a:r>
            <a:r>
              <a:rPr lang="ja-JP" altLang="en-CA" sz="2400" dirty="0">
                <a:solidFill>
                  <a:srgbClr val="004992"/>
                </a:solidFill>
              </a:rPr>
              <a:t>」</a:t>
            </a:r>
            <a:r>
              <a:rPr lang="de-DE" altLang="ja-JP" sz="2400" dirty="0">
                <a:solidFill>
                  <a:srgbClr val="004992"/>
                </a:solidFill>
              </a:rPr>
              <a:t>:</a:t>
            </a:r>
            <a:r>
              <a:rPr lang="de-DE" altLang="ja-JP" sz="2400" dirty="0">
                <a:solidFill>
                  <a:srgbClr val="333333"/>
                </a:solidFill>
              </a:rPr>
              <a:t> </a:t>
            </a:r>
            <a:r>
              <a:rPr lang="ja-JP" altLang="de-DE" sz="2400" dirty="0">
                <a:solidFill>
                  <a:srgbClr val="333333"/>
                </a:solidFill>
              </a:rPr>
              <a:t>批判的で放任的な両親の存在やトラウマ</a:t>
            </a:r>
            <a:br>
              <a:rPr lang="en-US" altLang="ja-JP" sz="2400" dirty="0">
                <a:solidFill>
                  <a:srgbClr val="333333"/>
                </a:solidFill>
              </a:rPr>
            </a:br>
            <a:r>
              <a:rPr lang="de-DE" altLang="ja-JP" sz="2400" dirty="0">
                <a:solidFill>
                  <a:srgbClr val="333333"/>
                </a:solidFill>
              </a:rPr>
              <a:t>(</a:t>
            </a:r>
            <a:r>
              <a:rPr lang="ja-JP" altLang="de-DE" sz="2400" dirty="0">
                <a:solidFill>
                  <a:srgbClr val="333333"/>
                </a:solidFill>
              </a:rPr>
              <a:t>外傷</a:t>
            </a:r>
            <a:r>
              <a:rPr lang="de-DE" altLang="ja-JP" sz="2400" dirty="0">
                <a:solidFill>
                  <a:srgbClr val="333333"/>
                </a:solidFill>
              </a:rPr>
              <a:t>)</a:t>
            </a:r>
            <a:r>
              <a:rPr lang="ja-JP" altLang="de-DE" sz="2400" dirty="0">
                <a:solidFill>
                  <a:srgbClr val="333333"/>
                </a:solidFill>
              </a:rPr>
              <a:t>的ライフイベントによって、否定的な自己イメージが</a:t>
            </a:r>
            <a:br>
              <a:rPr lang="en-US" altLang="ja-JP" sz="2400" dirty="0">
                <a:solidFill>
                  <a:srgbClr val="333333"/>
                </a:solidFill>
              </a:rPr>
            </a:br>
            <a:r>
              <a:rPr lang="ja-JP" altLang="de-DE" sz="2400" dirty="0">
                <a:solidFill>
                  <a:srgbClr val="333333"/>
                </a:solidFill>
              </a:rPr>
              <a:t>生み出される可能性がある。</a:t>
            </a:r>
            <a:endParaRPr lang="ja-JP" altLang="en-US" sz="2400" dirty="0">
              <a:solidFill>
                <a:srgbClr val="333333"/>
              </a:solidFill>
            </a:endParaRPr>
          </a:p>
          <a:p>
            <a:pPr lvl="0" defTabSz="914400" fontAlgn="base"/>
            <a:r>
              <a:rPr lang="ja-JP" altLang="de-DE" sz="2400" b="1" dirty="0">
                <a:solidFill>
                  <a:srgbClr val="004992"/>
                </a:solidFill>
              </a:rPr>
              <a:t>しかし</a:t>
            </a:r>
            <a:r>
              <a:rPr lang="de-DE" altLang="ja-JP" sz="2400" dirty="0">
                <a:solidFill>
                  <a:srgbClr val="004992"/>
                </a:solidFill>
              </a:rPr>
              <a:t>: </a:t>
            </a:r>
            <a:r>
              <a:rPr lang="ja-JP" altLang="de-DE" sz="2400" dirty="0">
                <a:solidFill>
                  <a:srgbClr val="004992"/>
                </a:solidFill>
              </a:rPr>
              <a:t>抑うつ的思考構造は変化する可能性がある。</a:t>
            </a:r>
            <a:br>
              <a:rPr lang="en-US" altLang="ja-JP" sz="2400" dirty="0">
                <a:solidFill>
                  <a:srgbClr val="004992"/>
                </a:solidFill>
              </a:rPr>
            </a:br>
            <a:r>
              <a:rPr lang="ja-JP" altLang="de-DE" sz="2400" dirty="0">
                <a:solidFill>
                  <a:srgbClr val="004992"/>
                </a:solidFill>
              </a:rPr>
              <a:t>うつ病は元に戻せない宿命なのではない</a:t>
            </a:r>
            <a:r>
              <a:rPr lang="de-DE" altLang="ja-JP" sz="2400" dirty="0">
                <a:solidFill>
                  <a:srgbClr val="004992"/>
                </a:solidFill>
              </a:rPr>
              <a:t>!</a:t>
            </a: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7</a:t>
            </a:fld>
            <a:endParaRPr lang="de-DE" altLang="ja-JP">
              <a:latin typeface="+mn-lt"/>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07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なぜこんなことをするのだろう</a:t>
            </a:r>
            <a:r>
              <a:rPr lang="en-US" altLang="ja-JP" sz="3600" dirty="0">
                <a:latin typeface="+mn-lt"/>
                <a:ea typeface="+mn-ea"/>
                <a:cs typeface="+mn-cs"/>
              </a:rPr>
              <a:t>?</a:t>
            </a:r>
            <a:endParaRPr lang="de-DE" altLang="ja-JP"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ja-JP" altLang="en-US" sz="2400" dirty="0">
                <a:solidFill>
                  <a:srgbClr val="333333"/>
                </a:solidFill>
              </a:rPr>
              <a:t>精神的な健康の問題を持つ人には</a:t>
            </a:r>
            <a:r>
              <a:rPr lang="ja-JP" altLang="en-US" sz="2400" dirty="0">
                <a:solidFill>
                  <a:srgbClr val="004992"/>
                </a:solidFill>
              </a:rPr>
              <a:t>抑うつをひきおこす</a:t>
            </a:r>
            <a:r>
              <a:rPr lang="ja-JP" altLang="en-US" sz="2400" dirty="0">
                <a:solidFill>
                  <a:srgbClr val="333333"/>
                </a:solidFill>
              </a:rPr>
              <a:t>かもしれない思考の歪みを示す者が多い。</a:t>
            </a:r>
            <a:endParaRPr lang="en-US" altLang="de-DE" sz="2400" dirty="0">
              <a:solidFill>
                <a:srgbClr val="333333"/>
              </a:solidFill>
            </a:endParaRPr>
          </a:p>
          <a:p>
            <a:pPr lvl="0" defTabSz="914400" fontAlgn="base"/>
            <a:r>
              <a:rPr lang="ja-JP" altLang="en-US" sz="2400" dirty="0">
                <a:solidFill>
                  <a:srgbClr val="333333"/>
                </a:solidFill>
              </a:rPr>
              <a:t>この思考の歪みは集中的で継続的なトレーニングで帰ることができる。</a:t>
            </a:r>
            <a:endParaRPr lang="en-US" sz="2400" dirty="0"/>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8</a:t>
            </a:fld>
            <a:endParaRPr lang="de-DE" altLang="ja-JP">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妄想の自尊心への効果</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9</a:t>
            </a:fld>
            <a:endParaRPr lang="de-DE" altLang="ja-JP">
              <a:latin typeface="+mn-l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3853279058"/>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妄想が気分へ及ぼす悪影響</a:t>
                      </a:r>
                      <a:endParaRPr kumimoji="0" lang="en-US"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a:t>
                      </a:r>
                      <a:r>
                        <a:rPr kumimoji="0" lang="ja-JP" altLang="en-US" sz="2000" b="0" i="1" u="sng" strike="noStrike" cap="none" normalizeH="0" baseline="0" dirty="0">
                          <a:ln>
                            <a:noFill/>
                          </a:ln>
                          <a:solidFill>
                            <a:srgbClr val="000000"/>
                          </a:solidFill>
                          <a:effectLst/>
                          <a:latin typeface="+mn-lt"/>
                          <a:ea typeface="+mn-ea"/>
                          <a:cs typeface="+mn-cs"/>
                        </a:rPr>
                        <a:t>短期的に</a:t>
                      </a:r>
                      <a:r>
                        <a:rPr kumimoji="0" lang="ja-JP" altLang="en-US" sz="2000" b="0" i="0" u="none" strike="noStrike" cap="none" normalizeH="0" baseline="0" dirty="0">
                          <a:ln>
                            <a:noFill/>
                          </a:ln>
                          <a:solidFill>
                            <a:srgbClr val="000000"/>
                          </a:solidFill>
                          <a:effectLst/>
                          <a:latin typeface="+mn-lt"/>
                          <a:ea typeface="+mn-ea"/>
                          <a:cs typeface="+mn-cs"/>
                        </a:rPr>
                        <a:t>及ぼす効能</a:t>
                      </a:r>
                      <a:endParaRPr kumimoji="0" lang="en-US"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妄想の自尊心への効果</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10</a:t>
            </a:fld>
            <a:endParaRPr lang="de-DE" altLang="ja-JP">
              <a:latin typeface="+mn-l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153152150"/>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妄想が気分へ及ぼす悪影響</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a:t>
                      </a:r>
                      <a:r>
                        <a:rPr kumimoji="0" lang="ja-JP" altLang="en-US" sz="2000" b="0" i="1" u="sng" strike="noStrike" cap="none" normalizeH="0" baseline="0" dirty="0">
                          <a:ln>
                            <a:noFill/>
                          </a:ln>
                          <a:solidFill>
                            <a:srgbClr val="000000"/>
                          </a:solidFill>
                          <a:effectLst/>
                          <a:latin typeface="+mn-lt"/>
                          <a:ea typeface="+mn-ea"/>
                          <a:cs typeface="+mn-cs"/>
                        </a:rPr>
                        <a:t>短期的に</a:t>
                      </a:r>
                      <a:r>
                        <a:rPr kumimoji="0" lang="ja-JP" altLang="en-US" sz="2000" b="0" i="0" u="none" strike="noStrike" cap="none" normalizeH="0" baseline="0" dirty="0">
                          <a:ln>
                            <a:noFill/>
                          </a:ln>
                          <a:solidFill>
                            <a:srgbClr val="000000"/>
                          </a:solidFill>
                          <a:effectLst/>
                          <a:latin typeface="+mn-lt"/>
                          <a:ea typeface="+mn-ea"/>
                          <a:cs typeface="+mn-cs"/>
                        </a:rPr>
                        <a:t>及ぼす効能</a:t>
                      </a:r>
                      <a:endParaRPr kumimoji="0" lang="en-US"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精神病発症中</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持続的に脅威を経験する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精神病発症中</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嫌がらせの侮辱的な声が聞こえる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症状が落ち着いた後</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羞恥心、将来がダメになったと思う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妄想の自尊心への効果</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11</a:t>
            </a:fld>
            <a:endParaRPr lang="de-DE" altLang="ja-JP">
              <a:latin typeface="+mn-lt"/>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1331889012"/>
              </p:ext>
            </p:extLst>
          </p:nvPr>
        </p:nvGraphicFramePr>
        <p:xfrm>
          <a:off x="408955" y="2276872"/>
          <a:ext cx="8686800" cy="4084298"/>
        </p:xfrm>
        <a:graphic>
          <a:graphicData uri="http://schemas.openxmlformats.org/drawingml/2006/table">
            <a:tbl>
              <a:tblPr>
                <a:tableStyleId>{21E4AEA4-8DFA-4A89-87EB-49C32662AFE0}</a:tableStyleId>
              </a:tblPr>
              <a:tblGrid>
                <a:gridCol w="4054585">
                  <a:extLst>
                    <a:ext uri="{9D8B030D-6E8A-4147-A177-3AD203B41FA5}">
                      <a16:colId xmlns:a16="http://schemas.microsoft.com/office/drawing/2014/main" val="20000"/>
                    </a:ext>
                  </a:extLst>
                </a:gridCol>
                <a:gridCol w="4632215">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妄想が気分へ及ぼす悪影響</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 妄想が気分へ</a:t>
                      </a:r>
                      <a:r>
                        <a:rPr kumimoji="0" lang="ja-JP" altLang="en-US" sz="2000" b="0" i="1" u="sng" strike="noStrike" cap="none" normalizeH="0" baseline="0" dirty="0">
                          <a:ln>
                            <a:noFill/>
                          </a:ln>
                          <a:solidFill>
                            <a:srgbClr val="000000"/>
                          </a:solidFill>
                          <a:effectLst/>
                          <a:latin typeface="+mn-lt"/>
                          <a:ea typeface="+mn-ea"/>
                          <a:cs typeface="+mn-cs"/>
                        </a:rPr>
                        <a:t>短期的に</a:t>
                      </a:r>
                      <a:r>
                        <a:rPr kumimoji="0" lang="ja-JP" altLang="en-US" sz="2000" b="0" i="0" u="none" strike="noStrike" cap="none" normalizeH="0" baseline="0" dirty="0">
                          <a:ln>
                            <a:noFill/>
                          </a:ln>
                          <a:solidFill>
                            <a:srgbClr val="000000"/>
                          </a:solidFill>
                          <a:effectLst/>
                          <a:latin typeface="+mn-lt"/>
                          <a:ea typeface="+mn-ea"/>
                          <a:cs typeface="+mn-cs"/>
                        </a:rPr>
                        <a:t>及ぼす効能</a:t>
                      </a:r>
                      <a:endParaRPr kumimoji="0" lang="en-US"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精神病発症中</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持続的に脅威を経験する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精神病発症中</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焦り、興奮、 「とうとう何かが起こった」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精神病発症中</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嫌がらせの侮辱的な声が聞こえる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精神病発症中</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あなたをほめそやす声が聞こえる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症状が落ち着いた後</a:t>
                      </a:r>
                      <a:r>
                        <a:rPr kumimoji="0" lang="en-US" altLang="ja-JP" sz="2000" b="0" i="0" u="none" strike="noStrike" cap="none" normalizeH="0" baseline="0">
                          <a:ln>
                            <a:noFill/>
                          </a:ln>
                          <a:solidFill>
                            <a:srgbClr val="333333"/>
                          </a:solidFill>
                          <a:effectLst/>
                          <a:latin typeface="+mn-lt"/>
                          <a:ea typeface="+mn-ea"/>
                          <a:cs typeface="+mn-cs"/>
                        </a:rPr>
                        <a:t>: </a:t>
                      </a:r>
                      <a:r>
                        <a:rPr kumimoji="0" lang="ja-JP" altLang="en-US" sz="2000" b="0" i="0" u="none" strike="noStrike" cap="none" normalizeH="0" baseline="0">
                          <a:ln>
                            <a:noFill/>
                          </a:ln>
                          <a:solidFill>
                            <a:srgbClr val="333333"/>
                          </a:solidFill>
                          <a:effectLst/>
                          <a:latin typeface="+mn-lt"/>
                          <a:ea typeface="+mn-ea"/>
                          <a:cs typeface="+mn-cs"/>
                        </a:rPr>
                        <a:t>羞恥心、将来がダメになったと思う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誇大</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妄想発症中</a:t>
                      </a:r>
                      <a:r>
                        <a:rPr kumimoji="0" lang="en-US" altLang="ja-JP" sz="2000" b="0" i="0" u="none" strike="noStrike" cap="none" normalizeH="0" baseline="0" dirty="0">
                          <a:ln>
                            <a:noFill/>
                          </a:ln>
                          <a:solidFill>
                            <a:srgbClr val="333333"/>
                          </a:solidFill>
                          <a:effectLst/>
                          <a:latin typeface="+mn-lt"/>
                          <a:ea typeface="+mn-ea"/>
                          <a:cs typeface="+mn-cs"/>
                        </a:rPr>
                        <a:t>: </a:t>
                      </a:r>
                      <a:r>
                        <a:rPr kumimoji="0" lang="ja-JP" altLang="en-US" sz="2000" b="0" i="0" u="none" strike="noStrike" cap="none" normalizeH="0" baseline="0" dirty="0">
                          <a:ln>
                            <a:noFill/>
                          </a:ln>
                          <a:solidFill>
                            <a:srgbClr val="333333"/>
                          </a:solidFill>
                          <a:effectLst/>
                          <a:latin typeface="+mn-lt"/>
                          <a:ea typeface="+mn-ea"/>
                          <a:cs typeface="+mn-cs"/>
                        </a:rPr>
                        <a:t>力・才能があり、重要性</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強い敵</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および運命を感じている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411"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ja-JP" altLang="en-US" sz="3600">
                <a:solidFill>
                  <a:srgbClr val="004992"/>
                </a:solidFill>
                <a:latin typeface="+mn-lt"/>
                <a:ea typeface="+mn-ea"/>
                <a:cs typeface="+mn-cs"/>
              </a:rPr>
              <a:t>精神病とうつ</a:t>
            </a:r>
            <a:br>
              <a:rPr lang="ja-JP" altLang="en-US" sz="3600">
                <a:solidFill>
                  <a:srgbClr val="004992"/>
                </a:solidFill>
                <a:latin typeface="+mn-lt"/>
                <a:ea typeface="+mn-ea"/>
                <a:cs typeface="+mn-cs"/>
              </a:rPr>
            </a:br>
            <a:r>
              <a:rPr lang="ja-JP" altLang="en-US">
                <a:solidFill>
                  <a:srgbClr val="004992"/>
                </a:solidFill>
                <a:latin typeface="+mn-lt"/>
                <a:ea typeface="+mn-ea"/>
                <a:cs typeface="+mn-cs"/>
              </a:rPr>
              <a:t>妄想の自尊心への効果</a:t>
            </a:r>
            <a:endParaRPr lang="en-US">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buClr>
                <a:srgbClr val="004992"/>
              </a:buClr>
            </a:pPr>
            <a:r>
              <a:rPr lang="ja-JP" altLang="de-DE" sz="2400" dirty="0">
                <a:solidFill>
                  <a:srgbClr val="333333"/>
                </a:solidFill>
              </a:rPr>
              <a:t>精神病が自尊心に及ぼす</a:t>
            </a:r>
            <a:r>
              <a:rPr lang="ja-JP" altLang="de-DE" sz="2400" b="1" i="1" dirty="0">
                <a:solidFill>
                  <a:srgbClr val="333333"/>
                </a:solidFill>
              </a:rPr>
              <a:t>短期的な効能</a:t>
            </a:r>
            <a:r>
              <a:rPr lang="ja-JP" altLang="de-DE" sz="2400" dirty="0">
                <a:solidFill>
                  <a:srgbClr val="333333"/>
                </a:solidFill>
              </a:rPr>
              <a:t>は精神病の</a:t>
            </a:r>
            <a:r>
              <a:rPr lang="ja-JP" altLang="de-DE" sz="2400" b="1" i="1" dirty="0">
                <a:solidFill>
                  <a:srgbClr val="333333"/>
                </a:solidFill>
              </a:rPr>
              <a:t>長期間の悪影響</a:t>
            </a:r>
            <a:r>
              <a:rPr lang="ja-JP" altLang="de-DE" sz="2400" dirty="0">
                <a:solidFill>
                  <a:srgbClr val="333333"/>
                </a:solidFill>
              </a:rPr>
              <a:t>によって全面的に打ち消されてしまう</a:t>
            </a:r>
            <a:r>
              <a:rPr lang="de-DE" altLang="ja-JP" sz="2400" dirty="0">
                <a:solidFill>
                  <a:srgbClr val="333333"/>
                </a:solidFill>
              </a:rPr>
              <a:t>; </a:t>
            </a:r>
            <a:r>
              <a:rPr lang="ja-JP" altLang="de-DE" sz="2400" dirty="0">
                <a:solidFill>
                  <a:srgbClr val="333333"/>
                </a:solidFill>
              </a:rPr>
              <a:t>実例</a:t>
            </a:r>
            <a:r>
              <a:rPr lang="de-DE" altLang="ja-JP"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de-DE" sz="2000" dirty="0">
                <a:solidFill>
                  <a:srgbClr val="333333"/>
                </a:solidFill>
              </a:rPr>
              <a:t>負債</a:t>
            </a:r>
            <a:r>
              <a:rPr lang="de-DE" altLang="ja-JP" sz="2000" dirty="0">
                <a:solidFill>
                  <a:srgbClr val="333333"/>
                </a:solidFill>
              </a:rPr>
              <a:t>: </a:t>
            </a:r>
            <a:r>
              <a:rPr lang="ja-JP" altLang="de-DE" sz="2000" dirty="0">
                <a:solidFill>
                  <a:srgbClr val="333333"/>
                </a:solidFill>
              </a:rPr>
              <a:t>患者が金持ちあるいは有名人であると誤って信じ込んだ時</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de-DE" sz="2000" dirty="0">
                <a:solidFill>
                  <a:srgbClr val="333333"/>
                </a:solidFill>
              </a:rPr>
              <a:t>孤独</a:t>
            </a:r>
            <a:r>
              <a:rPr lang="de-DE" altLang="ja-JP" sz="2000" dirty="0">
                <a:solidFill>
                  <a:srgbClr val="333333"/>
                </a:solidFill>
              </a:rPr>
              <a:t>: </a:t>
            </a:r>
            <a:r>
              <a:rPr lang="ja-JP" altLang="de-DE" sz="2000" dirty="0">
                <a:solidFill>
                  <a:srgbClr val="333333"/>
                </a:solidFill>
              </a:rPr>
              <a:t>友人の中には患者を見捨ててしまうものもいるかもしれない</a:t>
            </a:r>
            <a:endParaRPr lang="de-DE" altLang="ja-JP"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ja-JP" altLang="de-DE" sz="2000" dirty="0">
                <a:solidFill>
                  <a:srgbClr val="333333"/>
                </a:solidFill>
              </a:rPr>
              <a:t>仕事上の立場</a:t>
            </a:r>
            <a:r>
              <a:rPr lang="de-DE" altLang="ja-JP" sz="2000" dirty="0">
                <a:solidFill>
                  <a:srgbClr val="333333"/>
                </a:solidFill>
              </a:rPr>
              <a:t>: </a:t>
            </a:r>
            <a:r>
              <a:rPr lang="ja-JP" altLang="de-DE" sz="2000" dirty="0">
                <a:solidFill>
                  <a:srgbClr val="333333"/>
                </a:solidFill>
              </a:rPr>
              <a:t>職場での不適切な行動のために仕事を失う</a:t>
            </a:r>
          </a:p>
          <a:p>
            <a:pPr lvl="0" defTabSz="914400" fontAlgn="base"/>
            <a:r>
              <a:rPr lang="ja-JP" altLang="de-DE" sz="2400" dirty="0">
                <a:solidFill>
                  <a:srgbClr val="333333"/>
                </a:solidFill>
              </a:rPr>
              <a:t>医師からのアドバイスなく薬を飲むのをやめるのは非常に危険</a:t>
            </a:r>
            <a:br>
              <a:rPr lang="en-US" altLang="ja-JP" sz="2400" dirty="0">
                <a:solidFill>
                  <a:srgbClr val="333333"/>
                </a:solidFill>
              </a:rPr>
            </a:br>
            <a:r>
              <a:rPr lang="ja-JP" altLang="de-DE" sz="2400" dirty="0">
                <a:solidFill>
                  <a:srgbClr val="333333"/>
                </a:solidFill>
              </a:rPr>
              <a:t>であり、恐ろしいが刺激的な精神病の世界に再び入り込んでし</a:t>
            </a:r>
            <a:br>
              <a:rPr lang="en-US" altLang="ja-JP" sz="2400" dirty="0">
                <a:solidFill>
                  <a:srgbClr val="333333"/>
                </a:solidFill>
              </a:rPr>
            </a:br>
            <a:r>
              <a:rPr lang="ja-JP" altLang="de-DE" sz="2400" dirty="0">
                <a:solidFill>
                  <a:srgbClr val="333333"/>
                </a:solidFill>
              </a:rPr>
              <a:t>まう結果となる。特に精神病発症中には恐怖に圧倒されること</a:t>
            </a:r>
            <a:br>
              <a:rPr lang="en-US" altLang="ja-JP" sz="2400" dirty="0">
                <a:solidFill>
                  <a:srgbClr val="333333"/>
                </a:solidFill>
              </a:rPr>
            </a:br>
            <a:r>
              <a:rPr lang="ja-JP" altLang="de-DE" sz="2400" dirty="0">
                <a:solidFill>
                  <a:srgbClr val="333333"/>
                </a:solidFill>
              </a:rPr>
              <a:t>がよくあります</a:t>
            </a:r>
            <a:r>
              <a:rPr lang="de-DE" altLang="ja-JP"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12</a:t>
            </a:fld>
            <a:endParaRPr lang="de-DE" altLang="ja-JP">
              <a:latin typeface="+mn-lt"/>
            </a:endParaRPr>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ußzeilenplatzhalter 6"/>
          <p:cNvSpPr>
            <a:spLocks noGrp="1"/>
          </p:cNvSpPr>
          <p:nvPr>
            <p:ph type="ftr" sz="quarter" idx="11"/>
          </p:nvPr>
        </p:nvSpPr>
        <p:spPr bwMode="gray"/>
        <p:txBody>
          <a:bodyPr/>
          <a:lstStyle/>
          <a:p>
            <a:r>
              <a:rPr lang="de-DE">
                <a:latin typeface="Calibri Light"/>
              </a:rPr>
              <a:t>Entrenamiento Metacognitivo 8 – Stimmung</a:t>
            </a:r>
            <a:endParaRPr lang="de-DE" dirty="0">
              <a:latin typeface="Calibri Light"/>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latin typeface="Calibri Light"/>
              </a:rPr>
              <a:pPr/>
              <a:t>13</a:t>
            </a:fld>
            <a:endParaRPr lang="de-DE" dirty="0">
              <a:latin typeface="Calibri Light"/>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a:p>
            <a:pPr algn="ctr"/>
            <a:endParaRPr lang="de-DE" sz="2400"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8054" y="906432"/>
            <a:ext cx="7955280" cy="5951568"/>
          </a:xfrm>
          <a:prstGeom prst="rect">
            <a:avLst/>
          </a:prstGeom>
          <a:noFill/>
        </p:spPr>
        <p:txBody>
          <a:bodyPr wrap="square" lIns="0" tIns="0" rIns="0" bIns="0" rtlCol="0" anchor="ctr">
            <a:noAutofit/>
          </a:bodyPr>
          <a:lstStyle/>
          <a:p>
            <a:pPr marL="190500" lvl="0" algn="ctr" defTabSz="914377">
              <a:lnSpc>
                <a:spcPct val="90000"/>
              </a:lnSpc>
              <a:defRPr/>
            </a:pPr>
            <a:r>
              <a:rPr lang="ja-JP" altLang="en-US" sz="3600" dirty="0">
                <a:solidFill>
                  <a:srgbClr val="004992"/>
                </a:solidFill>
                <a:latin typeface="Calibri Light"/>
              </a:rPr>
              <a:t>うつ</a:t>
            </a:r>
            <a:r>
              <a:rPr lang="ja-JP" altLang="en-US" sz="3600" dirty="0">
                <a:solidFill>
                  <a:srgbClr val="333333"/>
                </a:solidFill>
                <a:latin typeface="Calibri Light"/>
              </a:rPr>
              <a:t>で</a:t>
            </a:r>
            <a:r>
              <a:rPr lang="ja-JP" altLang="en-US" sz="3600" dirty="0">
                <a:solidFill>
                  <a:srgbClr val="004992"/>
                </a:solidFill>
                <a:latin typeface="Calibri Light"/>
              </a:rPr>
              <a:t>自尊心</a:t>
            </a:r>
            <a:r>
              <a:rPr lang="ja-JP" altLang="en-US" sz="3600" dirty="0">
                <a:solidFill>
                  <a:srgbClr val="333333"/>
                </a:solidFill>
                <a:latin typeface="Calibri Light"/>
              </a:rPr>
              <a:t>の低い人はどんな特徴的な思考や思考様式を持っているか</a:t>
            </a:r>
            <a:r>
              <a:rPr lang="en-US" altLang="ja-JP" sz="3600" dirty="0">
                <a:solidFill>
                  <a:srgbClr val="333333"/>
                </a:solidFill>
                <a:latin typeface="Calibri Light"/>
              </a:rPr>
              <a:t>?</a:t>
            </a:r>
            <a:endParaRPr lang="de-DE" sz="3600" dirty="0">
              <a:solidFill>
                <a:srgbClr val="333333"/>
              </a:solidFill>
              <a:latin typeface="Calibri Light"/>
            </a:endParaRPr>
          </a:p>
        </p:txBody>
      </p:sp>
    </p:spTree>
    <p:extLst>
      <p:ext uri="{BB962C8B-B14F-4D97-AF65-F5344CB8AC3E}">
        <p14:creationId xmlns:p14="http://schemas.microsoft.com/office/powerpoint/2010/main" val="428351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1. </a:t>
            </a:r>
            <a:r>
              <a:rPr lang="ja-JP" altLang="en-US" sz="3600" dirty="0">
                <a:latin typeface="+mn-lt"/>
                <a:ea typeface="+mn-ea"/>
                <a:cs typeface="+mn-cs"/>
              </a:rPr>
              <a:t>過度の一般</a:t>
            </a:r>
            <a:r>
              <a:rPr lang="ja-JP" altLang="en-US" dirty="0">
                <a:latin typeface="+mn-lt"/>
                <a:ea typeface="+mn-ea"/>
                <a:cs typeface="+mn-cs"/>
              </a:rPr>
              <a:t>化</a:t>
            </a:r>
            <a:br>
              <a:rPr lang="ja-JP" altLang="en-US" dirty="0">
                <a:latin typeface="+mn-lt"/>
                <a:ea typeface="+mn-ea"/>
                <a:cs typeface="+mn-cs"/>
              </a:rPr>
            </a:br>
            <a:r>
              <a:rPr lang="ja-JP" altLang="en-US" dirty="0">
                <a:latin typeface="+mn-lt"/>
                <a:ea typeface="+mn-ea"/>
                <a:cs typeface="+mn-cs"/>
              </a:rPr>
              <a:t>どんな評価がより現実的で役立つか</a:t>
            </a:r>
            <a:r>
              <a:rPr lang="en-US" altLang="ja-JP" sz="3600" dirty="0">
                <a:latin typeface="+mn-lt"/>
                <a:ea typeface="+mn-ea"/>
                <a:cs typeface="+mn-cs"/>
              </a:rPr>
              <a:t>?</a:t>
            </a:r>
            <a:endParaRPr lang="ja-JP"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14</a:t>
            </a:fld>
            <a:endParaRPr lang="de-DE" altLang="ja-JP">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4184797984"/>
              </p:ext>
            </p:extLst>
          </p:nvPr>
        </p:nvGraphicFramePr>
        <p:xfrm>
          <a:off x="408955" y="2204864"/>
          <a:ext cx="11376000" cy="368809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出来事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ポジティブで建設的な評価</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外国語の単語を間違えて遣っていたので本を理解できなかった。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「私はアホだ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試験に落ちた。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「私は敗北者だ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議論している時に批判された。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「私は価値のない人間だ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1. </a:t>
            </a:r>
            <a:r>
              <a:rPr lang="ja-JP" altLang="en-US" sz="3600" dirty="0">
                <a:latin typeface="+mn-lt"/>
                <a:ea typeface="+mn-ea"/>
                <a:cs typeface="+mn-cs"/>
              </a:rPr>
              <a:t>過度の一般</a:t>
            </a:r>
            <a:r>
              <a:rPr lang="ja-JP" altLang="en-US" dirty="0">
                <a:latin typeface="+mn-lt"/>
                <a:ea typeface="+mn-ea"/>
                <a:cs typeface="+mn-cs"/>
              </a:rPr>
              <a:t>化</a:t>
            </a:r>
            <a:br>
              <a:rPr lang="ja-JP" altLang="en-US" dirty="0">
                <a:latin typeface="+mn-lt"/>
                <a:ea typeface="+mn-ea"/>
                <a:cs typeface="+mn-cs"/>
              </a:rPr>
            </a:br>
            <a:r>
              <a:rPr lang="ja-JP" altLang="en-US" dirty="0">
                <a:latin typeface="+mn-lt"/>
                <a:ea typeface="+mn-ea"/>
                <a:cs typeface="+mn-cs"/>
              </a:rPr>
              <a:t>どんな評価がより現実的で役立つか</a:t>
            </a:r>
            <a:r>
              <a:rPr lang="en-US" altLang="ja-JP" sz="3600" dirty="0">
                <a:latin typeface="+mn-lt"/>
                <a:ea typeface="+mn-ea"/>
                <a:cs typeface="+mn-cs"/>
              </a:rPr>
              <a:t>?</a:t>
            </a:r>
            <a:endParaRPr lang="ja-JP"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15</a:t>
            </a:fld>
            <a:endParaRPr lang="de-DE" altLang="ja-JP">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878504096"/>
              </p:ext>
            </p:extLst>
          </p:nvPr>
        </p:nvGraphicFramePr>
        <p:xfrm>
          <a:off x="408955" y="2204864"/>
          <a:ext cx="11376000" cy="368809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出来事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ポジティブで建設的な評価</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外国語の単語を間違えて遣っていたので本を理解できなかった。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「私はアホだ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「完璧な人はいない」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「私はこの本に本当に興味を持っているのか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試験に落ちた。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「私は敗北者だ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「次はもっと一生懸命勉強しよう。」</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議論している時に批判された。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「私は価値のない人間だ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「もしかすると相手の方が正しいのかも。一つ賢くなったかもしれない。」</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05180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1. </a:t>
            </a:r>
            <a:r>
              <a:rPr lang="ja-JP" altLang="en-US" sz="3600" dirty="0">
                <a:latin typeface="+mn-lt"/>
                <a:ea typeface="+mn-ea"/>
                <a:cs typeface="+mn-cs"/>
              </a:rPr>
              <a:t>過度の一般</a:t>
            </a:r>
            <a:r>
              <a:rPr lang="ja-JP" altLang="en-US" dirty="0">
                <a:latin typeface="+mn-lt"/>
                <a:ea typeface="+mn-ea"/>
                <a:cs typeface="+mn-cs"/>
              </a:rPr>
              <a:t>化</a:t>
            </a:r>
            <a:br>
              <a:rPr lang="ja-JP" altLang="en-US" dirty="0">
                <a:latin typeface="+mn-lt"/>
                <a:ea typeface="+mn-ea"/>
                <a:cs typeface="+mn-cs"/>
              </a:rPr>
            </a:br>
            <a:r>
              <a:rPr lang="ja-JP" altLang="en-US" dirty="0">
                <a:latin typeface="+mn-lt"/>
                <a:ea typeface="+mn-ea"/>
                <a:cs typeface="+mn-cs"/>
              </a:rPr>
              <a:t>どんな評価がより現実的で役立つか</a:t>
            </a:r>
            <a:r>
              <a:rPr lang="en-US" altLang="ja-JP" sz="3600" dirty="0">
                <a:latin typeface="+mn-lt"/>
                <a:ea typeface="+mn-ea"/>
                <a:cs typeface="+mn-cs"/>
              </a:rPr>
              <a:t>?</a:t>
            </a:r>
            <a:endParaRPr lang="ja-JP"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16</a:t>
            </a:fld>
            <a:endParaRPr lang="de-DE" altLang="ja-JP">
              <a:latin typeface="+mn-lt"/>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2394145319"/>
              </p:ext>
            </p:extLst>
          </p:nvPr>
        </p:nvGraphicFramePr>
        <p:xfrm>
          <a:off x="408955" y="2204864"/>
          <a:ext cx="11376000" cy="368809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出来事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誤った一般化</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ポジティブで建設的な評価</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外国語の単語を間違えて遣っていたので本を理解できなかった。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「私はアホだ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「完璧な人はいない」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「私はこの本に本当に興味を持っているのか</a:t>
                      </a:r>
                      <a:r>
                        <a:rPr kumimoji="0" lang="en-US" altLang="ja-JP" sz="1800" b="0" i="0" u="none" strike="noStrike" cap="none" normalizeH="0" baseline="0" dirty="0">
                          <a:ln>
                            <a:noFill/>
                          </a:ln>
                          <a:solidFill>
                            <a:srgbClr val="333333"/>
                          </a:solidFill>
                          <a:effectLst/>
                          <a:latin typeface="+mn-lt"/>
                          <a:ea typeface="+mn-ea"/>
                          <a:cs typeface="+mn-cs"/>
                        </a:rPr>
                        <a:t>?</a:t>
                      </a:r>
                      <a:r>
                        <a:rPr kumimoji="0" lang="ja-JP" alt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a:ln>
                            <a:noFill/>
                          </a:ln>
                          <a:solidFill>
                            <a:srgbClr val="333333"/>
                          </a:solidFill>
                          <a:effectLst/>
                          <a:latin typeface="+mn-lt"/>
                          <a:ea typeface="+mn-ea"/>
                          <a:cs typeface="+mn-cs"/>
                        </a:rPr>
                        <a:t>試験に落ちた。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「私は敗北者だ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「次はもっと一生懸命勉強しよう。」</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議論している時に批判された。</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1" i="1" u="none" strike="noStrike" cap="none" normalizeH="0" baseline="0" dirty="0">
                          <a:ln>
                            <a:noFill/>
                          </a:ln>
                          <a:solidFill>
                            <a:srgbClr val="333333"/>
                          </a:solidFill>
                          <a:effectLst/>
                          <a:latin typeface="+mn-lt"/>
                          <a:ea typeface="+mn-ea"/>
                          <a:cs typeface="+mn-cs"/>
                        </a:rPr>
                        <a:t>「私は価値のない人間だ</a:t>
                      </a:r>
                      <a:r>
                        <a:rPr kumimoji="0" lang="en-US" altLang="ja-JP" sz="1800" b="1" i="1" u="none" strike="noStrike" cap="none" normalizeH="0" baseline="0" dirty="0">
                          <a:ln>
                            <a:noFill/>
                          </a:ln>
                          <a:solidFill>
                            <a:srgbClr val="333333"/>
                          </a:solidFill>
                          <a:effectLst/>
                          <a:latin typeface="+mn-lt"/>
                          <a:ea typeface="+mn-ea"/>
                          <a:cs typeface="+mn-cs"/>
                        </a:rPr>
                        <a:t>!</a:t>
                      </a:r>
                      <a:r>
                        <a:rPr kumimoji="0" lang="ja-JP" altLang="en-US" sz="1800" b="1" i="1"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1800" b="0" i="0" u="none" strike="noStrike" cap="none" normalizeH="0" baseline="0" dirty="0">
                          <a:ln>
                            <a:noFill/>
                          </a:ln>
                          <a:solidFill>
                            <a:srgbClr val="333333"/>
                          </a:solidFill>
                          <a:effectLst/>
                          <a:latin typeface="+mn-lt"/>
                          <a:ea typeface="+mn-ea"/>
                          <a:cs typeface="+mn-cs"/>
                        </a:rPr>
                        <a:t>「もしかすると相手の方が正しいのかも。一つ賢くなったかもしれない。」</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8" name="Rectangle 22">
            <a:extLst>
              <a:ext uri="{FF2B5EF4-FFF2-40B4-BE49-F238E27FC236}">
                <a16:creationId xmlns:a16="http://schemas.microsoft.com/office/drawing/2014/main" id="{10B7A2F8-92A5-4F96-B5E5-283432C65405}"/>
              </a:ext>
            </a:extLst>
          </p:cNvPr>
          <p:cNvSpPr>
            <a:spLocks noChangeArrowheads="1"/>
          </p:cNvSpPr>
          <p:nvPr/>
        </p:nvSpPr>
        <p:spPr bwMode="auto">
          <a:xfrm>
            <a:off x="408955" y="6023029"/>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ja-JP" altLang="en-US" sz="1800" b="0" dirty="0">
                <a:solidFill>
                  <a:srgbClr val="004992"/>
                </a:solidFill>
                <a:latin typeface="Calibri Light"/>
              </a:rPr>
              <a:t>過ちを許しましょう</a:t>
            </a:r>
            <a:r>
              <a:rPr lang="en-US" altLang="ja-JP" sz="1800" b="0" dirty="0">
                <a:solidFill>
                  <a:srgbClr val="004992"/>
                </a:solidFill>
                <a:latin typeface="Calibri Light"/>
              </a:rPr>
              <a:t>:</a:t>
            </a:r>
            <a:r>
              <a:rPr lang="en-US" altLang="ja-JP" sz="1800" b="0" dirty="0">
                <a:solidFill>
                  <a:srgbClr val="333333"/>
                </a:solidFill>
                <a:latin typeface="Calibri Light"/>
              </a:rPr>
              <a:t> </a:t>
            </a:r>
            <a:r>
              <a:rPr lang="ja-JP" altLang="en-US" sz="1800" b="0" dirty="0">
                <a:solidFill>
                  <a:srgbClr val="333333"/>
                </a:solidFill>
                <a:latin typeface="Calibri Light"/>
              </a:rPr>
              <a:t>完璧な人はいません</a:t>
            </a:r>
            <a:r>
              <a:rPr lang="en-US" altLang="ja-JP" sz="1800" b="0" dirty="0">
                <a:solidFill>
                  <a:srgbClr val="333333"/>
                </a:solidFill>
                <a:latin typeface="Calibri Light"/>
              </a:rPr>
              <a:t>!</a:t>
            </a:r>
            <a:r>
              <a:rPr lang="ja-JP" altLang="en-US" sz="1800" b="0" dirty="0">
                <a:solidFill>
                  <a:srgbClr val="333333"/>
                </a:solidFill>
                <a:latin typeface="Calibri Light"/>
              </a:rPr>
              <a:t>もし時々話がつっかえたとしても、自己表現ができないということを意味しないし、もし時々間違えても、あなたがだらしないということを意味しない。</a:t>
            </a:r>
            <a:endParaRPr lang="en-US" altLang="de-DE" sz="1800" b="0" dirty="0">
              <a:solidFill>
                <a:srgbClr val="333333"/>
              </a:solidFill>
              <a:latin typeface="Calibri Light"/>
            </a:endParaRPr>
          </a:p>
        </p:txBody>
      </p:sp>
    </p:spTree>
    <p:extLst>
      <p:ext uri="{BB962C8B-B14F-4D97-AF65-F5344CB8AC3E}">
        <p14:creationId xmlns:p14="http://schemas.microsoft.com/office/powerpoint/2010/main" val="3310213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ja-JP" altLang="en-US" sz="3600">
                <a:latin typeface="+mn-lt"/>
                <a:ea typeface="+mn-ea"/>
                <a:cs typeface="+mn-cs"/>
              </a:rPr>
              <a:t>そのかわりに</a:t>
            </a:r>
            <a:r>
              <a:rPr lang="en-US" altLang="ja-JP" sz="3600">
                <a:latin typeface="+mn-lt"/>
                <a:ea typeface="+mn-ea"/>
                <a:cs typeface="+mn-cs"/>
              </a:rPr>
              <a:t>: </a:t>
            </a:r>
            <a:r>
              <a:rPr lang="ja-JP" altLang="en-US" sz="3600">
                <a:latin typeface="+mn-lt"/>
                <a:ea typeface="+mn-ea"/>
                <a:cs typeface="+mn-cs"/>
              </a:rPr>
              <a:t>一つの不完全なことを全てのことに一般化してはいけません</a:t>
            </a:r>
            <a:r>
              <a:rPr lang="en-US" altLang="ja-JP" sz="3600">
                <a:latin typeface="+mn-lt"/>
                <a:ea typeface="+mn-ea"/>
                <a:cs typeface="+mn-cs"/>
              </a:rPr>
              <a:t>!</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en-GB" sz="2000" dirty="0">
                <a:solidFill>
                  <a:srgbClr val="333333"/>
                </a:solidFill>
              </a:rPr>
              <a:t>人間は皆単純ではなくモザイクのようなものである</a:t>
            </a:r>
            <a:r>
              <a:rPr lang="en-GB" altLang="de-DE" sz="2000" dirty="0">
                <a:solidFill>
                  <a:srgbClr val="333333"/>
                </a:solidFill>
              </a:rPr>
              <a:t>: </a:t>
            </a:r>
            <a:r>
              <a:rPr lang="ja-JP" altLang="en-GB" sz="2000" dirty="0">
                <a:solidFill>
                  <a:srgbClr val="333333"/>
                </a:solidFill>
              </a:rPr>
              <a:t>我々は善悪両面のある多くの小さなパーツで構成されている。</a:t>
            </a:r>
            <a:endParaRPr lang="de-DE" altLang="ja-JP" sz="2000" dirty="0">
              <a:solidFill>
                <a:srgbClr val="333333"/>
              </a:solidFill>
            </a:endParaRPr>
          </a:p>
          <a:p>
            <a:pPr lvl="0" defTabSz="914400" fontAlgn="base"/>
            <a:r>
              <a:rPr lang="ja-JP" altLang="en-GB" sz="2000" dirty="0">
                <a:solidFill>
                  <a:srgbClr val="333333"/>
                </a:solidFill>
              </a:rPr>
              <a:t>さらに、人間の性格を定義づける多くの方法がある</a:t>
            </a:r>
            <a:r>
              <a:rPr lang="de-DE" altLang="ja-JP" sz="2000" dirty="0">
                <a:solidFill>
                  <a:srgbClr val="333333"/>
                </a:solidFill>
              </a:rPr>
              <a:t>:</a:t>
            </a:r>
          </a:p>
          <a:p>
            <a:pPr lvl="0" defTabSz="914400" fontAlgn="base"/>
            <a:r>
              <a:rPr lang="ja-JP" altLang="de-DE" sz="2000" dirty="0">
                <a:solidFill>
                  <a:srgbClr val="004992"/>
                </a:solidFill>
              </a:rPr>
              <a:t>魅力とは何か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内面的な美しさか外面的なものか、完璧な肉体か</a:t>
            </a:r>
            <a:r>
              <a:rPr lang="en-GB" altLang="de-DE" sz="2000" dirty="0">
                <a:solidFill>
                  <a:srgbClr val="333333"/>
                </a:solidFill>
              </a:rPr>
              <a:t>???</a:t>
            </a:r>
            <a:endParaRPr lang="de-DE" altLang="ja-JP" sz="2000" dirty="0">
              <a:solidFill>
                <a:srgbClr val="333333"/>
              </a:solidFill>
            </a:endParaRPr>
          </a:p>
          <a:p>
            <a:pPr lvl="0" defTabSz="914400" fontAlgn="base"/>
            <a:r>
              <a:rPr lang="ja-JP" altLang="de-DE" sz="2000" dirty="0">
                <a:solidFill>
                  <a:srgbClr val="004992"/>
                </a:solidFill>
              </a:rPr>
              <a:t>成功とは何か</a:t>
            </a:r>
            <a:r>
              <a:rPr lang="de-DE" altLang="ja-JP" sz="2000" dirty="0">
                <a:solidFill>
                  <a:srgbClr val="004992"/>
                </a:solidFill>
              </a:rPr>
              <a:t>?</a:t>
            </a:r>
            <a:r>
              <a:rPr lang="de-DE" altLang="ja-JP" sz="2000" dirty="0">
                <a:solidFill>
                  <a:srgbClr val="333333"/>
                </a:solidFill>
              </a:rPr>
              <a:t> </a:t>
            </a:r>
            <a:r>
              <a:rPr lang="ja-JP" altLang="de-DE" sz="2000" dirty="0">
                <a:solidFill>
                  <a:srgbClr val="333333"/>
                </a:solidFill>
              </a:rPr>
              <a:t>経歴か、友人の多さか、自分自身や自分の人生に満足しているかか</a:t>
            </a:r>
            <a:r>
              <a:rPr lang="en-GB"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17</a:t>
            </a:fld>
            <a:endParaRPr lang="de-DE" altLang="ja-JP">
              <a:latin typeface="+mn-lt"/>
            </a:endParaRPr>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2. </a:t>
            </a:r>
            <a:r>
              <a:rPr lang="ja-JP" altLang="en-US" sz="3600" dirty="0">
                <a:latin typeface="+mn-lt"/>
                <a:ea typeface="+mn-ea"/>
                <a:cs typeface="+mn-cs"/>
              </a:rPr>
              <a:t>選択的知</a:t>
            </a:r>
            <a:r>
              <a:rPr lang="ja-JP" altLang="en-US" dirty="0">
                <a:latin typeface="+mn-lt"/>
                <a:ea typeface="+mn-ea"/>
                <a:cs typeface="+mn-cs"/>
              </a:rPr>
              <a:t>覚</a:t>
            </a:r>
            <a:br>
              <a:rPr lang="ja-JP" altLang="en-US" dirty="0">
                <a:latin typeface="+mn-lt"/>
                <a:ea typeface="+mn-ea"/>
                <a:cs typeface="+mn-cs"/>
              </a:rPr>
            </a:br>
            <a:r>
              <a:rPr lang="ja-JP" altLang="en-US" dirty="0">
                <a:latin typeface="+mn-lt"/>
                <a:ea typeface="+mn-ea"/>
                <a:cs typeface="+mn-cs"/>
              </a:rPr>
              <a:t>どんな評価がより現実的で役立つか</a:t>
            </a:r>
            <a:r>
              <a:rPr lang="en-US" altLang="ja-JP" sz="3600" dirty="0">
                <a:latin typeface="+mn-lt"/>
                <a:ea typeface="+mn-ea"/>
                <a:cs typeface="+mn-cs"/>
              </a:rPr>
              <a:t>?</a:t>
            </a:r>
            <a:endParaRPr lang="ja-JP"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18</a:t>
            </a:fld>
            <a:endParaRPr lang="de-DE" altLang="ja-JP">
              <a:latin typeface="+mn-lt"/>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1165283703"/>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選択的評価</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総体的評価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親友が自分の誕生日パーティに来なかった。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落胆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人々が一緒に座っていて、皆あなたの方を見ている。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「彼らは私を笑っている」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2. </a:t>
            </a:r>
            <a:r>
              <a:rPr lang="ja-JP" altLang="en-US" sz="3600" dirty="0">
                <a:latin typeface="+mn-lt"/>
                <a:ea typeface="+mn-ea"/>
                <a:cs typeface="+mn-cs"/>
              </a:rPr>
              <a:t>選択的知</a:t>
            </a:r>
            <a:r>
              <a:rPr lang="ja-JP" altLang="en-US" dirty="0">
                <a:latin typeface="+mn-lt"/>
                <a:ea typeface="+mn-ea"/>
                <a:cs typeface="+mn-cs"/>
              </a:rPr>
              <a:t>覚</a:t>
            </a:r>
            <a:br>
              <a:rPr lang="ja-JP" altLang="en-US" dirty="0">
                <a:latin typeface="+mn-lt"/>
                <a:ea typeface="+mn-ea"/>
                <a:cs typeface="+mn-cs"/>
              </a:rPr>
            </a:br>
            <a:r>
              <a:rPr lang="ja-JP" altLang="en-US" dirty="0">
                <a:latin typeface="+mn-lt"/>
                <a:ea typeface="+mn-ea"/>
                <a:cs typeface="+mn-cs"/>
              </a:rPr>
              <a:t>どんな評価がより現実的で役立つか</a:t>
            </a:r>
            <a:r>
              <a:rPr lang="en-US" altLang="ja-JP" sz="3600" dirty="0">
                <a:latin typeface="+mn-lt"/>
                <a:ea typeface="+mn-ea"/>
                <a:cs typeface="+mn-cs"/>
              </a:rPr>
              <a:t>?</a:t>
            </a:r>
            <a:endParaRPr lang="ja-JP"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19</a:t>
            </a:fld>
            <a:endParaRPr lang="de-DE" altLang="ja-JP">
              <a:latin typeface="+mn-lt"/>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689697833"/>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選択的評価</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総体的評価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親友が自分の誕生日パーティに来なかった。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落胆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素晴らしいパーティだった。他の人も来たし本当に楽しい夕べだった。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人々が一緒に座っていて、皆あなたの方を見ている。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「彼らは私を笑っている」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837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dirty="0">
                <a:latin typeface="+mn-lt"/>
                <a:ea typeface="+mn-ea"/>
                <a:cs typeface="+mn-cs"/>
              </a:rPr>
              <a:t>2. </a:t>
            </a:r>
            <a:r>
              <a:rPr lang="ja-JP" altLang="en-US" sz="3600" dirty="0">
                <a:latin typeface="+mn-lt"/>
                <a:ea typeface="+mn-ea"/>
                <a:cs typeface="+mn-cs"/>
              </a:rPr>
              <a:t>選択的知</a:t>
            </a:r>
            <a:r>
              <a:rPr lang="ja-JP" altLang="en-US" dirty="0">
                <a:latin typeface="+mn-lt"/>
                <a:ea typeface="+mn-ea"/>
                <a:cs typeface="+mn-cs"/>
              </a:rPr>
              <a:t>覚</a:t>
            </a:r>
            <a:br>
              <a:rPr lang="ja-JP" altLang="en-US" dirty="0">
                <a:latin typeface="+mn-lt"/>
                <a:ea typeface="+mn-ea"/>
                <a:cs typeface="+mn-cs"/>
              </a:rPr>
            </a:br>
            <a:r>
              <a:rPr lang="ja-JP" altLang="en-US" dirty="0">
                <a:latin typeface="+mn-lt"/>
                <a:ea typeface="+mn-ea"/>
                <a:cs typeface="+mn-cs"/>
              </a:rPr>
              <a:t>どんな評価がより現実的で役立つか</a:t>
            </a:r>
            <a:r>
              <a:rPr lang="en-US" altLang="ja-JP" sz="3600" dirty="0">
                <a:latin typeface="+mn-lt"/>
                <a:ea typeface="+mn-ea"/>
                <a:cs typeface="+mn-cs"/>
              </a:rPr>
              <a:t>?</a:t>
            </a:r>
            <a:endParaRPr lang="ja-JP" altLang="de-DE" sz="3600" dirty="0">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20</a:t>
            </a:fld>
            <a:endParaRPr lang="de-DE" altLang="ja-JP">
              <a:latin typeface="+mn-lt"/>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410143544"/>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選択的評価</a:t>
                      </a:r>
                      <a:endParaRPr kumimoji="0" lang="de-DE" sz="2000" b="0" i="0" u="none" strike="noStrike" cap="none" normalizeH="0" baseline="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000000"/>
                          </a:solidFill>
                          <a:effectLst/>
                          <a:latin typeface="+mn-lt"/>
                          <a:ea typeface="+mn-ea"/>
                          <a:cs typeface="+mn-cs"/>
                        </a:rPr>
                        <a:t>総体的評価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親友が自分の誕生日パーティに来なかった。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落胆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素晴らしいパーティだった。他の人も来たし本当に楽しい夕べだった。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人々が一緒に座っていて、皆あなたの方を見ている。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「彼らは私を笑っている」</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彼らは偶然私を見ているだけで、私を誰か他の人と勘違いしているんだろう。</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105000"/>
              </a:lnSpc>
              <a:spcBef>
                <a:spcPts val="1999"/>
              </a:spcBef>
              <a:buFont typeface="Wingdings" panose="05000000000000000000" pitchFamily="2" charset="2"/>
              <a:buNone/>
            </a:pPr>
            <a:r>
              <a:rPr lang="ja-JP" altLang="en-US" sz="2000" b="0" dirty="0">
                <a:solidFill>
                  <a:srgbClr val="004992"/>
                </a:solidFill>
                <a:latin typeface="Calibri Light"/>
              </a:rPr>
              <a:t>「読心術」</a:t>
            </a:r>
            <a:r>
              <a:rPr lang="en-US" altLang="ja-JP" sz="2000" b="0" dirty="0">
                <a:solidFill>
                  <a:srgbClr val="004992"/>
                </a:solidFill>
                <a:latin typeface="Calibri Light"/>
              </a:rPr>
              <a:t>:</a:t>
            </a:r>
            <a:r>
              <a:rPr lang="en-US" altLang="ja-JP" sz="2000" b="0" dirty="0">
                <a:solidFill>
                  <a:srgbClr val="333333"/>
                </a:solidFill>
                <a:latin typeface="Calibri Light"/>
              </a:rPr>
              <a:t> </a:t>
            </a:r>
            <a:r>
              <a:rPr lang="ja-JP" altLang="en-US" sz="2000" b="0" dirty="0">
                <a:solidFill>
                  <a:srgbClr val="333333"/>
                </a:solidFill>
                <a:latin typeface="Calibri Light"/>
              </a:rPr>
              <a:t>他の人の行動を過剰に解釈するのを避けましょう。ある状況に対して多くの説明がある可能性があります</a:t>
            </a:r>
            <a:r>
              <a:rPr lang="en-US" altLang="ja-JP" sz="2000" b="0" dirty="0">
                <a:solidFill>
                  <a:srgbClr val="333333"/>
                </a:solidFill>
                <a:latin typeface="Calibri Light"/>
              </a:rPr>
              <a:t>! 	</a:t>
            </a:r>
            <a:endParaRPr lang="en-US" altLang="de-DE" sz="2000" b="0" dirty="0">
              <a:solidFill>
                <a:srgbClr val="333333"/>
              </a:solidFill>
              <a:latin typeface="Calibri Light"/>
            </a:endParaRPr>
          </a:p>
        </p:txBody>
      </p:sp>
    </p:spTree>
    <p:extLst>
      <p:ext uri="{BB962C8B-B14F-4D97-AF65-F5344CB8AC3E}">
        <p14:creationId xmlns:p14="http://schemas.microsoft.com/office/powerpoint/2010/main" val="3559549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altLang="ja-JP" sz="3600">
                <a:latin typeface="+mn-lt"/>
                <a:ea typeface="+mn-ea"/>
                <a:cs typeface="+mn-cs"/>
              </a:rPr>
              <a:t>3. </a:t>
            </a:r>
            <a:r>
              <a:rPr lang="ja-JP" altLang="en-US" sz="3600">
                <a:latin typeface="+mn-lt"/>
                <a:ea typeface="+mn-ea"/>
                <a:cs typeface="+mn-cs"/>
              </a:rPr>
              <a:t>最終的に考える材料として自分自身の基準だけを採用する</a:t>
            </a:r>
            <a:endParaRPr lang="ja-JP" altLang="de-DE" sz="3600">
              <a:latin typeface="+mn-lt"/>
              <a:ea typeface="+mn-ea"/>
              <a:cs typeface="+mn-cs"/>
            </a:endParaRPr>
          </a:p>
        </p:txBody>
      </p:sp>
      <p:sp>
        <p:nvSpPr>
          <p:cNvPr id="23555" name="Rectangle 3"/>
          <p:cNvSpPr>
            <a:spLocks noGrp="1" noChangeArrowheads="1"/>
          </p:cNvSpPr>
          <p:nvPr>
            <p:ph idx="1"/>
          </p:nvPr>
        </p:nvSpPr>
        <p:spPr/>
        <p:txBody>
          <a:bodyPr>
            <a:noAutofit/>
          </a:bodyPr>
          <a:lstStyle/>
          <a:p>
            <a:pPr eaLnBrk="1" hangingPunct="1"/>
            <a:r>
              <a:rPr lang="ja-JP" altLang="de-DE" sz="2400" dirty="0">
                <a:solidFill>
                  <a:srgbClr val="004992"/>
                </a:solidFill>
              </a:rPr>
              <a:t>自分で自分自身を判断する方法と他者が自分を判断する方法の間には違いがある</a:t>
            </a:r>
            <a:r>
              <a:rPr lang="de-DE" altLang="ja-JP"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ja-JP" altLang="de-DE" sz="2400" dirty="0">
                <a:solidFill>
                  <a:srgbClr val="333333"/>
                </a:solidFill>
                <a:latin typeface="+mn-lt"/>
              </a:rPr>
              <a:t>もし自分で自分のことを無価値、醜いなどと考えたとしても、他の人が必ずしも同じ見方をするとは限らない。</a:t>
            </a:r>
            <a:endParaRPr lang="de-DE" altLang="ja-JP" sz="2400" dirty="0">
              <a:solidFill>
                <a:srgbClr val="333333"/>
              </a:solidFill>
              <a:latin typeface="+mn-lt"/>
            </a:endParaRPr>
          </a:p>
          <a:p>
            <a:pPr marL="342900" lvl="1" indent="-342900" eaLnBrk="1" hangingPunct="1">
              <a:spcBef>
                <a:spcPts val="1999"/>
              </a:spcBef>
              <a:spcAft>
                <a:spcPts val="0"/>
              </a:spcAft>
              <a:buClr>
                <a:srgbClr val="333333"/>
              </a:buClr>
              <a:buFont typeface="WingDings"/>
              <a:buChar char=""/>
            </a:pPr>
            <a:r>
              <a:rPr lang="ja-JP" altLang="de-DE" sz="2400" dirty="0">
                <a:solidFill>
                  <a:srgbClr val="333333"/>
                </a:solidFill>
                <a:latin typeface="+mn-lt"/>
              </a:rPr>
              <a:t>複数の意見</a:t>
            </a:r>
            <a:r>
              <a:rPr lang="de-DE" altLang="ja-JP" sz="2400" dirty="0">
                <a:solidFill>
                  <a:srgbClr val="333333"/>
                </a:solidFill>
                <a:latin typeface="+mn-lt"/>
              </a:rPr>
              <a:t>/</a:t>
            </a:r>
            <a:r>
              <a:rPr lang="ja-JP" altLang="de-DE" sz="2400" dirty="0">
                <a:solidFill>
                  <a:srgbClr val="333333"/>
                </a:solidFill>
                <a:latin typeface="+mn-lt"/>
              </a:rPr>
              <a:t>判断</a:t>
            </a:r>
            <a:r>
              <a:rPr lang="de-DE" altLang="ja-JP" sz="2400" dirty="0">
                <a:solidFill>
                  <a:srgbClr val="333333"/>
                </a:solidFill>
                <a:latin typeface="+mn-lt"/>
              </a:rPr>
              <a:t>/</a:t>
            </a:r>
            <a:r>
              <a:rPr lang="ja-JP" altLang="de-DE" sz="2400" dirty="0">
                <a:solidFill>
                  <a:srgbClr val="333333"/>
                </a:solidFill>
                <a:latin typeface="+mn-lt"/>
              </a:rPr>
              <a:t>好みがあるというのはよくあることである。私の知能や外見などについての理解の仕方に他の人は賛成しないかもしれない。</a:t>
            </a:r>
            <a:endParaRPr lang="de-DE" altLang="ja-JP" sz="2400" dirty="0">
              <a:solidFill>
                <a:srgbClr val="333333"/>
              </a:solidFill>
              <a:latin typeface="+mn-lt"/>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21</a:t>
            </a:fld>
            <a:endParaRPr lang="de-DE" altLang="ja-JP">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22</a:t>
            </a:fld>
            <a:endParaRPr lang="de-DE" altLang="ja-JP">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altLang="ja-JP" sz="3600" dirty="0">
                <a:solidFill>
                  <a:srgbClr val="004992"/>
                </a:solidFill>
                <a:latin typeface="+mn-lt"/>
                <a:ea typeface="+mn-ea"/>
                <a:cs typeface="+mn-cs"/>
              </a:rPr>
              <a:t>4. </a:t>
            </a:r>
            <a:r>
              <a:rPr lang="ja-JP" altLang="en-US" sz="3600" dirty="0">
                <a:solidFill>
                  <a:srgbClr val="004992"/>
                </a:solidFill>
                <a:latin typeface="+mn-lt"/>
                <a:ea typeface="+mn-ea"/>
                <a:cs typeface="+mn-cs"/>
              </a:rPr>
              <a:t>ポジティブなフィードバックを否認するが、ネガティブなフィードバックは無批判に受け入れる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どんな評価がより現実的で役立つか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382056542"/>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あなたの成績を褒められた。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「その人はお世辞を言おうとしているだけで、誠実な人ではない。」</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「あの人はそこしか考えてない。」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あなたは批判された</a:t>
                      </a:r>
                      <a:r>
                        <a:rPr kumimoji="0" lang="en-US" altLang="ja-JP"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「ばれてる。私は無価値です・・・。」</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23</a:t>
            </a:fld>
            <a:endParaRPr lang="de-DE" altLang="ja-JP">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altLang="ja-JP" sz="3600" dirty="0">
                <a:solidFill>
                  <a:srgbClr val="004992"/>
                </a:solidFill>
                <a:latin typeface="+mn-lt"/>
                <a:ea typeface="+mn-ea"/>
                <a:cs typeface="+mn-cs"/>
              </a:rPr>
              <a:t>4. </a:t>
            </a:r>
            <a:r>
              <a:rPr lang="ja-JP" altLang="en-US" sz="3600" dirty="0">
                <a:solidFill>
                  <a:srgbClr val="004992"/>
                </a:solidFill>
                <a:latin typeface="+mn-lt"/>
                <a:ea typeface="+mn-ea"/>
                <a:cs typeface="+mn-cs"/>
              </a:rPr>
              <a:t>ポジティブなフィードバックを否認するが、ネガティブなフィードバックは無批判に受け入れる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どんな評価がより現実的で役立つか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978888135"/>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あなたの成績を褒められた。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「その人はお世辞を言おうとしているだけで、誠実な人ではない。」</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「あの人はそこしか考えてない。」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「誰かが私の業績を認めてくれるなんてなんて素晴らしいんだろう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あなたは批判された</a:t>
                      </a:r>
                      <a:r>
                        <a:rPr kumimoji="0" lang="en-US" altLang="ja-JP"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「ばれてる。私は無価値です・・・。」</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03956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24</a:t>
            </a:fld>
            <a:endParaRPr lang="de-DE" altLang="ja-JP">
              <a:latin typeface="+mn-lt"/>
            </a:endParaRPr>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altLang="ja-JP" sz="3600" dirty="0">
                <a:solidFill>
                  <a:srgbClr val="004992"/>
                </a:solidFill>
                <a:latin typeface="+mn-lt"/>
                <a:ea typeface="+mn-ea"/>
                <a:cs typeface="+mn-cs"/>
              </a:rPr>
              <a:t>4. </a:t>
            </a:r>
            <a:r>
              <a:rPr lang="ja-JP" altLang="en-US" sz="3600" dirty="0">
                <a:solidFill>
                  <a:srgbClr val="004992"/>
                </a:solidFill>
                <a:latin typeface="+mn-lt"/>
                <a:ea typeface="+mn-ea"/>
                <a:cs typeface="+mn-cs"/>
              </a:rPr>
              <a:t>ポジティブなフィードバックを否認するが、ネガティブなフィードバックは無批判に受け入れる</a:t>
            </a:r>
            <a:r>
              <a:rPr lang="en-US" altLang="ja-JP" sz="3600" dirty="0">
                <a:solidFill>
                  <a:srgbClr val="004992"/>
                </a:solidFill>
                <a:latin typeface="+mn-lt"/>
                <a:ea typeface="+mn-ea"/>
                <a:cs typeface="+mn-cs"/>
              </a:rPr>
              <a:t>!</a:t>
            </a:r>
            <a:br>
              <a:rPr lang="en-US" altLang="ja-JP" sz="3600" dirty="0">
                <a:solidFill>
                  <a:srgbClr val="004992"/>
                </a:solidFill>
                <a:latin typeface="+mn-lt"/>
                <a:ea typeface="+mn-ea"/>
                <a:cs typeface="+mn-cs"/>
              </a:rPr>
            </a:br>
            <a:r>
              <a:rPr lang="ja-JP" altLang="en-US" dirty="0">
                <a:solidFill>
                  <a:srgbClr val="004992"/>
                </a:solidFill>
                <a:latin typeface="+mn-lt"/>
                <a:ea typeface="+mn-ea"/>
                <a:cs typeface="+mn-cs"/>
              </a:rPr>
              <a:t>どんな評価がより現実的で役立つか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693197763"/>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あなたの成績を褒められた。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「その人はお世辞を言おうとしているだけで、誠実な人ではない。」</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「あの人はそこしか考えてない。」</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「誰かが私の業績を認めてくれるなんてなんて素晴らしいんだろう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FFFFFF"/>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あなたは批判された</a:t>
                      </a:r>
                      <a:r>
                        <a:rPr kumimoji="0" lang="en-US" altLang="ja-JP"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「ばれてる。私は無価値です・・・。」</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「あの人は今日は気分が悪い日なのかも。」</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「意見から参考にできるところはないかしら</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E3EFF8"/>
                        </a:solidFill>
                        <a:effectLst/>
                        <a:latin typeface="+mn-lt"/>
                        <a:ea typeface="+mn-ea"/>
                        <a:cs typeface="+mn-cs"/>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85605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25</a:t>
            </a:fld>
            <a:endParaRPr lang="de-DE" altLang="ja-JP">
              <a:latin typeface="+mn-l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998932394"/>
              </p:ext>
            </p:extLst>
          </p:nvPr>
        </p:nvGraphicFramePr>
        <p:xfrm>
          <a:off x="408955" y="2377440"/>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皮膚にシミを見つけた。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「皮膚ガンなのかも。私は死ぬのかしら。」</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p:txBody>
          <a:bodyPr/>
          <a:lstStyle/>
          <a:p>
            <a:r>
              <a:rPr lang="en-US" altLang="ja-JP" sz="3600" dirty="0">
                <a:solidFill>
                  <a:srgbClr val="004992"/>
                </a:solidFill>
                <a:latin typeface="+mn-lt"/>
                <a:ea typeface="+mn-ea"/>
                <a:cs typeface="+mn-cs"/>
              </a:rPr>
              <a:t>5. </a:t>
            </a:r>
            <a:r>
              <a:rPr lang="ja-JP" altLang="en-US" sz="3600" dirty="0">
                <a:solidFill>
                  <a:srgbClr val="004992"/>
                </a:solidFill>
                <a:latin typeface="+mn-lt"/>
                <a:ea typeface="+mn-ea"/>
                <a:cs typeface="+mn-cs"/>
              </a:rPr>
              <a:t>「全か無かの思考」</a:t>
            </a:r>
            <a:r>
              <a:rPr lang="en-US" altLang="ja-JP" sz="3600" dirty="0">
                <a:solidFill>
                  <a:srgbClr val="004992"/>
                </a:solidFill>
                <a:latin typeface="+mn-lt"/>
                <a:ea typeface="+mn-ea"/>
                <a:cs typeface="+mn-cs"/>
              </a:rPr>
              <a:t>/ </a:t>
            </a:r>
            <a:r>
              <a:rPr lang="ja-JP" altLang="en-US" sz="3600" dirty="0">
                <a:solidFill>
                  <a:srgbClr val="004992"/>
                </a:solidFill>
                <a:latin typeface="+mn-lt"/>
                <a:ea typeface="+mn-ea"/>
                <a:cs typeface="+mn-cs"/>
              </a:rPr>
              <a:t>破滅的思考</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どんな評価がより現実的で役立つか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26</a:t>
            </a:fld>
            <a:endParaRPr lang="de-DE" altLang="ja-JP">
              <a:latin typeface="+mn-lt"/>
            </a:endParaRPr>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575189207"/>
              </p:ext>
            </p:extLst>
          </p:nvPr>
        </p:nvGraphicFramePr>
        <p:xfrm>
          <a:off x="408955" y="2377440"/>
          <a:ext cx="11376000" cy="185928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抑うつ的評価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皮膚にシミを見つけた。</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「皮膚ガンなのかも。私は死ぬのかしら。」</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他の人に質問するか、医者に相談する</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4" name="Title 3"/>
          <p:cNvSpPr>
            <a:spLocks noGrp="1"/>
          </p:cNvSpPr>
          <p:nvPr>
            <p:ph type="title"/>
          </p:nvPr>
        </p:nvSpPr>
        <p:spPr/>
        <p:txBody>
          <a:bodyPr/>
          <a:lstStyle/>
          <a:p>
            <a:r>
              <a:rPr lang="en-US" altLang="ja-JP" sz="3600" dirty="0">
                <a:solidFill>
                  <a:srgbClr val="004992"/>
                </a:solidFill>
                <a:latin typeface="+mn-lt"/>
                <a:ea typeface="+mn-ea"/>
                <a:cs typeface="+mn-cs"/>
              </a:rPr>
              <a:t>5. </a:t>
            </a:r>
            <a:r>
              <a:rPr lang="ja-JP" altLang="en-US" sz="3600" dirty="0">
                <a:solidFill>
                  <a:srgbClr val="004992"/>
                </a:solidFill>
                <a:latin typeface="+mn-lt"/>
                <a:ea typeface="+mn-ea"/>
                <a:cs typeface="+mn-cs"/>
              </a:rPr>
              <a:t>「全か無かの思考」</a:t>
            </a:r>
            <a:r>
              <a:rPr lang="en-US" altLang="ja-JP" sz="3600" dirty="0">
                <a:solidFill>
                  <a:srgbClr val="004992"/>
                </a:solidFill>
                <a:latin typeface="+mn-lt"/>
                <a:ea typeface="+mn-ea"/>
                <a:cs typeface="+mn-cs"/>
              </a:rPr>
              <a:t>/ </a:t>
            </a:r>
            <a:r>
              <a:rPr lang="ja-JP" altLang="en-US" sz="3600" dirty="0">
                <a:solidFill>
                  <a:srgbClr val="004992"/>
                </a:solidFill>
                <a:latin typeface="+mn-lt"/>
                <a:ea typeface="+mn-ea"/>
                <a:cs typeface="+mn-cs"/>
              </a:rPr>
              <a:t>破滅的思考</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どんな評価がより現実的で役立つか</a:t>
            </a:r>
            <a:r>
              <a:rPr lang="en-US" altLang="ja-JP" dirty="0">
                <a:solidFill>
                  <a:srgbClr val="004992"/>
                </a:solidFill>
                <a:latin typeface="+mn-lt"/>
                <a:ea typeface="+mn-ea"/>
                <a:cs typeface="+mn-cs"/>
              </a:rPr>
              <a:t>?</a:t>
            </a:r>
            <a:endParaRPr lang="en-US" dirty="0">
              <a:solidFill>
                <a:srgbClr val="004992"/>
              </a:solidFill>
              <a:latin typeface="+mn-lt"/>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617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dirty="0">
                <a:solidFill>
                  <a:srgbClr val="004992"/>
                </a:solidFill>
                <a:latin typeface="+mn-lt"/>
                <a:ea typeface="+mn-ea"/>
                <a:cs typeface="+mn-cs"/>
              </a:rPr>
              <a:t>6. </a:t>
            </a:r>
            <a:r>
              <a:rPr lang="ja-JP" altLang="en-US" sz="3600" dirty="0">
                <a:solidFill>
                  <a:srgbClr val="004992"/>
                </a:solidFill>
                <a:latin typeface="+mn-lt"/>
                <a:ea typeface="+mn-ea"/>
                <a:cs typeface="+mn-cs"/>
              </a:rPr>
              <a:t>ネガティブな思考を抑える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何がより現実的な評価なのか</a:t>
            </a:r>
            <a:r>
              <a:rPr lang="en-US" altLang="ja-JP" dirty="0">
                <a:solidFill>
                  <a:srgbClr val="004992"/>
                </a:solidFill>
                <a:latin typeface="+mn-lt"/>
                <a:ea typeface="+mn-ea"/>
                <a:cs typeface="+mn-cs"/>
              </a:rPr>
              <a:t>?</a:t>
            </a:r>
            <a:endParaRPr lang="ja-JP"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27</a:t>
            </a:fld>
            <a:endParaRPr lang="de-DE" altLang="ja-JP">
              <a:latin typeface="+mn-lt"/>
            </a:endParaRPr>
          </a:p>
        </p:txBody>
      </p:sp>
      <p:pic>
        <p:nvPicPr>
          <p:cNvPr id="9"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1715963553"/>
              </p:ext>
            </p:extLst>
          </p:nvPr>
        </p:nvGraphicFramePr>
        <p:xfrm>
          <a:off x="408955" y="2377440"/>
          <a:ext cx="11376000" cy="213360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問題のある評価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繰り返しネガティブなことを考えてしまう</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例えば「私には生きる価値はない」「自分は敗北者だ」「なんて自分は愚かなんだ」</a:t>
                      </a:r>
                      <a:r>
                        <a:rPr kumimoji="0" lang="en-US" altLang="ja-JP" sz="2000" b="0" i="0" u="none" strike="noStrike" cap="none" normalizeH="0" baseline="0" dirty="0">
                          <a:ln>
                            <a:noFill/>
                          </a:ln>
                          <a:solidFill>
                            <a:srgbClr val="333333"/>
                          </a:solidFill>
                          <a:effectLst/>
                          <a:latin typeface="+mn-lt"/>
                          <a:ea typeface="+mn-ea"/>
                          <a:cs typeface="+mn-cs"/>
                        </a:rPr>
                        <a:t>)</a:t>
                      </a:r>
                      <a:r>
                        <a:rPr kumimoji="0" lang="ja-JP" alt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「ネガティブに考えることをしてはいけない」・・・でもそうはいかない </a:t>
                      </a:r>
                      <a:r>
                        <a:rPr kumimoji="0" lang="en-US" altLang="ja-JP" sz="2000" b="1" i="1" u="none" strike="noStrike" cap="none" normalizeH="0" baseline="0" dirty="0">
                          <a:ln>
                            <a:noFill/>
                          </a:ln>
                          <a:solidFill>
                            <a:srgbClr val="333333"/>
                          </a:solidFill>
                          <a:effectLst/>
                          <a:latin typeface="+mn-lt"/>
                          <a:ea typeface="+mn-ea"/>
                          <a:cs typeface="+mn-cs"/>
                        </a:rPr>
                        <a:t>(</a:t>
                      </a:r>
                      <a:r>
                        <a:rPr kumimoji="0" lang="en-US" altLang="ja-JP"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次の問題を見てみよう</a:t>
                      </a:r>
                      <a:r>
                        <a:rPr kumimoji="0" lang="en-US" altLang="ja-JP" sz="2000" b="1" i="1" u="none" strike="noStrike" cap="none" normalizeH="0" baseline="0" dirty="0">
                          <a:ln>
                            <a:noFill/>
                          </a:ln>
                          <a:solidFill>
                            <a:srgbClr val="333333"/>
                          </a:solidFill>
                          <a:effectLst/>
                          <a:latin typeface="+mn-lt"/>
                          <a:ea typeface="+mn-ea"/>
                          <a:cs typeface="+mn-cs"/>
                        </a:rPr>
                        <a:t>)</a:t>
                      </a:r>
                      <a:r>
                        <a:rPr kumimoji="0" lang="ja-JP" altLang="en-US"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altLang="ja-JP"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dirty="0">
                <a:solidFill>
                  <a:srgbClr val="004992"/>
                </a:solidFill>
                <a:latin typeface="+mn-lt"/>
                <a:ea typeface="+mn-ea"/>
                <a:cs typeface="+mn-cs"/>
              </a:rPr>
              <a:t>6. </a:t>
            </a:r>
            <a:r>
              <a:rPr lang="ja-JP" altLang="en-US" sz="3600" dirty="0">
                <a:solidFill>
                  <a:srgbClr val="004992"/>
                </a:solidFill>
                <a:latin typeface="+mn-lt"/>
                <a:ea typeface="+mn-ea"/>
                <a:cs typeface="+mn-cs"/>
              </a:rPr>
              <a:t>ネガティブな思考を抑える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何がより現実的な評価なのか</a:t>
            </a:r>
            <a:r>
              <a:rPr lang="en-US" altLang="ja-JP" dirty="0">
                <a:solidFill>
                  <a:srgbClr val="004992"/>
                </a:solidFill>
                <a:latin typeface="+mn-lt"/>
                <a:ea typeface="+mn-ea"/>
                <a:cs typeface="+mn-cs"/>
              </a:rPr>
              <a:t>?</a:t>
            </a:r>
            <a:endParaRPr lang="ja-JP" altLang="de-DE" dirty="0">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28</a:t>
            </a:fld>
            <a:endParaRPr lang="de-DE" altLang="ja-JP">
              <a:latin typeface="+mn-lt"/>
            </a:endParaRPr>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1711757353"/>
              </p:ext>
            </p:extLst>
          </p:nvPr>
        </p:nvGraphicFramePr>
        <p:xfrm>
          <a:off x="408955" y="2377440"/>
          <a:ext cx="11376000" cy="3108960"/>
        </p:xfrm>
        <a:graphic>
          <a:graphicData uri="http://schemas.openxmlformats.org/drawingml/2006/table">
            <a:tbl>
              <a:tblPr>
                <a:tableStyleId>{21E4AEA4-8DFA-4A89-87EB-49C32662AFE0}</a:tableStyleId>
              </a:tblPr>
              <a:tblGrid>
                <a:gridCol w="5366076">
                  <a:extLst>
                    <a:ext uri="{9D8B030D-6E8A-4147-A177-3AD203B41FA5}">
                      <a16:colId xmlns:a16="http://schemas.microsoft.com/office/drawing/2014/main" val="20000"/>
                    </a:ext>
                  </a:extLst>
                </a:gridCol>
                <a:gridCol w="60099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出来事</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000000"/>
                          </a:solidFill>
                          <a:effectLst/>
                          <a:latin typeface="+mn-lt"/>
                          <a:ea typeface="+mn-ea"/>
                          <a:cs typeface="+mn-cs"/>
                        </a:rPr>
                        <a:t>問題のある評価</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mn-lt"/>
                          <a:ea typeface="+mn-ea"/>
                          <a:cs typeface="+mn-cs"/>
                        </a:rPr>
                        <a:t>ポジティブで建設的な評価</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a:ln>
                            <a:noFill/>
                          </a:ln>
                          <a:solidFill>
                            <a:srgbClr val="333333"/>
                          </a:solidFill>
                          <a:effectLst/>
                          <a:latin typeface="+mn-lt"/>
                          <a:ea typeface="+mn-ea"/>
                          <a:cs typeface="+mn-cs"/>
                        </a:rPr>
                        <a:t>繰り返しネガティブなことを考えてしまう</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例えば「私には生きる価値はない」「自分は敗北者だ」「なんて自分は愚かなんだ」</a:t>
                      </a:r>
                      <a:r>
                        <a:rPr kumimoji="0" lang="en-US" altLang="ja-JP" sz="2000" b="0" i="0" u="none" strike="noStrike" cap="none" normalizeH="0" baseline="0">
                          <a:ln>
                            <a:noFill/>
                          </a:ln>
                          <a:solidFill>
                            <a:srgbClr val="333333"/>
                          </a:solidFill>
                          <a:effectLst/>
                          <a:latin typeface="+mn-lt"/>
                          <a:ea typeface="+mn-ea"/>
                          <a:cs typeface="+mn-cs"/>
                        </a:rPr>
                        <a:t>)</a:t>
                      </a:r>
                      <a:r>
                        <a:rPr kumimoji="0" lang="ja-JP" alt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1" i="1" u="none" strike="noStrike" cap="none" normalizeH="0" baseline="0" dirty="0">
                          <a:ln>
                            <a:noFill/>
                          </a:ln>
                          <a:solidFill>
                            <a:srgbClr val="333333"/>
                          </a:solidFill>
                          <a:effectLst/>
                          <a:latin typeface="+mn-lt"/>
                          <a:ea typeface="+mn-ea"/>
                          <a:cs typeface="+mn-cs"/>
                        </a:rPr>
                        <a:t>「ネガティブに考えることをしてはいけない」・・・でもそうはいかない </a:t>
                      </a:r>
                      <a:r>
                        <a:rPr kumimoji="0" lang="en-US" altLang="ja-JP" sz="2000" b="1" i="1" u="none" strike="noStrike" cap="none" normalizeH="0" baseline="0" dirty="0">
                          <a:ln>
                            <a:noFill/>
                          </a:ln>
                          <a:solidFill>
                            <a:srgbClr val="333333"/>
                          </a:solidFill>
                          <a:effectLst/>
                          <a:latin typeface="+mn-lt"/>
                          <a:ea typeface="+mn-ea"/>
                          <a:cs typeface="+mn-cs"/>
                        </a:rPr>
                        <a:t>(</a:t>
                      </a:r>
                      <a:r>
                        <a:rPr kumimoji="0" lang="en-US" altLang="ja-JP" sz="2000" b="1" i="1" u="none" strike="noStrike" cap="none" normalizeH="0" baseline="0" dirty="0">
                          <a:ln>
                            <a:noFill/>
                          </a:ln>
                          <a:solidFill>
                            <a:srgbClr val="333333"/>
                          </a:solidFill>
                          <a:effectLst/>
                          <a:latin typeface="Times New Roman"/>
                          <a:ea typeface="+mn-ea"/>
                          <a:cs typeface="+mn-cs"/>
                          <a:sym typeface="Wingdings" panose="05000000000000000000" pitchFamily="2" charset="2"/>
                        </a:rPr>
                        <a:t>→</a:t>
                      </a:r>
                      <a:r>
                        <a:rPr kumimoji="0" lang="en-US" altLang="ja-JP" sz="2000" b="1" i="1" u="none" strike="noStrike" cap="none" normalizeH="0" baseline="0" dirty="0">
                          <a:ln>
                            <a:noFill/>
                          </a:ln>
                          <a:solidFill>
                            <a:srgbClr val="333333"/>
                          </a:solidFill>
                          <a:effectLst/>
                          <a:latin typeface="+mn-lt"/>
                          <a:ea typeface="+mn-ea"/>
                          <a:cs typeface="+mn-cs"/>
                        </a:rPr>
                        <a:t> </a:t>
                      </a:r>
                      <a:r>
                        <a:rPr kumimoji="0" lang="ja-JP" altLang="en-US" sz="2000" b="1" i="1" u="none" strike="noStrike" cap="none" normalizeH="0" baseline="0" dirty="0">
                          <a:ln>
                            <a:noFill/>
                          </a:ln>
                          <a:solidFill>
                            <a:srgbClr val="333333"/>
                          </a:solidFill>
                          <a:effectLst/>
                          <a:latin typeface="+mn-lt"/>
                          <a:ea typeface="+mn-ea"/>
                          <a:cs typeface="+mn-cs"/>
                        </a:rPr>
                        <a:t>次の問題を見てみよう</a:t>
                      </a:r>
                      <a:r>
                        <a:rPr kumimoji="0" lang="en-US" altLang="ja-JP" sz="2000" b="1" i="1" u="none" strike="noStrike" cap="none" normalizeH="0" baseline="0" dirty="0">
                          <a:ln>
                            <a:noFill/>
                          </a:ln>
                          <a:solidFill>
                            <a:srgbClr val="333333"/>
                          </a:solidFill>
                          <a:effectLst/>
                          <a:latin typeface="+mn-lt"/>
                          <a:ea typeface="+mn-ea"/>
                          <a:cs typeface="+mn-cs"/>
                        </a:rPr>
                        <a:t>)</a:t>
                      </a:r>
                      <a:r>
                        <a:rPr kumimoji="0" lang="ja-JP" altLang="en-US" sz="2000" b="1" i="1"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その思考が正しいかを確かめるために自分自身に問いかけましょう。これらの思考にどんな矛盾がありますか</a:t>
                      </a:r>
                      <a:r>
                        <a:rPr kumimoji="0" lang="en-US" altLang="ja-JP" sz="2000" b="0" i="0" u="none" strike="noStrike" cap="none" normalizeH="0" baseline="0" dirty="0">
                          <a:ln>
                            <a:noFill/>
                          </a:ln>
                          <a:solidFill>
                            <a:srgbClr val="333333"/>
                          </a:solidFill>
                          <a:effectLst/>
                          <a:latin typeface="+mn-lt"/>
                          <a:ea typeface="+mn-ea"/>
                          <a:cs typeface="+mn-cs"/>
                        </a:rPr>
                        <a:t>? </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ja-JP" altLang="en-US" sz="2000" b="0" i="0" u="none" strike="noStrike" cap="none" normalizeH="0" baseline="0" dirty="0">
                          <a:ln>
                            <a:noFill/>
                          </a:ln>
                          <a:solidFill>
                            <a:srgbClr val="333333"/>
                          </a:solidFill>
                          <a:effectLst/>
                          <a:latin typeface="+mn-lt"/>
                          <a:ea typeface="+mn-ea"/>
                          <a:cs typeface="+mn-cs"/>
                        </a:rPr>
                        <a:t>楽しいことをして気分転換しましょう。</a:t>
                      </a:r>
                      <a:endParaRPr kumimoji="0" lang="es-E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dirty="0">
                <a:solidFill>
                  <a:srgbClr val="004992"/>
                </a:solidFill>
                <a:latin typeface="+mn-lt"/>
                <a:ea typeface="+mn-ea"/>
                <a:cs typeface="+mn-cs"/>
              </a:rPr>
              <a:t>6. </a:t>
            </a:r>
            <a:r>
              <a:rPr lang="ja-JP" altLang="en-US" sz="3600" dirty="0">
                <a:solidFill>
                  <a:srgbClr val="004992"/>
                </a:solidFill>
                <a:latin typeface="+mn-lt"/>
                <a:ea typeface="+mn-ea"/>
                <a:cs typeface="+mn-cs"/>
              </a:rPr>
              <a:t>ネガティブな思考を抑える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問題</a:t>
            </a:r>
            <a:endParaRPr lang="de-DE" altLang="ja-JP"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ja-JP" altLang="en-US" sz="2400" dirty="0">
                <a:solidFill>
                  <a:srgbClr val="333333"/>
                </a:solidFill>
              </a:rPr>
              <a:t>自分自身を混乱させる思考を意図的に抑制することはできない。</a:t>
            </a:r>
            <a:br>
              <a:rPr lang="ja-JP" altLang="en-US" sz="2400" dirty="0">
                <a:solidFill>
                  <a:srgbClr val="333333"/>
                </a:solidFill>
              </a:rPr>
            </a:br>
            <a:r>
              <a:rPr lang="ja-JP" altLang="en-US" sz="2400" dirty="0">
                <a:solidFill>
                  <a:srgbClr val="333333"/>
                </a:solidFill>
              </a:rPr>
              <a:t>何かについて考えないようにすることで、それについて考えることになってしまう。</a:t>
            </a:r>
          </a:p>
          <a:p>
            <a:r>
              <a:rPr lang="ja-JP" altLang="en-US" sz="2400" dirty="0">
                <a:solidFill>
                  <a:srgbClr val="004992"/>
                </a:solidFill>
              </a:rPr>
              <a:t>試してみよう</a:t>
            </a:r>
            <a:r>
              <a:rPr lang="en-US" altLang="ja-JP" sz="2400" dirty="0">
                <a:solidFill>
                  <a:srgbClr val="004992"/>
                </a:solidFill>
              </a:rPr>
              <a:t>! </a:t>
            </a:r>
            <a:br>
              <a:rPr lang="en-US" altLang="ja-JP" sz="2400" dirty="0">
                <a:solidFill>
                  <a:srgbClr val="004992"/>
                </a:solidFill>
              </a:rPr>
            </a:br>
            <a:r>
              <a:rPr lang="ja-JP" altLang="en-US" sz="2400" dirty="0">
                <a:solidFill>
                  <a:srgbClr val="004992"/>
                </a:solidFill>
              </a:rPr>
              <a:t>これから一分間ゾウについて考えてはいけません</a:t>
            </a:r>
            <a:r>
              <a:rPr lang="en-US" altLang="ja-JP"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DB1CBAE4-2B89-4E10-8F4B-0D34DB865CC7}" type="slidenum">
              <a:rPr lang="ja-JP" altLang="de-DE" smtClean="0">
                <a:latin typeface="+mn-lt"/>
              </a:rPr>
              <a:pPr/>
              <a:t>29</a:t>
            </a:fld>
            <a:endParaRPr lang="de-DE" altLang="ja-JP">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altLang="ja-JP" sz="3600" dirty="0">
                <a:solidFill>
                  <a:srgbClr val="004992"/>
                </a:solidFill>
                <a:latin typeface="+mn-lt"/>
                <a:ea typeface="+mn-ea"/>
                <a:cs typeface="+mn-cs"/>
              </a:rPr>
              <a:t>6. </a:t>
            </a:r>
            <a:r>
              <a:rPr lang="ja-JP" altLang="en-US" sz="3600" dirty="0">
                <a:solidFill>
                  <a:srgbClr val="004992"/>
                </a:solidFill>
                <a:latin typeface="+mn-lt"/>
                <a:ea typeface="+mn-ea"/>
                <a:cs typeface="+mn-cs"/>
              </a:rPr>
              <a:t>ネガティブな思考を抑える</a:t>
            </a:r>
            <a:br>
              <a:rPr lang="ja-JP" altLang="en-US" sz="3600" dirty="0">
                <a:solidFill>
                  <a:srgbClr val="004992"/>
                </a:solidFill>
                <a:latin typeface="+mn-lt"/>
                <a:ea typeface="+mn-ea"/>
                <a:cs typeface="+mn-cs"/>
              </a:rPr>
            </a:br>
            <a:r>
              <a:rPr lang="ja-JP" altLang="en-US" dirty="0">
                <a:solidFill>
                  <a:srgbClr val="004992"/>
                </a:solidFill>
                <a:latin typeface="+mn-lt"/>
                <a:ea typeface="+mn-ea"/>
                <a:cs typeface="+mn-cs"/>
              </a:rPr>
              <a:t>できますか</a:t>
            </a:r>
            <a:r>
              <a:rPr lang="en-US" altLang="ja-JP" dirty="0">
                <a:solidFill>
                  <a:srgbClr val="004992"/>
                </a:solidFill>
                <a:latin typeface="+mn-lt"/>
                <a:ea typeface="+mn-ea"/>
                <a:cs typeface="+mn-cs"/>
              </a:rPr>
              <a:t>? </a:t>
            </a:r>
            <a:r>
              <a:rPr lang="ja-JP" altLang="en-US" dirty="0">
                <a:solidFill>
                  <a:srgbClr val="004992"/>
                </a:solidFill>
                <a:latin typeface="+mn-lt"/>
                <a:ea typeface="+mn-ea"/>
                <a:cs typeface="+mn-cs"/>
              </a:rPr>
              <a:t>無理です</a:t>
            </a:r>
            <a:r>
              <a:rPr lang="en-US" altLang="ja-JP" dirty="0">
                <a:solidFill>
                  <a:srgbClr val="004992"/>
                </a:solidFill>
                <a:latin typeface="+mn-lt"/>
                <a:ea typeface="+mn-ea"/>
                <a:cs typeface="+mn-cs"/>
              </a:rPr>
              <a:t>!</a:t>
            </a:r>
            <a:endParaRPr lang="de-DE" altLang="ja-JP"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ja-JP" altLang="en-US" sz="2400" dirty="0">
                <a:solidFill>
                  <a:srgbClr val="333333"/>
                </a:solidFill>
              </a:rPr>
              <a:t>ほとんどの皆さんはおそらくゾウについて、そして</a:t>
            </a:r>
            <a:r>
              <a:rPr lang="en-US" altLang="ja-JP" sz="2400" dirty="0">
                <a:solidFill>
                  <a:srgbClr val="333333"/>
                </a:solidFill>
              </a:rPr>
              <a:t>/</a:t>
            </a:r>
            <a:r>
              <a:rPr lang="ja-JP" altLang="en-US" sz="2400" dirty="0">
                <a:solidFill>
                  <a:srgbClr val="333333"/>
                </a:solidFill>
              </a:rPr>
              <a:t>あるいはゾウと関連する何か</a:t>
            </a:r>
            <a:r>
              <a:rPr lang="en-US" altLang="ja-JP" sz="2400" dirty="0">
                <a:solidFill>
                  <a:srgbClr val="333333"/>
                </a:solidFill>
              </a:rPr>
              <a:t>(</a:t>
            </a:r>
            <a:r>
              <a:rPr lang="ja-JP" altLang="en-US" sz="2400" dirty="0">
                <a:solidFill>
                  <a:srgbClr val="333333"/>
                </a:solidFill>
              </a:rPr>
              <a:t>例：動物園、探検隊、アフリカなど</a:t>
            </a:r>
            <a:r>
              <a:rPr lang="en-US" altLang="ja-JP" sz="2400" dirty="0">
                <a:solidFill>
                  <a:srgbClr val="333333"/>
                </a:solidFill>
              </a:rPr>
              <a:t>)</a:t>
            </a:r>
            <a:r>
              <a:rPr lang="ja-JP" altLang="en-US" sz="2400" dirty="0">
                <a:solidFill>
                  <a:srgbClr val="333333"/>
                </a:solidFill>
              </a:rPr>
              <a:t>について考えてしまったと思いま</a:t>
            </a:r>
            <a:r>
              <a:rPr lang="ja-JP" altLang="en-US" sz="2400">
                <a:solidFill>
                  <a:srgbClr val="333333"/>
                </a:solidFill>
              </a:rPr>
              <a:t>す。</a:t>
            </a:r>
          </a:p>
          <a:p>
            <a:r>
              <a:rPr lang="ja-JP" altLang="en-US" sz="2400">
                <a:solidFill>
                  <a:srgbClr val="333333"/>
                </a:solidFill>
              </a:rPr>
              <a:t>こ</a:t>
            </a:r>
            <a:r>
              <a:rPr lang="ja-JP" altLang="en-US" sz="2400" dirty="0">
                <a:solidFill>
                  <a:srgbClr val="333333"/>
                </a:solidFill>
              </a:rPr>
              <a:t>の効果は、人が自分自身を混乱させる思考</a:t>
            </a:r>
            <a:r>
              <a:rPr lang="en-US" altLang="ja-JP" sz="2400" dirty="0">
                <a:solidFill>
                  <a:srgbClr val="333333"/>
                </a:solidFill>
              </a:rPr>
              <a:t>(</a:t>
            </a:r>
            <a:r>
              <a:rPr lang="ja-JP" altLang="en-US" sz="2400" dirty="0">
                <a:solidFill>
                  <a:srgbClr val="333333"/>
                </a:solidFill>
              </a:rPr>
              <a:t>例：「私は敗北者だ」</a:t>
            </a:r>
            <a:r>
              <a:rPr lang="en-US" altLang="ja-JP" sz="2400" dirty="0">
                <a:solidFill>
                  <a:srgbClr val="333333"/>
                </a:solidFill>
              </a:rPr>
              <a:t>)</a:t>
            </a:r>
            <a:r>
              <a:rPr lang="ja-JP" altLang="en-US" sz="2400" dirty="0">
                <a:solidFill>
                  <a:srgbClr val="333333"/>
                </a:solidFill>
              </a:rPr>
              <a:t>を意図的に抑制しようとしている時にはさらに強くなったりします。これらの思考はとても強くなるので、奇妙に思ったり統制不能におもったりします</a:t>
            </a:r>
            <a:r>
              <a:rPr lang="en-US" altLang="ja-JP"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DB1CBAE4-2B89-4E10-8F4B-0D34DB865CC7}" type="slidenum">
              <a:rPr lang="ja-JP" altLang="de-DE" smtClean="0">
                <a:latin typeface="+mn-lt"/>
              </a:rPr>
              <a:pPr/>
              <a:t>30</a:t>
            </a:fld>
            <a:endParaRPr lang="de-DE" altLang="ja-JP">
              <a:latin typeface="+mn-lt"/>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そのかわり</a:t>
            </a:r>
            <a:r>
              <a:rPr lang="en-US" altLang="ja-JP" sz="3600">
                <a:latin typeface="+mn-lt"/>
                <a:ea typeface="+mn-ea"/>
                <a:cs typeface="+mn-cs"/>
              </a:rPr>
              <a:t>:</a:t>
            </a:r>
            <a:endParaRPr lang="de-DE" altLang="ja-JP" sz="3600">
              <a:latin typeface="+mn-lt"/>
              <a:ea typeface="+mn-ea"/>
              <a:cs typeface="+mn-cs"/>
            </a:endParaRPr>
          </a:p>
        </p:txBody>
      </p:sp>
      <p:sp>
        <p:nvSpPr>
          <p:cNvPr id="33795" name="Rectangle 3"/>
          <p:cNvSpPr>
            <a:spLocks noGrp="1" noChangeArrowheads="1"/>
          </p:cNvSpPr>
          <p:nvPr>
            <p:ph idx="1"/>
          </p:nvPr>
        </p:nvSpPr>
        <p:spPr/>
        <p:txBody>
          <a:bodyPr>
            <a:noAutofit/>
          </a:bodyPr>
          <a:lstStyle/>
          <a:p>
            <a:pPr eaLnBrk="1" hangingPunct="1"/>
            <a:r>
              <a:rPr lang="ja-JP" altLang="de-DE" sz="2400" dirty="0">
                <a:solidFill>
                  <a:srgbClr val="333333"/>
                </a:solidFill>
              </a:rPr>
              <a:t>もしあなたが強いネガティブな思考に悩んでいるなら、積極的にそのネガティブな思考を抑制しようとするのではなく</a:t>
            </a:r>
            <a:r>
              <a:rPr lang="de-DE" altLang="ja-JP" sz="2400" dirty="0">
                <a:solidFill>
                  <a:srgbClr val="333333"/>
                </a:solidFill>
              </a:rPr>
              <a:t>(</a:t>
            </a:r>
            <a:r>
              <a:rPr lang="ja-JP" altLang="de-DE" sz="2400" dirty="0">
                <a:solidFill>
                  <a:srgbClr val="333333"/>
                </a:solidFill>
              </a:rPr>
              <a:t>ネガティブな思考を促すだけです</a:t>
            </a:r>
            <a:r>
              <a:rPr lang="de-DE" altLang="ja-JP" sz="2400" dirty="0">
                <a:solidFill>
                  <a:srgbClr val="333333"/>
                </a:solidFill>
              </a:rPr>
              <a:t>)</a:t>
            </a:r>
            <a:r>
              <a:rPr lang="ja-JP" altLang="de-DE" sz="2400" dirty="0">
                <a:solidFill>
                  <a:srgbClr val="333333"/>
                </a:solidFill>
              </a:rPr>
              <a:t>、関わろうとはせず自分の内面で起きていることを観察しましょう</a:t>
            </a:r>
            <a:r>
              <a:rPr lang="de-DE" altLang="ja-JP" sz="2400" dirty="0">
                <a:solidFill>
                  <a:srgbClr val="333333"/>
                </a:solidFill>
              </a:rPr>
              <a:t> – </a:t>
            </a:r>
            <a:r>
              <a:rPr lang="ja-JP" altLang="de-DE" sz="2400" dirty="0">
                <a:solidFill>
                  <a:srgbClr val="333333"/>
                </a:solidFill>
              </a:rPr>
              <a:t>安全な距離から危険な動物を観察している動物園の来園者のように。</a:t>
            </a:r>
            <a:endParaRPr lang="de-DE" altLang="ja-JP" sz="2400" dirty="0">
              <a:solidFill>
                <a:srgbClr val="333333"/>
              </a:solidFill>
            </a:endParaRPr>
          </a:p>
          <a:p>
            <a:pPr eaLnBrk="1" hangingPunct="1"/>
            <a:r>
              <a:rPr lang="ja-JP" altLang="de-DE" sz="2400" dirty="0">
                <a:solidFill>
                  <a:srgbClr val="004992"/>
                </a:solidFill>
              </a:rPr>
              <a:t>その思考はほぼ自動的に収まるでしょう。</a:t>
            </a:r>
            <a:endParaRPr lang="de-DE" altLang="ja-JP"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DB1CBAE4-2B89-4E10-8F4B-0D34DB865CC7}" type="slidenum">
              <a:rPr lang="ja-JP" altLang="de-DE" smtClean="0">
                <a:latin typeface="+mn-lt"/>
              </a:rPr>
              <a:pPr/>
              <a:t>31</a:t>
            </a:fld>
            <a:endParaRPr lang="de-DE" altLang="ja-JP">
              <a:latin typeface="+mn-lt"/>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7. </a:t>
            </a:r>
            <a:r>
              <a:rPr lang="ja-JP" altLang="en-US" sz="3600">
                <a:latin typeface="+mn-lt"/>
                <a:ea typeface="+mn-ea"/>
                <a:cs typeface="+mn-cs"/>
              </a:rPr>
              <a:t>より一層の思考の歪み</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ja-JP" altLang="en-US" sz="2000" b="1" dirty="0">
                <a:solidFill>
                  <a:srgbClr val="004992"/>
                </a:solidFill>
              </a:rPr>
              <a:t>他者との比較</a:t>
            </a:r>
            <a:r>
              <a:rPr lang="en-US" altLang="de-DE" sz="2000" b="1" dirty="0">
                <a:solidFill>
                  <a:srgbClr val="004992"/>
                </a:solidFill>
              </a:rPr>
              <a:t>:</a:t>
            </a:r>
            <a:endParaRPr lang="de-DE" altLang="ja-JP"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自分自身を他人と比べすぎていけません</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あなたより魅力的で成功していて、人気のある人は常にいるでしょう。でも、そういう「幸運なヤツ」を念入りに観察すれば、そういう人々にさえ、短所や問題を持っていることがわかるでしょう。</a:t>
            </a:r>
            <a:endParaRPr lang="en-US" altLang="de-DE" sz="20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32</a:t>
            </a:fld>
            <a:endParaRPr lang="de-DE" altLang="ja-JP">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ja-JP" sz="3600">
                <a:latin typeface="+mn-lt"/>
                <a:ea typeface="+mn-ea"/>
                <a:cs typeface="+mn-cs"/>
              </a:rPr>
              <a:t>7. </a:t>
            </a:r>
            <a:r>
              <a:rPr lang="ja-JP" altLang="en-US" sz="3600">
                <a:latin typeface="+mn-lt"/>
                <a:ea typeface="+mn-ea"/>
                <a:cs typeface="+mn-cs"/>
              </a:rPr>
              <a:t>より一層の思考の歪み</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ja-JP" altLang="en-US" sz="2000" b="1" dirty="0">
                <a:solidFill>
                  <a:srgbClr val="004992"/>
                </a:solidFill>
              </a:rPr>
              <a:t>他者との比較</a:t>
            </a:r>
            <a:r>
              <a:rPr lang="en-US" altLang="de-DE" sz="2000" b="1" dirty="0">
                <a:solidFill>
                  <a:srgbClr val="004992"/>
                </a:solidFill>
              </a:rPr>
              <a:t>:</a:t>
            </a:r>
            <a:endParaRPr lang="de-DE" altLang="ja-JP" sz="2000" b="1" dirty="0">
              <a:solidFill>
                <a:srgbClr val="333333"/>
              </a:solidFill>
            </a:endParaRP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自分自身を他人と比べすぎていけません</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ja-JP" altLang="en-US" sz="2000" dirty="0">
                <a:solidFill>
                  <a:srgbClr val="333333"/>
                </a:solidFill>
                <a:latin typeface="+mn-lt"/>
              </a:rPr>
              <a:t>あなたより魅力的で成功していて、人気のある人は常にいるでしょう。でも、そういう「幸運なヤツ」を念入りに観察すれば、そういう人々にさえ、短所や問題を持っていることがわかるでしょう。</a:t>
            </a:r>
            <a:endParaRPr lang="en-US" altLang="de-DE" sz="2000" dirty="0">
              <a:solidFill>
                <a:srgbClr val="333333"/>
              </a:solidFill>
              <a:latin typeface="+mn-lt"/>
            </a:endParaRPr>
          </a:p>
          <a:p>
            <a:pPr lvl="0" defTabSz="914400"/>
            <a:r>
              <a:rPr lang="ja-JP" altLang="en-US" sz="2000" b="1" dirty="0">
                <a:solidFill>
                  <a:srgbClr val="004992"/>
                </a:solidFill>
              </a:rPr>
              <a:t>強く求めます</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ja-JP" altLang="de-DE" sz="2000" dirty="0">
                <a:solidFill>
                  <a:srgbClr val="333333"/>
                </a:solidFill>
                <a:latin typeface="+mn-lt"/>
              </a:rPr>
              <a:t>以下のような自分自身への高すぎる要求を持っては</a:t>
            </a:r>
            <a:r>
              <a:rPr lang="ja-JP" altLang="de-DE" sz="2000" b="1" dirty="0">
                <a:solidFill>
                  <a:srgbClr val="333333"/>
                </a:solidFill>
                <a:latin typeface="+mn-lt"/>
              </a:rPr>
              <a:t>いけません</a:t>
            </a:r>
            <a:r>
              <a:rPr lang="en-US" altLang="de-DE" sz="2000" dirty="0">
                <a:solidFill>
                  <a:srgbClr val="333333"/>
                </a:solidFill>
                <a:latin typeface="+mn-lt"/>
              </a:rPr>
              <a:t>:</a:t>
            </a:r>
          </a:p>
          <a:p>
            <a:pPr lvl="2" defTabSz="914400">
              <a:lnSpc>
                <a:spcPct val="100000"/>
              </a:lnSpc>
              <a:spcBef>
                <a:spcPts val="1200"/>
              </a:spcBef>
              <a:spcAft>
                <a:spcPts val="0"/>
              </a:spcAft>
              <a:buClr>
                <a:schemeClr val="bg1"/>
              </a:buClr>
              <a:buFont typeface="WingDings"/>
              <a:buChar char=""/>
            </a:pPr>
            <a:r>
              <a:rPr lang="ja-JP" altLang="en-US" sz="2000" dirty="0">
                <a:solidFill>
                  <a:srgbClr val="333333"/>
                </a:solidFill>
                <a:latin typeface="+mn-lt"/>
              </a:rPr>
              <a:t>「私は常に格好よくなければならない」</a:t>
            </a:r>
            <a:endParaRPr lang="en-US" altLang="de-DE"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ja-JP" altLang="en-US" sz="2000" dirty="0">
                <a:solidFill>
                  <a:srgbClr val="333333"/>
                </a:solidFill>
                <a:latin typeface="+mn-lt"/>
              </a:rPr>
              <a:t>「私は常に頭がよさそうに見えなければならない」</a:t>
            </a:r>
            <a:endParaRPr lang="de-DE" altLang="ja-JP" sz="2000" dirty="0">
              <a:solidFill>
                <a:srgbClr val="333333"/>
              </a:solidFill>
              <a:latin typeface="+mn-lt"/>
            </a:endParaRPr>
          </a:p>
          <a:p>
            <a:pPr lvl="2" defTabSz="914400">
              <a:lnSpc>
                <a:spcPct val="100000"/>
              </a:lnSpc>
              <a:spcBef>
                <a:spcPts val="1200"/>
              </a:spcBef>
              <a:spcAft>
                <a:spcPts val="0"/>
              </a:spcAft>
              <a:buClr>
                <a:schemeClr val="bg1"/>
              </a:buClr>
              <a:buFont typeface="WingDings"/>
              <a:buChar char=""/>
            </a:pPr>
            <a:r>
              <a:rPr lang="ja-JP" altLang="en-US" sz="2000" dirty="0">
                <a:solidFill>
                  <a:srgbClr val="333333"/>
                </a:solidFill>
                <a:latin typeface="+mn-lt"/>
              </a:rPr>
              <a:t>「私は常に人を最大限に楽しませなければならない」</a:t>
            </a:r>
            <a:endParaRPr lang="en-US" sz="2000" dirty="0">
              <a:latin typeface="+mn-lt"/>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33</a:t>
            </a:fld>
            <a:endParaRPr lang="de-DE" altLang="ja-JP">
              <a:latin typeface="+mn-lt"/>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189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ja-JP" altLang="en-US" sz="3600" spc="-5" dirty="0">
                <a:latin typeface="+mn-lt"/>
                <a:ea typeface="+mn-ea"/>
                <a:cs typeface="+mn-cs"/>
              </a:rPr>
              <a:t>オプション</a:t>
            </a:r>
            <a:r>
              <a:rPr lang="en-US" altLang="ja-JP" sz="3600" spc="-5" dirty="0">
                <a:latin typeface="+mn-lt"/>
                <a:ea typeface="+mn-ea"/>
                <a:cs typeface="+mn-cs"/>
              </a:rPr>
              <a:t>: </a:t>
            </a:r>
            <a:r>
              <a:rPr lang="ja-JP" altLang="en-US" sz="3600" spc="-5" dirty="0">
                <a:latin typeface="+mn-lt"/>
                <a:ea typeface="+mn-ea"/>
                <a:cs typeface="+mn-cs"/>
              </a:rPr>
              <a:t>ビデオクリップ</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ja-JP" altLang="en-US" sz="2400" dirty="0">
                <a:solidFill>
                  <a:srgbClr val="004992"/>
                </a:solidFill>
              </a:rPr>
              <a:t>オプション</a:t>
            </a:r>
            <a:r>
              <a:rPr lang="en-US" altLang="ja-JP" sz="2400" dirty="0">
                <a:solidFill>
                  <a:srgbClr val="004992"/>
                </a:solidFill>
              </a:rPr>
              <a:t>: </a:t>
            </a:r>
            <a:r>
              <a:rPr lang="ja-JP" altLang="en-US" sz="2400" dirty="0">
                <a:solidFill>
                  <a:srgbClr val="004992"/>
                </a:solidFill>
              </a:rPr>
              <a:t>このトピックで扱うビデオクリップは、次のウェブサイトで入手できます</a:t>
            </a:r>
            <a:r>
              <a:rPr lang="en-US"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ja-JP" altLang="en-US" sz="2400" dirty="0">
                <a:solidFill>
                  <a:srgbClr val="333333"/>
                </a:solidFill>
              </a:rPr>
              <a:t>ビデオを観た後で、それがこのトピックにどのように関連するか、ディスカッションしてくださ</a:t>
            </a:r>
            <a:r>
              <a:rPr lang="ja-JP" altLang="en-US" sz="2400">
                <a:solidFill>
                  <a:srgbClr val="333333"/>
                </a:solidFill>
              </a:rPr>
              <a:t>い。</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21CA1620-08C1-43C9-B119-4D47B089BDA3}" type="slidenum">
              <a:rPr lang="ja-JP" altLang="de-DE" smtClean="0">
                <a:latin typeface="+mn-lt"/>
              </a:rPr>
              <a:pPr/>
              <a:t>34</a:t>
            </a:fld>
            <a:endParaRPr lang="de-DE" altLang="ja-JP">
              <a:latin typeface="+mn-lt"/>
            </a:endParaRPr>
          </a:p>
        </p:txBody>
      </p:sp>
      <p:sp>
        <p:nvSpPr>
          <p:cNvPr id="12" name="object 3"/>
          <p:cNvSpPr txBox="1"/>
          <p:nvPr/>
        </p:nvSpPr>
        <p:spPr>
          <a:xfrm>
            <a:off x="455023" y="4658666"/>
            <a:ext cx="8128431" cy="1325362"/>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i="1" spc="-5" dirty="0">
                <a:solidFill>
                  <a:srgbClr val="333333"/>
                </a:solidFill>
                <a:latin typeface="+mn-lt"/>
              </a:rPr>
              <a:t>[</a:t>
            </a:r>
            <a:r>
              <a:rPr lang="ja-JP" altLang="en-US" b="0" i="1" spc="-5" dirty="0">
                <a:solidFill>
                  <a:srgbClr val="333333"/>
                </a:solidFill>
                <a:latin typeface="+mn-lt"/>
              </a:rPr>
              <a:t>トレーナーの方へ</a:t>
            </a:r>
            <a:r>
              <a:rPr lang="en-US" b="0" i="1" spc="-5" dirty="0">
                <a:solidFill>
                  <a:srgbClr val="333333"/>
                </a:solidFill>
                <a:latin typeface="+mn-lt"/>
              </a:rPr>
              <a:t>:</a:t>
            </a:r>
            <a:endParaRPr b="0" dirty="0">
              <a:solidFill>
                <a:srgbClr val="333333"/>
              </a:solidFill>
              <a:latin typeface="+mn-lt"/>
            </a:endParaRPr>
          </a:p>
          <a:p>
            <a:pPr marL="12700" marR="5080" defTabSz="914400" eaLnBrk="0" fontAlgn="base" hangingPunct="0">
              <a:spcBef>
                <a:spcPts val="800"/>
              </a:spcBef>
              <a:spcAft>
                <a:spcPct val="0"/>
              </a:spcAft>
            </a:pPr>
            <a:r>
              <a:rPr lang="ja-JP" altLang="en-US" b="0" dirty="0">
                <a:solidFill>
                  <a:srgbClr val="333333"/>
                </a:solidFill>
                <a:latin typeface="+mn-lt"/>
              </a:rPr>
              <a:t>ビデオクリップのなかには、あなたの患者さん、あるいはあなたの文化にとって適切でないものも含まれています。 患者さんに提示する前に、慎重に確認してください</a:t>
            </a:r>
            <a:r>
              <a:rPr lang="de-DE" b="0" dirty="0">
                <a:solidFill>
                  <a:srgbClr val="333333"/>
                </a:solidFill>
                <a:latin typeface="+mn-lt"/>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1123218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03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altLang="de-DE" sz="3600">
              <a:latin typeface="+mn-lt"/>
              <a:ea typeface="+mn-ea"/>
              <a:cs typeface="+mn-cs"/>
            </a:endParaRPr>
          </a:p>
        </p:txBody>
      </p:sp>
      <p:sp>
        <p:nvSpPr>
          <p:cNvPr id="37890" name="Rectangle 1027"/>
          <p:cNvSpPr>
            <a:spLocks noGrp="1" noChangeArrowheads="1"/>
          </p:cNvSpPr>
          <p:nvPr>
            <p:ph idx="1"/>
          </p:nvPr>
        </p:nvSpPr>
        <p:spPr/>
        <p:txBody>
          <a:bodyPr>
            <a:noAutofit/>
          </a:bodyPr>
          <a:lstStyle/>
          <a:p>
            <a:pPr marL="342900" indent="-342900" eaLnBrk="1" hangingPunct="1">
              <a:buClr>
                <a:srgbClr val="333333"/>
              </a:buClr>
              <a:buFont typeface="WingDings"/>
              <a:buChar char=""/>
            </a:pPr>
            <a:r>
              <a:rPr lang="ja-JP" altLang="en-US" sz="2400" dirty="0">
                <a:solidFill>
                  <a:srgbClr val="333333"/>
                </a:solidFill>
              </a:rPr>
              <a:t>自分の短所に注目するかわりに、自分の長所を重視しよう。</a:t>
            </a:r>
            <a:endParaRPr lang="en-US" altLang="de-DE" sz="2400" dirty="0">
              <a:solidFill>
                <a:srgbClr val="333333"/>
              </a:solidFill>
            </a:endParaRPr>
          </a:p>
          <a:p>
            <a:pPr marL="342900" indent="-342900" eaLnBrk="1" hangingPunct="1">
              <a:buClr>
                <a:srgbClr val="333333"/>
              </a:buClr>
              <a:buFont typeface="WingDings"/>
              <a:buChar char=""/>
            </a:pPr>
            <a:r>
              <a:rPr lang="ja-JP" altLang="en-US" sz="2400" dirty="0">
                <a:solidFill>
                  <a:srgbClr val="333333"/>
                </a:solidFill>
              </a:rPr>
              <a:t>人には皆、プライドを持てて誰も持っていないような長所</a:t>
            </a:r>
            <a:br>
              <a:rPr lang="en-US" altLang="ja-JP" sz="2400" dirty="0">
                <a:solidFill>
                  <a:srgbClr val="333333"/>
                </a:solidFill>
              </a:rPr>
            </a:br>
            <a:r>
              <a:rPr lang="ja-JP" altLang="en-US" sz="2400" dirty="0">
                <a:solidFill>
                  <a:srgbClr val="333333"/>
                </a:solidFill>
              </a:rPr>
              <a:t>がある。</a:t>
            </a:r>
            <a:r>
              <a:rPr lang="en-US" altLang="de-DE" sz="2400" dirty="0">
                <a:solidFill>
                  <a:srgbClr val="333333"/>
                </a:solidFill>
              </a:rPr>
              <a:t> </a:t>
            </a:r>
            <a:br>
              <a:rPr lang="en-US" altLang="de-DE" sz="2400" dirty="0">
                <a:solidFill>
                  <a:srgbClr val="333333"/>
                </a:solidFill>
              </a:rPr>
            </a:br>
            <a:r>
              <a:rPr lang="en-US" altLang="de-DE" sz="2400" i="1" dirty="0">
                <a:solidFill>
                  <a:srgbClr val="333333"/>
                </a:solidFill>
              </a:rPr>
              <a:t>…</a:t>
            </a:r>
            <a:r>
              <a:rPr lang="ja-JP" altLang="en-US" sz="2400" i="1" dirty="0">
                <a:solidFill>
                  <a:srgbClr val="004992"/>
                </a:solidFill>
              </a:rPr>
              <a:t>これらは世界記録であるとか有名な発明とかである必要は全くない。</a:t>
            </a:r>
            <a:endParaRPr lang="en-US"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35</a:t>
            </a:fld>
            <a:endParaRPr lang="de-DE" altLang="ja-JP">
              <a:latin typeface="+mn-lt"/>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altLang="de-DE" sz="3600">
              <a:latin typeface="+mn-lt"/>
              <a:ea typeface="+mn-ea"/>
              <a:cs typeface="+mn-cs"/>
            </a:endParaRPr>
          </a:p>
        </p:txBody>
      </p:sp>
      <p:sp>
        <p:nvSpPr>
          <p:cNvPr id="40962" name="Rectangle 2"/>
          <p:cNvSpPr>
            <a:spLocks noGrp="1" noChangeArrowheads="1"/>
          </p:cNvSpPr>
          <p:nvPr>
            <p:ph idx="1"/>
          </p:nvPr>
        </p:nvSpPr>
        <p:spPr/>
        <p:txBody>
          <a:bodyPr>
            <a:noAutofit/>
          </a:bodyPr>
          <a:lstStyle/>
          <a:p>
            <a:pPr marL="609600" indent="-609600" eaLnBrk="1" hangingPunct="1">
              <a:buClr>
                <a:srgbClr val="004992"/>
              </a:buClr>
              <a:buFont typeface="Wingdings" panose="05000000000000000000" pitchFamily="2" charset="2"/>
              <a:buAutoNum type="arabicPeriod"/>
            </a:pPr>
            <a:r>
              <a:rPr lang="ja-JP" altLang="de-DE" sz="2400" dirty="0">
                <a:solidFill>
                  <a:srgbClr val="004992"/>
                </a:solidFill>
              </a:rPr>
              <a:t>自分の長所について考えてみよう。</a:t>
            </a:r>
            <a:r>
              <a:rPr lang="en-US" altLang="de-DE" sz="2400" dirty="0">
                <a:solidFill>
                  <a:srgbClr val="004992"/>
                </a:solidFill>
              </a:rPr>
              <a:t> </a:t>
            </a:r>
            <a:br>
              <a:rPr lang="en-US" altLang="de-DE" sz="2400" dirty="0">
                <a:solidFill>
                  <a:srgbClr val="004992"/>
                </a:solidFill>
              </a:rPr>
            </a:br>
            <a:r>
              <a:rPr lang="ja-JP" altLang="en-US" sz="2400" i="1" dirty="0">
                <a:solidFill>
                  <a:srgbClr val="333333"/>
                </a:solidFill>
              </a:rPr>
              <a:t>どんな能力を持っていますか</a:t>
            </a:r>
            <a:r>
              <a:rPr lang="en-US" altLang="de-DE" sz="2400" i="1" dirty="0">
                <a:solidFill>
                  <a:srgbClr val="333333"/>
                </a:solidFill>
              </a:rPr>
              <a:t>? </a:t>
            </a:r>
            <a:r>
              <a:rPr lang="ja-JP" altLang="en-US" sz="2400" i="1" dirty="0">
                <a:solidFill>
                  <a:srgbClr val="333333"/>
                </a:solidFill>
              </a:rPr>
              <a:t>過去にどんなことで褒</a:t>
            </a:r>
            <a:br>
              <a:rPr lang="en-US" altLang="ja-JP" sz="2400" i="1" dirty="0">
                <a:solidFill>
                  <a:srgbClr val="333333"/>
                </a:solidFill>
              </a:rPr>
            </a:br>
            <a:r>
              <a:rPr lang="ja-JP" altLang="en-US" sz="2400" i="1" dirty="0">
                <a:solidFill>
                  <a:srgbClr val="333333"/>
                </a:solidFill>
              </a:rPr>
              <a:t>められましたか</a:t>
            </a:r>
            <a:r>
              <a:rPr lang="en-US" altLang="de-DE" sz="2400" i="1" dirty="0">
                <a:solidFill>
                  <a:srgbClr val="333333"/>
                </a:solidFill>
              </a:rPr>
              <a:t>?</a:t>
            </a:r>
            <a:br>
              <a:rPr lang="en-US" altLang="de-DE"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手先が器用だ・・・</a:t>
            </a:r>
            <a:endParaRPr lang="en-US" altLang="de-DE" sz="1400" i="1"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36</a:t>
            </a:fld>
            <a:endParaRPr lang="de-DE" altLang="ja-JP">
              <a:latin typeface="+mn-l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altLang="de-DE" sz="3600">
              <a:latin typeface="+mn-lt"/>
              <a:ea typeface="+mn-ea"/>
              <a:cs typeface="+mn-cs"/>
            </a:endParaRPr>
          </a:p>
        </p:txBody>
      </p:sp>
      <p:sp>
        <p:nvSpPr>
          <p:cNvPr id="40962" name="Rectangle 2"/>
          <p:cNvSpPr>
            <a:spLocks noGrp="1" noChangeArrowheads="1"/>
          </p:cNvSpPr>
          <p:nvPr>
            <p:ph idx="1"/>
          </p:nvPr>
        </p:nvSpPr>
        <p:spPr/>
        <p:txBody>
          <a:bodyPr>
            <a:noAutofit/>
          </a:bodyPr>
          <a:lstStyle/>
          <a:p>
            <a:pPr marL="609600" indent="-609600" eaLnBrk="1" hangingPunct="1">
              <a:buClr>
                <a:srgbClr val="004992"/>
              </a:buClr>
              <a:buFont typeface="Wingdings" panose="05000000000000000000" pitchFamily="2" charset="2"/>
              <a:buAutoNum type="arabicPeriod"/>
            </a:pPr>
            <a:r>
              <a:rPr lang="ja-JP" altLang="de-DE" sz="2400" dirty="0">
                <a:solidFill>
                  <a:srgbClr val="004992"/>
                </a:solidFill>
              </a:rPr>
              <a:t>自分の長所について考えてみよう。</a:t>
            </a:r>
            <a:r>
              <a:rPr lang="en-US" altLang="de-DE" sz="2400" dirty="0">
                <a:solidFill>
                  <a:srgbClr val="004992"/>
                </a:solidFill>
              </a:rPr>
              <a:t> </a:t>
            </a:r>
            <a:br>
              <a:rPr lang="en-US" altLang="de-DE" sz="2400" dirty="0">
                <a:solidFill>
                  <a:srgbClr val="004992"/>
                </a:solidFill>
              </a:rPr>
            </a:br>
            <a:r>
              <a:rPr lang="ja-JP" altLang="en-US" sz="2400" i="1" dirty="0">
                <a:solidFill>
                  <a:srgbClr val="333333"/>
                </a:solidFill>
              </a:rPr>
              <a:t>どんな能力を持っていますか</a:t>
            </a:r>
            <a:r>
              <a:rPr lang="en-US" altLang="de-DE" sz="2400" i="1" dirty="0">
                <a:solidFill>
                  <a:srgbClr val="333333"/>
                </a:solidFill>
              </a:rPr>
              <a:t>? </a:t>
            </a:r>
            <a:r>
              <a:rPr lang="ja-JP" altLang="en-US" sz="2400" i="1" dirty="0">
                <a:solidFill>
                  <a:srgbClr val="333333"/>
                </a:solidFill>
              </a:rPr>
              <a:t>過去にどんなことで褒</a:t>
            </a:r>
            <a:br>
              <a:rPr lang="en-US" altLang="ja-JP" sz="2400" i="1" dirty="0">
                <a:solidFill>
                  <a:srgbClr val="333333"/>
                </a:solidFill>
              </a:rPr>
            </a:br>
            <a:r>
              <a:rPr lang="ja-JP" altLang="en-US" sz="2400" i="1" dirty="0">
                <a:solidFill>
                  <a:srgbClr val="333333"/>
                </a:solidFill>
              </a:rPr>
              <a:t>められましたか</a:t>
            </a:r>
            <a:r>
              <a:rPr lang="en-US" altLang="de-DE" sz="2400" i="1" dirty="0">
                <a:solidFill>
                  <a:srgbClr val="333333"/>
                </a:solidFill>
              </a:rPr>
              <a:t>?</a:t>
            </a:r>
            <a:br>
              <a:rPr lang="en-US" altLang="de-DE"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手先が器用だ・・・</a:t>
            </a:r>
            <a:endParaRPr lang="en-US" altLang="de-DE" sz="1400" i="1" dirty="0">
              <a:solidFill>
                <a:srgbClr val="333333"/>
              </a:solidFill>
            </a:endParaRPr>
          </a:p>
          <a:p>
            <a:pPr marL="609600" indent="-609600" eaLnBrk="1" hangingPunct="1">
              <a:buClr>
                <a:srgbClr val="004992"/>
              </a:buClr>
              <a:buFont typeface="Wingdings" panose="05000000000000000000" pitchFamily="2" charset="2"/>
              <a:buAutoNum type="arabicPeriod" startAt="2"/>
            </a:pPr>
            <a:r>
              <a:rPr lang="ja-JP" altLang="en-US" sz="2400" dirty="0">
                <a:solidFill>
                  <a:srgbClr val="004992"/>
                </a:solidFill>
              </a:rPr>
              <a:t>特定の状況をイメージしましょう。</a:t>
            </a:r>
            <a:r>
              <a:rPr lang="en-US" altLang="de-DE" sz="2400" dirty="0">
                <a:solidFill>
                  <a:srgbClr val="004992"/>
                </a:solidFill>
              </a:rPr>
              <a:t> </a:t>
            </a:r>
            <a:br>
              <a:rPr lang="en-US" altLang="de-DE" sz="2400" dirty="0">
                <a:solidFill>
                  <a:srgbClr val="333333"/>
                </a:solidFill>
              </a:rPr>
            </a:br>
            <a:r>
              <a:rPr lang="ja-JP" altLang="en-US" sz="2400" i="1" dirty="0">
                <a:solidFill>
                  <a:srgbClr val="333333"/>
                </a:solidFill>
              </a:rPr>
              <a:t>何時何処でしょう</a:t>
            </a:r>
            <a:r>
              <a:rPr lang="en-US" altLang="de-DE" sz="2400" i="1" dirty="0">
                <a:solidFill>
                  <a:srgbClr val="333333"/>
                </a:solidFill>
              </a:rPr>
              <a:t>? </a:t>
            </a:r>
            <a:r>
              <a:rPr lang="ja-JP" altLang="en-US" sz="2400" i="1" dirty="0">
                <a:solidFill>
                  <a:srgbClr val="333333"/>
                </a:solidFill>
              </a:rPr>
              <a:t>自分は何をしていて誰がフィードバックをくれましたか</a:t>
            </a:r>
            <a:r>
              <a:rPr lang="en-US" altLang="de-DE" sz="2400" i="1" dirty="0">
                <a:solidFill>
                  <a:srgbClr val="333333"/>
                </a:solidFill>
              </a:rPr>
              <a:t>?</a:t>
            </a:r>
            <a:br>
              <a:rPr lang="de-DE" altLang="de-DE" sz="28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先週、アパートの部屋の装飾をしている友達を手伝ってあげた。結構役に立ったと思う・・・</a:t>
            </a:r>
            <a:endParaRPr lang="en-US" altLang="de-DE" sz="1400" i="1"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37</a:t>
            </a:fld>
            <a:endParaRPr lang="de-DE" altLang="ja-JP">
              <a:latin typeface="+mn-l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946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自分の長所に気づこう</a:t>
            </a:r>
            <a:endParaRPr lang="en-US" altLang="de-DE" sz="3600">
              <a:latin typeface="+mn-lt"/>
              <a:ea typeface="+mn-ea"/>
              <a:cs typeface="+mn-cs"/>
            </a:endParaRPr>
          </a:p>
        </p:txBody>
      </p:sp>
      <p:sp>
        <p:nvSpPr>
          <p:cNvPr id="40962" name="Rectangle 2"/>
          <p:cNvSpPr>
            <a:spLocks noGrp="1" noChangeArrowheads="1"/>
          </p:cNvSpPr>
          <p:nvPr>
            <p:ph idx="1"/>
          </p:nvPr>
        </p:nvSpPr>
        <p:spPr/>
        <p:txBody>
          <a:bodyPr>
            <a:noAutofit/>
          </a:bodyPr>
          <a:lstStyle/>
          <a:p>
            <a:pPr marL="609600" indent="-609600" eaLnBrk="1" hangingPunct="1">
              <a:buClr>
                <a:srgbClr val="004992"/>
              </a:buClr>
              <a:buFont typeface="Wingdings" panose="05000000000000000000" pitchFamily="2" charset="2"/>
              <a:buAutoNum type="arabicPeriod"/>
            </a:pPr>
            <a:r>
              <a:rPr lang="ja-JP" altLang="de-DE" sz="2400" dirty="0">
                <a:solidFill>
                  <a:srgbClr val="004992"/>
                </a:solidFill>
              </a:rPr>
              <a:t>自分の長所について考えてみよう。</a:t>
            </a:r>
            <a:r>
              <a:rPr lang="en-US" altLang="de-DE" sz="2400" dirty="0">
                <a:solidFill>
                  <a:srgbClr val="004992"/>
                </a:solidFill>
              </a:rPr>
              <a:t> </a:t>
            </a:r>
            <a:br>
              <a:rPr lang="en-US" altLang="de-DE" sz="2400" dirty="0">
                <a:solidFill>
                  <a:srgbClr val="004992"/>
                </a:solidFill>
              </a:rPr>
            </a:br>
            <a:r>
              <a:rPr lang="ja-JP" altLang="en-US" sz="2400" i="1" dirty="0">
                <a:solidFill>
                  <a:srgbClr val="333333"/>
                </a:solidFill>
              </a:rPr>
              <a:t>どんな能力を持っていますか</a:t>
            </a:r>
            <a:r>
              <a:rPr lang="en-US" altLang="de-DE" sz="2400" i="1" dirty="0">
                <a:solidFill>
                  <a:srgbClr val="333333"/>
                </a:solidFill>
              </a:rPr>
              <a:t>? </a:t>
            </a:r>
            <a:r>
              <a:rPr lang="ja-JP" altLang="en-US" sz="2400" i="1" dirty="0">
                <a:solidFill>
                  <a:srgbClr val="333333"/>
                </a:solidFill>
              </a:rPr>
              <a:t>過去にどんなことで褒</a:t>
            </a:r>
            <a:br>
              <a:rPr lang="en-US" altLang="ja-JP" sz="2400" i="1" dirty="0">
                <a:solidFill>
                  <a:srgbClr val="333333"/>
                </a:solidFill>
              </a:rPr>
            </a:br>
            <a:r>
              <a:rPr lang="ja-JP" altLang="en-US" sz="2400" i="1" dirty="0">
                <a:solidFill>
                  <a:srgbClr val="333333"/>
                </a:solidFill>
              </a:rPr>
              <a:t>められましたか</a:t>
            </a:r>
            <a:r>
              <a:rPr lang="en-US" altLang="de-DE" sz="2400" i="1" dirty="0">
                <a:solidFill>
                  <a:srgbClr val="333333"/>
                </a:solidFill>
              </a:rPr>
              <a:t>?</a:t>
            </a:r>
            <a:br>
              <a:rPr lang="en-US" altLang="de-DE"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手先が器用だ・・・</a:t>
            </a:r>
            <a:endParaRPr lang="en-US" altLang="de-DE" sz="1400" i="1" dirty="0">
              <a:solidFill>
                <a:srgbClr val="333333"/>
              </a:solidFill>
            </a:endParaRPr>
          </a:p>
          <a:p>
            <a:pPr marL="609600" indent="-609600" eaLnBrk="1" hangingPunct="1">
              <a:buClr>
                <a:srgbClr val="004992"/>
              </a:buClr>
              <a:buFont typeface="Wingdings" panose="05000000000000000000" pitchFamily="2" charset="2"/>
              <a:buAutoNum type="arabicPeriod" startAt="2"/>
            </a:pPr>
            <a:r>
              <a:rPr lang="ja-JP" altLang="en-US" sz="2400" dirty="0">
                <a:solidFill>
                  <a:srgbClr val="004992"/>
                </a:solidFill>
              </a:rPr>
              <a:t>特定の状況をイメージしましょう。</a:t>
            </a:r>
            <a:r>
              <a:rPr lang="en-US" altLang="de-DE" sz="2400" dirty="0">
                <a:solidFill>
                  <a:srgbClr val="004992"/>
                </a:solidFill>
              </a:rPr>
              <a:t> </a:t>
            </a:r>
            <a:br>
              <a:rPr lang="en-US" altLang="de-DE" sz="2400" dirty="0">
                <a:solidFill>
                  <a:srgbClr val="333333"/>
                </a:solidFill>
              </a:rPr>
            </a:br>
            <a:r>
              <a:rPr lang="ja-JP" altLang="en-US" sz="2400" i="1" dirty="0">
                <a:solidFill>
                  <a:srgbClr val="333333"/>
                </a:solidFill>
              </a:rPr>
              <a:t>何時何処でしょう</a:t>
            </a:r>
            <a:r>
              <a:rPr lang="en-US" altLang="de-DE" sz="2400" i="1" dirty="0">
                <a:solidFill>
                  <a:srgbClr val="333333"/>
                </a:solidFill>
              </a:rPr>
              <a:t>? </a:t>
            </a:r>
            <a:r>
              <a:rPr lang="ja-JP" altLang="en-US" sz="2400" i="1" dirty="0">
                <a:solidFill>
                  <a:srgbClr val="333333"/>
                </a:solidFill>
              </a:rPr>
              <a:t>自分は何をしていて誰がフィードバックをくれましたか</a:t>
            </a:r>
            <a:r>
              <a:rPr lang="en-US" altLang="de-DE" sz="2400" i="1" dirty="0">
                <a:solidFill>
                  <a:srgbClr val="333333"/>
                </a:solidFill>
              </a:rPr>
              <a:t>?</a:t>
            </a:r>
            <a:br>
              <a:rPr lang="de-DE" altLang="de-DE" sz="28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先週、アパートの部屋の装飾をしている友達を手伝ってあげた。結構役に立ったと思う・・・</a:t>
            </a:r>
            <a:endParaRPr lang="en-US" altLang="de-DE" sz="1400" i="1" dirty="0">
              <a:solidFill>
                <a:srgbClr val="333333"/>
              </a:solidFill>
            </a:endParaRPr>
          </a:p>
          <a:p>
            <a:pPr marL="609600" indent="-609600" eaLnBrk="1" hangingPunct="1">
              <a:buClr>
                <a:srgbClr val="004992"/>
              </a:buClr>
              <a:buFont typeface="Wingdings" panose="05000000000000000000" pitchFamily="2" charset="2"/>
              <a:buAutoNum type="arabicPeriod" startAt="3"/>
            </a:pPr>
            <a:r>
              <a:rPr lang="ja-JP" altLang="en-US" sz="2400" dirty="0">
                <a:solidFill>
                  <a:srgbClr val="004992"/>
                </a:solidFill>
              </a:rPr>
              <a:t>書き出してみましょう</a:t>
            </a:r>
            <a:r>
              <a:rPr lang="en-US" altLang="de-DE" sz="2400" dirty="0">
                <a:solidFill>
                  <a:srgbClr val="004992"/>
                </a:solidFill>
              </a:rPr>
              <a:t>!</a:t>
            </a:r>
            <a:br>
              <a:rPr lang="en-US" altLang="de-DE" sz="2400" dirty="0">
                <a:solidFill>
                  <a:srgbClr val="004992"/>
                </a:solidFill>
              </a:rPr>
            </a:br>
            <a:r>
              <a:rPr lang="ja-JP" altLang="en-US" sz="2400" i="1" dirty="0">
                <a:solidFill>
                  <a:srgbClr val="333333"/>
                </a:solidFill>
              </a:rPr>
              <a:t>定期的にそれを読んで話を広げておきましょう。こまった時に思い出しましょう</a:t>
            </a:r>
            <a:r>
              <a:rPr lang="en-US" altLang="de-DE" sz="2400" i="1" dirty="0">
                <a:solidFill>
                  <a:srgbClr val="333333"/>
                </a:solidFill>
              </a:rPr>
              <a:t>(</a:t>
            </a:r>
            <a:r>
              <a:rPr lang="ja-JP" altLang="en-US" sz="2400" i="1" dirty="0">
                <a:solidFill>
                  <a:srgbClr val="333333"/>
                </a:solidFill>
              </a:rPr>
              <a:t>例えば、自分は無価値であると考えている時</a:t>
            </a:r>
            <a:r>
              <a:rPr lang="en-US" altLang="ja-JP" sz="2400" i="1" dirty="0">
                <a:solidFill>
                  <a:srgbClr val="333333"/>
                </a:solidFill>
              </a:rPr>
              <a:t>)</a:t>
            </a:r>
            <a:r>
              <a:rPr lang="ja-JP" altLang="en-US" sz="2400" i="1" dirty="0">
                <a:solidFill>
                  <a:srgbClr val="333333"/>
                </a:solidFill>
              </a:rPr>
              <a:t>。</a:t>
            </a:r>
            <a:br>
              <a:rPr lang="en-US" altLang="ja-JP" sz="2400" i="1" dirty="0">
                <a:solidFill>
                  <a:srgbClr val="333333"/>
                </a:solidFill>
              </a:rPr>
            </a:br>
            <a:r>
              <a:rPr lang="ja-JP" altLang="de-DE" sz="1400" i="1" dirty="0">
                <a:solidFill>
                  <a:srgbClr val="333333"/>
                </a:solidFill>
              </a:rPr>
              <a:t>例</a:t>
            </a:r>
            <a:r>
              <a:rPr lang="de-DE" altLang="ja-JP" sz="1400" i="1" dirty="0">
                <a:solidFill>
                  <a:srgbClr val="333333"/>
                </a:solidFill>
              </a:rPr>
              <a:t>) </a:t>
            </a:r>
            <a:r>
              <a:rPr lang="ja-JP" altLang="de-DE" sz="1400" i="1" dirty="0">
                <a:solidFill>
                  <a:srgbClr val="333333"/>
                </a:solidFill>
              </a:rPr>
              <a:t>うまくいったことや人に褒められたことなどを書き出しましょう・・・</a:t>
            </a:r>
            <a:endParaRPr lang="de-DE" altLang="ja-JP" sz="1400" i="1" dirty="0">
              <a:solidFill>
                <a:srgbClr val="333333"/>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3" name="Slide Number Placeholder 2"/>
          <p:cNvSpPr>
            <a:spLocks noGrp="1"/>
          </p:cNvSpPr>
          <p:nvPr>
            <p:ph type="sldNum" sz="quarter" idx="12"/>
          </p:nvPr>
        </p:nvSpPr>
        <p:spPr/>
        <p:txBody>
          <a:bodyPr/>
          <a:lstStyle/>
          <a:p>
            <a:fld id="{21CA1620-08C1-43C9-B119-4D47B089BDA3}" type="slidenum">
              <a:rPr lang="ja-JP" altLang="de-DE" smtClean="0">
                <a:latin typeface="+mn-lt"/>
              </a:rPr>
              <a:pPr/>
              <a:t>38</a:t>
            </a:fld>
            <a:endParaRPr lang="de-DE" altLang="ja-JP">
              <a:latin typeface="+mn-lt"/>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610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毎晩、その日のポジティブなことを二つ三つ</a:t>
            </a:r>
            <a:r>
              <a:rPr lang="de-DE" altLang="ja-JP" sz="2400" dirty="0">
                <a:solidFill>
                  <a:srgbClr val="333333"/>
                </a:solidFill>
              </a:rPr>
              <a:t>(</a:t>
            </a:r>
            <a:r>
              <a:rPr lang="ja-JP" altLang="de-DE" sz="2400" dirty="0">
                <a:solidFill>
                  <a:srgbClr val="333333"/>
                </a:solidFill>
              </a:rPr>
              <a:t>最大</a:t>
            </a:r>
            <a:r>
              <a:rPr lang="de-DE" altLang="ja-JP" sz="2400" dirty="0">
                <a:solidFill>
                  <a:srgbClr val="333333"/>
                </a:solidFill>
              </a:rPr>
              <a:t>5</a:t>
            </a:r>
            <a:r>
              <a:rPr lang="ja-JP" altLang="de-DE" sz="2400" dirty="0">
                <a:solidFill>
                  <a:srgbClr val="333333"/>
                </a:solidFill>
              </a:rPr>
              <a:t>つまで</a:t>
            </a:r>
            <a:r>
              <a:rPr lang="de-DE" altLang="ja-JP" sz="2400" dirty="0">
                <a:solidFill>
                  <a:srgbClr val="333333"/>
                </a:solidFill>
              </a:rPr>
              <a:t>)</a:t>
            </a:r>
            <a:r>
              <a:rPr lang="ja-JP" altLang="de-DE" sz="2400" dirty="0">
                <a:solidFill>
                  <a:srgbClr val="333333"/>
                </a:solidFill>
              </a:rPr>
              <a:t>書きだそう。そして、心の中でそれを思い出して下さい。</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39</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dirty="0">
                <a:solidFill>
                  <a:srgbClr val="333333"/>
                </a:solidFill>
              </a:rPr>
              <a:t>毎晩、その日のポジティブなことを二つ三つ</a:t>
            </a:r>
            <a:r>
              <a:rPr lang="de-DE" altLang="ja-JP" sz="2400" dirty="0">
                <a:solidFill>
                  <a:srgbClr val="333333"/>
                </a:solidFill>
              </a:rPr>
              <a:t>(</a:t>
            </a:r>
            <a:r>
              <a:rPr lang="ja-JP" altLang="de-DE" sz="2400" dirty="0">
                <a:solidFill>
                  <a:srgbClr val="333333"/>
                </a:solidFill>
              </a:rPr>
              <a:t>最大</a:t>
            </a:r>
            <a:r>
              <a:rPr lang="de-DE" altLang="ja-JP" sz="2400" dirty="0">
                <a:solidFill>
                  <a:srgbClr val="333333"/>
                </a:solidFill>
              </a:rPr>
              <a:t>5</a:t>
            </a:r>
            <a:r>
              <a:rPr lang="ja-JP" altLang="de-DE" sz="2400" dirty="0">
                <a:solidFill>
                  <a:srgbClr val="333333"/>
                </a:solidFill>
              </a:rPr>
              <a:t>つまで</a:t>
            </a:r>
            <a:r>
              <a:rPr lang="de-DE" altLang="ja-JP" sz="2400" dirty="0">
                <a:solidFill>
                  <a:srgbClr val="333333"/>
                </a:solidFill>
              </a:rPr>
              <a:t>)</a:t>
            </a:r>
            <a:r>
              <a:rPr lang="ja-JP" altLang="de-DE" sz="2400" dirty="0">
                <a:solidFill>
                  <a:srgbClr val="333333"/>
                </a:solidFill>
              </a:rPr>
              <a:t>書きだそう。そして、心の中でそれを思い出して下さい。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鏡の前で自分に話しかけましょう</a:t>
            </a:r>
            <a:r>
              <a:rPr lang="en-US" altLang="de-DE" sz="2400" dirty="0">
                <a:solidFill>
                  <a:srgbClr val="333333"/>
                </a:solidFill>
              </a:rPr>
              <a:t>: </a:t>
            </a:r>
            <a:r>
              <a:rPr lang="ja-JP" altLang="en-US" sz="2400" dirty="0">
                <a:solidFill>
                  <a:srgbClr val="333333"/>
                </a:solidFill>
              </a:rPr>
              <a:t>「私は自分が好きだ</a:t>
            </a:r>
            <a:r>
              <a:rPr lang="en-US" altLang="ja-JP" sz="2400" dirty="0">
                <a:solidFill>
                  <a:srgbClr val="333333"/>
                </a:solidFill>
              </a:rPr>
              <a:t>!</a:t>
            </a:r>
            <a:r>
              <a:rPr lang="ja-JP" altLang="en-US" sz="2400" dirty="0">
                <a:solidFill>
                  <a:srgbClr val="333333"/>
                </a:solidFill>
              </a:rPr>
              <a:t>」もしくは「私はあなたが好きだ</a:t>
            </a:r>
            <a:r>
              <a:rPr lang="en-US" altLang="ja-JP" sz="2400" dirty="0">
                <a:solidFill>
                  <a:srgbClr val="333333"/>
                </a:solidFill>
              </a:rPr>
              <a:t>!</a:t>
            </a:r>
            <a:r>
              <a:rPr lang="ja-JP" altLang="en-US" sz="2400" dirty="0">
                <a:solidFill>
                  <a:srgbClr val="333333"/>
                </a:solidFill>
              </a:rPr>
              <a:t>」</a:t>
            </a:r>
            <a:r>
              <a:rPr lang="en-US" altLang="de-DE" sz="2400" dirty="0">
                <a:solidFill>
                  <a:srgbClr val="333333"/>
                </a:solidFill>
              </a:rPr>
              <a:t> (</a:t>
            </a:r>
            <a:r>
              <a:rPr lang="ja-JP" altLang="en-US" sz="2400" dirty="0">
                <a:solidFill>
                  <a:srgbClr val="333333"/>
                </a:solidFill>
              </a:rPr>
              <a:t>注意</a:t>
            </a:r>
            <a:r>
              <a:rPr lang="en-US" altLang="ja-JP" sz="2400" dirty="0">
                <a:solidFill>
                  <a:srgbClr val="333333"/>
                </a:solidFill>
              </a:rPr>
              <a:t>:</a:t>
            </a:r>
            <a:r>
              <a:rPr lang="en-US" altLang="de-DE" sz="2400" dirty="0">
                <a:solidFill>
                  <a:srgbClr val="333333"/>
                </a:solidFill>
              </a:rPr>
              <a:t> </a:t>
            </a:r>
            <a:r>
              <a:rPr lang="ja-JP" altLang="en-US" sz="2400" dirty="0">
                <a:solidFill>
                  <a:srgbClr val="333333"/>
                </a:solidFill>
              </a:rPr>
              <a:t>やり始めは少々バカバカしいかもしれません</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40</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663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de-DE" sz="2400">
                <a:solidFill>
                  <a:srgbClr val="333333"/>
                </a:solidFill>
              </a:rPr>
              <a:t>毎晩、その日のポジティブなことを二つ三つ</a:t>
            </a:r>
            <a:r>
              <a:rPr lang="de-DE" altLang="ja-JP" sz="2400" dirty="0">
                <a:solidFill>
                  <a:srgbClr val="333333"/>
                </a:solidFill>
              </a:rPr>
              <a:t>(</a:t>
            </a:r>
            <a:r>
              <a:rPr lang="ja-JP" altLang="de-DE" sz="2400" dirty="0">
                <a:solidFill>
                  <a:srgbClr val="333333"/>
                </a:solidFill>
              </a:rPr>
              <a:t>最大</a:t>
            </a:r>
            <a:r>
              <a:rPr lang="de-DE" altLang="ja-JP" sz="2400" dirty="0">
                <a:solidFill>
                  <a:srgbClr val="333333"/>
                </a:solidFill>
              </a:rPr>
              <a:t>5</a:t>
            </a:r>
            <a:r>
              <a:rPr lang="ja-JP" altLang="de-DE" sz="2400" dirty="0">
                <a:solidFill>
                  <a:srgbClr val="333333"/>
                </a:solidFill>
              </a:rPr>
              <a:t>つまで</a:t>
            </a:r>
            <a:r>
              <a:rPr lang="de-DE" altLang="ja-JP" sz="2400" dirty="0">
                <a:solidFill>
                  <a:srgbClr val="333333"/>
                </a:solidFill>
              </a:rPr>
              <a:t>)</a:t>
            </a:r>
            <a:r>
              <a:rPr lang="ja-JP" altLang="de-DE" sz="2400" dirty="0">
                <a:solidFill>
                  <a:srgbClr val="333333"/>
                </a:solidFill>
              </a:rPr>
              <a:t>書きだそう。そして、心の中でそれを思い出して下さい。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鏡の前で自分に話しかけましょう</a:t>
            </a:r>
            <a:r>
              <a:rPr lang="en-US" altLang="de-DE" sz="2400" dirty="0">
                <a:solidFill>
                  <a:srgbClr val="333333"/>
                </a:solidFill>
              </a:rPr>
              <a:t>: </a:t>
            </a:r>
            <a:r>
              <a:rPr lang="ja-JP" altLang="en-US" sz="2400" dirty="0">
                <a:solidFill>
                  <a:srgbClr val="333333"/>
                </a:solidFill>
              </a:rPr>
              <a:t>「私は自分が好きだ</a:t>
            </a:r>
            <a:r>
              <a:rPr lang="en-US" altLang="ja-JP" sz="2400" dirty="0">
                <a:solidFill>
                  <a:srgbClr val="333333"/>
                </a:solidFill>
              </a:rPr>
              <a:t>!</a:t>
            </a:r>
            <a:r>
              <a:rPr lang="ja-JP" altLang="en-US" sz="2400" dirty="0">
                <a:solidFill>
                  <a:srgbClr val="333333"/>
                </a:solidFill>
              </a:rPr>
              <a:t>」もしくは「私はあなたが好きだ</a:t>
            </a:r>
            <a:r>
              <a:rPr lang="en-US" altLang="ja-JP" sz="2400" dirty="0">
                <a:solidFill>
                  <a:srgbClr val="333333"/>
                </a:solidFill>
              </a:rPr>
              <a:t>!</a:t>
            </a:r>
            <a:r>
              <a:rPr lang="ja-JP" altLang="en-US" sz="2400" dirty="0">
                <a:solidFill>
                  <a:srgbClr val="333333"/>
                </a:solidFill>
              </a:rPr>
              <a:t>」</a:t>
            </a:r>
            <a:r>
              <a:rPr lang="en-US" altLang="de-DE" sz="2400" dirty="0">
                <a:solidFill>
                  <a:srgbClr val="333333"/>
                </a:solidFill>
              </a:rPr>
              <a:t> (</a:t>
            </a:r>
            <a:r>
              <a:rPr lang="ja-JP" altLang="en-US" sz="2400" dirty="0">
                <a:solidFill>
                  <a:srgbClr val="333333"/>
                </a:solidFill>
              </a:rPr>
              <a:t>注意</a:t>
            </a:r>
            <a:r>
              <a:rPr lang="en-US" altLang="ja-JP" sz="2400" dirty="0">
                <a:solidFill>
                  <a:srgbClr val="333333"/>
                </a:solidFill>
              </a:rPr>
              <a:t>:</a:t>
            </a:r>
            <a:r>
              <a:rPr lang="en-US" altLang="de-DE" sz="2400" dirty="0">
                <a:solidFill>
                  <a:srgbClr val="333333"/>
                </a:solidFill>
              </a:rPr>
              <a:t> </a:t>
            </a:r>
            <a:r>
              <a:rPr lang="ja-JP" altLang="en-US" sz="2400" dirty="0">
                <a:solidFill>
                  <a:srgbClr val="333333"/>
                </a:solidFill>
              </a:rPr>
              <a:t>やり始めは少々バカバカしいかもしれません</a:t>
            </a:r>
            <a:r>
              <a:rPr lang="en-US" altLang="de-DE" sz="2400" dirty="0">
                <a:solidFill>
                  <a:srgbClr val="333333"/>
                </a:solidFill>
              </a:rPr>
              <a:t>!)</a:t>
            </a:r>
          </a:p>
          <a:p>
            <a:pPr marL="342900" lvl="0" indent="-342900" defTabSz="914400" fontAlgn="base">
              <a:buClr>
                <a:srgbClr val="333333"/>
              </a:buClr>
              <a:buFont typeface="WingDings"/>
              <a:buChar char=""/>
            </a:pPr>
            <a:r>
              <a:rPr lang="ja-JP" altLang="en-US" sz="2400" dirty="0">
                <a:solidFill>
                  <a:srgbClr val="333333"/>
                </a:solidFill>
              </a:rPr>
              <a:t>褒められたらそれを書き留め、つらい時に思い出す財産として活用しましょう。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41</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203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あなたが大いに満足している状況を思い出そうとして見て下さい。その際に、全ての感覚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をつかって思い出そうとしてください。さらにその時にとった写真なんかもあればそれもつかってみて下さい。</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42</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あなたが大いに満足している状況を思い出そうとして見て下さい。その際に、全ての感覚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をつかって思い出そうとしてください。さらにその時にとった写真なんかもあればそれもつかってみて下さい。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あなたが本当に楽しめることを、できれば他の人としましょう</a:t>
            </a:r>
            <a:r>
              <a:rPr lang="en-US" altLang="de-DE" sz="2400" dirty="0">
                <a:solidFill>
                  <a:srgbClr val="333333"/>
                </a:solidFill>
              </a:rPr>
              <a:t>(</a:t>
            </a:r>
            <a:r>
              <a:rPr lang="ja-JP" altLang="en-US" sz="2400" dirty="0">
                <a:solidFill>
                  <a:srgbClr val="333333"/>
                </a:solidFill>
              </a:rPr>
              <a:t>例：映画を見る、カフェに行く</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43</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919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dirty="0">
                <a:solidFill>
                  <a:srgbClr val="333333"/>
                </a:solidFill>
              </a:rPr>
              <a:t>あなたが大いに満足している状況を思い出そうとして見て下さい。その際に、全ての感覚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をつかって思い出そうとしてください。さらにその時にとった写真なんかもあればそれもつかってみて下さい。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あなたが本当に楽しめることを、できれば他の人としましょう</a:t>
            </a:r>
            <a:r>
              <a:rPr lang="en-US" altLang="de-DE" sz="2400" dirty="0">
                <a:solidFill>
                  <a:srgbClr val="333333"/>
                </a:solidFill>
              </a:rPr>
              <a:t>(</a:t>
            </a:r>
            <a:r>
              <a:rPr lang="ja-JP" altLang="en-US" sz="2400" dirty="0">
                <a:solidFill>
                  <a:srgbClr val="333333"/>
                </a:solidFill>
              </a:rPr>
              <a:t>例：映画を見る、カフェに行く</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運動しましょう</a:t>
            </a:r>
            <a:r>
              <a:rPr lang="en-US" altLang="de-DE" sz="2400" dirty="0">
                <a:solidFill>
                  <a:srgbClr val="333333"/>
                </a:solidFill>
              </a:rPr>
              <a:t>(</a:t>
            </a:r>
            <a:r>
              <a:rPr lang="ja-JP" altLang="en-US" sz="2400" dirty="0">
                <a:solidFill>
                  <a:srgbClr val="333333"/>
                </a:solidFill>
              </a:rPr>
              <a:t>少なくとも</a:t>
            </a:r>
            <a:r>
              <a:rPr lang="en-US" altLang="ja-JP" sz="2400" dirty="0">
                <a:solidFill>
                  <a:srgbClr val="333333"/>
                </a:solidFill>
              </a:rPr>
              <a:t>20</a:t>
            </a:r>
            <a:r>
              <a:rPr lang="ja-JP" altLang="en-US" sz="2400" dirty="0">
                <a:solidFill>
                  <a:srgbClr val="333333"/>
                </a:solidFill>
              </a:rPr>
              <a:t>分</a:t>
            </a:r>
            <a:r>
              <a:rPr lang="en-US" altLang="de-DE" sz="2400" dirty="0">
                <a:solidFill>
                  <a:srgbClr val="333333"/>
                </a:solidFill>
              </a:rPr>
              <a:t>) – </a:t>
            </a:r>
            <a:r>
              <a:rPr lang="ja-JP" altLang="en-US" sz="2400" dirty="0">
                <a:solidFill>
                  <a:srgbClr val="333333"/>
                </a:solidFill>
              </a:rPr>
              <a:t>でもそんなに一生懸命でなくてもよいです。もし可能なら、例えばジョギングや長時間のウォーキングをしてスタミナを鍛えましょう。</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44</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77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latin typeface="+mn-lt"/>
                <a:ea typeface="+mn-ea"/>
                <a:cs typeface="+mn-cs"/>
              </a:rPr>
              <a:t>抑うつ気分や低い自尊心を改善するコツ</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ja-JP" altLang="en-US" sz="2400">
                <a:solidFill>
                  <a:srgbClr val="333333"/>
                </a:solidFill>
              </a:rPr>
              <a:t>あなたが大いに満足している状況を思い出そうとして見て下さい。その際に、全ての感覚</a:t>
            </a:r>
            <a:r>
              <a:rPr lang="en-US" altLang="ja-JP" sz="2400" dirty="0">
                <a:solidFill>
                  <a:srgbClr val="333333"/>
                </a:solidFill>
              </a:rPr>
              <a:t>(</a:t>
            </a:r>
            <a:r>
              <a:rPr lang="ja-JP" altLang="en-US" sz="2400" dirty="0">
                <a:solidFill>
                  <a:srgbClr val="333333"/>
                </a:solidFill>
              </a:rPr>
              <a:t>視覚、触覚、嗅覚・・・</a:t>
            </a:r>
            <a:r>
              <a:rPr lang="en-US" altLang="ja-JP" sz="2400" dirty="0">
                <a:solidFill>
                  <a:srgbClr val="333333"/>
                </a:solidFill>
              </a:rPr>
              <a:t>)</a:t>
            </a:r>
            <a:r>
              <a:rPr lang="ja-JP" altLang="en-US" sz="2400" dirty="0">
                <a:solidFill>
                  <a:srgbClr val="333333"/>
                </a:solidFill>
              </a:rPr>
              <a:t>をつかって思い出そうとしてください。さらにその時にとった写真なんかもあればそれもつかってみて下さい。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あなたが本当に楽しめることを、できれば他の人としましょう</a:t>
            </a:r>
            <a:r>
              <a:rPr lang="en-US" altLang="de-DE" sz="2400" dirty="0">
                <a:solidFill>
                  <a:srgbClr val="333333"/>
                </a:solidFill>
              </a:rPr>
              <a:t>(</a:t>
            </a:r>
            <a:r>
              <a:rPr lang="ja-JP" altLang="en-US" sz="2400" dirty="0">
                <a:solidFill>
                  <a:srgbClr val="333333"/>
                </a:solidFill>
              </a:rPr>
              <a:t>例：映画を見る、カフェに行く</a:t>
            </a:r>
            <a:r>
              <a:rPr lang="en-US" altLang="ja-JP" sz="2400" dirty="0">
                <a:solidFill>
                  <a:srgbClr val="333333"/>
                </a:solidFill>
              </a:rPr>
              <a:t>)</a:t>
            </a:r>
            <a:r>
              <a:rPr lang="ja-JP" altLang="en-US"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運動しましょう</a:t>
            </a:r>
            <a:r>
              <a:rPr lang="en-US" altLang="de-DE" sz="2400" dirty="0">
                <a:solidFill>
                  <a:srgbClr val="333333"/>
                </a:solidFill>
              </a:rPr>
              <a:t>(</a:t>
            </a:r>
            <a:r>
              <a:rPr lang="ja-JP" altLang="en-US" sz="2400" dirty="0">
                <a:solidFill>
                  <a:srgbClr val="333333"/>
                </a:solidFill>
              </a:rPr>
              <a:t>少なくとも</a:t>
            </a:r>
            <a:r>
              <a:rPr lang="en-US" altLang="ja-JP" sz="2400" dirty="0">
                <a:solidFill>
                  <a:srgbClr val="333333"/>
                </a:solidFill>
              </a:rPr>
              <a:t>20</a:t>
            </a:r>
            <a:r>
              <a:rPr lang="ja-JP" altLang="en-US" sz="2400" dirty="0">
                <a:solidFill>
                  <a:srgbClr val="333333"/>
                </a:solidFill>
              </a:rPr>
              <a:t>分</a:t>
            </a:r>
            <a:r>
              <a:rPr lang="en-US" altLang="de-DE" sz="2400" dirty="0">
                <a:solidFill>
                  <a:srgbClr val="333333"/>
                </a:solidFill>
              </a:rPr>
              <a:t>) – </a:t>
            </a:r>
            <a:r>
              <a:rPr lang="ja-JP" altLang="en-US" sz="2400" dirty="0">
                <a:solidFill>
                  <a:srgbClr val="333333"/>
                </a:solidFill>
              </a:rPr>
              <a:t>でもそんなに一生懸命でなくてもよいです。もし可能なら、例えばジョギングや長時間のウォーキングをしてスタミナを鍛えましょう。</a:t>
            </a:r>
            <a:endParaRPr lang="en-US" altLang="de-DE" sz="2400" dirty="0">
              <a:solidFill>
                <a:srgbClr val="333333"/>
              </a:solidFill>
            </a:endParaRPr>
          </a:p>
          <a:p>
            <a:pPr marL="342900" lvl="0" indent="-342900" defTabSz="914400" fontAlgn="base">
              <a:buClr>
                <a:srgbClr val="333333"/>
              </a:buClr>
              <a:buFont typeface="WingDings"/>
              <a:buChar char=""/>
            </a:pPr>
            <a:r>
              <a:rPr lang="ja-JP" altLang="en-US" sz="2400" dirty="0">
                <a:solidFill>
                  <a:srgbClr val="333333"/>
                </a:solidFill>
              </a:rPr>
              <a:t>好きな音楽を聴きましょう。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45</a:t>
            </a:fld>
            <a:endParaRPr lang="de-DE" altLang="ja-JP">
              <a:latin typeface="+mn-lt"/>
            </a:endParaRPr>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0794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うつ病は不可避の運命をもたらすものではない。</a:t>
            </a:r>
            <a:endParaRPr lang="en-GB"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46</a:t>
            </a:fld>
            <a:endParaRPr lang="de-DE" altLang="ja-JP">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うつ病は不可避の運命をもたらすものではない。</a:t>
            </a:r>
            <a:endParaRPr lang="en-GB"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これまで考察してきた典型的な抑うつ的な歪んだ認知に気づき、修正しようとしましょう</a:t>
            </a:r>
            <a:r>
              <a:rPr lang="en-GB" altLang="de-DE" sz="2400" dirty="0">
                <a:solidFill>
                  <a:srgbClr val="333333"/>
                </a:solidFill>
              </a:rPr>
              <a:t>(</a:t>
            </a:r>
            <a:r>
              <a:rPr lang="ja-JP" altLang="en-GB" sz="2400" dirty="0">
                <a:solidFill>
                  <a:srgbClr val="333333"/>
                </a:solidFill>
              </a:rPr>
              <a:t>小冊子を参照してください</a:t>
            </a:r>
            <a:r>
              <a:rPr lang="en-GB" altLang="ja-JP" sz="2400" dirty="0">
                <a:solidFill>
                  <a:srgbClr val="333333"/>
                </a:solidFill>
              </a:rPr>
              <a:t>)</a:t>
            </a:r>
            <a:r>
              <a:rPr lang="ja-JP" altLang="en-GB" sz="2400" dirty="0">
                <a:solidFill>
                  <a:srgbClr val="333333"/>
                </a:solidFill>
              </a:rPr>
              <a:t>。</a:t>
            </a:r>
            <a:endParaRPr lang="en-US" altLang="ja-JP"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47</a:t>
            </a:fld>
            <a:endParaRPr lang="de-DE" altLang="ja-JP">
              <a:latin typeface="+mn-lt"/>
            </a:endParaRPr>
          </a:p>
        </p:txBody>
      </p:sp>
    </p:spTree>
    <p:extLst>
      <p:ext uri="{BB962C8B-B14F-4D97-AF65-F5344CB8AC3E}">
        <p14:creationId xmlns:p14="http://schemas.microsoft.com/office/powerpoint/2010/main" val="3102502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うつ病は不可避の運命をもたらすものではない。</a:t>
            </a:r>
            <a:endParaRPr lang="en-GB"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これまで考察してきた典型的な抑うつ的な歪んだ認知に気づき、修正しようとしましょう</a:t>
            </a:r>
            <a:r>
              <a:rPr lang="en-GB" altLang="de-DE" sz="2400" dirty="0">
                <a:solidFill>
                  <a:srgbClr val="333333"/>
                </a:solidFill>
              </a:rPr>
              <a:t>(</a:t>
            </a:r>
            <a:r>
              <a:rPr lang="ja-JP" altLang="en-GB" sz="2400" dirty="0">
                <a:solidFill>
                  <a:srgbClr val="333333"/>
                </a:solidFill>
              </a:rPr>
              <a:t>小冊子を参照してください</a:t>
            </a:r>
            <a:r>
              <a:rPr lang="en-GB" altLang="ja-JP" sz="2400" dirty="0">
                <a:solidFill>
                  <a:srgbClr val="333333"/>
                </a:solidFill>
              </a:rPr>
              <a:t>)</a:t>
            </a:r>
            <a:r>
              <a:rPr lang="ja-JP" altLang="en-GB"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抑うつ気分と低い自尊心を改善するために、少なくとも前述のコツのうちのいくつかでも継続的につかってみて下さい。</a:t>
            </a:r>
            <a:endParaRPr lang="en-U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48</a:t>
            </a:fld>
            <a:endParaRPr lang="de-DE" altLang="ja-JP">
              <a:latin typeface="+mn-lt"/>
            </a:endParaRPr>
          </a:p>
        </p:txBody>
      </p:sp>
    </p:spTree>
    <p:extLst>
      <p:ext uri="{BB962C8B-B14F-4D97-AF65-F5344CB8AC3E}">
        <p14:creationId xmlns:p14="http://schemas.microsoft.com/office/powerpoint/2010/main" val="1070461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日常生活におきかえる</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ja-JP" altLang="de-DE" sz="2400" b="1" dirty="0">
                <a:solidFill>
                  <a:srgbClr val="333333"/>
                </a:solidFill>
              </a:rPr>
              <a:t>学習目標</a:t>
            </a:r>
            <a:r>
              <a:rPr lang="de-DE" altLang="ja-JP" sz="2400" b="1" dirty="0">
                <a:solidFill>
                  <a:srgbClr val="333333"/>
                </a:solidFill>
              </a:rPr>
              <a:t>:</a:t>
            </a:r>
          </a:p>
          <a:p>
            <a:pPr marL="342900" lvl="0" indent="-342900" defTabSz="914400" fontAlgn="base">
              <a:buClr>
                <a:srgbClr val="333333"/>
              </a:buClr>
              <a:buFont typeface="WingDings"/>
              <a:buChar char=""/>
            </a:pPr>
            <a:r>
              <a:rPr lang="ja-JP" altLang="en-GB" sz="2400" dirty="0">
                <a:solidFill>
                  <a:srgbClr val="333333"/>
                </a:solidFill>
              </a:rPr>
              <a:t>うつ病は不可避の運命をもたらすものではない。</a:t>
            </a:r>
            <a:endParaRPr lang="en-GB"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これまで考察してきた典型的な抑うつ的な歪んだ認知に気づき、修正しようとしましょう</a:t>
            </a:r>
            <a:r>
              <a:rPr lang="en-GB" altLang="de-DE" sz="2400" dirty="0">
                <a:solidFill>
                  <a:srgbClr val="333333"/>
                </a:solidFill>
              </a:rPr>
              <a:t>(</a:t>
            </a:r>
            <a:r>
              <a:rPr lang="ja-JP" altLang="en-GB" sz="2400" dirty="0">
                <a:solidFill>
                  <a:srgbClr val="333333"/>
                </a:solidFill>
              </a:rPr>
              <a:t>小冊子を参照してください</a:t>
            </a:r>
            <a:r>
              <a:rPr lang="en-GB" altLang="ja-JP" sz="2400" dirty="0">
                <a:solidFill>
                  <a:srgbClr val="333333"/>
                </a:solidFill>
              </a:rPr>
              <a:t>)</a:t>
            </a:r>
            <a:r>
              <a:rPr lang="ja-JP" altLang="en-GB" sz="2400" dirty="0">
                <a:solidFill>
                  <a:srgbClr val="333333"/>
                </a:solidFill>
              </a:rPr>
              <a:t>。</a:t>
            </a:r>
            <a:endParaRPr lang="en-US" altLang="ja-JP"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抑うつ気分と低い自尊心を改善するために、少なくとも前述のコツのうちのいくつかでも継続的につかってみて下さい。</a:t>
            </a:r>
            <a:endParaRPr lang="en-US" altLang="de-DE" sz="2400" dirty="0">
              <a:solidFill>
                <a:srgbClr val="333333"/>
              </a:solidFill>
            </a:endParaRPr>
          </a:p>
          <a:p>
            <a:pPr marL="342900" lvl="0" indent="-342900" defTabSz="914400" fontAlgn="base">
              <a:buClr>
                <a:srgbClr val="333333"/>
              </a:buClr>
              <a:buFont typeface="WingDings"/>
              <a:buChar char=""/>
            </a:pPr>
            <a:r>
              <a:rPr lang="ja-JP" altLang="de-DE" sz="2400" dirty="0">
                <a:solidFill>
                  <a:srgbClr val="333333"/>
                </a:solidFill>
              </a:rPr>
              <a:t>抑うつ症状が重症の時は、臨床心理士か精神科医のところに行きましょう。</a:t>
            </a:r>
            <a:endParaRPr lang="en-US" sz="2400" dirty="0"/>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49</a:t>
            </a:fld>
            <a:endParaRPr lang="de-DE" altLang="ja-JP">
              <a:latin typeface="+mn-lt"/>
            </a:endParaRPr>
          </a:p>
        </p:txBody>
      </p:sp>
    </p:spTree>
    <p:extLst>
      <p:ext uri="{BB962C8B-B14F-4D97-AF65-F5344CB8AC3E}">
        <p14:creationId xmlns:p14="http://schemas.microsoft.com/office/powerpoint/2010/main" val="2780595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000" dirty="0">
                <a:solidFill>
                  <a:srgbClr val="333333"/>
                </a:solidFill>
              </a:rPr>
              <a:t>精神病の多くの人は、特に精神病性エピソード</a:t>
            </a:r>
            <a:r>
              <a:rPr lang="ja-JP" altLang="en-AU" sz="2000" i="1" dirty="0">
                <a:solidFill>
                  <a:srgbClr val="333333"/>
                </a:solidFill>
              </a:rPr>
              <a:t>後</a:t>
            </a:r>
            <a:r>
              <a:rPr lang="ja-JP" altLang="en-AU" sz="2000" dirty="0">
                <a:solidFill>
                  <a:srgbClr val="333333"/>
                </a:solidFill>
              </a:rPr>
              <a:t>に自尊心が低くなる</a:t>
            </a:r>
            <a:r>
              <a:rPr lang="en-AU" altLang="ja-JP" sz="2000" dirty="0">
                <a:solidFill>
                  <a:srgbClr val="333333"/>
                </a:solidFill>
              </a:rPr>
              <a:t>(</a:t>
            </a:r>
            <a:r>
              <a:rPr lang="ja-JP" altLang="en-AU" sz="2000" dirty="0">
                <a:solidFill>
                  <a:srgbClr val="333333"/>
                </a:solidFill>
              </a:rPr>
              <a:t>羞恥心、友達がいなくなることの恐怖</a:t>
            </a:r>
            <a:r>
              <a:rPr lang="en-AU" altLang="ja-JP" sz="2000" dirty="0">
                <a:solidFill>
                  <a:srgbClr val="333333"/>
                </a:solidFill>
              </a:rPr>
              <a:t>)</a:t>
            </a:r>
            <a:r>
              <a:rPr lang="ja-JP" altLang="en-AU" sz="2000" dirty="0">
                <a:solidFill>
                  <a:srgbClr val="333333"/>
                </a:solidFill>
              </a:rPr>
              <a:t>。急性期においては、人々の中には恐怖以外の情動を報告するものもいる</a:t>
            </a:r>
            <a:r>
              <a:rPr lang="en-AU"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50</a:t>
            </a:fld>
            <a:endParaRPr lang="de-DE" altLang="ja-JP">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000" dirty="0">
                <a:solidFill>
                  <a:srgbClr val="333333"/>
                </a:solidFill>
              </a:rPr>
              <a:t>精神病の多くの人は、特に精神病性エピソード</a:t>
            </a:r>
            <a:r>
              <a:rPr lang="ja-JP" altLang="en-AU" sz="2000" i="1" dirty="0">
                <a:solidFill>
                  <a:srgbClr val="333333"/>
                </a:solidFill>
              </a:rPr>
              <a:t>後</a:t>
            </a:r>
            <a:r>
              <a:rPr lang="ja-JP" altLang="en-AU" sz="2000" dirty="0">
                <a:solidFill>
                  <a:srgbClr val="333333"/>
                </a:solidFill>
              </a:rPr>
              <a:t>に自尊心が低くなる</a:t>
            </a:r>
            <a:r>
              <a:rPr lang="en-AU" altLang="ja-JP" sz="2000" dirty="0">
                <a:solidFill>
                  <a:srgbClr val="333333"/>
                </a:solidFill>
              </a:rPr>
              <a:t>(</a:t>
            </a:r>
            <a:r>
              <a:rPr lang="ja-JP" altLang="en-AU" sz="2000" dirty="0">
                <a:solidFill>
                  <a:srgbClr val="333333"/>
                </a:solidFill>
              </a:rPr>
              <a:t>羞恥心、友達がいなくなることの恐怖</a:t>
            </a:r>
            <a:r>
              <a:rPr lang="en-AU" altLang="ja-JP" sz="2000" dirty="0">
                <a:solidFill>
                  <a:srgbClr val="333333"/>
                </a:solidFill>
              </a:rPr>
              <a:t>)</a:t>
            </a:r>
            <a:r>
              <a:rPr lang="ja-JP" altLang="en-AU" sz="2000" dirty="0">
                <a:solidFill>
                  <a:srgbClr val="333333"/>
                </a:solidFill>
              </a:rPr>
              <a:t>。急性期においては、人々の中には恐怖以外の情動を報告するものもいる</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AU" sz="2000" dirty="0">
                <a:solidFill>
                  <a:srgbClr val="004992"/>
                </a:solidFill>
              </a:rPr>
              <a:t>興奮</a:t>
            </a:r>
            <a:r>
              <a:rPr lang="en-AU" altLang="de-DE" sz="2000" dirty="0">
                <a:solidFill>
                  <a:srgbClr val="004992"/>
                </a:solidFill>
              </a:rPr>
              <a:t> </a:t>
            </a:r>
            <a:r>
              <a:rPr lang="en-AU" altLang="ja-JP" sz="2000" dirty="0">
                <a:solidFill>
                  <a:srgbClr val="004992"/>
                </a:solidFill>
              </a:rPr>
              <a:t>(</a:t>
            </a:r>
            <a:r>
              <a:rPr lang="ja-JP" altLang="en-AU" sz="2000" dirty="0">
                <a:solidFill>
                  <a:srgbClr val="004992"/>
                </a:solidFill>
              </a:rPr>
              <a:t>「何かがとうとう起こった」</a:t>
            </a:r>
            <a:r>
              <a:rPr lang="en-AU"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ja-JP" altLang="en-AU" sz="2000" dirty="0">
                <a:solidFill>
                  <a:srgbClr val="004992"/>
                </a:solidFill>
              </a:rPr>
              <a:t>宿命を感じる</a:t>
            </a:r>
            <a:r>
              <a:rPr lang="en-AU" altLang="de-DE" sz="2000" dirty="0">
                <a:solidFill>
                  <a:srgbClr val="004992"/>
                </a:solidFill>
              </a:rPr>
              <a:t> (</a:t>
            </a:r>
            <a:r>
              <a:rPr lang="ja-JP" altLang="en-AU" sz="2000" dirty="0">
                <a:solidFill>
                  <a:srgbClr val="004992"/>
                </a:solidFill>
              </a:rPr>
              <a:t>任務を遂行する、重要であるに違いない</a:t>
            </a:r>
            <a:r>
              <a:rPr lang="en-AU"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51</a:t>
            </a:fld>
            <a:endParaRPr lang="de-DE" altLang="ja-JP">
              <a:latin typeface="+mn-lt"/>
            </a:endParaRPr>
          </a:p>
        </p:txBody>
      </p:sp>
    </p:spTree>
    <p:extLst>
      <p:ext uri="{BB962C8B-B14F-4D97-AF65-F5344CB8AC3E}">
        <p14:creationId xmlns:p14="http://schemas.microsoft.com/office/powerpoint/2010/main" val="26002044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latin typeface="+mn-lt"/>
                <a:ea typeface="+mn-ea"/>
                <a:cs typeface="+mn-cs"/>
              </a:rPr>
              <a:t>精神病とどんな関係があるのだろうか</a:t>
            </a:r>
            <a:r>
              <a:rPr lang="en-US" altLang="ja-JP" sz="3600" dirty="0">
                <a:latin typeface="+mn-lt"/>
                <a:ea typeface="+mn-ea"/>
                <a:cs typeface="+mn-cs"/>
              </a:rPr>
              <a:t>?</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ja-JP" altLang="en-AU" sz="2000" dirty="0">
                <a:solidFill>
                  <a:srgbClr val="333333"/>
                </a:solidFill>
              </a:rPr>
              <a:t>精神病の多くの人は、特に精神病性エピソード</a:t>
            </a:r>
            <a:r>
              <a:rPr lang="ja-JP" altLang="en-AU" sz="2000" i="1" dirty="0">
                <a:solidFill>
                  <a:srgbClr val="333333"/>
                </a:solidFill>
              </a:rPr>
              <a:t>後</a:t>
            </a:r>
            <a:r>
              <a:rPr lang="ja-JP" altLang="en-AU" sz="2000" dirty="0">
                <a:solidFill>
                  <a:srgbClr val="333333"/>
                </a:solidFill>
              </a:rPr>
              <a:t>に自尊心が低くなる</a:t>
            </a:r>
            <a:r>
              <a:rPr lang="en-AU" altLang="ja-JP" sz="2000" dirty="0">
                <a:solidFill>
                  <a:srgbClr val="333333"/>
                </a:solidFill>
              </a:rPr>
              <a:t>(</a:t>
            </a:r>
            <a:r>
              <a:rPr lang="ja-JP" altLang="en-AU" sz="2000" dirty="0">
                <a:solidFill>
                  <a:srgbClr val="333333"/>
                </a:solidFill>
              </a:rPr>
              <a:t>羞恥心、友達がいなくなることの恐怖</a:t>
            </a:r>
            <a:r>
              <a:rPr lang="en-AU" altLang="ja-JP" sz="2000" dirty="0">
                <a:solidFill>
                  <a:srgbClr val="333333"/>
                </a:solidFill>
              </a:rPr>
              <a:t>)</a:t>
            </a:r>
            <a:r>
              <a:rPr lang="ja-JP" altLang="en-AU" sz="2000" dirty="0">
                <a:solidFill>
                  <a:srgbClr val="333333"/>
                </a:solidFill>
              </a:rPr>
              <a:t>。急性期においては、人々の中には恐怖以外の情動を報告するものもいる</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ja-JP" altLang="en-AU" sz="2000" dirty="0">
                <a:solidFill>
                  <a:srgbClr val="004992"/>
                </a:solidFill>
              </a:rPr>
              <a:t>興奮</a:t>
            </a:r>
            <a:r>
              <a:rPr lang="en-AU" altLang="de-DE" sz="2000" dirty="0">
                <a:solidFill>
                  <a:srgbClr val="004992"/>
                </a:solidFill>
              </a:rPr>
              <a:t> </a:t>
            </a:r>
            <a:r>
              <a:rPr lang="en-AU" altLang="ja-JP" sz="2000" dirty="0">
                <a:solidFill>
                  <a:srgbClr val="004992"/>
                </a:solidFill>
              </a:rPr>
              <a:t>(</a:t>
            </a:r>
            <a:r>
              <a:rPr lang="ja-JP" altLang="en-AU" sz="2000" dirty="0">
                <a:solidFill>
                  <a:srgbClr val="004992"/>
                </a:solidFill>
              </a:rPr>
              <a:t>「何かがとうとう起こった」</a:t>
            </a:r>
            <a:r>
              <a:rPr lang="en-AU" altLang="de-DE" sz="2000" dirty="0">
                <a:solidFill>
                  <a:srgbClr val="004992"/>
                </a:solidFill>
              </a:rPr>
              <a:t>)</a:t>
            </a:r>
          </a:p>
          <a:p>
            <a:pPr marL="342900" lvl="0" indent="-342900" defTabSz="914400" fontAlgn="base">
              <a:lnSpc>
                <a:spcPct val="100000"/>
              </a:lnSpc>
              <a:spcBef>
                <a:spcPts val="1200"/>
              </a:spcBef>
              <a:buClr>
                <a:srgbClr val="333333"/>
              </a:buClr>
              <a:buFont typeface="WingDings"/>
              <a:buChar char=""/>
            </a:pPr>
            <a:r>
              <a:rPr lang="ja-JP" altLang="en-AU" sz="2000" dirty="0">
                <a:solidFill>
                  <a:srgbClr val="004992"/>
                </a:solidFill>
              </a:rPr>
              <a:t>宿命を感じる</a:t>
            </a:r>
            <a:r>
              <a:rPr lang="en-AU" altLang="de-DE" sz="2000" dirty="0">
                <a:solidFill>
                  <a:srgbClr val="004992"/>
                </a:solidFill>
              </a:rPr>
              <a:t> (</a:t>
            </a:r>
            <a:r>
              <a:rPr lang="ja-JP" altLang="en-AU" sz="2000" dirty="0">
                <a:solidFill>
                  <a:srgbClr val="004992"/>
                </a:solidFill>
              </a:rPr>
              <a:t>任務を遂行する、重要であるに違いない</a:t>
            </a:r>
            <a:r>
              <a:rPr lang="en-AU" altLang="de-DE" sz="2000" dirty="0">
                <a:solidFill>
                  <a:srgbClr val="004992"/>
                </a:solidFill>
              </a:rPr>
              <a:t>)</a:t>
            </a:r>
          </a:p>
          <a:p>
            <a:pPr lvl="0" defTabSz="914400" fontAlgn="base">
              <a:lnSpc>
                <a:spcPct val="100000"/>
              </a:lnSpc>
              <a:spcBef>
                <a:spcPts val="1200"/>
              </a:spcBef>
            </a:pPr>
            <a:r>
              <a:rPr lang="ja-JP" altLang="en-AU" sz="2000" dirty="0">
                <a:solidFill>
                  <a:srgbClr val="004992"/>
                </a:solidFill>
              </a:rPr>
              <a:t>例</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ビルはシークレット・サービスから迫害をうけていると感じている。通勤中に三日連続で同じ人が彼の電車の同じ車両に入ってきた。</a:t>
            </a:r>
            <a:endParaRPr lang="en-AU" altLang="de-DE" sz="2000" dirty="0">
              <a:solidFill>
                <a:srgbClr val="333333"/>
              </a:solidFill>
            </a:endParaRPr>
          </a:p>
          <a:p>
            <a:pPr lvl="0" defTabSz="914400" fontAlgn="base">
              <a:lnSpc>
                <a:spcPct val="100000"/>
              </a:lnSpc>
              <a:spcBef>
                <a:spcPts val="1200"/>
              </a:spcBef>
            </a:pPr>
            <a:r>
              <a:rPr lang="ja-JP" altLang="en-AU" sz="2000" dirty="0">
                <a:solidFill>
                  <a:srgbClr val="004992"/>
                </a:solidFill>
              </a:rPr>
              <a:t>感情</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恐怖と脅威を感じている。しかし別に思っていること</a:t>
            </a:r>
            <a:r>
              <a:rPr lang="en-AU" altLang="de-DE" sz="2000" dirty="0">
                <a:solidFill>
                  <a:srgbClr val="333333"/>
                </a:solidFill>
              </a:rPr>
              <a:t>: </a:t>
            </a:r>
            <a:r>
              <a:rPr lang="ja-JP" altLang="en-AU" sz="2000" dirty="0">
                <a:solidFill>
                  <a:srgbClr val="333333"/>
                </a:solidFill>
              </a:rPr>
              <a:t>「もし彼らがそんな大変なことをしているなら、私はおそらくジェームズ・ボンドのような人間で、敵対勢力が私を雇いたいと思っているかもしれない」</a:t>
            </a:r>
            <a:endParaRPr lang="en-AU" altLang="de-DE" sz="2000" dirty="0">
              <a:solidFill>
                <a:srgbClr val="333333"/>
              </a:solidFill>
            </a:endParaRPr>
          </a:p>
          <a:p>
            <a:pPr lvl="0" defTabSz="914400" fontAlgn="base">
              <a:lnSpc>
                <a:spcPct val="100000"/>
              </a:lnSpc>
              <a:spcBef>
                <a:spcPts val="1200"/>
              </a:spcBef>
            </a:pPr>
            <a:r>
              <a:rPr lang="ja-JP" altLang="en-AU" sz="2000" dirty="0">
                <a:solidFill>
                  <a:srgbClr val="004992"/>
                </a:solidFill>
              </a:rPr>
              <a:t>しかし</a:t>
            </a:r>
            <a:r>
              <a:rPr lang="en-AU" altLang="de-DE" sz="2000" dirty="0">
                <a:solidFill>
                  <a:srgbClr val="004992"/>
                </a:solidFill>
              </a:rPr>
              <a:t>:</a:t>
            </a:r>
            <a:r>
              <a:rPr lang="en-AU" altLang="de-DE" sz="2000" dirty="0">
                <a:solidFill>
                  <a:srgbClr val="333333"/>
                </a:solidFill>
              </a:rPr>
              <a:t> </a:t>
            </a:r>
            <a:r>
              <a:rPr lang="ja-JP" altLang="en-AU" sz="2000" dirty="0">
                <a:solidFill>
                  <a:srgbClr val="333333"/>
                </a:solidFill>
              </a:rPr>
              <a:t>単なる偶然の一致</a:t>
            </a:r>
            <a:r>
              <a:rPr lang="en-AU" altLang="de-DE" sz="2000" dirty="0">
                <a:solidFill>
                  <a:srgbClr val="333333"/>
                </a:solidFill>
              </a:rPr>
              <a:t>!</a:t>
            </a:r>
            <a:r>
              <a:rPr lang="ja-JP" altLang="en-AU" sz="2000" dirty="0">
                <a:solidFill>
                  <a:srgbClr val="333333"/>
                </a:solidFill>
              </a:rPr>
              <a:t>おそらく、両者ともたまたま日常の習慣で同じ電車の同じ車両に入ってきただけ。</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52</a:t>
            </a:fld>
            <a:endParaRPr lang="de-DE" altLang="ja-JP">
              <a:latin typeface="+mn-lt"/>
            </a:endParaRPr>
          </a:p>
        </p:txBody>
      </p:sp>
    </p:spTree>
    <p:extLst>
      <p:ext uri="{BB962C8B-B14F-4D97-AF65-F5344CB8AC3E}">
        <p14:creationId xmlns:p14="http://schemas.microsoft.com/office/powerpoint/2010/main" val="27525389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ja-JP" altLang="en-US" sz="3600" dirty="0">
                <a:latin typeface="+mn-lt"/>
                <a:ea typeface="+mn-ea"/>
                <a:cs typeface="+mn-cs"/>
              </a:rPr>
              <a:t>注目頂き有難うございました</a:t>
            </a:r>
            <a:r>
              <a:rPr lang="en-US" altLang="ja-JP"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ja-JP" altLang="en-US" i="1" dirty="0">
                <a:solidFill>
                  <a:srgbClr val="004992"/>
                </a:solidFill>
              </a:rPr>
              <a:t>トレーナー用</a:t>
            </a:r>
            <a:r>
              <a:rPr lang="nl-NL" i="1" dirty="0">
                <a:solidFill>
                  <a:srgbClr val="004992"/>
                </a:solidFill>
              </a:rPr>
              <a:t>:</a:t>
            </a:r>
          </a:p>
          <a:p>
            <a:pPr marL="114935" marR="333375" lvl="0" defTabSz="914400">
              <a:lnSpc>
                <a:spcPct val="100000"/>
              </a:lnSpc>
              <a:spcBef>
                <a:spcPts val="800"/>
              </a:spcBef>
            </a:pPr>
            <a:r>
              <a:rPr lang="ja-JP" altLang="en-US" dirty="0">
                <a:solidFill>
                  <a:srgbClr val="004992"/>
                </a:solidFill>
              </a:rPr>
              <a:t>ワークシートをお配りします。アプリ「</a:t>
            </a:r>
            <a:r>
              <a:rPr lang="en-US" altLang="ja-JP" dirty="0">
                <a:solidFill>
                  <a:srgbClr val="004992"/>
                </a:solidFill>
              </a:rPr>
              <a:t>COGITO</a:t>
            </a:r>
            <a:r>
              <a:rPr lang="ja-JP" altLang="en-US" dirty="0">
                <a:solidFill>
                  <a:srgbClr val="004992"/>
                </a:solidFill>
              </a:rPr>
              <a:t>」をご紹介します（無料でダウンロードできます）。</a:t>
            </a:r>
            <a:endParaRPr lang="en-US" dirty="0">
              <a:solidFill>
                <a:srgbClr val="004992"/>
              </a:solidFill>
            </a:endParaRPr>
          </a:p>
        </p:txBody>
      </p:sp>
      <p:sp>
        <p:nvSpPr>
          <p:cNvPr id="2" name="Footer Placeholder 1"/>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21CA1620-08C1-43C9-B119-4D47B089BDA3}" type="slidenum">
              <a:rPr lang="ja-JP" altLang="de-DE" smtClean="0">
                <a:latin typeface="+mn-lt"/>
              </a:rPr>
              <a:pPr/>
              <a:t>53</a:t>
            </a:fld>
            <a:endParaRPr lang="de-DE" altLang="ja-JP">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rPr>
              <a:t>www.uke.de/mct_app</a:t>
            </a:r>
            <a:endParaRPr lang="de-DE" b="0" dirty="0">
              <a:solidFill>
                <a:srgbClr val="333333"/>
              </a:solidFill>
              <a:latin typeface="+mn-lt"/>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3447900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54</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200990431"/>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lonesome:cycler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It rained for weeks</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Dark clouds/dunkle Wolken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Littledan77</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Dispair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/Ich bin halt so geboren....</a:t>
                      </a:r>
                      <a:endParaRPr kumimoji="0" lang="de-DE" altLang="de-DE" sz="1000" b="0" i="0" u="none" strike="noStrike" cap="none" normalizeH="0" baseline="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http://viciarg.deviantart.com/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bare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PP (only for use in MCT/ausschließlich für die Verwendung im MKT)</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Psychosis &amp; Depression/Psychose &amp; Depression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C♥rm3n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yourewonderingandthinking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Brooding/Grübeln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Lady-bug</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Kaleidoscope Mosaic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Mosaik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Bold&amp;Blond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Ride 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Tunnel/Tunnel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Felipe Morin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The Prison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Person in the eye/Person im Auge</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Big thumbs Up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Thumbs up/Daumen hoch</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Oldmaison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chemeClr val="tx1"/>
                          </a:solidFill>
                          <a:effectLst/>
                          <a:latin typeface="+mn-lt"/>
                          <a:ea typeface="+mn-ea"/>
                          <a:cs typeface="+mn-cs"/>
                        </a:rPr>
                        <a:t>Complaints thumbs down-784494</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chemeClr val="tx1"/>
                          </a:solidFill>
                          <a:effectLst/>
                          <a:latin typeface="+mn-lt"/>
                          <a:ea typeface="+mn-ea"/>
                          <a:cs typeface="+mn-cs"/>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ja-JP" altLang="en-US">
                <a:latin typeface="+mn-lt"/>
              </a:rPr>
              <a:t>トレーニング・モジュール </a:t>
            </a:r>
            <a:r>
              <a:rPr lang="en-US" altLang="ja-JP">
                <a:latin typeface="+mn-lt"/>
              </a:rPr>
              <a:t>8 – </a:t>
            </a:r>
            <a:r>
              <a:rPr lang="ja-JP" altLang="en-US">
                <a:latin typeface="+mn-lt"/>
              </a:rPr>
              <a:t>自尊心と気分</a:t>
            </a:r>
            <a:endParaRPr lang="de-DE" altLang="ja-JP">
              <a:latin typeface="+mn-lt"/>
            </a:endParaRPr>
          </a:p>
        </p:txBody>
      </p:sp>
      <p:sp>
        <p:nvSpPr>
          <p:cNvPr id="4" name="Slide Number Placeholder 3"/>
          <p:cNvSpPr>
            <a:spLocks noGrp="1"/>
          </p:cNvSpPr>
          <p:nvPr>
            <p:ph type="sldNum" sz="quarter" idx="12"/>
          </p:nvPr>
        </p:nvSpPr>
        <p:spPr/>
        <p:txBody>
          <a:bodyPr/>
          <a:lstStyle/>
          <a:p>
            <a:fld id="{DB1CBAE4-2B89-4E10-8F4B-0D34DB865CC7}" type="slidenum">
              <a:rPr lang="ja-JP" altLang="de-DE" smtClean="0">
                <a:latin typeface="+mn-lt"/>
              </a:rPr>
              <a:pPr/>
              <a:t>55</a:t>
            </a:fld>
            <a:endParaRPr lang="de-DE" altLang="ja-JP">
              <a:latin typeface="+mn-lt"/>
            </a:endParaRPr>
          </a:p>
        </p:txBody>
      </p:sp>
      <p:graphicFrame>
        <p:nvGraphicFramePr>
          <p:cNvPr id="6" name="Group 2"/>
          <p:cNvGraphicFramePr>
            <a:graphicFrameLocks noGrp="1"/>
          </p:cNvGraphicFramePr>
          <p:nvPr>
            <p:extLst>
              <p:ext uri="{D42A27DB-BD31-4B8C-83A1-F6EECF244321}">
                <p14:modId xmlns:p14="http://schemas.microsoft.com/office/powerpoint/2010/main" val="733982494"/>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LunaDiRimmel</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 room.</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Panic/Panik</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chemeClr val="tx1"/>
                          </a:solidFill>
                          <a:effectLst/>
                          <a:latin typeface="+mn-lt"/>
                          <a:ea typeface="+mn-ea"/>
                          <a:cs typeface="+mn-cs"/>
                        </a:rPr>
                        <a:t>Tarnishedrose</a:t>
                      </a:r>
                      <a:endParaRPr kumimoji="0" lang="en-GB"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flickr</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 Coulrophobia VII ::</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chemeClr val="tx1"/>
                          </a:solidFill>
                          <a:effectLst/>
                          <a:latin typeface="+mn-lt"/>
                          <a:ea typeface="+mn-ea"/>
                          <a:cs typeface="+mn-cs"/>
                        </a:rPr>
                        <a:t>CC</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chemeClr val="tx1"/>
                          </a:solidFill>
                          <a:effectLst/>
                          <a:latin typeface="+mn-lt"/>
                          <a:ea typeface="+mn-ea"/>
                          <a:cs typeface="+mn-cs"/>
                        </a:rPr>
                        <a:t>Fear of clowns/Angst vor Clown</a:t>
                      </a:r>
                      <a:endParaRPr kumimoji="0" lang="de-DE" alt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exfordy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Park</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Elephant/Elefant</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furryscaly</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Fierce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Leopard behind fence/ Leopard hinter Zaun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Oldmaison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Barbie@2</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Barbie/Barbie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c.a.muller</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Jumping/Springen</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GreyArea</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Smiley Face</a:t>
                      </a:r>
                      <a:endParaRPr kumimoji="0" lang="de-DE" sz="1000" b="0" i="0" u="none" strike="noStrike" cap="none" normalizeH="0" baseline="0" dirty="0">
                        <a:ln>
                          <a:noFill/>
                        </a:ln>
                        <a:solidFill>
                          <a:schemeClr val="tx1"/>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chemeClr val="tx1"/>
                          </a:solidFill>
                          <a:effectLst/>
                          <a:latin typeface="+mn-lt"/>
                          <a:ea typeface="+mn-ea"/>
                          <a:cs typeface="+mn-cs"/>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chemeClr val="tx1"/>
                          </a:solidFill>
                          <a:effectLst/>
                          <a:latin typeface="+mn-lt"/>
                          <a:ea typeface="+mn-ea"/>
                          <a:cs typeface="+mn-cs"/>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a:t>
            </a:r>
            <a:r>
              <a:rPr lang="en-GB" altLang="de-DE" sz="1200" b="0">
                <a:solidFill>
                  <a:srgbClr val="333333"/>
                </a:solidFill>
                <a:latin typeface="Calibri Light"/>
              </a:rPr>
              <a:t>the “fair use” </a:t>
            </a:r>
            <a:r>
              <a:rPr lang="en-GB" altLang="de-DE" sz="1200" b="0" dirty="0">
                <a:solidFill>
                  <a:srgbClr val="333333"/>
                </a:solidFill>
                <a:latin typeface="Calibri Light"/>
              </a:rPr>
              <a:t>policy.</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9841</Words>
  <Application>Microsoft Office PowerPoint</Application>
  <PresentationFormat>Benutzerdefiniert</PresentationFormat>
  <Paragraphs>569</Paragraphs>
  <Slides>55</Slides>
  <Notes>55</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55</vt:i4>
      </vt:variant>
    </vt:vector>
  </HeadingPairs>
  <TitlesOfParts>
    <vt:vector size="63" baseType="lpstr">
      <vt:lpstr>Arial</vt:lpstr>
      <vt:lpstr>Calibri Light</vt:lpstr>
      <vt:lpstr>Symbol</vt:lpstr>
      <vt:lpstr>Times New Roman</vt:lpstr>
      <vt:lpstr>Wingdings</vt:lpstr>
      <vt:lpstr>Wingdings</vt:lpstr>
      <vt:lpstr>UKE_PPT-Vorlage_16zu9</vt:lpstr>
      <vt:lpstr>1_UKE_PPT-Vorlage_16zu9</vt:lpstr>
      <vt:lpstr>MCT 8 A – 自尊心と気分</vt:lpstr>
      <vt:lpstr>うつ病の症状とは?</vt:lpstr>
      <vt:lpstr>うつ病の症状とは?</vt:lpstr>
      <vt:lpstr>生まれつきなのか... 生まれてからそのようになったのか?</vt:lpstr>
      <vt:lpstr>生まれつきなのか... 生まれてからそのようになったのか?</vt:lpstr>
      <vt:lpstr>生まれつきなのか... 生まれてからそのようになったのか?</vt:lpstr>
      <vt:lpstr>生まれつきなのか... 生まれてからそのようになったのか?</vt:lpstr>
      <vt:lpstr>なぜこんなことをするのだろう?</vt:lpstr>
      <vt:lpstr>精神病とうつ 妄想の自尊心への効果</vt:lpstr>
      <vt:lpstr>精神病とうつ 妄想の自尊心への効果</vt:lpstr>
      <vt:lpstr>精神病とうつ 妄想の自尊心への効果</vt:lpstr>
      <vt:lpstr>精神病とうつ 妄想の自尊心への効果</vt:lpstr>
      <vt:lpstr>PowerPoint-Präsentation</vt:lpstr>
      <vt:lpstr>1. 過度の一般化 どんな評価がより現実的で役立つか?</vt:lpstr>
      <vt:lpstr>1. 過度の一般化 どんな評価がより現実的で役立つか?</vt:lpstr>
      <vt:lpstr>1. 過度の一般化 どんな評価がより現実的で役立つか?</vt:lpstr>
      <vt:lpstr>そのかわりに: 一つの不完全なことを全てのことに一般化してはいけません!</vt:lpstr>
      <vt:lpstr>2. 選択的知覚 どんな評価がより現実的で役立つか?</vt:lpstr>
      <vt:lpstr>2. 選択的知覚 どんな評価がより現実的で役立つか?</vt:lpstr>
      <vt:lpstr>2. 選択的知覚 どんな評価がより現実的で役立つか?</vt:lpstr>
      <vt:lpstr>3. 最終的に考える材料として自分自身の基準だけを採用する</vt:lpstr>
      <vt:lpstr>4. ポジティブなフィードバックを否認するが、ネガティブなフィードバックは無批判に受け入れる! どんな評価がより現実的で役立つか?</vt:lpstr>
      <vt:lpstr>4. ポジティブなフィードバックを否認するが、ネガティブなフィードバックは無批判に受け入れる! どんな評価がより現実的で役立つか?</vt:lpstr>
      <vt:lpstr>4. ポジティブなフィードバックを否認するが、ネガティブなフィードバックは無批判に受け入れる! どんな評価がより現実的で役立つか?</vt:lpstr>
      <vt:lpstr>5. 「全か無かの思考」/ 破滅的思考 どんな評価がより現実的で役立つか?</vt:lpstr>
      <vt:lpstr>5. 「全か無かの思考」/ 破滅的思考 どんな評価がより現実的で役立つか?</vt:lpstr>
      <vt:lpstr>6. ネガティブな思考を抑える 何がより現実的な評価なのか?</vt:lpstr>
      <vt:lpstr>6. ネガティブな思考を抑える 何がより現実的な評価なのか?</vt:lpstr>
      <vt:lpstr>6. ネガティブな思考を抑える 問題</vt:lpstr>
      <vt:lpstr>6. ネガティブな思考を抑える できますか? 無理です!</vt:lpstr>
      <vt:lpstr>そのかわり:</vt:lpstr>
      <vt:lpstr>7. より一層の思考の歪み</vt:lpstr>
      <vt:lpstr>7. より一層の思考の歪み</vt:lpstr>
      <vt:lpstr>オプション: ビデオクリップ</vt:lpstr>
      <vt:lpstr>自分の長所に気づこう</vt:lpstr>
      <vt:lpstr>自分の長所に気づこう</vt:lpstr>
      <vt:lpstr>自分の長所に気づこう</vt:lpstr>
      <vt:lpstr>自分の長所に気づこう</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抑うつ気分や低い自尊心を改善するコツ</vt:lpstr>
      <vt:lpstr>日常生活におきかえる</vt:lpstr>
      <vt:lpstr>日常生活におきかえる</vt:lpstr>
      <vt:lpstr>日常生活におきかえる</vt:lpstr>
      <vt:lpstr>日常生活におきかえる</vt:lpstr>
      <vt:lpstr>精神病とどんな関係があるのだろうか?</vt:lpstr>
      <vt:lpstr>精神病とどんな関係があるのだろうか?</vt:lpstr>
      <vt:lpstr>精神病とどんな関係があるのだろうか?</vt:lpstr>
      <vt:lpstr>注目頂き有難うございました!</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212</cp:revision>
  <dcterms:created xsi:type="dcterms:W3CDTF">2004-06-30T16:15:23Z</dcterms:created>
  <dcterms:modified xsi:type="dcterms:W3CDTF">2021-10-15T08:51:51Z</dcterms:modified>
</cp:coreProperties>
</file>