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2" r:id="rId1"/>
    <p:sldMasterId id="2147483955" r:id="rId2"/>
  </p:sldMasterIdLst>
  <p:notesMasterIdLst>
    <p:notesMasterId r:id="rId81"/>
  </p:notesMasterIdLst>
  <p:handoutMasterIdLst>
    <p:handoutMasterId r:id="rId82"/>
  </p:handoutMasterIdLst>
  <p:sldIdLst>
    <p:sldId id="678" r:id="rId3"/>
    <p:sldId id="637" r:id="rId4"/>
    <p:sldId id="679" r:id="rId5"/>
    <p:sldId id="680" r:id="rId6"/>
    <p:sldId id="565" r:id="rId7"/>
    <p:sldId id="681" r:id="rId8"/>
    <p:sldId id="682" r:id="rId9"/>
    <p:sldId id="683" r:id="rId10"/>
    <p:sldId id="477" r:id="rId11"/>
    <p:sldId id="684" r:id="rId12"/>
    <p:sldId id="709" r:id="rId13"/>
    <p:sldId id="708" r:id="rId14"/>
    <p:sldId id="578" r:id="rId15"/>
    <p:sldId id="580" r:id="rId16"/>
    <p:sldId id="621" r:id="rId17"/>
    <p:sldId id="639" r:id="rId18"/>
    <p:sldId id="641" r:id="rId19"/>
    <p:sldId id="686" r:id="rId20"/>
    <p:sldId id="603" r:id="rId21"/>
    <p:sldId id="652" r:id="rId22"/>
    <p:sldId id="687" r:id="rId23"/>
    <p:sldId id="688" r:id="rId24"/>
    <p:sldId id="689" r:id="rId25"/>
    <p:sldId id="485" r:id="rId26"/>
    <p:sldId id="486" r:id="rId27"/>
    <p:sldId id="509" r:id="rId28"/>
    <p:sldId id="589" r:id="rId29"/>
    <p:sldId id="668" r:id="rId30"/>
    <p:sldId id="591" r:id="rId31"/>
    <p:sldId id="491" r:id="rId32"/>
    <p:sldId id="492" r:id="rId33"/>
    <p:sldId id="592" r:id="rId34"/>
    <p:sldId id="593" r:id="rId35"/>
    <p:sldId id="676" r:id="rId36"/>
    <p:sldId id="594" r:id="rId37"/>
    <p:sldId id="595" r:id="rId38"/>
    <p:sldId id="524" r:id="rId39"/>
    <p:sldId id="525" r:id="rId40"/>
    <p:sldId id="489" r:id="rId41"/>
    <p:sldId id="599" r:id="rId42"/>
    <p:sldId id="669" r:id="rId43"/>
    <p:sldId id="553" r:id="rId44"/>
    <p:sldId id="526" r:id="rId45"/>
    <p:sldId id="527" r:id="rId46"/>
    <p:sldId id="628" r:id="rId47"/>
    <p:sldId id="664" r:id="rId48"/>
    <p:sldId id="503" r:id="rId49"/>
    <p:sldId id="504" r:id="rId50"/>
    <p:sldId id="540" r:id="rId51"/>
    <p:sldId id="541" r:id="rId52"/>
    <p:sldId id="542" r:id="rId53"/>
    <p:sldId id="543" r:id="rId54"/>
    <p:sldId id="596" r:id="rId55"/>
    <p:sldId id="597" r:id="rId56"/>
    <p:sldId id="548" r:id="rId57"/>
    <p:sldId id="549" r:id="rId58"/>
    <p:sldId id="522" r:id="rId59"/>
    <p:sldId id="523" r:id="rId60"/>
    <p:sldId id="573" r:id="rId61"/>
    <p:sldId id="690" r:id="rId62"/>
    <p:sldId id="691" r:id="rId63"/>
    <p:sldId id="694" r:id="rId64"/>
    <p:sldId id="695" r:id="rId65"/>
    <p:sldId id="696" r:id="rId66"/>
    <p:sldId id="632" r:id="rId67"/>
    <p:sldId id="697" r:id="rId68"/>
    <p:sldId id="698" r:id="rId69"/>
    <p:sldId id="677" r:id="rId70"/>
    <p:sldId id="612" r:id="rId71"/>
    <p:sldId id="699" r:id="rId72"/>
    <p:sldId id="700" r:id="rId73"/>
    <p:sldId id="701" r:id="rId74"/>
    <p:sldId id="702" r:id="rId75"/>
    <p:sldId id="703" r:id="rId76"/>
    <p:sldId id="704" r:id="rId77"/>
    <p:sldId id="705" r:id="rId78"/>
    <p:sldId id="706" r:id="rId79"/>
    <p:sldId id="707" r:id="rId80"/>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0000"/>
    <a:srgbClr val="006699"/>
    <a:srgbClr val="336699"/>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71" autoAdjust="0"/>
    <p:restoredTop sz="94660"/>
  </p:normalViewPr>
  <p:slideViewPr>
    <p:cSldViewPr>
      <p:cViewPr varScale="1">
        <p:scale>
          <a:sx n="67" d="100"/>
          <a:sy n="67" d="100"/>
        </p:scale>
        <p:origin x="872" y="44"/>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25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handoutMaster" Target="handoutMasters/handout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6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defTabSz="990600">
              <a:defRPr sz="1400">
                <a:latin typeface="Arial" charset="0"/>
              </a:defRPr>
            </a:lvl1pPr>
          </a:lstStyle>
          <a:p>
            <a:pPr>
              <a:defRPr/>
            </a:pPr>
            <a:endParaRPr lang="en-GB" altLang="ja-JP"/>
          </a:p>
        </p:txBody>
      </p:sp>
      <p:sp>
        <p:nvSpPr>
          <p:cNvPr id="384003"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algn="r" defTabSz="990600">
              <a:defRPr sz="1400">
                <a:latin typeface="Arial" charset="0"/>
              </a:defRPr>
            </a:lvl1pPr>
          </a:lstStyle>
          <a:p>
            <a:pPr>
              <a:defRPr/>
            </a:pPr>
            <a:endParaRPr lang="en-GB" altLang="ja-JP"/>
          </a:p>
        </p:txBody>
      </p:sp>
      <p:sp>
        <p:nvSpPr>
          <p:cNvPr id="384004"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defTabSz="990600">
              <a:defRPr sz="1400">
                <a:latin typeface="Arial" charset="0"/>
              </a:defRPr>
            </a:lvl1pPr>
          </a:lstStyle>
          <a:p>
            <a:pPr>
              <a:defRPr/>
            </a:pPr>
            <a:endParaRPr lang="en-GB" altLang="ja-JP"/>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algn="r" defTabSz="990600">
              <a:defRPr sz="1400"/>
            </a:lvl1pPr>
          </a:lstStyle>
          <a:p>
            <a:fld id="{CD3CC745-6803-44C8-8753-7A311E6C242B}" type="slidenum">
              <a:rPr lang="en-GB" altLang="ja-JP"/>
              <a:pPr/>
              <a:t>‹Nr.›</a:t>
            </a:fld>
            <a:endParaRPr lang="en-GB" altLang="ja-JP"/>
          </a:p>
        </p:txBody>
      </p:sp>
    </p:spTree>
    <p:extLst>
      <p:ext uri="{BB962C8B-B14F-4D97-AF65-F5344CB8AC3E}">
        <p14:creationId xmlns:p14="http://schemas.microsoft.com/office/powerpoint/2010/main" val="1146720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defTabSz="990600">
              <a:defRPr sz="1400">
                <a:latin typeface="Arial" charset="0"/>
              </a:defRPr>
            </a:lvl1pPr>
          </a:lstStyle>
          <a:p>
            <a:pPr>
              <a:defRPr/>
            </a:pPr>
            <a:endParaRPr lang="de-DE" altLang="ja-JP"/>
          </a:p>
        </p:txBody>
      </p:sp>
      <p:sp>
        <p:nvSpPr>
          <p:cNvPr id="209923"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algn="r" defTabSz="990600">
              <a:defRPr sz="1400">
                <a:latin typeface="Arial" charset="0"/>
              </a:defRPr>
            </a:lvl1pPr>
          </a:lstStyle>
          <a:p>
            <a:pPr>
              <a:defRPr/>
            </a:pPr>
            <a:endParaRPr lang="de-DE" altLang="ja-JP"/>
          </a:p>
        </p:txBody>
      </p:sp>
      <p:sp>
        <p:nvSpPr>
          <p:cNvPr id="96260"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08" tIns="49505" rIns="99008" bIns="49505" numCol="1" anchor="t" anchorCtr="0" compatLnSpc="1">
            <a:prstTxWarp prst="textNoShape">
              <a:avLst/>
            </a:prstTxWarp>
          </a:bodyPr>
          <a:lstStyle/>
          <a:p>
            <a:pPr lvl="0"/>
            <a:r>
              <a:rPr lang="de-DE" altLang="ja-JP" noProof="0"/>
              <a:t>Klicken Sie, um die Formate des Vorlagentextes zu bearbeiten</a:t>
            </a:r>
          </a:p>
          <a:p>
            <a:pPr lvl="1"/>
            <a:r>
              <a:rPr lang="de-DE" altLang="ja-JP" noProof="0"/>
              <a:t>Zweite Ebene</a:t>
            </a:r>
          </a:p>
          <a:p>
            <a:pPr lvl="2"/>
            <a:r>
              <a:rPr lang="de-DE" altLang="ja-JP" noProof="0"/>
              <a:t>Dritte Ebene</a:t>
            </a:r>
          </a:p>
          <a:p>
            <a:pPr lvl="3"/>
            <a:r>
              <a:rPr lang="de-DE" altLang="ja-JP" noProof="0"/>
              <a:t>Vierte Ebene</a:t>
            </a:r>
          </a:p>
          <a:p>
            <a:pPr lvl="4"/>
            <a:r>
              <a:rPr lang="de-DE" altLang="ja-JP"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defTabSz="990600">
              <a:defRPr sz="1400">
                <a:latin typeface="Arial" charset="0"/>
              </a:defRPr>
            </a:lvl1pPr>
          </a:lstStyle>
          <a:p>
            <a:pPr>
              <a:defRPr/>
            </a:pPr>
            <a:endParaRPr lang="de-DE" altLang="ja-JP"/>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algn="r" defTabSz="990600">
              <a:defRPr sz="1400"/>
            </a:lvl1pPr>
          </a:lstStyle>
          <a:p>
            <a:fld id="{E3C537DF-A539-4E25-8F86-A28DADB372CE}" type="slidenum">
              <a:rPr lang="de-DE" altLang="ja-JP"/>
              <a:pPr/>
              <a:t>‹Nr.›</a:t>
            </a:fld>
            <a:endParaRPr lang="de-DE" altLang="ja-JP"/>
          </a:p>
        </p:txBody>
      </p:sp>
    </p:spTree>
    <p:extLst>
      <p:ext uri="{BB962C8B-B14F-4D97-AF65-F5344CB8AC3E}">
        <p14:creationId xmlns:p14="http://schemas.microsoft.com/office/powerpoint/2010/main" val="12428502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A4BE42-CB5B-4A60-8236-02FB6FEFAB71}" type="slidenum">
              <a:rPr lang="ja-JP" altLang="de-DE" sz="1400"/>
              <a:pPr eaLnBrk="1" hangingPunct="1">
                <a:spcBef>
                  <a:spcPct val="0"/>
                </a:spcBef>
              </a:pPr>
              <a:t>2</a:t>
            </a:fld>
            <a:endParaRPr lang="de-DE" altLang="ja-JP" sz="1400"/>
          </a:p>
        </p:txBody>
      </p:sp>
      <p:sp>
        <p:nvSpPr>
          <p:cNvPr id="100355" name="Rectangle 3074"/>
          <p:cNvSpPr>
            <a:spLocks noGrp="1" noRot="1" noChangeAspect="1" noChangeArrowheads="1" noTextEdit="1"/>
          </p:cNvSpPr>
          <p:nvPr>
            <p:ph type="sldImg"/>
          </p:nvPr>
        </p:nvSpPr>
        <p:spPr>
          <a:xfrm>
            <a:off x="141288" y="768350"/>
            <a:ext cx="6821487" cy="3836988"/>
          </a:xfrm>
          <a:ln/>
        </p:spPr>
      </p:sp>
      <p:sp>
        <p:nvSpPr>
          <p:cNvPr id="100356"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689681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A4BE42-CB5B-4A60-8236-02FB6FEFAB71}" type="slidenum">
              <a:rPr lang="ja-JP" altLang="de-DE" sz="1400"/>
              <a:pPr eaLnBrk="1" hangingPunct="1">
                <a:spcBef>
                  <a:spcPct val="0"/>
                </a:spcBef>
              </a:pPr>
              <a:t>3</a:t>
            </a:fld>
            <a:endParaRPr lang="de-DE" altLang="ja-JP" sz="1400"/>
          </a:p>
        </p:txBody>
      </p:sp>
      <p:sp>
        <p:nvSpPr>
          <p:cNvPr id="100355" name="Rectangle 3074"/>
          <p:cNvSpPr>
            <a:spLocks noGrp="1" noRot="1" noChangeAspect="1" noChangeArrowheads="1" noTextEdit="1"/>
          </p:cNvSpPr>
          <p:nvPr>
            <p:ph type="sldImg"/>
          </p:nvPr>
        </p:nvSpPr>
        <p:spPr>
          <a:xfrm>
            <a:off x="141288" y="768350"/>
            <a:ext cx="6821487" cy="3836988"/>
          </a:xfrm>
          <a:ln/>
        </p:spPr>
      </p:sp>
      <p:sp>
        <p:nvSpPr>
          <p:cNvPr id="100356"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689681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A4BE42-CB5B-4A60-8236-02FB6FEFAB71}" type="slidenum">
              <a:rPr lang="ja-JP" altLang="de-DE" sz="1400"/>
              <a:pPr eaLnBrk="1" hangingPunct="1">
                <a:spcBef>
                  <a:spcPct val="0"/>
                </a:spcBef>
              </a:pPr>
              <a:t>4</a:t>
            </a:fld>
            <a:endParaRPr lang="de-DE" altLang="ja-JP" sz="1400"/>
          </a:p>
        </p:txBody>
      </p:sp>
      <p:sp>
        <p:nvSpPr>
          <p:cNvPr id="100355" name="Rectangle 3074"/>
          <p:cNvSpPr>
            <a:spLocks noGrp="1" noRot="1" noChangeAspect="1" noChangeArrowheads="1" noTextEdit="1"/>
          </p:cNvSpPr>
          <p:nvPr>
            <p:ph type="sldImg"/>
          </p:nvPr>
        </p:nvSpPr>
        <p:spPr>
          <a:xfrm>
            <a:off x="141288" y="768350"/>
            <a:ext cx="6821487" cy="3836988"/>
          </a:xfrm>
          <a:ln/>
        </p:spPr>
      </p:sp>
      <p:sp>
        <p:nvSpPr>
          <p:cNvPr id="100356"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689681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45D7E5-39CC-4443-B644-45923CB7D50C}" type="slidenum">
              <a:rPr lang="de-DE" altLang="ja-JP" sz="1400"/>
              <a:pPr eaLnBrk="1" hangingPunct="1">
                <a:spcBef>
                  <a:spcPct val="0"/>
                </a:spcBef>
              </a:pPr>
              <a:t>5</a:t>
            </a:fld>
            <a:endParaRPr lang="de-DE" altLang="ja-JP" sz="1400"/>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33251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45D7E5-39CC-4443-B644-45923CB7D50C}" type="slidenum">
              <a:rPr lang="de-DE" altLang="ja-JP" sz="1400"/>
              <a:pPr eaLnBrk="1" hangingPunct="1">
                <a:spcBef>
                  <a:spcPct val="0"/>
                </a:spcBef>
              </a:pPr>
              <a:t>6</a:t>
            </a:fld>
            <a:endParaRPr lang="de-DE" altLang="ja-JP" sz="1400"/>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33251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45D7E5-39CC-4443-B644-45923CB7D50C}" type="slidenum">
              <a:rPr lang="de-DE" altLang="ja-JP" sz="1400"/>
              <a:pPr eaLnBrk="1" hangingPunct="1">
                <a:spcBef>
                  <a:spcPct val="0"/>
                </a:spcBef>
              </a:pPr>
              <a:t>7</a:t>
            </a:fld>
            <a:endParaRPr lang="de-DE" altLang="ja-JP" sz="1400"/>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33251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45D7E5-39CC-4443-B644-45923CB7D50C}" type="slidenum">
              <a:rPr lang="de-DE" altLang="ja-JP" sz="1400"/>
              <a:pPr eaLnBrk="1" hangingPunct="1">
                <a:spcBef>
                  <a:spcPct val="0"/>
                </a:spcBef>
              </a:pPr>
              <a:t>8</a:t>
            </a:fld>
            <a:endParaRPr lang="de-DE" altLang="ja-JP" sz="1400"/>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33251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92366C-E3CF-4B88-AC52-9920DE07EC9B}" type="slidenum">
              <a:rPr lang="de-DE" altLang="ja-JP" sz="1400"/>
              <a:pPr eaLnBrk="1" hangingPunct="1">
                <a:spcBef>
                  <a:spcPct val="0"/>
                </a:spcBef>
              </a:pPr>
              <a:t>9</a:t>
            </a:fld>
            <a:endParaRPr lang="de-DE" altLang="ja-JP" sz="1400"/>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61431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CF3A36-0B1E-40C2-96AE-03C14DF0E2B8}" type="slidenum">
              <a:rPr lang="de-DE" altLang="ja-JP" sz="1400"/>
              <a:pPr eaLnBrk="1" hangingPunct="1">
                <a:spcBef>
                  <a:spcPct val="0"/>
                </a:spcBef>
              </a:pPr>
              <a:t>10</a:t>
            </a:fld>
            <a:endParaRPr lang="de-DE" altLang="ja-JP" sz="1400"/>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6004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CF3A36-0B1E-40C2-96AE-03C14DF0E2B8}" type="slidenum">
              <a:rPr lang="de-DE" altLang="ja-JP" sz="1400"/>
              <a:pPr eaLnBrk="1" hangingPunct="1">
                <a:spcBef>
                  <a:spcPct val="0"/>
                </a:spcBef>
              </a:pPr>
              <a:t>11</a:t>
            </a:fld>
            <a:endParaRPr lang="de-DE" altLang="ja-JP" sz="1400"/>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6004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CF3A36-0B1E-40C2-96AE-03C14DF0E2B8}" type="slidenum">
              <a:rPr lang="de-DE" altLang="ja-JP" sz="1400"/>
              <a:pPr eaLnBrk="1" hangingPunct="1">
                <a:spcBef>
                  <a:spcPct val="0"/>
                </a:spcBef>
              </a:pPr>
              <a:t>12</a:t>
            </a:fld>
            <a:endParaRPr lang="de-DE" altLang="ja-JP" sz="1400"/>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6004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F3537C-584D-4EB1-A18D-6C7C2A8D9530}" type="slidenum">
              <a:rPr lang="de-DE" altLang="ja-JP" sz="1400"/>
              <a:pPr eaLnBrk="1" hangingPunct="1">
                <a:spcBef>
                  <a:spcPct val="0"/>
                </a:spcBef>
              </a:pPr>
              <a:t>13</a:t>
            </a:fld>
            <a:endParaRPr lang="de-DE" altLang="ja-JP"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772239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E612C0-1922-4B15-9855-B32D5934698D}" type="slidenum">
              <a:rPr lang="de-DE" altLang="ja-JP" sz="1400"/>
              <a:pPr eaLnBrk="1" hangingPunct="1">
                <a:spcBef>
                  <a:spcPct val="0"/>
                </a:spcBef>
              </a:pPr>
              <a:t>14</a:t>
            </a:fld>
            <a:endParaRPr lang="de-DE" altLang="ja-JP"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921970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6AA096-0BE7-4A58-A1AA-AF30B184651F}" type="slidenum">
              <a:rPr lang="de-DE" altLang="ja-JP" sz="1400"/>
              <a:pPr eaLnBrk="1" hangingPunct="1">
                <a:spcBef>
                  <a:spcPct val="0"/>
                </a:spcBef>
              </a:pPr>
              <a:t>15</a:t>
            </a:fld>
            <a:endParaRPr lang="de-DE" altLang="ja-JP"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63219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Arial" panose="020B0604020202020204" pitchFamily="34" charset="0"/>
              </a:defRPr>
            </a:lvl1pPr>
            <a:lvl2pPr marL="742950" indent="-285750" defTabSz="989013" eaLnBrk="0" hangingPunct="0">
              <a:spcBef>
                <a:spcPct val="30000"/>
              </a:spcBef>
              <a:defRPr sz="1200">
                <a:solidFill>
                  <a:schemeClr val="tx1"/>
                </a:solidFill>
                <a:latin typeface="Arial" panose="020B0604020202020204" pitchFamily="34" charset="0"/>
              </a:defRPr>
            </a:lvl2pPr>
            <a:lvl3pPr marL="1143000" indent="-228600" defTabSz="989013" eaLnBrk="0" hangingPunct="0">
              <a:spcBef>
                <a:spcPct val="30000"/>
              </a:spcBef>
              <a:defRPr sz="1200">
                <a:solidFill>
                  <a:schemeClr val="tx1"/>
                </a:solidFill>
                <a:latin typeface="Arial" panose="020B0604020202020204" pitchFamily="34" charset="0"/>
              </a:defRPr>
            </a:lvl3pPr>
            <a:lvl4pPr marL="1600200" indent="-228600" defTabSz="989013" eaLnBrk="0" hangingPunct="0">
              <a:spcBef>
                <a:spcPct val="30000"/>
              </a:spcBef>
              <a:defRPr sz="1200">
                <a:solidFill>
                  <a:schemeClr val="tx1"/>
                </a:solidFill>
                <a:latin typeface="Arial" panose="020B0604020202020204" pitchFamily="34" charset="0"/>
              </a:defRPr>
            </a:lvl4pPr>
            <a:lvl5pPr marL="2057400" indent="-228600" defTabSz="989013" eaLnBrk="0" hangingPunct="0">
              <a:spcBef>
                <a:spcPct val="30000"/>
              </a:spcBef>
              <a:defRPr sz="1200">
                <a:solidFill>
                  <a:schemeClr val="tx1"/>
                </a:solidFill>
                <a:latin typeface="Arial" panose="020B0604020202020204" pitchFamily="34" charset="0"/>
              </a:defRPr>
            </a:lvl5pPr>
            <a:lvl6pPr marL="2514600" indent="-228600" defTabSz="9890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890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890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8901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62CB09-2751-4079-895C-8BD73A30D6F3}" type="slidenum">
              <a:rPr lang="ja-JP" altLang="de-DE" sz="1300">
                <a:latin typeface="Times New Roman" panose="02020603050405020304" pitchFamily="18" charset="0"/>
              </a:rPr>
              <a:pPr eaLnBrk="1" hangingPunct="1">
                <a:spcBef>
                  <a:spcPct val="0"/>
                </a:spcBef>
              </a:pPr>
              <a:t>16</a:t>
            </a:fld>
            <a:endParaRPr lang="de-DE" altLang="ja-JP" sz="1300">
              <a:latin typeface="Times New Roman" panose="02020603050405020304" pitchFamily="18" charset="0"/>
            </a:endParaRPr>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20937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689780-969E-4CE6-902B-C29A689DB82A}" type="slidenum">
              <a:rPr lang="ja-JP" altLang="de-DE" sz="1400"/>
              <a:pPr eaLnBrk="1" hangingPunct="1">
                <a:spcBef>
                  <a:spcPct val="0"/>
                </a:spcBef>
              </a:pPr>
              <a:t>17</a:t>
            </a:fld>
            <a:endParaRPr lang="de-DE" altLang="ja-JP"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35169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689780-969E-4CE6-902B-C29A689DB82A}" type="slidenum">
              <a:rPr lang="ja-JP" altLang="de-DE" sz="1400"/>
              <a:pPr eaLnBrk="1" hangingPunct="1">
                <a:spcBef>
                  <a:spcPct val="0"/>
                </a:spcBef>
              </a:pPr>
              <a:t>18</a:t>
            </a:fld>
            <a:endParaRPr lang="de-DE" altLang="ja-JP"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35169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81EF29-BECD-4447-8832-DB45ACC0706C}" type="slidenum">
              <a:rPr lang="de-DE" altLang="ja-JP" sz="1400"/>
              <a:pPr eaLnBrk="1" hangingPunct="1">
                <a:spcBef>
                  <a:spcPct val="0"/>
                </a:spcBef>
              </a:pPr>
              <a:t>19</a:t>
            </a:fld>
            <a:endParaRPr lang="de-DE" altLang="ja-JP" sz="14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15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215213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41288" y="768350"/>
            <a:ext cx="6821487" cy="3836988"/>
          </a:xfrm>
          <a:ln/>
        </p:spPr>
      </p:sp>
      <p:sp>
        <p:nvSpPr>
          <p:cNvPr id="1198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547921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41288" y="768350"/>
            <a:ext cx="6821487" cy="3836988"/>
          </a:xfrm>
          <a:ln/>
        </p:spPr>
      </p:sp>
      <p:sp>
        <p:nvSpPr>
          <p:cNvPr id="1198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5479212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41288" y="768350"/>
            <a:ext cx="6821487" cy="3836988"/>
          </a:xfrm>
          <a:ln/>
        </p:spPr>
      </p:sp>
      <p:sp>
        <p:nvSpPr>
          <p:cNvPr id="1198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547921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41288" y="768350"/>
            <a:ext cx="6821487" cy="3836988"/>
          </a:xfrm>
          <a:ln/>
        </p:spPr>
      </p:sp>
      <p:sp>
        <p:nvSpPr>
          <p:cNvPr id="1198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5479212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AA3263-33A3-48D9-A05D-FF97D3CC2A7D}" type="slidenum">
              <a:rPr lang="de-DE" altLang="ja-JP" sz="1400"/>
              <a:pPr eaLnBrk="1" hangingPunct="1">
                <a:spcBef>
                  <a:spcPct val="0"/>
                </a:spcBef>
              </a:pPr>
              <a:t>24</a:t>
            </a:fld>
            <a:endParaRPr lang="de-DE" altLang="ja-JP"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9842963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9B6456-AC3A-4D1D-8E21-6B4ECC41057B}" type="slidenum">
              <a:rPr lang="de-DE" altLang="ja-JP" sz="1400"/>
              <a:pPr eaLnBrk="1" hangingPunct="1">
                <a:spcBef>
                  <a:spcPct val="0"/>
                </a:spcBef>
              </a:pPr>
              <a:t>25</a:t>
            </a:fld>
            <a:endParaRPr lang="de-DE" altLang="ja-JP"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808597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0A1F49-A9C2-4CC5-BAB6-443DD369A2C3}" type="slidenum">
              <a:rPr lang="de-DE" altLang="ja-JP" sz="1400"/>
              <a:pPr eaLnBrk="1" hangingPunct="1">
                <a:spcBef>
                  <a:spcPct val="0"/>
                </a:spcBef>
              </a:pPr>
              <a:t>26</a:t>
            </a:fld>
            <a:endParaRPr lang="de-DE" altLang="ja-JP"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930036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DFE758-93A6-4AB2-9F42-BE92473F25B5}" type="slidenum">
              <a:rPr lang="de-DE" altLang="ja-JP" sz="1400"/>
              <a:pPr eaLnBrk="1" hangingPunct="1">
                <a:spcBef>
                  <a:spcPct val="0"/>
                </a:spcBef>
              </a:pPr>
              <a:t>27</a:t>
            </a:fld>
            <a:endParaRPr lang="de-DE" altLang="ja-JP"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54116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7A4E94-33B2-4289-9892-D5C92654910E}" type="slidenum">
              <a:rPr lang="de-DE" altLang="ja-JP" sz="1400"/>
              <a:pPr eaLnBrk="1" hangingPunct="1">
                <a:spcBef>
                  <a:spcPct val="0"/>
                </a:spcBef>
              </a:pPr>
              <a:t>28</a:t>
            </a:fld>
            <a:endParaRPr lang="de-DE" altLang="ja-JP" sz="1400"/>
          </a:p>
        </p:txBody>
      </p:sp>
      <p:sp>
        <p:nvSpPr>
          <p:cNvPr id="1249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7158207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B38FAB-3A26-4B66-8590-3E463AA66FDA}" type="slidenum">
              <a:rPr lang="de-DE" altLang="ja-JP" sz="1400"/>
              <a:pPr eaLnBrk="1" hangingPunct="1">
                <a:spcBef>
                  <a:spcPct val="0"/>
                </a:spcBef>
              </a:pPr>
              <a:t>29</a:t>
            </a:fld>
            <a:endParaRPr lang="de-DE" altLang="ja-JP" sz="1400"/>
          </a:p>
        </p:txBody>
      </p:sp>
      <p:sp>
        <p:nvSpPr>
          <p:cNvPr id="1259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1693172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FADE2D-7BAE-448F-8DC0-1541DF5047C6}" type="slidenum">
              <a:rPr lang="de-DE" altLang="ja-JP" sz="1400"/>
              <a:pPr eaLnBrk="1" hangingPunct="1">
                <a:spcBef>
                  <a:spcPct val="0"/>
                </a:spcBef>
              </a:pPr>
              <a:t>30</a:t>
            </a:fld>
            <a:endParaRPr lang="de-DE" altLang="ja-JP"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810206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7662C1-BEFC-4D82-AB29-794289C4AC79}" type="slidenum">
              <a:rPr lang="de-DE" altLang="ja-JP" sz="1400"/>
              <a:pPr eaLnBrk="1" hangingPunct="1">
                <a:spcBef>
                  <a:spcPct val="0"/>
                </a:spcBef>
              </a:pPr>
              <a:t>31</a:t>
            </a:fld>
            <a:endParaRPr lang="de-DE" altLang="ja-JP"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912383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05E663-79E5-46E1-A324-013621C116CF}" type="slidenum">
              <a:rPr lang="de-DE" altLang="ja-JP" sz="1400"/>
              <a:pPr eaLnBrk="1" hangingPunct="1">
                <a:spcBef>
                  <a:spcPct val="0"/>
                </a:spcBef>
              </a:pPr>
              <a:t>32</a:t>
            </a:fld>
            <a:endParaRPr lang="de-DE" altLang="ja-JP" sz="1400"/>
          </a:p>
        </p:txBody>
      </p:sp>
      <p:sp>
        <p:nvSpPr>
          <p:cNvPr id="1290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0901407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E7008A-AB1B-46F5-AD51-7A1347C5310C}" type="slidenum">
              <a:rPr lang="de-DE" altLang="ja-JP" sz="1400"/>
              <a:pPr eaLnBrk="1" hangingPunct="1">
                <a:spcBef>
                  <a:spcPct val="0"/>
                </a:spcBef>
              </a:pPr>
              <a:t>33</a:t>
            </a:fld>
            <a:endParaRPr lang="de-DE" altLang="ja-JP" sz="1400"/>
          </a:p>
        </p:txBody>
      </p:sp>
      <p:sp>
        <p:nvSpPr>
          <p:cNvPr id="1300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1663681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77BCC9-7D98-4A49-B660-C52A2DD715E0}" type="slidenum">
              <a:rPr lang="de-DE" altLang="ja-JP" sz="1400"/>
              <a:pPr eaLnBrk="1" hangingPunct="1">
                <a:spcBef>
                  <a:spcPct val="0"/>
                </a:spcBef>
              </a:pPr>
              <a:t>35</a:t>
            </a:fld>
            <a:endParaRPr lang="de-DE" altLang="ja-JP" sz="1400"/>
          </a:p>
        </p:txBody>
      </p:sp>
      <p:sp>
        <p:nvSpPr>
          <p:cNvPr id="1310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9306401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91A0DF-5A7A-4DF9-99ED-F8BC408C5F2A}" type="slidenum">
              <a:rPr lang="de-DE" altLang="ja-JP" sz="1400"/>
              <a:pPr eaLnBrk="1" hangingPunct="1">
                <a:spcBef>
                  <a:spcPct val="0"/>
                </a:spcBef>
              </a:pPr>
              <a:t>36</a:t>
            </a:fld>
            <a:endParaRPr lang="de-DE" altLang="ja-JP" sz="1400"/>
          </a:p>
        </p:txBody>
      </p:sp>
      <p:sp>
        <p:nvSpPr>
          <p:cNvPr id="132099"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32100"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7419267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14D95E-8C9C-4C7A-8EB3-05B6CB53CDEE}" type="slidenum">
              <a:rPr lang="de-DE" altLang="ja-JP" sz="1400"/>
              <a:pPr eaLnBrk="1" hangingPunct="1">
                <a:spcBef>
                  <a:spcPct val="0"/>
                </a:spcBef>
              </a:pPr>
              <a:t>37</a:t>
            </a:fld>
            <a:endParaRPr lang="de-DE" altLang="ja-JP"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0975279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5FAA03-5D52-4A5C-86BC-5DCA9DB3DDDB}" type="slidenum">
              <a:rPr lang="de-DE" altLang="ja-JP" sz="1400"/>
              <a:pPr eaLnBrk="1" hangingPunct="1">
                <a:spcBef>
                  <a:spcPct val="0"/>
                </a:spcBef>
              </a:pPr>
              <a:t>38</a:t>
            </a:fld>
            <a:endParaRPr lang="de-DE" altLang="ja-JP"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4990797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26293E-B846-456C-BDF8-50895BD5C040}" type="slidenum">
              <a:rPr lang="de-DE" altLang="ja-JP" sz="1400"/>
              <a:pPr eaLnBrk="1" hangingPunct="1">
                <a:spcBef>
                  <a:spcPct val="0"/>
                </a:spcBef>
              </a:pPr>
              <a:t>39</a:t>
            </a:fld>
            <a:endParaRPr lang="de-DE" altLang="ja-JP"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555100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A6282A-5D76-4E67-B28F-B7AE52AAA303}" type="slidenum">
              <a:rPr lang="de-DE" altLang="ja-JP" sz="1400"/>
              <a:pPr eaLnBrk="1" hangingPunct="1">
                <a:spcBef>
                  <a:spcPct val="0"/>
                </a:spcBef>
              </a:pPr>
              <a:t>40</a:t>
            </a:fld>
            <a:endParaRPr lang="de-DE" altLang="ja-JP"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9847165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23CE34-5AAD-4E3D-BD1A-0502C4A5AD4F}" type="slidenum">
              <a:rPr lang="de-DE" altLang="ja-JP" sz="1400"/>
              <a:pPr eaLnBrk="1" hangingPunct="1">
                <a:spcBef>
                  <a:spcPct val="0"/>
                </a:spcBef>
              </a:pPr>
              <a:t>41</a:t>
            </a:fld>
            <a:endParaRPr lang="de-DE" altLang="ja-JP"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145739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9305A7-44F6-4E7F-8F04-23DEA52CB145}" type="slidenum">
              <a:rPr lang="de-DE" altLang="ja-JP" sz="1400"/>
              <a:pPr eaLnBrk="1" hangingPunct="1">
                <a:spcBef>
                  <a:spcPct val="0"/>
                </a:spcBef>
              </a:pPr>
              <a:t>42</a:t>
            </a:fld>
            <a:endParaRPr lang="de-DE" altLang="ja-JP"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2268202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B1FEF8-11EF-4F83-BDD6-950C297BC5A0}" type="slidenum">
              <a:rPr lang="de-DE" altLang="ja-JP" sz="1400"/>
              <a:pPr eaLnBrk="1" hangingPunct="1">
                <a:spcBef>
                  <a:spcPct val="0"/>
                </a:spcBef>
              </a:pPr>
              <a:t>43</a:t>
            </a:fld>
            <a:endParaRPr lang="de-DE" altLang="ja-JP"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7611734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D06F87-6811-4F03-A255-FFF71F214D89}" type="slidenum">
              <a:rPr lang="de-DE" altLang="ja-JP" sz="1400"/>
              <a:pPr eaLnBrk="1" hangingPunct="1">
                <a:spcBef>
                  <a:spcPct val="0"/>
                </a:spcBef>
              </a:pPr>
              <a:t>44</a:t>
            </a:fld>
            <a:endParaRPr lang="de-DE" altLang="ja-JP"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217542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9B8466-18A9-4821-9053-D115E60B145C}" type="slidenum">
              <a:rPr lang="de-DE" altLang="ja-JP" sz="1400"/>
              <a:pPr eaLnBrk="1" hangingPunct="1">
                <a:spcBef>
                  <a:spcPct val="0"/>
                </a:spcBef>
              </a:pPr>
              <a:t>45</a:t>
            </a:fld>
            <a:endParaRPr lang="de-DE" altLang="ja-JP"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071101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33D0C3-9EF4-4847-81D6-1D9972D98DA5}" type="slidenum">
              <a:rPr lang="de-DE" altLang="ja-JP" sz="1400"/>
              <a:pPr eaLnBrk="1" hangingPunct="1">
                <a:spcBef>
                  <a:spcPct val="0"/>
                </a:spcBef>
              </a:pPr>
              <a:t>46</a:t>
            </a:fld>
            <a:endParaRPr lang="de-DE" altLang="ja-JP"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8644387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E569A5-0C1B-48BE-80D8-BBAF0AC71B54}" type="slidenum">
              <a:rPr lang="de-DE" altLang="ja-JP" sz="1400"/>
              <a:pPr eaLnBrk="1" hangingPunct="1">
                <a:spcBef>
                  <a:spcPct val="0"/>
                </a:spcBef>
              </a:pPr>
              <a:t>47</a:t>
            </a:fld>
            <a:endParaRPr lang="de-DE" altLang="ja-JP"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9402598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C64BAB-C7F0-4C26-9580-8E78C55DC968}" type="slidenum">
              <a:rPr lang="de-DE" altLang="ja-JP" sz="1400"/>
              <a:pPr eaLnBrk="1" hangingPunct="1">
                <a:spcBef>
                  <a:spcPct val="0"/>
                </a:spcBef>
              </a:pPr>
              <a:t>48</a:t>
            </a:fld>
            <a:endParaRPr lang="de-DE" altLang="ja-JP"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7146885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E4BB2-A0F8-4EA8-96DC-A5B663FD4E98}" type="slidenum">
              <a:rPr lang="de-DE" altLang="ja-JP" sz="1400"/>
              <a:pPr eaLnBrk="1" hangingPunct="1">
                <a:spcBef>
                  <a:spcPct val="0"/>
                </a:spcBef>
              </a:pPr>
              <a:t>49</a:t>
            </a:fld>
            <a:endParaRPr lang="de-DE" altLang="ja-JP"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3992403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A06660-5D66-4AB2-B5F2-7155AA8D1C8F}" type="slidenum">
              <a:rPr lang="de-DE" altLang="ja-JP" sz="1400"/>
              <a:pPr eaLnBrk="1" hangingPunct="1">
                <a:spcBef>
                  <a:spcPct val="0"/>
                </a:spcBef>
              </a:pPr>
              <a:t>50</a:t>
            </a:fld>
            <a:endParaRPr lang="de-DE" altLang="ja-JP"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8348009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25E72E-757E-4F43-82C1-BACAD98FFCAA}" type="slidenum">
              <a:rPr lang="de-DE" altLang="ja-JP" sz="1400"/>
              <a:pPr eaLnBrk="1" hangingPunct="1">
                <a:spcBef>
                  <a:spcPct val="0"/>
                </a:spcBef>
              </a:pPr>
              <a:t>51</a:t>
            </a:fld>
            <a:endParaRPr lang="de-DE" altLang="ja-JP"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5084527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4958F1-D430-40FB-BDCA-F0B44F0F8381}" type="slidenum">
              <a:rPr lang="de-DE" altLang="ja-JP" sz="1400"/>
              <a:pPr eaLnBrk="1" hangingPunct="1">
                <a:spcBef>
                  <a:spcPct val="0"/>
                </a:spcBef>
              </a:pPr>
              <a:t>52</a:t>
            </a:fld>
            <a:endParaRPr lang="de-DE" altLang="ja-JP"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8385490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AEF580-5508-4DFF-8249-42D5A282D9B7}" type="slidenum">
              <a:rPr lang="de-DE" altLang="ja-JP" sz="1400"/>
              <a:pPr eaLnBrk="1" hangingPunct="1">
                <a:spcBef>
                  <a:spcPct val="0"/>
                </a:spcBef>
              </a:pPr>
              <a:t>53</a:t>
            </a:fld>
            <a:endParaRPr lang="de-DE" altLang="ja-JP" sz="1400"/>
          </a:p>
        </p:txBody>
      </p:sp>
      <p:sp>
        <p:nvSpPr>
          <p:cNvPr id="1495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8183401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6C0430-2405-4831-B9A0-48FCCAD1787A}" type="slidenum">
              <a:rPr lang="de-DE" altLang="ja-JP" sz="1400"/>
              <a:pPr eaLnBrk="1" hangingPunct="1">
                <a:spcBef>
                  <a:spcPct val="0"/>
                </a:spcBef>
              </a:pPr>
              <a:t>54</a:t>
            </a:fld>
            <a:endParaRPr lang="de-DE" altLang="ja-JP" sz="1400"/>
          </a:p>
        </p:txBody>
      </p:sp>
      <p:sp>
        <p:nvSpPr>
          <p:cNvPr id="1505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5799843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56F7D7-2938-4FA0-B3E5-E6F32B0968A1}" type="slidenum">
              <a:rPr lang="de-DE" altLang="ja-JP" sz="1400"/>
              <a:pPr eaLnBrk="1" hangingPunct="1">
                <a:spcBef>
                  <a:spcPct val="0"/>
                </a:spcBef>
              </a:pPr>
              <a:t>55</a:t>
            </a:fld>
            <a:endParaRPr lang="de-DE" altLang="ja-JP"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302355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DA4927-7690-4A3D-987D-4DBAF9B40E68}" type="slidenum">
              <a:rPr lang="de-DE" altLang="ja-JP" sz="1400"/>
              <a:pPr eaLnBrk="1" hangingPunct="1">
                <a:spcBef>
                  <a:spcPct val="0"/>
                </a:spcBef>
              </a:pPr>
              <a:t>56</a:t>
            </a:fld>
            <a:endParaRPr lang="de-DE" altLang="ja-JP"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232190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C4EE5A-53C4-4718-8689-037CBF8C6E6D}" type="slidenum">
              <a:rPr lang="de-DE" altLang="ja-JP" sz="1400"/>
              <a:pPr eaLnBrk="1" hangingPunct="1">
                <a:spcBef>
                  <a:spcPct val="0"/>
                </a:spcBef>
              </a:pPr>
              <a:t>57</a:t>
            </a:fld>
            <a:endParaRPr lang="de-DE" altLang="ja-JP"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8931080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01E35F-D900-46BF-A628-2BBFD0C007CF}" type="slidenum">
              <a:rPr lang="de-DE" altLang="ja-JP" sz="1400"/>
              <a:pPr eaLnBrk="1" hangingPunct="1">
                <a:spcBef>
                  <a:spcPct val="0"/>
                </a:spcBef>
              </a:pPr>
              <a:t>58</a:t>
            </a:fld>
            <a:endParaRPr lang="de-DE" altLang="ja-JP"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9086509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C25EC1-3B78-4304-A60D-D8B9318FC4D9}" type="slidenum">
              <a:rPr lang="de-DE" altLang="ja-JP" sz="1400"/>
              <a:pPr eaLnBrk="1" hangingPunct="1">
                <a:spcBef>
                  <a:spcPct val="0"/>
                </a:spcBef>
              </a:pPr>
              <a:t>59</a:t>
            </a:fld>
            <a:endParaRPr lang="de-DE" altLang="ja-JP"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837699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C25EC1-3B78-4304-A60D-D8B9318FC4D9}" type="slidenum">
              <a:rPr lang="de-DE" altLang="ja-JP" sz="1400"/>
              <a:pPr eaLnBrk="1" hangingPunct="1">
                <a:spcBef>
                  <a:spcPct val="0"/>
                </a:spcBef>
              </a:pPr>
              <a:t>60</a:t>
            </a:fld>
            <a:endParaRPr lang="de-DE" altLang="ja-JP"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837699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C25EC1-3B78-4304-A60D-D8B9318FC4D9}" type="slidenum">
              <a:rPr lang="de-DE" altLang="ja-JP" sz="1400"/>
              <a:pPr eaLnBrk="1" hangingPunct="1">
                <a:spcBef>
                  <a:spcPct val="0"/>
                </a:spcBef>
              </a:pPr>
              <a:t>61</a:t>
            </a:fld>
            <a:endParaRPr lang="de-DE" altLang="ja-JP"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837699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C25EC1-3B78-4304-A60D-D8B9318FC4D9}" type="slidenum">
              <a:rPr lang="de-DE" altLang="ja-JP" sz="1400"/>
              <a:pPr eaLnBrk="1" hangingPunct="1">
                <a:spcBef>
                  <a:spcPct val="0"/>
                </a:spcBef>
              </a:pPr>
              <a:t>62</a:t>
            </a:fld>
            <a:endParaRPr lang="de-DE" altLang="ja-JP"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837699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C25EC1-3B78-4304-A60D-D8B9318FC4D9}" type="slidenum">
              <a:rPr lang="de-DE" altLang="ja-JP" sz="1400"/>
              <a:pPr eaLnBrk="1" hangingPunct="1">
                <a:spcBef>
                  <a:spcPct val="0"/>
                </a:spcBef>
              </a:pPr>
              <a:t>63</a:t>
            </a:fld>
            <a:endParaRPr lang="de-DE" altLang="ja-JP"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837699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C25EC1-3B78-4304-A60D-D8B9318FC4D9}" type="slidenum">
              <a:rPr lang="de-DE" altLang="ja-JP" sz="1400"/>
              <a:pPr eaLnBrk="1" hangingPunct="1">
                <a:spcBef>
                  <a:spcPct val="0"/>
                </a:spcBef>
              </a:pPr>
              <a:t>64</a:t>
            </a:fld>
            <a:endParaRPr lang="de-DE" altLang="ja-JP"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2837699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B4553-0FE1-4420-8C1C-D1FF819E65E7}" type="slidenum">
              <a:rPr lang="de-DE" altLang="ja-JP" sz="1400"/>
              <a:pPr eaLnBrk="1" hangingPunct="1">
                <a:spcBef>
                  <a:spcPct val="0"/>
                </a:spcBef>
              </a:pPr>
              <a:t>65</a:t>
            </a:fld>
            <a:endParaRPr lang="de-DE" altLang="ja-JP"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9356672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B4553-0FE1-4420-8C1C-D1FF819E65E7}" type="slidenum">
              <a:rPr lang="de-DE" altLang="ja-JP" sz="1400"/>
              <a:pPr eaLnBrk="1" hangingPunct="1">
                <a:spcBef>
                  <a:spcPct val="0"/>
                </a:spcBef>
              </a:pPr>
              <a:t>66</a:t>
            </a:fld>
            <a:endParaRPr lang="de-DE" altLang="ja-JP"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9356672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BB4553-0FE1-4420-8C1C-D1FF819E65E7}" type="slidenum">
              <a:rPr lang="de-DE" altLang="ja-JP" sz="1400"/>
              <a:pPr eaLnBrk="1" hangingPunct="1">
                <a:spcBef>
                  <a:spcPct val="0"/>
                </a:spcBef>
              </a:pPr>
              <a:t>67</a:t>
            </a:fld>
            <a:endParaRPr lang="de-DE" altLang="ja-JP"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9356672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2CEB7F-A76B-44D4-8F38-EEC30F799C3C}" type="slidenum">
              <a:rPr lang="de-DE" altLang="ja-JP" sz="1400"/>
              <a:pPr eaLnBrk="1" hangingPunct="1">
                <a:spcBef>
                  <a:spcPct val="0"/>
                </a:spcBef>
              </a:pPr>
              <a:t>69</a:t>
            </a:fld>
            <a:endParaRPr lang="de-DE" altLang="ja-JP"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3674617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EB59D7-D124-453B-9B03-8DC02D46F6B3}" type="slidenum">
              <a:rPr lang="de-DE" altLang="ja-JP" sz="1300">
                <a:solidFill>
                  <a:srgbClr val="000000"/>
                </a:solidFill>
              </a:rPr>
              <a:pPr eaLnBrk="1" hangingPunct="1">
                <a:spcBef>
                  <a:spcPct val="0"/>
                </a:spcBef>
              </a:pPr>
              <a:t>70</a:t>
            </a:fld>
            <a:endParaRPr lang="de-DE" altLang="ja-JP" sz="1300">
              <a:solidFill>
                <a:srgbClr val="000000"/>
              </a:solidFill>
            </a:endParaRPr>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032370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2D4C66-2B3A-49A4-A021-D0FD689B5F49}" type="slidenum">
              <a:rPr lang="de-DE" altLang="ja-JP" sz="1300">
                <a:solidFill>
                  <a:srgbClr val="000000"/>
                </a:solidFill>
              </a:rPr>
              <a:pPr eaLnBrk="1" hangingPunct="1">
                <a:spcBef>
                  <a:spcPct val="0"/>
                </a:spcBef>
              </a:pPr>
              <a:t>71</a:t>
            </a:fld>
            <a:endParaRPr lang="de-DE" altLang="ja-JP" sz="1300">
              <a:solidFill>
                <a:srgbClr val="000000"/>
              </a:solidFill>
            </a:endParaRPr>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8323796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932B9D-EA5E-4F7E-96D2-794A46E79B62}" type="slidenum">
              <a:rPr lang="de-DE" altLang="ja-JP" sz="1300">
                <a:solidFill>
                  <a:srgbClr val="000000"/>
                </a:solidFill>
              </a:rPr>
              <a:pPr eaLnBrk="1" hangingPunct="1">
                <a:spcBef>
                  <a:spcPct val="0"/>
                </a:spcBef>
              </a:pPr>
              <a:t>72</a:t>
            </a:fld>
            <a:endParaRPr lang="de-DE" altLang="ja-JP" sz="1300">
              <a:solidFill>
                <a:srgbClr val="000000"/>
              </a:solidFill>
            </a:endParaRPr>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1147528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DAB340-7C9C-4D93-AC31-9FBDE660DDDE}" type="slidenum">
              <a:rPr lang="de-DE" altLang="ja-JP" sz="1300">
                <a:solidFill>
                  <a:srgbClr val="000000"/>
                </a:solidFill>
              </a:rPr>
              <a:pPr eaLnBrk="1" hangingPunct="1">
                <a:spcBef>
                  <a:spcPct val="0"/>
                </a:spcBef>
              </a:pPr>
              <a:t>73</a:t>
            </a:fld>
            <a:endParaRPr lang="de-DE" altLang="ja-JP" sz="1300">
              <a:solidFill>
                <a:srgbClr val="000000"/>
              </a:solidFill>
            </a:endParaRPr>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196608250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051926-1D04-4208-AAFC-241F48BD30E6}" type="slidenum">
              <a:rPr lang="de-DE" altLang="ja-JP" sz="1300">
                <a:solidFill>
                  <a:srgbClr val="000000"/>
                </a:solidFill>
              </a:rPr>
              <a:pPr eaLnBrk="1" hangingPunct="1">
                <a:spcBef>
                  <a:spcPct val="0"/>
                </a:spcBef>
              </a:pPr>
              <a:t>74</a:t>
            </a:fld>
            <a:endParaRPr lang="de-DE" altLang="ja-JP" sz="1300">
              <a:solidFill>
                <a:srgbClr val="000000"/>
              </a:solidFill>
            </a:endParaRPr>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32150340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015E10-98D6-4A5E-9F67-01F606C4AF6C}" type="slidenum">
              <a:rPr lang="de-DE" altLang="ja-JP" sz="1300">
                <a:solidFill>
                  <a:srgbClr val="000000"/>
                </a:solidFill>
              </a:rPr>
              <a:pPr eaLnBrk="1" hangingPunct="1">
                <a:spcBef>
                  <a:spcPct val="0"/>
                </a:spcBef>
              </a:pPr>
              <a:t>75</a:t>
            </a:fld>
            <a:endParaRPr lang="de-DE" altLang="ja-JP" sz="1300">
              <a:solidFill>
                <a:srgbClr val="000000"/>
              </a:solidFill>
            </a:endParaRPr>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22680609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0DBD23-EB14-476B-8E31-2E4985A838C8}" type="slidenum">
              <a:rPr lang="de-DE" altLang="ja-JP" sz="1300">
                <a:solidFill>
                  <a:srgbClr val="000000"/>
                </a:solidFill>
              </a:rPr>
              <a:pPr eaLnBrk="1" hangingPunct="1">
                <a:spcBef>
                  <a:spcPct val="0"/>
                </a:spcBef>
              </a:pPr>
              <a:t>76</a:t>
            </a:fld>
            <a:endParaRPr lang="de-DE" altLang="ja-JP" sz="1300">
              <a:solidFill>
                <a:srgbClr val="000000"/>
              </a:solidFill>
            </a:endParaRPr>
          </a:p>
        </p:txBody>
      </p:sp>
      <p:sp>
        <p:nvSpPr>
          <p:cNvPr id="300035" name="Rectangle 2"/>
          <p:cNvSpPr>
            <a:spLocks noGrp="1" noRot="1" noChangeAspect="1" noChangeArrowheads="1" noTextEdit="1"/>
          </p:cNvSpPr>
          <p:nvPr>
            <p:ph type="sldImg"/>
          </p:nvPr>
        </p:nvSpPr>
        <p:spPr>
          <a:xfrm>
            <a:off x="138113" y="768350"/>
            <a:ext cx="6824662" cy="3836988"/>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p>
        </p:txBody>
      </p:sp>
    </p:spTree>
    <p:extLst>
      <p:ext uri="{BB962C8B-B14F-4D97-AF65-F5344CB8AC3E}">
        <p14:creationId xmlns:p14="http://schemas.microsoft.com/office/powerpoint/2010/main" val="94505163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EE846D-2CC5-4ECB-8DD7-AB0D5ED0840A}" type="slidenum">
              <a:rPr lang="de-DE" altLang="de-DE" smtClean="0"/>
              <a:pPr/>
              <a:t>77</a:t>
            </a:fld>
            <a:endParaRPr lang="de-DE" altLang="de-DE"/>
          </a:p>
        </p:txBody>
      </p:sp>
    </p:spTree>
    <p:extLst>
      <p:ext uri="{BB962C8B-B14F-4D97-AF65-F5344CB8AC3E}">
        <p14:creationId xmlns:p14="http://schemas.microsoft.com/office/powerpoint/2010/main" val="9650036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EE846D-2CC5-4ECB-8DD7-AB0D5ED0840A}" type="slidenum">
              <a:rPr lang="de-DE" altLang="de-DE" smtClean="0"/>
              <a:pPr/>
              <a:t>78</a:t>
            </a:fld>
            <a:endParaRPr lang="de-DE" altLang="de-DE"/>
          </a:p>
        </p:txBody>
      </p:sp>
    </p:spTree>
    <p:extLst>
      <p:ext uri="{BB962C8B-B14F-4D97-AF65-F5344CB8AC3E}">
        <p14:creationId xmlns:p14="http://schemas.microsoft.com/office/powerpoint/2010/main" val="2747945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86660C87-58C7-4C85-A12D-738F98FB3CC9}" type="slidenum">
              <a:rPr lang="de-DE" altLang="ja-JP" smtClean="0"/>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bwMode="gray"/>
        <p:txBody>
          <a:bodyPr>
            <a:noAutofit/>
          </a:bodyPr>
          <a:lstStyle>
            <a:lvl1pPr>
              <a:defRPr b="0"/>
            </a:lvl1pPr>
          </a:lstStyle>
          <a:p>
            <a:fld id="{65688D60-0124-429F-9173-DAB8C60480BF}" type="slidenum">
              <a:rPr lang="de-DE" altLang="ja-JP" smtClean="0"/>
              <a:pPr/>
              <a:t>‹Nr.›</a:t>
            </a:fld>
            <a:endParaRPr lang="de-DE" altLang="ja-JP"/>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7" name="Slide Number Placeholder 6"/>
          <p:cNvSpPr>
            <a:spLocks noGrp="1"/>
          </p:cNvSpPr>
          <p:nvPr>
            <p:ph type="sldNum" sz="quarter" idx="12"/>
          </p:nvPr>
        </p:nvSpPr>
        <p:spPr bwMode="gray"/>
        <p:txBody>
          <a:bodyPr/>
          <a:lstStyle>
            <a:lvl1pPr>
              <a:defRPr b="0"/>
            </a:lvl1pPr>
          </a:lstStyle>
          <a:p>
            <a:fld id="{C4003F4F-CA9B-4BE7-9900-07CA94F384CA}" type="slidenum">
              <a:rPr lang="de-DE" altLang="ja-JP" smtClean="0"/>
              <a:pPr/>
              <a:t>‹Nr.›</a:t>
            </a:fld>
            <a:endParaRPr lang="de-DE" altLang="ja-JP"/>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86660C87-58C7-4C85-A12D-738F98FB3CC9}" type="slidenum">
              <a:rPr lang="de-DE" altLang="ja-JP" smtClean="0"/>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86660C87-58C7-4C85-A12D-738F98FB3CC9}" type="slidenum">
              <a:rPr lang="de-DE" altLang="ja-JP" smtClean="0"/>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bwMode="gray"/>
        <p:txBody>
          <a:bodyPr/>
          <a:lstStyle>
            <a:lvl1pPr>
              <a:defRPr b="0"/>
            </a:lvl1pPr>
          </a:lstStyle>
          <a:p>
            <a:fld id="{4441B143-EC7D-4CF1-AF2B-274533AA50CE}" type="slidenum">
              <a:rPr lang="de-DE" altLang="ja-JP" smtClean="0"/>
              <a:pPr/>
              <a:t>‹Nr.›</a:t>
            </a:fld>
            <a:endParaRPr lang="de-DE" altLang="ja-JP"/>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4" name="Slide Number Placeholder 3"/>
          <p:cNvSpPr>
            <a:spLocks noGrp="1"/>
          </p:cNvSpPr>
          <p:nvPr>
            <p:ph type="sldNum" sz="quarter" idx="12"/>
          </p:nvPr>
        </p:nvSpPr>
        <p:spPr bwMode="gray"/>
        <p:txBody>
          <a:bodyPr/>
          <a:lstStyle>
            <a:lvl1pPr>
              <a:defRPr b="0"/>
            </a:lvl1pPr>
          </a:lstStyle>
          <a:p>
            <a:fld id="{9ABE5343-285D-482C-BA47-8DAB0B7C99B3}" type="slidenum">
              <a:rPr lang="de-DE" altLang="ja-JP" smtClean="0"/>
              <a:pPr/>
              <a:t>‹Nr.›</a:t>
            </a:fld>
            <a:endParaRPr lang="de-DE" altLang="ja-JP"/>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5927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2135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ja-JP" altLang="en-US" sz="1000" b="0" dirty="0">
                <a:solidFill>
                  <a:srgbClr val="333333"/>
                </a:solidFill>
                <a:latin typeface="Calibri Light"/>
              </a:rPr>
              <a:t>このモジュールでの画像の使用は作者や著作権者によってそれぞれ、快く使用許可を得ています。詳細 </a:t>
            </a:r>
            <a:r>
              <a:rPr lang="en-US" altLang="ja-JP" sz="1000" b="0" dirty="0">
                <a:solidFill>
                  <a:srgbClr val="333333"/>
                </a:solidFill>
                <a:latin typeface="Calibri Light"/>
              </a:rPr>
              <a:t>(</a:t>
            </a:r>
            <a:r>
              <a:rPr lang="ja-JP" altLang="en-US" sz="1000" b="0" dirty="0">
                <a:solidFill>
                  <a:srgbClr val="333333"/>
                </a:solidFill>
                <a:latin typeface="Calibri Light"/>
              </a:rPr>
              <a:t>作者、タイトル</a:t>
            </a:r>
            <a:r>
              <a:rPr lang="en-US" altLang="ja-JP" sz="1000" b="0" dirty="0">
                <a:solidFill>
                  <a:srgbClr val="333333"/>
                </a:solidFill>
                <a:latin typeface="Calibri Light"/>
              </a:rPr>
              <a:t>) </a:t>
            </a:r>
            <a:r>
              <a:rPr lang="ja-JP" altLang="en-US" sz="1000" b="0" dirty="0">
                <a:solidFill>
                  <a:srgbClr val="333333"/>
                </a:solidFill>
                <a:latin typeface="Calibri Light"/>
              </a:rPr>
              <a:t>についてはこの発表用のスライドの最後を参照してください。</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69307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7 – </a:t>
            </a:r>
            <a:r>
              <a:rPr lang="ja-JP" altLang="en-US">
                <a:solidFill>
                  <a:srgbClr val="333333"/>
                </a:solidFill>
              </a:rPr>
              <a:t>結論への飛躍 </a:t>
            </a:r>
            <a:r>
              <a:rPr lang="en-US" altLang="ja-JP">
                <a:solidFill>
                  <a:srgbClr val="333333"/>
                </a:solidFill>
              </a:rPr>
              <a:t>II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102801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ja-JP" altLang="en-US">
                <a:solidFill>
                  <a:srgbClr val="333333"/>
                </a:solidFill>
              </a:rPr>
              <a:t>トレーニング・モジュール </a:t>
            </a:r>
            <a:r>
              <a:rPr lang="en-US" altLang="ja-JP">
                <a:solidFill>
                  <a:srgbClr val="333333"/>
                </a:solidFill>
              </a:rPr>
              <a:t>7 – </a:t>
            </a:r>
            <a:r>
              <a:rPr lang="ja-JP" altLang="en-US">
                <a:solidFill>
                  <a:srgbClr val="333333"/>
                </a:solidFill>
              </a:rPr>
              <a:t>結論への飛躍 </a:t>
            </a:r>
            <a:r>
              <a:rPr lang="en-US" altLang="ja-JP">
                <a:solidFill>
                  <a:srgbClr val="333333"/>
                </a:solidFill>
              </a:rPr>
              <a:t>II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30134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252335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7 – </a:t>
            </a:r>
            <a:r>
              <a:rPr lang="ja-JP" altLang="en-US">
                <a:solidFill>
                  <a:srgbClr val="333333"/>
                </a:solidFill>
              </a:rPr>
              <a:t>結論への飛躍 </a:t>
            </a:r>
            <a:r>
              <a:rPr lang="en-US" altLang="ja-JP">
                <a:solidFill>
                  <a:srgbClr val="333333"/>
                </a:solidFill>
              </a:rPr>
              <a:t>II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026137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7 – </a:t>
            </a:r>
            <a:r>
              <a:rPr lang="ja-JP" altLang="en-US">
                <a:solidFill>
                  <a:srgbClr val="333333"/>
                </a:solidFill>
              </a:rPr>
              <a:t>結論への飛躍 </a:t>
            </a:r>
            <a:r>
              <a:rPr lang="en-US" altLang="ja-JP">
                <a:solidFill>
                  <a:srgbClr val="333333"/>
                </a:solidFill>
              </a:rPr>
              <a:t>II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00585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7 – </a:t>
            </a:r>
            <a:r>
              <a:rPr lang="ja-JP" altLang="en-US">
                <a:solidFill>
                  <a:srgbClr val="333333"/>
                </a:solidFill>
              </a:rPr>
              <a:t>結論への飛躍 </a:t>
            </a:r>
            <a:r>
              <a:rPr lang="en-US" altLang="ja-JP">
                <a:solidFill>
                  <a:srgbClr val="333333"/>
                </a:solidFill>
              </a:rPr>
              <a:t>II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762510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7 – </a:t>
            </a:r>
            <a:r>
              <a:rPr lang="ja-JP" altLang="en-US">
                <a:solidFill>
                  <a:srgbClr val="333333"/>
                </a:solidFill>
              </a:rPr>
              <a:t>結論への飛躍 </a:t>
            </a:r>
            <a:r>
              <a:rPr lang="en-US" altLang="ja-JP">
                <a:solidFill>
                  <a:srgbClr val="333333"/>
                </a:solidFill>
              </a:rPr>
              <a:t>II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9995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a:solidFill>
                  <a:srgbClr val="333333"/>
                </a:solidFill>
              </a:rPr>
              <a:t>トレーニング・モジュール </a:t>
            </a:r>
            <a:r>
              <a:rPr lang="en-US" altLang="ja-JP">
                <a:solidFill>
                  <a:srgbClr val="333333"/>
                </a:solidFill>
              </a:rPr>
              <a:t>7 – </a:t>
            </a:r>
            <a:r>
              <a:rPr lang="ja-JP" altLang="en-US">
                <a:solidFill>
                  <a:srgbClr val="333333"/>
                </a:solidFill>
              </a:rPr>
              <a:t>結論への飛躍 </a:t>
            </a:r>
            <a:r>
              <a:rPr lang="en-US" altLang="ja-JP">
                <a:solidFill>
                  <a:srgbClr val="333333"/>
                </a:solidFill>
              </a:rPr>
              <a:t>II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045453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6494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7 – </a:t>
            </a:r>
            <a:r>
              <a:rPr lang="ja-JP" altLang="en-US"/>
              <a:t>結論への飛躍 </a:t>
            </a:r>
            <a:r>
              <a:rPr lang="en-US" altLang="ja-JP"/>
              <a:t>II</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6660C87-58C7-4C85-A12D-738F98FB3CC9}" type="slidenum">
              <a:rPr lang="de-DE" altLang="ja-JP" smtClean="0"/>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r>
              <a:rPr lang="ja-JP" altLang="en-US">
                <a:solidFill>
                  <a:srgbClr val="333333"/>
                </a:solidFill>
              </a:rPr>
              <a:t>トレーニング・モジュール </a:t>
            </a:r>
            <a:r>
              <a:rPr lang="en-US" altLang="ja-JP">
                <a:solidFill>
                  <a:srgbClr val="333333"/>
                </a:solidFill>
              </a:rPr>
              <a:t>7 – </a:t>
            </a:r>
            <a:r>
              <a:rPr lang="ja-JP" altLang="en-US">
                <a:solidFill>
                  <a:srgbClr val="333333"/>
                </a:solidFill>
              </a:rPr>
              <a:t>結論への飛躍 </a:t>
            </a:r>
            <a:r>
              <a:rPr lang="en-US" altLang="ja-JP">
                <a:solidFill>
                  <a:srgbClr val="333333"/>
                </a:solidFill>
              </a:rPr>
              <a:t>II</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088736148"/>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 id="214748396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7 B </a:t>
            </a:r>
            <a:r>
              <a:rPr lang="en-US" altLang="ja-JP" dirty="0">
                <a:latin typeface="+mn-lt"/>
                <a:ea typeface="+mn-ea"/>
                <a:cs typeface="+mn-cs"/>
              </a:rPr>
              <a:t>– </a:t>
            </a:r>
            <a:r>
              <a:rPr lang="ja-JP" altLang="en-US" dirty="0">
                <a:latin typeface="+mn-lt"/>
                <a:ea typeface="+mn-ea"/>
                <a:cs typeface="+mn-cs"/>
              </a:rPr>
              <a:t>結論への飛躍 </a:t>
            </a:r>
            <a:r>
              <a:rPr lang="en-US" altLang="ja-JP" dirty="0">
                <a:latin typeface="+mn-lt"/>
                <a:ea typeface="+mn-ea"/>
                <a:cs typeface="+mn-cs"/>
              </a:rPr>
              <a:t>II</a:t>
            </a:r>
            <a:endParaRPr lang="en-US" dirty="0">
              <a:latin typeface="+mn-lt"/>
              <a:ea typeface="+mn-ea"/>
              <a:cs typeface="+mn-cs"/>
            </a:endParaRPr>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40480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あわてて結論を出すこと</a:t>
            </a:r>
            <a:endParaRPr lang="en-US" sz="3600">
              <a:latin typeface="+mn-lt"/>
              <a:ea typeface="+mn-ea"/>
              <a:cs typeface="+mn-cs"/>
            </a:endParaRPr>
          </a:p>
        </p:txBody>
      </p:sp>
      <p:sp>
        <p:nvSpPr>
          <p:cNvPr id="19458" name="Rectangle 2"/>
          <p:cNvSpPr>
            <a:spLocks noGrp="1" noChangeArrowheads="1"/>
          </p:cNvSpPr>
          <p:nvPr>
            <p:ph idx="1"/>
          </p:nvPr>
        </p:nvSpPr>
        <p:spPr/>
        <p:txBody>
          <a:bodyPr>
            <a:noAutofit/>
          </a:bodyPr>
          <a:lstStyle/>
          <a:p>
            <a:pPr algn="l" eaLnBrk="1" hangingPunct="1"/>
            <a:r>
              <a:rPr lang="ja-JP" altLang="en-US" sz="2400" dirty="0">
                <a:solidFill>
                  <a:srgbClr val="333333"/>
                </a:solidFill>
              </a:rPr>
              <a:t>人は事実を十分知らずに結論を出してしまうことがよくあります。</a:t>
            </a:r>
            <a:endParaRPr lang="en-US" altLang="de-DE" sz="2400" dirty="0">
              <a:solidFill>
                <a:srgbClr val="333333"/>
              </a:solidFill>
            </a:endParaRPr>
          </a:p>
          <a:p>
            <a:pPr marL="342900" indent="-342900" algn="l" eaLnBrk="1" hangingPunct="1">
              <a:buClr>
                <a:srgbClr val="333333"/>
              </a:buClr>
              <a:buFont typeface="WingDings"/>
              <a:buChar char=""/>
            </a:pPr>
            <a:r>
              <a:rPr lang="ja-JP" altLang="en-US" sz="2400" dirty="0">
                <a:solidFill>
                  <a:srgbClr val="333333"/>
                </a:solidFill>
              </a:rPr>
              <a:t>理由</a:t>
            </a:r>
            <a:r>
              <a:rPr lang="en-US" altLang="ja-JP" sz="2400" dirty="0">
                <a:solidFill>
                  <a:srgbClr val="333333"/>
                </a:solidFill>
              </a:rPr>
              <a:t>/</a:t>
            </a:r>
            <a:r>
              <a:rPr lang="ja-JP" altLang="en-US" sz="2400" dirty="0">
                <a:solidFill>
                  <a:srgbClr val="333333"/>
                </a:solidFill>
              </a:rPr>
              <a:t>長所</a:t>
            </a:r>
            <a:r>
              <a:rPr lang="en-US" altLang="ja-JP" sz="2400" dirty="0">
                <a:solidFill>
                  <a:srgbClr val="333333"/>
                </a:solidFill>
              </a:rPr>
              <a:t>: </a:t>
            </a:r>
            <a:r>
              <a:rPr lang="en-US" altLang="ja-JP" sz="2400" dirty="0">
                <a:solidFill>
                  <a:srgbClr val="004992"/>
                </a:solidFill>
              </a:rPr>
              <a:t>???</a:t>
            </a:r>
            <a:r>
              <a:rPr lang="en-US" altLang="ja-JP" sz="2400" dirty="0">
                <a:solidFill>
                  <a:srgbClr val="FFFFFF"/>
                </a:solidFill>
              </a:rPr>
              <a:t> </a:t>
            </a:r>
            <a:r>
              <a:rPr lang="ja-JP" altLang="en-US" sz="2400" dirty="0">
                <a:solidFill>
                  <a:srgbClr val="FFFFFF"/>
                </a:solidFill>
              </a:rPr>
              <a:t>時間が節約できる、安心感をもてる、他の人から決断力があって有能だと思われるかもしれない </a:t>
            </a:r>
            <a:r>
              <a:rPr lang="en-US" altLang="ja-JP" sz="2400" dirty="0">
                <a:solidFill>
                  <a:srgbClr val="FFFFFF"/>
                </a:solidFill>
              </a:rPr>
              <a:t>(</a:t>
            </a:r>
            <a:r>
              <a:rPr lang="ja-JP" altLang="en-US" sz="2400" dirty="0">
                <a:solidFill>
                  <a:srgbClr val="FFFFFF"/>
                </a:solidFill>
              </a:rPr>
              <a:t>「何の決断もしないよりも間違えたほうがまし</a:t>
            </a:r>
            <a:endParaRPr lang="en-US" altLang="ja-JP" sz="2400" dirty="0">
              <a:solidFill>
                <a:srgbClr val="FFFFFF"/>
              </a:solidFill>
            </a:endParaRPr>
          </a:p>
          <a:p>
            <a:pPr marL="342900" indent="-342900" algn="l" eaLnBrk="1" hangingPunct="1">
              <a:buClr>
                <a:srgbClr val="333333"/>
              </a:buClr>
              <a:buFont typeface="WingDings"/>
              <a:buChar char=""/>
            </a:pPr>
            <a:r>
              <a:rPr lang="ja-JP" altLang="en-US" sz="2400" dirty="0">
                <a:solidFill>
                  <a:srgbClr val="333333"/>
                </a:solidFill>
              </a:rPr>
              <a:t>短所</a:t>
            </a:r>
            <a:r>
              <a:rPr lang="en-US" altLang="ja-JP" sz="2400" dirty="0">
                <a:solidFill>
                  <a:srgbClr val="333333"/>
                </a:solidFill>
              </a:rPr>
              <a:t>: </a:t>
            </a:r>
            <a:r>
              <a:rPr lang="en-US" altLang="ja-JP" sz="2400" dirty="0">
                <a:solidFill>
                  <a:srgbClr val="004992"/>
                </a:solidFill>
              </a:rPr>
              <a:t>??? </a:t>
            </a:r>
            <a:r>
              <a:rPr lang="ja-JP" altLang="en-US" sz="2400" dirty="0">
                <a:solidFill>
                  <a:srgbClr val="FFFFFF"/>
                </a:solidFill>
              </a:rPr>
              <a:t>不正確で危険な決断を下すリスクがある</a:t>
            </a:r>
            <a:r>
              <a:rPr lang="en-US" altLang="ja-JP" sz="2400" dirty="0">
                <a:solidFill>
                  <a:srgbClr val="FFFFFF"/>
                </a:solidFill>
              </a:rPr>
              <a:t>...</a:t>
            </a: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65688D60-0124-429F-9173-DAB8C60480BF}" type="slidenum">
              <a:rPr lang="de-DE" altLang="ja-JP" smtClean="0"/>
              <a:pPr/>
              <a:t>2</a:t>
            </a:fld>
            <a:endParaRPr lang="de-DE" altLang="ja-JP"/>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あわてて結論を出すこと</a:t>
            </a:r>
            <a:endParaRPr lang="en-US" sz="3600">
              <a:latin typeface="+mn-lt"/>
              <a:ea typeface="+mn-ea"/>
              <a:cs typeface="+mn-cs"/>
            </a:endParaRPr>
          </a:p>
        </p:txBody>
      </p:sp>
      <p:sp>
        <p:nvSpPr>
          <p:cNvPr id="19458" name="Rectangle 2"/>
          <p:cNvSpPr>
            <a:spLocks noGrp="1" noChangeArrowheads="1"/>
          </p:cNvSpPr>
          <p:nvPr>
            <p:ph idx="1"/>
          </p:nvPr>
        </p:nvSpPr>
        <p:spPr/>
        <p:txBody>
          <a:bodyPr>
            <a:noAutofit/>
          </a:bodyPr>
          <a:lstStyle/>
          <a:p>
            <a:pPr algn="l" eaLnBrk="1" hangingPunct="1"/>
            <a:r>
              <a:rPr lang="ja-JP" altLang="en-US" sz="2400" dirty="0">
                <a:solidFill>
                  <a:srgbClr val="333333"/>
                </a:solidFill>
              </a:rPr>
              <a:t>人は事実を十分知らずに結論を出してしまうことがよくあります。</a:t>
            </a:r>
            <a:endParaRPr lang="en-US" altLang="de-DE" sz="2400" dirty="0">
              <a:solidFill>
                <a:srgbClr val="333333"/>
              </a:solidFill>
            </a:endParaRPr>
          </a:p>
          <a:p>
            <a:pPr marL="342900" indent="-342900" algn="l" eaLnBrk="1" hangingPunct="1">
              <a:buClr>
                <a:srgbClr val="000000"/>
              </a:buClr>
              <a:buFont typeface="WingDings"/>
              <a:buChar char=""/>
            </a:pPr>
            <a:r>
              <a:rPr lang="ja-JP" altLang="en-US" sz="2400" dirty="0">
                <a:solidFill>
                  <a:srgbClr val="333333"/>
                </a:solidFill>
              </a:rPr>
              <a:t>理由</a:t>
            </a:r>
            <a:r>
              <a:rPr lang="en-US" altLang="ja-JP" sz="2400" dirty="0">
                <a:solidFill>
                  <a:srgbClr val="333333"/>
                </a:solidFill>
              </a:rPr>
              <a:t>/</a:t>
            </a:r>
            <a:r>
              <a:rPr lang="ja-JP" altLang="en-US" sz="2400" dirty="0">
                <a:solidFill>
                  <a:srgbClr val="333333"/>
                </a:solidFill>
              </a:rPr>
              <a:t>長所</a:t>
            </a:r>
            <a:r>
              <a:rPr lang="en-US" altLang="ja-JP" sz="2400" dirty="0">
                <a:solidFill>
                  <a:srgbClr val="333333"/>
                </a:solidFill>
              </a:rPr>
              <a:t>: </a:t>
            </a:r>
            <a:r>
              <a:rPr lang="ja-JP" altLang="en-US" sz="2400" dirty="0">
                <a:solidFill>
                  <a:srgbClr val="004992"/>
                </a:solidFill>
              </a:rPr>
              <a:t>時間が節約できる、安心感をもてる、他の人から決断力があって有能だと思われるかもしれない </a:t>
            </a:r>
            <a:r>
              <a:rPr lang="en-US" altLang="ja-JP" sz="2400" dirty="0">
                <a:solidFill>
                  <a:srgbClr val="004992"/>
                </a:solidFill>
              </a:rPr>
              <a:t>(</a:t>
            </a:r>
            <a:r>
              <a:rPr lang="ja-JP" altLang="en-US" sz="2400" dirty="0">
                <a:solidFill>
                  <a:srgbClr val="004992"/>
                </a:solidFill>
              </a:rPr>
              <a:t>「何の決断もしないよりも間違えたほうがまし」</a:t>
            </a:r>
            <a:r>
              <a:rPr lang="en-US" altLang="ja-JP" sz="2400" dirty="0">
                <a:solidFill>
                  <a:srgbClr val="004992"/>
                </a:solidFill>
              </a:rPr>
              <a:t>)</a:t>
            </a:r>
          </a:p>
          <a:p>
            <a:pPr marL="342900" indent="-342900">
              <a:buClr>
                <a:srgbClr val="333333"/>
              </a:buClr>
              <a:buFont typeface="WingDings"/>
              <a:buChar char=""/>
            </a:pPr>
            <a:r>
              <a:rPr lang="ja-JP" altLang="en-US" sz="2400" dirty="0">
                <a:solidFill>
                  <a:srgbClr val="333333"/>
                </a:solidFill>
              </a:rPr>
              <a:t>短所</a:t>
            </a:r>
            <a:r>
              <a:rPr lang="en-US" altLang="ja-JP" sz="2400" dirty="0">
                <a:solidFill>
                  <a:srgbClr val="333333"/>
                </a:solidFill>
              </a:rPr>
              <a:t>: </a:t>
            </a:r>
            <a:r>
              <a:rPr lang="en-US" altLang="ja-JP" sz="2400" dirty="0">
                <a:solidFill>
                  <a:srgbClr val="004992"/>
                </a:solidFill>
              </a:rPr>
              <a:t>??? </a:t>
            </a:r>
            <a:r>
              <a:rPr lang="ja-JP" altLang="en-US" sz="2400" dirty="0">
                <a:solidFill>
                  <a:srgbClr val="FFFFFF"/>
                </a:solidFill>
              </a:rPr>
              <a:t>不正確で危険な決断を下すリスクがある</a:t>
            </a:r>
            <a:r>
              <a:rPr lang="en-US" altLang="ja-JP" sz="2400" dirty="0">
                <a:solidFill>
                  <a:srgbClr val="FFFFFF"/>
                </a:solidFill>
              </a:rPr>
              <a:t>...</a:t>
            </a: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65688D60-0124-429F-9173-DAB8C60480BF}" type="slidenum">
              <a:rPr lang="de-DE" altLang="ja-JP" smtClean="0"/>
              <a:pPr/>
              <a:t>3</a:t>
            </a:fld>
            <a:endParaRPr lang="de-DE" altLang="ja-JP"/>
          </a:p>
        </p:txBody>
      </p:sp>
    </p:spTree>
    <p:extLst>
      <p:ext uri="{BB962C8B-B14F-4D97-AF65-F5344CB8AC3E}">
        <p14:creationId xmlns:p14="http://schemas.microsoft.com/office/powerpoint/2010/main" val="2010367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あわてて結論を出すこと</a:t>
            </a:r>
            <a:endParaRPr lang="en-US" sz="3600">
              <a:latin typeface="+mn-lt"/>
              <a:ea typeface="+mn-ea"/>
              <a:cs typeface="+mn-cs"/>
            </a:endParaRPr>
          </a:p>
        </p:txBody>
      </p:sp>
      <p:sp>
        <p:nvSpPr>
          <p:cNvPr id="19458" name="Rectangle 2"/>
          <p:cNvSpPr>
            <a:spLocks noGrp="1" noChangeArrowheads="1"/>
          </p:cNvSpPr>
          <p:nvPr>
            <p:ph idx="1"/>
          </p:nvPr>
        </p:nvSpPr>
        <p:spPr/>
        <p:txBody>
          <a:bodyPr>
            <a:noAutofit/>
          </a:bodyPr>
          <a:lstStyle/>
          <a:p>
            <a:pPr algn="l" eaLnBrk="1" hangingPunct="1"/>
            <a:r>
              <a:rPr lang="ja-JP" altLang="en-US" sz="2400" dirty="0">
                <a:solidFill>
                  <a:srgbClr val="333333"/>
                </a:solidFill>
              </a:rPr>
              <a:t>人は事実を十分知らずに結論を出してしまうことがよくあります。</a:t>
            </a:r>
            <a:endParaRPr lang="en-US" altLang="de-DE" sz="2400" dirty="0">
              <a:solidFill>
                <a:srgbClr val="333333"/>
              </a:solidFill>
            </a:endParaRPr>
          </a:p>
          <a:p>
            <a:pPr marL="342900" indent="-342900" algn="l" eaLnBrk="1" hangingPunct="1">
              <a:buClr>
                <a:srgbClr val="000000"/>
              </a:buClr>
              <a:buFont typeface="WingDings"/>
              <a:buChar char=""/>
            </a:pPr>
            <a:r>
              <a:rPr lang="ja-JP" altLang="en-US" sz="2400" dirty="0">
                <a:solidFill>
                  <a:srgbClr val="333333"/>
                </a:solidFill>
              </a:rPr>
              <a:t>理由</a:t>
            </a:r>
            <a:r>
              <a:rPr lang="en-US" altLang="ja-JP" sz="2400" dirty="0">
                <a:solidFill>
                  <a:srgbClr val="333333"/>
                </a:solidFill>
              </a:rPr>
              <a:t>/</a:t>
            </a:r>
            <a:r>
              <a:rPr lang="ja-JP" altLang="en-US" sz="2400" dirty="0">
                <a:solidFill>
                  <a:srgbClr val="333333"/>
                </a:solidFill>
              </a:rPr>
              <a:t>長所</a:t>
            </a:r>
            <a:r>
              <a:rPr lang="en-US" altLang="ja-JP" sz="2400" dirty="0">
                <a:solidFill>
                  <a:srgbClr val="333333"/>
                </a:solidFill>
              </a:rPr>
              <a:t>: </a:t>
            </a:r>
            <a:r>
              <a:rPr lang="ja-JP" altLang="en-US" sz="2400" dirty="0">
                <a:solidFill>
                  <a:srgbClr val="004992"/>
                </a:solidFill>
              </a:rPr>
              <a:t>時間が節約できる、安心感をもてる、他の人から決断力があって有能だと思われるかもしれない </a:t>
            </a:r>
            <a:r>
              <a:rPr lang="en-US" altLang="ja-JP" sz="2400" dirty="0">
                <a:solidFill>
                  <a:srgbClr val="004992"/>
                </a:solidFill>
              </a:rPr>
              <a:t>(</a:t>
            </a:r>
            <a:r>
              <a:rPr lang="ja-JP" altLang="en-US" sz="2400" dirty="0">
                <a:solidFill>
                  <a:srgbClr val="004992"/>
                </a:solidFill>
              </a:rPr>
              <a:t>「何の決断もしないよりも間違えたほうがまし」</a:t>
            </a:r>
            <a:r>
              <a:rPr lang="en-US" altLang="ja-JP" sz="2400" dirty="0">
                <a:solidFill>
                  <a:srgbClr val="004992"/>
                </a:solidFill>
              </a:rPr>
              <a:t>)</a:t>
            </a:r>
          </a:p>
          <a:p>
            <a:pPr marL="342900" indent="-342900" algn="l" eaLnBrk="1" hangingPunct="1">
              <a:buClr>
                <a:srgbClr val="333333"/>
              </a:buClr>
              <a:buFont typeface="WingDings"/>
              <a:buChar char=""/>
            </a:pPr>
            <a:r>
              <a:rPr lang="ja-JP" altLang="en-US" sz="2400" dirty="0">
                <a:solidFill>
                  <a:srgbClr val="333333"/>
                </a:solidFill>
              </a:rPr>
              <a:t>短所</a:t>
            </a:r>
            <a:r>
              <a:rPr lang="en-US" altLang="ja-JP" sz="2400" dirty="0">
                <a:solidFill>
                  <a:srgbClr val="333333"/>
                </a:solidFill>
              </a:rPr>
              <a:t>: </a:t>
            </a:r>
            <a:r>
              <a:rPr lang="ja-JP" altLang="en-US" sz="2400" dirty="0">
                <a:solidFill>
                  <a:srgbClr val="004992"/>
                </a:solidFill>
              </a:rPr>
              <a:t>不正確で危険な決断を下すリスクがある</a:t>
            </a:r>
            <a:r>
              <a:rPr lang="en-US" altLang="ja-JP" sz="2400" dirty="0">
                <a:solidFill>
                  <a:srgbClr val="004992"/>
                </a:solidFill>
              </a:rPr>
              <a:t>...</a:t>
            </a: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65688D60-0124-429F-9173-DAB8C60480BF}" type="slidenum">
              <a:rPr lang="de-DE" altLang="ja-JP" smtClean="0"/>
              <a:pPr/>
              <a:t>4</a:t>
            </a:fld>
            <a:endParaRPr lang="de-DE" altLang="ja-JP"/>
          </a:p>
        </p:txBody>
      </p:sp>
    </p:spTree>
    <p:extLst>
      <p:ext uri="{BB962C8B-B14F-4D97-AF65-F5344CB8AC3E}">
        <p14:creationId xmlns:p14="http://schemas.microsoft.com/office/powerpoint/2010/main" val="154065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どんなときに、事実を十分知らずに結論を出してしまうでしょう</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939355557"/>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どんなとき</a:t>
                      </a:r>
                      <a:r>
                        <a:rPr kumimoji="0" lang="en-US" altLang="ja-JP"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問題がとても複雑なとき</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前に何らかの経験をしていて、そこから一般化しているとき</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その決定があまり重要でないとき</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5</a:t>
            </a:fld>
            <a:endParaRPr lang="de-DE" altLang="ja-JP"/>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どんなときに、事実を十分知らずに結論を出してしまうでしょう</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937737433"/>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どんなとき</a:t>
                      </a:r>
                      <a:r>
                        <a:rPr kumimoji="0" lang="en-US" altLang="ja-JP"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問題がとても複雑なとき</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自動車を買うとき、すべての車種を比較してすべての側面</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値段、燃費など</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を検討するのは不可能だが、買う車は</a:t>
                      </a:r>
                      <a:r>
                        <a:rPr kumimoji="0" lang="en-US" altLang="ja-JP" sz="2000" b="0" i="0" u="none" strike="noStrike" cap="none" normalizeH="0" baseline="0">
                          <a:ln>
                            <a:noFill/>
                          </a:ln>
                          <a:solidFill>
                            <a:srgbClr val="333333"/>
                          </a:solidFill>
                          <a:effectLst/>
                          <a:latin typeface="+mn-lt"/>
                          <a:ea typeface="+mn-ea"/>
                          <a:cs typeface="+mn-cs"/>
                        </a:rPr>
                        <a:t>1</a:t>
                      </a:r>
                      <a:r>
                        <a:rPr kumimoji="0" lang="ja-JP" altLang="en-US" sz="2000" b="0" i="0" u="none" strike="noStrike" cap="none" normalizeH="0" baseline="0">
                          <a:ln>
                            <a:noFill/>
                          </a:ln>
                          <a:solidFill>
                            <a:srgbClr val="333333"/>
                          </a:solidFill>
                          <a:effectLst/>
                          <a:latin typeface="+mn-lt"/>
                          <a:ea typeface="+mn-ea"/>
                          <a:cs typeface="+mn-cs"/>
                        </a:rPr>
                        <a:t>つに決めなければならない。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前に何らかの経験をしていて、そこから一般化しているとき</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その決定があまり重要でないとき</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6</a:t>
            </a:fld>
            <a:endParaRPr lang="de-DE" altLang="ja-JP"/>
          </a:p>
        </p:txBody>
      </p:sp>
    </p:spTree>
    <p:extLst>
      <p:ext uri="{BB962C8B-B14F-4D97-AF65-F5344CB8AC3E}">
        <p14:creationId xmlns:p14="http://schemas.microsoft.com/office/powerpoint/2010/main" val="3302217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どんなときに、事実を十分知らずに結論を出してしまうでしょう</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1318355836"/>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どんなとき</a:t>
                      </a:r>
                      <a:r>
                        <a:rPr kumimoji="0" lang="en-US" altLang="ja-JP"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問題がとても複雑なとき</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自動車を買うとき、すべての車種を比較してすべての側面</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値段、燃費など</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を検討するのは不可能だが、買う車は</a:t>
                      </a:r>
                      <a:r>
                        <a:rPr kumimoji="0" lang="en-US" altLang="ja-JP" sz="2000" b="0" i="0" u="none" strike="noStrike" cap="none" normalizeH="0" baseline="0">
                          <a:ln>
                            <a:noFill/>
                          </a:ln>
                          <a:solidFill>
                            <a:srgbClr val="333333"/>
                          </a:solidFill>
                          <a:effectLst/>
                          <a:latin typeface="+mn-lt"/>
                          <a:ea typeface="+mn-ea"/>
                          <a:cs typeface="+mn-cs"/>
                        </a:rPr>
                        <a:t>1</a:t>
                      </a:r>
                      <a:r>
                        <a:rPr kumimoji="0" lang="ja-JP" altLang="en-US" sz="2000" b="0" i="0" u="none" strike="noStrike" cap="none" normalizeH="0" baseline="0">
                          <a:ln>
                            <a:noFill/>
                          </a:ln>
                          <a:solidFill>
                            <a:srgbClr val="333333"/>
                          </a:solidFill>
                          <a:effectLst/>
                          <a:latin typeface="+mn-lt"/>
                          <a:ea typeface="+mn-ea"/>
                          <a:cs typeface="+mn-cs"/>
                        </a:rPr>
                        <a:t>つに決めなければならない。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前に何らかの経験をしていて、そこから一般化しているとき</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過度の一般化が偏見を生む</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「一つを見たらあとは全部一緒だと思う」。</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その決定があまり重要でないとき</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7</a:t>
            </a:fld>
            <a:endParaRPr lang="de-DE" altLang="ja-JP"/>
          </a:p>
        </p:txBody>
      </p:sp>
    </p:spTree>
    <p:extLst>
      <p:ext uri="{BB962C8B-B14F-4D97-AF65-F5344CB8AC3E}">
        <p14:creationId xmlns:p14="http://schemas.microsoft.com/office/powerpoint/2010/main" val="1154418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どんなときに、事実を十分知らずに結論を出してしまうでしょう</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1593182305"/>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どんなとき</a:t>
                      </a:r>
                      <a:r>
                        <a:rPr kumimoji="0" lang="en-US" altLang="ja-JP"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問題がとても複雑なとき</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自動車を買うとき、すべての車種を比較してすべての側面</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値段、燃費など</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を検討するのは不可能だが、買う車は</a:t>
                      </a:r>
                      <a:r>
                        <a:rPr kumimoji="0" lang="en-US" altLang="ja-JP" sz="2000" b="0" i="0" u="none" strike="noStrike" cap="none" normalizeH="0" baseline="0">
                          <a:ln>
                            <a:noFill/>
                          </a:ln>
                          <a:solidFill>
                            <a:srgbClr val="333333"/>
                          </a:solidFill>
                          <a:effectLst/>
                          <a:latin typeface="+mn-lt"/>
                          <a:ea typeface="+mn-ea"/>
                          <a:cs typeface="+mn-cs"/>
                        </a:rPr>
                        <a:t>1</a:t>
                      </a:r>
                      <a:r>
                        <a:rPr kumimoji="0" lang="ja-JP" altLang="en-US" sz="2000" b="0" i="0" u="none" strike="noStrike" cap="none" normalizeH="0" baseline="0">
                          <a:ln>
                            <a:noFill/>
                          </a:ln>
                          <a:solidFill>
                            <a:srgbClr val="333333"/>
                          </a:solidFill>
                          <a:effectLst/>
                          <a:latin typeface="+mn-lt"/>
                          <a:ea typeface="+mn-ea"/>
                          <a:cs typeface="+mn-cs"/>
                        </a:rPr>
                        <a:t>つに決めなければならない。</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dirty="0">
                          <a:ln>
                            <a:noFill/>
                          </a:ln>
                          <a:solidFill>
                            <a:srgbClr val="333333"/>
                          </a:solidFill>
                          <a:effectLst/>
                          <a:latin typeface="+mn-lt"/>
                          <a:ea typeface="+mn-ea"/>
                          <a:cs typeface="+mn-cs"/>
                        </a:rPr>
                        <a:t>... </a:t>
                      </a:r>
                      <a:r>
                        <a:rPr kumimoji="0" lang="ja-JP" altLang="en-US" sz="2000" b="0" i="0" u="none" strike="noStrike" cap="none" normalizeH="0" baseline="0" dirty="0">
                          <a:ln>
                            <a:noFill/>
                          </a:ln>
                          <a:solidFill>
                            <a:srgbClr val="333333"/>
                          </a:solidFill>
                          <a:effectLst/>
                          <a:latin typeface="+mn-lt"/>
                          <a:ea typeface="+mn-ea"/>
                          <a:cs typeface="+mn-cs"/>
                        </a:rPr>
                        <a:t>前に何らかの経験をしていて、そこから一般化しているとき</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333333"/>
                          </a:solidFill>
                          <a:effectLst/>
                          <a:latin typeface="+mn-lt"/>
                          <a:ea typeface="+mn-ea"/>
                          <a:cs typeface="+mn-cs"/>
                        </a:rPr>
                        <a:t>過度の一般化が偏見を生む</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「一つを見たらあとは全部一緒だと思う」。</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その決定があまり重要でないとき</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333333"/>
                          </a:solidFill>
                          <a:effectLst/>
                          <a:latin typeface="+mn-lt"/>
                          <a:ea typeface="+mn-ea"/>
                          <a:cs typeface="+mn-cs"/>
                        </a:rPr>
                        <a:t>ケーキや靴下の色、昼食を選ぶときなど</a:t>
                      </a:r>
                      <a:r>
                        <a:rPr kumimoji="0" lang="en-US" altLang="ja-JP"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8</a:t>
            </a:fld>
            <a:endParaRPr lang="de-DE" altLang="ja-JP"/>
          </a:p>
        </p:txBody>
      </p:sp>
    </p:spTree>
    <p:extLst>
      <p:ext uri="{BB962C8B-B14F-4D97-AF65-F5344CB8AC3E}">
        <p14:creationId xmlns:p14="http://schemas.microsoft.com/office/powerpoint/2010/main" val="3134334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あわてて結論を出した「実例」</a:t>
            </a:r>
            <a:endParaRPr lang="en-US" sz="3600">
              <a:latin typeface="+mn-lt"/>
              <a:ea typeface="+mn-ea"/>
              <a:cs typeface="+mn-cs"/>
            </a:endParaRPr>
          </a:p>
        </p:txBody>
      </p:sp>
      <p:graphicFrame>
        <p:nvGraphicFramePr>
          <p:cNvPr id="7" name="Group 152"/>
          <p:cNvGraphicFramePr>
            <a:graphicFrameLocks noGrp="1"/>
          </p:cNvGraphicFramePr>
          <p:nvPr>
            <p:extLst>
              <p:ext uri="{D42A27DB-BD31-4B8C-83A1-F6EECF244321}">
                <p14:modId xmlns:p14="http://schemas.microsoft.com/office/powerpoint/2010/main" val="3340345073"/>
              </p:ext>
            </p:extLst>
          </p:nvPr>
        </p:nvGraphicFramePr>
        <p:xfrm>
          <a:off x="408955" y="1804930"/>
          <a:ext cx="11376000" cy="4766304"/>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領域</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0014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kumimoji="0" lang="ja-JP" altLang="en-US" sz="2000" b="0" i="0" u="none" strike="noStrike" cap="none" normalizeH="0" baseline="0" dirty="0">
                          <a:ln>
                            <a:noFill/>
                          </a:ln>
                          <a:solidFill>
                            <a:srgbClr val="333333"/>
                          </a:solidFill>
                          <a:effectLst/>
                          <a:latin typeface="+mn-lt"/>
                          <a:ea typeface="+mn-ea"/>
                          <a:cs typeface="+mn-cs"/>
                        </a:rPr>
                        <a:t>健康への過剰な心配</a:t>
                      </a:r>
                      <a:endParaRPr lang="en-US" altLang="de-DE" sz="20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mn-lt"/>
                          <a:ea typeface="+mn-ea"/>
                          <a:cs typeface="+mn-cs"/>
                        </a:rPr>
                        <a:t> 健康を過剰に心配する人は、些細で曖昧な症状</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例：ほくろ</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が深刻な病気 </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例：皮膚がん</a:t>
                      </a:r>
                      <a:r>
                        <a:rPr kumimoji="0" lang="en-US" altLang="ja-JP" sz="2000" b="0" i="0" u="none" strike="noStrike" cap="none" normalizeH="0" baseline="0" dirty="0">
                          <a:ln>
                            <a:noFill/>
                          </a:ln>
                          <a:solidFill>
                            <a:srgbClr val="333333"/>
                          </a:solidFill>
                          <a:effectLst/>
                          <a:latin typeface="+mn-lt"/>
                          <a:ea typeface="+mn-ea"/>
                          <a:cs typeface="+mn-cs"/>
                        </a:rPr>
                        <a:t>) </a:t>
                      </a:r>
                      <a:r>
                        <a:rPr kumimoji="0" lang="ja-JP" altLang="en-US" sz="2000" b="0" i="0" u="none" strike="noStrike" cap="none" normalizeH="0" baseline="0" dirty="0">
                          <a:ln>
                            <a:noFill/>
                          </a:ln>
                          <a:solidFill>
                            <a:srgbClr val="333333"/>
                          </a:solidFill>
                          <a:effectLst/>
                          <a:latin typeface="+mn-lt"/>
                          <a:ea typeface="+mn-ea"/>
                          <a:cs typeface="+mn-cs"/>
                        </a:rPr>
                        <a:t>のサインだとあわてて結論を出す。</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59228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lang="ja-JP" altLang="de-DE" sz="2000" b="0" kern="1200" dirty="0">
                          <a:solidFill>
                            <a:schemeClr val="dk1"/>
                          </a:solidFill>
                          <a:effectLst/>
                          <a:latin typeface="+mn-lt"/>
                          <a:ea typeface="+mn-ea"/>
                          <a:cs typeface="+mn-cs"/>
                        </a:rPr>
                        <a:t>詐欺</a:t>
                      </a:r>
                      <a:endParaRPr lang="de-DE" sz="2000" b="0" kern="1200" dirty="0">
                        <a:solidFill>
                          <a:schemeClr val="dk1"/>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indent="-285750">
                        <a:buFont typeface="Arial" panose="020B0604020202020204" pitchFamily="34" charset="0"/>
                        <a:buChar char="•"/>
                      </a:pPr>
                      <a:r>
                        <a:rPr lang="ja-JP" altLang="de-DE" sz="1800" kern="1200" dirty="0">
                          <a:solidFill>
                            <a:schemeClr val="dk1"/>
                          </a:solidFill>
                          <a:effectLst/>
                          <a:latin typeface="+mn-lt"/>
                          <a:ea typeface="+mn-ea"/>
                          <a:cs typeface="+mn-cs"/>
                        </a:rPr>
                        <a:t>ドイツ系ロシア人のアンナ・ソローキンは、</a:t>
                      </a:r>
                      <a:r>
                        <a:rPr lang="en-US" sz="1800" kern="1200" dirty="0">
                          <a:solidFill>
                            <a:schemeClr val="dk1"/>
                          </a:solidFill>
                          <a:effectLst/>
                          <a:latin typeface="+mn-lt"/>
                          <a:ea typeface="+mn-ea"/>
                          <a:cs typeface="+mn-cs"/>
                        </a:rPr>
                        <a:t>2012</a:t>
                      </a:r>
                      <a:r>
                        <a:rPr lang="ja-JP" altLang="de-DE" sz="1800" kern="1200" dirty="0">
                          <a:solidFill>
                            <a:schemeClr val="dk1"/>
                          </a:solidFill>
                          <a:effectLst/>
                          <a:latin typeface="+mn-lt"/>
                          <a:ea typeface="+mn-ea"/>
                          <a:cs typeface="+mn-cs"/>
                        </a:rPr>
                        <a:t>年にマンハッタンの大富豪の娘になりすまし、アンナ・デルヴィーという偽名を名乗りました。銀行や友人から合計約</a:t>
                      </a:r>
                      <a:r>
                        <a:rPr lang="en-US" sz="1800" kern="1200" dirty="0">
                          <a:solidFill>
                            <a:schemeClr val="dk1"/>
                          </a:solidFill>
                          <a:effectLst/>
                          <a:latin typeface="+mn-lt"/>
                          <a:ea typeface="+mn-ea"/>
                          <a:cs typeface="+mn-cs"/>
                        </a:rPr>
                        <a:t>27</a:t>
                      </a:r>
                      <a:r>
                        <a:rPr lang="ja-JP" altLang="de-DE" sz="1800" kern="1200" dirty="0">
                          <a:solidFill>
                            <a:schemeClr val="dk1"/>
                          </a:solidFill>
                          <a:effectLst/>
                          <a:latin typeface="+mn-lt"/>
                          <a:ea typeface="+mn-ea"/>
                          <a:cs typeface="+mn-cs"/>
                        </a:rPr>
                        <a:t>万</a:t>
                      </a:r>
                      <a:r>
                        <a:rPr lang="en-US" sz="1800" kern="1200" dirty="0">
                          <a:solidFill>
                            <a:schemeClr val="dk1"/>
                          </a:solidFill>
                          <a:effectLst/>
                          <a:latin typeface="+mn-lt"/>
                          <a:ea typeface="+mn-ea"/>
                          <a:cs typeface="+mn-cs"/>
                        </a:rPr>
                        <a:t>5,000</a:t>
                      </a:r>
                      <a:r>
                        <a:rPr lang="ja-JP" altLang="de-DE" sz="1800" kern="1200" dirty="0">
                          <a:solidFill>
                            <a:schemeClr val="dk1"/>
                          </a:solidFill>
                          <a:effectLst/>
                          <a:latin typeface="+mn-lt"/>
                          <a:ea typeface="+mn-ea"/>
                          <a:cs typeface="+mn-cs"/>
                        </a:rPr>
                        <a:t>ドルを詐取し、それ以外にも様々な罪を犯しました。例えば、彼女と父親との間にトラブルがあり、父親の資金にアクセスできないことなどを、ローンを返済できない理由にしていました。彼女の自信に満ちた様子から、友人やビジネスパートナーは彼女を盲目的に信用していました。未払いの請求書が山積みになって初めて、ソローキンは窃盗と詐欺の罪で起訴され、有罪判決を受けました。</a:t>
                      </a:r>
                      <a:endParaRPr lang="de-DE" altLang="ja-JP" sz="1800" kern="1200" dirty="0">
                        <a:solidFill>
                          <a:schemeClr val="dk1"/>
                        </a:solidFill>
                        <a:effectLst/>
                        <a:latin typeface="+mn-lt"/>
                        <a:ea typeface="+mn-ea"/>
                        <a:cs typeface="+mn-cs"/>
                      </a:endParaRPr>
                    </a:p>
                    <a:p>
                      <a:pPr marL="0" indent="0">
                        <a:buFont typeface="Arial" panose="020B0604020202020204" pitchFamily="34" charset="0"/>
                        <a:buNone/>
                      </a:pPr>
                      <a:endParaRPr lang="de-DE" altLang="ja-JP" sz="1800" kern="1200" dirty="0">
                        <a:solidFill>
                          <a:schemeClr val="dk1"/>
                        </a:solidFill>
                        <a:effectLst/>
                        <a:latin typeface="+mn-lt"/>
                        <a:ea typeface="+mn-ea"/>
                        <a:cs typeface="+mn-cs"/>
                      </a:endParaRPr>
                    </a:p>
                    <a:p>
                      <a:pPr marL="0" indent="0">
                        <a:buFont typeface="Arial" panose="020B0604020202020204" pitchFamily="34" charset="0"/>
                        <a:buNone/>
                      </a:pPr>
                      <a:r>
                        <a:rPr lang="de-DE" altLang="ja-JP" sz="1800" kern="1200" dirty="0">
                          <a:solidFill>
                            <a:schemeClr val="dk1"/>
                          </a:solidFill>
                          <a:effectLst/>
                          <a:latin typeface="+mn-lt"/>
                          <a:ea typeface="+mn-ea"/>
                          <a:cs typeface="+mn-cs"/>
                        </a:rPr>
                        <a:t>     </a:t>
                      </a:r>
                      <a:r>
                        <a:rPr lang="ja-JP" altLang="de-DE" sz="1800" kern="1200" dirty="0">
                          <a:solidFill>
                            <a:schemeClr val="dk1"/>
                          </a:solidFill>
                          <a:effectLst/>
                          <a:latin typeface="+mn-lt"/>
                          <a:ea typeface="+mn-ea"/>
                          <a:cs typeface="+mn-cs"/>
                        </a:rPr>
                        <a:t>彼女の身元や明細書、返済能力などに対して十分な疑いを持っていれば、も</a:t>
                      </a:r>
                      <a:endParaRPr lang="de-DE" altLang="ja-JP" sz="1800" kern="1200" dirty="0">
                        <a:solidFill>
                          <a:schemeClr val="dk1"/>
                        </a:solidFill>
                        <a:effectLst/>
                        <a:latin typeface="+mn-lt"/>
                        <a:ea typeface="+mn-ea"/>
                        <a:cs typeface="+mn-cs"/>
                      </a:endParaRPr>
                    </a:p>
                    <a:p>
                      <a:pPr marL="0" indent="0">
                        <a:buFont typeface="Arial" panose="020B0604020202020204" pitchFamily="34" charset="0"/>
                        <a:buNone/>
                      </a:pPr>
                      <a:r>
                        <a:rPr lang="de-DE" altLang="ja-JP" sz="1800" kern="1200" dirty="0">
                          <a:solidFill>
                            <a:schemeClr val="dk1"/>
                          </a:solidFill>
                          <a:effectLst/>
                          <a:latin typeface="+mn-lt"/>
                          <a:ea typeface="+mn-ea"/>
                          <a:cs typeface="+mn-cs"/>
                        </a:rPr>
                        <a:t>     </a:t>
                      </a:r>
                      <a:r>
                        <a:rPr lang="ja-JP" altLang="de-DE" sz="1800" kern="1200" dirty="0">
                          <a:solidFill>
                            <a:schemeClr val="dk1"/>
                          </a:solidFill>
                          <a:effectLst/>
                          <a:latin typeface="+mn-lt"/>
                          <a:ea typeface="+mn-ea"/>
                          <a:cs typeface="+mn-cs"/>
                        </a:rPr>
                        <a:t>と早く彼女の経済状況が明らかになっていたかもしれません。</a:t>
                      </a:r>
                      <a:endParaRPr lang="de-DE" sz="18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442282043"/>
                  </a:ext>
                </a:extLst>
              </a:tr>
            </a:tbl>
          </a:graphicData>
        </a:graphic>
      </p:graphicFrame>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8" name="Slide Number Placeholder 7"/>
          <p:cNvSpPr>
            <a:spLocks noGrp="1"/>
          </p:cNvSpPr>
          <p:nvPr>
            <p:ph type="sldNum" sz="quarter" idx="12"/>
          </p:nvPr>
        </p:nvSpPr>
        <p:spPr/>
        <p:txBody>
          <a:bodyPr/>
          <a:lstStyle/>
          <a:p>
            <a:fld id="{4441B143-EC7D-4CF1-AF2B-274533AA50CE}" type="slidenum">
              <a:rPr lang="de-DE" altLang="ja-JP" smtClean="0"/>
              <a:pPr/>
              <a:t>9</a:t>
            </a:fld>
            <a:endParaRPr lang="de-DE" altLang="ja-JP"/>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結論への飛躍の「実例」</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都市伝説 </a:t>
            </a:r>
            <a:r>
              <a:rPr lang="en-US" altLang="ja-JP" dirty="0">
                <a:solidFill>
                  <a:srgbClr val="004992"/>
                </a:solidFill>
              </a:rPr>
              <a:t>-</a:t>
            </a:r>
            <a:br>
              <a:rPr lang="en-US" altLang="ja-JP" dirty="0">
                <a:solidFill>
                  <a:srgbClr val="004992"/>
                </a:solidFill>
                <a:latin typeface="+mn-lt"/>
                <a:ea typeface="+mn-ea"/>
                <a:cs typeface="+mn-cs"/>
              </a:rPr>
            </a:br>
            <a:r>
              <a:rPr lang="en-US" altLang="ja-JP" sz="1800" dirty="0">
                <a:solidFill>
                  <a:srgbClr val="004992"/>
                </a:solidFill>
                <a:latin typeface="+mn-lt"/>
                <a:ea typeface="+mn-ea"/>
                <a:cs typeface="+mn-cs"/>
              </a:rPr>
              <a:t>(</a:t>
            </a:r>
            <a:r>
              <a:rPr lang="ja-JP" altLang="en-US" sz="1800" dirty="0">
                <a:solidFill>
                  <a:srgbClr val="004992"/>
                </a:solidFill>
                <a:latin typeface="+mn-lt"/>
                <a:ea typeface="+mn-ea"/>
                <a:cs typeface="+mn-cs"/>
              </a:rPr>
              <a:t>別の練習問題がスライドの最後にあります</a:t>
            </a:r>
            <a:r>
              <a:rPr lang="en-US" altLang="ja-JP" sz="1800"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17" name="Group 3"/>
          <p:cNvGraphicFramePr>
            <a:graphicFrameLocks noGrp="1"/>
          </p:cNvGraphicFramePr>
          <p:nvPr>
            <p:extLst>
              <p:ext uri="{D42A27DB-BD31-4B8C-83A1-F6EECF244321}">
                <p14:modId xmlns:p14="http://schemas.microsoft.com/office/powerpoint/2010/main" val="1338012981"/>
              </p:ext>
            </p:extLst>
          </p:nvPr>
        </p:nvGraphicFramePr>
        <p:xfrm>
          <a:off x="408955" y="2697480"/>
          <a:ext cx="11375136" cy="4119972"/>
        </p:xfrm>
        <a:graphic>
          <a:graphicData uri="http://schemas.openxmlformats.org/drawingml/2006/table">
            <a:tbl>
              <a:tblPr>
                <a:tableStyleId>{21E4AEA4-8DFA-4A89-87EB-49C32662AFE0}</a:tableStyleId>
              </a:tblPr>
              <a:tblGrid>
                <a:gridCol w="2011680">
                  <a:extLst>
                    <a:ext uri="{9D8B030D-6E8A-4147-A177-3AD203B41FA5}">
                      <a16:colId xmlns:a16="http://schemas.microsoft.com/office/drawing/2014/main" val="20000"/>
                    </a:ext>
                  </a:extLst>
                </a:gridCol>
                <a:gridCol w="7040880">
                  <a:extLst>
                    <a:ext uri="{9D8B030D-6E8A-4147-A177-3AD203B41FA5}">
                      <a16:colId xmlns:a16="http://schemas.microsoft.com/office/drawing/2014/main" val="20001"/>
                    </a:ext>
                  </a:extLst>
                </a:gridCol>
                <a:gridCol w="2322576">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伝説</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TW" altLang="en-US" sz="1800" b="0" i="0" u="none" strike="noStrike" cap="none" normalizeH="0" baseline="0" dirty="0">
                          <a:ln>
                            <a:noFill/>
                          </a:ln>
                          <a:solidFill>
                            <a:srgbClr val="000000"/>
                          </a:solidFill>
                          <a:effectLst/>
                          <a:latin typeface="+mn-lt"/>
                          <a:ea typeface="+mn-ea"/>
                          <a:cs typeface="+mn-cs"/>
                        </a:rPr>
                        <a:t>賛成意見 ＆ 反対意見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「証拠」</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400" b="0" i="0" u="none" strike="noStrike" cap="none" normalizeH="0" baseline="0" dirty="0">
                          <a:ln>
                            <a:noFill/>
                          </a:ln>
                          <a:solidFill>
                            <a:srgbClr val="333333"/>
                          </a:solidFill>
                          <a:effectLst/>
                          <a:latin typeface="+mn-lt"/>
                          <a:ea typeface="+mn-ea"/>
                          <a:cs typeface="+mn-cs"/>
                        </a:rPr>
                        <a:t>パッケージのデザインのために、「ラッキー・ストライク」というブランドが日本への原爆投下と何らかの関係があるという噂がささやかれた。</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ja-JP" altLang="en-US" sz="1400" b="1" i="0" u="none" strike="noStrike" cap="none" normalizeH="0" baseline="0" dirty="0">
                          <a:ln>
                            <a:noFill/>
                          </a:ln>
                          <a:solidFill>
                            <a:srgbClr val="333333"/>
                          </a:solidFill>
                          <a:effectLst/>
                          <a:latin typeface="+mn-lt"/>
                          <a:ea typeface="+mn-ea"/>
                          <a:cs typeface="+mn-cs"/>
                        </a:rPr>
                        <a:t>賛成意見</a:t>
                      </a:r>
                      <a:r>
                        <a:rPr kumimoji="0" lang="en-US" altLang="ja-JP" sz="1400" b="1"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altLang="ja-JP" sz="1400" b="0" i="0" u="none" strike="noStrike" cap="none" normalizeH="0" baseline="0" dirty="0">
                          <a:ln>
                            <a:noFill/>
                          </a:ln>
                          <a:solidFill>
                            <a:srgbClr val="004992"/>
                          </a:solidFill>
                          <a:effectLst/>
                          <a:latin typeface="+mn-lt"/>
                          <a:ea typeface="+mn-ea"/>
                          <a:cs typeface="+mn-cs"/>
                        </a:rPr>
                        <a:t>???</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FFFFFF"/>
                          </a:solidFill>
                          <a:effectLst/>
                          <a:latin typeface="+mn-lt"/>
                          <a:ea typeface="+mn-ea"/>
                          <a:cs typeface="+mn-cs"/>
                        </a:rPr>
                        <a:t>日本の国旗はラッキーストライクのパッケージと似ていて、白地に赤丸が描かれている。</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金色の円は放射能汚染を示している。</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「ラッキー・ストライク </a:t>
                      </a:r>
                      <a:r>
                        <a:rPr kumimoji="0" lang="en-US" altLang="ja-JP" sz="1400" b="0" i="0" u="none" strike="noStrike" cap="none" normalizeH="0" baseline="0" dirty="0">
                          <a:ln>
                            <a:noFill/>
                          </a:ln>
                          <a:solidFill>
                            <a:srgbClr val="FFFFFF"/>
                          </a:solidFill>
                          <a:effectLst/>
                          <a:latin typeface="+mn-lt"/>
                          <a:ea typeface="+mn-ea"/>
                          <a:cs typeface="+mn-cs"/>
                        </a:rPr>
                        <a:t>(“Lucky Strike”) </a:t>
                      </a:r>
                      <a:r>
                        <a:rPr kumimoji="0" lang="ja-JP" altLang="en-US" sz="1400" b="0" i="0" u="none" strike="noStrike" cap="none" normalizeH="0" baseline="0" dirty="0">
                          <a:ln>
                            <a:noFill/>
                          </a:ln>
                          <a:solidFill>
                            <a:srgbClr val="FFFFFF"/>
                          </a:solidFill>
                          <a:effectLst/>
                          <a:latin typeface="+mn-lt"/>
                          <a:ea typeface="+mn-ea"/>
                          <a:cs typeface="+mn-cs"/>
                        </a:rPr>
                        <a:t>」という名称は「攻撃の成功」として理解できる。</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ラッキー・ストライクは第二次世界大戦中にパッケージのデザインを変えている。変更前は、地は白ではなく緑であった。</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400" b="1" i="0" u="none" strike="noStrike" cap="none" normalizeH="0" baseline="0" dirty="0">
                          <a:ln>
                            <a:noFill/>
                          </a:ln>
                          <a:solidFill>
                            <a:srgbClr val="333333"/>
                          </a:solidFill>
                          <a:effectLst/>
                          <a:latin typeface="+mn-lt"/>
                          <a:ea typeface="+mn-ea"/>
                          <a:cs typeface="+mn-cs"/>
                        </a:rPr>
                        <a:t>反対意見</a:t>
                      </a:r>
                      <a:r>
                        <a:rPr kumimoji="0" lang="en-US" altLang="ja-JP" sz="14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altLang="ja-JP" sz="1400" b="0" i="0" u="none" strike="noStrike" cap="none" normalizeH="0" baseline="0" dirty="0">
                          <a:ln>
                            <a:noFill/>
                          </a:ln>
                          <a:solidFill>
                            <a:srgbClr val="004992"/>
                          </a:solidFill>
                          <a:effectLst/>
                          <a:latin typeface="+mn-lt"/>
                          <a:ea typeface="+mn-ea"/>
                          <a:cs typeface="+mn-cs"/>
                        </a:rPr>
                        <a:t>???</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FFFFFF"/>
                          </a:solidFill>
                          <a:effectLst/>
                          <a:latin typeface="+mn-lt"/>
                          <a:ea typeface="+mn-ea"/>
                          <a:cs typeface="+mn-cs"/>
                        </a:rPr>
                        <a:t>金色の円は前のパッケージでもあった。</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パッケージデザインは市場戦略上の理由で</a:t>
                      </a:r>
                      <a:r>
                        <a:rPr kumimoji="0" lang="en-US" altLang="ja-JP" sz="1400" b="0" i="0" u="none" strike="noStrike" cap="none" normalizeH="0" baseline="0" dirty="0">
                          <a:ln>
                            <a:noFill/>
                          </a:ln>
                          <a:solidFill>
                            <a:srgbClr val="FFFFFF"/>
                          </a:solidFill>
                          <a:effectLst/>
                          <a:latin typeface="+mn-lt"/>
                          <a:ea typeface="+mn-ea"/>
                          <a:cs typeface="+mn-cs"/>
                        </a:rPr>
                        <a:t>1940/1941</a:t>
                      </a:r>
                      <a:r>
                        <a:rPr kumimoji="0" lang="ja-JP" altLang="en-US" sz="1400" b="0" i="0" u="none" strike="noStrike" cap="none" normalizeH="0" baseline="0" dirty="0">
                          <a:ln>
                            <a:noFill/>
                          </a:ln>
                          <a:solidFill>
                            <a:srgbClr val="FFFFFF"/>
                          </a:solidFill>
                          <a:effectLst/>
                          <a:latin typeface="+mn-lt"/>
                          <a:ea typeface="+mn-ea"/>
                          <a:cs typeface="+mn-cs"/>
                        </a:rPr>
                        <a:t>年にすでに変更されている。しかし、原爆の投下は</a:t>
                      </a:r>
                      <a:r>
                        <a:rPr kumimoji="0" lang="en-US" altLang="ja-JP" sz="1400" b="0" i="0" u="none" strike="noStrike" cap="none" normalizeH="0" baseline="0" dirty="0">
                          <a:ln>
                            <a:noFill/>
                          </a:ln>
                          <a:solidFill>
                            <a:srgbClr val="FFFFFF"/>
                          </a:solidFill>
                          <a:effectLst/>
                          <a:latin typeface="+mn-lt"/>
                          <a:ea typeface="+mn-ea"/>
                          <a:cs typeface="+mn-cs"/>
                        </a:rPr>
                        <a:t>1945</a:t>
                      </a:r>
                      <a:r>
                        <a:rPr kumimoji="0" lang="ja-JP" altLang="en-US" sz="1400" b="0" i="0" u="none" strike="noStrike" cap="none" normalizeH="0" baseline="0" dirty="0">
                          <a:ln>
                            <a:noFill/>
                          </a:ln>
                          <a:solidFill>
                            <a:srgbClr val="FFFFFF"/>
                          </a:solidFill>
                          <a:effectLst/>
                          <a:latin typeface="+mn-lt"/>
                          <a:ea typeface="+mn-ea"/>
                          <a:cs typeface="+mn-cs"/>
                        </a:rPr>
                        <a:t>年の出来事である。</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このブランドはゴールドラッシュの時代につくられたもので、「ラッキー・ストライク」という名称は</a:t>
                      </a:r>
                      <a:r>
                        <a:rPr kumimoji="0" lang="en-US" altLang="ja-JP" sz="1400" b="0" i="0" u="none" strike="noStrike" cap="none" normalizeH="0" baseline="0" dirty="0">
                          <a:ln>
                            <a:noFill/>
                          </a:ln>
                          <a:solidFill>
                            <a:srgbClr val="FFFFFF"/>
                          </a:solidFill>
                          <a:effectLst/>
                          <a:latin typeface="+mn-lt"/>
                          <a:ea typeface="+mn-ea"/>
                          <a:cs typeface="+mn-cs"/>
                        </a:rPr>
                        <a:t>1871</a:t>
                      </a:r>
                      <a:r>
                        <a:rPr kumimoji="0" lang="ja-JP" altLang="en-US" sz="1400" b="0" i="0" u="none" strike="noStrike" cap="none" normalizeH="0" baseline="0" dirty="0">
                          <a:ln>
                            <a:noFill/>
                          </a:ln>
                          <a:solidFill>
                            <a:srgbClr val="FFFFFF"/>
                          </a:solidFill>
                          <a:effectLst/>
                          <a:latin typeface="+mn-lt"/>
                          <a:ea typeface="+mn-ea"/>
                          <a:cs typeface="+mn-cs"/>
                        </a:rPr>
                        <a:t>年に登録されている。ラッキー・ストライクの初期のタバコ缶は空に向かって振りあげたハンマーが描いてあるが、「ラッキー・ストライク」は金鉱を掘り当てた者が言ったスラングであり、成功を象徴している。</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8"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743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1741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5"/>
          <p:cNvSpPr txBox="1">
            <a:spLocks noChangeArrowheads="1"/>
          </p:cNvSpPr>
          <p:nvPr/>
        </p:nvSpPr>
        <p:spPr bwMode="auto">
          <a:xfrm>
            <a:off x="10018415" y="6309320"/>
            <a:ext cx="1306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a:latin typeface="+mn-lt"/>
                <a:cs typeface="+mn-cs"/>
              </a:rPr>
              <a:t> 日本の国旗</a:t>
            </a:r>
            <a:endParaRPr lang="de-DE" altLang="de-DE" sz="1600" dirty="0">
              <a:latin typeface="+mn-lt"/>
              <a:cs typeface="+mn-cs"/>
            </a:endParaRPr>
          </a:p>
        </p:txBody>
      </p:sp>
      <p:sp>
        <p:nvSpPr>
          <p:cNvPr id="2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ja-JP" altLang="en-US" sz="2000" b="0" dirty="0">
                <a:latin typeface="+mn-lt"/>
                <a:ea typeface="+mn-ea"/>
                <a:cs typeface="+mn-cs"/>
              </a:rPr>
              <a:t>タバコの「ラッキー・ストライク」と日本への原爆投下との間に何らかの結びつきがあるか</a:t>
            </a:r>
            <a:r>
              <a:rPr lang="en-US" altLang="ja-JP" sz="2000" b="0" dirty="0">
                <a:latin typeface="+mn-lt"/>
                <a:ea typeface="+mn-ea"/>
                <a:cs typeface="+mn-cs"/>
              </a:rPr>
              <a:t>?  </a:t>
            </a:r>
            <a:endParaRPr lang="de-DE" altLang="de-DE" sz="20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10</a:t>
            </a:fld>
            <a:endParaRPr lang="de-DE" altLang="ja-JP"/>
          </a:p>
        </p:txBody>
      </p:sp>
    </p:spTree>
    <p:extLst>
      <p:ext uri="{BB962C8B-B14F-4D97-AF65-F5344CB8AC3E}">
        <p14:creationId xmlns:p14="http://schemas.microsoft.com/office/powerpoint/2010/main" val="1271089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結論への飛躍の「実例」</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都市伝説 </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17" name="Group 3"/>
          <p:cNvGraphicFramePr>
            <a:graphicFrameLocks noGrp="1"/>
          </p:cNvGraphicFramePr>
          <p:nvPr>
            <p:extLst>
              <p:ext uri="{D42A27DB-BD31-4B8C-83A1-F6EECF244321}">
                <p14:modId xmlns:p14="http://schemas.microsoft.com/office/powerpoint/2010/main" val="2425527481"/>
              </p:ext>
            </p:extLst>
          </p:nvPr>
        </p:nvGraphicFramePr>
        <p:xfrm>
          <a:off x="408955" y="2697480"/>
          <a:ext cx="11375136" cy="4119972"/>
        </p:xfrm>
        <a:graphic>
          <a:graphicData uri="http://schemas.openxmlformats.org/drawingml/2006/table">
            <a:tbl>
              <a:tblPr>
                <a:tableStyleId>{21E4AEA4-8DFA-4A89-87EB-49C32662AFE0}</a:tableStyleId>
              </a:tblPr>
              <a:tblGrid>
                <a:gridCol w="2011680">
                  <a:extLst>
                    <a:ext uri="{9D8B030D-6E8A-4147-A177-3AD203B41FA5}">
                      <a16:colId xmlns:a16="http://schemas.microsoft.com/office/drawing/2014/main" val="20000"/>
                    </a:ext>
                  </a:extLst>
                </a:gridCol>
                <a:gridCol w="7040880">
                  <a:extLst>
                    <a:ext uri="{9D8B030D-6E8A-4147-A177-3AD203B41FA5}">
                      <a16:colId xmlns:a16="http://schemas.microsoft.com/office/drawing/2014/main" val="20001"/>
                    </a:ext>
                  </a:extLst>
                </a:gridCol>
                <a:gridCol w="2322576">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伝説</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TW" altLang="en-US" sz="1800" b="0" i="0" u="none" strike="noStrike" cap="none" normalizeH="0" baseline="0" dirty="0">
                          <a:ln>
                            <a:noFill/>
                          </a:ln>
                          <a:solidFill>
                            <a:srgbClr val="000000"/>
                          </a:solidFill>
                          <a:effectLst/>
                          <a:latin typeface="+mn-lt"/>
                          <a:ea typeface="+mn-ea"/>
                          <a:cs typeface="+mn-cs"/>
                        </a:rPr>
                        <a:t>賛成意見 ＆ 反対意見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「証拠」</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400" b="0" i="0" u="none" strike="noStrike" cap="none" normalizeH="0" baseline="0" dirty="0">
                          <a:ln>
                            <a:noFill/>
                          </a:ln>
                          <a:solidFill>
                            <a:srgbClr val="333333"/>
                          </a:solidFill>
                          <a:effectLst/>
                          <a:latin typeface="+mn-lt"/>
                          <a:ea typeface="+mn-ea"/>
                          <a:cs typeface="+mn-cs"/>
                        </a:rPr>
                        <a:t>パッケージのデザインのために、「ラッキー・ストライク」というブランドが日本への原爆投下と何らかの関係があるという噂がささやかれた。</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ja-JP" altLang="en-US" sz="1400" b="1" i="0" u="none" strike="noStrike" cap="none" normalizeH="0" baseline="0" dirty="0">
                          <a:ln>
                            <a:noFill/>
                          </a:ln>
                          <a:solidFill>
                            <a:srgbClr val="333333"/>
                          </a:solidFill>
                          <a:effectLst/>
                          <a:latin typeface="+mn-lt"/>
                          <a:ea typeface="+mn-ea"/>
                          <a:cs typeface="+mn-cs"/>
                        </a:rPr>
                        <a:t>賛成意見</a:t>
                      </a:r>
                      <a:r>
                        <a:rPr kumimoji="0" lang="en-US" altLang="ja-JP" sz="1400" b="1" i="0" u="none" strike="noStrike" cap="none" normalizeH="0" baseline="0" dirty="0">
                          <a:ln>
                            <a:noFill/>
                          </a:ln>
                          <a:solidFill>
                            <a:srgbClr val="333333"/>
                          </a:solidFill>
                          <a:effectLst/>
                          <a:latin typeface="+mn-lt"/>
                          <a:ea typeface="+mn-ea"/>
                          <a:cs typeface="+mn-cs"/>
                        </a:rPr>
                        <a:t>: </a:t>
                      </a:r>
                    </a:p>
                    <a:p>
                      <a:pPr marL="171450" marR="0" lvl="0" indent="-1714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日本の国旗はラッキーストライクのパッケージと似ていて、白地に赤丸が描かれている。</a:t>
                      </a:r>
                    </a:p>
                    <a:p>
                      <a:pPr marL="171450" marR="0" lvl="0" indent="-1714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金色の円は放射能汚染を示している。</a:t>
                      </a:r>
                    </a:p>
                    <a:p>
                      <a:pPr marL="171450" marR="0" lvl="0" indent="-1714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「ラッキー・ストライク </a:t>
                      </a:r>
                      <a:r>
                        <a:rPr kumimoji="0" lang="en-US" altLang="ja-JP" sz="1400" b="0" i="0" u="none" strike="noStrike" cap="none" normalizeH="0" baseline="0" dirty="0">
                          <a:ln>
                            <a:noFill/>
                          </a:ln>
                          <a:solidFill>
                            <a:srgbClr val="333333"/>
                          </a:solidFill>
                          <a:effectLst/>
                          <a:latin typeface="+mn-lt"/>
                          <a:ea typeface="+mn-ea"/>
                          <a:cs typeface="+mn-cs"/>
                        </a:rPr>
                        <a:t>(“Lucky Strike”) </a:t>
                      </a:r>
                      <a:r>
                        <a:rPr kumimoji="0" lang="ja-JP" altLang="en-US" sz="1400" b="0" i="0" u="none" strike="noStrike" cap="none" normalizeH="0" baseline="0" dirty="0">
                          <a:ln>
                            <a:noFill/>
                          </a:ln>
                          <a:solidFill>
                            <a:srgbClr val="333333"/>
                          </a:solidFill>
                          <a:effectLst/>
                          <a:latin typeface="+mn-lt"/>
                          <a:ea typeface="+mn-ea"/>
                          <a:cs typeface="+mn-cs"/>
                        </a:rPr>
                        <a:t>」という名称は「攻撃の成功」として理解できる。</a:t>
                      </a:r>
                    </a:p>
                    <a:p>
                      <a:pPr marL="171450" marR="0" lvl="0" indent="-1714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ラッキー・ストライクは第二次世界大戦中にパッケージのデザインを変えている。変更前は、地は白ではなく緑であった。</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400" b="1" i="0" u="none" strike="noStrike" cap="none" normalizeH="0" baseline="0" dirty="0">
                          <a:ln>
                            <a:noFill/>
                          </a:ln>
                          <a:solidFill>
                            <a:srgbClr val="333333"/>
                          </a:solidFill>
                          <a:effectLst/>
                          <a:latin typeface="+mn-lt"/>
                          <a:ea typeface="+mn-ea"/>
                          <a:cs typeface="+mn-cs"/>
                        </a:rPr>
                        <a:t>反対意見</a:t>
                      </a:r>
                      <a:r>
                        <a:rPr kumimoji="0" lang="en-US" altLang="ja-JP" sz="14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en-US" altLang="ja-JP" sz="1400" b="0" i="0" u="none" strike="noStrike" cap="none" normalizeH="0" baseline="0" dirty="0">
                          <a:ln>
                            <a:noFill/>
                          </a:ln>
                          <a:solidFill>
                            <a:srgbClr val="004992"/>
                          </a:solidFill>
                          <a:effectLst/>
                          <a:latin typeface="+mn-lt"/>
                          <a:ea typeface="+mn-ea"/>
                          <a:cs typeface="+mn-cs"/>
                        </a:rPr>
                        <a:t>???</a:t>
                      </a:r>
                      <a:r>
                        <a:rPr kumimoji="0" lang="en-US" altLang="ja-JP" sz="1400" b="0" i="0" u="none" strike="noStrike" cap="none" normalizeH="0" baseline="0" dirty="0">
                          <a:ln>
                            <a:noFill/>
                          </a:ln>
                          <a:solidFill>
                            <a:srgbClr val="333333"/>
                          </a:solidFill>
                          <a:effectLst/>
                          <a:latin typeface="+mn-lt"/>
                          <a:ea typeface="+mn-ea"/>
                          <a:cs typeface="+mn-cs"/>
                        </a:rPr>
                        <a:t> </a:t>
                      </a:r>
                      <a:r>
                        <a:rPr kumimoji="0" lang="ja-JP" altLang="en-US" sz="1400" b="0" i="0" u="none" strike="noStrike" cap="none" normalizeH="0" baseline="0" dirty="0">
                          <a:ln>
                            <a:noFill/>
                          </a:ln>
                          <a:solidFill>
                            <a:srgbClr val="FFFFFF"/>
                          </a:solidFill>
                          <a:effectLst/>
                          <a:latin typeface="+mn-lt"/>
                          <a:ea typeface="+mn-ea"/>
                          <a:cs typeface="+mn-cs"/>
                        </a:rPr>
                        <a:t>金色の円は前のパッケージでもあった。</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パッケージデザインは市場戦略上の理由で</a:t>
                      </a:r>
                      <a:r>
                        <a:rPr kumimoji="0" lang="en-US" altLang="ja-JP" sz="1400" b="0" i="0" u="none" strike="noStrike" cap="none" normalizeH="0" baseline="0" dirty="0">
                          <a:ln>
                            <a:noFill/>
                          </a:ln>
                          <a:solidFill>
                            <a:srgbClr val="FFFFFF"/>
                          </a:solidFill>
                          <a:effectLst/>
                          <a:latin typeface="+mn-lt"/>
                          <a:ea typeface="+mn-ea"/>
                          <a:cs typeface="+mn-cs"/>
                        </a:rPr>
                        <a:t>1940/1941</a:t>
                      </a:r>
                      <a:r>
                        <a:rPr kumimoji="0" lang="ja-JP" altLang="en-US" sz="1400" b="0" i="0" u="none" strike="noStrike" cap="none" normalizeH="0" baseline="0" dirty="0">
                          <a:ln>
                            <a:noFill/>
                          </a:ln>
                          <a:solidFill>
                            <a:srgbClr val="FFFFFF"/>
                          </a:solidFill>
                          <a:effectLst/>
                          <a:latin typeface="+mn-lt"/>
                          <a:ea typeface="+mn-ea"/>
                          <a:cs typeface="+mn-cs"/>
                        </a:rPr>
                        <a:t>年にすでに変更されている。しかし、原爆の投下は</a:t>
                      </a:r>
                      <a:r>
                        <a:rPr kumimoji="0" lang="en-US" altLang="ja-JP" sz="1400" b="0" i="0" u="none" strike="noStrike" cap="none" normalizeH="0" baseline="0" dirty="0">
                          <a:ln>
                            <a:noFill/>
                          </a:ln>
                          <a:solidFill>
                            <a:srgbClr val="FFFFFF"/>
                          </a:solidFill>
                          <a:effectLst/>
                          <a:latin typeface="+mn-lt"/>
                          <a:ea typeface="+mn-ea"/>
                          <a:cs typeface="+mn-cs"/>
                        </a:rPr>
                        <a:t>1945</a:t>
                      </a:r>
                      <a:r>
                        <a:rPr kumimoji="0" lang="ja-JP" altLang="en-US" sz="1400" b="0" i="0" u="none" strike="noStrike" cap="none" normalizeH="0" baseline="0" dirty="0">
                          <a:ln>
                            <a:noFill/>
                          </a:ln>
                          <a:solidFill>
                            <a:srgbClr val="FFFFFF"/>
                          </a:solidFill>
                          <a:effectLst/>
                          <a:latin typeface="+mn-lt"/>
                          <a:ea typeface="+mn-ea"/>
                          <a:cs typeface="+mn-cs"/>
                        </a:rPr>
                        <a:t>年の出来事である。</a:t>
                      </a:r>
                    </a:p>
                    <a:p>
                      <a:pPr marL="0" marR="0" lvl="0" indent="0" algn="l" defTabSz="914400" rtl="0" eaLnBrk="1" fontAlgn="base" latinLnBrk="0" hangingPunct="1">
                        <a:lnSpc>
                          <a:spcPct val="100000"/>
                        </a:lnSpc>
                        <a:spcBef>
                          <a:spcPts val="0"/>
                        </a:spcBef>
                        <a:spcAft>
                          <a:spcPct val="0"/>
                        </a:spcAft>
                        <a:buClr>
                          <a:srgbClr val="333333"/>
                        </a:buClr>
                        <a:buSzTx/>
                        <a:buFont typeface="WingDings"/>
                        <a:buNone/>
                        <a:tabLst/>
                      </a:pPr>
                      <a:r>
                        <a:rPr kumimoji="0" lang="ja-JP" altLang="en-US" sz="1400" b="0" i="0" u="none" strike="noStrike" cap="none" normalizeH="0" baseline="0" dirty="0">
                          <a:ln>
                            <a:noFill/>
                          </a:ln>
                          <a:solidFill>
                            <a:srgbClr val="FFFFFF"/>
                          </a:solidFill>
                          <a:effectLst/>
                          <a:latin typeface="+mn-lt"/>
                          <a:ea typeface="+mn-ea"/>
                          <a:cs typeface="+mn-cs"/>
                        </a:rPr>
                        <a:t>このブランドはゴールドラッシュの時代につくられたもので、「ラッキー・ストライク」という名称は</a:t>
                      </a:r>
                      <a:r>
                        <a:rPr kumimoji="0" lang="en-US" altLang="ja-JP" sz="1400" b="0" i="0" u="none" strike="noStrike" cap="none" normalizeH="0" baseline="0" dirty="0">
                          <a:ln>
                            <a:noFill/>
                          </a:ln>
                          <a:solidFill>
                            <a:srgbClr val="FFFFFF"/>
                          </a:solidFill>
                          <a:effectLst/>
                          <a:latin typeface="+mn-lt"/>
                          <a:ea typeface="+mn-ea"/>
                          <a:cs typeface="+mn-cs"/>
                        </a:rPr>
                        <a:t>1871</a:t>
                      </a:r>
                      <a:r>
                        <a:rPr kumimoji="0" lang="ja-JP" altLang="en-US" sz="1400" b="0" i="0" u="none" strike="noStrike" cap="none" normalizeH="0" baseline="0" dirty="0">
                          <a:ln>
                            <a:noFill/>
                          </a:ln>
                          <a:solidFill>
                            <a:srgbClr val="FFFFFF"/>
                          </a:solidFill>
                          <a:effectLst/>
                          <a:latin typeface="+mn-lt"/>
                          <a:ea typeface="+mn-ea"/>
                          <a:cs typeface="+mn-cs"/>
                        </a:rPr>
                        <a:t>年に登録されている。ラッキー・ストライクの初期のタバコ缶は空に向かって振りあげたハンマーが描いてあるが、「ラッキー・ストライク」は金鉱を掘り当てた者が言ったスラングであり、成功を象徴している。</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8"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743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1741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5"/>
          <p:cNvSpPr txBox="1">
            <a:spLocks noChangeArrowheads="1"/>
          </p:cNvSpPr>
          <p:nvPr/>
        </p:nvSpPr>
        <p:spPr bwMode="auto">
          <a:xfrm>
            <a:off x="10018415" y="6309320"/>
            <a:ext cx="1306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a:latin typeface="+mn-lt"/>
                <a:cs typeface="+mn-cs"/>
              </a:rPr>
              <a:t> 日本の国旗</a:t>
            </a:r>
            <a:endParaRPr lang="de-DE" altLang="de-DE" sz="1600" dirty="0">
              <a:latin typeface="+mn-lt"/>
              <a:cs typeface="+mn-cs"/>
            </a:endParaRPr>
          </a:p>
        </p:txBody>
      </p:sp>
      <p:sp>
        <p:nvSpPr>
          <p:cNvPr id="2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ja-JP" altLang="en-US" sz="2000" b="0" dirty="0">
                <a:latin typeface="+mn-lt"/>
                <a:ea typeface="+mn-ea"/>
                <a:cs typeface="+mn-cs"/>
              </a:rPr>
              <a:t>タバコの「ラッキー・ストライク」と日本への原爆投下との間に何らかの結びつきがあるか</a:t>
            </a:r>
            <a:r>
              <a:rPr lang="en-US" altLang="ja-JP" sz="2000" b="0" dirty="0">
                <a:latin typeface="+mn-lt"/>
                <a:ea typeface="+mn-ea"/>
                <a:cs typeface="+mn-cs"/>
              </a:rPr>
              <a:t>?  </a:t>
            </a:r>
            <a:endParaRPr lang="de-DE" altLang="de-DE" sz="20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11</a:t>
            </a:fld>
            <a:endParaRPr lang="de-DE" altLang="ja-JP"/>
          </a:p>
        </p:txBody>
      </p:sp>
    </p:spTree>
    <p:extLst>
      <p:ext uri="{BB962C8B-B14F-4D97-AF65-F5344CB8AC3E}">
        <p14:creationId xmlns:p14="http://schemas.microsoft.com/office/powerpoint/2010/main" val="2471079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結論への飛躍の「実例」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17" name="Group 3"/>
          <p:cNvGraphicFramePr>
            <a:graphicFrameLocks noGrp="1"/>
          </p:cNvGraphicFramePr>
          <p:nvPr>
            <p:extLst>
              <p:ext uri="{D42A27DB-BD31-4B8C-83A1-F6EECF244321}">
                <p14:modId xmlns:p14="http://schemas.microsoft.com/office/powerpoint/2010/main" val="227498262"/>
              </p:ext>
            </p:extLst>
          </p:nvPr>
        </p:nvGraphicFramePr>
        <p:xfrm>
          <a:off x="408955" y="2697480"/>
          <a:ext cx="11375136" cy="4119972"/>
        </p:xfrm>
        <a:graphic>
          <a:graphicData uri="http://schemas.openxmlformats.org/drawingml/2006/table">
            <a:tbl>
              <a:tblPr>
                <a:tableStyleId>{21E4AEA4-8DFA-4A89-87EB-49C32662AFE0}</a:tableStyleId>
              </a:tblPr>
              <a:tblGrid>
                <a:gridCol w="2011680">
                  <a:extLst>
                    <a:ext uri="{9D8B030D-6E8A-4147-A177-3AD203B41FA5}">
                      <a16:colId xmlns:a16="http://schemas.microsoft.com/office/drawing/2014/main" val="20000"/>
                    </a:ext>
                  </a:extLst>
                </a:gridCol>
                <a:gridCol w="7040880">
                  <a:extLst>
                    <a:ext uri="{9D8B030D-6E8A-4147-A177-3AD203B41FA5}">
                      <a16:colId xmlns:a16="http://schemas.microsoft.com/office/drawing/2014/main" val="20001"/>
                    </a:ext>
                  </a:extLst>
                </a:gridCol>
                <a:gridCol w="2322576">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伝説</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TW" altLang="en-US" sz="1800" b="0" i="0" u="none" strike="noStrike" cap="none" normalizeH="0" baseline="0" dirty="0">
                          <a:ln>
                            <a:noFill/>
                          </a:ln>
                          <a:solidFill>
                            <a:srgbClr val="000000"/>
                          </a:solidFill>
                          <a:effectLst/>
                          <a:latin typeface="+mn-lt"/>
                          <a:ea typeface="+mn-ea"/>
                          <a:cs typeface="+mn-cs"/>
                        </a:rPr>
                        <a:t>賛成意見 ＆ 反対意見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「証拠」</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1400" b="0" i="0" u="none" strike="noStrike" cap="none" normalizeH="0" baseline="0" dirty="0">
                          <a:ln>
                            <a:noFill/>
                          </a:ln>
                          <a:solidFill>
                            <a:srgbClr val="333333"/>
                          </a:solidFill>
                          <a:effectLst/>
                          <a:latin typeface="+mn-lt"/>
                          <a:ea typeface="+mn-ea"/>
                          <a:cs typeface="+mn-cs"/>
                        </a:rPr>
                        <a:t>パッケージのデザインのために、「ラッキー・ストライク」というブランドが日本への原爆投下と何らかの関係があるという噂がささやかれた。</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ja-JP" altLang="en-US" sz="1400" b="1" i="0" u="none" strike="noStrike" cap="none" normalizeH="0" baseline="0" dirty="0">
                          <a:ln>
                            <a:noFill/>
                          </a:ln>
                          <a:solidFill>
                            <a:srgbClr val="333333"/>
                          </a:solidFill>
                          <a:effectLst/>
                          <a:latin typeface="+mn-lt"/>
                          <a:ea typeface="+mn-ea"/>
                          <a:cs typeface="+mn-cs"/>
                        </a:rPr>
                        <a:t>賛成意見</a:t>
                      </a:r>
                      <a:r>
                        <a:rPr kumimoji="0" lang="en-US" altLang="ja-JP" sz="1400" b="1" i="0" u="none" strike="noStrike" cap="none" normalizeH="0" baseline="0" dirty="0">
                          <a:ln>
                            <a:noFill/>
                          </a:ln>
                          <a:solidFill>
                            <a:srgbClr val="333333"/>
                          </a:solidFill>
                          <a:effectLst/>
                          <a:latin typeface="+mn-lt"/>
                          <a:ea typeface="+mn-ea"/>
                          <a:cs typeface="+mn-cs"/>
                        </a:rPr>
                        <a:t>: </a:t>
                      </a:r>
                    </a:p>
                    <a:p>
                      <a:pPr marL="171450" marR="0" lvl="0" indent="-1714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日本の国旗はラッキーストライクのパッケージと似ていて、白地に赤丸が描かれている。</a:t>
                      </a:r>
                    </a:p>
                    <a:p>
                      <a:pPr marL="171450" marR="0" lvl="0" indent="-1714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金色の円は放射能汚染を示している。</a:t>
                      </a:r>
                    </a:p>
                    <a:p>
                      <a:pPr marL="171450" marR="0" lvl="0" indent="-1714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「ラッキー・ストライク </a:t>
                      </a:r>
                      <a:r>
                        <a:rPr kumimoji="0" lang="en-US" altLang="ja-JP" sz="1400" b="0" i="0" u="none" strike="noStrike" cap="none" normalizeH="0" baseline="0" dirty="0">
                          <a:ln>
                            <a:noFill/>
                          </a:ln>
                          <a:solidFill>
                            <a:srgbClr val="333333"/>
                          </a:solidFill>
                          <a:effectLst/>
                          <a:latin typeface="+mn-lt"/>
                          <a:ea typeface="+mn-ea"/>
                          <a:cs typeface="+mn-cs"/>
                        </a:rPr>
                        <a:t>(“Lucky Strike”) </a:t>
                      </a:r>
                      <a:r>
                        <a:rPr kumimoji="0" lang="ja-JP" altLang="en-US" sz="1400" b="0" i="0" u="none" strike="noStrike" cap="none" normalizeH="0" baseline="0" dirty="0">
                          <a:ln>
                            <a:noFill/>
                          </a:ln>
                          <a:solidFill>
                            <a:srgbClr val="333333"/>
                          </a:solidFill>
                          <a:effectLst/>
                          <a:latin typeface="+mn-lt"/>
                          <a:ea typeface="+mn-ea"/>
                          <a:cs typeface="+mn-cs"/>
                        </a:rPr>
                        <a:t>」という名称は「攻撃の成功」として理解できる。</a:t>
                      </a:r>
                    </a:p>
                    <a:p>
                      <a:pPr marL="171450" marR="0" lvl="0" indent="-1714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ラッキー・ストライクは第二次世界大戦中にパッケージのデザインを変えている。変更前は、地は白ではなく緑であった。</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ja-JP" altLang="en-US" sz="1400" b="1" i="0" u="none" strike="noStrike" cap="none" normalizeH="0" baseline="0" dirty="0">
                          <a:ln>
                            <a:noFill/>
                          </a:ln>
                          <a:solidFill>
                            <a:srgbClr val="333333"/>
                          </a:solidFill>
                          <a:effectLst/>
                          <a:latin typeface="+mn-lt"/>
                          <a:ea typeface="+mn-ea"/>
                          <a:cs typeface="+mn-cs"/>
                        </a:rPr>
                        <a:t>反対意見</a:t>
                      </a:r>
                      <a:r>
                        <a:rPr kumimoji="0" lang="en-US" altLang="ja-JP" sz="1400" b="1" i="0" u="none" strike="noStrike" cap="none" normalizeH="0" baseline="0" dirty="0">
                          <a:ln>
                            <a:noFill/>
                          </a:ln>
                          <a:solidFill>
                            <a:srgbClr val="333333"/>
                          </a:solidFill>
                          <a:effectLst/>
                          <a:latin typeface="+mn-lt"/>
                          <a:ea typeface="+mn-ea"/>
                          <a:cs typeface="+mn-cs"/>
                        </a:rPr>
                        <a:t>:</a:t>
                      </a:r>
                    </a:p>
                    <a:p>
                      <a:pPr marL="171450" marR="0" lvl="0" indent="-1714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金色の円は前のパッケージでもあった。</a:t>
                      </a:r>
                    </a:p>
                    <a:p>
                      <a:pPr marL="171450" marR="0" lvl="0" indent="-1714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パッケージデザインは市場戦略上の理由で</a:t>
                      </a:r>
                      <a:r>
                        <a:rPr kumimoji="0" lang="en-US" altLang="ja-JP" sz="1400" b="0" i="0" u="none" strike="noStrike" cap="none" normalizeH="0" baseline="0" dirty="0">
                          <a:ln>
                            <a:noFill/>
                          </a:ln>
                          <a:solidFill>
                            <a:srgbClr val="333333"/>
                          </a:solidFill>
                          <a:effectLst/>
                          <a:latin typeface="+mn-lt"/>
                          <a:ea typeface="+mn-ea"/>
                          <a:cs typeface="+mn-cs"/>
                        </a:rPr>
                        <a:t>1940/1941</a:t>
                      </a:r>
                      <a:r>
                        <a:rPr kumimoji="0" lang="ja-JP" altLang="en-US" sz="1400" b="0" i="0" u="none" strike="noStrike" cap="none" normalizeH="0" baseline="0" dirty="0">
                          <a:ln>
                            <a:noFill/>
                          </a:ln>
                          <a:solidFill>
                            <a:srgbClr val="333333"/>
                          </a:solidFill>
                          <a:effectLst/>
                          <a:latin typeface="+mn-lt"/>
                          <a:ea typeface="+mn-ea"/>
                          <a:cs typeface="+mn-cs"/>
                        </a:rPr>
                        <a:t>年にすでに変更されている。しかし、原爆の投下は</a:t>
                      </a:r>
                      <a:r>
                        <a:rPr kumimoji="0" lang="en-US" altLang="ja-JP" sz="1400" b="0" i="0" u="none" strike="noStrike" cap="none" normalizeH="0" baseline="0" dirty="0">
                          <a:ln>
                            <a:noFill/>
                          </a:ln>
                          <a:solidFill>
                            <a:srgbClr val="333333"/>
                          </a:solidFill>
                          <a:effectLst/>
                          <a:latin typeface="+mn-lt"/>
                          <a:ea typeface="+mn-ea"/>
                          <a:cs typeface="+mn-cs"/>
                        </a:rPr>
                        <a:t>1945</a:t>
                      </a:r>
                      <a:r>
                        <a:rPr kumimoji="0" lang="ja-JP" altLang="en-US" sz="1400" b="0" i="0" u="none" strike="noStrike" cap="none" normalizeH="0" baseline="0" dirty="0">
                          <a:ln>
                            <a:noFill/>
                          </a:ln>
                          <a:solidFill>
                            <a:srgbClr val="333333"/>
                          </a:solidFill>
                          <a:effectLst/>
                          <a:latin typeface="+mn-lt"/>
                          <a:ea typeface="+mn-ea"/>
                          <a:cs typeface="+mn-cs"/>
                        </a:rPr>
                        <a:t>年の出来事である。</a:t>
                      </a:r>
                    </a:p>
                    <a:p>
                      <a:pPr marL="171450" marR="0" lvl="0" indent="-1714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ja-JP" altLang="en-US" sz="1400" b="0" i="0" u="none" strike="noStrike" cap="none" normalizeH="0" baseline="0" dirty="0">
                          <a:ln>
                            <a:noFill/>
                          </a:ln>
                          <a:solidFill>
                            <a:srgbClr val="333333"/>
                          </a:solidFill>
                          <a:effectLst/>
                          <a:latin typeface="+mn-lt"/>
                          <a:ea typeface="+mn-ea"/>
                          <a:cs typeface="+mn-cs"/>
                        </a:rPr>
                        <a:t>このブランドはゴールドラッシュの時代につくられたもので、「ラッキー・ストライク」という名称は</a:t>
                      </a:r>
                      <a:r>
                        <a:rPr kumimoji="0" lang="en-US" altLang="ja-JP" sz="1400" b="0" i="0" u="none" strike="noStrike" cap="none" normalizeH="0" baseline="0" dirty="0">
                          <a:ln>
                            <a:noFill/>
                          </a:ln>
                          <a:solidFill>
                            <a:srgbClr val="333333"/>
                          </a:solidFill>
                          <a:effectLst/>
                          <a:latin typeface="+mn-lt"/>
                          <a:ea typeface="+mn-ea"/>
                          <a:cs typeface="+mn-cs"/>
                        </a:rPr>
                        <a:t>1871</a:t>
                      </a:r>
                      <a:r>
                        <a:rPr kumimoji="0" lang="ja-JP" altLang="en-US" sz="1400" b="0" i="0" u="none" strike="noStrike" cap="none" normalizeH="0" baseline="0" dirty="0">
                          <a:ln>
                            <a:noFill/>
                          </a:ln>
                          <a:solidFill>
                            <a:srgbClr val="333333"/>
                          </a:solidFill>
                          <a:effectLst/>
                          <a:latin typeface="+mn-lt"/>
                          <a:ea typeface="+mn-ea"/>
                          <a:cs typeface="+mn-cs"/>
                        </a:rPr>
                        <a:t>年に登録されている。ラッキー・ストライクの初期のタバコ缶は空に向かって振りあげたハンマーが描いてあるが、「ラッキー・ストライク」は金鉱を掘り当てた者が言ったスラングであり、成功を象徴している。</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8"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743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1741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5"/>
          <p:cNvSpPr txBox="1">
            <a:spLocks noChangeArrowheads="1"/>
          </p:cNvSpPr>
          <p:nvPr/>
        </p:nvSpPr>
        <p:spPr bwMode="auto">
          <a:xfrm>
            <a:off x="10018415" y="6309320"/>
            <a:ext cx="1306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a:latin typeface="+mn-lt"/>
                <a:cs typeface="+mn-cs"/>
              </a:rPr>
              <a:t> 日本の国旗</a:t>
            </a:r>
            <a:endParaRPr lang="de-DE" altLang="de-DE" sz="1600" dirty="0">
              <a:latin typeface="+mn-lt"/>
              <a:cs typeface="+mn-cs"/>
            </a:endParaRPr>
          </a:p>
        </p:txBody>
      </p:sp>
      <p:sp>
        <p:nvSpPr>
          <p:cNvPr id="2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ja-JP" altLang="en-US" sz="2000" b="0" dirty="0">
                <a:latin typeface="+mn-lt"/>
                <a:ea typeface="+mn-ea"/>
                <a:cs typeface="+mn-cs"/>
              </a:rPr>
              <a:t>タバコの「ラッキー・ストライク」と日本への原爆投下との間に何らかの結びつきがあるか</a:t>
            </a:r>
            <a:r>
              <a:rPr lang="en-US" altLang="ja-JP" sz="2000" b="0" dirty="0">
                <a:latin typeface="+mn-lt"/>
                <a:ea typeface="+mn-ea"/>
                <a:cs typeface="+mn-cs"/>
              </a:rPr>
              <a:t>?  </a:t>
            </a:r>
            <a:endParaRPr lang="de-DE" altLang="de-DE" sz="20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12</a:t>
            </a:fld>
            <a:endParaRPr lang="de-DE" altLang="ja-JP"/>
          </a:p>
        </p:txBody>
      </p:sp>
    </p:spTree>
    <p:extLst>
      <p:ext uri="{BB962C8B-B14F-4D97-AF65-F5344CB8AC3E}">
        <p14:creationId xmlns:p14="http://schemas.microsoft.com/office/powerpoint/2010/main" val="3636474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結論への飛躍の「実例」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pic>
        <p:nvPicPr>
          <p:cNvPr id="11"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txBox="1">
            <a:spLocks noChangeArrowheads="1"/>
          </p:cNvSpPr>
          <p:nvPr/>
        </p:nvSpPr>
        <p:spPr bwMode="auto">
          <a:xfrm>
            <a:off x="5285411" y="5991671"/>
            <a:ext cx="1643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a:latin typeface="+mn-lt"/>
                <a:cs typeface="+mn-cs"/>
              </a:rPr>
              <a:t>いいえ</a:t>
            </a:r>
            <a:r>
              <a:rPr lang="en-US" altLang="ja-JP">
                <a:latin typeface="+mn-lt"/>
                <a:cs typeface="+mn-cs"/>
              </a:rPr>
              <a:t>! </a:t>
            </a:r>
            <a:endParaRPr lang="de-DE" altLang="de-DE" sz="2400" dirty="0">
              <a:latin typeface="+mn-lt"/>
              <a:cs typeface="+mn-cs"/>
            </a:endParaRPr>
          </a:p>
        </p:txBody>
      </p:sp>
      <p:sp>
        <p:nvSpPr>
          <p:cNvPr id="13"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ja-JP" altLang="en-US" sz="2000" b="0" dirty="0">
                <a:latin typeface="+mn-lt"/>
                <a:ea typeface="+mn-ea"/>
                <a:cs typeface="+mn-cs"/>
              </a:rPr>
              <a:t>タバコの「ラッキー・ストライク」と日本への原爆投下との間に何らかの結びつきがあるか</a:t>
            </a:r>
            <a:r>
              <a:rPr lang="en-US" altLang="ja-JP" sz="2000" b="0" dirty="0">
                <a:latin typeface="+mn-lt"/>
                <a:ea typeface="+mn-ea"/>
                <a:cs typeface="+mn-cs"/>
              </a:rPr>
              <a:t>?</a:t>
            </a:r>
            <a:endParaRPr lang="de-DE" altLang="de-DE" sz="20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13</a:t>
            </a:fld>
            <a:endParaRPr lang="de-DE" altLang="ja-JP"/>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陰謀論はどうやってできあがるのでしょう</a:t>
            </a:r>
            <a:r>
              <a:rPr lang="en-US" altLang="ja-JP" sz="3600" dirty="0">
                <a:latin typeface="+mn-lt"/>
                <a:ea typeface="+mn-ea"/>
                <a:cs typeface="+mn-cs"/>
              </a:rPr>
              <a:t>?</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en-US" altLang="ja-JP" sz="2400" dirty="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8" name="Slide Number Placeholder 7"/>
          <p:cNvSpPr>
            <a:spLocks noGrp="1"/>
          </p:cNvSpPr>
          <p:nvPr>
            <p:ph type="sldNum" sz="quarter" idx="12"/>
          </p:nvPr>
        </p:nvSpPr>
        <p:spPr/>
        <p:txBody>
          <a:bodyPr/>
          <a:lstStyle/>
          <a:p>
            <a:fld id="{65688D60-0124-429F-9173-DAB8C60480BF}" type="slidenum">
              <a:rPr lang="de-DE" altLang="ja-JP" smtClean="0"/>
              <a:pPr/>
              <a:t>14</a:t>
            </a:fld>
            <a:endParaRPr lang="de-DE" altLang="ja-JP"/>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陰謀論はどうやってできあがるのでしょう</a:t>
            </a:r>
            <a:r>
              <a:rPr lang="en-US" altLang="ja-JP" sz="3600" dirty="0">
                <a:latin typeface="+mn-lt"/>
                <a:ea typeface="+mn-ea"/>
                <a:cs typeface="+mn-cs"/>
              </a:rPr>
              <a:t>?</a:t>
            </a:r>
            <a:endParaRPr lang="en-US" sz="3600" dirty="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陰謀論はしばしば現実よりも刺激的です</a:t>
            </a:r>
            <a:r>
              <a:rPr lang="en-US" altLang="ja-JP"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陰謀論は、確認したり証明するのが難しい話に基づいています</a:t>
            </a:r>
            <a:r>
              <a:rPr lang="en-US" altLang="ja-JP" sz="2400" dirty="0">
                <a:solidFill>
                  <a:srgbClr val="333333"/>
                </a:solidFill>
              </a:rPr>
              <a:t>(</a:t>
            </a:r>
            <a:r>
              <a:rPr lang="ja-JP" altLang="en-US" sz="2400" dirty="0">
                <a:solidFill>
                  <a:srgbClr val="333333"/>
                </a:solidFill>
              </a:rPr>
              <a:t>例：パッケージは日本の国旗を表していて、金色の輪は放射能汚染を表している</a:t>
            </a:r>
            <a:r>
              <a:rPr lang="en-US" altLang="ja-JP"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陰謀論は別の説明を覆い隠してしまいます</a:t>
            </a:r>
            <a:r>
              <a:rPr lang="en-US" altLang="ja-JP" sz="2400" dirty="0">
                <a:solidFill>
                  <a:srgbClr val="333333"/>
                </a:solidFill>
              </a:rPr>
              <a:t>(</a:t>
            </a:r>
            <a:r>
              <a:rPr lang="ja-JP" altLang="en-US" sz="2400" dirty="0">
                <a:solidFill>
                  <a:srgbClr val="333333"/>
                </a:solidFill>
              </a:rPr>
              <a:t>例：「ラッキー・ストラ</a:t>
            </a:r>
            <a:r>
              <a:rPr lang="ja-JP" altLang="en-US" sz="2400">
                <a:solidFill>
                  <a:srgbClr val="333333"/>
                </a:solidFill>
              </a:rPr>
              <a:t>イク</a:t>
            </a:r>
            <a:r>
              <a:rPr lang="en-US" altLang="ja-JP" sz="2400">
                <a:solidFill>
                  <a:srgbClr val="333333"/>
                </a:solidFill>
              </a:rPr>
              <a:t>“Lucky Strike”</a:t>
            </a:r>
            <a:r>
              <a:rPr lang="ja-JP" altLang="en-US" sz="2400">
                <a:solidFill>
                  <a:srgbClr val="333333"/>
                </a:solidFill>
              </a:rPr>
              <a:t>」</a:t>
            </a:r>
            <a:r>
              <a:rPr lang="ja-JP" altLang="en-US" sz="2400" dirty="0">
                <a:solidFill>
                  <a:srgbClr val="333333"/>
                </a:solidFill>
              </a:rPr>
              <a:t>は「発見」という意味ももっています</a:t>
            </a:r>
            <a:r>
              <a:rPr lang="en-US" altLang="ja-JP"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文脈から切り取られた事実に基づくことがあります。細かい部分の重要性も誇張されたりします</a:t>
            </a:r>
            <a:r>
              <a:rPr lang="en-US" altLang="ja-JP" sz="2400" dirty="0">
                <a:solidFill>
                  <a:srgbClr val="333333"/>
                </a:solidFill>
              </a:rPr>
              <a:t>(</a:t>
            </a:r>
            <a:r>
              <a:rPr lang="ja-JP" altLang="en-US" sz="2400" dirty="0">
                <a:solidFill>
                  <a:srgbClr val="333333"/>
                </a:solidFill>
              </a:rPr>
              <a:t>パッケージは第二次世界大戦中に変更されていますが、それでは何も証明できません</a:t>
            </a:r>
            <a:r>
              <a:rPr lang="en-US" altLang="ja-JP"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8" name="Slide Number Placeholder 7"/>
          <p:cNvSpPr>
            <a:spLocks noGrp="1"/>
          </p:cNvSpPr>
          <p:nvPr>
            <p:ph type="sldNum" sz="quarter" idx="12"/>
          </p:nvPr>
        </p:nvSpPr>
        <p:spPr/>
        <p:txBody>
          <a:bodyPr/>
          <a:lstStyle/>
          <a:p>
            <a:fld id="{65688D60-0124-429F-9173-DAB8C60480BF}" type="slidenum">
              <a:rPr lang="de-DE" altLang="ja-JP" smtClean="0"/>
              <a:pPr/>
              <a:t>15</a:t>
            </a:fld>
            <a:endParaRPr lang="de-DE" altLang="ja-JP"/>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陰謀論はどうやってできあがるのでしょう</a:t>
            </a:r>
            <a:r>
              <a:rPr lang="en-US" altLang="ja-JP" sz="3600" dirty="0">
                <a:latin typeface="+mn-lt"/>
                <a:ea typeface="+mn-ea"/>
                <a:cs typeface="+mn-cs"/>
              </a:rPr>
              <a:t>?</a:t>
            </a:r>
            <a:endParaRPr lang="en-US" sz="3600" dirty="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どうしようもない破滅的な出来事が起きると、少数民族や被差別民が不当に責められるという例は、歴史上数多くあります。例えば、中世のヨーロッパでは、不作が続くと、魔女や宗教的少数派のせいだとされました。</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このような単純な説明</a:t>
            </a:r>
            <a:r>
              <a:rPr lang="ja-JP" altLang="en-US" sz="2400" dirty="0">
                <a:solidFill>
                  <a:srgbClr val="333333"/>
                </a:solidFill>
              </a:rPr>
              <a:t>は</a:t>
            </a:r>
            <a:r>
              <a:rPr lang="ja-JP" altLang="de-DE" sz="2400" dirty="0">
                <a:solidFill>
                  <a:srgbClr val="333333"/>
                </a:solidFill>
              </a:rPr>
              <a:t>、社会的緊張や恐怖</a:t>
            </a:r>
            <a:r>
              <a:rPr lang="ja-JP" altLang="en-US" sz="2400" dirty="0">
                <a:solidFill>
                  <a:srgbClr val="333333"/>
                </a:solidFill>
              </a:rPr>
              <a:t>感を</a:t>
            </a:r>
            <a:r>
              <a:rPr lang="ja-JP" altLang="de-DE" sz="2400" dirty="0">
                <a:solidFill>
                  <a:srgbClr val="333333"/>
                </a:solidFill>
              </a:rPr>
              <a:t>減</a:t>
            </a:r>
            <a:r>
              <a:rPr lang="ja-JP" altLang="en-US" sz="2400" dirty="0">
                <a:solidFill>
                  <a:srgbClr val="333333"/>
                </a:solidFill>
              </a:rPr>
              <a:t>らし</a:t>
            </a:r>
            <a:r>
              <a:rPr lang="ja-JP" altLang="de-DE" sz="2400" dirty="0">
                <a:solidFill>
                  <a:srgbClr val="333333"/>
                </a:solidFill>
              </a:rPr>
              <a:t>、</a:t>
            </a:r>
            <a:r>
              <a:rPr lang="ja-JP" altLang="en-US" sz="2400" dirty="0">
                <a:solidFill>
                  <a:srgbClr val="333333"/>
                </a:solidFill>
              </a:rPr>
              <a:t>事態をコントロールできる</a:t>
            </a:r>
            <a:r>
              <a:rPr lang="ja-JP" altLang="de-DE" sz="2400" dirty="0">
                <a:solidFill>
                  <a:srgbClr val="333333"/>
                </a:solidFill>
              </a:rPr>
              <a:t>という</a:t>
            </a:r>
            <a:r>
              <a:rPr lang="ja-JP" altLang="en-US" sz="2400" dirty="0">
                <a:solidFill>
                  <a:srgbClr val="333333"/>
                </a:solidFill>
              </a:rPr>
              <a:t>幻想</a:t>
            </a:r>
            <a:r>
              <a:rPr lang="ja-JP" altLang="de-DE" sz="2400" dirty="0">
                <a:solidFill>
                  <a:srgbClr val="333333"/>
                </a:solidFill>
              </a:rPr>
              <a:t>を</a:t>
            </a:r>
            <a:r>
              <a:rPr lang="ja-JP" altLang="en-US" sz="2400" dirty="0">
                <a:solidFill>
                  <a:srgbClr val="333333"/>
                </a:solidFill>
              </a:rPr>
              <a:t>社会に</a:t>
            </a:r>
            <a:r>
              <a:rPr lang="ja-JP" altLang="de-DE" sz="2400" dirty="0">
                <a:solidFill>
                  <a:srgbClr val="333333"/>
                </a:solidFill>
              </a:rPr>
              <a:t>与え</a:t>
            </a:r>
            <a:r>
              <a:rPr lang="ja-JP" altLang="en-US" sz="2400" dirty="0">
                <a:solidFill>
                  <a:srgbClr val="333333"/>
                </a:solidFill>
              </a:rPr>
              <a:t>ます</a:t>
            </a:r>
            <a:r>
              <a:rPr lang="ja-JP"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8" name="Slide Number Placeholder 7"/>
          <p:cNvSpPr>
            <a:spLocks noGrp="1"/>
          </p:cNvSpPr>
          <p:nvPr>
            <p:ph type="sldNum" sz="quarter" idx="12"/>
          </p:nvPr>
        </p:nvSpPr>
        <p:spPr/>
        <p:txBody>
          <a:bodyPr/>
          <a:lstStyle/>
          <a:p>
            <a:fld id="{65688D60-0124-429F-9173-DAB8C60480BF}" type="slidenum">
              <a:rPr lang="de-DE" altLang="ja-JP" smtClean="0"/>
              <a:pPr/>
              <a:t>16</a:t>
            </a:fld>
            <a:endParaRPr lang="de-DE" altLang="ja-JP"/>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なぜ、こんなことになるのでしょう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5" name="Content Placeholder 4"/>
          <p:cNvSpPr>
            <a:spLocks noGrp="1"/>
          </p:cNvSpPr>
          <p:nvPr>
            <p:ph idx="1"/>
          </p:nvPr>
        </p:nvSpPr>
        <p:spPr>
          <a:xfrm>
            <a:off x="408955" y="2204864"/>
            <a:ext cx="11247120" cy="4248000"/>
          </a:xfrm>
        </p:spPr>
        <p:txBody>
          <a:bodyPr/>
          <a:lstStyle/>
          <a:p>
            <a:pPr marL="342900" lvl="0" indent="-342900" defTabSz="914400" fontAlgn="base">
              <a:buClr>
                <a:srgbClr val="333333"/>
              </a:buClr>
              <a:buFont typeface="WingDings"/>
              <a:buChar char=""/>
            </a:pPr>
            <a:r>
              <a:rPr lang="ja-JP" altLang="en-US" sz="2400" dirty="0">
                <a:solidFill>
                  <a:srgbClr val="333333"/>
                </a:solidFill>
              </a:rPr>
              <a:t>精神病の人の多く</a:t>
            </a:r>
            <a:r>
              <a:rPr lang="en-US" altLang="ja-JP" sz="2400" dirty="0">
                <a:solidFill>
                  <a:srgbClr val="333333"/>
                </a:solidFill>
              </a:rPr>
              <a:t> (</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は、ほとんど情報無しで意思決定をしてしまうことが、研究によって明らかにされています。利用可能なすべての情報を注意深く検討する人とくらべると、この種の意思決定では簡単に間違えてしまいます。</a:t>
            </a:r>
            <a:endParaRPr lang="en-US"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7" name="Slide Number Placeholder 6"/>
          <p:cNvSpPr>
            <a:spLocks noGrp="1"/>
          </p:cNvSpPr>
          <p:nvPr>
            <p:ph type="sldNum" sz="quarter" idx="12"/>
          </p:nvPr>
        </p:nvSpPr>
        <p:spPr/>
        <p:txBody>
          <a:bodyPr/>
          <a:lstStyle/>
          <a:p>
            <a:fld id="{65688D60-0124-429F-9173-DAB8C60480BF}" type="slidenum">
              <a:rPr lang="de-DE" altLang="ja-JP" smtClean="0"/>
              <a:pPr/>
              <a:t>17</a:t>
            </a:fld>
            <a:endParaRPr lang="de-DE" altLang="ja-JP"/>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なぜ、こんなことになるのでしょう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5" name="Content Placeholder 4"/>
          <p:cNvSpPr>
            <a:spLocks noGrp="1"/>
          </p:cNvSpPr>
          <p:nvPr>
            <p:ph idx="1"/>
          </p:nvPr>
        </p:nvSpPr>
        <p:spPr>
          <a:xfrm>
            <a:off x="408955" y="2204864"/>
            <a:ext cx="11247120" cy="4248000"/>
          </a:xfrm>
        </p:spPr>
        <p:txBody>
          <a:bodyPr/>
          <a:lstStyle/>
          <a:p>
            <a:pPr marL="342900" lvl="0" indent="-342900" defTabSz="914400" fontAlgn="base">
              <a:buClr>
                <a:srgbClr val="333333"/>
              </a:buClr>
              <a:buFont typeface="WingDings"/>
              <a:buChar char=""/>
            </a:pPr>
            <a:r>
              <a:rPr lang="ja-JP" altLang="en-US" sz="2400">
                <a:solidFill>
                  <a:srgbClr val="333333"/>
                </a:solidFill>
              </a:rPr>
              <a:t>精神病の人の多く</a:t>
            </a:r>
            <a:r>
              <a:rPr lang="en-US" altLang="ja-JP" sz="2400" dirty="0">
                <a:solidFill>
                  <a:srgbClr val="333333"/>
                </a:solidFill>
              </a:rPr>
              <a:t> (</a:t>
            </a:r>
            <a:r>
              <a:rPr lang="ja-JP" altLang="en-US" sz="2400" dirty="0">
                <a:solidFill>
                  <a:srgbClr val="333333"/>
                </a:solidFill>
              </a:rPr>
              <a:t>すべてではない</a:t>
            </a:r>
            <a:r>
              <a:rPr lang="en-US" altLang="ja-JP" sz="2400" dirty="0">
                <a:solidFill>
                  <a:srgbClr val="333333"/>
                </a:solidFill>
              </a:rPr>
              <a:t>!) </a:t>
            </a:r>
            <a:r>
              <a:rPr lang="ja-JP" altLang="en-US" sz="2400" dirty="0">
                <a:solidFill>
                  <a:srgbClr val="333333"/>
                </a:solidFill>
              </a:rPr>
              <a:t>は、ほとんど情報無しで意思決定をしてしまうことが、研究によって明らかにされています。利用可能なすべての情報を注意深く検討する人とくらべると、この種の意思決定では簡単に間違えてしまいます。</a:t>
            </a:r>
            <a:endParaRPr lang="en-US" altLang="de-DE"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精神病の人</a:t>
            </a:r>
            <a:r>
              <a:rPr lang="ja-JP" altLang="en-US" sz="2400" dirty="0">
                <a:solidFill>
                  <a:srgbClr val="333333"/>
                </a:solidFill>
              </a:rPr>
              <a:t>の多く</a:t>
            </a:r>
            <a:r>
              <a:rPr lang="de-DE" altLang="ja-JP" sz="2400" dirty="0">
                <a:solidFill>
                  <a:srgbClr val="333333"/>
                </a:solidFill>
              </a:rPr>
              <a:t> (</a:t>
            </a:r>
            <a:r>
              <a:rPr lang="ja-JP" altLang="de-DE" sz="2400" dirty="0">
                <a:solidFill>
                  <a:srgbClr val="333333"/>
                </a:solidFill>
              </a:rPr>
              <a:t>すべてではない</a:t>
            </a:r>
            <a:r>
              <a:rPr lang="de-DE" altLang="ja-JP" sz="2400" dirty="0">
                <a:solidFill>
                  <a:srgbClr val="333333"/>
                </a:solidFill>
              </a:rPr>
              <a:t>!) </a:t>
            </a:r>
            <a:r>
              <a:rPr lang="ja-JP" altLang="de-DE" sz="2400" dirty="0">
                <a:solidFill>
                  <a:srgbClr val="333333"/>
                </a:solidFill>
              </a:rPr>
              <a:t>の知覚は変化して</a:t>
            </a:r>
            <a:r>
              <a:rPr lang="ja-JP" altLang="en-US" sz="2400" dirty="0">
                <a:solidFill>
                  <a:srgbClr val="333333"/>
                </a:solidFill>
              </a:rPr>
              <a:t>います。</a:t>
            </a:r>
            <a:r>
              <a:rPr lang="ja-JP" altLang="de-DE" sz="2400" dirty="0">
                <a:solidFill>
                  <a:srgbClr val="333333"/>
                </a:solidFill>
              </a:rPr>
              <a:t>ほとんどの人が無視するような、</a:t>
            </a:r>
            <a:r>
              <a:rPr lang="ja-JP" altLang="en-US" sz="2400" dirty="0">
                <a:solidFill>
                  <a:srgbClr val="333333"/>
                </a:solidFill>
              </a:rPr>
              <a:t>ありえない</a:t>
            </a:r>
            <a:r>
              <a:rPr lang="ja-JP" altLang="de-DE" sz="2400" dirty="0">
                <a:solidFill>
                  <a:srgbClr val="333333"/>
                </a:solidFill>
              </a:rPr>
              <a:t>解釈を考えてしま</a:t>
            </a:r>
            <a:r>
              <a:rPr lang="ja-JP" altLang="en-US" sz="2400" dirty="0">
                <a:solidFill>
                  <a:srgbClr val="333333"/>
                </a:solidFill>
              </a:rPr>
              <a:t>います</a:t>
            </a:r>
            <a:r>
              <a:rPr lang="ja-JP" altLang="de-DE" sz="2400" dirty="0">
                <a:solidFill>
                  <a:srgbClr val="333333"/>
                </a:solidFill>
              </a:rPr>
              <a:t>。</a:t>
            </a:r>
            <a:endParaRPr lang="en-US" sz="2400" dirty="0"/>
          </a:p>
        </p:txBody>
      </p:sp>
      <p:sp>
        <p:nvSpPr>
          <p:cNvPr id="4" name="Footer Placeholder 3"/>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65688D60-0124-429F-9173-DAB8C60480BF}" type="slidenum">
              <a:rPr lang="de-DE" altLang="ja-JP" smtClean="0"/>
              <a:pPr/>
              <a:t>18</a:t>
            </a:fld>
            <a:endParaRPr lang="de-DE" altLang="ja-JP"/>
          </a:p>
        </p:txBody>
      </p:sp>
    </p:spTree>
    <p:extLst>
      <p:ext uri="{BB962C8B-B14F-4D97-AF65-F5344CB8AC3E}">
        <p14:creationId xmlns:p14="http://schemas.microsoft.com/office/powerpoint/2010/main" val="1707401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mn-lt"/>
                <a:ea typeface="+mn-ea"/>
                <a:cs typeface="+mn-cs"/>
              </a:rPr>
              <a:t>結論への飛躍が、どのように精神病状態の</a:t>
            </a:r>
            <a:br>
              <a:rPr lang="ja-JP" altLang="en-US" sz="3600">
                <a:latin typeface="+mn-lt"/>
                <a:ea typeface="+mn-ea"/>
                <a:cs typeface="+mn-cs"/>
              </a:rPr>
            </a:br>
            <a:r>
              <a:rPr lang="ja-JP" altLang="en-US" sz="3600">
                <a:latin typeface="+mn-lt"/>
                <a:ea typeface="+mn-ea"/>
                <a:cs typeface="+mn-cs"/>
              </a:rPr>
              <a:t>誤った解釈を促すか（例）</a:t>
            </a:r>
            <a:endParaRPr lang="en-US" sz="3600">
              <a:latin typeface="+mn-lt"/>
              <a:ea typeface="+mn-ea"/>
              <a:cs typeface="+mn-cs"/>
            </a:endParaRPr>
          </a:p>
        </p:txBody>
      </p:sp>
      <p:sp>
        <p:nvSpPr>
          <p:cNvPr id="34841" name="Rechteck 1"/>
          <p:cNvSpPr>
            <a:spLocks noChangeArrowheads="1"/>
          </p:cNvSpPr>
          <p:nvPr/>
        </p:nvSpPr>
        <p:spPr bwMode="auto">
          <a:xfrm>
            <a:off x="408955" y="5765254"/>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2000" b="0" dirty="0">
                <a:solidFill>
                  <a:srgbClr val="004992"/>
                </a:solidFill>
                <a:latin typeface="+mn-lt"/>
                <a:cs typeface="+mn-cs"/>
              </a:rPr>
              <a:t>どなたか、このような経験をした人はいませんか</a:t>
            </a:r>
            <a:r>
              <a:rPr lang="de-DE" altLang="ja-JP" sz="2000" b="0" dirty="0">
                <a:solidFill>
                  <a:srgbClr val="004992"/>
                </a:solidFill>
                <a:latin typeface="+mn-lt"/>
                <a:cs typeface="+mn-cs"/>
              </a:rPr>
              <a:t>?</a:t>
            </a:r>
            <a:r>
              <a:rPr lang="en-US" altLang="de-DE" sz="2000" b="0" dirty="0">
                <a:solidFill>
                  <a:srgbClr val="004992"/>
                </a:solidFill>
                <a:latin typeface="+mn-lt"/>
                <a:cs typeface="+mn-cs"/>
              </a:rPr>
              <a:t> </a:t>
            </a:r>
            <a:endParaRPr lang="de-DE" altLang="de-DE" sz="2000" b="0" dirty="0">
              <a:solidFill>
                <a:srgbClr val="004992"/>
              </a:solidFill>
              <a:latin typeface="+mn-lt"/>
              <a:cs typeface="+mn-cs"/>
            </a:endParaRPr>
          </a:p>
        </p:txBody>
      </p:sp>
      <p:graphicFrame>
        <p:nvGraphicFramePr>
          <p:cNvPr id="8" name="Content Placeholder 8"/>
          <p:cNvGraphicFramePr>
            <a:graphicFrameLocks/>
          </p:cNvGraphicFramePr>
          <p:nvPr>
            <p:extLst>
              <p:ext uri="{D42A27DB-BD31-4B8C-83A1-F6EECF244321}">
                <p14:modId xmlns:p14="http://schemas.microsoft.com/office/powerpoint/2010/main" val="1112966314"/>
              </p:ext>
            </p:extLst>
          </p:nvPr>
        </p:nvGraphicFramePr>
        <p:xfrm>
          <a:off x="409575" y="2244792"/>
          <a:ext cx="11339514" cy="32918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出来事</a:t>
                      </a:r>
                      <a:endParaRPr kumimoji="0" lang="de-DE" sz="1800" b="0" i="0" u="none" strike="noStrike" cap="none" normalizeH="0" baseline="0" dirty="0">
                        <a:ln>
                          <a:noFill/>
                        </a:ln>
                        <a:solidFill>
                          <a:srgbClr val="000000"/>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精神病発症期での説明</a:t>
                      </a:r>
                      <a:endParaRPr kumimoji="0" lang="de-DE" sz="1800" b="0" i="0" u="none" strike="noStrike" cap="none" normalizeH="0" baseline="0" dirty="0">
                        <a:ln>
                          <a:noFill/>
                        </a:ln>
                        <a:solidFill>
                          <a:srgbClr val="000000"/>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別の説明</a:t>
                      </a:r>
                      <a:endParaRPr kumimoji="0" lang="de-DE" sz="1800" b="0" i="0" u="none" strike="noStrike" cap="none" normalizeH="0" baseline="0" dirty="0">
                        <a:ln>
                          <a:noFill/>
                        </a:ln>
                        <a:solidFill>
                          <a:srgbClr val="000000"/>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5000"/>
                        </a:lnSpc>
                        <a:spcBef>
                          <a:spcPts val="1999"/>
                        </a:spcBef>
                        <a:spcAft>
                          <a:spcPct val="0"/>
                        </a:spcAft>
                        <a:buClrTx/>
                        <a:buSzTx/>
                        <a:buFontTx/>
                        <a:buNone/>
                        <a:tabLst/>
                      </a:pPr>
                      <a:r>
                        <a:rPr kumimoji="0" lang="ja-JP" altLang="en-US" sz="1800" b="0" i="0" u="none" strike="noStrike" cap="none" normalizeH="0" baseline="0">
                          <a:ln>
                            <a:noFill/>
                          </a:ln>
                          <a:solidFill>
                            <a:srgbClr val="333333"/>
                          </a:solidFill>
                          <a:effectLst/>
                          <a:latin typeface="+mn-lt"/>
                          <a:ea typeface="+mn-ea"/>
                          <a:cs typeface="+mn-cs"/>
                        </a:rPr>
                        <a:t>食べ物が変な味がする。</a:t>
                      </a:r>
                      <a:endParaRPr kumimoji="0" lang="de-DE" sz="18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毒を盛られた。</a:t>
                      </a:r>
                      <a:endParaRPr kumimoji="0" lang="de-DE" sz="18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ea typeface="+mn-ea"/>
                          <a:cs typeface="+mn-cs"/>
                        </a:rPr>
                        <a:t>調理の仕方が悪かったか、調味料を何か入れ忘れたか。</a:t>
                      </a:r>
                      <a:endParaRPr kumimoji="0" lang="de-DE" sz="18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ガールフレンドが家に来たとき、いつもと違う香りがした。</a:t>
                      </a:r>
                      <a:endParaRPr kumimoji="0" lang="de-DE" sz="1800" b="0" i="0" u="none" strike="noStrike" cap="none" normalizeH="0" baseline="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1800" b="0" i="0" u="none" strike="noStrike" cap="none" normalizeH="0" baseline="0" dirty="0">
                          <a:ln>
                            <a:noFill/>
                          </a:ln>
                          <a:solidFill>
                            <a:srgbClr val="333333"/>
                          </a:solidFill>
                          <a:effectLst/>
                          <a:latin typeface="+mn-lt"/>
                          <a:ea typeface="+mn-ea"/>
                          <a:cs typeface="+mn-cs"/>
                        </a:rPr>
                        <a:t>彼女は私を騙そうとしている。</a:t>
                      </a:r>
                      <a:endParaRPr kumimoji="0" lang="de-DE" sz="18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5000"/>
                        </a:lnSpc>
                        <a:spcBef>
                          <a:spcPts val="1999"/>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ea typeface="+mn-ea"/>
                          <a:cs typeface="+mn-cs"/>
                        </a:rPr>
                        <a:t>彼女は新しい香水を試していて、私に非難されるよりも褒められると思っている</a:t>
                      </a:r>
                      <a:r>
                        <a:rPr kumimoji="0" lang="en-US" altLang="ja-JP"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ラジオでマライア・キャリーの「ヒーロー」が何度も流れている。</a:t>
                      </a:r>
                      <a:endParaRPr kumimoji="0" lang="de-DE" sz="18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Tx/>
                        <a:buSzTx/>
                        <a:buFontTx/>
                        <a:buNone/>
                        <a:tabLst/>
                      </a:pPr>
                      <a:r>
                        <a:rPr kumimoji="0" lang="ja-JP" altLang="en-US" sz="1800" b="0" i="0" u="none" strike="noStrike" cap="none" normalizeH="0" baseline="0" dirty="0">
                          <a:ln>
                            <a:noFill/>
                          </a:ln>
                          <a:solidFill>
                            <a:srgbClr val="333333"/>
                          </a:solidFill>
                          <a:effectLst/>
                          <a:latin typeface="+mn-lt"/>
                          <a:ea typeface="+mn-ea"/>
                          <a:cs typeface="+mn-cs"/>
                        </a:rPr>
                        <a:t>これは、私が世界を救うべく選ばれたことを示す秘密の暗号だ。</a:t>
                      </a:r>
                      <a:endParaRPr kumimoji="0" lang="de-DE" sz="18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ja-JP" altLang="en-US" sz="1800" b="0" i="0" u="none" strike="noStrike" cap="none" normalizeH="0" baseline="0" dirty="0">
                          <a:ln>
                            <a:noFill/>
                          </a:ln>
                          <a:solidFill>
                            <a:srgbClr val="333333"/>
                          </a:solidFill>
                          <a:effectLst/>
                          <a:latin typeface="+mn-lt"/>
                          <a:ea typeface="+mn-ea"/>
                          <a:cs typeface="+mn-cs"/>
                        </a:rPr>
                        <a:t>ラジオではこの手のポップ・ミュージックはよく流れる。</a:t>
                      </a:r>
                      <a:endParaRPr kumimoji="0" lang="de-DE" sz="18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19</a:t>
            </a:fld>
            <a:endParaRPr lang="de-DE" altLang="ja-JP"/>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以下の問題で、いろいろな絵を示します。それぞれの絵の正しいタイトルを当て、合わないものを除外していってください。</a:t>
            </a:r>
            <a:endParaRPr lang="en-US" altLang="de-DE" sz="2400" dirty="0">
              <a:solidFill>
                <a:srgbClr val="333333"/>
              </a:solidFill>
            </a:endParaRP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8" name="Slide Number Placeholder 7"/>
          <p:cNvSpPr>
            <a:spLocks noGrp="1"/>
          </p:cNvSpPr>
          <p:nvPr>
            <p:ph type="sldNum" sz="quarter" idx="12"/>
          </p:nvPr>
        </p:nvSpPr>
        <p:spPr/>
        <p:txBody>
          <a:bodyPr/>
          <a:lstStyle/>
          <a:p>
            <a:fld id="{65688D60-0124-429F-9173-DAB8C60480BF}" type="slidenum">
              <a:rPr lang="de-DE" altLang="ja-JP" smtClean="0"/>
              <a:pPr/>
              <a:t>20</a:t>
            </a:fld>
            <a:endParaRPr lang="de-DE" altLang="ja-JP"/>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以下の問題で、いろいろな絵を示します。それぞれの絵の正しいタイトルを当て、合わないものを除外していってください。</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333333"/>
                </a:solidFill>
              </a:rPr>
              <a:t>それぞれの解釈の</a:t>
            </a:r>
            <a:r>
              <a:rPr lang="ja-JP" altLang="en-US" sz="2400" i="1" dirty="0">
                <a:solidFill>
                  <a:srgbClr val="004992"/>
                </a:solidFill>
              </a:rPr>
              <a:t>良い点と悪い点</a:t>
            </a:r>
            <a:r>
              <a:rPr lang="ja-JP" altLang="en-US" sz="2400" dirty="0">
                <a:solidFill>
                  <a:srgbClr val="333333"/>
                </a:solidFill>
              </a:rPr>
              <a:t>について議論しましょう。</a:t>
            </a: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7" name="Slide Number Placeholder 6"/>
          <p:cNvSpPr>
            <a:spLocks noGrp="1"/>
          </p:cNvSpPr>
          <p:nvPr>
            <p:ph type="sldNum" sz="quarter" idx="12"/>
          </p:nvPr>
        </p:nvSpPr>
        <p:spPr/>
        <p:txBody>
          <a:bodyPr/>
          <a:lstStyle/>
          <a:p>
            <a:fld id="{65688D60-0124-429F-9173-DAB8C60480BF}" type="slidenum">
              <a:rPr lang="de-DE" altLang="ja-JP" smtClean="0"/>
              <a:pPr/>
              <a:t>21</a:t>
            </a:fld>
            <a:endParaRPr lang="de-DE" altLang="ja-JP"/>
          </a:p>
        </p:txBody>
      </p:sp>
    </p:spTree>
    <p:extLst>
      <p:ext uri="{BB962C8B-B14F-4D97-AF65-F5344CB8AC3E}">
        <p14:creationId xmlns:p14="http://schemas.microsoft.com/office/powerpoint/2010/main" val="499586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以下の問題で、いろいろな絵を示します。それぞれの絵の正しいタイトルを当て、合わないものを除外していってください。</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333333"/>
                </a:solidFill>
              </a:rPr>
              <a:t>それぞれの解釈の</a:t>
            </a:r>
            <a:r>
              <a:rPr lang="ja-JP" altLang="en-US" sz="2400" i="1" dirty="0">
                <a:solidFill>
                  <a:srgbClr val="004992"/>
                </a:solidFill>
              </a:rPr>
              <a:t>良い点と悪い点</a:t>
            </a:r>
            <a:r>
              <a:rPr lang="ja-JP" altLang="en-US" sz="2400" dirty="0">
                <a:solidFill>
                  <a:srgbClr val="333333"/>
                </a:solidFill>
              </a:rPr>
              <a:t>について議論しましょう。</a:t>
            </a:r>
          </a:p>
          <a:p>
            <a:pPr marL="342900" lvl="0" indent="-342900" defTabSz="914400" fontAlgn="base">
              <a:buClr>
                <a:srgbClr val="333333"/>
              </a:buClr>
              <a:buFont typeface="WingDings"/>
              <a:buChar char=""/>
            </a:pPr>
            <a:r>
              <a:rPr lang="ja-JP" altLang="en-US" sz="2400" dirty="0">
                <a:solidFill>
                  <a:srgbClr val="333333"/>
                </a:solidFill>
              </a:rPr>
              <a:t>判断への自信のほども答えてください。</a:t>
            </a: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7" name="Slide Number Placeholder 6"/>
          <p:cNvSpPr>
            <a:spLocks noGrp="1"/>
          </p:cNvSpPr>
          <p:nvPr>
            <p:ph type="sldNum" sz="quarter" idx="12"/>
          </p:nvPr>
        </p:nvSpPr>
        <p:spPr/>
        <p:txBody>
          <a:bodyPr/>
          <a:lstStyle/>
          <a:p>
            <a:fld id="{65688D60-0124-429F-9173-DAB8C60480BF}" type="slidenum">
              <a:rPr lang="de-DE" altLang="ja-JP" smtClean="0"/>
              <a:pPr/>
              <a:t>22</a:t>
            </a:fld>
            <a:endParaRPr lang="de-DE" altLang="ja-JP"/>
          </a:p>
        </p:txBody>
      </p:sp>
    </p:spTree>
    <p:extLst>
      <p:ext uri="{BB962C8B-B14F-4D97-AF65-F5344CB8AC3E}">
        <p14:creationId xmlns:p14="http://schemas.microsoft.com/office/powerpoint/2010/main" val="3992487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以下の問題で、いろいろな絵を示します。それぞれの絵の正しいタイトルを当て、合わないものを除外していってください。</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333333"/>
                </a:solidFill>
              </a:rPr>
              <a:t>それぞれの解釈の</a:t>
            </a:r>
            <a:r>
              <a:rPr lang="ja-JP" altLang="en-US" sz="2400" i="1" dirty="0">
                <a:solidFill>
                  <a:srgbClr val="004992"/>
                </a:solidFill>
              </a:rPr>
              <a:t>良い点と悪い点</a:t>
            </a:r>
            <a:r>
              <a:rPr lang="ja-JP" altLang="en-US" sz="2400" dirty="0">
                <a:solidFill>
                  <a:srgbClr val="333333"/>
                </a:solidFill>
              </a:rPr>
              <a:t>について議論しましょう。</a:t>
            </a:r>
          </a:p>
          <a:p>
            <a:pPr marL="342900" lvl="0" indent="-342900" defTabSz="914400" fontAlgn="base">
              <a:buClr>
                <a:srgbClr val="333333"/>
              </a:buClr>
              <a:buFont typeface="WingDings"/>
              <a:buChar char=""/>
            </a:pPr>
            <a:r>
              <a:rPr lang="ja-JP" altLang="en-US" sz="2400" dirty="0">
                <a:solidFill>
                  <a:srgbClr val="333333"/>
                </a:solidFill>
              </a:rPr>
              <a:t>判断への自信のほども答えてください。</a:t>
            </a:r>
          </a:p>
          <a:p>
            <a:pPr marL="342900" lvl="0" indent="-342900" defTabSz="914400" fontAlgn="base">
              <a:buClr>
                <a:srgbClr val="333333"/>
              </a:buClr>
              <a:buFont typeface="WingDings"/>
              <a:buChar char=""/>
            </a:pPr>
            <a:r>
              <a:rPr lang="ja-JP" altLang="en-US" sz="2400" dirty="0">
                <a:solidFill>
                  <a:srgbClr val="333333"/>
                </a:solidFill>
              </a:rPr>
              <a:t>ある解釈の選択肢をはっきりと排除できる絵の特徴があったら、それに特に注意を払って下さい。</a:t>
            </a:r>
            <a:endParaRPr lang="en-US" sz="2400" dirty="0"/>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7" name="Slide Number Placeholder 6"/>
          <p:cNvSpPr>
            <a:spLocks noGrp="1"/>
          </p:cNvSpPr>
          <p:nvPr>
            <p:ph type="sldNum" sz="quarter" idx="12"/>
          </p:nvPr>
        </p:nvSpPr>
        <p:spPr/>
        <p:txBody>
          <a:bodyPr/>
          <a:lstStyle/>
          <a:p>
            <a:fld id="{65688D60-0124-429F-9173-DAB8C60480BF}" type="slidenum">
              <a:rPr lang="de-DE" altLang="ja-JP" smtClean="0"/>
              <a:pPr/>
              <a:t>23</a:t>
            </a:fld>
            <a:endParaRPr lang="de-DE" altLang="ja-JP"/>
          </a:p>
        </p:txBody>
      </p:sp>
    </p:spTree>
    <p:extLst>
      <p:ext uri="{BB962C8B-B14F-4D97-AF65-F5344CB8AC3E}">
        <p14:creationId xmlns:p14="http://schemas.microsoft.com/office/powerpoint/2010/main" val="359893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3"/>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良い知らせ</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子供の死</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徴兵</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悲</a:t>
            </a:r>
            <a:r>
              <a:rPr lang="ja-JP" altLang="de-DE" sz="2400" b="0" dirty="0">
                <a:solidFill>
                  <a:srgbClr val="333333"/>
                </a:solidFill>
                <a:latin typeface="+mn-lt"/>
                <a:cs typeface="+mn-cs"/>
              </a:rPr>
              <a:t>しい知らせ</a:t>
            </a:r>
            <a:endParaRPr lang="ja-JP" altLang="en-US" sz="2400" b="0" dirty="0">
              <a:solidFill>
                <a:srgbClr val="333333"/>
              </a:solidFill>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24</a:t>
            </a:fld>
            <a:endParaRPr lang="de-DE" altLang="ja-JP"/>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良い知らせ</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子供の死</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徴兵</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dirty="0">
                <a:solidFill>
                  <a:srgbClr val="004992"/>
                </a:solidFill>
                <a:latin typeface="+mn-lt"/>
                <a:cs typeface="+mn-cs"/>
              </a:rPr>
              <a:t>悲しい知らせ</a:t>
            </a:r>
            <a:br>
              <a:rPr lang="en-US" altLang="ja-JP" sz="2400" b="0" dirty="0">
                <a:solidFill>
                  <a:srgbClr val="004992"/>
                </a:solidFill>
                <a:latin typeface="+mn-lt"/>
                <a:cs typeface="+mn-cs"/>
              </a:rPr>
            </a:br>
            <a:r>
              <a:rPr lang="de-DE" altLang="ja-JP" sz="1800" b="0" dirty="0">
                <a:solidFill>
                  <a:srgbClr val="004992"/>
                </a:solidFill>
                <a:latin typeface="+mn-lt"/>
                <a:cs typeface="+mn-cs"/>
              </a:rPr>
              <a:t>(Peter Fendi, 1838)</a:t>
            </a:r>
            <a:endParaRPr lang="en-US" altLang="ja-JP" sz="1800" b="0" dirty="0">
              <a:solidFill>
                <a:srgbClr val="004992"/>
              </a:solidFill>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25</a:t>
            </a:fld>
            <a:endParaRPr lang="de-DE" altLang="ja-JP"/>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29"/>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457200" indent="-457200">
              <a:lnSpc>
                <a:spcPct val="105000"/>
              </a:lnSpc>
              <a:spcBef>
                <a:spcPts val="1999"/>
              </a:spcBef>
              <a:spcAft>
                <a:spcPts val="0"/>
              </a:spcAft>
              <a:buClr>
                <a:srgbClr val="333333"/>
              </a:buClr>
              <a:buFont typeface="WingDings"/>
              <a:buAutoNum type="alphaLcPeriod"/>
              <a:defRPr/>
            </a:pPr>
            <a:r>
              <a:rPr lang="ja-JP" altLang="de-DE" sz="2400" b="0" dirty="0">
                <a:solidFill>
                  <a:srgbClr val="333333"/>
                </a:solidFill>
                <a:latin typeface="+mn-lt"/>
                <a:cs typeface="+mn-cs"/>
              </a:rPr>
              <a:t>教育</a:t>
            </a:r>
            <a:endParaRPr lang="de-DE" altLang="ja-JP" sz="2400" b="0"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LcPeriod"/>
              <a:defRPr/>
            </a:pPr>
            <a:r>
              <a:rPr lang="ja-JP" altLang="de-DE" sz="2400" b="0" dirty="0">
                <a:solidFill>
                  <a:srgbClr val="333333"/>
                </a:solidFill>
                <a:latin typeface="+mn-lt"/>
                <a:cs typeface="+mn-cs"/>
              </a:rPr>
              <a:t>修道院のスープ配</a:t>
            </a:r>
            <a:endParaRPr lang="de-DE" altLang="ja-JP" b="0"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LcPeriod"/>
              <a:defRPr/>
            </a:pPr>
            <a:r>
              <a:rPr lang="ja-JP" altLang="de-DE" sz="2400" b="0" dirty="0">
                <a:solidFill>
                  <a:srgbClr val="333333"/>
                </a:solidFill>
                <a:latin typeface="+mn-lt"/>
                <a:cs typeface="+mn-cs"/>
              </a:rPr>
              <a:t>礼拝前の教会</a:t>
            </a:r>
            <a:endParaRPr lang="de-DE" altLang="ja-JP" sz="2400" b="0"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LcPeriod"/>
              <a:defRPr/>
            </a:pPr>
            <a:r>
              <a:rPr lang="ja-JP" altLang="de-DE" sz="2400" b="0" dirty="0">
                <a:solidFill>
                  <a:srgbClr val="333333"/>
                </a:solidFill>
                <a:latin typeface="+mn-lt"/>
                <a:cs typeface="+mn-cs"/>
              </a:rPr>
              <a:t>改宗</a:t>
            </a:r>
            <a:endParaRPr lang="de-DE" altLang="ja-JP" sz="2400" b="0" dirty="0">
              <a:solidFill>
                <a:srgbClr val="333333"/>
              </a:solidFill>
              <a:latin typeface="+mn-lt"/>
              <a:cs typeface="+mn-cs"/>
            </a:endParaRPr>
          </a:p>
        </p:txBody>
      </p:sp>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26</a:t>
            </a:fld>
            <a:endParaRPr lang="de-DE" altLang="ja-JP"/>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1029"/>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457200" indent="-457200">
              <a:lnSpc>
                <a:spcPct val="105000"/>
              </a:lnSpc>
              <a:spcBef>
                <a:spcPts val="1999"/>
              </a:spcBef>
              <a:spcAft>
                <a:spcPts val="0"/>
              </a:spcAft>
              <a:buClr>
                <a:srgbClr val="333333"/>
              </a:buClr>
              <a:buFont typeface="WingDings"/>
              <a:buAutoNum type="alphaLcPeriod"/>
              <a:defRPr/>
            </a:pPr>
            <a:r>
              <a:rPr lang="ja-JP" altLang="de-DE" sz="2400" b="0" dirty="0">
                <a:solidFill>
                  <a:srgbClr val="333333"/>
                </a:solidFill>
                <a:latin typeface="+mn-lt"/>
                <a:cs typeface="+mn-cs"/>
              </a:rPr>
              <a:t>教育</a:t>
            </a:r>
            <a:endParaRPr lang="de-DE" altLang="ja-JP" sz="2400" b="0" dirty="0">
              <a:solidFill>
                <a:srgbClr val="333333"/>
              </a:solidFill>
              <a:latin typeface="+mn-lt"/>
              <a:cs typeface="+mn-cs"/>
            </a:endParaRPr>
          </a:p>
          <a:p>
            <a:pPr marL="457200" indent="-457200">
              <a:lnSpc>
                <a:spcPct val="105000"/>
              </a:lnSpc>
              <a:spcBef>
                <a:spcPts val="1999"/>
              </a:spcBef>
              <a:spcAft>
                <a:spcPts val="0"/>
              </a:spcAft>
              <a:buClr>
                <a:srgbClr val="004992"/>
              </a:buClr>
              <a:buFont typeface="WingDings"/>
              <a:buAutoNum type="alphaLcPeriod"/>
              <a:defRPr/>
            </a:pPr>
            <a:r>
              <a:rPr lang="ja-JP" altLang="de-DE" sz="2400" b="0" dirty="0">
                <a:solidFill>
                  <a:srgbClr val="004992"/>
                </a:solidFill>
                <a:latin typeface="+mn-lt"/>
                <a:cs typeface="+mn-cs"/>
              </a:rPr>
              <a:t>修道院のスープ配</a:t>
            </a:r>
            <a:br>
              <a:rPr lang="ja-JP" altLang="en-US" sz="2400" b="0" dirty="0">
                <a:solidFill>
                  <a:srgbClr val="004992"/>
                </a:solidFill>
                <a:latin typeface="+mn-lt"/>
                <a:cs typeface="+mn-cs"/>
              </a:rPr>
            </a:br>
            <a:r>
              <a:rPr lang="de-DE" altLang="ja-JP" b="0" dirty="0">
                <a:solidFill>
                  <a:srgbClr val="004992"/>
                </a:solidFill>
                <a:latin typeface="+mn-lt"/>
                <a:cs typeface="+mn-cs"/>
              </a:rPr>
              <a:t>(Anton Mangold, 1888)</a:t>
            </a:r>
          </a:p>
          <a:p>
            <a:pPr marL="457200" indent="-457200">
              <a:lnSpc>
                <a:spcPct val="105000"/>
              </a:lnSpc>
              <a:spcBef>
                <a:spcPts val="1999"/>
              </a:spcBef>
              <a:spcAft>
                <a:spcPts val="0"/>
              </a:spcAft>
              <a:buClr>
                <a:srgbClr val="333333"/>
              </a:buClr>
              <a:buFont typeface="WingDings"/>
              <a:buAutoNum type="alphaLcPeriod"/>
              <a:defRPr/>
            </a:pPr>
            <a:r>
              <a:rPr lang="ja-JP" altLang="de-DE" sz="2400" b="0" dirty="0">
                <a:solidFill>
                  <a:srgbClr val="333333"/>
                </a:solidFill>
                <a:latin typeface="+mn-lt"/>
                <a:cs typeface="+mn-cs"/>
              </a:rPr>
              <a:t>礼拝前の教会</a:t>
            </a:r>
            <a:endParaRPr lang="de-DE" altLang="ja-JP" sz="2400" b="0" dirty="0">
              <a:solidFill>
                <a:srgbClr val="333333"/>
              </a:solidFill>
              <a:latin typeface="+mn-lt"/>
              <a:cs typeface="+mn-cs"/>
            </a:endParaRPr>
          </a:p>
          <a:p>
            <a:pPr marL="457200" indent="-457200">
              <a:lnSpc>
                <a:spcPct val="105000"/>
              </a:lnSpc>
              <a:spcBef>
                <a:spcPts val="1999"/>
              </a:spcBef>
              <a:spcAft>
                <a:spcPts val="0"/>
              </a:spcAft>
              <a:buClr>
                <a:srgbClr val="333333"/>
              </a:buClr>
              <a:buFont typeface="WingDings"/>
              <a:buAutoNum type="alphaLcPeriod"/>
              <a:defRPr/>
            </a:pPr>
            <a:r>
              <a:rPr lang="ja-JP" altLang="de-DE" sz="2400" b="0" dirty="0">
                <a:solidFill>
                  <a:srgbClr val="333333"/>
                </a:solidFill>
                <a:latin typeface="+mn-lt"/>
                <a:cs typeface="+mn-cs"/>
              </a:rPr>
              <a:t>改宗</a:t>
            </a:r>
            <a:endParaRPr lang="de-DE" altLang="ja-JP" sz="2400" b="0" dirty="0">
              <a:solidFill>
                <a:srgbClr val="004992"/>
              </a:solidFill>
              <a:latin typeface="+mn-lt"/>
              <a:cs typeface="+mn-cs"/>
            </a:endParaRPr>
          </a:p>
        </p:txBody>
      </p:sp>
      <p:sp>
        <p:nvSpPr>
          <p:cNvPr id="43013" name="Text Box 1031"/>
          <p:cNvSpPr txBox="1">
            <a:spLocks noChangeArrowheads="1"/>
          </p:cNvSpPr>
          <p:nvPr/>
        </p:nvSpPr>
        <p:spPr bwMode="auto">
          <a:xfrm>
            <a:off x="1708596" y="4967288"/>
            <a:ext cx="63389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ja-JP" sz="800" b="0">
                <a:solidFill>
                  <a:srgbClr val="333333"/>
                </a:solidFill>
                <a:latin typeface="+mn-lt"/>
                <a:cs typeface="+mn-cs"/>
              </a:rPr>
              <a:t>With friendly permission of the museum of bread culture (Ulm, Germany)</a:t>
            </a:r>
          </a:p>
        </p:txBody>
      </p:sp>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27</a:t>
            </a:fld>
            <a:endParaRPr lang="de-DE" altLang="ja-JP"/>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050"/>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戦争</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キリストの受胎告知</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黒い馬</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dirty="0">
                <a:solidFill>
                  <a:srgbClr val="333333"/>
                </a:solidFill>
                <a:latin typeface="+mn-lt"/>
                <a:cs typeface="+mn-cs"/>
              </a:rPr>
              <a:t>揺り木馬</a:t>
            </a:r>
            <a:endParaRPr lang="en-US" altLang="de-DE" sz="2400" b="0" dirty="0">
              <a:solidFill>
                <a:srgbClr val="333333"/>
              </a:solidFill>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28</a:t>
            </a:fld>
            <a:endParaRPr lang="de-DE" altLang="ja-JP"/>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050"/>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戦争</a:t>
            </a:r>
            <a:br>
              <a:rPr lang="de-DE" altLang="ja-JP" sz="2400" b="0">
                <a:solidFill>
                  <a:srgbClr val="004992"/>
                </a:solidFill>
                <a:latin typeface="+mn-lt"/>
                <a:cs typeface="+mn-cs"/>
              </a:rPr>
            </a:br>
            <a:r>
              <a:rPr lang="de-DE" altLang="ja-JP" sz="1800" b="0">
                <a:solidFill>
                  <a:srgbClr val="004992"/>
                </a:solidFill>
                <a:latin typeface="+mn-lt"/>
                <a:cs typeface="+mn-cs"/>
              </a:rPr>
              <a:t>(Henri Julien F. Rousseau, 1894)</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キリストの受胎告知</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黒い馬</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a:solidFill>
                  <a:srgbClr val="333333"/>
                </a:solidFill>
                <a:latin typeface="+mn-lt"/>
                <a:cs typeface="+mn-cs"/>
              </a:rPr>
              <a:t>揺り木馬</a:t>
            </a:r>
            <a:endParaRPr lang="en-US" altLang="de-DE" sz="2400" b="0">
              <a:solidFill>
                <a:srgbClr val="333333"/>
              </a:solidFill>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29</a:t>
            </a:fld>
            <a:endParaRPr lang="de-DE" altLang="ja-JP"/>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Text Box 3077"/>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毒殺</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なぜ彼と結婚したのか</a:t>
            </a:r>
            <a:r>
              <a:rPr lang="de-DE" altLang="ja-JP" sz="2400" b="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自殺</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自暴自棄な母親</a:t>
            </a:r>
            <a:endParaRPr lang="de-DE" altLang="ja-JP" sz="2400" b="0" dirty="0">
              <a:solidFill>
                <a:srgbClr val="333333"/>
              </a:solidFill>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30</a:t>
            </a:fld>
            <a:endParaRPr lang="de-DE" altLang="ja-JP"/>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毒殺</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dirty="0">
                <a:solidFill>
                  <a:srgbClr val="004992"/>
                </a:solidFill>
                <a:latin typeface="+mn-lt"/>
                <a:cs typeface="+mn-cs"/>
              </a:rPr>
              <a:t>なぜ彼と結婚したのか</a:t>
            </a:r>
            <a:r>
              <a:rPr lang="de-DE" altLang="ja-JP" sz="2400" b="0" dirty="0">
                <a:solidFill>
                  <a:srgbClr val="004992"/>
                </a:solidFill>
                <a:latin typeface="+mn-lt"/>
                <a:cs typeface="+mn-cs"/>
              </a:rPr>
              <a:t>?</a:t>
            </a:r>
            <a:br>
              <a:rPr lang="de-DE" altLang="ja-JP" sz="2400" b="0" dirty="0">
                <a:solidFill>
                  <a:srgbClr val="004992"/>
                </a:solidFill>
                <a:latin typeface="+mn-lt"/>
                <a:cs typeface="+mn-cs"/>
              </a:rPr>
            </a:br>
            <a:r>
              <a:rPr lang="de-DE" altLang="ja-JP" sz="1800" b="0" dirty="0">
                <a:solidFill>
                  <a:srgbClr val="004992"/>
                </a:solidFill>
                <a:latin typeface="+mn-lt"/>
                <a:cs typeface="+mn-cs"/>
              </a:rPr>
              <a:t>(Murray, ca. 1940)</a:t>
            </a: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自殺</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自暴自棄な母親</a:t>
            </a:r>
            <a:endParaRPr lang="de-DE" altLang="ja-JP" sz="2400" b="0" dirty="0">
              <a:solidFill>
                <a:srgbClr val="333333"/>
              </a:solidFill>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31</a:t>
            </a:fld>
            <a:endParaRPr lang="de-DE" altLang="ja-JP"/>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暴動</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市場の日</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逸楽の国</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a:solidFill>
                  <a:srgbClr val="333333"/>
                </a:solidFill>
                <a:latin typeface="+mn-lt"/>
                <a:cs typeface="+mn-cs"/>
              </a:rPr>
              <a:t>子どもの遊び</a:t>
            </a:r>
            <a:endParaRPr lang="en-US" altLang="de-DE" sz="2400" b="0">
              <a:solidFill>
                <a:srgbClr val="333333"/>
              </a:solidFill>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32</a:t>
            </a:fld>
            <a:endParaRPr lang="de-DE" altLang="ja-JP"/>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102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暴動</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市場の日</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逸楽の国</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en-US" sz="2400" b="0">
                <a:solidFill>
                  <a:srgbClr val="004992"/>
                </a:solidFill>
                <a:latin typeface="+mn-lt"/>
                <a:cs typeface="+mn-cs"/>
              </a:rPr>
              <a:t>子どもの遊び</a:t>
            </a:r>
            <a:br>
              <a:rPr lang="en-US" altLang="de-DE" sz="2400" b="0">
                <a:solidFill>
                  <a:srgbClr val="004992"/>
                </a:solidFill>
                <a:latin typeface="+mn-lt"/>
                <a:cs typeface="+mn-cs"/>
              </a:rPr>
            </a:br>
            <a:r>
              <a:rPr lang="en-US" altLang="ja-JP" sz="1800" b="0">
                <a:solidFill>
                  <a:srgbClr val="004992"/>
                </a:solidFill>
                <a:latin typeface="+mn-lt"/>
                <a:cs typeface="+mn-cs"/>
              </a:rPr>
              <a:t>(Pieter d. Ä. Bruegel, 1560)</a:t>
            </a: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33</a:t>
            </a:fld>
            <a:endParaRPr lang="de-DE" altLang="ja-JP"/>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ビデオを観た後で、それがこのトピックにどのように関連するか、ディスカッションしてください。</a:t>
            </a:r>
            <a:endParaRPr lang="de-DE" sz="2400"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cs typeface="+mn-cs"/>
              </a:rPr>
              <a:t>[</a:t>
            </a:r>
            <a:r>
              <a:rPr lang="ja-JP" altLang="en-US" b="0" i="1" spc="-5" dirty="0">
                <a:solidFill>
                  <a:srgbClr val="333333"/>
                </a:solidFill>
                <a:latin typeface="+mn-lt"/>
                <a:cs typeface="+mn-cs"/>
              </a:rPr>
              <a:t>トレーナーの方へ</a:t>
            </a:r>
            <a:r>
              <a:rPr lang="en-US"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ja-JP" altLang="en-US" b="0" dirty="0">
                <a:solidFill>
                  <a:srgbClr val="333333"/>
                </a:solidFill>
                <a:latin typeface="+mn-lt"/>
                <a:cs typeface="+mn-cs"/>
              </a:rPr>
              <a:t>ビデオクリップのなかには、あなたの患者さん、あるいはあなたの文化にとって適切でないものも含まれています。 患者さんに提示する前に、慎重に確認してください</a:t>
            </a:r>
            <a:r>
              <a:rPr lang="de-DE" b="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65688D60-0124-429F-9173-DAB8C60480BF}" type="slidenum">
              <a:rPr lang="de-DE" altLang="ja-JP" smtClean="0"/>
              <a:pPr/>
              <a:t>34</a:t>
            </a:fld>
            <a:endParaRPr lang="de-DE" altLang="ja-JP"/>
          </a:p>
        </p:txBody>
      </p:sp>
    </p:spTree>
    <p:extLst>
      <p:ext uri="{BB962C8B-B14F-4D97-AF65-F5344CB8AC3E}">
        <p14:creationId xmlns:p14="http://schemas.microsoft.com/office/powerpoint/2010/main" val="1220742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2053"/>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禁止された賭博</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ダイヤのエースを持ったいかさま師</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毒</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a:solidFill>
                  <a:srgbClr val="333333"/>
                </a:solidFill>
                <a:latin typeface="+mn-lt"/>
                <a:cs typeface="+mn-cs"/>
              </a:rPr>
              <a:t>博打で身代を潰した伯爵夫人</a:t>
            </a:r>
            <a:endParaRPr lang="en-US" altLang="de-DE" sz="2400" b="0">
              <a:solidFill>
                <a:srgbClr val="333333"/>
              </a:solidFill>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35</a:t>
            </a:fld>
            <a:endParaRPr lang="de-DE" altLang="ja-JP"/>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102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ja-JP" altLang="de-DE" sz="2400" b="0">
                <a:solidFill>
                  <a:srgbClr val="004992"/>
                </a:solidFill>
                <a:latin typeface="+mn-lt"/>
                <a:cs typeface="+mn-cs"/>
              </a:rPr>
              <a:t>禁止された賭博</a:t>
            </a:r>
            <a:endParaRPr lang="de-DE" altLang="ja-JP" sz="2400" b="0">
              <a:solidFill>
                <a:srgbClr val="004992"/>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ダイヤのエースを持ったいかさま師</a:t>
            </a:r>
            <a:br>
              <a:rPr lang="ja-JP" altLang="en-US" sz="2400" b="0">
                <a:solidFill>
                  <a:srgbClr val="004992"/>
                </a:solidFill>
                <a:latin typeface="+mn-lt"/>
                <a:cs typeface="+mn-cs"/>
              </a:rPr>
            </a:br>
            <a:r>
              <a:rPr lang="de-DE" altLang="ja-JP" sz="1800" b="0">
                <a:solidFill>
                  <a:srgbClr val="004992"/>
                </a:solidFill>
                <a:latin typeface="+mn-lt"/>
                <a:cs typeface="+mn-cs"/>
              </a:rPr>
              <a:t>(Georges de la Tour, 1630)</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毒</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a:solidFill>
                  <a:srgbClr val="333333"/>
                </a:solidFill>
                <a:latin typeface="+mn-lt"/>
                <a:cs typeface="+mn-cs"/>
              </a:rPr>
              <a:t>博打で身代を潰した伯爵夫人</a:t>
            </a:r>
            <a:endParaRPr lang="en-US" altLang="de-DE" sz="2400" b="0">
              <a:solidFill>
                <a:srgbClr val="333333"/>
              </a:solidFill>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36</a:t>
            </a:fld>
            <a:endParaRPr lang="de-DE" altLang="ja-JP"/>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墓荒し</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月を眺める二人の男</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吸血鬼退治</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日食</a:t>
            </a:r>
            <a:endParaRPr lang="de-DE" altLang="ja-JP" sz="2400" b="0">
              <a:solidFill>
                <a:srgbClr val="333333"/>
              </a:solidFill>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37</a:t>
            </a:fld>
            <a:endParaRPr lang="de-DE" altLang="ja-JP"/>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墓荒し</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月を眺める二人の男</a:t>
            </a:r>
            <a:br>
              <a:rPr lang="ja-JP" altLang="en-US" sz="2400" b="0">
                <a:solidFill>
                  <a:srgbClr val="004992"/>
                </a:solidFill>
                <a:latin typeface="+mn-lt"/>
                <a:cs typeface="+mn-cs"/>
              </a:rPr>
            </a:br>
            <a:r>
              <a:rPr lang="de-DE" altLang="ja-JP" sz="1800" b="0">
                <a:solidFill>
                  <a:srgbClr val="004992"/>
                </a:solidFill>
                <a:latin typeface="+mn-lt"/>
                <a:cs typeface="+mn-cs"/>
              </a:rPr>
              <a:t>(Caspar David Friedrich, 1819)</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吸血鬼退治</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日食</a:t>
            </a:r>
            <a:endParaRPr lang="de-DE" altLang="ja-JP" sz="2400" b="0">
              <a:solidFill>
                <a:srgbClr val="333333"/>
              </a:solidFill>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38</a:t>
            </a:fld>
            <a:endParaRPr lang="de-DE" altLang="ja-JP"/>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森のはずれでの休息</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逃避行</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疲労困憊</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負傷者</a:t>
            </a:r>
            <a:endParaRPr lang="en-US" altLang="de-DE" sz="2400" b="0">
              <a:solidFill>
                <a:srgbClr val="333333"/>
              </a:solidFill>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39</a:t>
            </a:fld>
            <a:endParaRPr lang="de-DE" altLang="ja-JP"/>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森のはずれでの休息</a:t>
            </a:r>
            <a:br>
              <a:rPr lang="ja-JP" altLang="en-US" sz="2400" b="0">
                <a:solidFill>
                  <a:srgbClr val="004992"/>
                </a:solidFill>
                <a:latin typeface="+mn-lt"/>
                <a:cs typeface="+mn-cs"/>
              </a:rPr>
            </a:br>
            <a:r>
              <a:rPr lang="de-DE" altLang="ja-JP" sz="1800" b="0">
                <a:solidFill>
                  <a:srgbClr val="004992"/>
                </a:solidFill>
                <a:latin typeface="+mn-lt"/>
                <a:cs typeface="+mn-cs"/>
              </a:rPr>
              <a:t>(F.G. Waldmüller, 1793-1865)</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逃避行</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疲労困憊</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負傷者</a:t>
            </a:r>
            <a:endParaRPr lang="en-US" altLang="de-DE" sz="2400" b="0">
              <a:solidFill>
                <a:srgbClr val="333333"/>
              </a:solidFill>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40</a:t>
            </a:fld>
            <a:endParaRPr lang="de-DE" altLang="ja-JP"/>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1027"/>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最後の食事</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ウサギの餌</a:t>
            </a:r>
            <a:r>
              <a:rPr lang="ja-JP" altLang="de-DE" sz="2400" b="0">
                <a:solidFill>
                  <a:srgbClr val="333333"/>
                </a:solidFill>
                <a:latin typeface="+mn-lt"/>
                <a:cs typeface="+mn-cs"/>
              </a:rPr>
              <a:t>付け</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遊</a:t>
            </a:r>
            <a:r>
              <a:rPr lang="ja-JP" altLang="de-DE" sz="2400" b="0" dirty="0">
                <a:solidFill>
                  <a:srgbClr val="333333"/>
                </a:solidFill>
                <a:latin typeface="+mn-lt"/>
                <a:cs typeface="+mn-cs"/>
              </a:rPr>
              <a:t>び友達</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復活祭の日曜日</a:t>
            </a:r>
            <a:endParaRPr lang="en-US" altLang="de-DE" sz="2400" b="0" dirty="0">
              <a:solidFill>
                <a:srgbClr val="333333"/>
              </a:solidFill>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41</a:t>
            </a:fld>
            <a:endParaRPr lang="de-DE" altLang="ja-JP"/>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1027"/>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最後の食事</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ウサギの餌付け</a:t>
            </a:r>
            <a:br>
              <a:rPr lang="ja-JP" altLang="en-US" sz="2400" b="0">
                <a:solidFill>
                  <a:srgbClr val="004992"/>
                </a:solidFill>
                <a:latin typeface="+mn-lt"/>
                <a:cs typeface="+mn-cs"/>
              </a:rPr>
            </a:br>
            <a:r>
              <a:rPr lang="de-DE" altLang="ja-JP" sz="1800" b="0">
                <a:solidFill>
                  <a:srgbClr val="004992"/>
                </a:solidFill>
                <a:latin typeface="+mn-lt"/>
                <a:cs typeface="+mn-cs"/>
              </a:rPr>
              <a:t>(Felix Schlesinger, 1833-1910)</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遊び友達</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復活祭の日曜日</a:t>
            </a:r>
            <a:endParaRPr lang="en-US" altLang="de-DE" sz="2400" b="0">
              <a:solidFill>
                <a:srgbClr val="333333"/>
              </a:solidFill>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42</a:t>
            </a:fld>
            <a:endParaRPr lang="de-DE" altLang="ja-JP"/>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1029"/>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死の息吹</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死にゆく子供</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子守唄</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ゆりかごの母</a:t>
            </a:r>
            <a:endParaRPr lang="de-DE" altLang="ja-JP" sz="2400" b="0">
              <a:solidFill>
                <a:srgbClr val="333333"/>
              </a:solidFill>
              <a:latin typeface="+mn-lt"/>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43</a:t>
            </a:fld>
            <a:endParaRPr lang="de-DE" altLang="ja-JP"/>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2"/>
          <p:cNvSpPr txBox="1">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死の息吹</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死にゆく子供</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子守唄</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dirty="0">
                <a:solidFill>
                  <a:srgbClr val="004992"/>
                </a:solidFill>
                <a:latin typeface="+mn-lt"/>
                <a:cs typeface="+mn-cs"/>
              </a:rPr>
              <a:t>ゆりかごの母</a:t>
            </a:r>
            <a:br>
              <a:rPr lang="de-DE" altLang="ja-JP" sz="2400" b="0" dirty="0">
                <a:solidFill>
                  <a:srgbClr val="004992"/>
                </a:solidFill>
                <a:latin typeface="+mn-lt"/>
                <a:cs typeface="+mn-cs"/>
              </a:rPr>
            </a:br>
            <a:r>
              <a:rPr lang="de-DE" altLang="ja-JP" sz="1800" b="0" dirty="0">
                <a:solidFill>
                  <a:srgbClr val="004992"/>
                </a:solidFill>
                <a:latin typeface="+mn-lt"/>
                <a:cs typeface="+mn-cs"/>
              </a:rPr>
              <a:t>(Morisot Berthe, 1872)</a:t>
            </a: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44</a:t>
            </a:fld>
            <a:endParaRPr lang="de-DE" altLang="ja-JP"/>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2"/>
          <p:cNvSpPr>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latin typeface="+mn-lt"/>
                <a:cs typeface="+mn-cs"/>
              </a:rPr>
              <a:t>ダンスの誘い</a:t>
            </a:r>
            <a:endParaRPr lang="de-DE" altLang="ja-JP" sz="2400" b="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latin typeface="+mn-lt"/>
                <a:cs typeface="+mn-cs"/>
              </a:rPr>
              <a:t>首のマッサージ</a:t>
            </a:r>
            <a:endParaRPr lang="en-US" altLang="ja-JP" sz="2400" b="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latin typeface="+mn-lt"/>
                <a:cs typeface="+mn-cs"/>
              </a:rPr>
              <a:t>着付け</a:t>
            </a:r>
            <a:endParaRPr lang="en-US" altLang="ja-JP" sz="2400" b="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latin typeface="+mn-lt"/>
                <a:cs typeface="+mn-cs"/>
              </a:rPr>
              <a:t>現行犯逮捕</a:t>
            </a:r>
            <a:endParaRPr lang="de-DE" altLang="ja-JP" sz="2400" b="0" dirty="0">
              <a:latin typeface="+mn-lt"/>
              <a:cs typeface="+mn-cs"/>
            </a:endParaRP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45</a:t>
            </a:fld>
            <a:endParaRPr lang="de-DE" altLang="ja-JP"/>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latin typeface="+mn-lt"/>
                <a:cs typeface="+mn-cs"/>
              </a:rPr>
              <a:t>ダンスの誘い</a:t>
            </a:r>
            <a:endParaRPr lang="de-DE" altLang="ja-JP" sz="2400" b="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latin typeface="+mn-lt"/>
                <a:cs typeface="+mn-cs"/>
              </a:rPr>
              <a:t>首のマッサージ</a:t>
            </a:r>
            <a:endParaRPr lang="en-US" altLang="ja-JP" sz="2400" b="0" dirty="0">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着付</a:t>
            </a:r>
            <a:br>
              <a:rPr lang="ja-JP" altLang="en-US" sz="2400" b="0">
                <a:solidFill>
                  <a:srgbClr val="004992"/>
                </a:solidFill>
                <a:latin typeface="+mn-lt"/>
                <a:cs typeface="+mn-cs"/>
              </a:rPr>
            </a:br>
            <a:r>
              <a:rPr lang="en-US" altLang="ja-JP" sz="1800" b="0">
                <a:solidFill>
                  <a:srgbClr val="004992"/>
                </a:solidFill>
                <a:latin typeface="+mn-lt"/>
                <a:cs typeface="+mn-cs"/>
              </a:rPr>
              <a:t>(</a:t>
            </a:r>
            <a:r>
              <a:rPr lang="en-US" altLang="ja-JP" sz="1800" b="0" dirty="0">
                <a:solidFill>
                  <a:srgbClr val="004992"/>
                </a:solidFill>
                <a:latin typeface="+mn-lt"/>
                <a:cs typeface="+mn-cs"/>
              </a:rPr>
              <a:t>Joseph </a:t>
            </a:r>
            <a:r>
              <a:rPr lang="en-US" altLang="ja-JP" sz="1800" b="0" dirty="0" err="1">
                <a:solidFill>
                  <a:srgbClr val="004992"/>
                </a:solidFill>
                <a:latin typeface="+mn-lt"/>
                <a:cs typeface="+mn-cs"/>
              </a:rPr>
              <a:t>Caraud</a:t>
            </a:r>
            <a:r>
              <a:rPr lang="en-US" altLang="ja-JP" sz="1800" b="0" dirty="0">
                <a:solidFill>
                  <a:srgbClr val="004992"/>
                </a:solidFill>
                <a:latin typeface="+mn-lt"/>
                <a:cs typeface="+mn-cs"/>
              </a:rPr>
              <a:t>, 1868)</a:t>
            </a: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latin typeface="+mn-lt"/>
                <a:cs typeface="+mn-cs"/>
              </a:rPr>
              <a:t>現行犯逮捕</a:t>
            </a:r>
            <a:endParaRPr lang="de-DE" altLang="ja-JP" sz="2400" b="0" dirty="0">
              <a:latin typeface="+mn-lt"/>
              <a:cs typeface="+mn-cs"/>
            </a:endParaRPr>
          </a:p>
        </p:txBody>
      </p:sp>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46</a:t>
            </a:fld>
            <a:endParaRPr lang="de-DE" altLang="ja-JP"/>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5"/>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アルコール症患者</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蘇生</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清掃婦</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アイロンをかける二人の女</a:t>
            </a:r>
            <a:endParaRPr lang="en-US" altLang="de-DE" sz="2400" b="0">
              <a:solidFill>
                <a:srgbClr val="333333"/>
              </a:solidFill>
              <a:latin typeface="+mn-lt"/>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47</a:t>
            </a:fld>
            <a:endParaRPr lang="de-DE" altLang="ja-JP"/>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3"/>
          <p:cNvSpPr txBox="1">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アルコール症患者</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蘇生</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清掃婦</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アイロンをかける二人の女</a:t>
            </a:r>
            <a:br>
              <a:rPr lang="ja-JP" altLang="en-US" sz="2400" b="0">
                <a:solidFill>
                  <a:srgbClr val="004992"/>
                </a:solidFill>
                <a:latin typeface="+mn-lt"/>
                <a:cs typeface="+mn-cs"/>
              </a:rPr>
            </a:br>
            <a:r>
              <a:rPr lang="de-DE" altLang="ja-JP" sz="1800" b="0">
                <a:solidFill>
                  <a:srgbClr val="004992"/>
                </a:solidFill>
                <a:latin typeface="+mn-lt"/>
                <a:cs typeface="+mn-cs"/>
              </a:rPr>
              <a:t>(Edgar Degas, 1884)</a:t>
            </a:r>
            <a:endParaRPr lang="en-US" altLang="ja-JP" sz="1800" b="0">
              <a:solidFill>
                <a:srgbClr val="004992"/>
              </a:solidFill>
              <a:latin typeface="+mn-lt"/>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48</a:t>
            </a:fld>
            <a:endParaRPr lang="de-DE" altLang="ja-JP"/>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6"/>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収穫の後</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怠け者の天国</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首を切られた鶏</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毒を盛られた食べ物</a:t>
            </a:r>
            <a:endParaRPr lang="de-DE" altLang="ja-JP" sz="2400" b="0">
              <a:solidFill>
                <a:srgbClr val="333333"/>
              </a:solidFill>
              <a:latin typeface="+mn-lt"/>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49</a:t>
            </a:fld>
            <a:endParaRPr lang="de-DE" altLang="ja-JP"/>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収穫の後</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怠け者の天国</a:t>
            </a:r>
            <a:br>
              <a:rPr lang="ja-JP" altLang="en-US" sz="2400" b="0">
                <a:solidFill>
                  <a:srgbClr val="004992"/>
                </a:solidFill>
                <a:latin typeface="+mn-lt"/>
                <a:cs typeface="+mn-cs"/>
              </a:rPr>
            </a:br>
            <a:r>
              <a:rPr lang="de-DE" altLang="ja-JP" sz="1800" b="0">
                <a:solidFill>
                  <a:srgbClr val="004992"/>
                </a:solidFill>
                <a:latin typeface="+mn-lt"/>
                <a:cs typeface="+mn-cs"/>
              </a:rPr>
              <a:t>(Pieter d. Ä. Bruegel, 1567)</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首を切られた鶏</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毒を盛られた食べ物</a:t>
            </a:r>
            <a:endParaRPr lang="de-DE" altLang="ja-JP" sz="2400" b="0">
              <a:solidFill>
                <a:srgbClr val="333333"/>
              </a:solidFill>
              <a:latin typeface="+mn-lt"/>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50</a:t>
            </a:fld>
            <a:endParaRPr lang="de-DE" altLang="ja-JP"/>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魔術</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驚嘆</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旅回りの伝道師</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手品師</a:t>
            </a:r>
            <a:endParaRPr lang="de-DE" altLang="ja-JP" sz="2400" b="0">
              <a:solidFill>
                <a:srgbClr val="333333"/>
              </a:solidFill>
              <a:latin typeface="+mn-lt"/>
              <a:cs typeface="+mn-cs"/>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51</a:t>
            </a:fld>
            <a:endParaRPr lang="de-DE" altLang="ja-JP"/>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3"/>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魔術</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驚嘆</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旅回りの伝道師</a:t>
            </a:r>
            <a:endParaRPr lang="de-DE" altLang="ja-JP"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dirty="0">
                <a:solidFill>
                  <a:srgbClr val="004992"/>
                </a:solidFill>
                <a:latin typeface="+mn-lt"/>
                <a:cs typeface="+mn-cs"/>
              </a:rPr>
              <a:t>手品師</a:t>
            </a:r>
            <a:br>
              <a:rPr lang="de-DE" altLang="ja-JP" sz="2400" b="0" dirty="0">
                <a:solidFill>
                  <a:srgbClr val="004992"/>
                </a:solidFill>
                <a:latin typeface="+mn-lt"/>
                <a:cs typeface="+mn-cs"/>
              </a:rPr>
            </a:br>
            <a:r>
              <a:rPr lang="de-DE" altLang="ja-JP" sz="1800" b="0" dirty="0">
                <a:solidFill>
                  <a:srgbClr val="004992"/>
                </a:solidFill>
                <a:latin typeface="+mn-lt"/>
                <a:cs typeface="+mn-cs"/>
              </a:rPr>
              <a:t>(Hieronymus Bosch, 1480)</a:t>
            </a: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52</a:t>
            </a:fld>
            <a:endParaRPr lang="de-DE" altLang="ja-JP"/>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2053"/>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葬儀の宴</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祈り</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昼食</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en-US" sz="2400" b="0">
                <a:solidFill>
                  <a:srgbClr val="333333"/>
                </a:solidFill>
                <a:latin typeface="+mn-lt"/>
                <a:cs typeface="+mn-cs"/>
              </a:rPr>
              <a:t>熱弁</a:t>
            </a:r>
            <a:endParaRPr lang="en-US" altLang="de-DE" sz="2400" b="0">
              <a:solidFill>
                <a:srgbClr val="333333"/>
              </a:solidFill>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53</a:t>
            </a:fld>
            <a:endParaRPr lang="de-DE" altLang="ja-JP"/>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葬儀の宴</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祈り</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昼食</a:t>
            </a:r>
            <a:br>
              <a:rPr lang="ja-JP" altLang="en-US" sz="2400" b="0">
                <a:solidFill>
                  <a:srgbClr val="004992"/>
                </a:solidFill>
                <a:latin typeface="+mn-lt"/>
                <a:cs typeface="+mn-cs"/>
              </a:rPr>
            </a:br>
            <a:r>
              <a:rPr lang="de-DE" altLang="ja-JP" sz="1800" b="0">
                <a:solidFill>
                  <a:srgbClr val="004992"/>
                </a:solidFill>
                <a:latin typeface="+mn-lt"/>
                <a:cs typeface="+mn-cs"/>
              </a:rPr>
              <a:t>(Albin Egger-Lienz, 1910)</a:t>
            </a:r>
          </a:p>
          <a:p>
            <a:pPr eaLnBrk="1" hangingPunct="1">
              <a:lnSpc>
                <a:spcPct val="105000"/>
              </a:lnSpc>
              <a:spcBef>
                <a:spcPts val="1999"/>
              </a:spcBef>
              <a:spcAft>
                <a:spcPts val="0"/>
              </a:spcAft>
              <a:buClr>
                <a:srgbClr val="333333"/>
              </a:buClr>
              <a:buFont typeface="WingDings"/>
              <a:buAutoNum type="alphaLcPeriod"/>
            </a:pPr>
            <a:r>
              <a:rPr lang="ja-JP" altLang="en-US" sz="2400" b="0">
                <a:solidFill>
                  <a:srgbClr val="333333"/>
                </a:solidFill>
                <a:latin typeface="+mn-lt"/>
                <a:cs typeface="+mn-cs"/>
              </a:rPr>
              <a:t>熱弁</a:t>
            </a:r>
            <a:endParaRPr lang="en-US" altLang="de-DE" sz="2400" b="0">
              <a:solidFill>
                <a:srgbClr val="333333"/>
              </a:solidFill>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54</a:t>
            </a:fld>
            <a:endParaRPr lang="de-DE" altLang="ja-JP"/>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Rectangle 2"/>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二人の求婚者とともにワインを飲む少女</a:t>
            </a:r>
            <a:endParaRPr lang="de-DE" altLang="ja-JP"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プロポーズ</a:t>
            </a:r>
            <a:endParaRPr lang="de-DE" altLang="ja-JP"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双子</a:t>
            </a:r>
            <a:endParaRPr lang="de-DE" altLang="ja-JP"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お祝いの夕食</a:t>
            </a:r>
            <a:endParaRPr lang="de-DE" altLang="ja-JP" sz="2400" b="0" dirty="0">
              <a:solidFill>
                <a:srgbClr val="333333"/>
              </a:solidFill>
              <a:latin typeface="+mn-lt"/>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55</a:t>
            </a:fld>
            <a:endParaRPr lang="de-DE" altLang="ja-JP"/>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3"/>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ja-JP" altLang="de-DE" sz="2400" b="0" dirty="0">
                <a:solidFill>
                  <a:srgbClr val="004992"/>
                </a:solidFill>
                <a:latin typeface="+mn-lt"/>
                <a:cs typeface="+mn-cs"/>
              </a:rPr>
              <a:t>二人の求婚者とともにワインを飲む少女</a:t>
            </a:r>
            <a:br>
              <a:rPr lang="de-DE" altLang="ja-JP" sz="2400" b="0" dirty="0">
                <a:solidFill>
                  <a:srgbClr val="004992"/>
                </a:solidFill>
                <a:latin typeface="+mn-lt"/>
                <a:cs typeface="+mn-cs"/>
              </a:rPr>
            </a:br>
            <a:r>
              <a:rPr lang="de-DE" altLang="ja-JP" sz="1800" b="0" dirty="0">
                <a:solidFill>
                  <a:srgbClr val="004992"/>
                </a:solidFill>
                <a:latin typeface="+mn-lt"/>
                <a:cs typeface="+mn-cs"/>
              </a:rPr>
              <a:t>(Jan Vermeer van Delft, 1660)</a:t>
            </a: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プロポーズ</a:t>
            </a:r>
            <a:endParaRPr lang="de-DE" altLang="ja-JP"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双子</a:t>
            </a:r>
            <a:endParaRPr lang="de-DE" altLang="ja-JP"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ja-JP" altLang="de-DE" sz="2400" b="0" dirty="0">
                <a:solidFill>
                  <a:srgbClr val="333333"/>
                </a:solidFill>
                <a:latin typeface="+mn-lt"/>
                <a:cs typeface="+mn-cs"/>
              </a:rPr>
              <a:t>お祝いの夕食</a:t>
            </a:r>
            <a:endParaRPr lang="de-DE" altLang="ja-JP" sz="2400" b="0" dirty="0">
              <a:solidFill>
                <a:srgbClr val="333333"/>
              </a:solidFill>
              <a:latin typeface="+mn-lt"/>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56</a:t>
            </a:fld>
            <a:endParaRPr lang="de-DE" altLang="ja-JP"/>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5"/>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ベニスのカーニバル</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オペラグラスを持つ女性</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秘密諜報員</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守護神</a:t>
            </a:r>
            <a:endParaRPr lang="de-DE" altLang="ja-JP" sz="2400" b="0">
              <a:solidFill>
                <a:srgbClr val="333333"/>
              </a:solidFill>
              <a:latin typeface="+mn-lt"/>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57</a:t>
            </a:fld>
            <a:endParaRPr lang="de-DE" altLang="ja-JP"/>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3"/>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ベニスのカーニバル</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ja-JP" altLang="de-DE" sz="2400" b="0">
                <a:solidFill>
                  <a:srgbClr val="004992"/>
                </a:solidFill>
                <a:latin typeface="+mn-lt"/>
                <a:cs typeface="+mn-cs"/>
              </a:rPr>
              <a:t>オペラグラスを持つ女性</a:t>
            </a:r>
            <a:br>
              <a:rPr lang="de-DE" altLang="ja-JP" sz="2400" b="0">
                <a:solidFill>
                  <a:srgbClr val="004992"/>
                </a:solidFill>
                <a:latin typeface="+mn-lt"/>
                <a:cs typeface="+mn-cs"/>
              </a:rPr>
            </a:br>
            <a:r>
              <a:rPr lang="de-DE" altLang="ja-JP" sz="1800" b="0">
                <a:solidFill>
                  <a:srgbClr val="004992"/>
                </a:solidFill>
                <a:latin typeface="+mn-lt"/>
                <a:cs typeface="+mn-cs"/>
              </a:rPr>
              <a:t>(Edgar Degas, 1834-1917)</a:t>
            </a: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秘密諜報員</a:t>
            </a:r>
            <a:endParaRPr lang="de-DE" altLang="ja-JP"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ja-JP" altLang="de-DE" sz="2400" b="0">
                <a:solidFill>
                  <a:srgbClr val="333333"/>
                </a:solidFill>
                <a:latin typeface="+mn-lt"/>
                <a:cs typeface="+mn-cs"/>
              </a:rPr>
              <a:t>守護神</a:t>
            </a:r>
            <a:endParaRPr lang="de-DE" altLang="ja-JP" sz="2400" b="0">
              <a:solidFill>
                <a:srgbClr val="333333"/>
              </a:solidFill>
              <a:latin typeface="+mn-lt"/>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5" name="Slide Number Placeholder 4"/>
          <p:cNvSpPr>
            <a:spLocks noGrp="1"/>
          </p:cNvSpPr>
          <p:nvPr>
            <p:ph type="sldNum" sz="quarter" idx="12"/>
          </p:nvPr>
        </p:nvSpPr>
        <p:spPr/>
        <p:txBody>
          <a:bodyPr/>
          <a:lstStyle/>
          <a:p>
            <a:fld id="{9ABE5343-285D-482C-BA47-8DAB0B7C99B3}" type="slidenum">
              <a:rPr lang="de-DE" altLang="ja-JP" smtClean="0"/>
              <a:pPr/>
              <a:t>58</a:t>
            </a:fld>
            <a:endParaRPr lang="de-DE" altLang="ja-JP"/>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ja-JP" altLang="de-DE" sz="2000" b="1" dirty="0">
                <a:solidFill>
                  <a:srgbClr val="333333"/>
                </a:solidFill>
              </a:rPr>
              <a:t>学習目標</a:t>
            </a:r>
            <a:r>
              <a:rPr lang="de-DE" altLang="ja-JP"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GB" sz="2000" dirty="0">
                <a:solidFill>
                  <a:srgbClr val="333333"/>
                </a:solidFill>
              </a:rPr>
              <a:t>判断が</a:t>
            </a:r>
            <a:r>
              <a:rPr lang="ja-JP" altLang="en-US" sz="2000" dirty="0">
                <a:solidFill>
                  <a:srgbClr val="333333"/>
                </a:solidFill>
              </a:rPr>
              <a:t>とても</a:t>
            </a:r>
            <a:r>
              <a:rPr lang="ja-JP" altLang="en-GB" sz="2000" dirty="0">
                <a:solidFill>
                  <a:srgbClr val="333333"/>
                </a:solidFill>
              </a:rPr>
              <a:t>重要な</a:t>
            </a:r>
            <a:r>
              <a:rPr lang="ja-JP" altLang="en-US" sz="2000" dirty="0">
                <a:solidFill>
                  <a:srgbClr val="333333"/>
                </a:solidFill>
              </a:rPr>
              <a:t>ときは</a:t>
            </a:r>
            <a:r>
              <a:rPr lang="ja-JP" altLang="en-GB" sz="2000" dirty="0">
                <a:solidFill>
                  <a:srgbClr val="333333"/>
                </a:solidFill>
              </a:rPr>
              <a:t>、</a:t>
            </a:r>
            <a:r>
              <a:rPr lang="ja-JP" altLang="en-US" sz="2000" dirty="0">
                <a:solidFill>
                  <a:srgbClr val="333333"/>
                </a:solidFill>
              </a:rPr>
              <a:t>あわてて決定しないようにして、</a:t>
            </a:r>
            <a:r>
              <a:rPr lang="ja-JP" altLang="en-GB" sz="2000" dirty="0">
                <a:solidFill>
                  <a:srgbClr val="333333"/>
                </a:solidFill>
              </a:rPr>
              <a:t>関連する</a:t>
            </a:r>
            <a:r>
              <a:rPr lang="ja-JP" altLang="en-US" sz="2000" dirty="0">
                <a:solidFill>
                  <a:srgbClr val="333333"/>
                </a:solidFill>
              </a:rPr>
              <a:t>すべての</a:t>
            </a:r>
            <a:r>
              <a:rPr lang="ja-JP" altLang="en-GB" sz="2000" dirty="0">
                <a:solidFill>
                  <a:srgbClr val="333333"/>
                </a:solidFill>
              </a:rPr>
              <a:t>情報</a:t>
            </a:r>
            <a:r>
              <a:rPr lang="ja-JP" altLang="en-US" sz="2000" dirty="0">
                <a:solidFill>
                  <a:srgbClr val="333333"/>
                </a:solidFill>
              </a:rPr>
              <a:t>を検討すべきです</a:t>
            </a:r>
            <a:r>
              <a:rPr lang="en-GB" altLang="ja-JP" sz="2000" dirty="0">
                <a:solidFill>
                  <a:srgbClr val="333333"/>
                </a:solidFill>
              </a:rPr>
              <a:t>(</a:t>
            </a:r>
            <a:r>
              <a:rPr lang="ja-JP" altLang="en-GB" sz="2000" dirty="0">
                <a:solidFill>
                  <a:srgbClr val="333333"/>
                </a:solidFill>
              </a:rPr>
              <a:t>「転ばぬ先の杖」</a:t>
            </a:r>
            <a:r>
              <a:rPr lang="en-GB" altLang="ja-JP" sz="2000" dirty="0">
                <a:solidFill>
                  <a:srgbClr val="333333"/>
                </a:solidFill>
              </a:rPr>
              <a:t>)</a:t>
            </a:r>
            <a:r>
              <a:rPr lang="ja-JP" altLang="en-GB" sz="2000" dirty="0">
                <a:solidFill>
                  <a:srgbClr val="333333"/>
                </a:solidFill>
              </a:rPr>
              <a:t>。</a:t>
            </a:r>
            <a:endParaRPr lang="de-DE" altLang="ja-JP" sz="2000" dirty="0">
              <a:solidFill>
                <a:srgbClr val="333333"/>
              </a:solidFill>
            </a:endParaRP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8" name="Slide Number Placeholder 7"/>
          <p:cNvSpPr>
            <a:spLocks noGrp="1"/>
          </p:cNvSpPr>
          <p:nvPr>
            <p:ph type="sldNum" sz="quarter" idx="12"/>
          </p:nvPr>
        </p:nvSpPr>
        <p:spPr/>
        <p:txBody>
          <a:bodyPr/>
          <a:lstStyle/>
          <a:p>
            <a:fld id="{65688D60-0124-429F-9173-DAB8C60480BF}" type="slidenum">
              <a:rPr lang="de-DE" altLang="ja-JP" smtClean="0"/>
              <a:pPr/>
              <a:t>59</a:t>
            </a:fld>
            <a:endParaRPr lang="de-DE" altLang="ja-JP"/>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ja-JP" altLang="de-DE" sz="2000" b="1" dirty="0">
                <a:solidFill>
                  <a:srgbClr val="333333"/>
                </a:solidFill>
              </a:rPr>
              <a:t>学習目標</a:t>
            </a:r>
            <a:r>
              <a:rPr lang="de-DE" altLang="ja-JP"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GB" sz="2000" dirty="0">
                <a:solidFill>
                  <a:srgbClr val="333333"/>
                </a:solidFill>
              </a:rPr>
              <a:t>判断が</a:t>
            </a:r>
            <a:r>
              <a:rPr lang="ja-JP" altLang="en-US" sz="2000" dirty="0">
                <a:solidFill>
                  <a:srgbClr val="333333"/>
                </a:solidFill>
              </a:rPr>
              <a:t>とても</a:t>
            </a:r>
            <a:r>
              <a:rPr lang="ja-JP" altLang="en-GB" sz="2000" dirty="0">
                <a:solidFill>
                  <a:srgbClr val="333333"/>
                </a:solidFill>
              </a:rPr>
              <a:t>重要な</a:t>
            </a:r>
            <a:r>
              <a:rPr lang="ja-JP" altLang="en-US" sz="2000" dirty="0">
                <a:solidFill>
                  <a:srgbClr val="333333"/>
                </a:solidFill>
              </a:rPr>
              <a:t>ときは</a:t>
            </a:r>
            <a:r>
              <a:rPr lang="ja-JP" altLang="en-GB" sz="2000" dirty="0">
                <a:solidFill>
                  <a:srgbClr val="333333"/>
                </a:solidFill>
              </a:rPr>
              <a:t>、</a:t>
            </a:r>
            <a:r>
              <a:rPr lang="ja-JP" altLang="en-US" sz="2000" dirty="0">
                <a:solidFill>
                  <a:srgbClr val="333333"/>
                </a:solidFill>
              </a:rPr>
              <a:t>あわてて決定しないようにして、</a:t>
            </a:r>
            <a:r>
              <a:rPr lang="ja-JP" altLang="en-GB" sz="2000" dirty="0">
                <a:solidFill>
                  <a:srgbClr val="333333"/>
                </a:solidFill>
              </a:rPr>
              <a:t>関連する</a:t>
            </a:r>
            <a:r>
              <a:rPr lang="ja-JP" altLang="en-US" sz="2000" dirty="0">
                <a:solidFill>
                  <a:srgbClr val="333333"/>
                </a:solidFill>
              </a:rPr>
              <a:t>すべての</a:t>
            </a:r>
            <a:r>
              <a:rPr lang="ja-JP" altLang="en-GB" sz="2000" dirty="0">
                <a:solidFill>
                  <a:srgbClr val="333333"/>
                </a:solidFill>
              </a:rPr>
              <a:t>情報</a:t>
            </a:r>
            <a:r>
              <a:rPr lang="ja-JP" altLang="en-US" sz="2000" dirty="0">
                <a:solidFill>
                  <a:srgbClr val="333333"/>
                </a:solidFill>
              </a:rPr>
              <a:t>を検討すべきです</a:t>
            </a:r>
            <a:r>
              <a:rPr lang="en-GB" altLang="ja-JP" sz="2000" dirty="0">
                <a:solidFill>
                  <a:srgbClr val="333333"/>
                </a:solidFill>
              </a:rPr>
              <a:t>(</a:t>
            </a:r>
            <a:r>
              <a:rPr lang="ja-JP" altLang="en-GB" sz="2000" dirty="0">
                <a:solidFill>
                  <a:srgbClr val="333333"/>
                </a:solidFill>
              </a:rPr>
              <a:t>「転ばぬ先の杖」</a:t>
            </a:r>
            <a:r>
              <a:rPr lang="en-GB" altLang="ja-JP" sz="2000" dirty="0">
                <a:solidFill>
                  <a:srgbClr val="333333"/>
                </a:solidFill>
              </a:rPr>
              <a:t>)</a:t>
            </a:r>
            <a:r>
              <a:rPr lang="ja-JP" altLang="en-GB" sz="2000" dirty="0">
                <a:solidFill>
                  <a:srgbClr val="333333"/>
                </a:solidFill>
              </a:rPr>
              <a:t>。</a:t>
            </a:r>
            <a:endParaRPr lang="de-DE"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de-DE" sz="2000" dirty="0">
                <a:solidFill>
                  <a:srgbClr val="004992"/>
                </a:solidFill>
              </a:rPr>
              <a:t>例</a:t>
            </a:r>
            <a:r>
              <a:rPr lang="de-DE" altLang="ja-JP" sz="2000" dirty="0">
                <a:solidFill>
                  <a:srgbClr val="004992"/>
                </a:solidFill>
              </a:rPr>
              <a:t>:</a:t>
            </a:r>
            <a:r>
              <a:rPr lang="de-DE" altLang="ja-JP" sz="2000" dirty="0">
                <a:solidFill>
                  <a:srgbClr val="333333"/>
                </a:solidFill>
              </a:rPr>
              <a:t> </a:t>
            </a:r>
            <a:r>
              <a:rPr lang="ja-JP" altLang="de-DE" sz="2000" dirty="0">
                <a:solidFill>
                  <a:srgbClr val="333333"/>
                </a:solidFill>
              </a:rPr>
              <a:t>話</a:t>
            </a:r>
            <a:r>
              <a:rPr lang="ja-JP" altLang="en-US" sz="2000" dirty="0">
                <a:solidFill>
                  <a:srgbClr val="333333"/>
                </a:solidFill>
              </a:rPr>
              <a:t>し方</a:t>
            </a:r>
            <a:r>
              <a:rPr lang="ja-JP" altLang="de-DE" sz="2000" dirty="0">
                <a:solidFill>
                  <a:srgbClr val="333333"/>
                </a:solidFill>
              </a:rPr>
              <a:t>がとてもゆっくりで、顔の表情</a:t>
            </a:r>
            <a:r>
              <a:rPr lang="ja-JP" altLang="en-US" sz="2000" dirty="0">
                <a:solidFill>
                  <a:srgbClr val="333333"/>
                </a:solidFill>
              </a:rPr>
              <a:t>が乏しい</a:t>
            </a:r>
            <a:r>
              <a:rPr lang="ja-JP" altLang="de-DE" sz="2000" dirty="0">
                <a:solidFill>
                  <a:srgbClr val="333333"/>
                </a:solidFill>
              </a:rPr>
              <a:t>人がいる。</a:t>
            </a:r>
            <a:r>
              <a:rPr lang="ja-JP" altLang="en-GB" sz="2000" i="1" dirty="0">
                <a:solidFill>
                  <a:srgbClr val="004992"/>
                </a:solidFill>
              </a:rPr>
              <a:t>知的障害</a:t>
            </a:r>
            <a:r>
              <a:rPr lang="de-DE" altLang="ja-JP" sz="2000" i="1" dirty="0">
                <a:solidFill>
                  <a:srgbClr val="004992"/>
                </a:solidFill>
              </a:rPr>
              <a:t>? </a:t>
            </a:r>
            <a:r>
              <a:rPr lang="ja-JP" altLang="de-DE" sz="2000" i="1" dirty="0">
                <a:solidFill>
                  <a:srgbClr val="004992"/>
                </a:solidFill>
              </a:rPr>
              <a:t>神経系の病気</a:t>
            </a:r>
            <a:r>
              <a:rPr lang="de-DE" altLang="ja-JP" sz="2000" i="1" dirty="0">
                <a:solidFill>
                  <a:srgbClr val="004992"/>
                </a:solidFill>
              </a:rPr>
              <a:t>?</a:t>
            </a: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7" name="Slide Number Placeholder 6"/>
          <p:cNvSpPr>
            <a:spLocks noGrp="1"/>
          </p:cNvSpPr>
          <p:nvPr>
            <p:ph type="sldNum" sz="quarter" idx="12"/>
          </p:nvPr>
        </p:nvSpPr>
        <p:spPr/>
        <p:txBody>
          <a:bodyPr/>
          <a:lstStyle/>
          <a:p>
            <a:fld id="{65688D60-0124-429F-9173-DAB8C60480BF}" type="slidenum">
              <a:rPr lang="de-DE" altLang="ja-JP" smtClean="0"/>
              <a:pPr/>
              <a:t>60</a:t>
            </a:fld>
            <a:endParaRPr lang="de-DE" altLang="ja-JP"/>
          </a:p>
        </p:txBody>
      </p:sp>
    </p:spTree>
    <p:extLst>
      <p:ext uri="{BB962C8B-B14F-4D97-AF65-F5344CB8AC3E}">
        <p14:creationId xmlns:p14="http://schemas.microsoft.com/office/powerpoint/2010/main" val="40913567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ja-JP" altLang="de-DE" sz="2000" b="1" dirty="0">
                <a:solidFill>
                  <a:srgbClr val="333333"/>
                </a:solidFill>
              </a:rPr>
              <a:t>学習目標</a:t>
            </a:r>
            <a:r>
              <a:rPr lang="de-DE" altLang="ja-JP"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GB" sz="2000" dirty="0">
                <a:solidFill>
                  <a:srgbClr val="333333"/>
                </a:solidFill>
              </a:rPr>
              <a:t>判断が</a:t>
            </a:r>
            <a:r>
              <a:rPr lang="ja-JP" altLang="en-US" sz="2000" dirty="0">
                <a:solidFill>
                  <a:srgbClr val="333333"/>
                </a:solidFill>
              </a:rPr>
              <a:t>とても</a:t>
            </a:r>
            <a:r>
              <a:rPr lang="ja-JP" altLang="en-GB" sz="2000" dirty="0">
                <a:solidFill>
                  <a:srgbClr val="333333"/>
                </a:solidFill>
              </a:rPr>
              <a:t>重要な</a:t>
            </a:r>
            <a:r>
              <a:rPr lang="ja-JP" altLang="en-US" sz="2000" dirty="0">
                <a:solidFill>
                  <a:srgbClr val="333333"/>
                </a:solidFill>
              </a:rPr>
              <a:t>ときは</a:t>
            </a:r>
            <a:r>
              <a:rPr lang="ja-JP" altLang="en-GB" sz="2000" dirty="0">
                <a:solidFill>
                  <a:srgbClr val="333333"/>
                </a:solidFill>
              </a:rPr>
              <a:t>、</a:t>
            </a:r>
            <a:r>
              <a:rPr lang="ja-JP" altLang="en-US" sz="2000" dirty="0">
                <a:solidFill>
                  <a:srgbClr val="333333"/>
                </a:solidFill>
              </a:rPr>
              <a:t>あわてて決定しないようにして、</a:t>
            </a:r>
            <a:r>
              <a:rPr lang="ja-JP" altLang="en-GB" sz="2000" dirty="0">
                <a:solidFill>
                  <a:srgbClr val="333333"/>
                </a:solidFill>
              </a:rPr>
              <a:t>関連する</a:t>
            </a:r>
            <a:r>
              <a:rPr lang="ja-JP" altLang="en-US" sz="2000" dirty="0">
                <a:solidFill>
                  <a:srgbClr val="333333"/>
                </a:solidFill>
              </a:rPr>
              <a:t>すべての</a:t>
            </a:r>
            <a:r>
              <a:rPr lang="ja-JP" altLang="en-GB" sz="2000" dirty="0">
                <a:solidFill>
                  <a:srgbClr val="333333"/>
                </a:solidFill>
              </a:rPr>
              <a:t>情報</a:t>
            </a:r>
            <a:r>
              <a:rPr lang="ja-JP" altLang="en-US" sz="2000" dirty="0">
                <a:solidFill>
                  <a:srgbClr val="333333"/>
                </a:solidFill>
              </a:rPr>
              <a:t>を検討すべきです</a:t>
            </a:r>
            <a:r>
              <a:rPr lang="en-GB" altLang="ja-JP" sz="2000" dirty="0">
                <a:solidFill>
                  <a:srgbClr val="333333"/>
                </a:solidFill>
              </a:rPr>
              <a:t>(</a:t>
            </a:r>
            <a:r>
              <a:rPr lang="ja-JP" altLang="en-GB" sz="2000" dirty="0">
                <a:solidFill>
                  <a:srgbClr val="333333"/>
                </a:solidFill>
              </a:rPr>
              <a:t>「転ばぬ先の杖」</a:t>
            </a:r>
            <a:r>
              <a:rPr lang="en-GB" altLang="ja-JP" sz="2000" dirty="0">
                <a:solidFill>
                  <a:srgbClr val="333333"/>
                </a:solidFill>
              </a:rPr>
              <a:t>)</a:t>
            </a:r>
            <a:r>
              <a:rPr lang="ja-JP" altLang="en-GB" sz="2000" dirty="0">
                <a:solidFill>
                  <a:srgbClr val="333333"/>
                </a:solidFill>
              </a:rPr>
              <a:t>。</a:t>
            </a:r>
            <a:endParaRPr lang="de-DE"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de-DE" sz="2000" dirty="0">
                <a:solidFill>
                  <a:srgbClr val="004992"/>
                </a:solidFill>
              </a:rPr>
              <a:t>例</a:t>
            </a:r>
            <a:r>
              <a:rPr lang="de-DE" altLang="ja-JP" sz="2000" dirty="0">
                <a:solidFill>
                  <a:srgbClr val="004992"/>
                </a:solidFill>
              </a:rPr>
              <a:t>:</a:t>
            </a:r>
            <a:r>
              <a:rPr lang="de-DE" altLang="ja-JP" sz="2000" dirty="0">
                <a:solidFill>
                  <a:srgbClr val="333333"/>
                </a:solidFill>
              </a:rPr>
              <a:t> </a:t>
            </a:r>
            <a:r>
              <a:rPr lang="ja-JP" altLang="de-DE" sz="2000" dirty="0">
                <a:solidFill>
                  <a:srgbClr val="333333"/>
                </a:solidFill>
              </a:rPr>
              <a:t>話</a:t>
            </a:r>
            <a:r>
              <a:rPr lang="ja-JP" altLang="en-US" sz="2000" dirty="0">
                <a:solidFill>
                  <a:srgbClr val="333333"/>
                </a:solidFill>
              </a:rPr>
              <a:t>し方</a:t>
            </a:r>
            <a:r>
              <a:rPr lang="ja-JP" altLang="de-DE" sz="2000" dirty="0">
                <a:solidFill>
                  <a:srgbClr val="333333"/>
                </a:solidFill>
              </a:rPr>
              <a:t>がとてもゆっくりで、顔の表情</a:t>
            </a:r>
            <a:r>
              <a:rPr lang="ja-JP" altLang="en-US" sz="2000" dirty="0">
                <a:solidFill>
                  <a:srgbClr val="333333"/>
                </a:solidFill>
              </a:rPr>
              <a:t>が乏しい</a:t>
            </a:r>
            <a:r>
              <a:rPr lang="ja-JP" altLang="de-DE" sz="2000" dirty="0">
                <a:solidFill>
                  <a:srgbClr val="333333"/>
                </a:solidFill>
              </a:rPr>
              <a:t>人がいる。</a:t>
            </a:r>
            <a:r>
              <a:rPr lang="ja-JP" altLang="en-GB" sz="2000" i="1" dirty="0">
                <a:solidFill>
                  <a:srgbClr val="004992"/>
                </a:solidFill>
              </a:rPr>
              <a:t>知的障害</a:t>
            </a:r>
            <a:r>
              <a:rPr lang="de-DE" altLang="ja-JP" sz="2000" i="1" dirty="0">
                <a:solidFill>
                  <a:srgbClr val="004992"/>
                </a:solidFill>
              </a:rPr>
              <a:t>? </a:t>
            </a:r>
            <a:r>
              <a:rPr lang="ja-JP" altLang="de-DE" sz="2000" i="1" dirty="0">
                <a:solidFill>
                  <a:srgbClr val="004992"/>
                </a:solidFill>
              </a:rPr>
              <a:t>神経系の病気</a:t>
            </a:r>
            <a:r>
              <a:rPr lang="de-DE" altLang="ja-JP"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ja-JP" altLang="en-US" sz="2000" dirty="0">
                <a:solidFill>
                  <a:srgbClr val="333333"/>
                </a:solidFill>
              </a:rPr>
              <a:t>あわてて</a:t>
            </a:r>
            <a:r>
              <a:rPr lang="ja-JP" altLang="en-GB" sz="2000" dirty="0">
                <a:solidFill>
                  <a:srgbClr val="333333"/>
                </a:solidFill>
              </a:rPr>
              <a:t>決定しないように注意しましょう</a:t>
            </a:r>
            <a:r>
              <a:rPr lang="en-GB" altLang="ja-JP" sz="2000" dirty="0">
                <a:solidFill>
                  <a:srgbClr val="333333"/>
                </a:solidFill>
              </a:rPr>
              <a:t>: </a:t>
            </a:r>
            <a:r>
              <a:rPr lang="ja-JP" altLang="en-GB" sz="2000" i="1" dirty="0">
                <a:solidFill>
                  <a:srgbClr val="004992"/>
                </a:solidFill>
              </a:rPr>
              <a:t>その</a:t>
            </a:r>
            <a:r>
              <a:rPr lang="ja-JP" altLang="en-US" sz="2000" i="1" dirty="0">
                <a:solidFill>
                  <a:srgbClr val="004992"/>
                </a:solidFill>
              </a:rPr>
              <a:t>状態</a:t>
            </a:r>
            <a:r>
              <a:rPr lang="ja-JP" altLang="en-GB" sz="2000" i="1" dirty="0">
                <a:solidFill>
                  <a:srgbClr val="004992"/>
                </a:solidFill>
              </a:rPr>
              <a:t>は薬の副作用による可能性もある。</a:t>
            </a:r>
            <a:endParaRPr lang="en-GB" altLang="ja-JP" sz="2000" i="1" dirty="0">
              <a:solidFill>
                <a:srgbClr val="004992"/>
              </a:solidFill>
            </a:endParaRP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7" name="Slide Number Placeholder 6"/>
          <p:cNvSpPr>
            <a:spLocks noGrp="1"/>
          </p:cNvSpPr>
          <p:nvPr>
            <p:ph type="sldNum" sz="quarter" idx="12"/>
          </p:nvPr>
        </p:nvSpPr>
        <p:spPr/>
        <p:txBody>
          <a:bodyPr/>
          <a:lstStyle/>
          <a:p>
            <a:fld id="{65688D60-0124-429F-9173-DAB8C60480BF}" type="slidenum">
              <a:rPr lang="de-DE" altLang="ja-JP" smtClean="0"/>
              <a:pPr/>
              <a:t>61</a:t>
            </a:fld>
            <a:endParaRPr lang="de-DE" altLang="ja-JP"/>
          </a:p>
        </p:txBody>
      </p:sp>
    </p:spTree>
    <p:extLst>
      <p:ext uri="{BB962C8B-B14F-4D97-AF65-F5344CB8AC3E}">
        <p14:creationId xmlns:p14="http://schemas.microsoft.com/office/powerpoint/2010/main" val="15105628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ja-JP" altLang="de-DE" sz="2000" b="1" dirty="0">
                <a:solidFill>
                  <a:srgbClr val="333333"/>
                </a:solidFill>
              </a:rPr>
              <a:t>学習目標</a:t>
            </a:r>
            <a:r>
              <a:rPr lang="de-DE" altLang="ja-JP"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GB" sz="2000" dirty="0">
                <a:solidFill>
                  <a:srgbClr val="333333"/>
                </a:solidFill>
              </a:rPr>
              <a:t>判断が</a:t>
            </a:r>
            <a:r>
              <a:rPr lang="ja-JP" altLang="en-US" sz="2000" dirty="0">
                <a:solidFill>
                  <a:srgbClr val="333333"/>
                </a:solidFill>
              </a:rPr>
              <a:t>とても</a:t>
            </a:r>
            <a:r>
              <a:rPr lang="ja-JP" altLang="en-GB" sz="2000" dirty="0">
                <a:solidFill>
                  <a:srgbClr val="333333"/>
                </a:solidFill>
              </a:rPr>
              <a:t>重要な</a:t>
            </a:r>
            <a:r>
              <a:rPr lang="ja-JP" altLang="en-US" sz="2000" dirty="0">
                <a:solidFill>
                  <a:srgbClr val="333333"/>
                </a:solidFill>
              </a:rPr>
              <a:t>ときは</a:t>
            </a:r>
            <a:r>
              <a:rPr lang="ja-JP" altLang="en-GB" sz="2000" dirty="0">
                <a:solidFill>
                  <a:srgbClr val="333333"/>
                </a:solidFill>
              </a:rPr>
              <a:t>、</a:t>
            </a:r>
            <a:r>
              <a:rPr lang="ja-JP" altLang="en-US" sz="2000" dirty="0">
                <a:solidFill>
                  <a:srgbClr val="333333"/>
                </a:solidFill>
              </a:rPr>
              <a:t>あわてて決定しないようにして、</a:t>
            </a:r>
            <a:r>
              <a:rPr lang="ja-JP" altLang="en-GB" sz="2000" dirty="0">
                <a:solidFill>
                  <a:srgbClr val="333333"/>
                </a:solidFill>
              </a:rPr>
              <a:t>関連する</a:t>
            </a:r>
            <a:r>
              <a:rPr lang="ja-JP" altLang="en-US" sz="2000" dirty="0">
                <a:solidFill>
                  <a:srgbClr val="333333"/>
                </a:solidFill>
              </a:rPr>
              <a:t>すべての</a:t>
            </a:r>
            <a:r>
              <a:rPr lang="ja-JP" altLang="en-GB" sz="2000" dirty="0">
                <a:solidFill>
                  <a:srgbClr val="333333"/>
                </a:solidFill>
              </a:rPr>
              <a:t>情報</a:t>
            </a:r>
            <a:r>
              <a:rPr lang="ja-JP" altLang="en-US" sz="2000" dirty="0">
                <a:solidFill>
                  <a:srgbClr val="333333"/>
                </a:solidFill>
              </a:rPr>
              <a:t>を検討すべきです</a:t>
            </a:r>
            <a:r>
              <a:rPr lang="en-GB" altLang="ja-JP" sz="2000" dirty="0">
                <a:solidFill>
                  <a:srgbClr val="333333"/>
                </a:solidFill>
              </a:rPr>
              <a:t>(</a:t>
            </a:r>
            <a:r>
              <a:rPr lang="ja-JP" altLang="en-GB" sz="2000" dirty="0">
                <a:solidFill>
                  <a:srgbClr val="333333"/>
                </a:solidFill>
              </a:rPr>
              <a:t>「転ばぬ先の杖」</a:t>
            </a:r>
            <a:r>
              <a:rPr lang="en-GB" altLang="ja-JP" sz="2000" dirty="0">
                <a:solidFill>
                  <a:srgbClr val="333333"/>
                </a:solidFill>
              </a:rPr>
              <a:t>)</a:t>
            </a:r>
            <a:r>
              <a:rPr lang="ja-JP" altLang="en-GB" sz="2000" dirty="0">
                <a:solidFill>
                  <a:srgbClr val="333333"/>
                </a:solidFill>
              </a:rPr>
              <a:t>。</a:t>
            </a:r>
            <a:endParaRPr lang="de-DE"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de-DE" sz="2000" dirty="0">
                <a:solidFill>
                  <a:srgbClr val="004992"/>
                </a:solidFill>
              </a:rPr>
              <a:t>例</a:t>
            </a:r>
            <a:r>
              <a:rPr lang="de-DE" altLang="ja-JP" sz="2000" dirty="0">
                <a:solidFill>
                  <a:srgbClr val="004992"/>
                </a:solidFill>
              </a:rPr>
              <a:t>:</a:t>
            </a:r>
            <a:r>
              <a:rPr lang="de-DE" altLang="ja-JP" sz="2000" dirty="0">
                <a:solidFill>
                  <a:srgbClr val="333333"/>
                </a:solidFill>
              </a:rPr>
              <a:t> </a:t>
            </a:r>
            <a:r>
              <a:rPr lang="ja-JP" altLang="de-DE" sz="2000" dirty="0">
                <a:solidFill>
                  <a:srgbClr val="333333"/>
                </a:solidFill>
              </a:rPr>
              <a:t>話</a:t>
            </a:r>
            <a:r>
              <a:rPr lang="ja-JP" altLang="en-US" sz="2000" dirty="0">
                <a:solidFill>
                  <a:srgbClr val="333333"/>
                </a:solidFill>
              </a:rPr>
              <a:t>し方</a:t>
            </a:r>
            <a:r>
              <a:rPr lang="ja-JP" altLang="de-DE" sz="2000" dirty="0">
                <a:solidFill>
                  <a:srgbClr val="333333"/>
                </a:solidFill>
              </a:rPr>
              <a:t>がとてもゆっくりで、顔の表情</a:t>
            </a:r>
            <a:r>
              <a:rPr lang="ja-JP" altLang="en-US" sz="2000" dirty="0">
                <a:solidFill>
                  <a:srgbClr val="333333"/>
                </a:solidFill>
              </a:rPr>
              <a:t>が乏しい</a:t>
            </a:r>
            <a:r>
              <a:rPr lang="ja-JP" altLang="de-DE" sz="2000" dirty="0">
                <a:solidFill>
                  <a:srgbClr val="333333"/>
                </a:solidFill>
              </a:rPr>
              <a:t>人がいる。</a:t>
            </a:r>
            <a:r>
              <a:rPr lang="ja-JP" altLang="en-GB" sz="2000" i="1" dirty="0">
                <a:solidFill>
                  <a:srgbClr val="004992"/>
                </a:solidFill>
              </a:rPr>
              <a:t>知的障害</a:t>
            </a:r>
            <a:r>
              <a:rPr lang="de-DE" altLang="ja-JP" sz="2000" i="1" dirty="0">
                <a:solidFill>
                  <a:srgbClr val="004992"/>
                </a:solidFill>
              </a:rPr>
              <a:t>? </a:t>
            </a:r>
            <a:r>
              <a:rPr lang="ja-JP" altLang="de-DE" sz="2000" i="1" dirty="0">
                <a:solidFill>
                  <a:srgbClr val="004992"/>
                </a:solidFill>
              </a:rPr>
              <a:t>神経系の病気</a:t>
            </a:r>
            <a:r>
              <a:rPr lang="de-DE" altLang="ja-JP"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ja-JP" altLang="en-US" sz="2000" dirty="0">
                <a:solidFill>
                  <a:srgbClr val="333333"/>
                </a:solidFill>
              </a:rPr>
              <a:t>あわてて</a:t>
            </a:r>
            <a:r>
              <a:rPr lang="ja-JP" altLang="en-GB" sz="2000" dirty="0">
                <a:solidFill>
                  <a:srgbClr val="333333"/>
                </a:solidFill>
              </a:rPr>
              <a:t>決定しないように注意しましょう</a:t>
            </a:r>
            <a:r>
              <a:rPr lang="en-GB" altLang="ja-JP" sz="2000" dirty="0">
                <a:solidFill>
                  <a:srgbClr val="333333"/>
                </a:solidFill>
              </a:rPr>
              <a:t>: </a:t>
            </a:r>
            <a:r>
              <a:rPr lang="ja-JP" altLang="en-GB" sz="2000" i="1" dirty="0">
                <a:solidFill>
                  <a:srgbClr val="004992"/>
                </a:solidFill>
              </a:rPr>
              <a:t>その</a:t>
            </a:r>
            <a:r>
              <a:rPr lang="ja-JP" altLang="en-US" sz="2000" i="1" dirty="0">
                <a:solidFill>
                  <a:srgbClr val="004992"/>
                </a:solidFill>
              </a:rPr>
              <a:t>状態</a:t>
            </a:r>
            <a:r>
              <a:rPr lang="ja-JP" altLang="en-GB" sz="2000" i="1" dirty="0">
                <a:solidFill>
                  <a:srgbClr val="004992"/>
                </a:solidFill>
              </a:rPr>
              <a:t>は薬の副作用による可能性もある。</a:t>
            </a:r>
            <a:endParaRPr lang="en-GB" altLang="ja-JP"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あまり</a:t>
            </a:r>
            <a:r>
              <a:rPr lang="ja-JP" altLang="en-GB" sz="2000" dirty="0">
                <a:solidFill>
                  <a:srgbClr val="333333"/>
                </a:solidFill>
              </a:rPr>
              <a:t>重要</a:t>
            </a:r>
            <a:r>
              <a:rPr lang="ja-JP" altLang="en-US" sz="2000" dirty="0">
                <a:solidFill>
                  <a:srgbClr val="333333"/>
                </a:solidFill>
              </a:rPr>
              <a:t>でない</a:t>
            </a:r>
            <a:r>
              <a:rPr lang="ja-JP" altLang="en-GB" sz="2000" dirty="0">
                <a:solidFill>
                  <a:srgbClr val="333333"/>
                </a:solidFill>
              </a:rPr>
              <a:t>出来事</a:t>
            </a:r>
            <a:r>
              <a:rPr lang="ja-JP" altLang="en-US" sz="2000" dirty="0">
                <a:solidFill>
                  <a:srgbClr val="333333"/>
                </a:solidFill>
              </a:rPr>
              <a:t>は</a:t>
            </a:r>
            <a:r>
              <a:rPr lang="ja-JP" altLang="en-GB" sz="2000" dirty="0">
                <a:solidFill>
                  <a:srgbClr val="333333"/>
                </a:solidFill>
              </a:rPr>
              <a:t>、</a:t>
            </a:r>
            <a:r>
              <a:rPr lang="ja-JP" altLang="en-US" sz="2000" dirty="0">
                <a:solidFill>
                  <a:srgbClr val="333333"/>
                </a:solidFill>
              </a:rPr>
              <a:t>あわてて決めてしまうこともあります</a:t>
            </a:r>
            <a:r>
              <a:rPr lang="en-GB" altLang="ja-JP" sz="2000" dirty="0">
                <a:solidFill>
                  <a:srgbClr val="333333"/>
                </a:solidFill>
              </a:rPr>
              <a:t>(</a:t>
            </a:r>
            <a:r>
              <a:rPr lang="ja-JP" altLang="en-GB" sz="2000" dirty="0">
                <a:solidFill>
                  <a:srgbClr val="333333"/>
                </a:solidFill>
              </a:rPr>
              <a:t>例えば、ヨーグルトやケーキ</a:t>
            </a:r>
            <a:r>
              <a:rPr lang="ja-JP" altLang="en-US" sz="2000" dirty="0">
                <a:solidFill>
                  <a:srgbClr val="333333"/>
                </a:solidFill>
              </a:rPr>
              <a:t>の種類</a:t>
            </a:r>
            <a:r>
              <a:rPr lang="ja-JP" altLang="en-GB" sz="2000" dirty="0">
                <a:solidFill>
                  <a:srgbClr val="333333"/>
                </a:solidFill>
              </a:rPr>
              <a:t>を選ぶ</a:t>
            </a:r>
            <a:r>
              <a:rPr lang="ja-JP" altLang="en-US" sz="2000" dirty="0">
                <a:solidFill>
                  <a:srgbClr val="333333"/>
                </a:solidFill>
              </a:rPr>
              <a:t>とき</a:t>
            </a:r>
            <a:r>
              <a:rPr lang="en-GB" altLang="ja-JP" sz="2000" dirty="0">
                <a:solidFill>
                  <a:srgbClr val="333333"/>
                </a:solidFill>
              </a:rPr>
              <a:t>)</a:t>
            </a:r>
            <a:r>
              <a:rPr lang="ja-JP" altLang="en-GB" sz="2000" dirty="0">
                <a:solidFill>
                  <a:srgbClr val="333333"/>
                </a:solidFill>
              </a:rPr>
              <a:t>。</a:t>
            </a:r>
            <a:endParaRPr lang="de-DE" altLang="ja-JP" sz="20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7" name="Slide Number Placeholder 6"/>
          <p:cNvSpPr>
            <a:spLocks noGrp="1"/>
          </p:cNvSpPr>
          <p:nvPr>
            <p:ph type="sldNum" sz="quarter" idx="12"/>
          </p:nvPr>
        </p:nvSpPr>
        <p:spPr/>
        <p:txBody>
          <a:bodyPr/>
          <a:lstStyle/>
          <a:p>
            <a:fld id="{65688D60-0124-429F-9173-DAB8C60480BF}" type="slidenum">
              <a:rPr lang="de-DE" altLang="ja-JP" smtClean="0"/>
              <a:pPr/>
              <a:t>62</a:t>
            </a:fld>
            <a:endParaRPr lang="de-DE" altLang="ja-JP"/>
          </a:p>
        </p:txBody>
      </p:sp>
    </p:spTree>
    <p:extLst>
      <p:ext uri="{BB962C8B-B14F-4D97-AF65-F5344CB8AC3E}">
        <p14:creationId xmlns:p14="http://schemas.microsoft.com/office/powerpoint/2010/main" val="21111393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ja-JP" altLang="de-DE" sz="2000" b="1" dirty="0">
                <a:solidFill>
                  <a:srgbClr val="333333"/>
                </a:solidFill>
              </a:rPr>
              <a:t>学習目標</a:t>
            </a:r>
            <a:r>
              <a:rPr lang="de-DE" altLang="ja-JP"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GB" sz="2000" dirty="0">
                <a:solidFill>
                  <a:srgbClr val="333333"/>
                </a:solidFill>
              </a:rPr>
              <a:t>判断が</a:t>
            </a:r>
            <a:r>
              <a:rPr lang="ja-JP" altLang="en-US" sz="2000" dirty="0">
                <a:solidFill>
                  <a:srgbClr val="333333"/>
                </a:solidFill>
              </a:rPr>
              <a:t>とても</a:t>
            </a:r>
            <a:r>
              <a:rPr lang="ja-JP" altLang="en-GB" sz="2000" dirty="0">
                <a:solidFill>
                  <a:srgbClr val="333333"/>
                </a:solidFill>
              </a:rPr>
              <a:t>重要な</a:t>
            </a:r>
            <a:r>
              <a:rPr lang="ja-JP" altLang="en-US" sz="2000" dirty="0">
                <a:solidFill>
                  <a:srgbClr val="333333"/>
                </a:solidFill>
              </a:rPr>
              <a:t>ときは</a:t>
            </a:r>
            <a:r>
              <a:rPr lang="ja-JP" altLang="en-GB" sz="2000" dirty="0">
                <a:solidFill>
                  <a:srgbClr val="333333"/>
                </a:solidFill>
              </a:rPr>
              <a:t>、</a:t>
            </a:r>
            <a:r>
              <a:rPr lang="ja-JP" altLang="en-US" sz="2000" dirty="0">
                <a:solidFill>
                  <a:srgbClr val="333333"/>
                </a:solidFill>
              </a:rPr>
              <a:t>あわてて決定しないようにして、</a:t>
            </a:r>
            <a:r>
              <a:rPr lang="ja-JP" altLang="en-GB" sz="2000" dirty="0">
                <a:solidFill>
                  <a:srgbClr val="333333"/>
                </a:solidFill>
              </a:rPr>
              <a:t>関連する</a:t>
            </a:r>
            <a:r>
              <a:rPr lang="ja-JP" altLang="en-US" sz="2000" dirty="0">
                <a:solidFill>
                  <a:srgbClr val="333333"/>
                </a:solidFill>
              </a:rPr>
              <a:t>すべての</a:t>
            </a:r>
            <a:r>
              <a:rPr lang="ja-JP" altLang="en-GB" sz="2000" dirty="0">
                <a:solidFill>
                  <a:srgbClr val="333333"/>
                </a:solidFill>
              </a:rPr>
              <a:t>情報</a:t>
            </a:r>
            <a:r>
              <a:rPr lang="ja-JP" altLang="en-US" sz="2000" dirty="0">
                <a:solidFill>
                  <a:srgbClr val="333333"/>
                </a:solidFill>
              </a:rPr>
              <a:t>を検討すべきです</a:t>
            </a:r>
            <a:r>
              <a:rPr lang="en-GB" altLang="ja-JP" sz="2000" dirty="0">
                <a:solidFill>
                  <a:srgbClr val="333333"/>
                </a:solidFill>
              </a:rPr>
              <a:t>(</a:t>
            </a:r>
            <a:r>
              <a:rPr lang="ja-JP" altLang="en-GB" sz="2000" dirty="0">
                <a:solidFill>
                  <a:srgbClr val="333333"/>
                </a:solidFill>
              </a:rPr>
              <a:t>「転ばぬ先の杖」</a:t>
            </a:r>
            <a:r>
              <a:rPr lang="en-GB" altLang="ja-JP" sz="2000" dirty="0">
                <a:solidFill>
                  <a:srgbClr val="333333"/>
                </a:solidFill>
              </a:rPr>
              <a:t>)</a:t>
            </a:r>
            <a:r>
              <a:rPr lang="ja-JP" altLang="en-GB" sz="2000" dirty="0">
                <a:solidFill>
                  <a:srgbClr val="333333"/>
                </a:solidFill>
              </a:rPr>
              <a:t>。</a:t>
            </a:r>
            <a:endParaRPr lang="de-DE"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de-DE" sz="2000" dirty="0">
                <a:solidFill>
                  <a:srgbClr val="004992"/>
                </a:solidFill>
              </a:rPr>
              <a:t>例</a:t>
            </a:r>
            <a:r>
              <a:rPr lang="de-DE" altLang="ja-JP" sz="2000" dirty="0">
                <a:solidFill>
                  <a:srgbClr val="004992"/>
                </a:solidFill>
              </a:rPr>
              <a:t>:</a:t>
            </a:r>
            <a:r>
              <a:rPr lang="de-DE" altLang="ja-JP" sz="2000" dirty="0">
                <a:solidFill>
                  <a:srgbClr val="333333"/>
                </a:solidFill>
              </a:rPr>
              <a:t> </a:t>
            </a:r>
            <a:r>
              <a:rPr lang="ja-JP" altLang="de-DE" sz="2000" dirty="0">
                <a:solidFill>
                  <a:srgbClr val="333333"/>
                </a:solidFill>
              </a:rPr>
              <a:t>話</a:t>
            </a:r>
            <a:r>
              <a:rPr lang="ja-JP" altLang="en-US" sz="2000" dirty="0">
                <a:solidFill>
                  <a:srgbClr val="333333"/>
                </a:solidFill>
              </a:rPr>
              <a:t>し方</a:t>
            </a:r>
            <a:r>
              <a:rPr lang="ja-JP" altLang="de-DE" sz="2000" dirty="0">
                <a:solidFill>
                  <a:srgbClr val="333333"/>
                </a:solidFill>
              </a:rPr>
              <a:t>がとてもゆっくりで、顔の表情</a:t>
            </a:r>
            <a:r>
              <a:rPr lang="ja-JP" altLang="en-US" sz="2000" dirty="0">
                <a:solidFill>
                  <a:srgbClr val="333333"/>
                </a:solidFill>
              </a:rPr>
              <a:t>が乏しい</a:t>
            </a:r>
            <a:r>
              <a:rPr lang="ja-JP" altLang="de-DE" sz="2000" dirty="0">
                <a:solidFill>
                  <a:srgbClr val="333333"/>
                </a:solidFill>
              </a:rPr>
              <a:t>人がいる。</a:t>
            </a:r>
            <a:r>
              <a:rPr lang="ja-JP" altLang="en-GB" sz="2000" i="1" dirty="0">
                <a:solidFill>
                  <a:srgbClr val="004992"/>
                </a:solidFill>
              </a:rPr>
              <a:t>知的障害</a:t>
            </a:r>
            <a:r>
              <a:rPr lang="de-DE" altLang="ja-JP" sz="2000" i="1" dirty="0">
                <a:solidFill>
                  <a:srgbClr val="004992"/>
                </a:solidFill>
              </a:rPr>
              <a:t>? </a:t>
            </a:r>
            <a:r>
              <a:rPr lang="ja-JP" altLang="de-DE" sz="2000" i="1" dirty="0">
                <a:solidFill>
                  <a:srgbClr val="004992"/>
                </a:solidFill>
              </a:rPr>
              <a:t>神経系の病気</a:t>
            </a:r>
            <a:r>
              <a:rPr lang="de-DE" altLang="ja-JP"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ja-JP" altLang="en-US" sz="2000" dirty="0">
                <a:solidFill>
                  <a:srgbClr val="333333"/>
                </a:solidFill>
              </a:rPr>
              <a:t>あわてて</a:t>
            </a:r>
            <a:r>
              <a:rPr lang="ja-JP" altLang="en-GB" sz="2000" dirty="0">
                <a:solidFill>
                  <a:srgbClr val="333333"/>
                </a:solidFill>
              </a:rPr>
              <a:t>決定しないように注意しましょう</a:t>
            </a:r>
            <a:r>
              <a:rPr lang="en-GB" altLang="ja-JP" sz="2000" dirty="0">
                <a:solidFill>
                  <a:srgbClr val="333333"/>
                </a:solidFill>
              </a:rPr>
              <a:t>: </a:t>
            </a:r>
            <a:r>
              <a:rPr lang="ja-JP" altLang="en-GB" sz="2000" i="1" dirty="0">
                <a:solidFill>
                  <a:srgbClr val="004992"/>
                </a:solidFill>
              </a:rPr>
              <a:t>その</a:t>
            </a:r>
            <a:r>
              <a:rPr lang="ja-JP" altLang="en-US" sz="2000" i="1" dirty="0">
                <a:solidFill>
                  <a:srgbClr val="004992"/>
                </a:solidFill>
              </a:rPr>
              <a:t>状態</a:t>
            </a:r>
            <a:r>
              <a:rPr lang="ja-JP" altLang="en-GB" sz="2000" i="1" dirty="0">
                <a:solidFill>
                  <a:srgbClr val="004992"/>
                </a:solidFill>
              </a:rPr>
              <a:t>は薬の副作用による可能性もある。</a:t>
            </a:r>
            <a:endParaRPr lang="en-GB" altLang="ja-JP"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あまり</a:t>
            </a:r>
            <a:r>
              <a:rPr lang="ja-JP" altLang="en-GB" sz="2000" dirty="0">
                <a:solidFill>
                  <a:srgbClr val="333333"/>
                </a:solidFill>
              </a:rPr>
              <a:t>重要</a:t>
            </a:r>
            <a:r>
              <a:rPr lang="ja-JP" altLang="en-US" sz="2000" dirty="0">
                <a:solidFill>
                  <a:srgbClr val="333333"/>
                </a:solidFill>
              </a:rPr>
              <a:t>でない</a:t>
            </a:r>
            <a:r>
              <a:rPr lang="ja-JP" altLang="en-GB" sz="2000" dirty="0">
                <a:solidFill>
                  <a:srgbClr val="333333"/>
                </a:solidFill>
              </a:rPr>
              <a:t>出来事</a:t>
            </a:r>
            <a:r>
              <a:rPr lang="ja-JP" altLang="en-US" sz="2000" dirty="0">
                <a:solidFill>
                  <a:srgbClr val="333333"/>
                </a:solidFill>
              </a:rPr>
              <a:t>は</a:t>
            </a:r>
            <a:r>
              <a:rPr lang="ja-JP" altLang="en-GB" sz="2000" dirty="0">
                <a:solidFill>
                  <a:srgbClr val="333333"/>
                </a:solidFill>
              </a:rPr>
              <a:t>、</a:t>
            </a:r>
            <a:r>
              <a:rPr lang="ja-JP" altLang="en-US" sz="2000" dirty="0">
                <a:solidFill>
                  <a:srgbClr val="333333"/>
                </a:solidFill>
              </a:rPr>
              <a:t>あわてて決めてしまうこともあります</a:t>
            </a:r>
            <a:r>
              <a:rPr lang="en-GB" altLang="ja-JP" sz="2000" dirty="0">
                <a:solidFill>
                  <a:srgbClr val="333333"/>
                </a:solidFill>
              </a:rPr>
              <a:t>(</a:t>
            </a:r>
            <a:r>
              <a:rPr lang="ja-JP" altLang="en-GB" sz="2000" dirty="0">
                <a:solidFill>
                  <a:srgbClr val="333333"/>
                </a:solidFill>
              </a:rPr>
              <a:t>例えば、ヨーグルトやケーキ</a:t>
            </a:r>
            <a:r>
              <a:rPr lang="ja-JP" altLang="en-US" sz="2000" dirty="0">
                <a:solidFill>
                  <a:srgbClr val="333333"/>
                </a:solidFill>
              </a:rPr>
              <a:t>の種類</a:t>
            </a:r>
            <a:r>
              <a:rPr lang="ja-JP" altLang="en-GB" sz="2000" dirty="0">
                <a:solidFill>
                  <a:srgbClr val="333333"/>
                </a:solidFill>
              </a:rPr>
              <a:t>を選ぶ</a:t>
            </a:r>
            <a:r>
              <a:rPr lang="ja-JP" altLang="en-US" sz="2000" dirty="0">
                <a:solidFill>
                  <a:srgbClr val="333333"/>
                </a:solidFill>
              </a:rPr>
              <a:t>とき</a:t>
            </a:r>
            <a:r>
              <a:rPr lang="en-GB" altLang="ja-JP" sz="2000" dirty="0">
                <a:solidFill>
                  <a:srgbClr val="333333"/>
                </a:solidFill>
              </a:rPr>
              <a:t>)</a:t>
            </a:r>
            <a:r>
              <a:rPr lang="ja-JP" altLang="en-GB" sz="2000" dirty="0">
                <a:solidFill>
                  <a:srgbClr val="333333"/>
                </a:solidFill>
              </a:rPr>
              <a:t>。</a:t>
            </a:r>
            <a:endParaRPr lang="de-DE"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過ちは人の常</a:t>
            </a:r>
            <a:r>
              <a:rPr lang="en-US" altLang="de-DE" sz="2000" dirty="0">
                <a:solidFill>
                  <a:srgbClr val="333333"/>
                </a:solidFill>
              </a:rPr>
              <a:t> </a:t>
            </a:r>
            <a:r>
              <a:rPr lang="en-US" altLang="ja-JP" sz="2000" dirty="0">
                <a:solidFill>
                  <a:srgbClr val="333333"/>
                </a:solidFill>
              </a:rPr>
              <a:t>– </a:t>
            </a:r>
            <a:r>
              <a:rPr lang="ja-JP" altLang="en-US" sz="2000" dirty="0">
                <a:solidFill>
                  <a:srgbClr val="333333"/>
                </a:solidFill>
              </a:rPr>
              <a:t>自分も間違える可能性があることを常に忘れないようにしましょう。</a:t>
            </a:r>
            <a:endParaRPr lang="de-DE" altLang="ja-JP" sz="20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7" name="Slide Number Placeholder 6"/>
          <p:cNvSpPr>
            <a:spLocks noGrp="1"/>
          </p:cNvSpPr>
          <p:nvPr>
            <p:ph type="sldNum" sz="quarter" idx="12"/>
          </p:nvPr>
        </p:nvSpPr>
        <p:spPr/>
        <p:txBody>
          <a:bodyPr/>
          <a:lstStyle/>
          <a:p>
            <a:fld id="{65688D60-0124-429F-9173-DAB8C60480BF}" type="slidenum">
              <a:rPr lang="de-DE" altLang="ja-JP" smtClean="0"/>
              <a:pPr/>
              <a:t>63</a:t>
            </a:fld>
            <a:endParaRPr lang="de-DE" altLang="ja-JP"/>
          </a:p>
        </p:txBody>
      </p:sp>
    </p:spTree>
    <p:extLst>
      <p:ext uri="{BB962C8B-B14F-4D97-AF65-F5344CB8AC3E}">
        <p14:creationId xmlns:p14="http://schemas.microsoft.com/office/powerpoint/2010/main" val="13486522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ja-JP" altLang="de-DE" sz="2000" b="1" dirty="0">
                <a:solidFill>
                  <a:srgbClr val="333333"/>
                </a:solidFill>
              </a:rPr>
              <a:t>学習目標</a:t>
            </a:r>
            <a:r>
              <a:rPr lang="de-DE" altLang="ja-JP"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GB" sz="2000" dirty="0">
                <a:solidFill>
                  <a:srgbClr val="333333"/>
                </a:solidFill>
              </a:rPr>
              <a:t>判断が</a:t>
            </a:r>
            <a:r>
              <a:rPr lang="ja-JP" altLang="en-US" sz="2000" dirty="0">
                <a:solidFill>
                  <a:srgbClr val="333333"/>
                </a:solidFill>
              </a:rPr>
              <a:t>とても</a:t>
            </a:r>
            <a:r>
              <a:rPr lang="ja-JP" altLang="en-GB" sz="2000" dirty="0">
                <a:solidFill>
                  <a:srgbClr val="333333"/>
                </a:solidFill>
              </a:rPr>
              <a:t>重要な</a:t>
            </a:r>
            <a:r>
              <a:rPr lang="ja-JP" altLang="en-US" sz="2000" dirty="0">
                <a:solidFill>
                  <a:srgbClr val="333333"/>
                </a:solidFill>
              </a:rPr>
              <a:t>ときは</a:t>
            </a:r>
            <a:r>
              <a:rPr lang="ja-JP" altLang="en-GB" sz="2000" dirty="0">
                <a:solidFill>
                  <a:srgbClr val="333333"/>
                </a:solidFill>
              </a:rPr>
              <a:t>、</a:t>
            </a:r>
            <a:r>
              <a:rPr lang="ja-JP" altLang="en-US" sz="2000" dirty="0">
                <a:solidFill>
                  <a:srgbClr val="333333"/>
                </a:solidFill>
              </a:rPr>
              <a:t>あわてて決定しないようにして、</a:t>
            </a:r>
            <a:r>
              <a:rPr lang="ja-JP" altLang="en-GB" sz="2000" dirty="0">
                <a:solidFill>
                  <a:srgbClr val="333333"/>
                </a:solidFill>
              </a:rPr>
              <a:t>関連する</a:t>
            </a:r>
            <a:r>
              <a:rPr lang="ja-JP" altLang="en-US" sz="2000" dirty="0">
                <a:solidFill>
                  <a:srgbClr val="333333"/>
                </a:solidFill>
              </a:rPr>
              <a:t>すべての</a:t>
            </a:r>
            <a:r>
              <a:rPr lang="ja-JP" altLang="en-GB" sz="2000" dirty="0">
                <a:solidFill>
                  <a:srgbClr val="333333"/>
                </a:solidFill>
              </a:rPr>
              <a:t>情報</a:t>
            </a:r>
            <a:r>
              <a:rPr lang="ja-JP" altLang="en-US" sz="2000" dirty="0">
                <a:solidFill>
                  <a:srgbClr val="333333"/>
                </a:solidFill>
              </a:rPr>
              <a:t>を検討すべきです</a:t>
            </a:r>
            <a:r>
              <a:rPr lang="en-GB" altLang="ja-JP" sz="2000" dirty="0">
                <a:solidFill>
                  <a:srgbClr val="333333"/>
                </a:solidFill>
              </a:rPr>
              <a:t>(</a:t>
            </a:r>
            <a:r>
              <a:rPr lang="ja-JP" altLang="en-GB" sz="2000" dirty="0">
                <a:solidFill>
                  <a:srgbClr val="333333"/>
                </a:solidFill>
              </a:rPr>
              <a:t>「転ばぬ先の杖」</a:t>
            </a:r>
            <a:r>
              <a:rPr lang="en-GB" altLang="ja-JP" sz="2000" dirty="0">
                <a:solidFill>
                  <a:srgbClr val="333333"/>
                </a:solidFill>
              </a:rPr>
              <a:t>)</a:t>
            </a:r>
            <a:r>
              <a:rPr lang="ja-JP" altLang="en-GB" sz="2000" dirty="0">
                <a:solidFill>
                  <a:srgbClr val="333333"/>
                </a:solidFill>
              </a:rPr>
              <a:t>。</a:t>
            </a:r>
            <a:endParaRPr lang="de-DE" altLang="ja-JP"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de-DE" sz="2000" dirty="0">
                <a:solidFill>
                  <a:srgbClr val="004992"/>
                </a:solidFill>
              </a:rPr>
              <a:t>例</a:t>
            </a:r>
            <a:r>
              <a:rPr lang="de-DE" altLang="ja-JP" sz="2000" dirty="0">
                <a:solidFill>
                  <a:srgbClr val="004992"/>
                </a:solidFill>
              </a:rPr>
              <a:t>:</a:t>
            </a:r>
            <a:r>
              <a:rPr lang="de-DE" altLang="ja-JP" sz="2000" dirty="0">
                <a:solidFill>
                  <a:srgbClr val="333333"/>
                </a:solidFill>
              </a:rPr>
              <a:t> </a:t>
            </a:r>
            <a:r>
              <a:rPr lang="ja-JP" altLang="de-DE" sz="2000" dirty="0">
                <a:solidFill>
                  <a:srgbClr val="333333"/>
                </a:solidFill>
              </a:rPr>
              <a:t>話</a:t>
            </a:r>
            <a:r>
              <a:rPr lang="ja-JP" altLang="en-US" sz="2000" dirty="0">
                <a:solidFill>
                  <a:srgbClr val="333333"/>
                </a:solidFill>
              </a:rPr>
              <a:t>し方</a:t>
            </a:r>
            <a:r>
              <a:rPr lang="ja-JP" altLang="de-DE" sz="2000" dirty="0">
                <a:solidFill>
                  <a:srgbClr val="333333"/>
                </a:solidFill>
              </a:rPr>
              <a:t>がとてもゆっくりで、顔の表情</a:t>
            </a:r>
            <a:r>
              <a:rPr lang="ja-JP" altLang="en-US" sz="2000" dirty="0">
                <a:solidFill>
                  <a:srgbClr val="333333"/>
                </a:solidFill>
              </a:rPr>
              <a:t>が乏しい</a:t>
            </a:r>
            <a:r>
              <a:rPr lang="ja-JP" altLang="de-DE" sz="2000" dirty="0">
                <a:solidFill>
                  <a:srgbClr val="333333"/>
                </a:solidFill>
              </a:rPr>
              <a:t>人がいる。</a:t>
            </a:r>
            <a:r>
              <a:rPr lang="ja-JP" altLang="en-GB" sz="2000" i="1" dirty="0">
                <a:solidFill>
                  <a:srgbClr val="004992"/>
                </a:solidFill>
              </a:rPr>
              <a:t>知的障害</a:t>
            </a:r>
            <a:r>
              <a:rPr lang="de-DE" altLang="ja-JP" sz="2000" i="1" dirty="0">
                <a:solidFill>
                  <a:srgbClr val="004992"/>
                </a:solidFill>
              </a:rPr>
              <a:t>? </a:t>
            </a:r>
            <a:r>
              <a:rPr lang="ja-JP" altLang="de-DE" sz="2000" i="1" dirty="0">
                <a:solidFill>
                  <a:srgbClr val="004992"/>
                </a:solidFill>
              </a:rPr>
              <a:t>神経系の病気</a:t>
            </a:r>
            <a:r>
              <a:rPr lang="de-DE" altLang="ja-JP" sz="2000" i="1" dirty="0">
                <a:solidFill>
                  <a:srgbClr val="004992"/>
                </a:solidFill>
              </a:rPr>
              <a:t>?</a:t>
            </a:r>
          </a:p>
          <a:p>
            <a:pPr marL="342900" lvl="0" indent="-342900" defTabSz="914400" fontAlgn="base">
              <a:lnSpc>
                <a:spcPct val="100000"/>
              </a:lnSpc>
              <a:spcBef>
                <a:spcPts val="1200"/>
              </a:spcBef>
              <a:buClr>
                <a:srgbClr val="000000"/>
              </a:buClr>
              <a:buFont typeface="WingDings"/>
              <a:buChar char=""/>
            </a:pPr>
            <a:r>
              <a:rPr lang="ja-JP" altLang="en-US" sz="2000" dirty="0">
                <a:solidFill>
                  <a:srgbClr val="333333"/>
                </a:solidFill>
              </a:rPr>
              <a:t>あわてて</a:t>
            </a:r>
            <a:r>
              <a:rPr lang="ja-JP" altLang="en-GB" sz="2000" dirty="0">
                <a:solidFill>
                  <a:srgbClr val="333333"/>
                </a:solidFill>
              </a:rPr>
              <a:t>決定しないように注意しましょう</a:t>
            </a:r>
            <a:r>
              <a:rPr lang="en-GB" altLang="ja-JP" sz="2000" dirty="0">
                <a:solidFill>
                  <a:srgbClr val="333333"/>
                </a:solidFill>
              </a:rPr>
              <a:t>: </a:t>
            </a:r>
            <a:r>
              <a:rPr lang="ja-JP" altLang="en-GB" sz="2000" i="1" dirty="0">
                <a:solidFill>
                  <a:srgbClr val="004992"/>
                </a:solidFill>
              </a:rPr>
              <a:t>その</a:t>
            </a:r>
            <a:r>
              <a:rPr lang="ja-JP" altLang="en-US" sz="2000" i="1" dirty="0">
                <a:solidFill>
                  <a:srgbClr val="004992"/>
                </a:solidFill>
              </a:rPr>
              <a:t>状態</a:t>
            </a:r>
            <a:r>
              <a:rPr lang="ja-JP" altLang="en-GB" sz="2000" i="1" dirty="0">
                <a:solidFill>
                  <a:srgbClr val="004992"/>
                </a:solidFill>
              </a:rPr>
              <a:t>は薬の副作用による可能性もある。</a:t>
            </a:r>
            <a:endParaRPr lang="en-GB" altLang="ja-JP" sz="2000" i="1"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あまり</a:t>
            </a:r>
            <a:r>
              <a:rPr lang="ja-JP" altLang="en-GB" sz="2000" dirty="0">
                <a:solidFill>
                  <a:srgbClr val="333333"/>
                </a:solidFill>
              </a:rPr>
              <a:t>重要</a:t>
            </a:r>
            <a:r>
              <a:rPr lang="ja-JP" altLang="en-US" sz="2000" dirty="0">
                <a:solidFill>
                  <a:srgbClr val="333333"/>
                </a:solidFill>
              </a:rPr>
              <a:t>でない</a:t>
            </a:r>
            <a:r>
              <a:rPr lang="ja-JP" altLang="en-GB" sz="2000" dirty="0">
                <a:solidFill>
                  <a:srgbClr val="333333"/>
                </a:solidFill>
              </a:rPr>
              <a:t>出来事</a:t>
            </a:r>
            <a:r>
              <a:rPr lang="ja-JP" altLang="en-US" sz="2000" dirty="0">
                <a:solidFill>
                  <a:srgbClr val="333333"/>
                </a:solidFill>
              </a:rPr>
              <a:t>は</a:t>
            </a:r>
            <a:r>
              <a:rPr lang="ja-JP" altLang="en-GB" sz="2000" dirty="0">
                <a:solidFill>
                  <a:srgbClr val="333333"/>
                </a:solidFill>
              </a:rPr>
              <a:t>、</a:t>
            </a:r>
            <a:r>
              <a:rPr lang="ja-JP" altLang="en-US" sz="2000" dirty="0">
                <a:solidFill>
                  <a:srgbClr val="333333"/>
                </a:solidFill>
              </a:rPr>
              <a:t>あわてて決めてしまうこともあります</a:t>
            </a:r>
            <a:r>
              <a:rPr lang="en-GB" altLang="ja-JP" sz="2000" dirty="0">
                <a:solidFill>
                  <a:srgbClr val="333333"/>
                </a:solidFill>
              </a:rPr>
              <a:t>(</a:t>
            </a:r>
            <a:r>
              <a:rPr lang="ja-JP" altLang="en-GB" sz="2000" dirty="0">
                <a:solidFill>
                  <a:srgbClr val="333333"/>
                </a:solidFill>
              </a:rPr>
              <a:t>例えば、ヨーグルトやケーキ</a:t>
            </a:r>
            <a:r>
              <a:rPr lang="ja-JP" altLang="en-US" sz="2000" dirty="0">
                <a:solidFill>
                  <a:srgbClr val="333333"/>
                </a:solidFill>
              </a:rPr>
              <a:t>の種類</a:t>
            </a:r>
            <a:r>
              <a:rPr lang="ja-JP" altLang="en-GB" sz="2000" dirty="0">
                <a:solidFill>
                  <a:srgbClr val="333333"/>
                </a:solidFill>
              </a:rPr>
              <a:t>を選ぶ</a:t>
            </a:r>
            <a:r>
              <a:rPr lang="ja-JP" altLang="en-US" sz="2000" dirty="0">
                <a:solidFill>
                  <a:srgbClr val="333333"/>
                </a:solidFill>
              </a:rPr>
              <a:t>とき</a:t>
            </a:r>
            <a:r>
              <a:rPr lang="en-GB" altLang="ja-JP" sz="2000" dirty="0">
                <a:solidFill>
                  <a:srgbClr val="333333"/>
                </a:solidFill>
              </a:rPr>
              <a:t>)</a:t>
            </a:r>
            <a:r>
              <a:rPr lang="ja-JP" altLang="en-GB" sz="2000" dirty="0">
                <a:solidFill>
                  <a:srgbClr val="333333"/>
                </a:solidFill>
              </a:rPr>
              <a:t>。</a:t>
            </a:r>
            <a:endParaRPr lang="de-DE"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過ちは人の常</a:t>
            </a:r>
            <a:r>
              <a:rPr lang="en-US" altLang="de-DE" sz="2000" dirty="0">
                <a:solidFill>
                  <a:srgbClr val="333333"/>
                </a:solidFill>
              </a:rPr>
              <a:t> </a:t>
            </a:r>
            <a:r>
              <a:rPr lang="en-US" altLang="ja-JP" sz="2000" dirty="0">
                <a:solidFill>
                  <a:srgbClr val="333333"/>
                </a:solidFill>
              </a:rPr>
              <a:t>– </a:t>
            </a:r>
            <a:r>
              <a:rPr lang="ja-JP" altLang="en-US" sz="2000" dirty="0">
                <a:solidFill>
                  <a:srgbClr val="333333"/>
                </a:solidFill>
              </a:rPr>
              <a:t>自分も間違える可能性があることを常に忘れないようにしましょう。</a:t>
            </a:r>
            <a:endParaRPr lang="de-DE"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en-US" sz="2000" dirty="0">
                <a:solidFill>
                  <a:srgbClr val="333333"/>
                </a:solidFill>
              </a:rPr>
              <a:t>重要な決断は、確かな事実に基づいてくだしましょう。 単なる推測は「悪いアドバイザー」です。 </a:t>
            </a:r>
            <a:r>
              <a:rPr lang="ja-JP" altLang="ja-JP" sz="2000" dirty="0">
                <a:solidFill>
                  <a:srgbClr val="333333"/>
                </a:solidFill>
              </a:rPr>
              <a:t>判断</a:t>
            </a:r>
            <a:r>
              <a:rPr lang="ja-JP" altLang="en-US" sz="2000" dirty="0">
                <a:solidFill>
                  <a:srgbClr val="333333"/>
                </a:solidFill>
              </a:rPr>
              <a:t>を間違う可能性は常にあることを忘れないでください。</a:t>
            </a:r>
            <a:endParaRPr lang="en-US" sz="2000" dirty="0"/>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7" name="Slide Number Placeholder 6"/>
          <p:cNvSpPr>
            <a:spLocks noGrp="1"/>
          </p:cNvSpPr>
          <p:nvPr>
            <p:ph type="sldNum" sz="quarter" idx="12"/>
          </p:nvPr>
        </p:nvSpPr>
        <p:spPr/>
        <p:txBody>
          <a:bodyPr/>
          <a:lstStyle/>
          <a:p>
            <a:fld id="{65688D60-0124-429F-9173-DAB8C60480BF}" type="slidenum">
              <a:rPr lang="de-DE" altLang="ja-JP" smtClean="0"/>
              <a:pPr/>
              <a:t>64</a:t>
            </a:fld>
            <a:endParaRPr lang="de-DE" altLang="ja-JP"/>
          </a:p>
        </p:txBody>
      </p:sp>
    </p:spTree>
    <p:extLst>
      <p:ext uri="{BB962C8B-B14F-4D97-AF65-F5344CB8AC3E}">
        <p14:creationId xmlns:p14="http://schemas.microsoft.com/office/powerpoint/2010/main" val="34241072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ja-JP" altLang="en-AU" sz="2400" dirty="0">
                <a:solidFill>
                  <a:srgbClr val="333333"/>
                </a:solidFill>
              </a:rPr>
              <a:t>精神病の人</a:t>
            </a:r>
            <a:r>
              <a:rPr lang="ja-JP" altLang="en-US" sz="2400" dirty="0">
                <a:solidFill>
                  <a:srgbClr val="333333"/>
                </a:solidFill>
              </a:rPr>
              <a:t>の多く </a:t>
            </a:r>
            <a:r>
              <a:rPr lang="de-DE" altLang="ja-JP" sz="2400" dirty="0">
                <a:solidFill>
                  <a:srgbClr val="333333"/>
                </a:solidFill>
              </a:rPr>
              <a:t>(</a:t>
            </a:r>
            <a:r>
              <a:rPr lang="ja-JP" altLang="en-AU" sz="2400" dirty="0">
                <a:solidFill>
                  <a:srgbClr val="333333"/>
                </a:solidFill>
              </a:rPr>
              <a:t>すべてではない</a:t>
            </a:r>
            <a:r>
              <a:rPr lang="en-AU" altLang="ja-JP" sz="2400" dirty="0">
                <a:solidFill>
                  <a:srgbClr val="333333"/>
                </a:solidFill>
              </a:rPr>
              <a:t>!) </a:t>
            </a:r>
            <a:r>
              <a:rPr lang="ja-JP" altLang="en-AU" sz="2400" dirty="0">
                <a:solidFill>
                  <a:srgbClr val="333333"/>
                </a:solidFill>
              </a:rPr>
              <a:t>は、結論へ飛躍し、極端な判断をしがちで</a:t>
            </a:r>
            <a:r>
              <a:rPr lang="ja-JP" altLang="en-US" sz="2400" dirty="0">
                <a:solidFill>
                  <a:srgbClr val="333333"/>
                </a:solidFill>
              </a:rPr>
              <a:t>す</a:t>
            </a:r>
            <a:r>
              <a:rPr lang="ja-JP" altLang="en-AU" sz="2400" dirty="0">
                <a:solidFill>
                  <a:srgbClr val="333333"/>
                </a:solidFill>
              </a:rPr>
              <a:t>。プレッシャーやストレスが</a:t>
            </a:r>
            <a:r>
              <a:rPr lang="ja-JP" altLang="en-US" sz="2400" dirty="0">
                <a:solidFill>
                  <a:srgbClr val="333333"/>
                </a:solidFill>
              </a:rPr>
              <a:t>あ</a:t>
            </a:r>
            <a:r>
              <a:rPr lang="ja-JP" altLang="en-AU" sz="2400" dirty="0">
                <a:solidFill>
                  <a:srgbClr val="333333"/>
                </a:solidFill>
              </a:rPr>
              <a:t>る</a:t>
            </a:r>
            <a:r>
              <a:rPr lang="ja-JP" altLang="en-US" sz="2400" dirty="0">
                <a:solidFill>
                  <a:srgbClr val="333333"/>
                </a:solidFill>
              </a:rPr>
              <a:t>ときは</a:t>
            </a:r>
            <a:r>
              <a:rPr lang="ja-JP" altLang="en-AU" sz="2400" dirty="0">
                <a:solidFill>
                  <a:srgbClr val="333333"/>
                </a:solidFill>
              </a:rPr>
              <a:t>、この推論スタイルをとりやすくな</a:t>
            </a:r>
            <a:r>
              <a:rPr lang="ja-JP" altLang="en-US" sz="2400" dirty="0">
                <a:solidFill>
                  <a:srgbClr val="333333"/>
                </a:solidFill>
              </a:rPr>
              <a:t>ります</a:t>
            </a:r>
            <a:r>
              <a:rPr lang="ja-JP" altLang="en-AU" sz="2400" dirty="0">
                <a:solidFill>
                  <a:srgbClr val="333333"/>
                </a:solidFill>
              </a:rPr>
              <a:t>。</a:t>
            </a:r>
            <a:r>
              <a:rPr lang="en-AU" altLang="de-DE" sz="2400" dirty="0">
                <a:solidFill>
                  <a:srgbClr val="333333"/>
                </a:solidFill>
              </a:rPr>
              <a:t> </a:t>
            </a:r>
          </a:p>
        </p:txBody>
      </p:sp>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8" name="Slide Number Placeholder 7"/>
          <p:cNvSpPr>
            <a:spLocks noGrp="1"/>
          </p:cNvSpPr>
          <p:nvPr>
            <p:ph type="sldNum" sz="quarter" idx="12"/>
          </p:nvPr>
        </p:nvSpPr>
        <p:spPr/>
        <p:txBody>
          <a:bodyPr/>
          <a:lstStyle/>
          <a:p>
            <a:fld id="{65688D60-0124-429F-9173-DAB8C60480BF}" type="slidenum">
              <a:rPr lang="de-DE" altLang="ja-JP" smtClean="0"/>
              <a:pPr/>
              <a:t>65</a:t>
            </a:fld>
            <a:endParaRPr lang="de-DE" altLang="ja-JP"/>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ja-JP" altLang="en-AU" sz="2400" dirty="0">
                <a:solidFill>
                  <a:srgbClr val="333333"/>
                </a:solidFill>
              </a:rPr>
              <a:t>精神病の人</a:t>
            </a:r>
            <a:r>
              <a:rPr lang="ja-JP" altLang="en-US" sz="2400" dirty="0">
                <a:solidFill>
                  <a:srgbClr val="333333"/>
                </a:solidFill>
              </a:rPr>
              <a:t>の多く </a:t>
            </a:r>
            <a:r>
              <a:rPr lang="de-DE" altLang="ja-JP" sz="2400" dirty="0">
                <a:solidFill>
                  <a:srgbClr val="333333"/>
                </a:solidFill>
              </a:rPr>
              <a:t>(</a:t>
            </a:r>
            <a:r>
              <a:rPr lang="ja-JP" altLang="en-AU" sz="2400" dirty="0">
                <a:solidFill>
                  <a:srgbClr val="333333"/>
                </a:solidFill>
              </a:rPr>
              <a:t>すべてではない</a:t>
            </a:r>
            <a:r>
              <a:rPr lang="en-AU" altLang="ja-JP" sz="2400" dirty="0">
                <a:solidFill>
                  <a:srgbClr val="333333"/>
                </a:solidFill>
              </a:rPr>
              <a:t>!) </a:t>
            </a:r>
            <a:r>
              <a:rPr lang="ja-JP" altLang="en-AU" sz="2400" dirty="0">
                <a:solidFill>
                  <a:srgbClr val="333333"/>
                </a:solidFill>
              </a:rPr>
              <a:t>は、結論へ飛躍し、極端な判断をしがちで</a:t>
            </a:r>
            <a:r>
              <a:rPr lang="ja-JP" altLang="en-US" sz="2400" dirty="0">
                <a:solidFill>
                  <a:srgbClr val="333333"/>
                </a:solidFill>
              </a:rPr>
              <a:t>す</a:t>
            </a:r>
            <a:r>
              <a:rPr lang="ja-JP" altLang="en-AU" sz="2400" dirty="0">
                <a:solidFill>
                  <a:srgbClr val="333333"/>
                </a:solidFill>
              </a:rPr>
              <a:t>。プレッシャーやストレスが</a:t>
            </a:r>
            <a:r>
              <a:rPr lang="ja-JP" altLang="en-US" sz="2400" dirty="0">
                <a:solidFill>
                  <a:srgbClr val="333333"/>
                </a:solidFill>
              </a:rPr>
              <a:t>あ</a:t>
            </a:r>
            <a:r>
              <a:rPr lang="ja-JP" altLang="en-AU" sz="2400" dirty="0">
                <a:solidFill>
                  <a:srgbClr val="333333"/>
                </a:solidFill>
              </a:rPr>
              <a:t>る</a:t>
            </a:r>
            <a:r>
              <a:rPr lang="ja-JP" altLang="en-US" sz="2400" dirty="0">
                <a:solidFill>
                  <a:srgbClr val="333333"/>
                </a:solidFill>
              </a:rPr>
              <a:t>ときは</a:t>
            </a:r>
            <a:r>
              <a:rPr lang="ja-JP" altLang="en-AU" sz="2400" dirty="0">
                <a:solidFill>
                  <a:srgbClr val="333333"/>
                </a:solidFill>
              </a:rPr>
              <a:t>、この推論スタイルをとりやすくな</a:t>
            </a:r>
            <a:r>
              <a:rPr lang="ja-JP" altLang="en-US" sz="2400" dirty="0">
                <a:solidFill>
                  <a:srgbClr val="333333"/>
                </a:solidFill>
              </a:rPr>
              <a:t>ります</a:t>
            </a:r>
            <a:r>
              <a:rPr lang="ja-JP" altLang="en-AU" sz="2400" dirty="0">
                <a:solidFill>
                  <a:srgbClr val="333333"/>
                </a:solidFill>
              </a:rPr>
              <a:t>。</a:t>
            </a:r>
            <a:r>
              <a:rPr lang="en-AU" altLang="de-DE" sz="2400" dirty="0">
                <a:solidFill>
                  <a:srgbClr val="333333"/>
                </a:solidFill>
              </a:rPr>
              <a:t> </a:t>
            </a:r>
          </a:p>
          <a:p>
            <a:pPr lvl="0" defTabSz="914400" fontAlgn="base"/>
            <a:r>
              <a:rPr lang="ja-JP" altLang="en-AU" sz="2400" b="1" dirty="0">
                <a:solidFill>
                  <a:srgbClr val="004992"/>
                </a:solidFill>
              </a:rPr>
              <a:t>例</a:t>
            </a:r>
            <a:r>
              <a:rPr lang="en-AU" altLang="ja-JP" sz="2400" b="1" dirty="0">
                <a:solidFill>
                  <a:srgbClr val="004992"/>
                </a:solidFill>
              </a:rPr>
              <a:t>:</a:t>
            </a:r>
            <a:r>
              <a:rPr lang="en-AU" altLang="ja-JP" sz="2400" b="1" dirty="0">
                <a:solidFill>
                  <a:srgbClr val="333333"/>
                </a:solidFill>
              </a:rPr>
              <a:t> </a:t>
            </a:r>
            <a:r>
              <a:rPr lang="ja-JP" altLang="en-AU" sz="2400" dirty="0">
                <a:solidFill>
                  <a:srgbClr val="333333"/>
                </a:solidFill>
              </a:rPr>
              <a:t>シェラは、彼女のかかりつけの</a:t>
            </a:r>
            <a:r>
              <a:rPr lang="ja-JP" altLang="en-US" sz="2400" dirty="0">
                <a:solidFill>
                  <a:srgbClr val="333333"/>
                </a:solidFill>
              </a:rPr>
              <a:t>精神科</a:t>
            </a:r>
            <a:r>
              <a:rPr lang="ja-JP" altLang="en-AU" sz="2400" dirty="0">
                <a:solidFill>
                  <a:srgbClr val="333333"/>
                </a:solidFill>
              </a:rPr>
              <a:t>医が、偽名を</a:t>
            </a:r>
            <a:r>
              <a:rPr lang="ja-JP" altLang="en-US" sz="2400" dirty="0">
                <a:solidFill>
                  <a:srgbClr val="333333"/>
                </a:solidFill>
              </a:rPr>
              <a:t>使って</a:t>
            </a:r>
            <a:r>
              <a:rPr lang="ja-JP" altLang="en-AU" sz="2400" dirty="0">
                <a:solidFill>
                  <a:srgbClr val="333333"/>
                </a:solidFill>
              </a:rPr>
              <a:t>何年も彼女を追ってきている元彼氏</a:t>
            </a:r>
            <a:r>
              <a:rPr lang="ja-JP" altLang="en-US" sz="2400" dirty="0">
                <a:solidFill>
                  <a:srgbClr val="333333"/>
                </a:solidFill>
              </a:rPr>
              <a:t>だと信じていた。</a:t>
            </a:r>
            <a:endParaRPr lang="en-AU" altLang="ja-JP" sz="2400" dirty="0">
              <a:solidFill>
                <a:srgbClr val="333333"/>
              </a:solidFill>
            </a:endParaRPr>
          </a:p>
          <a:p>
            <a:pPr lvl="0" defTabSz="914400" fontAlgn="base"/>
            <a:r>
              <a:rPr lang="ja-JP" altLang="en-AU" sz="2400" b="1" dirty="0">
                <a:solidFill>
                  <a:srgbClr val="004992"/>
                </a:solidFill>
              </a:rPr>
              <a:t>背景</a:t>
            </a:r>
            <a:r>
              <a:rPr lang="en-AU" altLang="ja-JP" sz="2400" b="1" dirty="0">
                <a:solidFill>
                  <a:srgbClr val="004992"/>
                </a:solidFill>
              </a:rPr>
              <a:t>:</a:t>
            </a:r>
            <a:r>
              <a:rPr lang="en-AU" altLang="ja-JP" sz="2400" b="1" dirty="0">
                <a:solidFill>
                  <a:srgbClr val="333333"/>
                </a:solidFill>
              </a:rPr>
              <a:t> </a:t>
            </a:r>
            <a:r>
              <a:rPr lang="en-US" altLang="ja-JP" sz="2400" dirty="0">
                <a:solidFill>
                  <a:srgbClr val="333333"/>
                </a:solidFill>
              </a:rPr>
              <a:t>2</a:t>
            </a:r>
            <a:r>
              <a:rPr lang="ja-JP" altLang="en-AU" sz="2400" dirty="0">
                <a:solidFill>
                  <a:srgbClr val="333333"/>
                </a:solidFill>
              </a:rPr>
              <a:t>人とも同じ</a:t>
            </a:r>
            <a:r>
              <a:rPr lang="ja-JP" altLang="en-US" sz="2400" dirty="0">
                <a:solidFill>
                  <a:srgbClr val="333333"/>
                </a:solidFill>
              </a:rPr>
              <a:t>地方</a:t>
            </a:r>
            <a:r>
              <a:rPr lang="ja-JP" altLang="en-AU" sz="2400" dirty="0">
                <a:solidFill>
                  <a:srgbClr val="333333"/>
                </a:solidFill>
              </a:rPr>
              <a:t>の出身で</a:t>
            </a:r>
            <a:r>
              <a:rPr lang="ja-JP" altLang="en-US" sz="2400" dirty="0">
                <a:solidFill>
                  <a:srgbClr val="333333"/>
                </a:solidFill>
              </a:rPr>
              <a:t>、</a:t>
            </a:r>
            <a:r>
              <a:rPr lang="ja-JP" altLang="en-AU" sz="2400" dirty="0">
                <a:solidFill>
                  <a:srgbClr val="333333"/>
                </a:solidFill>
              </a:rPr>
              <a:t>同じ名前である。</a:t>
            </a:r>
            <a:endParaRPr lang="en-AU" altLang="ja-JP" sz="2400" dirty="0">
              <a:solidFill>
                <a:srgbClr val="333333"/>
              </a:solidFill>
            </a:endParaRPr>
          </a:p>
          <a:p>
            <a:pPr lvl="0" defTabSz="914400" fontAlgn="base"/>
            <a:r>
              <a:rPr lang="ja-JP" altLang="en-AU" sz="2400" b="1" dirty="0">
                <a:solidFill>
                  <a:srgbClr val="004992"/>
                </a:solidFill>
              </a:rPr>
              <a:t>しかし</a:t>
            </a:r>
            <a:r>
              <a:rPr lang="en-AU" altLang="ja-JP" sz="2400" b="1" dirty="0">
                <a:solidFill>
                  <a:srgbClr val="004992"/>
                </a:solidFill>
              </a:rPr>
              <a:t>:</a:t>
            </a:r>
            <a:r>
              <a:rPr lang="en-AU" altLang="ja-JP" sz="2400" b="1" dirty="0">
                <a:solidFill>
                  <a:srgbClr val="333333"/>
                </a:solidFill>
              </a:rPr>
              <a:t> </a:t>
            </a:r>
            <a:r>
              <a:rPr lang="ja-JP" altLang="en-AU" sz="2400" dirty="0">
                <a:solidFill>
                  <a:srgbClr val="333333"/>
                </a:solidFill>
              </a:rPr>
              <a:t>これは</a:t>
            </a:r>
            <a:r>
              <a:rPr lang="ja-JP" altLang="en-US" sz="2400" dirty="0">
                <a:solidFill>
                  <a:srgbClr val="333333"/>
                </a:solidFill>
              </a:rPr>
              <a:t>まったくの</a:t>
            </a:r>
            <a:r>
              <a:rPr lang="ja-JP" altLang="en-AU" sz="2400" dirty="0">
                <a:solidFill>
                  <a:srgbClr val="333333"/>
                </a:solidFill>
              </a:rPr>
              <a:t>偶然</a:t>
            </a:r>
            <a:r>
              <a:rPr lang="ja-JP" altLang="en-US" sz="2400" dirty="0">
                <a:solidFill>
                  <a:srgbClr val="333333"/>
                </a:solidFill>
              </a:rPr>
              <a:t>だ</a:t>
            </a:r>
            <a:r>
              <a:rPr lang="ja-JP" altLang="en-AU"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7" name="Slide Number Placeholder 6"/>
          <p:cNvSpPr>
            <a:spLocks noGrp="1"/>
          </p:cNvSpPr>
          <p:nvPr>
            <p:ph type="sldNum" sz="quarter" idx="12"/>
          </p:nvPr>
        </p:nvSpPr>
        <p:spPr/>
        <p:txBody>
          <a:bodyPr/>
          <a:lstStyle/>
          <a:p>
            <a:fld id="{65688D60-0124-429F-9173-DAB8C60480BF}" type="slidenum">
              <a:rPr lang="de-DE" altLang="ja-JP" smtClean="0"/>
              <a:pPr/>
              <a:t>66</a:t>
            </a:fld>
            <a:endParaRPr lang="de-DE" altLang="ja-JP"/>
          </a:p>
        </p:txBody>
      </p:sp>
    </p:spTree>
    <p:extLst>
      <p:ext uri="{BB962C8B-B14F-4D97-AF65-F5344CB8AC3E}">
        <p14:creationId xmlns:p14="http://schemas.microsoft.com/office/powerpoint/2010/main" val="25191463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ja-JP" altLang="en-AU" sz="2400" dirty="0">
                <a:solidFill>
                  <a:srgbClr val="333333"/>
                </a:solidFill>
              </a:rPr>
              <a:t>精神病の人</a:t>
            </a:r>
            <a:r>
              <a:rPr lang="ja-JP" altLang="en-US" sz="2400" dirty="0">
                <a:solidFill>
                  <a:srgbClr val="333333"/>
                </a:solidFill>
              </a:rPr>
              <a:t>の多く </a:t>
            </a:r>
            <a:r>
              <a:rPr lang="de-DE" altLang="ja-JP" sz="2400" dirty="0">
                <a:solidFill>
                  <a:srgbClr val="333333"/>
                </a:solidFill>
              </a:rPr>
              <a:t>(</a:t>
            </a:r>
            <a:r>
              <a:rPr lang="ja-JP" altLang="en-AU" sz="2400" dirty="0">
                <a:solidFill>
                  <a:srgbClr val="333333"/>
                </a:solidFill>
              </a:rPr>
              <a:t>すべてではない</a:t>
            </a:r>
            <a:r>
              <a:rPr lang="en-AU" altLang="ja-JP" sz="2400" dirty="0">
                <a:solidFill>
                  <a:srgbClr val="333333"/>
                </a:solidFill>
              </a:rPr>
              <a:t>!) </a:t>
            </a:r>
            <a:r>
              <a:rPr lang="ja-JP" altLang="en-AU" sz="2400" dirty="0">
                <a:solidFill>
                  <a:srgbClr val="333333"/>
                </a:solidFill>
              </a:rPr>
              <a:t>は、結論へ飛躍し、極端な判断をしがちで</a:t>
            </a:r>
            <a:r>
              <a:rPr lang="ja-JP" altLang="en-US" sz="2400" dirty="0">
                <a:solidFill>
                  <a:srgbClr val="333333"/>
                </a:solidFill>
              </a:rPr>
              <a:t>す</a:t>
            </a:r>
            <a:r>
              <a:rPr lang="ja-JP" altLang="en-AU" sz="2400" dirty="0">
                <a:solidFill>
                  <a:srgbClr val="333333"/>
                </a:solidFill>
              </a:rPr>
              <a:t>。プレッシャーやストレスが</a:t>
            </a:r>
            <a:r>
              <a:rPr lang="ja-JP" altLang="en-US" sz="2400" dirty="0">
                <a:solidFill>
                  <a:srgbClr val="333333"/>
                </a:solidFill>
              </a:rPr>
              <a:t>あ</a:t>
            </a:r>
            <a:r>
              <a:rPr lang="ja-JP" altLang="en-AU" sz="2400" dirty="0">
                <a:solidFill>
                  <a:srgbClr val="333333"/>
                </a:solidFill>
              </a:rPr>
              <a:t>る</a:t>
            </a:r>
            <a:r>
              <a:rPr lang="ja-JP" altLang="en-US" sz="2400" dirty="0">
                <a:solidFill>
                  <a:srgbClr val="333333"/>
                </a:solidFill>
              </a:rPr>
              <a:t>ときは</a:t>
            </a:r>
            <a:r>
              <a:rPr lang="ja-JP" altLang="en-AU" sz="2400" dirty="0">
                <a:solidFill>
                  <a:srgbClr val="333333"/>
                </a:solidFill>
              </a:rPr>
              <a:t>、この推論スタイルをとりやすくな</a:t>
            </a:r>
            <a:r>
              <a:rPr lang="ja-JP" altLang="en-US" sz="2400" dirty="0">
                <a:solidFill>
                  <a:srgbClr val="333333"/>
                </a:solidFill>
              </a:rPr>
              <a:t>ります</a:t>
            </a:r>
            <a:r>
              <a:rPr lang="ja-JP" altLang="en-AU" sz="2400" dirty="0">
                <a:solidFill>
                  <a:srgbClr val="333333"/>
                </a:solidFill>
              </a:rPr>
              <a:t>。</a:t>
            </a:r>
            <a:r>
              <a:rPr lang="en-AU" altLang="de-DE" sz="2400" dirty="0">
                <a:solidFill>
                  <a:srgbClr val="333333"/>
                </a:solidFill>
              </a:rPr>
              <a:t> </a:t>
            </a:r>
          </a:p>
          <a:p>
            <a:pPr lvl="0" defTabSz="914400" fontAlgn="base"/>
            <a:r>
              <a:rPr lang="ja-JP" altLang="en-AU" sz="2400" b="1" dirty="0">
                <a:solidFill>
                  <a:srgbClr val="004992"/>
                </a:solidFill>
              </a:rPr>
              <a:t>例</a:t>
            </a:r>
            <a:r>
              <a:rPr lang="en-AU" altLang="ja-JP" sz="2400" b="1" dirty="0">
                <a:solidFill>
                  <a:srgbClr val="004992"/>
                </a:solidFill>
              </a:rPr>
              <a:t>:</a:t>
            </a:r>
            <a:r>
              <a:rPr lang="en-AU" altLang="ja-JP" sz="2400" b="1" dirty="0">
                <a:solidFill>
                  <a:srgbClr val="333333"/>
                </a:solidFill>
              </a:rPr>
              <a:t> </a:t>
            </a:r>
            <a:r>
              <a:rPr lang="ja-JP" altLang="en-AU" sz="2400" dirty="0">
                <a:solidFill>
                  <a:srgbClr val="333333"/>
                </a:solidFill>
              </a:rPr>
              <a:t>シェラは、彼女のかかりつけの</a:t>
            </a:r>
            <a:r>
              <a:rPr lang="ja-JP" altLang="en-US" sz="2400" dirty="0">
                <a:solidFill>
                  <a:srgbClr val="333333"/>
                </a:solidFill>
              </a:rPr>
              <a:t>精神科</a:t>
            </a:r>
            <a:r>
              <a:rPr lang="ja-JP" altLang="en-AU" sz="2400" dirty="0">
                <a:solidFill>
                  <a:srgbClr val="333333"/>
                </a:solidFill>
              </a:rPr>
              <a:t>医が、偽名を</a:t>
            </a:r>
            <a:r>
              <a:rPr lang="ja-JP" altLang="en-US" sz="2400" dirty="0">
                <a:solidFill>
                  <a:srgbClr val="333333"/>
                </a:solidFill>
              </a:rPr>
              <a:t>使って</a:t>
            </a:r>
            <a:r>
              <a:rPr lang="ja-JP" altLang="en-AU" sz="2400" dirty="0">
                <a:solidFill>
                  <a:srgbClr val="333333"/>
                </a:solidFill>
              </a:rPr>
              <a:t>何年も彼女を追ってきている元彼氏</a:t>
            </a:r>
            <a:r>
              <a:rPr lang="ja-JP" altLang="en-US" sz="2400" dirty="0">
                <a:solidFill>
                  <a:srgbClr val="333333"/>
                </a:solidFill>
              </a:rPr>
              <a:t>だと信じていた。</a:t>
            </a:r>
            <a:endParaRPr lang="en-AU" altLang="ja-JP" sz="2400" dirty="0">
              <a:solidFill>
                <a:srgbClr val="333333"/>
              </a:solidFill>
            </a:endParaRPr>
          </a:p>
          <a:p>
            <a:pPr lvl="0" defTabSz="914400" fontAlgn="base"/>
            <a:r>
              <a:rPr lang="ja-JP" altLang="en-AU" sz="2400" b="1" dirty="0">
                <a:solidFill>
                  <a:srgbClr val="004992"/>
                </a:solidFill>
              </a:rPr>
              <a:t>背景</a:t>
            </a:r>
            <a:r>
              <a:rPr lang="en-AU" altLang="ja-JP" sz="2400" b="1" dirty="0">
                <a:solidFill>
                  <a:srgbClr val="004992"/>
                </a:solidFill>
              </a:rPr>
              <a:t>:</a:t>
            </a:r>
            <a:r>
              <a:rPr lang="en-AU" altLang="ja-JP" sz="2400" b="1" dirty="0">
                <a:solidFill>
                  <a:srgbClr val="333333"/>
                </a:solidFill>
              </a:rPr>
              <a:t> </a:t>
            </a:r>
            <a:r>
              <a:rPr lang="en-US" altLang="ja-JP" sz="2400" dirty="0">
                <a:solidFill>
                  <a:srgbClr val="333333"/>
                </a:solidFill>
              </a:rPr>
              <a:t>2</a:t>
            </a:r>
            <a:r>
              <a:rPr lang="ja-JP" altLang="en-AU" sz="2400" dirty="0">
                <a:solidFill>
                  <a:srgbClr val="333333"/>
                </a:solidFill>
              </a:rPr>
              <a:t>人とも同じ</a:t>
            </a:r>
            <a:r>
              <a:rPr lang="ja-JP" altLang="en-US" sz="2400" dirty="0">
                <a:solidFill>
                  <a:srgbClr val="333333"/>
                </a:solidFill>
              </a:rPr>
              <a:t>地方</a:t>
            </a:r>
            <a:r>
              <a:rPr lang="ja-JP" altLang="en-AU" sz="2400" dirty="0">
                <a:solidFill>
                  <a:srgbClr val="333333"/>
                </a:solidFill>
              </a:rPr>
              <a:t>の出身で</a:t>
            </a:r>
            <a:r>
              <a:rPr lang="ja-JP" altLang="en-US" sz="2400" dirty="0">
                <a:solidFill>
                  <a:srgbClr val="333333"/>
                </a:solidFill>
              </a:rPr>
              <a:t>、</a:t>
            </a:r>
            <a:r>
              <a:rPr lang="ja-JP" altLang="en-AU" sz="2400" dirty="0">
                <a:solidFill>
                  <a:srgbClr val="333333"/>
                </a:solidFill>
              </a:rPr>
              <a:t>同じ名前である。</a:t>
            </a:r>
            <a:endParaRPr lang="en-AU" altLang="ja-JP" sz="2400" dirty="0">
              <a:solidFill>
                <a:srgbClr val="333333"/>
              </a:solidFill>
            </a:endParaRPr>
          </a:p>
          <a:p>
            <a:pPr lvl="0" defTabSz="914400" fontAlgn="base"/>
            <a:r>
              <a:rPr lang="ja-JP" altLang="en-AU" sz="2400" b="1" dirty="0">
                <a:solidFill>
                  <a:srgbClr val="004992"/>
                </a:solidFill>
              </a:rPr>
              <a:t>しかし</a:t>
            </a:r>
            <a:r>
              <a:rPr lang="en-AU" altLang="ja-JP" sz="2400" b="1" dirty="0">
                <a:solidFill>
                  <a:srgbClr val="004992"/>
                </a:solidFill>
              </a:rPr>
              <a:t>:</a:t>
            </a:r>
            <a:r>
              <a:rPr lang="en-AU" altLang="ja-JP" sz="2400" b="1" dirty="0">
                <a:solidFill>
                  <a:srgbClr val="333333"/>
                </a:solidFill>
              </a:rPr>
              <a:t> </a:t>
            </a:r>
            <a:r>
              <a:rPr lang="ja-JP" altLang="en-AU" sz="2400" dirty="0">
                <a:solidFill>
                  <a:srgbClr val="333333"/>
                </a:solidFill>
              </a:rPr>
              <a:t>これは</a:t>
            </a:r>
            <a:r>
              <a:rPr lang="ja-JP" altLang="en-US" sz="2400" dirty="0">
                <a:solidFill>
                  <a:srgbClr val="333333"/>
                </a:solidFill>
              </a:rPr>
              <a:t>まったくの</a:t>
            </a:r>
            <a:r>
              <a:rPr lang="ja-JP" altLang="en-AU" sz="2400" dirty="0">
                <a:solidFill>
                  <a:srgbClr val="333333"/>
                </a:solidFill>
              </a:rPr>
              <a:t>偶然</a:t>
            </a:r>
            <a:r>
              <a:rPr lang="ja-JP" altLang="en-US" sz="2400" dirty="0">
                <a:solidFill>
                  <a:srgbClr val="333333"/>
                </a:solidFill>
              </a:rPr>
              <a:t>だ</a:t>
            </a:r>
            <a:r>
              <a:rPr lang="ja-JP" altLang="en-AU" sz="2400" dirty="0">
                <a:solidFill>
                  <a:srgbClr val="333333"/>
                </a:solidFill>
              </a:rPr>
              <a:t>。</a:t>
            </a:r>
            <a:endParaRPr lang="en-US" altLang="ja-JP" sz="2400" dirty="0">
              <a:solidFill>
                <a:srgbClr val="333333"/>
              </a:solidFill>
            </a:endParaRPr>
          </a:p>
          <a:p>
            <a:pPr lvl="0" defTabSz="914400" fontAlgn="base"/>
            <a:r>
              <a:rPr lang="ja-JP" altLang="en-AU" sz="2400" dirty="0">
                <a:solidFill>
                  <a:srgbClr val="333333"/>
                </a:solidFill>
              </a:rPr>
              <a:t>本気で</a:t>
            </a:r>
            <a:r>
              <a:rPr lang="ja-JP" altLang="en-US" sz="2400" dirty="0">
                <a:solidFill>
                  <a:srgbClr val="333333"/>
                </a:solidFill>
              </a:rPr>
              <a:t>相手を</a:t>
            </a:r>
            <a:r>
              <a:rPr lang="ja-JP" altLang="en-AU" sz="2400" dirty="0">
                <a:solidFill>
                  <a:srgbClr val="333333"/>
                </a:solidFill>
              </a:rPr>
              <a:t>非難をする前に、できるだけたくさんの情報を集め</a:t>
            </a:r>
            <a:r>
              <a:rPr lang="ja-JP" altLang="en-US" sz="2400" dirty="0">
                <a:solidFill>
                  <a:srgbClr val="333333"/>
                </a:solidFill>
              </a:rPr>
              <a:t>て</a:t>
            </a:r>
            <a:r>
              <a:rPr lang="ja-JP" altLang="en-AU" sz="2400" dirty="0">
                <a:solidFill>
                  <a:srgbClr val="333333"/>
                </a:solidFill>
              </a:rPr>
              <a:t>、信頼できる人と別の説明は</a:t>
            </a:r>
            <a:r>
              <a:rPr lang="ja-JP" altLang="en-US" sz="2400" dirty="0">
                <a:solidFill>
                  <a:srgbClr val="333333"/>
                </a:solidFill>
              </a:rPr>
              <a:t>無いか話し合うべきです。</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7" name="Slide Number Placeholder 6"/>
          <p:cNvSpPr>
            <a:spLocks noGrp="1"/>
          </p:cNvSpPr>
          <p:nvPr>
            <p:ph type="sldNum" sz="quarter" idx="12"/>
          </p:nvPr>
        </p:nvSpPr>
        <p:spPr/>
        <p:txBody>
          <a:bodyPr/>
          <a:lstStyle/>
          <a:p>
            <a:fld id="{65688D60-0124-429F-9173-DAB8C60480BF}" type="slidenum">
              <a:rPr lang="de-DE" altLang="ja-JP" smtClean="0"/>
              <a:pPr/>
              <a:t>67</a:t>
            </a:fld>
            <a:endParaRPr lang="de-DE" altLang="ja-JP"/>
          </a:p>
        </p:txBody>
      </p:sp>
    </p:spTree>
    <p:extLst>
      <p:ext uri="{BB962C8B-B14F-4D97-AF65-F5344CB8AC3E}">
        <p14:creationId xmlns:p14="http://schemas.microsoft.com/office/powerpoint/2010/main" val="28729998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8" name="Slide Number Placeholder 7"/>
          <p:cNvSpPr>
            <a:spLocks noGrp="1"/>
          </p:cNvSpPr>
          <p:nvPr>
            <p:ph type="sldNum" sz="quarter" idx="12"/>
          </p:nvPr>
        </p:nvSpPr>
        <p:spPr/>
        <p:txBody>
          <a:bodyPr/>
          <a:lstStyle/>
          <a:p>
            <a:fld id="{65688D60-0124-429F-9173-DAB8C60480BF}" type="slidenum">
              <a:rPr lang="de-DE" altLang="ja-JP" smtClean="0"/>
              <a:pPr/>
              <a:t>68</a:t>
            </a:fld>
            <a:endParaRPr lang="de-DE" altLang="ja-JP"/>
          </a:p>
        </p:txBody>
      </p:sp>
    </p:spTree>
    <p:extLst>
      <p:ext uri="{BB962C8B-B14F-4D97-AF65-F5344CB8AC3E}">
        <p14:creationId xmlns:p14="http://schemas.microsoft.com/office/powerpoint/2010/main" val="37841433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632559864"/>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Oiseau ‘3’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LUCKY STRIKE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a:ln>
                            <a:noFill/>
                          </a:ln>
                          <a:solidFill>
                            <a:srgbClr val="333333"/>
                          </a:solidFill>
                          <a:effectLst/>
                          <a:latin typeface="+mn-lt"/>
                          <a:ea typeface="+mn-ea"/>
                          <a:cs typeface="+mn-cs"/>
                        </a:rPr>
                        <a:t>public domain“), </a:t>
                      </a:r>
                      <a:r>
                        <a:rPr kumimoji="0" lang="de-DE" sz="1000" b="0" i="0" u="none" strike="noStrike" cap="none" normalizeH="0" baseline="0" dirty="0">
                          <a:ln>
                            <a:noFill/>
                          </a:ln>
                          <a:solidFill>
                            <a:srgbClr val="333333"/>
                          </a:solidFill>
                          <a:effectLst/>
                          <a:latin typeface="+mn-lt"/>
                          <a:ea typeface="+mn-ea"/>
                          <a:cs typeface="+mn-cs"/>
                        </a:rPr>
                        <a:t>da die Schutzfrist des Urheberrechts unseres Wissens abgelaufen ist („</a:t>
                      </a:r>
                      <a:r>
                        <a:rPr kumimoji="0" lang="de-DE" sz="1000" b="0" i="0" u="none" strike="noStrike" cap="none" normalizeH="0" baseline="0">
                          <a:ln>
                            <a:noFill/>
                          </a:ln>
                          <a:solidFill>
                            <a:srgbClr val="333333"/>
                          </a:solidFill>
                          <a:effectLst/>
                          <a:latin typeface="+mn-lt"/>
                          <a:ea typeface="+mn-ea"/>
                          <a:cs typeface="+mn-cs"/>
                        </a:rPr>
                        <a:t>public domain”; </a:t>
                      </a:r>
                      <a:r>
                        <a:rPr kumimoji="0" lang="de-DE" sz="1000" b="0" i="0" u="none" strike="noStrike" cap="none" normalizeH="0" baseline="0" dirty="0">
                          <a:ln>
                            <a:noFill/>
                          </a:ln>
                          <a:solidFill>
                            <a:srgbClr val="333333"/>
                          </a:solidFill>
                          <a:effectLst/>
                          <a:latin typeface="+mn-lt"/>
                          <a:ea typeface="+mn-ea"/>
                          <a:cs typeface="+mn-cs"/>
                        </a:rPr>
                        <a:t>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9" name="Slide Number Placeholder 8"/>
          <p:cNvSpPr>
            <a:spLocks noGrp="1"/>
          </p:cNvSpPr>
          <p:nvPr>
            <p:ph type="sldNum" sz="quarter" idx="12"/>
          </p:nvPr>
        </p:nvSpPr>
        <p:spPr/>
        <p:txBody>
          <a:bodyPr/>
          <a:lstStyle/>
          <a:p>
            <a:fld id="{9ABE5343-285D-482C-BA47-8DAB0B7C99B3}" type="slidenum">
              <a:rPr lang="de-DE" altLang="ja-JP" smtClean="0"/>
              <a:pPr/>
              <a:t>69</a:t>
            </a:fld>
            <a:endParaRPr lang="de-DE" altLang="ja-JP"/>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6810856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陰謀論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dirty="0">
                          <a:solidFill>
                            <a:srgbClr val="333333"/>
                          </a:solidFill>
                          <a:latin typeface="+mn-lt"/>
                          <a:ea typeface="+mn-ea"/>
                          <a:cs typeface="+mn-cs"/>
                        </a:rPr>
                        <a:t>賛成の理由</a:t>
                      </a:r>
                      <a:r>
                        <a:rPr lang="en-US" altLang="ja-JP" sz="2000" dirty="0">
                          <a:solidFill>
                            <a:srgbClr val="333333"/>
                          </a:solidFill>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70</a:t>
            </a:fld>
            <a:endParaRPr lang="de-DE" altLang="ja-JP"/>
          </a:p>
        </p:txBody>
      </p:sp>
    </p:spTree>
    <p:extLst>
      <p:ext uri="{BB962C8B-B14F-4D97-AF65-F5344CB8AC3E}">
        <p14:creationId xmlns:p14="http://schemas.microsoft.com/office/powerpoint/2010/main" val="23153739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12297879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陰謀論</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dirty="0">
                          <a:solidFill>
                            <a:srgbClr val="333333"/>
                          </a:solidFill>
                          <a:latin typeface="+mn-lt"/>
                          <a:ea typeface="+mn-ea"/>
                          <a:cs typeface="+mn-cs"/>
                        </a:rPr>
                        <a:t>アメリカ側の動機</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ソ連との宇宙旅行競争の中</a:t>
                      </a:r>
                      <a:r>
                        <a:rPr lang="ja-JP" altLang="en-US" sz="2000">
                          <a:solidFill>
                            <a:srgbClr val="333333"/>
                          </a:solidFill>
                          <a:latin typeface="+mn-lt"/>
                          <a:ea typeface="+mn-ea"/>
                          <a:cs typeface="+mn-cs"/>
                        </a:rPr>
                        <a:t>で、“技</a:t>
                      </a:r>
                      <a:r>
                        <a:rPr lang="ja-JP" altLang="en-US" sz="2000" dirty="0">
                          <a:solidFill>
                            <a:srgbClr val="333333"/>
                          </a:solidFill>
                          <a:latin typeface="+mn-lt"/>
                          <a:ea typeface="+mn-ea"/>
                          <a:cs typeface="+mn-cs"/>
                        </a:rPr>
                        <a:t>術の</a:t>
                      </a:r>
                      <a:r>
                        <a:rPr lang="ja-JP" altLang="en-US" sz="2000">
                          <a:solidFill>
                            <a:srgbClr val="333333"/>
                          </a:solidFill>
                          <a:latin typeface="+mn-lt"/>
                          <a:ea typeface="+mn-ea"/>
                          <a:cs typeface="+mn-cs"/>
                        </a:rPr>
                        <a:t>勝利”と</a:t>
                      </a:r>
                      <a:r>
                        <a:rPr lang="ja-JP" altLang="en-US" sz="2000" dirty="0">
                          <a:solidFill>
                            <a:srgbClr val="333333"/>
                          </a:solidFill>
                          <a:latin typeface="+mn-lt"/>
                          <a:ea typeface="+mn-ea"/>
                          <a:cs typeface="+mn-cs"/>
                        </a:rPr>
                        <a:t>は人工衛星の打ち上げに成功することだった。</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ベトナム戦争から人々の注意をそらすため。</a:t>
                      </a:r>
                    </a:p>
                    <a:p>
                      <a:pPr marL="457200" indent="-457200">
                        <a:lnSpc>
                          <a:spcPct val="100000"/>
                        </a:lnSpc>
                        <a:spcBef>
                          <a:spcPts val="1200"/>
                        </a:spcBef>
                        <a:buFont typeface="+mj-lt"/>
                        <a:buAutoNum type="arabicPeriod"/>
                      </a:pPr>
                      <a:r>
                        <a:rPr lang="ja-JP" altLang="en-US" sz="2000" dirty="0">
                          <a:solidFill>
                            <a:srgbClr val="333333"/>
                          </a:solidFill>
                          <a:latin typeface="+mn-lt"/>
                          <a:ea typeface="+mn-ea"/>
                          <a:cs typeface="+mn-cs"/>
                        </a:rPr>
                        <a:t>政府の予算削減を恐れた</a:t>
                      </a:r>
                      <a:r>
                        <a:rPr lang="en-US" altLang="ja-JP" sz="2000" dirty="0">
                          <a:solidFill>
                            <a:srgbClr val="333333"/>
                          </a:solidFill>
                          <a:latin typeface="+mn-lt"/>
                          <a:ea typeface="+mn-ea"/>
                          <a:cs typeface="+mn-cs"/>
                        </a:rPr>
                        <a:t>NASA</a:t>
                      </a:r>
                      <a:r>
                        <a:rPr lang="ja-JP" altLang="en-US" sz="2000" dirty="0">
                          <a:solidFill>
                            <a:srgbClr val="333333"/>
                          </a:solidFill>
                          <a:latin typeface="+mn-lt"/>
                          <a:ea typeface="+mn-ea"/>
                          <a:cs typeface="+mn-cs"/>
                        </a:rPr>
                        <a:t>自身が、月面着陸を偽造した。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71</a:t>
            </a:fld>
            <a:endParaRPr lang="de-DE" altLang="ja-JP"/>
          </a:p>
        </p:txBody>
      </p:sp>
    </p:spTree>
    <p:extLst>
      <p:ext uri="{BB962C8B-B14F-4D97-AF65-F5344CB8AC3E}">
        <p14:creationId xmlns:p14="http://schemas.microsoft.com/office/powerpoint/2010/main" val="25046060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93098494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1" i="0" u="none" strike="noStrike" cap="none" normalizeH="0" baseline="0" dirty="0">
                          <a:ln>
                            <a:noFill/>
                          </a:ln>
                          <a:solidFill>
                            <a:srgbClr val="333333"/>
                          </a:solidFill>
                          <a:effectLst/>
                          <a:latin typeface="+mn-lt"/>
                          <a:ea typeface="+mn-ea"/>
                          <a:cs typeface="+mn-cs"/>
                        </a:rPr>
                        <a:t>賛成意見</a:t>
                      </a:r>
                      <a:r>
                        <a:rPr kumimoji="0" lang="en-US" altLang="ja-JP" sz="1800" b="1" i="0" u="none" strike="noStrike" cap="none" normalizeH="0" baseline="0" dirty="0">
                          <a:ln>
                            <a:noFill/>
                          </a:ln>
                          <a:solidFill>
                            <a:srgbClr val="333333"/>
                          </a:solidFill>
                          <a:effectLst/>
                          <a:latin typeface="+mn-lt"/>
                          <a:ea typeface="+mn-ea"/>
                          <a:cs typeface="+mn-cs"/>
                        </a:rPr>
                        <a:t>: </a:t>
                      </a:r>
                      <a:r>
                        <a:rPr kumimoji="0" lang="en-US" altLang="ja-JP" sz="1800" b="1" i="0" u="none" strike="noStrike" cap="none" normalizeH="0" baseline="0" dirty="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72</a:t>
            </a:fld>
            <a:endParaRPr lang="de-DE" altLang="ja-JP"/>
          </a:p>
        </p:txBody>
      </p:sp>
    </p:spTree>
    <p:extLst>
      <p:ext uri="{BB962C8B-B14F-4D97-AF65-F5344CB8AC3E}">
        <p14:creationId xmlns:p14="http://schemas.microsoft.com/office/powerpoint/2010/main" val="41133162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62979945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ja-JP" altLang="en-US" sz="1800" b="1" i="0" u="none" strike="noStrike" cap="none" normalizeH="0" baseline="0" dirty="0">
                          <a:ln>
                            <a:noFill/>
                          </a:ln>
                          <a:solidFill>
                            <a:srgbClr val="333333"/>
                          </a:solidFill>
                          <a:effectLst/>
                          <a:latin typeface="+mn-lt"/>
                          <a:ea typeface="+mn-ea"/>
                          <a:cs typeface="+mn-cs"/>
                        </a:rPr>
                        <a:t>賛成意見</a:t>
                      </a:r>
                      <a:r>
                        <a:rPr kumimoji="0" lang="en-US" altLang="ja-JP" sz="1800" b="1"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ja-JP" sz="1800" b="0" i="0" u="none" strike="noStrike" cap="none" normalizeH="0" baseline="0">
                          <a:ln>
                            <a:noFill/>
                          </a:ln>
                          <a:solidFill>
                            <a:srgbClr val="333333"/>
                          </a:solidFill>
                          <a:effectLst/>
                          <a:latin typeface="+mn-lt"/>
                          <a:ea typeface="+mn-ea"/>
                          <a:cs typeface="+mn-cs"/>
                        </a:rPr>
                        <a:t>“</a:t>
                      </a:r>
                      <a:r>
                        <a:rPr kumimoji="0" lang="ja-JP" altLang="en-US" sz="1800" b="0" i="0" u="none" strike="noStrike" cap="none" normalizeH="0" baseline="0">
                          <a:ln>
                            <a:noFill/>
                          </a:ln>
                          <a:solidFill>
                            <a:srgbClr val="333333"/>
                          </a:solidFill>
                          <a:effectLst/>
                          <a:latin typeface="+mn-lt"/>
                          <a:ea typeface="+mn-ea"/>
                          <a:cs typeface="+mn-cs"/>
                        </a:rPr>
                        <a:t>国</a:t>
                      </a:r>
                      <a:r>
                        <a:rPr kumimoji="0" lang="ja-JP" altLang="en-US" sz="1800" b="0" i="0" u="none" strike="noStrike" cap="none" normalizeH="0" baseline="0" dirty="0">
                          <a:ln>
                            <a:noFill/>
                          </a:ln>
                          <a:solidFill>
                            <a:srgbClr val="333333"/>
                          </a:solidFill>
                          <a:effectLst/>
                          <a:latin typeface="+mn-lt"/>
                          <a:ea typeface="+mn-ea"/>
                          <a:cs typeface="+mn-cs"/>
                        </a:rPr>
                        <a:t>旗がたなびいて</a:t>
                      </a:r>
                      <a:r>
                        <a:rPr kumimoji="0" lang="ja-JP" altLang="en-US" sz="1800" b="0" i="0" u="none" strike="noStrike" cap="none" normalizeH="0" baseline="0">
                          <a:ln>
                            <a:noFill/>
                          </a:ln>
                          <a:solidFill>
                            <a:srgbClr val="333333"/>
                          </a:solidFill>
                          <a:effectLst/>
                          <a:latin typeface="+mn-lt"/>
                          <a:ea typeface="+mn-ea"/>
                          <a:cs typeface="+mn-cs"/>
                        </a:rPr>
                        <a:t>いる”</a:t>
                      </a:r>
                      <a:r>
                        <a:rPr kumimoji="0" lang="en-US" altLang="ja-JP" sz="1800" b="0" i="0" u="none" strike="noStrike" cap="none" normalizeH="0" baseline="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月面では風が吹かないからありえない。</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ja-JP" altLang="en-US" sz="1800" b="0" i="0" u="none" strike="noStrike" cap="none" normalizeH="0" baseline="0" dirty="0">
                          <a:ln>
                            <a:noFill/>
                          </a:ln>
                          <a:solidFill>
                            <a:srgbClr val="333333"/>
                          </a:solidFill>
                          <a:effectLst/>
                          <a:latin typeface="+mn-lt"/>
                          <a:ea typeface="+mn-ea"/>
                          <a:cs typeface="+mn-cs"/>
                        </a:rPr>
                        <a:t>空に星が無かったり、いろいろな影ができていたりするのは、この写真がスタジオで撮られた証拠だ。</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ja-JP" altLang="en-US" sz="1800" b="0" i="0" u="none" strike="noStrike" cap="none" normalizeH="0" baseline="0" dirty="0">
                          <a:ln>
                            <a:noFill/>
                          </a:ln>
                          <a:solidFill>
                            <a:srgbClr val="333333"/>
                          </a:solidFill>
                          <a:effectLst/>
                          <a:latin typeface="+mn-lt"/>
                          <a:ea typeface="+mn-ea"/>
                          <a:cs typeface="+mn-cs"/>
                        </a:rPr>
                        <a:t>宇宙飛行士アームストロングのメッセージ：彼はあまりにも早く、ニクソン大統領の話に応答していた。無線で応答しているにしては、地球までの距離を考えると早すぎる。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73</a:t>
            </a:fld>
            <a:endParaRPr lang="de-DE" altLang="ja-JP"/>
          </a:p>
        </p:txBody>
      </p:sp>
    </p:spTree>
    <p:extLst>
      <p:ext uri="{BB962C8B-B14F-4D97-AF65-F5344CB8AC3E}">
        <p14:creationId xmlns:p14="http://schemas.microsoft.com/office/powerpoint/2010/main" val="41010818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264038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1800" b="1" i="0" u="none" strike="noStrike" cap="none" normalizeH="0" baseline="0" dirty="0">
                          <a:ln>
                            <a:noFill/>
                          </a:ln>
                          <a:solidFill>
                            <a:srgbClr val="333333"/>
                          </a:solidFill>
                          <a:effectLst/>
                          <a:latin typeface="+mn-lt"/>
                          <a:ea typeface="+mn-ea"/>
                          <a:cs typeface="+mn-cs"/>
                        </a:rPr>
                        <a:t>反対意見</a:t>
                      </a:r>
                      <a:r>
                        <a:rPr kumimoji="0" lang="en-US" altLang="ja-JP" sz="1800" b="1" i="0" u="none" strike="noStrike" cap="none" normalizeH="0" baseline="0" dirty="0">
                          <a:ln>
                            <a:noFill/>
                          </a:ln>
                          <a:solidFill>
                            <a:srgbClr val="333333"/>
                          </a:solidFill>
                          <a:effectLst/>
                          <a:latin typeface="+mn-lt"/>
                          <a:ea typeface="+mn-ea"/>
                          <a:cs typeface="+mn-cs"/>
                        </a:rPr>
                        <a:t>: </a:t>
                      </a:r>
                      <a:r>
                        <a:rPr kumimoji="0" lang="en-US" altLang="ja-JP" sz="1800" b="1"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74</a:t>
            </a:fld>
            <a:endParaRPr lang="de-DE" altLang="ja-JP"/>
          </a:p>
        </p:txBody>
      </p:sp>
    </p:spTree>
    <p:extLst>
      <p:ext uri="{BB962C8B-B14F-4D97-AF65-F5344CB8AC3E}">
        <p14:creationId xmlns:p14="http://schemas.microsoft.com/office/powerpoint/2010/main" val="22646203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結論への飛躍 “実例”</a:t>
            </a:r>
            <a:br>
              <a:rPr lang="ja-JP" altLang="en-US" sz="3600">
                <a:solidFill>
                  <a:srgbClr val="004992"/>
                </a:solidFill>
                <a:latin typeface="+mn-lt"/>
                <a:ea typeface="+mn-ea"/>
                <a:cs typeface="+mn-cs"/>
              </a:rPr>
            </a:br>
            <a:r>
              <a:rPr lang="en-US" altLang="ja-JP">
                <a:solidFill>
                  <a:srgbClr val="004992"/>
                </a:solidFill>
                <a:latin typeface="+mn-lt"/>
                <a:ea typeface="+mn-ea"/>
                <a:cs typeface="+mn-cs"/>
              </a:rPr>
              <a:t>- </a:t>
            </a:r>
            <a:r>
              <a:rPr lang="ja-JP" altLang="en-US">
                <a:solidFill>
                  <a:srgbClr val="004992"/>
                </a:solidFill>
                <a:latin typeface="+mn-lt"/>
                <a:ea typeface="+mn-ea"/>
                <a:cs typeface="+mn-cs"/>
              </a:rPr>
              <a:t>都市伝説 </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110985246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伝説</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賛成意見と反対意見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mn-lt"/>
                          <a:ea typeface="+mn-ea"/>
                          <a:cs typeface="+mn-cs"/>
                        </a:rPr>
                        <a:t>“証拠”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ja-JP" sz="1800" b="0" i="0" u="none" strike="noStrike" cap="none" normalizeH="0" baseline="0">
                          <a:ln>
                            <a:noFill/>
                          </a:ln>
                          <a:solidFill>
                            <a:srgbClr val="333333"/>
                          </a:solidFill>
                          <a:effectLst/>
                          <a:latin typeface="+mn-lt"/>
                          <a:ea typeface="+mn-ea"/>
                          <a:cs typeface="+mn-cs"/>
                        </a:rPr>
                        <a:t>1969</a:t>
                      </a:r>
                      <a:r>
                        <a:rPr kumimoji="0" lang="ja-JP" altLang="en-US" sz="1800" b="0" i="0" u="none" strike="noStrike" cap="none" normalizeH="0" baseline="0">
                          <a:ln>
                            <a:noFill/>
                          </a:ln>
                          <a:solidFill>
                            <a:srgbClr val="333333"/>
                          </a:solidFill>
                          <a:effectLst/>
                          <a:latin typeface="+mn-lt"/>
                          <a:ea typeface="+mn-ea"/>
                          <a:cs typeface="+mn-cs"/>
                        </a:rPr>
                        <a:t>年の月面着陸は、実際にはなかったことで、嘘っぱちだった。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1800" b="1" dirty="0">
                          <a:latin typeface="+mn-lt"/>
                          <a:ea typeface="+mn-ea"/>
                          <a:cs typeface="+mn-cs"/>
                        </a:rPr>
                        <a:t>反対意見</a:t>
                      </a:r>
                      <a:r>
                        <a:rPr lang="en-US" altLang="ja-JP" sz="1800" b="1" dirty="0">
                          <a:latin typeface="+mn-lt"/>
                          <a:ea typeface="+mn-ea"/>
                          <a:cs typeface="+mn-cs"/>
                        </a:rPr>
                        <a:t>:</a:t>
                      </a:r>
                    </a:p>
                    <a:p>
                      <a:pPr marL="342900" indent="-342900">
                        <a:lnSpc>
                          <a:spcPct val="100000"/>
                        </a:lnSpc>
                        <a:spcBef>
                          <a:spcPts val="1200"/>
                        </a:spcBef>
                        <a:buFont typeface="+mj-lt"/>
                        <a:buAutoNum type="arabicPeriod"/>
                      </a:pPr>
                      <a:r>
                        <a:rPr lang="ja-JP" altLang="en-US" sz="1800" b="0" dirty="0">
                          <a:latin typeface="+mn-lt"/>
                          <a:ea typeface="+mn-ea"/>
                          <a:cs typeface="+mn-cs"/>
                        </a:rPr>
                        <a:t>国旗がたなびいているように見えるのは、地面に旗竿をぶつけたため。</a:t>
                      </a:r>
                    </a:p>
                    <a:p>
                      <a:pPr marL="342900" indent="-342900">
                        <a:lnSpc>
                          <a:spcPct val="100000"/>
                        </a:lnSpc>
                        <a:spcBef>
                          <a:spcPts val="1200"/>
                        </a:spcBef>
                        <a:buFont typeface="+mj-lt"/>
                        <a:buAutoNum type="arabicPeriod"/>
                      </a:pPr>
                      <a:r>
                        <a:rPr lang="ja-JP" altLang="en-US" sz="1800" b="0" dirty="0">
                          <a:latin typeface="+mn-lt"/>
                          <a:ea typeface="+mn-ea"/>
                          <a:cs typeface="+mn-cs"/>
                        </a:rPr>
                        <a:t>夜間の撮影は、露出時間が短いと弱い光源をとらえることができ</a:t>
                      </a:r>
                      <a:r>
                        <a:rPr lang="ja-JP" altLang="en-US" sz="1800" b="0">
                          <a:latin typeface="+mn-lt"/>
                          <a:ea typeface="+mn-ea"/>
                          <a:cs typeface="+mn-cs"/>
                        </a:rPr>
                        <a:t>ない→ </a:t>
                      </a:r>
                      <a:r>
                        <a:rPr lang="ja-JP" altLang="en-US" sz="1800" b="0" dirty="0">
                          <a:latin typeface="+mn-lt"/>
                          <a:ea typeface="+mn-ea"/>
                          <a:cs typeface="+mn-cs"/>
                        </a:rPr>
                        <a:t>つまり、星は見えない</a:t>
                      </a:r>
                    </a:p>
                    <a:p>
                      <a:pPr marL="342900" indent="-342900">
                        <a:lnSpc>
                          <a:spcPct val="100000"/>
                        </a:lnSpc>
                        <a:spcBef>
                          <a:spcPts val="1200"/>
                        </a:spcBef>
                        <a:buFont typeface="+mj-lt"/>
                        <a:buAutoNum type="arabicPeriod"/>
                      </a:pPr>
                      <a:r>
                        <a:rPr lang="ja-JP" altLang="en-US" sz="1800" b="0" dirty="0">
                          <a:latin typeface="+mn-lt"/>
                          <a:ea typeface="+mn-ea"/>
                          <a:cs typeface="+mn-cs"/>
                        </a:rPr>
                        <a:t>いろいろな影は、月面の凹凸のせい。</a:t>
                      </a:r>
                    </a:p>
                    <a:p>
                      <a:pPr marL="342900" indent="-342900">
                        <a:lnSpc>
                          <a:spcPct val="100000"/>
                        </a:lnSpc>
                        <a:spcBef>
                          <a:spcPts val="1200"/>
                        </a:spcBef>
                        <a:buFont typeface="+mj-lt"/>
                        <a:buAutoNum type="arabicPeriod"/>
                      </a:pPr>
                      <a:r>
                        <a:rPr lang="ja-JP" altLang="en-US" sz="1800" b="0" dirty="0">
                          <a:latin typeface="+mn-lt"/>
                          <a:ea typeface="+mn-ea"/>
                          <a:cs typeface="+mn-cs"/>
                        </a:rPr>
                        <a:t>ニクソンとアームストロングの会話は、実際には時間のずれが生じていた。放送された会話は、視聴者に聞きやすくするために編集されたものだった。</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75</a:t>
            </a:fld>
            <a:endParaRPr lang="de-DE" altLang="ja-JP"/>
          </a:p>
        </p:txBody>
      </p:sp>
    </p:spTree>
    <p:extLst>
      <p:ext uri="{BB962C8B-B14F-4D97-AF65-F5344CB8AC3E}">
        <p14:creationId xmlns:p14="http://schemas.microsoft.com/office/powerpoint/2010/main" val="32421286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結論への飛</a:t>
            </a:r>
            <a:r>
              <a:rPr lang="ja-JP" altLang="en-US" sz="3600">
                <a:solidFill>
                  <a:srgbClr val="004992"/>
                </a:solidFill>
                <a:latin typeface="+mn-lt"/>
                <a:ea typeface="+mn-ea"/>
                <a:cs typeface="+mn-cs"/>
              </a:rPr>
              <a:t>躍 “実例”</a:t>
            </a:r>
            <a:br>
              <a:rPr lang="ja-JP" altLang="en-US" sz="3600" dirty="0">
                <a:solidFill>
                  <a:srgbClr val="004992"/>
                </a:solidFill>
                <a:latin typeface="+mn-lt"/>
                <a:ea typeface="+mn-ea"/>
                <a:cs typeface="+mn-cs"/>
              </a:rPr>
            </a:b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都市伝説 </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ja-JP" altLang="en-US" sz="2200" b="0" dirty="0">
                <a:solidFill>
                  <a:srgbClr val="000000"/>
                </a:solidFill>
                <a:latin typeface="+mn-lt"/>
              </a:rPr>
              <a:t>月面着陸は、米国政府によって偽造されたのでしょうか</a:t>
            </a:r>
            <a:r>
              <a:rPr lang="de-DE" altLang="ja-JP" sz="2200" b="0" dirty="0">
                <a:solidFill>
                  <a:srgbClr val="000000"/>
                </a:solidFill>
                <a:latin typeface="+mn-lt"/>
              </a:rPr>
              <a:t>?</a:t>
            </a:r>
            <a:endParaRPr lang="de-DE" sz="2200" b="0" dirty="0">
              <a:solidFill>
                <a:srgbClr val="000000"/>
              </a:solidFill>
              <a:latin typeface="+mn-lt"/>
            </a:endParaRPr>
          </a:p>
        </p:txBody>
      </p:sp>
      <p:sp>
        <p:nvSpPr>
          <p:cNvPr id="13" name="Caption_12"/>
          <p:cNvSpPr txBox="1">
            <a:spLocks noChangeArrowheads="1"/>
          </p:cNvSpPr>
          <p:nvPr/>
        </p:nvSpPr>
        <p:spPr bwMode="auto">
          <a:xfrm>
            <a:off x="4138971" y="552826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n-lt"/>
              </a:rPr>
              <a:t>Source: German television station ZDF</a:t>
            </a:r>
            <a:r>
              <a:rPr lang="de-DE" altLang="de-DE" sz="1200" b="0">
                <a:latin typeface="+mn-lt"/>
              </a:rPr>
              <a:t>: “Vorsicht Verschwörung” </a:t>
            </a:r>
            <a:r>
              <a:rPr lang="de-DE" altLang="de-DE" sz="1200" b="0" dirty="0">
                <a:latin typeface="+mn-lt"/>
              </a:rPr>
              <a:t>(Beware conspiracy) </a:t>
            </a:r>
          </a:p>
        </p:txBody>
      </p:sp>
      <p:sp>
        <p:nvSpPr>
          <p:cNvPr id="14" name="Caption_15"/>
          <p:cNvSpPr txBox="1">
            <a:spLocks noChangeArrowheads="1"/>
          </p:cNvSpPr>
          <p:nvPr/>
        </p:nvSpPr>
        <p:spPr bwMode="auto">
          <a:xfrm>
            <a:off x="4138971" y="3496940"/>
            <a:ext cx="760998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0"/>
              </a:spcBef>
              <a:buClrTx/>
              <a:buFontTx/>
              <a:buNone/>
            </a:pPr>
            <a:r>
              <a:rPr lang="ja-JP" altLang="en-US" sz="2400" b="0" dirty="0">
                <a:latin typeface="+mn-lt"/>
              </a:rPr>
              <a:t>ローランド・エメリッヒ（「インディペンデンス・デイ」の監督）：</a:t>
            </a:r>
            <a:br>
              <a:rPr lang="ja-JP" altLang="en-US" sz="2400" b="0" dirty="0">
                <a:latin typeface="+mn-lt"/>
              </a:rPr>
            </a:br>
            <a:r>
              <a:rPr lang="ja-JP" altLang="en-US" sz="2400" b="0" dirty="0">
                <a:latin typeface="+mn-lt"/>
              </a:rPr>
              <a:t>「月面着陸</a:t>
            </a:r>
            <a:r>
              <a:rPr lang="en-US" altLang="ja-JP" sz="2400" b="0" dirty="0">
                <a:latin typeface="+mn-lt"/>
              </a:rPr>
              <a:t>…</a:t>
            </a:r>
            <a:r>
              <a:rPr lang="ja-JP" altLang="en-US" sz="2400" b="0" dirty="0">
                <a:latin typeface="+mn-lt"/>
              </a:rPr>
              <a:t>できすぎだった。</a:t>
            </a:r>
            <a:r>
              <a:rPr lang="en-US" altLang="ja-JP" sz="2400" b="0" dirty="0">
                <a:latin typeface="+mn-lt"/>
              </a:rPr>
              <a:t>60</a:t>
            </a:r>
            <a:r>
              <a:rPr lang="ja-JP" altLang="en-US" sz="2400" b="0" dirty="0">
                <a:latin typeface="+mn-lt"/>
              </a:rPr>
              <a:t>年代にあんなことは技術的に不可能だった。</a:t>
            </a:r>
          </a:p>
          <a:p>
            <a:pPr eaLnBrk="1" hangingPunct="1">
              <a:lnSpc>
                <a:spcPct val="105000"/>
              </a:lnSpc>
              <a:spcBef>
                <a:spcPts val="0"/>
              </a:spcBef>
              <a:buClrTx/>
              <a:buFontTx/>
              <a:buNone/>
            </a:pPr>
            <a:r>
              <a:rPr lang="ja-JP" altLang="en-US" sz="2400" b="0" dirty="0">
                <a:latin typeface="+mn-lt"/>
              </a:rPr>
              <a:t>今の設備でさえ、うまくいかないんじゃないか」</a:t>
            </a:r>
            <a:endParaRPr lang="de-DE" altLang="de-DE" sz="2400" b="0" i="1" dirty="0">
              <a:latin typeface="+mn-lt"/>
            </a:endParaRPr>
          </a:p>
        </p:txBody>
      </p:sp>
      <p:sp>
        <p:nvSpPr>
          <p:cNvPr id="15" name="Rectangle 14"/>
          <p:cNvSpPr/>
          <p:nvPr/>
        </p:nvSpPr>
        <p:spPr>
          <a:xfrm>
            <a:off x="408955" y="2721114"/>
            <a:ext cx="11376000" cy="707886"/>
          </a:xfrm>
          <a:prstGeom prst="rect">
            <a:avLst/>
          </a:prstGeom>
        </p:spPr>
        <p:txBody>
          <a:bodyPr wrap="none">
            <a:noAutofit/>
          </a:bodyPr>
          <a:lstStyle/>
          <a:p>
            <a:pPr algn="ctr">
              <a:spcBef>
                <a:spcPts val="0"/>
              </a:spcBef>
            </a:pPr>
            <a:r>
              <a:rPr lang="ja-JP" altLang="en-US" sz="4000" b="0" dirty="0">
                <a:solidFill>
                  <a:srgbClr val="FF0000"/>
                </a:solidFill>
                <a:latin typeface="+mn-lt"/>
              </a:rPr>
              <a:t>いいえ</a:t>
            </a:r>
            <a:r>
              <a:rPr lang="en-US" altLang="ja-JP" sz="4000" b="0" dirty="0">
                <a:solidFill>
                  <a:srgbClr val="FF0000"/>
                </a:solidFill>
                <a:latin typeface="+mn-lt"/>
              </a:rPr>
              <a:t>! </a:t>
            </a:r>
            <a:endParaRPr lang="de-DE" altLang="de-DE" sz="4000" b="0" dirty="0">
              <a:latin typeface="+mn-lt"/>
            </a:endParaRP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4441B143-EC7D-4CF1-AF2B-274533AA50CE}" type="slidenum">
              <a:rPr lang="de-DE" altLang="ja-JP" smtClean="0"/>
              <a:pPr/>
              <a:t>76</a:t>
            </a:fld>
            <a:endParaRPr lang="de-DE" altLang="ja-JP"/>
          </a:p>
        </p:txBody>
      </p:sp>
    </p:spTree>
    <p:extLst>
      <p:ext uri="{BB962C8B-B14F-4D97-AF65-F5344CB8AC3E}">
        <p14:creationId xmlns:p14="http://schemas.microsoft.com/office/powerpoint/2010/main" val="16694502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都市伝説や陰謀論はどのようにしてできあがるのでしょう</a:t>
            </a:r>
            <a:r>
              <a:rPr lang="de-DE"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lvl="0" defTabSz="914400" fontAlgn="base"/>
            <a:r>
              <a:rPr lang="de-DE" altLang="ja-JP"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65688D60-0124-429F-9173-DAB8C60480BF}" type="slidenum">
              <a:rPr lang="de-DE" altLang="ja-JP" smtClean="0"/>
              <a:pPr/>
              <a:t>77</a:t>
            </a:fld>
            <a:endParaRPr lang="de-DE" altLang="ja-JP"/>
          </a:p>
        </p:txBody>
      </p:sp>
    </p:spTree>
    <p:extLst>
      <p:ext uri="{BB962C8B-B14F-4D97-AF65-F5344CB8AC3E}">
        <p14:creationId xmlns:p14="http://schemas.microsoft.com/office/powerpoint/2010/main" val="10276992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都市伝説や陰謀論はどのようにしてできあがるのでしょう</a:t>
            </a:r>
            <a:r>
              <a:rPr lang="de-DE" altLang="ja-JP" sz="3600" dirty="0">
                <a:latin typeface="+mn-lt"/>
                <a:ea typeface="+mn-ea"/>
                <a:cs typeface="+mn-cs"/>
              </a:rPr>
              <a:t>?</a:t>
            </a:r>
            <a:endParaRPr lang="en-US" sz="3600" dirty="0">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都市伝説や陰謀論は、現実よりもしばしば説得力があります。</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都市伝説や陰謀論は、確認するのが難しい事実に基づいています。また、人々はそれを簡単に信じてしまいます</a:t>
            </a:r>
            <a:r>
              <a:rPr lang="en-US" altLang="ja-JP" sz="2400" dirty="0">
                <a:solidFill>
                  <a:srgbClr val="333333"/>
                </a:solidFill>
              </a:rPr>
              <a:t>(</a:t>
            </a:r>
            <a:r>
              <a:rPr lang="ja-JP" altLang="en-US" sz="2400" dirty="0">
                <a:solidFill>
                  <a:srgbClr val="333333"/>
                </a:solidFill>
              </a:rPr>
              <a:t>たとえば、「国旗がたなびいているから、この写真は地球で撮られたんだろう」</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都市伝説や陰謀論は、別の説明を覆い隠してしまいます</a:t>
            </a:r>
            <a:r>
              <a:rPr lang="en-US" altLang="ja-JP" sz="2400" dirty="0">
                <a:solidFill>
                  <a:srgbClr val="333333"/>
                </a:solidFill>
              </a:rPr>
              <a:t>(</a:t>
            </a:r>
            <a:r>
              <a:rPr lang="ja-JP" altLang="en-US" sz="2400" dirty="0">
                <a:solidFill>
                  <a:srgbClr val="333333"/>
                </a:solidFill>
              </a:rPr>
              <a:t>たとえば、夜間撮影の難しさは、写真の中の空に星が写っていないことの説明になります</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都市伝説は、文脈から切り取られた事実に基づくことがあります。</a:t>
            </a:r>
            <a:endParaRPr lang="en-US" sz="2400" dirty="0"/>
          </a:p>
        </p:txBody>
      </p:sp>
      <p:sp>
        <p:nvSpPr>
          <p:cNvPr id="5" name="Footer Placeholder 4"/>
          <p:cNvSpPr>
            <a:spLocks noGrp="1"/>
          </p:cNvSpPr>
          <p:nvPr>
            <p:ph type="ftr" sz="quarter" idx="11"/>
          </p:nvPr>
        </p:nvSpPr>
        <p:spPr/>
        <p:txBody>
          <a:bodyPr/>
          <a:lstStyle/>
          <a:p>
            <a:pPr>
              <a:defRPr/>
            </a:pPr>
            <a:r>
              <a:rPr lang="ja-JP" altLang="en-US"/>
              <a:t>トレーニング・モジュール </a:t>
            </a:r>
            <a:r>
              <a:rPr lang="en-US" altLang="ja-JP"/>
              <a:t>7 – </a:t>
            </a:r>
            <a:r>
              <a:rPr lang="ja-JP" altLang="en-US"/>
              <a:t>結論への飛躍 </a:t>
            </a:r>
            <a:r>
              <a:rPr lang="en-US" altLang="ja-JP"/>
              <a:t>II</a:t>
            </a:r>
            <a:endParaRPr lang="ja-JP" altLang="ja-JP"/>
          </a:p>
        </p:txBody>
      </p:sp>
      <p:sp>
        <p:nvSpPr>
          <p:cNvPr id="6" name="Slide Number Placeholder 5"/>
          <p:cNvSpPr>
            <a:spLocks noGrp="1"/>
          </p:cNvSpPr>
          <p:nvPr>
            <p:ph type="sldNum" sz="quarter" idx="12"/>
          </p:nvPr>
        </p:nvSpPr>
        <p:spPr/>
        <p:txBody>
          <a:bodyPr/>
          <a:lstStyle/>
          <a:p>
            <a:fld id="{65688D60-0124-429F-9173-DAB8C60480BF}" type="slidenum">
              <a:rPr lang="de-DE" altLang="ja-JP" smtClean="0"/>
              <a:pPr/>
              <a:t>78</a:t>
            </a:fld>
            <a:endParaRPr lang="de-DE" altLang="ja-JP"/>
          </a:p>
        </p:txBody>
      </p:sp>
    </p:spTree>
    <p:extLst>
      <p:ext uri="{BB962C8B-B14F-4D97-AF65-F5344CB8AC3E}">
        <p14:creationId xmlns:p14="http://schemas.microsoft.com/office/powerpoint/2010/main" val="366897082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10624</Words>
  <Application>Microsoft Office PowerPoint</Application>
  <PresentationFormat>Benutzerdefiniert</PresentationFormat>
  <Paragraphs>651</Paragraphs>
  <Slides>78</Slides>
  <Notes>78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78</vt:i4>
      </vt:variant>
    </vt:vector>
  </HeadingPairs>
  <TitlesOfParts>
    <vt:vector size="85" baseType="lpstr">
      <vt:lpstr>Arial</vt:lpstr>
      <vt:lpstr>Calibri Light</vt:lpstr>
      <vt:lpstr>Symbol</vt:lpstr>
      <vt:lpstr>Times New Roman</vt:lpstr>
      <vt:lpstr>WingDings</vt:lpstr>
      <vt:lpstr>UKE_PPT-Vorlage_16zu9</vt:lpstr>
      <vt:lpstr>1_UKE_PPT-Vorlage_16zu9</vt:lpstr>
      <vt:lpstr>MCT 7 B – 結論への飛躍 II</vt:lpstr>
      <vt:lpstr>あわてて結論を出すこと</vt:lpstr>
      <vt:lpstr>あわてて結論を出すこと</vt:lpstr>
      <vt:lpstr>あわてて結論を出すこと</vt:lpstr>
      <vt:lpstr>結論への飛躍 どんなときに、事実を十分知らずに結論を出してしまうでしょう?</vt:lpstr>
      <vt:lpstr>結論への飛躍 どんなときに、事実を十分知らずに結論を出してしまうでしょう?</vt:lpstr>
      <vt:lpstr>結論への飛躍 どんなときに、事実を十分知らずに結論を出してしまうでしょう?</vt:lpstr>
      <vt:lpstr>結論への飛躍 どんなときに、事実を十分知らずに結論を出してしまうでしょう?</vt:lpstr>
      <vt:lpstr>あわてて結論を出した「実例」</vt:lpstr>
      <vt:lpstr>結論への飛躍の「実例」 - 都市伝説 - (別の練習問題がスライドの最後にあります)</vt:lpstr>
      <vt:lpstr>結論への飛躍の「実例」 - 都市伝説 -</vt:lpstr>
      <vt:lpstr>結論への飛躍の「実例」 - 都市伝説 -</vt:lpstr>
      <vt:lpstr>結論への飛躍の「実例」 - 都市伝説 -</vt:lpstr>
      <vt:lpstr>陰謀論はどうやってできあがるのでしょう?</vt:lpstr>
      <vt:lpstr>陰謀論はどうやってできあがるのでしょう?</vt:lpstr>
      <vt:lpstr>陰謀論はどうやってできあがるのでしょう?</vt:lpstr>
      <vt:lpstr>なぜ、こんなことになるのでしょう?</vt:lpstr>
      <vt:lpstr>なぜ、こんなことになるのでしょう?</vt:lpstr>
      <vt:lpstr>結論への飛躍が、どのように精神病状態の 誤った解釈を促すか（例）</vt:lpstr>
      <vt:lpstr>問題</vt:lpstr>
      <vt:lpstr>問題</vt:lpstr>
      <vt:lpstr>問題</vt:lpstr>
      <vt:lpstr>問題</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オプション: ビデオクリップ</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日常生活におきかえる</vt:lpstr>
      <vt:lpstr>日常生活におきかえる</vt:lpstr>
      <vt:lpstr>日常生活におきかえる</vt:lpstr>
      <vt:lpstr>日常生活におきかえる</vt:lpstr>
      <vt:lpstr>日常生活におきかえる</vt:lpstr>
      <vt:lpstr>日常生活におきかえる</vt:lpstr>
      <vt:lpstr>精神病とどんな関係があるのでしょう?</vt:lpstr>
      <vt:lpstr>精神病とどんな関係があるのでしょう?</vt:lpstr>
      <vt:lpstr>精神病とどんな関係があるのでしょう?</vt:lpstr>
      <vt:lpstr>注目頂き有難うございました!</vt:lpstr>
      <vt:lpstr>PowerPoint-Präsentation</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結論への飛躍 “実例” - 都市伝説 -</vt:lpstr>
      <vt:lpstr>都市伝説や陰謀論はどのようにしてできあがるのでしょう?</vt:lpstr>
      <vt:lpstr>都市伝説や陰謀論はどのようにしてできあがるのでしょう?</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228</cp:revision>
  <dcterms:created xsi:type="dcterms:W3CDTF">2004-06-30T16:15:23Z</dcterms:created>
  <dcterms:modified xsi:type="dcterms:W3CDTF">2021-10-15T08:46:47Z</dcterms:modified>
</cp:coreProperties>
</file>