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953" r:id="rId3"/>
    <p:sldId id="904" r:id="rId4"/>
    <p:sldId id="933" r:id="rId5"/>
    <p:sldId id="930" r:id="rId6"/>
    <p:sldId id="931" r:id="rId7"/>
    <p:sldId id="932" r:id="rId8"/>
    <p:sldId id="444" r:id="rId9"/>
    <p:sldId id="853" r:id="rId10"/>
    <p:sldId id="934" r:id="rId11"/>
    <p:sldId id="935" r:id="rId12"/>
    <p:sldId id="937" r:id="rId13"/>
    <p:sldId id="938" r:id="rId14"/>
    <p:sldId id="939" r:id="rId15"/>
    <p:sldId id="936" r:id="rId16"/>
    <p:sldId id="446" r:id="rId17"/>
    <p:sldId id="855" r:id="rId18"/>
    <p:sldId id="856" r:id="rId19"/>
    <p:sldId id="857" r:id="rId20"/>
    <p:sldId id="833" r:id="rId21"/>
    <p:sldId id="940" r:id="rId22"/>
    <p:sldId id="941" r:id="rId23"/>
    <p:sldId id="458" r:id="rId24"/>
    <p:sldId id="459" r:id="rId25"/>
    <p:sldId id="460" r:id="rId26"/>
    <p:sldId id="728" r:id="rId27"/>
    <p:sldId id="729" r:id="rId28"/>
    <p:sldId id="730" r:id="rId29"/>
    <p:sldId id="914" r:id="rId30"/>
    <p:sldId id="913" r:id="rId31"/>
    <p:sldId id="835" r:id="rId32"/>
    <p:sldId id="811" r:id="rId33"/>
    <p:sldId id="896" r:id="rId34"/>
    <p:sldId id="942" r:id="rId35"/>
    <p:sldId id="943" r:id="rId36"/>
    <p:sldId id="738" r:id="rId37"/>
    <p:sldId id="944" r:id="rId38"/>
    <p:sldId id="945" r:id="rId39"/>
    <p:sldId id="946" r:id="rId40"/>
    <p:sldId id="858" r:id="rId41"/>
    <p:sldId id="947" r:id="rId42"/>
    <p:sldId id="948" r:id="rId43"/>
    <p:sldId id="819" r:id="rId44"/>
    <p:sldId id="919" r:id="rId45"/>
    <p:sldId id="839" r:id="rId46"/>
    <p:sldId id="804" r:id="rId47"/>
    <p:sldId id="805" r:id="rId48"/>
    <p:sldId id="806" r:id="rId49"/>
    <p:sldId id="801" r:id="rId50"/>
    <p:sldId id="802" r:id="rId51"/>
    <p:sldId id="803" r:id="rId52"/>
    <p:sldId id="928"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773" r:id="rId76"/>
    <p:sldId id="774" r:id="rId77"/>
    <p:sldId id="887" r:id="rId78"/>
    <p:sldId id="888" r:id="rId79"/>
    <p:sldId id="889" r:id="rId80"/>
    <p:sldId id="890" r:id="rId81"/>
    <p:sldId id="891" r:id="rId82"/>
    <p:sldId id="892" r:id="rId83"/>
    <p:sldId id="893" r:id="rId84"/>
    <p:sldId id="840" r:id="rId85"/>
    <p:sldId id="949" r:id="rId86"/>
    <p:sldId id="950" r:id="rId87"/>
    <p:sldId id="842" r:id="rId88"/>
    <p:sldId id="951" r:id="rId89"/>
    <p:sldId id="952" r:id="rId90"/>
    <p:sldId id="929" r:id="rId91"/>
    <p:sldId id="894"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24" autoAdjust="0"/>
    <p:restoredTop sz="94660"/>
  </p:normalViewPr>
  <p:slideViewPr>
    <p:cSldViewPr>
      <p:cViewPr varScale="1">
        <p:scale>
          <a:sx n="63" d="100"/>
          <a:sy n="63" d="100"/>
        </p:scale>
        <p:origin x="94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55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98BC205-4A74-4F81-9388-86DD882D3AE0}" type="slidenum">
              <a:rPr lang="en-GB" altLang="de-DE"/>
              <a:pPr>
                <a:defRPr/>
              </a:pPr>
              <a:t>‹Nr.›</a:t>
            </a:fld>
            <a:endParaRPr lang="en-GB" altLang="de-DE"/>
          </a:p>
        </p:txBody>
      </p:sp>
    </p:spTree>
    <p:extLst>
      <p:ext uri="{BB962C8B-B14F-4D97-AF65-F5344CB8AC3E}">
        <p14:creationId xmlns:p14="http://schemas.microsoft.com/office/powerpoint/2010/main" val="3859156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C721D60-7E3A-4AF2-AB49-6E5256CA523D}" type="slidenum">
              <a:rPr lang="en-US" altLang="de-DE"/>
              <a:pPr>
                <a:defRPr/>
              </a:pPr>
              <a:t>‹Nr.›</a:t>
            </a:fld>
            <a:endParaRPr lang="en-US" altLang="de-DE"/>
          </a:p>
        </p:txBody>
      </p:sp>
    </p:spTree>
    <p:extLst>
      <p:ext uri="{BB962C8B-B14F-4D97-AF65-F5344CB8AC3E}">
        <p14:creationId xmlns:p14="http://schemas.microsoft.com/office/powerpoint/2010/main" val="4019657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5E34-C4FD-46A7-A69F-CC88B6301137}"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453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AB759F-46D8-4927-BA32-E380B18E23C0}"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440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E136E7-4074-4F72-A816-2E04028C8AC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93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91CE34-8ABA-45A6-95AF-6506161F755E}"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9762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A34C58-A60F-4A30-9C0C-ACB8C241FF6C}"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964193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7E9C1-CE03-4693-8BD2-8DACAC77FFD4}"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3957667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F540A9-7CB0-4394-95D2-93D82475972F}"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Gulim" pitchFamily="34" charset="-127"/>
            </a:endParaRPr>
          </a:p>
        </p:txBody>
      </p:sp>
    </p:spTree>
    <p:extLst>
      <p:ext uri="{BB962C8B-B14F-4D97-AF65-F5344CB8AC3E}">
        <p14:creationId xmlns:p14="http://schemas.microsoft.com/office/powerpoint/2010/main" val="2881774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D44178-F084-49D3-81DC-202B1CB961BE}"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044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F3154E-CE64-452E-AE47-8F1B0146EF9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588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A60260-9FF9-4FF2-8F48-410F7CF65844}"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238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7929B3-E87B-46FF-ACCB-D3778D7A2941}"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9561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656542-59FF-4CA4-8761-7724B0E08CD2}"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573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8653E9-3263-4D11-88D8-B5D8C98B060D}"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34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FE3EE7-9382-4D11-9177-E4CF2626944A}"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803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C4C340-37BA-4C34-85E6-E81445732795}"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747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27EB69-012A-43C7-952A-69B0A4B68974}"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2166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87011-DAB7-410F-A90A-0F6211C445B8}"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731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92084-49D4-45E8-954E-C24FF30F9B87}"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763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1AC09-D0F5-45B6-A8A2-BB8D8D2A5F7A}"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213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CA417-6D73-4777-83F9-9935F1DF635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75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2C9AA-1DF4-4CCC-992B-79F55FFCE559}"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750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40272C-EEE5-4250-9501-4CE5DB035B12}"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406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7FA37-A7AA-4266-8D40-77C41151B716}"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40985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741BEC-2F6C-4AA3-B06F-84E7A86B272C}"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1818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7CDA0F-BD9D-49D3-A855-3CAA974169CC}"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2041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94B756-62AD-4757-BD06-2946EB690F66}"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0352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CC7D9F-EB68-400D-9D8B-956B7553BC05}"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2547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7C697D-F374-42F2-B40D-15D7B32929B1}"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6926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3724B6-5E2A-482B-A1AA-2EE79EDB2D94}" type="slidenum">
              <a:rPr lang="en-US" altLang="de-DE" sz="1300" smtClean="0"/>
              <a:pPr>
                <a:spcBef>
                  <a:spcPct val="0"/>
                </a:spcBef>
              </a:pPr>
              <a:t>49</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5524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23EBD2-4849-4B73-8011-DF55F17D6FF7}" type="slidenum">
              <a:rPr lang="en-US" altLang="de-DE" sz="1300" smtClean="0"/>
              <a:pPr>
                <a:spcBef>
                  <a:spcPct val="0"/>
                </a:spcBef>
              </a:pPr>
              <a:t>50</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6446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866D13-3799-4D7B-B7A6-3B2E759CAA38}"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49591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A80A97-F8B0-4BFE-8F9C-57629AFF8233}"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6703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C1215-D56D-42FD-87C5-8DB229DC97FC}"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24765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465DA9-A989-41AF-AFD0-F798C3683C1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99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4705A1-B901-4392-BBF1-BBE364C337AC}"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64253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7FC99A-DDF0-4B9D-BE4D-6FD856638E40}"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112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4518D-8B5B-4DD0-8B01-8B6DC10B31D9}"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40001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1034FB-CD99-409D-870D-95C152834DF1}"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810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AA6B9-E069-42B3-BD96-72BA58D8DE89}"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1266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D991AD-173B-485D-8E3C-C96E0711F2A7}"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8442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7B6F3-3BD8-4CE1-98AC-F908D834DCD4}"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90966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9FD9F2-B9EB-4A69-B38E-63B62FF75C7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822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A70ACE-5A72-4C5D-82A9-70BB47717205}"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0371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FAE5E5-6E98-400D-AA4D-55DCEB6C5A7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01832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765448-E6CD-4A98-A6BE-91591ED7EF23}"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8129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76447-647A-4575-ADF2-2C27F3D1F2E9}"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86584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2B73E8-32AA-4413-BB47-414656951651}"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136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F5D570-7699-4FEA-8208-39E8B9805204}"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8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FA5F1-5E55-4D24-9EA8-942248DFE51C}"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5217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35057-7E81-4D4B-B816-04CC285BF7FE}"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6228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A3EDC-E200-48F9-AFE6-C6FE588C70D9}"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13612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E1AA99-4C25-4892-90B5-9CF1BB864265}"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66293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57CC87-6D5E-4CE4-A189-AF0D40789866}"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8665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0ECD2E-430E-4401-9DA9-393A4E6F7226}"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1042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A409C5-9B4E-493C-9651-4A56C187ACA6}"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6441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E50AB3-C2E2-42EB-8C95-99065397E4F2}"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04137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4AD38-7EE4-4067-8FB5-D847D3B9ADEA}"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8882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596A1-A766-46F7-ACB6-27B2F0282FD5}"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8714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0EF449-A42E-4791-8F6B-7D2268DD5C52}"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3693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F4664-38D5-49C8-9792-10CB29394270}"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60586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F746B0-3FCB-45B4-ADEA-1A99972DAD74}"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79991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2E79D-7E62-415F-B526-F4BF75C5CAB1}"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360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43233-0E6C-4C5E-9B7A-52EE1EE61B79}"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28201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DFDC6F-676C-4A2E-AF2A-62EF4D562B2A}"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3397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7718FBA-1342-40E3-A154-C07A2F2DAF9C}" type="slidenum">
              <a:rPr lang="ko-KR" altLang="de-DE" smtClean="0"/>
              <a:pPr>
                <a:defRPr/>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441F3177-F64C-480E-B6A1-0F3127E83268}" type="slidenum">
              <a:rPr lang="ko-KR" altLang="de-DE" smtClean="0"/>
              <a:pPr>
                <a:defRPr/>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61CD4EA1-8A39-44A5-9369-6BAD1C01A13E}"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5" name="Slide Number Placeholder 4"/>
          <p:cNvSpPr>
            <a:spLocks noGrp="1"/>
          </p:cNvSpPr>
          <p:nvPr>
            <p:ph type="sldNum" sz="quarter" idx="12"/>
          </p:nvPr>
        </p:nvSpPr>
        <p:spPr bwMode="gray"/>
        <p:txBody>
          <a:bodyPr/>
          <a:lstStyle>
            <a:lvl1pPr>
              <a:defRPr b="0"/>
            </a:lvl1pPr>
          </a:lstStyle>
          <a:p>
            <a:pPr>
              <a:defRPr/>
            </a:pPr>
            <a:fld id="{3DC7CAB7-C1AB-4E05-AC8D-C9AE75495BF1}" type="slidenum">
              <a:rPr lang="ko-KR" altLang="de-DE" smtClean="0"/>
              <a:pPr>
                <a:defRPr/>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94A889F6-3A3D-424A-9A6A-88C19AD51556}" type="slidenum">
              <a:rPr lang="ko-KR" altLang="de-DE" smtClean="0"/>
              <a:pPr>
                <a:defRPr/>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7763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362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56182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64836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34589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46222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58246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649479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837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36696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78612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6962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CD4EA1-8A39-44A5-9369-6BAD1C01A13E}" type="slidenum">
              <a:rPr lang="ko-KR" altLang="de-DE" smtClean="0"/>
              <a:pPr>
                <a:defRPr/>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8814857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ko-KR" altLang="en-US" dirty="0"/>
              <a:t>기억</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6659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a:t>
            </a:fld>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a:t>
            </a:r>
            <a:r>
              <a:rPr lang="ko-KR" altLang="en-US" sz="2400">
                <a:solidFill>
                  <a:srgbClr val="333333"/>
                </a:solidFill>
              </a:rPr>
              <a:t>않는다</a:t>
            </a:r>
            <a:r>
              <a:rPr lang="en-US" altLang="ko-KR" sz="2400">
                <a:solidFill>
                  <a:srgbClr val="333333"/>
                </a:solidFill>
              </a:rPr>
              <a:t>.</a:t>
            </a:r>
            <a:endParaRPr lang="en-US"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a:t>
            </a:fld>
            <a:endParaRPr lang="de-DE" altLang="ko-KR">
              <a:latin typeface="+mn-lt"/>
            </a:endParaRPr>
          </a:p>
        </p:txBody>
      </p:sp>
    </p:spTree>
    <p:extLst>
      <p:ext uri="{BB962C8B-B14F-4D97-AF65-F5344CB8AC3E}">
        <p14:creationId xmlns:p14="http://schemas.microsoft.com/office/powerpoint/2010/main" val="334269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 </a:t>
            </a:r>
            <a:r>
              <a:rPr lang="ko-KR" altLang="en-US" sz="2400" dirty="0">
                <a:solidFill>
                  <a:srgbClr val="FFFFFF"/>
                </a:solidFill>
              </a:rPr>
              <a:t>우리 뇌는 불필요한 정보로 지나치게 많은 부담을 받지 않는다</a:t>
            </a:r>
            <a:r>
              <a:rPr lang="en-US" altLang="ko-KR" sz="2400" dirty="0">
                <a:solidFill>
                  <a:srgbClr val="FFFFFF"/>
                </a:solidFill>
              </a:rPr>
              <a:t>. </a:t>
            </a:r>
            <a:r>
              <a:rPr lang="ko-KR" altLang="en-US" sz="2400" dirty="0">
                <a:solidFill>
                  <a:srgbClr val="FFFFFF"/>
                </a:solidFill>
              </a:rPr>
              <a:t>대체로 불필요한 정보는 잊혀진다</a:t>
            </a:r>
            <a:r>
              <a:rPr lang="en-US" altLang="ko-KR" sz="2400" dirty="0">
                <a:solidFill>
                  <a:srgbClr val="FFFFFF"/>
                </a:solidFill>
              </a:rPr>
              <a:t>…</a:t>
            </a:r>
            <a:r>
              <a:rPr lang="ko-KR" altLang="en-US" sz="2400" dirty="0">
                <a:solidFill>
                  <a:srgbClr val="FFFFFF"/>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en-US" altLang="ko-KR" sz="2400" dirty="0">
                <a:solidFill>
                  <a:srgbClr val="FFFFFF"/>
                </a:solidFill>
              </a:rPr>
              <a:t>… </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a:t>
            </a:fld>
            <a:endParaRPr lang="de-DE" altLang="ko-KR">
              <a:latin typeface="+mn-lt"/>
            </a:endParaRPr>
          </a:p>
        </p:txBody>
      </p:sp>
    </p:spTree>
    <p:extLst>
      <p:ext uri="{BB962C8B-B14F-4D97-AF65-F5344CB8AC3E}">
        <p14:creationId xmlns:p14="http://schemas.microsoft.com/office/powerpoint/2010/main" val="43374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en-US" altLang="ko-KR" sz="2400" dirty="0">
                <a:solidFill>
                  <a:srgbClr val="FFFFFF"/>
                </a:solidFill>
              </a:rPr>
              <a:t>… </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a:t>
            </a:fld>
            <a:endParaRPr lang="de-DE" altLang="ko-KR">
              <a:latin typeface="+mn-lt"/>
            </a:endParaRPr>
          </a:p>
        </p:txBody>
      </p:sp>
    </p:spTree>
    <p:extLst>
      <p:ext uri="{BB962C8B-B14F-4D97-AF65-F5344CB8AC3E}">
        <p14:creationId xmlns:p14="http://schemas.microsoft.com/office/powerpoint/2010/main" val="421374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a:t>
            </a:r>
            <a:r>
              <a:rPr lang="ko-KR" altLang="en-US" sz="2400" dirty="0">
                <a:solidFill>
                  <a:srgbClr val="333333"/>
                </a:solidFill>
              </a:rPr>
              <a:t>분전에 들었던 이야기의 세부사항은 약 </a:t>
            </a:r>
            <a:r>
              <a:rPr lang="en-US" altLang="ko-KR" sz="2400" dirty="0">
                <a:solidFill>
                  <a:srgbClr val="333333"/>
                </a:solidFill>
              </a:rPr>
              <a:t>40%</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 … </a:t>
            </a:r>
            <a:r>
              <a:rPr lang="ko-KR" altLang="en-US" sz="2400" dirty="0">
                <a:solidFill>
                  <a:srgbClr val="333333"/>
                </a:solidFill>
              </a:rPr>
              <a:t>여러 중요한 정보도 함께 없어진다 </a:t>
            </a:r>
            <a:r>
              <a:rPr lang="en-US" altLang="ko-KR" sz="2400" dirty="0">
                <a:solidFill>
                  <a:srgbClr val="333333"/>
                </a:solidFill>
              </a:rPr>
              <a:t>(</a:t>
            </a:r>
            <a:r>
              <a:rPr lang="ko-KR" altLang="en-US" sz="2400" dirty="0">
                <a:solidFill>
                  <a:srgbClr val="333333"/>
                </a:solidFill>
              </a:rPr>
              <a:t>약속</a:t>
            </a:r>
            <a:r>
              <a:rPr lang="en-US" altLang="ko-KR" sz="2400" dirty="0">
                <a:solidFill>
                  <a:srgbClr val="333333"/>
                </a:solidFill>
              </a:rPr>
              <a:t>, </a:t>
            </a:r>
            <a:r>
              <a:rPr lang="ko-KR" altLang="en-US" sz="2400" dirty="0">
                <a:solidFill>
                  <a:srgbClr val="333333"/>
                </a:solidFill>
              </a:rPr>
              <a:t>휴가에서의 추억</a:t>
            </a:r>
            <a:r>
              <a:rPr lang="en-US" altLang="ko-KR" sz="2400" dirty="0">
                <a:solidFill>
                  <a:srgbClr val="333333"/>
                </a:solidFill>
              </a:rPr>
              <a:t>, </a:t>
            </a:r>
            <a:r>
              <a:rPr lang="ko-KR" altLang="en-US" sz="2400" dirty="0">
                <a:solidFill>
                  <a:srgbClr val="333333"/>
                </a:solidFill>
              </a:rPr>
              <a:t>학교에서 배운 지식</a:t>
            </a:r>
            <a:r>
              <a:rPr lang="en-US" altLang="ko-KR" sz="2400" dirty="0">
                <a:solidFill>
                  <a:srgbClr val="333333"/>
                </a:solidFill>
              </a:rPr>
              <a:t>…)</a:t>
            </a: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a:t>
            </a:fld>
            <a:endParaRPr lang="de-DE" altLang="ko-KR">
              <a:latin typeface="+mn-lt"/>
            </a:endParaRPr>
          </a:p>
        </p:txBody>
      </p:sp>
    </p:spTree>
    <p:extLst>
      <p:ext uri="{BB962C8B-B14F-4D97-AF65-F5344CB8AC3E}">
        <p14:creationId xmlns:p14="http://schemas.microsoft.com/office/powerpoint/2010/main" val="4210018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기억력을 어떻게 향상시키나</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a:t>
            </a:fld>
            <a:endParaRPr lang="de-DE" altLang="ko-KR">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a:t>
            </a:fld>
            <a:endParaRPr lang="de-DE" altLang="ko-KR">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9</a:t>
            </a:fld>
            <a:endParaRPr lang="de-DE" altLang="ko-KR">
              <a:latin typeface="+mn-lt"/>
            </a:endParaRPr>
          </a:p>
        </p:txBody>
      </p:sp>
    </p:spTree>
    <p:extLst>
      <p:ext uri="{BB962C8B-B14F-4D97-AF65-F5344CB8AC3E}">
        <p14:creationId xmlns:p14="http://schemas.microsoft.com/office/powerpoint/2010/main" val="1386054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10</a:t>
            </a:fld>
            <a:endParaRPr lang="de-DE" altLang="ko-KR">
              <a:latin typeface="+mn-lt"/>
            </a:endParaRPr>
          </a:p>
        </p:txBody>
      </p:sp>
    </p:spTree>
    <p:extLst>
      <p:ext uri="{BB962C8B-B14F-4D97-AF65-F5344CB8AC3E}">
        <p14:creationId xmlns:p14="http://schemas.microsoft.com/office/powerpoint/2010/main" val="71917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11</a:t>
            </a:fld>
            <a:endParaRPr lang="de-DE" altLang="ko-KR">
              <a:latin typeface="+mn-lt"/>
            </a:endParaRPr>
          </a:p>
        </p:txBody>
      </p:sp>
    </p:spTree>
    <p:extLst>
      <p:ext uri="{BB962C8B-B14F-4D97-AF65-F5344CB8AC3E}">
        <p14:creationId xmlns:p14="http://schemas.microsoft.com/office/powerpoint/2010/main" val="215781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12</a:t>
            </a:fld>
            <a:endParaRPr lang="de-DE" altLang="ko-KR">
              <a:latin typeface="+mn-lt"/>
            </a:endParaRPr>
          </a:p>
        </p:txBody>
      </p:sp>
    </p:spTree>
    <p:extLst>
      <p:ext uri="{BB962C8B-B14F-4D97-AF65-F5344CB8AC3E}">
        <p14:creationId xmlns:p14="http://schemas.microsoft.com/office/powerpoint/2010/main" val="1388400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dirty="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a:p>
            <a:pPr marL="342900" lvl="0" indent="-342900" defTabSz="914400" fontAlgn="base">
              <a:buClr>
                <a:srgbClr val="333333"/>
              </a:buClr>
              <a:buFont typeface="WingDings"/>
              <a:buChar char=""/>
            </a:pPr>
            <a:r>
              <a:rPr kumimoji="1" lang="ko-KR" altLang="en-US" sz="2000" dirty="0">
                <a:solidFill>
                  <a:srgbClr val="333333"/>
                </a:solidFill>
              </a:rPr>
              <a:t>학습 후에는 수면을 취해라</a:t>
            </a:r>
            <a:r>
              <a:rPr lang="en-US" altLang="ko-KR" sz="2000" dirty="0">
                <a:solidFill>
                  <a:srgbClr val="333333"/>
                </a:solidFill>
              </a:rPr>
              <a:t>(</a:t>
            </a:r>
            <a:r>
              <a:rPr lang="ko-KR" altLang="en-US" sz="2000" dirty="0">
                <a:solidFill>
                  <a:srgbClr val="333333"/>
                </a:solidFill>
              </a:rPr>
              <a:t>머리가 더 복잡해 지는 것 방지</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13</a:t>
            </a:fld>
            <a:endParaRPr lang="de-DE" altLang="ko-KR">
              <a:latin typeface="+mn-lt"/>
            </a:endParaRPr>
          </a:p>
        </p:txBody>
      </p:sp>
    </p:spTree>
    <p:extLst>
      <p:ext uri="{BB962C8B-B14F-4D97-AF65-F5344CB8AC3E}">
        <p14:creationId xmlns:p14="http://schemas.microsoft.com/office/powerpoint/2010/main" val="163064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latinLnBrk="1">
              <a:buClr>
                <a:srgbClr val="333333"/>
              </a:buClr>
              <a:buFont typeface="WingDings"/>
              <a:buChar char=""/>
            </a:pPr>
            <a:r>
              <a:rPr lang="ko-KR" altLang="en-US" sz="2000">
                <a:solidFill>
                  <a:srgbClr val="333333"/>
                </a:solidFill>
              </a:rPr>
              <a:t>반복하기와 실행하기</a:t>
            </a:r>
            <a:r>
              <a:rPr kumimoji="1" lang="en-US" altLang="ko-KR" sz="2000" dirty="0">
                <a:solidFill>
                  <a:srgbClr val="333333"/>
                </a:solidFill>
              </a:rPr>
              <a:t>; </a:t>
            </a:r>
            <a:r>
              <a:rPr kumimoji="1" lang="ko-KR" altLang="en-US" sz="2000" dirty="0">
                <a:solidFill>
                  <a:srgbClr val="333333"/>
                </a:solidFill>
              </a:rPr>
              <a:t>완전히 이해하기 </a:t>
            </a:r>
            <a:r>
              <a:rPr kumimoji="1" lang="en-US" altLang="ko-KR" sz="2000" dirty="0">
                <a:solidFill>
                  <a:srgbClr val="333333"/>
                </a:solidFill>
              </a:rPr>
              <a:t>(</a:t>
            </a:r>
            <a:r>
              <a:rPr kumimoji="1" lang="ko-KR" altLang="en-US" sz="2000" dirty="0">
                <a:solidFill>
                  <a:srgbClr val="333333"/>
                </a:solidFill>
              </a:rPr>
              <a:t>파악하기</a:t>
            </a:r>
            <a:r>
              <a:rPr kumimoji="1" lang="en-US" altLang="ko-KR" sz="2000" dirty="0">
                <a:solidFill>
                  <a:srgbClr val="333333"/>
                </a:solidFill>
              </a:rPr>
              <a:t>, </a:t>
            </a:r>
            <a:r>
              <a:rPr kumimoji="1" lang="ko-KR" altLang="en-US" sz="2000" dirty="0">
                <a:solidFill>
                  <a:srgbClr val="333333"/>
                </a:solidFill>
              </a:rPr>
              <a:t>깨닫기</a:t>
            </a:r>
            <a:r>
              <a:rPr kumimoji="1" lang="en-US" altLang="ko-KR" sz="2000" dirty="0">
                <a:solidFill>
                  <a:srgbClr val="333333"/>
                </a:solidFill>
              </a:rPr>
              <a:t>)</a:t>
            </a:r>
            <a:endParaRPr kumimoji="1" lang="ko-KR" altLang="en-US" sz="2000" dirty="0">
              <a:solidFill>
                <a:srgbClr val="333333"/>
              </a:solidFill>
            </a:endParaRPr>
          </a:p>
          <a:p>
            <a:pPr marL="342900" lvl="0" indent="-342900" defTabSz="914400" fontAlgn="base">
              <a:buClr>
                <a:srgbClr val="333333"/>
              </a:buClr>
              <a:buFont typeface="WingDings"/>
              <a:buChar char=""/>
            </a:pPr>
            <a:r>
              <a:rPr lang="ko-KR" altLang="en-US" sz="2000" dirty="0">
                <a:solidFill>
                  <a:srgbClr val="333333"/>
                </a:solidFill>
              </a:rPr>
              <a:t>추상적 요소를 활용</a:t>
            </a:r>
            <a:r>
              <a:rPr lang="en-US" altLang="ko-KR" sz="2000" dirty="0">
                <a:solidFill>
                  <a:srgbClr val="333333"/>
                </a:solidFill>
              </a:rPr>
              <a:t>: </a:t>
            </a:r>
            <a:r>
              <a:rPr kumimoji="1" lang="ko-KR" altLang="en-US" sz="2000" dirty="0">
                <a:solidFill>
                  <a:srgbClr val="333333"/>
                </a:solidFill>
              </a:rPr>
              <a:t>예시나 간단한 기억을 돕는 도움들을 생각해보도록 노력하라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나사못</a:t>
            </a:r>
            <a:r>
              <a:rPr lang="en-US" altLang="ko-KR" sz="2000" dirty="0">
                <a:solidFill>
                  <a:srgbClr val="333333"/>
                </a:solidFill>
              </a:rPr>
              <a:t>: </a:t>
            </a:r>
            <a:r>
              <a:rPr lang="ko-KR" altLang="en-US" sz="2000" dirty="0">
                <a:solidFill>
                  <a:srgbClr val="333333"/>
                </a:solidFill>
              </a:rPr>
              <a:t>왼손잡이의 </a:t>
            </a:r>
            <a:r>
              <a:rPr lang="en-US" altLang="ko-KR" sz="2000" dirty="0">
                <a:solidFill>
                  <a:srgbClr val="333333"/>
                </a:solidFill>
              </a:rPr>
              <a:t>left=</a:t>
            </a:r>
            <a:r>
              <a:rPr lang="ko-KR" altLang="en-US" sz="2000" dirty="0">
                <a:solidFill>
                  <a:srgbClr val="333333"/>
                </a:solidFill>
              </a:rPr>
              <a:t>느슨함의 </a:t>
            </a:r>
            <a:r>
              <a:rPr lang="en-US" altLang="ko-KR" sz="2000" dirty="0" err="1">
                <a:solidFill>
                  <a:srgbClr val="333333"/>
                </a:solidFill>
              </a:rPr>
              <a:t>loosy</a:t>
            </a:r>
            <a:r>
              <a:rPr lang="en-US" altLang="ko-KR" sz="2000" dirty="0">
                <a:solidFill>
                  <a:srgbClr val="333333"/>
                </a:solidFill>
              </a:rPr>
              <a:t>; </a:t>
            </a:r>
            <a:r>
              <a:rPr lang="ko-KR" altLang="en-US" sz="2000" dirty="0">
                <a:solidFill>
                  <a:srgbClr val="333333"/>
                </a:solidFill>
              </a:rPr>
              <a:t>오른손잡이의</a:t>
            </a:r>
            <a:r>
              <a:rPr lang="en-US" altLang="ko-KR" sz="2000" dirty="0">
                <a:solidFill>
                  <a:srgbClr val="333333"/>
                </a:solidFill>
              </a:rPr>
              <a:t> right=</a:t>
            </a:r>
            <a:r>
              <a:rPr lang="ko-KR" altLang="en-US" sz="2000" dirty="0">
                <a:solidFill>
                  <a:srgbClr val="333333"/>
                </a:solidFill>
              </a:rPr>
              <a:t>단단히 죔의 </a:t>
            </a:r>
            <a:r>
              <a:rPr lang="en-US" altLang="ko-KR" sz="2000" dirty="0">
                <a:solidFill>
                  <a:srgbClr val="333333"/>
                </a:solidFill>
              </a:rPr>
              <a:t>tight, </a:t>
            </a:r>
            <a:r>
              <a:rPr lang="ko-KR" altLang="en-US" sz="2000" dirty="0">
                <a:solidFill>
                  <a:srgbClr val="333333"/>
                </a:solidFill>
              </a:rPr>
              <a:t>비슷한 모음</a:t>
            </a:r>
            <a:r>
              <a:rPr lang="en-US" altLang="ko-KR" sz="2000" dirty="0">
                <a:solidFill>
                  <a:srgbClr val="333333"/>
                </a:solidFill>
              </a:rPr>
              <a:t>, </a:t>
            </a:r>
            <a:r>
              <a:rPr lang="ko-KR" altLang="en-US" sz="2000" dirty="0">
                <a:solidFill>
                  <a:srgbClr val="333333"/>
                </a:solidFill>
              </a:rPr>
              <a:t>자음 사용</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정보를 실재로 존재하는 지식과 결합시켜라</a:t>
            </a:r>
          </a:p>
          <a:p>
            <a:pPr marL="342900" lvl="0" indent="-342900" defTabSz="914400" fontAlgn="base">
              <a:buClr>
                <a:srgbClr val="333333"/>
              </a:buClr>
              <a:buFont typeface="WingDings"/>
              <a:buChar char=""/>
            </a:pPr>
            <a:r>
              <a:rPr lang="ko-KR" altLang="en-US" sz="2000" dirty="0">
                <a:solidFill>
                  <a:srgbClr val="333333"/>
                </a:solidFill>
              </a:rPr>
              <a:t>너무 오래 동안 공부하는 것은 피함</a:t>
            </a:r>
          </a:p>
          <a:p>
            <a:pPr marL="342900" lvl="0" indent="-342900" defTabSz="914400" fontAlgn="base">
              <a:buClr>
                <a:srgbClr val="333333"/>
              </a:buClr>
              <a:buFont typeface="WingDings"/>
              <a:buChar char=""/>
            </a:pPr>
            <a:r>
              <a:rPr lang="ko-KR" altLang="en-US" sz="2000" dirty="0">
                <a:solidFill>
                  <a:srgbClr val="333333"/>
                </a:solidFill>
              </a:rPr>
              <a:t>술은 마시지 않거나 조금만 함</a:t>
            </a:r>
          </a:p>
          <a:p>
            <a:pPr marL="342900" lvl="0" indent="-342900" defTabSz="914400" fontAlgn="base">
              <a:buClr>
                <a:srgbClr val="333333"/>
              </a:buClr>
              <a:buFont typeface="WingDings"/>
              <a:buChar char=""/>
            </a:pPr>
            <a:r>
              <a:rPr kumimoji="1" lang="ko-KR" altLang="en-US" sz="2000" dirty="0">
                <a:solidFill>
                  <a:srgbClr val="333333"/>
                </a:solidFill>
              </a:rPr>
              <a:t>학습 후에는 수면을 취해라</a:t>
            </a:r>
            <a:r>
              <a:rPr lang="en-US" altLang="ko-KR" sz="2000" dirty="0">
                <a:solidFill>
                  <a:srgbClr val="333333"/>
                </a:solidFill>
              </a:rPr>
              <a:t>(</a:t>
            </a:r>
            <a:r>
              <a:rPr lang="ko-KR" altLang="en-US" sz="2000" dirty="0">
                <a:solidFill>
                  <a:srgbClr val="333333"/>
                </a:solidFill>
              </a:rPr>
              <a:t>머리가 더 복잡해 지는 것 방지</a:t>
            </a:r>
            <a:r>
              <a:rPr lang="en-US" altLang="ko-KR" sz="2000" dirty="0">
                <a:solidFill>
                  <a:srgbClr val="333333"/>
                </a:solidFill>
              </a:rPr>
              <a:t>)</a:t>
            </a:r>
          </a:p>
          <a:p>
            <a:pPr marL="342900" lvl="0" indent="-342900" defTabSz="914400" fontAlgn="base">
              <a:buClr>
                <a:srgbClr val="333333"/>
              </a:buClr>
              <a:buFont typeface="WingDings"/>
              <a:buChar char=""/>
            </a:pPr>
            <a:r>
              <a:rPr kumimoji="1" lang="ko-KR" altLang="en-US" sz="2000" dirty="0">
                <a:solidFill>
                  <a:srgbClr val="333333"/>
                </a:solidFill>
              </a:rPr>
              <a:t>학습하는 동안에는 많은 감각을 사용하라</a:t>
            </a:r>
            <a:r>
              <a:rPr kumimoji="1" lang="en-US" altLang="ko-KR" sz="2000" dirty="0">
                <a:solidFill>
                  <a:srgbClr val="333333"/>
                </a:solidFill>
              </a:rPr>
              <a:t>(</a:t>
            </a:r>
            <a:r>
              <a:rPr kumimoji="1" lang="ko-KR" altLang="en-US" sz="2000" dirty="0">
                <a:solidFill>
                  <a:srgbClr val="333333"/>
                </a:solidFill>
              </a:rPr>
              <a:t>예</a:t>
            </a:r>
            <a:r>
              <a:rPr kumimoji="1" lang="en-US" altLang="ko-KR" sz="2000" dirty="0">
                <a:solidFill>
                  <a:srgbClr val="333333"/>
                </a:solidFill>
              </a:rPr>
              <a:t>, </a:t>
            </a:r>
            <a:r>
              <a:rPr kumimoji="1" lang="ko-KR" altLang="en-US" sz="2000" dirty="0">
                <a:solidFill>
                  <a:srgbClr val="333333"/>
                </a:solidFill>
              </a:rPr>
              <a:t>듣기</a:t>
            </a:r>
            <a:r>
              <a:rPr kumimoji="1" lang="en-US" altLang="ko-KR" sz="2000" dirty="0">
                <a:solidFill>
                  <a:srgbClr val="333333"/>
                </a:solidFill>
              </a:rPr>
              <a:t>, </a:t>
            </a:r>
            <a:r>
              <a:rPr kumimoji="1" lang="ko-KR" altLang="en-US" sz="2000" dirty="0">
                <a:solidFill>
                  <a:srgbClr val="333333"/>
                </a:solidFill>
              </a:rPr>
              <a:t>보기</a:t>
            </a:r>
            <a:r>
              <a:rPr kumimoji="1" lang="en-US" altLang="ko-KR" sz="2000" dirty="0">
                <a:solidFill>
                  <a:srgbClr val="333333"/>
                </a:solidFill>
              </a:rPr>
              <a:t>, </a:t>
            </a:r>
            <a:r>
              <a:rPr kumimoji="1" lang="ko-KR" altLang="en-US" sz="2000" dirty="0">
                <a:solidFill>
                  <a:srgbClr val="333333"/>
                </a:solidFill>
              </a:rPr>
              <a:t>쓰기</a:t>
            </a:r>
            <a:r>
              <a:rPr kumimoji="1"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14</a:t>
            </a:fld>
            <a:endParaRPr lang="de-DE" altLang="ko-KR">
              <a:latin typeface="+mn-lt"/>
            </a:endParaRPr>
          </a:p>
        </p:txBody>
      </p:sp>
    </p:spTree>
    <p:extLst>
      <p:ext uri="{BB962C8B-B14F-4D97-AF65-F5344CB8AC3E}">
        <p14:creationId xmlns:p14="http://schemas.microsoft.com/office/powerpoint/2010/main" val="3134625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69280" cy="4248000"/>
          </a:xfrm>
        </p:spPr>
        <p:txBody>
          <a:bodyPr/>
          <a:lstStyle/>
          <a:p>
            <a:pPr lvl="0" defTabSz="914400" fontAlgn="base" latinLnBrk="1">
              <a:buClr>
                <a:srgbClr val="004992"/>
              </a:buClr>
            </a:pPr>
            <a:r>
              <a:rPr kumimoji="1" lang="ko-KR" altLang="en-US" sz="2400" dirty="0">
                <a:solidFill>
                  <a:srgbClr val="004992"/>
                </a:solidFill>
              </a:rPr>
              <a:t>학습하는 동안에 더 많은 감각을 사용할수록 더 잘 기억된다</a:t>
            </a:r>
            <a:r>
              <a:rPr kumimoji="1" lang="en-US" altLang="ko-KR" sz="2400" dirty="0">
                <a:solidFill>
                  <a:srgbClr val="004992"/>
                </a:solidFill>
              </a:rPr>
              <a:t>!</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15</a:t>
            </a:fld>
            <a:endParaRPr lang="de-DE" altLang="ko-KR">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Memory recollection in % </a:t>
            </a:r>
            <a:r>
              <a:rPr lang="ko-KR" altLang="en-US" sz="1400" b="1">
                <a:latin typeface="+mn-lt"/>
              </a:rPr>
              <a:t>기억률</a:t>
            </a:r>
            <a:endParaRPr lang="en-GB" altLang="de-DE" sz="1400" b="1" dirty="0">
              <a:latin typeface="+mn-lt"/>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적용</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우리는 같은 것을 모두 인식하고 기억하는가</a:t>
            </a:r>
            <a:r>
              <a:rPr lang="en-US" altLang="ko-KR"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16</a:t>
            </a:fld>
            <a:endParaRPr lang="de-DE" altLang="ko-KR">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ko-KR" altLang="en-US" sz="2400" dirty="0">
                <a:solidFill>
                  <a:srgbClr val="333333"/>
                </a:solidFill>
                <a:ea typeface="+mj-ea"/>
                <a:cs typeface="+mj-cs"/>
              </a:rPr>
              <a:t>예</a:t>
            </a:r>
            <a:r>
              <a:rPr lang="en-US" altLang="ko-KR" sz="2400" dirty="0">
                <a:solidFill>
                  <a:srgbClr val="333333"/>
                </a:solidFill>
                <a:ea typeface="+mj-ea"/>
                <a:cs typeface="+mj-cs"/>
              </a:rPr>
              <a:t>: </a:t>
            </a:r>
            <a:r>
              <a:rPr lang="ko-KR" altLang="en-US" sz="2400" dirty="0">
                <a:solidFill>
                  <a:srgbClr val="333333"/>
                </a:solidFill>
                <a:ea typeface="+mj-ea"/>
                <a:cs typeface="+mj-cs"/>
              </a:rPr>
              <a:t>세명의 다른 예술가가 그린 같은 스페인의 풍경</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그림속의 색깔과 크기와 관련하여 차이점에 주의를 기울여주세요</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화가들이 다르거나 생략한 부분들이 있습니까</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17</a:t>
            </a:fld>
            <a:endParaRPr lang="de-DE" altLang="ko-KR">
              <a:latin typeface="+mn-lt"/>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버나드 헴펠</a:t>
            </a:r>
            <a:endParaRPr lang="de-DE" altLang="de-DE" sz="1800" b="0" dirty="0">
              <a:latin typeface="+mn-lt"/>
            </a:endParaRP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헬무트 샥</a:t>
            </a:r>
            <a:endParaRPr lang="de-DE" altLang="de-DE" sz="1800" b="0" dirty="0">
              <a:latin typeface="+mn-lt"/>
            </a:endParaRP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a:latin typeface="+mn-lt"/>
              </a:rPr>
              <a:t>안드레아스 바이스거버</a:t>
            </a:r>
            <a:endParaRPr lang="de-DE" altLang="de-DE" sz="1800" b="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모든 사람들은 사물을 다르게 인식한다</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세가지 그림에서와 같이</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같은 풍경이 다르게 강조되어 묘사되었다</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18</a:t>
            </a:fld>
            <a:endParaRPr lang="de-DE" altLang="ko-KR">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버나드 헴펠</a:t>
            </a:r>
            <a:r>
              <a:rPr lang="en-US" altLang="ko-KR" sz="1200" b="0">
                <a:latin typeface="+mn-lt"/>
              </a:rPr>
              <a:t>: </a:t>
            </a:r>
            <a:r>
              <a:rPr lang="ko-KR" altLang="en-US" sz="1200" b="0">
                <a:latin typeface="+mn-lt"/>
              </a:rPr>
              <a:t>풍경의 색깔은 훨씬 더 짙은 황토색이다</a:t>
            </a:r>
            <a:r>
              <a:rPr lang="en-US" altLang="ko-KR" sz="1200" b="0">
                <a:latin typeface="+mn-lt"/>
              </a:rPr>
              <a:t>. </a:t>
            </a:r>
            <a:r>
              <a:rPr lang="ko-KR" altLang="en-US" sz="1200" b="0">
                <a:latin typeface="+mn-lt"/>
              </a:rPr>
              <a:t>길 옆의 나무는 사라져 있다 </a:t>
            </a:r>
            <a:r>
              <a:rPr lang="en-US" altLang="ko-KR" sz="1200" b="0">
                <a:latin typeface="+mn-lt"/>
              </a:rPr>
              <a:t>(</a:t>
            </a:r>
            <a:r>
              <a:rPr lang="ko-KR" altLang="en-US" sz="1200" b="0">
                <a:latin typeface="+mn-lt"/>
              </a:rPr>
              <a:t>붉은색 동그라미</a:t>
            </a:r>
            <a:r>
              <a:rPr lang="en-US" altLang="ko-KR" sz="1200" b="0">
                <a:latin typeface="+mn-lt"/>
              </a:rPr>
              <a:t>) </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헬무트 샥</a:t>
            </a:r>
            <a:r>
              <a:rPr lang="en-US" altLang="ko-KR" sz="1200" b="0">
                <a:latin typeface="+mn-lt"/>
              </a:rPr>
              <a:t>: </a:t>
            </a:r>
            <a:r>
              <a:rPr lang="ko-KR" altLang="en-US" sz="1200" b="0">
                <a:latin typeface="+mn-lt"/>
              </a:rPr>
              <a:t>이 그림에서는</a:t>
            </a:r>
            <a:r>
              <a:rPr lang="en-US" altLang="ko-KR" sz="1200" b="0">
                <a:latin typeface="+mn-lt"/>
              </a:rPr>
              <a:t>, </a:t>
            </a:r>
            <a:r>
              <a:rPr lang="ko-KR" altLang="en-US" sz="1200" b="0">
                <a:latin typeface="+mn-lt"/>
              </a:rPr>
              <a:t>지평선까지 확장된 땅의 다른 부분을 보게 된다</a:t>
            </a:r>
            <a:r>
              <a:rPr lang="en-US" altLang="ko-KR" sz="1200" b="0">
                <a:latin typeface="+mn-lt"/>
              </a:rPr>
              <a:t>. </a:t>
            </a:r>
            <a:r>
              <a:rPr lang="ko-KR" altLang="en-US" sz="1200" b="0">
                <a:latin typeface="+mn-lt"/>
              </a:rPr>
              <a:t>풍경은 훨씬 다채롭다</a:t>
            </a:r>
            <a:r>
              <a:rPr lang="en-US" altLang="ko-KR" sz="1200" b="0">
                <a:latin typeface="+mn-lt"/>
              </a:rPr>
              <a:t>. </a:t>
            </a:r>
            <a:r>
              <a:rPr lang="ko-KR" altLang="en-US" sz="1200" b="0">
                <a:latin typeface="+mn-lt"/>
              </a:rPr>
              <a:t>다른 두 개의 그림과 대조적으로</a:t>
            </a:r>
            <a:r>
              <a:rPr lang="en-US" altLang="ko-KR" sz="1200" b="0">
                <a:latin typeface="+mn-lt"/>
              </a:rPr>
              <a:t>, </a:t>
            </a:r>
            <a:r>
              <a:rPr lang="ko-KR" altLang="en-US" sz="1200" b="0">
                <a:latin typeface="+mn-lt"/>
              </a:rPr>
              <a:t>나무숲은 어느 정도 지평선 바로 앞에 서있다 </a:t>
            </a:r>
            <a:r>
              <a:rPr lang="en-US" altLang="ko-KR" sz="1200" b="0">
                <a:latin typeface="+mn-lt"/>
              </a:rPr>
              <a:t>(</a:t>
            </a:r>
            <a:r>
              <a:rPr lang="ko-KR" altLang="en-US" sz="1200" b="0">
                <a:latin typeface="+mn-lt"/>
              </a:rPr>
              <a:t>뒤에 언덕이 없음</a:t>
            </a:r>
            <a:r>
              <a:rPr lang="en-US" altLang="ko-KR" sz="1200" b="0">
                <a:latin typeface="+mn-lt"/>
              </a:rPr>
              <a:t>) </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200" b="0">
                <a:latin typeface="+mn-lt"/>
              </a:rPr>
              <a:t>안드레아스 바이스거버</a:t>
            </a:r>
            <a:r>
              <a:rPr lang="en-US" altLang="ko-KR" sz="1200" b="0">
                <a:latin typeface="+mn-lt"/>
              </a:rPr>
              <a:t>: </a:t>
            </a:r>
            <a:r>
              <a:rPr lang="ko-KR" altLang="en-US" sz="1200" b="0">
                <a:latin typeface="+mn-lt"/>
              </a:rPr>
              <a:t>이 그림에서 언덕은 다른 두개의 그림에서의 언덕보다 작다 </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pPr>
            <a:r>
              <a:rPr lang="ko-KR" altLang="ko-KR" sz="2400" dirty="0">
                <a:solidFill>
                  <a:srgbClr val="333333"/>
                </a:solidFill>
              </a:rPr>
              <a:t>나중에 당신은 당신이 사진에서 본 것을 회상하고 얼마나 당신의 판단에 대해 확신하는지를 질문받을 것입니다.</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20</a:t>
            </a:fld>
            <a:endParaRPr lang="de-DE" altLang="ko-KR">
              <a:latin typeface="+mn-lt"/>
            </a:endParaRPr>
          </a:p>
        </p:txBody>
      </p:sp>
    </p:spTree>
    <p:extLst>
      <p:ext uri="{BB962C8B-B14F-4D97-AF65-F5344CB8AC3E}">
        <p14:creationId xmlns:p14="http://schemas.microsoft.com/office/powerpoint/2010/main" val="269596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pPr>
            <a:r>
              <a:rPr lang="ko-KR" altLang="ko-KR" sz="2400" dirty="0">
                <a:solidFill>
                  <a:srgbClr val="333333"/>
                </a:solidFill>
              </a:rPr>
              <a:t>나중에 당신은 당신이 사진에서 본 것을 회상하고 얼마나 당신의 판단에 대해 확신하는지를 질문받을 것입니다.</a:t>
            </a:r>
            <a:endParaRPr lang="ko-KR" altLang="en-US" sz="2400" dirty="0">
              <a:solidFill>
                <a:srgbClr val="333333"/>
              </a:solidFill>
            </a:endParaRPr>
          </a:p>
          <a:p>
            <a:pPr algn="ctr" eaLnBrk="1" hangingPunct="1">
              <a:tabLst>
                <a:tab pos="361950" algn="l"/>
              </a:tabLst>
            </a:pPr>
            <a:r>
              <a:rPr lang="ko-KR" altLang="en-US" sz="2400" dirty="0">
                <a:solidFill>
                  <a:srgbClr val="004992"/>
                </a:solidFill>
              </a:rPr>
              <a:t>가능한 한</a:t>
            </a:r>
            <a:r>
              <a:rPr lang="en-US" altLang="ko-KR" sz="2400" dirty="0">
                <a:solidFill>
                  <a:srgbClr val="004992"/>
                </a:solidFill>
              </a:rPr>
              <a:t>, </a:t>
            </a:r>
            <a:r>
              <a:rPr lang="ko-KR" altLang="en-US" sz="2400" dirty="0">
                <a:solidFill>
                  <a:srgbClr val="004992"/>
                </a:solidFill>
              </a:rPr>
              <a:t>많은 세부사항을 기억해보도록 한다</a:t>
            </a:r>
            <a:r>
              <a:rPr lang="en-US" altLang="ko-KR" sz="2400" dirty="0">
                <a:solidFill>
                  <a:srgbClr val="004992"/>
                </a:solidFill>
              </a:rPr>
              <a:t>!</a:t>
            </a:r>
            <a:endParaRPr lang="de-DE" altLang="ko-KR"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21</a:t>
            </a:fld>
            <a:endParaRPr lang="de-DE" altLang="ko-KR">
              <a:latin typeface="+mn-lt"/>
            </a:endParaRPr>
          </a:p>
        </p:txBody>
      </p:sp>
    </p:spTree>
    <p:extLst>
      <p:ext uri="{BB962C8B-B14F-4D97-AF65-F5344CB8AC3E}">
        <p14:creationId xmlns:p14="http://schemas.microsoft.com/office/powerpoint/2010/main" val="1740501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22</a:t>
            </a:fld>
            <a:endParaRPr lang="de-DE" altLang="ko-KR">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해변에서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de-DE" sz="2400">
                <a:solidFill>
                  <a:srgbClr val="333333"/>
                </a:solidFill>
              </a:rPr>
              <a:t>비치파라솔</a:t>
            </a:r>
            <a:endParaRPr lang="ko-KR" altLang="en-US"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인명구조요원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수건</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23</a:t>
            </a:fld>
            <a:endParaRPr lang="de-DE" altLang="ko-K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해변에서</a:t>
            </a:r>
            <a:endParaRPr lang="de-DE" altLang="ko-KR" sz="3600">
              <a:latin typeface="+mn-lt"/>
              <a:ea typeface="+mn-ea"/>
              <a:cs typeface="+mn-cs"/>
            </a:endParaRP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비치파라솔</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개</a:t>
            </a:r>
            <a:endParaRPr lang="de-DE" altLang="ko-KR"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공</a:t>
            </a:r>
            <a:endParaRPr lang="de-DE" altLang="ko-KR"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인명구조요원</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de-DE" altLang="ko-KR"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a:t>
            </a:r>
            <a:endParaRPr lang="de-DE" altLang="ko-KR"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타월</a:t>
            </a:r>
            <a:endParaRPr lang="de-DE" altLang="ko-KR" sz="240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24</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없슴</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25</a:t>
            </a:fld>
            <a:endParaRPr lang="de-DE" altLang="ko-KR">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역</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56322"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객차</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기차 엔진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역</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시간표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선로표지판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26</a:t>
            </a:fld>
            <a:endParaRPr lang="de-DE" altLang="ko-K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역</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선로</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객차</a:t>
            </a:r>
          </a:p>
          <a:p>
            <a:pPr marL="342900" lvl="0" indent="-342900" defTabSz="914377">
              <a:lnSpc>
                <a:spcPct val="100000"/>
              </a:lnSpc>
              <a:spcBef>
                <a:spcPts val="1200"/>
              </a:spcBef>
              <a:buClr>
                <a:srgbClr val="004992"/>
              </a:buClr>
              <a:buFont typeface="WingDings"/>
              <a:buChar char=""/>
            </a:pPr>
            <a:r>
              <a:rPr lang="ko-KR" altLang="en-US" sz="2400" dirty="0">
                <a:solidFill>
                  <a:srgbClr val="004992"/>
                </a:solidFill>
              </a:rPr>
              <a:t>기차 엔진</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역</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시간표</a:t>
            </a:r>
          </a:p>
          <a:p>
            <a:pPr marL="342900" lvl="0" indent="-342900" defTabSz="914377">
              <a:lnSpc>
                <a:spcPct val="100000"/>
              </a:lnSpc>
              <a:spcBef>
                <a:spcPts val="1200"/>
              </a:spcBef>
              <a:buClr>
                <a:srgbClr val="004992"/>
              </a:buClr>
              <a:buFont typeface="WingDings"/>
              <a:buChar char=""/>
            </a:pPr>
            <a:r>
              <a:rPr lang="ko-KR" altLang="en-US" sz="2400" dirty="0">
                <a:solidFill>
                  <a:srgbClr val="004992"/>
                </a:solidFill>
              </a:rPr>
              <a:t>선로표지판</a:t>
            </a:r>
          </a:p>
          <a:p>
            <a:pPr marL="342900" lvl="0" indent="-342900" defTabSz="914377">
              <a:lnSpc>
                <a:spcPct val="100000"/>
              </a:lnSpc>
              <a:spcBef>
                <a:spcPts val="1200"/>
              </a:spcBef>
              <a:buClr>
                <a:srgbClr val="333333"/>
              </a:buClr>
              <a:buFont typeface="WingDings"/>
              <a:buChar char=""/>
            </a:pPr>
            <a:r>
              <a:rPr lang="ko-KR" altLang="en-US" sz="2400" dirty="0">
                <a:solidFill>
                  <a:srgbClr val="333333"/>
                </a:solidFill>
              </a:rPr>
              <a:t>의자</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27</a:t>
            </a:fld>
            <a:endParaRPr lang="de-DE" altLang="ko-KR">
              <a:latin typeface="+mn-lt"/>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0418"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28</a:t>
            </a:fld>
            <a:endParaRPr lang="de-DE" altLang="ko-KR">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2466"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a:solidFill>
                  <a:srgbClr val="333333"/>
                </a:solidFill>
              </a:rPr>
              <a:t>우리의 </a:t>
            </a:r>
            <a:r>
              <a:rPr lang="ko-KR" altLang="en-US" sz="2400" dirty="0">
                <a:solidFill>
                  <a:srgbClr val="333333"/>
                </a:solidFill>
              </a:rPr>
              <a:t>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de-DE"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공</a:t>
            </a:r>
            <a:r>
              <a:rPr lang="en-US" altLang="ko-KR" sz="2400" dirty="0">
                <a:solidFill>
                  <a:srgbClr val="333333"/>
                </a:solidFill>
              </a:rPr>
              <a:t>, </a:t>
            </a:r>
            <a:r>
              <a:rPr lang="ko-KR" altLang="en-US" sz="2400" dirty="0">
                <a:solidFill>
                  <a:srgbClr val="333333"/>
                </a:solidFill>
              </a:rPr>
              <a:t>타월</a:t>
            </a:r>
            <a:r>
              <a:rPr lang="en-US" altLang="ko-KR" sz="2400">
                <a:solidFill>
                  <a:srgbClr val="333333"/>
                </a:solidFill>
              </a:rPr>
              <a:t>)!   </a:t>
            </a:r>
            <a:endParaRPr lang="en-US"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29</a:t>
            </a:fld>
            <a:endParaRPr lang="de-DE" altLang="ko-KR">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64514" name="Rectangle 2"/>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dirty="0">
                <a:solidFill>
                  <a:srgbClr val="333333"/>
                </a:solidFill>
              </a:rPr>
              <a:t>우리의 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de-DE"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공</a:t>
            </a:r>
            <a:r>
              <a:rPr lang="en-US" altLang="ko-KR" sz="2400" dirty="0">
                <a:solidFill>
                  <a:srgbClr val="333333"/>
                </a:solidFill>
              </a:rPr>
              <a:t>, </a:t>
            </a:r>
            <a:r>
              <a:rPr lang="ko-KR" altLang="en-US" sz="2400" dirty="0">
                <a:solidFill>
                  <a:srgbClr val="333333"/>
                </a:solidFill>
              </a:rPr>
              <a:t>타월</a:t>
            </a:r>
            <a:r>
              <a:rPr lang="en-US" altLang="ko-KR" sz="2400" dirty="0">
                <a:solidFill>
                  <a:srgbClr val="333333"/>
                </a:solidFill>
              </a:rPr>
              <a:t>)!   </a:t>
            </a:r>
          </a:p>
          <a:p>
            <a:pPr marL="342900" indent="-342900" eaLnBrk="1" hangingPunct="1">
              <a:lnSpc>
                <a:spcPct val="90000"/>
              </a:lnSpc>
              <a:buClr>
                <a:srgbClr val="000000"/>
              </a:buClr>
              <a:buFont typeface="WingDings"/>
              <a:buChar char=""/>
            </a:pPr>
            <a:r>
              <a:rPr lang="ko-KR" altLang="en-US" sz="2400" dirty="0">
                <a:solidFill>
                  <a:srgbClr val="333333"/>
                </a:solidFill>
              </a:rPr>
              <a:t>진짜 기억은 종종 가짜 기억과 얼마나 생생</a:t>
            </a:r>
            <a:r>
              <a:rPr lang="ko-KR" altLang="en-US" sz="2400" dirty="0">
                <a:solidFill>
                  <a:srgbClr val="004992"/>
                </a:solidFill>
              </a:rPr>
              <a:t>한지로</a:t>
            </a:r>
            <a:r>
              <a:rPr lang="ko-KR" altLang="en-US" sz="2400" dirty="0">
                <a:solidFill>
                  <a:srgbClr val="333333"/>
                </a:solidFill>
              </a:rPr>
              <a:t> 구분이 된다</a:t>
            </a:r>
            <a:r>
              <a:rPr lang="en-US" altLang="ko-KR" sz="2400" dirty="0">
                <a:solidFill>
                  <a:srgbClr val="333333"/>
                </a:solidFill>
              </a:rPr>
              <a:t>: </a:t>
            </a:r>
            <a:r>
              <a:rPr lang="ko-KR" altLang="en-US" sz="2400" dirty="0">
                <a:solidFill>
                  <a:srgbClr val="333333"/>
                </a:solidFill>
              </a:rPr>
              <a:t>가짜 기억은 비교적 희미하고 상세함이 떨어진다</a:t>
            </a:r>
            <a:r>
              <a:rPr lang="en-US" altLang="ko-KR"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30</a:t>
            </a:fld>
            <a:endParaRPr lang="de-DE" altLang="ko-KR">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31</a:t>
            </a:fld>
            <a:endParaRPr lang="de-DE" altLang="ko-KR">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32</a:t>
            </a:fld>
            <a:endParaRPr lang="de-DE" altLang="ko-KR">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pPr>
            <a:r>
              <a:rPr lang="ko-KR" altLang="en-US" sz="2400" dirty="0">
                <a:solidFill>
                  <a:srgbClr val="004992"/>
                </a:solidFill>
              </a:rPr>
              <a:t>기억의 편향</a:t>
            </a:r>
            <a:r>
              <a:rPr lang="de-DE" altLang="ko-KR" sz="2400" dirty="0">
                <a:solidFill>
                  <a:srgbClr val="004992"/>
                </a:solidFill>
              </a:rPr>
              <a:t>:</a:t>
            </a:r>
            <a:r>
              <a:rPr lang="ko-KR" altLang="en-US" sz="2400" dirty="0">
                <a:solidFill>
                  <a:srgbClr val="004992"/>
                </a:solidFill>
              </a:rPr>
              <a:t> </a:t>
            </a:r>
            <a:br>
              <a:rPr lang="ko-KR" altLang="en-US" sz="2400" dirty="0">
                <a:solidFill>
                  <a:srgbClr val="333333"/>
                </a:solidFill>
              </a:rPr>
            </a:br>
            <a:r>
              <a:rPr lang="en-US" altLang="ko-KR" sz="2400" dirty="0">
                <a:solidFill>
                  <a:srgbClr val="333333"/>
                </a:solidFill>
                <a:latin typeface="Times New Roman"/>
                <a:sym typeface="Wingdings" panose="05000000000000000000" pitchFamily="2" charset="2"/>
              </a:rPr>
              <a:t>→</a:t>
            </a:r>
            <a:r>
              <a:rPr lang="en-US" altLang="ko-KR" sz="2400" dirty="0">
                <a:solidFill>
                  <a:srgbClr val="333333"/>
                </a:solidFill>
              </a:rPr>
              <a:t> </a:t>
            </a:r>
            <a:r>
              <a:rPr lang="en-US" altLang="de-DE" sz="2400" dirty="0" err="1">
                <a:solidFill>
                  <a:srgbClr val="333333"/>
                </a:solidFill>
              </a:rPr>
              <a:t>정상적인</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a:t>
            </a:r>
            <a:r>
              <a:rPr lang="en-US" altLang="de-DE" sz="2400" dirty="0">
                <a:solidFill>
                  <a:srgbClr val="333333"/>
                </a:solidFill>
              </a:rPr>
              <a:t> </a:t>
            </a:r>
            <a:r>
              <a:rPr lang="en-US" altLang="de-DE" sz="2400" dirty="0" err="1">
                <a:solidFill>
                  <a:srgbClr val="333333"/>
                </a:solidFill>
              </a:rPr>
              <a:t>보다</a:t>
            </a:r>
            <a:r>
              <a:rPr lang="en-US" altLang="de-DE" sz="2400" dirty="0">
                <a:solidFill>
                  <a:srgbClr val="333333"/>
                </a:solidFill>
              </a:rPr>
              <a:t> 더 잘 </a:t>
            </a:r>
            <a:r>
              <a:rPr lang="en-US" altLang="de-DE" sz="2400" dirty="0" err="1">
                <a:solidFill>
                  <a:srgbClr val="333333"/>
                </a:solidFill>
              </a:rPr>
              <a:t>기억하고</a:t>
            </a:r>
            <a:r>
              <a:rPr lang="en-US"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br>
              <a:rPr lang="de-DE" altLang="de-DE" sz="2400" dirty="0">
                <a:solidFill>
                  <a:srgbClr val="333333"/>
                </a:solidFill>
              </a:rPr>
            </a:br>
            <a:r>
              <a:rPr lang="ko-KR" altLang="en-US" sz="2400" dirty="0">
                <a:solidFill>
                  <a:srgbClr val="333333"/>
                </a:solidFill>
                <a:latin typeface="Times New Roman"/>
                <a:sym typeface="Wingdings" panose="05000000000000000000" pitchFamily="2" charset="2"/>
              </a:rPr>
              <a:t>→</a:t>
            </a:r>
            <a:r>
              <a:rPr lang="ko-KR" altLang="en-US" sz="2400" dirty="0">
                <a:solidFill>
                  <a:srgbClr val="333333"/>
                </a:solidFill>
                <a:sym typeface="Wingdings" panose="05000000000000000000" pitchFamily="2" charset="2"/>
              </a:rPr>
              <a:t> </a:t>
            </a:r>
            <a:r>
              <a:rPr lang="en-US" altLang="de-DE" sz="2400" dirty="0" err="1">
                <a:solidFill>
                  <a:srgbClr val="333333"/>
                </a:solidFill>
              </a:rPr>
              <a:t>우울증환자의</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사건보다</a:t>
            </a:r>
            <a:r>
              <a:rPr lang="en-US" altLang="de-DE" sz="2400" dirty="0">
                <a:solidFill>
                  <a:srgbClr val="333333"/>
                </a:solidFill>
              </a:rPr>
              <a:t> 더 잘 </a:t>
            </a:r>
            <a:r>
              <a:rPr lang="en-US" altLang="de-DE" sz="2400" dirty="0" err="1">
                <a:solidFill>
                  <a:srgbClr val="333333"/>
                </a:solidFill>
              </a:rPr>
              <a:t>기억하고</a:t>
            </a:r>
            <a:r>
              <a:rPr lang="de-DE"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33</a:t>
            </a:fld>
            <a:endParaRPr lang="de-DE" altLang="ko-KR">
              <a:latin typeface="+mn-lt"/>
            </a:endParaRPr>
          </a:p>
        </p:txBody>
      </p:sp>
    </p:spTree>
    <p:extLst>
      <p:ext uri="{BB962C8B-B14F-4D97-AF65-F5344CB8AC3E}">
        <p14:creationId xmlns:p14="http://schemas.microsoft.com/office/powerpoint/2010/main" val="2019495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pPr>
            <a:r>
              <a:rPr lang="ko-KR" altLang="en-US" sz="2400" dirty="0">
                <a:solidFill>
                  <a:srgbClr val="004992"/>
                </a:solidFill>
              </a:rPr>
              <a:t>기억의 편향</a:t>
            </a:r>
            <a:r>
              <a:rPr lang="de-DE" altLang="ko-KR" sz="2400" dirty="0">
                <a:solidFill>
                  <a:srgbClr val="004992"/>
                </a:solidFill>
              </a:rPr>
              <a:t>:</a:t>
            </a:r>
            <a:r>
              <a:rPr lang="ko-KR" altLang="en-US" sz="2400" dirty="0">
                <a:solidFill>
                  <a:srgbClr val="004992"/>
                </a:solidFill>
              </a:rPr>
              <a:t> </a:t>
            </a:r>
            <a:br>
              <a:rPr lang="ko-KR" altLang="en-US" sz="2400" dirty="0">
                <a:solidFill>
                  <a:srgbClr val="333333"/>
                </a:solidFill>
              </a:rPr>
            </a:br>
            <a:r>
              <a:rPr lang="en-US" altLang="ko-KR" sz="2400" dirty="0">
                <a:solidFill>
                  <a:srgbClr val="333333"/>
                </a:solidFill>
                <a:latin typeface="Times New Roman"/>
                <a:sym typeface="Wingdings" panose="05000000000000000000" pitchFamily="2" charset="2"/>
              </a:rPr>
              <a:t>→</a:t>
            </a:r>
            <a:r>
              <a:rPr lang="en-US" altLang="ko-KR" sz="2400" dirty="0">
                <a:solidFill>
                  <a:srgbClr val="333333"/>
                </a:solidFill>
              </a:rPr>
              <a:t> </a:t>
            </a:r>
            <a:r>
              <a:rPr lang="en-US" altLang="de-DE" sz="2400" dirty="0" err="1">
                <a:solidFill>
                  <a:srgbClr val="333333"/>
                </a:solidFill>
              </a:rPr>
              <a:t>정상적인</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a:t>
            </a:r>
            <a:r>
              <a:rPr lang="en-US" altLang="de-DE" sz="2400" dirty="0">
                <a:solidFill>
                  <a:srgbClr val="333333"/>
                </a:solidFill>
              </a:rPr>
              <a:t> </a:t>
            </a:r>
            <a:r>
              <a:rPr lang="en-US" altLang="de-DE" sz="2400" dirty="0" err="1">
                <a:solidFill>
                  <a:srgbClr val="333333"/>
                </a:solidFill>
              </a:rPr>
              <a:t>보다</a:t>
            </a:r>
            <a:r>
              <a:rPr lang="en-US" altLang="de-DE" sz="2400" dirty="0">
                <a:solidFill>
                  <a:srgbClr val="333333"/>
                </a:solidFill>
              </a:rPr>
              <a:t> 더 잘 </a:t>
            </a:r>
            <a:r>
              <a:rPr lang="en-US" altLang="de-DE" sz="2400" dirty="0" err="1">
                <a:solidFill>
                  <a:srgbClr val="333333"/>
                </a:solidFill>
              </a:rPr>
              <a:t>기억하고</a:t>
            </a:r>
            <a:r>
              <a:rPr lang="en-US"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br>
              <a:rPr lang="de-DE" altLang="de-DE" sz="2400" dirty="0">
                <a:solidFill>
                  <a:srgbClr val="333333"/>
                </a:solidFill>
              </a:rPr>
            </a:br>
            <a:r>
              <a:rPr lang="ko-KR" altLang="en-US" sz="2400" dirty="0">
                <a:solidFill>
                  <a:srgbClr val="333333"/>
                </a:solidFill>
                <a:latin typeface="Times New Roman"/>
                <a:sym typeface="Wingdings" panose="05000000000000000000" pitchFamily="2" charset="2"/>
              </a:rPr>
              <a:t>→</a:t>
            </a:r>
            <a:r>
              <a:rPr lang="ko-KR" altLang="en-US" sz="2400" dirty="0">
                <a:solidFill>
                  <a:srgbClr val="333333"/>
                </a:solidFill>
                <a:sym typeface="Wingdings" panose="05000000000000000000" pitchFamily="2" charset="2"/>
              </a:rPr>
              <a:t> </a:t>
            </a:r>
            <a:r>
              <a:rPr lang="en-US" altLang="de-DE" sz="2400" dirty="0" err="1">
                <a:solidFill>
                  <a:srgbClr val="333333"/>
                </a:solidFill>
              </a:rPr>
              <a:t>우울증환자의</a:t>
            </a:r>
            <a:r>
              <a:rPr lang="en-US" altLang="de-DE" sz="2400" dirty="0">
                <a:solidFill>
                  <a:srgbClr val="333333"/>
                </a:solidFill>
              </a:rPr>
              <a:t> </a:t>
            </a:r>
            <a:r>
              <a:rPr lang="en-US" altLang="de-DE" sz="2400" dirty="0" err="1">
                <a:solidFill>
                  <a:srgbClr val="333333"/>
                </a:solidFill>
              </a:rPr>
              <a:t>기억오류</a:t>
            </a:r>
            <a:r>
              <a:rPr lang="de-DE" altLang="de-DE" sz="2400" dirty="0">
                <a:solidFill>
                  <a:srgbClr val="333333"/>
                </a:solidFill>
              </a:rPr>
              <a:t>: </a:t>
            </a:r>
            <a:r>
              <a:rPr lang="en-US" altLang="de-DE" sz="2400" dirty="0" err="1">
                <a:solidFill>
                  <a:srgbClr val="333333"/>
                </a:solidFill>
              </a:rPr>
              <a:t>부정적인</a:t>
            </a:r>
            <a:r>
              <a:rPr lang="en-US" altLang="de-DE" sz="2400" dirty="0">
                <a:solidFill>
                  <a:srgbClr val="333333"/>
                </a:solidFill>
              </a:rPr>
              <a:t> </a:t>
            </a:r>
            <a:r>
              <a:rPr lang="en-US" altLang="de-DE" sz="2400" dirty="0" err="1">
                <a:solidFill>
                  <a:srgbClr val="333333"/>
                </a:solidFill>
              </a:rPr>
              <a:t>사건을</a:t>
            </a:r>
            <a:r>
              <a:rPr lang="en-US" altLang="de-DE" sz="2400" dirty="0">
                <a:solidFill>
                  <a:srgbClr val="333333"/>
                </a:solidFill>
              </a:rPr>
              <a:t> </a:t>
            </a:r>
            <a:r>
              <a:rPr lang="en-US" altLang="de-DE" sz="2400" dirty="0" err="1">
                <a:solidFill>
                  <a:srgbClr val="333333"/>
                </a:solidFill>
              </a:rPr>
              <a:t>긍정적인</a:t>
            </a:r>
            <a:r>
              <a:rPr lang="en-US" altLang="de-DE" sz="2400" dirty="0">
                <a:solidFill>
                  <a:srgbClr val="333333"/>
                </a:solidFill>
              </a:rPr>
              <a:t> </a:t>
            </a:r>
            <a:r>
              <a:rPr lang="en-US" altLang="de-DE" sz="2400" dirty="0" err="1">
                <a:solidFill>
                  <a:srgbClr val="333333"/>
                </a:solidFill>
              </a:rPr>
              <a:t>사건보다</a:t>
            </a:r>
            <a:r>
              <a:rPr lang="en-US" altLang="de-DE" sz="2400" dirty="0">
                <a:solidFill>
                  <a:srgbClr val="333333"/>
                </a:solidFill>
              </a:rPr>
              <a:t> 더 잘 </a:t>
            </a:r>
            <a:r>
              <a:rPr lang="en-US" altLang="de-DE" sz="2400" dirty="0" err="1">
                <a:solidFill>
                  <a:srgbClr val="333333"/>
                </a:solidFill>
              </a:rPr>
              <a:t>기억하고</a:t>
            </a:r>
            <a:r>
              <a:rPr lang="de-DE"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환영</a:t>
            </a:r>
            <a:r>
              <a:rPr lang="en-US" altLang="ko-KR" sz="2400" dirty="0">
                <a:solidFill>
                  <a:srgbClr val="004992"/>
                </a:solidFill>
              </a:rPr>
              <a:t>/</a:t>
            </a:r>
            <a:r>
              <a:rPr lang="ko-KR" altLang="en-US" sz="2400" dirty="0">
                <a:solidFill>
                  <a:srgbClr val="004992"/>
                </a:solidFill>
              </a:rPr>
              <a:t>오류적 기억</a:t>
            </a:r>
            <a:r>
              <a:rPr lang="en-US" altLang="ko-KR" sz="2400" dirty="0">
                <a:solidFill>
                  <a:srgbClr val="004992"/>
                </a:solidFill>
              </a:rPr>
              <a:t>: </a:t>
            </a:r>
            <a:r>
              <a:rPr lang="ko-KR" altLang="en-US" sz="2400" dirty="0">
                <a:solidFill>
                  <a:srgbClr val="333333"/>
                </a:solidFill>
              </a:rPr>
              <a:t>일어나지 않은 일들을 기억</a:t>
            </a:r>
            <a:r>
              <a:rPr lang="de-DE"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34</a:t>
            </a:fld>
            <a:endParaRPr lang="de-DE" altLang="ko-KR">
              <a:latin typeface="+mn-lt"/>
            </a:endParaRPr>
          </a:p>
        </p:txBody>
      </p:sp>
    </p:spTree>
    <p:extLst>
      <p:ext uri="{BB962C8B-B14F-4D97-AF65-F5344CB8AC3E}">
        <p14:creationId xmlns:p14="http://schemas.microsoft.com/office/powerpoint/2010/main" val="3998323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35</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49219898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일반적인 사람들의 생각과는 달리 스타 트렉이란 영화에서 </a:t>
                      </a:r>
                      <a:r>
                        <a:rPr kumimoji="0" lang="ko-KR" altLang="en-US" sz="1800" b="0" i="0" u="none" strike="noStrike" cap="none" normalizeH="0" baseline="0">
                          <a:ln>
                            <a:noFill/>
                          </a:ln>
                          <a:solidFill>
                            <a:schemeClr val="tx1"/>
                          </a:solidFill>
                          <a:effectLst/>
                          <a:latin typeface="+mn-lt"/>
                          <a:ea typeface="+mn-ea"/>
                          <a:cs typeface="+mn-cs"/>
                        </a:rPr>
                        <a:t>커크 대위는 “나에게 </a:t>
                      </a:r>
                      <a:r>
                        <a:rPr kumimoji="0" lang="ko-KR" altLang="en-US" sz="1800" b="0" i="0" u="none" strike="noStrike" cap="none" normalizeH="0" baseline="0" dirty="0">
                          <a:ln>
                            <a:noFill/>
                          </a:ln>
                          <a:solidFill>
                            <a:schemeClr val="tx1"/>
                          </a:solidFill>
                          <a:effectLst/>
                          <a:latin typeface="+mn-lt"/>
                          <a:ea typeface="+mn-ea"/>
                          <a:cs typeface="+mn-cs"/>
                        </a:rPr>
                        <a:t>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a:t>
                      </a:r>
                      <a:r>
                        <a:rPr kumimoji="0" lang="ko-KR" altLang="en-US" sz="1800" b="0" i="0" u="none" strike="noStrike" cap="none" normalizeH="0" baseline="0" dirty="0">
                          <a:ln>
                            <a:noFill/>
                          </a:ln>
                          <a:solidFill>
                            <a:schemeClr val="tx1"/>
                          </a:solidFill>
                          <a:effectLst/>
                          <a:latin typeface="+mn-lt"/>
                          <a:ea typeface="+mn-ea"/>
                          <a:cs typeface="+mn-cs"/>
                        </a:rPr>
                        <a:t>라고 말한 적이 없다</a:t>
                      </a:r>
                      <a:r>
                        <a:rPr kumimoji="0" lang="en-US" altLang="ko-KR"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36</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59891928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일부 드레스덴 </a:t>
                      </a:r>
                      <a:r>
                        <a:rPr kumimoji="0" lang="en-US" altLang="ko-KR" sz="1800" b="0" i="0" u="none" strike="noStrike" cap="none" normalizeH="0" baseline="0" dirty="0">
                          <a:ln>
                            <a:noFill/>
                          </a:ln>
                          <a:solidFill>
                            <a:schemeClr val="tx1"/>
                          </a:solidFill>
                          <a:effectLst/>
                          <a:latin typeface="+mn-lt"/>
                          <a:ea typeface="+mn-ea"/>
                          <a:cs typeface="+mn-cs"/>
                        </a:rPr>
                        <a:t>(</a:t>
                      </a:r>
                      <a:r>
                        <a:rPr kumimoji="0" lang="ko-KR" altLang="en-US" sz="1800" b="0" i="0" u="none" strike="noStrike" cap="none" normalizeH="0" baseline="0" dirty="0">
                          <a:ln>
                            <a:noFill/>
                          </a:ln>
                          <a:solidFill>
                            <a:schemeClr val="tx1"/>
                          </a:solidFill>
                          <a:effectLst/>
                          <a:latin typeface="+mn-lt"/>
                          <a:ea typeface="+mn-ea"/>
                          <a:cs typeface="+mn-cs"/>
                        </a:rPr>
                        <a:t>독일</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dirty="0">
                          <a:ln>
                            <a:noFill/>
                          </a:ln>
                          <a:solidFill>
                            <a:schemeClr val="tx1"/>
                          </a:solidFill>
                          <a:effectLst/>
                          <a:latin typeface="+mn-lt"/>
                          <a:ea typeface="+mn-ea"/>
                          <a:cs typeface="+mn-cs"/>
                        </a:rPr>
                        <a:t>(</a:t>
                      </a:r>
                      <a:r>
                        <a:rPr kumimoji="0" lang="ko-KR" altLang="en-US" sz="1800" b="0" i="0" u="none" strike="noStrike" cap="none" normalizeH="0" baseline="0" dirty="0">
                          <a:ln>
                            <a:noFill/>
                          </a:ln>
                          <a:solidFill>
                            <a:schemeClr val="tx1"/>
                          </a:solidFill>
                          <a:effectLst/>
                          <a:latin typeface="+mn-lt"/>
                          <a:ea typeface="+mn-ea"/>
                          <a:cs typeface="+mn-cs"/>
                        </a:rPr>
                        <a:t>즉</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먼지와 화재사이로 이런 비행이 불가능 했을 </a:t>
                      </a:r>
                      <a:r>
                        <a:rPr kumimoji="0" lang="ko-KR" altLang="en-US" sz="1800" b="0" i="0" u="none" strike="noStrike" cap="none" normalizeH="0" baseline="0">
                          <a:ln>
                            <a:noFill/>
                          </a:ln>
                          <a:solidFill>
                            <a:schemeClr val="tx1"/>
                          </a:solidFill>
                          <a:effectLst/>
                          <a:latin typeface="+mn-lt"/>
                          <a:ea typeface="+mn-ea"/>
                          <a:cs typeface="+mn-cs"/>
                        </a:rPr>
                        <a:t>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764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37</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303372955"/>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일부 드레스덴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독일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즉</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먼지와 화재사이로 이런 비행이 불가능 했을 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유명한 심리학자 장 피아제는 </a:t>
                      </a:r>
                      <a:r>
                        <a:rPr kumimoji="0" lang="en-US" altLang="ko-KR" sz="1800" b="0" i="0" u="none" strike="noStrike" cap="none" normalizeH="0" baseline="0" dirty="0">
                          <a:ln>
                            <a:noFill/>
                          </a:ln>
                          <a:solidFill>
                            <a:schemeClr val="tx1"/>
                          </a:solidFill>
                          <a:effectLst/>
                          <a:latin typeface="+mn-lt"/>
                          <a:ea typeface="+mn-ea"/>
                          <a:cs typeface="+mn-cs"/>
                        </a:rPr>
                        <a:t>2</a:t>
                      </a:r>
                      <a:r>
                        <a:rPr kumimoji="0" lang="ko-KR" altLang="en-US" sz="1800" b="0" i="0" u="none" strike="noStrike" cap="none" normalizeH="0" baseline="0" dirty="0">
                          <a:ln>
                            <a:noFill/>
                          </a:ln>
                          <a:solidFill>
                            <a:schemeClr val="tx1"/>
                          </a:solidFill>
                          <a:effectLst/>
                          <a:latin typeface="+mn-lt"/>
                          <a:ea typeface="+mn-ea"/>
                          <a:cs typeface="+mn-cs"/>
                        </a:rPr>
                        <a:t>살 때 유괴당하였던 것을 기억하였다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하지만 이는 그가 아이였을 때</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그의 유모가 만들어낸 이야기로 밝혀졌다</a:t>
                      </a:r>
                      <a:r>
                        <a:rPr kumimoji="0" lang="en-US" altLang="ko-KR"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067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38</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453403509"/>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일반적인 사람들의 생각과는 달리 스타 트렉이란 영화에서 커크 대위는 “나에게 빔을 쏘아라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스카티” 라고 말한 적이 없다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일부 드레스덴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독일</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폭격 당시 목격자들은 폭격 후 비행기들이 저공비행으로 도망가는 사람들을 쫓아다녔다고 기억했다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사학자들은 이것의 진실성을 점점 더 의심한다 </a:t>
                      </a:r>
                      <a:r>
                        <a:rPr kumimoji="0" lang="en-US" altLang="ko-KR" sz="1800" b="0" i="0" u="none" strike="noStrike" cap="none" normalizeH="0" baseline="0">
                          <a:ln>
                            <a:noFill/>
                          </a:ln>
                          <a:solidFill>
                            <a:schemeClr val="tx1"/>
                          </a:solidFill>
                          <a:effectLst/>
                          <a:latin typeface="+mn-lt"/>
                          <a:ea typeface="+mn-ea"/>
                          <a:cs typeface="+mn-cs"/>
                        </a:rPr>
                        <a:t>(</a:t>
                      </a:r>
                      <a:r>
                        <a:rPr kumimoji="0" lang="ko-KR" altLang="en-US" sz="1800" b="0" i="0" u="none" strike="noStrike" cap="none" normalizeH="0" baseline="0">
                          <a:ln>
                            <a:noFill/>
                          </a:ln>
                          <a:solidFill>
                            <a:schemeClr val="tx1"/>
                          </a:solidFill>
                          <a:effectLst/>
                          <a:latin typeface="+mn-lt"/>
                          <a:ea typeface="+mn-ea"/>
                          <a:cs typeface="+mn-cs"/>
                        </a:rPr>
                        <a:t>즉</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먼지와 화재사이로 이런 비행이 불가능 했을 것이다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유명한 심리학자 장 피아제는 </a:t>
                      </a:r>
                      <a:r>
                        <a:rPr kumimoji="0" lang="en-US" altLang="ko-KR" sz="1800" b="0" i="0" u="none" strike="noStrike" cap="none" normalizeH="0" baseline="0">
                          <a:ln>
                            <a:noFill/>
                          </a:ln>
                          <a:solidFill>
                            <a:schemeClr val="tx1"/>
                          </a:solidFill>
                          <a:effectLst/>
                          <a:latin typeface="+mn-lt"/>
                          <a:ea typeface="+mn-ea"/>
                          <a:cs typeface="+mn-cs"/>
                        </a:rPr>
                        <a:t>2</a:t>
                      </a:r>
                      <a:r>
                        <a:rPr kumimoji="0" lang="ko-KR" altLang="en-US" sz="1800" b="0" i="0" u="none" strike="noStrike" cap="none" normalizeH="0" baseline="0">
                          <a:ln>
                            <a:noFill/>
                          </a:ln>
                          <a:solidFill>
                            <a:schemeClr val="tx1"/>
                          </a:solidFill>
                          <a:effectLst/>
                          <a:latin typeface="+mn-lt"/>
                          <a:ea typeface="+mn-ea"/>
                          <a:cs typeface="+mn-cs"/>
                        </a:rPr>
                        <a:t>살 때 유괴당하였던 것을 기억하였다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하지만 이는 그가 아이였을 때</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그의 유모가 만들어낸 이야기로 밝혀졌다</a:t>
                      </a:r>
                      <a:r>
                        <a:rPr kumimoji="0" lang="en-US" altLang="ko-KR" sz="1800" b="0" i="0" u="none" strike="noStrike" cap="none" normalizeH="0" baseline="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한 실험에서 벅스 버니가 디즈니월드 광고에 나오는 것을 보여주었다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사실 벅스버니는 디즈니사의 캐릭터가 아닌 워너 브라더스사의 캐릭터임에 도 불구하고 실험에 참가한 </a:t>
                      </a:r>
                      <a:r>
                        <a:rPr kumimoji="0" lang="en-US" altLang="ko-KR" sz="1800" b="0" i="0" u="none" strike="noStrike" cap="none" normalizeH="0" baseline="0" dirty="0">
                          <a:ln>
                            <a:noFill/>
                          </a:ln>
                          <a:solidFill>
                            <a:schemeClr val="tx1"/>
                          </a:solidFill>
                          <a:effectLst/>
                          <a:latin typeface="+mn-lt"/>
                          <a:ea typeface="+mn-ea"/>
                          <a:cs typeface="+mn-cs"/>
                        </a:rPr>
                        <a:t>30% </a:t>
                      </a:r>
                      <a:r>
                        <a:rPr kumimoji="0" lang="ko-KR" altLang="en-US" sz="1800" b="0" i="0" u="none" strike="noStrike" cap="none" normalizeH="0" baseline="0" dirty="0">
                          <a:ln>
                            <a:noFill/>
                          </a:ln>
                          <a:solidFill>
                            <a:schemeClr val="tx1"/>
                          </a:solidFill>
                          <a:effectLst/>
                          <a:latin typeface="+mn-lt"/>
                          <a:ea typeface="+mn-ea"/>
                          <a:cs typeface="+mn-cs"/>
                        </a:rPr>
                        <a:t>의 사람이 어릴 적 디즈니 월드에 갔을 때 벅스 버니를 보았던 것을 기억 </a:t>
                      </a:r>
                      <a:r>
                        <a:rPr kumimoji="0" lang="ko-KR" altLang="en-US" sz="1800" b="0" i="0" u="none" strike="noStrike" cap="none" normalizeH="0" baseline="0">
                          <a:ln>
                            <a:noFill/>
                          </a:ln>
                          <a:solidFill>
                            <a:schemeClr val="tx1"/>
                          </a:solidFill>
                          <a:effectLst/>
                          <a:latin typeface="+mn-lt"/>
                          <a:ea typeface="+mn-ea"/>
                          <a:cs typeface="+mn-cs"/>
                        </a:rPr>
                        <a:t>했다</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222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39</a:t>
            </a:fld>
            <a:endParaRPr lang="de-DE" altLang="ko-KR">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그와 동시에 옳은 기억</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a:t>
            </a:r>
            <a:r>
              <a:rPr kumimoji="1" lang="ko-KR" altLang="en-US" sz="2400" dirty="0">
                <a:solidFill>
                  <a:srgbClr val="333333"/>
                </a:solidFill>
              </a:rPr>
              <a:t>에 대한 자신감은 정신증에서 감소된다</a:t>
            </a:r>
            <a:r>
              <a:rPr kumimoji="1" lang="de-DE" altLang="ko-KR" sz="2400" dirty="0">
                <a:solidFill>
                  <a:srgbClr val="333333"/>
                </a:solidFill>
              </a:rPr>
              <a:t>.</a:t>
            </a:r>
            <a:endParaRPr kumimoji="1"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40</a:t>
            </a:fld>
            <a:endParaRPr lang="de-DE" altLang="ko-KR">
              <a:latin typeface="+mn-lt"/>
            </a:endParaRPr>
          </a:p>
        </p:txBody>
      </p:sp>
    </p:spTree>
    <p:extLst>
      <p:ext uri="{BB962C8B-B14F-4D97-AF65-F5344CB8AC3E}">
        <p14:creationId xmlns:p14="http://schemas.microsoft.com/office/powerpoint/2010/main" val="823957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그와 동시에 옳은 기억</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a:t>
            </a:r>
            <a:r>
              <a:rPr kumimoji="1" lang="ko-KR" altLang="en-US" sz="2400" dirty="0">
                <a:solidFill>
                  <a:srgbClr val="333333"/>
                </a:solidFill>
              </a:rPr>
              <a:t>에 대한 자신감은 정신증에서 감소된다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pPr>
            <a:r>
              <a:rPr kumimoji="1" lang="ko-KR" altLang="en-US" sz="2400" dirty="0">
                <a:solidFill>
                  <a:srgbClr val="333333"/>
                </a:solidFill>
              </a:rPr>
              <a:t>이는 잘못된 기억과 옳은 기억을 구분해내는데 어려움을 일으키며 환경에 대한 건강하고 현실성있는 전망을 방해할 수 있다</a:t>
            </a:r>
            <a:r>
              <a:rPr kumimoji="1" lang="de-DE"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41</a:t>
            </a:fld>
            <a:endParaRPr lang="de-DE" altLang="ko-KR">
              <a:latin typeface="+mn-lt"/>
            </a:endParaRPr>
          </a:p>
        </p:txBody>
      </p:sp>
    </p:spTree>
    <p:extLst>
      <p:ext uri="{BB962C8B-B14F-4D97-AF65-F5344CB8AC3E}">
        <p14:creationId xmlns:p14="http://schemas.microsoft.com/office/powerpoint/2010/main" val="1397261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정신증에서 기억착오가 어떻게 현실해석착오를 일으키는가 </a:t>
            </a:r>
            <a:r>
              <a:rPr lang="en-US" altLang="ko-KR" sz="3600">
                <a:latin typeface="+mn-lt"/>
                <a:ea typeface="+mn-ea"/>
                <a:cs typeface="+mn-cs"/>
              </a:rPr>
              <a:t>- </a:t>
            </a:r>
            <a:r>
              <a:rPr lang="ko-KR" altLang="en-US" sz="3600">
                <a:latin typeface="+mn-lt"/>
                <a:ea typeface="+mn-ea"/>
                <a:cs typeface="+mn-cs"/>
              </a:rPr>
              <a:t>사례</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42</a:t>
            </a:fld>
            <a:endParaRPr lang="de-DE" altLang="ko-KR">
              <a:latin typeface="+mn-lt"/>
            </a:endParaRPr>
          </a:p>
        </p:txBody>
      </p:sp>
      <p:sp>
        <p:nvSpPr>
          <p:cNvPr id="89110" name="Rechteck 1"/>
          <p:cNvSpPr>
            <a:spLocks noChangeArrowheads="1"/>
          </p:cNvSpPr>
          <p:nvPr/>
        </p:nvSpPr>
        <p:spPr bwMode="auto">
          <a:xfrm>
            <a:off x="408955" y="5877272"/>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73316019"/>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기억착오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실제상황</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어머니와 언쟁</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그녀가 “너는 더 이상 내 딸이 아냐” 라고 말한 것으로 기억</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어머니는 실제로 “나는 네가 그런 사람인지 몰랐다” 라고 말했고 시간이 지날수록 정확하게 기억하기 어려워진다</a:t>
                      </a:r>
                      <a:r>
                        <a:rPr kumimoji="0" lang="en-US" altLang="ko-KR" sz="2000" b="0" i="0" u="none" strike="noStrike" cap="none" normalizeH="0" baseline="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그룹치료 회기</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아무도 나의 문제에는 관심이 없다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그러나 다른 참여자들은 그 상황에서 위로하려 했으나 나중에 이 사실은 </a:t>
                      </a:r>
                      <a:r>
                        <a:rPr kumimoji="0" lang="ko-KR" altLang="en-US" sz="2000" b="0" i="0" u="none" strike="noStrike" cap="none" normalizeH="0" baseline="0">
                          <a:ln>
                            <a:noFill/>
                          </a:ln>
                          <a:solidFill>
                            <a:srgbClr val="333333"/>
                          </a:solidFill>
                          <a:effectLst/>
                          <a:latin typeface="+mn-lt"/>
                          <a:ea typeface="+mn-ea"/>
                          <a:cs typeface="+mn-cs"/>
                        </a:rPr>
                        <a:t>잊혀졌다</a:t>
                      </a:r>
                      <a:r>
                        <a:rPr kumimoji="0" lang="en-US" altLang="ko-KR" sz="2000" b="0" i="0" u="none" strike="noStrike" cap="none" normalizeH="0" baseline="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9113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43</a:t>
            </a:fld>
            <a:endParaRPr lang="de-DE" altLang="ko-KR">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9318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a:p>
            <a:pPr marL="342900" indent="-342900" eaLnBrk="1" hangingPunct="1">
              <a:buClr>
                <a:srgbClr val="333333"/>
              </a:buClr>
              <a:buFont typeface="WingDings"/>
              <a:buChar char=""/>
            </a:pPr>
            <a:r>
              <a:rPr lang="ko-KR" altLang="en-US" sz="2400">
                <a:solidFill>
                  <a:srgbClr val="333333"/>
                </a:solidFill>
              </a:rPr>
              <a:t>무엇이 </a:t>
            </a:r>
            <a:r>
              <a:rPr lang="ko-KR" altLang="en-US" sz="2400" dirty="0">
                <a:solidFill>
                  <a:srgbClr val="333333"/>
                </a:solidFill>
              </a:rPr>
              <a:t>빠졌는지 알아내기 위해 노력하라</a:t>
            </a:r>
            <a:r>
              <a:rPr lang="en-US" altLang="ko-KR" sz="2400" dirty="0">
                <a:solidFill>
                  <a:srgbClr val="333333"/>
                </a:solidFill>
              </a:rPr>
              <a:t> (</a:t>
            </a:r>
            <a:r>
              <a:rPr lang="ko-KR" altLang="en-US" sz="2400" dirty="0">
                <a:solidFill>
                  <a:srgbClr val="333333"/>
                </a:solidFill>
              </a:rPr>
              <a:t>빠진 세부사항들은 나중에 파란색으로 </a:t>
            </a:r>
            <a:r>
              <a:rPr lang="ko-KR" altLang="en-US" sz="2400">
                <a:solidFill>
                  <a:srgbClr val="333333"/>
                </a:solidFill>
              </a:rPr>
              <a:t>보여진다</a:t>
            </a:r>
            <a:r>
              <a:rPr lang="en-US" altLang="ko-KR" sz="2400">
                <a:solidFill>
                  <a:srgbClr val="333333"/>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44</a:t>
            </a:fld>
            <a:endParaRPr lang="de-DE" altLang="ko-KR">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45</a:t>
            </a:fld>
            <a:endParaRPr lang="de-DE" altLang="ko-KR">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가판대</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무엇을 보았나</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가판대 간판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소세지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쓰레기통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가격표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행상</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46</a:t>
            </a:fld>
            <a:endParaRPr lang="de-DE" altLang="ko-KR">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가판대 간판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소세지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쓰레기통</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가격표</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행상</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47</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가판대</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48</a:t>
            </a:fld>
            <a:endParaRPr lang="de-DE" altLang="ko-KR">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정원</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없었던 것은 무엇입니까</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당신은 얼마나 확신하나요</a:t>
            </a:r>
            <a:r>
              <a:rPr lang="en-US" altLang="ko-KR" dirty="0">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10445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물 뿌리게</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해바라기</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꽃밭</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나무</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삽</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갈퀴</a:t>
            </a:r>
            <a:endParaRPr lang="ko-K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호스</a:t>
            </a:r>
            <a:endParaRPr lang="ko-K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49</a:t>
            </a:fld>
            <a:endParaRPr lang="de-DE" altLang="ko-KR">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 뿌리게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해바라기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꽃밭</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나무</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삽</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갈퀴</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호스</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50</a:t>
            </a:fld>
            <a:endParaRPr lang="de-DE" altLang="ko-KR">
              <a:latin typeface="+mn-lt"/>
            </a:endParaRPr>
          </a:p>
        </p:txBody>
      </p:sp>
      <p:sp>
        <p:nvSpPr>
          <p:cNvPr id="4" name="Title 3"/>
          <p:cNvSpPr>
            <a:spLocks noGrp="1"/>
          </p:cNvSpPr>
          <p:nvPr>
            <p:ph type="title"/>
          </p:nvPr>
        </p:nvSpPr>
        <p:spPr/>
        <p:txBody>
          <a:bodyPr/>
          <a:lstStyle/>
          <a:p>
            <a:r>
              <a:rPr lang="ko-KR" altLang="en-US" sz="3600">
                <a:solidFill>
                  <a:srgbClr val="004992"/>
                </a:solidFill>
                <a:latin typeface="+mn-lt"/>
                <a:ea typeface="+mn-ea"/>
                <a:cs typeface="+mn-cs"/>
              </a:rPr>
              <a:t>정원</a:t>
            </a:r>
            <a:endParaRPr lang="en-US" sz="3600">
              <a:solidFill>
                <a:srgbClr val="004992"/>
              </a:solidFill>
              <a:latin typeface="+mn-lt"/>
              <a:ea typeface="+mn-ea"/>
              <a:cs typeface="+mn-cs"/>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97718FBA-1342-40E3-A154-C07A2F2DAF9C}" type="slidenum">
              <a:rPr lang="ko-KR" altLang="de-DE" smtClean="0">
                <a:latin typeface="+mn-lt"/>
              </a:rPr>
              <a:pPr>
                <a:defRPr/>
              </a:pPr>
              <a:t>51</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ko-KR" altLang="en-US" sz="1800" i="1" spc="-5" dirty="0">
                <a:solidFill>
                  <a:srgbClr val="333333"/>
                </a:solidFill>
                <a:latin typeface="+mn-lt"/>
              </a:rPr>
              <a:t>훈련자들을 위해</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ko-KR" altLang="en-US" sz="1800" dirty="0">
                <a:solidFill>
                  <a:srgbClr val="333333"/>
                </a:solidFill>
                <a:latin typeface="+mn-lt"/>
              </a:rPr>
              <a:t>몇몇의 동영상은 모든 청중이나 문화에적절하지 않는 언어를 담고 있습니다</a:t>
            </a:r>
            <a:r>
              <a:rPr lang="en-US" altLang="ko-KR" sz="1800" dirty="0">
                <a:solidFill>
                  <a:srgbClr val="333333"/>
                </a:solidFill>
                <a:latin typeface="+mn-lt"/>
              </a:rPr>
              <a:t>. </a:t>
            </a:r>
            <a:r>
              <a:rPr lang="ko-KR" altLang="en-US" sz="1800" dirty="0">
                <a:solidFill>
                  <a:srgbClr val="333333"/>
                </a:solidFill>
                <a:latin typeface="+mn-lt"/>
              </a:rPr>
              <a:t>보기전에 앞선화면을 주의깊게 보기 바랍니다</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65081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52</a:t>
            </a:fld>
            <a:endParaRPr lang="de-DE" altLang="ko-KR">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ko-KR" altLang="de-DE" sz="3600">
              <a:latin typeface="+mn-lt"/>
              <a:ea typeface="+mn-ea"/>
              <a:cs typeface="+mn-cs"/>
            </a:endParaRPr>
          </a:p>
        </p:txBody>
      </p:sp>
      <p:sp>
        <p:nvSpPr>
          <p:cNvPr id="110595"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전형적인 교실에는 무엇이 보이나</a:t>
            </a:r>
            <a:r>
              <a:rPr lang="en-US" altLang="ko-KR"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53</a:t>
            </a:fld>
            <a:endParaRPr lang="de-DE" altLang="ko-KR">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교실</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가방</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의자들</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가방</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54</a:t>
            </a:fld>
            <a:endParaRPr lang="de-DE" altLang="ko-KR">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가방</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의자들</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의자</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흑판</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 가방</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55</a:t>
            </a:fld>
            <a:endParaRPr lang="de-DE" altLang="ko-KR">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교실</a:t>
            </a:r>
            <a:endParaRPr lang="en-US" sz="3600" dirty="0">
              <a:solidFill>
                <a:srgbClr val="004992"/>
              </a:solidFill>
              <a:latin typeface="+mn-lt"/>
              <a:ea typeface="+mn-ea"/>
              <a:cs typeface="+mn-cs"/>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56</a:t>
            </a:fld>
            <a:endParaRPr lang="de-DE" altLang="ko-KR">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어부</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않은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 담배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물동이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모자의 단추</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보트에 쓰인 </a:t>
            </a:r>
            <a:r>
              <a:rPr lang="en-US" altLang="ko-KR" sz="2400">
                <a:solidFill>
                  <a:srgbClr val="333333"/>
                </a:solidFill>
              </a:rPr>
              <a:t>“</a:t>
            </a:r>
            <a:r>
              <a:rPr lang="ko-KR" altLang="en-US" sz="2400">
                <a:solidFill>
                  <a:srgbClr val="333333"/>
                </a:solidFill>
              </a:rPr>
              <a:t>스포츠</a:t>
            </a:r>
            <a:r>
              <a:rPr lang="en-US" altLang="ko-KR" sz="2400">
                <a:solidFill>
                  <a:srgbClr val="333333"/>
                </a:solidFill>
              </a:rPr>
              <a:t>” </a:t>
            </a:r>
            <a:r>
              <a:rPr lang="ko-KR" altLang="en-US" sz="2400">
                <a:solidFill>
                  <a:srgbClr val="333333"/>
                </a:solidFill>
              </a:rPr>
              <a:t>글씨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낚시대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스웨타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물고기</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57</a:t>
            </a:fld>
            <a:endParaRPr lang="de-DE" altLang="ko-KR">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 담배</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물동이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모자의 단추</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보트에 쓰인 </a:t>
            </a:r>
            <a:r>
              <a:rPr lang="en-US" altLang="ko-KR" sz="2400">
                <a:solidFill>
                  <a:srgbClr val="333333"/>
                </a:solidFill>
              </a:rPr>
              <a:t>“</a:t>
            </a:r>
            <a:r>
              <a:rPr lang="ko-KR" altLang="en-US" sz="2400">
                <a:solidFill>
                  <a:srgbClr val="333333"/>
                </a:solidFill>
              </a:rPr>
              <a:t>스포츠</a:t>
            </a:r>
            <a:r>
              <a:rPr lang="en-US" altLang="ko-KR" sz="2400">
                <a:solidFill>
                  <a:srgbClr val="333333"/>
                </a:solidFill>
              </a:rPr>
              <a:t>” </a:t>
            </a:r>
            <a:r>
              <a:rPr lang="ko-KR" altLang="en-US" sz="2400">
                <a:solidFill>
                  <a:srgbClr val="333333"/>
                </a:solidFill>
              </a:rPr>
              <a:t>글씨</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낚시대</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스웨타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물고기</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58</a:t>
            </a:fld>
            <a:endParaRPr lang="de-DE" altLang="ko-KR">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어부</a:t>
            </a:r>
            <a:endParaRPr lang="en-US" sz="3600" dirty="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59</a:t>
            </a:fld>
            <a:endParaRPr lang="de-DE" altLang="ko-KR">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de-DE" altLang="ko-KR"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교차로에는 무엇이 보입니까</a:t>
            </a:r>
            <a:r>
              <a:rPr lang="en-US" altLang="ko-KR" sz="2400">
                <a:solidFill>
                  <a:srgbClr val="333333"/>
                </a:solidFill>
              </a:rPr>
              <a:t>?  </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60</a:t>
            </a:fld>
            <a:endParaRPr lang="de-DE" altLang="ko-KR">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횡단보도</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승용차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경찰관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자전거탄 아이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할머니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파란 신호등</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건널목 표시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 표시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지평선</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61</a:t>
            </a:fld>
            <a:endParaRPr lang="de-DE" altLang="ko-KR">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11"/>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승용차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경찰관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자전거탄 아이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할머니</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파란 신호등</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건널목 표시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 표시</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지평선</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62</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횡단보도</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63</a:t>
            </a:fld>
            <a:endParaRPr lang="de-DE" altLang="ko-KR">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브레인스토밍</a:t>
            </a:r>
            <a:endParaRPr lang="de-DE" altLang="ko-KR" sz="3600">
              <a:solidFill>
                <a:srgbClr val="004992"/>
              </a:solidFill>
              <a:latin typeface="+mn-lt"/>
              <a:ea typeface="+mn-ea"/>
              <a:cs typeface="+mn-cs"/>
            </a:endParaRPr>
          </a:p>
        </p:txBody>
      </p:sp>
      <p:sp>
        <p:nvSpPr>
          <p:cNvPr id="13312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ko-KR" altLang="en-US" sz="2400" dirty="0">
                <a:solidFill>
                  <a:srgbClr val="333333"/>
                </a:solidFill>
              </a:rPr>
              <a:t>놀이터에서는 무엇을 볼 수 있습니까</a:t>
            </a: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a:t>
            </a:r>
          </a:p>
          <a:p>
            <a:pPr eaLnBrk="1" hangingPunct="1">
              <a:buFont typeface="Wingdings" panose="05000000000000000000" pitchFamily="2" charset="2"/>
              <a:buNone/>
            </a:pPr>
            <a:r>
              <a:rPr lang="en-US" altLang="ko-KR" sz="2400" dirty="0">
                <a:solidFill>
                  <a:srgbClr val="333333"/>
                </a:solidFill>
              </a:rPr>
              <a:t>… </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64</a:t>
            </a:fld>
            <a:endParaRPr lang="de-DE" altLang="ko-KR">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놀이터</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미끄럼틀</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회전기구</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연</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스케이트보드</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공</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나무</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그네</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장난감</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모래놀이장</a:t>
            </a:r>
            <a:endParaRPr lang="ko-KR"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65</a:t>
            </a:fld>
            <a:endParaRPr lang="de-DE" altLang="ko-KR">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미끄럼틀</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회전기구</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연</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스케이트보드</a:t>
            </a:r>
            <a:endParaRPr lang="ko-KR"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000">
                <a:solidFill>
                  <a:srgbClr val="004992"/>
                </a:solidFill>
              </a:rPr>
              <a:t>공</a:t>
            </a:r>
            <a:endParaRPr lang="ko-KR"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나무</a:t>
            </a:r>
            <a:endParaRPr lang="ko-KR" altLang="de-DE" sz="20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000">
                <a:solidFill>
                  <a:srgbClr val="004992"/>
                </a:solidFill>
              </a:rPr>
              <a:t>그네</a:t>
            </a:r>
            <a:endParaRPr lang="ko-KR" altLang="de-DE" sz="20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장난감</a:t>
            </a:r>
            <a:endParaRPr lang="ko-KR" altLang="de-DE" sz="20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000">
                <a:solidFill>
                  <a:srgbClr val="333333"/>
                </a:solidFill>
              </a:rPr>
              <a:t>모래놀이장</a:t>
            </a:r>
            <a:endParaRPr lang="ko-KR" altLang="de-DE" sz="20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66</a:t>
            </a:fld>
            <a:endParaRPr lang="de-DE" altLang="ko-KR">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놀이터</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67</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결혼식</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교회 창문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신랑들러리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면사포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화동소녀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긴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문</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68</a:t>
            </a:fld>
            <a:endParaRPr lang="de-DE" altLang="ko-KR">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교회 창문</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신랑들러리</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면사포</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화동소녀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긴 의자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문</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69</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결혼식</a:t>
            </a:r>
            <a:endParaRPr lang="en-US" sz="3600" dirty="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70</a:t>
            </a:fld>
            <a:endParaRPr lang="de-DE" altLang="ko-KR">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축구</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전광판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골대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옆줄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축구공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관중</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광고</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71</a:t>
            </a:fld>
            <a:endParaRPr lang="de-DE" altLang="ko-KR">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전광판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골대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옆줄</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선수</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축구공</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관중</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광고</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깃발</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72</a:t>
            </a:fld>
            <a:endParaRPr lang="de-DE" altLang="ko-KR">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축구</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73</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달표면</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로켓거치대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산소통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헬멧</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달 분화구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 분사구</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배경 속 행성의 부분 모습</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74</a:t>
            </a:fld>
            <a:endParaRPr lang="de-DE" altLang="ko-KR">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로켓거치대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산소통</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헬멧</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달 분화구</a:t>
            </a:r>
            <a:endParaRPr lang="ko-KR" altLang="de-DE" sz="2400">
              <a:solidFill>
                <a:srgbClr val="004992"/>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로켓 분사구</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배경 속 행성의 부분 모습</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75</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달표면</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76</a:t>
            </a:fld>
            <a:endParaRPr lang="de-DE" altLang="ko-KR">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구조</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않았던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구명보트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잠수부</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침몰선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들것</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구조요원</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조종사</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77</a:t>
            </a:fld>
            <a:endParaRPr lang="de-DE" altLang="ko-KR">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헬기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구명보트</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잠수부</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침몰선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물</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들것</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구조요원</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조종사</a:t>
            </a:r>
            <a:endParaRPr lang="ko-KR"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78</a:t>
            </a:fld>
            <a:endParaRPr lang="de-DE" altLang="ko-KR">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구조</a:t>
            </a:r>
            <a:endParaRPr lang="en-US" sz="3600">
              <a:solidFill>
                <a:srgbClr val="004992"/>
              </a:solidFill>
              <a:latin typeface="+mn-lt"/>
              <a:ea typeface="+mn-ea"/>
              <a:cs typeface="+mn-cs"/>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79</a:t>
            </a:fld>
            <a:endParaRPr lang="de-DE" altLang="ko-KR">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endParaRPr lang="de-DE" altLang="ko-KR" sz="3600">
              <a:latin typeface="+mn-lt"/>
              <a:ea typeface="+mn-ea"/>
              <a:cs typeface="+mn-cs"/>
            </a:endParaRPr>
          </a:p>
        </p:txBody>
      </p:sp>
      <p:sp>
        <p:nvSpPr>
          <p:cNvPr id="172035" name="Rectangle 3"/>
          <p:cNvSpPr>
            <a:spLocks noGrp="1" noChangeArrowheads="1"/>
          </p:cNvSpPr>
          <p:nvPr>
            <p:ph idx="1"/>
          </p:nvPr>
        </p:nvSpPr>
        <p:spPr>
          <a:noFill/>
        </p:spPr>
        <p:txBody>
          <a:bodyPr>
            <a:noAutofit/>
          </a:bodyPr>
          <a:lstStyle/>
          <a:p>
            <a:pPr eaLnBrk="1" hangingPunct="1">
              <a:lnSpc>
                <a:spcPct val="90000"/>
              </a:lnSpc>
              <a:buFont typeface="Wingdings" panose="05000000000000000000" pitchFamily="2" charset="2"/>
              <a:buNone/>
            </a:pPr>
            <a:r>
              <a:rPr lang="ko-KR" altLang="en-US" sz="2400" dirty="0">
                <a:solidFill>
                  <a:srgbClr val="333333"/>
                </a:solidFill>
              </a:rPr>
              <a:t>공사현장에는 무엇이 보입니까</a:t>
            </a:r>
            <a:r>
              <a:rPr lang="en-US" altLang="ko-KR" sz="2400" dirty="0">
                <a:solidFill>
                  <a:srgbClr val="333333"/>
                </a:solidFill>
              </a:rPr>
              <a:t>? </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a:t>
            </a:r>
          </a:p>
          <a:p>
            <a:pPr>
              <a:lnSpc>
                <a:spcPct val="90000"/>
              </a:lnSpc>
            </a:pPr>
            <a:r>
              <a:rPr lang="de-DE" altLang="ko-KR"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80</a:t>
            </a:fld>
            <a:endParaRPr lang="de-DE" altLang="ko-KR">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노면공사</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손수레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차단벽</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굴착기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착암기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삽</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정지사인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81</a:t>
            </a:fld>
            <a:endParaRPr lang="de-DE" altLang="ko-KR">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3" name="Rectangle 1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파이프</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손수레</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차단벽</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굴착기</a:t>
            </a:r>
            <a:endParaRPr lang="ko-KR" altLang="de-DE" sz="2400">
              <a:solidFill>
                <a:srgbClr val="004992"/>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착암기</a:t>
            </a:r>
            <a:endParaRPr lang="ko-KR"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삽</a:t>
            </a:r>
            <a:endParaRPr lang="ko-KR" altLang="de-DE" sz="240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정지사인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97718FBA-1342-40E3-A154-C07A2F2DAF9C}" type="slidenum">
              <a:rPr lang="ko-KR" altLang="de-DE" smtClean="0">
                <a:latin typeface="+mn-lt"/>
              </a:rPr>
              <a:pPr>
                <a:defRPr/>
              </a:pPr>
              <a:t>82</a:t>
            </a:fld>
            <a:endParaRPr lang="de-DE" altLang="ko-KR">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ko-KR" altLang="en-US" sz="3600">
                <a:solidFill>
                  <a:srgbClr val="004992"/>
                </a:solidFill>
                <a:latin typeface="+mn-lt"/>
                <a:ea typeface="+mn-ea"/>
                <a:cs typeface="+mn-cs"/>
              </a:rPr>
              <a:t>노면공사</a:t>
            </a:r>
            <a:endParaRPr lang="en-US" sz="3600">
              <a:solidFill>
                <a:srgbClr val="004992"/>
              </a:solidFill>
              <a:latin typeface="+mn-lt"/>
              <a:ea typeface="+mn-ea"/>
              <a:cs typeface="+mn-cs"/>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 </a:t>
            </a:r>
            <a:r>
              <a:rPr lang="ko-KR" altLang="en-US" sz="1800" b="1">
                <a:latin typeface="Calibri Light"/>
              </a:rPr>
              <a:t>없음</a:t>
            </a:r>
            <a:endParaRPr lang="de-DE" altLang="de-DE" sz="1800" b="1" dirty="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83</a:t>
            </a:fld>
            <a:endParaRPr lang="de-DE" altLang="ko-KR">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ko-KR" altLang="en-US" sz="2400" dirty="0">
                <a:solidFill>
                  <a:srgbClr val="004992"/>
                </a:solidFill>
              </a:rPr>
              <a:t>추가적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84</a:t>
            </a:fld>
            <a:endParaRPr lang="de-DE" altLang="ko-KR">
              <a:latin typeface="+mn-lt"/>
            </a:endParaRPr>
          </a:p>
        </p:txBody>
      </p:sp>
    </p:spTree>
    <p:extLst>
      <p:ext uri="{BB962C8B-B14F-4D97-AF65-F5344CB8AC3E}">
        <p14:creationId xmlns:p14="http://schemas.microsoft.com/office/powerpoint/2010/main" val="6378839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학습목표</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333333"/>
              </a:buClr>
              <a:buFont typeface="WingDings"/>
              <a:buChar char=""/>
            </a:pPr>
            <a:r>
              <a:rPr lang="ko-KR" altLang="en-US" sz="2400" dirty="0">
                <a:solidFill>
                  <a:srgbClr val="004992"/>
                </a:solidFill>
              </a:rPr>
              <a:t>추가적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br>
              <a:rPr lang="en-US" altLang="ko-KR" sz="2400" dirty="0">
                <a:solidFill>
                  <a:srgbClr val="004992"/>
                </a:solidFill>
              </a:rPr>
            </a:br>
            <a:r>
              <a:rPr lang="ko-KR" altLang="en-US" sz="2400" u="sng" dirty="0">
                <a:solidFill>
                  <a:srgbClr val="333333"/>
                </a:solidFill>
              </a:rPr>
              <a:t>예</a:t>
            </a:r>
            <a:r>
              <a:rPr lang="en-US" altLang="ko-KR" sz="2400" dirty="0">
                <a:solidFill>
                  <a:srgbClr val="333333"/>
                </a:solidFill>
              </a:rPr>
              <a:t>: </a:t>
            </a:r>
            <a:r>
              <a:rPr lang="ko-KR" altLang="en-US" sz="2400" dirty="0">
                <a:solidFill>
                  <a:srgbClr val="333333"/>
                </a:solidFill>
              </a:rPr>
              <a:t>당신이 어떤 사람과 언쟁을 벌였고 그</a:t>
            </a:r>
            <a:r>
              <a:rPr lang="en-US" altLang="ko-KR" sz="2400" dirty="0">
                <a:solidFill>
                  <a:srgbClr val="333333"/>
                </a:solidFill>
              </a:rPr>
              <a:t>/</a:t>
            </a:r>
            <a:r>
              <a:rPr lang="ko-KR" altLang="en-US" sz="2400" dirty="0">
                <a:solidFill>
                  <a:srgbClr val="333333"/>
                </a:solidFill>
              </a:rPr>
              <a:t>그녀가 당신에게 모욕적인 말을 한 기억이 겨우 난다</a:t>
            </a:r>
            <a:r>
              <a:rPr lang="en-US" altLang="ko-KR" sz="2400" dirty="0">
                <a:solidFill>
                  <a:srgbClr val="333333"/>
                </a:solidFill>
              </a:rPr>
              <a:t>. </a:t>
            </a:r>
            <a:r>
              <a:rPr lang="ko-KR" altLang="en-US" sz="2400" dirty="0">
                <a:solidFill>
                  <a:srgbClr val="333333"/>
                </a:solidFill>
              </a:rPr>
              <a:t>당신의 기억력이 당신을 속이거나 또는 그것이 왜곡되었을 수도 있음을 고려하라</a:t>
            </a:r>
            <a:r>
              <a:rPr lang="en-US" altLang="ko-KR" sz="2400" dirty="0">
                <a:solidFill>
                  <a:srgbClr val="333333"/>
                </a:solidFill>
              </a:rPr>
              <a:t>. </a:t>
            </a:r>
            <a:r>
              <a:rPr kumimoji="1" lang="ko-KR" altLang="en-US" sz="2400" dirty="0">
                <a:solidFill>
                  <a:srgbClr val="333333"/>
                </a:solidFill>
              </a:rPr>
              <a:t>또한 그 경우에 당신과 함께 있었던 사람들에게 물어 보라</a:t>
            </a:r>
            <a:r>
              <a:rPr kumimoji="1" lang="de-DE"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85</a:t>
            </a:fld>
            <a:endParaRPr lang="de-DE" altLang="ko-KR">
              <a:latin typeface="+mn-lt"/>
            </a:endParaRPr>
          </a:p>
        </p:txBody>
      </p:sp>
    </p:spTree>
    <p:extLst>
      <p:ext uri="{BB962C8B-B14F-4D97-AF65-F5344CB8AC3E}">
        <p14:creationId xmlns:p14="http://schemas.microsoft.com/office/powerpoint/2010/main" val="39549503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86</a:t>
            </a:fld>
            <a:endParaRPr lang="de-DE" altLang="ko-KR">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필립은 누군가가 자신의 자전거를 훔쳤다고 확신한다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그의 자전거가 평소와 달리 문 앞에 없고 전날 밤 분명히 그곳에 두었다고 확신한다</a:t>
            </a:r>
            <a:r>
              <a:rPr lang="en-US" altLang="ko-KR" sz="2000" dirty="0">
                <a:solidFill>
                  <a:srgbClr val="333333"/>
                </a:solidFill>
              </a:rPr>
              <a:t>. </a:t>
            </a:r>
            <a:r>
              <a:rPr lang="ko-KR" altLang="en-US" sz="2000" dirty="0">
                <a:solidFill>
                  <a:srgbClr val="333333"/>
                </a:solidFill>
              </a:rPr>
              <a:t>그리고 슈퍼마켓 앞에 그의 자전거가 잠겨진 채로 있는 것을 보고 자전거 도둑이 슈퍼마켓에 있다고 보고 경찰에 신고하려 한다</a:t>
            </a:r>
            <a:r>
              <a:rPr lang="en-US" altLang="ko-KR" sz="2000" dirty="0">
                <a:solidFill>
                  <a:srgbClr val="333333"/>
                </a:solidFill>
              </a:rPr>
              <a:t>. </a:t>
            </a:r>
            <a:r>
              <a:rPr lang="ko-KR" altLang="en-US" sz="2000" dirty="0">
                <a:solidFill>
                  <a:srgbClr val="333333"/>
                </a:solidFill>
              </a:rPr>
              <a:t>그는</a:t>
            </a:r>
            <a:r>
              <a:rPr lang="en-US" altLang="ko-KR" sz="2000" dirty="0">
                <a:solidFill>
                  <a:srgbClr val="333333"/>
                </a:solidFill>
              </a:rPr>
              <a:t>, 3</a:t>
            </a:r>
            <a:r>
              <a:rPr lang="ko-KR" altLang="en-US" sz="2000" dirty="0">
                <a:solidFill>
                  <a:srgbClr val="333333"/>
                </a:solidFill>
              </a:rPr>
              <a:t>주 전에도 지갑을 도둑맞았으므로</a:t>
            </a:r>
            <a:r>
              <a:rPr lang="en-US" altLang="ko-KR" sz="2000" dirty="0">
                <a:solidFill>
                  <a:srgbClr val="333333"/>
                </a:solidFill>
              </a:rPr>
              <a:t>, </a:t>
            </a:r>
            <a:r>
              <a:rPr lang="ko-KR" altLang="en-US" sz="2000" dirty="0">
                <a:solidFill>
                  <a:srgbClr val="333333"/>
                </a:solidFill>
              </a:rPr>
              <a:t>이 일이 그에 대한 음모의 일부로 생각한다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공중전화박스에서 뒷주머니에서 자전거 열쇠를 발견하고 자신이 슈퍼마켓 앞에 자전거를 두었던 사실을 기억해 낸다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87</a:t>
            </a:fld>
            <a:endParaRPr lang="de-DE" altLang="ko-KR">
              <a:latin typeface="+mn-lt"/>
            </a:endParaRPr>
          </a:p>
        </p:txBody>
      </p:sp>
    </p:spTree>
    <p:extLst>
      <p:ext uri="{BB962C8B-B14F-4D97-AF65-F5344CB8AC3E}">
        <p14:creationId xmlns:p14="http://schemas.microsoft.com/office/powerpoint/2010/main" val="19190719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dirty="0">
                <a:solidFill>
                  <a:srgbClr val="333333"/>
                </a:solidFill>
              </a:rPr>
              <a:t>정신병 환자들은 일어나지도 않은 일들을 기억하거나</a:t>
            </a:r>
            <a:r>
              <a:rPr lang="de-DE" altLang="ko-KR" sz="2000" dirty="0">
                <a:solidFill>
                  <a:srgbClr val="333333"/>
                </a:solidFill>
              </a:rPr>
              <a:t> </a:t>
            </a:r>
            <a:r>
              <a:rPr lang="ko-KR" altLang="en-US" sz="2000" dirty="0">
                <a:solidFill>
                  <a:srgbClr val="333333"/>
                </a:solidFill>
              </a:rPr>
              <a:t>일어난 것과는 다른 형태로 기억하는 경향이 있다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필립은 누군가가 자신의 자전거를 훔쳤다고 확신한다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그의 자전거가 평소와 달리 문 앞에 없고 전날 밤 분명히 그곳에 두었다고 확신한다</a:t>
            </a:r>
            <a:r>
              <a:rPr lang="en-US" altLang="ko-KR" sz="2000" dirty="0">
                <a:solidFill>
                  <a:srgbClr val="333333"/>
                </a:solidFill>
              </a:rPr>
              <a:t>. </a:t>
            </a:r>
            <a:r>
              <a:rPr lang="ko-KR" altLang="en-US" sz="2000" dirty="0">
                <a:solidFill>
                  <a:srgbClr val="333333"/>
                </a:solidFill>
              </a:rPr>
              <a:t>그리고 슈퍼마켓 앞에 그의 자전거가 잠겨진 채로 있는 것을 보고 자전거 도둑이 슈퍼마켓에 있다고 보고 경찰에 신고하려 한다</a:t>
            </a:r>
            <a:r>
              <a:rPr lang="en-US" altLang="ko-KR" sz="2000" dirty="0">
                <a:solidFill>
                  <a:srgbClr val="333333"/>
                </a:solidFill>
              </a:rPr>
              <a:t>. </a:t>
            </a:r>
            <a:r>
              <a:rPr lang="ko-KR" altLang="en-US" sz="2000" dirty="0">
                <a:solidFill>
                  <a:srgbClr val="333333"/>
                </a:solidFill>
              </a:rPr>
              <a:t>그는</a:t>
            </a:r>
            <a:r>
              <a:rPr lang="en-US" altLang="ko-KR" sz="2000" dirty="0">
                <a:solidFill>
                  <a:srgbClr val="333333"/>
                </a:solidFill>
              </a:rPr>
              <a:t>, 3</a:t>
            </a:r>
            <a:r>
              <a:rPr lang="ko-KR" altLang="en-US" sz="2000" dirty="0">
                <a:solidFill>
                  <a:srgbClr val="333333"/>
                </a:solidFill>
              </a:rPr>
              <a:t>주 전에도 지갑을 도둑맞았으므로</a:t>
            </a:r>
            <a:r>
              <a:rPr lang="en-US" altLang="ko-KR" sz="2000" dirty="0">
                <a:solidFill>
                  <a:srgbClr val="333333"/>
                </a:solidFill>
              </a:rPr>
              <a:t>, </a:t>
            </a:r>
            <a:r>
              <a:rPr lang="ko-KR" altLang="en-US" sz="2000" dirty="0">
                <a:solidFill>
                  <a:srgbClr val="333333"/>
                </a:solidFill>
              </a:rPr>
              <a:t>이 일이 그에 대한 음모의 일부로 생각한다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공중전화박스에서 뒷주머니에서 자전거 열쇠를 발견하고 자신이 슈퍼마켓 앞에 자전거를 두었던 사실을 기억해 낸다</a:t>
            </a:r>
            <a:r>
              <a:rPr lang="en-US" altLang="ko-KR" sz="2000" dirty="0">
                <a:solidFill>
                  <a:srgbClr val="333333"/>
                </a:solidFill>
              </a:rPr>
              <a:t>.</a:t>
            </a:r>
          </a:p>
          <a:p>
            <a:pPr lvl="0" defTabSz="914400" fontAlgn="base">
              <a:lnSpc>
                <a:spcPct val="100000"/>
              </a:lnSpc>
              <a:spcBef>
                <a:spcPts val="1200"/>
              </a:spcBef>
            </a:pPr>
            <a:r>
              <a:rPr lang="ko-KR" altLang="en-US" sz="2000" dirty="0">
                <a:solidFill>
                  <a:srgbClr val="333333"/>
                </a:solidFill>
              </a:rPr>
              <a:t>잘못된 기억은 공포감을 느끼거나 압박감을 느낄 때 생길 가능성이 더 크다</a:t>
            </a:r>
            <a:r>
              <a:rPr lang="en-US" altLang="ko-KR" sz="2000" dirty="0">
                <a:solidFill>
                  <a:srgbClr val="333333"/>
                </a:solidFill>
              </a:rPr>
              <a:t>. </a:t>
            </a:r>
            <a:r>
              <a:rPr lang="ko-KR" altLang="en-US" sz="2000" dirty="0">
                <a:solidFill>
                  <a:srgbClr val="333333"/>
                </a:solidFill>
              </a:rPr>
              <a:t>중요한 결론을 내리기에 앞서 당신이 생각하는 가설 </a:t>
            </a:r>
            <a:r>
              <a:rPr lang="en-US" altLang="ko-KR" sz="2000" dirty="0">
                <a:solidFill>
                  <a:srgbClr val="333333"/>
                </a:solidFill>
              </a:rPr>
              <a:t>(</a:t>
            </a:r>
            <a:r>
              <a:rPr lang="ko-KR" altLang="en-US" sz="2000" dirty="0">
                <a:solidFill>
                  <a:srgbClr val="333333"/>
                </a:solidFill>
              </a:rPr>
              <a:t>맞는다고 여기는</a:t>
            </a:r>
            <a:r>
              <a:rPr lang="en-US" altLang="ko-KR" sz="2000" dirty="0">
                <a:solidFill>
                  <a:srgbClr val="333333"/>
                </a:solidFill>
              </a:rPr>
              <a:t>) </a:t>
            </a:r>
            <a:r>
              <a:rPr lang="ko-KR" altLang="en-US" sz="2000" dirty="0">
                <a:solidFill>
                  <a:srgbClr val="333333"/>
                </a:solidFill>
              </a:rPr>
              <a:t>들이 객관적이고 근거가 확실한가 신중히 생각하라</a:t>
            </a:r>
            <a:r>
              <a:rPr lang="en-US" altLang="ko-KR" sz="2000" dirty="0">
                <a:solidFill>
                  <a:srgbClr val="333333"/>
                </a:solidFill>
              </a:rPr>
              <a:t>. </a:t>
            </a:r>
            <a:r>
              <a:rPr lang="ko-KR" altLang="en-US" sz="2000" dirty="0">
                <a:solidFill>
                  <a:srgbClr val="333333"/>
                </a:solidFill>
              </a:rPr>
              <a:t>확실한 기억에 비해 잘못 된 기억들은 좀 가물가물 하다는 것도 고려하라</a:t>
            </a:r>
            <a:r>
              <a:rPr lang="en-US" altLang="ko-KR"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88</a:t>
            </a:fld>
            <a:endParaRPr lang="de-DE" altLang="ko-KR">
              <a:latin typeface="+mn-lt"/>
            </a:endParaRPr>
          </a:p>
        </p:txBody>
      </p:sp>
    </p:spTree>
    <p:extLst>
      <p:ext uri="{BB962C8B-B14F-4D97-AF65-F5344CB8AC3E}">
        <p14:creationId xmlns:p14="http://schemas.microsoft.com/office/powerpoint/2010/main" val="11605878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97718FBA-1342-40E3-A154-C07A2F2DAF9C}" type="slidenum">
              <a:rPr lang="ko-KR" altLang="de-DE" smtClean="0">
                <a:latin typeface="+mn-lt"/>
              </a:rPr>
              <a:pPr>
                <a:defRPr/>
              </a:pPr>
              <a:t>89</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9777111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3DC7CAB7-C1AB-4E05-AC8D-C9AE75495BF1}" type="slidenum">
              <a:rPr lang="ko-KR" altLang="de-DE" smtClean="0">
                <a:latin typeface="+mn-lt"/>
              </a:rPr>
              <a:pPr>
                <a:defRPr/>
              </a:pPr>
              <a:t>90</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3836370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3584</Words>
  <Application>Microsoft Office PowerPoint</Application>
  <PresentationFormat>Benutzerdefiniert</PresentationFormat>
  <Paragraphs>764</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기억</vt:lpstr>
      <vt:lpstr>기억</vt:lpstr>
      <vt:lpstr>기억</vt:lpstr>
      <vt:lpstr>기억</vt:lpstr>
      <vt:lpstr>기억</vt:lpstr>
      <vt:lpstr>기억</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기억력을 어떻게 향상시키나?</vt:lpstr>
      <vt:lpstr>우리는 같은 것을 모두 인식하고 기억하는가?</vt:lpstr>
      <vt:lpstr>그림속의 색깔과 크기와 관련하여 차이점에 주의를 기울여주세요. 화가들이 다르거나 생략한 부분들이 있습니까?</vt:lpstr>
      <vt:lpstr>모든 사람들은 사물을 다르게 인식한다! 세가지 그림에서와 같이: 같은 풍경이 다르게 강조되어 묘사되었다!</vt:lpstr>
      <vt:lpstr>연습</vt:lpstr>
      <vt:lpstr>연습</vt:lpstr>
      <vt:lpstr>연습</vt:lpstr>
      <vt:lpstr>PowerPoint-Präsentation</vt:lpstr>
      <vt:lpstr>해변에서 당신이 본 것은 무엇입니까? 당신은 얼마나 확신하나요?</vt:lpstr>
      <vt:lpstr>해변에서</vt:lpstr>
      <vt:lpstr>PowerPoint-Präsentation</vt:lpstr>
      <vt:lpstr>역 당신이 본 것은 무엇입니까? 당신은 얼마나 확신하나요?</vt:lpstr>
      <vt:lpstr>역</vt:lpstr>
      <vt:lpstr>잘못된 기억</vt:lpstr>
      <vt:lpstr>잘못된 기억</vt:lpstr>
      <vt:lpstr>잘못된 기억</vt:lpstr>
      <vt:lpstr>기억 착오의 형태</vt:lpstr>
      <vt:lpstr>기억 착오의 형태</vt:lpstr>
      <vt:lpstr>기억 착오의 형태</vt:lpstr>
      <vt:lpstr>기억 착오의 형태</vt:lpstr>
      <vt:lpstr>기억 착오의 형태</vt:lpstr>
      <vt:lpstr>기억 착오의 형태</vt:lpstr>
      <vt:lpstr>기억 착오의 형태</vt:lpstr>
      <vt:lpstr>기억 착오의 형태</vt:lpstr>
      <vt:lpstr>왜 우리는 이것을 하는가?</vt:lpstr>
      <vt:lpstr>왜 우리는 이것을 하는가?</vt:lpstr>
      <vt:lpstr>왜 우리는 이것을 하는가?</vt:lpstr>
      <vt:lpstr>정신증에서 기억착오가 어떻게 현실해석착오를 일으키는가 - 사례</vt:lpstr>
      <vt:lpstr>과제 2</vt:lpstr>
      <vt:lpstr>과제 2</vt:lpstr>
      <vt:lpstr>PowerPoint-Präsentation</vt:lpstr>
      <vt:lpstr>가판대 무엇을 보았나? 당신은 얼마나 확신하나요?</vt:lpstr>
      <vt:lpstr>가판대</vt:lpstr>
      <vt:lpstr>PowerPoint-Präsentation</vt:lpstr>
      <vt:lpstr>정원 없었던 것은 무엇입니까? 당신은 얼마나 확신하나요?</vt:lpstr>
      <vt:lpstr>정원</vt:lpstr>
      <vt:lpstr>선택 : 비디오 영상</vt:lpstr>
      <vt:lpstr>PowerPoint-Präsentation</vt:lpstr>
      <vt:lpstr>브레인스토밍</vt:lpstr>
      <vt:lpstr>교실 그림에서 당신이 본 것은 무엇입니까? 당신은 얼마나확신하나요?</vt:lpstr>
      <vt:lpstr>교실</vt:lpstr>
      <vt:lpstr>PowerPoint-Präsentation</vt:lpstr>
      <vt:lpstr>어부 보이지 않은 것은 무엇입니까? 당신은 얼마나 확신하나요?</vt:lpstr>
      <vt:lpstr>어부</vt:lpstr>
      <vt:lpstr>PowerPoint-Präsentation</vt:lpstr>
      <vt:lpstr>브레인스토밍</vt:lpstr>
      <vt:lpstr>횡단보도 그림에서 당신이 본 것은 무엇입니까? 당신은 얼마나확신하나요?</vt:lpstr>
      <vt:lpstr>횡단보도</vt:lpstr>
      <vt:lpstr>PowerPoint-Präsentation</vt:lpstr>
      <vt:lpstr>브레인스토밍</vt:lpstr>
      <vt:lpstr>놀이터 그림에서 당신이 본 것은 무엇입니까? 당신은 얼마나 확신하나요?</vt:lpstr>
      <vt:lpstr>놀이터</vt:lpstr>
      <vt:lpstr>PowerPoint-Präsentation</vt:lpstr>
      <vt:lpstr>결혼식 보이지 않았던 것은 무엇입니까? 당신은 얼마나 확신하나요?</vt:lpstr>
      <vt:lpstr>결혼식</vt:lpstr>
      <vt:lpstr>PowerPoint-Präsentation</vt:lpstr>
      <vt:lpstr>축구 보이지 않았던 것은 무엇입니까? 당신은 얼마나 확신하나요?</vt:lpstr>
      <vt:lpstr>축구</vt:lpstr>
      <vt:lpstr>PowerPoint-Präsentation</vt:lpstr>
      <vt:lpstr>달표면 보이지 않았던 것은 무엇입니까? 당신은 얼마나 확신하나요?</vt:lpstr>
      <vt:lpstr>달표면</vt:lpstr>
      <vt:lpstr>PowerPoint-Präsentation</vt:lpstr>
      <vt:lpstr>구조 보이지 않았던 것은 무엇입니까? 당신은 얼마나 확신하나요?</vt:lpstr>
      <vt:lpstr>구조</vt:lpstr>
      <vt:lpstr>PowerPoint-Präsentation</vt:lpstr>
      <vt:lpstr>브레인스토밍</vt:lpstr>
      <vt:lpstr>노면공사 그림에서 당신이 본 것은 무엇입니까? 당신은 얼마나 확신하나요?</vt:lpstr>
      <vt:lpstr>노면공사</vt:lpstr>
      <vt:lpstr>일상생활로의 전환</vt:lpstr>
      <vt:lpstr>일상생활로의 전환</vt:lpstr>
      <vt:lpstr>일상생활로의 전환</vt:lpstr>
      <vt:lpstr>정신증과 이것이 어떤 관계가 있는가?</vt:lpstr>
      <vt:lpstr>정신증과 이것이 어떤 관계가 있는가?</vt:lpstr>
      <vt:lpstr>정신증과 이것이 어떤 관계가 있는가?</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271</cp:revision>
  <dcterms:created xsi:type="dcterms:W3CDTF">2004-06-30T16:15:23Z</dcterms:created>
  <dcterms:modified xsi:type="dcterms:W3CDTF">2025-01-09T22:23:35Z</dcterms:modified>
</cp:coreProperties>
</file>