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3" r:id="rId2"/>
  </p:sldMasterIdLst>
  <p:notesMasterIdLst>
    <p:notesMasterId r:id="rId51"/>
  </p:notesMasterIdLst>
  <p:sldIdLst>
    <p:sldId id="419" r:id="rId3"/>
    <p:sldId id="261" r:id="rId4"/>
    <p:sldId id="331" r:id="rId5"/>
    <p:sldId id="403" r:id="rId6"/>
    <p:sldId id="402" r:id="rId7"/>
    <p:sldId id="288" r:id="rId8"/>
    <p:sldId id="262" r:id="rId9"/>
    <p:sldId id="263" r:id="rId10"/>
    <p:sldId id="397" r:id="rId11"/>
    <p:sldId id="265" r:id="rId12"/>
    <p:sldId id="404" r:id="rId13"/>
    <p:sldId id="338" r:id="rId14"/>
    <p:sldId id="406" r:id="rId15"/>
    <p:sldId id="405" r:id="rId16"/>
    <p:sldId id="380" r:id="rId17"/>
    <p:sldId id="407" r:id="rId18"/>
    <p:sldId id="396" r:id="rId19"/>
    <p:sldId id="408" r:id="rId20"/>
    <p:sldId id="342" r:id="rId21"/>
    <p:sldId id="409" r:id="rId22"/>
    <p:sldId id="272" r:id="rId23"/>
    <p:sldId id="343" r:id="rId24"/>
    <p:sldId id="344" r:id="rId25"/>
    <p:sldId id="366" r:id="rId26"/>
    <p:sldId id="411" r:id="rId27"/>
    <p:sldId id="410" r:id="rId28"/>
    <p:sldId id="368" r:id="rId29"/>
    <p:sldId id="413" r:id="rId30"/>
    <p:sldId id="412" r:id="rId31"/>
    <p:sldId id="298" r:id="rId32"/>
    <p:sldId id="349" r:id="rId33"/>
    <p:sldId id="350" r:id="rId34"/>
    <p:sldId id="351" r:id="rId35"/>
    <p:sldId id="365" r:id="rId36"/>
    <p:sldId id="321" r:id="rId37"/>
    <p:sldId id="330" r:id="rId38"/>
    <p:sldId id="387" r:id="rId39"/>
    <p:sldId id="370" r:id="rId40"/>
    <p:sldId id="416" r:id="rId41"/>
    <p:sldId id="415" r:id="rId42"/>
    <p:sldId id="414" r:id="rId43"/>
    <p:sldId id="359" r:id="rId44"/>
    <p:sldId id="417" r:id="rId45"/>
    <p:sldId id="277" r:id="rId46"/>
    <p:sldId id="399" r:id="rId47"/>
    <p:sldId id="418" r:id="rId48"/>
    <p:sldId id="401" r:id="rId49"/>
    <p:sldId id="394" r:id="rId50"/>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5915" autoAdjust="0"/>
  </p:normalViewPr>
  <p:slideViewPr>
    <p:cSldViewPr snapToGrid="0">
      <p:cViewPr varScale="1">
        <p:scale>
          <a:sx n="62" d="100"/>
          <a:sy n="62" d="100"/>
        </p:scale>
        <p:origin x="1056" y="56"/>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29.10.2021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271559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6517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377186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24080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1260395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055570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2941817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642860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306077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567102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763039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42345450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3068532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3443231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733721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3270874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38125782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7340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166006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32567613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643869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4186102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1620489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2352524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656052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solidFill>
                  <a:prstClr val="black"/>
                </a:solidFill>
              </a:rPr>
              <a:pPr>
                <a:spcBef>
                  <a:spcPct val="0"/>
                </a:spcBef>
              </a:pPr>
              <a:t>48</a:t>
            </a:fld>
            <a:endParaRPr lang="de-DE" altLang="de-DE" sz="1300">
              <a:solidFill>
                <a:prstClr val="black"/>
              </a:solidFill>
            </a:endParaRPr>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4278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9 – </a:t>
            </a:r>
            <a:r>
              <a:rPr lang="ko-KR" altLang="en-US"/>
              <a:t>자아존중감</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9 – </a:t>
            </a:r>
            <a:r>
              <a:rPr lang="ko-KR" altLang="en-US"/>
              <a:t>자아존중감</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5306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8817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833175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22634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53653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33788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1837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23308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25127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7686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03582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003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9 – </a:t>
            </a:r>
            <a:r>
              <a:rPr lang="ko-KR" altLang="en-US"/>
              <a:t>자아존중감</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4708979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 </a:t>
            </a:r>
            <a:r>
              <a:rPr lang="ko-KR" altLang="en-US" dirty="0"/>
              <a:t>자아존중감</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81417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a:t>
            </a:r>
            <a:r>
              <a:rPr lang="en-US" altLang="ko-KR" sz="3600">
                <a:latin typeface="+mn-lt"/>
                <a:ea typeface="+mn-ea"/>
                <a:cs typeface="+mn-cs"/>
              </a:rPr>
              <a:t>: </a:t>
            </a:r>
            <a:r>
              <a:rPr lang="ko-KR" altLang="en-US" sz="3600">
                <a:latin typeface="+mn-lt"/>
                <a:ea typeface="+mn-ea"/>
                <a:cs typeface="+mn-cs"/>
              </a:rPr>
              <a:t>무엇인가</a:t>
            </a:r>
            <a:r>
              <a:rPr lang="en-US" altLang="ko-KR" sz="3600">
                <a:latin typeface="+mn-lt"/>
                <a:ea typeface="+mn-ea"/>
                <a:cs typeface="+mn-cs"/>
              </a:rPr>
              <a:t>?</a:t>
            </a:r>
            <a:endParaRPr lang="de-DE" sz="3600" dirty="0">
              <a:latin typeface="+mn-lt"/>
              <a:ea typeface="+mn-ea"/>
              <a:cs typeface="+mn-cs"/>
            </a:endParaRPr>
          </a:p>
        </p:txBody>
      </p:sp>
      <p:sp>
        <p:nvSpPr>
          <p:cNvPr id="467971" name="Rectangle 3"/>
          <p:cNvSpPr>
            <a:spLocks noGrp="1" noChangeArrowheads="1"/>
          </p:cNvSpPr>
          <p:nvPr>
            <p:ph idx="1"/>
          </p:nvPr>
        </p:nvSpPr>
        <p:spPr>
          <a:xfrm>
            <a:off x="6400800" y="2204864"/>
            <a:ext cx="5349240" cy="4248000"/>
          </a:xfrm>
        </p:spPr>
        <p:txBody>
          <a:bodyPr>
            <a:noAutofit/>
          </a:bodyPr>
          <a:lstStyle/>
          <a:p>
            <a:pPr eaLnBrk="1" hangingPunct="1">
              <a:defRPr/>
            </a:pPr>
            <a:r>
              <a:rPr lang="de-DE" sz="2400" dirty="0">
                <a:solidFill>
                  <a:schemeClr val="tx1"/>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a:t>
            </a:r>
            <a:r>
              <a:rPr lang="en-US" altLang="ko-KR" sz="3600">
                <a:latin typeface="+mn-lt"/>
                <a:ea typeface="+mn-ea"/>
                <a:cs typeface="+mn-cs"/>
              </a:rPr>
              <a:t>: </a:t>
            </a:r>
            <a:r>
              <a:rPr lang="ko-KR" altLang="en-US" sz="3600">
                <a:latin typeface="+mn-lt"/>
                <a:ea typeface="+mn-ea"/>
                <a:cs typeface="+mn-cs"/>
              </a:rPr>
              <a:t>무엇인가</a:t>
            </a:r>
            <a:r>
              <a:rPr lang="en-US" altLang="ko-KR" sz="3600">
                <a:latin typeface="+mn-lt"/>
                <a:ea typeface="+mn-ea"/>
                <a:cs typeface="+mn-cs"/>
              </a:rPr>
              <a:t>?</a:t>
            </a:r>
            <a:endParaRPr lang="de-DE" sz="3600" dirty="0">
              <a:latin typeface="+mn-lt"/>
              <a:ea typeface="+mn-ea"/>
              <a:cs typeface="+mn-cs"/>
            </a:endParaRPr>
          </a:p>
        </p:txBody>
      </p:sp>
      <p:sp>
        <p:nvSpPr>
          <p:cNvPr id="467971" name="Rectangle 3"/>
          <p:cNvSpPr>
            <a:spLocks noGrp="1" noChangeArrowheads="1"/>
          </p:cNvSpPr>
          <p:nvPr>
            <p:ph idx="1"/>
          </p:nvPr>
        </p:nvSpPr>
        <p:spPr>
          <a:xfrm>
            <a:off x="6400800" y="2204864"/>
            <a:ext cx="5349240" cy="4248000"/>
          </a:xfrm>
        </p:spPr>
        <p:txBody>
          <a:bodyPr>
            <a:noAutofit/>
          </a:bodyPr>
          <a:lstStyle/>
          <a:p>
            <a:pPr marL="342900" indent="-342900" eaLnBrk="1" hangingPunct="1">
              <a:buClr>
                <a:srgbClr val="333333"/>
              </a:buClr>
              <a:buFont typeface="WingDings"/>
              <a:buChar char=""/>
              <a:defRPr/>
            </a:pPr>
            <a:r>
              <a:rPr lang="ko-KR" altLang="en-US" sz="2400" b="0" spc="100" dirty="0">
                <a:solidFill>
                  <a:srgbClr val="333333"/>
                </a:solidFill>
              </a:rPr>
              <a:t>스스로에게 부여하는 가치</a:t>
            </a:r>
            <a:r>
              <a:rPr lang="de-DE" altLang="ko-KR" sz="2400" b="0" spc="100" dirty="0">
                <a:solidFill>
                  <a:srgbClr val="333333"/>
                </a:solidFill>
              </a:rPr>
              <a:t>.</a:t>
            </a:r>
          </a:p>
          <a:p>
            <a:pPr marL="342900" indent="-342900">
              <a:buClr>
                <a:srgbClr val="333333"/>
              </a:buClr>
              <a:buFont typeface="WingDings"/>
              <a:buChar char=""/>
              <a:defRPr/>
            </a:pPr>
            <a:endParaRPr lang="en-US"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a:t>
            </a:r>
            <a:r>
              <a:rPr lang="en-US" altLang="ko-KR" sz="3600">
                <a:latin typeface="+mn-lt"/>
                <a:ea typeface="+mn-ea"/>
                <a:cs typeface="+mn-cs"/>
              </a:rPr>
              <a:t>: </a:t>
            </a:r>
            <a:r>
              <a:rPr lang="ko-KR" altLang="en-US" sz="3600">
                <a:latin typeface="+mn-lt"/>
                <a:ea typeface="+mn-ea"/>
                <a:cs typeface="+mn-cs"/>
              </a:rPr>
              <a:t>무엇인가</a:t>
            </a:r>
            <a:r>
              <a:rPr lang="en-US" altLang="ko-KR" sz="3600">
                <a:latin typeface="+mn-lt"/>
                <a:ea typeface="+mn-ea"/>
                <a:cs typeface="+mn-cs"/>
              </a:rPr>
              <a:t>?</a:t>
            </a:r>
            <a:endParaRPr lang="de-DE" sz="3600" dirty="0">
              <a:latin typeface="+mn-lt"/>
              <a:ea typeface="+mn-ea"/>
              <a:cs typeface="+mn-cs"/>
            </a:endParaRPr>
          </a:p>
        </p:txBody>
      </p:sp>
      <p:sp>
        <p:nvSpPr>
          <p:cNvPr id="467971" name="Rectangle 3"/>
          <p:cNvSpPr>
            <a:spLocks noGrp="1" noChangeArrowheads="1"/>
          </p:cNvSpPr>
          <p:nvPr>
            <p:ph idx="1"/>
          </p:nvPr>
        </p:nvSpPr>
        <p:spPr>
          <a:xfrm>
            <a:off x="6400800" y="2204864"/>
            <a:ext cx="5349240" cy="4248000"/>
          </a:xfrm>
        </p:spPr>
        <p:txBody>
          <a:bodyPr>
            <a:noAutofit/>
          </a:bodyPr>
          <a:lstStyle/>
          <a:p>
            <a:pPr marL="342900" indent="-342900" eaLnBrk="1" hangingPunct="1">
              <a:buClr>
                <a:srgbClr val="333333"/>
              </a:buClr>
              <a:buFont typeface="WingDings"/>
              <a:buChar char=""/>
              <a:defRPr/>
            </a:pPr>
            <a:r>
              <a:rPr lang="ko-KR" altLang="en-US" sz="2400" b="0" spc="100" dirty="0">
                <a:solidFill>
                  <a:srgbClr val="333333"/>
                </a:solidFill>
              </a:rPr>
              <a:t>스스로에게 부여하는 가치</a:t>
            </a:r>
            <a:r>
              <a:rPr lang="de-DE" altLang="ko-KR" sz="2400" b="0" spc="100" dirty="0">
                <a:solidFill>
                  <a:srgbClr val="333333"/>
                </a:solidFill>
              </a:rPr>
              <a:t>.</a:t>
            </a:r>
          </a:p>
          <a:p>
            <a:pPr marL="342900" indent="-342900" eaLnBrk="1" hangingPunct="1">
              <a:buClr>
                <a:srgbClr val="333333"/>
              </a:buClr>
              <a:buFont typeface="WingDings"/>
              <a:buChar char=""/>
              <a:defRPr/>
            </a:pPr>
            <a:r>
              <a:rPr lang="ko-KR" altLang="en-US" sz="2400" b="0">
                <a:solidFill>
                  <a:srgbClr val="333333"/>
                </a:solidFill>
              </a:rPr>
              <a:t>자신에 대한 주관적인 평가</a:t>
            </a:r>
            <a:r>
              <a:rPr lang="de-DE" sz="2400" b="0">
                <a:solidFill>
                  <a:srgbClr val="333333"/>
                </a:solidFill>
              </a:rPr>
              <a:t>.</a:t>
            </a:r>
          </a:p>
          <a:p>
            <a:pPr marL="342900" indent="-342900">
              <a:buClr>
                <a:srgbClr val="333333"/>
              </a:buClr>
              <a:buFont typeface="WingDings"/>
              <a:buChar char=""/>
              <a:defRPr/>
            </a:pPr>
            <a:endParaRPr lang="en-US"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89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a:t>
            </a:r>
            <a:r>
              <a:rPr lang="en-US" altLang="ko-KR" sz="3600">
                <a:latin typeface="+mn-lt"/>
                <a:ea typeface="+mn-ea"/>
                <a:cs typeface="+mn-cs"/>
              </a:rPr>
              <a:t>: </a:t>
            </a:r>
            <a:r>
              <a:rPr lang="ko-KR" altLang="en-US" sz="3600">
                <a:latin typeface="+mn-lt"/>
                <a:ea typeface="+mn-ea"/>
                <a:cs typeface="+mn-cs"/>
              </a:rPr>
              <a:t>무엇인가</a:t>
            </a:r>
            <a:r>
              <a:rPr lang="en-US" altLang="ko-KR" sz="3600">
                <a:latin typeface="+mn-lt"/>
                <a:ea typeface="+mn-ea"/>
                <a:cs typeface="+mn-cs"/>
              </a:rPr>
              <a:t>?</a:t>
            </a:r>
            <a:endParaRPr lang="de-DE" sz="3600" dirty="0">
              <a:latin typeface="+mn-lt"/>
              <a:ea typeface="+mn-ea"/>
              <a:cs typeface="+mn-cs"/>
            </a:endParaRPr>
          </a:p>
        </p:txBody>
      </p:sp>
      <p:sp>
        <p:nvSpPr>
          <p:cNvPr id="467971" name="Rectangle 3"/>
          <p:cNvSpPr>
            <a:spLocks noGrp="1" noChangeArrowheads="1"/>
          </p:cNvSpPr>
          <p:nvPr>
            <p:ph idx="1"/>
          </p:nvPr>
        </p:nvSpPr>
        <p:spPr>
          <a:xfrm>
            <a:off x="6400800" y="2204864"/>
            <a:ext cx="5349240" cy="4248000"/>
          </a:xfrm>
        </p:spPr>
        <p:txBody>
          <a:bodyPr>
            <a:noAutofit/>
          </a:bodyPr>
          <a:lstStyle/>
          <a:p>
            <a:pPr marL="342900" indent="-342900" eaLnBrk="1" hangingPunct="1">
              <a:buClr>
                <a:srgbClr val="333333"/>
              </a:buClr>
              <a:buFont typeface="WingDings"/>
              <a:buChar char=""/>
              <a:defRPr/>
            </a:pPr>
            <a:r>
              <a:rPr lang="ko-KR" altLang="en-US" sz="2400" b="0" spc="100" dirty="0">
                <a:solidFill>
                  <a:srgbClr val="333333"/>
                </a:solidFill>
              </a:rPr>
              <a:t>스스로에게 부여하는 가치</a:t>
            </a:r>
            <a:r>
              <a:rPr lang="de-DE" altLang="ko-KR" sz="2400" b="0" spc="100" dirty="0">
                <a:solidFill>
                  <a:srgbClr val="333333"/>
                </a:solidFill>
              </a:rPr>
              <a:t>.</a:t>
            </a:r>
          </a:p>
          <a:p>
            <a:pPr marL="342900" indent="-342900" eaLnBrk="1" hangingPunct="1">
              <a:buClr>
                <a:srgbClr val="333333"/>
              </a:buClr>
              <a:buFont typeface="WingDings"/>
              <a:buChar char=""/>
              <a:defRPr/>
            </a:pPr>
            <a:r>
              <a:rPr lang="ko-KR" altLang="en-US" sz="2400" b="0">
                <a:solidFill>
                  <a:srgbClr val="333333"/>
                </a:solidFill>
              </a:rPr>
              <a:t>자신에 대한 주관적인 평가</a:t>
            </a:r>
            <a:r>
              <a:rPr lang="de-DE" sz="2400" b="0">
                <a:solidFill>
                  <a:srgbClr val="333333"/>
                </a:solidFill>
              </a:rPr>
              <a:t>.</a:t>
            </a:r>
          </a:p>
          <a:p>
            <a:pPr marL="342900" indent="-342900">
              <a:buClr>
                <a:srgbClr val="333333"/>
              </a:buClr>
              <a:buFont typeface="WingDings"/>
              <a:buChar char=""/>
              <a:defRPr/>
            </a:pPr>
            <a:r>
              <a:rPr lang="ko-KR" altLang="en-US" sz="2400" b="0">
                <a:solidFill>
                  <a:srgbClr val="333333"/>
                </a:solidFill>
              </a:rPr>
              <a:t>타인이 당신을 인식하는 방법과 꼭 연관이 있는 것은 아니다</a:t>
            </a:r>
            <a:r>
              <a:rPr lang="en-US" altLang="ko-KR" sz="2400" b="0">
                <a:solidFill>
                  <a:srgbClr val="333333"/>
                </a:solidFill>
              </a:rPr>
              <a:t>.</a:t>
            </a:r>
            <a:endParaRPr lang="en-US"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31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낮은 자존감은 정신건강에 영향을 미칠수 있다</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낮은 </a:t>
            </a:r>
            <a:r>
              <a:rPr lang="ko-KR" altLang="en-US" sz="2400" b="0" dirty="0" err="1">
                <a:solidFill>
                  <a:srgbClr val="333333"/>
                </a:solidFill>
              </a:rPr>
              <a:t>자존감으로</a:t>
            </a:r>
            <a:r>
              <a:rPr lang="ko-KR" altLang="en-US" sz="2400" b="0" dirty="0">
                <a:solidFill>
                  <a:srgbClr val="333333"/>
                </a:solidFill>
              </a:rPr>
              <a:t> </a:t>
            </a:r>
            <a:r>
              <a:rPr lang="ko-KR" altLang="en-US" sz="2400" b="0" dirty="0" err="1">
                <a:solidFill>
                  <a:srgbClr val="333333"/>
                </a:solidFill>
              </a:rPr>
              <a:t>고통받고</a:t>
            </a:r>
            <a:r>
              <a:rPr lang="ko-KR" altLang="en-US" sz="2400" b="0" dirty="0">
                <a:solidFill>
                  <a:srgbClr val="333333"/>
                </a:solidFill>
              </a:rPr>
              <a:t> 있는 정신질환을 가진 사람들</a:t>
            </a:r>
            <a:r>
              <a:rPr lang="en-US" sz="2400" b="0" dirty="0">
                <a:solidFill>
                  <a:srgbClr val="333333"/>
                </a:solidFill>
              </a:rPr>
              <a:t>.</a:t>
            </a:r>
          </a:p>
          <a:p>
            <a:pPr marL="342900" indent="-342900">
              <a:buClr>
                <a:srgbClr val="333333"/>
              </a:buClr>
              <a:buFont typeface="WingDings"/>
              <a:buChar char=""/>
            </a:pPr>
            <a:r>
              <a:rPr lang="ko-KR" altLang="en-US" sz="2400" b="0" dirty="0">
                <a:solidFill>
                  <a:srgbClr val="333333"/>
                </a:solidFill>
              </a:rPr>
              <a:t>낮은 자존감은 다음과 같은 심리적인 문제를 야기할 수 있다</a:t>
            </a:r>
            <a:r>
              <a:rPr lang="en-US" sz="2400" b="0" dirty="0">
                <a:solidFill>
                  <a:srgbClr val="333333"/>
                </a:solidFill>
              </a:rPr>
              <a:t>:</a:t>
            </a:r>
            <a:endParaRPr lang="de-DE" sz="2400" b="0" dirty="0">
              <a:solidFill>
                <a:srgbClr val="333333"/>
              </a:solidFill>
            </a:endParaRPr>
          </a:p>
          <a:p>
            <a:pPr marL="774827" lvl="3" indent="-342900">
              <a:spcBef>
                <a:spcPts val="1999"/>
              </a:spcBef>
              <a:buClr>
                <a:srgbClr val="333333"/>
              </a:buClr>
              <a:buFont typeface="WingDings"/>
              <a:buChar char=""/>
            </a:pPr>
            <a:r>
              <a:rPr lang="ko-KR" altLang="en-US" sz="2400" b="0" dirty="0">
                <a:solidFill>
                  <a:srgbClr val="333333"/>
                </a:solidFill>
                <a:latin typeface="+mn-lt"/>
              </a:rPr>
              <a:t>자기 의심</a:t>
            </a:r>
            <a:endParaRPr lang="de-DE" sz="2400" b="0" dirty="0">
              <a:solidFill>
                <a:srgbClr val="333333"/>
              </a:solidFill>
              <a:latin typeface="+mn-lt"/>
            </a:endParaRPr>
          </a:p>
          <a:p>
            <a:pPr marL="774827" lvl="3" indent="-342900">
              <a:spcBef>
                <a:spcPts val="1999"/>
              </a:spcBef>
              <a:buClr>
                <a:srgbClr val="333333"/>
              </a:buClr>
              <a:buFont typeface="WingDings"/>
              <a:buChar char=""/>
            </a:pPr>
            <a:r>
              <a:rPr lang="ko-KR" altLang="en-US" sz="2400" b="0" dirty="0">
                <a:solidFill>
                  <a:srgbClr val="333333"/>
                </a:solidFill>
                <a:latin typeface="+mn-lt"/>
              </a:rPr>
              <a:t>공포</a:t>
            </a:r>
          </a:p>
          <a:p>
            <a:pPr marL="774827" lvl="3" indent="-342900">
              <a:spcBef>
                <a:spcPts val="1999"/>
              </a:spcBef>
              <a:buClr>
                <a:srgbClr val="333333"/>
              </a:buClr>
              <a:buFont typeface="WingDings"/>
              <a:buChar char=""/>
            </a:pPr>
            <a:r>
              <a:rPr lang="ko-KR" altLang="en-US" sz="2400" b="0" dirty="0">
                <a:solidFill>
                  <a:srgbClr val="333333"/>
                </a:solidFill>
                <a:latin typeface="+mn-lt"/>
              </a:rPr>
              <a:t>우울증</a:t>
            </a:r>
            <a:endParaRPr lang="en-US" altLang="ko-KR" sz="2400" b="0" dirty="0">
              <a:solidFill>
                <a:srgbClr val="333333"/>
              </a:solidFill>
              <a:latin typeface="+mn-lt"/>
            </a:endParaRPr>
          </a:p>
          <a:p>
            <a:pPr marL="774827" lvl="3" indent="-342900">
              <a:spcBef>
                <a:spcPts val="1999"/>
              </a:spcBef>
              <a:buClr>
                <a:srgbClr val="333333"/>
              </a:buClr>
              <a:buFont typeface="WingDings"/>
              <a:buChar char=""/>
            </a:pPr>
            <a:r>
              <a:rPr lang="ko-KR" altLang="en-US" sz="2400" b="0" dirty="0">
                <a:solidFill>
                  <a:srgbClr val="333333"/>
                </a:solidFill>
                <a:latin typeface="+mn-lt"/>
              </a:rPr>
              <a:t>외로움</a:t>
            </a:r>
            <a:endParaRPr lang="de-DE" sz="24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과장된 자아존중감과 건강한 자아존중감의 차이</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ko-KR" altLang="en-US" sz="2000" b="0" dirty="0" err="1">
                <a:solidFill>
                  <a:srgbClr val="333333"/>
                </a:solidFill>
              </a:rPr>
              <a:t>정신증이</a:t>
            </a:r>
            <a:r>
              <a:rPr lang="ko-KR" altLang="en-US" sz="2000" b="0" dirty="0">
                <a:solidFill>
                  <a:srgbClr val="333333"/>
                </a:solidFill>
              </a:rPr>
              <a:t> </a:t>
            </a:r>
            <a:r>
              <a:rPr lang="ko-KR" altLang="en-US" sz="2000" b="0" dirty="0" err="1">
                <a:solidFill>
                  <a:srgbClr val="333333"/>
                </a:solidFill>
              </a:rPr>
              <a:t>있는동안</a:t>
            </a:r>
            <a:r>
              <a:rPr lang="en-US" sz="2000" b="0" dirty="0">
                <a:solidFill>
                  <a:srgbClr val="333333"/>
                </a:solidFill>
              </a:rPr>
              <a:t>, (</a:t>
            </a:r>
            <a:r>
              <a:rPr lang="ko-KR" altLang="en-US" sz="2000" b="0" dirty="0">
                <a:solidFill>
                  <a:srgbClr val="333333"/>
                </a:solidFill>
              </a:rPr>
              <a:t>전부는 아니지만</a:t>
            </a:r>
            <a:r>
              <a:rPr lang="en-US" altLang="ko-KR" sz="2000" b="0" dirty="0">
                <a:solidFill>
                  <a:srgbClr val="333333"/>
                </a:solidFill>
              </a:rPr>
              <a:t>) </a:t>
            </a:r>
            <a:r>
              <a:rPr lang="ko-KR" altLang="en-US" sz="2000" b="0" dirty="0">
                <a:solidFill>
                  <a:srgbClr val="333333"/>
                </a:solidFill>
              </a:rPr>
              <a:t>많은 사람들은 핍박이나 압박을 받는 </a:t>
            </a:r>
            <a:r>
              <a:rPr lang="ko-KR" altLang="en-US" sz="2000" b="0" dirty="0" err="1">
                <a:solidFill>
                  <a:srgbClr val="333333"/>
                </a:solidFill>
              </a:rPr>
              <a:t>느낌을을</a:t>
            </a:r>
            <a:r>
              <a:rPr lang="ko-KR" altLang="en-US" sz="2000" b="0" dirty="0">
                <a:solidFill>
                  <a:srgbClr val="333333"/>
                </a:solidFill>
              </a:rPr>
              <a:t> 갖는다</a:t>
            </a:r>
            <a:r>
              <a:rPr lang="en-US" altLang="ko-KR" sz="2000" b="0" dirty="0">
                <a:solidFill>
                  <a:srgbClr val="333333"/>
                </a:solidFill>
              </a:rPr>
              <a:t>. </a:t>
            </a:r>
            <a:r>
              <a:rPr lang="ko-KR" altLang="en-US" sz="2000" b="0" dirty="0">
                <a:solidFill>
                  <a:srgbClr val="333333"/>
                </a:solidFill>
              </a:rPr>
              <a:t>이러한 느낌은 </a:t>
            </a:r>
            <a:r>
              <a:rPr lang="ko-KR" altLang="en-US" sz="2000" b="0" dirty="0" err="1">
                <a:solidFill>
                  <a:srgbClr val="333333"/>
                </a:solidFill>
              </a:rPr>
              <a:t>자존감을</a:t>
            </a:r>
            <a:r>
              <a:rPr lang="ko-KR" altLang="en-US" sz="2000" b="0" dirty="0">
                <a:solidFill>
                  <a:srgbClr val="333333"/>
                </a:solidFill>
              </a:rPr>
              <a:t> </a:t>
            </a:r>
            <a:r>
              <a:rPr lang="ko-KR" altLang="en-US" sz="2000" b="0" dirty="0" err="1">
                <a:solidFill>
                  <a:srgbClr val="333333"/>
                </a:solidFill>
              </a:rPr>
              <a:t>감소시킬수</a:t>
            </a:r>
            <a:r>
              <a:rPr lang="ko-KR" altLang="en-US" sz="2000" b="0" dirty="0">
                <a:solidFill>
                  <a:srgbClr val="333333"/>
                </a:solidFill>
              </a:rPr>
              <a:t> 있다</a:t>
            </a:r>
            <a:r>
              <a:rPr lang="en-US" altLang="ko-KR" sz="2000" b="0" dirty="0">
                <a:solidFill>
                  <a:srgbClr val="333333"/>
                </a:solidFill>
              </a:rPr>
              <a:t>. </a:t>
            </a:r>
            <a:r>
              <a:rPr lang="ko-KR" altLang="en-US" sz="2000" b="0" dirty="0">
                <a:solidFill>
                  <a:srgbClr val="333333"/>
                </a:solidFill>
              </a:rPr>
              <a:t>반면에</a:t>
            </a:r>
            <a:r>
              <a:rPr lang="en-US" altLang="ko-KR" sz="2000" b="0" dirty="0">
                <a:solidFill>
                  <a:srgbClr val="333333"/>
                </a:solidFill>
              </a:rPr>
              <a:t>, </a:t>
            </a:r>
            <a:r>
              <a:rPr lang="ko-KR" altLang="en-US" sz="2000" b="0" dirty="0">
                <a:solidFill>
                  <a:srgbClr val="333333"/>
                </a:solidFill>
              </a:rPr>
              <a:t>어떤 사람들은 그들이 특별한 과제를 맡을 운명이거나 중요한 임무에 선택받았다고 믿게 되면 자존감이 증가하는 것을 느낄수 있다</a:t>
            </a:r>
            <a:r>
              <a:rPr lang="en-US" altLang="ko-KR" sz="2000" b="0" dirty="0">
                <a:solidFill>
                  <a:srgbClr val="333333"/>
                </a:solidFill>
              </a:rPr>
              <a:t>.</a:t>
            </a:r>
          </a:p>
          <a:p>
            <a:pPr>
              <a:defRPr/>
            </a:pPr>
            <a:endParaRPr lang="en-US" altLang="ko-KR" sz="2000" b="0" dirty="0">
              <a:solidFill>
                <a:srgbClr val="333333"/>
              </a:solidFill>
            </a:endParaRPr>
          </a:p>
          <a:p>
            <a:pPr>
              <a:defRPr/>
            </a:pPr>
            <a:endParaRPr lang="en-US" altLang="ko-KR" sz="2000" b="0" dirty="0">
              <a:solidFill>
                <a:srgbClr val="333333"/>
              </a:solidFill>
            </a:endParaRPr>
          </a:p>
          <a:p>
            <a:pPr>
              <a:lnSpc>
                <a:spcPct val="100000"/>
              </a:lnSpc>
              <a:spcBef>
                <a:spcPts val="1200"/>
              </a:spcBef>
              <a:defRPr/>
            </a:pPr>
            <a:endParaRPr lang="en-US" altLang="ko-KR" sz="2000" b="0" dirty="0">
              <a:solidFill>
                <a:srgbClr val="333333"/>
              </a:solidFill>
            </a:endParaRPr>
          </a:p>
          <a:p>
            <a:pPr>
              <a:lnSpc>
                <a:spcPct val="100000"/>
              </a:lnSpc>
              <a:spcBef>
                <a:spcPts val="1200"/>
              </a:spcBef>
              <a:defRPr/>
            </a:pPr>
            <a:r>
              <a:rPr lang="ko-KR" altLang="en-US" sz="2000" b="0" dirty="0">
                <a:solidFill>
                  <a:srgbClr val="004992"/>
                </a:solidFill>
              </a:rPr>
              <a:t>주의</a:t>
            </a:r>
            <a:r>
              <a:rPr lang="en-US" sz="2000" b="0" dirty="0">
                <a:solidFill>
                  <a:srgbClr val="004992"/>
                </a:solidFill>
              </a:rPr>
              <a:t>:</a:t>
            </a:r>
            <a:r>
              <a:rPr lang="en-US" sz="2000" b="0" dirty="0">
                <a:solidFill>
                  <a:srgbClr val="333333"/>
                </a:solidFill>
              </a:rPr>
              <a:t> </a:t>
            </a:r>
            <a:r>
              <a:rPr lang="ko-KR" altLang="en-US" sz="2000" b="0" dirty="0">
                <a:solidFill>
                  <a:srgbClr val="333333"/>
                </a:solidFill>
              </a:rPr>
              <a:t>과대망상적 사고</a:t>
            </a:r>
            <a:r>
              <a:rPr lang="en-US" altLang="ko-KR" sz="2000" b="0" dirty="0">
                <a:solidFill>
                  <a:srgbClr val="333333"/>
                </a:solidFill>
              </a:rPr>
              <a:t>(</a:t>
            </a:r>
            <a:r>
              <a:rPr lang="ko-KR" altLang="en-US" sz="2000" b="0" dirty="0">
                <a:solidFill>
                  <a:srgbClr val="333333"/>
                </a:solidFill>
              </a:rPr>
              <a:t>우리가 남들보다 더 강력하거나 중요하다는 믿음과 같은</a:t>
            </a:r>
            <a:r>
              <a:rPr lang="en-US" altLang="ko-KR" sz="2000" b="0" dirty="0">
                <a:solidFill>
                  <a:srgbClr val="333333"/>
                </a:solidFill>
              </a:rPr>
              <a:t>)</a:t>
            </a:r>
            <a:r>
              <a:rPr lang="ko-KR" altLang="en-US" sz="2000" b="0" dirty="0">
                <a:solidFill>
                  <a:srgbClr val="333333"/>
                </a:solidFill>
              </a:rPr>
              <a:t>는 일시적으로 </a:t>
            </a:r>
            <a:r>
              <a:rPr lang="ko-KR" altLang="en-US" sz="2000" b="0" dirty="0" err="1">
                <a:solidFill>
                  <a:srgbClr val="333333"/>
                </a:solidFill>
              </a:rPr>
              <a:t>자기가치감을</a:t>
            </a:r>
            <a:r>
              <a:rPr lang="ko-KR" altLang="en-US" sz="2000" b="0" dirty="0">
                <a:solidFill>
                  <a:srgbClr val="333333"/>
                </a:solidFill>
              </a:rPr>
              <a:t> 증가시킬지 </a:t>
            </a:r>
            <a:r>
              <a:rPr lang="ko-KR" altLang="en-US" sz="2000" b="0">
                <a:solidFill>
                  <a:srgbClr val="333333"/>
                </a:solidFill>
              </a:rPr>
              <a:t>모르지만 </a:t>
            </a:r>
            <a:r>
              <a:rPr lang="en-US" altLang="ko-KR" sz="2000" b="0">
                <a:solidFill>
                  <a:srgbClr val="333333"/>
                </a:solidFill>
              </a:rPr>
              <a:t>“</a:t>
            </a:r>
            <a:r>
              <a:rPr lang="ko-KR" altLang="en-US" sz="2000" b="0">
                <a:solidFill>
                  <a:srgbClr val="333333"/>
                </a:solidFill>
              </a:rPr>
              <a:t>건강한</a:t>
            </a:r>
            <a:r>
              <a:rPr lang="en-US" altLang="ko-KR" sz="2000" b="0">
                <a:solidFill>
                  <a:srgbClr val="333333"/>
                </a:solidFill>
              </a:rPr>
              <a:t>” </a:t>
            </a:r>
            <a:r>
              <a:rPr lang="ko-KR" altLang="en-US" sz="2000" b="0" dirty="0" err="1">
                <a:solidFill>
                  <a:srgbClr val="333333"/>
                </a:solidFill>
              </a:rPr>
              <a:t>자존감과는</a:t>
            </a:r>
            <a:r>
              <a:rPr lang="ko-KR" altLang="en-US" sz="2000" b="0" dirty="0">
                <a:solidFill>
                  <a:srgbClr val="333333"/>
                </a:solidFill>
              </a:rPr>
              <a:t> 상관이 없다</a:t>
            </a:r>
            <a:r>
              <a:rPr lang="en-US" altLang="ko-KR" sz="2000" b="0" dirty="0">
                <a:solidFill>
                  <a:srgbClr val="333333"/>
                </a:solidFill>
              </a:rPr>
              <a:t>!</a:t>
            </a:r>
            <a:endParaRPr lang="en-US" sz="2000" b="0" dirty="0">
              <a:solidFill>
                <a:srgbClr val="333333"/>
              </a:solidFill>
            </a:endParaRPr>
          </a:p>
          <a:p>
            <a:pPr marL="342900" indent="-342900">
              <a:lnSpc>
                <a:spcPct val="100000"/>
              </a:lnSpc>
              <a:spcBef>
                <a:spcPts val="1200"/>
              </a:spcBef>
              <a:buClr>
                <a:srgbClr val="333333"/>
              </a:buClr>
              <a:buFont typeface="WingDings"/>
              <a:buChar char=""/>
              <a:defRPr/>
            </a:pPr>
            <a:r>
              <a:rPr lang="ko-KR" altLang="en-US" sz="2000" b="0" dirty="0">
                <a:solidFill>
                  <a:srgbClr val="333333"/>
                </a:solidFill>
              </a:rPr>
              <a:t>이런 느낌은 오래 지속되지 않는다</a:t>
            </a:r>
            <a:endParaRPr lang="en-US" altLang="ko-KR" sz="2000" b="0" dirty="0">
              <a:solidFill>
                <a:srgbClr val="333333"/>
              </a:solidFill>
            </a:endParaRPr>
          </a:p>
          <a:p>
            <a:pPr marL="342900" indent="-342900">
              <a:lnSpc>
                <a:spcPct val="100000"/>
              </a:lnSpc>
              <a:spcBef>
                <a:spcPts val="1200"/>
              </a:spcBef>
              <a:buClr>
                <a:srgbClr val="333333"/>
              </a:buClr>
              <a:buFont typeface="WingDings"/>
              <a:buChar char=""/>
              <a:defRPr/>
            </a:pPr>
            <a:r>
              <a:rPr lang="en-US" sz="2000" b="0" dirty="0">
                <a:solidFill>
                  <a:srgbClr val="333333"/>
                </a:solidFill>
              </a:rPr>
              <a:t>... </a:t>
            </a:r>
            <a:r>
              <a:rPr lang="ko-KR" altLang="en-US" sz="2000" b="0" dirty="0">
                <a:solidFill>
                  <a:srgbClr val="333333"/>
                </a:solidFill>
              </a:rPr>
              <a:t>그리고 현실이나 실제적인 강점에 기반하지 않고 있다</a:t>
            </a:r>
            <a:r>
              <a:rPr lang="en-US" sz="2000" b="0" dirty="0">
                <a:solidFill>
                  <a:srgbClr val="333333"/>
                </a:solidFill>
              </a:rPr>
              <a:t>!</a:t>
            </a:r>
            <a:endParaRPr lang="de-DE" sz="20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그러나</a:t>
            </a:r>
            <a:r>
              <a:rPr lang="en-US" altLang="ko-KR" sz="3600">
                <a:latin typeface="+mn-lt"/>
                <a:ea typeface="+mn-ea"/>
                <a:cs typeface="+mn-cs"/>
              </a:rPr>
              <a:t>…</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defRPr/>
            </a:pPr>
            <a:r>
              <a:rPr lang="ko-KR" altLang="en-US" sz="2400" b="0" dirty="0">
                <a:solidFill>
                  <a:srgbClr val="333333"/>
                </a:solidFill>
              </a:rPr>
              <a:t>모든</a:t>
            </a:r>
            <a:r>
              <a:rPr lang="en-US" sz="2400" b="0" dirty="0">
                <a:solidFill>
                  <a:srgbClr val="333333"/>
                </a:solidFill>
              </a:rPr>
              <a:t> </a:t>
            </a:r>
            <a:r>
              <a:rPr lang="ko-KR" altLang="en-US" sz="2400" b="0" dirty="0">
                <a:solidFill>
                  <a:srgbClr val="333333"/>
                </a:solidFill>
              </a:rPr>
              <a:t>사람들은 실제적인 강점을 갖고 있으며</a:t>
            </a:r>
            <a:r>
              <a:rPr lang="en-US" altLang="ko-KR" sz="2400" b="0" dirty="0">
                <a:solidFill>
                  <a:srgbClr val="333333"/>
                </a:solidFill>
              </a:rPr>
              <a:t>, </a:t>
            </a:r>
            <a:r>
              <a:rPr lang="ko-KR" altLang="en-US" sz="2400" b="0" dirty="0">
                <a:solidFill>
                  <a:srgbClr val="333333"/>
                </a:solidFill>
              </a:rPr>
              <a:t>단지 발견되기만을 기다리고 있을 뿐이다</a:t>
            </a:r>
            <a:r>
              <a:rPr lang="en-US" altLang="ko-KR" sz="2400" b="0" dirty="0">
                <a:solidFill>
                  <a:srgbClr val="333333"/>
                </a:solidFill>
              </a:rPr>
              <a:t>.</a:t>
            </a:r>
            <a:endParaRPr lang="de-DE" sz="2400" b="0" dirty="0">
              <a:solidFill>
                <a:srgbClr val="333333"/>
              </a:solidFill>
            </a:endParaRPr>
          </a:p>
          <a:p>
            <a:pPr marL="342900" indent="-342900">
              <a:buClr>
                <a:srgbClr val="333333"/>
              </a:buClr>
              <a:buFont typeface="WingDings"/>
              <a:buChar char=""/>
              <a:defRPr/>
            </a:pPr>
            <a:r>
              <a:rPr lang="ko-KR" altLang="en-US" sz="2400" b="0" dirty="0">
                <a:solidFill>
                  <a:srgbClr val="333333"/>
                </a:solidFill>
              </a:rPr>
              <a:t>당신은 이러한 강점들을 자랑스러워할 수 있거나 그래야 한다</a:t>
            </a:r>
            <a:r>
              <a:rPr lang="de-DE" sz="2400" b="0" dirty="0">
                <a:solidFill>
                  <a:srgbClr val="333333"/>
                </a:solidFill>
              </a:rPr>
              <a:t>!</a:t>
            </a:r>
          </a:p>
          <a:p>
            <a:pPr marL="342900" indent="-342900">
              <a:buClr>
                <a:srgbClr val="333333"/>
              </a:buClr>
              <a:buFont typeface="WingDings"/>
              <a:buChar char=""/>
              <a:defRPr/>
            </a:pPr>
            <a:r>
              <a:rPr lang="ko-KR" altLang="en-US" sz="2400" b="0" dirty="0">
                <a:solidFill>
                  <a:srgbClr val="333333"/>
                </a:solidFill>
              </a:rPr>
              <a:t>이러한 강점들에 대한 인식은 </a:t>
            </a:r>
            <a:r>
              <a:rPr lang="ko-KR" altLang="en-US" sz="2400" b="0" dirty="0" err="1">
                <a:solidFill>
                  <a:srgbClr val="333333"/>
                </a:solidFill>
              </a:rPr>
              <a:t>자존감의</a:t>
            </a:r>
            <a:r>
              <a:rPr lang="ko-KR" altLang="en-US" sz="2400" b="0" dirty="0">
                <a:solidFill>
                  <a:srgbClr val="333333"/>
                </a:solidFill>
              </a:rPr>
              <a:t> 기초를 형성한다</a:t>
            </a:r>
            <a:r>
              <a:rPr lang="de-DE" sz="2400" b="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있을까요</a:t>
            </a:r>
            <a:r>
              <a:rPr lang="en-US" altLang="ko-KR" sz="3600">
                <a:latin typeface="+mn-lt"/>
                <a:ea typeface="+mn-ea"/>
                <a:cs typeface="+mn-cs"/>
              </a:rPr>
              <a:t>?</a:t>
            </a:r>
            <a:endParaRPr lang="de-DE" altLang="ko-KR"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de-DE" sz="2400" b="0" dirty="0">
                <a:solidFill>
                  <a:srgbClr val="333333"/>
                </a:solidFill>
              </a:rPr>
              <a:t>많은</a:t>
            </a:r>
            <a:r>
              <a:rPr lang="de-DE" sz="2400" b="0" dirty="0">
                <a:solidFill>
                  <a:srgbClr val="333333"/>
                </a:solidFill>
              </a:rPr>
              <a:t> (</a:t>
            </a:r>
            <a:r>
              <a:rPr lang="ko-KR" altLang="de-DE" sz="2400" b="0" dirty="0">
                <a:solidFill>
                  <a:srgbClr val="333333"/>
                </a:solidFill>
              </a:rPr>
              <a:t>전부는 아님</a:t>
            </a:r>
            <a:r>
              <a:rPr lang="de-DE" sz="2400" b="0" dirty="0">
                <a:solidFill>
                  <a:srgbClr val="333333"/>
                </a:solidFill>
              </a:rPr>
              <a:t>!) </a:t>
            </a:r>
            <a:r>
              <a:rPr lang="ko-KR" altLang="de-DE" sz="2400" b="0" dirty="0">
                <a:solidFill>
                  <a:srgbClr val="333333"/>
                </a:solidFill>
              </a:rPr>
              <a:t>정신병 환자들은 부정적인 대인관계 경험으로 인해 자존감이 낮은 경우가 많다</a:t>
            </a:r>
            <a:r>
              <a:rPr lang="de-DE" sz="2400" b="0" dirty="0">
                <a:solidFill>
                  <a:srgbClr val="333333"/>
                </a:solidFill>
              </a:rPr>
              <a:t>. </a:t>
            </a:r>
            <a:r>
              <a:rPr lang="ko-KR" altLang="de-DE" sz="2400" b="0" dirty="0">
                <a:solidFill>
                  <a:srgbClr val="333333"/>
                </a:solidFill>
              </a:rPr>
              <a:t>자존감과 다른 우울증 증상들을 개선하면 정신의 안정성이 높아진다</a:t>
            </a:r>
            <a:r>
              <a:rPr lang="de-DE" sz="2400" b="0" dirty="0">
                <a:solidFill>
                  <a:srgbClr val="333333"/>
                </a:solidFill>
              </a:rPr>
              <a:t>. </a:t>
            </a:r>
            <a:r>
              <a:rPr lang="ko-KR" altLang="de-DE" sz="2400" b="0" dirty="0">
                <a:solidFill>
                  <a:srgbClr val="333333"/>
                </a:solidFill>
              </a:rPr>
              <a:t>이것은 또한 정신병적 증상을 줄이는 데 도움이 될 수 </a:t>
            </a:r>
            <a:r>
              <a:rPr lang="ko-KR" altLang="de-DE" sz="2400" b="0">
                <a:solidFill>
                  <a:srgbClr val="333333"/>
                </a:solidFill>
              </a:rPr>
              <a:t>있다</a:t>
            </a:r>
            <a:r>
              <a:rPr lang="de-DE" sz="2400" b="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344843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자아존중감의 원천</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ko-KR" altLang="en-US" sz="2400" b="0" dirty="0" err="1">
                <a:solidFill>
                  <a:srgbClr val="333333"/>
                </a:solidFill>
              </a:rPr>
              <a:t>자존감은</a:t>
            </a:r>
            <a:r>
              <a:rPr lang="ko-KR" altLang="en-US" sz="2400" b="0" dirty="0">
                <a:solidFill>
                  <a:srgbClr val="333333"/>
                </a:solidFill>
              </a:rPr>
              <a:t> 지속적인 것이 아니며</a:t>
            </a:r>
            <a:r>
              <a:rPr lang="en-US" altLang="ko-KR" sz="2400" b="0" dirty="0">
                <a:solidFill>
                  <a:srgbClr val="333333"/>
                </a:solidFill>
              </a:rPr>
              <a:t>, </a:t>
            </a:r>
            <a:r>
              <a:rPr lang="ko-KR" altLang="en-US" sz="2400" b="0" dirty="0">
                <a:solidFill>
                  <a:srgbClr val="333333"/>
                </a:solidFill>
              </a:rPr>
              <a:t>인생의 다양한 영역과 다른 형태</a:t>
            </a:r>
            <a:r>
              <a:rPr lang="en-US" altLang="ko-KR" sz="2400" b="0" dirty="0">
                <a:solidFill>
                  <a:srgbClr val="333333"/>
                </a:solidFill>
              </a:rPr>
              <a:t>(</a:t>
            </a:r>
            <a:r>
              <a:rPr lang="ko-KR" altLang="en-US" sz="2400" b="0" dirty="0">
                <a:solidFill>
                  <a:srgbClr val="333333"/>
                </a:solidFill>
              </a:rPr>
              <a:t>오른쪽 책꽂이에 상징화된</a:t>
            </a:r>
            <a:r>
              <a:rPr lang="en-US" altLang="ko-KR" sz="2400" b="0" dirty="0">
                <a:solidFill>
                  <a:srgbClr val="333333"/>
                </a:solidFill>
              </a:rPr>
              <a:t>)</a:t>
            </a:r>
            <a:r>
              <a:rPr lang="ko-KR" altLang="en-US" sz="2400" b="0" dirty="0">
                <a:solidFill>
                  <a:srgbClr val="333333"/>
                </a:solidFill>
              </a:rPr>
              <a:t>로부터 발생한다</a:t>
            </a:r>
            <a:r>
              <a:rPr lang="en-US" altLang="ko-KR" sz="2400" b="0" dirty="0">
                <a:solidFill>
                  <a:srgbClr val="333333"/>
                </a:solidFill>
              </a:rPr>
              <a:t>.</a:t>
            </a:r>
          </a:p>
          <a:p>
            <a:pPr marL="342900" indent="-342900" eaLnBrk="1" hangingPunct="1">
              <a:buClr>
                <a:srgbClr val="333333"/>
              </a:buClr>
              <a:buFont typeface="WingDings"/>
              <a:buChar char=""/>
            </a:pP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4" name="Caption_22"/>
          <p:cNvSpPr txBox="1">
            <a:spLocks noChangeArrowheads="1"/>
          </p:cNvSpPr>
          <p:nvPr/>
        </p:nvSpPr>
        <p:spPr bwMode="auto">
          <a:xfrm>
            <a:off x="9517659"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   취미</a:t>
            </a:r>
            <a:endParaRPr lang="de-DE" dirty="0">
              <a:solidFill>
                <a:srgbClr val="333333"/>
              </a:solidFill>
              <a:latin typeface="+mn-lt"/>
            </a:endParaRPr>
          </a:p>
        </p:txBody>
      </p:sp>
      <p:sp>
        <p:nvSpPr>
          <p:cNvPr id="15" name="Caption_21"/>
          <p:cNvSpPr txBox="1">
            <a:spLocks noChangeArrowheads="1"/>
          </p:cNvSpPr>
          <p:nvPr/>
        </p:nvSpPr>
        <p:spPr bwMode="auto">
          <a:xfrm>
            <a:off x="9799396" y="2972453"/>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16" name="Caption_20"/>
          <p:cNvSpPr txBox="1">
            <a:spLocks noChangeArrowheads="1"/>
          </p:cNvSpPr>
          <p:nvPr/>
        </p:nvSpPr>
        <p:spPr bwMode="auto">
          <a:xfrm>
            <a:off x="7662262"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외모</a:t>
            </a:r>
            <a:endParaRPr lang="de-DE" dirty="0">
              <a:solidFill>
                <a:srgbClr val="333333"/>
              </a:solidFill>
              <a:latin typeface="+mn-lt"/>
            </a:endParaRPr>
          </a:p>
        </p:txBody>
      </p:sp>
      <p:sp>
        <p:nvSpPr>
          <p:cNvPr id="17" name="Caption_19"/>
          <p:cNvSpPr txBox="1">
            <a:spLocks noChangeArrowheads="1"/>
          </p:cNvSpPr>
          <p:nvPr/>
        </p:nvSpPr>
        <p:spPr bwMode="auto">
          <a:xfrm>
            <a:off x="7852398" y="3332190"/>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18" name="Caption_18"/>
          <p:cNvSpPr txBox="1">
            <a:spLocks noChangeArrowheads="1"/>
          </p:cNvSpPr>
          <p:nvPr/>
        </p:nvSpPr>
        <p:spPr bwMode="auto">
          <a:xfrm>
            <a:off x="7661719"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자아존중감의 원천</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ko-KR" altLang="en-US" sz="2400" b="0" dirty="0" err="1">
                <a:solidFill>
                  <a:srgbClr val="333333"/>
                </a:solidFill>
              </a:rPr>
              <a:t>자존감은</a:t>
            </a:r>
            <a:r>
              <a:rPr lang="ko-KR" altLang="en-US" sz="2400" b="0" dirty="0">
                <a:solidFill>
                  <a:srgbClr val="333333"/>
                </a:solidFill>
              </a:rPr>
              <a:t> 지속적인 것이 아니며</a:t>
            </a:r>
            <a:r>
              <a:rPr lang="en-US" altLang="ko-KR" sz="2400" b="0" dirty="0">
                <a:solidFill>
                  <a:srgbClr val="333333"/>
                </a:solidFill>
              </a:rPr>
              <a:t>, </a:t>
            </a:r>
            <a:r>
              <a:rPr lang="ko-KR" altLang="en-US" sz="2400" b="0" dirty="0">
                <a:solidFill>
                  <a:srgbClr val="333333"/>
                </a:solidFill>
              </a:rPr>
              <a:t>인생의 다양한 영역과 다른 형태</a:t>
            </a:r>
            <a:r>
              <a:rPr lang="en-US" altLang="ko-KR" sz="2400" b="0" dirty="0">
                <a:solidFill>
                  <a:srgbClr val="333333"/>
                </a:solidFill>
              </a:rPr>
              <a:t>(</a:t>
            </a:r>
            <a:r>
              <a:rPr lang="ko-KR" altLang="en-US" sz="2400" b="0" dirty="0">
                <a:solidFill>
                  <a:srgbClr val="333333"/>
                </a:solidFill>
              </a:rPr>
              <a:t>오른쪽 책꽂이에 상징화된</a:t>
            </a:r>
            <a:r>
              <a:rPr lang="en-US" altLang="ko-KR" sz="2400" b="0" dirty="0">
                <a:solidFill>
                  <a:srgbClr val="333333"/>
                </a:solidFill>
              </a:rPr>
              <a:t>)</a:t>
            </a:r>
            <a:r>
              <a:rPr lang="ko-KR" altLang="en-US" sz="2400" b="0" dirty="0">
                <a:solidFill>
                  <a:srgbClr val="333333"/>
                </a:solidFill>
              </a:rPr>
              <a:t>로부터 발생한다</a:t>
            </a:r>
            <a:r>
              <a:rPr lang="en-US" altLang="ko-KR" sz="2400" b="0" dirty="0">
                <a:solidFill>
                  <a:srgbClr val="333333"/>
                </a:solidFill>
              </a:rPr>
              <a:t>.</a:t>
            </a:r>
          </a:p>
          <a:p>
            <a:pPr marL="342900" indent="-342900" eaLnBrk="1" hangingPunct="1">
              <a:buClr>
                <a:srgbClr val="333333"/>
              </a:buClr>
              <a:buFont typeface="WingDings"/>
              <a:buChar char=""/>
            </a:pPr>
            <a:r>
              <a:rPr lang="ko-KR" altLang="en-US" sz="2400" b="0" dirty="0">
                <a:solidFill>
                  <a:srgbClr val="333333"/>
                </a:solidFill>
              </a:rPr>
              <a:t>문제는 우리가 자신의 약점</a:t>
            </a:r>
            <a:r>
              <a:rPr lang="en-US" altLang="ko-KR" sz="2400" b="0" dirty="0">
                <a:solidFill>
                  <a:srgbClr val="333333"/>
                </a:solidFill>
              </a:rPr>
              <a:t>(=</a:t>
            </a:r>
            <a:r>
              <a:rPr lang="ko-KR" altLang="en-US" sz="2400" b="0" dirty="0">
                <a:solidFill>
                  <a:srgbClr val="333333"/>
                </a:solidFill>
              </a:rPr>
              <a:t>책꽂이의 빈칸</a:t>
            </a:r>
            <a:r>
              <a:rPr lang="en-US" altLang="ko-KR" sz="2400" b="0" dirty="0">
                <a:solidFill>
                  <a:srgbClr val="333333"/>
                </a:solidFill>
              </a:rPr>
              <a:t>)</a:t>
            </a:r>
            <a:r>
              <a:rPr lang="ko-KR" altLang="en-US" sz="2400" b="0" dirty="0">
                <a:solidFill>
                  <a:srgbClr val="333333"/>
                </a:solidFill>
              </a:rPr>
              <a:t>에만 집중하기보다 우리의 능력과 강점</a:t>
            </a:r>
            <a:r>
              <a:rPr lang="en-US" altLang="ko-KR" sz="2400" b="0" dirty="0">
                <a:solidFill>
                  <a:srgbClr val="333333"/>
                </a:solidFill>
              </a:rPr>
              <a:t>(</a:t>
            </a:r>
            <a:r>
              <a:rPr lang="ko-KR" altLang="en-US" sz="2400" b="0" dirty="0" err="1">
                <a:solidFill>
                  <a:srgbClr val="333333"/>
                </a:solidFill>
              </a:rPr>
              <a:t>꽉차</a:t>
            </a:r>
            <a:r>
              <a:rPr lang="ko-KR" altLang="en-US" sz="2400" b="0" dirty="0">
                <a:solidFill>
                  <a:srgbClr val="333333"/>
                </a:solidFill>
              </a:rPr>
              <a:t> 있는 책꽂이</a:t>
            </a:r>
            <a:r>
              <a:rPr lang="en-US" altLang="ko-KR" sz="2400" b="0" dirty="0">
                <a:solidFill>
                  <a:srgbClr val="333333"/>
                </a:solidFill>
              </a:rPr>
              <a:t>)</a:t>
            </a:r>
            <a:r>
              <a:rPr lang="ko-KR" altLang="en-US" sz="2400" b="0" dirty="0">
                <a:solidFill>
                  <a:srgbClr val="333333"/>
                </a:solidFill>
              </a:rPr>
              <a:t>에 집중 할것인가 이다</a:t>
            </a:r>
            <a:r>
              <a:rPr lang="en-US" altLang="ko-KR" sz="2400" b="0" dirty="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4" name="Caption_22"/>
          <p:cNvSpPr txBox="1">
            <a:spLocks noChangeArrowheads="1"/>
          </p:cNvSpPr>
          <p:nvPr/>
        </p:nvSpPr>
        <p:spPr bwMode="auto">
          <a:xfrm>
            <a:off x="9517659"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   취미</a:t>
            </a:r>
            <a:endParaRPr lang="de-DE" dirty="0">
              <a:solidFill>
                <a:srgbClr val="333333"/>
              </a:solidFill>
              <a:latin typeface="+mn-lt"/>
            </a:endParaRPr>
          </a:p>
        </p:txBody>
      </p:sp>
      <p:sp>
        <p:nvSpPr>
          <p:cNvPr id="15" name="Caption_21"/>
          <p:cNvSpPr txBox="1">
            <a:spLocks noChangeArrowheads="1"/>
          </p:cNvSpPr>
          <p:nvPr/>
        </p:nvSpPr>
        <p:spPr bwMode="auto">
          <a:xfrm>
            <a:off x="9799396" y="2972453"/>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16" name="Caption_20"/>
          <p:cNvSpPr txBox="1">
            <a:spLocks noChangeArrowheads="1"/>
          </p:cNvSpPr>
          <p:nvPr/>
        </p:nvSpPr>
        <p:spPr bwMode="auto">
          <a:xfrm>
            <a:off x="7662262"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외모</a:t>
            </a:r>
            <a:endParaRPr lang="de-DE" dirty="0">
              <a:solidFill>
                <a:srgbClr val="333333"/>
              </a:solidFill>
              <a:latin typeface="+mn-lt"/>
            </a:endParaRPr>
          </a:p>
        </p:txBody>
      </p:sp>
      <p:sp>
        <p:nvSpPr>
          <p:cNvPr id="17" name="Caption_19"/>
          <p:cNvSpPr txBox="1">
            <a:spLocks noChangeArrowheads="1"/>
          </p:cNvSpPr>
          <p:nvPr/>
        </p:nvSpPr>
        <p:spPr bwMode="auto">
          <a:xfrm>
            <a:off x="7852398" y="3332190"/>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18" name="Caption_18"/>
          <p:cNvSpPr txBox="1">
            <a:spLocks noChangeArrowheads="1"/>
          </p:cNvSpPr>
          <p:nvPr/>
        </p:nvSpPr>
        <p:spPr bwMode="auto">
          <a:xfrm>
            <a:off x="7661719"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Tree>
    <p:extLst>
      <p:ext uri="{BB962C8B-B14F-4D97-AF65-F5344CB8AC3E}">
        <p14:creationId xmlns:p14="http://schemas.microsoft.com/office/powerpoint/2010/main" val="3508490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낮은 자아존중감을 갖는 사람들</a:t>
            </a:r>
            <a:r>
              <a:rPr lang="en-US" altLang="ko-KR" sz="3600">
                <a:latin typeface="+mn-lt"/>
                <a:ea typeface="+mn-ea"/>
                <a:cs typeface="+mn-cs"/>
              </a:rPr>
              <a: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b="0" dirty="0">
                <a:solidFill>
                  <a:srgbClr val="333333"/>
                </a:solidFill>
              </a:rPr>
              <a:t>… </a:t>
            </a:r>
            <a:r>
              <a:rPr lang="ko-KR" altLang="en-US" sz="2400" b="0" dirty="0">
                <a:solidFill>
                  <a:srgbClr val="333333"/>
                </a:solidFill>
              </a:rPr>
              <a:t>자신의 빈칸에 집중하는 경향이 있지만</a:t>
            </a:r>
            <a:r>
              <a:rPr lang="en-US" altLang="ko-KR" sz="2400" b="0" dirty="0">
                <a:solidFill>
                  <a:srgbClr val="333333"/>
                </a:solidFill>
              </a:rPr>
              <a:t>, </a:t>
            </a:r>
            <a:r>
              <a:rPr lang="ko-KR" altLang="en-US" sz="2400" b="0" dirty="0">
                <a:solidFill>
                  <a:srgbClr val="333333"/>
                </a:solidFill>
              </a:rPr>
              <a:t>다른 선반들은 꽉 </a:t>
            </a:r>
            <a:r>
              <a:rPr lang="ko-KR" altLang="en-US" sz="2400" b="0">
                <a:solidFill>
                  <a:srgbClr val="333333"/>
                </a:solidFill>
              </a:rPr>
              <a:t>차있다</a:t>
            </a:r>
            <a:r>
              <a:rPr lang="en-US" altLang="ko-KR" sz="2400" b="0">
                <a:solidFill>
                  <a:srgbClr val="333333"/>
                </a:solidFill>
              </a:rPr>
              <a:t>.</a:t>
            </a:r>
          </a:p>
          <a:p>
            <a:pPr marL="342900" indent="-342900">
              <a:buClr>
                <a:srgbClr val="333333"/>
              </a:buClr>
              <a:buFont typeface="WingDings"/>
              <a:buChar char=""/>
              <a:defRPr/>
            </a:pPr>
            <a:endParaRPr lang="de-DE" altLang="ko-KR"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2" name="Caption_22"/>
          <p:cNvSpPr txBox="1">
            <a:spLocks noChangeArrowheads="1"/>
          </p:cNvSpPr>
          <p:nvPr/>
        </p:nvSpPr>
        <p:spPr bwMode="auto">
          <a:xfrm>
            <a:off x="9517659"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   취미</a:t>
            </a:r>
            <a:endParaRPr lang="de-DE" dirty="0">
              <a:solidFill>
                <a:srgbClr val="333333"/>
              </a:solidFill>
              <a:latin typeface="+mn-lt"/>
            </a:endParaRPr>
          </a:p>
        </p:txBody>
      </p:sp>
      <p:sp>
        <p:nvSpPr>
          <p:cNvPr id="23" name="Caption_21"/>
          <p:cNvSpPr txBox="1">
            <a:spLocks noChangeArrowheads="1"/>
          </p:cNvSpPr>
          <p:nvPr/>
        </p:nvSpPr>
        <p:spPr bwMode="auto">
          <a:xfrm>
            <a:off x="9799396" y="2972453"/>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24" name="Caption_20"/>
          <p:cNvSpPr txBox="1">
            <a:spLocks noChangeArrowheads="1"/>
          </p:cNvSpPr>
          <p:nvPr/>
        </p:nvSpPr>
        <p:spPr bwMode="auto">
          <a:xfrm>
            <a:off x="7662262"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외모</a:t>
            </a:r>
            <a:endParaRPr lang="de-DE" dirty="0">
              <a:solidFill>
                <a:srgbClr val="333333"/>
              </a:solidFill>
              <a:latin typeface="+mn-lt"/>
            </a:endParaRPr>
          </a:p>
        </p:txBody>
      </p:sp>
      <p:sp>
        <p:nvSpPr>
          <p:cNvPr id="25" name="Caption_19"/>
          <p:cNvSpPr txBox="1">
            <a:spLocks noChangeArrowheads="1"/>
          </p:cNvSpPr>
          <p:nvPr/>
        </p:nvSpPr>
        <p:spPr bwMode="auto">
          <a:xfrm>
            <a:off x="7852398" y="3332190"/>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26" name="Caption_18"/>
          <p:cNvSpPr txBox="1">
            <a:spLocks noChangeArrowheads="1"/>
          </p:cNvSpPr>
          <p:nvPr/>
        </p:nvSpPr>
        <p:spPr bwMode="auto">
          <a:xfrm>
            <a:off x="7661719"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낮은 자아존중감을 갖는 사람들</a:t>
            </a:r>
            <a:r>
              <a:rPr lang="en-US" altLang="ko-KR" sz="3600">
                <a:latin typeface="+mn-lt"/>
                <a:ea typeface="+mn-ea"/>
                <a:cs typeface="+mn-cs"/>
              </a:rPr>
              <a: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b="0" dirty="0">
                <a:solidFill>
                  <a:srgbClr val="333333"/>
                </a:solidFill>
              </a:rPr>
              <a:t>… </a:t>
            </a:r>
            <a:r>
              <a:rPr lang="ko-KR" altLang="en-US" sz="2400" b="0" dirty="0">
                <a:solidFill>
                  <a:srgbClr val="333333"/>
                </a:solidFill>
              </a:rPr>
              <a:t>자신의 빈칸에 집중하는 경향이 있지만</a:t>
            </a:r>
            <a:r>
              <a:rPr lang="en-US" altLang="ko-KR" sz="2400" b="0" dirty="0">
                <a:solidFill>
                  <a:srgbClr val="333333"/>
                </a:solidFill>
              </a:rPr>
              <a:t>, </a:t>
            </a:r>
            <a:r>
              <a:rPr lang="ko-KR" altLang="en-US" sz="2400" b="0" dirty="0">
                <a:solidFill>
                  <a:srgbClr val="333333"/>
                </a:solidFill>
              </a:rPr>
              <a:t>다른 선반들은 꽉 </a:t>
            </a:r>
            <a:r>
              <a:rPr lang="ko-KR" altLang="en-US" sz="2400" b="0">
                <a:solidFill>
                  <a:srgbClr val="333333"/>
                </a:solidFill>
              </a:rPr>
              <a:t>차있다</a:t>
            </a:r>
            <a:r>
              <a:rPr lang="en-US" altLang="ko-KR" sz="2400" b="0">
                <a:solidFill>
                  <a:srgbClr val="333333"/>
                </a:solidFill>
              </a:rPr>
              <a:t>.</a:t>
            </a:r>
          </a:p>
          <a:p>
            <a:pPr marL="342900" indent="-342900">
              <a:buClr>
                <a:srgbClr val="333333"/>
              </a:buClr>
              <a:buFont typeface="WingDings"/>
              <a:buChar char=""/>
              <a:defRPr/>
            </a:pPr>
            <a:r>
              <a:rPr lang="de-DE" sz="2400" b="0">
                <a:solidFill>
                  <a:srgbClr val="333333"/>
                </a:solidFill>
              </a:rPr>
              <a:t>… </a:t>
            </a:r>
            <a:r>
              <a:rPr lang="ko-KR" altLang="en-US" sz="2400" b="0" dirty="0">
                <a:solidFill>
                  <a:srgbClr val="333333"/>
                </a:solidFill>
              </a:rPr>
              <a:t>일반화된 부정적인 자기판단을 하는 경향</a:t>
            </a:r>
            <a:r>
              <a:rPr lang="en-US" altLang="ko-KR" sz="2400" b="0" dirty="0">
                <a:solidFill>
                  <a:srgbClr val="333333"/>
                </a:solidFill>
              </a:rPr>
              <a:t>(</a:t>
            </a:r>
            <a:r>
              <a:rPr lang="ko-KR" altLang="en-US" sz="2400" b="0" dirty="0">
                <a:solidFill>
                  <a:srgbClr val="333333"/>
                </a:solidFill>
              </a:rPr>
              <a:t>예</a:t>
            </a:r>
            <a:r>
              <a:rPr lang="en-US" sz="2400" b="0">
                <a:solidFill>
                  <a:srgbClr val="333333"/>
                </a:solidFill>
              </a:rPr>
              <a:t>,</a:t>
            </a:r>
            <a:r>
              <a:rPr lang="en-US" altLang="ko-KR" sz="2400" b="0">
                <a:solidFill>
                  <a:srgbClr val="333333"/>
                </a:solidFill>
              </a:rPr>
              <a:t> “</a:t>
            </a:r>
            <a:r>
              <a:rPr lang="ko-KR" altLang="en-US" sz="2400" b="0">
                <a:solidFill>
                  <a:srgbClr val="333333"/>
                </a:solidFill>
              </a:rPr>
              <a:t>나는 무가치하다</a:t>
            </a:r>
            <a:r>
              <a:rPr lang="en-US" altLang="ko-KR" sz="2400" b="0">
                <a:solidFill>
                  <a:srgbClr val="333333"/>
                </a:solidFill>
              </a:rPr>
              <a:t>”</a:t>
            </a:r>
            <a:r>
              <a:rPr lang="en-US" sz="2400" b="0">
                <a:solidFill>
                  <a:srgbClr val="333333"/>
                </a:solidFill>
              </a:rPr>
              <a:t>).</a:t>
            </a:r>
            <a:endParaRPr lang="en-US" sz="2400" b="0" dirty="0">
              <a:solidFill>
                <a:srgbClr val="333333"/>
              </a:solidFill>
            </a:endParaRPr>
          </a:p>
          <a:p>
            <a:pPr marL="342900" indent="-342900">
              <a:buClr>
                <a:srgbClr val="333333"/>
              </a:buClr>
              <a:buFont typeface="WingDings"/>
              <a:buChar char=""/>
              <a:defRPr/>
            </a:pPr>
            <a:endParaRPr lang="de-DE" altLang="ko-KR"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2" name="Caption_22"/>
          <p:cNvSpPr txBox="1">
            <a:spLocks noChangeArrowheads="1"/>
          </p:cNvSpPr>
          <p:nvPr/>
        </p:nvSpPr>
        <p:spPr bwMode="auto">
          <a:xfrm>
            <a:off x="9517659"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   취미</a:t>
            </a:r>
            <a:endParaRPr lang="de-DE" dirty="0">
              <a:solidFill>
                <a:srgbClr val="333333"/>
              </a:solidFill>
              <a:latin typeface="+mn-lt"/>
            </a:endParaRPr>
          </a:p>
        </p:txBody>
      </p:sp>
      <p:sp>
        <p:nvSpPr>
          <p:cNvPr id="23" name="Caption_21"/>
          <p:cNvSpPr txBox="1">
            <a:spLocks noChangeArrowheads="1"/>
          </p:cNvSpPr>
          <p:nvPr/>
        </p:nvSpPr>
        <p:spPr bwMode="auto">
          <a:xfrm>
            <a:off x="9799396" y="2972453"/>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24" name="Caption_20"/>
          <p:cNvSpPr txBox="1">
            <a:spLocks noChangeArrowheads="1"/>
          </p:cNvSpPr>
          <p:nvPr/>
        </p:nvSpPr>
        <p:spPr bwMode="auto">
          <a:xfrm>
            <a:off x="7662262"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외모</a:t>
            </a:r>
            <a:endParaRPr lang="de-DE" dirty="0">
              <a:solidFill>
                <a:srgbClr val="333333"/>
              </a:solidFill>
              <a:latin typeface="+mn-lt"/>
            </a:endParaRPr>
          </a:p>
        </p:txBody>
      </p:sp>
      <p:sp>
        <p:nvSpPr>
          <p:cNvPr id="25" name="Caption_19"/>
          <p:cNvSpPr txBox="1">
            <a:spLocks noChangeArrowheads="1"/>
          </p:cNvSpPr>
          <p:nvPr/>
        </p:nvSpPr>
        <p:spPr bwMode="auto">
          <a:xfrm>
            <a:off x="7852398" y="3332190"/>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26" name="Caption_18"/>
          <p:cNvSpPr txBox="1">
            <a:spLocks noChangeArrowheads="1"/>
          </p:cNvSpPr>
          <p:nvPr/>
        </p:nvSpPr>
        <p:spPr bwMode="auto">
          <a:xfrm>
            <a:off x="7661719"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Tree>
    <p:extLst>
      <p:ext uri="{BB962C8B-B14F-4D97-AF65-F5344CB8AC3E}">
        <p14:creationId xmlns:p14="http://schemas.microsoft.com/office/powerpoint/2010/main" val="1694824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낮은 자아존중감을 갖는 사람들</a:t>
            </a:r>
            <a:r>
              <a:rPr lang="en-US" altLang="ko-KR" sz="3600">
                <a:latin typeface="+mn-lt"/>
                <a:ea typeface="+mn-ea"/>
                <a:cs typeface="+mn-cs"/>
              </a:rPr>
              <a:t>…</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583680" cy="4248000"/>
          </a:xfrm>
        </p:spPr>
        <p:txBody>
          <a:bodyPr>
            <a:noAutofit/>
          </a:bodyPr>
          <a:lstStyle/>
          <a:p>
            <a:pPr marL="342900" indent="-342900" eaLnBrk="1" hangingPunct="1">
              <a:buClr>
                <a:srgbClr val="333333"/>
              </a:buClr>
              <a:buFont typeface="WingDings"/>
              <a:buChar char=""/>
            </a:pPr>
            <a:r>
              <a:rPr lang="de-DE" sz="2400" b="0" dirty="0">
                <a:solidFill>
                  <a:srgbClr val="333333"/>
                </a:solidFill>
              </a:rPr>
              <a:t>… </a:t>
            </a:r>
            <a:r>
              <a:rPr lang="ko-KR" altLang="en-US" sz="2400" b="0" dirty="0">
                <a:solidFill>
                  <a:srgbClr val="333333"/>
                </a:solidFill>
              </a:rPr>
              <a:t>자신의 빈칸에 집중하는 경향이 있지만</a:t>
            </a:r>
            <a:r>
              <a:rPr lang="en-US" altLang="ko-KR" sz="2400" b="0" dirty="0">
                <a:solidFill>
                  <a:srgbClr val="333333"/>
                </a:solidFill>
              </a:rPr>
              <a:t>, </a:t>
            </a:r>
            <a:r>
              <a:rPr lang="ko-KR" altLang="en-US" sz="2400" b="0" dirty="0">
                <a:solidFill>
                  <a:srgbClr val="333333"/>
                </a:solidFill>
              </a:rPr>
              <a:t>다른 선반들은 꽉 </a:t>
            </a:r>
            <a:r>
              <a:rPr lang="ko-KR" altLang="en-US" sz="2400" b="0">
                <a:solidFill>
                  <a:srgbClr val="333333"/>
                </a:solidFill>
              </a:rPr>
              <a:t>차있다</a:t>
            </a:r>
            <a:r>
              <a:rPr lang="en-US" altLang="ko-KR" sz="2400" b="0">
                <a:solidFill>
                  <a:srgbClr val="333333"/>
                </a:solidFill>
              </a:rPr>
              <a:t>.</a:t>
            </a:r>
          </a:p>
          <a:p>
            <a:pPr marL="342900" indent="-342900">
              <a:buClr>
                <a:srgbClr val="333333"/>
              </a:buClr>
              <a:buFont typeface="WingDings"/>
              <a:buChar char=""/>
              <a:defRPr/>
            </a:pPr>
            <a:r>
              <a:rPr lang="de-DE" sz="2400" b="0">
                <a:solidFill>
                  <a:srgbClr val="333333"/>
                </a:solidFill>
              </a:rPr>
              <a:t>… </a:t>
            </a:r>
            <a:r>
              <a:rPr lang="ko-KR" altLang="en-US" sz="2400" b="0" dirty="0">
                <a:solidFill>
                  <a:srgbClr val="333333"/>
                </a:solidFill>
              </a:rPr>
              <a:t>일반화된 부정적인 자기판단을 하는 경향</a:t>
            </a:r>
            <a:r>
              <a:rPr lang="en-US" altLang="ko-KR" sz="2400" b="0" dirty="0">
                <a:solidFill>
                  <a:srgbClr val="333333"/>
                </a:solidFill>
              </a:rPr>
              <a:t>(</a:t>
            </a:r>
            <a:r>
              <a:rPr lang="ko-KR" altLang="en-US" sz="2400" b="0" dirty="0">
                <a:solidFill>
                  <a:srgbClr val="333333"/>
                </a:solidFill>
              </a:rPr>
              <a:t>예</a:t>
            </a:r>
            <a:r>
              <a:rPr lang="en-US" sz="2400" b="0">
                <a:solidFill>
                  <a:srgbClr val="333333"/>
                </a:solidFill>
              </a:rPr>
              <a:t>,</a:t>
            </a:r>
            <a:r>
              <a:rPr lang="en-US" altLang="ko-KR" sz="2400" b="0">
                <a:solidFill>
                  <a:srgbClr val="333333"/>
                </a:solidFill>
              </a:rPr>
              <a:t> “</a:t>
            </a:r>
            <a:r>
              <a:rPr lang="ko-KR" altLang="en-US" sz="2400" b="0">
                <a:solidFill>
                  <a:srgbClr val="333333"/>
                </a:solidFill>
              </a:rPr>
              <a:t>나는 무가치하다</a:t>
            </a:r>
            <a:r>
              <a:rPr lang="en-US" altLang="ko-KR" sz="2400" b="0">
                <a:solidFill>
                  <a:srgbClr val="333333"/>
                </a:solidFill>
              </a:rPr>
              <a:t>”</a:t>
            </a:r>
            <a:r>
              <a:rPr lang="en-US" sz="2400" b="0">
                <a:solidFill>
                  <a:srgbClr val="333333"/>
                </a:solidFill>
              </a:rPr>
              <a:t>).</a:t>
            </a:r>
            <a:endParaRPr lang="en-US" sz="2400" b="0" dirty="0">
              <a:solidFill>
                <a:srgbClr val="333333"/>
              </a:solidFill>
            </a:endParaRPr>
          </a:p>
          <a:p>
            <a:pPr marL="342900" indent="-342900">
              <a:buClr>
                <a:srgbClr val="333333"/>
              </a:buClr>
              <a:buFont typeface="WingDings"/>
              <a:buChar char=""/>
              <a:defRPr/>
            </a:pPr>
            <a:r>
              <a:rPr lang="en-US" sz="2400" b="0" dirty="0">
                <a:solidFill>
                  <a:srgbClr val="333333"/>
                </a:solidFill>
              </a:rPr>
              <a:t>… </a:t>
            </a:r>
            <a:r>
              <a:rPr lang="ko-KR" altLang="en-US" sz="2400" b="0" dirty="0">
                <a:solidFill>
                  <a:srgbClr val="333333"/>
                </a:solidFill>
              </a:rPr>
              <a:t>전체로써의 인간과 행동 사이에서 구별하지 </a:t>
            </a:r>
            <a:r>
              <a:rPr lang="ko-KR" altLang="en-US" sz="2400" b="0" dirty="0" err="1">
                <a:solidFill>
                  <a:srgbClr val="333333"/>
                </a:solidFill>
              </a:rPr>
              <a:t>말것</a:t>
            </a:r>
            <a:r>
              <a:rPr lang="en-US" altLang="ko-KR" sz="2400" b="0" dirty="0">
                <a:solidFill>
                  <a:srgbClr val="333333"/>
                </a:solidFill>
              </a:rPr>
              <a:t>(</a:t>
            </a:r>
            <a:r>
              <a:rPr lang="ko-KR" altLang="en-US" sz="2400" b="0" dirty="0">
                <a:solidFill>
                  <a:srgbClr val="333333"/>
                </a:solidFill>
              </a:rPr>
              <a:t>예</a:t>
            </a:r>
            <a:r>
              <a:rPr lang="en-US" altLang="ko-KR" sz="2400" b="0">
                <a:solidFill>
                  <a:srgbClr val="333333"/>
                </a:solidFill>
              </a:rPr>
              <a:t>., “</a:t>
            </a:r>
            <a:r>
              <a:rPr lang="ko-KR" altLang="en-US" sz="2400" b="0">
                <a:solidFill>
                  <a:srgbClr val="333333"/>
                </a:solidFill>
              </a:rPr>
              <a:t>어떤일에서 </a:t>
            </a:r>
            <a:r>
              <a:rPr lang="ko-KR" altLang="en-US" sz="2400" b="0" dirty="0">
                <a:solidFill>
                  <a:srgbClr val="333333"/>
                </a:solidFill>
              </a:rPr>
              <a:t>성공적이지 못한다면</a:t>
            </a:r>
            <a:r>
              <a:rPr lang="en-US" altLang="ko-KR" sz="2400" b="0" dirty="0">
                <a:solidFill>
                  <a:srgbClr val="333333"/>
                </a:solidFill>
              </a:rPr>
              <a:t>, </a:t>
            </a:r>
            <a:r>
              <a:rPr lang="ko-KR" altLang="en-US" sz="2400" b="0" dirty="0">
                <a:solidFill>
                  <a:srgbClr val="333333"/>
                </a:solidFill>
              </a:rPr>
              <a:t>그것은 내가 </a:t>
            </a:r>
            <a:r>
              <a:rPr lang="ko-KR" altLang="en-US" sz="2400" b="0">
                <a:solidFill>
                  <a:srgbClr val="333333"/>
                </a:solidFill>
              </a:rPr>
              <a:t>실패자라는 의미이다</a:t>
            </a:r>
            <a:r>
              <a:rPr lang="en-US" altLang="ko-KR" sz="2400" b="0">
                <a:solidFill>
                  <a:srgbClr val="333333"/>
                </a:solidFill>
              </a:rPr>
              <a:t>”).</a:t>
            </a:r>
            <a:endParaRPr lang="de-DE" altLang="ko-KR"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2" name="Caption_22"/>
          <p:cNvSpPr txBox="1">
            <a:spLocks noChangeArrowheads="1"/>
          </p:cNvSpPr>
          <p:nvPr/>
        </p:nvSpPr>
        <p:spPr bwMode="auto">
          <a:xfrm>
            <a:off x="9517659"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   취미</a:t>
            </a:r>
            <a:endParaRPr lang="de-DE" dirty="0">
              <a:solidFill>
                <a:srgbClr val="333333"/>
              </a:solidFill>
              <a:latin typeface="+mn-lt"/>
            </a:endParaRPr>
          </a:p>
        </p:txBody>
      </p:sp>
      <p:sp>
        <p:nvSpPr>
          <p:cNvPr id="23" name="Caption_21"/>
          <p:cNvSpPr txBox="1">
            <a:spLocks noChangeArrowheads="1"/>
          </p:cNvSpPr>
          <p:nvPr/>
        </p:nvSpPr>
        <p:spPr bwMode="auto">
          <a:xfrm>
            <a:off x="9799396" y="2972453"/>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24" name="Caption_20"/>
          <p:cNvSpPr txBox="1">
            <a:spLocks noChangeArrowheads="1"/>
          </p:cNvSpPr>
          <p:nvPr/>
        </p:nvSpPr>
        <p:spPr bwMode="auto">
          <a:xfrm>
            <a:off x="7662262"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외모</a:t>
            </a:r>
            <a:endParaRPr lang="de-DE" dirty="0">
              <a:solidFill>
                <a:srgbClr val="333333"/>
              </a:solidFill>
              <a:latin typeface="+mn-lt"/>
            </a:endParaRPr>
          </a:p>
        </p:txBody>
      </p:sp>
      <p:sp>
        <p:nvSpPr>
          <p:cNvPr id="25" name="Caption_19"/>
          <p:cNvSpPr txBox="1">
            <a:spLocks noChangeArrowheads="1"/>
          </p:cNvSpPr>
          <p:nvPr/>
        </p:nvSpPr>
        <p:spPr bwMode="auto">
          <a:xfrm>
            <a:off x="7852398" y="3332190"/>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26" name="Caption_18"/>
          <p:cNvSpPr txBox="1">
            <a:spLocks noChangeArrowheads="1"/>
          </p:cNvSpPr>
          <p:nvPr/>
        </p:nvSpPr>
        <p:spPr bwMode="auto">
          <a:xfrm>
            <a:off x="7661719"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Tree>
    <p:extLst>
      <p:ext uri="{BB962C8B-B14F-4D97-AF65-F5344CB8AC3E}">
        <p14:creationId xmlns:p14="http://schemas.microsoft.com/office/powerpoint/2010/main" val="1059505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잊지마세요</a:t>
            </a:r>
            <a:r>
              <a:rPr lang="en-US" altLang="ko-KR" sz="3600">
                <a:latin typeface="+mn-lt"/>
                <a:ea typeface="+mn-ea"/>
                <a:cs typeface="+mn-cs"/>
              </a:rPr>
              <a: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sp>
        <p:nvSpPr>
          <p:cNvPr id="20" name="Caption_34"/>
          <p:cNvSpPr txBox="1">
            <a:spLocks noChangeArrowheads="1"/>
          </p:cNvSpPr>
          <p:nvPr/>
        </p:nvSpPr>
        <p:spPr bwMode="auto">
          <a:xfrm>
            <a:off x="6335547"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 취미</a:t>
            </a:r>
            <a:endParaRPr lang="de-DE" dirty="0">
              <a:solidFill>
                <a:srgbClr val="333333"/>
              </a:solidFill>
              <a:latin typeface="+mn-lt"/>
            </a:endParaRPr>
          </a:p>
        </p:txBody>
      </p:sp>
      <p:sp>
        <p:nvSpPr>
          <p:cNvPr id="22" name="Caption_33"/>
          <p:cNvSpPr txBox="1">
            <a:spLocks noChangeArrowheads="1"/>
          </p:cNvSpPr>
          <p:nvPr/>
        </p:nvSpPr>
        <p:spPr bwMode="auto">
          <a:xfrm>
            <a:off x="6631352" y="2972453"/>
            <a:ext cx="1097280" cy="369332"/>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26" name="Caption_32"/>
          <p:cNvSpPr txBox="1">
            <a:spLocks noChangeArrowheads="1"/>
          </p:cNvSpPr>
          <p:nvPr/>
        </p:nvSpPr>
        <p:spPr bwMode="auto">
          <a:xfrm>
            <a:off x="4480150"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외모</a:t>
            </a:r>
            <a:endParaRPr lang="de-DE" dirty="0">
              <a:solidFill>
                <a:srgbClr val="333333"/>
              </a:solidFill>
              <a:latin typeface="+mn-lt"/>
            </a:endParaRPr>
          </a:p>
        </p:txBody>
      </p:sp>
      <p:sp>
        <p:nvSpPr>
          <p:cNvPr id="27" name="Caption_31"/>
          <p:cNvSpPr txBox="1">
            <a:spLocks noChangeArrowheads="1"/>
          </p:cNvSpPr>
          <p:nvPr/>
        </p:nvSpPr>
        <p:spPr bwMode="auto">
          <a:xfrm>
            <a:off x="4670286" y="3430666"/>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30" name="Caption_30"/>
          <p:cNvSpPr txBox="1">
            <a:spLocks noChangeArrowheads="1"/>
          </p:cNvSpPr>
          <p:nvPr/>
        </p:nvSpPr>
        <p:spPr bwMode="auto">
          <a:xfrm>
            <a:off x="4479607"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좋은 청취자이다</a:t>
            </a:r>
            <a:r>
              <a:rPr lang="en-US" altLang="ko-KR" sz="1600" i="1">
                <a:solidFill>
                  <a:srgbClr val="333333"/>
                </a:solidFill>
                <a:latin typeface="+mn-lt"/>
              </a:rPr>
              <a:t>, </a:t>
            </a:r>
            <a:r>
              <a:rPr lang="ko-KR" altLang="en-US" sz="1600" i="1">
                <a:solidFill>
                  <a:srgbClr val="333333"/>
                </a:solidFill>
                <a:latin typeface="+mn-lt"/>
              </a:rPr>
              <a:t>매우 합리적이고</a:t>
            </a:r>
            <a:r>
              <a:rPr lang="en-US" altLang="ko-KR" sz="1600" i="1">
                <a:solidFill>
                  <a:srgbClr val="333333"/>
                </a:solidFill>
                <a:latin typeface="+mn-lt"/>
              </a:rPr>
              <a:t>, </a:t>
            </a:r>
            <a:r>
              <a:rPr lang="ko-KR" altLang="en-US" sz="1600" i="1">
                <a:solidFill>
                  <a:srgbClr val="333333"/>
                </a:solidFill>
                <a:latin typeface="+mn-lt"/>
              </a:rPr>
              <a:t>나의 우정을 유지할수 있으며</a:t>
            </a:r>
            <a:r>
              <a:rPr lang="en-US" altLang="ko-KR" sz="1600" i="1">
                <a:solidFill>
                  <a:srgbClr val="333333"/>
                </a:solidFill>
                <a:latin typeface="+mn-lt"/>
              </a:rPr>
              <a:t>, </a:t>
            </a:r>
            <a:r>
              <a:rPr lang="ko-KR" altLang="en-US" sz="1600" i="1">
                <a:solidFill>
                  <a:srgbClr val="333333"/>
                </a:solidFill>
                <a:latin typeface="+mn-lt"/>
              </a:rPr>
              <a:t>타인을 웃게 할 수 있다</a:t>
            </a:r>
            <a:r>
              <a:rPr lang="en-US" altLang="ko-KR" sz="1600" i="1">
                <a:solidFill>
                  <a:srgbClr val="333333"/>
                </a:solidFill>
                <a:latin typeface="+mn-lt"/>
              </a:rPr>
              <a:t>…</a:t>
            </a:r>
            <a:endParaRPr lang="de-DE" sz="1600" dirty="0">
              <a:solidFill>
                <a:srgbClr val="333333"/>
              </a:solidFill>
              <a:latin typeface="+mn-lt"/>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그순간 고용되지 못하였다</a:t>
            </a:r>
            <a:r>
              <a:rPr lang="en-US" altLang="ko-KR" sz="1600" i="1">
                <a:solidFill>
                  <a:srgbClr val="333333"/>
                </a:solidFill>
                <a:latin typeface="+mn-lt"/>
              </a:rPr>
              <a:t>;</a:t>
            </a:r>
            <a:r>
              <a:rPr lang="ko-KR" altLang="en-US" sz="1600" i="1">
                <a:solidFill>
                  <a:srgbClr val="333333"/>
                </a:solidFill>
                <a:latin typeface="+mn-lt"/>
              </a:rPr>
              <a:t>마지막 시험에서 불합격하였다</a:t>
            </a:r>
            <a:endParaRPr lang="de-DE" sz="1600" i="1" dirty="0">
              <a:solidFill>
                <a:srgbClr val="333333"/>
              </a:solidFill>
              <a:latin typeface="+mn-lt"/>
            </a:endParaRPr>
          </a:p>
        </p:txBody>
      </p:sp>
      <p:sp>
        <p:nvSpPr>
          <p:cNvPr id="36" name="Caption_26"/>
          <p:cNvSpPr>
            <a:spLocks noChangeArrowheads="1"/>
          </p:cNvSpPr>
          <p:nvPr/>
        </p:nvSpPr>
        <p:spPr bwMode="auto">
          <a:xfrm>
            <a:off x="408953" y="4384452"/>
            <a:ext cx="3351885" cy="10058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내 머리스타일이 만족스럽고 내눈이 좋지만</a:t>
            </a:r>
            <a:r>
              <a:rPr lang="en-US" altLang="ko-KR" sz="1600" i="1">
                <a:solidFill>
                  <a:srgbClr val="333333"/>
                </a:solidFill>
                <a:latin typeface="+mn-lt"/>
              </a:rPr>
              <a:t>, </a:t>
            </a:r>
            <a:r>
              <a:rPr lang="ko-KR" altLang="en-US" sz="1600" i="1">
                <a:solidFill>
                  <a:srgbClr val="333333"/>
                </a:solidFill>
                <a:latin typeface="+mn-lt"/>
              </a:rPr>
              <a:t>더 크고 싶다</a:t>
            </a:r>
            <a:r>
              <a:rPr lang="en-US" altLang="ko-KR" sz="1600" i="1">
                <a:solidFill>
                  <a:srgbClr val="333333"/>
                </a:solidFill>
                <a:latin typeface="+mn-lt"/>
              </a:rPr>
              <a:t>…</a:t>
            </a:r>
            <a:endParaRPr lang="de-DE" sz="1600" i="1" dirty="0">
              <a:solidFill>
                <a:srgbClr val="333333"/>
              </a:solidFill>
              <a:latin typeface="+mn-lt"/>
            </a:endParaRPr>
          </a:p>
        </p:txBody>
      </p:sp>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요리를 좋아한다</a:t>
            </a:r>
            <a:r>
              <a:rPr lang="en-US" altLang="ko-KR" sz="1600" i="1">
                <a:solidFill>
                  <a:srgbClr val="333333"/>
                </a:solidFill>
                <a:latin typeface="+mn-lt"/>
              </a:rPr>
              <a:t>. </a:t>
            </a:r>
            <a:r>
              <a:rPr lang="ko-KR" altLang="en-US" sz="1600" i="1">
                <a:solidFill>
                  <a:srgbClr val="333333"/>
                </a:solidFill>
                <a:latin typeface="+mn-lt"/>
              </a:rPr>
              <a:t>그리고 나는 음악과 정치에 대해 많이 알고 있다</a:t>
            </a:r>
            <a:r>
              <a:rPr lang="en-US" altLang="ko-KR" sz="1600" i="1">
                <a:solidFill>
                  <a:srgbClr val="333333"/>
                </a:solidFill>
                <a:latin typeface="+mn-lt"/>
              </a:rPr>
              <a:t>. </a:t>
            </a:r>
            <a:r>
              <a:rPr lang="ko-KR" altLang="en-US" sz="1600" i="1">
                <a:solidFill>
                  <a:srgbClr val="333333"/>
                </a:solidFill>
                <a:latin typeface="+mn-lt"/>
              </a:rPr>
              <a:t>나는 문학과 영화에 관심이 있다</a:t>
            </a:r>
            <a:r>
              <a:rPr lang="en-US" altLang="ko-KR" sz="1600" i="1">
                <a:solidFill>
                  <a:srgbClr val="333333"/>
                </a:solidFill>
                <a:latin typeface="+mn-lt"/>
              </a:rPr>
              <a:t>…</a:t>
            </a:r>
            <a:endParaRPr lang="de-DE" sz="1600" i="1" dirty="0">
              <a:solidFill>
                <a:srgbClr val="333333"/>
              </a:solidFill>
              <a:latin typeface="+mn-lt"/>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ko-KR" altLang="en-US" sz="1600" i="1" dirty="0">
                <a:solidFill>
                  <a:srgbClr val="333333"/>
                </a:solidFill>
                <a:latin typeface="+mn-lt"/>
              </a:rPr>
              <a:t>나는 학교에서 나의 스포츠 팀의 마지막 일원으로 선택되었다</a:t>
            </a:r>
            <a:r>
              <a:rPr lang="en-US" altLang="ko-KR" sz="1600" i="1" dirty="0">
                <a:solidFill>
                  <a:srgbClr val="333333"/>
                </a:solidFill>
                <a:latin typeface="+mn-lt"/>
              </a:rPr>
              <a:t>; </a:t>
            </a:r>
            <a:r>
              <a:rPr lang="ko-KR" altLang="en-US" sz="1600" i="1" dirty="0">
                <a:solidFill>
                  <a:srgbClr val="333333"/>
                </a:solidFill>
                <a:latin typeface="+mn-lt"/>
              </a:rPr>
              <a:t>나는 공 던지기는 잘 못하지만</a:t>
            </a:r>
            <a:r>
              <a:rPr lang="en-US" altLang="ko-KR" sz="1600" i="1" dirty="0">
                <a:solidFill>
                  <a:srgbClr val="333333"/>
                </a:solidFill>
                <a:latin typeface="+mn-lt"/>
              </a:rPr>
              <a:t>, </a:t>
            </a:r>
            <a:r>
              <a:rPr lang="ko-KR" altLang="en-US" sz="1600" i="1" dirty="0">
                <a:solidFill>
                  <a:srgbClr val="333333"/>
                </a:solidFill>
                <a:latin typeface="+mn-lt"/>
              </a:rPr>
              <a:t>춤은잘춘다</a:t>
            </a:r>
            <a:r>
              <a:rPr lang="en-US" altLang="ko-KR" sz="1600" i="1" dirty="0">
                <a:solidFill>
                  <a:srgbClr val="333333"/>
                </a:solidFill>
                <a:latin typeface="+mn-lt"/>
              </a:rPr>
              <a:t>…</a:t>
            </a:r>
            <a:endParaRPr lang="de-DE" sz="1600" i="1" dirty="0">
              <a:solidFill>
                <a:srgbClr val="333333"/>
              </a:solidFill>
              <a:latin typeface="+mn-lt"/>
            </a:endParaRPr>
          </a:p>
        </p:txBody>
      </p:sp>
    </p:spTree>
    <p:extLst>
      <p:ext uri="{BB962C8B-B14F-4D97-AF65-F5344CB8AC3E}">
        <p14:creationId xmlns:p14="http://schemas.microsoft.com/office/powerpoint/2010/main" val="3935650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잊지마세요</a:t>
            </a:r>
            <a:r>
              <a:rPr lang="en-US" altLang="ko-KR" sz="3600">
                <a:latin typeface="+mn-lt"/>
                <a:ea typeface="+mn-ea"/>
                <a:cs typeface="+mn-cs"/>
              </a:rPr>
              <a:t>…</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sp>
        <p:nvSpPr>
          <p:cNvPr id="20" name="Caption_34"/>
          <p:cNvSpPr txBox="1">
            <a:spLocks noChangeArrowheads="1"/>
          </p:cNvSpPr>
          <p:nvPr/>
        </p:nvSpPr>
        <p:spPr bwMode="auto">
          <a:xfrm>
            <a:off x="6335547" y="4453286"/>
            <a:ext cx="1097280" cy="369332"/>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 취미</a:t>
            </a:r>
            <a:endParaRPr lang="de-DE" dirty="0">
              <a:solidFill>
                <a:srgbClr val="333333"/>
              </a:solidFill>
              <a:latin typeface="+mn-lt"/>
            </a:endParaRPr>
          </a:p>
        </p:txBody>
      </p:sp>
      <p:sp>
        <p:nvSpPr>
          <p:cNvPr id="22" name="Caption_33"/>
          <p:cNvSpPr txBox="1">
            <a:spLocks noChangeArrowheads="1"/>
          </p:cNvSpPr>
          <p:nvPr/>
        </p:nvSpPr>
        <p:spPr bwMode="auto">
          <a:xfrm>
            <a:off x="6631352" y="2972453"/>
            <a:ext cx="1097280" cy="369332"/>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운동</a:t>
            </a:r>
            <a:endParaRPr lang="de-DE" dirty="0">
              <a:solidFill>
                <a:srgbClr val="333333"/>
              </a:solidFill>
              <a:latin typeface="+mn-lt"/>
            </a:endParaRPr>
          </a:p>
        </p:txBody>
      </p:sp>
      <p:sp>
        <p:nvSpPr>
          <p:cNvPr id="26" name="Caption_32"/>
          <p:cNvSpPr txBox="1">
            <a:spLocks noChangeArrowheads="1"/>
          </p:cNvSpPr>
          <p:nvPr/>
        </p:nvSpPr>
        <p:spPr bwMode="auto">
          <a:xfrm>
            <a:off x="4480150" y="4201572"/>
            <a:ext cx="1097280" cy="365760"/>
          </a:xfrm>
          <a:prstGeom prst="rect">
            <a:avLst/>
          </a:prstGeom>
          <a:solidFill>
            <a:schemeClr val="bg1"/>
          </a:solidFill>
          <a:ln w="9525">
            <a:noFill/>
            <a:miter lim="800000"/>
            <a:headEnd/>
            <a:tailEnd/>
          </a:ln>
        </p:spPr>
        <p:txBody>
          <a:bodyPr wrap="square">
            <a:spAutoFit/>
          </a:bodyPr>
          <a:lstStyle/>
          <a:p>
            <a:pPr algn="ctr"/>
            <a:r>
              <a:rPr lang="ko-KR" altLang="en-US">
                <a:solidFill>
                  <a:srgbClr val="333333"/>
                </a:solidFill>
                <a:latin typeface="+mn-lt"/>
              </a:rPr>
              <a:t>외모</a:t>
            </a:r>
            <a:endParaRPr lang="de-DE" dirty="0">
              <a:solidFill>
                <a:srgbClr val="333333"/>
              </a:solidFill>
              <a:latin typeface="+mn-lt"/>
            </a:endParaRPr>
          </a:p>
        </p:txBody>
      </p:sp>
      <p:sp>
        <p:nvSpPr>
          <p:cNvPr id="27" name="Caption_31"/>
          <p:cNvSpPr txBox="1">
            <a:spLocks noChangeArrowheads="1"/>
          </p:cNvSpPr>
          <p:nvPr/>
        </p:nvSpPr>
        <p:spPr bwMode="auto">
          <a:xfrm>
            <a:off x="4670286" y="3430666"/>
            <a:ext cx="1097280" cy="369332"/>
          </a:xfrm>
          <a:prstGeom prst="rect">
            <a:avLst/>
          </a:prstGeom>
          <a:solidFill>
            <a:schemeClr val="bg1"/>
          </a:solidFill>
          <a:ln w="9525">
            <a:noFill/>
            <a:miter lim="800000"/>
            <a:headEnd/>
            <a:tailEnd/>
          </a:ln>
        </p:spPr>
        <p:txBody>
          <a:bodyPr>
            <a:spAutoFit/>
          </a:bodyPr>
          <a:lstStyle/>
          <a:p>
            <a:pPr algn="ctr"/>
            <a:r>
              <a:rPr lang="ko-KR" altLang="en-US">
                <a:solidFill>
                  <a:srgbClr val="333333"/>
                </a:solidFill>
                <a:latin typeface="+mn-lt"/>
              </a:rPr>
              <a:t> 일</a:t>
            </a:r>
            <a:endParaRPr lang="de-DE" dirty="0">
              <a:solidFill>
                <a:srgbClr val="333333"/>
              </a:solidFill>
              <a:latin typeface="+mn-lt"/>
            </a:endParaRPr>
          </a:p>
        </p:txBody>
      </p:sp>
      <p:sp>
        <p:nvSpPr>
          <p:cNvPr id="30" name="Caption_30"/>
          <p:cNvSpPr txBox="1">
            <a:spLocks noChangeArrowheads="1"/>
          </p:cNvSpPr>
          <p:nvPr/>
        </p:nvSpPr>
        <p:spPr bwMode="auto">
          <a:xfrm>
            <a:off x="4479607" y="2408046"/>
            <a:ext cx="1097280" cy="365760"/>
          </a:xfrm>
          <a:prstGeom prst="rect">
            <a:avLst/>
          </a:prstGeom>
          <a:solidFill>
            <a:schemeClr val="bg1"/>
          </a:solidFill>
          <a:ln w="9525">
            <a:noFill/>
            <a:miter lim="800000"/>
            <a:headEnd/>
            <a:tailEnd/>
          </a:ln>
        </p:spPr>
        <p:txBody>
          <a:bodyPr wrap="square">
            <a:spAutoFit/>
          </a:bodyPr>
          <a:lstStyle/>
          <a:p>
            <a:pPr algn="ctr"/>
            <a:r>
              <a:rPr lang="ko-KR" altLang="en-US" dirty="0">
                <a:solidFill>
                  <a:srgbClr val="333333"/>
                </a:solidFill>
                <a:latin typeface="+mn-lt"/>
              </a:rPr>
              <a:t>관계</a:t>
            </a:r>
            <a:endParaRPr lang="de-DE" dirty="0">
              <a:solidFill>
                <a:srgbClr val="333333"/>
              </a:solidFill>
              <a:latin typeface="+mn-lt"/>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좋은 청취자이다</a:t>
            </a:r>
            <a:r>
              <a:rPr lang="en-US" altLang="ko-KR" sz="1600" i="1">
                <a:solidFill>
                  <a:srgbClr val="333333"/>
                </a:solidFill>
                <a:latin typeface="+mn-lt"/>
              </a:rPr>
              <a:t>, </a:t>
            </a:r>
            <a:r>
              <a:rPr lang="ko-KR" altLang="en-US" sz="1600" i="1">
                <a:solidFill>
                  <a:srgbClr val="333333"/>
                </a:solidFill>
                <a:latin typeface="+mn-lt"/>
              </a:rPr>
              <a:t>매우 합리적이고</a:t>
            </a:r>
            <a:r>
              <a:rPr lang="en-US" altLang="ko-KR" sz="1600" i="1">
                <a:solidFill>
                  <a:srgbClr val="333333"/>
                </a:solidFill>
                <a:latin typeface="+mn-lt"/>
              </a:rPr>
              <a:t>, </a:t>
            </a:r>
            <a:r>
              <a:rPr lang="ko-KR" altLang="en-US" sz="1600" i="1">
                <a:solidFill>
                  <a:srgbClr val="333333"/>
                </a:solidFill>
                <a:latin typeface="+mn-lt"/>
              </a:rPr>
              <a:t>나의 우정을 유지할수 있으며</a:t>
            </a:r>
            <a:r>
              <a:rPr lang="en-US" altLang="ko-KR" sz="1600" i="1">
                <a:solidFill>
                  <a:srgbClr val="333333"/>
                </a:solidFill>
                <a:latin typeface="+mn-lt"/>
              </a:rPr>
              <a:t>, </a:t>
            </a:r>
            <a:r>
              <a:rPr lang="ko-KR" altLang="en-US" sz="1600" i="1">
                <a:solidFill>
                  <a:srgbClr val="333333"/>
                </a:solidFill>
                <a:latin typeface="+mn-lt"/>
              </a:rPr>
              <a:t>타인을 웃게 할 수 있다</a:t>
            </a:r>
            <a:r>
              <a:rPr lang="en-US" altLang="ko-KR" sz="1600" i="1">
                <a:solidFill>
                  <a:srgbClr val="333333"/>
                </a:solidFill>
                <a:latin typeface="+mn-lt"/>
              </a:rPr>
              <a:t>…</a:t>
            </a:r>
            <a:endParaRPr lang="de-DE" sz="1600" dirty="0">
              <a:solidFill>
                <a:srgbClr val="333333"/>
              </a:solidFill>
              <a:latin typeface="+mn-lt"/>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그순간 고용되지 못하였다</a:t>
            </a:r>
            <a:r>
              <a:rPr lang="en-US" altLang="ko-KR" sz="1600" i="1">
                <a:solidFill>
                  <a:srgbClr val="333333"/>
                </a:solidFill>
                <a:latin typeface="+mn-lt"/>
              </a:rPr>
              <a:t>;</a:t>
            </a:r>
            <a:r>
              <a:rPr lang="ko-KR" altLang="en-US" sz="1600" i="1">
                <a:solidFill>
                  <a:srgbClr val="333333"/>
                </a:solidFill>
                <a:latin typeface="+mn-lt"/>
              </a:rPr>
              <a:t>마지막 시험에서 불합격하였다</a:t>
            </a:r>
            <a:endParaRPr lang="de-DE" sz="1600" i="1" dirty="0">
              <a:solidFill>
                <a:srgbClr val="333333"/>
              </a:solidFill>
              <a:latin typeface="+mn-lt"/>
            </a:endParaRPr>
          </a:p>
        </p:txBody>
      </p:sp>
      <p:sp>
        <p:nvSpPr>
          <p:cNvPr id="36" name="Caption_26"/>
          <p:cNvSpPr>
            <a:spLocks noChangeArrowheads="1"/>
          </p:cNvSpPr>
          <p:nvPr/>
        </p:nvSpPr>
        <p:spPr bwMode="auto">
          <a:xfrm>
            <a:off x="408953" y="4384452"/>
            <a:ext cx="3351885" cy="10058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내 머리스타일이 만족스럽고 내눈이 좋지만</a:t>
            </a:r>
            <a:r>
              <a:rPr lang="en-US" altLang="ko-KR" sz="1600" i="1">
                <a:solidFill>
                  <a:srgbClr val="333333"/>
                </a:solidFill>
                <a:latin typeface="+mn-lt"/>
              </a:rPr>
              <a:t>, </a:t>
            </a:r>
            <a:r>
              <a:rPr lang="ko-KR" altLang="en-US" sz="1600" i="1">
                <a:solidFill>
                  <a:srgbClr val="333333"/>
                </a:solidFill>
                <a:latin typeface="+mn-lt"/>
              </a:rPr>
              <a:t>더 크고 싶다</a:t>
            </a:r>
            <a:r>
              <a:rPr lang="en-US" altLang="ko-KR" sz="1600" i="1">
                <a:solidFill>
                  <a:srgbClr val="333333"/>
                </a:solidFill>
                <a:latin typeface="+mn-lt"/>
              </a:rPr>
              <a:t>…</a:t>
            </a:r>
            <a:endParaRPr lang="de-DE" sz="1600" i="1" dirty="0">
              <a:solidFill>
                <a:srgbClr val="333333"/>
              </a:solidFill>
              <a:latin typeface="+mn-lt"/>
            </a:endParaRPr>
          </a:p>
        </p:txBody>
      </p:sp>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ko-KR" altLang="en-US" sz="1600" i="1">
                <a:solidFill>
                  <a:srgbClr val="333333"/>
                </a:solidFill>
                <a:latin typeface="+mn-lt"/>
              </a:rPr>
              <a:t>나는 요리를 좋아한다</a:t>
            </a:r>
            <a:r>
              <a:rPr lang="en-US" altLang="ko-KR" sz="1600" i="1">
                <a:solidFill>
                  <a:srgbClr val="333333"/>
                </a:solidFill>
                <a:latin typeface="+mn-lt"/>
              </a:rPr>
              <a:t>. </a:t>
            </a:r>
            <a:r>
              <a:rPr lang="ko-KR" altLang="en-US" sz="1600" i="1">
                <a:solidFill>
                  <a:srgbClr val="333333"/>
                </a:solidFill>
                <a:latin typeface="+mn-lt"/>
              </a:rPr>
              <a:t>그리고 나는 음악과 정치에 대해 많이 알고 있다</a:t>
            </a:r>
            <a:r>
              <a:rPr lang="en-US" altLang="ko-KR" sz="1600" i="1">
                <a:solidFill>
                  <a:srgbClr val="333333"/>
                </a:solidFill>
                <a:latin typeface="+mn-lt"/>
              </a:rPr>
              <a:t>. </a:t>
            </a:r>
            <a:r>
              <a:rPr lang="ko-KR" altLang="en-US" sz="1600" i="1">
                <a:solidFill>
                  <a:srgbClr val="333333"/>
                </a:solidFill>
                <a:latin typeface="+mn-lt"/>
              </a:rPr>
              <a:t>나는 문학과 영화에 관심이 있다</a:t>
            </a:r>
            <a:r>
              <a:rPr lang="en-US" altLang="ko-KR" sz="1600" i="1">
                <a:solidFill>
                  <a:srgbClr val="333333"/>
                </a:solidFill>
                <a:latin typeface="+mn-lt"/>
              </a:rPr>
              <a:t>…</a:t>
            </a:r>
            <a:endParaRPr lang="de-DE" sz="1600" i="1" dirty="0">
              <a:solidFill>
                <a:srgbClr val="333333"/>
              </a:solidFill>
              <a:latin typeface="+mn-lt"/>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ko-KR" altLang="en-US" sz="1600" i="1" dirty="0">
                <a:solidFill>
                  <a:srgbClr val="333333"/>
                </a:solidFill>
                <a:latin typeface="+mn-lt"/>
              </a:rPr>
              <a:t>나는 학교에서 나의 스포츠 팀의 마지막 일원으로 선택되었다</a:t>
            </a:r>
            <a:r>
              <a:rPr lang="en-US" altLang="ko-KR" sz="1600" i="1" dirty="0">
                <a:solidFill>
                  <a:srgbClr val="333333"/>
                </a:solidFill>
                <a:latin typeface="+mn-lt"/>
              </a:rPr>
              <a:t>; </a:t>
            </a:r>
            <a:r>
              <a:rPr lang="ko-KR" altLang="en-US" sz="1600" i="1" dirty="0">
                <a:solidFill>
                  <a:srgbClr val="333333"/>
                </a:solidFill>
                <a:latin typeface="+mn-lt"/>
              </a:rPr>
              <a:t>나는 공 던지기는 잘 못하지만</a:t>
            </a:r>
            <a:r>
              <a:rPr lang="en-US" altLang="ko-KR" sz="1600" i="1" dirty="0">
                <a:solidFill>
                  <a:srgbClr val="333333"/>
                </a:solidFill>
                <a:latin typeface="+mn-lt"/>
              </a:rPr>
              <a:t>, </a:t>
            </a:r>
            <a:r>
              <a:rPr lang="ko-KR" altLang="en-US" sz="1600" i="1" dirty="0">
                <a:solidFill>
                  <a:srgbClr val="333333"/>
                </a:solidFill>
                <a:latin typeface="+mn-lt"/>
              </a:rPr>
              <a:t>춤은잘춘다</a:t>
            </a:r>
            <a:r>
              <a:rPr lang="en-US" altLang="ko-KR" sz="1600" i="1" dirty="0">
                <a:solidFill>
                  <a:srgbClr val="333333"/>
                </a:solidFill>
                <a:latin typeface="+mn-lt"/>
              </a:rPr>
              <a:t>…</a:t>
            </a:r>
            <a:endParaRPr lang="de-DE" sz="1600" i="1" dirty="0">
              <a:solidFill>
                <a:srgbClr val="333333"/>
              </a:solidFill>
              <a:latin typeface="+mn-lt"/>
            </a:endParaRPr>
          </a:p>
        </p:txBody>
      </p:sp>
      <p:sp>
        <p:nvSpPr>
          <p:cNvPr id="40" name="Caption_29"/>
          <p:cNvSpPr>
            <a:spLocks noChangeArrowheads="1"/>
          </p:cNvSpPr>
          <p:nvPr/>
        </p:nvSpPr>
        <p:spPr bwMode="auto">
          <a:xfrm>
            <a:off x="408955" y="6474656"/>
            <a:ext cx="11376000" cy="338554"/>
          </a:xfrm>
          <a:prstGeom prst="rect">
            <a:avLst/>
          </a:prstGeom>
          <a:noFill/>
          <a:ln w="9525">
            <a:noFill/>
            <a:miter lim="800000"/>
            <a:headEnd/>
            <a:tailEnd/>
          </a:ln>
        </p:spPr>
        <p:txBody>
          <a:bodyPr wrap="square">
            <a:spAutoFit/>
          </a:bodyPr>
          <a:lstStyle/>
          <a:p>
            <a:pPr algn="ctr"/>
            <a:r>
              <a:rPr lang="ko-KR" altLang="en-US" sz="1600" dirty="0">
                <a:solidFill>
                  <a:srgbClr val="004992"/>
                </a:solidFill>
                <a:latin typeface="+mn-lt"/>
              </a:rPr>
              <a:t>어떤 선반에 아주 오랫동안 당신이 찾지 못한것이 있는가</a:t>
            </a:r>
            <a:r>
              <a:rPr lang="en-US" altLang="ko-KR" sz="1600" dirty="0">
                <a:solidFill>
                  <a:srgbClr val="004992"/>
                </a:solidFill>
                <a:latin typeface="+mn-lt"/>
              </a:rPr>
              <a:t>? </a:t>
            </a:r>
            <a:r>
              <a:rPr lang="ko-KR" altLang="en-US" sz="1600" dirty="0">
                <a:solidFill>
                  <a:srgbClr val="004992"/>
                </a:solidFill>
                <a:latin typeface="+mn-lt"/>
              </a:rPr>
              <a:t>어떤 숨겨진 보물이 거기에 있을까</a:t>
            </a:r>
            <a:r>
              <a:rPr lang="en-US" altLang="ko-KR" sz="1600" dirty="0">
                <a:solidFill>
                  <a:srgbClr val="004992"/>
                </a:solidFill>
                <a:latin typeface="+mn-lt"/>
              </a:rPr>
              <a:t>?</a:t>
            </a:r>
            <a:endParaRPr lang="fr-FR" sz="1600" dirty="0">
              <a:solidFill>
                <a:srgbClr val="004992"/>
              </a:solidFill>
              <a:latin typeface="+mn-lt"/>
            </a:endParaRPr>
          </a:p>
        </p:txBody>
      </p:sp>
    </p:spTree>
    <p:extLst>
      <p:ext uri="{BB962C8B-B14F-4D97-AF65-F5344CB8AC3E}">
        <p14:creationId xmlns:p14="http://schemas.microsoft.com/office/powerpoint/2010/main" val="326684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높은 자아존중감을 가진 사람들은 무엇이 다를까</a:t>
            </a:r>
            <a:r>
              <a:rPr lang="en-US" altLang="ko-KR" sz="3600">
                <a:latin typeface="+mn-lt"/>
                <a:ea typeface="+mn-ea"/>
                <a:cs typeface="+mn-cs"/>
              </a:rPr>
              <a: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131328" cy="4248000"/>
          </a:xfrm>
        </p:spPr>
        <p:txBody>
          <a:bodyPr>
            <a:noAutofit/>
          </a:bodyPr>
          <a:lstStyle/>
          <a:p>
            <a:pPr marL="342900" indent="-342900">
              <a:buClr>
                <a:srgbClr val="004992"/>
              </a:buClr>
              <a:buFont typeface="WingDings"/>
              <a:buChar char=""/>
              <a:defRPr/>
            </a:pPr>
            <a:r>
              <a:rPr lang="ko-KR" altLang="en-US" sz="2400" dirty="0">
                <a:solidFill>
                  <a:srgbClr val="333333"/>
                </a:solidFill>
              </a:rPr>
              <a:t>목소리</a:t>
            </a:r>
            <a:r>
              <a:rPr lang="de-DE" sz="2400" dirty="0">
                <a:solidFill>
                  <a:srgbClr val="333333"/>
                </a:solidFill>
              </a:rPr>
              <a:t>: </a:t>
            </a:r>
            <a:r>
              <a:rPr lang="de-DE" sz="2400" dirty="0">
                <a:solidFill>
                  <a:srgbClr val="004992"/>
                </a:solidFill>
              </a:rPr>
              <a:t>??? </a:t>
            </a:r>
            <a:r>
              <a:rPr lang="ko-KR" altLang="en-US" sz="2400" dirty="0">
                <a:solidFill>
                  <a:srgbClr val="FFFFFF"/>
                </a:solidFill>
              </a:rPr>
              <a:t>명료함</a:t>
            </a:r>
            <a:r>
              <a:rPr lang="en-US" altLang="ko-KR" sz="2400" dirty="0">
                <a:solidFill>
                  <a:srgbClr val="FFFFFF"/>
                </a:solidFill>
              </a:rPr>
              <a:t>, </a:t>
            </a:r>
            <a:r>
              <a:rPr lang="ko-KR" altLang="en-US" sz="2400" dirty="0">
                <a:solidFill>
                  <a:srgbClr val="FFFFFF"/>
                </a:solidFill>
              </a:rPr>
              <a:t>발음이 좋음</a:t>
            </a:r>
            <a:r>
              <a:rPr lang="en-US" altLang="ko-KR" sz="2400" dirty="0">
                <a:solidFill>
                  <a:srgbClr val="FFFFFF"/>
                </a:solidFill>
              </a:rPr>
              <a:t>. </a:t>
            </a:r>
            <a:r>
              <a:rPr lang="ko-KR" altLang="en-US" sz="2400" dirty="0">
                <a:solidFill>
                  <a:srgbClr val="FFFFFF"/>
                </a:solidFill>
              </a:rPr>
              <a:t>적절한 크기</a:t>
            </a:r>
            <a:endParaRPr lang="de-DE" sz="2400" dirty="0">
              <a:solidFill>
                <a:srgbClr val="FFFFFF"/>
              </a:solidFill>
            </a:endParaRPr>
          </a:p>
          <a:p>
            <a:pPr marL="342900" indent="-342900">
              <a:buClr>
                <a:srgbClr val="004992"/>
              </a:buClr>
              <a:buFont typeface="WingDings"/>
              <a:buChar char=""/>
              <a:defRPr/>
            </a:pPr>
            <a:r>
              <a:rPr lang="ko-KR" altLang="en-US" sz="2400" dirty="0">
                <a:solidFill>
                  <a:srgbClr val="333333"/>
                </a:solidFill>
              </a:rPr>
              <a:t>얼굴표정</a:t>
            </a:r>
            <a:r>
              <a:rPr lang="en-US" altLang="ko-KR" sz="2400" dirty="0">
                <a:solidFill>
                  <a:srgbClr val="333333"/>
                </a:solidFill>
              </a:rPr>
              <a:t>/</a:t>
            </a:r>
            <a:r>
              <a:rPr lang="ko-KR" altLang="en-US" sz="2400" dirty="0">
                <a:solidFill>
                  <a:srgbClr val="333333"/>
                </a:solidFill>
              </a:rPr>
              <a:t>제스처</a:t>
            </a:r>
            <a:r>
              <a:rPr lang="de-DE" sz="2400" dirty="0">
                <a:solidFill>
                  <a:srgbClr val="333333"/>
                </a:solidFill>
              </a:rPr>
              <a:t>: </a:t>
            </a:r>
            <a:r>
              <a:rPr lang="de-DE" sz="2400" dirty="0">
                <a:solidFill>
                  <a:srgbClr val="004992"/>
                </a:solidFill>
              </a:rPr>
              <a:t>??? </a:t>
            </a:r>
            <a:r>
              <a:rPr lang="ko-KR" altLang="en-US" sz="2400" dirty="0">
                <a:solidFill>
                  <a:srgbClr val="FFFFFF"/>
                </a:solidFill>
              </a:rPr>
              <a:t>눈맞춤</a:t>
            </a:r>
            <a:r>
              <a:rPr lang="en-US" altLang="ko-KR" sz="2400" dirty="0">
                <a:solidFill>
                  <a:srgbClr val="FFFFFF"/>
                </a:solidFill>
              </a:rPr>
              <a:t>; </a:t>
            </a:r>
            <a:r>
              <a:rPr lang="ko-KR" altLang="en-US" sz="2400" dirty="0">
                <a:solidFill>
                  <a:srgbClr val="FFFFFF"/>
                </a:solidFill>
              </a:rPr>
              <a:t>확신있는 외모</a:t>
            </a:r>
            <a:endParaRPr lang="de-DE" altLang="ko-KR" sz="2400" dirty="0">
              <a:solidFill>
                <a:srgbClr val="FFFFFF"/>
              </a:solidFill>
            </a:endParaRPr>
          </a:p>
          <a:p>
            <a:pPr marL="342900" indent="-342900">
              <a:buClr>
                <a:srgbClr val="004992"/>
              </a:buClr>
              <a:buFont typeface="WingDings"/>
              <a:buChar char=""/>
              <a:defRPr/>
            </a:pPr>
            <a:r>
              <a:rPr lang="ko-KR" altLang="en-US" sz="2400" dirty="0">
                <a:solidFill>
                  <a:srgbClr val="333333"/>
                </a:solidFill>
              </a:rPr>
              <a:t>자세</a:t>
            </a:r>
            <a:r>
              <a:rPr lang="de-DE" sz="2400" dirty="0">
                <a:solidFill>
                  <a:srgbClr val="333333"/>
                </a:solidFill>
              </a:rPr>
              <a:t>: </a:t>
            </a:r>
            <a:r>
              <a:rPr lang="de-DE" sz="2400" dirty="0">
                <a:solidFill>
                  <a:srgbClr val="004992"/>
                </a:solidFill>
              </a:rPr>
              <a:t>??? </a:t>
            </a:r>
            <a:r>
              <a:rPr lang="ko-KR" altLang="en-US" sz="2400" dirty="0">
                <a:solidFill>
                  <a:srgbClr val="FFFFFF"/>
                </a:solidFill>
              </a:rPr>
              <a:t>꼿꼿함</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2083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높은 자아존중감을 가진 사람들은 무엇이 다를까</a:t>
            </a:r>
            <a:r>
              <a:rPr lang="en-US" altLang="ko-KR" sz="3600">
                <a:latin typeface="+mn-lt"/>
                <a:ea typeface="+mn-ea"/>
                <a:cs typeface="+mn-cs"/>
              </a:rPr>
              <a:t>?</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131328" cy="4248000"/>
          </a:xfrm>
        </p:spPr>
        <p:txBody>
          <a:bodyPr>
            <a:noAutofit/>
          </a:bodyPr>
          <a:lstStyle/>
          <a:p>
            <a:pPr marL="342900" indent="-342900">
              <a:buClr>
                <a:srgbClr val="000000"/>
              </a:buClr>
              <a:buFont typeface="WingDings"/>
              <a:buChar char=""/>
              <a:defRPr/>
            </a:pPr>
            <a:r>
              <a:rPr lang="ko-KR" altLang="en-US" sz="2400" b="0" dirty="0">
                <a:solidFill>
                  <a:srgbClr val="333333"/>
                </a:solidFill>
              </a:rPr>
              <a:t>목소리</a:t>
            </a:r>
            <a:r>
              <a:rPr lang="de-DE" sz="2400" b="0" dirty="0">
                <a:solidFill>
                  <a:srgbClr val="333333"/>
                </a:solidFill>
              </a:rPr>
              <a:t>:</a:t>
            </a:r>
            <a:r>
              <a:rPr lang="de-DE" sz="2400" b="0" dirty="0">
                <a:solidFill>
                  <a:srgbClr val="004992"/>
                </a:solidFill>
              </a:rPr>
              <a:t> </a:t>
            </a:r>
            <a:r>
              <a:rPr lang="ko-KR" altLang="en-US" sz="2400" b="0" dirty="0">
                <a:solidFill>
                  <a:srgbClr val="004992"/>
                </a:solidFill>
              </a:rPr>
              <a:t>명료함</a:t>
            </a:r>
            <a:r>
              <a:rPr lang="en-US" altLang="ko-KR" sz="2400" b="0" dirty="0">
                <a:solidFill>
                  <a:srgbClr val="004992"/>
                </a:solidFill>
              </a:rPr>
              <a:t>, </a:t>
            </a:r>
            <a:r>
              <a:rPr lang="ko-KR" altLang="en-US" sz="2400" b="0" dirty="0">
                <a:solidFill>
                  <a:srgbClr val="004992"/>
                </a:solidFill>
              </a:rPr>
              <a:t>발음이 좋음</a:t>
            </a:r>
            <a:r>
              <a:rPr lang="en-US" altLang="ko-KR" sz="2400" b="0" dirty="0">
                <a:solidFill>
                  <a:srgbClr val="004992"/>
                </a:solidFill>
              </a:rPr>
              <a:t>. </a:t>
            </a:r>
            <a:r>
              <a:rPr lang="ko-KR" altLang="en-US" sz="2400" b="0" dirty="0">
                <a:solidFill>
                  <a:srgbClr val="004992"/>
                </a:solidFill>
              </a:rPr>
              <a:t>적절한 크기</a:t>
            </a:r>
            <a:endParaRPr lang="de-DE" sz="2400" b="0" dirty="0">
              <a:solidFill>
                <a:srgbClr val="004992"/>
              </a:solidFill>
            </a:endParaRPr>
          </a:p>
          <a:p>
            <a:pPr marL="342900" indent="-342900">
              <a:buClr>
                <a:srgbClr val="000000"/>
              </a:buClr>
              <a:buFont typeface="WingDings"/>
              <a:buChar char=""/>
              <a:defRPr/>
            </a:pPr>
            <a:r>
              <a:rPr lang="ko-KR" altLang="en-US" sz="2400" b="0" dirty="0">
                <a:solidFill>
                  <a:srgbClr val="333333"/>
                </a:solidFill>
              </a:rPr>
              <a:t>얼굴표정</a:t>
            </a:r>
            <a:r>
              <a:rPr lang="en-US" altLang="ko-KR" sz="2400" b="0" dirty="0">
                <a:solidFill>
                  <a:srgbClr val="333333"/>
                </a:solidFill>
              </a:rPr>
              <a:t>/</a:t>
            </a:r>
            <a:r>
              <a:rPr lang="ko-KR" altLang="en-US" sz="2400" b="0" dirty="0">
                <a:solidFill>
                  <a:srgbClr val="333333"/>
                </a:solidFill>
              </a:rPr>
              <a:t>제스처</a:t>
            </a:r>
            <a:r>
              <a:rPr lang="de-DE" sz="2400" b="0" dirty="0">
                <a:solidFill>
                  <a:srgbClr val="333333"/>
                </a:solidFill>
              </a:rPr>
              <a:t>:</a:t>
            </a:r>
            <a:r>
              <a:rPr lang="de-DE" sz="2400" b="0" dirty="0">
                <a:solidFill>
                  <a:srgbClr val="004992"/>
                </a:solidFill>
              </a:rPr>
              <a:t> </a:t>
            </a:r>
            <a:r>
              <a:rPr lang="ko-KR" altLang="en-US" sz="2400" b="0" dirty="0">
                <a:solidFill>
                  <a:srgbClr val="004992"/>
                </a:solidFill>
              </a:rPr>
              <a:t>눈맞춤</a:t>
            </a:r>
            <a:r>
              <a:rPr lang="en-US" altLang="ko-KR" sz="2400" b="0" dirty="0">
                <a:solidFill>
                  <a:srgbClr val="004992"/>
                </a:solidFill>
              </a:rPr>
              <a:t>; </a:t>
            </a:r>
            <a:r>
              <a:rPr lang="ko-KR" altLang="en-US" sz="2400" b="0" dirty="0">
                <a:solidFill>
                  <a:srgbClr val="004992"/>
                </a:solidFill>
              </a:rPr>
              <a:t>확신있는 외모</a:t>
            </a:r>
            <a:endParaRPr lang="de-DE" altLang="ko-KR" sz="2400" b="0" dirty="0">
              <a:solidFill>
                <a:srgbClr val="004992"/>
              </a:solidFill>
            </a:endParaRPr>
          </a:p>
          <a:p>
            <a:pPr marL="342900" indent="-342900">
              <a:buClr>
                <a:srgbClr val="000000"/>
              </a:buClr>
              <a:buFont typeface="WingDings"/>
              <a:buChar char=""/>
              <a:defRPr/>
            </a:pPr>
            <a:r>
              <a:rPr lang="ko-KR" altLang="en-US" sz="2400" b="0" dirty="0">
                <a:solidFill>
                  <a:srgbClr val="333333"/>
                </a:solidFill>
              </a:rPr>
              <a:t>자세</a:t>
            </a:r>
            <a:r>
              <a:rPr lang="de-DE" sz="2400" b="0" dirty="0">
                <a:solidFill>
                  <a:srgbClr val="333333"/>
                </a:solidFill>
              </a:rPr>
              <a:t>:</a:t>
            </a:r>
            <a:r>
              <a:rPr lang="de-DE" sz="2400" b="0" dirty="0">
                <a:solidFill>
                  <a:srgbClr val="004992"/>
                </a:solidFill>
              </a:rPr>
              <a:t> </a:t>
            </a:r>
            <a:r>
              <a:rPr lang="ko-KR" altLang="en-US" sz="2400" b="0" dirty="0">
                <a:solidFill>
                  <a:srgbClr val="004992"/>
                </a:solidFill>
              </a:rPr>
              <a:t>꼿꼿함</a:t>
            </a:r>
          </a:p>
          <a:p>
            <a:pPr lvl="0" defTabSz="914400" eaLnBrk="0" fontAlgn="base" hangingPunct="0">
              <a:buClr>
                <a:srgbClr val="006699"/>
              </a:buClr>
              <a:tabLst>
                <a:tab pos="84137" algn="l"/>
              </a:tabLst>
              <a:defRPr/>
            </a:pPr>
            <a:r>
              <a:rPr lang="ko-KR" altLang="en-US" sz="2400" dirty="0">
                <a:solidFill>
                  <a:srgbClr val="004992"/>
                </a:solidFill>
              </a:rPr>
              <a:t>이런것들로</a:t>
            </a:r>
            <a:r>
              <a:rPr lang="en-US" altLang="ko-KR" sz="2400" dirty="0">
                <a:solidFill>
                  <a:srgbClr val="004992"/>
                </a:solidFill>
              </a:rPr>
              <a:t>: </a:t>
            </a:r>
            <a:r>
              <a:rPr lang="ko-KR" altLang="en-US" sz="2400" dirty="0">
                <a:solidFill>
                  <a:srgbClr val="004992"/>
                </a:solidFill>
              </a:rPr>
              <a:t>과장하지는 마세요</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타인을 바라보면서</a:t>
            </a:r>
            <a:r>
              <a:rPr lang="en-US" altLang="ko-KR" sz="2400" dirty="0">
                <a:solidFill>
                  <a:srgbClr val="004992"/>
                </a:solidFill>
              </a:rPr>
              <a:t>, </a:t>
            </a:r>
            <a:r>
              <a:rPr lang="ko-KR" altLang="en-US" sz="2400" dirty="0">
                <a:solidFill>
                  <a:srgbClr val="004992"/>
                </a:solidFill>
              </a:rPr>
              <a:t>계속 방해하면서</a:t>
            </a:r>
            <a:r>
              <a:rPr lang="en-US" altLang="ko-KR" sz="2400" dirty="0">
                <a:solidFill>
                  <a:srgbClr val="004992"/>
                </a:solidFill>
              </a:rPr>
              <a:t>, </a:t>
            </a:r>
            <a:r>
              <a:rPr lang="ko-KR" altLang="en-US" sz="2400" dirty="0">
                <a:solidFill>
                  <a:srgbClr val="004992"/>
                </a:solidFill>
              </a:rPr>
              <a:t>타인을 부려먹지 마세요</a:t>
            </a:r>
            <a:r>
              <a:rPr lang="en-US" altLang="ko-KR" sz="2400" dirty="0">
                <a:solidFill>
                  <a:srgbClr val="004992"/>
                </a:solidFill>
              </a:rPr>
              <a:t>)</a:t>
            </a:r>
            <a:r>
              <a:rPr lang="en-US" sz="2400" dirty="0">
                <a:solidFill>
                  <a:srgbClr val="004992"/>
                </a:solidFill>
              </a:rPr>
              <a:t>.</a:t>
            </a:r>
            <a:endParaRPr lang="de-DE" sz="24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944863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높은 자존감의 특징은 직접적으로 관찰되지 않는다</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577840" cy="4248000"/>
          </a:xfrm>
        </p:spPr>
        <p:txBody>
          <a:bodyPr>
            <a:noAutofit/>
          </a:bodyPr>
          <a:lstStyle/>
          <a:p>
            <a:pPr>
              <a:buClr>
                <a:srgbClr val="333333"/>
              </a:buClr>
              <a:defRPr/>
            </a:pPr>
            <a:r>
              <a:rPr lang="en-US" altLang="ko-KR" sz="2400" b="0" dirty="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높은 자존감의 특징은 직접적으로 관찰되지 않는다</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577840" cy="4248000"/>
          </a:xfrm>
        </p:spPr>
        <p:txBody>
          <a:bodyPr>
            <a:noAutofit/>
          </a:bodyPr>
          <a:lstStyle/>
          <a:p>
            <a:pPr marL="361950" indent="-361950">
              <a:buClr>
                <a:srgbClr val="333333"/>
              </a:buClr>
              <a:buFont typeface="WingDings"/>
              <a:buChar char=""/>
              <a:defRPr/>
            </a:pPr>
            <a:r>
              <a:rPr lang="ko-KR" altLang="en-US" sz="2400" b="0" dirty="0">
                <a:solidFill>
                  <a:srgbClr val="333333"/>
                </a:solidFill>
              </a:rPr>
              <a:t>자신의 능력에 대한 확신</a:t>
            </a:r>
            <a:r>
              <a:rPr lang="en-US" sz="2400" b="0" dirty="0">
                <a:solidFill>
                  <a:srgbClr val="333333"/>
                </a:solidFill>
              </a:rPr>
              <a:t>.</a:t>
            </a:r>
            <a:endParaRPr lang="de-DE" sz="2400" b="0" dirty="0">
              <a:solidFill>
                <a:srgbClr val="333333"/>
              </a:solidFill>
            </a:endParaRPr>
          </a:p>
          <a:p>
            <a:pPr marL="361950" indent="-361950">
              <a:buClr>
                <a:srgbClr val="333333"/>
              </a:buClr>
              <a:buFont typeface="WingDings"/>
              <a:buChar char=""/>
              <a:defRPr/>
            </a:pPr>
            <a:r>
              <a:rPr lang="ko-KR" altLang="en-US" sz="2400" b="0" dirty="0">
                <a:solidFill>
                  <a:srgbClr val="333333"/>
                </a:solidFill>
              </a:rPr>
              <a:t>자신의 실수와 실패를 수용하기</a:t>
            </a:r>
            <a:r>
              <a:rPr lang="en-US" altLang="ko-KR" sz="2400" b="0" dirty="0">
                <a:solidFill>
                  <a:srgbClr val="333333"/>
                </a:solidFill>
              </a:rPr>
              <a:t>(</a:t>
            </a:r>
            <a:r>
              <a:rPr lang="ko-KR" altLang="en-US" sz="2400" b="0" dirty="0">
                <a:solidFill>
                  <a:srgbClr val="333333"/>
                </a:solidFill>
              </a:rPr>
              <a:t>자신을 평가절하하지 않으면서</a:t>
            </a:r>
            <a:r>
              <a:rPr lang="en-US" altLang="ko-KR" sz="2400" b="0" dirty="0">
                <a:solidFill>
                  <a:srgbClr val="333333"/>
                </a:solidFill>
              </a:rPr>
              <a:t>)</a:t>
            </a:r>
            <a:r>
              <a:rPr lang="en-US" sz="2400" b="0" dirty="0">
                <a:solidFill>
                  <a:srgbClr val="333333"/>
                </a:solidFill>
              </a:rPr>
              <a:t>. </a:t>
            </a:r>
          </a:p>
          <a:p>
            <a:pPr marL="361950" indent="-361950">
              <a:buClr>
                <a:srgbClr val="333333"/>
              </a:buClr>
              <a:buFont typeface="WingDings"/>
              <a:buChar char=""/>
              <a:defRPr/>
            </a:pPr>
            <a:r>
              <a:rPr lang="ko-KR" altLang="en-US" sz="2400" b="0" dirty="0">
                <a:solidFill>
                  <a:srgbClr val="333333"/>
                </a:solidFill>
              </a:rPr>
              <a:t>성찰</a:t>
            </a:r>
            <a:r>
              <a:rPr lang="en-US" altLang="ko-KR" sz="2400" b="0" dirty="0">
                <a:solidFill>
                  <a:srgbClr val="333333"/>
                </a:solidFill>
              </a:rPr>
              <a:t>, </a:t>
            </a:r>
            <a:r>
              <a:rPr lang="ko-KR" altLang="en-US" sz="2400" b="0" dirty="0">
                <a:solidFill>
                  <a:srgbClr val="333333"/>
                </a:solidFill>
              </a:rPr>
              <a:t>배울 준비하기</a:t>
            </a:r>
            <a:r>
              <a:rPr lang="en-US" altLang="ko-KR" sz="2400" b="0" dirty="0">
                <a:solidFill>
                  <a:srgbClr val="333333"/>
                </a:solidFill>
              </a:rPr>
              <a:t>(</a:t>
            </a:r>
            <a:r>
              <a:rPr lang="ko-KR" altLang="en-US" sz="2400" b="0" dirty="0">
                <a:solidFill>
                  <a:srgbClr val="333333"/>
                </a:solidFill>
              </a:rPr>
              <a:t>자신의 실수</a:t>
            </a:r>
            <a:r>
              <a:rPr lang="en-US" altLang="ko-KR" sz="2400" b="0" dirty="0">
                <a:solidFill>
                  <a:srgbClr val="333333"/>
                </a:solidFill>
              </a:rPr>
              <a:t>/</a:t>
            </a:r>
            <a:r>
              <a:rPr lang="ko-KR" altLang="en-US" sz="2400" b="0" dirty="0">
                <a:solidFill>
                  <a:srgbClr val="333333"/>
                </a:solidFill>
              </a:rPr>
              <a:t>실패로부터</a:t>
            </a:r>
            <a:r>
              <a:rPr lang="en-US" altLang="ko-KR" sz="2400" b="0" dirty="0">
                <a:solidFill>
                  <a:srgbClr val="333333"/>
                </a:solidFill>
              </a:rPr>
              <a:t>)</a:t>
            </a:r>
            <a:r>
              <a:rPr lang="en-US" sz="2400" b="0" dirty="0">
                <a:solidFill>
                  <a:srgbClr val="333333"/>
                </a:solidFill>
              </a:rPr>
              <a:t>.</a:t>
            </a:r>
            <a:endParaRPr lang="de-DE" sz="2400" b="0" dirty="0">
              <a:solidFill>
                <a:srgbClr val="333333"/>
              </a:solidFill>
            </a:endParaRPr>
          </a:p>
          <a:p>
            <a:pPr marL="361950" indent="-361950">
              <a:buClr>
                <a:srgbClr val="333333"/>
              </a:buClr>
              <a:buFont typeface="WingDings"/>
              <a:buChar char=""/>
              <a:defRPr/>
            </a:pPr>
            <a:r>
              <a:rPr lang="ko-KR" altLang="en-US" sz="2400" b="0" dirty="0">
                <a:solidFill>
                  <a:srgbClr val="333333"/>
                </a:solidFill>
              </a:rPr>
              <a:t>타인에 대한 긍정적인 태도</a:t>
            </a:r>
            <a:r>
              <a:rPr lang="en-US" altLang="ko-KR" sz="2400" b="0" dirty="0">
                <a:solidFill>
                  <a:srgbClr val="333333"/>
                </a:solidFill>
              </a:rPr>
              <a:t>, </a:t>
            </a:r>
            <a:r>
              <a:rPr lang="ko-KR" altLang="en-US" sz="2400" b="0" dirty="0">
                <a:solidFill>
                  <a:srgbClr val="333333"/>
                </a:solidFill>
              </a:rPr>
              <a:t>예를 들어</a:t>
            </a:r>
            <a:r>
              <a:rPr lang="en-US" altLang="ko-KR" sz="2400" b="0" dirty="0">
                <a:solidFill>
                  <a:srgbClr val="333333"/>
                </a:solidFill>
              </a:rPr>
              <a:t>, </a:t>
            </a:r>
            <a:r>
              <a:rPr lang="ko-KR" altLang="en-US" sz="2400" b="0" dirty="0">
                <a:solidFill>
                  <a:srgbClr val="333333"/>
                </a:solidFill>
              </a:rPr>
              <a:t>성취한 당신 자신을 칭찬하기</a:t>
            </a:r>
            <a:r>
              <a:rPr lang="de-DE" altLang="ko-KR" sz="2400" b="0" dirty="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123544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 깨닫기</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ko-KR" altLang="en-US" sz="2400" b="0" dirty="0">
                <a:solidFill>
                  <a:srgbClr val="004992"/>
                </a:solidFill>
              </a:rPr>
              <a:t>때때로 자신의 강점을 인식하는 것이 어려운 이유는</a:t>
            </a:r>
            <a:r>
              <a:rPr lang="en-US" sz="2400" b="0" dirty="0">
                <a:solidFill>
                  <a:srgbClr val="004992"/>
                </a:solidFill>
              </a:rPr>
              <a:t>?</a:t>
            </a:r>
          </a:p>
          <a:p>
            <a:pPr marL="342900" lvl="1" indent="-342900">
              <a:spcBef>
                <a:spcPts val="1999"/>
              </a:spcBef>
              <a:spcAft>
                <a:spcPts val="0"/>
              </a:spcAft>
              <a:buClr>
                <a:srgbClr val="333333"/>
              </a:buClr>
              <a:buFont typeface="WingDings"/>
              <a:buChar char=""/>
              <a:tabLst>
                <a:tab pos="84137" algn="l"/>
              </a:tabLst>
              <a:defRPr/>
            </a:pPr>
            <a:r>
              <a:rPr lang="ko-KR" altLang="en-US" sz="2400" b="0" dirty="0">
                <a:solidFill>
                  <a:srgbClr val="333333"/>
                </a:solidFill>
                <a:latin typeface="+mn-lt"/>
              </a:rPr>
              <a:t>흔한 가정</a:t>
            </a:r>
            <a:r>
              <a:rPr lang="de-DE" sz="2400" b="0">
                <a:solidFill>
                  <a:srgbClr val="333333"/>
                </a:solidFill>
                <a:latin typeface="+mn-lt"/>
              </a:rPr>
              <a:t>: </a:t>
            </a:r>
            <a:r>
              <a:rPr lang="en-US" altLang="ko-KR" sz="2400" b="0">
                <a:solidFill>
                  <a:srgbClr val="333333"/>
                </a:solidFill>
                <a:latin typeface="+mn-lt"/>
              </a:rPr>
              <a:t>“</a:t>
            </a:r>
            <a:r>
              <a:rPr lang="ko-KR" altLang="en-US" sz="2400" b="0">
                <a:solidFill>
                  <a:srgbClr val="333333"/>
                </a:solidFill>
                <a:latin typeface="+mn-lt"/>
              </a:rPr>
              <a:t>만약 </a:t>
            </a:r>
            <a:r>
              <a:rPr lang="ko-KR" altLang="en-US" sz="2400" b="0" dirty="0">
                <a:solidFill>
                  <a:srgbClr val="333333"/>
                </a:solidFill>
                <a:latin typeface="+mn-lt"/>
              </a:rPr>
              <a:t>나를 칭찬한다면</a:t>
            </a:r>
            <a:r>
              <a:rPr lang="en-US" altLang="ko-KR" sz="2400" b="0" dirty="0">
                <a:solidFill>
                  <a:srgbClr val="333333"/>
                </a:solidFill>
                <a:latin typeface="+mn-lt"/>
              </a:rPr>
              <a:t>, </a:t>
            </a:r>
            <a:r>
              <a:rPr lang="ko-KR" altLang="en-US" sz="2400" b="0" dirty="0">
                <a:solidFill>
                  <a:srgbClr val="333333"/>
                </a:solidFill>
                <a:latin typeface="+mn-lt"/>
              </a:rPr>
              <a:t>그것은 거만한 </a:t>
            </a:r>
            <a:r>
              <a:rPr lang="ko-KR" altLang="en-US" sz="2400" b="0">
                <a:solidFill>
                  <a:srgbClr val="333333"/>
                </a:solidFill>
                <a:latin typeface="+mn-lt"/>
              </a:rPr>
              <a:t>것이다</a:t>
            </a:r>
            <a:r>
              <a:rPr lang="en-US" sz="2400" b="0">
                <a:solidFill>
                  <a:srgbClr val="333333"/>
                </a:solidFill>
                <a:latin typeface="+mn-lt"/>
              </a:rPr>
              <a:t>.</a:t>
            </a:r>
            <a:r>
              <a:rPr lang="en-US" altLang="ko-KR" sz="2400" b="0">
                <a:solidFill>
                  <a:srgbClr val="333333"/>
                </a:solidFill>
                <a:latin typeface="+mn-lt"/>
              </a:rPr>
              <a:t>”</a:t>
            </a:r>
            <a:endParaRPr lang="de-DE" sz="2400" b="0" dirty="0">
              <a:solidFill>
                <a:srgbClr val="333333"/>
              </a:solidFill>
              <a:latin typeface="+mn-lt"/>
            </a:endParaRPr>
          </a:p>
          <a:p>
            <a:pPr marL="342900" lvl="1" indent="-342900">
              <a:spcBef>
                <a:spcPts val="1999"/>
              </a:spcBef>
              <a:spcAft>
                <a:spcPts val="0"/>
              </a:spcAft>
              <a:buClr>
                <a:srgbClr val="333333"/>
              </a:buClr>
              <a:buFont typeface="WingDings"/>
              <a:buChar char=""/>
              <a:tabLst>
                <a:tab pos="84137" algn="l"/>
              </a:tabLst>
              <a:defRPr/>
            </a:pPr>
            <a:r>
              <a:rPr lang="ko-KR" altLang="en-US" sz="2400" b="0" dirty="0">
                <a:solidFill>
                  <a:srgbClr val="333333"/>
                </a:solidFill>
                <a:latin typeface="+mn-lt"/>
              </a:rPr>
              <a:t>급성질병기 동안</a:t>
            </a:r>
            <a:r>
              <a:rPr lang="en-US" altLang="ko-KR" sz="2400" b="0" dirty="0">
                <a:solidFill>
                  <a:srgbClr val="333333"/>
                </a:solidFill>
                <a:latin typeface="+mn-lt"/>
              </a:rPr>
              <a:t>, </a:t>
            </a:r>
            <a:r>
              <a:rPr lang="ko-KR" altLang="en-US" sz="2400" b="0" dirty="0">
                <a:solidFill>
                  <a:srgbClr val="333333"/>
                </a:solidFill>
                <a:latin typeface="+mn-lt"/>
              </a:rPr>
              <a:t>당신의 강점을 보거나 보여주는 것이 더 힘들 수 있다</a:t>
            </a:r>
            <a:r>
              <a:rPr lang="en-US" altLang="ko-KR" sz="2400" b="0" dirty="0">
                <a:solidFill>
                  <a:srgbClr val="333333"/>
                </a:solidFill>
                <a:latin typeface="+mn-lt"/>
              </a:rPr>
              <a:t>.</a:t>
            </a:r>
            <a:endParaRPr lang="en-US" sz="24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강점 깨닫기</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ko-KR" altLang="en-US" sz="2400" b="0">
                <a:solidFill>
                  <a:srgbClr val="004992"/>
                </a:solidFill>
              </a:rPr>
              <a:t>되찾기</a:t>
            </a:r>
            <a:r>
              <a:rPr lang="de-DE" sz="2400" b="0">
                <a:solidFill>
                  <a:srgbClr val="004992"/>
                </a:solidFill>
              </a:rPr>
              <a:t> </a:t>
            </a:r>
            <a:r>
              <a:rPr lang="en-US" altLang="ko-KR" sz="2400" b="0">
                <a:solidFill>
                  <a:srgbClr val="004992"/>
                </a:solidFill>
              </a:rPr>
              <a:t>“</a:t>
            </a:r>
            <a:r>
              <a:rPr lang="ko-KR" altLang="en-US" sz="2400" b="0">
                <a:solidFill>
                  <a:srgbClr val="004992"/>
                </a:solidFill>
              </a:rPr>
              <a:t>잃어버린 보물들”</a:t>
            </a:r>
            <a:r>
              <a:rPr lang="de-DE" sz="2400" b="0">
                <a:solidFill>
                  <a:srgbClr val="004992"/>
                </a:solidFill>
              </a:rPr>
              <a:t>:</a:t>
            </a:r>
            <a:endParaRPr lang="de-DE" sz="2400" b="0" dirty="0">
              <a:solidFill>
                <a:srgbClr val="004992"/>
              </a:solidFill>
            </a:endParaRPr>
          </a:p>
          <a:p>
            <a:pPr marL="342900" indent="-342900">
              <a:buClr>
                <a:srgbClr val="333333"/>
              </a:buClr>
              <a:buFont typeface="WingDings"/>
              <a:buChar char=""/>
            </a:pPr>
            <a:r>
              <a:rPr lang="ko-KR" altLang="en-US" sz="2400" b="0" dirty="0">
                <a:solidFill>
                  <a:srgbClr val="333333"/>
                </a:solidFill>
              </a:rPr>
              <a:t>친구나 가족들에게 일단 물어보라</a:t>
            </a:r>
            <a:r>
              <a:rPr lang="en-US" altLang="ko-KR" sz="2400" b="0" dirty="0">
                <a:solidFill>
                  <a:srgbClr val="333333"/>
                </a:solidFill>
              </a:rPr>
              <a:t>, </a:t>
            </a:r>
            <a:r>
              <a:rPr lang="ko-KR" altLang="en-US" sz="2400" b="0" dirty="0">
                <a:solidFill>
                  <a:srgbClr val="333333"/>
                </a:solidFill>
              </a:rPr>
              <a:t>그들이 당신의 어떤 강점을 평가하고 있는지</a:t>
            </a:r>
            <a:r>
              <a:rPr lang="en-US" sz="2400" b="0" dirty="0">
                <a:solidFill>
                  <a:srgbClr val="333333"/>
                </a:solidFill>
              </a:rPr>
              <a:t>.</a:t>
            </a:r>
          </a:p>
          <a:p>
            <a:pPr marL="342900" indent="-342900">
              <a:buClr>
                <a:srgbClr val="333333"/>
              </a:buClr>
              <a:buFont typeface="WingDings"/>
              <a:buChar char=""/>
            </a:pPr>
            <a:r>
              <a:rPr lang="ko-KR" altLang="en-US" sz="2400" b="0" dirty="0">
                <a:solidFill>
                  <a:srgbClr val="333333"/>
                </a:solidFill>
              </a:rPr>
              <a:t>당신이 무엇인가를 잘 다루고</a:t>
            </a:r>
            <a:r>
              <a:rPr lang="en-US" altLang="ko-KR" sz="2400" b="0" dirty="0">
                <a:solidFill>
                  <a:srgbClr val="333333"/>
                </a:solidFill>
              </a:rPr>
              <a:t>, </a:t>
            </a:r>
            <a:r>
              <a:rPr lang="ko-KR" altLang="en-US" sz="2400" b="0" dirty="0">
                <a:solidFill>
                  <a:srgbClr val="333333"/>
                </a:solidFill>
              </a:rPr>
              <a:t>칭찬받았던</a:t>
            </a:r>
            <a:r>
              <a:rPr lang="en-US" altLang="ko-KR" sz="2400" b="0" dirty="0">
                <a:solidFill>
                  <a:srgbClr val="333333"/>
                </a:solidFill>
              </a:rPr>
              <a:t>(</a:t>
            </a:r>
            <a:r>
              <a:rPr lang="ko-KR" altLang="en-US" sz="2400" b="0" dirty="0">
                <a:solidFill>
                  <a:srgbClr val="333333"/>
                </a:solidFill>
              </a:rPr>
              <a:t>아주 작은 것이라도</a:t>
            </a:r>
            <a:r>
              <a:rPr lang="en-US" altLang="ko-KR" sz="2400" b="0" dirty="0">
                <a:solidFill>
                  <a:srgbClr val="333333"/>
                </a:solidFill>
              </a:rPr>
              <a:t>)</a:t>
            </a:r>
            <a:r>
              <a:rPr lang="ko-KR" altLang="en-US" sz="2400" b="0" dirty="0">
                <a:solidFill>
                  <a:srgbClr val="333333"/>
                </a:solidFill>
              </a:rPr>
              <a:t> 구체적인 상황을 생각해보시오</a:t>
            </a:r>
            <a:r>
              <a:rPr lang="en-US" altLang="ko-KR" sz="2400" b="0" dirty="0">
                <a:solidFill>
                  <a:srgbClr val="333333"/>
                </a:solidFill>
              </a:rPr>
              <a:t>.</a:t>
            </a:r>
          </a:p>
          <a:p>
            <a:pPr marL="342900" indent="-342900">
              <a:buClr>
                <a:srgbClr val="333333"/>
              </a:buClr>
              <a:buFont typeface="WingDings"/>
              <a:buChar char=""/>
            </a:pPr>
            <a:r>
              <a:rPr lang="ko-KR" altLang="en-US" sz="2400" b="0">
                <a:solidFill>
                  <a:srgbClr val="333333"/>
                </a:solidFill>
              </a:rPr>
              <a:t>그리고 </a:t>
            </a:r>
            <a:r>
              <a:rPr lang="en-US" altLang="ko-KR" sz="2400" b="0">
                <a:solidFill>
                  <a:srgbClr val="333333"/>
                </a:solidFill>
              </a:rPr>
              <a:t>“</a:t>
            </a:r>
            <a:r>
              <a:rPr lang="ko-KR" altLang="en-US" sz="2400" b="0">
                <a:solidFill>
                  <a:srgbClr val="333333"/>
                </a:solidFill>
              </a:rPr>
              <a:t>기쁨</a:t>
            </a:r>
            <a:r>
              <a:rPr lang="en-US" altLang="ko-KR" sz="2400" b="0">
                <a:solidFill>
                  <a:srgbClr val="333333"/>
                </a:solidFill>
              </a:rPr>
              <a:t>-</a:t>
            </a:r>
            <a:r>
              <a:rPr lang="ko-KR" altLang="en-US" sz="2400" b="0">
                <a:solidFill>
                  <a:srgbClr val="333333"/>
                </a:solidFill>
              </a:rPr>
              <a:t>일기</a:t>
            </a:r>
            <a:r>
              <a:rPr lang="en-US" altLang="ko-KR" sz="2400" b="0">
                <a:solidFill>
                  <a:srgbClr val="333333"/>
                </a:solidFill>
              </a:rPr>
              <a:t>” </a:t>
            </a:r>
            <a:r>
              <a:rPr lang="ko-KR" altLang="en-US" sz="2400" b="0" dirty="0">
                <a:solidFill>
                  <a:srgbClr val="333333"/>
                </a:solidFill>
              </a:rPr>
              <a:t>에 이 경험들을 써보고</a:t>
            </a:r>
            <a:r>
              <a:rPr lang="en-US" altLang="ko-KR" sz="2400" b="0" dirty="0">
                <a:solidFill>
                  <a:srgbClr val="333333"/>
                </a:solidFill>
              </a:rPr>
              <a:t>*, </a:t>
            </a:r>
            <a:r>
              <a:rPr lang="ko-KR" altLang="en-US" sz="2400" b="0" dirty="0">
                <a:solidFill>
                  <a:srgbClr val="333333"/>
                </a:solidFill>
              </a:rPr>
              <a:t>곤경에 처했을 때 떠올려보시오</a:t>
            </a:r>
            <a:r>
              <a:rPr lang="en-US" sz="2400" b="0" dirty="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14310"/>
            <a:ext cx="11376000" cy="338554"/>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ko-KR" altLang="en-US" sz="1600">
                <a:solidFill>
                  <a:srgbClr val="333333"/>
                </a:solidFill>
                <a:latin typeface="+mn-lt"/>
              </a:rPr>
              <a:t>당신의 </a:t>
            </a:r>
            <a:r>
              <a:rPr lang="en-US" altLang="ko-KR" sz="1600">
                <a:solidFill>
                  <a:srgbClr val="333333"/>
                </a:solidFill>
                <a:latin typeface="+mn-lt"/>
              </a:rPr>
              <a:t>“</a:t>
            </a:r>
            <a:r>
              <a:rPr lang="ko-KR" altLang="en-US" sz="1600">
                <a:solidFill>
                  <a:srgbClr val="333333"/>
                </a:solidFill>
                <a:latin typeface="+mn-lt"/>
              </a:rPr>
              <a:t>기쁨 일기</a:t>
            </a:r>
            <a:r>
              <a:rPr lang="en-US" altLang="ko-KR" sz="1600">
                <a:solidFill>
                  <a:srgbClr val="333333"/>
                </a:solidFill>
                <a:latin typeface="+mn-lt"/>
              </a:rPr>
              <a:t>”</a:t>
            </a:r>
            <a:r>
              <a:rPr lang="ko-KR" altLang="en-US" sz="1600">
                <a:solidFill>
                  <a:srgbClr val="333333"/>
                </a:solidFill>
                <a:latin typeface="+mn-lt"/>
              </a:rPr>
              <a:t>에 </a:t>
            </a:r>
            <a:r>
              <a:rPr lang="ko-KR" altLang="en-US" sz="1600" dirty="0">
                <a:solidFill>
                  <a:srgbClr val="333333"/>
                </a:solidFill>
                <a:latin typeface="+mn-lt"/>
              </a:rPr>
              <a:t>오직 일상의 긍정적 측면을 기록해야만 한다</a:t>
            </a:r>
            <a:r>
              <a:rPr lang="en-US" altLang="ko-KR" sz="1600" dirty="0">
                <a:solidFill>
                  <a:srgbClr val="333333"/>
                </a:solidFill>
                <a:latin typeface="+mn-lt"/>
              </a:rPr>
              <a:t>.</a:t>
            </a:r>
            <a:endParaRPr lang="de-DE" sz="16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ko-KR" altLang="en-US" sz="2400" b="0" dirty="0">
                <a:solidFill>
                  <a:srgbClr val="004992"/>
                </a:solidFill>
              </a:rPr>
              <a:t>당신 자신이 어떤 점을 좋아합니까</a:t>
            </a:r>
            <a:r>
              <a:rPr lang="de-DE" sz="2400" b="0" dirty="0">
                <a:solidFill>
                  <a:srgbClr val="004992"/>
                </a:solidFill>
              </a:rPr>
              <a:t>?</a:t>
            </a:r>
          </a:p>
          <a:p>
            <a:pPr algn="ctr">
              <a:defRPr/>
            </a:pPr>
            <a:r>
              <a:rPr lang="ko-KR" altLang="en-US" sz="2400" b="0" dirty="0">
                <a:solidFill>
                  <a:srgbClr val="004992"/>
                </a:solidFill>
              </a:rPr>
              <a:t>당신은 무엇을 잘합니까</a:t>
            </a:r>
            <a:r>
              <a:rPr lang="de-DE" sz="2400" b="0" dirty="0">
                <a:solidFill>
                  <a:srgbClr val="004992"/>
                </a:solidFill>
              </a:rPr>
              <a:t>?</a:t>
            </a:r>
          </a:p>
          <a:p>
            <a:pPr algn="ctr">
              <a:defRPr/>
            </a:pPr>
            <a:r>
              <a:rPr lang="ko-KR" altLang="en-US" sz="2400" b="0" dirty="0">
                <a:solidFill>
                  <a:srgbClr val="333333"/>
                </a:solidFill>
              </a:rPr>
              <a:t>각각 한가지 강점을 생각해보세요</a:t>
            </a:r>
            <a:r>
              <a:rPr lang="de-DE" sz="2400" b="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61950" indent="-361950">
              <a:buClr>
                <a:srgbClr val="333333"/>
              </a:buClr>
              <a:buFont typeface="WingDings"/>
              <a:buChar char=""/>
            </a:pPr>
            <a:r>
              <a:rPr lang="ko-KR" altLang="en-US" sz="2400" b="0" dirty="0">
                <a:solidFill>
                  <a:srgbClr val="333333"/>
                </a:solidFill>
              </a:rPr>
              <a:t>일어나서 당신 머리를 숙여보세요</a:t>
            </a:r>
            <a:r>
              <a:rPr lang="de-DE" sz="2400" b="0" dirty="0">
                <a:solidFill>
                  <a:srgbClr val="333333"/>
                </a:solidFill>
              </a:rPr>
              <a:t>.</a:t>
            </a:r>
          </a:p>
          <a:p>
            <a:pPr marL="361950" indent="-361950">
              <a:buClr>
                <a:srgbClr val="333333"/>
              </a:buClr>
              <a:buFont typeface="WingDings"/>
              <a:buChar char=""/>
            </a:pPr>
            <a:r>
              <a:rPr lang="ko-KR" altLang="en-US" sz="2400" b="0" dirty="0">
                <a:solidFill>
                  <a:srgbClr val="333333"/>
                </a:solidFill>
              </a:rPr>
              <a:t>아래를 보고</a:t>
            </a:r>
            <a:r>
              <a:rPr lang="en-US" altLang="ko-KR" sz="2400" b="0" dirty="0">
                <a:solidFill>
                  <a:srgbClr val="333333"/>
                </a:solidFill>
              </a:rPr>
              <a:t>, </a:t>
            </a:r>
            <a:r>
              <a:rPr lang="ko-KR" altLang="en-US" sz="2400" b="0" dirty="0">
                <a:solidFill>
                  <a:srgbClr val="333333"/>
                </a:solidFill>
              </a:rPr>
              <a:t>어깨와 팔을 늘어뜨리고</a:t>
            </a:r>
            <a:r>
              <a:rPr lang="en-US" altLang="ko-KR" sz="2400" b="0" dirty="0">
                <a:solidFill>
                  <a:srgbClr val="333333"/>
                </a:solidFill>
              </a:rPr>
              <a:t>, </a:t>
            </a:r>
            <a:r>
              <a:rPr lang="ko-KR" altLang="en-US" sz="2400" b="0" dirty="0">
                <a:solidFill>
                  <a:srgbClr val="333333"/>
                </a:solidFill>
              </a:rPr>
              <a:t>등을 약간 구부려보세요</a:t>
            </a:r>
            <a:r>
              <a:rPr lang="de-DE" sz="2400" b="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61950" indent="-361950">
              <a:buClr>
                <a:srgbClr val="333333"/>
              </a:buClr>
              <a:buFont typeface="WingDings"/>
              <a:buChar char=""/>
            </a:pPr>
            <a:r>
              <a:rPr lang="ko-KR" altLang="en-US" sz="2400" b="0" dirty="0">
                <a:solidFill>
                  <a:srgbClr val="333333"/>
                </a:solidFill>
              </a:rPr>
              <a:t>일어나서 당신 머리를 숙여보세요</a:t>
            </a:r>
            <a:r>
              <a:rPr lang="de-DE" sz="2400" b="0" dirty="0">
                <a:solidFill>
                  <a:srgbClr val="333333"/>
                </a:solidFill>
              </a:rPr>
              <a:t>.</a:t>
            </a:r>
          </a:p>
          <a:p>
            <a:pPr marL="361950" indent="-361950">
              <a:buClr>
                <a:srgbClr val="333333"/>
              </a:buClr>
              <a:buFont typeface="WingDings"/>
              <a:buChar char=""/>
            </a:pPr>
            <a:r>
              <a:rPr lang="ko-KR" altLang="en-US" sz="2400" b="0" dirty="0">
                <a:solidFill>
                  <a:srgbClr val="333333"/>
                </a:solidFill>
              </a:rPr>
              <a:t>아래를 보고</a:t>
            </a:r>
            <a:r>
              <a:rPr lang="en-US" altLang="ko-KR" sz="2400" b="0" dirty="0">
                <a:solidFill>
                  <a:srgbClr val="333333"/>
                </a:solidFill>
              </a:rPr>
              <a:t>, </a:t>
            </a:r>
            <a:r>
              <a:rPr lang="ko-KR" altLang="en-US" sz="2400" b="0" dirty="0">
                <a:solidFill>
                  <a:srgbClr val="333333"/>
                </a:solidFill>
              </a:rPr>
              <a:t>어깨와 팔을 늘어뜨리고</a:t>
            </a:r>
            <a:r>
              <a:rPr lang="en-US" altLang="ko-KR" sz="2400" b="0" dirty="0">
                <a:solidFill>
                  <a:srgbClr val="333333"/>
                </a:solidFill>
              </a:rPr>
              <a:t>, </a:t>
            </a:r>
            <a:r>
              <a:rPr lang="ko-KR" altLang="en-US" sz="2400" b="0" dirty="0">
                <a:solidFill>
                  <a:srgbClr val="333333"/>
                </a:solidFill>
              </a:rPr>
              <a:t>등을 약간 구부려보세요</a:t>
            </a:r>
            <a:r>
              <a:rPr lang="de-DE" sz="2400" b="0" dirty="0">
                <a:solidFill>
                  <a:srgbClr val="333333"/>
                </a:solidFill>
              </a:rPr>
              <a:t>.</a:t>
            </a:r>
          </a:p>
          <a:p>
            <a:pPr marL="361950" indent="-361950">
              <a:buClr>
                <a:srgbClr val="333333"/>
              </a:buClr>
              <a:buFont typeface="WingDings"/>
              <a:buChar char=""/>
            </a:pPr>
            <a:r>
              <a:rPr lang="ko-KR" altLang="en-US" sz="2400" b="0" dirty="0">
                <a:solidFill>
                  <a:srgbClr val="333333"/>
                </a:solidFill>
              </a:rPr>
              <a:t>이러한 자세로 방을 걸어보세요</a:t>
            </a:r>
            <a:r>
              <a:rPr lang="de-DE" sz="2400" b="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2369355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61950" indent="-361950">
              <a:buClr>
                <a:srgbClr val="333333"/>
              </a:buClr>
              <a:buFont typeface="WingDings"/>
              <a:buChar char=""/>
            </a:pPr>
            <a:r>
              <a:rPr lang="ko-KR" altLang="en-US" sz="2400" b="0" dirty="0">
                <a:solidFill>
                  <a:srgbClr val="333333"/>
                </a:solidFill>
              </a:rPr>
              <a:t>일어나서 당신 머리를 숙여보세요</a:t>
            </a:r>
            <a:r>
              <a:rPr lang="de-DE" sz="2400" b="0" dirty="0">
                <a:solidFill>
                  <a:srgbClr val="333333"/>
                </a:solidFill>
              </a:rPr>
              <a:t>.</a:t>
            </a:r>
          </a:p>
          <a:p>
            <a:pPr marL="361950" indent="-361950">
              <a:buClr>
                <a:srgbClr val="333333"/>
              </a:buClr>
              <a:buFont typeface="WingDings"/>
              <a:buChar char=""/>
            </a:pPr>
            <a:r>
              <a:rPr lang="ko-KR" altLang="en-US" sz="2400" b="0" dirty="0">
                <a:solidFill>
                  <a:srgbClr val="333333"/>
                </a:solidFill>
              </a:rPr>
              <a:t>아래를 보고</a:t>
            </a:r>
            <a:r>
              <a:rPr lang="en-US" altLang="ko-KR" sz="2400" b="0" dirty="0">
                <a:solidFill>
                  <a:srgbClr val="333333"/>
                </a:solidFill>
              </a:rPr>
              <a:t>, </a:t>
            </a:r>
            <a:r>
              <a:rPr lang="ko-KR" altLang="en-US" sz="2400" b="0" dirty="0">
                <a:solidFill>
                  <a:srgbClr val="333333"/>
                </a:solidFill>
              </a:rPr>
              <a:t>어깨와 팔을 늘어뜨리고</a:t>
            </a:r>
            <a:r>
              <a:rPr lang="en-US" altLang="ko-KR" sz="2400" b="0" dirty="0">
                <a:solidFill>
                  <a:srgbClr val="333333"/>
                </a:solidFill>
              </a:rPr>
              <a:t>, </a:t>
            </a:r>
            <a:r>
              <a:rPr lang="ko-KR" altLang="en-US" sz="2400" b="0" dirty="0">
                <a:solidFill>
                  <a:srgbClr val="333333"/>
                </a:solidFill>
              </a:rPr>
              <a:t>등을 약간 구부려보세요</a:t>
            </a:r>
            <a:r>
              <a:rPr lang="de-DE" sz="2400" b="0" dirty="0">
                <a:solidFill>
                  <a:srgbClr val="333333"/>
                </a:solidFill>
              </a:rPr>
              <a:t>.</a:t>
            </a:r>
          </a:p>
          <a:p>
            <a:pPr marL="361950" indent="-361950">
              <a:buClr>
                <a:srgbClr val="333333"/>
              </a:buClr>
              <a:buFont typeface="WingDings"/>
              <a:buChar char=""/>
            </a:pPr>
            <a:r>
              <a:rPr lang="ko-KR" altLang="en-US" sz="2400" b="0" dirty="0">
                <a:solidFill>
                  <a:srgbClr val="333333"/>
                </a:solidFill>
              </a:rPr>
              <a:t>이러한 자세로 방을 걸어보세요</a:t>
            </a:r>
            <a:r>
              <a:rPr lang="de-DE" sz="2400" b="0" dirty="0">
                <a:solidFill>
                  <a:srgbClr val="333333"/>
                </a:solidFill>
              </a:rPr>
              <a:t>!</a:t>
            </a:r>
          </a:p>
          <a:p>
            <a:pPr marL="0" indent="0" algn="ctr">
              <a:buNone/>
            </a:pPr>
            <a:r>
              <a:rPr lang="ko-KR" altLang="en-US" sz="2400" b="0" dirty="0">
                <a:solidFill>
                  <a:srgbClr val="004992"/>
                </a:solidFill>
              </a:rPr>
              <a:t>기분이 어떤가요</a:t>
            </a:r>
            <a:r>
              <a:rPr lang="de-DE" sz="2400" b="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09747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이제 이완된 자세로 숙여진 상체를 들고 척추와 척추 사이를 아주 천천히 꼿꼿하게 조정해보세요</a:t>
            </a:r>
            <a:r>
              <a:rPr lang="en-US" altLang="ko-KR" sz="2400" b="0" dirty="0">
                <a:solidFill>
                  <a:srgbClr val="333333"/>
                </a:solidFill>
              </a:rPr>
              <a:t>. </a:t>
            </a:r>
            <a:r>
              <a:rPr lang="ko-KR" altLang="en-US" sz="2400" b="0" dirty="0">
                <a:solidFill>
                  <a:srgbClr val="333333"/>
                </a:solidFill>
              </a:rPr>
              <a:t>누군가 당신의 머리끝을 당기고 있다고 상상하세요</a:t>
            </a:r>
            <a:r>
              <a:rPr lang="en-US" sz="2400" b="0" dirty="0">
                <a:solidFill>
                  <a:srgbClr val="333333"/>
                </a:solidFill>
              </a:rPr>
              <a:t>.</a:t>
            </a:r>
          </a:p>
          <a:p>
            <a:pPr algn="ctr"/>
            <a:endParaRPr lang="de-DE" sz="24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이제 이완된 자세로 숙여진 상체를 들고 척추와 척추 사이를 아주 천천히 꼿꼿하게 조정해보세요</a:t>
            </a:r>
            <a:r>
              <a:rPr lang="en-US" altLang="ko-KR" sz="2400" b="0" dirty="0">
                <a:solidFill>
                  <a:srgbClr val="333333"/>
                </a:solidFill>
              </a:rPr>
              <a:t>. </a:t>
            </a:r>
            <a:r>
              <a:rPr lang="ko-KR" altLang="en-US" sz="2400" b="0" dirty="0">
                <a:solidFill>
                  <a:srgbClr val="333333"/>
                </a:solidFill>
              </a:rPr>
              <a:t>누군가 당신의 머리끝을 당기고 있다고 상상하세요</a:t>
            </a:r>
            <a:r>
              <a:rPr lang="en-US" sz="2400" b="0" dirty="0">
                <a:solidFill>
                  <a:srgbClr val="333333"/>
                </a:solidFill>
              </a:rPr>
              <a:t>.</a:t>
            </a:r>
          </a:p>
          <a:p>
            <a:pPr marL="342900" indent="-342900">
              <a:buClr>
                <a:srgbClr val="333333"/>
              </a:buClr>
              <a:buFont typeface="WingDings"/>
              <a:buChar char=""/>
            </a:pPr>
            <a:r>
              <a:rPr lang="ko-KR" altLang="en-US" sz="2400" b="0" dirty="0">
                <a:solidFill>
                  <a:srgbClr val="333333"/>
                </a:solidFill>
              </a:rPr>
              <a:t>이러한 자세로 방안을 걸어보세요</a:t>
            </a:r>
            <a:r>
              <a:rPr lang="de-DE" sz="2400" b="0" dirty="0">
                <a:solidFill>
                  <a:srgbClr val="333333"/>
                </a:solidFill>
              </a:rPr>
              <a:t>!</a:t>
            </a:r>
          </a:p>
          <a:p>
            <a:pPr algn="ctr"/>
            <a:endParaRPr lang="de-DE" sz="24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2187254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이제 이완된 자세로 숙여진 상체를 들고 척추와 척추 사이를 아주 천천히 꼿꼿하게 조정해보세요</a:t>
            </a:r>
            <a:r>
              <a:rPr lang="en-US" altLang="ko-KR" sz="2400" b="0" dirty="0">
                <a:solidFill>
                  <a:srgbClr val="333333"/>
                </a:solidFill>
              </a:rPr>
              <a:t>. </a:t>
            </a:r>
            <a:r>
              <a:rPr lang="ko-KR" altLang="en-US" sz="2400" b="0" dirty="0">
                <a:solidFill>
                  <a:srgbClr val="333333"/>
                </a:solidFill>
              </a:rPr>
              <a:t>누군가 당신의 머리끝을 당기고 있다고 상상하세요</a:t>
            </a:r>
            <a:r>
              <a:rPr lang="en-US" sz="2400" b="0" dirty="0">
                <a:solidFill>
                  <a:srgbClr val="333333"/>
                </a:solidFill>
              </a:rPr>
              <a:t>.</a:t>
            </a:r>
          </a:p>
          <a:p>
            <a:pPr marL="342900" indent="-342900">
              <a:buClr>
                <a:srgbClr val="333333"/>
              </a:buClr>
              <a:buFont typeface="WingDings"/>
              <a:buChar char=""/>
            </a:pPr>
            <a:r>
              <a:rPr lang="ko-KR" altLang="en-US" sz="2400" b="0" dirty="0">
                <a:solidFill>
                  <a:srgbClr val="333333"/>
                </a:solidFill>
              </a:rPr>
              <a:t>이러한 자세로 방안을 걸어보세요</a:t>
            </a:r>
            <a:r>
              <a:rPr lang="de-DE" sz="2400" b="0" dirty="0">
                <a:solidFill>
                  <a:srgbClr val="333333"/>
                </a:solidFill>
              </a:rPr>
              <a:t>!</a:t>
            </a:r>
          </a:p>
          <a:p>
            <a:pPr algn="ctr"/>
            <a:r>
              <a:rPr lang="ko-KR" altLang="en-US" sz="2400" b="0" dirty="0">
                <a:solidFill>
                  <a:srgbClr val="004992"/>
                </a:solidFill>
              </a:rPr>
              <a:t>기분이 어떤가요</a:t>
            </a:r>
            <a:r>
              <a:rPr lang="de-DE" altLang="ko-KR" sz="2400" b="0" dirty="0">
                <a:solidFill>
                  <a:srgbClr val="004992"/>
                </a:solidFill>
              </a:rPr>
              <a:t>?</a:t>
            </a:r>
            <a:endParaRPr lang="de-DE" sz="24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632821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 </a:t>
            </a:r>
            <a:r>
              <a:rPr lang="en-US" altLang="ko-KR" sz="3600">
                <a:latin typeface="+mn-lt"/>
                <a:ea typeface="+mn-ea"/>
                <a:cs typeface="+mn-cs"/>
              </a:rPr>
              <a:t>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ko-KR" altLang="en-US" sz="2400" b="0" dirty="0">
                <a:solidFill>
                  <a:srgbClr val="333333"/>
                </a:solidFill>
              </a:rPr>
              <a:t>당신은 훨씬 더 꼿꼿해지고 안정적이라는 것을 알게 될 것이다</a:t>
            </a:r>
            <a:r>
              <a:rPr lang="en-US" altLang="ko-KR" sz="2400" b="0" dirty="0">
                <a:solidFill>
                  <a:srgbClr val="333333"/>
                </a:solidFill>
              </a:rPr>
              <a:t>.</a:t>
            </a:r>
            <a:endParaRPr lang="en-US" sz="2400" b="0" dirty="0">
              <a:solidFill>
                <a:srgbClr val="333333"/>
              </a:solidFill>
            </a:endParaRPr>
          </a:p>
          <a:p>
            <a:pPr marL="342900" indent="-342900">
              <a:buClr>
                <a:srgbClr val="333333"/>
              </a:buClr>
              <a:buFont typeface="WingDings"/>
              <a:buChar char=""/>
              <a:defRPr/>
            </a:pPr>
            <a:r>
              <a:rPr lang="ko-KR" altLang="en-US" sz="2400" b="0" dirty="0">
                <a:solidFill>
                  <a:srgbClr val="333333"/>
                </a:solidFill>
              </a:rPr>
              <a:t>확고한 자세와 꼿꼿한 자세는 훨씬 더 타인에게 확신있어 보이고</a:t>
            </a:r>
            <a:r>
              <a:rPr lang="en-US" altLang="ko-KR" sz="2400" b="0" dirty="0">
                <a:solidFill>
                  <a:srgbClr val="333333"/>
                </a:solidFill>
              </a:rPr>
              <a:t>, </a:t>
            </a:r>
            <a:r>
              <a:rPr lang="ko-KR" altLang="en-US" sz="2400" b="0" dirty="0">
                <a:solidFill>
                  <a:srgbClr val="333333"/>
                </a:solidFill>
              </a:rPr>
              <a:t>자아존중감에 긍정적인 영향을 줄것이다</a:t>
            </a:r>
            <a:r>
              <a:rPr lang="en-US" altLang="ko-KR" sz="2400" b="0" dirty="0">
                <a:solidFill>
                  <a:srgbClr val="333333"/>
                </a:solidFill>
              </a:rPr>
              <a:t>.</a:t>
            </a:r>
            <a:endParaRPr lang="en-US" sz="2400" b="0" dirty="0">
              <a:solidFill>
                <a:srgbClr val="333333"/>
              </a:solidFill>
            </a:endParaRPr>
          </a:p>
          <a:p>
            <a:pPr marL="342900" indent="-342900">
              <a:buClr>
                <a:srgbClr val="333333"/>
              </a:buClr>
              <a:buFont typeface="WingDings"/>
              <a:buChar char=""/>
              <a:defRPr/>
            </a:pPr>
            <a:r>
              <a:rPr lang="ko-KR" altLang="en-US" sz="2400" b="0" dirty="0">
                <a:solidFill>
                  <a:srgbClr val="333333"/>
                </a:solidFill>
              </a:rPr>
              <a:t>바른 자세는 새로운 내적인 태도를 발달시킨다</a:t>
            </a:r>
            <a:r>
              <a:rPr lang="en-US" altLang="ko-KR" sz="2400" b="0">
                <a:solidFill>
                  <a:srgbClr val="333333"/>
                </a:solidFill>
              </a:rPr>
              <a:t>: “</a:t>
            </a:r>
            <a:r>
              <a:rPr lang="ko-KR" altLang="en-US" sz="2400" b="0">
                <a:solidFill>
                  <a:srgbClr val="333333"/>
                </a:solidFill>
              </a:rPr>
              <a:t>나는 확신있다</a:t>
            </a:r>
            <a:r>
              <a:rPr lang="en-US" altLang="ko-KR" sz="2400" b="0">
                <a:solidFill>
                  <a:srgbClr val="333333"/>
                </a:solidFill>
              </a:rPr>
              <a:t>”(</a:t>
            </a:r>
            <a:r>
              <a:rPr lang="ko-KR" altLang="en-US" sz="2400" b="0" dirty="0">
                <a:solidFill>
                  <a:srgbClr val="333333"/>
                </a:solidFill>
              </a:rPr>
              <a:t>바른 자세</a:t>
            </a:r>
            <a:r>
              <a:rPr lang="en-US" altLang="ko-KR" sz="2400" b="0" dirty="0">
                <a:solidFill>
                  <a:srgbClr val="333333"/>
                </a:solidFill>
              </a:rPr>
              <a:t>, </a:t>
            </a:r>
            <a:r>
              <a:rPr lang="ko-KR" altLang="en-US" sz="2400" b="0" dirty="0">
                <a:solidFill>
                  <a:srgbClr val="333333"/>
                </a:solidFill>
              </a:rPr>
              <a:t>눈맞춤</a:t>
            </a:r>
            <a:r>
              <a:rPr lang="en-US" altLang="ko-KR" sz="2400" b="0" dirty="0">
                <a:solidFill>
                  <a:srgbClr val="333333"/>
                </a:solidFill>
              </a:rPr>
              <a:t>, </a:t>
            </a:r>
            <a:r>
              <a:rPr lang="ko-KR" altLang="en-US" sz="2400" b="0" dirty="0">
                <a:solidFill>
                  <a:srgbClr val="333333"/>
                </a:solidFill>
              </a:rPr>
              <a:t>명료한 목소리</a:t>
            </a:r>
            <a:r>
              <a:rPr lang="en-US" altLang="ko-KR" sz="2400" b="0" dirty="0">
                <a:solidFill>
                  <a:srgbClr val="333333"/>
                </a:solidFill>
              </a:rPr>
              <a:t>)</a:t>
            </a:r>
            <a:r>
              <a:rPr lang="ko-KR" altLang="en-US" sz="2400" b="0" dirty="0">
                <a:solidFill>
                  <a:srgbClr val="333333"/>
                </a:solidFill>
              </a:rPr>
              <a:t>라고 말하는 몸짓언어는 실제적인 강점과 당신안의 자기 확신을 길러준다</a:t>
            </a:r>
            <a:r>
              <a:rPr lang="en-US" altLang="ko-KR" sz="2400" b="0" dirty="0">
                <a:solidFill>
                  <a:srgbClr val="333333"/>
                </a:solidFill>
              </a:rPr>
              <a:t>.</a:t>
            </a:r>
            <a:endParaRPr lang="en-US" sz="2400" dirty="0">
              <a:solidFill>
                <a:srgbClr val="333333"/>
              </a:solidFill>
            </a:endParaRPr>
          </a:p>
          <a:p>
            <a:pPr algn="ctr">
              <a:tabLst>
                <a:tab pos="271463" algn="l"/>
              </a:tabLst>
              <a:defRPr/>
            </a:pPr>
            <a:r>
              <a:rPr lang="en-US" sz="2400" b="0">
                <a:solidFill>
                  <a:srgbClr val="004992"/>
                </a:solidFill>
              </a:rPr>
              <a:t>“</a:t>
            </a:r>
            <a:r>
              <a:rPr lang="ko-KR" altLang="en-US" sz="2400" b="0">
                <a:solidFill>
                  <a:srgbClr val="004992"/>
                </a:solidFill>
              </a:rPr>
              <a:t>자세</a:t>
            </a:r>
            <a:r>
              <a:rPr lang="en-US" altLang="ko-KR" sz="2400" b="0">
                <a:solidFill>
                  <a:srgbClr val="004992"/>
                </a:solidFill>
              </a:rPr>
              <a:t>”</a:t>
            </a:r>
            <a:r>
              <a:rPr lang="ko-KR" altLang="en-US" sz="2400" b="0">
                <a:solidFill>
                  <a:srgbClr val="004992"/>
                </a:solidFill>
              </a:rPr>
              <a:t>로 </a:t>
            </a:r>
            <a:r>
              <a:rPr lang="ko-KR" altLang="en-US" sz="2400" b="0" dirty="0">
                <a:solidFill>
                  <a:srgbClr val="004992"/>
                </a:solidFill>
              </a:rPr>
              <a:t>시작한 것이 실제 태도로 바꿔준다</a:t>
            </a:r>
            <a:r>
              <a:rPr lang="en-US" altLang="ko-KR" sz="2400" b="0" dirty="0">
                <a:solidFill>
                  <a:srgbClr val="004992"/>
                </a:solidFill>
              </a:rPr>
              <a:t>!</a:t>
            </a:r>
            <a:endParaRPr lang="de-DE" sz="24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심사숙고하기</a:t>
            </a:r>
            <a:r>
              <a:rPr lang="en-US" altLang="ko-KR" sz="3600">
                <a:latin typeface="+mn-lt"/>
                <a:ea typeface="+mn-ea"/>
                <a:cs typeface="+mn-cs"/>
              </a:rPr>
              <a:t>: </a:t>
            </a:r>
            <a:r>
              <a:rPr lang="ko-KR" altLang="en-US" sz="3600">
                <a:latin typeface="+mn-lt"/>
                <a:ea typeface="+mn-ea"/>
                <a:cs typeface="+mn-cs"/>
              </a:rPr>
              <a:t>원을 그리기</a:t>
            </a:r>
            <a:r>
              <a:rPr lang="en-US" altLang="ko-KR" sz="3600">
                <a:latin typeface="+mn-lt"/>
                <a:ea typeface="+mn-ea"/>
                <a:cs typeface="+mn-cs"/>
              </a:rPr>
              <a:t>, </a:t>
            </a:r>
            <a:r>
              <a:rPr lang="ko-KR" altLang="en-US" sz="3600">
                <a:latin typeface="+mn-lt"/>
                <a:ea typeface="+mn-ea"/>
                <a:cs typeface="+mn-cs"/>
              </a:rPr>
              <a:t>그러나 앞으로 나가지 못함</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marL="342900" indent="-342900" fontAlgn="auto">
              <a:buClr>
                <a:srgbClr val="333333"/>
              </a:buClr>
              <a:buFont typeface="WingDings"/>
              <a:buChar char=""/>
              <a:defRPr/>
            </a:pPr>
            <a:r>
              <a:rPr lang="ko-KR" altLang="en-US" sz="2400" b="0" dirty="0">
                <a:solidFill>
                  <a:srgbClr val="333333"/>
                </a:solidFill>
              </a:rPr>
              <a:t>심리적인 증상을 가진 많은 사람들은 </a:t>
            </a:r>
            <a:r>
              <a:rPr lang="ko-KR" altLang="en-US" sz="2400" b="0">
                <a:solidFill>
                  <a:srgbClr val="333333"/>
                </a:solidFill>
              </a:rPr>
              <a:t>끊임없이 </a:t>
            </a:r>
            <a:r>
              <a:rPr lang="en-US" altLang="ko-KR" sz="2400" b="0">
                <a:solidFill>
                  <a:srgbClr val="333333"/>
                </a:solidFill>
              </a:rPr>
              <a:t>“</a:t>
            </a:r>
            <a:r>
              <a:rPr lang="ko-KR" altLang="en-US" sz="2400" b="0">
                <a:solidFill>
                  <a:srgbClr val="333333"/>
                </a:solidFill>
              </a:rPr>
              <a:t>심사숙고</a:t>
            </a:r>
            <a:r>
              <a:rPr lang="en-US" altLang="ko-KR" sz="2400" b="0">
                <a:solidFill>
                  <a:srgbClr val="333333"/>
                </a:solidFill>
              </a:rPr>
              <a:t>”</a:t>
            </a:r>
            <a:r>
              <a:rPr lang="ko-KR" altLang="en-US" sz="2400" b="0">
                <a:solidFill>
                  <a:srgbClr val="333333"/>
                </a:solidFill>
              </a:rPr>
              <a:t>하거나</a:t>
            </a:r>
            <a:r>
              <a:rPr lang="en-US" altLang="ko-KR" sz="2400" b="0">
                <a:solidFill>
                  <a:srgbClr val="333333"/>
                </a:solidFill>
              </a:rPr>
              <a:t> “</a:t>
            </a:r>
            <a:r>
              <a:rPr lang="ko-KR" altLang="en-US" sz="2400" b="0">
                <a:solidFill>
                  <a:srgbClr val="333333"/>
                </a:solidFill>
              </a:rPr>
              <a:t>되씹기</a:t>
            </a:r>
            <a:r>
              <a:rPr lang="en-US" altLang="ko-KR" sz="2400" b="0">
                <a:solidFill>
                  <a:srgbClr val="333333"/>
                </a:solidFill>
              </a:rPr>
              <a:t>”</a:t>
            </a:r>
            <a:r>
              <a:rPr lang="ko-KR" altLang="en-US" sz="2400" b="0">
                <a:solidFill>
                  <a:srgbClr val="333333"/>
                </a:solidFill>
              </a:rPr>
              <a:t>하기로 </a:t>
            </a:r>
            <a:r>
              <a:rPr lang="ko-KR" altLang="en-US" sz="2400" b="0" dirty="0">
                <a:solidFill>
                  <a:srgbClr val="333333"/>
                </a:solidFill>
              </a:rPr>
              <a:t>고통받는다</a:t>
            </a:r>
            <a:endParaRPr lang="en-US" altLang="ko-KR" sz="2400" b="0" dirty="0">
              <a:solidFill>
                <a:srgbClr val="333333"/>
              </a:solidFill>
            </a:endParaRPr>
          </a:p>
          <a:p>
            <a:pPr marL="342900" indent="-342900" fontAlgn="auto">
              <a:buClr>
                <a:srgbClr val="333333"/>
              </a:buClr>
              <a:buFont typeface="WingDings"/>
              <a:buChar char=""/>
              <a:defRPr/>
            </a:pPr>
            <a:r>
              <a:rPr lang="ko-KR" altLang="en-US" sz="2400" b="0" dirty="0">
                <a:solidFill>
                  <a:srgbClr val="004992"/>
                </a:solidFill>
              </a:rPr>
              <a:t>생각을 되씹고 있는 당신을 알아차린 적이 있나요</a:t>
            </a:r>
            <a:r>
              <a:rPr lang="de-DE" sz="2400" b="0" dirty="0">
                <a:solidFill>
                  <a:srgbClr val="004992"/>
                </a:solidFill>
              </a:rPr>
              <a:t>?</a:t>
            </a: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문제</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412480" cy="4248000"/>
          </a:xfrm>
        </p:spPr>
        <p:txBody>
          <a:bodyPr>
            <a:noAutofit/>
          </a:bodyPr>
          <a:lstStyle/>
          <a:p>
            <a:pPr fontAlgn="auto">
              <a:defRPr/>
            </a:pPr>
            <a:r>
              <a:rPr lang="ko-KR" altLang="en-US" sz="2400" b="0" dirty="0">
                <a:solidFill>
                  <a:srgbClr val="004992"/>
                </a:solidFill>
              </a:rPr>
              <a:t>반추는 몇 가지 이유에서 문제점이 있다</a:t>
            </a:r>
            <a:r>
              <a:rPr lang="de-DE" sz="2400" b="0" dirty="0">
                <a:solidFill>
                  <a:srgbClr val="004992"/>
                </a:solidFill>
              </a:rPr>
              <a:t>:</a:t>
            </a:r>
          </a:p>
          <a:p>
            <a:pPr marL="342900" indent="-342900" fontAlgn="auto">
              <a:buClr>
                <a:srgbClr val="333333"/>
              </a:buClr>
              <a:buFont typeface="WingDings"/>
              <a:buChar char=""/>
              <a:defRPr/>
            </a:pPr>
            <a:r>
              <a:rPr lang="ko-KR" altLang="en-US" sz="2400" b="0" dirty="0">
                <a:solidFill>
                  <a:srgbClr val="333333"/>
                </a:solidFill>
              </a:rPr>
              <a:t>생각이 원을 맴돈다</a:t>
            </a:r>
            <a:r>
              <a:rPr lang="en-US" altLang="ko-KR" sz="2400" b="0" dirty="0">
                <a:solidFill>
                  <a:srgbClr val="333333"/>
                </a:solidFill>
              </a:rPr>
              <a:t>: </a:t>
            </a:r>
            <a:r>
              <a:rPr lang="ko-KR" altLang="en-US" sz="2400" b="0" dirty="0">
                <a:solidFill>
                  <a:srgbClr val="333333"/>
                </a:solidFill>
              </a:rPr>
              <a:t>문제는 해결되지 않고 존재한다</a:t>
            </a:r>
            <a:r>
              <a:rPr lang="de-DE" sz="2400" b="0" dirty="0">
                <a:solidFill>
                  <a:srgbClr val="333333"/>
                </a:solidFill>
              </a:rPr>
              <a:t>.</a:t>
            </a:r>
          </a:p>
          <a:p>
            <a:pPr marL="342900" indent="-342900" fontAlgn="auto">
              <a:buClr>
                <a:srgbClr val="333333"/>
              </a:buClr>
              <a:buFont typeface="WingDings"/>
              <a:buChar char=""/>
              <a:defRPr/>
            </a:pPr>
            <a:r>
              <a:rPr lang="ko-KR" altLang="en-US" sz="2400" b="0" dirty="0" err="1">
                <a:solidFill>
                  <a:srgbClr val="333333"/>
                </a:solidFill>
              </a:rPr>
              <a:t>자아존중감은</a:t>
            </a:r>
            <a:r>
              <a:rPr lang="ko-KR" altLang="en-US" sz="2400" b="0" dirty="0">
                <a:solidFill>
                  <a:srgbClr val="333333"/>
                </a:solidFill>
              </a:rPr>
              <a:t> 더 약화된다</a:t>
            </a:r>
            <a:r>
              <a:rPr lang="en-US" altLang="ko-KR" sz="2400" b="0" dirty="0">
                <a:solidFill>
                  <a:srgbClr val="333333"/>
                </a:solidFill>
              </a:rPr>
              <a:t>, </a:t>
            </a:r>
            <a:r>
              <a:rPr lang="ko-KR" altLang="en-US" sz="2400" b="0" dirty="0">
                <a:solidFill>
                  <a:srgbClr val="333333"/>
                </a:solidFill>
              </a:rPr>
              <a:t>유용하고 아름다운 생각과 행동이 수반되지 않거나 인식조차 되지 않는다</a:t>
            </a:r>
            <a:r>
              <a:rPr lang="en-US" altLang="ko-KR" sz="2400" b="0" dirty="0">
                <a:solidFill>
                  <a:srgbClr val="333333"/>
                </a:solidFill>
              </a:rPr>
              <a:t>.</a:t>
            </a:r>
          </a:p>
          <a:p>
            <a:pPr marL="342900" indent="-342900" fontAlgn="auto">
              <a:buClr>
                <a:srgbClr val="333333"/>
              </a:buClr>
              <a:buFont typeface="WingDings"/>
              <a:buChar char=""/>
              <a:defRPr/>
            </a:pPr>
            <a:r>
              <a:rPr lang="ko-KR" altLang="en-US" sz="2400" b="0" dirty="0">
                <a:solidFill>
                  <a:srgbClr val="333333"/>
                </a:solidFill>
              </a:rPr>
              <a:t>목표지향적인 생각과 다르게</a:t>
            </a:r>
            <a:r>
              <a:rPr lang="en-US" altLang="ko-KR" sz="2400" b="0" dirty="0">
                <a:solidFill>
                  <a:srgbClr val="333333"/>
                </a:solidFill>
              </a:rPr>
              <a:t>, </a:t>
            </a:r>
            <a:r>
              <a:rPr lang="ko-KR" altLang="en-US" sz="2400" b="0" dirty="0">
                <a:solidFill>
                  <a:srgbClr val="333333"/>
                </a:solidFill>
              </a:rPr>
              <a:t>반추하기는 성공적이지 못한 같은 생각과 되풀이되는 자기 질책이 특징이다</a:t>
            </a:r>
            <a:r>
              <a:rPr lang="en-US" sz="2400" b="0" dirty="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무엇을 하는가</a:t>
            </a:r>
            <a:r>
              <a:rPr lang="en-US" altLang="ko-KR" sz="3600">
                <a:latin typeface="+mn-lt"/>
                <a:ea typeface="+mn-ea"/>
                <a:cs typeface="+mn-cs"/>
              </a:rPr>
              <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fontAlgn="auto">
              <a:buClr>
                <a:srgbClr val="333333"/>
              </a:buClr>
              <a:buFont typeface="WingDings"/>
              <a:buChar char=""/>
              <a:defRPr/>
            </a:pPr>
            <a:r>
              <a:rPr lang="ko-KR" altLang="en-US" sz="2400" b="0" dirty="0" err="1">
                <a:solidFill>
                  <a:srgbClr val="333333"/>
                </a:solidFill>
              </a:rPr>
              <a:t>첫번째로</a:t>
            </a:r>
            <a:r>
              <a:rPr lang="ko-KR" altLang="en-US" sz="2400" b="0" dirty="0">
                <a:solidFill>
                  <a:srgbClr val="333333"/>
                </a:solidFill>
              </a:rPr>
              <a:t> 가장 중요한 단계는 반추하기가 유용한 전략이라기 보다는 문제라는 것을 알아차리는 것이다</a:t>
            </a:r>
            <a:r>
              <a:rPr lang="de-DE" sz="2400" b="0" dirty="0">
                <a:solidFill>
                  <a:srgbClr val="333333"/>
                </a:solidFill>
              </a:rPr>
              <a:t>. </a:t>
            </a:r>
            <a:r>
              <a:rPr lang="ko-KR" altLang="en-US" sz="2400" b="0" dirty="0">
                <a:solidFill>
                  <a:srgbClr val="333333"/>
                </a:solidFill>
              </a:rPr>
              <a:t>반추는 명확하게 문제를 해결하는 대신에 문제를 더 야기한다</a:t>
            </a:r>
            <a:r>
              <a:rPr lang="en-US" altLang="ko-KR" sz="2400" b="0" dirty="0">
                <a:solidFill>
                  <a:srgbClr val="333333"/>
                </a:solidFill>
              </a:rPr>
              <a:t>.</a:t>
            </a:r>
          </a:p>
          <a:p>
            <a:pPr marL="342900" indent="-342900" fontAlgn="auto">
              <a:buClr>
                <a:srgbClr val="333333"/>
              </a:buClr>
              <a:buFont typeface="WingDings"/>
              <a:buChar char=""/>
              <a:defRPr/>
            </a:pPr>
            <a:r>
              <a:rPr lang="ko-KR" altLang="en-US" sz="2400" b="0" dirty="0">
                <a:solidFill>
                  <a:srgbClr val="004992"/>
                </a:solidFill>
              </a:rPr>
              <a:t>반복적인 생각은 단지 생각일 뿐</a:t>
            </a:r>
            <a:r>
              <a:rPr lang="en-US" altLang="ko-KR" sz="2400" b="0" dirty="0">
                <a:solidFill>
                  <a:srgbClr val="004992"/>
                </a:solidFill>
              </a:rPr>
              <a:t>… </a:t>
            </a:r>
            <a:r>
              <a:rPr lang="ko-KR" altLang="en-US" sz="2400" b="0" dirty="0">
                <a:solidFill>
                  <a:srgbClr val="333333"/>
                </a:solidFill>
              </a:rPr>
              <a:t>그것들은 현실이 아니다</a:t>
            </a:r>
            <a:r>
              <a:rPr lang="de-DE" sz="2400" b="0" dirty="0">
                <a:solidFill>
                  <a:srgbClr val="333333"/>
                </a:solidFill>
              </a:rPr>
              <a:t>!</a:t>
            </a:r>
          </a:p>
          <a:p>
            <a:pPr marL="342900" indent="-342900" fontAlgn="auto">
              <a:buClr>
                <a:srgbClr val="333333"/>
              </a:buClr>
              <a:buFont typeface="WingDings"/>
              <a:buChar char=""/>
              <a:defRPr/>
            </a:pPr>
            <a:r>
              <a:rPr lang="ko-KR" altLang="en-US" sz="2400" b="0" dirty="0">
                <a:solidFill>
                  <a:srgbClr val="333333"/>
                </a:solidFill>
              </a:rPr>
              <a:t>깨닫기 위해 노력하되</a:t>
            </a:r>
            <a:r>
              <a:rPr lang="en-US" altLang="ko-KR" sz="2400" b="0" dirty="0">
                <a:solidFill>
                  <a:srgbClr val="333333"/>
                </a:solidFill>
              </a:rPr>
              <a:t>, </a:t>
            </a:r>
            <a:r>
              <a:rPr lang="ko-KR" altLang="en-US" sz="2400" b="0" dirty="0">
                <a:solidFill>
                  <a:srgbClr val="333333"/>
                </a:solidFill>
              </a:rPr>
              <a:t>이런 생각들에 너무 많은 가치를 부여하지는 말아야 한다</a:t>
            </a:r>
            <a:r>
              <a:rPr lang="de-DE" sz="2400" b="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반추하지 않기 연습</a:t>
            </a:r>
            <a:r>
              <a:rPr lang="en-US" altLang="ko-KR" sz="3600" dirty="0">
                <a:latin typeface="+mn-lt"/>
                <a:ea typeface="+mn-ea"/>
                <a:cs typeface="+mn-cs"/>
              </a:rPr>
              <a:t>1: </a:t>
            </a:r>
            <a:r>
              <a:rPr lang="ko-KR" altLang="en-US" sz="3600" dirty="0">
                <a:latin typeface="+mn-lt"/>
                <a:ea typeface="+mn-ea"/>
                <a:cs typeface="+mn-cs"/>
              </a:rPr>
              <a:t>내면의 구분된 것 찾기</a:t>
            </a:r>
            <a:endParaRPr lang="de-DE" sz="3600" dirty="0">
              <a:latin typeface="+mn-lt"/>
              <a:ea typeface="+mn-ea"/>
              <a:cs typeface="+mn-cs"/>
            </a:endParaRPr>
          </a:p>
        </p:txBody>
      </p:sp>
      <p:sp>
        <p:nvSpPr>
          <p:cNvPr id="10" name="Rectangle 15"/>
          <p:cNvSpPr>
            <a:spLocks noGrp="1" noChangeArrowheads="1"/>
          </p:cNvSpPr>
          <p:nvPr>
            <p:ph idx="1"/>
          </p:nvPr>
        </p:nvSpPr>
        <p:spPr>
          <a:xfrm>
            <a:off x="408955" y="2204864"/>
            <a:ext cx="5640153" cy="4248000"/>
          </a:xfrm>
        </p:spPr>
        <p:txBody>
          <a:bodyPr>
            <a:noAutofit/>
          </a:bodyPr>
          <a:lstStyle/>
          <a:p>
            <a:pPr marL="342900" indent="-342900">
              <a:buClr>
                <a:srgbClr val="333333"/>
              </a:buClr>
              <a:buFont typeface="WingDings"/>
              <a:buChar char=""/>
              <a:defRPr/>
            </a:pPr>
            <a:r>
              <a:rPr lang="ko-KR" altLang="en-US" sz="2000" b="0" dirty="0">
                <a:solidFill>
                  <a:srgbClr val="333333"/>
                </a:solidFill>
              </a:rPr>
              <a:t>훼방이나 평가절하 없이 당신 안에서 무엇이 일어나는가를 </a:t>
            </a:r>
            <a:r>
              <a:rPr lang="ko-KR" altLang="en-US" sz="2000" b="0">
                <a:solidFill>
                  <a:srgbClr val="333333"/>
                </a:solidFill>
              </a:rPr>
              <a:t>생각해보세요</a:t>
            </a:r>
            <a:r>
              <a:rPr lang="en-US" altLang="ko-KR" sz="2000" b="0">
                <a:solidFill>
                  <a:srgbClr val="333333"/>
                </a:solidFill>
              </a:rPr>
              <a:t>(“</a:t>
            </a:r>
            <a:r>
              <a:rPr lang="ko-KR" altLang="en-US" sz="2000" b="0">
                <a:solidFill>
                  <a:srgbClr val="333333"/>
                </a:solidFill>
              </a:rPr>
              <a:t>나는 </a:t>
            </a:r>
            <a:r>
              <a:rPr lang="ko-KR" altLang="en-US" sz="2000" b="0" dirty="0">
                <a:solidFill>
                  <a:srgbClr val="333333"/>
                </a:solidFill>
              </a:rPr>
              <a:t>바보야</a:t>
            </a:r>
            <a:r>
              <a:rPr lang="en-US" altLang="ko-KR" sz="2000" b="0" dirty="0">
                <a:solidFill>
                  <a:srgbClr val="333333"/>
                </a:solidFill>
              </a:rPr>
              <a:t>, </a:t>
            </a:r>
            <a:r>
              <a:rPr lang="ko-KR" altLang="en-US" sz="2000" b="0" dirty="0">
                <a:solidFill>
                  <a:srgbClr val="333333"/>
                </a:solidFill>
              </a:rPr>
              <a:t>나는 반추하기를 멈출 </a:t>
            </a:r>
            <a:r>
              <a:rPr lang="ko-KR" altLang="en-US" sz="2000" b="0">
                <a:solidFill>
                  <a:srgbClr val="333333"/>
                </a:solidFill>
              </a:rPr>
              <a:t>수 없어</a:t>
            </a:r>
            <a:r>
              <a:rPr lang="en-US" altLang="ko-KR" sz="2000" b="0">
                <a:solidFill>
                  <a:srgbClr val="333333"/>
                </a:solidFill>
              </a:rPr>
              <a:t>”; “</a:t>
            </a:r>
            <a:r>
              <a:rPr lang="ko-KR" altLang="en-US" sz="2000" b="0">
                <a:solidFill>
                  <a:srgbClr val="333333"/>
                </a:solidFill>
              </a:rPr>
              <a:t>왜 </a:t>
            </a:r>
            <a:r>
              <a:rPr lang="ko-KR" altLang="en-US" sz="2000" b="0" dirty="0">
                <a:solidFill>
                  <a:srgbClr val="333333"/>
                </a:solidFill>
              </a:rPr>
              <a:t>나는 이런 문제를 갖고 </a:t>
            </a:r>
            <a:r>
              <a:rPr lang="ko-KR" altLang="en-US" sz="2000" b="0" err="1">
                <a:solidFill>
                  <a:srgbClr val="333333"/>
                </a:solidFill>
              </a:rPr>
              <a:t>있는건가</a:t>
            </a:r>
            <a:r>
              <a:rPr lang="en-US" altLang="ko-KR" sz="2000" b="0">
                <a:solidFill>
                  <a:srgbClr val="333333"/>
                </a:solidFill>
              </a:rPr>
              <a:t>?”)</a:t>
            </a:r>
            <a:endParaRPr lang="en-US" altLang="ko-KR" sz="2000" b="0" dirty="0">
              <a:solidFill>
                <a:srgbClr val="333333"/>
              </a:solidFill>
            </a:endParaRPr>
          </a:p>
          <a:p>
            <a:pPr marL="342900" indent="-342900">
              <a:buClr>
                <a:srgbClr val="333333"/>
              </a:buClr>
              <a:buFont typeface="WingDings"/>
              <a:buChar char=""/>
              <a:defRPr/>
            </a:pPr>
            <a:r>
              <a:rPr lang="ko-KR" altLang="en-US" sz="2000" b="0" dirty="0">
                <a:solidFill>
                  <a:srgbClr val="333333"/>
                </a:solidFill>
              </a:rPr>
              <a:t>기차역에 도착해 있는 열차나</a:t>
            </a:r>
            <a:r>
              <a:rPr lang="en-US" altLang="ko-KR" sz="2000" b="0" dirty="0">
                <a:solidFill>
                  <a:srgbClr val="333333"/>
                </a:solidFill>
              </a:rPr>
              <a:t>, </a:t>
            </a:r>
            <a:r>
              <a:rPr lang="ko-KR" altLang="en-US" sz="2000" b="0" dirty="0">
                <a:solidFill>
                  <a:srgbClr val="333333"/>
                </a:solidFill>
              </a:rPr>
              <a:t>하늘에 떠도는 구름이나 바람에 움직이는 나뭇잎들처럼 열차처럼 생각을 지켜보세요</a:t>
            </a:r>
            <a:r>
              <a:rPr lang="de-DE" sz="2000" b="0" dirty="0">
                <a:solidFill>
                  <a:srgbClr val="333333"/>
                </a:solidFill>
              </a:rPr>
              <a:t>.</a:t>
            </a:r>
          </a:p>
          <a:p>
            <a:pPr lvl="0" defTabSz="914400" eaLnBrk="0" fontAlgn="base" hangingPunct="0">
              <a:buClr>
                <a:srgbClr val="006699"/>
              </a:buClr>
              <a:tabLst>
                <a:tab pos="84137" algn="l"/>
              </a:tabLst>
              <a:defRPr/>
            </a:pPr>
            <a:r>
              <a:rPr lang="ko-KR" altLang="en-US" sz="2000" dirty="0">
                <a:solidFill>
                  <a:srgbClr val="004992"/>
                </a:solidFill>
              </a:rPr>
              <a:t>이런 문제적 생각은 사실이 아니기 때문에 지속되지 않는다</a:t>
            </a:r>
            <a:r>
              <a:rPr lang="en-US" altLang="ko-KR" sz="2000" dirty="0">
                <a:solidFill>
                  <a:srgbClr val="004992"/>
                </a:solidFill>
              </a:rPr>
              <a:t>. </a:t>
            </a:r>
            <a:r>
              <a:rPr lang="ko-KR" altLang="en-US" sz="2000" dirty="0">
                <a:solidFill>
                  <a:srgbClr val="004992"/>
                </a:solidFill>
              </a:rPr>
              <a:t>그러나 그것들은 당신을 겁먹게 한다</a:t>
            </a:r>
            <a:r>
              <a:rPr lang="en-US" altLang="ko-KR" sz="2000" dirty="0">
                <a:solidFill>
                  <a:srgbClr val="004992"/>
                </a:solidFill>
              </a:rPr>
              <a:t>. </a:t>
            </a:r>
            <a:r>
              <a:rPr lang="ko-KR" altLang="en-US" sz="2000" dirty="0">
                <a:solidFill>
                  <a:srgbClr val="004992"/>
                </a:solidFill>
              </a:rPr>
              <a:t>그리고 그것은 당신이 그것들을 반복하는 이유이다</a:t>
            </a:r>
            <a:r>
              <a:rPr lang="en-US" altLang="ko-KR" sz="2000" dirty="0">
                <a:solidFill>
                  <a:srgbClr val="004992"/>
                </a:solidFill>
              </a:rPr>
              <a:t>.</a:t>
            </a:r>
            <a:endParaRPr lang="de-DE" sz="20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반추하지 않기 연습</a:t>
            </a:r>
            <a:r>
              <a:rPr lang="en-US" altLang="ko-KR" sz="3600" dirty="0">
                <a:latin typeface="+mn-lt"/>
                <a:ea typeface="+mn-ea"/>
                <a:cs typeface="+mn-cs"/>
              </a:rPr>
              <a:t>2: </a:t>
            </a:r>
            <a:r>
              <a:rPr lang="ko-KR" altLang="en-US" sz="3600" dirty="0">
                <a:latin typeface="+mn-lt"/>
                <a:ea typeface="+mn-ea"/>
                <a:cs typeface="+mn-cs"/>
              </a:rPr>
              <a:t>신체활동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buFont typeface="Wingdings" charset="0"/>
              <a:buNone/>
              <a:defRPr/>
            </a:pPr>
            <a:r>
              <a:rPr lang="ko-KR" altLang="en-US" sz="2000" b="0" dirty="0">
                <a:solidFill>
                  <a:srgbClr val="004992"/>
                </a:solidFill>
              </a:rPr>
              <a:t>신체운동</a:t>
            </a:r>
            <a:endParaRPr lang="de-DE" sz="2000" b="0" dirty="0">
              <a:solidFill>
                <a:srgbClr val="004992"/>
              </a:solidFill>
            </a:endParaRPr>
          </a:p>
          <a:p>
            <a:pPr marL="457189" indent="-457189">
              <a:buFont typeface="+mj-lt"/>
              <a:buAutoNum type="arabicPeriod"/>
              <a:defRPr/>
            </a:pPr>
            <a:r>
              <a:rPr lang="ko-KR" altLang="en-US" sz="2000" b="0" dirty="0">
                <a:solidFill>
                  <a:srgbClr val="333333"/>
                </a:solidFill>
              </a:rPr>
              <a:t>일어서세요</a:t>
            </a:r>
            <a:r>
              <a:rPr lang="de-DE" sz="2000" b="0" dirty="0">
                <a:solidFill>
                  <a:srgbClr val="333333"/>
                </a:solidFill>
              </a:rPr>
              <a:t>!</a:t>
            </a:r>
          </a:p>
          <a:p>
            <a:pPr marL="457189" indent="-457189">
              <a:buFont typeface="+mj-lt"/>
              <a:buAutoNum type="arabicPeriod"/>
              <a:defRPr/>
            </a:pPr>
            <a:r>
              <a:rPr lang="ko-KR" altLang="en-US" sz="2000" b="0" dirty="0">
                <a:solidFill>
                  <a:srgbClr val="333333"/>
                </a:solidFill>
              </a:rPr>
              <a:t>당신의 </a:t>
            </a:r>
            <a:r>
              <a:rPr lang="ko-KR" altLang="en-US" sz="2000" b="0" dirty="0" err="1">
                <a:solidFill>
                  <a:srgbClr val="333333"/>
                </a:solidFill>
              </a:rPr>
              <a:t>왼쪽손을</a:t>
            </a:r>
            <a:r>
              <a:rPr lang="ko-KR" altLang="en-US" sz="2000" b="0" dirty="0">
                <a:solidFill>
                  <a:srgbClr val="333333"/>
                </a:solidFill>
              </a:rPr>
              <a:t> 오른쪽 어깨에 올리세요</a:t>
            </a:r>
            <a:endParaRPr lang="de-DE" sz="2000" b="0" dirty="0">
              <a:solidFill>
                <a:srgbClr val="333333"/>
              </a:solidFill>
            </a:endParaRPr>
          </a:p>
          <a:p>
            <a:pPr marL="457189" indent="-457189">
              <a:buFont typeface="+mj-lt"/>
              <a:buAutoNum type="arabicPeriod"/>
              <a:defRPr/>
            </a:pPr>
            <a:r>
              <a:rPr lang="ko-KR" altLang="en-US" sz="2000" b="0" dirty="0">
                <a:solidFill>
                  <a:srgbClr val="333333"/>
                </a:solidFill>
              </a:rPr>
              <a:t>당신의 오른손을 왼쪽 어깨에 올리세요 </a:t>
            </a:r>
            <a:endParaRPr lang="en-US" altLang="ko-KR" sz="2000" b="0" dirty="0">
              <a:solidFill>
                <a:srgbClr val="333333"/>
              </a:solidFill>
            </a:endParaRPr>
          </a:p>
          <a:p>
            <a:pPr marL="457189" indent="-457189">
              <a:buFont typeface="+mj-lt"/>
              <a:buAutoNum type="arabicPeriod"/>
              <a:defRPr/>
            </a:pPr>
            <a:r>
              <a:rPr lang="ko-KR" altLang="en-US" sz="2000" b="0" dirty="0">
                <a:solidFill>
                  <a:srgbClr val="333333"/>
                </a:solidFill>
              </a:rPr>
              <a:t>한쪽 다리를 드세요</a:t>
            </a:r>
            <a:r>
              <a:rPr lang="de-DE" sz="2000" b="0" dirty="0">
                <a:solidFill>
                  <a:srgbClr val="333333"/>
                </a:solidFill>
              </a:rPr>
              <a:t>...</a:t>
            </a:r>
          </a:p>
          <a:p>
            <a:pPr marL="457189" indent="-457189">
              <a:buFont typeface="+mj-lt"/>
              <a:buAutoNum type="arabicPeriod"/>
              <a:defRPr/>
            </a:pPr>
            <a:r>
              <a:rPr lang="de-DE" sz="2000" b="0" dirty="0">
                <a:solidFill>
                  <a:srgbClr val="333333"/>
                </a:solidFill>
              </a:rPr>
              <a:t>... </a:t>
            </a:r>
            <a:r>
              <a:rPr lang="ko-KR" altLang="en-US" sz="2000" b="0" dirty="0">
                <a:solidFill>
                  <a:srgbClr val="333333"/>
                </a:solidFill>
              </a:rPr>
              <a:t>다리를 돌리세요</a:t>
            </a:r>
            <a:endParaRPr lang="de-DE" sz="2000" b="0" dirty="0">
              <a:solidFill>
                <a:srgbClr val="333333"/>
              </a:solidFill>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반추하지 않기 연습</a:t>
            </a:r>
            <a:r>
              <a:rPr lang="en-US" altLang="ko-KR" sz="3600" dirty="0">
                <a:solidFill>
                  <a:srgbClr val="004992"/>
                </a:solidFill>
                <a:latin typeface="+mn-lt"/>
                <a:ea typeface="+mn-ea"/>
                <a:cs typeface="+mn-cs"/>
              </a:rPr>
              <a:t>2: </a:t>
            </a:r>
            <a:r>
              <a:rPr lang="ko-KR" altLang="en-US" sz="3600" dirty="0">
                <a:solidFill>
                  <a:srgbClr val="004992"/>
                </a:solidFill>
                <a:latin typeface="+mn-lt"/>
                <a:ea typeface="+mn-ea"/>
                <a:cs typeface="+mn-cs"/>
              </a:rPr>
              <a:t>신체활동</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buFont typeface="Wingdings" charset="0"/>
              <a:buNone/>
              <a:defRPr/>
            </a:pPr>
            <a:r>
              <a:rPr lang="ko-KR" altLang="en-US" sz="2000" b="0" dirty="0">
                <a:solidFill>
                  <a:srgbClr val="004992"/>
                </a:solidFill>
              </a:rPr>
              <a:t>신체운동</a:t>
            </a:r>
            <a:endParaRPr lang="de-DE" altLang="ko-KR" sz="2000" b="0" dirty="0">
              <a:solidFill>
                <a:srgbClr val="004992"/>
              </a:solidFill>
            </a:endParaRPr>
          </a:p>
          <a:p>
            <a:pPr marL="457189" indent="-457189">
              <a:buFont typeface="+mj-lt"/>
              <a:buAutoNum type="arabicPeriod"/>
              <a:defRPr/>
            </a:pPr>
            <a:r>
              <a:rPr lang="ko-KR" altLang="en-US" sz="2000" b="0" dirty="0">
                <a:solidFill>
                  <a:srgbClr val="333333"/>
                </a:solidFill>
              </a:rPr>
              <a:t>일어서세요</a:t>
            </a:r>
            <a:r>
              <a:rPr lang="de-DE" altLang="ko-KR" sz="2000" b="0" dirty="0">
                <a:solidFill>
                  <a:srgbClr val="333333"/>
                </a:solidFill>
              </a:rPr>
              <a:t>!</a:t>
            </a:r>
          </a:p>
          <a:p>
            <a:pPr marL="457189" indent="-457189">
              <a:buFont typeface="+mj-lt"/>
              <a:buAutoNum type="arabicPeriod"/>
              <a:defRPr/>
            </a:pPr>
            <a:r>
              <a:rPr lang="ko-KR" altLang="en-US" sz="2000" b="0" dirty="0">
                <a:solidFill>
                  <a:srgbClr val="333333"/>
                </a:solidFill>
              </a:rPr>
              <a:t>당신의 </a:t>
            </a:r>
            <a:r>
              <a:rPr lang="ko-KR" altLang="en-US" sz="2000" b="0" dirty="0" err="1">
                <a:solidFill>
                  <a:srgbClr val="333333"/>
                </a:solidFill>
              </a:rPr>
              <a:t>왼쪽손을</a:t>
            </a:r>
            <a:r>
              <a:rPr lang="ko-KR" altLang="en-US" sz="2000" b="0" dirty="0">
                <a:solidFill>
                  <a:srgbClr val="333333"/>
                </a:solidFill>
              </a:rPr>
              <a:t> 오른쪽 어깨에 올리세요</a:t>
            </a:r>
            <a:endParaRPr lang="de-DE" altLang="ko-KR" sz="2000" b="0" dirty="0">
              <a:solidFill>
                <a:srgbClr val="333333"/>
              </a:solidFill>
            </a:endParaRPr>
          </a:p>
          <a:p>
            <a:pPr marL="457189" indent="-457189">
              <a:buFont typeface="+mj-lt"/>
              <a:buAutoNum type="arabicPeriod"/>
              <a:defRPr/>
            </a:pPr>
            <a:r>
              <a:rPr lang="ko-KR" altLang="en-US" sz="2000" b="0" dirty="0">
                <a:solidFill>
                  <a:srgbClr val="333333"/>
                </a:solidFill>
              </a:rPr>
              <a:t>당신의 오른손을 왼쪽 어깨에 올리세요 </a:t>
            </a:r>
            <a:endParaRPr lang="en-US" altLang="ko-KR" sz="2000" b="0" dirty="0">
              <a:solidFill>
                <a:srgbClr val="333333"/>
              </a:solidFill>
            </a:endParaRPr>
          </a:p>
          <a:p>
            <a:pPr marL="457189" indent="-457189">
              <a:buFont typeface="+mj-lt"/>
              <a:buAutoNum type="arabicPeriod"/>
              <a:defRPr/>
            </a:pPr>
            <a:r>
              <a:rPr lang="ko-KR" altLang="en-US" sz="2000" b="0" dirty="0">
                <a:solidFill>
                  <a:srgbClr val="333333"/>
                </a:solidFill>
              </a:rPr>
              <a:t>한쪽 다리를 드세요</a:t>
            </a:r>
            <a:r>
              <a:rPr lang="de-DE" altLang="ko-KR" sz="2000" b="0" dirty="0">
                <a:solidFill>
                  <a:srgbClr val="333333"/>
                </a:solidFill>
              </a:rPr>
              <a:t>...</a:t>
            </a:r>
          </a:p>
          <a:p>
            <a:pPr marL="457189" indent="-457189">
              <a:buFont typeface="+mj-lt"/>
              <a:buAutoNum type="arabicPeriod"/>
              <a:defRPr/>
            </a:pPr>
            <a:r>
              <a:rPr lang="de-DE" altLang="ko-KR" sz="2000" b="0" dirty="0">
                <a:solidFill>
                  <a:srgbClr val="333333"/>
                </a:solidFill>
              </a:rPr>
              <a:t>... </a:t>
            </a:r>
            <a:r>
              <a:rPr lang="ko-KR" altLang="en-US" sz="2000" b="0" dirty="0">
                <a:solidFill>
                  <a:srgbClr val="333333"/>
                </a:solidFill>
              </a:rPr>
              <a:t>다리를 돌리세요</a:t>
            </a:r>
            <a:endParaRPr lang="de-DE" altLang="ko-KR" sz="2000" b="0" dirty="0">
              <a:solidFill>
                <a:srgbClr val="333333"/>
              </a:solidFill>
            </a:endParaRPr>
          </a:p>
          <a:p>
            <a:pPr marL="0" indent="0">
              <a:buNone/>
              <a:defRPr/>
            </a:pPr>
            <a:r>
              <a:rPr lang="ko-KR" altLang="en-US" sz="2000" b="0" dirty="0">
                <a:solidFill>
                  <a:srgbClr val="004992"/>
                </a:solidFill>
              </a:rPr>
              <a:t>무슨 생각을 하고 있나요</a:t>
            </a:r>
            <a:r>
              <a:rPr lang="de-DE" sz="2000" b="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반추하지 않기 연습</a:t>
            </a:r>
            <a:r>
              <a:rPr lang="en-US" altLang="ko-KR" sz="3600" dirty="0">
                <a:latin typeface="+mn-lt"/>
                <a:ea typeface="+mn-ea"/>
                <a:cs typeface="+mn-cs"/>
              </a:rPr>
              <a:t>2: </a:t>
            </a:r>
            <a:r>
              <a:rPr lang="ko-KR" altLang="en-US" sz="3600" dirty="0">
                <a:latin typeface="+mn-lt"/>
                <a:ea typeface="+mn-ea"/>
                <a:cs typeface="+mn-cs"/>
              </a:rPr>
              <a:t>신체활동</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buFont typeface="Wingdings" charset="0"/>
              <a:buNone/>
              <a:defRPr/>
            </a:pPr>
            <a:r>
              <a:rPr lang="ko-KR" altLang="en-US" sz="2000" b="0" dirty="0">
                <a:solidFill>
                  <a:srgbClr val="004992"/>
                </a:solidFill>
              </a:rPr>
              <a:t>신체운동</a:t>
            </a:r>
            <a:endParaRPr lang="de-DE" altLang="ko-KR" sz="2000" b="0" dirty="0">
              <a:solidFill>
                <a:srgbClr val="004992"/>
              </a:solidFill>
            </a:endParaRPr>
          </a:p>
          <a:p>
            <a:pPr marL="457189" indent="-457189">
              <a:buFont typeface="+mj-lt"/>
              <a:buAutoNum type="arabicPeriod"/>
              <a:defRPr/>
            </a:pPr>
            <a:r>
              <a:rPr lang="ko-KR" altLang="en-US" sz="2000" b="0" dirty="0">
                <a:solidFill>
                  <a:srgbClr val="333333"/>
                </a:solidFill>
              </a:rPr>
              <a:t>일어서세요</a:t>
            </a:r>
            <a:r>
              <a:rPr lang="de-DE" altLang="ko-KR" sz="2000" b="0" dirty="0">
                <a:solidFill>
                  <a:srgbClr val="333333"/>
                </a:solidFill>
              </a:rPr>
              <a:t>!</a:t>
            </a:r>
          </a:p>
          <a:p>
            <a:pPr marL="457189" indent="-457189">
              <a:buFont typeface="+mj-lt"/>
              <a:buAutoNum type="arabicPeriod"/>
              <a:defRPr/>
            </a:pPr>
            <a:r>
              <a:rPr lang="ko-KR" altLang="en-US" sz="2000" b="0" dirty="0">
                <a:solidFill>
                  <a:srgbClr val="333333"/>
                </a:solidFill>
              </a:rPr>
              <a:t>당신의 </a:t>
            </a:r>
            <a:r>
              <a:rPr lang="ko-KR" altLang="en-US" sz="2000" b="0" dirty="0" err="1">
                <a:solidFill>
                  <a:srgbClr val="333333"/>
                </a:solidFill>
              </a:rPr>
              <a:t>왼쪽손을</a:t>
            </a:r>
            <a:r>
              <a:rPr lang="ko-KR" altLang="en-US" sz="2000" b="0" dirty="0">
                <a:solidFill>
                  <a:srgbClr val="333333"/>
                </a:solidFill>
              </a:rPr>
              <a:t> 오른쪽 어깨에 올리세요</a:t>
            </a:r>
            <a:endParaRPr lang="de-DE" altLang="ko-KR" sz="2000" b="0" dirty="0">
              <a:solidFill>
                <a:srgbClr val="333333"/>
              </a:solidFill>
            </a:endParaRPr>
          </a:p>
          <a:p>
            <a:pPr marL="457189" indent="-457189">
              <a:buFont typeface="+mj-lt"/>
              <a:buAutoNum type="arabicPeriod"/>
              <a:defRPr/>
            </a:pPr>
            <a:r>
              <a:rPr lang="ko-KR" altLang="en-US" sz="2000" b="0" dirty="0">
                <a:solidFill>
                  <a:srgbClr val="333333"/>
                </a:solidFill>
              </a:rPr>
              <a:t>당신의 오른손을 왼쪽 어깨에 올리세요 </a:t>
            </a:r>
            <a:endParaRPr lang="en-US" altLang="ko-KR" sz="2000" b="0" dirty="0">
              <a:solidFill>
                <a:srgbClr val="333333"/>
              </a:solidFill>
            </a:endParaRPr>
          </a:p>
          <a:p>
            <a:pPr marL="457189" indent="-457189">
              <a:buFont typeface="+mj-lt"/>
              <a:buAutoNum type="arabicPeriod"/>
              <a:defRPr/>
            </a:pPr>
            <a:r>
              <a:rPr lang="ko-KR" altLang="en-US" sz="2000" b="0" dirty="0">
                <a:solidFill>
                  <a:srgbClr val="333333"/>
                </a:solidFill>
              </a:rPr>
              <a:t>한쪽 다리를 드세요</a:t>
            </a:r>
            <a:r>
              <a:rPr lang="de-DE" altLang="ko-KR" sz="2000" b="0" dirty="0">
                <a:solidFill>
                  <a:srgbClr val="333333"/>
                </a:solidFill>
              </a:rPr>
              <a:t>...</a:t>
            </a:r>
          </a:p>
          <a:p>
            <a:pPr marL="457189" indent="-457189">
              <a:buFont typeface="+mj-lt"/>
              <a:buAutoNum type="arabicPeriod"/>
              <a:defRPr/>
            </a:pPr>
            <a:r>
              <a:rPr lang="de-DE" altLang="ko-KR" sz="2000" b="0" dirty="0">
                <a:solidFill>
                  <a:srgbClr val="333333"/>
                </a:solidFill>
              </a:rPr>
              <a:t>... </a:t>
            </a:r>
            <a:r>
              <a:rPr lang="ko-KR" altLang="en-US" sz="2000" b="0" dirty="0">
                <a:solidFill>
                  <a:srgbClr val="333333"/>
                </a:solidFill>
              </a:rPr>
              <a:t>다리를 돌리세요</a:t>
            </a:r>
            <a:endParaRPr lang="de-DE" altLang="ko-KR" sz="2000" b="0" dirty="0">
              <a:solidFill>
                <a:srgbClr val="333333"/>
              </a:solidFill>
            </a:endParaRPr>
          </a:p>
          <a:p>
            <a:pPr marL="0" indent="0">
              <a:buNone/>
              <a:defRPr/>
            </a:pPr>
            <a:r>
              <a:rPr lang="ko-KR" altLang="en-US" sz="2000" b="0" dirty="0">
                <a:solidFill>
                  <a:srgbClr val="004992"/>
                </a:solidFill>
              </a:rPr>
              <a:t>당신은 이 활동에 집중해야하기 때문에</a:t>
            </a:r>
            <a:r>
              <a:rPr lang="en-US" altLang="ko-KR" sz="2000" b="0" dirty="0">
                <a:solidFill>
                  <a:srgbClr val="004992"/>
                </a:solidFill>
              </a:rPr>
              <a:t>, </a:t>
            </a:r>
            <a:r>
              <a:rPr lang="ko-KR" altLang="en-US" sz="2000" b="0" dirty="0">
                <a:solidFill>
                  <a:srgbClr val="004992"/>
                </a:solidFill>
              </a:rPr>
              <a:t>끝없는 반추고리를 끊어주는데 활동이 도움이 된다</a:t>
            </a:r>
            <a:r>
              <a:rPr lang="en-US" altLang="ko-KR" sz="2000" b="0" dirty="0">
                <a:solidFill>
                  <a:srgbClr val="004992"/>
                </a:solidFill>
              </a:rPr>
              <a:t>. </a:t>
            </a:r>
            <a:r>
              <a:rPr lang="de-DE" altLang="ko-KR" sz="2000" b="0" dirty="0">
                <a:solidFill>
                  <a:srgbClr val="004992"/>
                </a:solidFill>
              </a:rPr>
              <a:t> </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1112834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자존감을 증진시키는데 도움이 되는 정보</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타인에게 자신의 바램을 표현하세요</a:t>
            </a:r>
            <a:r>
              <a:rPr lang="de-DE" sz="2400" b="0" dirty="0">
                <a:solidFill>
                  <a:srgbClr val="333333"/>
                </a:solidFill>
              </a:rPr>
              <a:t>.</a:t>
            </a:r>
          </a:p>
          <a:p>
            <a:pPr marL="342900" indent="-342900">
              <a:buClr>
                <a:srgbClr val="333333"/>
              </a:buClr>
              <a:buFont typeface="WingDings"/>
              <a:buChar char=""/>
            </a:pP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자존감을 증진시키는데 도움이 되는 정보</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타인에게 자신의 바램을 표현하세요</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크고 명료하게 말하려고 노력하세요</a:t>
            </a:r>
            <a:r>
              <a:rPr lang="de-DE" sz="2400" b="0" dirty="0">
                <a:solidFill>
                  <a:srgbClr val="333333"/>
                </a:solidFill>
              </a:rPr>
              <a:t>.</a:t>
            </a:r>
          </a:p>
          <a:p>
            <a:pPr marL="342900" indent="-342900">
              <a:buClr>
                <a:srgbClr val="333333"/>
              </a:buClr>
              <a:buFont typeface="WingDings"/>
              <a:buChar char=""/>
            </a:pP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2999855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자존감을 증진시키는데 도움이 되는 정보</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타인에게 자신의 바램을 표현하세요</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크고 명료하게 말하려고 노력하세요</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눈을 맞추세요</a:t>
            </a:r>
            <a:r>
              <a:rPr lang="en-US" altLang="ko-KR" sz="2400" b="0" dirty="0">
                <a:solidFill>
                  <a:srgbClr val="333333"/>
                </a:solidFill>
              </a:rPr>
              <a:t>(</a:t>
            </a:r>
            <a:r>
              <a:rPr lang="ko-KR" altLang="en-US" sz="2400" b="0" dirty="0">
                <a:solidFill>
                  <a:srgbClr val="333333"/>
                </a:solidFill>
              </a:rPr>
              <a:t>당신이 아는 사람들과 </a:t>
            </a:r>
            <a:r>
              <a:rPr lang="ko-KR" altLang="en-US" sz="2400" b="0" dirty="0" err="1">
                <a:solidFill>
                  <a:srgbClr val="333333"/>
                </a:solidFill>
              </a:rPr>
              <a:t>시작하고나서</a:t>
            </a:r>
            <a:r>
              <a:rPr lang="ko-KR" altLang="en-US" sz="2400" b="0" dirty="0">
                <a:solidFill>
                  <a:srgbClr val="333333"/>
                </a:solidFill>
              </a:rPr>
              <a:t> 낯선 사람들과 시도하세요</a:t>
            </a:r>
            <a:r>
              <a:rPr lang="en-US" altLang="ko-KR" sz="2400" b="0" dirty="0">
                <a:solidFill>
                  <a:srgbClr val="333333"/>
                </a:solidFill>
              </a:rPr>
              <a:t>)</a:t>
            </a:r>
            <a:r>
              <a:rPr lang="de-DE" sz="2400" b="0" dirty="0">
                <a:solidFill>
                  <a:srgbClr val="333333"/>
                </a:solidFill>
              </a:rPr>
              <a:t>.</a:t>
            </a:r>
          </a:p>
          <a:p>
            <a:pPr marL="342900" indent="-342900">
              <a:buClr>
                <a:srgbClr val="333333"/>
              </a:buClr>
              <a:buFont typeface="WingDings"/>
              <a:buChar char=""/>
            </a:pP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541076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자존감을 증진시키는데 도움이 되는 정보</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ko-KR" altLang="en-US" sz="2400" b="0" dirty="0">
                <a:solidFill>
                  <a:srgbClr val="333333"/>
                </a:solidFill>
              </a:rPr>
              <a:t>타인에게 자신의 바램을 표현하세요</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크고 명료하게 말하려고 노력하세요</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눈을 맞추세요</a:t>
            </a:r>
            <a:r>
              <a:rPr lang="en-US" altLang="ko-KR" sz="2400" b="0" dirty="0">
                <a:solidFill>
                  <a:srgbClr val="333333"/>
                </a:solidFill>
              </a:rPr>
              <a:t>(</a:t>
            </a:r>
            <a:r>
              <a:rPr lang="ko-KR" altLang="en-US" sz="2400" b="0" dirty="0">
                <a:solidFill>
                  <a:srgbClr val="333333"/>
                </a:solidFill>
              </a:rPr>
              <a:t>당신이 아는 사람들과 </a:t>
            </a:r>
            <a:r>
              <a:rPr lang="ko-KR" altLang="en-US" sz="2400" b="0" dirty="0" err="1">
                <a:solidFill>
                  <a:srgbClr val="333333"/>
                </a:solidFill>
              </a:rPr>
              <a:t>시작하고나서</a:t>
            </a:r>
            <a:r>
              <a:rPr lang="ko-KR" altLang="en-US" sz="2400" b="0" dirty="0">
                <a:solidFill>
                  <a:srgbClr val="333333"/>
                </a:solidFill>
              </a:rPr>
              <a:t> 낯선 사람들과 시도하세요</a:t>
            </a:r>
            <a:r>
              <a:rPr lang="en-US" altLang="ko-KR" sz="2400" b="0" dirty="0">
                <a:solidFill>
                  <a:srgbClr val="333333"/>
                </a:solidFill>
              </a:rPr>
              <a:t>)</a:t>
            </a:r>
            <a:r>
              <a:rPr lang="de-DE" sz="2400" b="0" dirty="0">
                <a:solidFill>
                  <a:srgbClr val="333333"/>
                </a:solidFill>
              </a:rPr>
              <a:t>.</a:t>
            </a:r>
          </a:p>
          <a:p>
            <a:pPr marL="342900" indent="-342900">
              <a:buClr>
                <a:srgbClr val="333333"/>
              </a:buClr>
              <a:buFont typeface="WingDings"/>
              <a:buChar char=""/>
            </a:pPr>
            <a:r>
              <a:rPr lang="ko-KR" altLang="en-US" sz="2400" b="0" dirty="0">
                <a:solidFill>
                  <a:srgbClr val="333333"/>
                </a:solidFill>
              </a:rPr>
              <a:t>당당해지세요</a:t>
            </a:r>
            <a:r>
              <a:rPr lang="de-DE" sz="2400" b="0" dirty="0">
                <a:solidFill>
                  <a:srgbClr val="333333"/>
                </a:solidFill>
              </a:rPr>
              <a:t>: </a:t>
            </a:r>
            <a:r>
              <a:rPr lang="ko-KR" altLang="en-US" sz="2400" b="0" dirty="0">
                <a:solidFill>
                  <a:srgbClr val="333333"/>
                </a:solidFill>
              </a:rPr>
              <a:t>꼿꼿한 자세는 </a:t>
            </a:r>
            <a:r>
              <a:rPr lang="ko-KR" altLang="en-US" sz="2400" b="0" dirty="0" err="1">
                <a:solidFill>
                  <a:srgbClr val="333333"/>
                </a:solidFill>
              </a:rPr>
              <a:t>자존감과</a:t>
            </a:r>
            <a:r>
              <a:rPr lang="ko-KR" altLang="en-US" sz="2400" b="0" dirty="0">
                <a:solidFill>
                  <a:srgbClr val="333333"/>
                </a:solidFill>
              </a:rPr>
              <a:t> 당신 주위 사람들에게 영향을 미친다는 것을 </a:t>
            </a:r>
            <a:r>
              <a:rPr lang="ko-KR" altLang="en-US" sz="2400" b="0">
                <a:solidFill>
                  <a:srgbClr val="333333"/>
                </a:solidFill>
              </a:rPr>
              <a:t>기억하세요</a:t>
            </a:r>
            <a:r>
              <a:rPr lang="de-DE" sz="2400" b="0">
                <a:solidFill>
                  <a:srgbClr val="333333"/>
                </a:solidFill>
              </a:rPr>
              <a:t>!</a:t>
            </a:r>
            <a:endParaRPr lang="de-DE" sz="2400" b="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2873101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ko-KR" altLang="en-US" sz="2000" b="0" dirty="0">
                <a:solidFill>
                  <a:srgbClr val="004992"/>
                </a:solidFill>
              </a:rPr>
              <a:t>당신의 일과에서 발생하는 긍정적인 일들에 감사하는 방법에 대한 정보</a:t>
            </a:r>
            <a:r>
              <a:rPr lang="de-DE" sz="2000" b="0" dirty="0">
                <a:solidFill>
                  <a:srgbClr val="004992"/>
                </a:solidFill>
              </a:rPr>
              <a:t>:</a:t>
            </a:r>
          </a:p>
          <a:p>
            <a:pPr marL="342900" indent="-342900">
              <a:buClr>
                <a:srgbClr val="333333"/>
              </a:buClr>
              <a:buFont typeface="WingDings"/>
              <a:buChar char=""/>
              <a:defRPr/>
            </a:pPr>
            <a:r>
              <a:rPr lang="ko-KR" altLang="en-US" sz="2000" b="0" dirty="0">
                <a:solidFill>
                  <a:srgbClr val="333333"/>
                </a:solidFill>
              </a:rPr>
              <a:t>집을 떠날때</a:t>
            </a:r>
            <a:r>
              <a:rPr lang="en-US" altLang="ko-KR" sz="2000" b="0" dirty="0">
                <a:solidFill>
                  <a:srgbClr val="333333"/>
                </a:solidFill>
              </a:rPr>
              <a:t>, </a:t>
            </a:r>
            <a:r>
              <a:rPr lang="ko-KR" altLang="en-US" sz="2000" b="0" dirty="0">
                <a:solidFill>
                  <a:srgbClr val="333333"/>
                </a:solidFill>
              </a:rPr>
              <a:t>자켓의 오른쪽 포켓안에 한움큼의 작은 알갱이를 넣어두세요</a:t>
            </a:r>
            <a:r>
              <a:rPr lang="en-US" altLang="ko-KR" sz="2000" b="0" dirty="0">
                <a:solidFill>
                  <a:srgbClr val="333333"/>
                </a:solidFill>
              </a:rPr>
              <a:t>(</a:t>
            </a:r>
            <a:r>
              <a:rPr lang="ko-KR" altLang="en-US" sz="2000" b="0" dirty="0">
                <a:solidFill>
                  <a:srgbClr val="333333"/>
                </a:solidFill>
              </a:rPr>
              <a:t>콩</a:t>
            </a:r>
            <a:r>
              <a:rPr lang="en-US" altLang="ko-KR" sz="2000" b="0" dirty="0">
                <a:solidFill>
                  <a:srgbClr val="333333"/>
                </a:solidFill>
              </a:rPr>
              <a:t>, </a:t>
            </a:r>
            <a:r>
              <a:rPr lang="ko-KR" altLang="en-US" sz="2000" b="0" dirty="0">
                <a:solidFill>
                  <a:srgbClr val="333333"/>
                </a:solidFill>
              </a:rPr>
              <a:t>구슬 등</a:t>
            </a:r>
            <a:r>
              <a:rPr lang="en-US" altLang="ko-KR" sz="2000" b="0" dirty="0">
                <a:solidFill>
                  <a:srgbClr val="333333"/>
                </a:solidFill>
              </a:rPr>
              <a:t>)</a:t>
            </a:r>
          </a:p>
          <a:p>
            <a:pPr marL="342900" indent="-342900">
              <a:buClr>
                <a:srgbClr val="333333"/>
              </a:buClr>
              <a:buFont typeface="WingDings"/>
              <a:buChar char=""/>
              <a:defRPr/>
            </a:pPr>
            <a:r>
              <a:rPr lang="ko-KR" altLang="en-US" sz="2000" b="0" dirty="0">
                <a:solidFill>
                  <a:srgbClr val="333333"/>
                </a:solidFill>
              </a:rPr>
              <a:t>어떤 긍정적인 일이 발생할 때마다</a:t>
            </a:r>
            <a:r>
              <a:rPr lang="en-US" altLang="ko-KR" sz="2000" b="0" dirty="0">
                <a:solidFill>
                  <a:srgbClr val="333333"/>
                </a:solidFill>
              </a:rPr>
              <a:t>(</a:t>
            </a:r>
            <a:r>
              <a:rPr lang="ko-KR" altLang="en-US" sz="2000" b="0" dirty="0">
                <a:solidFill>
                  <a:srgbClr val="333333"/>
                </a:solidFill>
              </a:rPr>
              <a:t>예</a:t>
            </a:r>
            <a:r>
              <a:rPr lang="en-US" altLang="ko-KR" sz="2000" b="0" dirty="0">
                <a:solidFill>
                  <a:srgbClr val="333333"/>
                </a:solidFill>
              </a:rPr>
              <a:t>., </a:t>
            </a:r>
            <a:r>
              <a:rPr lang="ko-KR" altLang="en-US" sz="2000" b="0" dirty="0">
                <a:solidFill>
                  <a:srgbClr val="333333"/>
                </a:solidFill>
              </a:rPr>
              <a:t>친구가 웃어보일 때</a:t>
            </a:r>
            <a:r>
              <a:rPr lang="en-US" altLang="ko-KR" sz="2000" b="0" dirty="0">
                <a:solidFill>
                  <a:srgbClr val="333333"/>
                </a:solidFill>
              </a:rPr>
              <a:t>, </a:t>
            </a:r>
            <a:r>
              <a:rPr lang="ko-KR" altLang="en-US" sz="2000" b="0" dirty="0">
                <a:solidFill>
                  <a:srgbClr val="333333"/>
                </a:solidFill>
              </a:rPr>
              <a:t>즐거운 대화를 나눌 때</a:t>
            </a:r>
            <a:r>
              <a:rPr lang="en-US" altLang="ko-KR" sz="2000" b="0" dirty="0">
                <a:solidFill>
                  <a:srgbClr val="333333"/>
                </a:solidFill>
              </a:rPr>
              <a:t>, </a:t>
            </a:r>
            <a:r>
              <a:rPr lang="ko-KR" altLang="en-US" sz="2000" b="0" dirty="0">
                <a:solidFill>
                  <a:srgbClr val="333333"/>
                </a:solidFill>
              </a:rPr>
              <a:t>맛있는 점심을 먹을때</a:t>
            </a:r>
            <a:r>
              <a:rPr lang="en-US" altLang="ko-KR" sz="2000" b="0" dirty="0">
                <a:solidFill>
                  <a:srgbClr val="333333"/>
                </a:solidFill>
              </a:rPr>
              <a:t>, </a:t>
            </a:r>
            <a:r>
              <a:rPr lang="ko-KR" altLang="en-US" sz="2000" b="0" dirty="0">
                <a:solidFill>
                  <a:srgbClr val="333333"/>
                </a:solidFill>
              </a:rPr>
              <a:t>등</a:t>
            </a:r>
            <a:r>
              <a:rPr lang="en-US" altLang="ko-KR" sz="2000" b="0" dirty="0">
                <a:solidFill>
                  <a:srgbClr val="333333"/>
                </a:solidFill>
              </a:rPr>
              <a:t>…), </a:t>
            </a:r>
            <a:r>
              <a:rPr lang="ko-KR" altLang="en-US" sz="2000" b="0" dirty="0">
                <a:solidFill>
                  <a:srgbClr val="333333"/>
                </a:solidFill>
              </a:rPr>
              <a:t>알갱이 한 알을 당신의 오른쪽 주머니에서 왼쪽 주머니로 옮기세요</a:t>
            </a:r>
            <a:r>
              <a:rPr lang="de-DE" sz="2000" b="0" dirty="0">
                <a:solidFill>
                  <a:srgbClr val="333333"/>
                </a:solidFill>
              </a:rPr>
              <a:t>.</a:t>
            </a:r>
          </a:p>
          <a:p>
            <a:pPr marL="342900" indent="-342900">
              <a:buClr>
                <a:srgbClr val="333333"/>
              </a:buClr>
              <a:buFont typeface="WingDings"/>
              <a:buChar char=""/>
              <a:defRPr/>
            </a:pPr>
            <a:r>
              <a:rPr lang="ko-KR" altLang="en-US" sz="2000" b="0" dirty="0">
                <a:solidFill>
                  <a:srgbClr val="333333"/>
                </a:solidFill>
              </a:rPr>
              <a:t>밤에 집에 돌아올 때</a:t>
            </a:r>
            <a:r>
              <a:rPr lang="en-US" altLang="ko-KR" sz="2000" b="0" dirty="0">
                <a:solidFill>
                  <a:srgbClr val="333333"/>
                </a:solidFill>
              </a:rPr>
              <a:t>, </a:t>
            </a:r>
            <a:r>
              <a:rPr lang="ko-KR" altLang="en-US" sz="2000" b="0" dirty="0">
                <a:solidFill>
                  <a:srgbClr val="333333"/>
                </a:solidFill>
              </a:rPr>
              <a:t>왼쪽 주머니에서 알갱이들을 꺼내서 당신이 하루동안 경험했던 아름다운 일들을 기억해보세요</a:t>
            </a:r>
            <a:r>
              <a:rPr lang="en-US" altLang="ko-KR" sz="2000" b="0" dirty="0">
                <a:solidFill>
                  <a:srgbClr val="333333"/>
                </a:solidFill>
              </a:rPr>
              <a:t>.</a:t>
            </a:r>
            <a:endParaRPr lang="de-DE" sz="2000" b="0" dirty="0">
              <a:solidFill>
                <a:srgbClr val="333333"/>
              </a:solidFill>
            </a:endParaRPr>
          </a:p>
          <a:p>
            <a:pPr marL="342900" indent="-342900">
              <a:buClr>
                <a:srgbClr val="333333"/>
              </a:buClr>
              <a:buFont typeface="WingDings"/>
              <a:buChar char=""/>
              <a:defRPr/>
            </a:pPr>
            <a:r>
              <a:rPr lang="ko-KR" altLang="en-US" sz="2000" b="0" dirty="0">
                <a:solidFill>
                  <a:srgbClr val="333333"/>
                </a:solidFill>
              </a:rPr>
              <a:t>그렇게 하면서</a:t>
            </a:r>
            <a:r>
              <a:rPr lang="en-US" altLang="ko-KR" sz="2000" b="0" dirty="0">
                <a:solidFill>
                  <a:srgbClr val="333333"/>
                </a:solidFill>
              </a:rPr>
              <a:t>, </a:t>
            </a:r>
            <a:r>
              <a:rPr lang="ko-KR" altLang="en-US" sz="2000" b="0" dirty="0">
                <a:solidFill>
                  <a:srgbClr val="333333"/>
                </a:solidFill>
              </a:rPr>
              <a:t>모든 긍정적이고 아름다운 기억과 즐거운 순간을 기억하게 됩니다</a:t>
            </a:r>
            <a:r>
              <a:rPr lang="en-US" altLang="ko-KR" sz="2000" b="0" dirty="0">
                <a:solidFill>
                  <a:srgbClr val="333333"/>
                </a:solidFill>
              </a:rPr>
              <a:t>. </a:t>
            </a:r>
            <a:r>
              <a:rPr lang="ko-KR" altLang="en-US" sz="2000" b="0" dirty="0">
                <a:solidFill>
                  <a:srgbClr val="333333"/>
                </a:solidFill>
              </a:rPr>
              <a:t>슬프게도</a:t>
            </a:r>
            <a:r>
              <a:rPr lang="en-US" altLang="ko-KR" sz="2000" b="0" dirty="0">
                <a:solidFill>
                  <a:srgbClr val="333333"/>
                </a:solidFill>
              </a:rPr>
              <a:t>, </a:t>
            </a:r>
            <a:r>
              <a:rPr lang="ko-KR" altLang="en-US" sz="2000" b="0" dirty="0">
                <a:solidFill>
                  <a:srgbClr val="333333"/>
                </a:solidFill>
              </a:rPr>
              <a:t>우리는 너무 자주 즐거운 일을 알아차리지 못하고 너무 빨리 지나쳐 버립니다</a:t>
            </a:r>
            <a:r>
              <a:rPr lang="en-US" altLang="ko-KR" sz="2000" b="0" dirty="0">
                <a:solidFill>
                  <a:srgbClr val="333333"/>
                </a:solidFill>
              </a:rPr>
              <a:t>.</a:t>
            </a: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ko-KR" altLang="en-US" sz="2000" b="0" dirty="0">
                <a:solidFill>
                  <a:srgbClr val="004992"/>
                </a:solidFill>
              </a:rPr>
              <a:t>당신의 일과에서 발생하는 긍정적인 일들에 감사하는 방법에 대한 정보</a:t>
            </a:r>
            <a:r>
              <a:rPr lang="de-DE" sz="2000" b="0" dirty="0">
                <a:solidFill>
                  <a:srgbClr val="004992"/>
                </a:solidFill>
              </a:rPr>
              <a:t>:</a:t>
            </a:r>
          </a:p>
          <a:p>
            <a:pPr marL="342900" indent="-342900">
              <a:buClr>
                <a:srgbClr val="333333"/>
              </a:buClr>
              <a:buFont typeface="WingDings"/>
              <a:buChar char=""/>
              <a:defRPr/>
            </a:pPr>
            <a:r>
              <a:rPr lang="ko-KR" altLang="en-US" sz="2000" b="0" dirty="0">
                <a:solidFill>
                  <a:srgbClr val="333333"/>
                </a:solidFill>
              </a:rPr>
              <a:t>집을 떠날때</a:t>
            </a:r>
            <a:r>
              <a:rPr lang="en-US" altLang="ko-KR" sz="2000" b="0" dirty="0">
                <a:solidFill>
                  <a:srgbClr val="333333"/>
                </a:solidFill>
              </a:rPr>
              <a:t>, </a:t>
            </a:r>
            <a:r>
              <a:rPr lang="ko-KR" altLang="en-US" sz="2000" b="0" dirty="0">
                <a:solidFill>
                  <a:srgbClr val="333333"/>
                </a:solidFill>
              </a:rPr>
              <a:t>자켓의 오른쪽 포켓안에 한움큼의 작은 알갱이를 넣어두세요</a:t>
            </a:r>
            <a:r>
              <a:rPr lang="en-US" altLang="ko-KR" sz="2000" b="0" dirty="0">
                <a:solidFill>
                  <a:srgbClr val="333333"/>
                </a:solidFill>
              </a:rPr>
              <a:t>(</a:t>
            </a:r>
            <a:r>
              <a:rPr lang="ko-KR" altLang="en-US" sz="2000" b="0" dirty="0">
                <a:solidFill>
                  <a:srgbClr val="333333"/>
                </a:solidFill>
              </a:rPr>
              <a:t>콩</a:t>
            </a:r>
            <a:r>
              <a:rPr lang="en-US" altLang="ko-KR" sz="2000" b="0" dirty="0">
                <a:solidFill>
                  <a:srgbClr val="333333"/>
                </a:solidFill>
              </a:rPr>
              <a:t>, </a:t>
            </a:r>
            <a:r>
              <a:rPr lang="ko-KR" altLang="en-US" sz="2000" b="0" dirty="0">
                <a:solidFill>
                  <a:srgbClr val="333333"/>
                </a:solidFill>
              </a:rPr>
              <a:t>구슬 등</a:t>
            </a:r>
            <a:r>
              <a:rPr lang="en-US" altLang="ko-KR" sz="2000" b="0" dirty="0">
                <a:solidFill>
                  <a:srgbClr val="333333"/>
                </a:solidFill>
              </a:rPr>
              <a:t>)</a:t>
            </a:r>
          </a:p>
          <a:p>
            <a:pPr marL="342900" indent="-342900">
              <a:buClr>
                <a:srgbClr val="333333"/>
              </a:buClr>
              <a:buFont typeface="WingDings"/>
              <a:buChar char=""/>
              <a:defRPr/>
            </a:pPr>
            <a:r>
              <a:rPr lang="ko-KR" altLang="en-US" sz="2000" b="0" dirty="0">
                <a:solidFill>
                  <a:srgbClr val="333333"/>
                </a:solidFill>
              </a:rPr>
              <a:t>어떤 긍정적인 일이 발생할 때마다</a:t>
            </a:r>
            <a:r>
              <a:rPr lang="en-US" altLang="ko-KR" sz="2000" b="0" dirty="0">
                <a:solidFill>
                  <a:srgbClr val="333333"/>
                </a:solidFill>
              </a:rPr>
              <a:t>(</a:t>
            </a:r>
            <a:r>
              <a:rPr lang="ko-KR" altLang="en-US" sz="2000" b="0" dirty="0">
                <a:solidFill>
                  <a:srgbClr val="333333"/>
                </a:solidFill>
              </a:rPr>
              <a:t>예</a:t>
            </a:r>
            <a:r>
              <a:rPr lang="en-US" altLang="ko-KR" sz="2000" b="0" dirty="0">
                <a:solidFill>
                  <a:srgbClr val="333333"/>
                </a:solidFill>
              </a:rPr>
              <a:t>., </a:t>
            </a:r>
            <a:r>
              <a:rPr lang="ko-KR" altLang="en-US" sz="2000" b="0" dirty="0">
                <a:solidFill>
                  <a:srgbClr val="333333"/>
                </a:solidFill>
              </a:rPr>
              <a:t>친구가 웃어보일 때</a:t>
            </a:r>
            <a:r>
              <a:rPr lang="en-US" altLang="ko-KR" sz="2000" b="0" dirty="0">
                <a:solidFill>
                  <a:srgbClr val="333333"/>
                </a:solidFill>
              </a:rPr>
              <a:t>, </a:t>
            </a:r>
            <a:r>
              <a:rPr lang="ko-KR" altLang="en-US" sz="2000" b="0" dirty="0">
                <a:solidFill>
                  <a:srgbClr val="333333"/>
                </a:solidFill>
              </a:rPr>
              <a:t>즐거운 대화를 나눌 때</a:t>
            </a:r>
            <a:r>
              <a:rPr lang="en-US" altLang="ko-KR" sz="2000" b="0" dirty="0">
                <a:solidFill>
                  <a:srgbClr val="333333"/>
                </a:solidFill>
              </a:rPr>
              <a:t>, </a:t>
            </a:r>
            <a:r>
              <a:rPr lang="ko-KR" altLang="en-US" sz="2000" b="0" dirty="0">
                <a:solidFill>
                  <a:srgbClr val="333333"/>
                </a:solidFill>
              </a:rPr>
              <a:t>맛있는 점심을 먹을때</a:t>
            </a:r>
            <a:r>
              <a:rPr lang="en-US" altLang="ko-KR" sz="2000" b="0" dirty="0">
                <a:solidFill>
                  <a:srgbClr val="333333"/>
                </a:solidFill>
              </a:rPr>
              <a:t>, </a:t>
            </a:r>
            <a:r>
              <a:rPr lang="ko-KR" altLang="en-US" sz="2000" b="0" dirty="0">
                <a:solidFill>
                  <a:srgbClr val="333333"/>
                </a:solidFill>
              </a:rPr>
              <a:t>등</a:t>
            </a:r>
            <a:r>
              <a:rPr lang="en-US" altLang="ko-KR" sz="2000" b="0" dirty="0">
                <a:solidFill>
                  <a:srgbClr val="333333"/>
                </a:solidFill>
              </a:rPr>
              <a:t>…), </a:t>
            </a:r>
            <a:r>
              <a:rPr lang="ko-KR" altLang="en-US" sz="2000" b="0" dirty="0">
                <a:solidFill>
                  <a:srgbClr val="333333"/>
                </a:solidFill>
              </a:rPr>
              <a:t>알갱이 한 알을 당신의 오른쪽 주머니에서 왼쪽 주머니로 옮기세요</a:t>
            </a:r>
            <a:r>
              <a:rPr lang="de-DE" sz="2000" b="0" dirty="0">
                <a:solidFill>
                  <a:srgbClr val="333333"/>
                </a:solidFill>
              </a:rPr>
              <a:t>.</a:t>
            </a:r>
          </a:p>
          <a:p>
            <a:pPr marL="342900" indent="-342900">
              <a:buClr>
                <a:srgbClr val="333333"/>
              </a:buClr>
              <a:buFont typeface="WingDings"/>
              <a:buChar char=""/>
              <a:defRPr/>
            </a:pPr>
            <a:r>
              <a:rPr lang="ko-KR" altLang="en-US" sz="2000" b="0" dirty="0">
                <a:solidFill>
                  <a:srgbClr val="333333"/>
                </a:solidFill>
              </a:rPr>
              <a:t>밤에 집에 돌아올 때</a:t>
            </a:r>
            <a:r>
              <a:rPr lang="en-US" altLang="ko-KR" sz="2000" b="0" dirty="0">
                <a:solidFill>
                  <a:srgbClr val="333333"/>
                </a:solidFill>
              </a:rPr>
              <a:t>, </a:t>
            </a:r>
            <a:r>
              <a:rPr lang="ko-KR" altLang="en-US" sz="2000" b="0" dirty="0">
                <a:solidFill>
                  <a:srgbClr val="333333"/>
                </a:solidFill>
              </a:rPr>
              <a:t>왼쪽 주머니에서 알갱이들을 꺼내서 당신이 하루동안 경험했던 아름다운 일들을 기억해보세요</a:t>
            </a:r>
            <a:r>
              <a:rPr lang="en-US" altLang="ko-KR" sz="2000" b="0" dirty="0">
                <a:solidFill>
                  <a:srgbClr val="333333"/>
                </a:solidFill>
              </a:rPr>
              <a:t>.</a:t>
            </a:r>
            <a:endParaRPr lang="de-DE" sz="2000" b="0" dirty="0">
              <a:solidFill>
                <a:srgbClr val="333333"/>
              </a:solidFill>
            </a:endParaRPr>
          </a:p>
          <a:p>
            <a:pPr marL="342900" indent="-342900">
              <a:buClr>
                <a:srgbClr val="333333"/>
              </a:buClr>
              <a:buFont typeface="WingDings"/>
              <a:buChar char=""/>
              <a:defRPr/>
            </a:pPr>
            <a:r>
              <a:rPr lang="ko-KR" altLang="en-US" sz="2000" b="0" dirty="0">
                <a:solidFill>
                  <a:srgbClr val="333333"/>
                </a:solidFill>
              </a:rPr>
              <a:t>그렇게 하면서</a:t>
            </a:r>
            <a:r>
              <a:rPr lang="en-US" altLang="ko-KR" sz="2000" b="0" dirty="0">
                <a:solidFill>
                  <a:srgbClr val="333333"/>
                </a:solidFill>
              </a:rPr>
              <a:t>, </a:t>
            </a:r>
            <a:r>
              <a:rPr lang="ko-KR" altLang="en-US" sz="2000" b="0" dirty="0">
                <a:solidFill>
                  <a:srgbClr val="333333"/>
                </a:solidFill>
              </a:rPr>
              <a:t>모든 긍정적이고 아름다운 기억과 즐거운 순간을 기억하게 됩니다</a:t>
            </a:r>
            <a:r>
              <a:rPr lang="en-US" altLang="ko-KR" sz="2000" b="0" dirty="0">
                <a:solidFill>
                  <a:srgbClr val="333333"/>
                </a:solidFill>
              </a:rPr>
              <a:t>. </a:t>
            </a:r>
            <a:r>
              <a:rPr lang="ko-KR" altLang="en-US" sz="2000" b="0" dirty="0">
                <a:solidFill>
                  <a:srgbClr val="333333"/>
                </a:solidFill>
              </a:rPr>
              <a:t>슬프게도</a:t>
            </a:r>
            <a:r>
              <a:rPr lang="en-US" altLang="ko-KR" sz="2000" b="0" dirty="0">
                <a:solidFill>
                  <a:srgbClr val="333333"/>
                </a:solidFill>
              </a:rPr>
              <a:t>, </a:t>
            </a:r>
            <a:r>
              <a:rPr lang="ko-KR" altLang="en-US" sz="2000" b="0" dirty="0">
                <a:solidFill>
                  <a:srgbClr val="333333"/>
                </a:solidFill>
              </a:rPr>
              <a:t>우리는 너무 자주 즐거운 일을 알아차리지 못하고 너무 빨리 지나쳐 버립니다</a:t>
            </a:r>
            <a:r>
              <a:rPr lang="en-US" altLang="ko-KR" sz="2000" b="0" dirty="0">
                <a:solidFill>
                  <a:srgbClr val="333333"/>
                </a:solidFill>
              </a:rPr>
              <a:t>.</a:t>
            </a:r>
          </a:p>
          <a:p>
            <a:pPr>
              <a:defRPr/>
            </a:pPr>
            <a:r>
              <a:rPr lang="ko-KR" altLang="en-US" sz="2000" b="0" dirty="0">
                <a:solidFill>
                  <a:srgbClr val="004992"/>
                </a:solidFill>
              </a:rPr>
              <a:t>당신은 하루중의 즐거운 일을 기억하거나 즐기는 다른 방법을 알고 있습니까</a:t>
            </a:r>
            <a:r>
              <a:rPr lang="de-DE" sz="2000" b="0" dirty="0">
                <a:solidFill>
                  <a:srgbClr val="004992"/>
                </a:solidFill>
              </a:rPr>
              <a:t>?</a:t>
            </a: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079292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옮겨가기</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ko-KR" altLang="en-US" sz="2400" b="1" dirty="0">
                <a:solidFill>
                  <a:srgbClr val="333333"/>
                </a:solidFill>
              </a:rPr>
              <a:t>학습목표</a:t>
            </a:r>
            <a:r>
              <a:rPr lang="de-DE" sz="2400" b="1" dirty="0">
                <a:solidFill>
                  <a:srgbClr val="333333"/>
                </a:solidFill>
              </a:rPr>
              <a:t>:</a:t>
            </a:r>
          </a:p>
          <a:p>
            <a:pPr marL="342900" indent="-342900">
              <a:buClr>
                <a:srgbClr val="333333"/>
              </a:buClr>
              <a:buFont typeface="WingDings"/>
              <a:buChar char=""/>
              <a:defRPr/>
            </a:pPr>
            <a:r>
              <a:rPr lang="ko-KR" altLang="en-US" sz="2400" b="0" dirty="0">
                <a:solidFill>
                  <a:srgbClr val="333333"/>
                </a:solidFill>
              </a:rPr>
              <a:t>자아존중감은 개인이 자신에게 두고 있는 가치이다</a:t>
            </a:r>
            <a:r>
              <a:rPr lang="de-DE" sz="2400" b="0" dirty="0">
                <a:solidFill>
                  <a:srgbClr val="333333"/>
                </a:solidFill>
              </a:rPr>
              <a:t>.</a:t>
            </a:r>
          </a:p>
          <a:p>
            <a:pPr marL="342900" indent="-342900">
              <a:buClr>
                <a:srgbClr val="333333"/>
              </a:buClr>
              <a:buFont typeface="WingDings"/>
              <a:buChar char=""/>
              <a:defRPr/>
            </a:pPr>
            <a:r>
              <a:rPr lang="ko-KR" altLang="en-US" sz="2400" b="0" dirty="0">
                <a:solidFill>
                  <a:srgbClr val="333333"/>
                </a:solidFill>
              </a:rPr>
              <a:t>당신 인생의 다른 영역에서 당신의 강점을 인식하고 논의된 전략을 사용하여 자존감을 향상시키려고 노력하게 된다</a:t>
            </a:r>
            <a:r>
              <a:rPr lang="de-DE" sz="2400" b="0" dirty="0">
                <a:solidFill>
                  <a:srgbClr val="333333"/>
                </a:solidFill>
              </a:rPr>
              <a:t>. </a:t>
            </a:r>
          </a:p>
          <a:p>
            <a:pPr marL="342900" indent="-342900">
              <a:buClr>
                <a:srgbClr val="333333"/>
              </a:buClr>
              <a:buFont typeface="WingDings"/>
              <a:buChar char=""/>
              <a:defRPr/>
            </a:pPr>
            <a:r>
              <a:rPr lang="ko-KR" altLang="en-US" sz="2400" b="0" dirty="0">
                <a:solidFill>
                  <a:srgbClr val="333333"/>
                </a:solidFill>
              </a:rPr>
              <a:t>친구에에 물어보거나 기쁨일기를 통해 잊혀진 강점을 </a:t>
            </a:r>
            <a:r>
              <a:rPr lang="ko-KR" altLang="en-US" sz="2400" b="0">
                <a:solidFill>
                  <a:srgbClr val="333333"/>
                </a:solidFill>
              </a:rPr>
              <a:t>찾는다</a:t>
            </a:r>
            <a:r>
              <a:rPr lang="en-US" altLang="ko-KR" sz="2400" b="0">
                <a:solidFill>
                  <a:srgbClr val="333333"/>
                </a:solidFill>
              </a:rPr>
              <a:t>(“</a:t>
            </a:r>
            <a:r>
              <a:rPr lang="ko-KR" altLang="en-US" sz="2400" b="0">
                <a:solidFill>
                  <a:srgbClr val="333333"/>
                </a:solidFill>
              </a:rPr>
              <a:t>숨겨진 보물들</a:t>
            </a:r>
            <a:r>
              <a:rPr lang="en-US" altLang="ko-KR" sz="2400" b="0">
                <a:solidFill>
                  <a:srgbClr val="333333"/>
                </a:solidFill>
              </a:rPr>
              <a:t>”)</a:t>
            </a:r>
            <a:r>
              <a:rPr lang="de-DE" sz="2400" b="0" dirty="0">
                <a:solidFill>
                  <a:srgbClr val="333333"/>
                </a:solidFill>
              </a:rPr>
              <a:t>.</a:t>
            </a:r>
          </a:p>
          <a:p>
            <a:pPr marL="342900" indent="-342900">
              <a:buClr>
                <a:srgbClr val="333333"/>
              </a:buClr>
              <a:buFont typeface="WingDings"/>
              <a:buChar char=""/>
              <a:defRPr/>
            </a:pPr>
            <a:r>
              <a:rPr lang="ko-KR" altLang="en-US" sz="2400" b="0" dirty="0">
                <a:solidFill>
                  <a:srgbClr val="333333"/>
                </a:solidFill>
              </a:rPr>
              <a:t>당신의 일상에서 발생하는 긍정적인 순간을 기억하세요</a:t>
            </a:r>
            <a:r>
              <a:rPr lang="de-DE" sz="2400" b="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옮겨가기</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de-DE" sz="2000" b="0" dirty="0">
                <a:solidFill>
                  <a:srgbClr val="333333"/>
                </a:solidFill>
              </a:rPr>
              <a:t>많은</a:t>
            </a:r>
            <a:r>
              <a:rPr lang="de-DE" sz="2000" b="0" dirty="0">
                <a:solidFill>
                  <a:srgbClr val="333333"/>
                </a:solidFill>
              </a:rPr>
              <a:t> (</a:t>
            </a:r>
            <a:r>
              <a:rPr lang="ko-KR" altLang="de-DE" sz="2000" b="0" dirty="0">
                <a:solidFill>
                  <a:srgbClr val="333333"/>
                </a:solidFill>
              </a:rPr>
              <a:t>전부는 아님</a:t>
            </a:r>
            <a:r>
              <a:rPr lang="de-DE" sz="2000" b="0" dirty="0">
                <a:solidFill>
                  <a:srgbClr val="333333"/>
                </a:solidFill>
              </a:rPr>
              <a:t>!) </a:t>
            </a:r>
            <a:r>
              <a:rPr lang="ko-KR" altLang="de-DE" sz="2000" b="0" dirty="0">
                <a:solidFill>
                  <a:srgbClr val="333333"/>
                </a:solidFill>
              </a:rPr>
              <a:t>정신병을 가진 사람들은 자존감이 낮고 부정적인 사고 패턴</a:t>
            </a:r>
            <a:r>
              <a:rPr lang="de-DE" sz="2000" b="0" dirty="0">
                <a:solidFill>
                  <a:srgbClr val="333333"/>
                </a:solidFill>
              </a:rPr>
              <a:t>(</a:t>
            </a:r>
            <a:r>
              <a:rPr lang="ko-KR" altLang="de-DE" sz="2000" b="0" dirty="0">
                <a:solidFill>
                  <a:srgbClr val="333333"/>
                </a:solidFill>
              </a:rPr>
              <a:t>예</a:t>
            </a:r>
            <a:r>
              <a:rPr lang="de-DE" sz="2000" b="0" dirty="0">
                <a:solidFill>
                  <a:srgbClr val="333333"/>
                </a:solidFill>
              </a:rPr>
              <a:t>: </a:t>
            </a:r>
            <a:r>
              <a:rPr lang="ko-KR" altLang="de-DE" sz="2000" b="0" dirty="0">
                <a:solidFill>
                  <a:srgbClr val="333333"/>
                </a:solidFill>
              </a:rPr>
              <a:t>곱씹는 경향</a:t>
            </a:r>
            <a:r>
              <a:rPr lang="de-DE" sz="2000" b="0" dirty="0">
                <a:solidFill>
                  <a:srgbClr val="333333"/>
                </a:solidFill>
              </a:rPr>
              <a:t>)</a:t>
            </a:r>
            <a:r>
              <a:rPr lang="ko-KR" altLang="de-DE" sz="2000" b="0" dirty="0">
                <a:solidFill>
                  <a:srgbClr val="333333"/>
                </a:solidFill>
              </a:rPr>
              <a:t>을 가지고 있어 자존감을 더욱 떨어뜨릴 수 있다</a:t>
            </a:r>
            <a:r>
              <a:rPr lang="de-DE" sz="2000" b="0" dirty="0">
                <a:solidFill>
                  <a:srgbClr val="333333"/>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2449609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옮겨가기</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ko-KR" altLang="de-DE" sz="2000" b="0" dirty="0">
                <a:solidFill>
                  <a:srgbClr val="333333"/>
                </a:solidFill>
              </a:rPr>
              <a:t>많은</a:t>
            </a:r>
            <a:r>
              <a:rPr lang="de-DE" sz="2000" b="0" dirty="0">
                <a:solidFill>
                  <a:srgbClr val="333333"/>
                </a:solidFill>
              </a:rPr>
              <a:t> (</a:t>
            </a:r>
            <a:r>
              <a:rPr lang="ko-KR" altLang="de-DE" sz="2000" b="0" dirty="0">
                <a:solidFill>
                  <a:srgbClr val="333333"/>
                </a:solidFill>
              </a:rPr>
              <a:t>전부는 아님</a:t>
            </a:r>
            <a:r>
              <a:rPr lang="de-DE" sz="2000" b="0" dirty="0">
                <a:solidFill>
                  <a:srgbClr val="333333"/>
                </a:solidFill>
              </a:rPr>
              <a:t>!) </a:t>
            </a:r>
            <a:r>
              <a:rPr lang="ko-KR" altLang="de-DE" sz="2000" b="0" dirty="0">
                <a:solidFill>
                  <a:srgbClr val="333333"/>
                </a:solidFill>
              </a:rPr>
              <a:t>정신병을 가진 사람들은 자존감이 낮고 부정적인 사고 패턴</a:t>
            </a:r>
            <a:r>
              <a:rPr lang="de-DE" sz="2000" b="0" dirty="0">
                <a:solidFill>
                  <a:srgbClr val="333333"/>
                </a:solidFill>
              </a:rPr>
              <a:t>(</a:t>
            </a:r>
            <a:r>
              <a:rPr lang="ko-KR" altLang="de-DE" sz="2000" b="0" dirty="0">
                <a:solidFill>
                  <a:srgbClr val="333333"/>
                </a:solidFill>
              </a:rPr>
              <a:t>예</a:t>
            </a:r>
            <a:r>
              <a:rPr lang="de-DE" sz="2000" b="0" dirty="0">
                <a:solidFill>
                  <a:srgbClr val="333333"/>
                </a:solidFill>
              </a:rPr>
              <a:t>: </a:t>
            </a:r>
            <a:r>
              <a:rPr lang="ko-KR" altLang="de-DE" sz="2000" b="0" dirty="0">
                <a:solidFill>
                  <a:srgbClr val="333333"/>
                </a:solidFill>
              </a:rPr>
              <a:t>곱씹는 경향</a:t>
            </a:r>
            <a:r>
              <a:rPr lang="de-DE" sz="2000" b="0" dirty="0">
                <a:solidFill>
                  <a:srgbClr val="333333"/>
                </a:solidFill>
              </a:rPr>
              <a:t>)</a:t>
            </a:r>
            <a:r>
              <a:rPr lang="ko-KR" altLang="de-DE" sz="2000" b="0" dirty="0">
                <a:solidFill>
                  <a:srgbClr val="333333"/>
                </a:solidFill>
              </a:rPr>
              <a:t>을 가지고 있어 자존감을 더욱 떨어뜨릴 수 있다</a:t>
            </a:r>
            <a:r>
              <a:rPr lang="de-DE" sz="2000" b="0" dirty="0">
                <a:solidFill>
                  <a:srgbClr val="333333"/>
                </a:solidFill>
              </a:rPr>
              <a:t>.</a:t>
            </a:r>
          </a:p>
          <a:p>
            <a:r>
              <a:rPr lang="ko-KR" altLang="de-DE" sz="2000" b="0" dirty="0">
                <a:solidFill>
                  <a:srgbClr val="004992"/>
                </a:solidFill>
              </a:rPr>
              <a:t>예제</a:t>
            </a:r>
            <a:r>
              <a:rPr lang="de-DE" altLang="ko-KR" sz="2000" b="0" dirty="0">
                <a:solidFill>
                  <a:srgbClr val="004992"/>
                </a:solidFill>
              </a:rPr>
              <a:t>:</a:t>
            </a:r>
            <a:r>
              <a:rPr lang="de-DE" altLang="ko-KR" sz="2000" b="0" dirty="0">
                <a:solidFill>
                  <a:srgbClr val="333333"/>
                </a:solidFill>
              </a:rPr>
              <a:t> Harry(</a:t>
            </a:r>
            <a:r>
              <a:rPr lang="ko-KR" altLang="de-DE" sz="2000" b="0" dirty="0">
                <a:solidFill>
                  <a:srgbClr val="333333"/>
                </a:solidFill>
              </a:rPr>
              <a:t>해리</a:t>
            </a:r>
            <a:r>
              <a:rPr lang="de-DE" altLang="ko-KR" sz="2000" b="0" dirty="0">
                <a:solidFill>
                  <a:srgbClr val="333333"/>
                </a:solidFill>
              </a:rPr>
              <a:t>)</a:t>
            </a:r>
            <a:r>
              <a:rPr lang="ko-KR" altLang="de-DE" sz="2000" b="0" dirty="0">
                <a:solidFill>
                  <a:srgbClr val="333333"/>
                </a:solidFill>
              </a:rPr>
              <a:t>는 훈련이 끝날 무렵 최종시험에서 나쁜 평가를 받는다</a:t>
            </a:r>
            <a:r>
              <a:rPr lang="de-DE" altLang="ko-KR" sz="2000" b="0" dirty="0">
                <a:solidFill>
                  <a:srgbClr val="333333"/>
                </a:solidFill>
              </a:rPr>
              <a:t>.</a:t>
            </a:r>
          </a:p>
          <a:p>
            <a:r>
              <a:rPr lang="ko-KR" altLang="de-DE" sz="2000" b="0" dirty="0">
                <a:solidFill>
                  <a:srgbClr val="004992"/>
                </a:solidFill>
              </a:rPr>
              <a:t>평가</a:t>
            </a:r>
            <a:r>
              <a:rPr lang="de-DE" altLang="ko-KR" sz="2000" b="0" dirty="0">
                <a:solidFill>
                  <a:srgbClr val="004992"/>
                </a:solidFill>
              </a:rPr>
              <a:t>:</a:t>
            </a:r>
            <a:r>
              <a:rPr lang="de-DE" altLang="ko-KR" sz="2000" b="0" dirty="0">
                <a:solidFill>
                  <a:srgbClr val="333333"/>
                </a:solidFill>
              </a:rPr>
              <a:t> </a:t>
            </a:r>
            <a:r>
              <a:rPr lang="ko-KR" altLang="de-DE" sz="2000" b="0" dirty="0">
                <a:solidFill>
                  <a:srgbClr val="333333"/>
                </a:solidFill>
              </a:rPr>
              <a:t>처음에는 직원으로서의 자신에 대해 의문을 갖지만</a:t>
            </a:r>
            <a:r>
              <a:rPr lang="de-DE" altLang="ko-KR" sz="2000" b="0" dirty="0">
                <a:solidFill>
                  <a:srgbClr val="333333"/>
                </a:solidFill>
              </a:rPr>
              <a:t>, </a:t>
            </a:r>
            <a:r>
              <a:rPr lang="ko-KR" altLang="de-DE" sz="2000" b="0" dirty="0">
                <a:solidFill>
                  <a:srgbClr val="333333"/>
                </a:solidFill>
              </a:rPr>
              <a:t>점점 한 사람으로서의 자신도 비하한다</a:t>
            </a:r>
            <a:r>
              <a:rPr lang="de-DE" altLang="ko-KR" sz="2000" b="0" dirty="0">
                <a:solidFill>
                  <a:srgbClr val="333333"/>
                </a:solidFill>
              </a:rPr>
              <a:t>. </a:t>
            </a:r>
            <a:r>
              <a:rPr lang="ko-KR" altLang="de-DE" sz="2000" b="0" dirty="0">
                <a:solidFill>
                  <a:srgbClr val="333333"/>
                </a:solidFill>
              </a:rPr>
              <a:t>그는 우울감을 느끼고 자신을 의심한다</a:t>
            </a:r>
            <a:r>
              <a:rPr lang="de-DE" altLang="ko-KR" sz="2000" b="0" dirty="0">
                <a:solidFill>
                  <a:srgbClr val="333333"/>
                </a:solidFill>
              </a:rPr>
              <a:t>.</a:t>
            </a:r>
          </a:p>
          <a:p>
            <a:r>
              <a:rPr lang="ko-KR" altLang="de-DE" sz="2000" b="0" dirty="0">
                <a:solidFill>
                  <a:srgbClr val="004992"/>
                </a:solidFill>
              </a:rPr>
              <a:t>그러나</a:t>
            </a:r>
            <a:r>
              <a:rPr lang="de-DE" altLang="ko-KR" sz="2000" b="0" dirty="0">
                <a:solidFill>
                  <a:srgbClr val="004992"/>
                </a:solidFill>
              </a:rPr>
              <a:t>:</a:t>
            </a:r>
            <a:r>
              <a:rPr lang="de-DE" altLang="ko-KR" sz="2000" b="0" dirty="0">
                <a:solidFill>
                  <a:srgbClr val="333333"/>
                </a:solidFill>
              </a:rPr>
              <a:t> </a:t>
            </a:r>
            <a:r>
              <a:rPr lang="ko-KR" altLang="de-DE" sz="2000" b="0" dirty="0">
                <a:solidFill>
                  <a:srgbClr val="333333"/>
                </a:solidFill>
              </a:rPr>
              <a:t>친구들은 그 시험이 해리를 한 사람으로서 평가하는 것이 아니라 단지 여러 분야 중 한 분야에서만 해리의 성과를 보여주는 스냅 사진이라는 것을 그에게 분명히 함으로써 해리를 돕는다</a:t>
            </a:r>
            <a:r>
              <a:rPr lang="de-DE" altLang="ko-KR" sz="2000" b="0" dirty="0">
                <a:solidFill>
                  <a:srgbClr val="333333"/>
                </a:solidFill>
              </a:rPr>
              <a:t>. </a:t>
            </a:r>
            <a:r>
              <a:rPr lang="ko-KR" altLang="de-DE" sz="2000" b="0" dirty="0">
                <a:solidFill>
                  <a:srgbClr val="333333"/>
                </a:solidFill>
              </a:rPr>
              <a:t>결과를 가볍게 보아서는 안 되지만</a:t>
            </a:r>
            <a:r>
              <a:rPr lang="de-DE" altLang="ko-KR" sz="2000" b="0" dirty="0">
                <a:solidFill>
                  <a:srgbClr val="333333"/>
                </a:solidFill>
              </a:rPr>
              <a:t>, (</a:t>
            </a:r>
            <a:r>
              <a:rPr lang="ko-KR" altLang="de-DE" sz="2000" b="0" dirty="0">
                <a:solidFill>
                  <a:srgbClr val="333333"/>
                </a:solidFill>
              </a:rPr>
              <a:t>다른 분야뿐만 아니라 직장에서도</a:t>
            </a:r>
            <a:r>
              <a:rPr lang="de-DE" altLang="ko-KR" sz="2000" b="0" dirty="0">
                <a:solidFill>
                  <a:srgbClr val="333333"/>
                </a:solidFill>
              </a:rPr>
              <a:t>) </a:t>
            </a:r>
            <a:r>
              <a:rPr lang="ko-KR" altLang="de-DE" sz="2000" b="0" dirty="0">
                <a:solidFill>
                  <a:srgbClr val="333333"/>
                </a:solidFill>
              </a:rPr>
              <a:t>자신의 장점을 염두에 두고 자신에게 너무 심하게 굴지 않는 것도 중요하다</a:t>
            </a:r>
            <a:r>
              <a:rPr lang="de-DE" altLang="ko-KR" sz="2000" b="0" dirty="0">
                <a:solidFill>
                  <a:srgbClr val="333333"/>
                </a:solidFill>
              </a:rPr>
              <a:t>.</a:t>
            </a:r>
          </a:p>
          <a:p>
            <a:r>
              <a:rPr lang="ko-KR" altLang="de-DE" sz="2000" b="0" dirty="0">
                <a:solidFill>
                  <a:srgbClr val="004992"/>
                </a:solidFill>
              </a:rPr>
              <a:t>중요</a:t>
            </a:r>
            <a:r>
              <a:rPr lang="de-DE" altLang="ko-KR" sz="2000" b="0" dirty="0">
                <a:solidFill>
                  <a:srgbClr val="004992"/>
                </a:solidFill>
              </a:rPr>
              <a:t>: </a:t>
            </a:r>
            <a:r>
              <a:rPr lang="ko-KR" altLang="de-DE" sz="2000" b="0" dirty="0">
                <a:solidFill>
                  <a:srgbClr val="004992"/>
                </a:solidFill>
              </a:rPr>
              <a:t>당신이 실패를 경험하더라도 인생에서 잘 되가는 일을 절대 무시해서는 안 된다</a:t>
            </a:r>
            <a:r>
              <a:rPr lang="de-DE" altLang="ko-KR" sz="2000" b="0" dirty="0">
                <a:solidFill>
                  <a:srgbClr val="004992"/>
                </a:solidFill>
              </a:rPr>
              <a:t>.</a:t>
            </a:r>
            <a:endParaRPr lang="de-DE" sz="2000" b="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638062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25588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9 – </a:t>
            </a:r>
            <a:r>
              <a:rPr lang="ko-KR" altLang="en-US">
                <a:latin typeface="+mn-lt"/>
              </a:rPr>
              <a:t>자아존중감</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269409271"/>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mn-lt"/>
                          <a:ea typeface="+mn-ea"/>
                          <a:cs typeface="+mn-cs"/>
                        </a:rPr>
                        <a:t>Neues</a:t>
                      </a:r>
                      <a:r>
                        <a:rPr lang="en-US" sz="1000" dirty="0">
                          <a:solidFill>
                            <a:srgbClr val="333333"/>
                          </a:solidFill>
                          <a:effectLst/>
                          <a:latin typeface="+mn-lt"/>
                          <a:ea typeface="+mn-ea"/>
                          <a:cs typeface="+mn-cs"/>
                        </a:rPr>
                        <a:t>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bookshelf/</a:t>
                      </a:r>
                      <a:r>
                        <a:rPr kumimoji="0" lang="en-GB" sz="1000" b="0" i="0" u="none" strike="noStrike" cap="none" normalizeH="0" baseline="0" dirty="0" err="1">
                          <a:ln>
                            <a:noFill/>
                          </a:ln>
                          <a:solidFill>
                            <a:srgbClr val="333333"/>
                          </a:solidFill>
                          <a:effectLst/>
                          <a:latin typeface="+mn-lt"/>
                          <a:ea typeface="+mn-ea"/>
                          <a:cs typeface="+mn-cs"/>
                        </a:rPr>
                        <a:t>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businesswoman/</a:t>
                      </a:r>
                      <a:r>
                        <a:rPr lang="en-US" sz="1000"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mn-lt"/>
                          <a:ea typeface="+mn-ea"/>
                          <a:cs typeface="+mn-cs"/>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Smiling </a:t>
                      </a:r>
                      <a:r>
                        <a:rPr lang="de-DE" sz="1000" kern="1200" dirty="0" err="1">
                          <a:solidFill>
                            <a:srgbClr val="333333"/>
                          </a:solidFill>
                          <a:effectLst/>
                          <a:latin typeface="+mn-lt"/>
                          <a:ea typeface="+mn-ea"/>
                          <a:cs typeface="+mn-cs"/>
                        </a:rPr>
                        <a:t>businessman</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box/Alter </a:t>
                      </a:r>
                      <a:r>
                        <a:rPr lang="en-US" sz="1000"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Beatrice </a:t>
                      </a:r>
                      <a:r>
                        <a:rPr lang="de-DE" sz="1000" kern="1200" dirty="0" err="1">
                          <a:solidFill>
                            <a:srgbClr val="333333"/>
                          </a:solidFill>
                          <a:effectLst/>
                          <a:latin typeface="+mn-lt"/>
                          <a:ea typeface="+mn-ea"/>
                          <a:cs typeface="+mn-cs"/>
                        </a:rPr>
                        <a:t>Murch</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mn-lt"/>
                          <a:ea typeface="+mn-ea"/>
                          <a:cs typeface="+mn-cs"/>
                        </a:rPr>
                        <a:t>El </a:t>
                      </a:r>
                      <a:r>
                        <a:rPr lang="de-DE" sz="1000" kern="1200" dirty="0" err="1">
                          <a:solidFill>
                            <a:srgbClr val="333333"/>
                          </a:solidFill>
                          <a:effectLst/>
                          <a:latin typeface="+mn-lt"/>
                          <a:ea typeface="+mn-ea"/>
                          <a:cs typeface="+mn-cs"/>
                        </a:rPr>
                        <a:t>pensador</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mn-lt"/>
                          <a:ea typeface="+mn-ea"/>
                          <a:cs typeface="+mn-cs"/>
                        </a:rPr>
                        <a:t>Ancona, Marche, </a:t>
                      </a:r>
                      <a:r>
                        <a:rPr lang="it-IT" sz="1000" kern="1200" dirty="0" err="1">
                          <a:solidFill>
                            <a:srgbClr val="333333"/>
                          </a:solidFill>
                          <a:effectLst/>
                          <a:latin typeface="+mn-lt"/>
                          <a:ea typeface="+mn-ea"/>
                          <a:cs typeface="+mn-cs"/>
                        </a:rPr>
                        <a:t>Italy</a:t>
                      </a:r>
                      <a:r>
                        <a:rPr lang="it-IT" sz="1000" kern="1200" dirty="0">
                          <a:solidFill>
                            <a:srgbClr val="333333"/>
                          </a:solidFill>
                          <a:effectLst/>
                          <a:latin typeface="+mn-lt"/>
                          <a:ea typeface="+mn-ea"/>
                          <a:cs typeface="+mn-cs"/>
                        </a:rPr>
                        <a:t> - Clouds 4</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7571384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2557</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Arial</vt:lpstr>
      <vt:lpstr>Calibri</vt:lpstr>
      <vt:lpstr>Calibri Light</vt:lpstr>
      <vt:lpstr>Symbol</vt:lpstr>
      <vt:lpstr>Times New Roman</vt:lpstr>
      <vt:lpstr>WingDings</vt:lpstr>
      <vt:lpstr>WingDings</vt:lpstr>
      <vt:lpstr>UKE_PPT-Vorlage_16zu9</vt:lpstr>
      <vt:lpstr>1_UKE_PPT-Vorlage_16zu9</vt:lpstr>
      <vt:lpstr>MCT 9 I – 자아존중감</vt:lpstr>
      <vt:lpstr>자아존중감: 무엇인가?</vt:lpstr>
      <vt:lpstr>자아존중감: 무엇인가?</vt:lpstr>
      <vt:lpstr>자아존중감: 무엇인가?</vt:lpstr>
      <vt:lpstr>자아존중감: 무엇인가?</vt:lpstr>
      <vt:lpstr>낮은 자존감은 정신건강에 영향을 미칠수 있다</vt:lpstr>
      <vt:lpstr>과장된 자아존중감과 건강한 자아존중감의 차이</vt:lpstr>
      <vt:lpstr>그러나…</vt:lpstr>
      <vt:lpstr>왜 우리가 이것을 하고 있을까요?</vt:lpstr>
      <vt:lpstr>자아존중감의 원천</vt:lpstr>
      <vt:lpstr>자아존중감의 원천</vt:lpstr>
      <vt:lpstr>낮은 자아존중감을 갖는 사람들…</vt:lpstr>
      <vt:lpstr>낮은 자아존중감을 갖는 사람들…</vt:lpstr>
      <vt:lpstr>낮은 자아존중감을 갖는 사람들…</vt:lpstr>
      <vt:lpstr>잊지마세요…</vt:lpstr>
      <vt:lpstr>잊지마세요…</vt:lpstr>
      <vt:lpstr>높은 자아존중감을 가진 사람들은 무엇이 다를까?</vt:lpstr>
      <vt:lpstr>높은 자아존중감을 가진 사람들은 무엇이 다를까?</vt:lpstr>
      <vt:lpstr>높은 자존감의 특징은 직접적으로 관찰되지 않는다</vt:lpstr>
      <vt:lpstr>높은 자존감의 특징은 직접적으로 관찰되지 않는다</vt:lpstr>
      <vt:lpstr>강점 깨닫기</vt:lpstr>
      <vt:lpstr>강점 깨닫기</vt:lpstr>
      <vt:lpstr>연습 1</vt:lpstr>
      <vt:lpstr>연습 2</vt:lpstr>
      <vt:lpstr>연습 2</vt:lpstr>
      <vt:lpstr>연습 2</vt:lpstr>
      <vt:lpstr>연습 2</vt:lpstr>
      <vt:lpstr>연습 2</vt:lpstr>
      <vt:lpstr>연습 2</vt:lpstr>
      <vt:lpstr>연습 2</vt:lpstr>
      <vt:lpstr>심사숙고하기: 원을 그리기, 그러나 앞으로 나가지 못함</vt:lpstr>
      <vt:lpstr>문제</vt:lpstr>
      <vt:lpstr>무엇을 하는가?</vt:lpstr>
      <vt:lpstr>반추하지 않기 연습1: 내면의 구분된 것 찾기</vt:lpstr>
      <vt:lpstr>반추하지 않기 연습2: 신체활동</vt:lpstr>
      <vt:lpstr>반추하지 않기 연습2: 신체활동</vt:lpstr>
      <vt:lpstr>반추하지 않기 연습2: 신체활동</vt:lpstr>
      <vt:lpstr>자존감을 증진시키는데 도움이 되는 정보</vt:lpstr>
      <vt:lpstr>자존감을 증진시키는데 도움이 되는 정보</vt:lpstr>
      <vt:lpstr>자존감을 증진시키는데 도움이 되는 정보</vt:lpstr>
      <vt:lpstr>자존감을 증진시키는데 도움이 되는 정보</vt:lpstr>
      <vt:lpstr>과제</vt:lpstr>
      <vt:lpstr>과제</vt:lpstr>
      <vt:lpstr>일상생활로 옮겨가기</vt:lpstr>
      <vt:lpstr>일상생활로 옮겨가기</vt:lpstr>
      <vt:lpstr>일상생활로 옮겨가기</vt:lpstr>
      <vt:lpstr>집중해주셔서 감사합니다!</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321</cp:revision>
  <dcterms:created xsi:type="dcterms:W3CDTF">2015-06-01T16:15:11Z</dcterms:created>
  <dcterms:modified xsi:type="dcterms:W3CDTF">2021-10-29T07:33:25Z</dcterms:modified>
</cp:coreProperties>
</file>