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52"/>
  </p:notesMasterIdLst>
  <p:handoutMasterIdLst>
    <p:handoutMasterId r:id="rId53"/>
  </p:handoutMasterIdLst>
  <p:sldIdLst>
    <p:sldId id="459" r:id="rId3"/>
    <p:sldId id="390" r:id="rId4"/>
    <p:sldId id="391" r:id="rId5"/>
    <p:sldId id="392" r:id="rId6"/>
    <p:sldId id="393" r:id="rId7"/>
    <p:sldId id="388" r:id="rId8"/>
    <p:sldId id="406" r:id="rId9"/>
    <p:sldId id="441" r:id="rId10"/>
    <p:sldId id="440" r:id="rId11"/>
    <p:sldId id="395" r:id="rId12"/>
    <p:sldId id="443" r:id="rId13"/>
    <p:sldId id="442" r:id="rId14"/>
    <p:sldId id="330" r:id="rId15"/>
    <p:sldId id="404" r:id="rId16"/>
    <p:sldId id="446" r:id="rId17"/>
    <p:sldId id="445" r:id="rId18"/>
    <p:sldId id="444" r:id="rId19"/>
    <p:sldId id="332" r:id="rId20"/>
    <p:sldId id="398" r:id="rId21"/>
    <p:sldId id="447" r:id="rId22"/>
    <p:sldId id="386" r:id="rId23"/>
    <p:sldId id="401" r:id="rId24"/>
    <p:sldId id="449" r:id="rId25"/>
    <p:sldId id="448" r:id="rId26"/>
    <p:sldId id="427" r:id="rId27"/>
    <p:sldId id="428" r:id="rId28"/>
    <p:sldId id="411" r:id="rId29"/>
    <p:sldId id="340" r:id="rId30"/>
    <p:sldId id="372" r:id="rId31"/>
    <p:sldId id="451" r:id="rId32"/>
    <p:sldId id="450" r:id="rId33"/>
    <p:sldId id="432" r:id="rId34"/>
    <p:sldId id="454" r:id="rId35"/>
    <p:sldId id="453" r:id="rId36"/>
    <p:sldId id="452" r:id="rId37"/>
    <p:sldId id="435" r:id="rId38"/>
    <p:sldId id="455" r:id="rId39"/>
    <p:sldId id="413" r:id="rId40"/>
    <p:sldId id="456" r:id="rId41"/>
    <p:sldId id="438" r:id="rId42"/>
    <p:sldId id="376" r:id="rId43"/>
    <p:sldId id="414" r:id="rId44"/>
    <p:sldId id="389" r:id="rId45"/>
    <p:sldId id="425" r:id="rId46"/>
    <p:sldId id="458" r:id="rId47"/>
    <p:sldId id="457" r:id="rId48"/>
    <p:sldId id="369" r:id="rId49"/>
    <p:sldId id="439" r:id="rId50"/>
    <p:sldId id="409" r:id="rId51"/>
  </p:sldIdLst>
  <p:sldSz cx="12195175" cy="6858000"/>
  <p:notesSz cx="6796088" cy="9926638"/>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14" autoAdjust="0"/>
    <p:restoredTop sz="94710" autoAdjust="0"/>
  </p:normalViewPr>
  <p:slideViewPr>
    <p:cSldViewPr>
      <p:cViewPr varScale="1">
        <p:scale>
          <a:sx n="67" d="100"/>
          <a:sy n="67" d="100"/>
        </p:scale>
        <p:origin x="82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0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eaLnBrk="1" hangingPunct="1">
              <a:defRPr sz="1300" b="1" smtClean="0"/>
            </a:lvl1pPr>
          </a:lstStyle>
          <a:p>
            <a:pPr>
              <a:defRPr/>
            </a:pPr>
            <a:fld id="{E60F9321-8EF1-4532-A1B6-E765E1AC3F18}" type="slidenum">
              <a:rPr lang="en-US"/>
              <a:pPr>
                <a:defRPr/>
              </a:pPr>
              <a:t>‹Nr.›</a:t>
            </a:fld>
            <a:endParaRPr lang="en-US"/>
          </a:p>
        </p:txBody>
      </p:sp>
    </p:spTree>
    <p:extLst>
      <p:ext uri="{BB962C8B-B14F-4D97-AF65-F5344CB8AC3E}">
        <p14:creationId xmlns:p14="http://schemas.microsoft.com/office/powerpoint/2010/main" val="2802264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8890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06463" y="4714875"/>
            <a:ext cx="4983162" cy="4467225"/>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eaLnBrk="1" hangingPunct="1">
              <a:defRPr sz="1300" b="1" smtClean="0"/>
            </a:lvl1pPr>
          </a:lstStyle>
          <a:p>
            <a:pPr>
              <a:defRPr/>
            </a:pPr>
            <a:fld id="{14286D63-2FEB-4189-9D73-9235DEED9550}" type="slidenum">
              <a:rPr lang="en-US"/>
              <a:pPr>
                <a:defRPr/>
              </a:pPr>
              <a:t>‹Nr.›</a:t>
            </a:fld>
            <a:endParaRPr lang="en-US"/>
          </a:p>
        </p:txBody>
      </p:sp>
    </p:spTree>
    <p:extLst>
      <p:ext uri="{BB962C8B-B14F-4D97-AF65-F5344CB8AC3E}">
        <p14:creationId xmlns:p14="http://schemas.microsoft.com/office/powerpoint/2010/main" val="2814534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9C143C-ECD1-409A-AA6F-2027D0D62EDF}"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88900" y="744538"/>
            <a:ext cx="6618288" cy="3722687"/>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60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E9A14-4168-4AAD-AAF6-D13F7CD84F5C}"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88900" y="744538"/>
            <a:ext cx="6618288" cy="3722687"/>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705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CCBFC8-8C60-48AD-A34B-E8BB82657138}"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88900" y="744538"/>
            <a:ext cx="6618288" cy="3722687"/>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88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7664F-D4AE-413E-BF74-B036DDC0FDC9}"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88900" y="744538"/>
            <a:ext cx="6618288" cy="3722687"/>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80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070EBF-1922-45B4-8F87-B910C90159AB}"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88900" y="744538"/>
            <a:ext cx="6618288" cy="3722687"/>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70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3C06DA-CA23-46AC-9195-29692DA7E87F}"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88900" y="744538"/>
            <a:ext cx="6618288"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1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8E205A-BD5F-4975-9A75-3926AFDF4FC9}"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88900" y="744538"/>
            <a:ext cx="6618288"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901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DD3E42-02F1-41F7-B1BF-1D2B96E87F4B}" type="slidenum">
              <a:rPr lang="en-US" altLang="de-DE" sz="130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88900" y="744538"/>
            <a:ext cx="6618288"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381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DD3E42-02F1-41F7-B1BF-1D2B96E87F4B}"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88900" y="744538"/>
            <a:ext cx="6618288"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381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D6A31F-78D4-4BC1-ADFD-6CA24AA86B4E}" type="slidenum">
              <a:rPr lang="en-US" altLang="de-DE" sz="130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90488" y="744538"/>
            <a:ext cx="6618287" cy="3722687"/>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2285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22</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23</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2A26C8-7BDD-400F-9374-5CFE90214D49}" type="slidenum">
              <a:rPr lang="en-US"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88900" y="744538"/>
            <a:ext cx="6618288" cy="3722687"/>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7514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A48E2D-CF5D-4290-A9C5-EEA55CC756C5}" type="slidenum">
              <a:rPr lang="en-US"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88900" y="744538"/>
            <a:ext cx="6618288" cy="3722687"/>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226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D83D5-9516-42A0-AD30-7FEA5790136C}"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88900" y="744538"/>
            <a:ext cx="6618288"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055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96909-0BDD-45D1-A73E-3EDBC0D7E79A}" type="slidenum">
              <a:rPr lang="en-US" altLang="de-DE" sz="130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88900" y="744538"/>
            <a:ext cx="6618288" cy="3722687"/>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5051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359E-3B34-4636-985F-E1422303F737}" type="slidenum">
              <a:rPr lang="en-US" altLang="de-DE" sz="130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88900" y="744538"/>
            <a:ext cx="6618288" cy="3722687"/>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2620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359E-3B34-4636-985F-E1422303F737}" type="slidenum">
              <a:rPr lang="en-US" altLang="de-DE" sz="1300"/>
              <a:pPr>
                <a:spcBef>
                  <a:spcPct val="0"/>
                </a:spcBef>
              </a:pPr>
              <a:t>30</a:t>
            </a:fld>
            <a:endParaRPr lang="en-US" altLang="de-DE" sz="1300"/>
          </a:p>
        </p:txBody>
      </p:sp>
      <p:sp>
        <p:nvSpPr>
          <p:cNvPr id="63491" name="Rectangle 2"/>
          <p:cNvSpPr>
            <a:spLocks noGrp="1" noRot="1" noChangeAspect="1" noChangeArrowheads="1" noTextEdit="1"/>
          </p:cNvSpPr>
          <p:nvPr>
            <p:ph type="sldImg"/>
          </p:nvPr>
        </p:nvSpPr>
        <p:spPr>
          <a:xfrm>
            <a:off x="88900" y="744538"/>
            <a:ext cx="6618288" cy="3722687"/>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2620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359E-3B34-4636-985F-E1422303F737}" type="slidenum">
              <a:rPr lang="en-US" altLang="de-DE" sz="1300"/>
              <a:pPr>
                <a:spcBef>
                  <a:spcPct val="0"/>
                </a:spcBef>
              </a:pPr>
              <a:t>31</a:t>
            </a:fld>
            <a:endParaRPr lang="en-US" altLang="de-DE" sz="1300"/>
          </a:p>
        </p:txBody>
      </p:sp>
      <p:sp>
        <p:nvSpPr>
          <p:cNvPr id="63491" name="Rectangle 2"/>
          <p:cNvSpPr>
            <a:spLocks noGrp="1" noRot="1" noChangeAspect="1" noChangeArrowheads="1" noTextEdit="1"/>
          </p:cNvSpPr>
          <p:nvPr>
            <p:ph type="sldImg"/>
          </p:nvPr>
        </p:nvSpPr>
        <p:spPr>
          <a:xfrm>
            <a:off x="88900" y="744538"/>
            <a:ext cx="6618288" cy="3722687"/>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2620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6A878-13B8-47B2-A76F-6580A2575C53}" type="slidenum">
              <a:rPr lang="en-US" altLang="de-DE" sz="1300"/>
              <a:pPr>
                <a:spcBef>
                  <a:spcPct val="0"/>
                </a:spcBef>
              </a:pPr>
              <a:t>32</a:t>
            </a:fld>
            <a:endParaRPr lang="en-US" altLang="de-DE"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47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6A878-13B8-47B2-A76F-6580A2575C53}" type="slidenum">
              <a:rPr lang="en-US" altLang="de-DE" sz="1300"/>
              <a:pPr>
                <a:spcBef>
                  <a:spcPct val="0"/>
                </a:spcBef>
              </a:pPr>
              <a:t>33</a:t>
            </a:fld>
            <a:endParaRPr lang="en-US" altLang="de-DE"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470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6A878-13B8-47B2-A76F-6580A2575C53}" type="slidenum">
              <a:rPr lang="en-US" altLang="de-DE" sz="1300"/>
              <a:pPr>
                <a:spcBef>
                  <a:spcPct val="0"/>
                </a:spcBef>
              </a:pPr>
              <a:t>34</a:t>
            </a:fld>
            <a:endParaRPr lang="en-US" altLang="de-DE"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47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6A878-13B8-47B2-A76F-6580A2575C53}" type="slidenum">
              <a:rPr lang="en-US" altLang="de-DE" sz="130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47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1B145-B44D-4083-AEBC-8027549F0BC1}" type="slidenum">
              <a:rPr lang="en-US" altLang="de-DE" sz="130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8890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56877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1B145-B44D-4083-AEBC-8027549F0BC1}" type="slidenum">
              <a:rPr lang="en-US" altLang="de-DE" sz="130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8890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5687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E4906C-AAA3-4A33-B0A0-1BCA89E2B218}" type="slidenum">
              <a:rPr lang="en-US" altLang="de-DE" sz="130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88900" y="744538"/>
            <a:ext cx="6618288" cy="3722687"/>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0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E4906C-AAA3-4A33-B0A0-1BCA89E2B218}" type="slidenum">
              <a:rPr lang="en-US" altLang="de-DE" sz="1300"/>
              <a:pPr>
                <a:spcBef>
                  <a:spcPct val="0"/>
                </a:spcBef>
              </a:pPr>
              <a:t>39</a:t>
            </a:fld>
            <a:endParaRPr lang="en-US" altLang="de-DE" sz="1300"/>
          </a:p>
        </p:txBody>
      </p:sp>
      <p:sp>
        <p:nvSpPr>
          <p:cNvPr id="81923" name="Rectangle 2"/>
          <p:cNvSpPr>
            <a:spLocks noGrp="1" noRot="1" noChangeAspect="1" noChangeArrowheads="1" noTextEdit="1"/>
          </p:cNvSpPr>
          <p:nvPr>
            <p:ph type="sldImg"/>
          </p:nvPr>
        </p:nvSpPr>
        <p:spPr>
          <a:xfrm>
            <a:off x="88900" y="744538"/>
            <a:ext cx="6618288" cy="3722687"/>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08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F956B9-40D8-4BFB-BE46-C0C9304F40A9}" type="slidenum">
              <a:rPr lang="en-US" altLang="de-DE" sz="130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8890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5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8FDC6-033C-48C0-A2EE-F0C1A818D50E}" type="slidenum">
              <a:rPr lang="en-US" altLang="de-DE" sz="130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8890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404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1F262B-588A-48CC-B6EC-36571F694C08}" type="slidenum">
              <a:rPr lang="en-US" altLang="de-DE" sz="130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8890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8062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44</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45</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9EBDF-0DED-47A5-BD13-CA6EDEBAC9DC}" type="slidenum">
              <a:rPr lang="en-US" altLang="de-DE" sz="130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8890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14284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0DBCFA-8DB4-4C3C-8690-D435C587F93C}" type="slidenum">
              <a:rPr lang="en-US" altLang="de-DE" sz="130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88900" y="744538"/>
            <a:ext cx="6618288"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196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B33EF78-5D95-49D0-9323-13C1BAB6D2FF}" type="slidenum">
              <a:rPr lang="ko-KR" altLang="de-DE" smtClean="0"/>
              <a:pPr>
                <a:defRPr/>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824F7C7E-EF5E-45C1-B487-7ED351678D73}" type="slidenum">
              <a:rPr lang="ko-KR" altLang="de-DE" smtClean="0"/>
              <a:pPr>
                <a:defRPr/>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pPr>
              <a:defRPr/>
            </a:pPr>
            <a:fld id="{1CF4E99B-38F5-45AB-A5AE-01AEB653DAE9}" type="slidenum">
              <a:rPr lang="ko-KR" altLang="de-DE" smtClean="0"/>
              <a:pPr>
                <a:defRPr/>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0B077E02-6944-4FEB-8433-85F2D990F8A2}" type="slidenum">
              <a:rPr lang="ko-KR" altLang="de-DE" smtClean="0"/>
              <a:pPr>
                <a:defRPr/>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262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736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99780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34319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678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526960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87177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5664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1025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524279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44946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0531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FE1571-CC6B-478B-A324-2DFA5F8AFDEB}" type="slidenum">
              <a:rPr lang="ko-KR" altLang="de-DE" smtClean="0"/>
              <a:pPr>
                <a:defRPr/>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3573112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ko-KR" altLang="en-US" dirty="0"/>
              <a:t>공감하기</a:t>
            </a:r>
            <a:r>
              <a:rPr lang="en-US" altLang="ko-KR"/>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a:solidFill>
                  <a:srgbClr val="004992"/>
                </a:solidFill>
              </a:rPr>
              <a:t> (10|21</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5015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a:t>
            </a:fld>
            <a:endParaRPr lang="de-DE" altLang="ko-K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a:t>
            </a:fld>
            <a:endParaRPr lang="de-DE" altLang="ko-KR">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손</a:t>
            </a:r>
            <a:r>
              <a:rPr lang="en-US" altLang="ko-KR" sz="2000">
                <a:latin typeface="+mn-lt"/>
              </a:rPr>
              <a:t>?</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ko-KR" altLang="en-US" i="1" spc="-5">
                <a:latin typeface="+mn-lt"/>
              </a:rPr>
              <a:t>다른 것</a:t>
            </a:r>
            <a:r>
              <a:rPr lang="en-US" altLang="ko-KR" i="1" spc="-5">
                <a:latin typeface="+mn-lt"/>
              </a:rPr>
              <a:t>?...</a:t>
            </a:r>
            <a:endParaRPr dirty="0">
              <a:latin typeface="+mn-lt"/>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신체 언어</a:t>
            </a:r>
            <a:r>
              <a:rPr lang="en-US" altLang="ko-KR" sz="2000">
                <a:latin typeface="+mn-lt"/>
              </a:rPr>
              <a:t>/</a:t>
            </a:r>
            <a:br>
              <a:rPr lang="en-US" altLang="ko-KR" sz="2000">
                <a:latin typeface="+mn-lt"/>
              </a:rPr>
            </a:br>
            <a:r>
              <a:rPr lang="ko-KR" altLang="en-US" sz="2000">
                <a:latin typeface="+mn-lt"/>
              </a:rPr>
              <a:t>자세</a:t>
            </a:r>
            <a:r>
              <a:rPr lang="en-US" altLang="ko-KR" sz="2000">
                <a:latin typeface="+mn-lt"/>
              </a:rPr>
              <a:t>?</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눈</a:t>
            </a:r>
            <a:r>
              <a:rPr lang="en-US" altLang="ko-KR" sz="2000">
                <a:latin typeface="+mn-lt"/>
              </a:rPr>
              <a:t>?</a:t>
            </a:r>
            <a:endParaRPr lang="de-DE" altLang="de-DE" sz="2000" dirty="0">
              <a:latin typeface="+mn-l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말씨</a:t>
            </a:r>
            <a:r>
              <a:rPr lang="en-US" altLang="ko-KR" sz="2000">
                <a:solidFill>
                  <a:srgbClr val="333333"/>
                </a:solidFill>
                <a:latin typeface="+mn-lt"/>
              </a:rPr>
              <a:t>?</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복장</a:t>
            </a:r>
            <a:r>
              <a:rPr lang="en-US" altLang="ko-KR" sz="2000">
                <a:solidFill>
                  <a:srgbClr val="333333"/>
                </a:solidFill>
                <a:latin typeface="+mn-lt"/>
              </a:rPr>
              <a:t>?</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a:t>
            </a:fld>
            <a:endParaRPr lang="de-DE" altLang="ko-KR">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ko-KR" altLang="en-US" sz="2400" dirty="0">
                <a:solidFill>
                  <a:srgbClr val="333333"/>
                </a:solidFill>
              </a:rPr>
              <a:t>사람에 대한 사전지식 </a:t>
            </a:r>
            <a:r>
              <a:rPr lang="en-US" altLang="ko-KR" sz="2400" dirty="0">
                <a:solidFill>
                  <a:srgbClr val="333333"/>
                </a:solidFill>
              </a:rPr>
              <a:t>(</a:t>
            </a:r>
            <a:r>
              <a:rPr lang="ko-KR" altLang="en-US" sz="2400" dirty="0">
                <a:solidFill>
                  <a:srgbClr val="333333"/>
                </a:solidFill>
              </a:rPr>
              <a:t>평판</a:t>
            </a:r>
            <a:r>
              <a:rPr lang="en-US" altLang="ko-KR" sz="2400" dirty="0">
                <a:solidFill>
                  <a:srgbClr val="333333"/>
                </a:solidFill>
              </a:rPr>
              <a:t>)</a:t>
            </a:r>
            <a:r>
              <a:rPr lang="en-US" altLang="de-DE" sz="2400" dirty="0">
                <a:solidFill>
                  <a:srgbClr val="333333"/>
                </a:solidFill>
              </a:rPr>
              <a:t>: </a:t>
            </a:r>
            <a:r>
              <a:rPr lang="ko-KR" altLang="en-US" sz="2400" dirty="0">
                <a:solidFill>
                  <a:srgbClr val="333333"/>
                </a:solidFill>
              </a:rPr>
              <a:t>친구에 의해 관찰된 예</a:t>
            </a:r>
            <a:endParaRPr lang="en-US" altLang="de-DE"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비슷한 사람들</a:t>
            </a:r>
            <a:r>
              <a:rPr lang="en-US" altLang="ko-KR" sz="2400" dirty="0">
                <a:solidFill>
                  <a:srgbClr val="333333"/>
                </a:solidFill>
              </a:rPr>
              <a:t>/</a:t>
            </a:r>
            <a:r>
              <a:rPr lang="ko-KR" altLang="en-US" sz="2400" dirty="0">
                <a:solidFill>
                  <a:srgbClr val="333333"/>
                </a:solidFill>
              </a:rPr>
              <a:t>그룹에 대한 사전지식</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래퍼</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ko-KR" altLang="en-US" sz="2400">
                <a:solidFill>
                  <a:srgbClr val="333333"/>
                </a:solidFill>
              </a:rPr>
              <a:t>직감</a:t>
            </a:r>
            <a:r>
              <a:rPr lang="en-US" altLang="de-DE" sz="2400">
                <a:solidFill>
                  <a:srgbClr val="333333"/>
                </a:solidFill>
              </a:rPr>
              <a:t>”/</a:t>
            </a:r>
            <a:r>
              <a:rPr lang="ko-KR" altLang="en-US" sz="2400" dirty="0">
                <a:solidFill>
                  <a:srgbClr val="333333"/>
                </a:solidFill>
              </a:rPr>
              <a:t>직관</a:t>
            </a:r>
            <a:endParaRPr lang="en-US" altLang="de-DE" sz="2400" dirty="0">
              <a:solidFill>
                <a:srgbClr val="333333"/>
              </a:solidFill>
            </a:endParaRPr>
          </a:p>
          <a:p>
            <a:pPr marL="342900" lvl="0" indent="-342900" defTabSz="914400" eaLnBrk="0" fontAlgn="base" hangingPunct="0">
              <a:buClr>
                <a:srgbClr val="333333"/>
              </a:buClr>
              <a:buFont typeface="WingDings"/>
              <a:buChar char=""/>
            </a:pPr>
            <a:r>
              <a:rPr lang="en-US" altLang="de-DE" sz="2400" dirty="0" err="1">
                <a:solidFill>
                  <a:srgbClr val="333333"/>
                </a:solidFill>
              </a:rPr>
              <a:t>적혀있는</a:t>
            </a:r>
            <a:r>
              <a:rPr lang="en-US" altLang="de-DE" sz="2400" dirty="0">
                <a:solidFill>
                  <a:srgbClr val="333333"/>
                </a:solidFill>
              </a:rPr>
              <a:t> 것</a:t>
            </a:r>
            <a:r>
              <a:rPr lang="de-DE" altLang="de-DE" sz="2400" dirty="0">
                <a:solidFill>
                  <a:srgbClr val="333333"/>
                </a:solidFill>
              </a:rPr>
              <a:t>: </a:t>
            </a:r>
            <a:r>
              <a:rPr lang="en-US" altLang="de-DE" sz="2400" dirty="0" err="1">
                <a:solidFill>
                  <a:srgbClr val="333333"/>
                </a:solidFill>
              </a:rPr>
              <a:t>예를</a:t>
            </a:r>
            <a:r>
              <a:rPr lang="en-US" altLang="de-DE" sz="2400" dirty="0">
                <a:solidFill>
                  <a:srgbClr val="333333"/>
                </a:solidFill>
              </a:rPr>
              <a:t> </a:t>
            </a:r>
            <a:r>
              <a:rPr lang="en-US" altLang="de-DE" sz="2400" dirty="0" err="1">
                <a:solidFill>
                  <a:srgbClr val="333333"/>
                </a:solidFill>
              </a:rPr>
              <a:t>들어</a:t>
            </a:r>
            <a:r>
              <a:rPr lang="de-DE" altLang="de-DE" sz="2400" dirty="0">
                <a:solidFill>
                  <a:srgbClr val="333333"/>
                </a:solidFill>
              </a:rPr>
              <a:t>, E-</a:t>
            </a:r>
            <a:r>
              <a:rPr lang="en-US" altLang="de-DE" sz="2400" dirty="0" err="1">
                <a:solidFill>
                  <a:srgbClr val="333333"/>
                </a:solidFill>
              </a:rPr>
              <a:t>메일이나</a:t>
            </a:r>
            <a:r>
              <a:rPr lang="en-US" altLang="de-DE" sz="2400" dirty="0">
                <a:solidFill>
                  <a:srgbClr val="333333"/>
                </a:solidFill>
              </a:rPr>
              <a:t> </a:t>
            </a:r>
            <a:r>
              <a:rPr lang="en-US" altLang="de-DE" sz="2400" dirty="0" err="1">
                <a:solidFill>
                  <a:srgbClr val="333333"/>
                </a:solidFill>
              </a:rPr>
              <a:t>인터넷</a:t>
            </a:r>
            <a:r>
              <a:rPr lang="en-US" altLang="de-DE" sz="2400" dirty="0">
                <a:solidFill>
                  <a:srgbClr val="333333"/>
                </a:solidFill>
              </a:rPr>
              <a:t> </a:t>
            </a:r>
            <a:r>
              <a:rPr lang="en-US" altLang="de-DE" sz="2400" dirty="0" err="1">
                <a:solidFill>
                  <a:srgbClr val="333333"/>
                </a:solidFill>
              </a:rPr>
              <a:t>채팅에서</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5</a:t>
            </a:fld>
            <a:endParaRPr lang="de-DE" altLang="ko-KR">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확실한 사회적 단서의 장단점</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a:solidFill>
                  <a:srgbClr val="333333"/>
                </a:solidFill>
              </a:rPr>
              <a:t>우리는 이전에 사람을 평가하는데 기여하는 측면들에 대해 토의했는데</a:t>
            </a:r>
            <a:r>
              <a:rPr lang="en-US" altLang="ko-KR" sz="2400" dirty="0">
                <a:solidFill>
                  <a:srgbClr val="333333"/>
                </a:solidFill>
              </a:rPr>
              <a:t>, </a:t>
            </a:r>
            <a:r>
              <a:rPr lang="ko-KR" altLang="en-US" sz="2400" dirty="0">
                <a:solidFill>
                  <a:srgbClr val="333333"/>
                </a:solidFill>
              </a:rPr>
              <a:t>이제 이러한 사회적 단서들의 강점과 약점들에 대해 초점을 맞추고자 한다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6</a:t>
            </a:fld>
            <a:endParaRPr lang="de-DE" altLang="ko-KR">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7</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8573391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8</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90638301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언어는 직접적인 의사소통에 매우 중요하다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말투</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억양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비꼬는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잘난체하는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어휘 선택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거만한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사실적인 등</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은 누군가에 대해 당신에게 많은 것을 말해줄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extLst>
      <p:ext uri="{BB962C8B-B14F-4D97-AF65-F5344CB8AC3E}">
        <p14:creationId xmlns:p14="http://schemas.microsoft.com/office/powerpoint/2010/main" val="168376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9</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02886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언어는 직접적인 의사소통에 매우 중요하다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말투</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억양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비꼬는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잘난체하는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어휘 선택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거만한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사실적인 등</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은 누군가에 대해 당신에게 많은 것을 말해줄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체면과 오해로 인해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종종 사람들이 생각하는 것과 실제로 말한 것과는 차이가 있다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어조</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어떤 사람들은 말할 때 감정을 거의 전달하지 못한다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그들은 감정의 바닥에 있을 수 </a:t>
                      </a:r>
                      <a:r>
                        <a:rPr kumimoji="0" lang="ko-KR" altLang="en-US" sz="2000" b="0" i="0" u="none" strike="noStrike" cap="none" normalizeH="0" baseline="0">
                          <a:ln>
                            <a:noFill/>
                          </a:ln>
                          <a:solidFill>
                            <a:srgbClr val="333333"/>
                          </a:solidFill>
                          <a:effectLst/>
                          <a:latin typeface="+mn-lt"/>
                          <a:ea typeface="+mn-ea"/>
                          <a:cs typeface="+mn-cs"/>
                        </a:rPr>
                        <a:t>있다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무표정한 유머”</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파킨슨질환</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extLst>
      <p:ext uri="{BB962C8B-B14F-4D97-AF65-F5344CB8AC3E}">
        <p14:creationId xmlns:p14="http://schemas.microsoft.com/office/powerpoint/2010/main" val="131416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10</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61654425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11</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6231890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사전 지식은 사람에 대한 판단을 하는데 도움을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특히 당신이 전에 비슷한 상황에서 이 사람을 만났다면 더욱 그렇다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447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12</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9946162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사전 지식은 사람에 대한 판단을 하는데 도움을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특히 당신이 전에 비슷한 상황에서 이 사람을 만났다면 더욱 그렇다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사람들은 상황과 그들의 기분에 따라 또는 그냥 우연히 다르게 행동할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매 상황에서 항상 행복</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슬프거나 선량한</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악한 사람은 없다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어떤 사람은 가족들과 함께 있을 때는 외향적이고 친구와 있을 때는 매우 수줍어할 수 있다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또는 그 반대로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가끔 당신은 당신 자신에 대해 놀라기도 하지 않는가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2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13</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570429402"/>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개들은 사람들이 위협을 가하는지 그렇지 않은지 느낄 수 있다고 알려져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14</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19859331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15</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4378704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68614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16</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107099626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우리의 현재 감정은 우리의 지각</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사고에 영향을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1. </a:t>
                      </a:r>
                      <a:r>
                        <a:rPr kumimoji="0" lang="ko-KR" altLang="en-US" sz="2000" b="0" i="0" u="none" strike="noStrike" cap="none" normalizeH="0" baseline="0" dirty="0">
                          <a:ln>
                            <a:noFill/>
                          </a:ln>
                          <a:solidFill>
                            <a:srgbClr val="004992"/>
                          </a:solidFill>
                          <a:effectLst/>
                          <a:latin typeface="+mn-lt"/>
                          <a:ea typeface="+mn-ea"/>
                          <a:cs typeface="+mn-cs"/>
                        </a:rPr>
                        <a:t>분노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이해받지 못한다고 느끼는 경향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불신</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2. </a:t>
                      </a:r>
                      <a:r>
                        <a:rPr kumimoji="0" lang="ko-KR" altLang="en-US" sz="2000" b="0" i="0" u="none" strike="noStrike" cap="none" normalizeH="0" baseline="0" dirty="0">
                          <a:ln>
                            <a:noFill/>
                          </a:ln>
                          <a:solidFill>
                            <a:srgbClr val="004992"/>
                          </a:solidFill>
                          <a:effectLst/>
                          <a:latin typeface="+mn-lt"/>
                          <a:ea typeface="+mn-ea"/>
                          <a:cs typeface="+mn-cs"/>
                        </a:rPr>
                        <a:t>우울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모든 것이 실제 그러한 것보다 “더 어두워” 보인다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E3EFF8"/>
                        </a:buClr>
                        <a:buSzTx/>
                        <a:buFont typeface="WingDings"/>
                        <a:buChar char=""/>
                        <a:tabLst/>
                      </a:pPr>
                      <a:r>
                        <a:rPr kumimoji="0" lang="ko-KR" altLang="en-US" sz="2000" b="0" i="0" u="none" strike="noStrike" cap="none" normalizeH="0" baseline="0" dirty="0">
                          <a:ln>
                            <a:noFill/>
                          </a:ln>
                          <a:solidFill>
                            <a:srgbClr val="E3EFF8"/>
                          </a:solidFill>
                          <a:effectLst/>
                          <a:latin typeface="+mn-lt"/>
                          <a:ea typeface="+mn-ea"/>
                          <a:cs typeface="+mn-cs"/>
                        </a:rPr>
                        <a:t>우리는 우리의 직관을 들어야 한다</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그러나</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맹목적으로 그것을 믿지는 마라</a:t>
                      </a:r>
                      <a:r>
                        <a:rPr kumimoji="0" lang="en-US" altLang="ko-KR" sz="2000" b="0" i="0" u="none" strike="noStrike" cap="none" normalizeH="0" baseline="0" dirty="0">
                          <a:ln>
                            <a:noFill/>
                          </a:ln>
                          <a:solidFill>
                            <a:srgbClr val="E3EFF8"/>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75970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17</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9543568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우리의 현재 감정은 우리의 지각</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사고에 영향을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1. </a:t>
                      </a:r>
                      <a:r>
                        <a:rPr kumimoji="0" lang="ko-KR" altLang="en-US" sz="2000" b="0" i="0" u="none" strike="noStrike" cap="none" normalizeH="0" baseline="0" dirty="0">
                          <a:ln>
                            <a:noFill/>
                          </a:ln>
                          <a:solidFill>
                            <a:srgbClr val="004992"/>
                          </a:solidFill>
                          <a:effectLst/>
                          <a:latin typeface="+mn-lt"/>
                          <a:ea typeface="+mn-ea"/>
                          <a:cs typeface="+mn-cs"/>
                        </a:rPr>
                        <a:t>분노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이해받지 못한다고 느끼는 경향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불신</a:t>
                      </a:r>
                      <a:br>
                        <a:rPr kumimoji="0" lang="en-US" altLang="ko-KR" sz="2000" b="0" i="0" u="none" strike="noStrike" cap="none" normalizeH="0" baseline="0">
                          <a:ln>
                            <a:noFill/>
                          </a:ln>
                          <a:solidFill>
                            <a:srgbClr val="333333"/>
                          </a:solidFill>
                          <a:effectLst/>
                          <a:latin typeface="+mn-lt"/>
                          <a:ea typeface="+mn-ea"/>
                          <a:cs typeface="+mn-cs"/>
                        </a:rPr>
                      </a:br>
                      <a:r>
                        <a:rPr kumimoji="0" lang="en-US" altLang="ko-KR" sz="2000" b="0" i="0" u="none" strike="noStrike" cap="none" normalizeH="0" baseline="0">
                          <a:ln>
                            <a:noFill/>
                          </a:ln>
                          <a:solidFill>
                            <a:srgbClr val="333333"/>
                          </a:solidFill>
                          <a:effectLst/>
                          <a:latin typeface="+mn-lt"/>
                          <a:ea typeface="+mn-ea"/>
                          <a:cs typeface="+mn-cs"/>
                        </a:rPr>
                        <a:t>2</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004992"/>
                          </a:solidFill>
                          <a:effectLst/>
                          <a:latin typeface="+mn-lt"/>
                          <a:ea typeface="+mn-ea"/>
                          <a:cs typeface="+mn-cs"/>
                        </a:rPr>
                        <a:t>우울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모든 것이 실제 그러한 것보다 “더 어두워” 보인다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우리의 직관을 들어야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맹목적으로 그것을 믿지는 마라</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665164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외양과 실제</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ko-KR" sz="2400" dirty="0">
                <a:solidFill>
                  <a:srgbClr val="004992"/>
                </a:solidFill>
              </a:rPr>
              <a:t>… </a:t>
            </a:r>
            <a:r>
              <a:rPr lang="ko-KR" altLang="en-US" sz="2400" dirty="0">
                <a:solidFill>
                  <a:srgbClr val="004992"/>
                </a:solidFill>
              </a:rPr>
              <a:t>앞에서 논의된 측면들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언어</a:t>
            </a:r>
            <a:r>
              <a:rPr lang="en-US" altLang="ko-KR" sz="2400" dirty="0">
                <a:solidFill>
                  <a:srgbClr val="004992"/>
                </a:solidFill>
              </a:rPr>
              <a:t>) </a:t>
            </a:r>
            <a:r>
              <a:rPr lang="ko-KR" altLang="en-US" sz="2400" dirty="0">
                <a:solidFill>
                  <a:srgbClr val="004992"/>
                </a:solidFill>
              </a:rPr>
              <a:t>은 그것 자체로 완전히 믿을 수 있는 것은 없다</a:t>
            </a:r>
            <a:r>
              <a:rPr lang="en-US" altLang="ko-KR" sz="2400" dirty="0">
                <a:solidFill>
                  <a:srgbClr val="004992"/>
                </a:solidFill>
              </a:rPr>
              <a:t>! </a:t>
            </a:r>
          </a:p>
          <a:p>
            <a:r>
              <a:rPr lang="ko-KR" altLang="en-US" sz="2400" i="1" dirty="0">
                <a:solidFill>
                  <a:srgbClr val="333333"/>
                </a:solidFill>
              </a:rPr>
              <a:t>모든 측면을 고려해야 한다</a:t>
            </a:r>
            <a:r>
              <a:rPr lang="en-US" altLang="ko-KR" sz="2400" i="1" dirty="0">
                <a:solidFill>
                  <a:srgbClr val="333333"/>
                </a:solidFill>
              </a:rPr>
              <a:t>!</a:t>
            </a:r>
            <a:br>
              <a:rPr lang="en-US" altLang="ko-KR" sz="2400" i="1" dirty="0">
                <a:solidFill>
                  <a:srgbClr val="333333"/>
                </a:solidFill>
              </a:rPr>
            </a:br>
            <a:r>
              <a:rPr lang="ko-KR" altLang="en-US" sz="2400" dirty="0">
                <a:solidFill>
                  <a:srgbClr val="333333"/>
                </a:solidFill>
              </a:rPr>
              <a:t>또한</a:t>
            </a:r>
            <a:r>
              <a:rPr lang="en-US" altLang="ko-KR" sz="2400" dirty="0">
                <a:solidFill>
                  <a:srgbClr val="333333"/>
                </a:solidFill>
              </a:rPr>
              <a:t>, </a:t>
            </a:r>
            <a:r>
              <a:rPr lang="ko-KR" altLang="en-US" sz="2400" dirty="0">
                <a:solidFill>
                  <a:srgbClr val="333333"/>
                </a:solidFill>
              </a:rPr>
              <a:t>그것은 복잡한 상황을 판단하는데 도움을 줄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altLang="de-DE"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AB33EF78-5D95-49D0-9323-13C1BAB6D2FF}" type="slidenum">
              <a:rPr lang="ko-KR" altLang="de-DE" smtClean="0">
                <a:latin typeface="+mn-lt"/>
              </a:rPr>
              <a:pPr>
                <a:def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altLang="de-DE"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a:p>
            <a:pPr marL="342900" lvl="0" indent="-342900" defTabSz="914400" fontAlgn="base">
              <a:buClr>
                <a:srgbClr val="333333"/>
              </a:buClr>
              <a:buFont typeface="WingDings"/>
              <a:buChar char=""/>
            </a:pPr>
            <a:r>
              <a:rPr lang="ko-KR" altLang="en-US" sz="2400" dirty="0">
                <a:solidFill>
                  <a:srgbClr val="004992"/>
                </a:solidFill>
              </a:rPr>
              <a:t>진행 행동으로부터 다른 사람의 의도</a:t>
            </a:r>
            <a:r>
              <a:rPr lang="en-US" altLang="ko-KR" sz="2400" dirty="0">
                <a:solidFill>
                  <a:srgbClr val="004992"/>
                </a:solidFill>
              </a:rPr>
              <a:t>/</a:t>
            </a:r>
            <a:r>
              <a:rPr lang="ko-KR" altLang="en-US" sz="2400" dirty="0">
                <a:solidFill>
                  <a:srgbClr val="004992"/>
                </a:solidFill>
              </a:rPr>
              <a:t>앞으로의 행동을 추리하는 데 어려움</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AB33EF78-5D95-49D0-9323-13C1BAB6D2FF}" type="slidenum">
              <a:rPr lang="ko-KR" altLang="de-DE" smtClean="0">
                <a:latin typeface="+mn-lt"/>
              </a:rPr>
              <a:pPr>
                <a:defRPr/>
              </a:pPr>
              <a:t>20</a:t>
            </a:fld>
            <a:endParaRPr lang="de-DE" altLang="ko-KR">
              <a:latin typeface="+mn-lt"/>
            </a:endParaRPr>
          </a:p>
        </p:txBody>
      </p:sp>
    </p:spTree>
    <p:extLst>
      <p:ext uri="{BB962C8B-B14F-4D97-AF65-F5344CB8AC3E}">
        <p14:creationId xmlns:p14="http://schemas.microsoft.com/office/powerpoint/2010/main" val="83153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정신증이 있는 동안 공감의 부족이 어떻게 오해를 부추기는가 </a:t>
            </a:r>
            <a:r>
              <a:rPr lang="en-US" altLang="ko-KR" sz="3600">
                <a:latin typeface="+mn-lt"/>
                <a:ea typeface="+mn-ea"/>
                <a:cs typeface="+mn-cs"/>
              </a:rPr>
              <a:t>- </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21</a:t>
            </a:fld>
            <a:endParaRPr lang="de-DE" altLang="ko-KR">
              <a:latin typeface="+mn-lt"/>
            </a:endParaRPr>
          </a:p>
        </p:txBody>
      </p:sp>
      <p:sp>
        <p:nvSpPr>
          <p:cNvPr id="46106" name="Rechteck 1"/>
          <p:cNvSpPr>
            <a:spLocks noChangeArrowheads="1"/>
          </p:cNvSpPr>
          <p:nvPr/>
        </p:nvSpPr>
        <p:spPr bwMode="auto">
          <a:xfrm>
            <a:off x="408955"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7678477"/>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 동안 이해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다른 이해들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버스안에 한 남자가 당신을 한동안 쳐다본다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박해자가 드디어 그 모습을 드러낸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당신의 독특한 행동으로 인해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선글라스 착용</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 스스로 눈에 띄게 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상사가 당신의 실수를 질책한다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1" u="none" strike="noStrike" cap="none" normalizeH="0" baseline="0">
                          <a:ln>
                            <a:noFill/>
                          </a:ln>
                          <a:solidFill>
                            <a:srgbClr val="333333"/>
                          </a:solidFill>
                          <a:effectLst/>
                          <a:latin typeface="+mn-lt"/>
                          <a:ea typeface="+mn-ea"/>
                          <a:cs typeface="+mn-cs"/>
                        </a:rPr>
                        <a:t>당신은 이제 곧 해고될 것을 확신한다</a:t>
                      </a:r>
                      <a:r>
                        <a:rPr kumimoji="0" lang="en-US" altLang="ko-KR" sz="2000" b="0" i="1"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상사는 약간 과잉반응했지만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당신을 해고할 계획은 없다 </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그는 원래 약간 까다롭다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친구가 부진한 학업성취에 관한 신문기사를 읽는다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그는 당신이 어렸을 때 좋지 않았던 학업성적을 암시하고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순전히 우연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친구는 그 뉴스에 흥미를 느꼈고</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그는 당신의 학교생활문제에 대해 알지 못한다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22</a:t>
            </a:fld>
            <a:endParaRPr lang="de-DE" altLang="ko-KR">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pPr>
            <a:endParaRPr lang="en-US" altLang="ko-KR" sz="2400" dirty="0">
              <a:solidFill>
                <a:srgbClr val="333333"/>
              </a:solidFill>
            </a:endParaRPr>
          </a:p>
          <a:p>
            <a:pPr lvl="0" defTabSz="914400" fontAlgn="base"/>
            <a:r>
              <a:rPr lang="ko-KR" altLang="en-US" sz="2400" b="1" dirty="0">
                <a:solidFill>
                  <a:srgbClr val="333333"/>
                </a:solidFill>
              </a:rPr>
              <a:t>중요</a:t>
            </a:r>
            <a:endParaRPr lang="de-DE" altLang="ko-KR" sz="2400" b="1"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23</a:t>
            </a:fld>
            <a:endParaRPr lang="de-DE" altLang="ko-KR">
              <a:latin typeface="+mn-lt"/>
            </a:endParaRPr>
          </a:p>
        </p:txBody>
      </p:sp>
    </p:spTree>
    <p:extLst>
      <p:ext uri="{BB962C8B-B14F-4D97-AF65-F5344CB8AC3E}">
        <p14:creationId xmlns:p14="http://schemas.microsoft.com/office/powerpoint/2010/main" val="57606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pPr>
            <a:endParaRPr lang="en-US" altLang="ko-KR" sz="2400" dirty="0">
              <a:solidFill>
                <a:srgbClr val="333333"/>
              </a:solidFill>
            </a:endParaRPr>
          </a:p>
          <a:p>
            <a:pPr lvl="0" defTabSz="914400" fontAlgn="base"/>
            <a:r>
              <a:rPr lang="ko-KR" altLang="en-US" sz="2400" b="1" dirty="0">
                <a:solidFill>
                  <a:srgbClr val="333333"/>
                </a:solidFill>
              </a:rPr>
              <a:t>중요</a:t>
            </a:r>
            <a:endParaRPr lang="de-DE" altLang="ko-KR" sz="2400" b="1"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어떠한 추가적 정보가 명확한 답을 찾는데 필요하겠는가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24</a:t>
            </a:fld>
            <a:endParaRPr lang="de-DE" altLang="ko-KR">
              <a:latin typeface="+mn-lt"/>
            </a:endParaRPr>
          </a:p>
        </p:txBody>
      </p:sp>
    </p:spTree>
    <p:extLst>
      <p:ext uri="{BB962C8B-B14F-4D97-AF65-F5344CB8AC3E}">
        <p14:creationId xmlns:p14="http://schemas.microsoft.com/office/powerpoint/2010/main" val="220700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25</a:t>
            </a:fld>
            <a:endParaRPr lang="de-DE" altLang="ko-KR">
              <a:latin typeface="+mn-lt"/>
            </a:endParaRPr>
          </a:p>
        </p:txBody>
      </p:sp>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소녀는 할머니의 다음 생일에 선물로 무엇을 가져갈까요</a:t>
            </a:r>
            <a:r>
              <a:rPr lang="en-US" altLang="ko-KR" sz="2400">
                <a:solidFill>
                  <a:srgbClr val="004992"/>
                </a:solidFill>
                <a:latin typeface="+mn-lt"/>
              </a:rPr>
              <a:t>?</a:t>
            </a:r>
          </a:p>
          <a:p>
            <a:pPr algn="ctr" eaLnBrk="1" hangingPunct="1">
              <a:spcBef>
                <a:spcPts val="0"/>
              </a:spcBef>
              <a:spcAft>
                <a:spcPts val="0"/>
              </a:spcAft>
              <a:buNone/>
            </a:pPr>
            <a:r>
              <a:rPr lang="ko-KR" altLang="en-US" sz="2400">
                <a:solidFill>
                  <a:srgbClr val="004992"/>
                </a:solidFill>
                <a:latin typeface="+mn-lt"/>
              </a:rPr>
              <a:t>할머니가 기뻐할까요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토피구나</a:t>
            </a:r>
            <a:r>
              <a:rPr lang="en-US" altLang="ko-KR" sz="1200" b="1">
                <a:solidFill>
                  <a:srgbClr val="000000"/>
                </a:solidFill>
                <a:latin typeface="+mn-lt"/>
              </a:rPr>
              <a:t>! </a:t>
            </a:r>
            <a:r>
              <a:rPr lang="ko-KR" altLang="en-US" sz="1200" b="1">
                <a:solidFill>
                  <a:srgbClr val="000000"/>
                </a:solidFill>
                <a:latin typeface="+mn-lt"/>
              </a:rPr>
              <a:t>훌륭해</a:t>
            </a:r>
            <a:r>
              <a:rPr lang="en-US" altLang="ko-KR" sz="1200" b="1">
                <a:solidFill>
                  <a:srgbClr val="000000"/>
                </a:solidFill>
                <a:latin typeface="+mn-lt"/>
              </a:rPr>
              <a:t>, </a:t>
            </a:r>
          </a:p>
          <a:p>
            <a:pPr algn="ctr" eaLnBrk="1" hangingPunct="1">
              <a:spcBef>
                <a:spcPct val="0"/>
              </a:spcBef>
              <a:buFontTx/>
              <a:buNone/>
            </a:pPr>
            <a:r>
              <a:rPr lang="ko-KR" altLang="en-US" sz="1200" b="1">
                <a:solidFill>
                  <a:srgbClr val="000000"/>
                </a:solidFill>
                <a:latin typeface="+mn-lt"/>
              </a:rPr>
              <a:t>고맙다</a:t>
            </a:r>
            <a:r>
              <a:rPr lang="en-US" altLang="ko-KR" sz="1200" b="1">
                <a:solidFill>
                  <a:srgbClr val="000000"/>
                </a:solidFill>
                <a:latin typeface="+mn-lt"/>
              </a:rPr>
              <a:t>!</a:t>
            </a:r>
            <a:endParaRPr lang="de-DE" altLang="de-DE" sz="1200" b="1" dirty="0">
              <a:solidFill>
                <a:srgbClr val="000000"/>
              </a:solidFill>
              <a:latin typeface="+mn-lt"/>
            </a:endParaRPr>
          </a:p>
        </p:txBody>
      </p:sp>
      <p:sp>
        <p:nvSpPr>
          <p:cNvPr id="18"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나는 토피는</a:t>
            </a:r>
          </a:p>
          <a:p>
            <a:pPr algn="ctr" eaLnBrk="1" hangingPunct="1">
              <a:spcBef>
                <a:spcPct val="0"/>
              </a:spcBef>
              <a:buFontTx/>
              <a:buNone/>
            </a:pPr>
            <a:r>
              <a:rPr lang="ko-KR" altLang="en-US" sz="1200" b="1">
                <a:solidFill>
                  <a:srgbClr val="000000"/>
                </a:solidFill>
                <a:latin typeface="+mn-lt"/>
              </a:rPr>
              <a:t>질색이야</a:t>
            </a:r>
            <a:r>
              <a:rPr lang="en-US" altLang="ko-KR" sz="1200" b="1">
                <a:solidFill>
                  <a:srgbClr val="000000"/>
                </a:solidFill>
                <a:latin typeface="+mn-lt"/>
              </a:rPr>
              <a:t>...</a:t>
            </a:r>
            <a:endParaRPr lang="de-DE" altLang="de-DE" sz="1200" b="1" dirty="0">
              <a:solidFill>
                <a:srgbClr val="000000"/>
              </a:solidFill>
              <a:latin typeface="+mn-lt"/>
            </a:endParaRPr>
          </a:p>
        </p:txBody>
      </p:sp>
      <p:sp>
        <p:nvSpPr>
          <p:cNvPr id="23"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26</a:t>
            </a:fld>
            <a:endParaRPr lang="de-DE" altLang="ko-KR">
              <a:latin typeface="+mn-lt"/>
            </a:endParaRPr>
          </a:p>
        </p:txBody>
      </p:sp>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소녀는 할머니의 다음 생일에 선물로 무엇을 가져갈까요</a:t>
            </a:r>
            <a:r>
              <a:rPr lang="en-US" altLang="ko-KR" sz="2400">
                <a:solidFill>
                  <a:srgbClr val="004992"/>
                </a:solidFill>
                <a:latin typeface="+mn-lt"/>
              </a:rPr>
              <a:t>?</a:t>
            </a:r>
          </a:p>
          <a:p>
            <a:pPr algn="ctr" eaLnBrk="1" hangingPunct="1">
              <a:spcBef>
                <a:spcPts val="0"/>
              </a:spcBef>
              <a:spcAft>
                <a:spcPts val="0"/>
              </a:spcAft>
              <a:buNone/>
            </a:pPr>
            <a:r>
              <a:rPr lang="ko-KR" altLang="en-US" sz="2400">
                <a:solidFill>
                  <a:srgbClr val="004992"/>
                </a:solidFill>
                <a:latin typeface="+mn-lt"/>
              </a:rPr>
              <a:t>할머니가 기뻐할까요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토피구나</a:t>
            </a:r>
            <a:r>
              <a:rPr lang="en-US" altLang="ko-KR" sz="1200" b="1">
                <a:solidFill>
                  <a:srgbClr val="000000"/>
                </a:solidFill>
                <a:latin typeface="+mn-lt"/>
              </a:rPr>
              <a:t>! </a:t>
            </a:r>
            <a:r>
              <a:rPr lang="ko-KR" altLang="en-US" sz="1200" b="1">
                <a:solidFill>
                  <a:srgbClr val="000000"/>
                </a:solidFill>
                <a:latin typeface="+mn-lt"/>
              </a:rPr>
              <a:t>훌륭해</a:t>
            </a:r>
            <a:r>
              <a:rPr lang="en-US" altLang="ko-KR" sz="1200" b="1">
                <a:solidFill>
                  <a:srgbClr val="000000"/>
                </a:solidFill>
                <a:latin typeface="+mn-lt"/>
              </a:rPr>
              <a:t>, </a:t>
            </a:r>
          </a:p>
          <a:p>
            <a:pPr algn="ctr" eaLnBrk="1" hangingPunct="1">
              <a:spcBef>
                <a:spcPct val="0"/>
              </a:spcBef>
              <a:buFontTx/>
              <a:buNone/>
            </a:pPr>
            <a:r>
              <a:rPr lang="ko-KR" altLang="en-US" sz="1200" b="1">
                <a:solidFill>
                  <a:srgbClr val="000000"/>
                </a:solidFill>
                <a:latin typeface="+mn-lt"/>
              </a:rPr>
              <a:t>고맙다</a:t>
            </a:r>
            <a:r>
              <a:rPr lang="en-US" altLang="ko-KR" sz="1200" b="1">
                <a:solidFill>
                  <a:srgbClr val="000000"/>
                </a:solidFill>
                <a:latin typeface="+mn-lt"/>
              </a:rPr>
              <a:t>!</a:t>
            </a:r>
            <a:endParaRPr lang="de-DE" altLang="de-DE" sz="1200" b="1" dirty="0">
              <a:solidFill>
                <a:srgbClr val="000000"/>
              </a:solidFill>
              <a:latin typeface="+mn-lt"/>
            </a:endParaRPr>
          </a:p>
        </p:txBody>
      </p:sp>
      <p:pic>
        <p:nvPicPr>
          <p:cNvPr id="1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나는 토피는</a:t>
            </a:r>
          </a:p>
          <a:p>
            <a:pPr algn="ctr" eaLnBrk="1" hangingPunct="1">
              <a:spcBef>
                <a:spcPct val="0"/>
              </a:spcBef>
              <a:buFontTx/>
              <a:buNone/>
            </a:pPr>
            <a:r>
              <a:rPr lang="ko-KR" altLang="en-US" sz="1200" b="1">
                <a:solidFill>
                  <a:srgbClr val="000000"/>
                </a:solidFill>
                <a:latin typeface="+mn-lt"/>
              </a:rPr>
              <a:t>질색이야</a:t>
            </a:r>
            <a:r>
              <a:rPr lang="en-US" altLang="ko-KR" sz="1200" b="1">
                <a:solidFill>
                  <a:srgbClr val="000000"/>
                </a:solidFill>
                <a:latin typeface="+mn-lt"/>
              </a:rPr>
              <a:t>...</a:t>
            </a:r>
            <a:endParaRPr lang="de-DE" altLang="de-DE" sz="1200" b="1" dirty="0">
              <a:solidFill>
                <a:srgbClr val="000000"/>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defTabSz="914400" fontAlgn="base">
              <a:lnSpc>
                <a:spcPct val="105000"/>
              </a:lnSpc>
              <a:spcBef>
                <a:spcPts val="1999"/>
              </a:spcBef>
            </a:pPr>
            <a:r>
              <a:rPr lang="ko-KR" altLang="en-US" sz="3600">
                <a:solidFill>
                  <a:srgbClr val="004992"/>
                </a:solidFill>
                <a:latin typeface="+mn-lt"/>
                <a:ea typeface="+mn-ea"/>
                <a:cs typeface="+mn-cs"/>
              </a:rPr>
              <a:t>할머니의 생일</a:t>
            </a:r>
            <a:br>
              <a:rPr lang="ko-KR" altLang="en-US" sz="3600">
                <a:solidFill>
                  <a:srgbClr val="004992"/>
                </a:solidFill>
                <a:latin typeface="+mn-lt"/>
                <a:ea typeface="+mn-ea"/>
                <a:cs typeface="+mn-cs"/>
              </a:rPr>
            </a:br>
            <a:r>
              <a:rPr lang="ko-KR" altLang="en-US">
                <a:solidFill>
                  <a:srgbClr val="004992"/>
                </a:solidFill>
                <a:latin typeface="+mn-lt"/>
                <a:ea typeface="+mn-ea"/>
                <a:cs typeface="+mn-cs"/>
              </a:rPr>
              <a:t>소녀는 내년에 할머니에게 무엇을 가져갈까요</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27</a:t>
            </a:fld>
            <a:endParaRPr lang="de-DE" altLang="ko-KR">
              <a:latin typeface="+mn-lt"/>
            </a:endParaRPr>
          </a:p>
        </p:txBody>
      </p:sp>
      <p:sp>
        <p:nvSpPr>
          <p:cNvPr id="17" name="Caption_16"/>
          <p:cNvSpPr txBox="1">
            <a:spLocks noChangeArrowheads="1"/>
          </p:cNvSpPr>
          <p:nvPr/>
        </p:nvSpPr>
        <p:spPr bwMode="auto">
          <a:xfrm>
            <a:off x="1571617" y="5251280"/>
            <a:ext cx="9051941" cy="12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ko-KR" altLang="en-US" sz="1800" b="1" dirty="0">
                <a:solidFill>
                  <a:srgbClr val="004992"/>
                </a:solidFill>
                <a:latin typeface="+mn-lt"/>
              </a:rPr>
              <a:t>아마도</a:t>
            </a:r>
            <a:r>
              <a:rPr lang="en-US" altLang="ko-KR" sz="1800" b="1" dirty="0">
                <a:solidFill>
                  <a:srgbClr val="004992"/>
                </a:solidFill>
                <a:latin typeface="+mn-lt"/>
              </a:rPr>
              <a:t>:</a:t>
            </a:r>
            <a:r>
              <a:rPr lang="en-US" altLang="ko-KR" sz="1800" dirty="0">
                <a:solidFill>
                  <a:srgbClr val="004992"/>
                </a:solidFill>
                <a:latin typeface="+mn-lt"/>
              </a:rPr>
              <a:t> </a:t>
            </a:r>
            <a:r>
              <a:rPr lang="ko-KR" altLang="en-US" sz="1800" dirty="0">
                <a:solidFill>
                  <a:srgbClr val="333333"/>
                </a:solidFill>
                <a:latin typeface="+mn-lt"/>
              </a:rPr>
              <a:t>다시 토피상자를 가져갈 것</a:t>
            </a:r>
            <a:r>
              <a:rPr lang="en-US" altLang="ko-KR" sz="1800" dirty="0">
                <a:solidFill>
                  <a:srgbClr val="333333"/>
                </a:solidFill>
                <a:latin typeface="+mn-lt"/>
              </a:rPr>
              <a:t>. </a:t>
            </a:r>
            <a:r>
              <a:rPr lang="ko-KR" altLang="en-US" sz="1800" dirty="0">
                <a:solidFill>
                  <a:srgbClr val="333333"/>
                </a:solidFill>
                <a:latin typeface="+mn-lt"/>
              </a:rPr>
              <a:t>왜냐하면 할머니가 지난번에 너무 기뻐하셨기 때문에</a:t>
            </a:r>
            <a:r>
              <a:rPr lang="en-US" altLang="ko-KR" sz="1800" dirty="0">
                <a:solidFill>
                  <a:srgbClr val="333333"/>
                </a:solidFill>
                <a:latin typeface="+mn-lt"/>
              </a:rPr>
              <a:t>.</a:t>
            </a:r>
          </a:p>
          <a:p>
            <a:pPr eaLnBrk="1" hangingPunct="1">
              <a:lnSpc>
                <a:spcPct val="105000"/>
              </a:lnSpc>
              <a:spcBef>
                <a:spcPts val="1999"/>
              </a:spcBef>
              <a:spcAft>
                <a:spcPts val="0"/>
              </a:spcAft>
              <a:buNone/>
            </a:pPr>
            <a:r>
              <a:rPr lang="ko-KR" altLang="en-US" sz="1800" b="1" dirty="0">
                <a:solidFill>
                  <a:srgbClr val="004992"/>
                </a:solidFill>
                <a:latin typeface="+mn-lt"/>
              </a:rPr>
              <a:t>일어날 것 같지 않은</a:t>
            </a:r>
            <a:r>
              <a:rPr lang="en-US" altLang="ko-KR" sz="1800" b="1" dirty="0">
                <a:solidFill>
                  <a:srgbClr val="004992"/>
                </a:solidFill>
                <a:latin typeface="+mn-lt"/>
              </a:rPr>
              <a:t>:</a:t>
            </a:r>
            <a:r>
              <a:rPr lang="en-US" altLang="ko-KR" sz="1800" dirty="0">
                <a:solidFill>
                  <a:srgbClr val="004992"/>
                </a:solidFill>
                <a:latin typeface="+mn-lt"/>
              </a:rPr>
              <a:t> </a:t>
            </a:r>
            <a:r>
              <a:rPr lang="ko-KR" altLang="en-US" sz="1800" dirty="0">
                <a:solidFill>
                  <a:srgbClr val="333333"/>
                </a:solidFill>
                <a:latin typeface="+mn-lt"/>
              </a:rPr>
              <a:t>소녀는 할머니가 토피를 좋아하지 않는다는 것을 눈치채고</a:t>
            </a:r>
            <a:r>
              <a:rPr lang="en-US" altLang="ko-KR" sz="1800" dirty="0">
                <a:solidFill>
                  <a:srgbClr val="333333"/>
                </a:solidFill>
                <a:latin typeface="+mn-lt"/>
              </a:rPr>
              <a:t>, </a:t>
            </a:r>
            <a:r>
              <a:rPr lang="ko-KR" altLang="en-US" sz="1800" dirty="0">
                <a:solidFill>
                  <a:srgbClr val="333333"/>
                </a:solidFill>
                <a:latin typeface="+mn-lt"/>
              </a:rPr>
              <a:t>다음 생일에는 다른 것을 가져갈 것이다</a:t>
            </a:r>
            <a:r>
              <a:rPr lang="en-US" altLang="ko-KR" sz="1800" dirty="0">
                <a:solidFill>
                  <a:srgbClr val="333333"/>
                </a:solidFill>
                <a:latin typeface="+mn-lt"/>
              </a:rPr>
              <a:t>.</a:t>
            </a:r>
            <a:endParaRPr lang="de-DE" altLang="de-DE" sz="1800" dirty="0">
              <a:solidFill>
                <a:srgbClr val="333333"/>
              </a:solidFill>
              <a:latin typeface="+mn-lt"/>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토피구나</a:t>
            </a:r>
            <a:r>
              <a:rPr lang="en-US" altLang="ko-KR" sz="1200" b="1">
                <a:solidFill>
                  <a:srgbClr val="000000"/>
                </a:solidFill>
                <a:latin typeface="+mn-lt"/>
              </a:rPr>
              <a:t>! </a:t>
            </a:r>
            <a:r>
              <a:rPr lang="ko-KR" altLang="en-US" sz="1200" b="1">
                <a:solidFill>
                  <a:srgbClr val="000000"/>
                </a:solidFill>
                <a:latin typeface="+mn-lt"/>
              </a:rPr>
              <a:t>훌륭해</a:t>
            </a:r>
            <a:r>
              <a:rPr lang="en-US" altLang="ko-KR" sz="1200" b="1">
                <a:solidFill>
                  <a:srgbClr val="000000"/>
                </a:solidFill>
                <a:latin typeface="+mn-lt"/>
              </a:rPr>
              <a:t>, </a:t>
            </a:r>
          </a:p>
          <a:p>
            <a:pPr algn="ctr" eaLnBrk="1" hangingPunct="1">
              <a:spcBef>
                <a:spcPct val="0"/>
              </a:spcBef>
              <a:buFontTx/>
              <a:buNone/>
            </a:pPr>
            <a:r>
              <a:rPr lang="ko-KR" altLang="en-US" sz="1200" b="1">
                <a:solidFill>
                  <a:srgbClr val="000000"/>
                </a:solidFill>
                <a:latin typeface="+mn-lt"/>
              </a:rPr>
              <a:t>고맙다</a:t>
            </a:r>
            <a:r>
              <a:rPr lang="en-US" altLang="ko-KR" sz="1200" b="1">
                <a:solidFill>
                  <a:srgbClr val="000000"/>
                </a:solidFill>
                <a:latin typeface="+mn-lt"/>
              </a:rPr>
              <a:t>!</a:t>
            </a:r>
            <a:endParaRPr lang="de-DE" altLang="de-DE" sz="1200" b="1" dirty="0">
              <a:solidFill>
                <a:srgbClr val="000000"/>
              </a:solidFill>
              <a:latin typeface="+mn-lt"/>
            </a:endParaRPr>
          </a:p>
        </p:txBody>
      </p:sp>
      <p:pic>
        <p:nvPicPr>
          <p:cNvPr id="2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나는 토피는</a:t>
            </a:r>
          </a:p>
          <a:p>
            <a:pPr algn="ctr" eaLnBrk="1" hangingPunct="1">
              <a:spcBef>
                <a:spcPct val="0"/>
              </a:spcBef>
              <a:buFontTx/>
              <a:buNone/>
            </a:pPr>
            <a:r>
              <a:rPr lang="ko-KR" altLang="en-US" sz="1200" b="1">
                <a:solidFill>
                  <a:srgbClr val="000000"/>
                </a:solidFill>
                <a:latin typeface="+mn-lt"/>
              </a:rPr>
              <a:t>질색이야</a:t>
            </a:r>
            <a:r>
              <a:rPr lang="en-US" altLang="ko-KR" sz="1200" b="1">
                <a:solidFill>
                  <a:srgbClr val="000000"/>
                </a:solidFill>
                <a:latin typeface="+mn-lt"/>
              </a:rPr>
              <a:t>...</a:t>
            </a:r>
            <a:endParaRPr lang="de-DE" altLang="de-DE" sz="1200" b="1" dirty="0">
              <a:solidFill>
                <a:srgbClr val="000000"/>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갑시다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28</a:t>
            </a:fld>
            <a:endParaRPr lang="de-DE" altLang="ko-KR">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29</a:t>
            </a:fld>
            <a:endParaRPr lang="de-DE" altLang="ko-KR">
              <a:latin typeface="+mn-lt"/>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ko-KR" altLang="en-US" sz="2400" spc="-10" dirty="0">
                <a:solidFill>
                  <a:srgbClr val="004992"/>
                </a:solidFill>
                <a:latin typeface="+mn-lt"/>
              </a:rPr>
              <a:t>상사는 차가운 사람일까요</a:t>
            </a:r>
            <a:r>
              <a:rPr lang="en-US" altLang="ko-KR" sz="2400" spc="-10" dirty="0">
                <a:solidFill>
                  <a:srgbClr val="004992"/>
                </a:solidFill>
                <a:latin typeface="+mn-lt"/>
              </a:rPr>
              <a:t>? </a:t>
            </a:r>
            <a:r>
              <a:rPr lang="ko-KR" altLang="en-US" sz="2400" spc="-10" dirty="0">
                <a:solidFill>
                  <a:srgbClr val="004992"/>
                </a:solidFill>
                <a:latin typeface="+mn-lt"/>
              </a:rPr>
              <a:t>우리가 결론을 내리기 위해서는 추가적인 정보가 필요할까요</a:t>
            </a:r>
            <a:r>
              <a:rPr lang="en-US" altLang="ko-KR" sz="2400" spc="-10" dirty="0">
                <a:solidFill>
                  <a:srgbClr val="004992"/>
                </a:solidFill>
                <a:latin typeface="+mn-lt"/>
              </a:rPr>
              <a:t>?</a:t>
            </a:r>
            <a:endParaRPr sz="2400" dirty="0">
              <a:solidFill>
                <a:srgbClr val="004992"/>
              </a:solidFill>
              <a:latin typeface="+mn-lt"/>
            </a:endParaRPr>
          </a:p>
        </p:txBody>
      </p:sp>
      <p:sp>
        <p:nvSpPr>
          <p:cNvPr id="15" name="Caption_14"/>
          <p:cNvSpPr txBox="1"/>
          <p:nvPr/>
        </p:nvSpPr>
        <p:spPr>
          <a:xfrm>
            <a:off x="3354387" y="1295400"/>
            <a:ext cx="1005840" cy="797961"/>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ko-KR" altLang="en-US" sz="1200">
                <a:latin typeface="+mn-lt"/>
              </a:rPr>
              <a:t>매우 유감이군요</a:t>
            </a:r>
            <a:r>
              <a:rPr lang="en-US" altLang="ko-KR" sz="1200">
                <a:latin typeface="+mn-lt"/>
              </a:rPr>
              <a:t>.</a:t>
            </a:r>
            <a:endParaRPr sz="1200" dirty="0">
              <a:latin typeface="+mn-lt"/>
            </a:endParaRPr>
          </a:p>
        </p:txBody>
      </p:sp>
      <p:sp>
        <p:nvSpPr>
          <p:cNvPr id="16"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ko-KR" altLang="en-US" sz="1100">
                <a:latin typeface="+mn-lt"/>
              </a:rPr>
              <a:t>내가 어떻게 지금도 일할 생각을 하지</a:t>
            </a:r>
            <a:r>
              <a:rPr lang="en-US" altLang="ko-KR" sz="1100">
                <a:latin typeface="+mn-lt"/>
              </a:rPr>
              <a:t>?</a:t>
            </a:r>
            <a:endParaRPr lang="de-DE" altLang="de-DE" sz="1100" dirty="0">
              <a:latin typeface="+mn-lt"/>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ko-KR" altLang="en-US" sz="1100">
                <a:latin typeface="+mn-lt"/>
              </a:rPr>
              <a:t>이건 용납할 수 없어요</a:t>
            </a:r>
            <a:r>
              <a:rPr lang="en-US" altLang="ko-KR" sz="1100">
                <a:latin typeface="+mn-lt"/>
              </a:rPr>
              <a:t>.</a:t>
            </a:r>
            <a:endParaRPr lang="de-DE" altLang="de-DE" sz="1100" dirty="0">
              <a:latin typeface="+mn-lt"/>
            </a:endParaRPr>
          </a:p>
        </p:txBody>
      </p:sp>
      <p:sp>
        <p:nvSpPr>
          <p:cNvPr id="18"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30</a:t>
            </a:fld>
            <a:endParaRPr lang="de-DE" altLang="ko-KR">
              <a:latin typeface="+mn-lt"/>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ko-KR" altLang="en-US" sz="2400" spc="-10" dirty="0">
                <a:solidFill>
                  <a:srgbClr val="004992"/>
                </a:solidFill>
                <a:latin typeface="+mn-lt"/>
              </a:rPr>
              <a:t>상사는 차가운 사람일까요</a:t>
            </a:r>
            <a:r>
              <a:rPr lang="en-US" altLang="ko-KR" sz="2400" spc="-10" dirty="0">
                <a:solidFill>
                  <a:srgbClr val="004992"/>
                </a:solidFill>
                <a:latin typeface="+mn-lt"/>
              </a:rPr>
              <a:t>? </a:t>
            </a:r>
            <a:r>
              <a:rPr lang="ko-KR" altLang="en-US" sz="2400" spc="-10" dirty="0">
                <a:solidFill>
                  <a:srgbClr val="004992"/>
                </a:solidFill>
                <a:latin typeface="+mn-lt"/>
              </a:rPr>
              <a:t>우리가 결론을 내리기 위해서는 추가적인 정보가 필요할까요</a:t>
            </a:r>
            <a:r>
              <a:rPr lang="en-US" altLang="ko-KR" sz="2400" spc="-10" dirty="0">
                <a:solidFill>
                  <a:srgbClr val="004992"/>
                </a:solidFill>
                <a:latin typeface="+mn-lt"/>
              </a:rPr>
              <a:t>?</a:t>
            </a:r>
            <a:endParaRPr sz="2400" dirty="0">
              <a:solidFill>
                <a:srgbClr val="004992"/>
              </a:solidFill>
              <a:latin typeface="+mn-lt"/>
            </a:endParaRPr>
          </a:p>
        </p:txBody>
      </p:sp>
      <p:sp>
        <p:nvSpPr>
          <p:cNvPr id="15" name="Caption_14"/>
          <p:cNvSpPr txBox="1"/>
          <p:nvPr/>
        </p:nvSpPr>
        <p:spPr>
          <a:xfrm>
            <a:off x="3354387" y="1295400"/>
            <a:ext cx="1005840" cy="797961"/>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ko-KR" altLang="en-US" sz="1200">
                <a:latin typeface="+mn-lt"/>
              </a:rPr>
              <a:t>매우 유감이군요</a:t>
            </a:r>
            <a:r>
              <a:rPr lang="en-US" altLang="ko-KR" sz="1200">
                <a:latin typeface="+mn-lt"/>
              </a:rPr>
              <a:t>.</a:t>
            </a:r>
            <a:endParaRPr sz="1200" dirty="0">
              <a:latin typeface="+mn-lt"/>
            </a:endParaRPr>
          </a:p>
        </p:txBody>
      </p:sp>
      <p:sp>
        <p:nvSpPr>
          <p:cNvPr id="16"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ko-KR" altLang="en-US" sz="1100">
                <a:latin typeface="+mn-lt"/>
              </a:rPr>
              <a:t>내가 어떻게 지금도 일할 생각을 하지</a:t>
            </a:r>
            <a:r>
              <a:rPr lang="en-US" altLang="ko-KR" sz="1100">
                <a:latin typeface="+mn-lt"/>
              </a:rPr>
              <a:t>?</a:t>
            </a:r>
            <a:endParaRPr lang="de-DE" altLang="de-DE" sz="1100" dirty="0">
              <a:latin typeface="+mn-lt"/>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ko-KR" altLang="en-US" sz="1100">
                <a:latin typeface="+mn-lt"/>
              </a:rPr>
              <a:t>이건 용납할 수 없어요</a:t>
            </a:r>
            <a:r>
              <a:rPr lang="en-US" altLang="ko-KR" sz="1100">
                <a:latin typeface="+mn-lt"/>
              </a:rPr>
              <a:t>.</a:t>
            </a:r>
            <a:endParaRPr lang="de-DE" altLang="de-DE" sz="1100" dirty="0">
              <a:latin typeface="+mn-lt"/>
            </a:endParaRP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253279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31</a:t>
            </a:fld>
            <a:endParaRPr lang="de-DE" altLang="ko-KR">
              <a:latin typeface="+mn-lt"/>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ko-KR" altLang="en-US" sz="2400" spc="-10" dirty="0">
                <a:solidFill>
                  <a:srgbClr val="004992"/>
                </a:solidFill>
                <a:latin typeface="+mn-lt"/>
              </a:rPr>
              <a:t>상사는 차가운 사람일까요</a:t>
            </a:r>
            <a:r>
              <a:rPr lang="en-US" altLang="ko-KR" sz="2400" spc="-10" dirty="0">
                <a:solidFill>
                  <a:srgbClr val="004992"/>
                </a:solidFill>
                <a:latin typeface="+mn-lt"/>
              </a:rPr>
              <a:t>? </a:t>
            </a:r>
            <a:r>
              <a:rPr lang="ko-KR" altLang="en-US" sz="2400" spc="-10" dirty="0">
                <a:solidFill>
                  <a:srgbClr val="004992"/>
                </a:solidFill>
                <a:latin typeface="+mn-lt"/>
              </a:rPr>
              <a:t>우리가 결론을 내리기 위해서는 추가적인 정보가 필요할까요</a:t>
            </a:r>
            <a:r>
              <a:rPr lang="en-US" altLang="ko-KR" sz="2400" spc="-10" dirty="0">
                <a:solidFill>
                  <a:srgbClr val="004992"/>
                </a:solidFill>
                <a:latin typeface="+mn-lt"/>
              </a:rPr>
              <a:t>?</a:t>
            </a:r>
            <a:endParaRPr sz="2400" dirty="0">
              <a:solidFill>
                <a:srgbClr val="004992"/>
              </a:solidFill>
              <a:latin typeface="+mn-lt"/>
            </a:endParaRPr>
          </a:p>
        </p:txBody>
      </p:sp>
      <p:sp>
        <p:nvSpPr>
          <p:cNvPr id="15" name="Caption_14"/>
          <p:cNvSpPr txBox="1"/>
          <p:nvPr/>
        </p:nvSpPr>
        <p:spPr>
          <a:xfrm>
            <a:off x="3354387" y="1295400"/>
            <a:ext cx="1005840" cy="495006"/>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ko-KR" altLang="en-US" sz="1100">
                <a:latin typeface="+mn-lt"/>
              </a:rPr>
              <a:t>매우 유감이군요</a:t>
            </a:r>
            <a:r>
              <a:rPr lang="en-US" altLang="ko-KR" sz="1100">
                <a:latin typeface="+mn-lt"/>
              </a:rPr>
              <a:t>.</a:t>
            </a:r>
            <a:endParaRPr sz="1100" dirty="0">
              <a:latin typeface="+mn-lt"/>
            </a:endParaRPr>
          </a:p>
        </p:txBody>
      </p:sp>
      <p:sp>
        <p:nvSpPr>
          <p:cNvPr id="16"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ko-KR" altLang="en-US" sz="1100">
                <a:latin typeface="+mn-lt"/>
              </a:rPr>
              <a:t>내가 어떻게 지금도 일할 생각을 하지</a:t>
            </a:r>
            <a:r>
              <a:rPr lang="en-US" altLang="ko-KR" sz="1100">
                <a:latin typeface="+mn-lt"/>
              </a:rPr>
              <a:t>?</a:t>
            </a:r>
            <a:endParaRPr lang="de-DE" altLang="de-DE" sz="1100" dirty="0">
              <a:latin typeface="+mn-lt"/>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ko-KR" altLang="en-US" sz="1100" dirty="0">
                <a:latin typeface="+mn-lt"/>
              </a:rPr>
              <a:t>이건 용납할 수 없어요</a:t>
            </a:r>
            <a:r>
              <a:rPr lang="en-US" altLang="ko-KR" sz="1100" dirty="0">
                <a:latin typeface="+mn-lt"/>
              </a:rPr>
              <a:t>.</a:t>
            </a:r>
            <a:endParaRPr lang="de-DE" altLang="de-DE" sz="1100" dirty="0">
              <a:latin typeface="+mn-lt"/>
            </a:endParaRPr>
          </a:p>
        </p:txBody>
      </p:sp>
    </p:spTree>
    <p:extLst>
      <p:ext uri="{BB962C8B-B14F-4D97-AF65-F5344CB8AC3E}">
        <p14:creationId xmlns:p14="http://schemas.microsoft.com/office/powerpoint/2010/main" val="1411956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32</a:t>
            </a:fld>
            <a:endParaRPr lang="de-DE" altLang="ko-KR">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경찰관은 무엇을 생각할까요</a:t>
            </a:r>
            <a:r>
              <a:rPr lang="en-US" altLang="ko-KR" sz="2400">
                <a:solidFill>
                  <a:srgbClr val="004992"/>
                </a:solidFill>
                <a:latin typeface="+mn-lt"/>
              </a:rPr>
              <a:t>... </a:t>
            </a:r>
            <a:r>
              <a:rPr lang="ko-KR" altLang="en-US" sz="2400">
                <a:solidFill>
                  <a:srgbClr val="004992"/>
                </a:solidFill>
                <a:latin typeface="+mn-lt"/>
              </a:rPr>
              <a:t>그는 전체적으로 징계할까요</a:t>
            </a:r>
            <a:r>
              <a:rPr lang="en-US" altLang="ko-KR" sz="2400">
                <a:solidFill>
                  <a:srgbClr val="004992"/>
                </a:solidFill>
                <a:latin typeface="+mn-lt"/>
              </a:rPr>
              <a:t>? </a:t>
            </a:r>
            <a:r>
              <a:rPr lang="ko-KR" altLang="en-US" sz="2400">
                <a:solidFill>
                  <a:srgbClr val="004992"/>
                </a:solidFill>
                <a:latin typeface="+mn-lt"/>
              </a:rPr>
              <a:t>부분적으로 징계할까요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9"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33</a:t>
            </a:fld>
            <a:endParaRPr lang="de-DE" altLang="ko-KR">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경찰관은 무엇을 생각할까요</a:t>
            </a:r>
            <a:r>
              <a:rPr lang="en-US" altLang="ko-KR" sz="2400">
                <a:solidFill>
                  <a:srgbClr val="004992"/>
                </a:solidFill>
                <a:latin typeface="+mn-lt"/>
              </a:rPr>
              <a:t>... </a:t>
            </a:r>
            <a:r>
              <a:rPr lang="ko-KR" altLang="en-US" sz="2400">
                <a:solidFill>
                  <a:srgbClr val="004992"/>
                </a:solidFill>
                <a:latin typeface="+mn-lt"/>
              </a:rPr>
              <a:t>그는 전체적으로 징계할까요</a:t>
            </a:r>
            <a:r>
              <a:rPr lang="en-US" altLang="ko-KR" sz="2400">
                <a:solidFill>
                  <a:srgbClr val="004992"/>
                </a:solidFill>
                <a:latin typeface="+mn-lt"/>
              </a:rPr>
              <a:t>? </a:t>
            </a:r>
            <a:r>
              <a:rPr lang="ko-KR" altLang="en-US" sz="2400">
                <a:solidFill>
                  <a:srgbClr val="004992"/>
                </a:solidFill>
                <a:latin typeface="+mn-lt"/>
              </a:rPr>
              <a:t>부분적으로 징계할까요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5029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34</a:t>
            </a:fld>
            <a:endParaRPr lang="de-DE" altLang="ko-KR">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경찰관은 무엇을 생각할까요</a:t>
            </a:r>
            <a:r>
              <a:rPr lang="en-US" altLang="ko-KR" sz="2400">
                <a:solidFill>
                  <a:srgbClr val="004992"/>
                </a:solidFill>
                <a:latin typeface="+mn-lt"/>
              </a:rPr>
              <a:t>... </a:t>
            </a:r>
            <a:r>
              <a:rPr lang="ko-KR" altLang="en-US" sz="2400">
                <a:solidFill>
                  <a:srgbClr val="004992"/>
                </a:solidFill>
                <a:latin typeface="+mn-lt"/>
              </a:rPr>
              <a:t>그는 전체적으로 징계할까요</a:t>
            </a:r>
            <a:r>
              <a:rPr lang="en-US" altLang="ko-KR" sz="2400">
                <a:solidFill>
                  <a:srgbClr val="004992"/>
                </a:solidFill>
                <a:latin typeface="+mn-lt"/>
              </a:rPr>
              <a:t>? </a:t>
            </a:r>
            <a:r>
              <a:rPr lang="ko-KR" altLang="en-US" sz="2400">
                <a:solidFill>
                  <a:srgbClr val="004992"/>
                </a:solidFill>
                <a:latin typeface="+mn-lt"/>
              </a:rPr>
              <a:t>부분적으로 징계할까요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563664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35</a:t>
            </a:fld>
            <a:endParaRPr lang="de-DE" altLang="ko-KR">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경찰관은 무엇을 생각할까요</a:t>
            </a:r>
            <a:r>
              <a:rPr lang="en-US" altLang="ko-KR" sz="2400">
                <a:solidFill>
                  <a:srgbClr val="004992"/>
                </a:solidFill>
                <a:latin typeface="+mn-lt"/>
              </a:rPr>
              <a:t>... </a:t>
            </a:r>
            <a:r>
              <a:rPr lang="ko-KR" altLang="en-US" sz="2400">
                <a:solidFill>
                  <a:srgbClr val="004992"/>
                </a:solidFill>
                <a:latin typeface="+mn-lt"/>
              </a:rPr>
              <a:t>그는 전체적으로 징계할까요</a:t>
            </a:r>
            <a:r>
              <a:rPr lang="en-US" altLang="ko-KR" sz="2400">
                <a:solidFill>
                  <a:srgbClr val="004992"/>
                </a:solidFill>
                <a:latin typeface="+mn-lt"/>
              </a:rPr>
              <a:t>? </a:t>
            </a:r>
            <a:r>
              <a:rPr lang="ko-KR" altLang="en-US" sz="2400">
                <a:solidFill>
                  <a:srgbClr val="004992"/>
                </a:solidFill>
                <a:latin typeface="+mn-lt"/>
              </a:rPr>
              <a:t>부분적으로 징계할까요</a:t>
            </a:r>
            <a:r>
              <a:rPr lang="en-US" altLang="ko-KR" sz="2400">
                <a:solidFill>
                  <a:srgbClr val="004992"/>
                </a:solidFill>
                <a:latin typeface="+mn-lt"/>
              </a:rPr>
              <a:t>?</a:t>
            </a:r>
            <a:endParaRPr lang="de-DE" altLang="de-DE" sz="2400" dirty="0">
              <a:solidFill>
                <a:srgbClr val="004992"/>
              </a:solidFill>
              <a:latin typeface="+mn-lt"/>
            </a:endParaRPr>
          </a:p>
        </p:txBody>
      </p:sp>
    </p:spTree>
    <p:extLst>
      <p:ext uri="{BB962C8B-B14F-4D97-AF65-F5344CB8AC3E}">
        <p14:creationId xmlns:p14="http://schemas.microsoft.com/office/powerpoint/2010/main" val="4174363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36</a:t>
            </a:fld>
            <a:endParaRPr lang="de-DE" altLang="ko-KR">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ko-KR" altLang="en-US" sz="2400" spc="-10">
                <a:solidFill>
                  <a:srgbClr val="004992"/>
                </a:solidFill>
                <a:latin typeface="+mn-lt"/>
              </a:rPr>
              <a:t>은행직원은 깜짝 놀랐나요</a:t>
            </a:r>
            <a:r>
              <a:rPr lang="en-US" altLang="ko-KR" sz="2400" spc="-10">
                <a:solidFill>
                  <a:srgbClr val="004992"/>
                </a:solidFill>
                <a:latin typeface="+mn-lt"/>
              </a:rPr>
              <a:t>?</a:t>
            </a:r>
            <a:endParaRPr sz="2400" dirty="0">
              <a:solidFill>
                <a:srgbClr val="004992"/>
              </a:solidFill>
              <a:latin typeface="+mn-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ko-KR" altLang="en-US" sz="900" b="1">
                <a:latin typeface="+mn-lt"/>
                <a:ea typeface="+mn-ea"/>
              </a:rPr>
              <a:t>은행</a:t>
            </a:r>
            <a:endParaRPr lang="en-US" altLang="de-DE" sz="900" b="1" dirty="0">
              <a:latin typeface="+mn-lt"/>
              <a:ea typeface="+mn-ea"/>
            </a:endParaRPr>
          </a:p>
        </p:txBody>
      </p:sp>
      <p:sp>
        <p:nvSpPr>
          <p:cNvPr id="2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ko-KR" altLang="en-US" sz="900" b="1" dirty="0">
                <a:latin typeface="+mn-lt"/>
              </a:rPr>
              <a:t>돈내놔</a:t>
            </a:r>
            <a:r>
              <a:rPr lang="en-US" altLang="ko-KR" sz="900" b="1" dirty="0">
                <a:latin typeface="+mn-lt"/>
              </a:rPr>
              <a:t>. </a:t>
            </a:r>
            <a:r>
              <a:rPr lang="ko-KR" altLang="en-US" sz="900" b="1" dirty="0">
                <a:latin typeface="+mn-lt"/>
              </a:rPr>
              <a:t>그렇지 않으면 쏘겠다</a:t>
            </a:r>
            <a:r>
              <a:rPr lang="en-US" altLang="ko-KR" sz="900" b="1" dirty="0">
                <a:latin typeface="+mn-lt"/>
              </a:rPr>
              <a:t>.</a:t>
            </a:r>
            <a:endParaRPr lang="de-DE" altLang="de-DE" sz="900" dirty="0">
              <a:latin typeface="+mn-lt"/>
            </a:endParaRPr>
          </a:p>
        </p:txBody>
      </p:sp>
      <p:sp>
        <p:nvSpPr>
          <p:cNvPr id="2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ko-KR" altLang="en-US" sz="1000" b="1" dirty="0">
                <a:solidFill>
                  <a:sysClr val="windowText" lastClr="000000"/>
                </a:solidFill>
              </a:rPr>
              <a:t>재밌구나</a:t>
            </a:r>
            <a:r>
              <a:rPr lang="en-US" altLang="ko-KR" sz="1000" b="1" dirty="0">
                <a:solidFill>
                  <a:sysClr val="windowText" lastClr="000000"/>
                </a:solidFill>
              </a:rPr>
              <a:t>, </a:t>
            </a:r>
            <a:r>
              <a:rPr lang="ko-KR" altLang="en-US" sz="1000" b="1" dirty="0">
                <a:solidFill>
                  <a:sysClr val="windowText" lastClr="000000"/>
                </a:solidFill>
              </a:rPr>
              <a:t>얘야</a:t>
            </a:r>
            <a:r>
              <a:rPr lang="en-US" altLang="ko-KR" sz="1000" b="1" dirty="0">
                <a:solidFill>
                  <a:sysClr val="windowText" lastClr="000000"/>
                </a:solidFill>
              </a:rPr>
              <a:t>…</a:t>
            </a:r>
            <a:endParaRPr lang="en-GB" altLang="de-DE" sz="1000" b="1" dirty="0">
              <a:solidFill>
                <a:sysClr val="windowText" lastClr="000000"/>
              </a:solidFill>
            </a:endParaRPr>
          </a:p>
        </p:txBody>
      </p:sp>
      <p:pic>
        <p:nvPicPr>
          <p:cNvPr id="3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2"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ko-KR" altLang="en-US" sz="1000" b="1">
                <a:latin typeface="+mn-lt"/>
              </a:rPr>
              <a:t>와우</a:t>
            </a:r>
            <a:r>
              <a:rPr lang="en-US" altLang="ko-KR" sz="1000" b="1">
                <a:latin typeface="+mn-lt"/>
              </a:rPr>
              <a:t>!</a:t>
            </a:r>
            <a:endParaRPr lang="en-US" sz="1000" b="1" dirty="0">
              <a:latin typeface="+mn-l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ko-KR" altLang="en-US" sz="1600" b="1" spc="600" dirty="0">
                <a:ln w="19050">
                  <a:solidFill>
                    <a:srgbClr val="000000"/>
                  </a:solidFill>
                </a:ln>
                <a:solidFill>
                  <a:schemeClr val="tx1"/>
                </a:solidFill>
              </a:rPr>
              <a:t>장난감</a:t>
            </a:r>
            <a:endParaRPr lang="en-US" sz="1400" b="1" spc="600" dirty="0">
              <a:ln w="19050">
                <a:solidFill>
                  <a:srgbClr val="000000"/>
                </a:solidFill>
              </a:ln>
              <a:solidFill>
                <a:schemeClr val="tx1"/>
              </a:solidFill>
            </a:endParaRPr>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37</a:t>
            </a:fld>
            <a:endParaRPr lang="de-DE" altLang="ko-KR">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ko-KR" altLang="en-US" sz="2400" spc="-10">
                <a:solidFill>
                  <a:srgbClr val="004992"/>
                </a:solidFill>
                <a:latin typeface="+mn-lt"/>
              </a:rPr>
              <a:t>은행직원은 깜짝 놀랐나요</a:t>
            </a:r>
            <a:r>
              <a:rPr lang="en-US" altLang="ko-KR" sz="2400" spc="-10">
                <a:solidFill>
                  <a:srgbClr val="004992"/>
                </a:solidFill>
                <a:latin typeface="+mn-lt"/>
              </a:rPr>
              <a:t>?</a:t>
            </a:r>
            <a:endParaRPr sz="2400" dirty="0">
              <a:solidFill>
                <a:srgbClr val="004992"/>
              </a:solidFill>
              <a:latin typeface="+mn-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ko-KR" altLang="en-US" sz="900" b="1">
                <a:latin typeface="+mn-lt"/>
                <a:ea typeface="+mn-ea"/>
              </a:rPr>
              <a:t>은행</a:t>
            </a:r>
            <a:endParaRPr lang="en-US" altLang="de-DE" sz="900" b="1" dirty="0">
              <a:latin typeface="+mn-lt"/>
              <a:ea typeface="+mn-ea"/>
            </a:endParaRPr>
          </a:p>
        </p:txBody>
      </p:sp>
      <p:sp>
        <p:nvSpPr>
          <p:cNvPr id="2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ko-KR" altLang="en-US" sz="900" b="1">
                <a:latin typeface="+mn-lt"/>
              </a:rPr>
              <a:t>돈내놔</a:t>
            </a:r>
            <a:r>
              <a:rPr lang="en-US" altLang="ko-KR" sz="900" b="1">
                <a:latin typeface="+mn-lt"/>
              </a:rPr>
              <a:t>. </a:t>
            </a:r>
            <a:r>
              <a:rPr lang="ko-KR" altLang="en-US" sz="900" b="1">
                <a:latin typeface="+mn-lt"/>
              </a:rPr>
              <a:t>그렇지 않으면 쏘겠다</a:t>
            </a:r>
            <a:r>
              <a:rPr lang="en-US" altLang="ko-KR" sz="900" b="1">
                <a:latin typeface="+mn-lt"/>
              </a:rPr>
              <a:t>.</a:t>
            </a:r>
            <a:endParaRPr lang="de-DE" altLang="de-DE" sz="900" dirty="0">
              <a:latin typeface="+mn-lt"/>
            </a:endParaRPr>
          </a:p>
        </p:txBody>
      </p:sp>
      <p:sp>
        <p:nvSpPr>
          <p:cNvPr id="29" name="Caption_24"/>
          <p:cNvSpPr/>
          <p:nvPr/>
        </p:nvSpPr>
        <p:spPr bwMode="gray">
          <a:xfrm>
            <a:off x="7088187" y="1052736"/>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ko-KR" altLang="en-US" sz="1000" b="1" dirty="0">
                <a:solidFill>
                  <a:sysClr val="windowText" lastClr="000000"/>
                </a:solidFill>
              </a:rPr>
              <a:t>재밌구나</a:t>
            </a:r>
            <a:r>
              <a:rPr lang="en-US" altLang="ko-KR" sz="1000" b="1" dirty="0">
                <a:solidFill>
                  <a:sysClr val="windowText" lastClr="000000"/>
                </a:solidFill>
              </a:rPr>
              <a:t>, </a:t>
            </a:r>
            <a:r>
              <a:rPr lang="ko-KR" altLang="en-US" sz="1000" b="1" dirty="0">
                <a:solidFill>
                  <a:sysClr val="windowText" lastClr="000000"/>
                </a:solidFill>
              </a:rPr>
              <a:t>얘야</a:t>
            </a:r>
            <a:r>
              <a:rPr lang="en-US" altLang="ko-KR" sz="1000" b="1" dirty="0">
                <a:solidFill>
                  <a:sysClr val="windowText" lastClr="000000"/>
                </a:solidFill>
              </a:rPr>
              <a:t>…</a:t>
            </a:r>
            <a:endParaRPr lang="en-GB" altLang="de-DE" sz="1000" b="1" dirty="0">
              <a:solidFill>
                <a:sysClr val="windowText" lastClr="000000"/>
              </a:solidFill>
            </a:endParaRPr>
          </a:p>
        </p:txBody>
      </p:sp>
      <p:pic>
        <p:nvPicPr>
          <p:cNvPr id="3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2"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ko-KR" altLang="en-US" sz="1000" b="1">
                <a:latin typeface="+mn-lt"/>
              </a:rPr>
              <a:t>와우</a:t>
            </a:r>
            <a:r>
              <a:rPr lang="en-US" altLang="ko-KR" sz="1000" b="1">
                <a:latin typeface="+mn-lt"/>
              </a:rPr>
              <a:t>!</a:t>
            </a:r>
            <a:endParaRPr lang="en-US" sz="1000" b="1" dirty="0">
              <a:latin typeface="+mn-l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ko-KR" altLang="en-US" sz="1600" b="1" spc="600" dirty="0">
                <a:ln w="19050">
                  <a:solidFill>
                    <a:srgbClr val="000000"/>
                  </a:solidFill>
                </a:ln>
                <a:solidFill>
                  <a:schemeClr val="tx1"/>
                </a:solidFill>
              </a:rPr>
              <a:t>장난감</a:t>
            </a:r>
            <a:endParaRPr lang="en-US" sz="1400" b="1" spc="600" dirty="0">
              <a:ln w="19050">
                <a:solidFill>
                  <a:srgbClr val="000000"/>
                </a:solidFill>
              </a:ln>
              <a:solidFill>
                <a:schemeClr val="tx1"/>
              </a:solidFill>
            </a:endParaRPr>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796990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38</a:t>
            </a:fld>
            <a:endParaRPr lang="de-DE" altLang="ko-KR">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ko-KR" altLang="en-US" sz="2400" spc="-5">
                <a:solidFill>
                  <a:srgbClr val="004992"/>
                </a:solidFill>
                <a:latin typeface="+mn-lt"/>
              </a:rPr>
              <a:t>아버지와 아들은 보트를 타러 갈까요</a:t>
            </a:r>
            <a:r>
              <a:rPr lang="en-US" altLang="ko-KR" sz="2400" spc="-5">
                <a:solidFill>
                  <a:srgbClr val="004992"/>
                </a:solidFill>
                <a:latin typeface="+mn-lt"/>
              </a:rPr>
              <a:t>? </a:t>
            </a:r>
            <a:endParaRPr sz="2400" dirty="0">
              <a:solidFill>
                <a:srgbClr val="004992"/>
              </a:solidFill>
              <a:latin typeface="+mn-lt"/>
            </a:endParaRP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ko-KR" altLang="en-US" sz="1050" b="1" spc="-5">
                <a:solidFill>
                  <a:srgbClr val="333333"/>
                </a:solidFill>
                <a:latin typeface="+mn-lt"/>
              </a:rPr>
              <a:t>경고합니다</a:t>
            </a:r>
            <a:r>
              <a:rPr lang="en-US" altLang="ko-KR" sz="1050" b="1" spc="-5">
                <a:solidFill>
                  <a:srgbClr val="333333"/>
                </a:solidFill>
                <a:latin typeface="+mn-lt"/>
              </a:rPr>
              <a:t>! </a:t>
            </a:r>
            <a:r>
              <a:rPr lang="ko-KR" altLang="en-US" sz="1050" b="1" spc="-5">
                <a:solidFill>
                  <a:srgbClr val="333333"/>
                </a:solidFill>
                <a:latin typeface="+mn-lt"/>
              </a:rPr>
              <a:t>폭풍우가 해변으로 다가오고 있어요</a:t>
            </a:r>
            <a:r>
              <a:rPr lang="en-US" altLang="ko-KR" sz="1050" b="1" spc="-5">
                <a:solidFill>
                  <a:srgbClr val="333333"/>
                </a:solidFill>
                <a:latin typeface="+mn-lt"/>
              </a:rPr>
              <a:t>! </a:t>
            </a:r>
            <a:r>
              <a:rPr lang="ko-KR" altLang="en-US" sz="1050" b="1" spc="-5">
                <a:solidFill>
                  <a:srgbClr val="333333"/>
                </a:solidFill>
                <a:latin typeface="+mn-lt"/>
              </a:rPr>
              <a:t>해변에서 벗어나세요</a:t>
            </a:r>
            <a:r>
              <a:rPr lang="en-US" altLang="ko-KR" sz="1050" b="1" spc="-5">
                <a:solidFill>
                  <a:srgbClr val="333333"/>
                </a:solidFill>
                <a:latin typeface="+mn-lt"/>
              </a:rPr>
              <a:t>.</a:t>
            </a:r>
            <a:endParaRPr lang="en-US" sz="1050" b="1" spc="-5" dirty="0">
              <a:solidFill>
                <a:srgbClr val="333333"/>
              </a:solidFill>
              <a:latin typeface="+mn-lt"/>
            </a:endParaRPr>
          </a:p>
        </p:txBody>
      </p:sp>
      <p:sp>
        <p:nvSpPr>
          <p:cNvPr id="18"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39</a:t>
            </a:fld>
            <a:endParaRPr lang="de-DE" altLang="ko-KR">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ko-KR" altLang="en-US" sz="2400" spc="-5">
                <a:solidFill>
                  <a:srgbClr val="004992"/>
                </a:solidFill>
                <a:latin typeface="+mn-lt"/>
              </a:rPr>
              <a:t>아버지와 아들은 보트를 타러 갈까요</a:t>
            </a:r>
            <a:r>
              <a:rPr lang="en-US" altLang="ko-KR" sz="2400" spc="-5">
                <a:solidFill>
                  <a:srgbClr val="004992"/>
                </a:solidFill>
                <a:latin typeface="+mn-lt"/>
              </a:rPr>
              <a:t>? </a:t>
            </a:r>
            <a:endParaRPr sz="2400" dirty="0">
              <a:solidFill>
                <a:srgbClr val="004992"/>
              </a:solidFill>
              <a:latin typeface="+mn-lt"/>
            </a:endParaRP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ko-KR" altLang="en-US" sz="1050" b="1" spc="-5">
                <a:solidFill>
                  <a:srgbClr val="333333"/>
                </a:solidFill>
                <a:latin typeface="+mn-lt"/>
              </a:rPr>
              <a:t>경고합니다</a:t>
            </a:r>
            <a:r>
              <a:rPr lang="en-US" altLang="ko-KR" sz="1050" b="1" spc="-5">
                <a:solidFill>
                  <a:srgbClr val="333333"/>
                </a:solidFill>
                <a:latin typeface="+mn-lt"/>
              </a:rPr>
              <a:t>! </a:t>
            </a:r>
            <a:r>
              <a:rPr lang="ko-KR" altLang="en-US" sz="1050" b="1" spc="-5">
                <a:solidFill>
                  <a:srgbClr val="333333"/>
                </a:solidFill>
                <a:latin typeface="+mn-lt"/>
              </a:rPr>
              <a:t>폭풍우가 해변으로 다가오고 있어요</a:t>
            </a:r>
            <a:r>
              <a:rPr lang="en-US" altLang="ko-KR" sz="1050" b="1" spc="-5">
                <a:solidFill>
                  <a:srgbClr val="333333"/>
                </a:solidFill>
                <a:latin typeface="+mn-lt"/>
              </a:rPr>
              <a:t>! </a:t>
            </a:r>
            <a:r>
              <a:rPr lang="ko-KR" altLang="en-US" sz="1050" b="1" spc="-5">
                <a:solidFill>
                  <a:srgbClr val="333333"/>
                </a:solidFill>
                <a:latin typeface="+mn-lt"/>
              </a:rPr>
              <a:t>해변에서 벗어나세요</a:t>
            </a:r>
            <a:r>
              <a:rPr lang="en-US" altLang="ko-KR" sz="1050" b="1" spc="-5">
                <a:solidFill>
                  <a:srgbClr val="333333"/>
                </a:solidFill>
                <a:latin typeface="+mn-lt"/>
              </a:rPr>
              <a:t>.</a:t>
            </a:r>
            <a:endParaRPr lang="en-US" sz="1050" b="1" spc="-5" dirty="0">
              <a:solidFill>
                <a:srgbClr val="333333"/>
              </a:solidFill>
              <a:latin typeface="+mn-lt"/>
            </a:endParaRPr>
          </a:p>
        </p:txBody>
      </p:sp>
    </p:spTree>
    <p:extLst>
      <p:ext uri="{BB962C8B-B14F-4D97-AF65-F5344CB8AC3E}">
        <p14:creationId xmlns:p14="http://schemas.microsoft.com/office/powerpoint/2010/main" val="1523630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있다</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AB33EF78-5D95-49D0-9323-13C1BAB6D2FF}" type="slidenum">
              <a:rPr lang="ko-KR" altLang="de-DE" smtClean="0">
                <a:latin typeface="+mn-lt"/>
              </a:rPr>
              <a:pPr>
                <a:defRPr/>
              </a:pPr>
              <a:t>40</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ko-KR" altLang="en-US" i="1" spc="-5" dirty="0">
                <a:solidFill>
                  <a:srgbClr val="333333"/>
                </a:solidFill>
                <a:latin typeface="+mn-lt"/>
              </a:rPr>
              <a:t>훈련자들을 위해</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ko-KR" altLang="en-US" dirty="0">
                <a:solidFill>
                  <a:srgbClr val="333333"/>
                </a:solidFill>
                <a:latin typeface="+mn-lt"/>
              </a:rPr>
              <a:t>몇몇의 동영상은 모든 청중이나 문화에적절하지 않는 언어를 담고 있습니다</a:t>
            </a:r>
            <a:r>
              <a:rPr lang="en-US" altLang="ko-KR" dirty="0">
                <a:solidFill>
                  <a:srgbClr val="333333"/>
                </a:solidFill>
                <a:latin typeface="+mn-lt"/>
              </a:rPr>
              <a:t>. </a:t>
            </a:r>
            <a:r>
              <a:rPr lang="ko-KR" altLang="en-US" dirty="0">
                <a:solidFill>
                  <a:srgbClr val="333333"/>
                </a:solidFill>
                <a:latin typeface="+mn-lt"/>
              </a:rPr>
              <a:t>보기전에 앞선화면을 주의깊게 보기 바랍니다</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735314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41</a:t>
            </a:fld>
            <a:endParaRPr lang="de-DE" altLang="ko-KR">
              <a:latin typeface="+mn-lt"/>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ko-KR" altLang="en-US" sz="2400" spc="-5">
                <a:solidFill>
                  <a:srgbClr val="004992"/>
                </a:solidFill>
                <a:latin typeface="+mn-lt"/>
              </a:rPr>
              <a:t>존에 따르면</a:t>
            </a:r>
            <a:r>
              <a:rPr lang="en-US" altLang="ko-KR" sz="2400" spc="-5">
                <a:solidFill>
                  <a:srgbClr val="004992"/>
                </a:solidFill>
                <a:latin typeface="+mn-lt"/>
              </a:rPr>
              <a:t>, </a:t>
            </a:r>
            <a:r>
              <a:rPr lang="ko-KR" altLang="en-US" sz="2400" spc="-5">
                <a:solidFill>
                  <a:srgbClr val="004992"/>
                </a:solidFill>
                <a:latin typeface="+mn-lt"/>
              </a:rPr>
              <a:t>메리는 어디에서 마지막으로 아이스크림차를 보았나요</a:t>
            </a:r>
            <a:r>
              <a:rPr lang="en-US" altLang="ko-KR" sz="2400" spc="-5">
                <a:solidFill>
                  <a:srgbClr val="004992"/>
                </a:solidFill>
                <a:latin typeface="+mn-lt"/>
              </a:rPr>
              <a:t>? </a:t>
            </a:r>
            <a:r>
              <a:rPr lang="ko-KR" altLang="en-US" sz="2400" spc="-5">
                <a:solidFill>
                  <a:srgbClr val="004992"/>
                </a:solidFill>
                <a:latin typeface="+mn-lt"/>
              </a:rPr>
              <a:t>공원일까요</a:t>
            </a:r>
            <a:r>
              <a:rPr lang="en-US" altLang="ko-KR" sz="2400" spc="-5">
                <a:solidFill>
                  <a:srgbClr val="004992"/>
                </a:solidFill>
                <a:latin typeface="+mn-lt"/>
              </a:rPr>
              <a:t>, </a:t>
            </a:r>
            <a:r>
              <a:rPr lang="ko-KR" altLang="en-US" sz="2400" spc="-5">
                <a:solidFill>
                  <a:srgbClr val="004992"/>
                </a:solidFill>
                <a:latin typeface="+mn-lt"/>
              </a:rPr>
              <a:t>교회일까요</a:t>
            </a:r>
            <a:r>
              <a:rPr lang="en-US" altLang="ko-KR" sz="2400" spc="-5">
                <a:solidFill>
                  <a:srgbClr val="004992"/>
                </a:solidFill>
                <a:latin typeface="+mn-lt"/>
              </a:rPr>
              <a:t>?</a:t>
            </a:r>
            <a:endParaRPr sz="2400" dirty="0">
              <a:solidFill>
                <a:srgbClr val="004992"/>
              </a:solidFill>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Oval 5"/>
          <p:cNvSpPr>
            <a:spLocks noChangeArrowheads="1"/>
          </p:cNvSpPr>
          <p:nvPr/>
        </p:nvSpPr>
        <p:spPr bwMode="auto">
          <a:xfrm>
            <a:off x="2352231" y="1813842"/>
            <a:ext cx="2112983" cy="6477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b="1">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42</a:t>
            </a:fld>
            <a:endParaRPr lang="de-DE" altLang="ko-KR">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8463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ko-KR" altLang="en-US" sz="2400">
                <a:solidFill>
                  <a:srgbClr val="004992"/>
                </a:solidFill>
                <a:latin typeface="+mn-lt"/>
              </a:rPr>
              <a:t>엄마는 어떻게 생각할까요</a:t>
            </a:r>
            <a:r>
              <a:rPr lang="en-US" altLang="ko-KR" sz="2400">
                <a:solidFill>
                  <a:srgbClr val="004992"/>
                </a:solidFill>
                <a:latin typeface="+mn-lt"/>
              </a:rPr>
              <a:t>?... </a:t>
            </a:r>
            <a:r>
              <a:rPr lang="ko-KR" altLang="en-US" sz="2400">
                <a:solidFill>
                  <a:srgbClr val="004992"/>
                </a:solidFill>
                <a:latin typeface="+mn-lt"/>
              </a:rPr>
              <a:t>그녀의 생각이 맞나요</a:t>
            </a:r>
            <a:r>
              <a:rPr lang="en-US" altLang="ko-KR" sz="2400">
                <a:solidFill>
                  <a:srgbClr val="004992"/>
                </a:solidFill>
                <a:latin typeface="+mn-lt"/>
              </a:rPr>
              <a:t>?</a:t>
            </a:r>
            <a:endParaRPr lang="de-DE" altLang="de-DE" sz="2400" dirty="0">
              <a:solidFill>
                <a:srgbClr val="004992"/>
              </a:solidFill>
              <a:latin typeface="+mn-l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ko-KR" altLang="en-US" sz="1000" b="1">
                <a:latin typeface="+mn-lt"/>
              </a:rPr>
              <a:t>엄마</a:t>
            </a:r>
            <a:r>
              <a:rPr lang="en-US" altLang="ko-KR" sz="1000" b="1">
                <a:latin typeface="+mn-lt"/>
              </a:rPr>
              <a:t>, </a:t>
            </a:r>
            <a:r>
              <a:rPr lang="ko-KR" altLang="en-US" sz="1000" b="1">
                <a:latin typeface="+mn-lt"/>
              </a:rPr>
              <a:t>이거 먹어도 되요</a:t>
            </a:r>
            <a:r>
              <a:rPr lang="en-US" altLang="ko-KR" sz="1000" b="1">
                <a:latin typeface="+mn-lt"/>
              </a:rPr>
              <a:t>… </a:t>
            </a:r>
            <a:r>
              <a:rPr lang="ko-KR" altLang="en-US" sz="1000" b="1">
                <a:latin typeface="+mn-lt"/>
              </a:rPr>
              <a:t>배고파죽겠어요</a:t>
            </a:r>
            <a:r>
              <a:rPr lang="en-US" altLang="ko-KR" sz="1000" b="1">
                <a:latin typeface="+mn-lt"/>
              </a:rPr>
              <a:t>!</a:t>
            </a:r>
            <a:endParaRPr lang="de-DE" altLang="de-DE" sz="1000"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Rectangle 17"/>
          <p:cNvSpPr>
            <a:spLocks noChangeArrowheads="1"/>
          </p:cNvSpPr>
          <p:nvPr/>
        </p:nvSpPr>
        <p:spPr bwMode="auto">
          <a:xfrm rot="-2164809">
            <a:off x="7367919" y="1813842"/>
            <a:ext cx="192667"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90120" name="Rectangle 32"/>
          <p:cNvSpPr>
            <a:spLocks noChangeArrowheads="1"/>
          </p:cNvSpPr>
          <p:nvPr/>
        </p:nvSpPr>
        <p:spPr bwMode="auto">
          <a:xfrm>
            <a:off x="11380047" y="1813842"/>
            <a:ext cx="287942" cy="479015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43</a:t>
            </a:fld>
            <a:endParaRPr lang="de-DE" altLang="ko-KR">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ko-KR" altLang="en-US" sz="2400">
                <a:solidFill>
                  <a:srgbClr val="004992"/>
                </a:solidFill>
                <a:latin typeface="+mn-lt"/>
              </a:rPr>
              <a:t>처음에 배터리가 왜 나갔나요</a:t>
            </a:r>
            <a:r>
              <a:rPr lang="en-US" altLang="ko-KR" sz="2400">
                <a:solidFill>
                  <a:srgbClr val="004992"/>
                </a:solidFill>
                <a:latin typeface="+mn-lt"/>
              </a:rPr>
              <a:t>? </a:t>
            </a:r>
            <a:r>
              <a:rPr lang="ko-KR" altLang="en-US" sz="2400">
                <a:solidFill>
                  <a:srgbClr val="004992"/>
                </a:solidFill>
                <a:latin typeface="+mn-lt"/>
              </a:rPr>
              <a:t>두번째는</a:t>
            </a:r>
            <a:r>
              <a:rPr lang="en-US" altLang="ko-KR" sz="2400">
                <a:solidFill>
                  <a:srgbClr val="004992"/>
                </a:solidFill>
                <a:latin typeface="+mn-lt"/>
              </a:rPr>
              <a:t>? </a:t>
            </a:r>
            <a:r>
              <a:rPr lang="ko-KR" altLang="en-US" sz="2400">
                <a:solidFill>
                  <a:srgbClr val="004992"/>
                </a:solidFill>
                <a:latin typeface="+mn-lt"/>
              </a:rPr>
              <a:t>차주인은 상황을 어떻게 이해했을까요</a:t>
            </a:r>
            <a:r>
              <a:rPr lang="en-US" altLang="ko-KR" sz="2400">
                <a:solidFill>
                  <a:srgbClr val="004992"/>
                </a:solidFill>
                <a:latin typeface="+mn-lt"/>
              </a:rPr>
              <a:t>?</a:t>
            </a:r>
            <a:endParaRPr lang="de-DE" altLang="de-DE" sz="2400" dirty="0">
              <a:solidFill>
                <a:srgbClr val="004992"/>
              </a:solidFill>
              <a:latin typeface="+mn-lt"/>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ko-KR" altLang="en-US" sz="1000" b="1" spc="-5">
                <a:latin typeface="+mn-lt"/>
              </a:rPr>
              <a:t>배터리</a:t>
            </a:r>
            <a:endParaRPr sz="1000" dirty="0">
              <a:latin typeface="+mn-lt"/>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ko-KR" altLang="en-US" sz="1000" b="1" spc="-5">
                <a:latin typeface="+mn-lt"/>
              </a:rPr>
              <a:t>배터리</a:t>
            </a:r>
            <a:endParaRPr sz="1000" dirty="0">
              <a:latin typeface="+mn-lt"/>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ko-KR" altLang="en-US" sz="1000" b="1">
                <a:solidFill>
                  <a:srgbClr val="333333"/>
                </a:solidFill>
                <a:latin typeface="+mn-lt"/>
              </a:rPr>
              <a:t>불평</a:t>
            </a:r>
          </a:p>
          <a:p>
            <a:r>
              <a:rPr lang="ko-KR" altLang="en-US" sz="1000" b="1">
                <a:solidFill>
                  <a:srgbClr val="333333"/>
                </a:solidFill>
                <a:latin typeface="+mn-lt"/>
              </a:rPr>
              <a:t>내 이웃이</a:t>
            </a:r>
            <a:endParaRPr lang="en-US" sz="1000" b="1" dirty="0">
              <a:solidFill>
                <a:srgbClr val="333333"/>
              </a:solidFill>
              <a:latin typeface="+mn-lt"/>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ko-KR" altLang="en-US" sz="1100" b="1" spc="-30">
                <a:solidFill>
                  <a:srgbClr val="333333"/>
                </a:solidFill>
                <a:latin typeface="+mn-lt"/>
              </a:rPr>
              <a:t>가정부에게</a:t>
            </a:r>
            <a:endParaRPr lang="en-US" sz="1100" b="1" spc="-30" dirty="0">
              <a:solidFill>
                <a:srgbClr val="333333"/>
              </a:solidFill>
              <a:latin typeface="+mn-lt"/>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altLang="ko-KR" sz="900" b="1">
                <a:latin typeface="+mn-lt"/>
              </a:rPr>
              <a:t>2</a:t>
            </a:r>
            <a:r>
              <a:rPr lang="ko-KR" altLang="en-US" sz="900" b="1">
                <a:latin typeface="+mn-lt"/>
              </a:rPr>
              <a:t>주 후에</a:t>
            </a:r>
            <a:r>
              <a:rPr lang="en-US" altLang="ko-KR" sz="900" b="1">
                <a:latin typeface="+mn-lt"/>
              </a:rPr>
              <a:t>, </a:t>
            </a:r>
            <a:r>
              <a:rPr lang="ko-KR" altLang="en-US" sz="900" b="1">
                <a:latin typeface="+mn-lt"/>
              </a:rPr>
              <a:t>다른 아파트로 이사하고 나서</a:t>
            </a:r>
            <a:r>
              <a:rPr lang="en-US" altLang="ko-KR" sz="900" b="1">
                <a:latin typeface="+mn-lt"/>
              </a:rPr>
              <a:t>…</a:t>
            </a:r>
            <a:endParaRPr sz="900" b="1"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44</a:t>
            </a:fld>
            <a:endParaRPr lang="de-DE" altLang="ko-KR">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고려해보라</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45</a:t>
            </a:fld>
            <a:endParaRPr lang="de-DE" altLang="ko-KR">
              <a:latin typeface="+mn-lt"/>
            </a:endParaRPr>
          </a:p>
        </p:txBody>
      </p:sp>
    </p:spTree>
    <p:extLst>
      <p:ext uri="{BB962C8B-B14F-4D97-AF65-F5344CB8AC3E}">
        <p14:creationId xmlns:p14="http://schemas.microsoft.com/office/powerpoint/2010/main" val="9936987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고려해보라</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주의</a:t>
            </a:r>
            <a:r>
              <a:rPr lang="de-DE" altLang="ko-KR" sz="2400" dirty="0">
                <a:solidFill>
                  <a:srgbClr val="333333"/>
                </a:solidFill>
              </a:rPr>
              <a:t>: </a:t>
            </a:r>
            <a:r>
              <a:rPr lang="ko-KR" altLang="en-US" sz="2400" dirty="0">
                <a:solidFill>
                  <a:srgbClr val="333333"/>
                </a:solidFill>
              </a:rPr>
              <a:t>우리의 현재 기분 상태는 우리가 환경을 어떻게 인식하는가에 영향을 줍니다</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당신이 어떻게 타인을 평가하는가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46</a:t>
            </a:fld>
            <a:endParaRPr lang="de-DE" altLang="ko-KR">
              <a:latin typeface="+mn-lt"/>
            </a:endParaRPr>
          </a:p>
        </p:txBody>
      </p:sp>
    </p:spTree>
    <p:extLst>
      <p:ext uri="{BB962C8B-B14F-4D97-AF65-F5344CB8AC3E}">
        <p14:creationId xmlns:p14="http://schemas.microsoft.com/office/powerpoint/2010/main" val="3088088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있는 경우</a:t>
            </a:r>
            <a:r>
              <a:rPr lang="en-US" altLang="ko-KR" sz="3600" dirty="0">
                <a:latin typeface="+mn-lt"/>
                <a:ea typeface="+mn-ea"/>
                <a:cs typeface="+mn-cs"/>
              </a:rPr>
              <a:t>, </a:t>
            </a:r>
            <a:r>
              <a:rPr lang="ko-KR" altLang="en-US" sz="3600" dirty="0">
                <a:latin typeface="+mn-lt"/>
                <a:ea typeface="+mn-ea"/>
                <a:cs typeface="+mn-cs"/>
              </a:rPr>
              <a:t>이것은 어떻게 적용되어야 할까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동안</a:t>
            </a:r>
            <a:r>
              <a:rPr lang="en-US" altLang="ko-KR" sz="2400" dirty="0">
                <a:solidFill>
                  <a:srgbClr val="333333"/>
                </a:solidFill>
              </a:rPr>
              <a:t>, </a:t>
            </a:r>
            <a:r>
              <a:rPr lang="ko-KR" altLang="en-US" sz="2400" dirty="0">
                <a:solidFill>
                  <a:srgbClr val="333333"/>
                </a:solidFill>
              </a:rPr>
              <a:t>사람들은 얼굴표정과 행동에 대해 오해하거나 과잉해석할 위험이 있다</a:t>
            </a:r>
            <a:r>
              <a:rPr lang="en-US" altLang="ko-KR"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ko-KR" altLang="en-US" sz="2400" dirty="0">
                <a:solidFill>
                  <a:srgbClr val="004992"/>
                </a:solidFill>
              </a:rPr>
              <a:t>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마빈은 조롱당한다고 느낀다</a:t>
            </a:r>
            <a:r>
              <a:rPr lang="en-AU" altLang="de-DE" sz="2400" dirty="0">
                <a:solidFill>
                  <a:srgbClr val="333333"/>
                </a:solidFill>
              </a:rPr>
              <a:t>!</a:t>
            </a: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마빈은 승객들 위로 공항의 현관 홀로 들어왔다</a:t>
            </a:r>
            <a:r>
              <a:rPr lang="en-US" altLang="ko-KR" sz="2400" dirty="0">
                <a:solidFill>
                  <a:srgbClr val="333333"/>
                </a:solidFill>
              </a:rPr>
              <a:t>, </a:t>
            </a:r>
            <a:r>
              <a:rPr lang="ko-KR" altLang="en-US" sz="2400" dirty="0">
                <a:solidFill>
                  <a:srgbClr val="333333"/>
                </a:solidFill>
              </a:rPr>
              <a:t>그곳에서는 사람들이 그의 방향으로 기다리고 보고 있다</a:t>
            </a:r>
            <a:r>
              <a:rPr lang="en-US" altLang="ko-KR" sz="2400" dirty="0">
                <a:solidFill>
                  <a:srgbClr val="333333"/>
                </a:solidFill>
              </a:rPr>
              <a:t>. </a:t>
            </a:r>
            <a:r>
              <a:rPr lang="ko-KR" altLang="en-US" sz="2400" dirty="0">
                <a:solidFill>
                  <a:srgbClr val="333333"/>
                </a:solidFill>
              </a:rPr>
              <a:t>그들 중 두 사람이 크게 웃기 시작했다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그러나</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모든 기다리는 사람들은</a:t>
            </a:r>
            <a:r>
              <a:rPr lang="en-US" altLang="ko-KR" sz="2400" dirty="0">
                <a:solidFill>
                  <a:srgbClr val="333333"/>
                </a:solidFill>
              </a:rPr>
              <a:t>, </a:t>
            </a:r>
            <a:r>
              <a:rPr lang="ko-KR" altLang="en-US" sz="2400" dirty="0">
                <a:solidFill>
                  <a:srgbClr val="333333"/>
                </a:solidFill>
              </a:rPr>
              <a:t>물론</a:t>
            </a:r>
            <a:r>
              <a:rPr lang="en-US" altLang="ko-KR" sz="2400" dirty="0">
                <a:solidFill>
                  <a:srgbClr val="333333"/>
                </a:solidFill>
              </a:rPr>
              <a:t>, </a:t>
            </a:r>
            <a:r>
              <a:rPr lang="ko-KR" altLang="en-US" sz="2400" dirty="0">
                <a:solidFill>
                  <a:srgbClr val="333333"/>
                </a:solidFill>
              </a:rPr>
              <a:t>그들의 친구나 고객을 찾기 위해 도착하는 승객들을 꼼꼼히 살핀다</a:t>
            </a:r>
            <a:r>
              <a:rPr lang="en-US" altLang="ko-KR" sz="2400" dirty="0">
                <a:solidFill>
                  <a:srgbClr val="333333"/>
                </a:solidFill>
              </a:rPr>
              <a:t>. </a:t>
            </a:r>
            <a:r>
              <a:rPr lang="ko-KR" altLang="en-US" sz="2400" dirty="0">
                <a:solidFill>
                  <a:srgbClr val="333333"/>
                </a:solidFill>
              </a:rPr>
              <a:t>두 명의 웃고 있는 사람들은 아마 한동안 서로 보지 못했던 것 같고 휴가의 추억들을 교환하고 있다</a:t>
            </a:r>
            <a:r>
              <a:rPr lang="en-US" altLang="ko-KR" sz="2400" dirty="0">
                <a:solidFill>
                  <a:srgbClr val="333333"/>
                </a:solidFill>
              </a:rPr>
              <a:t>. </a:t>
            </a:r>
            <a:r>
              <a:rPr lang="ko-KR" altLang="en-US" sz="2400" dirty="0">
                <a:solidFill>
                  <a:srgbClr val="333333"/>
                </a:solidFill>
              </a:rPr>
              <a:t>또는 마빈은 아마 그의 휴가지였던 멕시코에서 봤던 우스꽝스러운 솜브레로를 쓰고 있을지도 모른다</a:t>
            </a:r>
            <a:r>
              <a:rPr lang="en-US" altLang="ko-KR" sz="2400" dirty="0">
                <a:solidFill>
                  <a:srgbClr val="333333"/>
                </a:solidFill>
              </a:rPr>
              <a:t>.</a:t>
            </a:r>
          </a:p>
          <a:p>
            <a:pPr lvl="0" defTabSz="914400" fontAlgn="base">
              <a:lnSpc>
                <a:spcPct val="100000"/>
              </a:lnSpc>
              <a:spcBef>
                <a:spcPts val="1200"/>
              </a:spcBef>
            </a:pPr>
            <a:r>
              <a:rPr lang="en-AU" altLang="de-DE" sz="2400">
                <a:solidFill>
                  <a:srgbClr val="333333"/>
                </a:solidFill>
              </a:rPr>
              <a:t>“</a:t>
            </a:r>
            <a:r>
              <a:rPr lang="ko-KR" altLang="en-US" sz="2400">
                <a:solidFill>
                  <a:srgbClr val="333333"/>
                </a:solidFill>
              </a:rPr>
              <a:t>우리는 </a:t>
            </a:r>
            <a:r>
              <a:rPr lang="ko-KR" altLang="en-US" sz="2400" dirty="0">
                <a:solidFill>
                  <a:srgbClr val="333333"/>
                </a:solidFill>
              </a:rPr>
              <a:t>모두 </a:t>
            </a:r>
            <a:r>
              <a:rPr lang="ko-KR" altLang="en-US" sz="2400">
                <a:solidFill>
                  <a:srgbClr val="333333"/>
                </a:solidFill>
              </a:rPr>
              <a:t>실수를 한다</a:t>
            </a:r>
            <a:r>
              <a:rPr lang="en-AU" altLang="de-DE" sz="2400">
                <a:solidFill>
                  <a:srgbClr val="333333"/>
                </a:solidFill>
              </a:rPr>
              <a:t>” </a:t>
            </a:r>
            <a:r>
              <a:rPr lang="en-AU" altLang="de-DE" sz="2400" dirty="0">
                <a:solidFill>
                  <a:srgbClr val="333333"/>
                </a:solidFill>
              </a:rPr>
              <a:t>– </a:t>
            </a:r>
            <a:r>
              <a:rPr lang="ko-KR" altLang="en-US" sz="2400" dirty="0">
                <a:solidFill>
                  <a:srgbClr val="333333"/>
                </a:solidFill>
              </a:rPr>
              <a:t>항상 다른 관점들을 참작하라</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47</a:t>
            </a:fld>
            <a:endParaRPr lang="de-DE" altLang="ko-KR">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AB33EF78-5D95-49D0-9323-13C1BAB6D2FF}" type="slidenum">
              <a:rPr lang="ko-KR" altLang="de-DE" smtClean="0">
                <a:latin typeface="+mn-lt"/>
              </a:rPr>
              <a:pPr>
                <a:defRPr/>
              </a:pPr>
              <a:t>48</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54461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49</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56592064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2925</Words>
  <Application>Microsoft Office PowerPoint</Application>
  <PresentationFormat>Benutzerdefiniert</PresentationFormat>
  <Paragraphs>488</Paragraphs>
  <Slides>49</Slides>
  <Notes>49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49</vt:i4>
      </vt:variant>
    </vt:vector>
  </HeadingPairs>
  <TitlesOfParts>
    <vt:vector size="55" baseType="lpstr">
      <vt:lpstr>Arial</vt:lpstr>
      <vt:lpstr>Calibri Light</vt:lpstr>
      <vt:lpstr>Symbol</vt:lpstr>
      <vt:lpstr>WingDings</vt:lpstr>
      <vt:lpstr>UKE_PPT-Vorlage_16zu9</vt:lpstr>
      <vt:lpstr>1_UKE_PPT-Vorlage_16zu9</vt:lpstr>
      <vt:lpstr>MCT 6 A BADE – 공감하기… II</vt:lpstr>
      <vt:lpstr>당신이 누군가를 알게 되었을 때, 처음에 어디를 보십니까? 이러한 단서들은 좋은 평가를 하는데 얼마나 신뢰할 만 한가요?</vt:lpstr>
      <vt:lpstr>당신이 누군가를 알게 되었을 때, 처음에 어디를 보십니까? 이러한 단서들은 좋은 평가를 하는데 얼마나 신뢰할 만 한가요?</vt:lpstr>
      <vt:lpstr>또 다른 어떤 정보를 고려할 수 있을까요? 이러한 것들은 얼마나 신뢰할 만 한가요?</vt:lpstr>
      <vt:lpstr>또 다른 어떤 정보를 고려할 수 있을까요? 이러한 것들은 얼마나 신뢰할 만 한가요?</vt:lpstr>
      <vt:lpstr>확실한 사회적 단서의 장단점</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외양과 실제!</vt:lpstr>
      <vt:lpstr>왜 우리가 이것을 하고 있는가?</vt:lpstr>
      <vt:lpstr>왜 우리가 이것을 하고 있는가?</vt:lpstr>
      <vt:lpstr>정신증이 있는 동안 공감의 부족이 어떻게 오해를 부추기는가 - 예</vt:lpstr>
      <vt:lpstr>연습</vt:lpstr>
      <vt:lpstr>연습</vt:lpstr>
      <vt:lpstr>연습</vt:lpstr>
      <vt:lpstr>PowerPoint-Präsentation</vt:lpstr>
      <vt:lpstr>PowerPoint-Präsentation</vt:lpstr>
      <vt:lpstr>할머니의 생일 소녀는 내년에 할머니에게 무엇을 가져갈까요?</vt:lpstr>
      <vt:lpstr>갑시다!</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선택 : 비디오 영상</vt:lpstr>
      <vt:lpstr>PowerPoint-Präsentation</vt:lpstr>
      <vt:lpstr>PowerPoint-Präsentation</vt:lpstr>
      <vt:lpstr>PowerPoint-Präsentation</vt:lpstr>
      <vt:lpstr>일상생활로 전환하기</vt:lpstr>
      <vt:lpstr>일상생활로 전환하기</vt:lpstr>
      <vt:lpstr>일상생활로 전환하기</vt:lpstr>
      <vt:lpstr>정신증이 있는 경우, 이것은 어떻게 적용되어야 할까?</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227</cp:revision>
  <dcterms:created xsi:type="dcterms:W3CDTF">2004-06-30T16:15:23Z</dcterms:created>
  <dcterms:modified xsi:type="dcterms:W3CDTF">2021-10-29T07:23:04Z</dcterms:modified>
</cp:coreProperties>
</file>