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3" r:id="rId1"/>
    <p:sldMasterId id="2147483736" r:id="rId2"/>
  </p:sldMasterIdLst>
  <p:notesMasterIdLst>
    <p:notesMasterId r:id="rId43"/>
  </p:notesMasterIdLst>
  <p:handoutMasterIdLst>
    <p:handoutMasterId r:id="rId44"/>
  </p:handoutMasterIdLst>
  <p:sldIdLst>
    <p:sldId id="476" r:id="rId3"/>
    <p:sldId id="403" r:id="rId4"/>
    <p:sldId id="404" r:id="rId5"/>
    <p:sldId id="405" r:id="rId6"/>
    <p:sldId id="406" r:id="rId7"/>
    <p:sldId id="427" r:id="rId8"/>
    <p:sldId id="360" r:id="rId9"/>
    <p:sldId id="459" r:id="rId10"/>
    <p:sldId id="458" r:id="rId11"/>
    <p:sldId id="457" r:id="rId12"/>
    <p:sldId id="414" r:id="rId13"/>
    <p:sldId id="462" r:id="rId14"/>
    <p:sldId id="461" r:id="rId15"/>
    <p:sldId id="460" r:id="rId16"/>
    <p:sldId id="364" r:id="rId17"/>
    <p:sldId id="464" r:id="rId18"/>
    <p:sldId id="463" r:id="rId19"/>
    <p:sldId id="332" r:id="rId20"/>
    <p:sldId id="465" r:id="rId21"/>
    <p:sldId id="410" r:id="rId22"/>
    <p:sldId id="389" r:id="rId23"/>
    <p:sldId id="380" r:id="rId24"/>
    <p:sldId id="467" r:id="rId25"/>
    <p:sldId id="466" r:id="rId26"/>
    <p:sldId id="428" r:id="rId27"/>
    <p:sldId id="339" r:id="rId28"/>
    <p:sldId id="340" r:id="rId29"/>
    <p:sldId id="420" r:id="rId30"/>
    <p:sldId id="468" r:id="rId31"/>
    <p:sldId id="469" r:id="rId32"/>
    <p:sldId id="470" r:id="rId33"/>
    <p:sldId id="471" r:id="rId34"/>
    <p:sldId id="455" r:id="rId35"/>
    <p:sldId id="473" r:id="rId36"/>
    <p:sldId id="425" r:id="rId37"/>
    <p:sldId id="475" r:id="rId38"/>
    <p:sldId id="474" r:id="rId39"/>
    <p:sldId id="446" r:id="rId40"/>
    <p:sldId id="456" r:id="rId41"/>
    <p:sldId id="423" r:id="rId42"/>
  </p:sldIdLst>
  <p:sldSz cx="12195175" cy="6858000"/>
  <p:notesSz cx="7099300" cy="10234613"/>
  <p:defaultTextStyle>
    <a:defPPr>
      <a:defRPr lang="de-DE"/>
    </a:defPPr>
    <a:lvl1pPr algn="ctr"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ctr"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ctr"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ctr"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ctr"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36">
          <p15:clr>
            <a:srgbClr val="A4A3A4"/>
          </p15:clr>
        </p15:guide>
        <p15:guide id="3" pos="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3333CC"/>
    <a:srgbClr val="66FF33"/>
    <a:srgbClr val="FFFF00"/>
    <a:srgbClr val="FF0000"/>
    <a:srgbClr val="ADC0CB"/>
    <a:srgbClr val="FFCC99"/>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897" autoAdjust="0"/>
    <p:restoredTop sz="94634" autoAdjust="0"/>
  </p:normalViewPr>
  <p:slideViewPr>
    <p:cSldViewPr>
      <p:cViewPr varScale="1">
        <p:scale>
          <a:sx n="67" d="100"/>
          <a:sy n="67" d="100"/>
        </p:scale>
        <p:origin x="876" y="44"/>
      </p:cViewPr>
      <p:guideLst>
        <p:guide orient="horz" pos="3022"/>
        <p:guide pos="336"/>
        <p:guide pos="4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DBD2225C-E2EC-4474-96CE-4573874399CB}" type="slidenum">
              <a:rPr lang="en-US" altLang="de-DE"/>
              <a:pPr/>
              <a:t>‹Nr.›</a:t>
            </a:fld>
            <a:endParaRPr lang="en-US" altLang="de-DE"/>
          </a:p>
        </p:txBody>
      </p:sp>
    </p:spTree>
    <p:extLst>
      <p:ext uri="{BB962C8B-B14F-4D97-AF65-F5344CB8AC3E}">
        <p14:creationId xmlns:p14="http://schemas.microsoft.com/office/powerpoint/2010/main" val="6447726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defRPr>
            </a:lvl1pPr>
          </a:lstStyle>
          <a:p>
            <a:pPr>
              <a:defRPr/>
            </a:pPr>
            <a:endParaRPr lang="en-US"/>
          </a:p>
        </p:txBody>
      </p:sp>
      <p:sp>
        <p:nvSpPr>
          <p:cNvPr id="6349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AEE2FCA2-5B97-42B0-84B8-EB2EF83B6E24}" type="slidenum">
              <a:rPr lang="en-US" altLang="de-DE"/>
              <a:pPr/>
              <a:t>‹Nr.›</a:t>
            </a:fld>
            <a:endParaRPr lang="en-US" altLang="de-DE"/>
          </a:p>
        </p:txBody>
      </p:sp>
    </p:spTree>
    <p:extLst>
      <p:ext uri="{BB962C8B-B14F-4D97-AF65-F5344CB8AC3E}">
        <p14:creationId xmlns:p14="http://schemas.microsoft.com/office/powerpoint/2010/main" val="33406668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4E9B82C-69C1-4B56-B7CA-56083549EFF9}" type="slidenum">
              <a:rPr lang="en-US" altLang="de-DE" sz="1300"/>
              <a:pPr algn="r" eaLnBrk="1" hangingPunct="1">
                <a:spcBef>
                  <a:spcPct val="0"/>
                </a:spcBef>
              </a:pPr>
              <a:t>2</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69161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5EFD863-EC5F-40E9-BFA7-E3A84392CE87}" type="slidenum">
              <a:rPr lang="en-US" altLang="de-DE" sz="1300"/>
              <a:pPr algn="r" eaLnBrk="1" hangingPunct="1">
                <a:spcBef>
                  <a:spcPct val="0"/>
                </a:spcBef>
              </a:pPr>
              <a:t>3</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76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ECEAA0A-9A80-44CC-B433-A0DA4428191F}" type="slidenum">
              <a:rPr lang="en-US" altLang="de-DE" sz="1300"/>
              <a:pPr algn="r" eaLnBrk="1" hangingPunct="1">
                <a:spcBef>
                  <a:spcPct val="0"/>
                </a:spcBef>
              </a:pPr>
              <a:t>4</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8441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0E212CA-73CC-4CBD-9472-AC5E497CF6E4}" type="slidenum">
              <a:rPr lang="en-US" altLang="de-DE" sz="1300"/>
              <a:pPr algn="r" eaLnBrk="1" hangingPunct="1">
                <a:spcBef>
                  <a:spcPct val="0"/>
                </a:spcBef>
              </a:pPr>
              <a:t>5</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59421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AA80A41-372E-47E4-B3F8-FB8D050337BA}" type="slidenum">
              <a:rPr lang="en-US" altLang="de-DE" sz="1300"/>
              <a:pPr algn="r" eaLnBrk="1" hangingPunct="1">
                <a:spcBef>
                  <a:spcPct val="0"/>
                </a:spcBef>
              </a:pPr>
              <a:t>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4815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DBBCE09-676F-4FD2-A846-1D15872C2054}" type="slidenum">
              <a:rPr lang="en-US" altLang="de-DE" sz="1300"/>
              <a:pPr algn="r" eaLnBrk="1" hangingPunct="1">
                <a:spcBef>
                  <a:spcPct val="0"/>
                </a:spcBef>
              </a:pPr>
              <a:t>7</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2002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DBBCE09-676F-4FD2-A846-1D15872C2054}" type="slidenum">
              <a:rPr lang="en-US" altLang="de-DE" sz="1300"/>
              <a:pPr algn="r" eaLnBrk="1" hangingPunct="1">
                <a:spcBef>
                  <a:spcPct val="0"/>
                </a:spcBef>
              </a:pPr>
              <a:t>8</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20022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DBBCE09-676F-4FD2-A846-1D15872C2054}" type="slidenum">
              <a:rPr lang="en-US" altLang="de-DE" sz="1300"/>
              <a:pPr algn="r" eaLnBrk="1" hangingPunct="1">
                <a:spcBef>
                  <a:spcPct val="0"/>
                </a:spcBef>
              </a:pPr>
              <a:t>9</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2002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DBBCE09-676F-4FD2-A846-1D15872C2054}" type="slidenum">
              <a:rPr lang="en-US" altLang="de-DE" sz="1300"/>
              <a:pPr algn="r" eaLnBrk="1" hangingPunct="1">
                <a:spcBef>
                  <a:spcPct val="0"/>
                </a:spcBef>
              </a:pPr>
              <a:t>10</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20022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5667F20-E9FB-4D6F-B479-3B26E06EFC98}" type="slidenum">
              <a:rPr lang="en-US" altLang="de-DE" sz="1300"/>
              <a:pPr algn="r" eaLnBrk="1" hangingPunct="1">
                <a:spcBef>
                  <a:spcPct val="0"/>
                </a:spcBef>
              </a:pPr>
              <a:t>11</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98223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5667F20-E9FB-4D6F-B479-3B26E06EFC98}" type="slidenum">
              <a:rPr lang="en-US" altLang="de-DE" sz="1300"/>
              <a:pPr algn="r" eaLnBrk="1" hangingPunct="1">
                <a:spcBef>
                  <a:spcPct val="0"/>
                </a:spcBef>
              </a:pPr>
              <a:t>12</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98223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5667F20-E9FB-4D6F-B479-3B26E06EFC98}" type="slidenum">
              <a:rPr lang="en-US" altLang="de-DE" sz="1300"/>
              <a:pPr algn="r" eaLnBrk="1" hangingPunct="1">
                <a:spcBef>
                  <a:spcPct val="0"/>
                </a:spcBef>
              </a:pPr>
              <a:t>13</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98223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5667F20-E9FB-4D6F-B479-3B26E06EFC98}" type="slidenum">
              <a:rPr lang="en-US" altLang="de-DE" sz="1300"/>
              <a:pPr algn="r" eaLnBrk="1" hangingPunct="1">
                <a:spcBef>
                  <a:spcPct val="0"/>
                </a:spcBef>
              </a:pPr>
              <a:t>14</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98223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F6A5520-5FCC-418B-B499-78DCE6E5D9F1}" type="slidenum">
              <a:rPr lang="en-US" altLang="de-DE" sz="1300"/>
              <a:pPr algn="r" eaLnBrk="1" hangingPunct="1">
                <a:spcBef>
                  <a:spcPct val="0"/>
                </a:spcBef>
              </a:pPr>
              <a:t>15</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61707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F6A5520-5FCC-418B-B499-78DCE6E5D9F1}" type="slidenum">
              <a:rPr lang="en-US" altLang="de-DE" sz="1300"/>
              <a:pPr algn="r" eaLnBrk="1" hangingPunct="1">
                <a:spcBef>
                  <a:spcPct val="0"/>
                </a:spcBef>
              </a:pPr>
              <a:t>16</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61707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F6A5520-5FCC-418B-B499-78DCE6E5D9F1}" type="slidenum">
              <a:rPr lang="en-US" altLang="de-DE" sz="1300"/>
              <a:pPr algn="r" eaLnBrk="1" hangingPunct="1">
                <a:spcBef>
                  <a:spcPct val="0"/>
                </a:spcBef>
              </a:pPr>
              <a:t>17</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61707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6440AB0-F64B-4001-9A89-CD4E64CB60AC}" type="slidenum">
              <a:rPr lang="en-US" altLang="de-DE" sz="1300"/>
              <a:pPr algn="r" eaLnBrk="1" hangingPunct="1">
                <a:spcBef>
                  <a:spcPct val="0"/>
                </a:spcBef>
              </a:pPr>
              <a:t>18</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43867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DAF43B3-AFCA-49BF-AE2D-DF7F30F3C058}" type="slidenum">
              <a:rPr lang="en-US" altLang="de-DE" sz="1300"/>
              <a:pPr algn="r" eaLnBrk="1" hangingPunct="1">
                <a:spcBef>
                  <a:spcPct val="0"/>
                </a:spcBef>
              </a:pPr>
              <a:t>19</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90423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DAF43B3-AFCA-49BF-AE2D-DF7F30F3C058}" type="slidenum">
              <a:rPr lang="en-US" altLang="de-DE" sz="1300"/>
              <a:pPr algn="r" eaLnBrk="1" hangingPunct="1">
                <a:spcBef>
                  <a:spcPct val="0"/>
                </a:spcBef>
              </a:pPr>
              <a:t>20</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90423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442787A-091F-414F-A1F2-82433F8C2586}" type="slidenum">
              <a:rPr lang="en-US" altLang="de-DE" sz="1300"/>
              <a:pPr algn="r" eaLnBrk="1" hangingPunct="1">
                <a:spcBef>
                  <a:spcPct val="0"/>
                </a:spcBef>
              </a:pPr>
              <a:t>21</a:t>
            </a:fld>
            <a:endParaRPr lang="en-US" altLang="de-DE" sz="1300"/>
          </a:p>
        </p:txBody>
      </p:sp>
      <p:sp>
        <p:nvSpPr>
          <p:cNvPr id="84995" name="Rectangle 2"/>
          <p:cNvSpPr>
            <a:spLocks noGrp="1" noRot="1" noChangeAspect="1" noChangeArrowheads="1" noTextEdit="1"/>
          </p:cNvSpPr>
          <p:nvPr>
            <p:ph type="sldImg"/>
          </p:nvPr>
        </p:nvSpPr>
        <p:spPr>
          <a:xfrm>
            <a:off x="139700" y="768350"/>
            <a:ext cx="6821488"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06992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2747417-5B0E-475F-8734-274D5394CDF2}" type="slidenum">
              <a:rPr lang="en-US" altLang="de-DE" sz="1300"/>
              <a:pPr algn="r" eaLnBrk="1" hangingPunct="1">
                <a:spcBef>
                  <a:spcPct val="0"/>
                </a:spcBef>
              </a:pPr>
              <a:t>22</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44444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2747417-5B0E-475F-8734-274D5394CDF2}" type="slidenum">
              <a:rPr lang="en-US" altLang="de-DE" sz="1300"/>
              <a:pPr algn="r" eaLnBrk="1" hangingPunct="1">
                <a:spcBef>
                  <a:spcPct val="0"/>
                </a:spcBef>
              </a:pPr>
              <a:t>23</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44444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2747417-5B0E-475F-8734-274D5394CDF2}" type="slidenum">
              <a:rPr lang="en-US" altLang="de-DE" sz="1300"/>
              <a:pPr algn="r" eaLnBrk="1" hangingPunct="1">
                <a:spcBef>
                  <a:spcPct val="0"/>
                </a:spcBef>
              </a:pPr>
              <a:t>24</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44444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183878C-ABAC-445A-950C-5152EA936A47}" type="slidenum">
              <a:rPr lang="en-US" altLang="de-DE" sz="1300"/>
              <a:pPr algn="r" eaLnBrk="1" hangingPunct="1">
                <a:spcBef>
                  <a:spcPct val="0"/>
                </a:spcBef>
              </a:pPr>
              <a:t>25</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78409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73DFC76-F93F-4467-91E8-6A7AF9ACF77F}" type="slidenum">
              <a:rPr lang="en-US" altLang="de-DE" sz="1300"/>
              <a:pPr algn="r" eaLnBrk="1" hangingPunct="1">
                <a:spcBef>
                  <a:spcPct val="0"/>
                </a:spcBef>
              </a:pPr>
              <a:t>26</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47989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71BC731-BEDC-4F16-9786-D656DCDEC393}" type="slidenum">
              <a:rPr lang="en-US" altLang="de-DE" sz="1300"/>
              <a:pPr algn="r" eaLnBrk="1" hangingPunct="1">
                <a:spcBef>
                  <a:spcPct val="0"/>
                </a:spcBef>
              </a:pPr>
              <a:t>27</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23169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B7635CB-BB56-490E-890D-977951010E56}" type="slidenum">
              <a:rPr lang="en-US" altLang="de-DE" sz="1300"/>
              <a:pPr algn="r" eaLnBrk="1" hangingPunct="1">
                <a:spcBef>
                  <a:spcPct val="0"/>
                </a:spcBef>
              </a:pPr>
              <a:t>28</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46896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49891A4-EC7E-46EA-965C-A972C1934C2B}" type="slidenum">
              <a:rPr lang="en-US" altLang="de-DE" sz="1300"/>
              <a:pPr algn="r" eaLnBrk="1" hangingPunct="1">
                <a:spcBef>
                  <a:spcPct val="0"/>
                </a:spcBef>
              </a:pPr>
              <a:t>29</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01526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FE3A309-3789-4029-B055-FEF18F08F47B}" type="slidenum">
              <a:rPr lang="en-US" altLang="de-DE" sz="1300"/>
              <a:pPr algn="r" eaLnBrk="1" hangingPunct="1">
                <a:spcBef>
                  <a:spcPct val="0"/>
                </a:spcBef>
              </a:pPr>
              <a:t>30</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99597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847B585-B524-4ED4-B28A-0AE3E670BD8C}" type="slidenum">
              <a:rPr lang="en-US" altLang="de-DE" sz="1300"/>
              <a:pPr algn="r" eaLnBrk="1" hangingPunct="1">
                <a:spcBef>
                  <a:spcPct val="0"/>
                </a:spcBef>
              </a:pPr>
              <a:t>31</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14581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F544C75-866C-4FC4-8212-5FDD01DDA630}" type="slidenum">
              <a:rPr lang="en-US" altLang="de-DE" sz="1300"/>
              <a:pPr algn="r" eaLnBrk="1" hangingPunct="1">
                <a:spcBef>
                  <a:spcPct val="0"/>
                </a:spcBef>
              </a:pPr>
              <a:t>32</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90502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33</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8B212D7-5007-4FF7-A7FE-1DE0F43D15D8}" type="slidenum">
              <a:rPr lang="en-US" altLang="de-DE" sz="1300"/>
              <a:pPr algn="r" eaLnBrk="1" hangingPunct="1">
                <a:spcBef>
                  <a:spcPct val="0"/>
                </a:spcBef>
              </a:pPr>
              <a:t>34</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26688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421CEF4-E62F-4364-8C86-DA0042BF8F98}" type="slidenum">
              <a:rPr lang="en-US" altLang="de-DE" sz="1300"/>
              <a:pPr algn="r" eaLnBrk="1" hangingPunct="1">
                <a:spcBef>
                  <a:spcPct val="0"/>
                </a:spcBef>
              </a:pPr>
              <a:t>35</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10771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421CEF4-E62F-4364-8C86-DA0042BF8F98}" type="slidenum">
              <a:rPr lang="en-US" altLang="de-DE" sz="1300"/>
              <a:pPr algn="r" eaLnBrk="1" hangingPunct="1">
                <a:spcBef>
                  <a:spcPct val="0"/>
                </a:spcBef>
              </a:pPr>
              <a:t>36</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10771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421CEF4-E62F-4364-8C86-DA0042BF8F98}" type="slidenum">
              <a:rPr lang="en-US" altLang="de-DE" sz="1300"/>
              <a:pPr algn="r" eaLnBrk="1" hangingPunct="1">
                <a:spcBef>
                  <a:spcPct val="0"/>
                </a:spcBef>
              </a:pPr>
              <a:t>37</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10771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69734FF-646D-4D0C-82C2-F6E646F63BBA}" type="slidenum">
              <a:rPr lang="en-US" altLang="de-DE" sz="1300"/>
              <a:pPr algn="r" eaLnBrk="1" hangingPunct="1">
                <a:spcBef>
                  <a:spcPct val="0"/>
                </a:spcBef>
              </a:pPr>
              <a:t>38</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40421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8ECAD73-E0A7-476D-858D-2961B41538F0}" type="slidenum">
              <a:rPr lang="en-US" altLang="de-DE" sz="1300"/>
              <a:pPr algn="r" eaLnBrk="1" hangingPunct="1">
                <a:spcBef>
                  <a:spcPct val="0"/>
                </a:spcBef>
              </a:pPr>
              <a:t>40</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57640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1000" dirty="0">
                <a:latin typeface="+mj-lt"/>
              </a:rPr>
              <a:t>이 모듈의 사진 사용은 작가와 저작권 소유자에게 허락 받았다</a:t>
            </a:r>
            <a:r>
              <a:rPr lang="en-US" altLang="ko-KR" sz="1000" dirty="0">
                <a:latin typeface="+mj-lt"/>
              </a:rPr>
              <a:t>. </a:t>
            </a:r>
            <a:r>
              <a:rPr lang="ko-KR" altLang="en-US" sz="1000" dirty="0">
                <a:latin typeface="+mj-lt"/>
              </a:rPr>
              <a:t>세부사항</a:t>
            </a:r>
            <a:r>
              <a:rPr lang="en-US" altLang="ko-KR" sz="1000" dirty="0">
                <a:latin typeface="+mj-lt"/>
              </a:rPr>
              <a:t>(</a:t>
            </a:r>
            <a:r>
              <a:rPr lang="ko-KR" altLang="en-US" sz="1000" dirty="0">
                <a:latin typeface="+mj-lt"/>
              </a:rPr>
              <a:t>작가</a:t>
            </a:r>
            <a:r>
              <a:rPr lang="en-US" altLang="ko-KR" sz="1000" dirty="0">
                <a:latin typeface="+mj-lt"/>
              </a:rPr>
              <a:t>, </a:t>
            </a:r>
            <a:r>
              <a:rPr lang="ko-KR" altLang="en-US" sz="1000" dirty="0">
                <a:latin typeface="+mj-lt"/>
              </a:rPr>
              <a:t>제목</a:t>
            </a:r>
            <a:r>
              <a:rPr lang="en-US" altLang="ko-KR" sz="1000" dirty="0">
                <a:latin typeface="+mj-lt"/>
              </a:rPr>
              <a:t>)</a:t>
            </a:r>
            <a:r>
              <a:rPr lang="ko-KR" altLang="en-US" sz="1000" dirty="0">
                <a:latin typeface="+mj-lt"/>
              </a:rPr>
              <a:t>은</a:t>
            </a:r>
            <a:r>
              <a:rPr lang="en-US" altLang="ko-KR" sz="1000" dirty="0">
                <a:latin typeface="+mj-lt"/>
              </a:rPr>
              <a:t>, </a:t>
            </a:r>
            <a:r>
              <a:rPr lang="ko-KR" altLang="en-US" sz="1000" dirty="0">
                <a:latin typeface="+mj-lt"/>
              </a:rPr>
              <a:t>이 프리젠테이션의 마지막 슬라이드에 언급</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4" name="Slide Number Placeholder 3"/>
          <p:cNvSpPr>
            <a:spLocks noGrp="1"/>
          </p:cNvSpPr>
          <p:nvPr>
            <p:ph type="sldNum" sz="quarter" idx="12"/>
          </p:nvPr>
        </p:nvSpPr>
        <p:spPr bwMode="gray"/>
        <p:txBody>
          <a:bodyPr/>
          <a:lstStyle>
            <a:lvl1pPr>
              <a:defRPr b="0"/>
            </a:lvl1pPr>
          </a:lstStyle>
          <a:p>
            <a:fld id="{500842D3-17E5-4D8E-BC8F-6C249EA181E4}" type="slidenum">
              <a:rPr lang="ko-KR" altLang="de-DE" smtClean="0"/>
              <a:pPr/>
              <a:t>‹Nr.›</a:t>
            </a:fld>
            <a:endParaRPr lang="de-DE" altLang="ko-K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6" name="Slide Number Placeholder 5"/>
          <p:cNvSpPr>
            <a:spLocks noGrp="1"/>
          </p:cNvSpPr>
          <p:nvPr>
            <p:ph type="sldNum" sz="quarter" idx="12"/>
          </p:nvPr>
        </p:nvSpPr>
        <p:spPr bwMode="gray"/>
        <p:txBody>
          <a:bodyPr>
            <a:noAutofit/>
          </a:bodyPr>
          <a:lstStyle>
            <a:lvl1pPr>
              <a:defRPr b="0"/>
            </a:lvl1pPr>
          </a:lstStyle>
          <a:p>
            <a:fld id="{A7B14112-75D6-4739-A682-A6E4F37FEFDE}" type="slidenum">
              <a:rPr lang="ko-KR" altLang="de-DE" smtClean="0"/>
              <a:pPr/>
              <a:t>‹Nr.›</a:t>
            </a:fld>
            <a:endParaRPr lang="de-DE" altLang="ko-K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11C39CE4-57A2-432C-886E-85F6467D8703}" type="slidenum">
              <a:rPr lang="ko-KR" altLang="de-DE" smtClean="0"/>
              <a:pPr/>
              <a:t>‹Nr.›</a:t>
            </a:fld>
            <a:endParaRPr lang="de-DE" altLang="ko-K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500842D3-17E5-4D8E-BC8F-6C249EA181E4}" type="slidenum">
              <a:rPr lang="ko-KR" altLang="de-DE" smtClean="0"/>
              <a:pPr/>
              <a:t>‹Nr.›</a:t>
            </a:fld>
            <a:endParaRPr lang="de-DE" altLang="ko-K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500842D3-17E5-4D8E-BC8F-6C249EA181E4}" type="slidenum">
              <a:rPr lang="ko-KR" altLang="de-DE" smtClean="0"/>
              <a:pPr/>
              <a:t>‹Nr.›</a:t>
            </a:fld>
            <a:endParaRPr lang="de-DE" altLang="ko-K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5" name="Slide Number Placeholder 4"/>
          <p:cNvSpPr>
            <a:spLocks noGrp="1"/>
          </p:cNvSpPr>
          <p:nvPr>
            <p:ph type="sldNum" sz="quarter" idx="12"/>
          </p:nvPr>
        </p:nvSpPr>
        <p:spPr bwMode="gray"/>
        <p:txBody>
          <a:bodyPr/>
          <a:lstStyle>
            <a:lvl1pPr>
              <a:defRPr b="0"/>
            </a:lvl1pPr>
          </a:lstStyle>
          <a:p>
            <a:fld id="{0EB44582-B20F-4517-9003-D7B6F688EAA9}" type="slidenum">
              <a:rPr lang="ko-KR" altLang="de-DE" smtClean="0"/>
              <a:pPr/>
              <a:t>‹Nr.›</a:t>
            </a:fld>
            <a:endParaRPr lang="de-DE" altLang="ko-K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4" name="Slide Number Placeholder 3"/>
          <p:cNvSpPr>
            <a:spLocks noGrp="1"/>
          </p:cNvSpPr>
          <p:nvPr>
            <p:ph type="sldNum" sz="quarter" idx="12"/>
          </p:nvPr>
        </p:nvSpPr>
        <p:spPr bwMode="gray"/>
        <p:txBody>
          <a:bodyPr/>
          <a:lstStyle>
            <a:lvl1pPr>
              <a:defRPr b="0"/>
            </a:lvl1pPr>
          </a:lstStyle>
          <a:p>
            <a:fld id="{20C80809-ABF4-490A-9501-8947EC090EFD}" type="slidenum">
              <a:rPr lang="ko-KR" altLang="de-DE" smtClean="0"/>
              <a:pPr/>
              <a:t>‹Nr.›</a:t>
            </a:fld>
            <a:endParaRPr lang="de-DE" altLang="ko-K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defTabSz="457123" fontAlgn="auto">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82059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defTabSz="457123" fontAlgn="auto">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99892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defTabSz="457123" fontAlgn="auto">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defTabSz="457123" fontAlgn="auto">
              <a:spcBef>
                <a:spcPct val="0"/>
              </a:spcBef>
              <a:spcAft>
                <a:spcPts val="0"/>
              </a:spcAft>
              <a:buClrTx/>
              <a:buFontTx/>
              <a:buNone/>
            </a:pPr>
            <a:r>
              <a:rPr lang="ko-KR" altLang="en-US" sz="1000" dirty="0">
                <a:solidFill>
                  <a:srgbClr val="333333"/>
                </a:solidFill>
                <a:latin typeface="Calibri Light"/>
              </a:rPr>
              <a:t>이 모듈의 사진 사용은 작가와 저작권 소유자에게 허락 받았다</a:t>
            </a:r>
            <a:r>
              <a:rPr lang="en-US" altLang="ko-KR" sz="1000" dirty="0">
                <a:solidFill>
                  <a:srgbClr val="333333"/>
                </a:solidFill>
                <a:latin typeface="Calibri Light"/>
              </a:rPr>
              <a:t>. </a:t>
            </a:r>
            <a:r>
              <a:rPr lang="ko-KR" altLang="en-US" sz="1000" dirty="0">
                <a:solidFill>
                  <a:srgbClr val="333333"/>
                </a:solidFill>
                <a:latin typeface="Calibri Light"/>
              </a:rPr>
              <a:t>세부사항</a:t>
            </a:r>
            <a:r>
              <a:rPr lang="en-US" altLang="ko-KR" sz="1000" dirty="0">
                <a:solidFill>
                  <a:srgbClr val="333333"/>
                </a:solidFill>
                <a:latin typeface="Calibri Light"/>
              </a:rPr>
              <a:t>(</a:t>
            </a:r>
            <a:r>
              <a:rPr lang="ko-KR" altLang="en-US" sz="1000" dirty="0">
                <a:solidFill>
                  <a:srgbClr val="333333"/>
                </a:solidFill>
                <a:latin typeface="Calibri Light"/>
              </a:rPr>
              <a:t>작가</a:t>
            </a:r>
            <a:r>
              <a:rPr lang="en-US" altLang="ko-KR" sz="1000" dirty="0">
                <a:solidFill>
                  <a:srgbClr val="333333"/>
                </a:solidFill>
                <a:latin typeface="Calibri Light"/>
              </a:rPr>
              <a:t>, </a:t>
            </a:r>
            <a:r>
              <a:rPr lang="ko-KR" altLang="en-US" sz="1000" dirty="0">
                <a:solidFill>
                  <a:srgbClr val="333333"/>
                </a:solidFill>
                <a:latin typeface="Calibri Light"/>
              </a:rPr>
              <a:t>제목</a:t>
            </a:r>
            <a:r>
              <a:rPr lang="en-US" altLang="ko-KR" sz="1000" dirty="0">
                <a:solidFill>
                  <a:srgbClr val="333333"/>
                </a:solidFill>
                <a:latin typeface="Calibri Light"/>
              </a:rPr>
              <a:t>)</a:t>
            </a:r>
            <a:r>
              <a:rPr lang="ko-KR" altLang="en-US" sz="1000" dirty="0">
                <a:solidFill>
                  <a:srgbClr val="333333"/>
                </a:solidFill>
                <a:latin typeface="Calibri Light"/>
              </a:rPr>
              <a:t>은</a:t>
            </a:r>
            <a:r>
              <a:rPr lang="en-US" altLang="ko-KR" sz="1000" dirty="0">
                <a:solidFill>
                  <a:srgbClr val="333333"/>
                </a:solidFill>
                <a:latin typeface="Calibri Light"/>
              </a:rPr>
              <a:t>, </a:t>
            </a:r>
            <a:r>
              <a:rPr lang="ko-KR" altLang="en-US" sz="1000" dirty="0">
                <a:solidFill>
                  <a:srgbClr val="333333"/>
                </a:solidFill>
                <a:latin typeface="Calibri Light"/>
              </a:rPr>
              <a:t>이 프리젠테이션의 마지막 슬라이드에 언급</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9336698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3726946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306042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defTabSz="457123" fontAlgn="auto">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defTabSz="457123" fontAlgn="auto">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18115815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875526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5518891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40766072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5996145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653439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defTabSz="457123" fontAlgn="auto">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5343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500842D3-17E5-4D8E-BC8F-6C249EA181E4}" type="slidenum">
              <a:rPr lang="ko-KR" altLang="de-DE" smtClean="0"/>
              <a:pPr/>
              <a:t>‹Nr.›</a:t>
            </a:fld>
            <a:endParaRPr lang="de-DE" altLang="ko-K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defTabSz="457123" fontAlgn="auto">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46646613"/>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6 B – </a:t>
            </a:r>
            <a:r>
              <a:rPr lang="ko-KR" altLang="en-US" dirty="0"/>
              <a:t>공감하기</a:t>
            </a:r>
            <a:r>
              <a:rPr lang="en-US" altLang="ko-KR" dirty="0"/>
              <a:t>… 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Park</a:t>
            </a:r>
            <a:r>
              <a:rPr lang="nl-NL" sz="1600" dirty="0">
                <a:solidFill>
                  <a:srgbClr val="004992"/>
                </a:solidFill>
              </a:rPr>
              <a:t> (10|21)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466498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당신이 누군가를 알게 되었을 때</a:t>
            </a:r>
            <a:r>
              <a:rPr lang="en-US" altLang="ko-KR" sz="3600">
                <a:solidFill>
                  <a:srgbClr val="004992"/>
                </a:solidFill>
                <a:latin typeface="+mn-lt"/>
                <a:ea typeface="+mn-ea"/>
                <a:cs typeface="+mn-cs"/>
              </a:rPr>
              <a:t>, </a:t>
            </a:r>
            <a:r>
              <a:rPr lang="ko-KR" altLang="en-US" sz="3600">
                <a:solidFill>
                  <a:srgbClr val="004992"/>
                </a:solidFill>
                <a:latin typeface="+mn-lt"/>
                <a:ea typeface="+mn-ea"/>
                <a:cs typeface="+mn-cs"/>
              </a:rPr>
              <a:t>처음에 어디를 보십니까</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이러한 단서들은 좋은 평가를 하는데 얼마나 신뢰할 만 한가요</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2</a:t>
            </a:fld>
            <a:endParaRPr lang="de-DE" altLang="ko-KR">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aption_22"/>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ko-KR" altLang="en-US" sz="2000" i="1">
                <a:latin typeface="+mn-lt"/>
                <a:ea typeface="+mn-ea"/>
              </a:rPr>
              <a:t>다른 것</a:t>
            </a:r>
            <a:r>
              <a:rPr lang="en-US" altLang="ko-KR" sz="2000" i="1">
                <a:latin typeface="+mn-lt"/>
                <a:ea typeface="+mn-ea"/>
              </a:rPr>
              <a:t>?...</a:t>
            </a:r>
            <a:endParaRPr lang="de-DE" altLang="de-DE" sz="2000" i="1" dirty="0">
              <a:latin typeface="+mn-lt"/>
              <a:ea typeface="+mn-ea"/>
            </a:endParaRPr>
          </a:p>
        </p:txBody>
      </p:sp>
      <p:sp>
        <p:nvSpPr>
          <p:cNvPr id="2" name="Title 1"/>
          <p:cNvSpPr>
            <a:spLocks noGrp="1"/>
          </p:cNvSpPr>
          <p:nvPr>
            <p:ph type="title"/>
          </p:nvPr>
        </p:nvSpPr>
        <p:spPr/>
        <p:txBody>
          <a:bodyPr/>
          <a:lstStyle/>
          <a:p>
            <a:r>
              <a:rPr lang="ko-KR" altLang="en-US" sz="3600">
                <a:solidFill>
                  <a:srgbClr val="004992"/>
                </a:solidFill>
                <a:latin typeface="+mn-lt"/>
                <a:ea typeface="+mn-ea"/>
                <a:cs typeface="+mn-cs"/>
              </a:rPr>
              <a:t>당신이 누군가를 알게 되었을 때</a:t>
            </a:r>
            <a:r>
              <a:rPr lang="en-US" altLang="ko-KR" sz="3600">
                <a:solidFill>
                  <a:srgbClr val="004992"/>
                </a:solidFill>
                <a:latin typeface="+mn-lt"/>
                <a:ea typeface="+mn-ea"/>
                <a:cs typeface="+mn-cs"/>
              </a:rPr>
              <a:t>, </a:t>
            </a:r>
            <a:r>
              <a:rPr lang="ko-KR" altLang="en-US" sz="3600">
                <a:solidFill>
                  <a:srgbClr val="004992"/>
                </a:solidFill>
                <a:latin typeface="+mn-lt"/>
                <a:ea typeface="+mn-ea"/>
                <a:cs typeface="+mn-cs"/>
              </a:rPr>
              <a:t>처음에 어디를 보십니까</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이러한 단서들은 좋은 평가를 하는데 얼마나 신뢰할 만 한가요</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3</a:t>
            </a:fld>
            <a:endParaRPr lang="de-DE" altLang="ko-KR">
              <a:latin typeface="+mn-lt"/>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4"/>
          <p:cNvSpPr txBox="1">
            <a:spLocks noChangeArrowheads="1"/>
          </p:cNvSpPr>
          <p:nvPr/>
        </p:nvSpPr>
        <p:spPr bwMode="auto">
          <a:xfrm>
            <a:off x="1964531"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ko-KR" altLang="en-US" sz="2000" dirty="0">
                <a:latin typeface="+mn-lt"/>
              </a:rPr>
              <a:t>신체 언어</a:t>
            </a:r>
            <a:r>
              <a:rPr lang="en-US" altLang="ko-KR" sz="2000" dirty="0">
                <a:latin typeface="+mn-lt"/>
              </a:rPr>
              <a:t>/</a:t>
            </a:r>
            <a:br>
              <a:rPr lang="en-US" altLang="ko-KR" sz="2000" dirty="0">
                <a:latin typeface="+mn-lt"/>
              </a:rPr>
            </a:br>
            <a:r>
              <a:rPr lang="ko-KR" altLang="en-US" sz="2000" dirty="0">
                <a:latin typeface="+mn-lt"/>
              </a:rPr>
              <a:t>자세</a:t>
            </a:r>
            <a:r>
              <a:rPr lang="en-US" altLang="ko-KR" sz="2000" dirty="0">
                <a:latin typeface="+mn-lt"/>
              </a:rPr>
              <a:t>?</a:t>
            </a:r>
            <a:endParaRPr lang="de-DE" altLang="de-DE" sz="2000" dirty="0">
              <a:latin typeface="+mn-lt"/>
            </a:endParaRPr>
          </a:p>
        </p:txBody>
      </p:sp>
      <p:sp>
        <p:nvSpPr>
          <p:cNvPr id="20" name="Caption_25"/>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ko-KR" altLang="en-US" sz="2000">
                <a:latin typeface="+mn-lt"/>
              </a:rPr>
              <a:t>눈</a:t>
            </a:r>
            <a:r>
              <a:rPr lang="en-US" altLang="ko-KR" sz="2000">
                <a:latin typeface="+mn-lt"/>
              </a:rPr>
              <a:t>?</a:t>
            </a:r>
            <a:endParaRPr lang="de-DE" altLang="de-DE" sz="2000" dirty="0">
              <a:latin typeface="+mn-lt"/>
            </a:endParaRPr>
          </a:p>
        </p:txBody>
      </p:sp>
      <p:sp>
        <p:nvSpPr>
          <p:cNvPr id="21" name="Caption_26"/>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ko-KR" altLang="en-US" sz="2000">
                <a:solidFill>
                  <a:srgbClr val="333333"/>
                </a:solidFill>
                <a:latin typeface="+mn-lt"/>
              </a:rPr>
              <a:t>언어</a:t>
            </a:r>
            <a:r>
              <a:rPr lang="en-US" altLang="ko-KR" sz="2000">
                <a:solidFill>
                  <a:srgbClr val="333333"/>
                </a:solidFill>
                <a:latin typeface="+mn-lt"/>
              </a:rPr>
              <a:t>?</a:t>
            </a:r>
            <a:endParaRPr lang="de-DE" altLang="de-DE" sz="2000" dirty="0">
              <a:solidFill>
                <a:srgbClr val="333333"/>
              </a:solidFill>
              <a:latin typeface="+mn-lt"/>
            </a:endParaRPr>
          </a:p>
        </p:txBody>
      </p:sp>
      <p:sp>
        <p:nvSpPr>
          <p:cNvPr id="22" name="Caption_27"/>
          <p:cNvSpPr txBox="1">
            <a:spLocks noChangeArrowheads="1"/>
          </p:cNvSpPr>
          <p:nvPr/>
        </p:nvSpPr>
        <p:spPr bwMode="auto">
          <a:xfrm>
            <a:off x="8071499" y="4437112"/>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ko-KR" altLang="en-US" sz="2000">
                <a:solidFill>
                  <a:srgbClr val="333333"/>
                </a:solidFill>
                <a:latin typeface="+mn-lt"/>
              </a:rPr>
              <a:t>복장</a:t>
            </a:r>
            <a:r>
              <a:rPr lang="en-US" altLang="ko-KR" sz="2000">
                <a:solidFill>
                  <a:srgbClr val="333333"/>
                </a:solidFill>
                <a:latin typeface="+mn-lt"/>
              </a:rPr>
              <a:t>?</a:t>
            </a:r>
            <a:endParaRPr lang="de-DE" altLang="de-DE" sz="2000" dirty="0">
              <a:solidFill>
                <a:srgbClr val="333333"/>
              </a:solidFill>
              <a:latin typeface="+mn-lt"/>
            </a:endParaRPr>
          </a:p>
        </p:txBody>
      </p:sp>
      <p:sp>
        <p:nvSpPr>
          <p:cNvPr id="23" name="Caption_28"/>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Caption_29"/>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Caption_30"/>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Caption_31"/>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32"/>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ko-KR" altLang="en-US" sz="2000">
                <a:solidFill>
                  <a:srgbClr val="333333"/>
                </a:solidFill>
                <a:latin typeface="+mn-lt"/>
              </a:rPr>
              <a:t>손</a:t>
            </a:r>
            <a:r>
              <a:rPr lang="en-US" altLang="ko-KR" sz="2000">
                <a:solidFill>
                  <a:srgbClr val="333333"/>
                </a:solidFill>
                <a:latin typeface="+mn-lt"/>
              </a:rPr>
              <a:t>?</a:t>
            </a:r>
            <a:endParaRPr lang="de-DE" altLang="de-DE" sz="2000" dirty="0">
              <a:solidFill>
                <a:srgbClr val="333333"/>
              </a:solidFill>
              <a:latin typeface="+mn-lt"/>
            </a:endParaRPr>
          </a:p>
        </p:txBody>
      </p:sp>
      <p:sp>
        <p:nvSpPr>
          <p:cNvPr id="28" name="Caption_33"/>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또 다른 어떤 정보를 고려할 수 있을까요</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이러한 것들은 얼마나 신뢰할 만 한가요</a:t>
            </a:r>
            <a:r>
              <a:rPr lang="en-US" altLang="ko-KR">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4</a:t>
            </a:fld>
            <a:endParaRPr lang="de-DE" altLang="ko-KR">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943600" cy="4248000"/>
          </a:xfrm>
        </p:spPr>
        <p:txBody>
          <a:bodyPr/>
          <a:lstStyle/>
          <a:p>
            <a:pPr marL="342900" indent="-342900">
              <a:buClr>
                <a:srgbClr val="333333"/>
              </a:buClr>
              <a:buFont typeface="WingDings"/>
              <a:buChar char=""/>
            </a:pPr>
            <a:r>
              <a:rPr lang="ko-KR" altLang="en-US" sz="2400" dirty="0">
                <a:solidFill>
                  <a:srgbClr val="333333"/>
                </a:solidFill>
              </a:rPr>
              <a:t>사람에 대한 사전지식</a:t>
            </a:r>
            <a:r>
              <a:rPr lang="en-US" altLang="ko-KR" sz="2400" dirty="0">
                <a:solidFill>
                  <a:srgbClr val="333333"/>
                </a:solidFill>
              </a:rPr>
              <a:t>(</a:t>
            </a:r>
            <a:r>
              <a:rPr lang="ko-KR" altLang="en-US" sz="2400" dirty="0">
                <a:solidFill>
                  <a:srgbClr val="333333"/>
                </a:solidFill>
              </a:rPr>
              <a:t>평판</a:t>
            </a:r>
            <a:r>
              <a:rPr lang="en-US" altLang="ko-KR" sz="2400" dirty="0">
                <a:solidFill>
                  <a:srgbClr val="333333"/>
                </a:solidFill>
              </a:rPr>
              <a:t>): </a:t>
            </a:r>
            <a:r>
              <a:rPr lang="ko-KR" altLang="en-US" sz="2400" dirty="0">
                <a:solidFill>
                  <a:srgbClr val="333333"/>
                </a:solidFill>
              </a:rPr>
              <a:t>친구에 의해 관찰된 예</a:t>
            </a:r>
            <a:endParaRPr lang="en-US" altLang="ko-KR" sz="2400" dirty="0">
              <a:solidFill>
                <a:srgbClr val="333333"/>
              </a:solidFill>
            </a:endParaRPr>
          </a:p>
          <a:p>
            <a:pPr marL="342900" indent="-342900">
              <a:buClr>
                <a:srgbClr val="333333"/>
              </a:buClr>
              <a:buFont typeface="WingDings"/>
              <a:buChar char=""/>
            </a:pPr>
            <a:r>
              <a:rPr lang="ko-KR" altLang="en-US" sz="2400" dirty="0">
                <a:solidFill>
                  <a:srgbClr val="333333"/>
                </a:solidFill>
              </a:rPr>
              <a:t>비슷한 사람들</a:t>
            </a:r>
            <a:r>
              <a:rPr lang="en-US" altLang="ko-KR" sz="2400" dirty="0">
                <a:solidFill>
                  <a:srgbClr val="333333"/>
                </a:solidFill>
              </a:rPr>
              <a:t>/</a:t>
            </a:r>
            <a:r>
              <a:rPr lang="ko-KR" altLang="en-US" sz="2400" dirty="0">
                <a:solidFill>
                  <a:srgbClr val="333333"/>
                </a:solidFill>
              </a:rPr>
              <a:t>그룹에 대한 사전지식</a:t>
            </a:r>
            <a:r>
              <a:rPr lang="en-US" altLang="ko-KR" sz="2400" dirty="0">
                <a:solidFill>
                  <a:srgbClr val="333333"/>
                </a:solidFill>
              </a:rPr>
              <a:t>: </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래퍼</a:t>
            </a:r>
            <a:endParaRPr lang="en-US" altLang="ko-KR" sz="2400" dirty="0">
              <a:solidFill>
                <a:srgbClr val="333333"/>
              </a:solidFill>
            </a:endParaRPr>
          </a:p>
          <a:p>
            <a:pPr marL="342900" indent="-342900">
              <a:buClr>
                <a:srgbClr val="333333"/>
              </a:buClr>
              <a:buFont typeface="WingDings"/>
              <a:buChar char=""/>
            </a:pPr>
            <a:r>
              <a:rPr lang="ko-KR" altLang="en-US" sz="2400" dirty="0">
                <a:solidFill>
                  <a:srgbClr val="333333"/>
                </a:solidFill>
              </a:rPr>
              <a:t>“직감”</a:t>
            </a:r>
            <a:r>
              <a:rPr lang="en-US" altLang="ko-KR" sz="2400" dirty="0">
                <a:solidFill>
                  <a:srgbClr val="333333"/>
                </a:solidFill>
              </a:rPr>
              <a:t>/</a:t>
            </a:r>
            <a:r>
              <a:rPr lang="ko-KR" altLang="en-US" sz="2400" dirty="0">
                <a:solidFill>
                  <a:srgbClr val="333333"/>
                </a:solidFill>
              </a:rPr>
              <a:t>직관</a:t>
            </a:r>
            <a:endParaRPr lang="en-US" altLang="ko-KR" sz="2400" dirty="0">
              <a:solidFill>
                <a:srgbClr val="333333"/>
              </a:solidFill>
            </a:endParaRPr>
          </a:p>
          <a:p>
            <a:pPr marL="342900" indent="-342900">
              <a:buClr>
                <a:srgbClr val="333333"/>
              </a:buClr>
              <a:buFont typeface="WingDings"/>
              <a:buChar char=""/>
            </a:pPr>
            <a:r>
              <a:rPr lang="ko-KR" altLang="en-US" sz="2400" dirty="0">
                <a:solidFill>
                  <a:srgbClr val="333333"/>
                </a:solidFill>
              </a:rPr>
              <a:t>적혀있는 것</a:t>
            </a:r>
            <a:r>
              <a:rPr lang="en-US" altLang="ko-KR" sz="2400" dirty="0">
                <a:solidFill>
                  <a:srgbClr val="333333"/>
                </a:solidFill>
              </a:rPr>
              <a:t>: </a:t>
            </a:r>
            <a:r>
              <a:rPr lang="ko-KR" altLang="en-US" sz="2400" dirty="0">
                <a:solidFill>
                  <a:srgbClr val="333333"/>
                </a:solidFill>
              </a:rPr>
              <a:t>예를 들어</a:t>
            </a:r>
            <a:r>
              <a:rPr lang="en-US" altLang="ko-KR" sz="2400" dirty="0">
                <a:solidFill>
                  <a:srgbClr val="333333"/>
                </a:solidFill>
              </a:rPr>
              <a:t>, </a:t>
            </a:r>
            <a:r>
              <a:rPr lang="ko-KR" altLang="en-US" sz="2400" dirty="0">
                <a:solidFill>
                  <a:srgbClr val="333333"/>
                </a:solidFill>
              </a:rPr>
              <a:t>ㅌ</a:t>
            </a:r>
            <a:r>
              <a:rPr lang="en-US" altLang="ko-KR" sz="2400" dirty="0">
                <a:solidFill>
                  <a:srgbClr val="333333"/>
                </a:solidFill>
              </a:rPr>
              <a:t>-</a:t>
            </a:r>
            <a:r>
              <a:rPr lang="ko-KR" altLang="en-US" sz="2400" dirty="0">
                <a:solidFill>
                  <a:srgbClr val="333333"/>
                </a:solidFill>
              </a:rPr>
              <a:t>메일이나 인터넷 채팅에서</a:t>
            </a:r>
            <a:endParaRPr lang="en-US" sz="2400" dirty="0">
              <a:solidFill>
                <a:srgbClr val="333333"/>
              </a:solidFill>
            </a:endParaRPr>
          </a:p>
        </p:txBody>
      </p:sp>
      <p:sp>
        <p:nvSpPr>
          <p:cNvPr id="2" name="Title 1"/>
          <p:cNvSpPr>
            <a:spLocks noGrp="1"/>
          </p:cNvSpPr>
          <p:nvPr>
            <p:ph type="title"/>
          </p:nvPr>
        </p:nvSpPr>
        <p:spPr/>
        <p:txBody>
          <a:bodyPr/>
          <a:lstStyle/>
          <a:p>
            <a:r>
              <a:rPr lang="ko-KR" altLang="en-US" sz="3600">
                <a:solidFill>
                  <a:srgbClr val="004992"/>
                </a:solidFill>
                <a:latin typeface="+mn-lt"/>
                <a:ea typeface="+mn-ea"/>
                <a:cs typeface="+mn-cs"/>
              </a:rPr>
              <a:t>또 다른 어떤 정보를 고려할 수 있을까요</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이러한 것들은 얼마나 신뢰할 만 한가요</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5</a:t>
            </a:fld>
            <a:endParaRPr lang="de-DE" altLang="ko-KR">
              <a:latin typeface="+mn-lt"/>
            </a:endParaRPr>
          </a:p>
        </p:txBody>
      </p:sp>
      <p:pic>
        <p:nvPicPr>
          <p:cNvPr id="9"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a:solidFill>
                  <a:srgbClr val="004992"/>
                </a:solidFill>
                <a:latin typeface="+mn-lt"/>
                <a:ea typeface="+mn-ea"/>
                <a:cs typeface="+mn-cs"/>
              </a:rPr>
              <a:t>확실한 사회적 단서의 장단점</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ko-KR" altLang="en-US" sz="2400">
                <a:solidFill>
                  <a:srgbClr val="333333"/>
                </a:solidFill>
              </a:rPr>
              <a:t>우리는 이전에 사람을 평가하는데 기여하는 측면들에 대해 토의했는데</a:t>
            </a:r>
            <a:r>
              <a:rPr lang="en-US" altLang="ko-KR" sz="2400" dirty="0">
                <a:solidFill>
                  <a:srgbClr val="333333"/>
                </a:solidFill>
              </a:rPr>
              <a:t>, </a:t>
            </a:r>
            <a:r>
              <a:rPr lang="ko-KR" altLang="en-US" sz="2400" dirty="0">
                <a:solidFill>
                  <a:srgbClr val="333333"/>
                </a:solidFill>
              </a:rPr>
              <a:t>이제 이러한 사회적 단서들의 강점과 약점들에 대해 초점을 맞추고자 한다</a:t>
            </a:r>
            <a:r>
              <a:rPr lang="en-US" altLang="ko-KR"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6</a:t>
            </a:fld>
            <a:endParaRPr lang="de-DE" altLang="ko-KR">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사람에 대해 판단하게 만드는 다음의 특성에 대한 장단점을 토의해보세요</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7</a:t>
            </a:fld>
            <a:endParaRPr lang="de-DE" altLang="ko-KR">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914613260"/>
              </p:ext>
            </p:extLst>
          </p:nvPr>
        </p:nvGraphicFramePr>
        <p:xfrm>
          <a:off x="408955" y="2348880"/>
          <a:ext cx="11376001" cy="420624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신체 언어</a:t>
                      </a:r>
                      <a:br>
                        <a:rPr kumimoji="0" lang="de-DE" sz="2000" b="0" i="0" u="none" strike="noStrike" cap="none" normalizeH="0" baseline="0" dirty="0">
                          <a:ln>
                            <a:noFill/>
                          </a:ln>
                          <a:solidFill>
                            <a:srgbClr val="333333"/>
                          </a:solidFill>
                          <a:effectLst/>
                          <a:latin typeface="+mn-lt"/>
                          <a:ea typeface="+mn-ea"/>
                          <a:cs typeface="+mn-cs"/>
                        </a:rPr>
                      </a:br>
                      <a:br>
                        <a:rPr kumimoji="0" lang="de-DE" sz="2000" b="0" i="0" u="none" strike="noStrike" cap="none" normalizeH="0" baseline="0" dirty="0">
                          <a:ln>
                            <a:noFill/>
                          </a:ln>
                          <a:solidFill>
                            <a:srgbClr val="333333"/>
                          </a:solidFill>
                          <a:effectLst/>
                          <a:latin typeface="+mn-lt"/>
                          <a:ea typeface="+mn-ea"/>
                          <a:cs typeface="+mn-cs"/>
                        </a:rPr>
                      </a:br>
                      <a:r>
                        <a:rPr kumimoji="0" lang="ko-KR" altLang="en-US" sz="2000" b="0" i="0" u="none" strike="noStrike" cap="none" normalizeH="0" baseline="0" dirty="0">
                          <a:ln>
                            <a:noFill/>
                          </a:ln>
                          <a:solidFill>
                            <a:srgbClr val="333333"/>
                          </a:solidFill>
                          <a:effectLst/>
                          <a:latin typeface="+mn-lt"/>
                          <a:ea typeface="+mn-ea"/>
                          <a:cs typeface="+mn-cs"/>
                        </a:rPr>
                        <a:t>예</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ko-K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64592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ko-KR" altLang="en-US" sz="2000" b="0" dirty="0">
                          <a:solidFill>
                            <a:srgbClr val="333333"/>
                          </a:solidFill>
                          <a:latin typeface="+mn-lt"/>
                          <a:ea typeface="+mn-ea"/>
                          <a:cs typeface="+mn-cs"/>
                        </a:rPr>
                        <a:t>기도 중</a:t>
                      </a:r>
                      <a:r>
                        <a:rPr lang="en-US" altLang="ko-KR" sz="2000" b="0" dirty="0">
                          <a:solidFill>
                            <a:srgbClr val="333333"/>
                          </a:solidFill>
                          <a:latin typeface="+mn-lt"/>
                          <a:ea typeface="+mn-ea"/>
                          <a:cs typeface="+mn-cs"/>
                        </a:rPr>
                        <a:t>? </a:t>
                      </a:r>
                      <a:r>
                        <a:rPr lang="ko-KR" altLang="en-US" sz="2000" b="0" dirty="0">
                          <a:solidFill>
                            <a:srgbClr val="333333"/>
                          </a:solidFill>
                          <a:latin typeface="+mn-lt"/>
                          <a:ea typeface="+mn-ea"/>
                          <a:cs typeface="+mn-cs"/>
                        </a:rPr>
                        <a:t>추워서</a:t>
                      </a:r>
                      <a:r>
                        <a:rPr lang="en-US" altLang="ko-KR" sz="2000" b="0" dirty="0">
                          <a:solidFill>
                            <a:srgbClr val="333333"/>
                          </a:solidFill>
                          <a:latin typeface="+mn-lt"/>
                          <a:ea typeface="+mn-ea"/>
                          <a:cs typeface="+mn-cs"/>
                        </a:rPr>
                        <a:t>?</a:t>
                      </a:r>
                      <a:endParaRPr lang="de-DE" altLang="de-DE" sz="20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ko-K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사람에 대해 판단하게 만드는 다음의 특성에 대한 장단점을 토의해보세요</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8</a:t>
            </a:fld>
            <a:endParaRPr lang="de-DE" altLang="ko-KR">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696378432"/>
              </p:ext>
            </p:extLst>
          </p:nvPr>
        </p:nvGraphicFramePr>
        <p:xfrm>
          <a:off x="408955" y="2348880"/>
          <a:ext cx="11376001" cy="420624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신체 언어</a:t>
                      </a:r>
                      <a:br>
                        <a:rPr kumimoji="0" lang="de-DE" sz="2000" b="0" i="0" u="none" strike="noStrike" cap="none" normalizeH="0" baseline="0" dirty="0">
                          <a:ln>
                            <a:noFill/>
                          </a:ln>
                          <a:solidFill>
                            <a:srgbClr val="333333"/>
                          </a:solidFill>
                          <a:effectLst/>
                          <a:latin typeface="+mn-lt"/>
                          <a:ea typeface="+mn-ea"/>
                          <a:cs typeface="+mn-cs"/>
                        </a:rPr>
                      </a:br>
                      <a:br>
                        <a:rPr kumimoji="0" lang="de-DE" sz="2000" b="0" i="0" u="none" strike="noStrike" cap="none" normalizeH="0" baseline="0" dirty="0">
                          <a:ln>
                            <a:noFill/>
                          </a:ln>
                          <a:solidFill>
                            <a:srgbClr val="333333"/>
                          </a:solidFill>
                          <a:effectLst/>
                          <a:latin typeface="+mn-lt"/>
                          <a:ea typeface="+mn-ea"/>
                          <a:cs typeface="+mn-cs"/>
                        </a:rPr>
                      </a:br>
                      <a:r>
                        <a:rPr kumimoji="0" lang="ko-KR" altLang="en-US" sz="2000" b="0" i="0" u="none" strike="noStrike" cap="none" normalizeH="0" baseline="0" dirty="0">
                          <a:ln>
                            <a:noFill/>
                          </a:ln>
                          <a:solidFill>
                            <a:srgbClr val="333333"/>
                          </a:solidFill>
                          <a:effectLst/>
                          <a:latin typeface="+mn-lt"/>
                          <a:ea typeface="+mn-ea"/>
                          <a:cs typeface="+mn-cs"/>
                        </a:rPr>
                        <a:t>예</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행동과 태도를 통해 언어를 강조할 수 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예</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화가 났을 때 주먹을 꽉 쥐는 것</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인사하기 위해 손을 흔드는 것</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기도하기 위해 고개를 숙이는 것</a:t>
                      </a:r>
                      <a:r>
                        <a:rPr kumimoji="0" lang="en-US" altLang="ko-KR" sz="2000" b="0" i="0" u="none" strike="noStrike" cap="none" normalizeH="0" baseline="0" dirty="0">
                          <a:ln>
                            <a:noFill/>
                          </a:ln>
                          <a:solidFill>
                            <a:srgbClr val="333333"/>
                          </a:solidFill>
                          <a:effectLst/>
                          <a:latin typeface="+mn-lt"/>
                          <a:ea typeface="+mn-ea"/>
                          <a:cs typeface="+mn-cs"/>
                        </a:rPr>
                        <a:t>.</a:t>
                      </a:r>
                    </a:p>
                    <a:p>
                      <a:pPr marL="342900" marR="0" lvl="0" indent="-342900" algn="l" defTabSz="914400" rtl="0" eaLnBrk="1" fontAlgn="base" latinLnBrk="0" hangingPunct="1">
                        <a:lnSpc>
                          <a:spcPct val="100000"/>
                        </a:lnSpc>
                        <a:spcBef>
                          <a:spcPts val="1200"/>
                        </a:spcBef>
                        <a:spcAft>
                          <a:spcPts val="0"/>
                        </a:spcAft>
                        <a:buClr>
                          <a:srgbClr val="FFFFFF"/>
                        </a:buClr>
                        <a:buSzTx/>
                        <a:buFont typeface="WingDings"/>
                        <a:buChar char=""/>
                        <a:tabLst/>
                      </a:pPr>
                      <a:r>
                        <a:rPr kumimoji="0" lang="ko-KR" altLang="en-US" sz="2000" b="0" i="0" u="none" strike="noStrike" cap="none" normalizeH="0" baseline="0" dirty="0">
                          <a:ln>
                            <a:noFill/>
                          </a:ln>
                          <a:solidFill>
                            <a:srgbClr val="FFFFFF"/>
                          </a:solidFill>
                          <a:effectLst/>
                          <a:latin typeface="+mn-lt"/>
                          <a:ea typeface="+mn-ea"/>
                          <a:cs typeface="+mn-cs"/>
                        </a:rPr>
                        <a:t>간접적인 표현도 의미가 있다</a:t>
                      </a:r>
                      <a:r>
                        <a:rPr kumimoji="0" lang="en-US" altLang="ko-KR" sz="2000" b="0" i="0" u="none" strike="noStrike" cap="none" normalizeH="0" baseline="0" dirty="0">
                          <a:ln>
                            <a:noFill/>
                          </a:ln>
                          <a:solidFill>
                            <a:srgbClr val="FFFFFF"/>
                          </a:solidFill>
                          <a:effectLst/>
                          <a:latin typeface="+mn-lt"/>
                          <a:ea typeface="+mn-ea"/>
                          <a:cs typeface="+mn-cs"/>
                        </a:rPr>
                        <a:t>: </a:t>
                      </a:r>
                      <a:r>
                        <a:rPr kumimoji="0" lang="ko-KR" altLang="en-US" sz="2000" b="0" i="0" u="none" strike="noStrike" cap="none" normalizeH="0" baseline="0" dirty="0">
                          <a:ln>
                            <a:noFill/>
                          </a:ln>
                          <a:solidFill>
                            <a:srgbClr val="FFFFFF"/>
                          </a:solidFill>
                          <a:effectLst/>
                          <a:latin typeface="+mn-lt"/>
                          <a:ea typeface="+mn-ea"/>
                          <a:cs typeface="+mn-cs"/>
                        </a:rPr>
                        <a:t>거친 행동은 신경질을 나타낸다</a:t>
                      </a:r>
                      <a:r>
                        <a:rPr kumimoji="0" lang="en-US" altLang="ko-KR" sz="2000" b="0" i="0" u="none" strike="noStrike" cap="none" normalizeH="0" baseline="0" dirty="0">
                          <a:ln>
                            <a:noFill/>
                          </a:ln>
                          <a:solidFill>
                            <a:srgbClr val="FFFFFF"/>
                          </a:solidFill>
                          <a:effectLst/>
                          <a:latin typeface="+mn-lt"/>
                          <a:ea typeface="+mn-ea"/>
                          <a:cs typeface="+mn-cs"/>
                        </a:rPr>
                        <a:t>. (</a:t>
                      </a:r>
                      <a:r>
                        <a:rPr kumimoji="0" lang="ko-KR" altLang="en-US" sz="2000" b="0" i="0" u="none" strike="noStrike" cap="none" normalizeH="0" baseline="0" dirty="0">
                          <a:ln>
                            <a:noFill/>
                          </a:ln>
                          <a:solidFill>
                            <a:srgbClr val="FFFFFF"/>
                          </a:solidFill>
                          <a:effectLst/>
                          <a:latin typeface="+mn-lt"/>
                          <a:ea typeface="+mn-ea"/>
                          <a:cs typeface="+mn-cs"/>
                        </a:rPr>
                        <a:t>하지만 문화적 차이에 주의해야 한다</a:t>
                      </a:r>
                      <a:r>
                        <a:rPr kumimoji="0" lang="en-US" altLang="ko-KR" sz="2000" b="0" i="0" u="none" strike="noStrike" cap="none" normalizeH="0" baseline="0" dirty="0">
                          <a:ln>
                            <a:noFill/>
                          </a:ln>
                          <a:solidFill>
                            <a:srgbClr val="FFFFFF"/>
                          </a:solidFill>
                          <a:effectLst/>
                          <a:latin typeface="+mn-lt"/>
                          <a:ea typeface="+mn-ea"/>
                          <a:cs typeface="+mn-cs"/>
                        </a:rPr>
                        <a:t>!), </a:t>
                      </a:r>
                      <a:r>
                        <a:rPr kumimoji="0" lang="ko-KR" altLang="en-US" sz="2000" b="0" i="0" u="none" strike="noStrike" cap="none" normalizeH="0" baseline="0" dirty="0">
                          <a:ln>
                            <a:noFill/>
                          </a:ln>
                          <a:solidFill>
                            <a:srgbClr val="FFFFFF"/>
                          </a:solidFill>
                          <a:effectLst/>
                          <a:latin typeface="+mn-lt"/>
                          <a:ea typeface="+mn-ea"/>
                          <a:cs typeface="+mn-cs"/>
                        </a:rPr>
                        <a:t>고개를 숙이는 것은 낮은 자신감의 표현일 수 있다</a:t>
                      </a:r>
                      <a:r>
                        <a:rPr kumimoji="0" lang="en-US" altLang="ko-KR" sz="2000" b="0" i="0" u="none" strike="noStrike" cap="none" normalizeH="0" baseline="0" dirty="0">
                          <a:ln>
                            <a:noFill/>
                          </a:ln>
                          <a:solidFill>
                            <a:srgbClr val="FFFFFF"/>
                          </a:solidFill>
                          <a:effectLst/>
                          <a:latin typeface="+mn-lt"/>
                          <a:ea typeface="+mn-ea"/>
                          <a:cs typeface="+mn-cs"/>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64592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ko-KR" altLang="en-US" sz="2000" b="0" dirty="0">
                          <a:solidFill>
                            <a:srgbClr val="333333"/>
                          </a:solidFill>
                          <a:latin typeface="+mn-lt"/>
                          <a:ea typeface="+mn-ea"/>
                          <a:cs typeface="+mn-cs"/>
                        </a:rPr>
                        <a:t>기도 중</a:t>
                      </a:r>
                      <a:r>
                        <a:rPr lang="en-US" altLang="ko-KR" sz="2000" b="0" dirty="0">
                          <a:solidFill>
                            <a:srgbClr val="333333"/>
                          </a:solidFill>
                          <a:latin typeface="+mn-lt"/>
                          <a:ea typeface="+mn-ea"/>
                          <a:cs typeface="+mn-cs"/>
                        </a:rPr>
                        <a:t>? </a:t>
                      </a:r>
                      <a:r>
                        <a:rPr lang="ko-KR" altLang="en-US" sz="2000" b="0" dirty="0">
                          <a:solidFill>
                            <a:srgbClr val="333333"/>
                          </a:solidFill>
                          <a:latin typeface="+mn-lt"/>
                          <a:ea typeface="+mn-ea"/>
                          <a:cs typeface="+mn-cs"/>
                        </a:rPr>
                        <a:t>추워서</a:t>
                      </a:r>
                      <a:r>
                        <a:rPr lang="en-US" altLang="ko-KR" sz="2000" b="0" dirty="0">
                          <a:solidFill>
                            <a:srgbClr val="333333"/>
                          </a:solidFill>
                          <a:latin typeface="+mn-lt"/>
                          <a:ea typeface="+mn-ea"/>
                          <a:cs typeface="+mn-cs"/>
                        </a:rPr>
                        <a:t>?</a:t>
                      </a:r>
                      <a:endParaRPr lang="de-DE" altLang="de-DE" sz="20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ko-K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3722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사람에 대해 판단하게 만드는 다음의 특성에 대한 장단점을 토의해보세요</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9</a:t>
            </a:fld>
            <a:endParaRPr lang="de-DE" altLang="ko-KR">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4269699249"/>
              </p:ext>
            </p:extLst>
          </p:nvPr>
        </p:nvGraphicFramePr>
        <p:xfrm>
          <a:off x="408955" y="2348880"/>
          <a:ext cx="11376001" cy="420624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신체 언어</a:t>
                      </a:r>
                      <a:br>
                        <a:rPr kumimoji="0" lang="de-DE" sz="2000" b="0" i="0" u="none" strike="noStrike" cap="none" normalizeH="0" baseline="0" dirty="0">
                          <a:ln>
                            <a:noFill/>
                          </a:ln>
                          <a:solidFill>
                            <a:srgbClr val="333333"/>
                          </a:solidFill>
                          <a:effectLst/>
                          <a:latin typeface="+mn-lt"/>
                          <a:ea typeface="+mn-ea"/>
                          <a:cs typeface="+mn-cs"/>
                        </a:rPr>
                      </a:br>
                      <a:br>
                        <a:rPr kumimoji="0" lang="de-DE" sz="2000" b="0" i="0" u="none" strike="noStrike" cap="none" normalizeH="0" baseline="0" dirty="0">
                          <a:ln>
                            <a:noFill/>
                          </a:ln>
                          <a:solidFill>
                            <a:srgbClr val="333333"/>
                          </a:solidFill>
                          <a:effectLst/>
                          <a:latin typeface="+mn-lt"/>
                          <a:ea typeface="+mn-ea"/>
                          <a:cs typeface="+mn-cs"/>
                        </a:rPr>
                      </a:br>
                      <a:r>
                        <a:rPr kumimoji="0" lang="ko-KR" altLang="en-US" sz="2000" b="0" i="0" u="none" strike="noStrike" cap="none" normalizeH="0" baseline="0" dirty="0">
                          <a:ln>
                            <a:noFill/>
                          </a:ln>
                          <a:solidFill>
                            <a:srgbClr val="333333"/>
                          </a:solidFill>
                          <a:effectLst/>
                          <a:latin typeface="+mn-lt"/>
                          <a:ea typeface="+mn-ea"/>
                          <a:cs typeface="+mn-cs"/>
                        </a:rPr>
                        <a:t>예</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행동과 태도를 통해 언어를 강조할 수 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예</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화가 났을 때 주먹을 꽉 쥐는 것</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인사하기 위해 손을 흔드는 것</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기도하기 위해 고개를 숙이는 것</a:t>
                      </a:r>
                      <a:r>
                        <a:rPr kumimoji="0" lang="en-US" altLang="ko-KR" sz="2000" b="0" i="0" u="none" strike="noStrike" cap="none" normalizeH="0" baseline="0" dirty="0">
                          <a:ln>
                            <a:noFill/>
                          </a:ln>
                          <a:solidFill>
                            <a:srgbClr val="333333"/>
                          </a:solidFill>
                          <a:effectLst/>
                          <a:latin typeface="+mn-lt"/>
                          <a:ea typeface="+mn-ea"/>
                          <a:cs typeface="+mn-cs"/>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간접적인 표현도 의미가 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거친 행동은 신경질을 나타낸다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하지만 문화적 차이에 주의해야 한다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고개를 숙이는 것은 낮은 자신감의 표현일 수 있다</a:t>
                      </a:r>
                      <a:r>
                        <a:rPr kumimoji="0" lang="en-US" altLang="ko-KR" sz="2000" b="0" i="0" u="none" strike="noStrike" cap="none" normalizeH="0" baseline="0" dirty="0">
                          <a:ln>
                            <a:noFill/>
                          </a:ln>
                          <a:solidFill>
                            <a:srgbClr val="333333"/>
                          </a:solidFill>
                          <a:effectLst/>
                          <a:latin typeface="+mn-lt"/>
                          <a:ea typeface="+mn-ea"/>
                          <a:cs typeface="+mn-cs"/>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64592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ko-KR" altLang="en-US" sz="2000" b="0" dirty="0">
                          <a:solidFill>
                            <a:srgbClr val="333333"/>
                          </a:solidFill>
                          <a:latin typeface="+mn-lt"/>
                          <a:ea typeface="+mn-ea"/>
                          <a:cs typeface="+mn-cs"/>
                        </a:rPr>
                        <a:t>기도 중</a:t>
                      </a:r>
                      <a:r>
                        <a:rPr lang="en-US" altLang="ko-KR" sz="2000" b="0" dirty="0">
                          <a:solidFill>
                            <a:srgbClr val="333333"/>
                          </a:solidFill>
                          <a:latin typeface="+mn-lt"/>
                          <a:ea typeface="+mn-ea"/>
                          <a:cs typeface="+mn-cs"/>
                        </a:rPr>
                        <a:t>? </a:t>
                      </a:r>
                      <a:r>
                        <a:rPr lang="ko-KR" altLang="en-US" sz="2000" b="0" dirty="0">
                          <a:solidFill>
                            <a:srgbClr val="333333"/>
                          </a:solidFill>
                          <a:latin typeface="+mn-lt"/>
                          <a:ea typeface="+mn-ea"/>
                          <a:cs typeface="+mn-cs"/>
                        </a:rPr>
                        <a:t>추워서</a:t>
                      </a:r>
                      <a:r>
                        <a:rPr lang="en-US" altLang="ko-KR" sz="2000" b="0" dirty="0">
                          <a:solidFill>
                            <a:srgbClr val="333333"/>
                          </a:solidFill>
                          <a:latin typeface="+mn-lt"/>
                          <a:ea typeface="+mn-ea"/>
                          <a:cs typeface="+mn-cs"/>
                        </a:rPr>
                        <a:t>?</a:t>
                      </a:r>
                      <a:endParaRPr lang="de-DE" altLang="de-DE" sz="20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ko-K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796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사람에 대해 판단하게 만드는 다음의 특성에 대한 장단점을 토의해보세요</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10</a:t>
            </a:fld>
            <a:endParaRPr lang="de-DE" altLang="ko-KR">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203999911"/>
              </p:ext>
            </p:extLst>
          </p:nvPr>
        </p:nvGraphicFramePr>
        <p:xfrm>
          <a:off x="408955" y="2348880"/>
          <a:ext cx="11376001" cy="420624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신체 언어</a:t>
                      </a:r>
                      <a:br>
                        <a:rPr kumimoji="0" lang="de-DE" sz="2000" b="0" i="0" u="none" strike="noStrike" cap="none" normalizeH="0" baseline="0" dirty="0">
                          <a:ln>
                            <a:noFill/>
                          </a:ln>
                          <a:solidFill>
                            <a:srgbClr val="333333"/>
                          </a:solidFill>
                          <a:effectLst/>
                          <a:latin typeface="+mn-lt"/>
                          <a:ea typeface="+mn-ea"/>
                          <a:cs typeface="+mn-cs"/>
                        </a:rPr>
                      </a:br>
                      <a:br>
                        <a:rPr kumimoji="0" lang="de-DE" sz="2000" b="0" i="0" u="none" strike="noStrike" cap="none" normalizeH="0" baseline="0" dirty="0">
                          <a:ln>
                            <a:noFill/>
                          </a:ln>
                          <a:solidFill>
                            <a:srgbClr val="333333"/>
                          </a:solidFill>
                          <a:effectLst/>
                          <a:latin typeface="+mn-lt"/>
                          <a:ea typeface="+mn-ea"/>
                          <a:cs typeface="+mn-cs"/>
                        </a:rPr>
                      </a:br>
                      <a:r>
                        <a:rPr kumimoji="0" lang="ko-KR" altLang="en-US" sz="2000" b="0" i="0" u="none" strike="noStrike" cap="none" normalizeH="0" baseline="0" dirty="0">
                          <a:ln>
                            <a:noFill/>
                          </a:ln>
                          <a:solidFill>
                            <a:srgbClr val="333333"/>
                          </a:solidFill>
                          <a:effectLst/>
                          <a:latin typeface="+mn-lt"/>
                          <a:ea typeface="+mn-ea"/>
                          <a:cs typeface="+mn-cs"/>
                        </a:rPr>
                        <a:t>예</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행동과 태도를 통해 언어를 강조할 수 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예</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화가 났을 때 주먹을 꽉 쥐는 것</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인사하기 위해 손을 흔드는 것</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기도하기 위해 고개를 숙이는 것</a:t>
                      </a:r>
                      <a:r>
                        <a:rPr kumimoji="0" lang="en-US" altLang="ko-KR" sz="2000" b="0" i="0" u="none" strike="noStrike" cap="none" normalizeH="0" baseline="0" dirty="0">
                          <a:ln>
                            <a:noFill/>
                          </a:ln>
                          <a:solidFill>
                            <a:srgbClr val="333333"/>
                          </a:solidFill>
                          <a:effectLst/>
                          <a:latin typeface="+mn-lt"/>
                          <a:ea typeface="+mn-ea"/>
                          <a:cs typeface="+mn-cs"/>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간접적인 표현도 의미가 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거친 행동은 신경질을 나타낸다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하지만 문화적 차이에 주의해야 한다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고개를 숙이는 것은 낮은 자신감의 표현일 수 있다</a:t>
                      </a:r>
                      <a:r>
                        <a:rPr kumimoji="0" lang="en-US" altLang="ko-KR" sz="2000" b="0" i="0" u="none" strike="noStrike" cap="none" normalizeH="0" baseline="0" dirty="0">
                          <a:ln>
                            <a:noFill/>
                          </a:ln>
                          <a:solidFill>
                            <a:srgbClr val="333333"/>
                          </a:solidFill>
                          <a:effectLst/>
                          <a:latin typeface="+mn-lt"/>
                          <a:ea typeface="+mn-ea"/>
                          <a:cs typeface="+mn-cs"/>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64592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ko-KR" altLang="en-US" sz="2000" b="0" dirty="0">
                          <a:solidFill>
                            <a:srgbClr val="333333"/>
                          </a:solidFill>
                          <a:latin typeface="+mn-lt"/>
                          <a:ea typeface="+mn-ea"/>
                          <a:cs typeface="+mn-cs"/>
                        </a:rPr>
                        <a:t>기도 중</a:t>
                      </a:r>
                      <a:r>
                        <a:rPr lang="en-US" altLang="ko-KR" sz="2000" b="0" dirty="0">
                          <a:solidFill>
                            <a:srgbClr val="333333"/>
                          </a:solidFill>
                          <a:latin typeface="+mn-lt"/>
                          <a:ea typeface="+mn-ea"/>
                          <a:cs typeface="+mn-cs"/>
                        </a:rPr>
                        <a:t>? </a:t>
                      </a:r>
                      <a:r>
                        <a:rPr lang="ko-KR" altLang="en-US" sz="2000" b="0" dirty="0">
                          <a:solidFill>
                            <a:srgbClr val="333333"/>
                          </a:solidFill>
                          <a:latin typeface="+mn-lt"/>
                          <a:ea typeface="+mn-ea"/>
                          <a:cs typeface="+mn-cs"/>
                        </a:rPr>
                        <a:t>추워서</a:t>
                      </a:r>
                      <a:r>
                        <a:rPr lang="en-US" altLang="ko-KR" sz="2000" b="0" dirty="0">
                          <a:solidFill>
                            <a:srgbClr val="333333"/>
                          </a:solidFill>
                          <a:latin typeface="+mn-lt"/>
                          <a:ea typeface="+mn-ea"/>
                          <a:cs typeface="+mn-cs"/>
                        </a:rPr>
                        <a:t>?</a:t>
                      </a:r>
                      <a:endParaRPr lang="de-DE" altLang="de-DE" sz="20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신체 언어로 인해 잘못된 해석을 할 수 있다</a:t>
                      </a:r>
                      <a:r>
                        <a:rPr kumimoji="0" lang="en-US" altLang="ko-KR" sz="2000" b="0" i="0" u="none" strike="noStrike" cap="none" normalizeH="0" baseline="0" dirty="0">
                          <a:ln>
                            <a:noFill/>
                          </a:ln>
                          <a:solidFill>
                            <a:srgbClr val="333333"/>
                          </a:solidFill>
                          <a:effectLst/>
                          <a:latin typeface="+mn-lt"/>
                          <a:ea typeface="+mn-ea"/>
                          <a:cs typeface="+mn-cs"/>
                        </a:rPr>
                        <a:t>.</a:t>
                      </a:r>
                      <a:br>
                        <a:rPr kumimoji="0" lang="en-US" altLang="ko-KR" sz="2000" b="0" i="0" u="none" strike="noStrike" cap="none" normalizeH="0" baseline="0" dirty="0">
                          <a:ln>
                            <a:noFill/>
                          </a:ln>
                          <a:solidFill>
                            <a:srgbClr val="333333"/>
                          </a:solidFill>
                          <a:effectLst/>
                          <a:latin typeface="+mn-lt"/>
                          <a:ea typeface="+mn-ea"/>
                          <a:cs typeface="+mn-cs"/>
                        </a:rPr>
                      </a:br>
                      <a:r>
                        <a:rPr kumimoji="0" lang="ko-KR" altLang="en-US" sz="2000" b="0" i="0" u="none" strike="noStrike" cap="none" normalizeH="0" baseline="0" dirty="0">
                          <a:ln>
                            <a:noFill/>
                          </a:ln>
                          <a:solidFill>
                            <a:srgbClr val="333333"/>
                          </a:solidFill>
                          <a:effectLst/>
                          <a:latin typeface="+mn-lt"/>
                          <a:ea typeface="+mn-ea"/>
                          <a:cs typeface="+mn-cs"/>
                        </a:rPr>
                        <a:t>예</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앞쪽에 서 있는 사람은 자신감이 있어 보인다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신체적 기형이 있는 사람은 자신감이 낮은 것처럼 보일 수 있다</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8684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사람에 대해 판단하게 만드는 다음의 특성에 대한 장단점을 토의해보세요</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11</a:t>
            </a:fld>
            <a:endParaRPr lang="de-DE" altLang="ko-KR">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2562873063"/>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쓰여진 글들</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ko-K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mn-lt"/>
                          <a:ea typeface="+mn-ea"/>
                          <a:cs typeface="+mn-cs"/>
                        </a:rPr>
                      </a:br>
                      <a:r>
                        <a:rPr lang="ko-KR" altLang="en-US" sz="2000" b="0" dirty="0">
                          <a:solidFill>
                            <a:srgbClr val="333333"/>
                          </a:solidFill>
                          <a:latin typeface="+mn-lt"/>
                          <a:ea typeface="+mn-ea"/>
                          <a:cs typeface="+mn-cs"/>
                        </a:rPr>
                        <a:t>예</a:t>
                      </a:r>
                      <a:r>
                        <a:rPr lang="en-US" altLang="ko-KR" sz="2000" b="0" dirty="0">
                          <a:solidFill>
                            <a:srgbClr val="333333"/>
                          </a:solidFill>
                          <a:latin typeface="+mn-lt"/>
                          <a:ea typeface="+mn-ea"/>
                          <a:cs typeface="+mn-cs"/>
                        </a:rPr>
                        <a:t>:</a:t>
                      </a:r>
                      <a:endParaRPr lang="es-E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ko-KR" altLang="en-US" sz="2000" b="0">
                          <a:solidFill>
                            <a:srgbClr val="333333"/>
                          </a:solidFill>
                          <a:latin typeface="+mn-lt"/>
                          <a:ea typeface="+mn-ea"/>
                          <a:cs typeface="+mn-cs"/>
                        </a:rPr>
                        <a:t>“너무 </a:t>
                      </a:r>
                      <a:r>
                        <a:rPr lang="ko-KR" altLang="en-US" sz="2000" b="0" dirty="0">
                          <a:solidFill>
                            <a:srgbClr val="333333"/>
                          </a:solidFill>
                          <a:latin typeface="+mn-lt"/>
                          <a:ea typeface="+mn-ea"/>
                          <a:cs typeface="+mn-cs"/>
                        </a:rPr>
                        <a:t>힘들게 일하지 </a:t>
                      </a:r>
                      <a:r>
                        <a:rPr lang="ko-KR" altLang="en-US" sz="2000" b="0">
                          <a:solidFill>
                            <a:srgbClr val="333333"/>
                          </a:solidFill>
                          <a:latin typeface="+mn-lt"/>
                          <a:ea typeface="+mn-ea"/>
                          <a:cs typeface="+mn-cs"/>
                        </a:rPr>
                        <a:t>마라</a:t>
                      </a:r>
                      <a:r>
                        <a:rPr lang="en-US" altLang="ko-KR" sz="2000" b="0">
                          <a:solidFill>
                            <a:srgbClr val="333333"/>
                          </a:solidFill>
                          <a:latin typeface="+mn-lt"/>
                          <a:ea typeface="+mn-ea"/>
                          <a:cs typeface="+mn-cs"/>
                        </a:rPr>
                        <a:t>!”</a:t>
                      </a:r>
                      <a:endParaRPr lang="en-US" altLang="ko-KR"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ko-KR" sz="2000" b="0">
                          <a:solidFill>
                            <a:srgbClr val="333333"/>
                          </a:solidFill>
                          <a:latin typeface="Times New Roman"/>
                          <a:ea typeface="+mn-ea"/>
                          <a:cs typeface="+mn-cs"/>
                          <a:sym typeface="Wingdings" panose="05000000000000000000" pitchFamily="2" charset="2"/>
                        </a:rPr>
                        <a:t>→</a:t>
                      </a:r>
                      <a:r>
                        <a:rPr lang="en-US" altLang="ko-KR" sz="2000" b="0">
                          <a:solidFill>
                            <a:srgbClr val="333333"/>
                          </a:solidFill>
                          <a:latin typeface="+mn-lt"/>
                          <a:ea typeface="+mn-ea"/>
                          <a:cs typeface="+mn-cs"/>
                          <a:sym typeface="Wingdings" panose="05000000000000000000" pitchFamily="2" charset="2"/>
                        </a:rPr>
                        <a:t> </a:t>
                      </a:r>
                      <a:r>
                        <a:rPr lang="ko-KR" altLang="en-US" sz="2000" b="0" dirty="0">
                          <a:solidFill>
                            <a:srgbClr val="333333"/>
                          </a:solidFill>
                          <a:latin typeface="+mn-lt"/>
                          <a:ea typeface="+mn-ea"/>
                          <a:cs typeface="+mn-cs"/>
                        </a:rPr>
                        <a:t>비꼼</a:t>
                      </a:r>
                      <a:r>
                        <a:rPr lang="en-US" altLang="ko-KR" sz="2000" b="0" dirty="0">
                          <a:solidFill>
                            <a:srgbClr val="333333"/>
                          </a:solidFill>
                          <a:latin typeface="+mn-lt"/>
                          <a:ea typeface="+mn-ea"/>
                          <a:cs typeface="+mn-cs"/>
                        </a:rPr>
                        <a:t>, </a:t>
                      </a:r>
                      <a:r>
                        <a:rPr lang="ko-KR" altLang="en-US" sz="2000" b="0" dirty="0">
                          <a:solidFill>
                            <a:srgbClr val="333333"/>
                          </a:solidFill>
                          <a:latin typeface="+mn-lt"/>
                          <a:ea typeface="+mn-ea"/>
                          <a:cs typeface="+mn-cs"/>
                        </a:rPr>
                        <a:t>동정</a:t>
                      </a:r>
                      <a:r>
                        <a:rPr lang="en-US" altLang="ko-KR" sz="2000" b="0" dirty="0">
                          <a:solidFill>
                            <a:srgbClr val="333333"/>
                          </a:solidFill>
                          <a:latin typeface="+mn-lt"/>
                          <a:ea typeface="+mn-ea"/>
                          <a:cs typeface="+mn-cs"/>
                        </a:rPr>
                        <a:t>, </a:t>
                      </a:r>
                      <a:r>
                        <a:rPr lang="ko-KR" altLang="en-US" sz="2000" b="0" dirty="0">
                          <a:solidFill>
                            <a:srgbClr val="333333"/>
                          </a:solidFill>
                          <a:latin typeface="+mn-lt"/>
                          <a:ea typeface="+mn-ea"/>
                          <a:cs typeface="+mn-cs"/>
                        </a:rPr>
                        <a:t>의미 없는 어구</a:t>
                      </a:r>
                      <a:r>
                        <a:rPr lang="en-US" altLang="ko-KR" sz="2000" b="0"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ko-K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사람에 대해 판단하게 만드는 다음의 특성에 대한 장단점을 토의해보세요</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12</a:t>
            </a:fld>
            <a:endParaRPr lang="de-DE" altLang="ko-KR">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3704164666"/>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쓰여진 글들</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우리는 자주 말하는 것보다는 글 쓰는 것에 대해 더욱 많이 생각한다</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mn-lt"/>
                          <a:ea typeface="+mn-ea"/>
                          <a:cs typeface="+mn-cs"/>
                        </a:rPr>
                      </a:br>
                      <a:r>
                        <a:rPr lang="ko-KR" altLang="en-US" sz="2000" b="0" dirty="0">
                          <a:solidFill>
                            <a:srgbClr val="333333"/>
                          </a:solidFill>
                          <a:latin typeface="+mn-lt"/>
                          <a:ea typeface="+mn-ea"/>
                          <a:cs typeface="+mn-cs"/>
                        </a:rPr>
                        <a:t>예</a:t>
                      </a:r>
                      <a:r>
                        <a:rPr lang="en-US" altLang="ko-KR" sz="2000" b="0" dirty="0">
                          <a:solidFill>
                            <a:srgbClr val="333333"/>
                          </a:solidFill>
                          <a:latin typeface="+mn-lt"/>
                          <a:ea typeface="+mn-ea"/>
                          <a:cs typeface="+mn-cs"/>
                        </a:rPr>
                        <a:t>:</a:t>
                      </a:r>
                      <a:endParaRPr lang="es-E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ko-KR" altLang="en-US" sz="2000" b="0">
                          <a:solidFill>
                            <a:srgbClr val="333333"/>
                          </a:solidFill>
                          <a:latin typeface="+mn-lt"/>
                          <a:ea typeface="+mn-ea"/>
                          <a:cs typeface="+mn-cs"/>
                        </a:rPr>
                        <a:t>“너무 </a:t>
                      </a:r>
                      <a:r>
                        <a:rPr lang="ko-KR" altLang="en-US" sz="2000" b="0" dirty="0">
                          <a:solidFill>
                            <a:srgbClr val="333333"/>
                          </a:solidFill>
                          <a:latin typeface="+mn-lt"/>
                          <a:ea typeface="+mn-ea"/>
                          <a:cs typeface="+mn-cs"/>
                        </a:rPr>
                        <a:t>힘들게 일하지 </a:t>
                      </a:r>
                      <a:r>
                        <a:rPr lang="ko-KR" altLang="en-US" sz="2000" b="0">
                          <a:solidFill>
                            <a:srgbClr val="333333"/>
                          </a:solidFill>
                          <a:latin typeface="+mn-lt"/>
                          <a:ea typeface="+mn-ea"/>
                          <a:cs typeface="+mn-cs"/>
                        </a:rPr>
                        <a:t>마라</a:t>
                      </a:r>
                      <a:r>
                        <a:rPr lang="en-US" altLang="ko-KR" sz="2000" b="0">
                          <a:solidFill>
                            <a:srgbClr val="333333"/>
                          </a:solidFill>
                          <a:latin typeface="+mn-lt"/>
                          <a:ea typeface="+mn-ea"/>
                          <a:cs typeface="+mn-cs"/>
                        </a:rPr>
                        <a:t>!”</a:t>
                      </a:r>
                      <a:endParaRPr lang="en-US" altLang="ko-KR"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ko-KR" sz="2000" b="0">
                          <a:solidFill>
                            <a:srgbClr val="333333"/>
                          </a:solidFill>
                          <a:latin typeface="Times New Roman"/>
                          <a:ea typeface="+mn-ea"/>
                          <a:cs typeface="+mn-cs"/>
                          <a:sym typeface="Wingdings" panose="05000000000000000000" pitchFamily="2" charset="2"/>
                        </a:rPr>
                        <a:t>→</a:t>
                      </a:r>
                      <a:r>
                        <a:rPr lang="en-US" altLang="ko-KR" sz="2000" b="0">
                          <a:solidFill>
                            <a:srgbClr val="333333"/>
                          </a:solidFill>
                          <a:latin typeface="+mn-lt"/>
                          <a:ea typeface="+mn-ea"/>
                          <a:cs typeface="+mn-cs"/>
                          <a:sym typeface="Wingdings" panose="05000000000000000000" pitchFamily="2" charset="2"/>
                        </a:rPr>
                        <a:t> </a:t>
                      </a:r>
                      <a:r>
                        <a:rPr lang="ko-KR" altLang="en-US" sz="2000" b="0" dirty="0">
                          <a:solidFill>
                            <a:srgbClr val="333333"/>
                          </a:solidFill>
                          <a:latin typeface="+mn-lt"/>
                          <a:ea typeface="+mn-ea"/>
                          <a:cs typeface="+mn-cs"/>
                        </a:rPr>
                        <a:t>비꼼</a:t>
                      </a:r>
                      <a:r>
                        <a:rPr lang="en-US" altLang="ko-KR" sz="2000" b="0" dirty="0">
                          <a:solidFill>
                            <a:srgbClr val="333333"/>
                          </a:solidFill>
                          <a:latin typeface="+mn-lt"/>
                          <a:ea typeface="+mn-ea"/>
                          <a:cs typeface="+mn-cs"/>
                        </a:rPr>
                        <a:t>, </a:t>
                      </a:r>
                      <a:r>
                        <a:rPr lang="ko-KR" altLang="en-US" sz="2000" b="0" dirty="0">
                          <a:solidFill>
                            <a:srgbClr val="333333"/>
                          </a:solidFill>
                          <a:latin typeface="+mn-lt"/>
                          <a:ea typeface="+mn-ea"/>
                          <a:cs typeface="+mn-cs"/>
                        </a:rPr>
                        <a:t>동정</a:t>
                      </a:r>
                      <a:r>
                        <a:rPr lang="en-US" altLang="ko-KR" sz="2000" b="0" dirty="0">
                          <a:solidFill>
                            <a:srgbClr val="333333"/>
                          </a:solidFill>
                          <a:latin typeface="+mn-lt"/>
                          <a:ea typeface="+mn-ea"/>
                          <a:cs typeface="+mn-cs"/>
                        </a:rPr>
                        <a:t>, </a:t>
                      </a:r>
                      <a:r>
                        <a:rPr lang="ko-KR" altLang="en-US" sz="2000" b="0" dirty="0">
                          <a:solidFill>
                            <a:srgbClr val="333333"/>
                          </a:solidFill>
                          <a:latin typeface="+mn-lt"/>
                          <a:ea typeface="+mn-ea"/>
                          <a:cs typeface="+mn-cs"/>
                        </a:rPr>
                        <a:t>의미 없는 어구</a:t>
                      </a:r>
                      <a:r>
                        <a:rPr lang="en-US" altLang="ko-KR" sz="2000" b="0"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ko-K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1045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사람에 대해 판단하게 만드는 다음의 특성에 대한 장단점을 토의해보세요</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13</a:t>
            </a:fld>
            <a:endParaRPr lang="de-DE" altLang="ko-KR">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4000091625"/>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쓰여진 글들</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우리는 자주 말하는 것보다는 글 쓰는 것에 대해 더욱 많이 생각한다</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mn-lt"/>
                          <a:ea typeface="+mn-ea"/>
                          <a:cs typeface="+mn-cs"/>
                        </a:rPr>
                      </a:br>
                      <a:r>
                        <a:rPr lang="ko-KR" altLang="en-US" sz="2000" b="0" dirty="0">
                          <a:solidFill>
                            <a:srgbClr val="333333"/>
                          </a:solidFill>
                          <a:latin typeface="+mn-lt"/>
                          <a:ea typeface="+mn-ea"/>
                          <a:cs typeface="+mn-cs"/>
                        </a:rPr>
                        <a:t>예</a:t>
                      </a:r>
                      <a:r>
                        <a:rPr lang="en-US" altLang="ko-KR" sz="2000" b="0" dirty="0">
                          <a:solidFill>
                            <a:srgbClr val="333333"/>
                          </a:solidFill>
                          <a:latin typeface="+mn-lt"/>
                          <a:ea typeface="+mn-ea"/>
                          <a:cs typeface="+mn-cs"/>
                        </a:rPr>
                        <a:t>:</a:t>
                      </a:r>
                      <a:endParaRPr lang="es-E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ko-KR" altLang="en-US" sz="2000" b="0">
                          <a:solidFill>
                            <a:srgbClr val="333333"/>
                          </a:solidFill>
                          <a:latin typeface="+mn-lt"/>
                          <a:ea typeface="+mn-ea"/>
                          <a:cs typeface="+mn-cs"/>
                        </a:rPr>
                        <a:t>“너무 </a:t>
                      </a:r>
                      <a:r>
                        <a:rPr lang="ko-KR" altLang="en-US" sz="2000" b="0" dirty="0">
                          <a:solidFill>
                            <a:srgbClr val="333333"/>
                          </a:solidFill>
                          <a:latin typeface="+mn-lt"/>
                          <a:ea typeface="+mn-ea"/>
                          <a:cs typeface="+mn-cs"/>
                        </a:rPr>
                        <a:t>힘들게 일하지 </a:t>
                      </a:r>
                      <a:r>
                        <a:rPr lang="ko-KR" altLang="en-US" sz="2000" b="0">
                          <a:solidFill>
                            <a:srgbClr val="333333"/>
                          </a:solidFill>
                          <a:latin typeface="+mn-lt"/>
                          <a:ea typeface="+mn-ea"/>
                          <a:cs typeface="+mn-cs"/>
                        </a:rPr>
                        <a:t>마라</a:t>
                      </a:r>
                      <a:r>
                        <a:rPr lang="en-US" altLang="ko-KR" sz="2000" b="0">
                          <a:solidFill>
                            <a:srgbClr val="333333"/>
                          </a:solidFill>
                          <a:latin typeface="+mn-lt"/>
                          <a:ea typeface="+mn-ea"/>
                          <a:cs typeface="+mn-cs"/>
                        </a:rPr>
                        <a:t>!”</a:t>
                      </a:r>
                      <a:endParaRPr lang="en-US" altLang="ko-KR"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ko-KR" sz="2000" b="0">
                          <a:solidFill>
                            <a:srgbClr val="333333"/>
                          </a:solidFill>
                          <a:latin typeface="Times New Roman"/>
                          <a:ea typeface="+mn-ea"/>
                          <a:cs typeface="+mn-cs"/>
                          <a:sym typeface="Wingdings" panose="05000000000000000000" pitchFamily="2" charset="2"/>
                        </a:rPr>
                        <a:t>→</a:t>
                      </a:r>
                      <a:r>
                        <a:rPr lang="en-US" altLang="ko-KR" sz="2000" b="0">
                          <a:solidFill>
                            <a:srgbClr val="333333"/>
                          </a:solidFill>
                          <a:latin typeface="+mn-lt"/>
                          <a:ea typeface="+mn-ea"/>
                          <a:cs typeface="+mn-cs"/>
                          <a:sym typeface="Wingdings" panose="05000000000000000000" pitchFamily="2" charset="2"/>
                        </a:rPr>
                        <a:t> </a:t>
                      </a:r>
                      <a:r>
                        <a:rPr lang="ko-KR" altLang="en-US" sz="2000" b="0" dirty="0">
                          <a:solidFill>
                            <a:srgbClr val="333333"/>
                          </a:solidFill>
                          <a:latin typeface="+mn-lt"/>
                          <a:ea typeface="+mn-ea"/>
                          <a:cs typeface="+mn-cs"/>
                        </a:rPr>
                        <a:t>비꼼</a:t>
                      </a:r>
                      <a:r>
                        <a:rPr lang="en-US" altLang="ko-KR" sz="2000" b="0" dirty="0">
                          <a:solidFill>
                            <a:srgbClr val="333333"/>
                          </a:solidFill>
                          <a:latin typeface="+mn-lt"/>
                          <a:ea typeface="+mn-ea"/>
                          <a:cs typeface="+mn-cs"/>
                        </a:rPr>
                        <a:t>, </a:t>
                      </a:r>
                      <a:r>
                        <a:rPr lang="ko-KR" altLang="en-US" sz="2000" b="0" dirty="0">
                          <a:solidFill>
                            <a:srgbClr val="333333"/>
                          </a:solidFill>
                          <a:latin typeface="+mn-lt"/>
                          <a:ea typeface="+mn-ea"/>
                          <a:cs typeface="+mn-cs"/>
                        </a:rPr>
                        <a:t>동정</a:t>
                      </a:r>
                      <a:r>
                        <a:rPr lang="en-US" altLang="ko-KR" sz="2000" b="0" dirty="0">
                          <a:solidFill>
                            <a:srgbClr val="333333"/>
                          </a:solidFill>
                          <a:latin typeface="+mn-lt"/>
                          <a:ea typeface="+mn-ea"/>
                          <a:cs typeface="+mn-cs"/>
                        </a:rPr>
                        <a:t>, </a:t>
                      </a:r>
                      <a:r>
                        <a:rPr lang="ko-KR" altLang="en-US" sz="2000" b="0" dirty="0">
                          <a:solidFill>
                            <a:srgbClr val="333333"/>
                          </a:solidFill>
                          <a:latin typeface="+mn-lt"/>
                          <a:ea typeface="+mn-ea"/>
                          <a:cs typeface="+mn-cs"/>
                        </a:rPr>
                        <a:t>의미 없는 어구</a:t>
                      </a:r>
                      <a:r>
                        <a:rPr lang="en-US" altLang="ko-KR" sz="2000" b="0"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가끔</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글의 의미를 이해하기 위해 글 속에 숨은 뜻을 알아야 한다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그러나</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이 때문에 잘못된 결론을 내릴 수도 있다</a:t>
                      </a:r>
                      <a:r>
                        <a:rPr kumimoji="0" lang="en-US" altLang="ko-KR" sz="2000" b="0" i="0" u="none" strike="noStrike" cap="none" normalizeH="0" baseline="0" dirty="0">
                          <a:ln>
                            <a:noFill/>
                          </a:ln>
                          <a:solidFill>
                            <a:srgbClr val="333333"/>
                          </a:solidFill>
                          <a:effectLst/>
                          <a:latin typeface="+mn-lt"/>
                          <a:ea typeface="+mn-ea"/>
                          <a:cs typeface="+mn-cs"/>
                        </a:rPr>
                        <a:t>!</a:t>
                      </a:r>
                    </a:p>
                    <a:p>
                      <a:pPr marL="342900" marR="0" lvl="0" indent="-342900" algn="l" defTabSz="914400" rtl="0" eaLnBrk="1" fontAlgn="base" latinLnBrk="0" hangingPunct="1">
                        <a:lnSpc>
                          <a:spcPct val="100000"/>
                        </a:lnSpc>
                        <a:spcBef>
                          <a:spcPts val="1200"/>
                        </a:spcBef>
                        <a:spcAft>
                          <a:spcPts val="0"/>
                        </a:spcAft>
                        <a:buClr>
                          <a:srgbClr val="E3EFF8"/>
                        </a:buClr>
                        <a:buSzTx/>
                        <a:buFont typeface="WingDings"/>
                        <a:buChar char=""/>
                        <a:tabLst/>
                      </a:pPr>
                      <a:r>
                        <a:rPr kumimoji="0" lang="ko-KR" altLang="en-US" sz="2000" b="0" i="0" u="none" strike="noStrike" cap="none" normalizeH="0" baseline="0" dirty="0">
                          <a:ln>
                            <a:noFill/>
                          </a:ln>
                          <a:solidFill>
                            <a:srgbClr val="E3EFF8"/>
                          </a:solidFill>
                          <a:effectLst/>
                          <a:latin typeface="+mn-lt"/>
                          <a:ea typeface="+mn-ea"/>
                          <a:cs typeface="+mn-cs"/>
                        </a:rPr>
                        <a:t>새로운 연구에 따르면</a:t>
                      </a:r>
                      <a:r>
                        <a:rPr kumimoji="0" lang="en-US" altLang="ko-KR" sz="2000" b="0" i="0" u="none" strike="noStrike" cap="none" normalizeH="0" baseline="0" dirty="0">
                          <a:ln>
                            <a:noFill/>
                          </a:ln>
                          <a:solidFill>
                            <a:srgbClr val="E3EFF8"/>
                          </a:solidFill>
                          <a:effectLst/>
                          <a:latin typeface="+mn-lt"/>
                          <a:ea typeface="+mn-ea"/>
                          <a:cs typeface="+mn-cs"/>
                        </a:rPr>
                        <a:t>, </a:t>
                      </a:r>
                      <a:r>
                        <a:rPr kumimoji="0" lang="ko-KR" altLang="en-US" sz="2000" b="0" i="0" u="none" strike="noStrike" cap="none" normalizeH="0" baseline="0" dirty="0">
                          <a:ln>
                            <a:noFill/>
                          </a:ln>
                          <a:solidFill>
                            <a:srgbClr val="E3EFF8"/>
                          </a:solidFill>
                          <a:effectLst/>
                          <a:latin typeface="+mn-lt"/>
                          <a:ea typeface="+mn-ea"/>
                          <a:cs typeface="+mn-cs"/>
                        </a:rPr>
                        <a:t>이메일을 쓴 사람과 이메일을 읽은 사람들은 이메일 </a:t>
                      </a:r>
                      <a:r>
                        <a:rPr kumimoji="0" lang="ko-KR" altLang="en-US" sz="2000" b="0" i="0" u="none" strike="noStrike" cap="none" normalizeH="0" baseline="0">
                          <a:ln>
                            <a:noFill/>
                          </a:ln>
                          <a:solidFill>
                            <a:srgbClr val="E3EFF8"/>
                          </a:solidFill>
                          <a:effectLst/>
                          <a:latin typeface="+mn-lt"/>
                          <a:ea typeface="+mn-ea"/>
                          <a:cs typeface="+mn-cs"/>
                        </a:rPr>
                        <a:t>내용의 “말투” </a:t>
                      </a:r>
                      <a:r>
                        <a:rPr kumimoji="0" lang="ko-KR" altLang="en-US" sz="2000" b="0" i="0" u="none" strike="noStrike" cap="none" normalizeH="0" baseline="0" dirty="0">
                          <a:ln>
                            <a:noFill/>
                          </a:ln>
                          <a:solidFill>
                            <a:srgbClr val="E3EFF8"/>
                          </a:solidFill>
                          <a:effectLst/>
                          <a:latin typeface="+mn-lt"/>
                          <a:ea typeface="+mn-ea"/>
                          <a:cs typeface="+mn-cs"/>
                        </a:rPr>
                        <a:t>에 대해 매우 확신하고 있지만</a:t>
                      </a:r>
                      <a:r>
                        <a:rPr kumimoji="0" lang="en-US" altLang="ko-KR" sz="2000" b="0" i="0" u="none" strike="noStrike" cap="none" normalizeH="0" baseline="0" dirty="0">
                          <a:ln>
                            <a:noFill/>
                          </a:ln>
                          <a:solidFill>
                            <a:srgbClr val="E3EFF8"/>
                          </a:solidFill>
                          <a:effectLst/>
                          <a:latin typeface="+mn-lt"/>
                          <a:ea typeface="+mn-ea"/>
                          <a:cs typeface="+mn-cs"/>
                        </a:rPr>
                        <a:t>, </a:t>
                      </a:r>
                      <a:r>
                        <a:rPr kumimoji="0" lang="ko-KR" altLang="en-US" sz="2000" b="0" i="0" u="none" strike="noStrike" cap="none" normalizeH="0" baseline="0" dirty="0">
                          <a:ln>
                            <a:noFill/>
                          </a:ln>
                          <a:solidFill>
                            <a:srgbClr val="E3EFF8"/>
                          </a:solidFill>
                          <a:effectLst/>
                          <a:latin typeface="+mn-lt"/>
                          <a:ea typeface="+mn-ea"/>
                          <a:cs typeface="+mn-cs"/>
                        </a:rPr>
                        <a:t>실제로 약 </a:t>
                      </a:r>
                      <a:r>
                        <a:rPr kumimoji="0" lang="en-US" altLang="ko-KR" sz="2000" b="0" i="0" u="none" strike="noStrike" cap="none" normalizeH="0" baseline="0" dirty="0">
                          <a:ln>
                            <a:noFill/>
                          </a:ln>
                          <a:solidFill>
                            <a:srgbClr val="E3EFF8"/>
                          </a:solidFill>
                          <a:effectLst/>
                          <a:latin typeface="+mn-lt"/>
                          <a:ea typeface="+mn-ea"/>
                          <a:cs typeface="+mn-cs"/>
                        </a:rPr>
                        <a:t>56</a:t>
                      </a:r>
                      <a:r>
                        <a:rPr kumimoji="0" lang="en-US" altLang="ko-KR" sz="2000" b="0" i="0" u="none" strike="noStrike" cap="none" normalizeH="0" baseline="0">
                          <a:ln>
                            <a:noFill/>
                          </a:ln>
                          <a:solidFill>
                            <a:srgbClr val="E3EFF8"/>
                          </a:solidFill>
                          <a:effectLst/>
                          <a:latin typeface="+mn-lt"/>
                          <a:ea typeface="+mn-ea"/>
                          <a:cs typeface="+mn-cs"/>
                        </a:rPr>
                        <a:t>% </a:t>
                      </a:r>
                      <a:r>
                        <a:rPr kumimoji="0" lang="ko-KR" altLang="en-US" sz="2000" b="0" i="0" u="none" strike="noStrike" cap="none" normalizeH="0" baseline="0">
                          <a:ln>
                            <a:noFill/>
                          </a:ln>
                          <a:solidFill>
                            <a:srgbClr val="E3EFF8"/>
                          </a:solidFill>
                          <a:effectLst/>
                          <a:latin typeface="+mn-lt"/>
                          <a:ea typeface="+mn-ea"/>
                          <a:cs typeface="+mn-cs"/>
                        </a:rPr>
                        <a:t>가 일치하였다</a:t>
                      </a:r>
                      <a:r>
                        <a:rPr kumimoji="0" lang="en-US" altLang="ko-KR" sz="2000" b="0" i="0" u="none" strike="noStrike" cap="none" normalizeH="0" baseline="0" dirty="0">
                          <a:ln>
                            <a:noFill/>
                          </a:ln>
                          <a:solidFill>
                            <a:srgbClr val="E3EFF8"/>
                          </a:solidFill>
                          <a:effectLst/>
                          <a:latin typeface="+mn-lt"/>
                          <a:ea typeface="+mn-ea"/>
                          <a:cs typeface="+mn-cs"/>
                        </a:rPr>
                        <a:t>. </a:t>
                      </a:r>
                      <a:r>
                        <a:rPr kumimoji="0" lang="ko-KR" altLang="en-US" sz="2000" b="0" i="0" u="none" strike="noStrike" cap="none" normalizeH="0" baseline="0" dirty="0">
                          <a:ln>
                            <a:noFill/>
                          </a:ln>
                          <a:solidFill>
                            <a:srgbClr val="E3EFF8"/>
                          </a:solidFill>
                          <a:effectLst/>
                          <a:latin typeface="+mn-lt"/>
                          <a:ea typeface="+mn-ea"/>
                          <a:cs typeface="+mn-cs"/>
                        </a:rPr>
                        <a:t>이는 거의 우연에 가깝다</a:t>
                      </a:r>
                      <a:r>
                        <a:rPr kumimoji="0" lang="en-US" altLang="ko-KR" sz="2000" b="0" i="0" u="none" strike="noStrike" cap="none" normalizeH="0" baseline="0" dirty="0">
                          <a:ln>
                            <a:noFill/>
                          </a:ln>
                          <a:solidFill>
                            <a:srgbClr val="E3EFF8"/>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902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사람에 대해 판단하게 만드는 다음의 특성에 대한 장단점을 토의해보세요</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14</a:t>
            </a:fld>
            <a:endParaRPr lang="de-DE" altLang="ko-KR">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3051948644"/>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쓰여진 글들</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우리는 자주 말하는 것보다는 글 쓰는 것에 대해 더욱 많이 생각한다</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mn-lt"/>
                          <a:ea typeface="+mn-ea"/>
                          <a:cs typeface="+mn-cs"/>
                        </a:rPr>
                      </a:br>
                      <a:r>
                        <a:rPr lang="ko-KR" altLang="en-US" sz="2000" b="0" dirty="0">
                          <a:solidFill>
                            <a:srgbClr val="333333"/>
                          </a:solidFill>
                          <a:latin typeface="+mn-lt"/>
                          <a:ea typeface="+mn-ea"/>
                          <a:cs typeface="+mn-cs"/>
                        </a:rPr>
                        <a:t>예</a:t>
                      </a:r>
                      <a:r>
                        <a:rPr lang="en-US" altLang="ko-KR" sz="2000" b="0" dirty="0">
                          <a:solidFill>
                            <a:srgbClr val="333333"/>
                          </a:solidFill>
                          <a:latin typeface="+mn-lt"/>
                          <a:ea typeface="+mn-ea"/>
                          <a:cs typeface="+mn-cs"/>
                        </a:rPr>
                        <a:t>:</a:t>
                      </a:r>
                      <a:endParaRPr lang="es-E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ko-KR" altLang="en-US" sz="2000" b="0">
                          <a:solidFill>
                            <a:srgbClr val="333333"/>
                          </a:solidFill>
                          <a:latin typeface="+mn-lt"/>
                          <a:ea typeface="+mn-ea"/>
                          <a:cs typeface="+mn-cs"/>
                        </a:rPr>
                        <a:t>“너무 </a:t>
                      </a:r>
                      <a:r>
                        <a:rPr lang="ko-KR" altLang="en-US" sz="2000" b="0" dirty="0">
                          <a:solidFill>
                            <a:srgbClr val="333333"/>
                          </a:solidFill>
                          <a:latin typeface="+mn-lt"/>
                          <a:ea typeface="+mn-ea"/>
                          <a:cs typeface="+mn-cs"/>
                        </a:rPr>
                        <a:t>힘들게 일하지 </a:t>
                      </a:r>
                      <a:r>
                        <a:rPr lang="ko-KR" altLang="en-US" sz="2000" b="0">
                          <a:solidFill>
                            <a:srgbClr val="333333"/>
                          </a:solidFill>
                          <a:latin typeface="+mn-lt"/>
                          <a:ea typeface="+mn-ea"/>
                          <a:cs typeface="+mn-cs"/>
                        </a:rPr>
                        <a:t>마라</a:t>
                      </a:r>
                      <a:r>
                        <a:rPr lang="en-US" altLang="ko-KR" sz="2000" b="0">
                          <a:solidFill>
                            <a:srgbClr val="333333"/>
                          </a:solidFill>
                          <a:latin typeface="+mn-lt"/>
                          <a:ea typeface="+mn-ea"/>
                          <a:cs typeface="+mn-cs"/>
                        </a:rPr>
                        <a:t>!”</a:t>
                      </a:r>
                      <a:endParaRPr lang="en-US" altLang="ko-KR"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ko-KR" sz="2000" b="0">
                          <a:solidFill>
                            <a:srgbClr val="333333"/>
                          </a:solidFill>
                          <a:latin typeface="Times New Roman"/>
                          <a:ea typeface="+mn-ea"/>
                          <a:cs typeface="+mn-cs"/>
                          <a:sym typeface="Wingdings" panose="05000000000000000000" pitchFamily="2" charset="2"/>
                        </a:rPr>
                        <a:t>→</a:t>
                      </a:r>
                      <a:r>
                        <a:rPr lang="en-US" altLang="ko-KR" sz="2000" b="0">
                          <a:solidFill>
                            <a:srgbClr val="333333"/>
                          </a:solidFill>
                          <a:latin typeface="+mn-lt"/>
                          <a:ea typeface="+mn-ea"/>
                          <a:cs typeface="+mn-cs"/>
                          <a:sym typeface="Wingdings" panose="05000000000000000000" pitchFamily="2" charset="2"/>
                        </a:rPr>
                        <a:t> </a:t>
                      </a:r>
                      <a:r>
                        <a:rPr lang="ko-KR" altLang="en-US" sz="2000" b="0" dirty="0">
                          <a:solidFill>
                            <a:srgbClr val="333333"/>
                          </a:solidFill>
                          <a:latin typeface="+mn-lt"/>
                          <a:ea typeface="+mn-ea"/>
                          <a:cs typeface="+mn-cs"/>
                        </a:rPr>
                        <a:t>비꼼</a:t>
                      </a:r>
                      <a:r>
                        <a:rPr lang="en-US" altLang="ko-KR" sz="2000" b="0" dirty="0">
                          <a:solidFill>
                            <a:srgbClr val="333333"/>
                          </a:solidFill>
                          <a:latin typeface="+mn-lt"/>
                          <a:ea typeface="+mn-ea"/>
                          <a:cs typeface="+mn-cs"/>
                        </a:rPr>
                        <a:t>, </a:t>
                      </a:r>
                      <a:r>
                        <a:rPr lang="ko-KR" altLang="en-US" sz="2000" b="0" dirty="0">
                          <a:solidFill>
                            <a:srgbClr val="333333"/>
                          </a:solidFill>
                          <a:latin typeface="+mn-lt"/>
                          <a:ea typeface="+mn-ea"/>
                          <a:cs typeface="+mn-cs"/>
                        </a:rPr>
                        <a:t>동정</a:t>
                      </a:r>
                      <a:r>
                        <a:rPr lang="en-US" altLang="ko-KR" sz="2000" b="0" dirty="0">
                          <a:solidFill>
                            <a:srgbClr val="333333"/>
                          </a:solidFill>
                          <a:latin typeface="+mn-lt"/>
                          <a:ea typeface="+mn-ea"/>
                          <a:cs typeface="+mn-cs"/>
                        </a:rPr>
                        <a:t>, </a:t>
                      </a:r>
                      <a:r>
                        <a:rPr lang="ko-KR" altLang="en-US" sz="2000" b="0" dirty="0">
                          <a:solidFill>
                            <a:srgbClr val="333333"/>
                          </a:solidFill>
                          <a:latin typeface="+mn-lt"/>
                          <a:ea typeface="+mn-ea"/>
                          <a:cs typeface="+mn-cs"/>
                        </a:rPr>
                        <a:t>의미 없는 어구</a:t>
                      </a:r>
                      <a:r>
                        <a:rPr lang="en-US" altLang="ko-KR" sz="2000" b="0"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가끔</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글의 의미를 이해하기 위해 글 속에 숨은 뜻을 알아야 한다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그러나</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이 때문에 잘못된 결론을 내릴 수도 있다</a:t>
                      </a:r>
                      <a:r>
                        <a:rPr kumimoji="0" lang="en-US" altLang="ko-KR" sz="2000" b="0" i="0" u="none" strike="noStrike" cap="none" normalizeH="0" baseline="0" dirty="0">
                          <a:ln>
                            <a:noFill/>
                          </a:ln>
                          <a:solidFill>
                            <a:srgbClr val="333333"/>
                          </a:solidFill>
                          <a:effectLst/>
                          <a:latin typeface="+mn-lt"/>
                          <a:ea typeface="+mn-ea"/>
                          <a:cs typeface="+mn-cs"/>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새로운 연구에 따르면</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이메일을 쓴 사람과 이메일을 읽은 사람들은 이메일 </a:t>
                      </a:r>
                      <a:r>
                        <a:rPr kumimoji="0" lang="ko-KR" altLang="en-US" sz="2000" b="0" i="0" u="none" strike="noStrike" cap="none" normalizeH="0" baseline="0">
                          <a:ln>
                            <a:noFill/>
                          </a:ln>
                          <a:solidFill>
                            <a:srgbClr val="333333"/>
                          </a:solidFill>
                          <a:effectLst/>
                          <a:latin typeface="+mn-lt"/>
                          <a:ea typeface="+mn-ea"/>
                          <a:cs typeface="+mn-cs"/>
                        </a:rPr>
                        <a:t>내용의 “말투” </a:t>
                      </a:r>
                      <a:r>
                        <a:rPr kumimoji="0" lang="ko-KR" altLang="en-US" sz="2000" b="0" i="0" u="none" strike="noStrike" cap="none" normalizeH="0" baseline="0" dirty="0">
                          <a:ln>
                            <a:noFill/>
                          </a:ln>
                          <a:solidFill>
                            <a:srgbClr val="333333"/>
                          </a:solidFill>
                          <a:effectLst/>
                          <a:latin typeface="+mn-lt"/>
                          <a:ea typeface="+mn-ea"/>
                          <a:cs typeface="+mn-cs"/>
                        </a:rPr>
                        <a:t>에 대해 매우 확신하고 있지만</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실제로 약 </a:t>
                      </a:r>
                      <a:r>
                        <a:rPr kumimoji="0" lang="en-US" altLang="ko-KR" sz="2000" b="0" i="0" u="none" strike="noStrike" cap="none" normalizeH="0" baseline="0" dirty="0">
                          <a:ln>
                            <a:noFill/>
                          </a:ln>
                          <a:solidFill>
                            <a:srgbClr val="333333"/>
                          </a:solidFill>
                          <a:effectLst/>
                          <a:latin typeface="+mn-lt"/>
                          <a:ea typeface="+mn-ea"/>
                          <a:cs typeface="+mn-cs"/>
                        </a:rPr>
                        <a:t>56</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가 일치하였다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이는 거의 우연에 가깝다</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6400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사람에 대해 판단하게 만드는 다음의 특성에 대한 장단점을 토의해보세요</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15</a:t>
            </a:fld>
            <a:endParaRPr lang="de-DE" altLang="ko-KR">
              <a:latin typeface="+mn-lt"/>
            </a:endParaRPr>
          </a:p>
        </p:txBody>
      </p:sp>
      <p:graphicFrame>
        <p:nvGraphicFramePr>
          <p:cNvPr id="13" name="Group 2"/>
          <p:cNvGraphicFramePr>
            <a:graphicFrameLocks noGrp="1"/>
          </p:cNvGraphicFramePr>
          <p:nvPr>
            <p:extLst>
              <p:ext uri="{D42A27DB-BD31-4B8C-83A1-F6EECF244321}">
                <p14:modId xmlns:p14="http://schemas.microsoft.com/office/powerpoint/2010/main" val="3393651384"/>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유사한 사람</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문화에 대한 사전지식 </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선입관</a:t>
                      </a:r>
                      <a:r>
                        <a:rPr kumimoji="0" lang="en-US" altLang="ko-KR" sz="2000" b="0" i="0" u="none" strike="noStrike" cap="none" normalizeH="0" baseline="0" dirty="0">
                          <a:ln>
                            <a:noFill/>
                          </a:ln>
                          <a:solidFill>
                            <a:srgbClr val="333333"/>
                          </a:solidFill>
                          <a:effectLst/>
                          <a:latin typeface="+mn-lt"/>
                          <a:ea typeface="+mn-ea"/>
                          <a:cs typeface="+mn-cs"/>
                        </a:rPr>
                        <a: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ko-K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ko-KR" altLang="en-US" sz="1800" b="0" dirty="0">
                          <a:solidFill>
                            <a:srgbClr val="333333"/>
                          </a:solidFill>
                          <a:latin typeface="+mn-lt"/>
                          <a:ea typeface="+mn-ea"/>
                          <a:cs typeface="+mn-cs"/>
                        </a:rPr>
                        <a:t>전형적인 이슬람교인</a:t>
                      </a:r>
                      <a:r>
                        <a:rPr lang="en-US" altLang="ko-KR" sz="1800" b="0" dirty="0">
                          <a:solidFill>
                            <a:srgbClr val="333333"/>
                          </a:solidFill>
                          <a:latin typeface="+mn-lt"/>
                          <a:ea typeface="+mn-ea"/>
                          <a:cs typeface="+mn-cs"/>
                        </a:rPr>
                        <a:t>,</a:t>
                      </a:r>
                    </a:p>
                    <a:p>
                      <a:pPr marL="0" marR="0" lvl="0" indent="0" algn="ctr" defTabSz="914400" rtl="0" eaLnBrk="1" fontAlgn="base" latinLnBrk="0" hangingPunct="1">
                        <a:lnSpc>
                          <a:spcPct val="100000"/>
                        </a:lnSpc>
                        <a:spcBef>
                          <a:spcPts val="0"/>
                        </a:spcBef>
                        <a:spcAft>
                          <a:spcPct val="0"/>
                        </a:spcAft>
                        <a:buClrTx/>
                        <a:buSzTx/>
                        <a:buFontTx/>
                        <a:buNone/>
                        <a:tabLst/>
                        <a:defRPr/>
                      </a:pPr>
                      <a:r>
                        <a:rPr lang="ko-KR" altLang="en-US" sz="1800" b="0" dirty="0">
                          <a:solidFill>
                            <a:srgbClr val="333333"/>
                          </a:solidFill>
                          <a:latin typeface="+mn-lt"/>
                          <a:ea typeface="+mn-ea"/>
                          <a:cs typeface="+mn-cs"/>
                        </a:rPr>
                        <a:t>전형적인 독일인</a:t>
                      </a:r>
                      <a:r>
                        <a:rPr lang="en-US" altLang="ko-KR" sz="1800" b="0" dirty="0">
                          <a:solidFill>
                            <a:srgbClr val="333333"/>
                          </a:solidFill>
                          <a:latin typeface="+mn-lt"/>
                          <a:ea typeface="+mn-ea"/>
                          <a:cs typeface="+mn-cs"/>
                        </a:rPr>
                        <a:t>?</a:t>
                      </a:r>
                      <a:endParaRPr lang="en-US" altLang="ko-KR" sz="2000" b="0"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ko-K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사람에 대해 판단하게 만드는 다음의 특성에 대한 장단점을 토의해보세요</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16</a:t>
            </a:fld>
            <a:endParaRPr lang="de-DE" altLang="ko-KR">
              <a:latin typeface="+mn-lt"/>
            </a:endParaRPr>
          </a:p>
        </p:txBody>
      </p:sp>
      <p:graphicFrame>
        <p:nvGraphicFramePr>
          <p:cNvPr id="13" name="Group 2"/>
          <p:cNvGraphicFramePr>
            <a:graphicFrameLocks noGrp="1"/>
          </p:cNvGraphicFramePr>
          <p:nvPr>
            <p:extLst>
              <p:ext uri="{D42A27DB-BD31-4B8C-83A1-F6EECF244321}">
                <p14:modId xmlns:p14="http://schemas.microsoft.com/office/powerpoint/2010/main" val="2199335142"/>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유사한 사람</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문화에 대한 사전지식 </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선입관</a:t>
                      </a:r>
                      <a:r>
                        <a:rPr kumimoji="0" lang="en-US" altLang="ko-KR" sz="2000" b="0" i="0" u="none" strike="noStrike" cap="none" normalizeH="0" baseline="0" dirty="0">
                          <a:ln>
                            <a:noFill/>
                          </a:ln>
                          <a:solidFill>
                            <a:srgbClr val="333333"/>
                          </a:solidFill>
                          <a:effectLst/>
                          <a:latin typeface="+mn-lt"/>
                          <a:ea typeface="+mn-ea"/>
                          <a:cs typeface="+mn-cs"/>
                        </a:rPr>
                        <a: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우리가 다른 문화나 민족집단을 알고 있다면 이는 이 집단에 속한 사람들을 이해하는데 도움이 될 것이다</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ko-KR" altLang="en-US" sz="1800" b="0" dirty="0">
                          <a:solidFill>
                            <a:srgbClr val="333333"/>
                          </a:solidFill>
                          <a:latin typeface="+mn-lt"/>
                          <a:ea typeface="+mn-ea"/>
                          <a:cs typeface="+mn-cs"/>
                        </a:rPr>
                        <a:t>전형적인 이슬람교인</a:t>
                      </a:r>
                      <a:r>
                        <a:rPr lang="en-US" altLang="ko-KR" sz="1800" b="0" dirty="0">
                          <a:solidFill>
                            <a:srgbClr val="333333"/>
                          </a:solidFill>
                          <a:latin typeface="+mn-lt"/>
                          <a:ea typeface="+mn-ea"/>
                          <a:cs typeface="+mn-cs"/>
                        </a:rPr>
                        <a:t>,</a:t>
                      </a:r>
                    </a:p>
                    <a:p>
                      <a:pPr marL="0" marR="0" lvl="0" indent="0" algn="ctr" defTabSz="914400" rtl="0" eaLnBrk="1" fontAlgn="base" latinLnBrk="0" hangingPunct="1">
                        <a:lnSpc>
                          <a:spcPct val="100000"/>
                        </a:lnSpc>
                        <a:spcBef>
                          <a:spcPts val="0"/>
                        </a:spcBef>
                        <a:spcAft>
                          <a:spcPct val="0"/>
                        </a:spcAft>
                        <a:buClrTx/>
                        <a:buSzTx/>
                        <a:buFontTx/>
                        <a:buNone/>
                        <a:tabLst/>
                        <a:defRPr/>
                      </a:pPr>
                      <a:r>
                        <a:rPr lang="ko-KR" altLang="en-US" sz="1800" b="0" dirty="0">
                          <a:solidFill>
                            <a:srgbClr val="333333"/>
                          </a:solidFill>
                          <a:latin typeface="+mn-lt"/>
                          <a:ea typeface="+mn-ea"/>
                          <a:cs typeface="+mn-cs"/>
                        </a:rPr>
                        <a:t>전형적인 독일인</a:t>
                      </a:r>
                      <a:r>
                        <a:rPr lang="en-US" altLang="ko-KR" sz="1800" b="0" dirty="0">
                          <a:solidFill>
                            <a:srgbClr val="333333"/>
                          </a:solidFill>
                          <a:latin typeface="+mn-lt"/>
                          <a:ea typeface="+mn-ea"/>
                          <a:cs typeface="+mn-cs"/>
                        </a:rPr>
                        <a:t>?</a:t>
                      </a:r>
                      <a:endParaRPr lang="en-US" altLang="ko-KR" sz="2000" b="0"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ko-K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25162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사람에 대해 판단하게 만드는 다음의 특성에 대한 장단점을 토의해보세요</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17</a:t>
            </a:fld>
            <a:endParaRPr lang="de-DE" altLang="ko-KR">
              <a:latin typeface="+mn-lt"/>
            </a:endParaRPr>
          </a:p>
        </p:txBody>
      </p:sp>
      <p:graphicFrame>
        <p:nvGraphicFramePr>
          <p:cNvPr id="13" name="Group 2"/>
          <p:cNvGraphicFramePr>
            <a:graphicFrameLocks noGrp="1"/>
          </p:cNvGraphicFramePr>
          <p:nvPr>
            <p:extLst>
              <p:ext uri="{D42A27DB-BD31-4B8C-83A1-F6EECF244321}">
                <p14:modId xmlns:p14="http://schemas.microsoft.com/office/powerpoint/2010/main" val="40992354"/>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유사한 사람</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문화에 대한 사전지식 </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선입관</a:t>
                      </a:r>
                      <a:r>
                        <a:rPr kumimoji="0" lang="en-US" altLang="ko-KR" sz="2000" b="0" i="0" u="none" strike="noStrike" cap="none" normalizeH="0" baseline="0" dirty="0">
                          <a:ln>
                            <a:noFill/>
                          </a:ln>
                          <a:solidFill>
                            <a:srgbClr val="333333"/>
                          </a:solidFill>
                          <a:effectLst/>
                          <a:latin typeface="+mn-lt"/>
                          <a:ea typeface="+mn-ea"/>
                          <a:cs typeface="+mn-cs"/>
                        </a:rPr>
                        <a: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우리가 다른 문화나 민족집단을 알고 있다면 이는 이 집단에 속한 사람들을 이해하는데 도움이 될 것이다</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ko-KR" altLang="en-US" sz="1800" b="0" dirty="0">
                          <a:solidFill>
                            <a:srgbClr val="333333"/>
                          </a:solidFill>
                          <a:latin typeface="+mn-lt"/>
                          <a:ea typeface="+mn-ea"/>
                          <a:cs typeface="+mn-cs"/>
                        </a:rPr>
                        <a:t>전형적인 이슬람교인</a:t>
                      </a:r>
                      <a:r>
                        <a:rPr lang="en-US" altLang="ko-KR" sz="1800" b="0" dirty="0">
                          <a:solidFill>
                            <a:srgbClr val="333333"/>
                          </a:solidFill>
                          <a:latin typeface="+mn-lt"/>
                          <a:ea typeface="+mn-ea"/>
                          <a:cs typeface="+mn-cs"/>
                        </a:rPr>
                        <a:t>,</a:t>
                      </a:r>
                    </a:p>
                    <a:p>
                      <a:pPr marL="0" marR="0" lvl="0" indent="0" algn="ctr" defTabSz="914400" rtl="0" eaLnBrk="1" fontAlgn="base" latinLnBrk="0" hangingPunct="1">
                        <a:lnSpc>
                          <a:spcPct val="100000"/>
                        </a:lnSpc>
                        <a:spcBef>
                          <a:spcPts val="0"/>
                        </a:spcBef>
                        <a:spcAft>
                          <a:spcPct val="0"/>
                        </a:spcAft>
                        <a:buClrTx/>
                        <a:buSzTx/>
                        <a:buFontTx/>
                        <a:buNone/>
                        <a:tabLst/>
                        <a:defRPr/>
                      </a:pPr>
                      <a:r>
                        <a:rPr lang="ko-KR" altLang="en-US" sz="1800" b="0" dirty="0">
                          <a:solidFill>
                            <a:srgbClr val="333333"/>
                          </a:solidFill>
                          <a:latin typeface="+mn-lt"/>
                          <a:ea typeface="+mn-ea"/>
                          <a:cs typeface="+mn-cs"/>
                        </a:rPr>
                        <a:t>전형적인 독일인</a:t>
                      </a:r>
                      <a:r>
                        <a:rPr lang="en-US" altLang="ko-KR" sz="1800" b="0" dirty="0">
                          <a:solidFill>
                            <a:srgbClr val="333333"/>
                          </a:solidFill>
                          <a:latin typeface="+mn-lt"/>
                          <a:ea typeface="+mn-ea"/>
                          <a:cs typeface="+mn-cs"/>
                        </a:rPr>
                        <a:t>?</a:t>
                      </a:r>
                      <a:endParaRPr lang="en-US" altLang="ko-KR" sz="2000" b="0"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사람들은 자주 일반적이지 않은 방식으로 행동한다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특정한 신념을 갖고 있거나 특정한 나라에 속한 사람들은 가끔 선입관과 마주하게 된다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예</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이슬람교인들은 광신적이다</a:t>
                      </a:r>
                      <a:r>
                        <a:rPr kumimoji="0" lang="en-US" altLang="ko-KR" sz="2000" b="0" i="0" u="none" strike="noStrike" cap="none" normalizeH="0" baseline="0" dirty="0">
                          <a:ln>
                            <a:noFill/>
                          </a:ln>
                          <a:solidFill>
                            <a:srgbClr val="333333"/>
                          </a:solidFill>
                          <a:effectLst/>
                          <a:latin typeface="+mn-lt"/>
                          <a:ea typeface="+mn-ea"/>
                          <a:cs typeface="+mn-cs"/>
                        </a:rPr>
                        <a:t>; US-</a:t>
                      </a:r>
                      <a:r>
                        <a:rPr kumimoji="0" lang="ko-KR" altLang="en-US" sz="2000" b="0" i="0" u="none" strike="noStrike" cap="none" normalizeH="0" baseline="0" dirty="0">
                          <a:ln>
                            <a:noFill/>
                          </a:ln>
                          <a:solidFill>
                            <a:srgbClr val="333333"/>
                          </a:solidFill>
                          <a:effectLst/>
                          <a:latin typeface="+mn-lt"/>
                          <a:ea typeface="+mn-ea"/>
                          <a:cs typeface="+mn-cs"/>
                        </a:rPr>
                        <a:t>미국인들은 거만하고 단지 인스턴트식품만을 먹는다</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14453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외양과 실제</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spcAft>
                <a:spcPct val="0"/>
              </a:spcAft>
            </a:pPr>
            <a:r>
              <a:rPr lang="en-US" sz="2400" dirty="0">
                <a:solidFill>
                  <a:srgbClr val="004992"/>
                </a:solidFill>
              </a:rPr>
              <a:t>…</a:t>
            </a:r>
            <a:r>
              <a:rPr lang="en-US" altLang="ko-KR" sz="2400" dirty="0">
                <a:solidFill>
                  <a:srgbClr val="004992"/>
                </a:solidFill>
              </a:rPr>
              <a:t> </a:t>
            </a:r>
            <a:r>
              <a:rPr lang="ko-KR" altLang="en-US" sz="2400" dirty="0">
                <a:solidFill>
                  <a:srgbClr val="004992"/>
                </a:solidFill>
              </a:rPr>
              <a:t>앞에서 논의된 측면들 </a:t>
            </a:r>
            <a:r>
              <a:rPr lang="en-US" altLang="ko-KR" sz="2400" dirty="0">
                <a:solidFill>
                  <a:srgbClr val="004992"/>
                </a:solidFill>
              </a:rPr>
              <a:t>(</a:t>
            </a:r>
            <a:r>
              <a:rPr lang="ko-KR" altLang="en-US" sz="2400" dirty="0">
                <a:solidFill>
                  <a:srgbClr val="004992"/>
                </a:solidFill>
              </a:rPr>
              <a:t>예</a:t>
            </a:r>
            <a:r>
              <a:rPr lang="en-US" altLang="ko-KR" sz="2400" dirty="0">
                <a:solidFill>
                  <a:srgbClr val="004992"/>
                </a:solidFill>
              </a:rPr>
              <a:t>. </a:t>
            </a:r>
            <a:r>
              <a:rPr lang="ko-KR" altLang="en-US" sz="2400" dirty="0">
                <a:solidFill>
                  <a:srgbClr val="004992"/>
                </a:solidFill>
              </a:rPr>
              <a:t>신체 언어</a:t>
            </a:r>
            <a:r>
              <a:rPr lang="en-US" altLang="ko-KR" sz="2400" dirty="0">
                <a:solidFill>
                  <a:srgbClr val="004992"/>
                </a:solidFill>
              </a:rPr>
              <a:t>) </a:t>
            </a:r>
            <a:r>
              <a:rPr lang="ko-KR" altLang="en-US" sz="2400" dirty="0">
                <a:solidFill>
                  <a:srgbClr val="004992"/>
                </a:solidFill>
              </a:rPr>
              <a:t>은 그것 자체로 완전히 믿을 수 있는 것은 없다</a:t>
            </a:r>
            <a:r>
              <a:rPr lang="en-US" altLang="ko-KR" sz="2400" dirty="0">
                <a:solidFill>
                  <a:srgbClr val="004992"/>
                </a:solidFill>
              </a:rPr>
              <a:t>! </a:t>
            </a:r>
            <a:endParaRPr lang="de-DE" altLang="ko-KR" sz="2400" dirty="0">
              <a:solidFill>
                <a:srgbClr val="004992"/>
              </a:solidFill>
            </a:endParaRPr>
          </a:p>
          <a:p>
            <a:pPr lvl="0" defTabSz="914400" fontAlgn="base">
              <a:spcAft>
                <a:spcPct val="0"/>
              </a:spcAft>
            </a:pPr>
            <a:r>
              <a:rPr lang="ko-KR" altLang="en-US" sz="2400" i="1" dirty="0">
                <a:solidFill>
                  <a:srgbClr val="333333"/>
                </a:solidFill>
              </a:rPr>
              <a:t>모든 측면을 고려해야 한다</a:t>
            </a:r>
            <a:r>
              <a:rPr lang="en-US" sz="2400" i="1" dirty="0">
                <a:solidFill>
                  <a:srgbClr val="333333"/>
                </a:solidFill>
              </a:rPr>
              <a:t>!</a:t>
            </a:r>
            <a:br>
              <a:rPr lang="en-US" sz="2400" i="1" dirty="0">
                <a:solidFill>
                  <a:srgbClr val="333333"/>
                </a:solidFill>
              </a:rPr>
            </a:br>
            <a:r>
              <a:rPr lang="ko-KR" altLang="en-US" sz="2400" dirty="0">
                <a:solidFill>
                  <a:srgbClr val="333333"/>
                </a:solidFill>
              </a:rPr>
              <a:t>또한</a:t>
            </a:r>
            <a:r>
              <a:rPr lang="en-US" altLang="ko-KR" sz="2400" dirty="0">
                <a:solidFill>
                  <a:srgbClr val="333333"/>
                </a:solidFill>
              </a:rPr>
              <a:t>, </a:t>
            </a:r>
            <a:r>
              <a:rPr lang="ko-KR" altLang="en-US" sz="2400" dirty="0">
                <a:solidFill>
                  <a:srgbClr val="333333"/>
                </a:solidFill>
              </a:rPr>
              <a:t>그것은 복잡한 상황을 판단하는데 도움을 줄 것이다</a:t>
            </a:r>
            <a:r>
              <a:rPr lang="en-US" altLang="ko-KR"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18</a:t>
            </a:fld>
            <a:endParaRPr lang="de-DE" altLang="ko-KR">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왜 우리가 이것을 하고 있는가</a:t>
            </a:r>
            <a:r>
              <a:rPr lang="en-US" altLang="ko-KR" sz="3600">
                <a:latin typeface="+mn-lt"/>
                <a:ea typeface="+mn-ea"/>
                <a:cs typeface="+mn-cs"/>
              </a:rPr>
              <a:t>?</a:t>
            </a:r>
            <a:endParaRPr lang="de-DE" altLang="ko-KR"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ko-KR" altLang="en-US" sz="2400" dirty="0">
                <a:solidFill>
                  <a:srgbClr val="333333"/>
                </a:solidFill>
              </a:rPr>
              <a:t>연구들은 정신건강문제를 갖고 있는 많은 </a:t>
            </a:r>
            <a:r>
              <a:rPr lang="en-US" altLang="ko-KR" sz="2400" dirty="0">
                <a:solidFill>
                  <a:srgbClr val="333333"/>
                </a:solidFill>
              </a:rPr>
              <a:t>(</a:t>
            </a:r>
            <a:r>
              <a:rPr lang="ko-KR" altLang="en-US" sz="2400" dirty="0">
                <a:solidFill>
                  <a:srgbClr val="333333"/>
                </a:solidFill>
              </a:rPr>
              <a:t>전부는 아닌</a:t>
            </a:r>
            <a:r>
              <a:rPr lang="de-DE" altLang="ko-KR" sz="2400" dirty="0">
                <a:solidFill>
                  <a:srgbClr val="333333"/>
                </a:solidFill>
              </a:rPr>
              <a:t>!</a:t>
            </a:r>
            <a:r>
              <a:rPr lang="en-US" altLang="ko-KR" sz="2400" dirty="0">
                <a:solidFill>
                  <a:srgbClr val="333333"/>
                </a:solidFill>
              </a:rPr>
              <a:t>) </a:t>
            </a:r>
            <a:r>
              <a:rPr lang="ko-KR" altLang="en-US" sz="2400" dirty="0">
                <a:solidFill>
                  <a:srgbClr val="333333"/>
                </a:solidFill>
              </a:rPr>
              <a:t>사람들이 아래와 같은 영역에서 문제를 갖는 것으로 보고한다</a:t>
            </a:r>
            <a:r>
              <a:rPr lang="en-US" sz="2400" dirty="0">
                <a:solidFill>
                  <a:srgbClr val="333333"/>
                </a:solidFill>
              </a:rPr>
              <a:t>:</a:t>
            </a:r>
            <a:endParaRPr lang="de-DE" altLang="ko-KR" sz="2400" dirty="0">
              <a:solidFill>
                <a:srgbClr val="333333"/>
              </a:solidFill>
            </a:endParaRPr>
          </a:p>
          <a:p>
            <a:pPr marL="342900" lvl="0" indent="-342900" defTabSz="914400" fontAlgn="base">
              <a:buClr>
                <a:srgbClr val="333333"/>
              </a:buClr>
              <a:buFont typeface="WingDings"/>
              <a:buChar char=""/>
              <a:defRPr/>
            </a:pPr>
            <a:r>
              <a:rPr lang="ko-KR" altLang="en-US" sz="2400" dirty="0">
                <a:solidFill>
                  <a:srgbClr val="004992"/>
                </a:solidFill>
              </a:rPr>
              <a:t>다른 사람의 얼굴표정을 포착하고 파악하는 데 어려움 </a:t>
            </a:r>
            <a:r>
              <a:rPr lang="en-US" altLang="ko-KR" sz="2400" dirty="0">
                <a:solidFill>
                  <a:srgbClr val="004992"/>
                </a:solidFill>
              </a:rPr>
              <a:t>(</a:t>
            </a:r>
            <a:r>
              <a:rPr lang="ko-KR" altLang="en-US" sz="2400" dirty="0">
                <a:solidFill>
                  <a:srgbClr val="004992"/>
                </a:solidFill>
              </a:rPr>
              <a:t>예</a:t>
            </a:r>
            <a:r>
              <a:rPr lang="en-US" altLang="ko-KR" sz="2400" dirty="0">
                <a:solidFill>
                  <a:srgbClr val="004992"/>
                </a:solidFill>
              </a:rPr>
              <a:t>. </a:t>
            </a:r>
            <a:r>
              <a:rPr lang="ko-KR" altLang="en-US" sz="2400" dirty="0">
                <a:solidFill>
                  <a:srgbClr val="004992"/>
                </a:solidFill>
              </a:rPr>
              <a:t>즐거움</a:t>
            </a:r>
            <a:r>
              <a:rPr lang="en-US" altLang="ko-KR" sz="2400" dirty="0">
                <a:solidFill>
                  <a:srgbClr val="004992"/>
                </a:solidFill>
              </a:rPr>
              <a:t>, </a:t>
            </a:r>
            <a:r>
              <a:rPr lang="ko-KR" altLang="en-US" sz="2400" dirty="0">
                <a:solidFill>
                  <a:srgbClr val="004992"/>
                </a:solidFill>
              </a:rPr>
              <a:t>슬픔</a:t>
            </a:r>
            <a:r>
              <a:rPr lang="en-US" altLang="ko-KR" sz="2400" dirty="0">
                <a:solidFill>
                  <a:srgbClr val="004992"/>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3" name="Slide Number Placeholder 2"/>
          <p:cNvSpPr>
            <a:spLocks noGrp="1"/>
          </p:cNvSpPr>
          <p:nvPr>
            <p:ph type="sldNum" sz="quarter" idx="12"/>
          </p:nvPr>
        </p:nvSpPr>
        <p:spPr/>
        <p:txBody>
          <a:bodyPr/>
          <a:lstStyle/>
          <a:p>
            <a:fld id="{A7B14112-75D6-4739-A682-A6E4F37FEFDE}" type="slidenum">
              <a:rPr lang="ko-KR" altLang="de-DE" smtClean="0">
                <a:latin typeface="+mn-lt"/>
              </a:rPr>
              <a:pPr/>
              <a:t>19</a:t>
            </a:fld>
            <a:endParaRPr lang="de-DE" altLang="ko-KR">
              <a:latin typeface="+mn-lt"/>
            </a:endParaRPr>
          </a:p>
        </p:txBody>
      </p:sp>
    </p:spTree>
    <p:extLst>
      <p:ext uri="{BB962C8B-B14F-4D97-AF65-F5344CB8AC3E}">
        <p14:creationId xmlns:p14="http://schemas.microsoft.com/office/powerpoint/2010/main" val="26016223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왜 우리가 이것을 하고 있는가</a:t>
            </a:r>
            <a:r>
              <a:rPr lang="en-US" altLang="ko-KR" sz="3600">
                <a:latin typeface="+mn-lt"/>
                <a:ea typeface="+mn-ea"/>
                <a:cs typeface="+mn-cs"/>
              </a:rPr>
              <a:t>?</a:t>
            </a:r>
            <a:endParaRPr lang="de-DE" altLang="ko-KR"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ko-KR" altLang="en-US" sz="2400" dirty="0">
                <a:solidFill>
                  <a:srgbClr val="333333"/>
                </a:solidFill>
              </a:rPr>
              <a:t>연구들은 정신건강문제를 갖고 있는 많은 </a:t>
            </a:r>
            <a:r>
              <a:rPr lang="en-US" altLang="ko-KR" sz="2400" dirty="0">
                <a:solidFill>
                  <a:srgbClr val="333333"/>
                </a:solidFill>
              </a:rPr>
              <a:t>(</a:t>
            </a:r>
            <a:r>
              <a:rPr lang="ko-KR" altLang="en-US" sz="2400" dirty="0">
                <a:solidFill>
                  <a:srgbClr val="333333"/>
                </a:solidFill>
              </a:rPr>
              <a:t>전부는 아닌</a:t>
            </a:r>
            <a:r>
              <a:rPr lang="de-DE" altLang="ko-KR" sz="2400" dirty="0">
                <a:solidFill>
                  <a:srgbClr val="333333"/>
                </a:solidFill>
              </a:rPr>
              <a:t>!</a:t>
            </a:r>
            <a:r>
              <a:rPr lang="en-US" altLang="ko-KR" sz="2400" dirty="0">
                <a:solidFill>
                  <a:srgbClr val="333333"/>
                </a:solidFill>
              </a:rPr>
              <a:t>) </a:t>
            </a:r>
            <a:r>
              <a:rPr lang="ko-KR" altLang="en-US" sz="2400" dirty="0">
                <a:solidFill>
                  <a:srgbClr val="333333"/>
                </a:solidFill>
              </a:rPr>
              <a:t>사람들이 아래와 같은 영역에서 문제를 갖는 것으로 보고한다</a:t>
            </a:r>
            <a:r>
              <a:rPr lang="en-US" sz="2400" dirty="0">
                <a:solidFill>
                  <a:srgbClr val="333333"/>
                </a:solidFill>
              </a:rPr>
              <a:t>:</a:t>
            </a:r>
            <a:endParaRPr lang="de-DE" altLang="ko-KR" sz="2400" dirty="0">
              <a:solidFill>
                <a:srgbClr val="333333"/>
              </a:solidFill>
            </a:endParaRPr>
          </a:p>
          <a:p>
            <a:pPr marL="342900" lvl="0" indent="-342900" defTabSz="914400" fontAlgn="base">
              <a:buClr>
                <a:srgbClr val="333333"/>
              </a:buClr>
              <a:buFont typeface="WingDings"/>
              <a:buChar char=""/>
              <a:defRPr/>
            </a:pPr>
            <a:r>
              <a:rPr lang="ko-KR" altLang="en-US" sz="2400" dirty="0">
                <a:solidFill>
                  <a:srgbClr val="004992"/>
                </a:solidFill>
              </a:rPr>
              <a:t>다른 사람의 얼굴표정을 포착하고 파악하는 데 어려움 </a:t>
            </a:r>
            <a:r>
              <a:rPr lang="en-US" altLang="ko-KR" sz="2400" dirty="0">
                <a:solidFill>
                  <a:srgbClr val="004992"/>
                </a:solidFill>
              </a:rPr>
              <a:t>(</a:t>
            </a:r>
            <a:r>
              <a:rPr lang="ko-KR" altLang="en-US" sz="2400" dirty="0">
                <a:solidFill>
                  <a:srgbClr val="004992"/>
                </a:solidFill>
              </a:rPr>
              <a:t>예</a:t>
            </a:r>
            <a:r>
              <a:rPr lang="en-US" altLang="ko-KR" sz="2400" dirty="0">
                <a:solidFill>
                  <a:srgbClr val="004992"/>
                </a:solidFill>
              </a:rPr>
              <a:t>. </a:t>
            </a:r>
            <a:r>
              <a:rPr lang="ko-KR" altLang="en-US" sz="2400" dirty="0">
                <a:solidFill>
                  <a:srgbClr val="004992"/>
                </a:solidFill>
              </a:rPr>
              <a:t>즐거움</a:t>
            </a:r>
            <a:r>
              <a:rPr lang="en-US" altLang="ko-KR" sz="2400" dirty="0">
                <a:solidFill>
                  <a:srgbClr val="004992"/>
                </a:solidFill>
              </a:rPr>
              <a:t>, </a:t>
            </a:r>
            <a:r>
              <a:rPr lang="ko-KR" altLang="en-US" sz="2400" dirty="0">
                <a:solidFill>
                  <a:srgbClr val="004992"/>
                </a:solidFill>
              </a:rPr>
              <a:t>슬픔</a:t>
            </a:r>
            <a:r>
              <a:rPr lang="en-US" altLang="ko-KR" sz="2400" dirty="0">
                <a:solidFill>
                  <a:srgbClr val="004992"/>
                </a:solidFill>
              </a:rPr>
              <a:t>).</a:t>
            </a:r>
          </a:p>
          <a:p>
            <a:pPr marL="342900" lvl="0" indent="-342900" defTabSz="914400" fontAlgn="base">
              <a:buClr>
                <a:srgbClr val="333333"/>
              </a:buClr>
              <a:buFont typeface="WingDings"/>
              <a:buChar char=""/>
              <a:defRPr/>
            </a:pPr>
            <a:r>
              <a:rPr lang="ko-KR" altLang="en-US" sz="2400" dirty="0">
                <a:solidFill>
                  <a:srgbClr val="004992"/>
                </a:solidFill>
              </a:rPr>
              <a:t>진행되는 행동으로부터 타인의 의도</a:t>
            </a:r>
            <a:r>
              <a:rPr lang="en-US" altLang="ko-KR" sz="2400" dirty="0">
                <a:solidFill>
                  <a:srgbClr val="004992"/>
                </a:solidFill>
              </a:rPr>
              <a:t>/</a:t>
            </a:r>
            <a:r>
              <a:rPr lang="ko-KR" altLang="en-US" sz="2400" dirty="0">
                <a:solidFill>
                  <a:srgbClr val="004992"/>
                </a:solidFill>
              </a:rPr>
              <a:t>앞으로의 행동을 예측하는 데 어려움이 있음</a:t>
            </a:r>
            <a:r>
              <a:rPr lang="de-DE" altLang="ko-KR"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3" name="Slide Number Placeholder 2"/>
          <p:cNvSpPr>
            <a:spLocks noGrp="1"/>
          </p:cNvSpPr>
          <p:nvPr>
            <p:ph type="sldNum" sz="quarter" idx="12"/>
          </p:nvPr>
        </p:nvSpPr>
        <p:spPr/>
        <p:txBody>
          <a:bodyPr/>
          <a:lstStyle/>
          <a:p>
            <a:fld id="{A7B14112-75D6-4739-A682-A6E4F37FEFDE}" type="slidenum">
              <a:rPr lang="ko-KR" altLang="de-DE" smtClean="0">
                <a:latin typeface="+mn-lt"/>
              </a:rPr>
              <a:pPr/>
              <a:t>20</a:t>
            </a:fld>
            <a:endParaRPr lang="de-DE" altLang="ko-KR">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a:latin typeface="+mn-lt"/>
                <a:ea typeface="+mn-ea"/>
                <a:cs typeface="+mn-cs"/>
              </a:rPr>
              <a:t>정신병이 있는 동안 공감의 부족이 어떻게 오해를 부추기는가 </a:t>
            </a:r>
            <a:r>
              <a:rPr lang="en-US" altLang="ko-KR" sz="3600">
                <a:latin typeface="+mn-lt"/>
                <a:ea typeface="+mn-ea"/>
                <a:cs typeface="+mn-cs"/>
              </a:rPr>
              <a:t>- </a:t>
            </a:r>
            <a:r>
              <a:rPr lang="ko-KR" altLang="en-US" sz="3600">
                <a:latin typeface="+mn-lt"/>
                <a:ea typeface="+mn-ea"/>
                <a:cs typeface="+mn-cs"/>
              </a:rPr>
              <a:t>예</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21</a:t>
            </a:fld>
            <a:endParaRPr lang="de-DE" altLang="ko-KR">
              <a:latin typeface="+mn-lt"/>
            </a:endParaRPr>
          </a:p>
        </p:txBody>
      </p:sp>
      <p:sp>
        <p:nvSpPr>
          <p:cNvPr id="35866" name="Rechteck 1"/>
          <p:cNvSpPr>
            <a:spLocks noChangeArrowheads="1"/>
          </p:cNvSpPr>
          <p:nvPr/>
        </p:nvSpPr>
        <p:spPr bwMode="auto">
          <a:xfrm>
            <a:off x="408955" y="594928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lgn="l" eaLnBrk="0" hangingPunct="0">
              <a:spcBef>
                <a:spcPct val="20000"/>
              </a:spcBef>
              <a:buChar char="•"/>
              <a:defRPr sz="3200">
                <a:solidFill>
                  <a:schemeClr val="tx1"/>
                </a:solidFill>
                <a:latin typeface="Arial" panose="020B0604020202020204" pitchFamily="34" charset="0"/>
              </a:defRPr>
            </a:lvl1pPr>
            <a:lvl2pPr marL="742950" indent="-285750" algn="l" eaLnBrk="0" hangingPunct="0">
              <a:spcBef>
                <a:spcPct val="20000"/>
              </a:spcBef>
              <a:buChar char="–"/>
              <a:defRPr sz="2800">
                <a:solidFill>
                  <a:schemeClr val="tx1"/>
                </a:solidFill>
                <a:latin typeface="Arial" panose="020B0604020202020204" pitchFamily="34" charset="0"/>
              </a:defRPr>
            </a:lvl2pPr>
            <a:lvl3pPr marL="1143000" indent="-228600" algn="l" eaLnBrk="0" hangingPunct="0">
              <a:spcBef>
                <a:spcPct val="20000"/>
              </a:spcBef>
              <a:buChar char="•"/>
              <a:defRPr sz="24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ko-KR" altLang="en-US" sz="2000">
                <a:solidFill>
                  <a:srgbClr val="004992"/>
                </a:solidFill>
                <a:latin typeface="+mn-lt"/>
              </a:rPr>
              <a:t>누가 개인적인 경험을 말할 수 있겠는가</a:t>
            </a:r>
            <a:r>
              <a:rPr lang="en-US" altLang="ko-KR" sz="2000">
                <a:solidFill>
                  <a:srgbClr val="004992"/>
                </a:solidFill>
                <a:latin typeface="+mn-lt"/>
              </a:rPr>
              <a:t>?</a:t>
            </a:r>
            <a:endParaRPr lang="de-DE" altLang="de-DE" sz="200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2866292248"/>
              </p:ext>
            </p:extLst>
          </p:nvPr>
        </p:nvGraphicFramePr>
        <p:xfrm>
          <a:off x="408954" y="2203704"/>
          <a:ext cx="11376000" cy="347472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192777">
                  <a:extLst>
                    <a:ext uri="{9D8B030D-6E8A-4147-A177-3AD203B41FA5}">
                      <a16:colId xmlns:a16="http://schemas.microsoft.com/office/drawing/2014/main" val="20001"/>
                    </a:ext>
                  </a:extLst>
                </a:gridCol>
                <a:gridCol w="439122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dirty="0">
                          <a:ln>
                            <a:noFill/>
                          </a:ln>
                          <a:solidFill>
                            <a:schemeClr val="tx1"/>
                          </a:solidFill>
                          <a:effectLst/>
                          <a:latin typeface="+mn-lt"/>
                          <a:ea typeface="+mn-ea"/>
                          <a:cs typeface="+mn-cs"/>
                        </a:rPr>
                        <a:t>사건</a:t>
                      </a:r>
                      <a:endParaRPr kumimoji="0" lang="de-DE" sz="2000" b="0" i="0" u="none" strike="noStrike" cap="none" normalizeH="0" baseline="0" dirty="0">
                        <a:ln>
                          <a:noFill/>
                        </a:ln>
                        <a:solidFill>
                          <a:schemeClr val="tx1"/>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chemeClr val="tx1"/>
                          </a:solidFill>
                          <a:effectLst/>
                          <a:latin typeface="+mn-lt"/>
                          <a:ea typeface="+mn-ea"/>
                          <a:cs typeface="+mn-cs"/>
                        </a:rPr>
                        <a:t>정신병 동안 이해</a:t>
                      </a:r>
                      <a:endParaRPr kumimoji="0" lang="de-DE" sz="2000" b="0" i="0" u="none" strike="noStrike" cap="none" normalizeH="0" baseline="0" dirty="0">
                        <a:ln>
                          <a:noFill/>
                        </a:ln>
                        <a:solidFill>
                          <a:schemeClr val="tx1"/>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chemeClr val="tx1"/>
                          </a:solidFill>
                          <a:effectLst/>
                          <a:latin typeface="+mn-lt"/>
                          <a:ea typeface="+mn-ea"/>
                          <a:cs typeface="+mn-cs"/>
                        </a:rPr>
                        <a:t>다른 이해들</a:t>
                      </a:r>
                      <a:endParaRPr kumimoji="0" lang="de-DE" sz="2000" b="0" i="0" u="none" strike="noStrike" cap="none" normalizeH="0" baseline="0" dirty="0">
                        <a:ln>
                          <a:noFill/>
                        </a:ln>
                        <a:solidFill>
                          <a:schemeClr val="tx1"/>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의사가 당신에게 이야기한 후에</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의사는 간호사와 웃는다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“지금 나를 비웃고 있어</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단지 우연일 뿐</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의사와 간호사는 다른 일에 대해 이야기하고 있다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행인이 두 번 당신을 보고 나중에는 되돌아 온다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1" u="none" strike="noStrike" cap="none" normalizeH="0" baseline="0">
                          <a:ln>
                            <a:noFill/>
                          </a:ln>
                          <a:solidFill>
                            <a:srgbClr val="333333"/>
                          </a:solidFill>
                          <a:effectLst/>
                          <a:latin typeface="+mn-lt"/>
                          <a:ea typeface="+mn-ea"/>
                          <a:cs typeface="+mn-cs"/>
                        </a:rPr>
                        <a:t>당신은 그 남자가 당신을 뒤쫓아온다고 확신한다</a:t>
                      </a:r>
                      <a:r>
                        <a:rPr kumimoji="0" lang="en-US" altLang="ko-KR" sz="2000" b="0" i="1"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당신이 그를 처음 보았을 때 두려워 하는것 처럼 보여져서 행인은 예민한 상태이다</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그는 무엇이 문제인지 알기 위해서 되돌아 온 것이다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다른 사람이 당신에게 눈을 깜박거렸다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이 모스부호는 경고를 나타내는 것이다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그 사람은 햇볕 때문에</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또는 우연히</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재미로</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눈을 깜박 였다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ko-KR" altLang="en-US" sz="2400" dirty="0">
                <a:solidFill>
                  <a:srgbClr val="333333"/>
                </a:solidFill>
              </a:rPr>
              <a:t>다음으로</a:t>
            </a:r>
            <a:r>
              <a:rPr lang="en-US" altLang="ko-KR" sz="2400" dirty="0">
                <a:solidFill>
                  <a:srgbClr val="333333"/>
                </a:solidFill>
              </a:rPr>
              <a:t>, </a:t>
            </a:r>
            <a:r>
              <a:rPr lang="ko-KR" altLang="en-US" sz="2400" dirty="0">
                <a:solidFill>
                  <a:srgbClr val="333333"/>
                </a:solidFill>
              </a:rPr>
              <a:t>당신은 코믹만화를 보게 될 것이다</a:t>
            </a:r>
            <a:r>
              <a:rPr lang="en-US" altLang="ko-KR" sz="2400" dirty="0">
                <a:solidFill>
                  <a:srgbClr val="333333"/>
                </a:solidFill>
              </a:rPr>
              <a:t>.</a:t>
            </a:r>
            <a:endParaRPr lang="de-DE" altLang="ko-KR" sz="2400" dirty="0">
              <a:solidFill>
                <a:srgbClr val="333333"/>
              </a:solidFill>
            </a:endParaRPr>
          </a:p>
          <a:p>
            <a:pPr marL="342900" lvl="0" indent="-342900" defTabSz="914400" fontAlgn="base">
              <a:buClr>
                <a:srgbClr val="333333"/>
              </a:buClr>
              <a:buFont typeface="WingDings"/>
              <a:buChar char=""/>
              <a:defRPr/>
            </a:pPr>
            <a:r>
              <a:rPr lang="ko-KR" altLang="en-US" sz="2400" dirty="0">
                <a:solidFill>
                  <a:srgbClr val="333333"/>
                </a:solidFill>
              </a:rPr>
              <a:t>이야기의 인물들이 서로 무슨 생각을 하고 있을지 토의해 보세요</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22</a:t>
            </a:fld>
            <a:endParaRPr lang="de-DE" altLang="ko-KR">
              <a:latin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ko-KR" altLang="en-US" sz="2400" dirty="0">
                <a:solidFill>
                  <a:srgbClr val="333333"/>
                </a:solidFill>
              </a:rPr>
              <a:t>다음으로</a:t>
            </a:r>
            <a:r>
              <a:rPr lang="en-US" altLang="ko-KR" sz="2400" dirty="0">
                <a:solidFill>
                  <a:srgbClr val="333333"/>
                </a:solidFill>
              </a:rPr>
              <a:t>, </a:t>
            </a:r>
            <a:r>
              <a:rPr lang="ko-KR" altLang="en-US" sz="2400" dirty="0">
                <a:solidFill>
                  <a:srgbClr val="333333"/>
                </a:solidFill>
              </a:rPr>
              <a:t>당신은 코믹만화를 보게 될 것이다</a:t>
            </a:r>
            <a:r>
              <a:rPr lang="en-US" altLang="ko-KR" sz="2400" dirty="0">
                <a:solidFill>
                  <a:srgbClr val="333333"/>
                </a:solidFill>
              </a:rPr>
              <a:t>.</a:t>
            </a:r>
            <a:endParaRPr lang="de-DE" altLang="ko-KR" sz="2400" dirty="0">
              <a:solidFill>
                <a:srgbClr val="333333"/>
              </a:solidFill>
            </a:endParaRPr>
          </a:p>
          <a:p>
            <a:pPr marL="342900" lvl="0" indent="-342900" defTabSz="914400" fontAlgn="base">
              <a:buClr>
                <a:srgbClr val="333333"/>
              </a:buClr>
              <a:buFont typeface="WingDings"/>
              <a:buChar char=""/>
              <a:defRPr/>
            </a:pPr>
            <a:r>
              <a:rPr lang="ko-KR" altLang="en-US" sz="2400" dirty="0">
                <a:solidFill>
                  <a:srgbClr val="333333"/>
                </a:solidFill>
              </a:rPr>
              <a:t>이야기의 인물들이 서로 무슨 생각을 하고 있을지 토의해 보세요</a:t>
            </a:r>
            <a:r>
              <a:rPr lang="en-US" altLang="ko-KR" sz="2400" dirty="0">
                <a:solidFill>
                  <a:srgbClr val="333333"/>
                </a:solidFill>
              </a:rPr>
              <a:t>.</a:t>
            </a:r>
          </a:p>
          <a:p>
            <a:pPr lvl="0" defTabSz="914400" fontAlgn="base">
              <a:buClr>
                <a:srgbClr val="336699"/>
              </a:buClr>
              <a:defRPr/>
            </a:pPr>
            <a:endParaRPr lang="en-US" altLang="ko-KR" sz="2400" dirty="0">
              <a:solidFill>
                <a:srgbClr val="333333"/>
              </a:solidFill>
            </a:endParaRPr>
          </a:p>
          <a:p>
            <a:pPr lvl="0" defTabSz="914400" fontAlgn="base">
              <a:defRPr/>
            </a:pPr>
            <a:r>
              <a:rPr lang="ko-KR" altLang="en-US" sz="2400" b="1" dirty="0">
                <a:solidFill>
                  <a:srgbClr val="333333"/>
                </a:solidFill>
              </a:rPr>
              <a:t>중요</a:t>
            </a:r>
            <a:endParaRPr lang="de-DE" altLang="ko-KR" sz="2400" dirty="0">
              <a:solidFill>
                <a:srgbClr val="333333"/>
              </a:solidFill>
            </a:endParaRPr>
          </a:p>
          <a:p>
            <a:pPr marL="342900" lvl="0" indent="-342900" defTabSz="914400" fontAlgn="base">
              <a:buClr>
                <a:srgbClr val="333333"/>
              </a:buClr>
              <a:buFont typeface="WingDings"/>
              <a:buChar char=""/>
              <a:defRPr/>
            </a:pPr>
            <a:r>
              <a:rPr lang="ko-KR" altLang="en-US" sz="2400" dirty="0">
                <a:solidFill>
                  <a:srgbClr val="333333"/>
                </a:solidFill>
              </a:rPr>
              <a:t>당신은 당신에게 가능한 정보와 인물들이 서로 나타내는 정보를 구별해야 한다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23</a:t>
            </a:fld>
            <a:endParaRPr lang="de-DE" altLang="ko-KR">
              <a:latin typeface="+mn-lt"/>
            </a:endParaRPr>
          </a:p>
        </p:txBody>
      </p:sp>
    </p:spTree>
    <p:extLst>
      <p:ext uri="{BB962C8B-B14F-4D97-AF65-F5344CB8AC3E}">
        <p14:creationId xmlns:p14="http://schemas.microsoft.com/office/powerpoint/2010/main" val="39868224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ko-KR" altLang="en-US" sz="2400" dirty="0">
                <a:solidFill>
                  <a:srgbClr val="333333"/>
                </a:solidFill>
              </a:rPr>
              <a:t>다음으로</a:t>
            </a:r>
            <a:r>
              <a:rPr lang="en-US" altLang="ko-KR" sz="2400" dirty="0">
                <a:solidFill>
                  <a:srgbClr val="333333"/>
                </a:solidFill>
              </a:rPr>
              <a:t>, </a:t>
            </a:r>
            <a:r>
              <a:rPr lang="ko-KR" altLang="en-US" sz="2400" dirty="0">
                <a:solidFill>
                  <a:srgbClr val="333333"/>
                </a:solidFill>
              </a:rPr>
              <a:t>당신은 코믹만화를 보게 될 것이다</a:t>
            </a:r>
            <a:r>
              <a:rPr lang="en-US" altLang="ko-KR" sz="2400" dirty="0">
                <a:solidFill>
                  <a:srgbClr val="333333"/>
                </a:solidFill>
              </a:rPr>
              <a:t>.</a:t>
            </a:r>
            <a:endParaRPr lang="de-DE" altLang="ko-KR" sz="2400" dirty="0">
              <a:solidFill>
                <a:srgbClr val="333333"/>
              </a:solidFill>
            </a:endParaRPr>
          </a:p>
          <a:p>
            <a:pPr marL="342900" lvl="0" indent="-342900" defTabSz="914400" fontAlgn="base">
              <a:buClr>
                <a:srgbClr val="333333"/>
              </a:buClr>
              <a:buFont typeface="WingDings"/>
              <a:buChar char=""/>
              <a:defRPr/>
            </a:pPr>
            <a:r>
              <a:rPr lang="ko-KR" altLang="en-US" sz="2400" dirty="0">
                <a:solidFill>
                  <a:srgbClr val="333333"/>
                </a:solidFill>
              </a:rPr>
              <a:t>이야기의 인물들이 서로 무슨 생각을 하고 있을지 토의해 보세요</a:t>
            </a:r>
            <a:r>
              <a:rPr lang="en-US" altLang="ko-KR" sz="2400" dirty="0">
                <a:solidFill>
                  <a:srgbClr val="333333"/>
                </a:solidFill>
              </a:rPr>
              <a:t>.</a:t>
            </a:r>
          </a:p>
          <a:p>
            <a:pPr lvl="0" defTabSz="914400" fontAlgn="base">
              <a:buClr>
                <a:srgbClr val="336699"/>
              </a:buClr>
              <a:defRPr/>
            </a:pPr>
            <a:endParaRPr lang="en-US" altLang="ko-KR" sz="2400" dirty="0">
              <a:solidFill>
                <a:srgbClr val="333333"/>
              </a:solidFill>
            </a:endParaRPr>
          </a:p>
          <a:p>
            <a:pPr lvl="0" defTabSz="914400" fontAlgn="base">
              <a:defRPr/>
            </a:pPr>
            <a:r>
              <a:rPr lang="ko-KR" altLang="en-US" sz="2400" b="1" dirty="0">
                <a:solidFill>
                  <a:srgbClr val="333333"/>
                </a:solidFill>
              </a:rPr>
              <a:t>중요</a:t>
            </a:r>
            <a:endParaRPr lang="de-DE" altLang="ko-KR" sz="2400" dirty="0">
              <a:solidFill>
                <a:srgbClr val="333333"/>
              </a:solidFill>
            </a:endParaRPr>
          </a:p>
          <a:p>
            <a:pPr marL="342900" lvl="0" indent="-342900" defTabSz="914400" fontAlgn="base">
              <a:buClr>
                <a:srgbClr val="333333"/>
              </a:buClr>
              <a:buFont typeface="WingDings"/>
              <a:buChar char=""/>
              <a:defRPr/>
            </a:pPr>
            <a:r>
              <a:rPr lang="ko-KR" altLang="en-US" sz="2400" dirty="0">
                <a:solidFill>
                  <a:srgbClr val="333333"/>
                </a:solidFill>
              </a:rPr>
              <a:t>당신은 당신에게 가능한 정보와 인물들이 서로 나타내는 정보를 구별해야 한다</a:t>
            </a:r>
            <a:r>
              <a:rPr lang="en-US" altLang="ko-KR" sz="2400" dirty="0">
                <a:solidFill>
                  <a:srgbClr val="333333"/>
                </a:solidFill>
              </a:rPr>
              <a:t>!</a:t>
            </a:r>
          </a:p>
          <a:p>
            <a:pPr marL="342900" lvl="0" indent="-342900" defTabSz="914400" fontAlgn="base">
              <a:buClr>
                <a:srgbClr val="333333"/>
              </a:buClr>
              <a:buFont typeface="WingDings"/>
              <a:buChar char=""/>
              <a:defRPr/>
            </a:pPr>
            <a:r>
              <a:rPr lang="ko-KR" altLang="en-US" sz="2400" dirty="0">
                <a:solidFill>
                  <a:srgbClr val="333333"/>
                </a:solidFill>
              </a:rPr>
              <a:t>어떠한 추가적 정보가 명확한 답을 찾는데 필요하겠는가</a:t>
            </a:r>
            <a:r>
              <a:rPr lang="en-U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24</a:t>
            </a:fld>
            <a:endParaRPr lang="de-DE" altLang="ko-KR">
              <a:latin typeface="+mn-lt"/>
            </a:endParaRPr>
          </a:p>
        </p:txBody>
      </p:sp>
    </p:spTree>
    <p:extLst>
      <p:ext uri="{BB962C8B-B14F-4D97-AF65-F5344CB8AC3E}">
        <p14:creationId xmlns:p14="http://schemas.microsoft.com/office/powerpoint/2010/main" val="1682434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25</a:t>
            </a:fld>
            <a:endParaRPr lang="de-DE" altLang="ko-KR">
              <a:latin typeface="+mn-lt"/>
            </a:endParaRPr>
          </a:p>
        </p:txBody>
      </p:sp>
      <p:sp>
        <p:nvSpPr>
          <p:cNvPr id="14" name="Caption_23"/>
          <p:cNvSpPr txBox="1">
            <a:spLocks noChangeArrowheads="1"/>
          </p:cNvSpPr>
          <p:nvPr/>
        </p:nvSpPr>
        <p:spPr bwMode="auto">
          <a:xfrm>
            <a:off x="2677085" y="5956123"/>
            <a:ext cx="6807351" cy="397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ko-KR" altLang="en-US" sz="2000">
                <a:solidFill>
                  <a:srgbClr val="004992"/>
                </a:solidFill>
                <a:latin typeface="+mn-lt"/>
              </a:rPr>
              <a:t>사람들은 어떻게 생각할까요</a:t>
            </a:r>
            <a:r>
              <a:rPr lang="en-US" altLang="ko-KR" sz="2000">
                <a:solidFill>
                  <a:srgbClr val="004992"/>
                </a:solidFill>
                <a:latin typeface="+mn-lt"/>
              </a:rPr>
              <a:t>... </a:t>
            </a:r>
            <a:r>
              <a:rPr lang="ko-KR" altLang="en-US" sz="2000">
                <a:solidFill>
                  <a:srgbClr val="004992"/>
                </a:solidFill>
                <a:latin typeface="+mn-lt"/>
              </a:rPr>
              <a:t>그들의 생각이 맞나요</a:t>
            </a:r>
            <a:r>
              <a:rPr lang="en-US" altLang="ko-KR" sz="2000">
                <a:solidFill>
                  <a:srgbClr val="004992"/>
                </a:solidFill>
                <a:latin typeface="+mn-lt"/>
              </a:rPr>
              <a:t>?</a:t>
            </a:r>
            <a:endParaRPr lang="de-DE" altLang="de-DE" sz="2000" dirty="0">
              <a:solidFill>
                <a:srgbClr val="004992"/>
              </a:solidFill>
              <a:latin typeface="+mn-lt"/>
            </a:endParaRPr>
          </a:p>
        </p:txBody>
      </p:sp>
      <p:sp>
        <p:nvSpPr>
          <p:cNvPr id="15"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2400" u="sng">
                <a:latin typeface="+mn-lt"/>
              </a:rPr>
              <a:t>예</a:t>
            </a:r>
            <a:r>
              <a:rPr lang="en-US" altLang="ko-KR" sz="2400" u="sng">
                <a:latin typeface="+mn-lt"/>
              </a:rPr>
              <a:t>: </a:t>
            </a:r>
            <a:r>
              <a:rPr lang="ko-KR" altLang="en-US" sz="2400" u="sng">
                <a:latin typeface="+mn-lt"/>
              </a:rPr>
              <a:t>뚱뚱한 남자가 의자에서 넘어졌다</a:t>
            </a:r>
            <a:r>
              <a:rPr lang="en-US" altLang="ko-KR" sz="2400" u="sng">
                <a:latin typeface="+mn-lt"/>
              </a:rPr>
              <a:t>.</a:t>
            </a:r>
            <a:endParaRPr lang="de-DE" altLang="de-DE" sz="2400" dirty="0">
              <a:latin typeface="+mn-lt"/>
            </a:endParaRPr>
          </a:p>
        </p:txBody>
      </p:sp>
      <p:sp>
        <p:nvSpPr>
          <p:cNvPr id="16" name="Caption_54287"/>
          <p:cNvSpPr txBox="1">
            <a:spLocks noChangeArrowheads="1"/>
          </p:cNvSpPr>
          <p:nvPr/>
        </p:nvSpPr>
        <p:spPr bwMode="auto">
          <a:xfrm>
            <a:off x="6265286" y="2632627"/>
            <a:ext cx="73152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ko-KR" altLang="en-US" sz="900">
                <a:solidFill>
                  <a:srgbClr val="333333"/>
                </a:solidFill>
                <a:latin typeface="+mn-lt"/>
              </a:rPr>
              <a:t>그는 거대해</a:t>
            </a:r>
            <a:endParaRPr lang="de-DE" altLang="de-DE" sz="900" dirty="0">
              <a:solidFill>
                <a:srgbClr val="333333"/>
              </a:solidFill>
              <a:latin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6" name="Text Box 32"/>
          <p:cNvSpPr txBox="1">
            <a:spLocks noChangeArrowheads="1"/>
          </p:cNvSpPr>
          <p:nvPr/>
        </p:nvSpPr>
        <p:spPr bwMode="auto">
          <a:xfrm>
            <a:off x="6097588" y="2540000"/>
            <a:ext cx="5902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lgn="l" eaLnBrk="0" hangingPunct="0">
              <a:spcBef>
                <a:spcPct val="20000"/>
              </a:spcBef>
              <a:buChar char="•"/>
              <a:defRPr sz="3200">
                <a:solidFill>
                  <a:schemeClr val="tx1"/>
                </a:solidFill>
                <a:latin typeface="Arial" panose="020B0604020202020204" pitchFamily="34" charset="0"/>
              </a:defRPr>
            </a:lvl1pPr>
            <a:lvl2pPr marL="742950" indent="-285750" algn="l" eaLnBrk="0" hangingPunct="0">
              <a:spcBef>
                <a:spcPct val="20000"/>
              </a:spcBef>
              <a:buChar char="–"/>
              <a:defRPr sz="2800">
                <a:solidFill>
                  <a:schemeClr val="tx1"/>
                </a:solidFill>
                <a:latin typeface="Arial" panose="020B0604020202020204" pitchFamily="34" charset="0"/>
              </a:defRPr>
            </a:lvl2pPr>
            <a:lvl3pPr marL="1143000" indent="-228600" algn="l" eaLnBrk="0" hangingPunct="0">
              <a:spcBef>
                <a:spcPct val="20000"/>
              </a:spcBef>
              <a:buChar char="•"/>
              <a:defRPr sz="24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ko-KR" altLang="en-US" sz="600">
                <a:solidFill>
                  <a:srgbClr val="333333"/>
                </a:solidFill>
                <a:latin typeface="+mn-lt"/>
              </a:rPr>
              <a:t>그는 거대해</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a:latin typeface="+mn-lt"/>
                <a:ea typeface="+mn-ea"/>
                <a:cs typeface="+mn-cs"/>
              </a:rPr>
              <a:t>뚱뚱한 남자가 의자에서 넘어졌다</a:t>
            </a:r>
            <a:r>
              <a:rPr lang="en-US" altLang="ko-KR" sz="3600">
                <a:latin typeface="+mn-lt"/>
                <a:ea typeface="+mn-ea"/>
                <a:cs typeface="+mn-cs"/>
              </a:rPr>
              <a:t>.</a:t>
            </a:r>
            <a:br>
              <a:rPr lang="en-US" altLang="ko-KR" sz="3600">
                <a:latin typeface="+mn-lt"/>
                <a:ea typeface="+mn-ea"/>
                <a:cs typeface="+mn-cs"/>
              </a:rPr>
            </a:br>
            <a:r>
              <a:rPr lang="ko-KR" altLang="en-US" sz="3600">
                <a:latin typeface="+mn-lt"/>
                <a:ea typeface="+mn-ea"/>
                <a:cs typeface="+mn-cs"/>
              </a:rPr>
              <a:t>대부분의 사람들은 어떻게 생각할까</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26</a:t>
            </a:fld>
            <a:endParaRPr lang="de-DE" altLang="ko-KR">
              <a:latin typeface="+mn-lt"/>
            </a:endParaRPr>
          </a:p>
        </p:txBody>
      </p:sp>
      <p:pic>
        <p:nvPicPr>
          <p:cNvPr id="9"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0662"/>
          <p:cNvSpPr txBox="1">
            <a:spLocks noChangeArrowheads="1"/>
          </p:cNvSpPr>
          <p:nvPr/>
        </p:nvSpPr>
        <p:spPr bwMode="auto">
          <a:xfrm>
            <a:off x="408955" y="4966136"/>
            <a:ext cx="11376000" cy="163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l" eaLnBrk="1" hangingPunct="1">
              <a:spcBef>
                <a:spcPts val="1200"/>
              </a:spcBef>
              <a:buFontTx/>
              <a:buNone/>
            </a:pPr>
            <a:r>
              <a:rPr lang="ko-KR" altLang="en-US" sz="2000" dirty="0">
                <a:solidFill>
                  <a:srgbClr val="004992"/>
                </a:solidFill>
                <a:latin typeface="+mn-lt"/>
                <a:ea typeface="+mn-ea"/>
              </a:rPr>
              <a:t>아마도</a:t>
            </a:r>
            <a:r>
              <a:rPr lang="en-US" altLang="ko-KR" sz="2000" dirty="0">
                <a:solidFill>
                  <a:srgbClr val="004992"/>
                </a:solidFill>
                <a:latin typeface="+mn-lt"/>
                <a:ea typeface="+mn-ea"/>
              </a:rPr>
              <a:t>:</a:t>
            </a:r>
            <a:r>
              <a:rPr lang="en-US" altLang="ko-KR" sz="2000" dirty="0">
                <a:solidFill>
                  <a:srgbClr val="333333"/>
                </a:solidFill>
                <a:latin typeface="+mn-lt"/>
                <a:ea typeface="+mn-ea"/>
              </a:rPr>
              <a:t> </a:t>
            </a:r>
            <a:r>
              <a:rPr lang="ko-KR" altLang="en-US" sz="2000" dirty="0">
                <a:solidFill>
                  <a:srgbClr val="333333"/>
                </a:solidFill>
                <a:latin typeface="+mn-lt"/>
                <a:ea typeface="+mn-ea"/>
              </a:rPr>
              <a:t>남자는 너무 뚱뚱해서 의자에 앉기 어렵다</a:t>
            </a:r>
            <a:r>
              <a:rPr lang="en-US" altLang="ko-KR" sz="2000" dirty="0">
                <a:solidFill>
                  <a:srgbClr val="333333"/>
                </a:solidFill>
                <a:latin typeface="+mn-lt"/>
                <a:ea typeface="+mn-ea"/>
              </a:rPr>
              <a:t>.</a:t>
            </a:r>
          </a:p>
          <a:p>
            <a:pPr algn="l" eaLnBrk="1" hangingPunct="1">
              <a:spcBef>
                <a:spcPts val="1200"/>
              </a:spcBef>
              <a:buFontTx/>
              <a:buNone/>
            </a:pPr>
            <a:r>
              <a:rPr lang="ko-KR" altLang="en-US" sz="2000" dirty="0">
                <a:solidFill>
                  <a:srgbClr val="004992"/>
                </a:solidFill>
                <a:latin typeface="+mn-lt"/>
                <a:ea typeface="+mn-ea"/>
              </a:rPr>
              <a:t>일어날 것 같지 않은</a:t>
            </a:r>
            <a:r>
              <a:rPr lang="en-US" altLang="ko-KR" sz="2000" dirty="0">
                <a:solidFill>
                  <a:srgbClr val="004992"/>
                </a:solidFill>
                <a:latin typeface="+mn-lt"/>
                <a:ea typeface="+mn-ea"/>
              </a:rPr>
              <a:t>:</a:t>
            </a:r>
            <a:r>
              <a:rPr lang="en-US" altLang="ko-KR" sz="2000" dirty="0">
                <a:solidFill>
                  <a:srgbClr val="333333"/>
                </a:solidFill>
                <a:latin typeface="+mn-lt"/>
                <a:ea typeface="+mn-ea"/>
              </a:rPr>
              <a:t> </a:t>
            </a:r>
            <a:r>
              <a:rPr lang="ko-KR" altLang="en-US" sz="2000" dirty="0">
                <a:solidFill>
                  <a:srgbClr val="333333"/>
                </a:solidFill>
                <a:latin typeface="+mn-lt"/>
                <a:ea typeface="+mn-ea"/>
              </a:rPr>
              <a:t>남자는 의자에 기대어 있다</a:t>
            </a:r>
            <a:r>
              <a:rPr lang="en-US" altLang="ko-KR" sz="2000" dirty="0">
                <a:solidFill>
                  <a:srgbClr val="333333"/>
                </a:solidFill>
                <a:latin typeface="+mn-lt"/>
                <a:ea typeface="+mn-ea"/>
              </a:rPr>
              <a:t>; </a:t>
            </a:r>
            <a:r>
              <a:rPr lang="ko-KR" altLang="en-US" sz="2000" dirty="0">
                <a:solidFill>
                  <a:srgbClr val="333333"/>
                </a:solidFill>
                <a:latin typeface="+mn-lt"/>
                <a:ea typeface="+mn-ea"/>
              </a:rPr>
              <a:t>의자는 너무 낡았다</a:t>
            </a:r>
            <a:r>
              <a:rPr lang="en-US" altLang="ko-KR" sz="2000" dirty="0">
                <a:solidFill>
                  <a:srgbClr val="333333"/>
                </a:solidFill>
                <a:latin typeface="+mn-lt"/>
                <a:ea typeface="+mn-ea"/>
              </a:rPr>
              <a:t>.</a:t>
            </a:r>
          </a:p>
          <a:p>
            <a:pPr algn="l" eaLnBrk="1" hangingPunct="1">
              <a:spcBef>
                <a:spcPts val="1200"/>
              </a:spcBef>
              <a:buFontTx/>
              <a:buNone/>
            </a:pPr>
            <a:r>
              <a:rPr lang="ko-KR" altLang="en-US" sz="2000" b="1" dirty="0">
                <a:solidFill>
                  <a:srgbClr val="004992"/>
                </a:solidFill>
                <a:latin typeface="+mn-lt"/>
                <a:ea typeface="+mn-ea"/>
              </a:rPr>
              <a:t>사람들이 생각한 가장 일어날 것 같지 않은 가정이 실은 사실</a:t>
            </a:r>
            <a:r>
              <a:rPr lang="en-US" altLang="ko-KR" sz="2000" b="1" dirty="0">
                <a:solidFill>
                  <a:srgbClr val="004992"/>
                </a:solidFill>
                <a:latin typeface="+mn-lt"/>
                <a:ea typeface="+mn-ea"/>
              </a:rPr>
              <a:t>:</a:t>
            </a:r>
            <a:r>
              <a:rPr lang="en-US" altLang="ko-KR" sz="2000" dirty="0">
                <a:solidFill>
                  <a:srgbClr val="004992"/>
                </a:solidFill>
                <a:latin typeface="+mn-lt"/>
                <a:ea typeface="+mn-ea"/>
              </a:rPr>
              <a:t> </a:t>
            </a:r>
            <a:r>
              <a:rPr lang="ko-KR" altLang="en-US" sz="2000" dirty="0">
                <a:solidFill>
                  <a:srgbClr val="333333"/>
                </a:solidFill>
                <a:latin typeface="+mn-lt"/>
                <a:ea typeface="+mn-ea"/>
              </a:rPr>
              <a:t>의자는 톱으로 잘려져 있었다</a:t>
            </a:r>
            <a:r>
              <a:rPr lang="en-US" altLang="ko-KR" sz="2000" dirty="0">
                <a:solidFill>
                  <a:srgbClr val="333333"/>
                </a:solidFill>
                <a:latin typeface="+mn-lt"/>
                <a:ea typeface="+mn-ea"/>
              </a:rPr>
              <a:t>; </a:t>
            </a:r>
            <a:r>
              <a:rPr lang="ko-KR" altLang="en-US" sz="2000" dirty="0">
                <a:solidFill>
                  <a:srgbClr val="333333"/>
                </a:solidFill>
                <a:latin typeface="+mn-lt"/>
                <a:ea typeface="+mn-ea"/>
              </a:rPr>
              <a:t>누구도 첫 번째 그림의 소년이 의자의 다리를 자르는 것을 살펴보지 않았기 때문에 가능성이 희박한 가정</a:t>
            </a:r>
            <a:r>
              <a:rPr lang="en-US" altLang="ko-KR" sz="2000" dirty="0">
                <a:solidFill>
                  <a:srgbClr val="333333"/>
                </a:solidFill>
                <a:latin typeface="+mn-lt"/>
                <a:ea typeface="+mn-ea"/>
              </a:rPr>
              <a:t>!</a:t>
            </a:r>
            <a:endParaRPr lang="de-DE" altLang="de-DE" sz="2000" dirty="0">
              <a:solidFill>
                <a:srgbClr val="333333"/>
              </a:solidFill>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갑시다</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27</a:t>
            </a:fld>
            <a:endParaRPr lang="de-DE" altLang="ko-KR">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28</a:t>
            </a:fld>
            <a:endParaRPr lang="de-DE" altLang="ko-KR">
              <a:latin typeface="+mn-lt"/>
            </a:endParaRPr>
          </a:p>
        </p:txBody>
      </p:sp>
      <p:sp>
        <p:nvSpPr>
          <p:cNvPr id="10" name="Caption_16"/>
          <p:cNvSpPr>
            <a:spLocks noChangeArrowheads="1"/>
          </p:cNvSpPr>
          <p:nvPr/>
        </p:nvSpPr>
        <p:spPr bwMode="auto">
          <a:xfrm>
            <a:off x="3470910" y="5884164"/>
            <a:ext cx="5219698" cy="4585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ko-KR" altLang="en-US" sz="2400">
                <a:solidFill>
                  <a:srgbClr val="004992"/>
                </a:solidFill>
                <a:latin typeface="+mn-lt"/>
              </a:rPr>
              <a:t>이 상황에서 여자는 어떤 기분일까요</a:t>
            </a:r>
            <a:r>
              <a:rPr lang="en-US" altLang="ko-KR" sz="2400">
                <a:solidFill>
                  <a:srgbClr val="004992"/>
                </a:solidFill>
                <a:latin typeface="+mn-lt"/>
              </a:rPr>
              <a:t>?</a:t>
            </a:r>
            <a:endParaRPr lang="de-DE" altLang="de-DE" sz="2400" dirty="0">
              <a:solidFill>
                <a:srgbClr val="004992"/>
              </a:solidFill>
              <a:latin typeface="+mn-lt"/>
            </a:endParaRPr>
          </a:p>
        </p:txBody>
      </p:sp>
      <p:sp>
        <p:nvSpPr>
          <p:cNvPr id="11" name="Caption_18"/>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800" b="1">
                <a:latin typeface="+mn-lt"/>
              </a:rPr>
              <a:t>파란 불 인데</a:t>
            </a:r>
            <a:r>
              <a:rPr lang="en-US" altLang="ko-KR" sz="1800" b="1">
                <a:latin typeface="+mn-lt"/>
              </a:rPr>
              <a:t>!</a:t>
            </a:r>
            <a:endParaRPr lang="de-DE" altLang="de-DE" sz="1800" b="1" dirty="0">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29</a:t>
            </a:fld>
            <a:endParaRPr lang="de-DE" altLang="ko-KR">
              <a:latin typeface="+mn-lt"/>
            </a:endParaRPr>
          </a:p>
        </p:txBody>
      </p:sp>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ko-KR" altLang="en-US" sz="2400">
                <a:solidFill>
                  <a:srgbClr val="004992"/>
                </a:solidFill>
                <a:latin typeface="+mn-lt"/>
                <a:ea typeface="+mn-ea"/>
              </a:rPr>
              <a:t>남자는 어떻게 생각할까요</a:t>
            </a:r>
            <a:r>
              <a:rPr lang="en-US" altLang="ko-KR" sz="2400">
                <a:solidFill>
                  <a:srgbClr val="004992"/>
                </a:solidFill>
                <a:latin typeface="+mn-lt"/>
                <a:ea typeface="+mn-ea"/>
              </a:rPr>
              <a:t>?</a:t>
            </a:r>
            <a:endParaRPr lang="de-DE" altLang="de-DE" sz="2400" dirty="0">
              <a:solidFill>
                <a:srgbClr val="004992"/>
              </a:solidFill>
              <a:latin typeface="+mn-lt"/>
              <a:ea typeface="+mn-ea"/>
            </a:endParaRPr>
          </a:p>
        </p:txBody>
      </p:sp>
      <p:sp>
        <p:nvSpPr>
          <p:cNvPr id="13" name="Caption_20"/>
          <p:cNvSpPr txBox="1">
            <a:spLocks noChangeArrowheads="1"/>
          </p:cNvSpPr>
          <p:nvPr/>
        </p:nvSpPr>
        <p:spPr bwMode="auto">
          <a:xfrm>
            <a:off x="913011" y="1844824"/>
            <a:ext cx="2232248" cy="1038701"/>
          </a:xfrm>
          <a:prstGeom prst="ellipse">
            <a:avLst/>
          </a:prstGeom>
          <a:solidFill>
            <a:schemeClr val="bg1"/>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400" i="1">
                <a:latin typeface="+mn-lt"/>
              </a:rPr>
              <a:t>짜증나게 하는 직업만족질문지 봤어</a:t>
            </a:r>
            <a:r>
              <a:rPr lang="en-US" altLang="ko-KR" sz="1400" i="1">
                <a:latin typeface="+mn-lt"/>
              </a:rPr>
              <a:t>?</a:t>
            </a:r>
            <a:endParaRPr lang="de-DE" altLang="de-DE" sz="1400" dirty="0">
              <a:latin typeface="+mn-lt"/>
            </a:endParaRPr>
          </a:p>
        </p:txBody>
      </p:sp>
      <p:sp>
        <p:nvSpPr>
          <p:cNvPr id="14"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400">
                <a:latin typeface="+mn-lt"/>
              </a:rPr>
              <a:t>이 책을 언제까지 반납해야 하는지 알려주시겠어요</a:t>
            </a:r>
            <a:r>
              <a:rPr lang="en-US" altLang="ko-KR" sz="1400">
                <a:latin typeface="+mn-lt"/>
              </a:rPr>
              <a:t>?</a:t>
            </a:r>
            <a:endParaRPr lang="en-GB" altLang="de-DE" sz="1400" dirty="0">
              <a:latin typeface="+mn-lt"/>
            </a:endParaRPr>
          </a:p>
        </p:txBody>
      </p:sp>
      <p:sp>
        <p:nvSpPr>
          <p:cNvPr id="15"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400">
                <a:latin typeface="+mn-lt"/>
              </a:rPr>
              <a:t>나는 그런 바보 같은 질문에 답하고 싶지 않아</a:t>
            </a:r>
            <a:r>
              <a:rPr lang="en-US" altLang="ko-KR" sz="1400">
                <a:latin typeface="+mn-lt"/>
              </a:rPr>
              <a:t>!</a:t>
            </a:r>
            <a:endParaRPr lang="en-GB" altLang="de-DE" sz="1400" dirty="0">
              <a:latin typeface="+mn-lt"/>
            </a:endParaRPr>
          </a:p>
        </p:txBody>
      </p:sp>
    </p:spTree>
    <p:extLst>
      <p:ext uri="{BB962C8B-B14F-4D97-AF65-F5344CB8AC3E}">
        <p14:creationId xmlns:p14="http://schemas.microsoft.com/office/powerpoint/2010/main" val="16066734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Rectangle 8"/>
          <p:cNvSpPr>
            <a:spLocks noChangeArrowheads="1"/>
          </p:cNvSpPr>
          <p:nvPr/>
        </p:nvSpPr>
        <p:spPr bwMode="auto">
          <a:xfrm>
            <a:off x="1033202" y="4464050"/>
            <a:ext cx="1151767" cy="458788"/>
          </a:xfrm>
          <a:prstGeom prst="rect">
            <a:avLst/>
          </a:prstGeom>
          <a:solidFill>
            <a:schemeClr val="bg1"/>
          </a:solidFill>
          <a:ln w="9525">
            <a:solidFill>
              <a:schemeClr val="bg1"/>
            </a:solidFill>
            <a:miter lim="800000"/>
            <a:headEnd/>
            <a:tailEnd/>
          </a:ln>
        </p:spPr>
        <p:txBody>
          <a:bodyPr wrap="none" anchor="ctr"/>
          <a:lstStyle>
            <a:lvl1pPr algn="l" eaLnBrk="0" hangingPunct="0">
              <a:spcBef>
                <a:spcPct val="20000"/>
              </a:spcBef>
              <a:buChar char="•"/>
              <a:defRPr sz="3200">
                <a:solidFill>
                  <a:schemeClr val="tx1"/>
                </a:solidFill>
                <a:latin typeface="Arial" panose="020B0604020202020204" pitchFamily="34" charset="0"/>
              </a:defRPr>
            </a:lvl1pPr>
            <a:lvl2pPr marL="742950" indent="-285750" algn="l" eaLnBrk="0" hangingPunct="0">
              <a:spcBef>
                <a:spcPct val="20000"/>
              </a:spcBef>
              <a:buChar char="–"/>
              <a:defRPr sz="2800">
                <a:solidFill>
                  <a:schemeClr val="tx1"/>
                </a:solidFill>
                <a:latin typeface="Arial" panose="020B0604020202020204" pitchFamily="34" charset="0"/>
              </a:defRPr>
            </a:lvl2pPr>
            <a:lvl3pPr marL="1143000" indent="-228600" algn="l" eaLnBrk="0" hangingPunct="0">
              <a:spcBef>
                <a:spcPct val="20000"/>
              </a:spcBef>
              <a:buChar char="•"/>
              <a:defRPr sz="24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30</a:t>
            </a:fld>
            <a:endParaRPr lang="de-DE" altLang="ko-KR">
              <a:latin typeface="+mn-lt"/>
            </a:endParaRPr>
          </a:p>
        </p:txBody>
      </p:sp>
      <p:sp>
        <p:nvSpPr>
          <p:cNvPr id="17" name="Caption_82955"/>
          <p:cNvSpPr txBox="1">
            <a:spLocks noChangeArrowheads="1"/>
          </p:cNvSpPr>
          <p:nvPr/>
        </p:nvSpPr>
        <p:spPr bwMode="auto">
          <a:xfrm>
            <a:off x="2632463" y="5884164"/>
            <a:ext cx="6896595"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ko-KR" altLang="en-US" sz="2400">
                <a:solidFill>
                  <a:srgbClr val="004992"/>
                </a:solidFill>
                <a:latin typeface="+mn-lt"/>
                <a:ea typeface="+mn-ea"/>
              </a:rPr>
              <a:t>아마도 공원관리인은 어떻게 생각할까요</a:t>
            </a:r>
            <a:r>
              <a:rPr lang="en-US" altLang="ko-KR" sz="2400">
                <a:solidFill>
                  <a:srgbClr val="004992"/>
                </a:solidFill>
                <a:latin typeface="+mn-lt"/>
                <a:ea typeface="+mn-ea"/>
              </a:rPr>
              <a:t>... </a:t>
            </a:r>
            <a:r>
              <a:rPr lang="ko-KR" altLang="en-US" sz="2400">
                <a:solidFill>
                  <a:srgbClr val="004992"/>
                </a:solidFill>
                <a:latin typeface="+mn-lt"/>
                <a:ea typeface="+mn-ea"/>
              </a:rPr>
              <a:t>그의 생각이 맞나요</a:t>
            </a:r>
            <a:r>
              <a:rPr lang="en-US" altLang="ko-KR" sz="2400">
                <a:solidFill>
                  <a:srgbClr val="004992"/>
                </a:solidFill>
                <a:latin typeface="+mn-lt"/>
                <a:ea typeface="+mn-ea"/>
              </a:rPr>
              <a:t>?</a:t>
            </a:r>
            <a:endParaRPr lang="de-DE" altLang="de-DE" sz="2400" dirty="0">
              <a:solidFill>
                <a:srgbClr val="004992"/>
              </a:solidFill>
              <a:latin typeface="+mn-lt"/>
              <a:ea typeface="+mn-ea"/>
            </a:endParaRPr>
          </a:p>
        </p:txBody>
      </p:sp>
      <p:sp>
        <p:nvSpPr>
          <p:cNvPr id="18" name="Caption_21"/>
          <p:cNvSpPr>
            <a:spLocks noChangeArrowheads="1" noChangeShapeType="1" noTextEdit="1"/>
          </p:cNvSpPr>
          <p:nvPr/>
        </p:nvSpPr>
        <p:spPr bwMode="auto">
          <a:xfrm>
            <a:off x="6529635" y="1407056"/>
            <a:ext cx="914400" cy="274320"/>
          </a:xfrm>
          <a:prstGeom prst="rect">
            <a:avLst/>
          </a:prstGeom>
        </p:spPr>
        <p:txBody>
          <a:bodyPr spcFirstLastPara="1" wrap="none" fromWordArt="1">
            <a:prstTxWarp prst="textArchUp">
              <a:avLst>
                <a:gd name="adj" fmla="val 11039185"/>
              </a:avLst>
            </a:prstTxWarp>
          </a:bodyPr>
          <a:lstStyle/>
          <a:p>
            <a:r>
              <a:rPr lang="ko-KR" altLang="en-US" sz="2400" kern="10" dirty="0">
                <a:ln w="9525">
                  <a:solidFill>
                    <a:srgbClr val="000000"/>
                  </a:solidFill>
                  <a:round/>
                  <a:headEnd/>
                  <a:tailEnd/>
                </a:ln>
                <a:solidFill>
                  <a:srgbClr val="000000"/>
                </a:solidFill>
                <a:latin typeface="+mn-lt"/>
              </a:rPr>
              <a:t>어학 학교</a:t>
            </a:r>
            <a:endParaRPr lang="de-DE" sz="2400" kern="10" dirty="0">
              <a:ln w="9525">
                <a:solidFill>
                  <a:srgbClr val="000000"/>
                </a:solidFill>
                <a:round/>
                <a:headEnd/>
                <a:tailEnd/>
              </a:ln>
              <a:solidFill>
                <a:srgbClr val="000000"/>
              </a:solidFill>
              <a:latin typeface="+mn-lt"/>
            </a:endParaRPr>
          </a:p>
        </p:txBody>
      </p:sp>
      <p:sp>
        <p:nvSpPr>
          <p:cNvPr id="19" name="Caption_23"/>
          <p:cNvSpPr txBox="1">
            <a:spLocks noChangeArrowheads="1"/>
          </p:cNvSpPr>
          <p:nvPr/>
        </p:nvSpPr>
        <p:spPr bwMode="auto">
          <a:xfrm>
            <a:off x="4576203" y="1671166"/>
            <a:ext cx="640080" cy="265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ko-KR" altLang="en-US" sz="800" b="1">
                <a:latin typeface="+mn-lt"/>
              </a:rPr>
              <a:t>나는</a:t>
            </a:r>
          </a:p>
          <a:p>
            <a:pPr eaLnBrk="1" hangingPunct="1">
              <a:lnSpc>
                <a:spcPct val="40000"/>
              </a:lnSpc>
              <a:spcBef>
                <a:spcPct val="50000"/>
              </a:spcBef>
              <a:buFontTx/>
              <a:buNone/>
            </a:pPr>
            <a:r>
              <a:rPr lang="ko-KR" altLang="en-US" sz="800" b="1">
                <a:latin typeface="+mn-lt"/>
              </a:rPr>
              <a:t>당신은</a:t>
            </a:r>
            <a:endParaRPr lang="de-DE" altLang="de-DE" sz="800" b="1" dirty="0">
              <a:latin typeface="+mn-lt"/>
            </a:endParaRPr>
          </a:p>
        </p:txBody>
      </p:sp>
      <p:sp>
        <p:nvSpPr>
          <p:cNvPr id="20"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700" b="1">
                <a:latin typeface="+mn-lt"/>
              </a:rPr>
              <a:t>풀을 밟지</a:t>
            </a:r>
          </a:p>
          <a:p>
            <a:pPr algn="ctr" eaLnBrk="1" hangingPunct="1">
              <a:spcBef>
                <a:spcPct val="50000"/>
              </a:spcBef>
              <a:buFontTx/>
              <a:buNone/>
            </a:pPr>
            <a:r>
              <a:rPr lang="ko-KR" altLang="en-US" sz="700" b="1">
                <a:latin typeface="+mn-lt"/>
              </a:rPr>
              <a:t> 마시오</a:t>
            </a:r>
            <a:endParaRPr lang="de-DE" altLang="de-DE" sz="700" b="1" dirty="0">
              <a:latin typeface="+mn-lt"/>
            </a:endParaRPr>
          </a:p>
        </p:txBody>
      </p:sp>
      <p:sp>
        <p:nvSpPr>
          <p:cNvPr id="21"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ko-KR" altLang="en-US" sz="800" b="1">
                <a:latin typeface="+mn-lt"/>
              </a:rPr>
              <a:t>풀을 밟지</a:t>
            </a:r>
          </a:p>
          <a:p>
            <a:pPr algn="ctr" eaLnBrk="1" hangingPunct="1">
              <a:spcBef>
                <a:spcPts val="0"/>
              </a:spcBef>
              <a:buFontTx/>
              <a:buNone/>
            </a:pPr>
            <a:r>
              <a:rPr lang="ko-KR" altLang="en-US" sz="800" b="1">
                <a:latin typeface="+mn-lt"/>
              </a:rPr>
              <a:t> 마시오</a:t>
            </a:r>
            <a:endParaRPr lang="de-DE" altLang="de-DE" sz="800" b="1" dirty="0">
              <a:latin typeface="+mn-lt"/>
            </a:endParaRPr>
          </a:p>
        </p:txBody>
      </p:sp>
      <p:sp>
        <p:nvSpPr>
          <p:cNvPr id="22"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000">
                <a:latin typeface="+mn-lt"/>
              </a:rPr>
              <a:t>영어 수업</a:t>
            </a:r>
            <a:r>
              <a:rPr lang="en-US" altLang="ko-KR" sz="1000">
                <a:latin typeface="+mn-lt"/>
              </a:rPr>
              <a:t>1</a:t>
            </a:r>
            <a:r>
              <a:rPr lang="es-ES" altLang="de-DE" sz="1000">
                <a:latin typeface="+mn-lt"/>
              </a:rPr>
              <a:t>A</a:t>
            </a:r>
            <a:endParaRPr lang="de-DE" altLang="de-DE" sz="1000" dirty="0">
              <a:latin typeface="+mn-lt"/>
            </a:endParaRPr>
          </a:p>
        </p:txBody>
      </p:sp>
    </p:spTree>
    <p:extLst>
      <p:ext uri="{BB962C8B-B14F-4D97-AF65-F5344CB8AC3E}">
        <p14:creationId xmlns:p14="http://schemas.microsoft.com/office/powerpoint/2010/main" val="30286583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31</a:t>
            </a:fld>
            <a:endParaRPr lang="de-DE" altLang="ko-KR">
              <a:latin typeface="+mn-lt"/>
            </a:endParaRPr>
          </a:p>
        </p:txBody>
      </p:sp>
      <p:pic>
        <p:nvPicPr>
          <p:cNvPr id="8"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ko-KR" altLang="en-US" sz="2400">
                <a:solidFill>
                  <a:srgbClr val="004992"/>
                </a:solidFill>
                <a:latin typeface="+mn-lt"/>
                <a:ea typeface="+mn-ea"/>
              </a:rPr>
              <a:t>사진</a:t>
            </a:r>
            <a:r>
              <a:rPr lang="en-US" altLang="ko-KR" sz="2400">
                <a:solidFill>
                  <a:srgbClr val="004992"/>
                </a:solidFill>
                <a:latin typeface="+mn-lt"/>
                <a:ea typeface="+mn-ea"/>
              </a:rPr>
              <a:t>(</a:t>
            </a:r>
            <a:r>
              <a:rPr lang="ko-KR" altLang="en-US" sz="2400">
                <a:solidFill>
                  <a:srgbClr val="004992"/>
                </a:solidFill>
                <a:latin typeface="+mn-lt"/>
                <a:ea typeface="+mn-ea"/>
              </a:rPr>
              <a:t>그림</a:t>
            </a:r>
            <a:r>
              <a:rPr lang="en-US" altLang="ko-KR" sz="2400">
                <a:solidFill>
                  <a:srgbClr val="004992"/>
                </a:solidFill>
                <a:latin typeface="+mn-lt"/>
                <a:ea typeface="+mn-ea"/>
              </a:rPr>
              <a:t>) </a:t>
            </a:r>
            <a:r>
              <a:rPr lang="ko-KR" altLang="en-US" sz="2400">
                <a:solidFill>
                  <a:srgbClr val="004992"/>
                </a:solidFill>
                <a:latin typeface="+mn-lt"/>
                <a:ea typeface="+mn-ea"/>
              </a:rPr>
              <a:t>바로 앞에 있는 남자는 무엇을 생각하고 있을까</a:t>
            </a:r>
            <a:r>
              <a:rPr lang="en-US" altLang="ko-KR" sz="2400">
                <a:solidFill>
                  <a:srgbClr val="004992"/>
                </a:solidFill>
                <a:latin typeface="+mn-lt"/>
                <a:ea typeface="+mn-ea"/>
              </a:rPr>
              <a:t>... </a:t>
            </a:r>
            <a:r>
              <a:rPr lang="ko-KR" altLang="en-US" sz="2400">
                <a:solidFill>
                  <a:srgbClr val="004992"/>
                </a:solidFill>
                <a:latin typeface="+mn-lt"/>
                <a:ea typeface="+mn-ea"/>
              </a:rPr>
              <a:t>그가 맞는가</a:t>
            </a:r>
            <a:r>
              <a:rPr lang="en-US" altLang="ko-KR" sz="2400">
                <a:solidFill>
                  <a:srgbClr val="004992"/>
                </a:solidFill>
                <a:latin typeface="+mn-lt"/>
                <a:ea typeface="+mn-ea"/>
              </a:rPr>
              <a:t>?</a:t>
            </a:r>
            <a:endParaRPr lang="de-DE" altLang="de-DE" sz="2400" dirty="0">
              <a:solidFill>
                <a:srgbClr val="004992"/>
              </a:solidFill>
              <a:latin typeface="+mn-lt"/>
              <a:ea typeface="+mn-ea"/>
            </a:endParaRPr>
          </a:p>
        </p:txBody>
      </p:sp>
    </p:spTree>
    <p:extLst>
      <p:ext uri="{BB962C8B-B14F-4D97-AF65-F5344CB8AC3E}">
        <p14:creationId xmlns:p14="http://schemas.microsoft.com/office/powerpoint/2010/main" val="19595577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32</a:t>
            </a:fld>
            <a:endParaRPr lang="de-DE" altLang="ko-KR">
              <a:latin typeface="+mn-lt"/>
            </a:endParaRPr>
          </a:p>
        </p:txBody>
      </p:sp>
      <p:pic>
        <p:nvPicPr>
          <p:cNvPr id="12"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ko-KR" altLang="en-US" sz="2400">
                <a:solidFill>
                  <a:srgbClr val="004992"/>
                </a:solidFill>
                <a:latin typeface="+mn-lt"/>
                <a:ea typeface="+mn-ea"/>
              </a:rPr>
              <a:t>엄마는 어떻게 생각할 까요</a:t>
            </a:r>
            <a:r>
              <a:rPr lang="en-US" altLang="ko-KR" sz="2400">
                <a:solidFill>
                  <a:srgbClr val="004992"/>
                </a:solidFill>
                <a:latin typeface="+mn-lt"/>
                <a:ea typeface="+mn-ea"/>
              </a:rPr>
              <a:t>? </a:t>
            </a:r>
            <a:r>
              <a:rPr lang="ko-KR" altLang="en-US" sz="2400">
                <a:solidFill>
                  <a:srgbClr val="004992"/>
                </a:solidFill>
                <a:latin typeface="+mn-lt"/>
                <a:ea typeface="+mn-ea"/>
              </a:rPr>
              <a:t>우리가 결론을 내리기 위해서는 추가적인 정보가 필요할까요</a:t>
            </a:r>
            <a:r>
              <a:rPr lang="en-US" altLang="ko-KR" sz="2400">
                <a:solidFill>
                  <a:srgbClr val="004992"/>
                </a:solidFill>
                <a:latin typeface="+mn-lt"/>
                <a:ea typeface="+mn-ea"/>
              </a:rPr>
              <a:t>?</a:t>
            </a:r>
            <a:endParaRPr lang="de-DE" altLang="de-DE" sz="2400" dirty="0">
              <a:solidFill>
                <a:srgbClr val="004992"/>
              </a:solidFill>
              <a:latin typeface="+mn-lt"/>
              <a:ea typeface="+mn-ea"/>
            </a:endParaRPr>
          </a:p>
        </p:txBody>
      </p:sp>
      <p:sp>
        <p:nvSpPr>
          <p:cNvPr id="16"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ko-KR" altLang="en-US" sz="900" dirty="0">
                <a:latin typeface="+mn-lt"/>
              </a:rPr>
              <a:t>몸이 많이 아파요</a:t>
            </a:r>
            <a:r>
              <a:rPr lang="en-US" altLang="ko-KR" sz="900" dirty="0">
                <a:latin typeface="+mn-lt"/>
              </a:rPr>
              <a:t>!</a:t>
            </a:r>
            <a:endParaRPr lang="de-DE" altLang="de-DE" sz="900" dirty="0">
              <a:latin typeface="+mn-lt"/>
            </a:endParaRPr>
          </a:p>
        </p:txBody>
      </p:sp>
      <p:sp>
        <p:nvSpPr>
          <p:cNvPr id="17" name="Caption_26"/>
          <p:cNvSpPr>
            <a:spLocks noChangeArrowheads="1"/>
          </p:cNvSpPr>
          <p:nvPr/>
        </p:nvSpPr>
        <p:spPr bwMode="auto">
          <a:xfrm>
            <a:off x="4585419" y="1412776"/>
            <a:ext cx="966976"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ko-KR" altLang="en-US" sz="900" dirty="0">
                <a:latin typeface="+mn-lt"/>
              </a:rPr>
              <a:t>일어나렴</a:t>
            </a:r>
            <a:r>
              <a:rPr lang="en-US" altLang="ko-KR" sz="900" dirty="0">
                <a:latin typeface="+mn-lt"/>
              </a:rPr>
              <a:t>, </a:t>
            </a:r>
            <a:r>
              <a:rPr lang="ko-KR" altLang="en-US" sz="900" dirty="0">
                <a:latin typeface="+mn-lt"/>
              </a:rPr>
              <a:t>얘야</a:t>
            </a:r>
            <a:r>
              <a:rPr lang="en-US" altLang="ko-KR" sz="900" dirty="0">
                <a:latin typeface="+mn-lt"/>
              </a:rPr>
              <a:t>! </a:t>
            </a:r>
            <a:r>
              <a:rPr lang="ko-KR" altLang="en-US" sz="900" dirty="0">
                <a:latin typeface="+mn-lt"/>
              </a:rPr>
              <a:t>학교에 갈 시간이구나</a:t>
            </a:r>
            <a:r>
              <a:rPr lang="en-US" altLang="ko-KR" sz="900" dirty="0">
                <a:latin typeface="+mn-lt"/>
              </a:rPr>
              <a:t>!</a:t>
            </a:r>
            <a:endParaRPr lang="de-DE" altLang="de-DE" sz="900" dirty="0">
              <a:latin typeface="+mn-lt"/>
            </a:endParaRPr>
          </a:p>
        </p:txBody>
      </p:sp>
      <p:sp>
        <p:nvSpPr>
          <p:cNvPr id="18"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ko-KR" altLang="en-US" sz="1000">
                <a:latin typeface="+mn-lt"/>
              </a:rPr>
              <a:t>체온계 여기 있다</a:t>
            </a:r>
            <a:r>
              <a:rPr lang="en-US" altLang="ko-KR" sz="1000">
                <a:latin typeface="+mn-lt"/>
              </a:rPr>
              <a:t>, </a:t>
            </a:r>
            <a:r>
              <a:rPr lang="ko-KR" altLang="en-US" sz="1000">
                <a:latin typeface="+mn-lt"/>
              </a:rPr>
              <a:t>체온을 재러 곧 다시 오마</a:t>
            </a:r>
            <a:endParaRPr lang="de-DE" altLang="de-DE" sz="1000" dirty="0">
              <a:latin typeface="+mn-lt"/>
            </a:endParaRPr>
          </a:p>
        </p:txBody>
      </p:sp>
    </p:spTree>
    <p:extLst>
      <p:ext uri="{BB962C8B-B14F-4D97-AF65-F5344CB8AC3E}">
        <p14:creationId xmlns:p14="http://schemas.microsoft.com/office/powerpoint/2010/main" val="2834182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ko-KR" altLang="en-US" sz="3600" spc="-5" dirty="0">
                <a:latin typeface="+mn-lt"/>
                <a:ea typeface="+mn-ea"/>
                <a:cs typeface="+mn-cs"/>
              </a:rPr>
              <a:t>선택 </a:t>
            </a:r>
            <a:r>
              <a:rPr lang="en-US" altLang="ko-KR" sz="3600" spc="-5" dirty="0">
                <a:latin typeface="+mn-lt"/>
                <a:ea typeface="+mn-ea"/>
                <a:cs typeface="+mn-cs"/>
              </a:rPr>
              <a:t>: </a:t>
            </a:r>
            <a:r>
              <a:rPr lang="ko-KR" altLang="en-US" sz="3600" spc="-5" dirty="0">
                <a:latin typeface="+mn-lt"/>
                <a:ea typeface="+mn-ea"/>
                <a:cs typeface="+mn-cs"/>
              </a:rPr>
              <a:t>비디오 영상</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ko-KR" altLang="en-US" sz="2400" dirty="0">
                <a:solidFill>
                  <a:srgbClr val="004992"/>
                </a:solidFill>
              </a:rPr>
              <a:t>선택</a:t>
            </a:r>
            <a:r>
              <a:rPr lang="en-US" altLang="ko-KR" sz="2400" dirty="0">
                <a:solidFill>
                  <a:srgbClr val="004992"/>
                </a:solidFill>
              </a:rPr>
              <a:t>: </a:t>
            </a:r>
            <a:r>
              <a:rPr lang="ko-KR" altLang="en-US" sz="2400" dirty="0">
                <a:solidFill>
                  <a:srgbClr val="004992"/>
                </a:solidFill>
              </a:rPr>
              <a:t>비디오 영상은 오늘의 화제가 다음의 웹 사이트에서 유용했음을 나타내고 있다</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ko-KR" altLang="en-US" sz="2400" dirty="0">
                <a:solidFill>
                  <a:srgbClr val="333333"/>
                </a:solidFill>
              </a:rPr>
              <a:t>비디오가 끝나면</a:t>
            </a:r>
            <a:r>
              <a:rPr lang="en-US" altLang="ko-KR" sz="2400" dirty="0">
                <a:solidFill>
                  <a:srgbClr val="333333"/>
                </a:solidFill>
              </a:rPr>
              <a:t>, </a:t>
            </a:r>
            <a:r>
              <a:rPr lang="ko-KR" altLang="en-US" sz="2400" dirty="0">
                <a:solidFill>
                  <a:srgbClr val="333333"/>
                </a:solidFill>
              </a:rPr>
              <a:t>당신은 그것이 오늘의 화제와 어떤 관련성이 있는지 토론할 수 </a:t>
            </a:r>
            <a:r>
              <a:rPr lang="ko-KR" altLang="en-US" sz="2400">
                <a:solidFill>
                  <a:srgbClr val="333333"/>
                </a:solidFill>
              </a:rPr>
              <a:t>있다</a:t>
            </a:r>
            <a:r>
              <a:rPr lang="en-US" altLang="ko-KR" sz="240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A7B14112-75D6-4739-A682-A6E4F37FEFDE}" type="slidenum">
              <a:rPr lang="ko-KR" altLang="de-DE" smtClean="0">
                <a:latin typeface="+mn-lt"/>
              </a:rPr>
              <a:pPr/>
              <a:t>33</a:t>
            </a:fld>
            <a:endParaRPr lang="de-DE" altLang="ko-KR">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algn="l" defTabSz="914400" eaLnBrk="0" fontAlgn="base" hangingPunct="0">
              <a:spcBef>
                <a:spcPts val="894"/>
              </a:spcBef>
              <a:spcAft>
                <a:spcPct val="0"/>
              </a:spcAft>
            </a:pPr>
            <a:r>
              <a:rPr lang="en-US" i="1" spc="-5" dirty="0">
                <a:solidFill>
                  <a:srgbClr val="333333"/>
                </a:solidFill>
                <a:latin typeface="+mn-lt"/>
              </a:rPr>
              <a:t>[</a:t>
            </a:r>
            <a:r>
              <a:rPr lang="ko-KR" altLang="en-US" i="1" spc="-5" dirty="0">
                <a:solidFill>
                  <a:srgbClr val="333333"/>
                </a:solidFill>
                <a:latin typeface="+mn-lt"/>
              </a:rPr>
              <a:t>훈련자들을 위해</a:t>
            </a:r>
            <a:r>
              <a:rPr lang="en-US" altLang="ko-KR" i="1" spc="-5" dirty="0">
                <a:solidFill>
                  <a:srgbClr val="333333"/>
                </a:solidFill>
                <a:latin typeface="+mn-lt"/>
              </a:rPr>
              <a:t>:</a:t>
            </a:r>
            <a:endParaRPr dirty="0">
              <a:solidFill>
                <a:srgbClr val="333333"/>
              </a:solidFill>
              <a:latin typeface="+mn-lt"/>
            </a:endParaRPr>
          </a:p>
          <a:p>
            <a:pPr marL="12700" marR="5080" algn="l" defTabSz="914400" eaLnBrk="0" fontAlgn="base" hangingPunct="0">
              <a:spcBef>
                <a:spcPts val="800"/>
              </a:spcBef>
              <a:spcAft>
                <a:spcPct val="0"/>
              </a:spcAft>
            </a:pPr>
            <a:r>
              <a:rPr lang="ko-KR" altLang="en-US" dirty="0">
                <a:solidFill>
                  <a:srgbClr val="333333"/>
                </a:solidFill>
                <a:latin typeface="+mn-lt"/>
              </a:rPr>
              <a:t>몇몇의 동영상은 모든 청중이나 문화에적절하지 않는 언어를 담고 있습니다</a:t>
            </a:r>
            <a:r>
              <a:rPr lang="en-US" altLang="ko-KR" dirty="0">
                <a:solidFill>
                  <a:srgbClr val="333333"/>
                </a:solidFill>
                <a:latin typeface="+mn-lt"/>
              </a:rPr>
              <a:t>. </a:t>
            </a:r>
            <a:r>
              <a:rPr lang="ko-KR" altLang="en-US" dirty="0">
                <a:solidFill>
                  <a:srgbClr val="333333"/>
                </a:solidFill>
                <a:latin typeface="+mn-lt"/>
              </a:rPr>
              <a:t>보기전에 앞선화면을 주의깊게 보기 바랍니다</a:t>
            </a:r>
            <a:r>
              <a:rPr lang="de-DE"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12879467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34</a:t>
            </a:fld>
            <a:endParaRPr lang="de-DE" altLang="ko-KR">
              <a:latin typeface="+mn-lt"/>
            </a:endParaRPr>
          </a:p>
        </p:txBody>
      </p:sp>
      <p:sp>
        <p:nvSpPr>
          <p:cNvPr id="18"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ko-KR" altLang="en-US" sz="1200" b="1">
                <a:latin typeface="+mn-lt"/>
              </a:rPr>
              <a:t>밀러양</a:t>
            </a:r>
            <a:r>
              <a:rPr lang="en-US" altLang="ko-KR" sz="1200" b="1">
                <a:latin typeface="+mn-lt"/>
              </a:rPr>
              <a:t>, </a:t>
            </a:r>
            <a:r>
              <a:rPr lang="ko-KR" altLang="en-US" sz="1200" b="1">
                <a:latin typeface="+mn-lt"/>
              </a:rPr>
              <a:t>커피 </a:t>
            </a:r>
          </a:p>
          <a:p>
            <a:pPr algn="ctr" eaLnBrk="1" hangingPunct="1">
              <a:spcBef>
                <a:spcPct val="0"/>
              </a:spcBef>
              <a:buFontTx/>
              <a:buNone/>
            </a:pPr>
            <a:r>
              <a:rPr lang="ko-KR" altLang="en-US" sz="1200" b="1">
                <a:latin typeface="+mn-lt"/>
              </a:rPr>
              <a:t>한잔 사드리고 싶은데</a:t>
            </a:r>
            <a:endParaRPr lang="de-DE" altLang="de-DE" sz="1200" b="1" dirty="0">
              <a:latin typeface="+mn-lt"/>
            </a:endParaRPr>
          </a:p>
        </p:txBody>
      </p:sp>
      <p:sp>
        <p:nvSpPr>
          <p:cNvPr id="20" name="Caption_18"/>
          <p:cNvSpPr txBox="1">
            <a:spLocks noChangeArrowheads="1"/>
          </p:cNvSpPr>
          <p:nvPr/>
        </p:nvSpPr>
        <p:spPr bwMode="auto">
          <a:xfrm>
            <a:off x="428307" y="5478664"/>
            <a:ext cx="1133856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ko-KR" altLang="en-US" sz="2400">
                <a:solidFill>
                  <a:srgbClr val="004992"/>
                </a:solidFill>
                <a:latin typeface="+mn-lt"/>
                <a:ea typeface="+mn-ea"/>
              </a:rPr>
              <a:t>마지막 그림의 남자는 어떻게 생각할까요</a:t>
            </a:r>
            <a:r>
              <a:rPr lang="en-US" altLang="ko-KR" sz="2400">
                <a:solidFill>
                  <a:srgbClr val="004992"/>
                </a:solidFill>
                <a:latin typeface="+mn-lt"/>
                <a:ea typeface="+mn-ea"/>
              </a:rPr>
              <a:t>?</a:t>
            </a:r>
          </a:p>
          <a:p>
            <a:pPr algn="ctr" eaLnBrk="1" hangingPunct="1">
              <a:lnSpc>
                <a:spcPct val="90000"/>
              </a:lnSpc>
              <a:spcBef>
                <a:spcPts val="0"/>
              </a:spcBef>
              <a:buFontTx/>
              <a:buNone/>
            </a:pPr>
            <a:r>
              <a:rPr lang="en-US" altLang="ko-KR" sz="2400">
                <a:solidFill>
                  <a:srgbClr val="004992"/>
                </a:solidFill>
                <a:latin typeface="+mn-lt"/>
                <a:ea typeface="+mn-ea"/>
              </a:rPr>
              <a:t>...</a:t>
            </a:r>
            <a:r>
              <a:rPr lang="ko-KR" altLang="en-US" sz="2400">
                <a:solidFill>
                  <a:srgbClr val="004992"/>
                </a:solidFill>
                <a:latin typeface="+mn-lt"/>
                <a:ea typeface="+mn-ea"/>
              </a:rPr>
              <a:t>그의 생각이 맞나요</a:t>
            </a:r>
            <a:r>
              <a:rPr lang="en-US" altLang="ko-KR" sz="2400">
                <a:solidFill>
                  <a:srgbClr val="004992"/>
                </a:solidFill>
                <a:latin typeface="+mn-lt"/>
                <a:ea typeface="+mn-ea"/>
              </a:rPr>
              <a:t>?</a:t>
            </a:r>
            <a:endParaRPr lang="de-DE" altLang="de-DE" sz="2400" dirty="0">
              <a:solidFill>
                <a:srgbClr val="004992"/>
              </a:solidFill>
              <a:latin typeface="+mn-lt"/>
              <a:ea typeface="+mn-ea"/>
            </a:endParaRPr>
          </a:p>
        </p:txBody>
      </p:sp>
      <p:sp>
        <p:nvSpPr>
          <p:cNvPr id="19"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22"/>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ko-KR" altLang="en-US" sz="1200" b="1">
                <a:latin typeface="+mn-lt"/>
              </a:rPr>
              <a:t>미안해요</a:t>
            </a:r>
            <a:r>
              <a:rPr lang="en-US" altLang="ko-KR" sz="1200" b="1">
                <a:latin typeface="+mn-lt"/>
              </a:rPr>
              <a:t>, </a:t>
            </a:r>
            <a:r>
              <a:rPr lang="ko-KR" altLang="en-US" sz="1200" b="1">
                <a:latin typeface="+mn-lt"/>
              </a:rPr>
              <a:t>오늘은</a:t>
            </a:r>
          </a:p>
          <a:p>
            <a:pPr algn="ctr" eaLnBrk="1" hangingPunct="1">
              <a:spcBef>
                <a:spcPct val="0"/>
              </a:spcBef>
              <a:buFontTx/>
              <a:buNone/>
            </a:pPr>
            <a:r>
              <a:rPr lang="ko-KR" altLang="en-US" sz="1200" b="1">
                <a:latin typeface="+mn-lt"/>
              </a:rPr>
              <a:t>이미 다른 약속이</a:t>
            </a:r>
          </a:p>
          <a:p>
            <a:pPr algn="ctr" eaLnBrk="1" hangingPunct="1">
              <a:spcBef>
                <a:spcPct val="0"/>
              </a:spcBef>
              <a:buFontTx/>
              <a:buNone/>
            </a:pPr>
            <a:r>
              <a:rPr lang="ko-KR" altLang="en-US" sz="1200" b="1">
                <a:latin typeface="+mn-lt"/>
              </a:rPr>
              <a:t>잡혀 있어요</a:t>
            </a:r>
            <a:endParaRPr lang="de-DE" altLang="de-DE" sz="1200" b="1" dirty="0">
              <a:latin typeface="+mn-lt"/>
            </a:endParaRPr>
          </a:p>
        </p:txBody>
      </p:sp>
      <p:sp>
        <p:nvSpPr>
          <p:cNvPr id="25" name="Text Box 19"/>
          <p:cNvSpPr txBox="1">
            <a:spLocks noChangeArrowheads="1"/>
          </p:cNvSpPr>
          <p:nvPr/>
        </p:nvSpPr>
        <p:spPr bwMode="auto">
          <a:xfrm>
            <a:off x="912521" y="1813842"/>
            <a:ext cx="640080" cy="304800"/>
          </a:xfrm>
          <a:prstGeom prst="rect">
            <a:avLst/>
          </a:prstGeom>
          <a:solidFill>
            <a:srgbClr val="FFFFEC"/>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400" b="1">
                <a:solidFill>
                  <a:srgbClr val="333333"/>
                </a:solidFill>
                <a:latin typeface="+mn-lt"/>
              </a:rPr>
              <a:t>리사</a:t>
            </a:r>
            <a:endParaRPr lang="ja-JP" altLang="en-US" sz="1400" b="1" dirty="0">
              <a:solidFill>
                <a:srgbClr val="333333"/>
              </a:solidFill>
              <a:latin typeface="+mn-lt"/>
            </a:endParaRPr>
          </a:p>
        </p:txBody>
      </p:sp>
      <p:sp>
        <p:nvSpPr>
          <p:cNvPr id="26" name="Text Box 20"/>
          <p:cNvSpPr txBox="1">
            <a:spLocks noChangeArrowheads="1"/>
          </p:cNvSpPr>
          <p:nvPr/>
        </p:nvSpPr>
        <p:spPr bwMode="auto">
          <a:xfrm>
            <a:off x="2065139" y="1813842"/>
            <a:ext cx="822960" cy="304800"/>
          </a:xfrm>
          <a:prstGeom prst="rect">
            <a:avLst/>
          </a:prstGeom>
          <a:solidFill>
            <a:srgbClr val="FFFFEC"/>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400" b="1">
                <a:solidFill>
                  <a:srgbClr val="333333"/>
                </a:solidFill>
                <a:latin typeface="+mn-lt"/>
              </a:rPr>
              <a:t>카린</a:t>
            </a:r>
            <a:endParaRPr lang="ja-JP" altLang="en-US" sz="1400" b="1" dirty="0">
              <a:solidFill>
                <a:srgbClr val="333333"/>
              </a:solidFill>
              <a:latin typeface="+mn-lt"/>
            </a:endParaRPr>
          </a:p>
        </p:txBody>
      </p:sp>
      <p:sp>
        <p:nvSpPr>
          <p:cNvPr id="27" name="Text Box 21"/>
          <p:cNvSpPr txBox="1">
            <a:spLocks noChangeArrowheads="1"/>
          </p:cNvSpPr>
          <p:nvPr/>
        </p:nvSpPr>
        <p:spPr bwMode="auto">
          <a:xfrm>
            <a:off x="6673651" y="4175174"/>
            <a:ext cx="573767" cy="2619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100" b="1">
                <a:solidFill>
                  <a:srgbClr val="333333"/>
                </a:solidFill>
                <a:latin typeface="+mn-lt"/>
              </a:rPr>
              <a:t>리사</a:t>
            </a:r>
            <a:endParaRPr lang="ja-JP" altLang="en-US" sz="1100" b="1" dirty="0">
              <a:solidFill>
                <a:srgbClr val="333333"/>
              </a:solidFill>
              <a:latin typeface="+mn-lt"/>
            </a:endParaRPr>
          </a:p>
        </p:txBody>
      </p:sp>
      <p:sp>
        <p:nvSpPr>
          <p:cNvPr id="28" name="Text Box 22"/>
          <p:cNvSpPr txBox="1">
            <a:spLocks noChangeArrowheads="1"/>
          </p:cNvSpPr>
          <p:nvPr/>
        </p:nvSpPr>
        <p:spPr bwMode="auto">
          <a:xfrm>
            <a:off x="7825238" y="4407074"/>
            <a:ext cx="768551" cy="246062"/>
          </a:xfrm>
          <a:prstGeom prst="rect">
            <a:avLst/>
          </a:prstGeom>
          <a:solidFill>
            <a:srgbClr val="BB9977"/>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000" b="1">
                <a:solidFill>
                  <a:srgbClr val="333333"/>
                </a:solidFill>
                <a:latin typeface="+mn-lt"/>
              </a:rPr>
              <a:t>카린</a:t>
            </a:r>
            <a:endParaRPr lang="ja-JP" altLang="en-US" sz="1000" b="1" dirty="0">
              <a:solidFill>
                <a:srgbClr val="333333"/>
              </a:solidFill>
              <a:latin typeface="+mn-lt"/>
            </a:endParaRPr>
          </a:p>
        </p:txBody>
      </p:sp>
    </p:spTree>
    <p:extLst>
      <p:ext uri="{BB962C8B-B14F-4D97-AF65-F5344CB8AC3E}">
        <p14:creationId xmlns:p14="http://schemas.microsoft.com/office/powerpoint/2010/main" val="12057846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전환하기</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 목표</a:t>
            </a:r>
            <a:r>
              <a:rPr lang="de-DE" altLang="ko-KR" sz="2400" dirty="0">
                <a:solidFill>
                  <a:srgbClr val="333333"/>
                </a:solidFill>
              </a:rPr>
              <a:t>:</a:t>
            </a:r>
          </a:p>
          <a:p>
            <a:pPr marL="342900" lvl="0" indent="-342900" defTabSz="914400" fontAlgn="base">
              <a:buClr>
                <a:srgbClr val="000000"/>
              </a:buClr>
              <a:buFont typeface="WingDings"/>
              <a:buChar char=""/>
            </a:pPr>
            <a:r>
              <a:rPr lang="ko-KR" altLang="en-US" sz="2400" dirty="0">
                <a:solidFill>
                  <a:srgbClr val="004992"/>
                </a:solidFill>
              </a:rPr>
              <a:t>많은 오해와 갈등은 사람들이 다른 사람의 마음 속에 있는 것을 잘못 추측하기 때문에 일어납니다</a:t>
            </a:r>
            <a:r>
              <a:rPr lang="de-DE" altLang="ko-KR" sz="2400" dirty="0">
                <a:solidFill>
                  <a:srgbClr val="004992"/>
                </a:solidFill>
              </a:rPr>
              <a:t> </a:t>
            </a:r>
            <a:r>
              <a:rPr lang="de-DE" altLang="ko-KR" sz="2400" dirty="0">
                <a:solidFill>
                  <a:srgbClr val="333333"/>
                </a:solidFill>
              </a:rPr>
              <a:t>(</a:t>
            </a:r>
            <a:r>
              <a:rPr lang="ko-KR" altLang="en-US" sz="2400" dirty="0">
                <a:solidFill>
                  <a:srgbClr val="333333"/>
                </a:solidFill>
              </a:rPr>
              <a:t>예</a:t>
            </a:r>
            <a:r>
              <a:rPr lang="de-DE" altLang="ko-KR" sz="2400" dirty="0">
                <a:solidFill>
                  <a:srgbClr val="333333"/>
                </a:solidFill>
              </a:rPr>
              <a:t>. </a:t>
            </a:r>
            <a:r>
              <a:rPr lang="ko-KR" altLang="en-US" sz="2400" dirty="0">
                <a:solidFill>
                  <a:srgbClr val="333333"/>
                </a:solidFill>
              </a:rPr>
              <a:t>만일 당신이 당신의 친구들에게 당신이 그 순간 기분이 상한 것을 말하지 않는다면</a:t>
            </a:r>
            <a:r>
              <a:rPr lang="en-US" altLang="ko-KR" sz="2400" dirty="0">
                <a:solidFill>
                  <a:srgbClr val="333333"/>
                </a:solidFill>
              </a:rPr>
              <a:t>, </a:t>
            </a:r>
            <a:r>
              <a:rPr lang="ko-KR" altLang="en-US" sz="2400" dirty="0">
                <a:solidFill>
                  <a:srgbClr val="333333"/>
                </a:solidFill>
              </a:rPr>
              <a:t>당신은 그들이 보다 사려 깊게 행동할 것을 기대할 수 없다</a:t>
            </a:r>
            <a:r>
              <a:rPr lang="de-DE"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35</a:t>
            </a:fld>
            <a:endParaRPr lang="de-DE" altLang="ko-KR">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전환하기</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 목표</a:t>
            </a:r>
            <a:r>
              <a:rPr lang="de-DE" altLang="ko-KR" sz="2400" dirty="0">
                <a:solidFill>
                  <a:srgbClr val="333333"/>
                </a:solidFill>
              </a:rPr>
              <a:t>:</a:t>
            </a:r>
          </a:p>
          <a:p>
            <a:pPr marL="342900" lvl="0" indent="-342900" defTabSz="914400" fontAlgn="base">
              <a:buClr>
                <a:srgbClr val="000000"/>
              </a:buClr>
              <a:buFont typeface="WingDings"/>
              <a:buChar char=""/>
            </a:pPr>
            <a:r>
              <a:rPr lang="ko-KR" altLang="en-US" sz="2400" dirty="0">
                <a:solidFill>
                  <a:srgbClr val="004992"/>
                </a:solidFill>
              </a:rPr>
              <a:t>많은 오해와 갈등은 사람들이 다른 사람의 마음 속에 있는 것을 잘못 추측하기 때문에 일어납니다</a:t>
            </a:r>
            <a:r>
              <a:rPr lang="de-DE" altLang="ko-KR" sz="2400" dirty="0">
                <a:solidFill>
                  <a:srgbClr val="004992"/>
                </a:solidFill>
              </a:rPr>
              <a:t> </a:t>
            </a:r>
            <a:r>
              <a:rPr lang="de-DE" altLang="ko-KR" sz="2400" dirty="0">
                <a:solidFill>
                  <a:srgbClr val="333333"/>
                </a:solidFill>
              </a:rPr>
              <a:t>(</a:t>
            </a:r>
            <a:r>
              <a:rPr lang="ko-KR" altLang="en-US" sz="2400" dirty="0">
                <a:solidFill>
                  <a:srgbClr val="333333"/>
                </a:solidFill>
              </a:rPr>
              <a:t>예</a:t>
            </a:r>
            <a:r>
              <a:rPr lang="de-DE" altLang="ko-KR" sz="2400" dirty="0">
                <a:solidFill>
                  <a:srgbClr val="333333"/>
                </a:solidFill>
              </a:rPr>
              <a:t>. </a:t>
            </a:r>
            <a:r>
              <a:rPr lang="ko-KR" altLang="en-US" sz="2400" dirty="0">
                <a:solidFill>
                  <a:srgbClr val="333333"/>
                </a:solidFill>
              </a:rPr>
              <a:t>만일 당신이 당신의 친구들에게 당신이 그 순간 기분이 상한 것을 말하지 않는다면</a:t>
            </a:r>
            <a:r>
              <a:rPr lang="en-US" altLang="ko-KR" sz="2400" dirty="0">
                <a:solidFill>
                  <a:srgbClr val="333333"/>
                </a:solidFill>
              </a:rPr>
              <a:t>, </a:t>
            </a:r>
            <a:r>
              <a:rPr lang="ko-KR" altLang="en-US" sz="2400" dirty="0">
                <a:solidFill>
                  <a:srgbClr val="333333"/>
                </a:solidFill>
              </a:rPr>
              <a:t>당신은 그들이 보다 사려 깊게 행동할 것을 기대할 수 없다</a:t>
            </a:r>
            <a:r>
              <a:rPr lang="de-DE"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복잡한 사회적 상황을 다른 시각으로 이해해보고 모든 가능한 정보를 고려해보세요</a:t>
            </a:r>
            <a:r>
              <a:rPr lang="en-US" altLang="ko-KR" sz="2400" dirty="0">
                <a:solidFill>
                  <a:srgbClr val="333333"/>
                </a:solidFill>
              </a:rPr>
              <a:t>. </a:t>
            </a:r>
            <a:r>
              <a:rPr lang="ko-KR" altLang="en-US" sz="2400" dirty="0">
                <a:solidFill>
                  <a:srgbClr val="333333"/>
                </a:solidFill>
              </a:rPr>
              <a:t>보다 많은 정보를 고려할수록</a:t>
            </a:r>
            <a:r>
              <a:rPr lang="en-US" altLang="ko-KR" sz="2400" dirty="0">
                <a:solidFill>
                  <a:srgbClr val="333333"/>
                </a:solidFill>
              </a:rPr>
              <a:t>, </a:t>
            </a:r>
            <a:r>
              <a:rPr lang="ko-KR" altLang="en-US" sz="2400" dirty="0">
                <a:solidFill>
                  <a:srgbClr val="333333"/>
                </a:solidFill>
              </a:rPr>
              <a:t>보다 적절한 판단을 하게 될 것입니다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36</a:t>
            </a:fld>
            <a:endParaRPr lang="de-DE" altLang="ko-KR">
              <a:latin typeface="+mn-lt"/>
            </a:endParaRPr>
          </a:p>
        </p:txBody>
      </p:sp>
    </p:spTree>
    <p:extLst>
      <p:ext uri="{BB962C8B-B14F-4D97-AF65-F5344CB8AC3E}">
        <p14:creationId xmlns:p14="http://schemas.microsoft.com/office/powerpoint/2010/main" val="15757649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전환하기</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 목표</a:t>
            </a:r>
            <a:r>
              <a:rPr lang="de-DE" altLang="ko-KR" sz="2400" dirty="0">
                <a:solidFill>
                  <a:srgbClr val="333333"/>
                </a:solidFill>
              </a:rPr>
              <a:t>:</a:t>
            </a:r>
          </a:p>
          <a:p>
            <a:pPr marL="342900" lvl="0" indent="-342900" defTabSz="914400" fontAlgn="base">
              <a:buClr>
                <a:srgbClr val="000000"/>
              </a:buClr>
              <a:buFont typeface="WingDings"/>
              <a:buChar char=""/>
            </a:pPr>
            <a:r>
              <a:rPr lang="ko-KR" altLang="en-US" sz="2400" dirty="0">
                <a:solidFill>
                  <a:srgbClr val="004992"/>
                </a:solidFill>
              </a:rPr>
              <a:t>많은 오해와 갈등은 사람들이 다른 사람의 마음 속에 있는 것을 잘못 추측하기 때문에 일어납니다</a:t>
            </a:r>
            <a:r>
              <a:rPr lang="de-DE" altLang="ko-KR" sz="2400" dirty="0">
                <a:solidFill>
                  <a:srgbClr val="004992"/>
                </a:solidFill>
              </a:rPr>
              <a:t> </a:t>
            </a:r>
            <a:r>
              <a:rPr lang="de-DE" altLang="ko-KR" sz="2400" dirty="0">
                <a:solidFill>
                  <a:srgbClr val="333333"/>
                </a:solidFill>
              </a:rPr>
              <a:t>(</a:t>
            </a:r>
            <a:r>
              <a:rPr lang="ko-KR" altLang="en-US" sz="2400" dirty="0">
                <a:solidFill>
                  <a:srgbClr val="333333"/>
                </a:solidFill>
              </a:rPr>
              <a:t>예</a:t>
            </a:r>
            <a:r>
              <a:rPr lang="de-DE" altLang="ko-KR" sz="2400" dirty="0">
                <a:solidFill>
                  <a:srgbClr val="333333"/>
                </a:solidFill>
              </a:rPr>
              <a:t>. </a:t>
            </a:r>
            <a:r>
              <a:rPr lang="ko-KR" altLang="en-US" sz="2400" dirty="0">
                <a:solidFill>
                  <a:srgbClr val="333333"/>
                </a:solidFill>
              </a:rPr>
              <a:t>만일 당신이 당신의 친구들에게 당신이 그 순간 기분이 상한 것을 말하지 않는다면</a:t>
            </a:r>
            <a:r>
              <a:rPr lang="en-US" altLang="ko-KR" sz="2400" dirty="0">
                <a:solidFill>
                  <a:srgbClr val="333333"/>
                </a:solidFill>
              </a:rPr>
              <a:t>, </a:t>
            </a:r>
            <a:r>
              <a:rPr lang="ko-KR" altLang="en-US" sz="2400" dirty="0">
                <a:solidFill>
                  <a:srgbClr val="333333"/>
                </a:solidFill>
              </a:rPr>
              <a:t>당신은 그들이 보다 사려 깊게 행동할 것을 기대할 수 없다</a:t>
            </a:r>
            <a:r>
              <a:rPr lang="de-DE"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복잡한 사회적 상황을 다른 시각으로 이해해보고 모든 가능한 정보를 고려해보세요</a:t>
            </a:r>
            <a:r>
              <a:rPr lang="en-US" altLang="ko-KR" sz="2400" dirty="0">
                <a:solidFill>
                  <a:srgbClr val="333333"/>
                </a:solidFill>
              </a:rPr>
              <a:t>. </a:t>
            </a:r>
            <a:r>
              <a:rPr lang="ko-KR" altLang="en-US" sz="2400" dirty="0">
                <a:solidFill>
                  <a:srgbClr val="333333"/>
                </a:solidFill>
              </a:rPr>
              <a:t>보다 많은 정보를 고려할수록</a:t>
            </a:r>
            <a:r>
              <a:rPr lang="en-US" altLang="ko-KR" sz="2400" dirty="0">
                <a:solidFill>
                  <a:srgbClr val="333333"/>
                </a:solidFill>
              </a:rPr>
              <a:t>, </a:t>
            </a:r>
            <a:r>
              <a:rPr lang="ko-KR" altLang="en-US" sz="2400" dirty="0">
                <a:solidFill>
                  <a:srgbClr val="333333"/>
                </a:solidFill>
              </a:rPr>
              <a:t>보다 적절한 판단을 하게 될 것입니다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주의</a:t>
            </a:r>
            <a:r>
              <a:rPr lang="de-DE" altLang="ko-KR" sz="2400" dirty="0">
                <a:solidFill>
                  <a:srgbClr val="333333"/>
                </a:solidFill>
              </a:rPr>
              <a:t>: </a:t>
            </a:r>
            <a:r>
              <a:rPr lang="ko-KR" altLang="en-US" sz="2400" dirty="0">
                <a:solidFill>
                  <a:srgbClr val="333333"/>
                </a:solidFill>
              </a:rPr>
              <a:t>우리의 현재 기분 상태는 우리가 환경을 어떻게 인식하는가에 영향을 줍니다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당신이 어떻게 타인을 평가하는가</a:t>
            </a:r>
            <a:r>
              <a:rPr lang="en-U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37</a:t>
            </a:fld>
            <a:endParaRPr lang="de-DE" altLang="ko-KR">
              <a:latin typeface="+mn-lt"/>
            </a:endParaRPr>
          </a:p>
        </p:txBody>
      </p:sp>
    </p:spTree>
    <p:extLst>
      <p:ext uri="{BB962C8B-B14F-4D97-AF65-F5344CB8AC3E}">
        <p14:creationId xmlns:p14="http://schemas.microsoft.com/office/powerpoint/2010/main" val="8126493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정신증이 있는 경우</a:t>
            </a:r>
            <a:r>
              <a:rPr lang="en-US" altLang="ko-KR" sz="3600" dirty="0">
                <a:latin typeface="+mn-lt"/>
                <a:ea typeface="+mn-ea"/>
                <a:cs typeface="+mn-cs"/>
              </a:rPr>
              <a:t>, </a:t>
            </a:r>
            <a:r>
              <a:rPr lang="ko-KR" altLang="en-US" sz="3600" dirty="0">
                <a:latin typeface="+mn-lt"/>
                <a:ea typeface="+mn-ea"/>
                <a:cs typeface="+mn-cs"/>
              </a:rPr>
              <a:t>이것은 어떻게 적용되어야 할까</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dirty="0">
                <a:solidFill>
                  <a:srgbClr val="333333"/>
                </a:solidFill>
              </a:rPr>
              <a:t>정신증이 있는 동안</a:t>
            </a:r>
            <a:r>
              <a:rPr lang="en-US" altLang="ko-KR" sz="2400" dirty="0">
                <a:solidFill>
                  <a:srgbClr val="333333"/>
                </a:solidFill>
              </a:rPr>
              <a:t>, </a:t>
            </a:r>
            <a:r>
              <a:rPr lang="ko-KR" altLang="en-US" sz="2400" dirty="0">
                <a:solidFill>
                  <a:srgbClr val="333333"/>
                </a:solidFill>
              </a:rPr>
              <a:t>사람들은 얼굴표정과 행동에 대해 오해하거나 과잉해석할 위험이 있습니다</a:t>
            </a:r>
            <a:r>
              <a:rPr lang="en-US" altLang="ko-KR" sz="2400" dirty="0">
                <a:solidFill>
                  <a:srgbClr val="333333"/>
                </a:solidFill>
              </a:rPr>
              <a:t>.</a:t>
            </a:r>
          </a:p>
          <a:p>
            <a:pPr lvl="0" defTabSz="914400" fontAlgn="base"/>
            <a:r>
              <a:rPr lang="ko-KR" altLang="en-US" sz="2400" dirty="0">
                <a:solidFill>
                  <a:srgbClr val="004992"/>
                </a:solidFill>
              </a:rPr>
              <a:t>예시</a:t>
            </a:r>
            <a:r>
              <a:rPr lang="en-AU" altLang="de-DE" sz="2400" dirty="0">
                <a:solidFill>
                  <a:srgbClr val="004992"/>
                </a:solidFill>
              </a:rPr>
              <a:t>:</a:t>
            </a:r>
            <a:r>
              <a:rPr lang="en-AU" altLang="de-DE" sz="2400" dirty="0">
                <a:solidFill>
                  <a:srgbClr val="333333"/>
                </a:solidFill>
              </a:rPr>
              <a:t> </a:t>
            </a:r>
            <a:r>
              <a:rPr lang="ko-KR" altLang="en-US" sz="2400" dirty="0">
                <a:solidFill>
                  <a:srgbClr val="333333"/>
                </a:solidFill>
              </a:rPr>
              <a:t>닐은 주시당하는 것을 느낀다</a:t>
            </a:r>
            <a:r>
              <a:rPr lang="en-AU" altLang="de-DE" sz="2400" dirty="0">
                <a:solidFill>
                  <a:srgbClr val="333333"/>
                </a:solidFill>
              </a:rPr>
              <a:t>, </a:t>
            </a:r>
            <a:r>
              <a:rPr lang="ko-KR" altLang="en-US" sz="2400" dirty="0">
                <a:solidFill>
                  <a:srgbClr val="333333"/>
                </a:solidFill>
              </a:rPr>
              <a:t>그는 다음과 같은 느낌을 갖는다</a:t>
            </a:r>
            <a:r>
              <a:rPr lang="en-US" altLang="ko-KR" sz="2400">
                <a:solidFill>
                  <a:srgbClr val="333333"/>
                </a:solidFill>
              </a:rPr>
              <a:t>: “</a:t>
            </a:r>
            <a:r>
              <a:rPr lang="ko-KR" altLang="en-US" sz="2400">
                <a:solidFill>
                  <a:srgbClr val="333333"/>
                </a:solidFill>
              </a:rPr>
              <a:t>그들이 </a:t>
            </a:r>
            <a:r>
              <a:rPr lang="ko-KR" altLang="en-US" sz="2400" dirty="0">
                <a:solidFill>
                  <a:srgbClr val="333333"/>
                </a:solidFill>
              </a:rPr>
              <a:t>나를 잡아가려고 혈안이 </a:t>
            </a:r>
            <a:r>
              <a:rPr lang="ko-KR" altLang="en-US" sz="2400">
                <a:solidFill>
                  <a:srgbClr val="333333"/>
                </a:solidFill>
              </a:rPr>
              <a:t>되어 있어</a:t>
            </a:r>
            <a:r>
              <a:rPr lang="en-US" altLang="ko-KR" sz="2400">
                <a:solidFill>
                  <a:srgbClr val="333333"/>
                </a:solidFill>
              </a:rPr>
              <a:t>”</a:t>
            </a:r>
            <a:endParaRPr lang="en-AU" altLang="de-DE" sz="2400" dirty="0">
              <a:solidFill>
                <a:srgbClr val="333333"/>
              </a:solidFill>
            </a:endParaRPr>
          </a:p>
          <a:p>
            <a:pPr lvl="0" defTabSz="914400" fontAlgn="base"/>
            <a:r>
              <a:rPr lang="ko-KR" altLang="en-US" sz="2400" dirty="0">
                <a:solidFill>
                  <a:srgbClr val="004992"/>
                </a:solidFill>
              </a:rPr>
              <a:t>배경</a:t>
            </a:r>
            <a:r>
              <a:rPr lang="en-AU" altLang="de-DE" sz="2400" dirty="0">
                <a:solidFill>
                  <a:srgbClr val="004992"/>
                </a:solidFill>
              </a:rPr>
              <a:t>:</a:t>
            </a:r>
            <a:r>
              <a:rPr lang="en-AU" altLang="de-DE" sz="2400" dirty="0">
                <a:solidFill>
                  <a:srgbClr val="333333"/>
                </a:solidFill>
              </a:rPr>
              <a:t> </a:t>
            </a:r>
            <a:r>
              <a:rPr lang="ko-KR" altLang="en-US" sz="2400" dirty="0">
                <a:solidFill>
                  <a:srgbClr val="333333"/>
                </a:solidFill>
              </a:rPr>
              <a:t>닐은 몇주 동안 두렵고 무서웠다</a:t>
            </a:r>
            <a:r>
              <a:rPr lang="en-US" altLang="ko-KR" sz="2400" dirty="0">
                <a:solidFill>
                  <a:srgbClr val="333333"/>
                </a:solidFill>
              </a:rPr>
              <a:t>. </a:t>
            </a:r>
            <a:r>
              <a:rPr lang="ko-KR" altLang="en-US" sz="2400" dirty="0">
                <a:solidFill>
                  <a:srgbClr val="333333"/>
                </a:solidFill>
              </a:rPr>
              <a:t>그리고 변장하기 위해 어두운 선글라스를 쓰고 있다</a:t>
            </a:r>
            <a:r>
              <a:rPr lang="en-US" altLang="ko-KR" sz="2400" dirty="0">
                <a:solidFill>
                  <a:srgbClr val="333333"/>
                </a:solidFill>
              </a:rPr>
              <a:t>.</a:t>
            </a:r>
          </a:p>
          <a:p>
            <a:pPr lvl="0" defTabSz="914400" fontAlgn="base"/>
            <a:r>
              <a:rPr lang="ko-KR" altLang="en-US" sz="2400" dirty="0">
                <a:solidFill>
                  <a:srgbClr val="004992"/>
                </a:solidFill>
              </a:rPr>
              <a:t>그러나</a:t>
            </a:r>
            <a:r>
              <a:rPr lang="en-AU" altLang="de-DE" sz="2400" dirty="0">
                <a:solidFill>
                  <a:srgbClr val="004992"/>
                </a:solidFill>
              </a:rPr>
              <a:t>:</a:t>
            </a:r>
            <a:r>
              <a:rPr lang="en-AU" altLang="de-DE" sz="2400" dirty="0">
                <a:solidFill>
                  <a:srgbClr val="333333"/>
                </a:solidFill>
              </a:rPr>
              <a:t> </a:t>
            </a:r>
            <a:r>
              <a:rPr lang="ko-KR" altLang="en-US" sz="2400" dirty="0">
                <a:solidFill>
                  <a:srgbClr val="333333"/>
                </a:solidFill>
              </a:rPr>
              <a:t>그의 기이한 행동때문에 그는 특별한 관심을 끌고 있다</a:t>
            </a:r>
            <a:r>
              <a:rPr lang="en-US" altLang="ko-KR" sz="2400" dirty="0">
                <a:solidFill>
                  <a:srgbClr val="333333"/>
                </a:solidFill>
              </a:rPr>
              <a:t>.</a:t>
            </a:r>
            <a:endParaRPr lang="en-AU" altLang="de-DE" sz="2400" dirty="0">
              <a:solidFill>
                <a:srgbClr val="333333"/>
              </a:solidFill>
            </a:endParaRPr>
          </a:p>
          <a:p>
            <a:pPr lvl="0" defTabSz="914400" fontAlgn="base"/>
            <a:r>
              <a:rPr lang="en-AU" altLang="de-DE" sz="2400">
                <a:solidFill>
                  <a:srgbClr val="333333"/>
                </a:solidFill>
              </a:rPr>
              <a:t>“</a:t>
            </a:r>
            <a:r>
              <a:rPr lang="ko-KR" altLang="en-US" sz="2400">
                <a:solidFill>
                  <a:srgbClr val="333333"/>
                </a:solidFill>
              </a:rPr>
              <a:t>우리는 </a:t>
            </a:r>
            <a:r>
              <a:rPr lang="ko-KR" altLang="en-US" sz="2400" dirty="0">
                <a:solidFill>
                  <a:srgbClr val="333333"/>
                </a:solidFill>
              </a:rPr>
              <a:t>모두 </a:t>
            </a:r>
            <a:r>
              <a:rPr lang="ko-KR" altLang="en-US" sz="2400">
                <a:solidFill>
                  <a:srgbClr val="333333"/>
                </a:solidFill>
              </a:rPr>
              <a:t>실수를 한다</a:t>
            </a:r>
            <a:r>
              <a:rPr lang="en-AU" altLang="de-DE" sz="2400">
                <a:solidFill>
                  <a:srgbClr val="333333"/>
                </a:solidFill>
              </a:rPr>
              <a:t>” </a:t>
            </a:r>
            <a:r>
              <a:rPr lang="en-AU" altLang="de-DE" sz="2400" dirty="0">
                <a:solidFill>
                  <a:srgbClr val="333333"/>
                </a:solidFill>
              </a:rPr>
              <a:t>– </a:t>
            </a:r>
            <a:r>
              <a:rPr lang="ko-KR" altLang="en-US" sz="2400" dirty="0">
                <a:solidFill>
                  <a:srgbClr val="333333"/>
                </a:solidFill>
              </a:rPr>
              <a:t>항상 다른 관점들을 고려하세요</a:t>
            </a:r>
            <a:r>
              <a:rPr lang="en-US" altLang="ko-KR"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38</a:t>
            </a:fld>
            <a:endParaRPr lang="de-DE" altLang="ko-KR">
              <a:latin typeface="+mn-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ko-KR" altLang="en-US" sz="3600" dirty="0">
                <a:latin typeface="+mn-lt"/>
                <a:ea typeface="+mn-ea"/>
                <a:cs typeface="+mn-cs"/>
              </a:rPr>
              <a:t>집중해주셔서 감사합니다</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훈련자들을 위해</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ko-KR" altLang="en-US" dirty="0">
                <a:solidFill>
                  <a:srgbClr val="004992"/>
                </a:solidFill>
              </a:rPr>
              <a:t>워크시트를 나눠 주세요</a:t>
            </a:r>
            <a:r>
              <a:rPr lang="en-US" altLang="ko-KR" dirty="0">
                <a:solidFill>
                  <a:srgbClr val="004992"/>
                </a:solidFill>
              </a:rPr>
              <a:t>. </a:t>
            </a:r>
            <a:r>
              <a:rPr lang="ko-KR" altLang="en-US" dirty="0">
                <a:solidFill>
                  <a:srgbClr val="004992"/>
                </a:solidFill>
              </a:rPr>
              <a:t>우리의 응용 프로그램 </a:t>
            </a:r>
            <a:r>
              <a:rPr lang="en-US" altLang="ko-KR" dirty="0">
                <a:solidFill>
                  <a:srgbClr val="004992"/>
                </a:solidFill>
              </a:rPr>
              <a:t>COGITO (</a:t>
            </a:r>
            <a:r>
              <a:rPr lang="ko-KR" altLang="en-US" dirty="0">
                <a:solidFill>
                  <a:srgbClr val="004992"/>
                </a:solidFill>
              </a:rPr>
              <a:t>무료로 다운로드</a:t>
            </a:r>
            <a:r>
              <a:rPr lang="en-US" altLang="ko-KR" dirty="0">
                <a:solidFill>
                  <a:srgbClr val="004992"/>
                </a:solidFill>
              </a:rPr>
              <a:t>)</a:t>
            </a:r>
            <a:r>
              <a:rPr lang="ko-KR" altLang="en-US" dirty="0">
                <a:solidFill>
                  <a:srgbClr val="004992"/>
                </a:solidFill>
              </a:rPr>
              <a:t>를 소개합니다</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A7B14112-75D6-4739-A682-A6E4F37FEFDE}" type="slidenum">
              <a:rPr lang="ko-KR" altLang="de-DE" smtClean="0">
                <a:latin typeface="+mn-lt"/>
              </a:rPr>
              <a:pPr/>
              <a:t>39</a:t>
            </a:fld>
            <a:endParaRPr lang="de-DE" altLang="ko-KR">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5429930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40</a:t>
            </a:fld>
            <a:endParaRPr lang="de-DE" altLang="ko-KR">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658086466"/>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Lili Vieira de Carvalho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Tattoo poser </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Muffet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don2g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turkish parade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„typical turkish/muslim?“ (turkish parade)/”Typisch türkisch?“ (türkische Parade)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stephcarter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Froehliche Weihnachten!!! (Day 44)</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„typical german?“ (woman in dirndl dress)/„Typisch deutsch?” (Frau in Dirnd)</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Britta Block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 library/Bildergeschichte: Bücherei</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M.A./Christin Hoche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strips: car, illness/Bildergeschichten Auto, Krankheit</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 Müller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 museum/Bildergeschichte: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2670</Words>
  <Application>Microsoft Office PowerPoint</Application>
  <PresentationFormat>Benutzerdefiniert</PresentationFormat>
  <Paragraphs>396</Paragraphs>
  <Slides>40</Slides>
  <Notes>40</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40</vt:i4>
      </vt:variant>
    </vt:vector>
  </HeadingPairs>
  <TitlesOfParts>
    <vt:vector size="47" baseType="lpstr">
      <vt:lpstr>Arial</vt:lpstr>
      <vt:lpstr>Calibri Light</vt:lpstr>
      <vt:lpstr>Symbol</vt:lpstr>
      <vt:lpstr>Times New Roman</vt:lpstr>
      <vt:lpstr>WingDings</vt:lpstr>
      <vt:lpstr>UKE_PPT-Vorlage_16zu9</vt:lpstr>
      <vt:lpstr>1_UKE_PPT-Vorlage_16zu9</vt:lpstr>
      <vt:lpstr>MCT 6 B – 공감하기… II</vt:lpstr>
      <vt:lpstr>당신이 누군가를 알게 되었을 때, 처음에 어디를 보십니까? 이러한 단서들은 좋은 평가를 하는데 얼마나 신뢰할 만 한가요?</vt:lpstr>
      <vt:lpstr>당신이 누군가를 알게 되었을 때, 처음에 어디를 보십니까? 이러한 단서들은 좋은 평가를 하는데 얼마나 신뢰할 만 한가요?</vt:lpstr>
      <vt:lpstr>또 다른 어떤 정보를 고려할 수 있을까요? 이러한 것들은 얼마나 신뢰할 만 한가요?</vt:lpstr>
      <vt:lpstr>또 다른 어떤 정보를 고려할 수 있을까요? 이러한 것들은 얼마나 신뢰할 만 한가요?</vt:lpstr>
      <vt:lpstr>확실한 사회적 단서의 장단점</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외양과 실제!</vt:lpstr>
      <vt:lpstr>왜 우리가 이것을 하고 있는가?</vt:lpstr>
      <vt:lpstr>왜 우리가 이것을 하고 있는가?</vt:lpstr>
      <vt:lpstr>정신병이 있는 동안 공감의 부족이 어떻게 오해를 부추기는가 - 예</vt:lpstr>
      <vt:lpstr>연습</vt:lpstr>
      <vt:lpstr>연습</vt:lpstr>
      <vt:lpstr>연습</vt:lpstr>
      <vt:lpstr>PowerPoint-Präsentation</vt:lpstr>
      <vt:lpstr>뚱뚱한 남자가 의자에서 넘어졌다. 대부분의 사람들은 어떻게 생각할까?...</vt:lpstr>
      <vt:lpstr>갑시다!</vt:lpstr>
      <vt:lpstr>PowerPoint-Präsentation</vt:lpstr>
      <vt:lpstr>PowerPoint-Präsentation</vt:lpstr>
      <vt:lpstr>PowerPoint-Präsentation</vt:lpstr>
      <vt:lpstr>PowerPoint-Präsentation</vt:lpstr>
      <vt:lpstr>PowerPoint-Präsentation</vt:lpstr>
      <vt:lpstr>선택 : 비디오 영상</vt:lpstr>
      <vt:lpstr>PowerPoint-Präsentation</vt:lpstr>
      <vt:lpstr>일상생활로 전환하기</vt:lpstr>
      <vt:lpstr>일상생활로 전환하기</vt:lpstr>
      <vt:lpstr>일상생활로 전환하기</vt:lpstr>
      <vt:lpstr>정신증이 있는 경우, 이것은 어떻게 적용되어야 할까?</vt:lpstr>
      <vt:lpstr>집중해주셔서 감사합니다!</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253</cp:revision>
  <dcterms:created xsi:type="dcterms:W3CDTF">2004-06-30T16:15:23Z</dcterms:created>
  <dcterms:modified xsi:type="dcterms:W3CDTF">2021-10-29T07:25:32Z</dcterms:modified>
</cp:coreProperties>
</file>