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59"/>
  </p:notesMasterIdLst>
  <p:handoutMasterIdLst>
    <p:handoutMasterId r:id="rId60"/>
  </p:handoutMasterIdLst>
  <p:sldIdLst>
    <p:sldId id="421" r:id="rId2"/>
    <p:sldId id="381" r:id="rId3"/>
    <p:sldId id="406" r:id="rId4"/>
    <p:sldId id="405" r:id="rId5"/>
    <p:sldId id="368" r:id="rId6"/>
    <p:sldId id="291" r:id="rId7"/>
    <p:sldId id="369" r:id="rId8"/>
    <p:sldId id="379" r:id="rId9"/>
    <p:sldId id="343" r:id="rId10"/>
    <p:sldId id="344" r:id="rId11"/>
    <p:sldId id="407" r:id="rId12"/>
    <p:sldId id="345" r:id="rId13"/>
    <p:sldId id="346" r:id="rId14"/>
    <p:sldId id="410" r:id="rId15"/>
    <p:sldId id="415" r:id="rId16"/>
    <p:sldId id="414" r:id="rId17"/>
    <p:sldId id="304" r:id="rId18"/>
    <p:sldId id="393" r:id="rId19"/>
    <p:sldId id="394" r:id="rId20"/>
    <p:sldId id="413" r:id="rId21"/>
    <p:sldId id="412" r:id="rId22"/>
    <p:sldId id="308" r:id="rId23"/>
    <p:sldId id="396" r:id="rId24"/>
    <p:sldId id="309" r:id="rId25"/>
    <p:sldId id="310" r:id="rId26"/>
    <p:sldId id="402" r:id="rId27"/>
    <p:sldId id="311" r:id="rId28"/>
    <p:sldId id="313" r:id="rId29"/>
    <p:sldId id="332" r:id="rId30"/>
    <p:sldId id="370" r:id="rId31"/>
    <p:sldId id="328" r:id="rId32"/>
    <p:sldId id="401" r:id="rId33"/>
    <p:sldId id="353" r:id="rId34"/>
    <p:sldId id="354" r:id="rId35"/>
    <p:sldId id="355" r:id="rId36"/>
    <p:sldId id="386" r:id="rId37"/>
    <p:sldId id="418" r:id="rId38"/>
    <p:sldId id="417" r:id="rId39"/>
    <p:sldId id="416" r:id="rId40"/>
    <p:sldId id="360" r:id="rId41"/>
    <p:sldId id="325" r:id="rId42"/>
    <p:sldId id="321" r:id="rId43"/>
    <p:sldId id="324" r:id="rId44"/>
    <p:sldId id="349" r:id="rId45"/>
    <p:sldId id="335" r:id="rId46"/>
    <p:sldId id="329" r:id="rId47"/>
    <p:sldId id="326" r:id="rId48"/>
    <p:sldId id="331" r:id="rId49"/>
    <p:sldId id="333" r:id="rId50"/>
    <p:sldId id="366" r:id="rId51"/>
    <p:sldId id="420" r:id="rId52"/>
    <p:sldId id="419" r:id="rId53"/>
    <p:sldId id="347" r:id="rId54"/>
    <p:sldId id="348" r:id="rId55"/>
    <p:sldId id="404" r:id="rId56"/>
    <p:sldId id="399" r:id="rId57"/>
    <p:sldId id="400" r:id="rId58"/>
  </p:sldIdLst>
  <p:sldSz cx="12195175" cy="6858000"/>
  <p:notesSz cx="7099300" cy="10234613"/>
  <p:embeddedFontLst>
    <p:embeddedFont>
      <p:font typeface="Calibri Light" panose="020F0302020204030204" pitchFamily="34" charset="0"/>
      <p:regular r:id="rId61"/>
      <p:italic r:id="rId62"/>
    </p:embeddedFont>
    <p:embeddedFont>
      <p:font typeface="Verdana" panose="020B0604030504040204" pitchFamily="34" charset="0"/>
      <p:regular r:id="rId63"/>
      <p:bold r:id="rId64"/>
      <p:italic r:id="rId65"/>
      <p:boldItalic r:id="rId66"/>
    </p:embeddedFont>
  </p:embeddedFontLst>
  <p:defaultTextStyle>
    <a:defPPr>
      <a:defRPr lang="en-US"/>
    </a:defPPr>
    <a:lvl1pPr algn="l" rtl="0" eaLnBrk="0" fontAlgn="base" hangingPunct="0">
      <a:spcBef>
        <a:spcPct val="0"/>
      </a:spcBef>
      <a:spcAft>
        <a:spcPct val="0"/>
      </a:spcAft>
      <a:defRPr lang="en-US" sz="2000" kern="1200">
        <a:solidFill>
          <a:schemeClr val="tx1"/>
        </a:solidFill>
        <a:latin typeface="+mn-lt"/>
        <a:ea typeface="+mn-ea"/>
        <a:cs typeface="Times New Roman" panose="02020603050405020304" pitchFamily="18" charset="0"/>
      </a:defRPr>
    </a:lvl1pPr>
    <a:lvl2pPr marL="457200" algn="l" rtl="0" eaLnBrk="0" fontAlgn="base" hangingPunct="0">
      <a:spcBef>
        <a:spcPct val="0"/>
      </a:spcBef>
      <a:spcAft>
        <a:spcPct val="0"/>
      </a:spcAft>
      <a:defRPr lang="en-US" sz="2000" kern="1200">
        <a:solidFill>
          <a:schemeClr val="tx1"/>
        </a:solidFill>
        <a:latin typeface="+mn-lt"/>
        <a:ea typeface="+mn-ea"/>
        <a:cs typeface="Times New Roman" panose="02020603050405020304" pitchFamily="18" charset="0"/>
      </a:defRPr>
    </a:lvl2pPr>
    <a:lvl3pPr marL="914400" algn="l" rtl="0" eaLnBrk="0" fontAlgn="base" hangingPunct="0">
      <a:spcBef>
        <a:spcPct val="0"/>
      </a:spcBef>
      <a:spcAft>
        <a:spcPct val="0"/>
      </a:spcAft>
      <a:defRPr lang="en-US" sz="2000" kern="1200">
        <a:solidFill>
          <a:schemeClr val="tx1"/>
        </a:solidFill>
        <a:latin typeface="+mn-lt"/>
        <a:ea typeface="+mn-ea"/>
        <a:cs typeface="Times New Roman" panose="02020603050405020304" pitchFamily="18" charset="0"/>
      </a:defRPr>
    </a:lvl3pPr>
    <a:lvl4pPr marL="1371600" algn="l" rtl="0" eaLnBrk="0" fontAlgn="base" hangingPunct="0">
      <a:spcBef>
        <a:spcPct val="0"/>
      </a:spcBef>
      <a:spcAft>
        <a:spcPct val="0"/>
      </a:spcAft>
      <a:defRPr lang="en-US" sz="2000" kern="1200">
        <a:solidFill>
          <a:schemeClr val="tx1"/>
        </a:solidFill>
        <a:latin typeface="+mn-lt"/>
        <a:ea typeface="+mn-ea"/>
        <a:cs typeface="Times New Roman" panose="02020603050405020304" pitchFamily="18" charset="0"/>
      </a:defRPr>
    </a:lvl4pPr>
    <a:lvl5pPr marL="1828800" algn="l" rtl="0" eaLnBrk="0" fontAlgn="base" hangingPunct="0">
      <a:spcBef>
        <a:spcPct val="0"/>
      </a:spcBef>
      <a:spcAft>
        <a:spcPct val="0"/>
      </a:spcAft>
      <a:defRPr lang="en-US" sz="2000" kern="1200">
        <a:solidFill>
          <a:schemeClr val="tx1"/>
        </a:solidFill>
        <a:latin typeface="+mn-lt"/>
        <a:ea typeface="+mn-ea"/>
        <a:cs typeface="Times New Roman" panose="02020603050405020304" pitchFamily="18" charset="0"/>
      </a:defRPr>
    </a:lvl5pPr>
    <a:lvl6pPr marL="2286000" algn="l" defTabSz="914400" rtl="0" eaLnBrk="1" latinLnBrk="0" hangingPunct="1">
      <a:defRPr sz="20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0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0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0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996" autoAdjust="0"/>
    <p:restoredTop sz="94660" autoAdjust="0"/>
  </p:normalViewPr>
  <p:slideViewPr>
    <p:cSldViewPr>
      <p:cViewPr varScale="1">
        <p:scale>
          <a:sx n="67" d="100"/>
          <a:sy n="67" d="100"/>
        </p:scale>
        <p:origin x="948" y="44"/>
      </p:cViewPr>
      <p:guideLst>
        <p:guide orient="horz" pos="1525"/>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9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Verdana" pitchFamily="34"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pitchFamily="34"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Verdana" pitchFamily="34"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atin typeface="Verdana" panose="020B0604030504040204" pitchFamily="34" charset="0"/>
              </a:defRPr>
            </a:lvl1pPr>
          </a:lstStyle>
          <a:p>
            <a:pPr>
              <a:defRPr/>
            </a:pPr>
            <a:fld id="{70B2E60F-E91B-416D-92CD-2BFDA0953E98}" type="slidenum">
              <a:rPr lang="en-GB" altLang="de-DE"/>
              <a:pPr>
                <a:defRPr/>
              </a:pPr>
              <a:t>‹Nr.›</a:t>
            </a:fld>
            <a:endParaRPr lang="en-GB" altLang="de-DE"/>
          </a:p>
        </p:txBody>
      </p:sp>
    </p:spTree>
    <p:extLst>
      <p:ext uri="{BB962C8B-B14F-4D97-AF65-F5344CB8AC3E}">
        <p14:creationId xmlns:p14="http://schemas.microsoft.com/office/powerpoint/2010/main" val="3239106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Verdana" pitchFamily="34"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pitchFamily="34"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Verdana" pitchFamily="34"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atin typeface="Verdana" panose="020B0604030504040204" pitchFamily="34" charset="0"/>
              </a:defRPr>
            </a:lvl1pPr>
          </a:lstStyle>
          <a:p>
            <a:pPr>
              <a:defRPr/>
            </a:pPr>
            <a:fld id="{2C366A10-58E4-4448-9CCB-E3A24F4727A0}" type="slidenum">
              <a:rPr lang="en-US" altLang="de-DE"/>
              <a:pPr>
                <a:defRPr/>
              </a:pPr>
              <a:t>‹Nr.›</a:t>
            </a:fld>
            <a:endParaRPr lang="en-US" altLang="de-DE"/>
          </a:p>
        </p:txBody>
      </p:sp>
    </p:spTree>
    <p:extLst>
      <p:ext uri="{BB962C8B-B14F-4D97-AF65-F5344CB8AC3E}">
        <p14:creationId xmlns:p14="http://schemas.microsoft.com/office/powerpoint/2010/main" val="40803484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758CB39-09A6-4791-815B-109AE7EC4A8C}" type="slidenum">
              <a:rPr lang="en-US" altLang="de-DE" sz="130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61505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758CB39-09A6-4791-815B-109AE7EC4A8C}" type="slidenum">
              <a:rPr lang="en-US" altLang="de-DE" sz="130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61505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758CB39-09A6-4791-815B-109AE7EC4A8C}" type="slidenum">
              <a:rPr lang="en-US" altLang="de-DE" sz="130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6150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BA7C5E1-8FC8-44B2-983A-17EF90C49938}" type="slidenum">
              <a:rPr lang="en-US" altLang="de-DE" sz="130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265642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1241D9C-F7F6-41DC-A038-B0E45B21E0BF}" type="slidenum">
              <a:rPr lang="en-US" altLang="de-DE" sz="130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70423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EB18430-32DE-4A81-91E9-6BD64FA9CE07}" type="slidenum">
              <a:rPr lang="en-US" altLang="de-DE" sz="130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51036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F4ADA31-E43E-41C5-9457-443B36FDC364}" type="slidenum">
              <a:rPr lang="en-US" altLang="de-DE" sz="130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87280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CABE1A6-B1F5-4494-B241-6CCBD2AC4903}" type="slidenum">
              <a:rPr lang="en-US" altLang="de-DE" sz="130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70499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0F5E5E4-7479-440E-9F1A-BDECCD3FE250}" type="slidenum">
              <a:rPr lang="en-US" altLang="de-DE" sz="130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98178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0F5E5E4-7479-440E-9F1A-BDECCD3FE250}" type="slidenum">
              <a:rPr lang="en-US" altLang="de-DE" sz="130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98178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2DC6FA-B8CB-4D5C-A461-6E100DF33258}" type="slidenum">
              <a:rPr lang="en-US" altLang="de-DE" sz="130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27343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F91C217-2F4D-477C-8C7D-EA8944A02095}" type="slidenum">
              <a:rPr lang="en-US" altLang="de-DE" sz="130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53823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49A450-4FBC-4297-BF9A-44C5658051E6}" type="slidenum">
              <a:rPr lang="en-US" altLang="de-DE" sz="130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69327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49A450-4FBC-4297-BF9A-44C5658051E6}" type="slidenum">
              <a:rPr lang="en-US" altLang="de-DE" sz="130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693275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49A450-4FBC-4297-BF9A-44C5658051E6}" type="slidenum">
              <a:rPr lang="en-US" altLang="de-DE" sz="130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69327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29F912C-A073-4009-93DC-8116AF613858}" type="slidenum">
              <a:rPr lang="en-US" altLang="de-DE" sz="130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756844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741D927-B558-432F-86DE-3ED36BD874F8}" type="slidenum">
              <a:rPr lang="en-US" altLang="de-DE" sz="130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59698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21E0733-5D59-4B20-8421-6D3194F4510A}" type="slidenum">
              <a:rPr lang="en-US" altLang="de-DE" sz="130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14743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21E0733-5D59-4B20-8421-6D3194F4510A}" type="slidenum">
              <a:rPr lang="en-US" altLang="de-DE" sz="130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14743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21E0733-5D59-4B20-8421-6D3194F4510A}" type="slidenum">
              <a:rPr lang="en-US" altLang="de-DE" sz="130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14743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CFB2852-84D4-419A-A63C-1F922BAFEDDC}" type="slidenum">
              <a:rPr lang="en-US" altLang="de-DE" sz="130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649607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18F8058-05F6-4BAC-9193-8B9FA6C34CF6}" type="slidenum">
              <a:rPr lang="en-US" altLang="de-DE" sz="130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326984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E1A6720-DB22-4DF6-BF1C-963254D63426}" type="slidenum">
              <a:rPr lang="en-US" altLang="de-DE" sz="130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534593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0A134F3-5B3F-4110-8138-2360EE117DA0}" type="slidenum">
              <a:rPr lang="en-US" altLang="de-DE" sz="130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83710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4943A38-C1F2-4227-9C0C-AEE6E748F05A}" type="slidenum">
              <a:rPr lang="en-US" altLang="de-DE" sz="130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583706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D7AE5D7-5D2A-4BF4-A111-7DB0AEC38C58}" type="slidenum">
              <a:rPr lang="en-US" altLang="de-DE" sz="130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927966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75078CD-9F81-4663-B5D0-CEB73A4601DC}" type="slidenum">
              <a:rPr lang="en-US" altLang="de-DE" sz="130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471891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1953808-6FA9-4716-9BDC-1CC45FA97ED5}" type="slidenum">
              <a:rPr lang="en-US" altLang="de-DE" sz="130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018479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44E252D-A45B-45D0-AF5D-7F052F911CF4}" type="slidenum">
              <a:rPr lang="en-US" altLang="de-DE" sz="130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706729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0133A1D-DF68-459F-9588-3BBFFE89444A}" type="slidenum">
              <a:rPr lang="en-US" altLang="de-DE" sz="130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368518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A6DE582-361D-4718-A994-66C9F20A47CD}" type="slidenum">
              <a:rPr lang="en-US" altLang="de-DE" sz="1300">
                <a:latin typeface="Verdana" panose="020B0604030504040204" pitchFamily="34" charset="0"/>
              </a:rPr>
              <a:pPr>
                <a:spcBef>
                  <a:spcPct val="0"/>
                </a:spcBef>
              </a:pPr>
              <a:t>32</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12011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3B2227E-216F-4791-837B-73FF1C78C0D5}" type="slidenum">
              <a:rPr lang="en-US" altLang="de-DE" sz="130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1026"/>
          <p:cNvSpPr>
            <a:spLocks noGrp="1" noRot="1" noChangeAspect="1" noChangeArrowheads="1" noTextEdit="1"/>
          </p:cNvSpPr>
          <p:nvPr>
            <p:ph type="sldImg"/>
          </p:nvPr>
        </p:nvSpPr>
        <p:spPr>
          <a:xfrm>
            <a:off x="138113" y="768350"/>
            <a:ext cx="6823075" cy="3836988"/>
          </a:xfrm>
          <a:ln/>
        </p:spPr>
      </p:sp>
      <p:sp>
        <p:nvSpPr>
          <p:cNvPr id="706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619851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AF13EBD-6D83-4F67-B85C-37B6EFC6D759}" type="slidenum">
              <a:rPr lang="en-US" altLang="de-DE" sz="130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823659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7175902-7266-422B-95C4-0D9CAFA8EC13}" type="slidenum">
              <a:rPr lang="en-US" altLang="de-DE" sz="130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861569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0551C07-924F-4B92-8A0C-46CEDD045E27}" type="slidenum">
              <a:rPr lang="en-US" altLang="de-DE" sz="130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49873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0551C07-924F-4B92-8A0C-46CEDD045E27}" type="slidenum">
              <a:rPr lang="en-US" altLang="de-DE" sz="130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49873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0551C07-924F-4B92-8A0C-46CEDD045E27}" type="slidenum">
              <a:rPr lang="en-US" altLang="de-DE" sz="130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49873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0551C07-924F-4B92-8A0C-46CEDD045E27}" type="slidenum">
              <a:rPr lang="en-US" altLang="de-DE" sz="130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749873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5319987-10B6-4D22-8159-9F8F23647BAE}" type="slidenum">
              <a:rPr lang="en-US" altLang="de-DE" sz="130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508269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FF089B1-A84B-4AEB-AC9B-85FFE069D4CB}" type="slidenum">
              <a:rPr lang="en-US" altLang="de-DE" sz="130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53637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A577949-A971-47A9-8483-9126876C7715}" type="slidenum">
              <a:rPr lang="en-US" altLang="de-DE" sz="130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94674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A774678-0B9A-4140-A53A-FC6C8467948E}" type="slidenum">
              <a:rPr lang="en-US" altLang="de-DE" sz="130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149042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CE660D1-29AA-4152-9543-094429036C42}" type="slidenum">
              <a:rPr lang="en-US" altLang="de-DE" sz="130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149191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7248091-5DC3-4B5F-9321-F9A214D0C5A5}" type="slidenum">
              <a:rPr lang="en-US" altLang="de-DE" sz="130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171275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23716F1-D0C1-4EEA-83BE-EE8D6F0C7B83}" type="slidenum">
              <a:rPr lang="en-US" altLang="de-DE" sz="130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544349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847F110-3374-4BF2-894A-01AE6744C89E}" type="slidenum">
              <a:rPr lang="en-US" altLang="de-DE" sz="130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118182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D28816D-6BB3-40B1-8112-D35D88CAAF19}" type="slidenum">
              <a:rPr lang="en-US" altLang="de-DE" sz="130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544252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4A026A6-F506-4D03-8210-5FE0FFF696AC}" type="slidenum">
              <a:rPr lang="en-US" altLang="de-DE" sz="130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290111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4B92690-5AB8-407C-B484-F41A0E6EDAF6}" type="slidenum">
              <a:rPr lang="en-US" altLang="de-DE" sz="130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375229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4B92690-5AB8-407C-B484-F41A0E6EDAF6}" type="slidenum">
              <a:rPr lang="en-US" altLang="de-DE" sz="130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375229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4B92690-5AB8-407C-B484-F41A0E6EDAF6}" type="slidenum">
              <a:rPr lang="en-US" altLang="de-DE" sz="130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375229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4C09D33-03D0-4D4C-B201-99A98CB84972}" type="slidenum">
              <a:rPr lang="en-US" altLang="de-DE" sz="130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130495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F0AB6A8-76EE-4597-A19B-28857D55E746}" type="slidenum">
              <a:rPr lang="en-US" altLang="de-DE" sz="130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433724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38113" y="768350"/>
            <a:ext cx="6823075" cy="3836988"/>
          </a:xfrm>
          <a:ln/>
        </p:spPr>
      </p:sp>
      <p:sp>
        <p:nvSpPr>
          <p:cNvPr id="117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10592770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38113" y="768350"/>
            <a:ext cx="6823075" cy="3836988"/>
          </a:xfrm>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Tree>
    <p:extLst>
      <p:ext uri="{BB962C8B-B14F-4D97-AF65-F5344CB8AC3E}">
        <p14:creationId xmlns:p14="http://schemas.microsoft.com/office/powerpoint/2010/main" val="31673145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1 – Pripisivanje:Prebacivanje krivice i preuzimanje zasluga</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Metakognitivni Trening 1 – Pripisivanje:Prebacivanje krivice i preuzimanje zasluga</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1 – Pripisivanje:Prebacivanje krivice i preuzimanje zasluga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Metakognitivni Trening 1 – Pripisivanje:Prebacivanje krivice i preuzimanje zasluga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Metakognitivni Trening 1 – Pripisivanje:Prebacivanje krivice i preuzimanje zasluga</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Metakognitivni Trening 1 – Pripisivanje:Prebacivanje krivice i preuzimanje zasluga</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Metakognitivni Trening 1 – Pripisivanje:Prebacivanje krivice i preuzimanje zasluga</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Metakognitivni Trening 1 – Pripisivanje:Prebacivanje krivice i preuzimanje zasluga</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MKT 1 B – Pripisivanje: Prebacivanje krivice i preuzimanje zasluga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a:solidFill>
                  <a:srgbClr val="004992"/>
                </a:solidFill>
              </a:rPr>
              <a:t> (11|22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426345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Pripisivanje: Prebacivanje krivice i preuzimanje zasluga</a:t>
            </a:r>
            <a:endParaRPr lang="de-DE" altLang="de-DE" sz="3600">
              <a:latin typeface="+mn-lt"/>
              <a:ea typeface="+mn-ea"/>
              <a:cs typeface="+mn-cs"/>
            </a:endParaRPr>
          </a:p>
        </p:txBody>
      </p:sp>
      <p:sp>
        <p:nvSpPr>
          <p:cNvPr id="10242" name="Rectangle 2"/>
          <p:cNvSpPr>
            <a:spLocks noGrp="1" noChangeArrowheads="1"/>
          </p:cNvSpPr>
          <p:nvPr>
            <p:ph idx="1"/>
          </p:nvPr>
        </p:nvSpPr>
        <p:spPr>
          <a:noFill/>
        </p:spPr>
        <p:txBody>
          <a:bodyPr>
            <a:noAutofit/>
          </a:bodyPr>
          <a:lstStyle/>
          <a:p>
            <a:pPr eaLnBrk="1" hangingPunct="1">
              <a:tabLst>
                <a:tab pos="0" algn="l"/>
              </a:tabLst>
            </a:pPr>
            <a:r>
              <a:rPr lang="hr-HR" altLang="de-DE" sz="2400" dirty="0">
                <a:solidFill>
                  <a:srgbClr val="333333"/>
                </a:solidFill>
              </a:rPr>
              <a:t>Pripisivanje</a:t>
            </a:r>
            <a:r>
              <a:rPr lang="en-US" altLang="de-DE" sz="2400" dirty="0">
                <a:solidFill>
                  <a:srgbClr val="333333"/>
                </a:solidFill>
              </a:rPr>
              <a:t> = </a:t>
            </a:r>
            <a:r>
              <a:rPr lang="hr-HR" altLang="de-DE" sz="2400" dirty="0">
                <a:solidFill>
                  <a:srgbClr val="333333"/>
                </a:solidFill>
              </a:rPr>
              <a:t>povezivanje</a:t>
            </a:r>
            <a:r>
              <a:rPr lang="en-US" altLang="de-DE" sz="2400" dirty="0">
                <a:solidFill>
                  <a:srgbClr val="333333"/>
                </a:solidFill>
              </a:rPr>
              <a:t> </a:t>
            </a:r>
            <a:r>
              <a:rPr lang="hr-HR" altLang="de-DE" sz="2400" dirty="0">
                <a:solidFill>
                  <a:srgbClr val="333333"/>
                </a:solidFill>
              </a:rPr>
              <a:t>uzroka sa događajima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prebacivanje krivice i preuzimanje zasluga</a:t>
            </a:r>
            <a:r>
              <a:rPr lang="en-US"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Pripisivanje: Prebacivanje krivice i preuzimanje zasluga</a:t>
            </a:r>
            <a:endParaRPr lang="de-DE" altLang="de-DE" sz="3600">
              <a:latin typeface="+mn-lt"/>
              <a:ea typeface="+mn-ea"/>
              <a:cs typeface="+mn-cs"/>
            </a:endParaRPr>
          </a:p>
        </p:txBody>
      </p:sp>
      <p:sp>
        <p:nvSpPr>
          <p:cNvPr id="10242" name="Rectangle 2"/>
          <p:cNvSpPr>
            <a:spLocks noGrp="1" noChangeArrowheads="1"/>
          </p:cNvSpPr>
          <p:nvPr>
            <p:ph idx="1"/>
          </p:nvPr>
        </p:nvSpPr>
        <p:spPr>
          <a:noFill/>
        </p:spPr>
        <p:txBody>
          <a:bodyPr>
            <a:noAutofit/>
          </a:bodyPr>
          <a:lstStyle/>
          <a:p>
            <a:pPr eaLnBrk="1" hangingPunct="1">
              <a:tabLst>
                <a:tab pos="0" algn="l"/>
              </a:tabLst>
            </a:pPr>
            <a:r>
              <a:rPr lang="hr-HR" altLang="de-DE" sz="2400" dirty="0">
                <a:solidFill>
                  <a:srgbClr val="333333"/>
                </a:solidFill>
              </a:rPr>
              <a:t>Pripisivanje</a:t>
            </a:r>
            <a:r>
              <a:rPr lang="en-US" altLang="de-DE" sz="2400" dirty="0">
                <a:solidFill>
                  <a:srgbClr val="333333"/>
                </a:solidFill>
              </a:rPr>
              <a:t> = </a:t>
            </a:r>
            <a:r>
              <a:rPr lang="hr-HR" altLang="de-DE" sz="2400" dirty="0">
                <a:solidFill>
                  <a:srgbClr val="333333"/>
                </a:solidFill>
              </a:rPr>
              <a:t>povezivanje</a:t>
            </a:r>
            <a:r>
              <a:rPr lang="en-US" altLang="de-DE" sz="2400" dirty="0">
                <a:solidFill>
                  <a:srgbClr val="333333"/>
                </a:solidFill>
              </a:rPr>
              <a:t> </a:t>
            </a:r>
            <a:r>
              <a:rPr lang="hr-HR" altLang="de-DE" sz="2400" dirty="0">
                <a:solidFill>
                  <a:srgbClr val="333333"/>
                </a:solidFill>
              </a:rPr>
              <a:t>uzroka sa događajima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prebacivanje krivice i preuzimanje zasluga</a:t>
            </a:r>
            <a:r>
              <a:rPr lang="en-US" altLang="de-DE" sz="2400" dirty="0">
                <a:solidFill>
                  <a:srgbClr val="333333"/>
                </a:solidFill>
              </a:rPr>
              <a:t>)</a:t>
            </a:r>
          </a:p>
          <a:p>
            <a:pPr lvl="0" defTabSz="914400" fontAlgn="base"/>
            <a:r>
              <a:rPr lang="hr-HR" altLang="de-DE" sz="2400" dirty="0">
                <a:solidFill>
                  <a:srgbClr val="333333"/>
                </a:solidFill>
              </a:rPr>
              <a:t>Često ne opažamo</a:t>
            </a:r>
            <a:r>
              <a:rPr lang="en-US" altLang="de-DE" sz="2400" dirty="0">
                <a:solidFill>
                  <a:srgbClr val="333333"/>
                </a:solidFill>
              </a:rPr>
              <a:t> </a:t>
            </a:r>
            <a:r>
              <a:rPr lang="hr-HR" altLang="de-DE" sz="2400" dirty="0">
                <a:solidFill>
                  <a:srgbClr val="333333"/>
                </a:solidFill>
              </a:rPr>
              <a:t>da isti događaj</a:t>
            </a:r>
            <a:r>
              <a:rPr lang="en-US" altLang="de-DE" sz="2400" dirty="0">
                <a:solidFill>
                  <a:srgbClr val="333333"/>
                </a:solidFill>
              </a:rPr>
              <a:t> </a:t>
            </a:r>
            <a:r>
              <a:rPr lang="hr-HR" altLang="de-DE" sz="2400" dirty="0">
                <a:solidFill>
                  <a:srgbClr val="333333"/>
                </a:solidFill>
              </a:rPr>
              <a:t>može imati veoma različite </a:t>
            </a:r>
            <a:r>
              <a:rPr lang="hr-HR" altLang="de-DE" sz="2400">
                <a:solidFill>
                  <a:srgbClr val="333333"/>
                </a:solidFill>
              </a:rPr>
              <a:t>uzroke</a:t>
            </a:r>
            <a:r>
              <a:rPr lang="en-US" altLang="de-DE" sz="240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3953792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Pripisivanje: Prebacivanje krivice i preuzimanje zasluga</a:t>
            </a:r>
            <a:endParaRPr lang="de-DE" altLang="de-DE" sz="3600">
              <a:latin typeface="+mn-lt"/>
              <a:ea typeface="+mn-ea"/>
              <a:cs typeface="+mn-cs"/>
            </a:endParaRPr>
          </a:p>
        </p:txBody>
      </p:sp>
      <p:sp>
        <p:nvSpPr>
          <p:cNvPr id="10242" name="Rectangle 2"/>
          <p:cNvSpPr>
            <a:spLocks noGrp="1" noChangeArrowheads="1"/>
          </p:cNvSpPr>
          <p:nvPr>
            <p:ph idx="1"/>
          </p:nvPr>
        </p:nvSpPr>
        <p:spPr>
          <a:noFill/>
        </p:spPr>
        <p:txBody>
          <a:bodyPr>
            <a:noAutofit/>
          </a:bodyPr>
          <a:lstStyle/>
          <a:p>
            <a:pPr eaLnBrk="1" hangingPunct="1">
              <a:tabLst>
                <a:tab pos="0" algn="l"/>
              </a:tabLst>
            </a:pPr>
            <a:r>
              <a:rPr lang="hr-HR" altLang="de-DE" sz="2400" dirty="0">
                <a:solidFill>
                  <a:srgbClr val="333333"/>
                </a:solidFill>
              </a:rPr>
              <a:t>Pripisivanje</a:t>
            </a:r>
            <a:r>
              <a:rPr lang="en-US" altLang="de-DE" sz="2400" dirty="0">
                <a:solidFill>
                  <a:srgbClr val="333333"/>
                </a:solidFill>
              </a:rPr>
              <a:t> = </a:t>
            </a:r>
            <a:r>
              <a:rPr lang="hr-HR" altLang="de-DE" sz="2400" dirty="0">
                <a:solidFill>
                  <a:srgbClr val="333333"/>
                </a:solidFill>
              </a:rPr>
              <a:t>povezivanje</a:t>
            </a:r>
            <a:r>
              <a:rPr lang="en-US" altLang="de-DE" sz="2400" dirty="0">
                <a:solidFill>
                  <a:srgbClr val="333333"/>
                </a:solidFill>
              </a:rPr>
              <a:t> </a:t>
            </a:r>
            <a:r>
              <a:rPr lang="hr-HR" altLang="de-DE" sz="2400" dirty="0">
                <a:solidFill>
                  <a:srgbClr val="333333"/>
                </a:solidFill>
              </a:rPr>
              <a:t>uzroka sa događajima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prebacivanje krivice i preuzimanje zasluga</a:t>
            </a:r>
            <a:r>
              <a:rPr lang="en-US" altLang="de-DE" sz="2400" dirty="0">
                <a:solidFill>
                  <a:srgbClr val="333333"/>
                </a:solidFill>
              </a:rPr>
              <a:t>)</a:t>
            </a:r>
          </a:p>
          <a:p>
            <a:pPr lvl="0" defTabSz="914400" fontAlgn="base"/>
            <a:r>
              <a:rPr lang="hr-HR" altLang="de-DE" sz="2400" dirty="0">
                <a:solidFill>
                  <a:srgbClr val="333333"/>
                </a:solidFill>
              </a:rPr>
              <a:t>Često ne opažamo</a:t>
            </a:r>
            <a:r>
              <a:rPr lang="en-US" altLang="de-DE" sz="2400" dirty="0">
                <a:solidFill>
                  <a:srgbClr val="333333"/>
                </a:solidFill>
              </a:rPr>
              <a:t> </a:t>
            </a:r>
            <a:r>
              <a:rPr lang="hr-HR" altLang="de-DE" sz="2400" dirty="0">
                <a:solidFill>
                  <a:srgbClr val="333333"/>
                </a:solidFill>
              </a:rPr>
              <a:t>da isti događaj</a:t>
            </a:r>
            <a:r>
              <a:rPr lang="en-US" altLang="de-DE" sz="2400" dirty="0">
                <a:solidFill>
                  <a:srgbClr val="333333"/>
                </a:solidFill>
              </a:rPr>
              <a:t> </a:t>
            </a:r>
            <a:r>
              <a:rPr lang="hr-HR" altLang="de-DE" sz="2400" dirty="0">
                <a:solidFill>
                  <a:srgbClr val="333333"/>
                </a:solidFill>
              </a:rPr>
              <a:t>može imati veoma različite uzroke</a:t>
            </a:r>
            <a:r>
              <a:rPr lang="en-US" altLang="de-DE" sz="2400" dirty="0">
                <a:solidFill>
                  <a:srgbClr val="333333"/>
                </a:solidFill>
              </a:rPr>
              <a:t>.</a:t>
            </a:r>
          </a:p>
          <a:p>
            <a:pPr lvl="0" defTabSz="914400" fontAlgn="base"/>
            <a:endParaRPr lang="en-US" altLang="de-DE" sz="2400" dirty="0">
              <a:solidFill>
                <a:srgbClr val="333333"/>
              </a:solidFill>
            </a:endParaRPr>
          </a:p>
          <a:p>
            <a:pPr lvl="0" defTabSz="914400" fontAlgn="base"/>
            <a:r>
              <a:rPr lang="hr-HR" altLang="de-DE" sz="2400" b="1" dirty="0">
                <a:solidFill>
                  <a:srgbClr val="004992"/>
                </a:solidFill>
              </a:rPr>
              <a:t>Koji uzroci su mogli doprinijeti sledećoj situaciji</a:t>
            </a:r>
            <a:r>
              <a:rPr lang="de-DE" altLang="de-DE" sz="2400" b="1" dirty="0">
                <a:solidFill>
                  <a:srgbClr val="004992"/>
                </a:solidFill>
              </a:rPr>
              <a:t>?</a:t>
            </a:r>
            <a:br>
              <a:rPr lang="de-DE" altLang="de-DE" sz="2400" b="1" dirty="0">
                <a:solidFill>
                  <a:srgbClr val="004992"/>
                </a:solidFill>
              </a:rPr>
            </a:br>
            <a:r>
              <a:rPr lang="hr-HR" altLang="de-DE" sz="2400" dirty="0">
                <a:solidFill>
                  <a:srgbClr val="333333"/>
                </a:solidFill>
              </a:rPr>
              <a:t>Dobra prijateljica te nije zvala za rođendan</a:t>
            </a: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3158494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Objašnjenja</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hr-HR" altLang="de-DE" sz="2400" dirty="0">
                <a:solidFill>
                  <a:srgbClr val="333333"/>
                </a:solidFill>
              </a:rPr>
              <a:t>Zašto te prijateljica nije zvala?</a:t>
            </a:r>
          </a:p>
          <a:p>
            <a:pPr lvl="0" defTabSz="914400" fontAlgn="base"/>
            <a:r>
              <a:rPr lang="hr-HR" altLang="de-DE" sz="2400" dirty="0">
                <a:solidFill>
                  <a:srgbClr val="004992"/>
                </a:solidFill>
              </a:rPr>
              <a:t>Moguća</a:t>
            </a:r>
            <a:r>
              <a:rPr lang="en-CA" altLang="de-DE" sz="2400" dirty="0">
                <a:solidFill>
                  <a:srgbClr val="004992"/>
                </a:solidFill>
              </a:rPr>
              <a:t> </a:t>
            </a:r>
            <a:r>
              <a:rPr lang="hr-HR" altLang="de-DE" sz="2400" dirty="0">
                <a:solidFill>
                  <a:srgbClr val="004992"/>
                </a:solidFill>
              </a:rPr>
              <a:t>pripisivanja</a:t>
            </a:r>
            <a:r>
              <a:rPr lang="en-CA" altLang="de-DE" sz="2400" dirty="0">
                <a:solidFill>
                  <a:srgbClr val="004992"/>
                </a:solidFill>
              </a:rPr>
              <a:t> </a:t>
            </a:r>
            <a:r>
              <a:rPr lang="hr-HR" altLang="de-DE" sz="2400" dirty="0">
                <a:solidFill>
                  <a:srgbClr val="004992"/>
                </a:solidFill>
              </a:rPr>
              <a:t>za ovo</a:t>
            </a:r>
            <a:r>
              <a:rPr lang="en-CA" altLang="de-DE" sz="2400" dirty="0">
                <a:solidFill>
                  <a:srgbClr val="004992"/>
                </a:solidFill>
              </a:rPr>
              <a:t> </a:t>
            </a:r>
            <a:r>
              <a:rPr lang="hr-HR" altLang="de-DE" sz="2400" dirty="0">
                <a:solidFill>
                  <a:srgbClr val="004992"/>
                </a:solidFill>
              </a:rPr>
              <a:t>ponašanje</a:t>
            </a:r>
            <a:r>
              <a:rPr lang="en-CA" altLang="de-DE" sz="2400" dirty="0">
                <a:solidFill>
                  <a:srgbClr val="004992"/>
                </a:solidFill>
              </a:rPr>
              <a:t>…</a:t>
            </a:r>
          </a:p>
          <a:p>
            <a:pPr lvl="0" defTabSz="914400" fontAlgn="base"/>
            <a:r>
              <a:rPr lang="hr-HR"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Objašnjenja</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hr-HR" altLang="de-DE" sz="2400" dirty="0">
                <a:solidFill>
                  <a:srgbClr val="333333"/>
                </a:solidFill>
              </a:rPr>
              <a:t>Zašto te prijateljica nije zvala?</a:t>
            </a:r>
          </a:p>
          <a:p>
            <a:pPr lvl="0" defTabSz="914400" fontAlgn="base"/>
            <a:r>
              <a:rPr lang="hr-HR" altLang="de-DE" sz="2400" dirty="0">
                <a:solidFill>
                  <a:srgbClr val="004992"/>
                </a:solidFill>
              </a:rPr>
              <a:t>Moguća</a:t>
            </a:r>
            <a:r>
              <a:rPr lang="en-CA" altLang="de-DE" sz="2400" dirty="0">
                <a:solidFill>
                  <a:srgbClr val="004992"/>
                </a:solidFill>
              </a:rPr>
              <a:t> </a:t>
            </a:r>
            <a:r>
              <a:rPr lang="hr-HR" altLang="de-DE" sz="2400" dirty="0">
                <a:solidFill>
                  <a:srgbClr val="004992"/>
                </a:solidFill>
              </a:rPr>
              <a:t>pripisivanja</a:t>
            </a:r>
            <a:r>
              <a:rPr lang="en-CA" altLang="de-DE" sz="2400" dirty="0">
                <a:solidFill>
                  <a:srgbClr val="004992"/>
                </a:solidFill>
              </a:rPr>
              <a:t> </a:t>
            </a:r>
            <a:r>
              <a:rPr lang="hr-HR" altLang="de-DE" sz="2400" dirty="0">
                <a:solidFill>
                  <a:srgbClr val="004992"/>
                </a:solidFill>
              </a:rPr>
              <a:t>za ovo</a:t>
            </a:r>
            <a:r>
              <a:rPr lang="en-CA" altLang="de-DE" sz="2400" dirty="0">
                <a:solidFill>
                  <a:srgbClr val="004992"/>
                </a:solidFill>
              </a:rPr>
              <a:t> </a:t>
            </a:r>
            <a:r>
              <a:rPr lang="hr-HR" altLang="de-DE" sz="2400" dirty="0">
                <a:solidFill>
                  <a:srgbClr val="004992"/>
                </a:solidFill>
              </a:rPr>
              <a:t>ponašanje</a:t>
            </a:r>
            <a:r>
              <a:rPr lang="en-CA" altLang="de-DE" sz="2400" dirty="0">
                <a:solidFill>
                  <a:srgbClr val="004992"/>
                </a:solidFill>
              </a:rPr>
              <a:t>…</a:t>
            </a:r>
          </a:p>
          <a:p>
            <a:pPr marL="342900" lvl="0" indent="-342900" defTabSz="914400" fontAlgn="base">
              <a:buClr>
                <a:srgbClr val="333333"/>
              </a:buClr>
              <a:buFont typeface="WingDings"/>
              <a:buChar char=""/>
            </a:pPr>
            <a:r>
              <a:rPr lang="hr-HR" altLang="de-DE" sz="2400" dirty="0">
                <a:solidFill>
                  <a:srgbClr val="333333"/>
                </a:solidFill>
              </a:rPr>
              <a:t>Nisam joj bitan</a:t>
            </a:r>
            <a:r>
              <a:rPr lang="en-CA" altLang="de-DE" sz="2400" dirty="0">
                <a:solidFill>
                  <a:srgbClr val="333333"/>
                </a:solidFill>
              </a:rPr>
              <a:t>. </a:t>
            </a:r>
            <a:r>
              <a:rPr lang="hr-HR" altLang="de-DE" sz="2400" dirty="0">
                <a:solidFill>
                  <a:srgbClr val="333333"/>
                </a:solidFill>
              </a:rPr>
              <a:t>Da je u pitanju neko drugi</a:t>
            </a:r>
            <a:r>
              <a:rPr lang="de-DE" altLang="de-DE" sz="2400" dirty="0">
                <a:solidFill>
                  <a:srgbClr val="333333"/>
                </a:solidFill>
              </a:rPr>
              <a:t> </a:t>
            </a:r>
            <a:r>
              <a:rPr lang="hr-HR" altLang="de-DE" sz="2400" dirty="0">
                <a:solidFill>
                  <a:srgbClr val="333333"/>
                </a:solidFill>
              </a:rPr>
              <a:t>ne bi zaboravila</a:t>
            </a:r>
            <a:r>
              <a:rPr lang="de-DE" altLang="de-DE" sz="2400" dirty="0">
                <a:solidFill>
                  <a:srgbClr val="333333"/>
                </a:solidFill>
              </a:rPr>
              <a:t>.</a:t>
            </a:r>
            <a:endParaRPr lang="en-CA"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Veoma je neorganizovana žena i</a:t>
            </a:r>
            <a:r>
              <a:rPr lang="en-CA" altLang="de-DE" sz="2400" dirty="0">
                <a:solidFill>
                  <a:srgbClr val="333333"/>
                </a:solidFill>
              </a:rPr>
              <a:t> </a:t>
            </a:r>
            <a:r>
              <a:rPr lang="hr-HR" altLang="de-DE" sz="2400" dirty="0">
                <a:solidFill>
                  <a:srgbClr val="333333"/>
                </a:solidFill>
              </a:rPr>
              <a:t>može zaboraviti čak i sopstveni rođendan.</a:t>
            </a:r>
            <a:endParaRPr lang="en-CA"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Ima važan ispit da polaže i nema vremena nizašta drugo.</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Objašnjenja</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Zašto te prijateljica nije zvala</a:t>
            </a:r>
            <a:r>
              <a:rPr lang="en-CA" altLang="de-DE" sz="2400" dirty="0">
                <a:solidFill>
                  <a:srgbClr val="333333"/>
                </a:solidFill>
              </a:rPr>
              <a:t>?</a:t>
            </a:r>
          </a:p>
          <a:p>
            <a:pPr lvl="0" defTabSz="914377"/>
            <a:r>
              <a:rPr lang="hr-HR" altLang="de-DE" sz="2400" dirty="0">
                <a:solidFill>
                  <a:srgbClr val="004992"/>
                </a:solidFill>
              </a:rPr>
              <a:t>Moguća pripisivanja za ovo ponašanje…</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10" name="Group 68"/>
          <p:cNvGraphicFramePr>
            <a:graphicFrameLocks/>
          </p:cNvGraphicFramePr>
          <p:nvPr>
            <p:extLst>
              <p:ext uri="{D42A27DB-BD31-4B8C-83A1-F6EECF244321}">
                <p14:modId xmlns:p14="http://schemas.microsoft.com/office/powerpoint/2010/main" val="3857223644"/>
              </p:ext>
            </p:extLst>
          </p:nvPr>
        </p:nvGraphicFramePr>
        <p:xfrm>
          <a:off x="408955" y="3471161"/>
          <a:ext cx="11376000" cy="1936952"/>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…ja lično</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err="1">
                          <a:ln>
                            <a:noFill/>
                          </a:ln>
                          <a:solidFill>
                            <a:srgbClr val="333333"/>
                          </a:solidFill>
                          <a:effectLst/>
                          <a:latin typeface="+mj-lt"/>
                          <a:cs typeface="Times New Roman" pitchFamily="18" charset="0"/>
                        </a:rPr>
                        <a:t>Nisam</a:t>
                      </a:r>
                      <a:r>
                        <a:rPr kumimoji="0" lang="es-ES" sz="2400" b="0" i="0" u="none" strike="noStrike" cap="none" normalizeH="0" baseline="0" dirty="0">
                          <a:ln>
                            <a:noFill/>
                          </a:ln>
                          <a:solidFill>
                            <a:srgbClr val="333333"/>
                          </a:solidFill>
                          <a:effectLst/>
                          <a:latin typeface="+mj-lt"/>
                          <a:cs typeface="Times New Roman" pitchFamily="18" charset="0"/>
                        </a:rPr>
                        <a:t> </a:t>
                      </a:r>
                      <a:r>
                        <a:rPr kumimoji="0" lang="es-ES" sz="2400" b="0" i="0" u="none" strike="noStrike" cap="none" normalizeH="0" baseline="0" dirty="0" err="1">
                          <a:ln>
                            <a:noFill/>
                          </a:ln>
                          <a:solidFill>
                            <a:srgbClr val="333333"/>
                          </a:solidFill>
                          <a:effectLst/>
                          <a:latin typeface="+mj-lt"/>
                          <a:cs typeface="Times New Roman" pitchFamily="18" charset="0"/>
                        </a:rPr>
                        <a:t>joj</a:t>
                      </a:r>
                      <a:r>
                        <a:rPr kumimoji="0" lang="es-ES" sz="2400" b="0" i="0" u="none" strike="noStrike" cap="none" normalizeH="0" baseline="0" dirty="0">
                          <a:ln>
                            <a:noFill/>
                          </a:ln>
                          <a:solidFill>
                            <a:srgbClr val="333333"/>
                          </a:solidFill>
                          <a:effectLst/>
                          <a:latin typeface="+mj-lt"/>
                          <a:cs typeface="Times New Roman" pitchFamily="18" charset="0"/>
                        </a:rPr>
                        <a:t> </a:t>
                      </a:r>
                      <a:r>
                        <a:rPr kumimoji="0" lang="es-ES" sz="2400" b="0" i="0" u="none" strike="noStrike" cap="none" normalizeH="0" baseline="0" dirty="0" err="1">
                          <a:ln>
                            <a:noFill/>
                          </a:ln>
                          <a:solidFill>
                            <a:srgbClr val="333333"/>
                          </a:solidFill>
                          <a:effectLst/>
                          <a:latin typeface="+mj-lt"/>
                          <a:cs typeface="Times New Roman" pitchFamily="18" charset="0"/>
                        </a:rPr>
                        <a:t>dovoljno</a:t>
                      </a:r>
                      <a:r>
                        <a:rPr kumimoji="0" lang="es-ES" sz="2400" b="0" i="0" u="none" strike="noStrike" cap="none" normalizeH="0" baseline="0" dirty="0">
                          <a:ln>
                            <a:noFill/>
                          </a:ln>
                          <a:solidFill>
                            <a:srgbClr val="333333"/>
                          </a:solidFill>
                          <a:effectLst/>
                          <a:latin typeface="+mj-lt"/>
                          <a:cs typeface="Times New Roman" pitchFamily="18" charset="0"/>
                        </a:rPr>
                        <a:t> bitan.</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228600" marR="0" lvl="0" indent="-27432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…druge osobe</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j-lt"/>
                          <a:cs typeface="Times New Roman" pitchFamily="18" charset="0"/>
                        </a:rPr>
                        <a:t>Ona je </a:t>
                      </a:r>
                      <a:r>
                        <a:rPr kumimoji="0" lang="en-US" sz="2400" b="0" i="0" u="none" strike="noStrike" cap="none" normalizeH="0" baseline="0" dirty="0" err="1">
                          <a:ln>
                            <a:noFill/>
                          </a:ln>
                          <a:solidFill>
                            <a:srgbClr val="333333"/>
                          </a:solidFill>
                          <a:effectLst/>
                          <a:latin typeface="+mj-lt"/>
                          <a:cs typeface="Times New Roman" pitchFamily="18" charset="0"/>
                        </a:rPr>
                        <a:t>dezorganizovana</a:t>
                      </a:r>
                      <a:r>
                        <a:rPr kumimoji="0" lang="en-US" sz="2400" b="0" i="0" u="none" strike="noStrike" cap="none" normalizeH="0" baseline="0" dirty="0">
                          <a:ln>
                            <a:noFill/>
                          </a:ln>
                          <a:solidFill>
                            <a:srgbClr val="333333"/>
                          </a:solidFill>
                          <a:effectLst/>
                          <a:latin typeface="+mj-lt"/>
                          <a:cs typeface="Times New Roman" pitchFamily="18" charset="0"/>
                        </a:rPr>
                        <a:t>.</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228600" marR="0" lvl="0" indent="-274320"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s-ES" sz="2400" b="0" i="0" u="none" strike="noStrike" cap="none" normalizeH="0" baseline="0" dirty="0">
                          <a:ln>
                            <a:noFill/>
                          </a:ln>
                          <a:solidFill>
                            <a:srgbClr val="004992"/>
                          </a:solidFill>
                          <a:effectLst/>
                          <a:latin typeface="+mj-lt"/>
                          <a:cs typeface="Times New Roman" pitchFamily="18" charset="0"/>
                        </a:rPr>
                        <a:t>…</a:t>
                      </a:r>
                      <a:r>
                        <a:rPr kumimoji="0" lang="es-ES" sz="2400" b="0" i="0" u="none" strike="noStrike" cap="none" normalizeH="0" baseline="0" dirty="0" err="1">
                          <a:ln>
                            <a:noFill/>
                          </a:ln>
                          <a:solidFill>
                            <a:srgbClr val="004992"/>
                          </a:solidFill>
                          <a:effectLst/>
                          <a:latin typeface="+mj-lt"/>
                          <a:cs typeface="Times New Roman" pitchFamily="18" charset="0"/>
                        </a:rPr>
                        <a:t>situacija</a:t>
                      </a:r>
                      <a:r>
                        <a:rPr kumimoji="0" lang="es-ES" sz="2400" b="0" i="0" u="none" strike="noStrike" cap="none" normalizeH="0" baseline="0" dirty="0">
                          <a:ln>
                            <a:noFill/>
                          </a:ln>
                          <a:solidFill>
                            <a:srgbClr val="004992"/>
                          </a:solidFill>
                          <a:effectLst/>
                          <a:latin typeface="+mj-lt"/>
                          <a:cs typeface="Times New Roman" pitchFamily="18" charset="0"/>
                        </a:rPr>
                        <a:t> </a:t>
                      </a:r>
                      <a:r>
                        <a:rPr kumimoji="0" lang="es-ES" sz="2400" b="0" i="0" u="none" strike="noStrike" cap="none" normalizeH="0" baseline="0" dirty="0" err="1">
                          <a:ln>
                            <a:noFill/>
                          </a:ln>
                          <a:solidFill>
                            <a:srgbClr val="004992"/>
                          </a:solidFill>
                          <a:effectLst/>
                          <a:latin typeface="+mj-lt"/>
                          <a:cs typeface="Times New Roman" pitchFamily="18" charset="0"/>
                        </a:rPr>
                        <a:t>ili</a:t>
                      </a:r>
                      <a:r>
                        <a:rPr kumimoji="0" lang="es-ES" sz="2400" b="0" i="0" u="none" strike="noStrike" cap="none" normalizeH="0" baseline="0" dirty="0">
                          <a:ln>
                            <a:noFill/>
                          </a:ln>
                          <a:solidFill>
                            <a:srgbClr val="004992"/>
                          </a:solidFill>
                          <a:effectLst/>
                          <a:latin typeface="+mj-lt"/>
                          <a:cs typeface="Times New Roman" pitchFamily="18" charset="0"/>
                        </a:rPr>
                        <a:t> </a:t>
                      </a:r>
                      <a:r>
                        <a:rPr kumimoji="0" lang="es-ES" sz="2400" b="0" i="0" u="none" strike="noStrike" cap="none" normalizeH="0" baseline="0" dirty="0" err="1">
                          <a:ln>
                            <a:noFill/>
                          </a:ln>
                          <a:solidFill>
                            <a:srgbClr val="004992"/>
                          </a:solidFill>
                          <a:effectLst/>
                          <a:latin typeface="+mj-lt"/>
                          <a:cs typeface="Times New Roman" pitchFamily="18" charset="0"/>
                        </a:rPr>
                        <a:t>slučajnost</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j-lt"/>
                          <a:cs typeface="Times New Roman" pitchFamily="18" charset="0"/>
                        </a:rPr>
                        <a:t>Ima da </a:t>
                      </a:r>
                      <a:r>
                        <a:rPr kumimoji="0" lang="en-US" sz="2400" b="0" i="0" u="none" strike="noStrike" cap="none" normalizeH="0" baseline="0" dirty="0" err="1">
                          <a:ln>
                            <a:noFill/>
                          </a:ln>
                          <a:solidFill>
                            <a:srgbClr val="333333"/>
                          </a:solidFill>
                          <a:effectLst/>
                          <a:latin typeface="+mj-lt"/>
                          <a:cs typeface="Times New Roman" pitchFamily="18" charset="0"/>
                        </a:rPr>
                        <a:t>polaže</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ispit</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i</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nema</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vremena</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Prebacivanje krivice i preuzimanje zasluga</a:t>
            </a:r>
          </a:p>
        </p:txBody>
      </p:sp>
      <p:sp>
        <p:nvSpPr>
          <p:cNvPr id="4" name="Content Placeholder 3"/>
          <p:cNvSpPr>
            <a:spLocks noGrp="1"/>
          </p:cNvSpPr>
          <p:nvPr>
            <p:ph idx="1"/>
          </p:nvPr>
        </p:nvSpPr>
        <p:spPr/>
        <p:txBody>
          <a:bodyPr/>
          <a:lstStyle/>
          <a:p>
            <a:pPr lvl="0" defTabSz="914377"/>
            <a:r>
              <a:rPr lang="vi-VN" altLang="de-DE" sz="2400">
                <a:solidFill>
                  <a:srgbClr val="333333"/>
                </a:solidFill>
              </a:rPr>
              <a:t>Kako je prethodno pokazano, događaji mogu imati veoma različite osnovne činioce. </a:t>
            </a:r>
            <a:r>
              <a:rPr lang="vi-VN" altLang="de-DE" sz="2400" dirty="0">
                <a:solidFill>
                  <a:srgbClr val="333333"/>
                </a:solidFill>
              </a:rPr>
              <a:t>Čak šta više, u većini slučajeva kombinacija nekoliko uzroka doprinosi nastanku određene situacije. Uprkos tome, mnogi ljudi uzimaju u obzir samo jedan aspekt (npr. krivljenje drugih umjesto sebe ili suprotno).</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Otpuštaju te iz bolnice gotovo bez simptoma.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hr-HR" altLang="de-DE" sz="2400" dirty="0">
                <a:solidFill>
                  <a:srgbClr val="004992"/>
                </a:solidFill>
              </a:rPr>
              <a:t>Razlozi...</a:t>
            </a:r>
          </a:p>
          <a:p>
            <a:pPr lvl="0" defTabSz="914377"/>
            <a:r>
              <a:rPr lang="hr-HR" altLang="de-DE" sz="2400" dirty="0">
                <a:solidFill>
                  <a:srgbClr val="333333"/>
                </a:solidFill>
              </a:rPr>
              <a:t>...ja lično</a:t>
            </a:r>
          </a:p>
          <a:p>
            <a:pPr lvl="0" defTabSz="914377"/>
            <a:r>
              <a:rPr lang="hr-HR" altLang="de-DE" sz="2400" dirty="0">
                <a:solidFill>
                  <a:srgbClr val="333333"/>
                </a:solidFill>
              </a:rPr>
              <a:t>...druge osobe</a:t>
            </a:r>
          </a:p>
          <a:p>
            <a:pPr lvl="0" defTabSz="914377"/>
            <a:r>
              <a:rPr lang="hr-HR" altLang="de-DE" sz="2400" dirty="0">
                <a:solidFill>
                  <a:srgbClr val="333333"/>
                </a:solidFill>
              </a:rPr>
              <a:t>...a situacija ili slučajnost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1"/>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Otpuštaju te iz bolnice gotovo bez simptoma.</a:t>
            </a:r>
            <a:endParaRPr lang="en-US" altLang="de-DE" sz="3600" dirty="0">
              <a:latin typeface="+mn-lt"/>
              <a:ea typeface="+mn-ea"/>
              <a:cs typeface="+mn-cs"/>
            </a:endParaRPr>
          </a:p>
        </p:txBody>
      </p:sp>
      <p:sp>
        <p:nvSpPr>
          <p:cNvPr id="22530" name="Rectangle 3"/>
          <p:cNvSpPr>
            <a:spLocks noGrp="1" noChangeArrowheads="1"/>
          </p:cNvSpPr>
          <p:nvPr>
            <p:ph idx="1"/>
          </p:nvPr>
        </p:nvSpPr>
        <p:spPr/>
        <p:txBody>
          <a:bodyPr>
            <a:noAutofit/>
          </a:bodyPr>
          <a:lstStyle/>
          <a:p>
            <a:pPr eaLnBrk="1" hangingPunct="1">
              <a:lnSpc>
                <a:spcPct val="100000"/>
              </a:lnSpc>
              <a:spcBef>
                <a:spcPts val="1200"/>
              </a:spcBef>
            </a:pPr>
            <a:r>
              <a:rPr lang="hr-HR" altLang="de-DE" sz="1600" b="1" dirty="0">
                <a:solidFill>
                  <a:srgbClr val="004992"/>
                </a:solidFill>
              </a:rPr>
              <a:t>Objašnjenja</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hr-HR" altLang="de-DE" sz="1600" b="1" dirty="0">
                <a:solidFill>
                  <a:srgbClr val="004992"/>
                </a:solidFill>
              </a:rPr>
              <a:t>Ja lično</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hr-HR" altLang="de-DE" sz="1600" i="1" dirty="0">
                <a:solidFill>
                  <a:srgbClr val="333333"/>
                </a:solidFill>
              </a:rPr>
              <a:t>uticajni</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Proces oporavka je bio jako uspiješan jer sam bio visoko motivisan</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I</a:t>
            </a:r>
            <a:r>
              <a:rPr lang="hr-HR" altLang="de-DE" sz="1600" dirty="0">
                <a:solidFill>
                  <a:srgbClr val="333333"/>
                </a:solidFill>
              </a:rPr>
              <a:t>nsistirao sam na određenim terapijskim opcijama</a:t>
            </a:r>
            <a:r>
              <a:rPr lang="de-DE" altLang="de-DE" sz="1600" dirty="0">
                <a:solidFill>
                  <a:srgbClr val="333333"/>
                </a:solidFill>
              </a:rPr>
              <a:t>, </a:t>
            </a:r>
            <a:r>
              <a:rPr lang="hr-HR" altLang="de-DE" sz="1600" dirty="0">
                <a:solidFill>
                  <a:srgbClr val="333333"/>
                </a:solidFill>
              </a:rPr>
              <a:t>što je imalo glavnu ulogu u procesu liječenja</a:t>
            </a:r>
            <a:r>
              <a:rPr lang="de-DE" altLang="de-DE" sz="1600" dirty="0">
                <a:solidFill>
                  <a:srgbClr val="333333"/>
                </a:solidFill>
              </a:rPr>
              <a:t>.</a:t>
            </a:r>
          </a:p>
          <a:p>
            <a:pPr eaLnBrk="1" hangingPunct="1">
              <a:lnSpc>
                <a:spcPct val="100000"/>
              </a:lnSpc>
              <a:spcBef>
                <a:spcPts val="1200"/>
              </a:spcBef>
            </a:pPr>
            <a:r>
              <a:rPr lang="de-DE" altLang="de-DE" sz="1600" i="1" dirty="0">
                <a:solidFill>
                  <a:srgbClr val="333333"/>
                </a:solidFill>
              </a:rPr>
              <a:t>(</a:t>
            </a:r>
            <a:r>
              <a:rPr lang="hr-HR" altLang="de-DE" sz="1600" i="1" dirty="0">
                <a:solidFill>
                  <a:srgbClr val="333333"/>
                </a:solidFill>
              </a:rPr>
              <a:t>manje uticajni</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Po mom mišljenju</a:t>
            </a:r>
            <a:r>
              <a:rPr lang="de-DE" altLang="de-DE" sz="1600" dirty="0">
                <a:solidFill>
                  <a:srgbClr val="333333"/>
                </a:solidFill>
              </a:rPr>
              <a:t>, </a:t>
            </a:r>
            <a:r>
              <a:rPr lang="hr-HR" altLang="de-DE" sz="1600" dirty="0">
                <a:solidFill>
                  <a:srgbClr val="333333"/>
                </a:solidFill>
              </a:rPr>
              <a:t>oporavio bi se i bez</a:t>
            </a:r>
            <a:r>
              <a:rPr lang="de-DE" altLang="de-DE" sz="1600" dirty="0">
                <a:solidFill>
                  <a:srgbClr val="333333"/>
                </a:solidFill>
              </a:rPr>
              <a:t> </a:t>
            </a:r>
            <a:r>
              <a:rPr lang="hr-HR" altLang="de-DE" sz="1600" dirty="0">
                <a:solidFill>
                  <a:srgbClr val="333333"/>
                </a:solidFill>
              </a:rPr>
              <a:t>terapije</a:t>
            </a:r>
            <a:r>
              <a:rPr lang="de-DE" altLang="de-DE" sz="1600" dirty="0">
                <a:solidFill>
                  <a:srgbClr val="333333"/>
                </a:solidFill>
              </a:rPr>
              <a:t> &amp; </a:t>
            </a:r>
            <a:r>
              <a:rPr lang="hr-HR" altLang="de-DE" sz="1600" dirty="0">
                <a:solidFill>
                  <a:srgbClr val="333333"/>
                </a:solidFill>
              </a:rPr>
              <a:t>lijekova</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Oporavak je nastao usled mojih</a:t>
            </a:r>
            <a:r>
              <a:rPr lang="de-DE" altLang="de-DE" sz="1600" dirty="0">
                <a:solidFill>
                  <a:srgbClr val="333333"/>
                </a:solidFill>
              </a:rPr>
              <a:t> </a:t>
            </a:r>
            <a:r>
              <a:rPr lang="hr-HR" altLang="de-DE" sz="1600" i="1" dirty="0">
                <a:solidFill>
                  <a:srgbClr val="333333"/>
                </a:solidFill>
              </a:rPr>
              <a:t>odličnih gena</a:t>
            </a:r>
            <a:r>
              <a:rPr lang="de-DE" altLang="de-DE" sz="1600" i="1"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hr-HR" altLang="de-DE" sz="1600" b="1" dirty="0">
                <a:solidFill>
                  <a:srgbClr val="004992"/>
                </a:solidFill>
              </a:rPr>
              <a:t>Druge osobe</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Medicinsko osoblje u bolnici je visoko kompetentno</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Bez podrške moje porodice</a:t>
            </a:r>
            <a:r>
              <a:rPr lang="de-DE" altLang="de-DE" sz="1600" dirty="0">
                <a:solidFill>
                  <a:srgbClr val="333333"/>
                </a:solidFill>
              </a:rPr>
              <a:t>, </a:t>
            </a:r>
            <a:r>
              <a:rPr lang="hr-HR" altLang="de-DE" sz="1600" dirty="0">
                <a:solidFill>
                  <a:srgbClr val="333333"/>
                </a:solidFill>
              </a:rPr>
              <a:t>ne bi imao takav uspijeh</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hr-HR" altLang="de-DE" sz="1600" b="1" dirty="0">
                <a:solidFill>
                  <a:srgbClr val="004992"/>
                </a:solidFill>
              </a:rPr>
              <a:t>Situacija ili slučajnost</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Imao sam sreće da medicinsko osoblje</a:t>
            </a:r>
            <a:r>
              <a:rPr lang="de-DE" altLang="de-DE" sz="1600" dirty="0">
                <a:solidFill>
                  <a:srgbClr val="333333"/>
                </a:solidFill>
              </a:rPr>
              <a:t> </a:t>
            </a:r>
            <a:r>
              <a:rPr lang="hr-HR" altLang="de-DE" sz="1600" dirty="0">
                <a:solidFill>
                  <a:srgbClr val="333333"/>
                </a:solidFill>
              </a:rPr>
              <a:t>nije bilo prezaposleno kao obično</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Oporavak je nastao usled terapije lijekovima</a:t>
            </a:r>
            <a:r>
              <a:rPr lang="de-DE" altLang="de-DE" sz="1600" dirty="0">
                <a:solidFill>
                  <a:srgbClr val="333333"/>
                </a:solidFill>
              </a:rPr>
              <a:t>.</a:t>
            </a:r>
            <a:endParaRPr lang="de-DE" altLang="de-DE"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1"/>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Otpuštaju te iz bolnice gotovo bez simptoma.</a:t>
            </a:r>
            <a:endParaRPr lang="en-US" altLang="de-DE" sz="3600" dirty="0">
              <a:latin typeface="+mn-lt"/>
              <a:ea typeface="+mn-ea"/>
              <a:cs typeface="+mn-cs"/>
            </a:endParaRPr>
          </a:p>
        </p:txBody>
      </p:sp>
      <p:sp>
        <p:nvSpPr>
          <p:cNvPr id="22530" name="Rectangle 3"/>
          <p:cNvSpPr>
            <a:spLocks noGrp="1" noChangeArrowheads="1"/>
          </p:cNvSpPr>
          <p:nvPr>
            <p:ph idx="1"/>
          </p:nvPr>
        </p:nvSpPr>
        <p:spPr/>
        <p:txBody>
          <a:bodyPr>
            <a:noAutofit/>
          </a:bodyPr>
          <a:lstStyle/>
          <a:p>
            <a:pPr eaLnBrk="1" hangingPunct="1">
              <a:lnSpc>
                <a:spcPct val="100000"/>
              </a:lnSpc>
              <a:spcBef>
                <a:spcPts val="1200"/>
              </a:spcBef>
            </a:pPr>
            <a:r>
              <a:rPr lang="hr-HR" altLang="de-DE" sz="1600" b="1" dirty="0">
                <a:solidFill>
                  <a:srgbClr val="004992"/>
                </a:solidFill>
              </a:rPr>
              <a:t>Objašnjenja</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hr-HR" altLang="de-DE" sz="1600" b="1" dirty="0">
                <a:solidFill>
                  <a:srgbClr val="004992"/>
                </a:solidFill>
              </a:rPr>
              <a:t>Ja lično</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hr-HR" altLang="de-DE" sz="1600" i="1" dirty="0">
                <a:solidFill>
                  <a:srgbClr val="333333"/>
                </a:solidFill>
              </a:rPr>
              <a:t>uticajni</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Proces oporavka je bio jako uspiješan jer sam bio visoko motivisan</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I</a:t>
            </a:r>
            <a:r>
              <a:rPr lang="hr-HR" altLang="de-DE" sz="1600" dirty="0">
                <a:solidFill>
                  <a:srgbClr val="333333"/>
                </a:solidFill>
              </a:rPr>
              <a:t>nsistirao sam na određenim terapijskim opcijama</a:t>
            </a:r>
            <a:r>
              <a:rPr lang="de-DE" altLang="de-DE" sz="1600" dirty="0">
                <a:solidFill>
                  <a:srgbClr val="333333"/>
                </a:solidFill>
              </a:rPr>
              <a:t>, </a:t>
            </a:r>
            <a:r>
              <a:rPr lang="hr-HR" altLang="de-DE" sz="1600" dirty="0">
                <a:solidFill>
                  <a:srgbClr val="333333"/>
                </a:solidFill>
              </a:rPr>
              <a:t>što je imalo glavnu ulogu u procesu liječenja</a:t>
            </a:r>
            <a:r>
              <a:rPr lang="de-DE" altLang="de-DE" sz="1600" dirty="0">
                <a:solidFill>
                  <a:srgbClr val="333333"/>
                </a:solidFill>
              </a:rPr>
              <a:t>.</a:t>
            </a:r>
          </a:p>
          <a:p>
            <a:pPr eaLnBrk="1" hangingPunct="1">
              <a:lnSpc>
                <a:spcPct val="100000"/>
              </a:lnSpc>
              <a:spcBef>
                <a:spcPts val="1200"/>
              </a:spcBef>
            </a:pPr>
            <a:r>
              <a:rPr lang="de-DE" altLang="de-DE" sz="1600" i="1" dirty="0">
                <a:solidFill>
                  <a:srgbClr val="333333"/>
                </a:solidFill>
              </a:rPr>
              <a:t>(</a:t>
            </a:r>
            <a:r>
              <a:rPr lang="hr-HR" altLang="de-DE" sz="1600" i="1" dirty="0">
                <a:solidFill>
                  <a:srgbClr val="333333"/>
                </a:solidFill>
              </a:rPr>
              <a:t>manje uticajni</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Po mom mišljenju</a:t>
            </a:r>
            <a:r>
              <a:rPr lang="de-DE" altLang="de-DE" sz="1600" dirty="0">
                <a:solidFill>
                  <a:srgbClr val="333333"/>
                </a:solidFill>
              </a:rPr>
              <a:t>, </a:t>
            </a:r>
            <a:r>
              <a:rPr lang="hr-HR" altLang="de-DE" sz="1600" dirty="0">
                <a:solidFill>
                  <a:srgbClr val="333333"/>
                </a:solidFill>
              </a:rPr>
              <a:t>oporavio bi se i bez</a:t>
            </a:r>
            <a:r>
              <a:rPr lang="de-DE" altLang="de-DE" sz="1600" dirty="0">
                <a:solidFill>
                  <a:srgbClr val="333333"/>
                </a:solidFill>
              </a:rPr>
              <a:t> </a:t>
            </a:r>
            <a:r>
              <a:rPr lang="hr-HR" altLang="de-DE" sz="1600" dirty="0">
                <a:solidFill>
                  <a:srgbClr val="333333"/>
                </a:solidFill>
              </a:rPr>
              <a:t>terapije</a:t>
            </a:r>
            <a:r>
              <a:rPr lang="de-DE" altLang="de-DE" sz="1600" dirty="0">
                <a:solidFill>
                  <a:srgbClr val="333333"/>
                </a:solidFill>
              </a:rPr>
              <a:t> &amp; </a:t>
            </a:r>
            <a:r>
              <a:rPr lang="hr-HR" altLang="de-DE" sz="1600" dirty="0">
                <a:solidFill>
                  <a:srgbClr val="333333"/>
                </a:solidFill>
              </a:rPr>
              <a:t>lijekova</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Oporavak je nastao usled mojih</a:t>
            </a:r>
            <a:r>
              <a:rPr lang="de-DE" altLang="de-DE" sz="1600" dirty="0">
                <a:solidFill>
                  <a:srgbClr val="333333"/>
                </a:solidFill>
              </a:rPr>
              <a:t> </a:t>
            </a:r>
            <a:r>
              <a:rPr lang="hr-HR" altLang="de-DE" sz="1600" i="1" dirty="0">
                <a:solidFill>
                  <a:srgbClr val="333333"/>
                </a:solidFill>
              </a:rPr>
              <a:t>odličnih gena</a:t>
            </a:r>
            <a:r>
              <a:rPr lang="de-DE" altLang="de-DE" sz="1600" i="1"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hr-HR" altLang="de-DE" sz="1600" b="1" dirty="0">
                <a:solidFill>
                  <a:srgbClr val="004992"/>
                </a:solidFill>
              </a:rPr>
              <a:t>Druge osobe</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Medicinsko osoblje u bolnici je visoko kompetentno</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Bez podrške moje porodice</a:t>
            </a:r>
            <a:r>
              <a:rPr lang="de-DE" altLang="de-DE" sz="1600" dirty="0">
                <a:solidFill>
                  <a:srgbClr val="333333"/>
                </a:solidFill>
              </a:rPr>
              <a:t>, </a:t>
            </a:r>
            <a:r>
              <a:rPr lang="hr-HR" altLang="de-DE" sz="1600" dirty="0">
                <a:solidFill>
                  <a:srgbClr val="333333"/>
                </a:solidFill>
              </a:rPr>
              <a:t>ne bi imao takav uspijeh</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hr-HR" altLang="de-DE" sz="1600" b="1" dirty="0">
                <a:solidFill>
                  <a:srgbClr val="004992"/>
                </a:solidFill>
              </a:rPr>
              <a:t>Situacija ili slučajnost</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Imao sam sreće da medicinsko osoblje</a:t>
            </a:r>
            <a:r>
              <a:rPr lang="de-DE" altLang="de-DE" sz="1600" dirty="0">
                <a:solidFill>
                  <a:srgbClr val="333333"/>
                </a:solidFill>
              </a:rPr>
              <a:t> </a:t>
            </a:r>
            <a:r>
              <a:rPr lang="hr-HR" altLang="de-DE" sz="1600" dirty="0">
                <a:solidFill>
                  <a:srgbClr val="333333"/>
                </a:solidFill>
              </a:rPr>
              <a:t>nije bilo prezaposleno kao obično</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hr-HR" altLang="de-DE" sz="1600" dirty="0">
                <a:solidFill>
                  <a:srgbClr val="333333"/>
                </a:solidFill>
              </a:rPr>
              <a:t>Oporavak je nastao usled terapije lijekovima</a:t>
            </a:r>
            <a:r>
              <a:rPr lang="de-DE" altLang="de-DE" sz="1600" dirty="0">
                <a:solidFill>
                  <a:srgbClr val="333333"/>
                </a:solidFill>
              </a:rPr>
              <a:t>.</a:t>
            </a:r>
            <a:endParaRPr lang="de-DE" altLang="de-DE"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dirty="0">
                <a:solidFill>
                  <a:srgbClr val="FF0000"/>
                </a:solidFill>
                <a:latin typeface="Calibri Light"/>
              </a:rPr>
              <a:t>Oprez: jednostrana objašnjenja!</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795540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9"/>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Otpuštaju te iz bolnice gotovo bez simptoma.</a:t>
            </a:r>
            <a:endParaRPr lang="en-US" altLang="de-DE" sz="3600" dirty="0">
              <a:latin typeface="+mn-lt"/>
              <a:ea typeface="+mn-ea"/>
              <a:cs typeface="+mn-cs"/>
            </a:endParaRPr>
          </a:p>
        </p:txBody>
      </p:sp>
      <p:sp>
        <p:nvSpPr>
          <p:cNvPr id="4" name="Content Placeholder 3"/>
          <p:cNvSpPr>
            <a:spLocks noGrp="1"/>
          </p:cNvSpPr>
          <p:nvPr>
            <p:ph idx="1"/>
          </p:nvPr>
        </p:nvSpPr>
        <p:spPr>
          <a:xfrm>
            <a:off x="408955" y="2204864"/>
            <a:ext cx="7772400" cy="4248000"/>
          </a:xfrm>
        </p:spPr>
        <p:txBody>
          <a:bodyPr/>
          <a:lstStyle/>
          <a:p>
            <a:pPr lvl="0" defTabSz="914400" fontAlgn="base"/>
            <a:r>
              <a:rPr lang="hr-HR" altLang="de-DE" sz="2400">
                <a:solidFill>
                  <a:srgbClr val="333333"/>
                </a:solidFill>
              </a:rPr>
              <a:t>Sad</a:t>
            </a:r>
            <a:r>
              <a:rPr lang="en-US" altLang="de-DE" sz="2400" dirty="0">
                <a:solidFill>
                  <a:srgbClr val="333333"/>
                </a:solidFill>
              </a:rPr>
              <a:t>, </a:t>
            </a:r>
            <a:r>
              <a:rPr lang="hr-HR" altLang="de-DE" sz="2400" dirty="0">
                <a:solidFill>
                  <a:srgbClr val="333333"/>
                </a:solidFill>
              </a:rPr>
              <a:t>molimo dajte ravnoteženije odgovore koji uključuju više</a:t>
            </a:r>
            <a:r>
              <a:rPr lang="en-US" altLang="de-DE" sz="2400" dirty="0">
                <a:solidFill>
                  <a:srgbClr val="333333"/>
                </a:solidFill>
              </a:rPr>
              <a:t> </a:t>
            </a:r>
            <a:r>
              <a:rPr lang="hr-HR" altLang="de-DE" sz="2400" dirty="0">
                <a:solidFill>
                  <a:srgbClr val="333333"/>
                </a:solidFill>
              </a:rPr>
              <a:t>uzroka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druge osobe</a:t>
            </a:r>
            <a:r>
              <a:rPr lang="en-US" altLang="de-DE" sz="2400" dirty="0">
                <a:solidFill>
                  <a:srgbClr val="333333"/>
                </a:solidFill>
              </a:rPr>
              <a:t>, </a:t>
            </a:r>
            <a:r>
              <a:rPr lang="hr-HR" altLang="de-DE" sz="2400" dirty="0">
                <a:solidFill>
                  <a:srgbClr val="333333"/>
                </a:solidFill>
              </a:rPr>
              <a:t>situaciju</a:t>
            </a:r>
            <a:r>
              <a:rPr lang="en-US" altLang="de-DE" sz="2400" dirty="0">
                <a:solidFill>
                  <a:srgbClr val="333333"/>
                </a:solidFill>
              </a:rPr>
              <a:t> &amp; </a:t>
            </a:r>
            <a:r>
              <a:rPr lang="hr-HR" altLang="de-DE" sz="2400" dirty="0">
                <a:solidFill>
                  <a:srgbClr val="333333"/>
                </a:solidFill>
              </a:rPr>
              <a:t>sebe lično</a:t>
            </a:r>
            <a:r>
              <a:rPr lang="en-US"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15"/>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dirty="0">
                <a:latin typeface="+mn-lt"/>
                <a:ea typeface="+mn-ea"/>
                <a:cs typeface="+mn-cs"/>
              </a:rPr>
              <a:t>Otpuštaju te iz bolnice gotovo bez simptoma.</a:t>
            </a:r>
            <a:endParaRPr lang="en-US" altLang="de-DE" sz="3600" dirty="0">
              <a:latin typeface="+mn-lt"/>
              <a:ea typeface="+mn-ea"/>
              <a:cs typeface="+mn-cs"/>
            </a:endParaRPr>
          </a:p>
        </p:txBody>
      </p:sp>
      <p:sp>
        <p:nvSpPr>
          <p:cNvPr id="4" name="Content Placeholder 3"/>
          <p:cNvSpPr>
            <a:spLocks noGrp="1"/>
          </p:cNvSpPr>
          <p:nvPr>
            <p:ph idx="1"/>
          </p:nvPr>
        </p:nvSpPr>
        <p:spPr>
          <a:xfrm>
            <a:off x="408955" y="2204864"/>
            <a:ext cx="7772400" cy="4248000"/>
          </a:xfrm>
        </p:spPr>
        <p:txBody>
          <a:bodyPr/>
          <a:lstStyle/>
          <a:p>
            <a:pPr lvl="0" defTabSz="914400" fontAlgn="base"/>
            <a:r>
              <a:rPr lang="hr-HR" altLang="de-DE" sz="2400" dirty="0">
                <a:solidFill>
                  <a:srgbClr val="333333"/>
                </a:solidFill>
              </a:rPr>
              <a:t>Sad</a:t>
            </a:r>
            <a:r>
              <a:rPr lang="en-US" altLang="de-DE" sz="2400" dirty="0">
                <a:solidFill>
                  <a:srgbClr val="333333"/>
                </a:solidFill>
              </a:rPr>
              <a:t>, </a:t>
            </a:r>
            <a:r>
              <a:rPr lang="hr-HR" altLang="de-DE" sz="2400" dirty="0">
                <a:solidFill>
                  <a:srgbClr val="333333"/>
                </a:solidFill>
              </a:rPr>
              <a:t>molimo dajte ravnoteženije odgovore koji uključuju više</a:t>
            </a:r>
            <a:r>
              <a:rPr lang="en-US" altLang="de-DE" sz="2400" dirty="0">
                <a:solidFill>
                  <a:srgbClr val="333333"/>
                </a:solidFill>
              </a:rPr>
              <a:t> </a:t>
            </a:r>
            <a:r>
              <a:rPr lang="hr-HR" altLang="de-DE" sz="2400" dirty="0">
                <a:solidFill>
                  <a:srgbClr val="333333"/>
                </a:solidFill>
              </a:rPr>
              <a:t>uzroka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druge osobe</a:t>
            </a:r>
            <a:r>
              <a:rPr lang="en-US" altLang="de-DE" sz="2400" dirty="0">
                <a:solidFill>
                  <a:srgbClr val="333333"/>
                </a:solidFill>
              </a:rPr>
              <a:t>, </a:t>
            </a:r>
            <a:r>
              <a:rPr lang="hr-HR" altLang="de-DE" sz="2400" dirty="0">
                <a:solidFill>
                  <a:srgbClr val="333333"/>
                </a:solidFill>
              </a:rPr>
              <a:t>situaciju</a:t>
            </a:r>
            <a:r>
              <a:rPr lang="en-US" altLang="de-DE" sz="2400" dirty="0">
                <a:solidFill>
                  <a:srgbClr val="333333"/>
                </a:solidFill>
              </a:rPr>
              <a:t> &amp; </a:t>
            </a:r>
            <a:r>
              <a:rPr lang="hr-HR" altLang="de-DE" sz="2400" dirty="0">
                <a:solidFill>
                  <a:srgbClr val="333333"/>
                </a:solidFill>
              </a:rPr>
              <a:t>sebe lično</a:t>
            </a:r>
            <a:r>
              <a:rPr lang="en-US" altLang="de-DE" sz="2400" dirty="0">
                <a:solidFill>
                  <a:srgbClr val="333333"/>
                </a:solidFill>
              </a:rPr>
              <a:t>)</a:t>
            </a:r>
          </a:p>
          <a:p>
            <a:pPr marL="342900" lvl="0" indent="-342900">
              <a:buClr>
                <a:srgbClr val="333333"/>
              </a:buClr>
              <a:buFont typeface="WingDings"/>
              <a:buChar char=""/>
            </a:pPr>
            <a:r>
              <a:rPr lang="en-CA" altLang="de-DE" sz="2400">
                <a:solidFill>
                  <a:srgbClr val="333333"/>
                </a:solidFill>
              </a:rPr>
              <a:t>“</a:t>
            </a:r>
            <a:r>
              <a:rPr lang="hr-HR" altLang="de-DE" sz="2400">
                <a:solidFill>
                  <a:srgbClr val="333333"/>
                </a:solidFill>
              </a:rPr>
              <a:t>Podrška </a:t>
            </a:r>
            <a:r>
              <a:rPr lang="hr-HR" altLang="de-DE" sz="2400" dirty="0">
                <a:solidFill>
                  <a:srgbClr val="333333"/>
                </a:solidFill>
              </a:rPr>
              <a:t>moje porodice</a:t>
            </a:r>
            <a:r>
              <a:rPr lang="en-US" altLang="de-DE" sz="2400" dirty="0">
                <a:solidFill>
                  <a:srgbClr val="333333"/>
                </a:solidFill>
              </a:rPr>
              <a:t>, </a:t>
            </a:r>
            <a:r>
              <a:rPr lang="hr-HR" altLang="de-DE" sz="2400" dirty="0">
                <a:solidFill>
                  <a:srgbClr val="333333"/>
                </a:solidFill>
              </a:rPr>
              <a:t>ljekari i lijekovi su doprinijeli</a:t>
            </a:r>
            <a:r>
              <a:rPr lang="en-US" altLang="de-DE" sz="2400" dirty="0">
                <a:solidFill>
                  <a:srgbClr val="333333"/>
                </a:solidFill>
              </a:rPr>
              <a:t> </a:t>
            </a:r>
            <a:r>
              <a:rPr lang="hr-HR" altLang="de-DE" sz="2400" dirty="0">
                <a:solidFill>
                  <a:srgbClr val="333333"/>
                </a:solidFill>
              </a:rPr>
              <a:t>procesu oporavka</a:t>
            </a:r>
            <a:r>
              <a:rPr lang="en-US" altLang="de-DE" sz="2400" dirty="0">
                <a:solidFill>
                  <a:srgbClr val="333333"/>
                </a:solidFill>
              </a:rPr>
              <a:t>. </a:t>
            </a:r>
            <a:r>
              <a:rPr lang="hr-HR" altLang="de-DE" sz="2400" dirty="0">
                <a:solidFill>
                  <a:srgbClr val="333333"/>
                </a:solidFill>
              </a:rPr>
              <a:t>Zadnje ali ne manje bitno</a:t>
            </a:r>
            <a:r>
              <a:rPr lang="en-US" altLang="de-DE" sz="2400" dirty="0">
                <a:solidFill>
                  <a:srgbClr val="333333"/>
                </a:solidFill>
              </a:rPr>
              <a:t>, </a:t>
            </a:r>
            <a:r>
              <a:rPr lang="hr-HR" altLang="de-DE" sz="2400" dirty="0">
                <a:solidFill>
                  <a:srgbClr val="333333"/>
                </a:solidFill>
              </a:rPr>
              <a:t>dio uspijeha se može pripisati meni lično</a:t>
            </a:r>
            <a:r>
              <a:rPr lang="en-US" altLang="de-DE" sz="2400" dirty="0">
                <a:solidFill>
                  <a:srgbClr val="333333"/>
                </a:solidFill>
              </a:rPr>
              <a:t> </a:t>
            </a:r>
            <a:r>
              <a:rPr lang="hr-HR" altLang="de-DE" sz="2400" dirty="0">
                <a:solidFill>
                  <a:srgbClr val="333333"/>
                </a:solidFill>
              </a:rPr>
              <a:t>jer sam bio visoko motivisan</a:t>
            </a:r>
            <a:r>
              <a:rPr lang="en-US" altLang="de-DE" sz="2400" dirty="0">
                <a:solidFill>
                  <a:srgbClr val="333333"/>
                </a:solidFill>
              </a:rPr>
              <a:t>, </a:t>
            </a:r>
            <a:r>
              <a:rPr lang="hr-HR" altLang="de-DE" sz="2400" dirty="0">
                <a:solidFill>
                  <a:srgbClr val="333333"/>
                </a:solidFill>
              </a:rPr>
              <a:t>i aktivno sam učestvovao</a:t>
            </a:r>
            <a:r>
              <a:rPr lang="en-US" altLang="de-DE" sz="2400" dirty="0">
                <a:solidFill>
                  <a:srgbClr val="333333"/>
                </a:solidFill>
              </a:rPr>
              <a:t> </a:t>
            </a:r>
            <a:r>
              <a:rPr lang="hr-HR" altLang="de-DE" sz="2400" dirty="0">
                <a:solidFill>
                  <a:srgbClr val="333333"/>
                </a:solidFill>
              </a:rPr>
              <a:t>u procesu </a:t>
            </a:r>
            <a:r>
              <a:rPr lang="hr-HR" altLang="de-DE" sz="2400">
                <a:solidFill>
                  <a:srgbClr val="333333"/>
                </a:solidFill>
              </a:rPr>
              <a:t>liječenja</a:t>
            </a:r>
            <a:r>
              <a:rPr lang="de-DE" altLang="de-DE" sz="2400">
                <a:solidFill>
                  <a:srgbClr val="333333"/>
                </a:solidFill>
              </a:rPr>
              <a:t>.</a:t>
            </a:r>
            <a:r>
              <a:rPr lang="en-US" altLang="de-DE" sz="2400">
                <a:solidFill>
                  <a:srgbClr val="333333"/>
                </a:solidFill>
              </a:rPr>
              <a:t>”</a:t>
            </a:r>
            <a:endParaRPr lang="de-DE" altLang="de-DE" sz="2400" dirty="0">
              <a:solidFill>
                <a:srgbClr val="333333"/>
              </a:solidFill>
            </a:endParaRPr>
          </a:p>
          <a:p>
            <a:pPr marL="342900" lvl="0" indent="-342900">
              <a:buClr>
                <a:srgbClr val="333333"/>
              </a:buClr>
              <a:buFont typeface="WingDings"/>
              <a:buChar char=""/>
            </a:pPr>
            <a:r>
              <a:rPr lang="en-CA" altLang="de-DE" sz="2400">
                <a:solidFill>
                  <a:srgbClr val="333333"/>
                </a:solidFill>
              </a:rPr>
              <a:t>“</a:t>
            </a:r>
            <a:r>
              <a:rPr lang="hr-HR" altLang="de-DE" sz="2400">
                <a:solidFill>
                  <a:srgbClr val="333333"/>
                </a:solidFill>
              </a:rPr>
              <a:t>Bio </a:t>
            </a:r>
            <a:r>
              <a:rPr lang="hr-HR" altLang="de-DE" sz="2400" dirty="0">
                <a:solidFill>
                  <a:srgbClr val="333333"/>
                </a:solidFill>
              </a:rPr>
              <a:t>sam motivisan za promjenu</a:t>
            </a:r>
            <a:r>
              <a:rPr lang="de-DE" altLang="de-DE" sz="2400" dirty="0">
                <a:solidFill>
                  <a:srgbClr val="333333"/>
                </a:solidFill>
              </a:rPr>
              <a:t>,</a:t>
            </a:r>
            <a:r>
              <a:rPr lang="en-CA" altLang="de-DE" sz="2400" dirty="0">
                <a:solidFill>
                  <a:srgbClr val="333333"/>
                </a:solidFill>
              </a:rPr>
              <a:t> </a:t>
            </a:r>
            <a:r>
              <a:rPr lang="hr-HR" altLang="de-DE" sz="2400" dirty="0">
                <a:solidFill>
                  <a:srgbClr val="333333"/>
                </a:solidFill>
              </a:rPr>
              <a:t>jer sam pitao da učestvujem</a:t>
            </a:r>
            <a:r>
              <a:rPr lang="en-US" altLang="de-DE" sz="2400" dirty="0">
                <a:solidFill>
                  <a:srgbClr val="333333"/>
                </a:solidFill>
              </a:rPr>
              <a:t> </a:t>
            </a:r>
            <a:r>
              <a:rPr lang="hr-HR" altLang="de-DE" sz="2400" dirty="0">
                <a:solidFill>
                  <a:srgbClr val="333333"/>
                </a:solidFill>
              </a:rPr>
              <a:t>u posebnoj grupnoj terapiji koju su dobro vodili </a:t>
            </a:r>
            <a:r>
              <a:rPr lang="hr-HR" altLang="de-DE" sz="2400">
                <a:solidFill>
                  <a:srgbClr val="333333"/>
                </a:solidFill>
              </a:rPr>
              <a:t>terapeuti</a:t>
            </a:r>
            <a:r>
              <a:rPr lang="de-DE" altLang="de-DE" sz="2400">
                <a:solidFill>
                  <a:srgbClr val="333333"/>
                </a:solidFill>
              </a:rPr>
              <a:t>.</a:t>
            </a:r>
            <a:r>
              <a:rPr lang="en-US"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negativne događaje!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3391484314"/>
              </p:ext>
            </p:extLst>
          </p:nvPr>
        </p:nvGraphicFramePr>
        <p:xfrm>
          <a:off x="408955" y="4486910"/>
          <a:ext cx="11376000" cy="2011680"/>
        </p:xfrm>
        <a:graphic>
          <a:graphicData uri="http://schemas.openxmlformats.org/drawingml/2006/table">
            <a:tbl>
              <a:tblPr firstRow="1" bandRow="1">
                <a:tableStyleId>{21E4AEA4-8DFA-4A89-87EB-49C32662AFE0}</a:tableStyleId>
              </a:tblPr>
              <a:tblGrid>
                <a:gridCol w="4392488">
                  <a:extLst>
                    <a:ext uri="{9D8B030D-6E8A-4147-A177-3AD203B41FA5}">
                      <a16:colId xmlns:a16="http://schemas.microsoft.com/office/drawing/2014/main" val="20000"/>
                    </a:ext>
                  </a:extLst>
                </a:gridCol>
                <a:gridCol w="6983512">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lang="en-US" sz="1800" b="1" i="0" u="none" spc="-5" dirty="0" err="1">
                          <a:solidFill>
                            <a:srgbClr val="333333"/>
                          </a:solidFill>
                          <a:latin typeface="Calibri Light"/>
                          <a:cs typeface="Verdana"/>
                        </a:rPr>
                        <a:t>Pripisivanje</a:t>
                      </a:r>
                      <a:r>
                        <a:rPr lang="en-US" sz="1800" b="1" i="0" u="none" spc="-5" dirty="0">
                          <a:solidFill>
                            <a:srgbClr val="333333"/>
                          </a:solidFill>
                          <a:latin typeface="Calibri Light"/>
                          <a:cs typeface="Verdana"/>
                        </a:rPr>
                        <a:t> </a:t>
                      </a:r>
                      <a:r>
                        <a:rPr lang="en-US" sz="1800" b="1" i="0" u="none" spc="-5" dirty="0" err="1">
                          <a:solidFill>
                            <a:srgbClr val="333333"/>
                          </a:solidFill>
                          <a:latin typeface="Calibri Light"/>
                          <a:cs typeface="Verdana"/>
                        </a:rPr>
                        <a:t>sebi</a:t>
                      </a:r>
                      <a:endParaRPr lang="en-US" sz="1800" b="1" i="0" u="none" spc="-5" dirty="0">
                        <a:solidFill>
                          <a:srgbClr val="333333"/>
                        </a:solidFill>
                        <a:latin typeface="Calibri Light"/>
                        <a:cs typeface="Verdana"/>
                      </a:endParaRPr>
                    </a:p>
                    <a:p>
                      <a:pPr marL="90805">
                        <a:lnSpc>
                          <a:spcPct val="100000"/>
                        </a:lnSpc>
                        <a:spcBef>
                          <a:spcPts val="355"/>
                        </a:spcBef>
                      </a:pPr>
                      <a:r>
                        <a:rPr lang="en-US" sz="1800" b="0" i="0" u="none" spc="-5" dirty="0">
                          <a:solidFill>
                            <a:srgbClr val="333333"/>
                          </a:solidFill>
                          <a:latin typeface="Calibri Light"/>
                          <a:cs typeface="Verdana"/>
                        </a:rPr>
                        <a:t>(</a:t>
                      </a:r>
                      <a:r>
                        <a:rPr lang="en-US" sz="1800" b="0" i="0" u="none" spc="-5" dirty="0" err="1">
                          <a:solidFill>
                            <a:srgbClr val="333333"/>
                          </a:solidFill>
                          <a:latin typeface="Calibri Light"/>
                          <a:cs typeface="Verdana"/>
                        </a:rPr>
                        <a:t>npr</a:t>
                      </a:r>
                      <a:r>
                        <a:rPr lang="en-US" sz="1800" b="0" i="0" u="none" spc="-5">
                          <a:solidFill>
                            <a:srgbClr val="333333"/>
                          </a:solidFill>
                          <a:latin typeface="Calibri Light"/>
                          <a:cs typeface="Verdana"/>
                        </a:rPr>
                        <a:t>. “Trebao </a:t>
                      </a:r>
                      <a:r>
                        <a:rPr lang="en-US" sz="1800" b="0" i="0" u="none" spc="-5" dirty="0" err="1">
                          <a:solidFill>
                            <a:srgbClr val="333333"/>
                          </a:solidFill>
                          <a:latin typeface="Calibri Light"/>
                          <a:cs typeface="Verdana"/>
                        </a:rPr>
                        <a:t>sam</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naučiti</a:t>
                      </a:r>
                      <a:r>
                        <a:rPr lang="en-US" sz="1800" b="0" i="0" u="none" spc="-5" dirty="0">
                          <a:solidFill>
                            <a:srgbClr val="333333"/>
                          </a:solidFill>
                          <a:latin typeface="Calibri Light"/>
                          <a:cs typeface="Verdana"/>
                        </a:rPr>
                        <a:t> </a:t>
                      </a:r>
                      <a:r>
                        <a:rPr lang="en-US" sz="1800" b="0" i="0" u="none" spc="-5" err="1">
                          <a:solidFill>
                            <a:srgbClr val="333333"/>
                          </a:solidFill>
                          <a:latin typeface="Calibri Light"/>
                          <a:cs typeface="Verdana"/>
                        </a:rPr>
                        <a:t>bolje</a:t>
                      </a:r>
                      <a:r>
                        <a:rPr lang="en-US" sz="1800" b="0" i="0" u="none" spc="-5">
                          <a:solidFill>
                            <a:srgbClr val="333333"/>
                          </a:solidFill>
                          <a:latin typeface="Calibri Light"/>
                          <a:cs typeface="Verdana"/>
                        </a:rPr>
                        <a:t>!”) </a:t>
                      </a:r>
                      <a:r>
                        <a:rPr lang="en-US"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n-US" sz="1800" b="1" i="0" u="none" spc="-5">
                          <a:solidFill>
                            <a:srgbClr val="333333"/>
                          </a:solidFill>
                          <a:latin typeface="Calibri Light"/>
                          <a:cs typeface="Verdana"/>
                        </a:rPr>
                        <a:t>Mana:</a:t>
                      </a:r>
                      <a:r>
                        <a:rPr lang="en-US" sz="1800" b="0" i="0" u="none" spc="-5">
                          <a:solidFill>
                            <a:srgbClr val="333333"/>
                          </a:solidFill>
                          <a:latin typeface="Calibri Light"/>
                          <a:cs typeface="Verdana"/>
                        </a:rPr>
                        <a:t> </a:t>
                      </a:r>
                      <a:r>
                        <a:rPr lang="en-US" sz="1800" b="0" i="0" u="none" spc="-5">
                          <a:solidFill>
                            <a:srgbClr val="004992"/>
                          </a:solidFill>
                          <a:latin typeface="Calibri Light"/>
                          <a:cs typeface="Verdana"/>
                        </a:rPr>
                        <a:t>???</a:t>
                      </a:r>
                      <a:r>
                        <a:rPr lang="en-US" sz="1800" b="0" i="0" u="none" spc="-5">
                          <a:solidFill>
                            <a:srgbClr val="FFFFFF"/>
                          </a:solidFill>
                          <a:latin typeface="Calibri Light"/>
                          <a:cs typeface="Verdana"/>
                        </a:rPr>
                        <a:t> </a:t>
                      </a:r>
                      <a:r>
                        <a:rPr lang="en-US" sz="1800" b="0" i="0" u="none" spc="-5" dirty="0" err="1">
                          <a:solidFill>
                            <a:srgbClr val="FFFFFF"/>
                          </a:solidFill>
                          <a:latin typeface="Calibri Light"/>
                          <a:cs typeface="Verdana"/>
                        </a:rPr>
                        <a:t>smanjenje</a:t>
                      </a:r>
                      <a:r>
                        <a:rPr lang="en-US" sz="1800" b="0" i="0" u="none" spc="-5" dirty="0">
                          <a:solidFill>
                            <a:srgbClr val="FFFFFF"/>
                          </a:solidFill>
                          <a:latin typeface="Calibri Light"/>
                          <a:cs typeface="Verdana"/>
                        </a:rPr>
                        <a:t> </a:t>
                      </a:r>
                      <a:r>
                        <a:rPr lang="en-US" sz="1800" b="0" i="0" u="none" spc="-5" dirty="0" err="1">
                          <a:solidFill>
                            <a:srgbClr val="FFFFFF"/>
                          </a:solidFill>
                          <a:latin typeface="Calibri Light"/>
                          <a:cs typeface="Verdana"/>
                        </a:rPr>
                        <a:t>samopouzdanja</a:t>
                      </a:r>
                      <a:endParaRPr lang="en-US" sz="1800" b="0" i="0" u="none" spc="-5" dirty="0">
                        <a:solidFill>
                          <a:srgbClr val="FFFFFF"/>
                        </a:solidFill>
                        <a:latin typeface="Calibri Light"/>
                        <a:cs typeface="Verdana"/>
                      </a:endParaRPr>
                    </a:p>
                    <a:p>
                      <a:pPr marL="92075">
                        <a:lnSpc>
                          <a:spcPct val="100000"/>
                        </a:lnSpc>
                        <a:spcBef>
                          <a:spcPts val="1200"/>
                        </a:spcBef>
                      </a:pPr>
                      <a:r>
                        <a:rPr lang="en-US" sz="1800" b="1" i="0" u="none" spc="-5" err="1">
                          <a:solidFill>
                            <a:srgbClr val="333333"/>
                          </a:solidFill>
                          <a:latin typeface="Calibri Light"/>
                          <a:cs typeface="Verdana"/>
                        </a:rPr>
                        <a:t>Prednost</a:t>
                      </a:r>
                      <a:r>
                        <a:rPr lang="en-US" sz="1800" b="1" i="0" u="none" spc="-5">
                          <a:solidFill>
                            <a:srgbClr val="333333"/>
                          </a:solidFill>
                          <a:latin typeface="Calibri Light"/>
                          <a:cs typeface="Verdana"/>
                        </a:rPr>
                        <a:t>:</a:t>
                      </a:r>
                      <a:r>
                        <a:rPr lang="en-US" sz="1800" b="0" i="0" u="none" spc="-5">
                          <a:solidFill>
                            <a:srgbClr val="333333"/>
                          </a:solidFill>
                          <a:latin typeface="Calibri Light"/>
                          <a:cs typeface="Verdana"/>
                        </a:rPr>
                        <a:t> </a:t>
                      </a:r>
                      <a:r>
                        <a:rPr lang="en-US" sz="1800" b="0" i="0" u="none" spc="-5">
                          <a:solidFill>
                            <a:srgbClr val="004992"/>
                          </a:solidFill>
                          <a:latin typeface="Calibri Light"/>
                          <a:cs typeface="Verdana"/>
                        </a:rPr>
                        <a:t>???</a:t>
                      </a:r>
                      <a:r>
                        <a:rPr lang="en-US" sz="1800" b="0" i="0" u="none" spc="-5">
                          <a:solidFill>
                            <a:srgbClr val="FFFFFF"/>
                          </a:solidFill>
                          <a:latin typeface="Calibri Light"/>
                          <a:cs typeface="Verdana"/>
                        </a:rPr>
                        <a:t> </a:t>
                      </a:r>
                      <a:r>
                        <a:rPr lang="en-US" sz="1800" b="0" i="0" u="none" spc="-5" dirty="0" err="1">
                          <a:solidFill>
                            <a:srgbClr val="FFFFFF"/>
                          </a:solidFill>
                          <a:latin typeface="Calibri Light"/>
                          <a:cs typeface="Verdana"/>
                        </a:rPr>
                        <a:t>izgledate</a:t>
                      </a:r>
                      <a:r>
                        <a:rPr lang="en-US" sz="1800" b="0" i="0" u="none" spc="-5" dirty="0">
                          <a:solidFill>
                            <a:srgbClr val="FFFFFF"/>
                          </a:solidFill>
                          <a:latin typeface="Calibri Light"/>
                          <a:cs typeface="Verdana"/>
                        </a:rPr>
                        <a:t> </a:t>
                      </a:r>
                      <a:r>
                        <a:rPr lang="en-US" sz="1800" b="0" i="0" u="none" spc="-5" dirty="0" err="1">
                          <a:solidFill>
                            <a:srgbClr val="FFFFFF"/>
                          </a:solidFill>
                          <a:latin typeface="Calibri Light"/>
                          <a:cs typeface="Verdana"/>
                        </a:rPr>
                        <a:t>plemenito</a:t>
                      </a:r>
                      <a:r>
                        <a:rPr lang="en-US" sz="1800" b="0" i="0" u="none" spc="-5" dirty="0">
                          <a:solidFill>
                            <a:srgbClr val="FFFFFF"/>
                          </a:solidFill>
                          <a:latin typeface="Calibri Light"/>
                          <a:cs typeface="Verdana"/>
                        </a:rPr>
                        <a:t> </a:t>
                      </a:r>
                      <a:r>
                        <a:rPr lang="en-US" sz="1800" b="0" i="0" u="none" spc="-5" dirty="0" err="1">
                          <a:solidFill>
                            <a:srgbClr val="FFFFFF"/>
                          </a:solidFill>
                          <a:latin typeface="Calibri Light"/>
                          <a:cs typeface="Verdana"/>
                        </a:rPr>
                        <a:t>i</a:t>
                      </a:r>
                      <a:r>
                        <a:rPr lang="en-US" sz="1800" b="0" i="0" u="none" spc="-5" dirty="0">
                          <a:solidFill>
                            <a:srgbClr val="FFFFFF"/>
                          </a:solidFill>
                          <a:latin typeface="Calibri Light"/>
                          <a:cs typeface="Verdana"/>
                        </a:rPr>
                        <a:t> </a:t>
                      </a:r>
                      <a:r>
                        <a:rPr lang="en-US" sz="1800" b="0" i="0" u="none" spc="-5" dirty="0" err="1">
                          <a:solidFill>
                            <a:srgbClr val="FFFFFF"/>
                          </a:solidFill>
                          <a:latin typeface="Calibri Light"/>
                          <a:cs typeface="Verdana"/>
                        </a:rPr>
                        <a:t>hrabro</a:t>
                      </a:r>
                      <a:r>
                        <a:rPr lang="en-US" sz="1800" b="0" i="0" u="none" spc="-5" dirty="0">
                          <a:solidFill>
                            <a:srgbClr val="FFFFFF"/>
                          </a:solidFill>
                          <a:latin typeface="Calibri Light"/>
                          <a:cs typeface="Verdana"/>
                        </a:rPr>
                        <a:t> </a:t>
                      </a:r>
                      <a:r>
                        <a:rPr lang="en-US" sz="1800" b="0" i="0" u="none" spc="-5" dirty="0" err="1">
                          <a:solidFill>
                            <a:srgbClr val="FFFFFF"/>
                          </a:solidFill>
                          <a:latin typeface="Calibri Light"/>
                          <a:cs typeface="Verdana"/>
                        </a:rPr>
                        <a:t>zbog</a:t>
                      </a:r>
                      <a:r>
                        <a:rPr lang="en-US" sz="1800" b="0" i="0" u="none" spc="-5" dirty="0">
                          <a:solidFill>
                            <a:srgbClr val="FFFFFF"/>
                          </a:solidFill>
                          <a:latin typeface="Calibri Light"/>
                          <a:cs typeface="Verdana"/>
                        </a:rPr>
                        <a:t> </a:t>
                      </a:r>
                      <a:r>
                        <a:rPr lang="en-US" sz="1800" b="0" i="0" u="none" spc="-5" dirty="0" err="1">
                          <a:solidFill>
                            <a:srgbClr val="FFFFFF"/>
                          </a:solidFill>
                          <a:latin typeface="Calibri Light"/>
                          <a:cs typeface="Verdana"/>
                        </a:rPr>
                        <a:t>preuzimanja</a:t>
                      </a:r>
                      <a:r>
                        <a:rPr lang="en-US" sz="1800" b="0" i="0" u="none" spc="-5" dirty="0">
                          <a:solidFill>
                            <a:srgbClr val="FFFFFF"/>
                          </a:solidFill>
                          <a:latin typeface="Calibri Light"/>
                          <a:cs typeface="Verdana"/>
                        </a:rPr>
                        <a:t> </a:t>
                      </a:r>
                      <a:r>
                        <a:rPr lang="en-US" sz="1800" b="0" i="0" u="none" spc="-5" dirty="0" err="1">
                          <a:solidFill>
                            <a:srgbClr val="FFFFFF"/>
                          </a:solidFill>
                          <a:latin typeface="Calibri Light"/>
                          <a:cs typeface="Verdana"/>
                        </a:rPr>
                        <a:t>odgovornosti</a:t>
                      </a:r>
                      <a:endParaRPr sz="1800" b="0" i="0" u="none" dirty="0">
                        <a:solidFill>
                          <a:srgbClr val="FFFFFF"/>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n-US" sz="1800" b="1" i="0" u="none" spc="-5" dirty="0" err="1">
                          <a:solidFill>
                            <a:srgbClr val="333333"/>
                          </a:solidFill>
                          <a:latin typeface="Calibri Light"/>
                          <a:cs typeface="Verdana"/>
                        </a:rPr>
                        <a:t>Druge</a:t>
                      </a:r>
                      <a:r>
                        <a:rPr lang="en-US" sz="1800" b="1" i="0" u="none" spc="-5" dirty="0">
                          <a:solidFill>
                            <a:srgbClr val="333333"/>
                          </a:solidFill>
                          <a:latin typeface="Calibri Light"/>
                          <a:cs typeface="Verdana"/>
                        </a:rPr>
                        <a:t> </a:t>
                      </a:r>
                      <a:r>
                        <a:rPr lang="en-US" sz="1800" b="1" i="0" u="none" spc="-5" dirty="0" err="1">
                          <a:solidFill>
                            <a:srgbClr val="333333"/>
                          </a:solidFill>
                          <a:latin typeface="Calibri Light"/>
                          <a:cs typeface="Verdana"/>
                        </a:rPr>
                        <a:t>osobe</a:t>
                      </a:r>
                      <a:r>
                        <a:rPr lang="en-US" sz="1800" b="1" i="0" u="none" spc="-5" dirty="0">
                          <a:solidFill>
                            <a:srgbClr val="333333"/>
                          </a:solidFill>
                          <a:latin typeface="Calibri Light"/>
                          <a:cs typeface="Verdana"/>
                        </a:rPr>
                        <a:t>/</a:t>
                      </a:r>
                      <a:r>
                        <a:rPr lang="en-US" sz="1800" b="1" i="0" u="none" spc="-5" dirty="0" err="1">
                          <a:solidFill>
                            <a:srgbClr val="333333"/>
                          </a:solidFill>
                          <a:latin typeface="Calibri Light"/>
                          <a:cs typeface="Verdana"/>
                        </a:rPr>
                        <a:t>Pripisivanje</a:t>
                      </a:r>
                      <a:r>
                        <a:rPr lang="en-US" sz="1800" b="1" i="0" u="none" spc="-5" dirty="0">
                          <a:solidFill>
                            <a:srgbClr val="333333"/>
                          </a:solidFill>
                          <a:latin typeface="Calibri Light"/>
                          <a:cs typeface="Verdana"/>
                        </a:rPr>
                        <a:t> </a:t>
                      </a:r>
                      <a:r>
                        <a:rPr lang="en-US" sz="1800" b="1" i="0" u="none" spc="-5" dirty="0" err="1">
                          <a:solidFill>
                            <a:srgbClr val="333333"/>
                          </a:solidFill>
                          <a:latin typeface="Calibri Light"/>
                          <a:cs typeface="Verdana"/>
                        </a:rPr>
                        <a:t>situaciji</a:t>
                      </a:r>
                      <a:endParaRPr lang="en-US" sz="1800" b="1" i="0" u="none" spc="-5" dirty="0">
                        <a:solidFill>
                          <a:srgbClr val="333333"/>
                        </a:solidFill>
                        <a:latin typeface="Calibri Light"/>
                        <a:cs typeface="Verdana"/>
                      </a:endParaRPr>
                    </a:p>
                    <a:p>
                      <a:pPr marL="90805" marR="203835">
                        <a:lnSpc>
                          <a:spcPct val="108800"/>
                        </a:lnSpc>
                        <a:spcBef>
                          <a:spcPts val="165"/>
                        </a:spcBef>
                      </a:pPr>
                      <a:r>
                        <a:rPr lang="en-US" sz="1800" b="0" i="0" u="none" spc="-5" dirty="0">
                          <a:solidFill>
                            <a:srgbClr val="333333"/>
                          </a:solidFill>
                          <a:latin typeface="Calibri Light"/>
                          <a:cs typeface="Verdana"/>
                        </a:rPr>
                        <a:t>(</a:t>
                      </a:r>
                      <a:r>
                        <a:rPr lang="en-US" sz="1800" b="0" i="0" u="none" spc="-5" dirty="0" err="1">
                          <a:solidFill>
                            <a:srgbClr val="333333"/>
                          </a:solidFill>
                          <a:latin typeface="Calibri Light"/>
                          <a:cs typeface="Verdana"/>
                        </a:rPr>
                        <a:t>npr</a:t>
                      </a:r>
                      <a:r>
                        <a:rPr lang="en-US" sz="1800" b="0" i="0" u="none" spc="-5">
                          <a:solidFill>
                            <a:srgbClr val="333333"/>
                          </a:solidFill>
                          <a:latin typeface="Calibri Light"/>
                          <a:cs typeface="Verdana"/>
                        </a:rPr>
                        <a:t>. “Učitelj </a:t>
                      </a:r>
                      <a:r>
                        <a:rPr lang="en-US" sz="1800" b="0" i="0" u="none" spc="-5" dirty="0">
                          <a:solidFill>
                            <a:srgbClr val="333333"/>
                          </a:solidFill>
                          <a:latin typeface="Calibri Light"/>
                          <a:cs typeface="Verdana"/>
                        </a:rPr>
                        <a:t>je moron </a:t>
                      </a:r>
                      <a:r>
                        <a:rPr lang="en-US" sz="1800" b="0" i="0" u="none" spc="-5" dirty="0" err="1">
                          <a:solidFill>
                            <a:srgbClr val="333333"/>
                          </a:solidFill>
                          <a:latin typeface="Calibri Light"/>
                          <a:cs typeface="Verdana"/>
                        </a:rPr>
                        <a:t>i</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mrzi</a:t>
                      </a:r>
                      <a:r>
                        <a:rPr lang="en-US" sz="1800" b="0" i="0" u="none" spc="-5" dirty="0">
                          <a:solidFill>
                            <a:srgbClr val="333333"/>
                          </a:solidFill>
                          <a:latin typeface="Calibri Light"/>
                          <a:cs typeface="Verdana"/>
                        </a:rPr>
                        <a:t> </a:t>
                      </a:r>
                      <a:r>
                        <a:rPr lang="en-US" sz="1800" b="0" i="0" u="none" spc="-5">
                          <a:solidFill>
                            <a:srgbClr val="333333"/>
                          </a:solidFill>
                          <a:latin typeface="Calibri Light"/>
                          <a:cs typeface="Verdana"/>
                        </a:rPr>
                        <a:t>me.”) </a:t>
                      </a:r>
                      <a:r>
                        <a:rPr lang="en-US"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n-US" sz="1800" b="1" i="0" u="none" spc="-5" dirty="0">
                          <a:solidFill>
                            <a:srgbClr val="333333"/>
                          </a:solidFill>
                          <a:latin typeface="Calibri Light"/>
                          <a:cs typeface="Verdana"/>
                        </a:rPr>
                        <a:t>Mana:</a:t>
                      </a:r>
                      <a:r>
                        <a:rPr lang="en-US" sz="1800" b="0" i="0" u="none" spc="-5" dirty="0">
                          <a:solidFill>
                            <a:srgbClr val="333333"/>
                          </a:solidFill>
                          <a:latin typeface="Calibri Light"/>
                          <a:cs typeface="Verdana"/>
                        </a:rPr>
                        <a:t> </a:t>
                      </a:r>
                      <a:r>
                        <a:rPr lang="en-US" sz="1800" b="0" i="0" u="none" spc="-5" dirty="0">
                          <a:solidFill>
                            <a:srgbClr val="004992"/>
                          </a:solidFill>
                          <a:latin typeface="Calibri Light"/>
                          <a:cs typeface="Verdana"/>
                        </a:rPr>
                        <a:t>???</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odbacivanje</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odgovornosti</a:t>
                      </a:r>
                      <a:r>
                        <a:rPr lang="en-US" sz="1800" b="0" i="0" u="none" spc="-5" dirty="0">
                          <a:solidFill>
                            <a:srgbClr val="E3EFF8"/>
                          </a:solidFill>
                          <a:latin typeface="Calibri Light"/>
                          <a:cs typeface="Verdana"/>
                        </a:rPr>
                        <a:t> se </a:t>
                      </a:r>
                      <a:r>
                        <a:rPr lang="en-US" sz="1800" b="0" i="0" u="none" spc="-5" dirty="0" err="1">
                          <a:solidFill>
                            <a:srgbClr val="E3EFF8"/>
                          </a:solidFill>
                          <a:latin typeface="Calibri Light"/>
                          <a:cs typeface="Verdana"/>
                        </a:rPr>
                        <a:t>posmatra</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kao</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neuljudnost</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olakšanje</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sebi</a:t>
                      </a:r>
                      <a:r>
                        <a:rPr lang="en-US" sz="1800" b="0" i="0" u="none" spc="-5" dirty="0">
                          <a:solidFill>
                            <a:srgbClr val="E3EFF8"/>
                          </a:solidFill>
                          <a:latin typeface="Calibri Light"/>
                          <a:cs typeface="Verdana"/>
                        </a:rPr>
                        <a:t>)</a:t>
                      </a:r>
                    </a:p>
                    <a:p>
                      <a:pPr marL="92075" marR="147320">
                        <a:lnSpc>
                          <a:spcPct val="100000"/>
                        </a:lnSpc>
                        <a:spcBef>
                          <a:spcPts val="1200"/>
                        </a:spcBef>
                      </a:pPr>
                      <a:r>
                        <a:rPr lang="en-US" sz="1800" b="1" i="0" u="none" spc="-5" dirty="0" err="1">
                          <a:solidFill>
                            <a:srgbClr val="333333"/>
                          </a:solidFill>
                          <a:latin typeface="Calibri Light"/>
                          <a:cs typeface="Verdana"/>
                        </a:rPr>
                        <a:t>Prednost</a:t>
                      </a:r>
                      <a:r>
                        <a:rPr lang="en-US" sz="1800" b="1" i="0" u="none" spc="-5" dirty="0">
                          <a:solidFill>
                            <a:srgbClr val="333333"/>
                          </a:solidFill>
                          <a:latin typeface="Calibri Light"/>
                          <a:cs typeface="Verdana"/>
                        </a:rPr>
                        <a:t>:</a:t>
                      </a:r>
                      <a:r>
                        <a:rPr lang="en-US" sz="1800" b="0" i="0" u="none" spc="-5" dirty="0">
                          <a:solidFill>
                            <a:srgbClr val="333333"/>
                          </a:solidFill>
                          <a:latin typeface="Calibri Light"/>
                          <a:cs typeface="Verdana"/>
                        </a:rPr>
                        <a:t> </a:t>
                      </a:r>
                      <a:r>
                        <a:rPr lang="en-US" sz="1800" b="0" i="0" u="none" spc="-5" dirty="0">
                          <a:solidFill>
                            <a:srgbClr val="004992"/>
                          </a:solidFill>
                          <a:latin typeface="Calibri Light"/>
                          <a:cs typeface="Verdana"/>
                        </a:rPr>
                        <a:t>???</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samopouzdanje</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nije</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ugroženo</a:t>
                      </a:r>
                      <a:endParaRPr sz="18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To je slabo odrađeno. Pao si na ispitu iz Engleskog.</a:t>
            </a:r>
            <a:endParaRPr lang="en-CA" altLang="de-DE" sz="1600" dirty="0">
              <a:latin typeface="Calibri Light"/>
            </a:endParaRPr>
          </a:p>
        </p:txBody>
      </p:sp>
    </p:spTree>
    <p:extLst>
      <p:ext uri="{BB962C8B-B14F-4D97-AF65-F5344CB8AC3E}">
        <p14:creationId xmlns:p14="http://schemas.microsoft.com/office/powerpoint/2010/main" val="1977992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negativne događaje!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16322111"/>
              </p:ext>
            </p:extLst>
          </p:nvPr>
        </p:nvGraphicFramePr>
        <p:xfrm>
          <a:off x="408955" y="4486910"/>
          <a:ext cx="11376000" cy="2011680"/>
        </p:xfrm>
        <a:graphic>
          <a:graphicData uri="http://schemas.openxmlformats.org/drawingml/2006/table">
            <a:tbl>
              <a:tblPr firstRow="1" bandRow="1">
                <a:tableStyleId>{21E4AEA4-8DFA-4A89-87EB-49C32662AFE0}</a:tableStyleId>
              </a:tblPr>
              <a:tblGrid>
                <a:gridCol w="4392488">
                  <a:extLst>
                    <a:ext uri="{9D8B030D-6E8A-4147-A177-3AD203B41FA5}">
                      <a16:colId xmlns:a16="http://schemas.microsoft.com/office/drawing/2014/main" val="20000"/>
                    </a:ext>
                  </a:extLst>
                </a:gridCol>
                <a:gridCol w="6983512">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lang="en-US" sz="1800" b="1" i="0" u="none" spc="-5" dirty="0" err="1">
                          <a:solidFill>
                            <a:srgbClr val="333333"/>
                          </a:solidFill>
                          <a:latin typeface="Calibri Light"/>
                          <a:cs typeface="Verdana"/>
                        </a:rPr>
                        <a:t>Pripisivanje</a:t>
                      </a:r>
                      <a:r>
                        <a:rPr lang="en-US" sz="1800" b="1" i="0" u="none" spc="-5" dirty="0">
                          <a:solidFill>
                            <a:srgbClr val="333333"/>
                          </a:solidFill>
                          <a:latin typeface="Calibri Light"/>
                          <a:cs typeface="Verdana"/>
                        </a:rPr>
                        <a:t> </a:t>
                      </a:r>
                      <a:r>
                        <a:rPr lang="en-US" sz="1800" b="1" i="0" u="none" spc="-5" dirty="0" err="1">
                          <a:solidFill>
                            <a:srgbClr val="333333"/>
                          </a:solidFill>
                          <a:latin typeface="Calibri Light"/>
                          <a:cs typeface="Verdana"/>
                        </a:rPr>
                        <a:t>sebi</a:t>
                      </a:r>
                      <a:endParaRPr lang="en-US" sz="1800" b="1" i="0" u="none" spc="-5" dirty="0">
                        <a:solidFill>
                          <a:srgbClr val="333333"/>
                        </a:solidFill>
                        <a:latin typeface="Calibri Light"/>
                        <a:cs typeface="Verdana"/>
                      </a:endParaRPr>
                    </a:p>
                    <a:p>
                      <a:pPr marL="90805">
                        <a:lnSpc>
                          <a:spcPct val="100000"/>
                        </a:lnSpc>
                        <a:spcBef>
                          <a:spcPts val="355"/>
                        </a:spcBef>
                      </a:pPr>
                      <a:r>
                        <a:rPr lang="en-US" sz="1800" b="0" i="0" u="none" spc="-5" dirty="0">
                          <a:solidFill>
                            <a:srgbClr val="333333"/>
                          </a:solidFill>
                          <a:latin typeface="Calibri Light"/>
                          <a:cs typeface="Verdana"/>
                        </a:rPr>
                        <a:t>(</a:t>
                      </a:r>
                      <a:r>
                        <a:rPr lang="en-US" sz="1800" b="0" i="0" u="none" spc="-5" dirty="0" err="1">
                          <a:solidFill>
                            <a:srgbClr val="333333"/>
                          </a:solidFill>
                          <a:latin typeface="Calibri Light"/>
                          <a:cs typeface="Verdana"/>
                        </a:rPr>
                        <a:t>npr</a:t>
                      </a:r>
                      <a:r>
                        <a:rPr lang="en-US" sz="1800" b="0" i="0" u="none" spc="-5">
                          <a:solidFill>
                            <a:srgbClr val="333333"/>
                          </a:solidFill>
                          <a:latin typeface="Calibri Light"/>
                          <a:cs typeface="Verdana"/>
                        </a:rPr>
                        <a:t>. “Trebao </a:t>
                      </a:r>
                      <a:r>
                        <a:rPr lang="en-US" sz="1800" b="0" i="0" u="none" spc="-5" dirty="0" err="1">
                          <a:solidFill>
                            <a:srgbClr val="333333"/>
                          </a:solidFill>
                          <a:latin typeface="Calibri Light"/>
                          <a:cs typeface="Verdana"/>
                        </a:rPr>
                        <a:t>sam</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naučiti</a:t>
                      </a:r>
                      <a:r>
                        <a:rPr lang="en-US" sz="1800" b="0" i="0" u="none" spc="-5" dirty="0">
                          <a:solidFill>
                            <a:srgbClr val="333333"/>
                          </a:solidFill>
                          <a:latin typeface="Calibri Light"/>
                          <a:cs typeface="Verdana"/>
                        </a:rPr>
                        <a:t> </a:t>
                      </a:r>
                      <a:r>
                        <a:rPr lang="en-US" sz="1800" b="0" i="0" u="none" spc="-5" err="1">
                          <a:solidFill>
                            <a:srgbClr val="333333"/>
                          </a:solidFill>
                          <a:latin typeface="Calibri Light"/>
                          <a:cs typeface="Verdana"/>
                        </a:rPr>
                        <a:t>bolje</a:t>
                      </a:r>
                      <a:r>
                        <a:rPr lang="en-US" sz="1800" b="0" i="0" u="none" spc="-5">
                          <a:solidFill>
                            <a:srgbClr val="333333"/>
                          </a:solidFill>
                          <a:latin typeface="Calibri Light"/>
                          <a:cs typeface="Verdana"/>
                        </a:rPr>
                        <a:t>!”) </a:t>
                      </a:r>
                      <a:r>
                        <a:rPr lang="en-US"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n-US" sz="1800" b="1" i="0" u="none" spc="-5" dirty="0">
                          <a:solidFill>
                            <a:srgbClr val="333333"/>
                          </a:solidFill>
                          <a:latin typeface="Calibri Light"/>
                          <a:cs typeface="Verdana"/>
                        </a:rPr>
                        <a:t>Mana:</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smanjenje</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samopouzdanja</a:t>
                      </a:r>
                      <a:endParaRPr lang="en-US" sz="1800" b="0" i="0" u="none" spc="-5" dirty="0">
                        <a:solidFill>
                          <a:srgbClr val="333333"/>
                        </a:solidFill>
                        <a:latin typeface="Calibri Light"/>
                        <a:cs typeface="Verdana"/>
                      </a:endParaRPr>
                    </a:p>
                    <a:p>
                      <a:pPr marL="92075">
                        <a:lnSpc>
                          <a:spcPct val="100000"/>
                        </a:lnSpc>
                        <a:spcBef>
                          <a:spcPts val="1200"/>
                        </a:spcBef>
                      </a:pPr>
                      <a:r>
                        <a:rPr lang="en-US" sz="1800" b="1" i="0" u="none" spc="-5" dirty="0" err="1">
                          <a:solidFill>
                            <a:srgbClr val="333333"/>
                          </a:solidFill>
                          <a:latin typeface="Calibri Light"/>
                          <a:cs typeface="Verdana"/>
                        </a:rPr>
                        <a:t>Prednost</a:t>
                      </a:r>
                      <a:r>
                        <a:rPr lang="en-US" sz="1800" b="1" i="0" u="none" spc="-5" dirty="0">
                          <a:solidFill>
                            <a:srgbClr val="333333"/>
                          </a:solidFill>
                          <a:latin typeface="Calibri Light"/>
                          <a:cs typeface="Verdana"/>
                        </a:rPr>
                        <a:t>:</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izgledate</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plemenito</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i</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hrabro</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zbog</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preuzimanja</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odgovornosti</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n-US" sz="1800" b="1" i="0" u="none" spc="-5" dirty="0" err="1">
                          <a:solidFill>
                            <a:srgbClr val="333333"/>
                          </a:solidFill>
                          <a:latin typeface="Calibri Light"/>
                          <a:cs typeface="Verdana"/>
                        </a:rPr>
                        <a:t>Druge</a:t>
                      </a:r>
                      <a:r>
                        <a:rPr lang="en-US" sz="1800" b="1" i="0" u="none" spc="-5" dirty="0">
                          <a:solidFill>
                            <a:srgbClr val="333333"/>
                          </a:solidFill>
                          <a:latin typeface="Calibri Light"/>
                          <a:cs typeface="Verdana"/>
                        </a:rPr>
                        <a:t> </a:t>
                      </a:r>
                      <a:r>
                        <a:rPr lang="en-US" sz="1800" b="1" i="0" u="none" spc="-5" dirty="0" err="1">
                          <a:solidFill>
                            <a:srgbClr val="333333"/>
                          </a:solidFill>
                          <a:latin typeface="Calibri Light"/>
                          <a:cs typeface="Verdana"/>
                        </a:rPr>
                        <a:t>osobe</a:t>
                      </a:r>
                      <a:r>
                        <a:rPr lang="en-US" sz="1800" b="1" i="0" u="none" spc="-5" dirty="0">
                          <a:solidFill>
                            <a:srgbClr val="333333"/>
                          </a:solidFill>
                          <a:latin typeface="Calibri Light"/>
                          <a:cs typeface="Verdana"/>
                        </a:rPr>
                        <a:t>/</a:t>
                      </a:r>
                      <a:r>
                        <a:rPr lang="en-US" sz="1800" b="1" i="0" u="none" spc="-5" dirty="0" err="1">
                          <a:solidFill>
                            <a:srgbClr val="333333"/>
                          </a:solidFill>
                          <a:latin typeface="Calibri Light"/>
                          <a:cs typeface="Verdana"/>
                        </a:rPr>
                        <a:t>Pripisivanje</a:t>
                      </a:r>
                      <a:r>
                        <a:rPr lang="en-US" sz="1800" b="1" i="0" u="none" spc="-5" dirty="0">
                          <a:solidFill>
                            <a:srgbClr val="333333"/>
                          </a:solidFill>
                          <a:latin typeface="Calibri Light"/>
                          <a:cs typeface="Verdana"/>
                        </a:rPr>
                        <a:t> </a:t>
                      </a:r>
                      <a:r>
                        <a:rPr lang="en-US" sz="1800" b="1" i="0" u="none" spc="-5" dirty="0" err="1">
                          <a:solidFill>
                            <a:srgbClr val="333333"/>
                          </a:solidFill>
                          <a:latin typeface="Calibri Light"/>
                          <a:cs typeface="Verdana"/>
                        </a:rPr>
                        <a:t>situaciji</a:t>
                      </a:r>
                      <a:endParaRPr lang="en-US" sz="1800" b="1" i="0" u="none" spc="-5" dirty="0">
                        <a:solidFill>
                          <a:srgbClr val="333333"/>
                        </a:solidFill>
                        <a:latin typeface="Calibri Light"/>
                        <a:cs typeface="Verdana"/>
                      </a:endParaRPr>
                    </a:p>
                    <a:p>
                      <a:pPr marL="90805" marR="203835">
                        <a:lnSpc>
                          <a:spcPct val="108800"/>
                        </a:lnSpc>
                        <a:spcBef>
                          <a:spcPts val="165"/>
                        </a:spcBef>
                      </a:pPr>
                      <a:r>
                        <a:rPr lang="en-US" sz="1800" b="0" i="0" u="none" spc="-5" dirty="0">
                          <a:solidFill>
                            <a:srgbClr val="333333"/>
                          </a:solidFill>
                          <a:latin typeface="Calibri Light"/>
                          <a:cs typeface="Verdana"/>
                        </a:rPr>
                        <a:t>(</a:t>
                      </a:r>
                      <a:r>
                        <a:rPr lang="en-US" sz="1800" b="0" i="0" u="none" spc="-5" dirty="0" err="1">
                          <a:solidFill>
                            <a:srgbClr val="333333"/>
                          </a:solidFill>
                          <a:latin typeface="Calibri Light"/>
                          <a:cs typeface="Verdana"/>
                        </a:rPr>
                        <a:t>npr</a:t>
                      </a:r>
                      <a:r>
                        <a:rPr lang="en-US" sz="1800" b="0" i="0" u="none" spc="-5">
                          <a:solidFill>
                            <a:srgbClr val="333333"/>
                          </a:solidFill>
                          <a:latin typeface="Calibri Light"/>
                          <a:cs typeface="Verdana"/>
                        </a:rPr>
                        <a:t>. “Učitelj </a:t>
                      </a:r>
                      <a:r>
                        <a:rPr lang="en-US" sz="1800" b="0" i="0" u="none" spc="-5" dirty="0">
                          <a:solidFill>
                            <a:srgbClr val="333333"/>
                          </a:solidFill>
                          <a:latin typeface="Calibri Light"/>
                          <a:cs typeface="Verdana"/>
                        </a:rPr>
                        <a:t>je moron </a:t>
                      </a:r>
                      <a:r>
                        <a:rPr lang="en-US" sz="1800" b="0" i="0" u="none" spc="-5" dirty="0" err="1">
                          <a:solidFill>
                            <a:srgbClr val="333333"/>
                          </a:solidFill>
                          <a:latin typeface="Calibri Light"/>
                          <a:cs typeface="Verdana"/>
                        </a:rPr>
                        <a:t>i</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mrzi</a:t>
                      </a:r>
                      <a:r>
                        <a:rPr lang="en-US" sz="1800" b="0" i="0" u="none" spc="-5" dirty="0">
                          <a:solidFill>
                            <a:srgbClr val="333333"/>
                          </a:solidFill>
                          <a:latin typeface="Calibri Light"/>
                          <a:cs typeface="Verdana"/>
                        </a:rPr>
                        <a:t> </a:t>
                      </a:r>
                      <a:r>
                        <a:rPr lang="en-US" sz="1800" b="0" i="0" u="none" spc="-5">
                          <a:solidFill>
                            <a:srgbClr val="333333"/>
                          </a:solidFill>
                          <a:latin typeface="Calibri Light"/>
                          <a:cs typeface="Verdana"/>
                        </a:rPr>
                        <a:t>me.”) </a:t>
                      </a:r>
                      <a:r>
                        <a:rPr lang="en-US"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n-US" sz="1800" b="1" i="0" u="none" spc="-5" dirty="0">
                          <a:solidFill>
                            <a:srgbClr val="333333"/>
                          </a:solidFill>
                          <a:latin typeface="Calibri Light"/>
                          <a:cs typeface="Verdana"/>
                        </a:rPr>
                        <a:t>Mana:</a:t>
                      </a:r>
                      <a:r>
                        <a:rPr lang="en-US" sz="1800" b="0" i="0" u="none" spc="-5" dirty="0">
                          <a:solidFill>
                            <a:srgbClr val="333333"/>
                          </a:solidFill>
                          <a:latin typeface="Calibri Light"/>
                          <a:cs typeface="Verdana"/>
                        </a:rPr>
                        <a:t> </a:t>
                      </a:r>
                      <a:r>
                        <a:rPr lang="en-US" sz="1800" b="0" i="0" u="none" spc="-5" dirty="0">
                          <a:solidFill>
                            <a:srgbClr val="004992"/>
                          </a:solidFill>
                          <a:latin typeface="Calibri Light"/>
                          <a:cs typeface="Verdana"/>
                        </a:rPr>
                        <a:t>???</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odbacivanje</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odgovornosti</a:t>
                      </a:r>
                      <a:r>
                        <a:rPr lang="en-US" sz="1800" b="0" i="0" u="none" spc="-5" dirty="0">
                          <a:solidFill>
                            <a:srgbClr val="E3EFF8"/>
                          </a:solidFill>
                          <a:latin typeface="Calibri Light"/>
                          <a:cs typeface="Verdana"/>
                        </a:rPr>
                        <a:t> se </a:t>
                      </a:r>
                      <a:r>
                        <a:rPr lang="en-US" sz="1800" b="0" i="0" u="none" spc="-5" dirty="0" err="1">
                          <a:solidFill>
                            <a:srgbClr val="E3EFF8"/>
                          </a:solidFill>
                          <a:latin typeface="Calibri Light"/>
                          <a:cs typeface="Verdana"/>
                        </a:rPr>
                        <a:t>posmatra</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kao</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neuljudnost</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olakšanje</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sebi</a:t>
                      </a:r>
                      <a:r>
                        <a:rPr lang="en-US" sz="1800" b="0" i="0" u="none" spc="-5" dirty="0">
                          <a:solidFill>
                            <a:srgbClr val="E3EFF8"/>
                          </a:solidFill>
                          <a:latin typeface="Calibri Light"/>
                          <a:cs typeface="Verdana"/>
                        </a:rPr>
                        <a:t>)</a:t>
                      </a:r>
                    </a:p>
                    <a:p>
                      <a:pPr marL="92075" marR="147320">
                        <a:lnSpc>
                          <a:spcPct val="100000"/>
                        </a:lnSpc>
                        <a:spcBef>
                          <a:spcPts val="1200"/>
                        </a:spcBef>
                      </a:pPr>
                      <a:r>
                        <a:rPr lang="en-US" sz="1800" b="1" i="0" u="none" spc="-5" dirty="0" err="1">
                          <a:solidFill>
                            <a:srgbClr val="333333"/>
                          </a:solidFill>
                          <a:latin typeface="Calibri Light"/>
                          <a:cs typeface="Verdana"/>
                        </a:rPr>
                        <a:t>Prednost</a:t>
                      </a:r>
                      <a:r>
                        <a:rPr lang="en-US" sz="1800" b="1" i="0" u="none" spc="-5" dirty="0">
                          <a:solidFill>
                            <a:srgbClr val="333333"/>
                          </a:solidFill>
                          <a:latin typeface="Calibri Light"/>
                          <a:cs typeface="Verdana"/>
                        </a:rPr>
                        <a:t>:</a:t>
                      </a:r>
                      <a:r>
                        <a:rPr lang="en-US" sz="1800" b="0" i="0" u="none" spc="-5" dirty="0">
                          <a:solidFill>
                            <a:srgbClr val="333333"/>
                          </a:solidFill>
                          <a:latin typeface="Calibri Light"/>
                          <a:cs typeface="Verdana"/>
                        </a:rPr>
                        <a:t> </a:t>
                      </a:r>
                      <a:r>
                        <a:rPr lang="en-US" sz="1800" b="0" i="0" u="none" spc="-5" dirty="0">
                          <a:solidFill>
                            <a:srgbClr val="004992"/>
                          </a:solidFill>
                          <a:latin typeface="Calibri Light"/>
                          <a:cs typeface="Verdana"/>
                        </a:rPr>
                        <a:t>???</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samopouzdanje</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nije</a:t>
                      </a:r>
                      <a:r>
                        <a:rPr lang="en-US" sz="1800" b="0" i="0" u="none" spc="-5" dirty="0">
                          <a:solidFill>
                            <a:srgbClr val="E3EFF8"/>
                          </a:solidFill>
                          <a:latin typeface="Calibri Light"/>
                          <a:cs typeface="Verdana"/>
                        </a:rPr>
                        <a:t> </a:t>
                      </a:r>
                      <a:r>
                        <a:rPr lang="en-US" sz="1800" b="0" i="0" u="none" spc="-5" dirty="0" err="1">
                          <a:solidFill>
                            <a:srgbClr val="E3EFF8"/>
                          </a:solidFill>
                          <a:latin typeface="Calibri Light"/>
                          <a:cs typeface="Verdana"/>
                        </a:rPr>
                        <a:t>ugroženo</a:t>
                      </a:r>
                      <a:endParaRPr sz="18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To je slabo odrađeno. Pao si na ispitu iz Engleskog.</a:t>
            </a:r>
            <a:endParaRPr lang="en-CA" altLang="de-DE" sz="1600" dirty="0">
              <a:latin typeface="Calibri Light"/>
            </a:endParaRPr>
          </a:p>
        </p:txBody>
      </p:sp>
    </p:spTree>
    <p:extLst>
      <p:ext uri="{BB962C8B-B14F-4D97-AF65-F5344CB8AC3E}">
        <p14:creationId xmlns:p14="http://schemas.microsoft.com/office/powerpoint/2010/main" val="2120191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negativne događaje!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1532257945"/>
              </p:ext>
            </p:extLst>
          </p:nvPr>
        </p:nvGraphicFramePr>
        <p:xfrm>
          <a:off x="408955" y="4486910"/>
          <a:ext cx="11376000" cy="2011680"/>
        </p:xfrm>
        <a:graphic>
          <a:graphicData uri="http://schemas.openxmlformats.org/drawingml/2006/table">
            <a:tbl>
              <a:tblPr firstRow="1" bandRow="1">
                <a:tableStyleId>{21E4AEA4-8DFA-4A89-87EB-49C32662AFE0}</a:tableStyleId>
              </a:tblPr>
              <a:tblGrid>
                <a:gridCol w="4392488">
                  <a:extLst>
                    <a:ext uri="{9D8B030D-6E8A-4147-A177-3AD203B41FA5}">
                      <a16:colId xmlns:a16="http://schemas.microsoft.com/office/drawing/2014/main" val="20000"/>
                    </a:ext>
                  </a:extLst>
                </a:gridCol>
                <a:gridCol w="6983512">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lang="en-US" sz="1800" b="1" i="0" u="none" spc="-5" dirty="0" err="1">
                          <a:solidFill>
                            <a:srgbClr val="333333"/>
                          </a:solidFill>
                          <a:latin typeface="Calibri Light"/>
                          <a:cs typeface="Verdana"/>
                        </a:rPr>
                        <a:t>Pripisivanje</a:t>
                      </a:r>
                      <a:r>
                        <a:rPr lang="en-US" sz="1800" b="1" i="0" u="none" spc="-5" dirty="0">
                          <a:solidFill>
                            <a:srgbClr val="333333"/>
                          </a:solidFill>
                          <a:latin typeface="Calibri Light"/>
                          <a:cs typeface="Verdana"/>
                        </a:rPr>
                        <a:t> </a:t>
                      </a:r>
                      <a:r>
                        <a:rPr lang="en-US" sz="1800" b="1" i="0" u="none" spc="-5" dirty="0" err="1">
                          <a:solidFill>
                            <a:srgbClr val="333333"/>
                          </a:solidFill>
                          <a:latin typeface="Calibri Light"/>
                          <a:cs typeface="Verdana"/>
                        </a:rPr>
                        <a:t>sebi</a:t>
                      </a:r>
                      <a:endParaRPr lang="en-US" sz="1800" b="1" i="0" u="none" spc="-5" dirty="0">
                        <a:solidFill>
                          <a:srgbClr val="333333"/>
                        </a:solidFill>
                        <a:latin typeface="Calibri Light"/>
                        <a:cs typeface="Verdana"/>
                      </a:endParaRPr>
                    </a:p>
                    <a:p>
                      <a:pPr marL="90805">
                        <a:lnSpc>
                          <a:spcPct val="100000"/>
                        </a:lnSpc>
                        <a:spcBef>
                          <a:spcPts val="355"/>
                        </a:spcBef>
                      </a:pPr>
                      <a:r>
                        <a:rPr lang="en-US" sz="1800" b="0" i="0" u="none" spc="-5" dirty="0">
                          <a:solidFill>
                            <a:srgbClr val="333333"/>
                          </a:solidFill>
                          <a:latin typeface="Calibri Light"/>
                          <a:cs typeface="Verdana"/>
                        </a:rPr>
                        <a:t>(</a:t>
                      </a:r>
                      <a:r>
                        <a:rPr lang="en-US" sz="1800" b="0" i="0" u="none" spc="-5" dirty="0" err="1">
                          <a:solidFill>
                            <a:srgbClr val="333333"/>
                          </a:solidFill>
                          <a:latin typeface="Calibri Light"/>
                          <a:cs typeface="Verdana"/>
                        </a:rPr>
                        <a:t>npr</a:t>
                      </a:r>
                      <a:r>
                        <a:rPr lang="en-US" sz="1800" b="0" i="0" u="none" spc="-5">
                          <a:solidFill>
                            <a:srgbClr val="333333"/>
                          </a:solidFill>
                          <a:latin typeface="Calibri Light"/>
                          <a:cs typeface="Verdana"/>
                        </a:rPr>
                        <a:t>. “Trebao </a:t>
                      </a:r>
                      <a:r>
                        <a:rPr lang="en-US" sz="1800" b="0" i="0" u="none" spc="-5" dirty="0" err="1">
                          <a:solidFill>
                            <a:srgbClr val="333333"/>
                          </a:solidFill>
                          <a:latin typeface="Calibri Light"/>
                          <a:cs typeface="Verdana"/>
                        </a:rPr>
                        <a:t>sam</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naučiti</a:t>
                      </a:r>
                      <a:r>
                        <a:rPr lang="en-US" sz="1800" b="0" i="0" u="none" spc="-5" dirty="0">
                          <a:solidFill>
                            <a:srgbClr val="333333"/>
                          </a:solidFill>
                          <a:latin typeface="Calibri Light"/>
                          <a:cs typeface="Verdana"/>
                        </a:rPr>
                        <a:t> </a:t>
                      </a:r>
                      <a:r>
                        <a:rPr lang="en-US" sz="1800" b="0" i="0" u="none" spc="-5" err="1">
                          <a:solidFill>
                            <a:srgbClr val="333333"/>
                          </a:solidFill>
                          <a:latin typeface="Calibri Light"/>
                          <a:cs typeface="Verdana"/>
                        </a:rPr>
                        <a:t>bolje</a:t>
                      </a:r>
                      <a:r>
                        <a:rPr lang="en-US" sz="1800" b="0" i="0" u="none" spc="-5">
                          <a:solidFill>
                            <a:srgbClr val="333333"/>
                          </a:solidFill>
                          <a:latin typeface="Calibri Light"/>
                          <a:cs typeface="Verdana"/>
                        </a:rPr>
                        <a:t>!”) </a:t>
                      </a:r>
                      <a:r>
                        <a:rPr lang="en-US"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n-US" sz="1800" b="1" i="0" u="none" spc="-5" dirty="0">
                          <a:solidFill>
                            <a:srgbClr val="333333"/>
                          </a:solidFill>
                          <a:latin typeface="Calibri Light"/>
                          <a:cs typeface="Verdana"/>
                        </a:rPr>
                        <a:t>Mana:</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smanjenje</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samopouzdanja</a:t>
                      </a:r>
                      <a:endParaRPr lang="en-US" sz="1800" b="0" i="0" u="none" spc="-5" dirty="0">
                        <a:solidFill>
                          <a:srgbClr val="333333"/>
                        </a:solidFill>
                        <a:latin typeface="Calibri Light"/>
                        <a:cs typeface="Verdana"/>
                      </a:endParaRPr>
                    </a:p>
                    <a:p>
                      <a:pPr marL="92075">
                        <a:lnSpc>
                          <a:spcPct val="100000"/>
                        </a:lnSpc>
                        <a:spcBef>
                          <a:spcPts val="1200"/>
                        </a:spcBef>
                      </a:pPr>
                      <a:r>
                        <a:rPr lang="en-US" sz="1800" b="1" i="0" u="none" spc="-5" dirty="0" err="1">
                          <a:solidFill>
                            <a:srgbClr val="333333"/>
                          </a:solidFill>
                          <a:latin typeface="Calibri Light"/>
                          <a:cs typeface="Verdana"/>
                        </a:rPr>
                        <a:t>Prednost</a:t>
                      </a:r>
                      <a:r>
                        <a:rPr lang="en-US" sz="1800" b="1" i="0" u="none" spc="-5" dirty="0">
                          <a:solidFill>
                            <a:srgbClr val="333333"/>
                          </a:solidFill>
                          <a:latin typeface="Calibri Light"/>
                          <a:cs typeface="Verdana"/>
                        </a:rPr>
                        <a:t>:</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izgledate</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plemenito</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i</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hrabro</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zbog</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preuzimanja</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odgovornosti</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en-US" sz="1800" b="1" i="0" u="none" spc="-5" dirty="0" err="1">
                          <a:solidFill>
                            <a:srgbClr val="333333"/>
                          </a:solidFill>
                          <a:latin typeface="Calibri Light"/>
                          <a:cs typeface="Verdana"/>
                        </a:rPr>
                        <a:t>Druge</a:t>
                      </a:r>
                      <a:r>
                        <a:rPr lang="en-US" sz="1800" b="1" i="0" u="none" spc="-5" dirty="0">
                          <a:solidFill>
                            <a:srgbClr val="333333"/>
                          </a:solidFill>
                          <a:latin typeface="Calibri Light"/>
                          <a:cs typeface="Verdana"/>
                        </a:rPr>
                        <a:t> </a:t>
                      </a:r>
                      <a:r>
                        <a:rPr lang="en-US" sz="1800" b="1" i="0" u="none" spc="-5" dirty="0" err="1">
                          <a:solidFill>
                            <a:srgbClr val="333333"/>
                          </a:solidFill>
                          <a:latin typeface="Calibri Light"/>
                          <a:cs typeface="Verdana"/>
                        </a:rPr>
                        <a:t>osobe</a:t>
                      </a:r>
                      <a:r>
                        <a:rPr lang="en-US" sz="1800" b="1" i="0" u="none" spc="-5" dirty="0">
                          <a:solidFill>
                            <a:srgbClr val="333333"/>
                          </a:solidFill>
                          <a:latin typeface="Calibri Light"/>
                          <a:cs typeface="Verdana"/>
                        </a:rPr>
                        <a:t>/</a:t>
                      </a:r>
                      <a:r>
                        <a:rPr lang="en-US" sz="1800" b="1" i="0" u="none" spc="-5" dirty="0" err="1">
                          <a:solidFill>
                            <a:srgbClr val="333333"/>
                          </a:solidFill>
                          <a:latin typeface="Calibri Light"/>
                          <a:cs typeface="Verdana"/>
                        </a:rPr>
                        <a:t>Pripisivanje</a:t>
                      </a:r>
                      <a:r>
                        <a:rPr lang="en-US" sz="1800" b="1" i="0" u="none" spc="-5" dirty="0">
                          <a:solidFill>
                            <a:srgbClr val="333333"/>
                          </a:solidFill>
                          <a:latin typeface="Calibri Light"/>
                          <a:cs typeface="Verdana"/>
                        </a:rPr>
                        <a:t> </a:t>
                      </a:r>
                      <a:r>
                        <a:rPr lang="en-US" sz="1800" b="1" i="0" u="none" spc="-5" dirty="0" err="1">
                          <a:solidFill>
                            <a:srgbClr val="333333"/>
                          </a:solidFill>
                          <a:latin typeface="Calibri Light"/>
                          <a:cs typeface="Verdana"/>
                        </a:rPr>
                        <a:t>situaciji</a:t>
                      </a:r>
                      <a:endParaRPr lang="en-US" sz="1800" b="1" i="0" u="none" spc="-5" dirty="0">
                        <a:solidFill>
                          <a:srgbClr val="333333"/>
                        </a:solidFill>
                        <a:latin typeface="Calibri Light"/>
                        <a:cs typeface="Verdana"/>
                      </a:endParaRPr>
                    </a:p>
                    <a:p>
                      <a:pPr marL="90805" marR="203835">
                        <a:lnSpc>
                          <a:spcPct val="108800"/>
                        </a:lnSpc>
                        <a:spcBef>
                          <a:spcPts val="165"/>
                        </a:spcBef>
                      </a:pPr>
                      <a:r>
                        <a:rPr lang="en-US" sz="1800" b="0" i="0" u="none" spc="-5" dirty="0">
                          <a:solidFill>
                            <a:srgbClr val="333333"/>
                          </a:solidFill>
                          <a:latin typeface="Calibri Light"/>
                          <a:cs typeface="Verdana"/>
                        </a:rPr>
                        <a:t>(</a:t>
                      </a:r>
                      <a:r>
                        <a:rPr lang="en-US" sz="1800" b="0" i="0" u="none" spc="-5" dirty="0" err="1">
                          <a:solidFill>
                            <a:srgbClr val="333333"/>
                          </a:solidFill>
                          <a:latin typeface="Calibri Light"/>
                          <a:cs typeface="Verdana"/>
                        </a:rPr>
                        <a:t>npr</a:t>
                      </a:r>
                      <a:r>
                        <a:rPr lang="en-US" sz="1800" b="0" i="0" u="none" spc="-5">
                          <a:solidFill>
                            <a:srgbClr val="333333"/>
                          </a:solidFill>
                          <a:latin typeface="Calibri Light"/>
                          <a:cs typeface="Verdana"/>
                        </a:rPr>
                        <a:t>. “Učitelj </a:t>
                      </a:r>
                      <a:r>
                        <a:rPr lang="en-US" sz="1800" b="0" i="0" u="none" spc="-5" dirty="0">
                          <a:solidFill>
                            <a:srgbClr val="333333"/>
                          </a:solidFill>
                          <a:latin typeface="Calibri Light"/>
                          <a:cs typeface="Verdana"/>
                        </a:rPr>
                        <a:t>je moron </a:t>
                      </a:r>
                      <a:r>
                        <a:rPr lang="en-US" sz="1800" b="0" i="0" u="none" spc="-5" dirty="0" err="1">
                          <a:solidFill>
                            <a:srgbClr val="333333"/>
                          </a:solidFill>
                          <a:latin typeface="Calibri Light"/>
                          <a:cs typeface="Verdana"/>
                        </a:rPr>
                        <a:t>i</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mrzi</a:t>
                      </a:r>
                      <a:r>
                        <a:rPr lang="en-US" sz="1800" b="0" i="0" u="none" spc="-5" dirty="0">
                          <a:solidFill>
                            <a:srgbClr val="333333"/>
                          </a:solidFill>
                          <a:latin typeface="Calibri Light"/>
                          <a:cs typeface="Verdana"/>
                        </a:rPr>
                        <a:t> </a:t>
                      </a:r>
                      <a:r>
                        <a:rPr lang="en-US" sz="1800" b="0" i="0" u="none" spc="-5">
                          <a:solidFill>
                            <a:srgbClr val="333333"/>
                          </a:solidFill>
                          <a:latin typeface="Calibri Light"/>
                          <a:cs typeface="Verdana"/>
                        </a:rPr>
                        <a:t>me.”) </a:t>
                      </a:r>
                      <a:r>
                        <a:rPr lang="en-US" sz="1800" b="0" i="0" u="none" spc="-5" dirty="0">
                          <a:solidFill>
                            <a:srgbClr val="333333"/>
                          </a:solidFill>
                          <a:latin typeface="Calibri Light"/>
                          <a:cs typeface="Verdana"/>
                        </a:rPr>
                        <a:t>	</a:t>
                      </a:r>
                      <a:endParaRPr sz="16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n-US" sz="1800" b="1" i="0" u="none" spc="-5" dirty="0">
                          <a:solidFill>
                            <a:srgbClr val="333333"/>
                          </a:solidFill>
                          <a:latin typeface="Calibri Light"/>
                          <a:cs typeface="Verdana"/>
                        </a:rPr>
                        <a:t>Mana:</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odbacivanje</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odgovornosti</a:t>
                      </a:r>
                      <a:r>
                        <a:rPr lang="en-US" sz="1800" b="0" i="0" u="none" spc="-5" dirty="0">
                          <a:solidFill>
                            <a:srgbClr val="333333"/>
                          </a:solidFill>
                          <a:latin typeface="Calibri Light"/>
                          <a:cs typeface="Verdana"/>
                        </a:rPr>
                        <a:t> se </a:t>
                      </a:r>
                      <a:r>
                        <a:rPr lang="en-US" sz="1800" b="0" i="0" u="none" spc="-5" dirty="0" err="1">
                          <a:solidFill>
                            <a:srgbClr val="333333"/>
                          </a:solidFill>
                          <a:latin typeface="Calibri Light"/>
                          <a:cs typeface="Verdana"/>
                        </a:rPr>
                        <a:t>posmatra</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kao</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neuljudnost</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olakšanje</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sebi</a:t>
                      </a:r>
                      <a:r>
                        <a:rPr lang="en-US" sz="1800" b="0" i="0" u="none" spc="-5" dirty="0">
                          <a:solidFill>
                            <a:srgbClr val="333333"/>
                          </a:solidFill>
                          <a:latin typeface="Calibri Light"/>
                          <a:cs typeface="Verdana"/>
                        </a:rPr>
                        <a:t>)</a:t>
                      </a:r>
                    </a:p>
                    <a:p>
                      <a:pPr marL="92075" marR="147320">
                        <a:lnSpc>
                          <a:spcPct val="100000"/>
                        </a:lnSpc>
                        <a:spcBef>
                          <a:spcPts val="1200"/>
                        </a:spcBef>
                      </a:pPr>
                      <a:r>
                        <a:rPr lang="en-US" sz="1800" b="1" i="0" u="none" spc="-5" dirty="0" err="1">
                          <a:solidFill>
                            <a:srgbClr val="333333"/>
                          </a:solidFill>
                          <a:latin typeface="Calibri Light"/>
                          <a:cs typeface="Verdana"/>
                        </a:rPr>
                        <a:t>Prednost</a:t>
                      </a:r>
                      <a:r>
                        <a:rPr lang="en-US" sz="1800" b="1" i="0" u="none" spc="-5" dirty="0">
                          <a:solidFill>
                            <a:srgbClr val="333333"/>
                          </a:solidFill>
                          <a:latin typeface="Calibri Light"/>
                          <a:cs typeface="Verdana"/>
                        </a:rPr>
                        <a:t>:</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samopouzdanje</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nije</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ugroženo</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To je slabo odrađeno. Pao si na ispitu iz Engleskog.</a:t>
            </a:r>
            <a:endParaRPr lang="en-CA" altLang="de-DE" sz="1600" dirty="0">
              <a:latin typeface="Calibri Light"/>
            </a:endParaRPr>
          </a:p>
        </p:txBody>
      </p:sp>
    </p:spTree>
    <p:extLst>
      <p:ext uri="{BB962C8B-B14F-4D97-AF65-F5344CB8AC3E}">
        <p14:creationId xmlns:p14="http://schemas.microsoft.com/office/powerpoint/2010/main" val="2423222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negativne događaje!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426171154"/>
              </p:ext>
            </p:extLst>
          </p:nvPr>
        </p:nvGraphicFramePr>
        <p:xfrm>
          <a:off x="408955" y="4489704"/>
          <a:ext cx="11375136" cy="201168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Ravnotežniji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kombinacija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uticaja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osoba</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situacije</a:t>
                      </a:r>
                      <a:r>
                        <a:rPr kumimoji="0" lang="en-US" sz="2000" b="0" i="0" u="none" strike="noStrike" cap="none" normalizeH="0" baseline="0" dirty="0">
                          <a:ln>
                            <a:noFill/>
                          </a:ln>
                          <a:solidFill>
                            <a:srgbClr val="333333"/>
                          </a:solidFill>
                          <a:effectLst/>
                          <a:latin typeface="Calibri Light"/>
                          <a:cs typeface="Times New Roman" pitchFamily="18" charset="0"/>
                        </a:rPr>
                        <a:t>; nude </a:t>
                      </a:r>
                      <a:r>
                        <a:rPr kumimoji="0" lang="en-US" sz="2000" b="0" i="0" u="none" strike="noStrike" cap="none" normalizeH="0" baseline="0" dirty="0" err="1">
                          <a:ln>
                            <a:noFill/>
                          </a:ln>
                          <a:solidFill>
                            <a:srgbClr val="333333"/>
                          </a:solidFill>
                          <a:effectLst/>
                          <a:latin typeface="Calibri Light"/>
                          <a:cs typeface="Times New Roman" pitchFamily="18" charset="0"/>
                        </a:rPr>
                        <a:t>različita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objašnjenja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To je slabo odrađeno. Pao si na ispitu iz Engleskog.</a:t>
            </a:r>
            <a:endParaRPr lang="en-CA" altLang="de-DE" sz="16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negativne događaje!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707681687"/>
              </p:ext>
            </p:extLst>
          </p:nvPr>
        </p:nvGraphicFramePr>
        <p:xfrm>
          <a:off x="408955" y="4489704"/>
          <a:ext cx="11375136" cy="201168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Ravnotežniji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odgovori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npr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kombinacija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uticaja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drugih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osoba</a:t>
                      </a: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situacije</a:t>
                      </a:r>
                      <a:r>
                        <a:rPr kumimoji="0" lang="en-US" sz="2000" b="0" i="0" u="none" strike="noStrike" cap="none" normalizeH="0" baseline="0" dirty="0">
                          <a:ln>
                            <a:noFill/>
                          </a:ln>
                          <a:solidFill>
                            <a:srgbClr val="333333"/>
                          </a:solidFill>
                          <a:effectLst/>
                          <a:latin typeface="Calibri Light"/>
                          <a:cs typeface="Times New Roman" pitchFamily="18" charset="0"/>
                        </a:rPr>
                        <a:t>; nude </a:t>
                      </a:r>
                      <a:r>
                        <a:rPr kumimoji="0" lang="en-US" sz="2000" b="0" i="0" u="none" strike="noStrike" cap="none" normalizeH="0" baseline="0" dirty="0" err="1">
                          <a:ln>
                            <a:noFill/>
                          </a:ln>
                          <a:solidFill>
                            <a:srgbClr val="333333"/>
                          </a:solidFill>
                          <a:effectLst/>
                          <a:latin typeface="Calibri Light"/>
                          <a:cs typeface="Times New Roman" pitchFamily="18" charset="0"/>
                        </a:rPr>
                        <a:t>različita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objašnjenja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“Nisam </a:t>
                      </a:r>
                      <a:r>
                        <a:rPr kumimoji="0" lang="en-US" sz="2000" b="0" i="0" u="none" strike="noStrike" cap="none" normalizeH="0" baseline="0" dirty="0" err="1">
                          <a:ln>
                            <a:noFill/>
                          </a:ln>
                          <a:solidFill>
                            <a:srgbClr val="333333"/>
                          </a:solidFill>
                          <a:effectLst/>
                          <a:latin typeface="Calibri Light"/>
                          <a:cs typeface="Times New Roman" pitchFamily="18" charset="0"/>
                        </a:rPr>
                        <a:t>navikao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takvu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vrstu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ispita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Bolje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ću</a:t>
                      </a:r>
                      <a:r>
                        <a:rPr kumimoji="0" lang="en-US" sz="2000" b="0" i="0" u="none" strike="noStrike" cap="none" normalizeH="0" baseline="0" dirty="0">
                          <a:ln>
                            <a:noFill/>
                          </a:ln>
                          <a:solidFill>
                            <a:srgbClr val="333333"/>
                          </a:solidFill>
                          <a:effectLst/>
                          <a:latin typeface="Calibri Light"/>
                          <a:cs typeface="Times New Roman" pitchFamily="18" charset="0"/>
                        </a:rPr>
                        <a:t> se </a:t>
                      </a:r>
                      <a:r>
                        <a:rPr kumimoji="0" lang="en-US" sz="2000" b="0" i="0" u="none" strike="noStrike" cap="none" normalizeH="0" baseline="0" dirty="0" err="1">
                          <a:ln>
                            <a:noFill/>
                          </a:ln>
                          <a:solidFill>
                            <a:srgbClr val="333333"/>
                          </a:solidFill>
                          <a:effectLst/>
                          <a:latin typeface="Calibri Light"/>
                          <a:cs typeface="Times New Roman" pitchFamily="18" charset="0"/>
                        </a:rPr>
                        <a:t>spremiti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sledeći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put.”</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“Trebao </a:t>
                      </a:r>
                      <a:r>
                        <a:rPr kumimoji="0" lang="en-US" sz="2000" b="0" i="0" u="none" strike="noStrike" cap="none" normalizeH="0" baseline="0" dirty="0">
                          <a:ln>
                            <a:noFill/>
                          </a:ln>
                          <a:solidFill>
                            <a:srgbClr val="333333"/>
                          </a:solidFill>
                          <a:effectLst/>
                          <a:latin typeface="Calibri Light"/>
                          <a:cs typeface="Times New Roman" pitchFamily="18" charset="0"/>
                        </a:rPr>
                        <a:t>bi </a:t>
                      </a:r>
                      <a:r>
                        <a:rPr kumimoji="0" lang="en-US" sz="2000" b="0" i="0" u="none" strike="noStrike" cap="none" normalizeH="0" baseline="0" dirty="0" err="1">
                          <a:ln>
                            <a:noFill/>
                          </a:ln>
                          <a:solidFill>
                            <a:srgbClr val="333333"/>
                          </a:solidFill>
                          <a:effectLst/>
                          <a:latin typeface="Calibri Light"/>
                          <a:cs typeface="Times New Roman" pitchFamily="18" charset="0"/>
                        </a:rPr>
                        <a:t>poboljšati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moj</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odnos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učiteljem</a:t>
                      </a:r>
                      <a:r>
                        <a:rPr kumimoji="0" lang="en-US" sz="2000" b="0" i="0" u="none" strike="noStrike" cap="none" normalizeH="0" baseline="0" dirty="0">
                          <a:ln>
                            <a:noFill/>
                          </a:ln>
                          <a:solidFill>
                            <a:srgbClr val="333333"/>
                          </a:solidFill>
                          <a:effectLst/>
                          <a:latin typeface="Calibri Light"/>
                          <a:cs typeface="Times New Roman" pitchFamily="18" charset="0"/>
                        </a:rPr>
                        <a:t>. Ne bi me </a:t>
                      </a:r>
                      <a:r>
                        <a:rPr kumimoji="0" lang="en-US" sz="2000" b="0" i="0" u="none" strike="noStrike" cap="none" normalizeH="0" baseline="0" dirty="0" err="1">
                          <a:ln>
                            <a:noFill/>
                          </a:ln>
                          <a:solidFill>
                            <a:srgbClr val="333333"/>
                          </a:solidFill>
                          <a:effectLst/>
                          <a:latin typeface="Calibri Light"/>
                          <a:cs typeface="Times New Roman" pitchFamily="18" charset="0"/>
                        </a:rPr>
                        <a:t>oborio</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zbog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čiste</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ljutnje</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pl-PL" altLang="de-DE" sz="1600">
                <a:latin typeface="Calibri Light"/>
              </a:rPr>
              <a:t>To je slabo odrađeno. Pao si na ispitu iz Engleskog.</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pozitivne događaje!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2375705426"/>
              </p:ext>
            </p:extLst>
          </p:nvPr>
        </p:nvGraphicFramePr>
        <p:xfrm>
          <a:off x="408955" y="4419600"/>
          <a:ext cx="11375136" cy="2011680"/>
        </p:xfrm>
        <a:graphic>
          <a:graphicData uri="http://schemas.openxmlformats.org/drawingml/2006/table">
            <a:tbl>
              <a:tblPr firstRow="1" bandRow="1">
                <a:tableStyleId>{21E4AEA4-8DFA-4A89-87EB-49C32662AFE0}</a:tableStyleId>
              </a:tblPr>
              <a:tblGrid>
                <a:gridCol w="5328592">
                  <a:extLst>
                    <a:ext uri="{9D8B030D-6E8A-4147-A177-3AD203B41FA5}">
                      <a16:colId xmlns:a16="http://schemas.microsoft.com/office/drawing/2014/main" val="20000"/>
                    </a:ext>
                  </a:extLst>
                </a:gridCol>
                <a:gridCol w="6046544">
                  <a:extLst>
                    <a:ext uri="{9D8B030D-6E8A-4147-A177-3AD203B41FA5}">
                      <a16:colId xmlns:a16="http://schemas.microsoft.com/office/drawing/2014/main" val="20001"/>
                    </a:ext>
                  </a:extLst>
                </a:gridCol>
              </a:tblGrid>
              <a:tr h="1005840">
                <a:tc>
                  <a:txBody>
                    <a:bodyPr/>
                    <a:lstStyle/>
                    <a:p>
                      <a:pPr algn="l" fontAlgn="b"/>
                      <a:r>
                        <a:rPr lang="en-US" sz="1800" b="1" i="0" u="none" strike="noStrike" dirty="0" err="1">
                          <a:solidFill>
                            <a:srgbClr val="333333"/>
                          </a:solidFill>
                          <a:effectLst/>
                          <a:latin typeface="+mj-lt"/>
                        </a:rPr>
                        <a:t>Pripisivanje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sebi</a:t>
                      </a:r>
                      <a:endParaRPr lang="en-US" sz="1800" b="1" i="0" u="none" strike="noStrike" dirty="0">
                        <a:solidFill>
                          <a:srgbClr val="333333"/>
                        </a:solidFill>
                        <a:effectLst/>
                        <a:latin typeface="+mj-lt"/>
                      </a:endParaRPr>
                    </a:p>
                    <a:p>
                      <a:pPr algn="l" fontAlgn="b"/>
                      <a:r>
                        <a:rPr lang="en-US" sz="1800" b="0" i="0" u="none" strike="noStrike" dirty="0">
                          <a:solidFill>
                            <a:srgbClr val="333333"/>
                          </a:solidFill>
                          <a:effectLst/>
                          <a:latin typeface="+mj-lt"/>
                        </a:rPr>
                        <a:t>(</a:t>
                      </a:r>
                      <a:r>
                        <a:rPr lang="en-US" sz="1800" b="0" i="0" u="none" strike="noStrike" dirty="0" err="1">
                          <a:solidFill>
                            <a:srgbClr val="333333"/>
                          </a:solidFill>
                          <a:effectLst/>
                          <a:latin typeface="+mj-lt"/>
                        </a:rPr>
                        <a:t>npr</a:t>
                      </a:r>
                      <a:r>
                        <a:rPr lang="en-US" sz="1800" b="0" i="0" u="none" strike="noStrike">
                          <a:solidFill>
                            <a:srgbClr val="333333"/>
                          </a:solidFill>
                          <a:effectLst/>
                          <a:latin typeface="+mj-lt"/>
                        </a:rPr>
                        <a:t>. “ovo </a:t>
                      </a:r>
                      <a:r>
                        <a:rPr lang="en-US" sz="1800" b="0" i="0" u="none" strike="noStrike" dirty="0">
                          <a:solidFill>
                            <a:srgbClr val="333333"/>
                          </a:solidFill>
                          <a:effectLst/>
                          <a:latin typeface="+mj-lt"/>
                        </a:rPr>
                        <a:t>je bio </a:t>
                      </a:r>
                      <a:r>
                        <a:rPr lang="en-US" sz="1800" b="0" i="0" u="none" strike="noStrike" dirty="0" err="1">
                          <a:solidFill>
                            <a:srgbClr val="333333"/>
                          </a:solidFill>
                          <a:effectLst/>
                          <a:latin typeface="+mj-lt"/>
                        </a:rPr>
                        <a:t>izvanredan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individualni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dio</a:t>
                      </a:r>
                      <a:r>
                        <a:rPr lang="en-US" sz="1800" b="0" i="0" u="none" strike="noStrike" dirty="0">
                          <a:solidFill>
                            <a:srgbClr val="333333"/>
                          </a:solidFill>
                          <a:effectLst/>
                          <a:latin typeface="+mj-lt"/>
                        </a:rPr>
                        <a:t> </a:t>
                      </a:r>
                      <a:r>
                        <a:rPr lang="en-US" sz="1800" b="0" i="0" u="none" strike="noStrike" err="1">
                          <a:solidFill>
                            <a:srgbClr val="333333"/>
                          </a:solidFill>
                          <a:effectLst/>
                          <a:latin typeface="+mj-lt"/>
                        </a:rPr>
                        <a:t>posla</a:t>
                      </a:r>
                      <a:r>
                        <a:rPr lang="en-US" sz="1800" b="0" i="0" u="none" strike="noStrike">
                          <a:solidFill>
                            <a:srgbClr val="333333"/>
                          </a:solidFill>
                          <a:effectLst/>
                          <a:latin typeface="+mj-lt"/>
                        </a:rPr>
                        <a:t>.”)</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a:solidFill>
                            <a:srgbClr val="333333"/>
                          </a:solidFill>
                          <a:effectLst/>
                          <a:latin typeface="+mj-lt"/>
                        </a:rPr>
                        <a:t>Mana:</a:t>
                      </a:r>
                      <a:r>
                        <a:rPr lang="en-US" sz="1800" b="0" i="0" u="none" strike="noStrike">
                          <a:solidFill>
                            <a:srgbClr val="333333"/>
                          </a:solidFill>
                          <a:effectLst/>
                          <a:latin typeface="+mj-lt"/>
                        </a:rPr>
                        <a:t> </a:t>
                      </a:r>
                      <a:r>
                        <a:rPr lang="en-US" sz="1800" b="0" i="0" u="none" strike="noStrike">
                          <a:solidFill>
                            <a:srgbClr val="004992"/>
                          </a:solidFill>
                          <a:effectLst/>
                          <a:latin typeface="+mj-lt"/>
                        </a:rPr>
                        <a:t>???</a:t>
                      </a:r>
                      <a:r>
                        <a:rPr lang="en-US" sz="1800" b="0" i="0" u="none" strike="noStrike">
                          <a:solidFill>
                            <a:srgbClr val="FFFFFF"/>
                          </a:solidFill>
                          <a:effectLst/>
                          <a:latin typeface="+mj-lt"/>
                        </a:rPr>
                        <a:t> </a:t>
                      </a:r>
                      <a:r>
                        <a:rPr lang="en-US" sz="1800" b="0" i="0" u="none" strike="noStrike" dirty="0" err="1">
                          <a:solidFill>
                            <a:srgbClr val="FFFFFF"/>
                          </a:solidFill>
                          <a:effectLst/>
                          <a:latin typeface="+mj-lt"/>
                        </a:rPr>
                        <a:t>samohvaljenje</a:t>
                      </a:r>
                      <a:r>
                        <a:rPr lang="en-US" sz="1800" b="0" i="0" u="none" strike="noStrike" dirty="0">
                          <a:solidFill>
                            <a:srgbClr val="FFFFFF"/>
                          </a:solidFill>
                          <a:effectLst/>
                          <a:latin typeface="+mj-lt"/>
                        </a:rPr>
                        <a:t> je </a:t>
                      </a:r>
                      <a:r>
                        <a:rPr lang="en-US" sz="1800" b="0" i="0" u="none" strike="noStrike" dirty="0" err="1">
                          <a:solidFill>
                            <a:srgbClr val="FFFFFF"/>
                          </a:solidFill>
                          <a:effectLst/>
                          <a:latin typeface="+mj-lt"/>
                        </a:rPr>
                        <a:t>arogantno</a:t>
                      </a:r>
                      <a:r>
                        <a:rPr lang="en-US" sz="1800" b="0" i="0" u="none" strike="noStrike" dirty="0">
                          <a:solidFill>
                            <a:srgbClr val="FFFFFF"/>
                          </a:solidFill>
                          <a:effectLst/>
                          <a:latin typeface="+mj-lt"/>
                        </a:rPr>
                        <a:t> </a:t>
                      </a:r>
                    </a:p>
                    <a:p>
                      <a:pPr algn="l" fontAlgn="b">
                        <a:lnSpc>
                          <a:spcPct val="100000"/>
                        </a:lnSpc>
                        <a:spcBef>
                          <a:spcPts val="1200"/>
                        </a:spcBef>
                      </a:pPr>
                      <a:r>
                        <a:rPr lang="en-US" sz="1800" b="1" i="0" u="none" strike="noStrike" err="1">
                          <a:solidFill>
                            <a:srgbClr val="333333"/>
                          </a:solidFill>
                          <a:effectLst/>
                          <a:latin typeface="+mj-lt"/>
                        </a:rPr>
                        <a:t>Prednost</a:t>
                      </a:r>
                      <a:r>
                        <a:rPr lang="en-US" sz="1800" b="1" i="0" u="none" strike="noStrike">
                          <a:solidFill>
                            <a:srgbClr val="333333"/>
                          </a:solidFill>
                          <a:effectLst/>
                          <a:latin typeface="+mj-lt"/>
                        </a:rPr>
                        <a:t>:</a:t>
                      </a:r>
                      <a:r>
                        <a:rPr lang="en-US" sz="1800" b="0" i="0" u="none" strike="noStrike">
                          <a:solidFill>
                            <a:srgbClr val="333333"/>
                          </a:solidFill>
                          <a:effectLst/>
                          <a:latin typeface="+mj-lt"/>
                        </a:rPr>
                        <a:t> </a:t>
                      </a:r>
                      <a:r>
                        <a:rPr lang="en-US" sz="1800" b="0" i="0" u="none" strike="noStrike">
                          <a:solidFill>
                            <a:srgbClr val="004992"/>
                          </a:solidFill>
                          <a:effectLst/>
                          <a:latin typeface="+mj-lt"/>
                        </a:rPr>
                        <a:t>???</a:t>
                      </a:r>
                      <a:r>
                        <a:rPr lang="en-US" sz="1800" b="0" i="0" u="none" strike="noStrike">
                          <a:solidFill>
                            <a:srgbClr val="FFFFFF"/>
                          </a:solidFill>
                          <a:effectLst/>
                          <a:latin typeface="+mj-lt"/>
                        </a:rPr>
                        <a:t> </a:t>
                      </a:r>
                      <a:r>
                        <a:rPr lang="en-US" sz="1800" b="0" i="0" u="none" strike="noStrike" dirty="0" err="1">
                          <a:solidFill>
                            <a:srgbClr val="FFFFFF"/>
                          </a:solidFill>
                          <a:effectLst/>
                          <a:latin typeface="+mj-lt"/>
                        </a:rPr>
                        <a:t>povećanje</a:t>
                      </a:r>
                      <a:r>
                        <a:rPr lang="en-US" sz="1800" b="0" i="0" u="none" strike="noStrike" dirty="0">
                          <a:solidFill>
                            <a:srgbClr val="FFFFFF"/>
                          </a:solidFill>
                          <a:effectLst/>
                          <a:latin typeface="+mj-lt"/>
                        </a:rPr>
                        <a:t> </a:t>
                      </a:r>
                      <a:r>
                        <a:rPr lang="en-US" sz="1800" b="0" i="0" u="none" strike="noStrike" dirty="0" err="1">
                          <a:solidFill>
                            <a:srgbClr val="FFFFFF"/>
                          </a:solidFill>
                          <a:effectLst/>
                          <a:latin typeface="+mj-lt"/>
                        </a:rPr>
                        <a:t>samopuozdanja</a:t>
                      </a:r>
                      <a:endParaRPr lang="en-US" sz="1600" b="0" i="0" u="none" strike="noStrike" dirty="0">
                        <a:solidFill>
                          <a:srgbClr val="FFFFFF"/>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05840">
                <a:tc>
                  <a:txBody>
                    <a:bodyPr/>
                    <a:lstStyle/>
                    <a:p>
                      <a:pPr algn="l" fontAlgn="b"/>
                      <a:r>
                        <a:rPr lang="en-US" sz="1800" b="1" i="0" u="none" strike="noStrike" dirty="0" err="1">
                          <a:solidFill>
                            <a:srgbClr val="333333"/>
                          </a:solidFill>
                          <a:effectLst/>
                          <a:latin typeface="+mj-lt"/>
                        </a:rPr>
                        <a:t>Pripisivanje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drugima</a:t>
                      </a:r>
                      <a:r>
                        <a:rPr lang="en-US" sz="1800" b="1" i="0" u="none" strike="noStrike" dirty="0">
                          <a:solidFill>
                            <a:srgbClr val="333333"/>
                          </a:solidFill>
                          <a:effectLst/>
                          <a:latin typeface="+mj-lt"/>
                        </a:rPr>
                        <a:t>/</a:t>
                      </a:r>
                      <a:r>
                        <a:rPr lang="en-US" sz="1800" b="1" i="0" u="none" strike="noStrike" dirty="0" err="1">
                          <a:solidFill>
                            <a:srgbClr val="333333"/>
                          </a:solidFill>
                          <a:effectLst/>
                          <a:latin typeface="+mj-lt"/>
                        </a:rPr>
                        <a:t>Pripisivanje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situaciji</a:t>
                      </a:r>
                      <a:endParaRPr lang="en-US" sz="1800" b="1" i="0" u="none" strike="noStrike" dirty="0">
                        <a:solidFill>
                          <a:srgbClr val="333333"/>
                        </a:solidFill>
                        <a:effectLst/>
                        <a:latin typeface="+mj-lt"/>
                      </a:endParaRPr>
                    </a:p>
                    <a:p>
                      <a:pPr algn="l" fontAlgn="b"/>
                      <a:r>
                        <a:rPr lang="en-US" sz="1800" b="0" i="0" u="none" strike="noStrike" dirty="0">
                          <a:solidFill>
                            <a:srgbClr val="333333"/>
                          </a:solidFill>
                          <a:effectLst/>
                          <a:latin typeface="+mj-lt"/>
                        </a:rPr>
                        <a:t>(</a:t>
                      </a:r>
                      <a:r>
                        <a:rPr lang="en-US" sz="1800" b="0" i="0" u="none" strike="noStrike" dirty="0" err="1">
                          <a:solidFill>
                            <a:srgbClr val="333333"/>
                          </a:solidFill>
                          <a:effectLst/>
                          <a:latin typeface="+mj-lt"/>
                        </a:rPr>
                        <a:t>npr</a:t>
                      </a:r>
                      <a:r>
                        <a:rPr lang="en-US" sz="1800" b="0" i="0" u="none" strike="noStrike">
                          <a:solidFill>
                            <a:srgbClr val="333333"/>
                          </a:solidFill>
                          <a:effectLst/>
                          <a:latin typeface="+mj-lt"/>
                        </a:rPr>
                        <a:t>. “Svako </a:t>
                      </a:r>
                      <a:r>
                        <a:rPr lang="en-US" sz="1800" b="0" i="0" u="none" strike="noStrike" dirty="0">
                          <a:solidFill>
                            <a:srgbClr val="333333"/>
                          </a:solidFill>
                          <a:effectLst/>
                          <a:latin typeface="+mj-lt"/>
                        </a:rPr>
                        <a:t>je </a:t>
                      </a:r>
                      <a:r>
                        <a:rPr lang="en-US" sz="1800" b="0" i="0" u="none" strike="noStrike" dirty="0" err="1">
                          <a:solidFill>
                            <a:srgbClr val="333333"/>
                          </a:solidFill>
                          <a:effectLst/>
                          <a:latin typeface="+mj-lt"/>
                        </a:rPr>
                        <a:t>mogao</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postići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pogodak</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iz</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onog</a:t>
                      </a:r>
                      <a:r>
                        <a:rPr lang="en-US" sz="1800" b="0" i="0" u="none" strike="noStrike" dirty="0">
                          <a:solidFill>
                            <a:srgbClr val="333333"/>
                          </a:solidFill>
                          <a:effectLst/>
                          <a:latin typeface="+mj-lt"/>
                        </a:rPr>
                        <a:t> </a:t>
                      </a:r>
                      <a:r>
                        <a:rPr lang="en-US" sz="1800" b="0" i="0" u="none" strike="noStrike" err="1">
                          <a:solidFill>
                            <a:srgbClr val="333333"/>
                          </a:solidFill>
                          <a:effectLst/>
                          <a:latin typeface="+mj-lt"/>
                        </a:rPr>
                        <a:t>ugla</a:t>
                      </a:r>
                      <a:r>
                        <a:rPr lang="en-US" sz="1800" b="0" i="0" u="none" strike="noStrike">
                          <a:solidFill>
                            <a:srgbClr val="333333"/>
                          </a:solidFill>
                          <a:effectLst/>
                          <a:latin typeface="+mj-lt"/>
                        </a:rPr>
                        <a:t>.”)</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Mana:</a:t>
                      </a:r>
                      <a:r>
                        <a:rPr lang="en-US" sz="1800" b="0" i="0" u="none" strike="noStrike" dirty="0">
                          <a:solidFill>
                            <a:srgbClr val="333333"/>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samopouzdanje</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nije</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povećano</a:t>
                      </a:r>
                      <a:endParaRPr lang="en-US" sz="1800" b="0" i="0" u="none" strike="noStrike" dirty="0">
                        <a:solidFill>
                          <a:srgbClr val="E3EFF8"/>
                        </a:solidFill>
                        <a:effectLst/>
                        <a:latin typeface="+mj-lt"/>
                      </a:endParaRPr>
                    </a:p>
                    <a:p>
                      <a:pPr algn="l" fontAlgn="b">
                        <a:lnSpc>
                          <a:spcPct val="100000"/>
                        </a:lnSpc>
                        <a:spcBef>
                          <a:spcPts val="1200"/>
                        </a:spcBef>
                      </a:pPr>
                      <a:r>
                        <a:rPr lang="en-US" sz="1800" b="1" i="0" u="none" strike="noStrike" dirty="0" err="1">
                          <a:solidFill>
                            <a:srgbClr val="333333"/>
                          </a:solidFill>
                          <a:effectLst/>
                          <a:latin typeface="+mj-lt"/>
                        </a:rPr>
                        <a:t>Prednost</a:t>
                      </a:r>
                      <a:r>
                        <a:rPr lang="en-US" sz="1800" b="1" i="0" u="none" strike="noStrike" dirty="0">
                          <a:solidFill>
                            <a:srgbClr val="333333"/>
                          </a:solidFill>
                          <a:effectLst/>
                          <a:latin typeface="+mj-lt"/>
                        </a:rPr>
                        <a:t>:</a:t>
                      </a:r>
                      <a:r>
                        <a:rPr lang="en-US" sz="1800" b="0" i="0" u="none" strike="noStrike" dirty="0">
                          <a:solidFill>
                            <a:srgbClr val="333333"/>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smatraju</a:t>
                      </a:r>
                      <a:r>
                        <a:rPr lang="en-US" sz="1800" b="0" i="0" u="none" strike="noStrike" dirty="0">
                          <a:solidFill>
                            <a:srgbClr val="E3EFF8"/>
                          </a:solidFill>
                          <a:effectLst/>
                          <a:latin typeface="+mj-lt"/>
                        </a:rPr>
                        <a:t> vas </a:t>
                      </a:r>
                      <a:r>
                        <a:rPr lang="en-US" sz="1800" b="0" i="0" u="none" strike="noStrike" dirty="0" err="1">
                          <a:solidFill>
                            <a:srgbClr val="E3EFF8"/>
                          </a:solidFill>
                          <a:effectLst/>
                          <a:latin typeface="+mj-lt"/>
                        </a:rPr>
                        <a:t>skromnim</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kao</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i</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timskim</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igračem</a:t>
                      </a:r>
                      <a:endParaRPr lang="en-US" sz="16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l-PL" sz="1800" spc="-5">
                <a:solidFill>
                  <a:srgbClr val="333333"/>
                </a:solidFill>
                <a:latin typeface="Calibri Light"/>
                <a:ea typeface="+mn-ea"/>
                <a:cs typeface="Verdana"/>
              </a:rPr>
              <a:t>Super! Tvoj go je doveo do pobjede!</a:t>
            </a:r>
            <a:endParaRPr lang="en-US" sz="1800" dirty="0">
              <a:solidFill>
                <a:srgbClr val="333333"/>
              </a:solidFill>
              <a:latin typeface="Calibri Light"/>
              <a:ea typeface="+mn-ea"/>
              <a:cs typeface="Verdan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pozitivne događaje!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3700615592"/>
              </p:ext>
            </p:extLst>
          </p:nvPr>
        </p:nvGraphicFramePr>
        <p:xfrm>
          <a:off x="408955" y="4419600"/>
          <a:ext cx="11375136" cy="2011680"/>
        </p:xfrm>
        <a:graphic>
          <a:graphicData uri="http://schemas.openxmlformats.org/drawingml/2006/table">
            <a:tbl>
              <a:tblPr firstRow="1" bandRow="1">
                <a:tableStyleId>{21E4AEA4-8DFA-4A89-87EB-49C32662AFE0}</a:tableStyleId>
              </a:tblPr>
              <a:tblGrid>
                <a:gridCol w="5328592">
                  <a:extLst>
                    <a:ext uri="{9D8B030D-6E8A-4147-A177-3AD203B41FA5}">
                      <a16:colId xmlns:a16="http://schemas.microsoft.com/office/drawing/2014/main" val="20000"/>
                    </a:ext>
                  </a:extLst>
                </a:gridCol>
                <a:gridCol w="6046544">
                  <a:extLst>
                    <a:ext uri="{9D8B030D-6E8A-4147-A177-3AD203B41FA5}">
                      <a16:colId xmlns:a16="http://schemas.microsoft.com/office/drawing/2014/main" val="20001"/>
                    </a:ext>
                  </a:extLst>
                </a:gridCol>
              </a:tblGrid>
              <a:tr h="1005840">
                <a:tc>
                  <a:txBody>
                    <a:bodyPr/>
                    <a:lstStyle/>
                    <a:p>
                      <a:pPr algn="l" fontAlgn="b"/>
                      <a:r>
                        <a:rPr lang="en-US" sz="1800" b="1" i="0" u="none" strike="noStrike" dirty="0" err="1">
                          <a:solidFill>
                            <a:srgbClr val="333333"/>
                          </a:solidFill>
                          <a:effectLst/>
                          <a:latin typeface="+mj-lt"/>
                        </a:rPr>
                        <a:t>Pripisivanje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sebi</a:t>
                      </a:r>
                      <a:endParaRPr lang="en-US" sz="1800" b="1" i="0" u="none" strike="noStrike" dirty="0">
                        <a:solidFill>
                          <a:srgbClr val="333333"/>
                        </a:solidFill>
                        <a:effectLst/>
                        <a:latin typeface="+mj-lt"/>
                      </a:endParaRPr>
                    </a:p>
                    <a:p>
                      <a:pPr algn="l" fontAlgn="b"/>
                      <a:r>
                        <a:rPr lang="en-US" sz="1800" b="0" i="0" u="none" strike="noStrike" dirty="0">
                          <a:solidFill>
                            <a:srgbClr val="333333"/>
                          </a:solidFill>
                          <a:effectLst/>
                          <a:latin typeface="+mj-lt"/>
                        </a:rPr>
                        <a:t>(</a:t>
                      </a:r>
                      <a:r>
                        <a:rPr lang="en-US" sz="1800" b="0" i="0" u="none" strike="noStrike" dirty="0" err="1">
                          <a:solidFill>
                            <a:srgbClr val="333333"/>
                          </a:solidFill>
                          <a:effectLst/>
                          <a:latin typeface="+mj-lt"/>
                        </a:rPr>
                        <a:t>npr</a:t>
                      </a:r>
                      <a:r>
                        <a:rPr lang="en-US" sz="1800" b="0" i="0" u="none" strike="noStrike">
                          <a:solidFill>
                            <a:srgbClr val="333333"/>
                          </a:solidFill>
                          <a:effectLst/>
                          <a:latin typeface="+mj-lt"/>
                        </a:rPr>
                        <a:t>. “ovo </a:t>
                      </a:r>
                      <a:r>
                        <a:rPr lang="en-US" sz="1800" b="0" i="0" u="none" strike="noStrike" dirty="0">
                          <a:solidFill>
                            <a:srgbClr val="333333"/>
                          </a:solidFill>
                          <a:effectLst/>
                          <a:latin typeface="+mj-lt"/>
                        </a:rPr>
                        <a:t>je bio </a:t>
                      </a:r>
                      <a:r>
                        <a:rPr lang="en-US" sz="1800" b="0" i="0" u="none" strike="noStrike" dirty="0" err="1">
                          <a:solidFill>
                            <a:srgbClr val="333333"/>
                          </a:solidFill>
                          <a:effectLst/>
                          <a:latin typeface="+mj-lt"/>
                        </a:rPr>
                        <a:t>izvanredan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individualni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dio</a:t>
                      </a:r>
                      <a:r>
                        <a:rPr lang="en-US" sz="1800" b="0" i="0" u="none" strike="noStrike" dirty="0">
                          <a:solidFill>
                            <a:srgbClr val="333333"/>
                          </a:solidFill>
                          <a:effectLst/>
                          <a:latin typeface="+mj-lt"/>
                        </a:rPr>
                        <a:t> </a:t>
                      </a:r>
                      <a:r>
                        <a:rPr lang="en-US" sz="1800" b="0" i="0" u="none" strike="noStrike" err="1">
                          <a:solidFill>
                            <a:srgbClr val="333333"/>
                          </a:solidFill>
                          <a:effectLst/>
                          <a:latin typeface="+mj-lt"/>
                        </a:rPr>
                        <a:t>posla</a:t>
                      </a:r>
                      <a:r>
                        <a:rPr lang="en-US" sz="1800" b="0" i="0" u="none" strike="noStrike">
                          <a:solidFill>
                            <a:srgbClr val="333333"/>
                          </a:solidFill>
                          <a:effectLst/>
                          <a:latin typeface="+mj-lt"/>
                        </a:rPr>
                        <a:t>.”)</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Mana:</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samohvaljenje</a:t>
                      </a:r>
                      <a:r>
                        <a:rPr lang="en-US" sz="1800" b="0" i="0" u="none" strike="noStrike" dirty="0">
                          <a:solidFill>
                            <a:srgbClr val="333333"/>
                          </a:solidFill>
                          <a:effectLst/>
                          <a:latin typeface="+mj-lt"/>
                        </a:rPr>
                        <a:t> je </a:t>
                      </a:r>
                      <a:r>
                        <a:rPr lang="en-US" sz="1800" b="0" i="0" u="none" strike="noStrike" dirty="0" err="1">
                          <a:solidFill>
                            <a:srgbClr val="333333"/>
                          </a:solidFill>
                          <a:effectLst/>
                          <a:latin typeface="+mj-lt"/>
                        </a:rPr>
                        <a:t>arogantno</a:t>
                      </a:r>
                      <a:r>
                        <a:rPr lang="en-US" sz="1800" b="0" i="0" u="none" strike="noStrike" dirty="0">
                          <a:solidFill>
                            <a:srgbClr val="333333"/>
                          </a:solidFill>
                          <a:effectLst/>
                          <a:latin typeface="+mj-lt"/>
                        </a:rPr>
                        <a:t> </a:t>
                      </a:r>
                    </a:p>
                    <a:p>
                      <a:pPr algn="l" fontAlgn="b">
                        <a:lnSpc>
                          <a:spcPct val="100000"/>
                        </a:lnSpc>
                        <a:spcBef>
                          <a:spcPts val="1200"/>
                        </a:spcBef>
                      </a:pPr>
                      <a:r>
                        <a:rPr lang="en-US" sz="1800" b="1" i="0" u="none" strike="noStrike" dirty="0" err="1">
                          <a:solidFill>
                            <a:srgbClr val="333333"/>
                          </a:solidFill>
                          <a:effectLst/>
                          <a:latin typeface="+mj-lt"/>
                        </a:rPr>
                        <a:t>Prednost</a:t>
                      </a:r>
                      <a:r>
                        <a:rPr lang="en-US" sz="1800" b="1" i="0" u="none" strike="noStrike" dirty="0">
                          <a:solidFill>
                            <a:srgbClr val="333333"/>
                          </a:solidFill>
                          <a:effectLst/>
                          <a:latin typeface="+mj-lt"/>
                        </a:rPr>
                        <a:t>:</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povećanje</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samopuozdanja</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05840">
                <a:tc>
                  <a:txBody>
                    <a:bodyPr/>
                    <a:lstStyle/>
                    <a:p>
                      <a:pPr algn="l" fontAlgn="b"/>
                      <a:r>
                        <a:rPr lang="en-US" sz="1800" b="1" i="0" u="none" strike="noStrike" dirty="0" err="1">
                          <a:solidFill>
                            <a:srgbClr val="333333"/>
                          </a:solidFill>
                          <a:effectLst/>
                          <a:latin typeface="+mj-lt"/>
                        </a:rPr>
                        <a:t>Pripisivanje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drugima</a:t>
                      </a:r>
                      <a:r>
                        <a:rPr lang="en-US" sz="1800" b="1" i="0" u="none" strike="noStrike" dirty="0">
                          <a:solidFill>
                            <a:srgbClr val="333333"/>
                          </a:solidFill>
                          <a:effectLst/>
                          <a:latin typeface="+mj-lt"/>
                        </a:rPr>
                        <a:t>/</a:t>
                      </a:r>
                      <a:r>
                        <a:rPr lang="en-US" sz="1800" b="1" i="0" u="none" strike="noStrike" dirty="0" err="1">
                          <a:solidFill>
                            <a:srgbClr val="333333"/>
                          </a:solidFill>
                          <a:effectLst/>
                          <a:latin typeface="+mj-lt"/>
                        </a:rPr>
                        <a:t>Pripisivanje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situaciji</a:t>
                      </a:r>
                      <a:endParaRPr lang="en-US" sz="1800" b="1" i="0" u="none" strike="noStrike" dirty="0">
                        <a:solidFill>
                          <a:srgbClr val="333333"/>
                        </a:solidFill>
                        <a:effectLst/>
                        <a:latin typeface="+mj-lt"/>
                      </a:endParaRPr>
                    </a:p>
                    <a:p>
                      <a:pPr algn="l" fontAlgn="b"/>
                      <a:r>
                        <a:rPr lang="en-US" sz="1800" b="0" i="0" u="none" strike="noStrike" dirty="0">
                          <a:solidFill>
                            <a:srgbClr val="333333"/>
                          </a:solidFill>
                          <a:effectLst/>
                          <a:latin typeface="+mj-lt"/>
                        </a:rPr>
                        <a:t>(</a:t>
                      </a:r>
                      <a:r>
                        <a:rPr lang="en-US" sz="1800" b="0" i="0" u="none" strike="noStrike" dirty="0" err="1">
                          <a:solidFill>
                            <a:srgbClr val="333333"/>
                          </a:solidFill>
                          <a:effectLst/>
                          <a:latin typeface="+mj-lt"/>
                        </a:rPr>
                        <a:t>npr</a:t>
                      </a:r>
                      <a:r>
                        <a:rPr lang="en-US" sz="1800" b="0" i="0" u="none" strike="noStrike">
                          <a:solidFill>
                            <a:srgbClr val="333333"/>
                          </a:solidFill>
                          <a:effectLst/>
                          <a:latin typeface="+mj-lt"/>
                        </a:rPr>
                        <a:t>. “Svako </a:t>
                      </a:r>
                      <a:r>
                        <a:rPr lang="en-US" sz="1800" b="0" i="0" u="none" strike="noStrike" dirty="0">
                          <a:solidFill>
                            <a:srgbClr val="333333"/>
                          </a:solidFill>
                          <a:effectLst/>
                          <a:latin typeface="+mj-lt"/>
                        </a:rPr>
                        <a:t>je </a:t>
                      </a:r>
                      <a:r>
                        <a:rPr lang="en-US" sz="1800" b="0" i="0" u="none" strike="noStrike" dirty="0" err="1">
                          <a:solidFill>
                            <a:srgbClr val="333333"/>
                          </a:solidFill>
                          <a:effectLst/>
                          <a:latin typeface="+mj-lt"/>
                        </a:rPr>
                        <a:t>mogao</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postići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pogodak</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iz</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onog</a:t>
                      </a:r>
                      <a:r>
                        <a:rPr lang="en-US" sz="1800" b="0" i="0" u="none" strike="noStrike" dirty="0">
                          <a:solidFill>
                            <a:srgbClr val="333333"/>
                          </a:solidFill>
                          <a:effectLst/>
                          <a:latin typeface="+mj-lt"/>
                        </a:rPr>
                        <a:t> </a:t>
                      </a:r>
                      <a:r>
                        <a:rPr lang="en-US" sz="1800" b="0" i="0" u="none" strike="noStrike" err="1">
                          <a:solidFill>
                            <a:srgbClr val="333333"/>
                          </a:solidFill>
                          <a:effectLst/>
                          <a:latin typeface="+mj-lt"/>
                        </a:rPr>
                        <a:t>ugla</a:t>
                      </a:r>
                      <a:r>
                        <a:rPr lang="en-US" sz="1800" b="0" i="0" u="none" strike="noStrike">
                          <a:solidFill>
                            <a:srgbClr val="333333"/>
                          </a:solidFill>
                          <a:effectLst/>
                          <a:latin typeface="+mj-lt"/>
                        </a:rPr>
                        <a:t>.”)</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kern="1200" dirty="0">
                          <a:solidFill>
                            <a:srgbClr val="333333"/>
                          </a:solidFill>
                          <a:effectLst/>
                          <a:latin typeface="+mn-lt"/>
                          <a:ea typeface="+mn-ea"/>
                          <a:cs typeface="+mn-cs"/>
                        </a:rPr>
                        <a:t>Mana:</a:t>
                      </a:r>
                      <a:r>
                        <a:rPr lang="en-US" sz="1800" b="0" i="0" u="none" strike="noStrike" kern="1200" dirty="0">
                          <a:solidFill>
                            <a:srgbClr val="333333"/>
                          </a:solidFill>
                          <a:effectLst/>
                          <a:latin typeface="+mn-lt"/>
                          <a:ea typeface="+mn-ea"/>
                          <a:cs typeface="+mn-cs"/>
                        </a:rPr>
                        <a:t> </a:t>
                      </a:r>
                      <a:r>
                        <a:rPr lang="en-US" sz="1800" b="0" i="0" u="none" strike="noStrike" kern="1200" dirty="0">
                          <a:solidFill>
                            <a:srgbClr val="004992"/>
                          </a:solidFill>
                          <a:effectLst/>
                          <a:latin typeface="+mn-lt"/>
                          <a:ea typeface="+mn-ea"/>
                          <a:cs typeface="+mn-cs"/>
                        </a:rPr>
                        <a:t>???</a:t>
                      </a:r>
                      <a:r>
                        <a:rPr lang="en-US" sz="1800" b="0" i="0" u="none" strike="noStrike" kern="1200" dirty="0">
                          <a:solidFill>
                            <a:srgbClr val="E3EFF8"/>
                          </a:solidFill>
                          <a:effectLst/>
                          <a:latin typeface="+mn-lt"/>
                          <a:ea typeface="+mn-ea"/>
                          <a:cs typeface="+mn-cs"/>
                        </a:rPr>
                        <a:t> </a:t>
                      </a:r>
                      <a:r>
                        <a:rPr lang="en-US" sz="1800" b="0" i="0" u="none" strike="noStrike" kern="1200" dirty="0" err="1">
                          <a:solidFill>
                            <a:srgbClr val="E3EFF8"/>
                          </a:solidFill>
                          <a:effectLst/>
                          <a:latin typeface="+mn-lt"/>
                          <a:ea typeface="+mn-ea"/>
                          <a:cs typeface="+mn-cs"/>
                        </a:rPr>
                        <a:t>samopouzdanje</a:t>
                      </a:r>
                      <a:r>
                        <a:rPr lang="en-US" sz="1800" b="0" i="0" u="none" strike="noStrike" kern="1200" dirty="0">
                          <a:solidFill>
                            <a:srgbClr val="E3EFF8"/>
                          </a:solidFill>
                          <a:effectLst/>
                          <a:latin typeface="+mn-lt"/>
                          <a:ea typeface="+mn-ea"/>
                          <a:cs typeface="+mn-cs"/>
                        </a:rPr>
                        <a:t> </a:t>
                      </a:r>
                      <a:r>
                        <a:rPr lang="en-US" sz="1800" b="0" i="0" u="none" strike="noStrike" kern="1200" dirty="0" err="1">
                          <a:solidFill>
                            <a:srgbClr val="E3EFF8"/>
                          </a:solidFill>
                          <a:effectLst/>
                          <a:latin typeface="+mn-lt"/>
                          <a:ea typeface="+mn-ea"/>
                          <a:cs typeface="+mn-cs"/>
                        </a:rPr>
                        <a:t>nije</a:t>
                      </a:r>
                      <a:r>
                        <a:rPr lang="en-US" sz="1800" b="0" i="0" u="none" strike="noStrike" kern="1200" dirty="0">
                          <a:solidFill>
                            <a:srgbClr val="E3EFF8"/>
                          </a:solidFill>
                          <a:effectLst/>
                          <a:latin typeface="+mn-lt"/>
                          <a:ea typeface="+mn-ea"/>
                          <a:cs typeface="+mn-cs"/>
                        </a:rPr>
                        <a:t> </a:t>
                      </a:r>
                      <a:r>
                        <a:rPr lang="en-US" sz="1800" b="0" i="0" u="none" strike="noStrike" kern="1200" dirty="0" err="1">
                          <a:solidFill>
                            <a:srgbClr val="E3EFF8"/>
                          </a:solidFill>
                          <a:effectLst/>
                          <a:latin typeface="+mn-lt"/>
                          <a:ea typeface="+mn-ea"/>
                          <a:cs typeface="+mn-cs"/>
                        </a:rPr>
                        <a:t>povećano</a:t>
                      </a:r>
                      <a:endParaRPr lang="en-US" sz="1800" b="0" i="0" u="none" strike="noStrike" kern="1200" dirty="0">
                        <a:solidFill>
                          <a:srgbClr val="E3EFF8"/>
                        </a:solidFill>
                        <a:effectLst/>
                        <a:latin typeface="+mn-lt"/>
                        <a:ea typeface="+mn-ea"/>
                        <a:cs typeface="+mn-cs"/>
                      </a:endParaRPr>
                    </a:p>
                    <a:p>
                      <a:pPr algn="l" fontAlgn="b">
                        <a:lnSpc>
                          <a:spcPct val="100000"/>
                        </a:lnSpc>
                        <a:spcBef>
                          <a:spcPts val="1200"/>
                        </a:spcBef>
                      </a:pPr>
                      <a:r>
                        <a:rPr lang="en-US" sz="1800" b="1" i="0" u="none" strike="noStrike" kern="1200" dirty="0" err="1">
                          <a:solidFill>
                            <a:srgbClr val="333333"/>
                          </a:solidFill>
                          <a:effectLst/>
                          <a:latin typeface="+mn-lt"/>
                          <a:ea typeface="+mn-ea"/>
                          <a:cs typeface="+mn-cs"/>
                        </a:rPr>
                        <a:t>Prednost</a:t>
                      </a:r>
                      <a:r>
                        <a:rPr lang="en-US" sz="1800" b="1" i="0" u="none" strike="noStrike" kern="1200" dirty="0">
                          <a:solidFill>
                            <a:srgbClr val="333333"/>
                          </a:solidFill>
                          <a:effectLst/>
                          <a:latin typeface="+mn-lt"/>
                          <a:ea typeface="+mn-ea"/>
                          <a:cs typeface="+mn-cs"/>
                        </a:rPr>
                        <a:t>:</a:t>
                      </a:r>
                      <a:r>
                        <a:rPr lang="en-US" sz="1800" b="0" i="0" u="none" strike="noStrike" kern="1200" dirty="0">
                          <a:solidFill>
                            <a:srgbClr val="333333"/>
                          </a:solidFill>
                          <a:effectLst/>
                          <a:latin typeface="+mn-lt"/>
                          <a:ea typeface="+mn-ea"/>
                          <a:cs typeface="+mn-cs"/>
                        </a:rPr>
                        <a:t> </a:t>
                      </a:r>
                      <a:r>
                        <a:rPr lang="en-US" sz="1800" b="0" i="0" u="none" strike="noStrike" kern="1200" dirty="0">
                          <a:solidFill>
                            <a:srgbClr val="004992"/>
                          </a:solidFill>
                          <a:effectLst/>
                          <a:latin typeface="+mn-lt"/>
                          <a:ea typeface="+mn-ea"/>
                          <a:cs typeface="+mn-cs"/>
                        </a:rPr>
                        <a:t>???</a:t>
                      </a:r>
                      <a:r>
                        <a:rPr lang="en-US" sz="1800" b="0" i="0" u="none" strike="noStrike" kern="1200" dirty="0">
                          <a:solidFill>
                            <a:srgbClr val="E3EFF8"/>
                          </a:solidFill>
                          <a:effectLst/>
                          <a:latin typeface="+mn-lt"/>
                          <a:ea typeface="+mn-ea"/>
                          <a:cs typeface="+mn-cs"/>
                        </a:rPr>
                        <a:t> </a:t>
                      </a:r>
                      <a:r>
                        <a:rPr lang="en-US" sz="1800" b="0" i="0" u="none" strike="noStrike" kern="1200" dirty="0" err="1">
                          <a:solidFill>
                            <a:srgbClr val="E3EFF8"/>
                          </a:solidFill>
                          <a:effectLst/>
                          <a:latin typeface="+mn-lt"/>
                          <a:ea typeface="+mn-ea"/>
                          <a:cs typeface="+mn-cs"/>
                        </a:rPr>
                        <a:t>smatraju</a:t>
                      </a:r>
                      <a:r>
                        <a:rPr lang="en-US" sz="1800" b="0" i="0" u="none" strike="noStrike" kern="1200" dirty="0">
                          <a:solidFill>
                            <a:srgbClr val="E3EFF8"/>
                          </a:solidFill>
                          <a:effectLst/>
                          <a:latin typeface="+mn-lt"/>
                          <a:ea typeface="+mn-ea"/>
                          <a:cs typeface="+mn-cs"/>
                        </a:rPr>
                        <a:t> vas </a:t>
                      </a:r>
                      <a:r>
                        <a:rPr lang="en-US" sz="1800" b="0" i="0" u="none" strike="noStrike" kern="1200" dirty="0" err="1">
                          <a:solidFill>
                            <a:srgbClr val="E3EFF8"/>
                          </a:solidFill>
                          <a:effectLst/>
                          <a:latin typeface="+mn-lt"/>
                          <a:ea typeface="+mn-ea"/>
                          <a:cs typeface="+mn-cs"/>
                        </a:rPr>
                        <a:t>skromnim</a:t>
                      </a:r>
                      <a:r>
                        <a:rPr lang="en-US" sz="1800" b="0" i="0" u="none" strike="noStrike" kern="1200" dirty="0">
                          <a:solidFill>
                            <a:srgbClr val="E3EFF8"/>
                          </a:solidFill>
                          <a:effectLst/>
                          <a:latin typeface="+mn-lt"/>
                          <a:ea typeface="+mn-ea"/>
                          <a:cs typeface="+mn-cs"/>
                        </a:rPr>
                        <a:t> </a:t>
                      </a:r>
                      <a:r>
                        <a:rPr lang="en-US" sz="1800" b="0" i="0" u="none" strike="noStrike" kern="1200" dirty="0" err="1">
                          <a:solidFill>
                            <a:srgbClr val="E3EFF8"/>
                          </a:solidFill>
                          <a:effectLst/>
                          <a:latin typeface="+mn-lt"/>
                          <a:ea typeface="+mn-ea"/>
                          <a:cs typeface="+mn-cs"/>
                        </a:rPr>
                        <a:t>kao</a:t>
                      </a:r>
                      <a:r>
                        <a:rPr lang="en-US" sz="1800" b="0" i="0" u="none" strike="noStrike" kern="1200" dirty="0">
                          <a:solidFill>
                            <a:srgbClr val="E3EFF8"/>
                          </a:solidFill>
                          <a:effectLst/>
                          <a:latin typeface="+mn-lt"/>
                          <a:ea typeface="+mn-ea"/>
                          <a:cs typeface="+mn-cs"/>
                        </a:rPr>
                        <a:t> </a:t>
                      </a:r>
                      <a:r>
                        <a:rPr lang="en-US" sz="1800" b="0" i="0" u="none" strike="noStrike" kern="1200" dirty="0" err="1">
                          <a:solidFill>
                            <a:srgbClr val="E3EFF8"/>
                          </a:solidFill>
                          <a:effectLst/>
                          <a:latin typeface="+mn-lt"/>
                          <a:ea typeface="+mn-ea"/>
                          <a:cs typeface="+mn-cs"/>
                        </a:rPr>
                        <a:t>i</a:t>
                      </a:r>
                      <a:r>
                        <a:rPr lang="en-US" sz="1800" b="0" i="0" u="none" strike="noStrike" kern="1200" dirty="0">
                          <a:solidFill>
                            <a:srgbClr val="E3EFF8"/>
                          </a:solidFill>
                          <a:effectLst/>
                          <a:latin typeface="+mn-lt"/>
                          <a:ea typeface="+mn-ea"/>
                          <a:cs typeface="+mn-cs"/>
                        </a:rPr>
                        <a:t> </a:t>
                      </a:r>
                      <a:r>
                        <a:rPr lang="en-US" sz="1800" b="0" i="0" u="none" strike="noStrike" kern="1200" dirty="0" err="1">
                          <a:solidFill>
                            <a:srgbClr val="E3EFF8"/>
                          </a:solidFill>
                          <a:effectLst/>
                          <a:latin typeface="+mn-lt"/>
                          <a:ea typeface="+mn-ea"/>
                          <a:cs typeface="+mn-cs"/>
                        </a:rPr>
                        <a:t>timskim</a:t>
                      </a:r>
                      <a:r>
                        <a:rPr lang="en-US" sz="1800" b="0" i="0" u="none" strike="noStrike" kern="1200" dirty="0">
                          <a:solidFill>
                            <a:srgbClr val="E3EFF8"/>
                          </a:solidFill>
                          <a:effectLst/>
                          <a:latin typeface="+mn-lt"/>
                          <a:ea typeface="+mn-ea"/>
                          <a:cs typeface="+mn-cs"/>
                        </a:rPr>
                        <a:t> </a:t>
                      </a:r>
                      <a:r>
                        <a:rPr lang="en-US" sz="1800" b="0" i="0" u="none" strike="noStrike" kern="1200" dirty="0" err="1">
                          <a:solidFill>
                            <a:srgbClr val="E3EFF8"/>
                          </a:solidFill>
                          <a:effectLst/>
                          <a:latin typeface="+mn-lt"/>
                          <a:ea typeface="+mn-ea"/>
                          <a:cs typeface="+mn-cs"/>
                        </a:rPr>
                        <a:t>igračem</a:t>
                      </a:r>
                      <a:endParaRPr lang="en-US" sz="1600" b="0" i="0" u="none" strike="noStrike" kern="1200" dirty="0">
                        <a:solidFill>
                          <a:srgbClr val="E3EFF8"/>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l-PL" sz="1800" spc="-5">
                <a:solidFill>
                  <a:srgbClr val="333333"/>
                </a:solidFill>
                <a:latin typeface="Calibri Light"/>
                <a:ea typeface="+mn-ea"/>
                <a:cs typeface="Verdana"/>
              </a:rPr>
              <a:t>Super! Tvoj go je doveo do pobjede!</a:t>
            </a:r>
            <a:endParaRPr lang="en-US" sz="1800" dirty="0">
              <a:solidFill>
                <a:srgbClr val="333333"/>
              </a:solidFill>
              <a:latin typeface="Calibri Light"/>
              <a:ea typeface="+mn-ea"/>
              <a:cs typeface="Verdana"/>
            </a:endParaRPr>
          </a:p>
        </p:txBody>
      </p:sp>
    </p:spTree>
    <p:extLst>
      <p:ext uri="{BB962C8B-B14F-4D97-AF65-F5344CB8AC3E}">
        <p14:creationId xmlns:p14="http://schemas.microsoft.com/office/powerpoint/2010/main" val="1620735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pozitivne događaje!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3350875836"/>
              </p:ext>
            </p:extLst>
          </p:nvPr>
        </p:nvGraphicFramePr>
        <p:xfrm>
          <a:off x="408955" y="4419600"/>
          <a:ext cx="11375136" cy="2011680"/>
        </p:xfrm>
        <a:graphic>
          <a:graphicData uri="http://schemas.openxmlformats.org/drawingml/2006/table">
            <a:tbl>
              <a:tblPr firstRow="1" bandRow="1">
                <a:tableStyleId>{21E4AEA4-8DFA-4A89-87EB-49C32662AFE0}</a:tableStyleId>
              </a:tblPr>
              <a:tblGrid>
                <a:gridCol w="5328592">
                  <a:extLst>
                    <a:ext uri="{9D8B030D-6E8A-4147-A177-3AD203B41FA5}">
                      <a16:colId xmlns:a16="http://schemas.microsoft.com/office/drawing/2014/main" val="20000"/>
                    </a:ext>
                  </a:extLst>
                </a:gridCol>
                <a:gridCol w="6046544">
                  <a:extLst>
                    <a:ext uri="{9D8B030D-6E8A-4147-A177-3AD203B41FA5}">
                      <a16:colId xmlns:a16="http://schemas.microsoft.com/office/drawing/2014/main" val="20001"/>
                    </a:ext>
                  </a:extLst>
                </a:gridCol>
              </a:tblGrid>
              <a:tr h="1005840">
                <a:tc>
                  <a:txBody>
                    <a:bodyPr/>
                    <a:lstStyle/>
                    <a:p>
                      <a:pPr algn="l" fontAlgn="b"/>
                      <a:r>
                        <a:rPr lang="en-US" sz="1800" b="1" i="0" u="none" strike="noStrike" dirty="0" err="1">
                          <a:solidFill>
                            <a:srgbClr val="333333"/>
                          </a:solidFill>
                          <a:effectLst/>
                          <a:latin typeface="+mj-lt"/>
                        </a:rPr>
                        <a:t>Pripisivanje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sebi</a:t>
                      </a:r>
                      <a:endParaRPr lang="en-US" sz="1800" b="1" i="0" u="none" strike="noStrike" dirty="0">
                        <a:solidFill>
                          <a:srgbClr val="333333"/>
                        </a:solidFill>
                        <a:effectLst/>
                        <a:latin typeface="+mj-lt"/>
                      </a:endParaRPr>
                    </a:p>
                    <a:p>
                      <a:pPr algn="l" fontAlgn="b"/>
                      <a:r>
                        <a:rPr lang="en-US" sz="1800" b="0" i="0" u="none" strike="noStrike" dirty="0">
                          <a:solidFill>
                            <a:srgbClr val="333333"/>
                          </a:solidFill>
                          <a:effectLst/>
                          <a:latin typeface="+mj-lt"/>
                        </a:rPr>
                        <a:t>(</a:t>
                      </a:r>
                      <a:r>
                        <a:rPr lang="en-US" sz="1800" b="0" i="0" u="none" strike="noStrike" dirty="0" err="1">
                          <a:solidFill>
                            <a:srgbClr val="333333"/>
                          </a:solidFill>
                          <a:effectLst/>
                          <a:latin typeface="+mj-lt"/>
                        </a:rPr>
                        <a:t>npr</a:t>
                      </a:r>
                      <a:r>
                        <a:rPr lang="en-US" sz="1800" b="0" i="0" u="none" strike="noStrike">
                          <a:solidFill>
                            <a:srgbClr val="333333"/>
                          </a:solidFill>
                          <a:effectLst/>
                          <a:latin typeface="+mj-lt"/>
                        </a:rPr>
                        <a:t>. “ovo </a:t>
                      </a:r>
                      <a:r>
                        <a:rPr lang="en-US" sz="1800" b="0" i="0" u="none" strike="noStrike" dirty="0">
                          <a:solidFill>
                            <a:srgbClr val="333333"/>
                          </a:solidFill>
                          <a:effectLst/>
                          <a:latin typeface="+mj-lt"/>
                        </a:rPr>
                        <a:t>je bio </a:t>
                      </a:r>
                      <a:r>
                        <a:rPr lang="en-US" sz="1800" b="0" i="0" u="none" strike="noStrike" dirty="0" err="1">
                          <a:solidFill>
                            <a:srgbClr val="333333"/>
                          </a:solidFill>
                          <a:effectLst/>
                          <a:latin typeface="+mj-lt"/>
                        </a:rPr>
                        <a:t>izvanredan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individualni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dio</a:t>
                      </a:r>
                      <a:r>
                        <a:rPr lang="en-US" sz="1800" b="0" i="0" u="none" strike="noStrike" dirty="0">
                          <a:solidFill>
                            <a:srgbClr val="333333"/>
                          </a:solidFill>
                          <a:effectLst/>
                          <a:latin typeface="+mj-lt"/>
                        </a:rPr>
                        <a:t> </a:t>
                      </a:r>
                      <a:r>
                        <a:rPr lang="en-US" sz="1800" b="0" i="0" u="none" strike="noStrike" err="1">
                          <a:solidFill>
                            <a:srgbClr val="333333"/>
                          </a:solidFill>
                          <a:effectLst/>
                          <a:latin typeface="+mj-lt"/>
                        </a:rPr>
                        <a:t>posla</a:t>
                      </a:r>
                      <a:r>
                        <a:rPr lang="en-US" sz="1800" b="0" i="0" u="none" strike="noStrike">
                          <a:solidFill>
                            <a:srgbClr val="333333"/>
                          </a:solidFill>
                          <a:effectLst/>
                          <a:latin typeface="+mj-lt"/>
                        </a:rPr>
                        <a:t>.”)</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Mana:</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samohvaljenje</a:t>
                      </a:r>
                      <a:r>
                        <a:rPr lang="en-US" sz="1800" b="0" i="0" u="none" strike="noStrike" dirty="0">
                          <a:solidFill>
                            <a:srgbClr val="333333"/>
                          </a:solidFill>
                          <a:effectLst/>
                          <a:latin typeface="+mj-lt"/>
                        </a:rPr>
                        <a:t> je </a:t>
                      </a:r>
                      <a:r>
                        <a:rPr lang="en-US" sz="1800" b="0" i="0" u="none" strike="noStrike" dirty="0" err="1">
                          <a:solidFill>
                            <a:srgbClr val="333333"/>
                          </a:solidFill>
                          <a:effectLst/>
                          <a:latin typeface="+mj-lt"/>
                        </a:rPr>
                        <a:t>arogantno</a:t>
                      </a:r>
                      <a:r>
                        <a:rPr lang="en-US" sz="1800" b="0" i="0" u="none" strike="noStrike" dirty="0">
                          <a:solidFill>
                            <a:srgbClr val="333333"/>
                          </a:solidFill>
                          <a:effectLst/>
                          <a:latin typeface="+mj-lt"/>
                        </a:rPr>
                        <a:t> </a:t>
                      </a:r>
                    </a:p>
                    <a:p>
                      <a:pPr algn="l" fontAlgn="b">
                        <a:lnSpc>
                          <a:spcPct val="100000"/>
                        </a:lnSpc>
                        <a:spcBef>
                          <a:spcPts val="1200"/>
                        </a:spcBef>
                      </a:pPr>
                      <a:r>
                        <a:rPr lang="en-US" sz="1800" b="1" i="0" u="none" strike="noStrike" dirty="0" err="1">
                          <a:solidFill>
                            <a:srgbClr val="333333"/>
                          </a:solidFill>
                          <a:effectLst/>
                          <a:latin typeface="+mj-lt"/>
                        </a:rPr>
                        <a:t>Prednost</a:t>
                      </a:r>
                      <a:r>
                        <a:rPr lang="en-US" sz="1800" b="1" i="0" u="none" strike="noStrike" dirty="0">
                          <a:solidFill>
                            <a:srgbClr val="333333"/>
                          </a:solidFill>
                          <a:effectLst/>
                          <a:latin typeface="+mj-lt"/>
                        </a:rPr>
                        <a:t>:</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povećanje</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samopuozdanja</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05840">
                <a:tc>
                  <a:txBody>
                    <a:bodyPr/>
                    <a:lstStyle/>
                    <a:p>
                      <a:pPr algn="l" fontAlgn="b"/>
                      <a:r>
                        <a:rPr lang="en-US" sz="1800" b="1" i="0" u="none" strike="noStrike" dirty="0" err="1">
                          <a:solidFill>
                            <a:srgbClr val="333333"/>
                          </a:solidFill>
                          <a:effectLst/>
                          <a:latin typeface="+mj-lt"/>
                        </a:rPr>
                        <a:t>Pripisivanje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drugima</a:t>
                      </a:r>
                      <a:r>
                        <a:rPr lang="en-US" sz="1800" b="1" i="0" u="none" strike="noStrike" dirty="0">
                          <a:solidFill>
                            <a:srgbClr val="333333"/>
                          </a:solidFill>
                          <a:effectLst/>
                          <a:latin typeface="+mj-lt"/>
                        </a:rPr>
                        <a:t>/</a:t>
                      </a:r>
                      <a:r>
                        <a:rPr lang="en-US" sz="1800" b="1" i="0" u="none" strike="noStrike" dirty="0" err="1">
                          <a:solidFill>
                            <a:srgbClr val="333333"/>
                          </a:solidFill>
                          <a:effectLst/>
                          <a:latin typeface="+mj-lt"/>
                        </a:rPr>
                        <a:t>Pripisivanje</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situaciji</a:t>
                      </a:r>
                      <a:endParaRPr lang="en-US" sz="1800" b="1" i="0" u="none" strike="noStrike" dirty="0">
                        <a:solidFill>
                          <a:srgbClr val="333333"/>
                        </a:solidFill>
                        <a:effectLst/>
                        <a:latin typeface="+mj-lt"/>
                      </a:endParaRPr>
                    </a:p>
                    <a:p>
                      <a:pPr algn="l" fontAlgn="b"/>
                      <a:r>
                        <a:rPr lang="en-US" sz="1800" b="0" i="0" u="none" strike="noStrike" dirty="0">
                          <a:solidFill>
                            <a:srgbClr val="333333"/>
                          </a:solidFill>
                          <a:effectLst/>
                          <a:latin typeface="+mj-lt"/>
                        </a:rPr>
                        <a:t>(</a:t>
                      </a:r>
                      <a:r>
                        <a:rPr lang="en-US" sz="1800" b="0" i="0" u="none" strike="noStrike" dirty="0" err="1">
                          <a:solidFill>
                            <a:srgbClr val="333333"/>
                          </a:solidFill>
                          <a:effectLst/>
                          <a:latin typeface="+mj-lt"/>
                        </a:rPr>
                        <a:t>npr</a:t>
                      </a:r>
                      <a:r>
                        <a:rPr lang="en-US" sz="1800" b="0" i="0" u="none" strike="noStrike">
                          <a:solidFill>
                            <a:srgbClr val="333333"/>
                          </a:solidFill>
                          <a:effectLst/>
                          <a:latin typeface="+mj-lt"/>
                        </a:rPr>
                        <a:t>. “Svako </a:t>
                      </a:r>
                      <a:r>
                        <a:rPr lang="en-US" sz="1800" b="0" i="0" u="none" strike="noStrike" dirty="0">
                          <a:solidFill>
                            <a:srgbClr val="333333"/>
                          </a:solidFill>
                          <a:effectLst/>
                          <a:latin typeface="+mj-lt"/>
                        </a:rPr>
                        <a:t>je </a:t>
                      </a:r>
                      <a:r>
                        <a:rPr lang="en-US" sz="1800" b="0" i="0" u="none" strike="noStrike" dirty="0" err="1">
                          <a:solidFill>
                            <a:srgbClr val="333333"/>
                          </a:solidFill>
                          <a:effectLst/>
                          <a:latin typeface="+mj-lt"/>
                        </a:rPr>
                        <a:t>mogao</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postići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pogodak</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iz</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onog</a:t>
                      </a:r>
                      <a:r>
                        <a:rPr lang="en-US" sz="1800" b="0" i="0" u="none" strike="noStrike" dirty="0">
                          <a:solidFill>
                            <a:srgbClr val="333333"/>
                          </a:solidFill>
                          <a:effectLst/>
                          <a:latin typeface="+mj-lt"/>
                        </a:rPr>
                        <a:t> </a:t>
                      </a:r>
                      <a:r>
                        <a:rPr lang="en-US" sz="1800" b="0" i="0" u="none" strike="noStrike" err="1">
                          <a:solidFill>
                            <a:srgbClr val="333333"/>
                          </a:solidFill>
                          <a:effectLst/>
                          <a:latin typeface="+mj-lt"/>
                        </a:rPr>
                        <a:t>ugla</a:t>
                      </a:r>
                      <a:r>
                        <a:rPr lang="en-US" sz="1800" b="0" i="0" u="none" strike="noStrike">
                          <a:solidFill>
                            <a:srgbClr val="333333"/>
                          </a:solidFill>
                          <a:effectLst/>
                          <a:latin typeface="+mj-lt"/>
                        </a:rPr>
                        <a:t>.”)</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Mana:</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samopouzdanje</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nije</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povećano</a:t>
                      </a:r>
                      <a:endParaRPr lang="en-US" sz="1800" b="0" i="0" u="none" strike="noStrike" dirty="0">
                        <a:solidFill>
                          <a:srgbClr val="333333"/>
                        </a:solidFill>
                        <a:effectLst/>
                        <a:latin typeface="+mj-lt"/>
                      </a:endParaRPr>
                    </a:p>
                    <a:p>
                      <a:pPr algn="l" fontAlgn="b">
                        <a:lnSpc>
                          <a:spcPct val="100000"/>
                        </a:lnSpc>
                        <a:spcBef>
                          <a:spcPts val="1200"/>
                        </a:spcBef>
                      </a:pPr>
                      <a:r>
                        <a:rPr lang="en-US" sz="1800" b="1" i="0" u="none" strike="noStrike" dirty="0" err="1">
                          <a:solidFill>
                            <a:srgbClr val="333333"/>
                          </a:solidFill>
                          <a:effectLst/>
                          <a:latin typeface="+mj-lt"/>
                        </a:rPr>
                        <a:t>Prednost</a:t>
                      </a:r>
                      <a:r>
                        <a:rPr lang="en-US" sz="1800" b="1" i="0" u="none" strike="noStrike" dirty="0">
                          <a:solidFill>
                            <a:srgbClr val="333333"/>
                          </a:solidFill>
                          <a:effectLst/>
                          <a:latin typeface="+mj-lt"/>
                        </a:rPr>
                        <a:t>:</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smatraju</a:t>
                      </a:r>
                      <a:r>
                        <a:rPr lang="en-US" sz="1800" b="0" i="0" u="none" strike="noStrike" dirty="0">
                          <a:solidFill>
                            <a:srgbClr val="333333"/>
                          </a:solidFill>
                          <a:effectLst/>
                          <a:latin typeface="+mj-lt"/>
                        </a:rPr>
                        <a:t> vas </a:t>
                      </a:r>
                      <a:r>
                        <a:rPr lang="en-US" sz="1800" b="0" i="0" u="none" strike="noStrike" dirty="0" err="1">
                          <a:solidFill>
                            <a:srgbClr val="333333"/>
                          </a:solidFill>
                          <a:effectLst/>
                          <a:latin typeface="+mj-lt"/>
                        </a:rPr>
                        <a:t>skromnim</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kao</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timskim</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igračem</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l-PL" sz="1800" spc="-5">
                <a:solidFill>
                  <a:srgbClr val="333333"/>
                </a:solidFill>
                <a:latin typeface="Calibri Light"/>
                <a:ea typeface="+mn-ea"/>
                <a:cs typeface="Verdana"/>
              </a:rPr>
              <a:t>Super! Tvoj go je doveo do pobjede!</a:t>
            </a:r>
            <a:endParaRPr lang="en-US" sz="1800" dirty="0">
              <a:solidFill>
                <a:srgbClr val="333333"/>
              </a:solidFill>
              <a:latin typeface="Calibri Light"/>
              <a:ea typeface="+mn-ea"/>
              <a:cs typeface="Verdana"/>
            </a:endParaRPr>
          </a:p>
        </p:txBody>
      </p:sp>
    </p:spTree>
    <p:extLst>
      <p:ext uri="{BB962C8B-B14F-4D97-AF65-F5344CB8AC3E}">
        <p14:creationId xmlns:p14="http://schemas.microsoft.com/office/powerpoint/2010/main" val="3443557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pozitivne događaje!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724412604"/>
              </p:ext>
            </p:extLst>
          </p:nvPr>
        </p:nvGraphicFramePr>
        <p:xfrm>
          <a:off x="408955" y="4416552"/>
          <a:ext cx="11375136" cy="201168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Ravnotežniji odgovori (npr. kombinacija uticaja od sebe lično, drugih ljudi/situacije; nudi različita objašnjenja):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l-PL" sz="1800" spc="-5">
                <a:solidFill>
                  <a:srgbClr val="333333"/>
                </a:solidFill>
                <a:latin typeface="Calibri Light"/>
                <a:ea typeface="+mn-ea"/>
                <a:cs typeface="Verdana"/>
              </a:rPr>
              <a:t>Super! Tvoj go je doveo do pobjede!</a:t>
            </a:r>
            <a:endParaRPr lang="en-US" sz="1800" dirty="0">
              <a:solidFill>
                <a:srgbClr val="333333"/>
              </a:solidFill>
              <a:latin typeface="Calibri Light"/>
              <a:ea typeface="+mn-ea"/>
              <a:cs typeface="Verdan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Efekti određenih stilova pripisivanja na pozitivne događaje!</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673783934"/>
              </p:ext>
            </p:extLst>
          </p:nvPr>
        </p:nvGraphicFramePr>
        <p:xfrm>
          <a:off x="408955" y="4416552"/>
          <a:ext cx="11375136" cy="201168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Ravnotežniji odgovori (npr. kombinacija uticaja od sebe lično, drugih ljudi/situacije; nudi različita objašnjenja):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“Veoma </a:t>
                      </a:r>
                      <a:r>
                        <a:rPr kumimoji="0" lang="vi-VN" sz="1800" b="0" i="0" u="none" strike="noStrike" cap="none" normalizeH="0" baseline="0" dirty="0">
                          <a:ln>
                            <a:noFill/>
                          </a:ln>
                          <a:solidFill>
                            <a:srgbClr val="333333"/>
                          </a:solidFill>
                          <a:effectLst/>
                          <a:latin typeface="Calibri Light"/>
                          <a:cs typeface="Times New Roman" pitchFamily="18" charset="0"/>
                        </a:rPr>
                        <a:t>sam ponosan, ali Stivovo učešće u pogodku je bilo veliko, </a:t>
                      </a:r>
                      <a:r>
                        <a:rPr kumimoji="0" lang="vi-VN" sz="1800" b="0" i="0" u="none" strike="noStrike" cap="none" normalizeH="0" baseline="0">
                          <a:ln>
                            <a:noFill/>
                          </a:ln>
                          <a:solidFill>
                            <a:srgbClr val="333333"/>
                          </a:solidFill>
                          <a:effectLst/>
                          <a:latin typeface="Calibri Light"/>
                          <a:cs typeface="Times New Roman" pitchFamily="18" charset="0"/>
                        </a:rPr>
                        <a:t>takođe.”</a:t>
                      </a:r>
                      <a:endParaRPr kumimoji="0" lang="vi-VN"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“To </a:t>
                      </a:r>
                      <a:r>
                        <a:rPr kumimoji="0" lang="vi-VN" sz="1800" b="0" i="0" u="none" strike="noStrike" cap="none" normalizeH="0" baseline="0" dirty="0">
                          <a:ln>
                            <a:noFill/>
                          </a:ln>
                          <a:solidFill>
                            <a:srgbClr val="333333"/>
                          </a:solidFill>
                          <a:effectLst/>
                          <a:latin typeface="Calibri Light"/>
                          <a:cs typeface="Times New Roman" pitchFamily="18" charset="0"/>
                        </a:rPr>
                        <a:t>mi je posao, ali zaista, bilo je teško postići pogodak iz tog </a:t>
                      </a:r>
                      <a:r>
                        <a:rPr kumimoji="0" lang="vi-VN" sz="1800" b="0" i="0" u="none" strike="noStrike" cap="none" normalizeH="0" baseline="0">
                          <a:ln>
                            <a:noFill/>
                          </a:ln>
                          <a:solidFill>
                            <a:srgbClr val="333333"/>
                          </a:solidFill>
                          <a:effectLst/>
                          <a:latin typeface="Calibri Light"/>
                          <a:cs typeface="Times New Roman" pitchFamily="18" charset="0"/>
                        </a:rPr>
                        <a:t>ugla.”</a:t>
                      </a:r>
                      <a:endParaRPr kumimoji="0" lang="vi-VN"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“Hvala </a:t>
                      </a:r>
                      <a:r>
                        <a:rPr kumimoji="0" lang="vi-VN" sz="1800" b="0" i="0" u="none" strike="noStrike" cap="none" normalizeH="0" baseline="0" dirty="0">
                          <a:ln>
                            <a:noFill/>
                          </a:ln>
                          <a:solidFill>
                            <a:srgbClr val="333333"/>
                          </a:solidFill>
                          <a:effectLst/>
                          <a:latin typeface="Calibri Light"/>
                          <a:cs typeface="Times New Roman" pitchFamily="18" charset="0"/>
                        </a:rPr>
                        <a:t>mnogo. Trenutno zaista ide </a:t>
                      </a:r>
                      <a:r>
                        <a:rPr kumimoji="0" lang="vi-VN" sz="1800" b="0" i="0" u="none" strike="noStrike" cap="none" normalizeH="0" baseline="0">
                          <a:ln>
                            <a:noFill/>
                          </a:ln>
                          <a:solidFill>
                            <a:srgbClr val="333333"/>
                          </a:solidFill>
                          <a:effectLst/>
                          <a:latin typeface="Calibri Light"/>
                          <a:cs typeface="Times New Roman" pitchFamily="18" charset="0"/>
                        </a:rPr>
                        <a:t>dobro.”</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pl-PL" sz="1800" spc="-5">
                <a:solidFill>
                  <a:srgbClr val="333333"/>
                </a:solidFill>
                <a:latin typeface="Calibri Light"/>
                <a:ea typeface="+mn-ea"/>
                <a:cs typeface="Verdana"/>
              </a:rPr>
              <a:t>Super! Tvoj go je doveo do pobjede!</a:t>
            </a:r>
            <a:endParaRPr lang="en-US" sz="1800" dirty="0">
              <a:solidFill>
                <a:srgbClr val="333333"/>
              </a:solidFill>
              <a:latin typeface="Calibri Light"/>
              <a:ea typeface="+mn-ea"/>
              <a:cs typeface="Verdan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Zašto mi ovo radimo?</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rPr>
              <a:t>Stu</a:t>
            </a:r>
            <a:r>
              <a:rPr lang="hr-HR" altLang="de-DE" sz="2400" dirty="0">
                <a:solidFill>
                  <a:srgbClr val="333333"/>
                </a:solidFill>
              </a:rPr>
              <a:t>dije pokazuju da mnogi ljudi sa </a:t>
            </a:r>
            <a:r>
              <a:rPr lang="en-US" altLang="de-DE" sz="2400" b="1" dirty="0" err="1">
                <a:solidFill>
                  <a:srgbClr val="333333"/>
                </a:solidFill>
              </a:rPr>
              <a:t>depres</a:t>
            </a:r>
            <a:r>
              <a:rPr lang="hr-HR" altLang="de-DE" sz="2400" b="1" dirty="0">
                <a:solidFill>
                  <a:srgbClr val="333333"/>
                </a:solidFill>
              </a:rPr>
              <a:t>ijom</a:t>
            </a:r>
            <a:r>
              <a:rPr lang="en-US" altLang="de-DE" sz="2400" dirty="0">
                <a:solidFill>
                  <a:srgbClr val="333333"/>
                </a:solidFill>
              </a:rPr>
              <a:t> (</a:t>
            </a:r>
            <a:r>
              <a:rPr lang="hr-HR" altLang="de-DE" sz="2400" dirty="0">
                <a:solidFill>
                  <a:srgbClr val="333333"/>
                </a:solidFill>
              </a:rPr>
              <a:t>ali ne svi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Skloni su da krive sebe za neuspijeh</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Skloni su da dodjeljuju drugim ljudima ili okolnostima zaslugu za uspijeh</a:t>
            </a:r>
            <a:endParaRPr lang="de-DE" altLang="de-DE" sz="2400" dirty="0">
              <a:solidFill>
                <a:srgbClr val="333333"/>
              </a:solidFill>
            </a:endParaRPr>
          </a:p>
          <a:p>
            <a:pPr lvl="0" algn="ctr" defTabSz="914400" fontAlgn="base"/>
            <a:r>
              <a:rPr lang="hr-HR" altLang="de-DE" sz="2400" dirty="0">
                <a:solidFill>
                  <a:srgbClr val="004992"/>
                </a:solidFill>
              </a:rPr>
              <a:t>Ovo može voditi niskom samopoštovanju</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6"/>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rPr>
              <a:t>Stu</a:t>
            </a:r>
            <a:r>
              <a:rPr lang="hr-HR" altLang="de-DE" sz="2400" dirty="0">
                <a:solidFill>
                  <a:srgbClr val="333333"/>
                </a:solidFill>
              </a:rPr>
              <a:t>dije pokazuju da mnogi ljudi koji bez razloga osjećaju da ih prate i da im se prijeti </a:t>
            </a:r>
            <a:r>
              <a:rPr lang="en-US" altLang="de-DE" sz="2400" dirty="0">
                <a:solidFill>
                  <a:srgbClr val="333333"/>
                </a:solidFill>
              </a:rPr>
              <a:t>(</a:t>
            </a:r>
            <a:r>
              <a:rPr lang="hr-HR" altLang="de-DE" sz="2400" dirty="0">
                <a:solidFill>
                  <a:srgbClr val="333333"/>
                </a:solidFill>
              </a:rPr>
              <a:t>ali ne svi</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Skloni su da krive druge ljude za negativne događaje i neuspijeh</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Skloni su da misle da su svi događaji izvan njihove kontrole</a:t>
            </a:r>
            <a:endParaRPr lang="en-US" altLang="de-DE" sz="2400" dirty="0">
              <a:solidFill>
                <a:srgbClr val="333333"/>
              </a:solidFill>
            </a:endParaRPr>
          </a:p>
          <a:p>
            <a:pPr lvl="0" algn="ctr" defTabSz="914400" fontAlgn="base"/>
            <a:r>
              <a:rPr lang="hr-HR" altLang="de-DE" sz="2400" dirty="0">
                <a:solidFill>
                  <a:srgbClr val="004992"/>
                </a:solidFill>
              </a:rPr>
              <a:t>Posebno prvi stil pripisivanja može dovesti do</a:t>
            </a:r>
            <a:r>
              <a:rPr lang="de-DE" altLang="de-DE" sz="2400" dirty="0">
                <a:solidFill>
                  <a:srgbClr val="004992"/>
                </a:solidFill>
              </a:rPr>
              <a:t> </a:t>
            </a:r>
            <a:r>
              <a:rPr lang="hr-HR" altLang="de-DE" sz="2400" dirty="0">
                <a:solidFill>
                  <a:srgbClr val="004992"/>
                </a:solidFill>
              </a:rPr>
              <a:t>interpersonalnih problema</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1" name="Rectangle 3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r-HR" altLang="de-DE" sz="3600" dirty="0">
                <a:latin typeface="+mn-lt"/>
                <a:ea typeface="+mn-ea"/>
                <a:cs typeface="+mn-cs"/>
              </a:rPr>
              <a:t>Kako bajasi pripisivanja dovode do pogrešnih shvatanja tokom psihoze – primjeri</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55322" name="Rechteck 1"/>
          <p:cNvSpPr>
            <a:spLocks noChangeArrowheads="1"/>
          </p:cNvSpPr>
          <p:nvPr/>
        </p:nvSpPr>
        <p:spPr bwMode="auto">
          <a:xfrm>
            <a:off x="408955" y="5805264"/>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dirty="0">
                <a:solidFill>
                  <a:srgbClr val="004992"/>
                </a:solidFill>
                <a:latin typeface="+mn-lt"/>
                <a:cs typeface="+mn-cs"/>
              </a:rPr>
              <a:t>Da li bi neko podijelio kratko licno iskustvo?</a:t>
            </a:r>
          </a:p>
        </p:txBody>
      </p:sp>
      <p:graphicFrame>
        <p:nvGraphicFramePr>
          <p:cNvPr id="8" name="Table 7"/>
          <p:cNvGraphicFramePr>
            <a:graphicFrameLocks noGrp="1"/>
          </p:cNvGraphicFramePr>
          <p:nvPr>
            <p:extLst>
              <p:ext uri="{D42A27DB-BD31-4B8C-83A1-F6EECF244321}">
                <p14:modId xmlns:p14="http://schemas.microsoft.com/office/powerpoint/2010/main" val="766593967"/>
              </p:ext>
            </p:extLst>
          </p:nvPr>
        </p:nvGraphicFramePr>
        <p:xfrm>
          <a:off x="408955" y="2203704"/>
          <a:ext cx="11376000" cy="3322302"/>
        </p:xfrm>
        <a:graphic>
          <a:graphicData uri="http://schemas.openxmlformats.org/drawingml/2006/table">
            <a:tbl>
              <a:tblPr firstRow="1" bandRow="1">
                <a:tableStyleId>{21E4AEA4-8DFA-4A89-87EB-49C32662AFE0}</a:tableStyleId>
              </a:tblPr>
              <a:tblGrid>
                <a:gridCol w="3240360">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53524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Događaj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Objašnjenje tokom psihoze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Druga objašnjenja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91440" marR="579755">
                        <a:lnSpc>
                          <a:spcPct val="100000"/>
                        </a:lnSpc>
                        <a:spcBef>
                          <a:spcPts val="350"/>
                        </a:spcBef>
                      </a:pPr>
                      <a:r>
                        <a:rPr lang="pl-PL" sz="2000" b="0" i="0" u="none" spc="-5" dirty="0">
                          <a:solidFill>
                            <a:srgbClr val="333333"/>
                          </a:solidFill>
                          <a:latin typeface="Calibri Light"/>
                          <a:cs typeface="Verdana"/>
                        </a:rPr>
                        <a:t>Važna dokumenta su izgubljena u tvom </a:t>
                      </a:r>
                      <a:r>
                        <a:rPr lang="en-US" sz="2000" b="0" i="0" u="none" spc="-5" dirty="0">
                          <a:solidFill>
                            <a:srgbClr val="333333"/>
                          </a:solidFill>
                          <a:latin typeface="Calibri Light"/>
                          <a:cs typeface="Verdana"/>
                        </a:rPr>
                        <a:t>s</a:t>
                      </a:r>
                      <a:r>
                        <a:rPr lang="pl-PL" sz="2000" b="0" i="0" u="none" spc="-5" dirty="0">
                          <a:solidFill>
                            <a:srgbClr val="333333"/>
                          </a:solidFill>
                          <a:latin typeface="Calibri Light"/>
                          <a:cs typeface="Verdana"/>
                        </a:rPr>
                        <a:t>tanu.</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l">
                        <a:lnSpc>
                          <a:spcPct val="100000"/>
                        </a:lnSpc>
                        <a:spcBef>
                          <a:spcPts val="350"/>
                        </a:spcBef>
                      </a:pPr>
                      <a:r>
                        <a:rPr lang="pl-PL" sz="2000" b="0" i="0" u="none" dirty="0">
                          <a:solidFill>
                            <a:srgbClr val="333333"/>
                          </a:solidFill>
                          <a:latin typeface="Calibri Light"/>
                          <a:cs typeface="Verdana"/>
                        </a:rPr>
                        <a:t>Neko ti je upao u kuću i ukrao dokumenta da bi te oštetio.</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350"/>
                        </a:spcBef>
                      </a:pPr>
                      <a:r>
                        <a:rPr lang="en-US" sz="2000" b="0" i="0" u="none" spc="-5" dirty="0" err="1">
                          <a:solidFill>
                            <a:srgbClr val="333333"/>
                          </a:solidFill>
                          <a:latin typeface="Calibri Light"/>
                          <a:cs typeface="Verdana"/>
                        </a:rPr>
                        <a:t>Dokumenti</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su</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greškom</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pomjereni</a:t>
                      </a:r>
                      <a:r>
                        <a:rPr lang="en-US" sz="2000" b="0" i="0" u="none" spc="-5" dirty="0">
                          <a:solidFill>
                            <a:srgbClr val="333333"/>
                          </a:solidFill>
                          <a:latin typeface="Calibri Light"/>
                          <a:cs typeface="Verdana"/>
                        </a:rPr>
                        <a:t>. </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91440" marR="208279">
                        <a:lnSpc>
                          <a:spcPct val="100000"/>
                        </a:lnSpc>
                        <a:spcBef>
                          <a:spcPts val="355"/>
                        </a:spcBef>
                      </a:pPr>
                      <a:r>
                        <a:rPr lang="en-US" sz="2000" b="0" i="0" u="none" spc="-45">
                          <a:solidFill>
                            <a:srgbClr val="333333"/>
                          </a:solidFill>
                          <a:latin typeface="Calibri Light"/>
                          <a:cs typeface="Verdana"/>
                        </a:rPr>
                        <a:t>Pao si na ispitu.</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gn="l">
                        <a:lnSpc>
                          <a:spcPct val="100000"/>
                        </a:lnSpc>
                        <a:spcBef>
                          <a:spcPts val="355"/>
                        </a:spcBef>
                      </a:pPr>
                      <a:r>
                        <a:rPr lang="it-IT" sz="2000" b="0" i="0" u="none" spc="-5" dirty="0">
                          <a:solidFill>
                            <a:srgbClr val="333333"/>
                          </a:solidFill>
                          <a:latin typeface="Calibri Light"/>
                          <a:cs typeface="Verdana"/>
                        </a:rPr>
                        <a:t>Ispitivač želi da ti uništi karijeru.</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355"/>
                        </a:spcBef>
                      </a:pPr>
                      <a:r>
                        <a:rPr lang="vi-VN" sz="2000" b="0" i="0" u="none" spc="-10" dirty="0">
                          <a:solidFill>
                            <a:srgbClr val="333333"/>
                          </a:solidFill>
                          <a:latin typeface="Calibri Light"/>
                          <a:cs typeface="Verdana"/>
                        </a:rPr>
                        <a:t>Možda je ispitivač bio strog, ali nedovoljna priprema i nedostatak sna su takođe mogući uzroci.</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91440" marR="99695">
                        <a:lnSpc>
                          <a:spcPct val="100000"/>
                        </a:lnSpc>
                        <a:spcBef>
                          <a:spcPts val="355"/>
                        </a:spcBef>
                      </a:pPr>
                      <a:r>
                        <a:rPr lang="en-US" sz="2000" b="0" i="0" u="none">
                          <a:solidFill>
                            <a:srgbClr val="333333"/>
                          </a:solidFill>
                          <a:latin typeface="Calibri Light"/>
                          <a:cs typeface="Verdana"/>
                        </a:rPr>
                        <a:t>Prijatelj te ne pozdravlja.</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gn="l">
                        <a:lnSpc>
                          <a:spcPct val="100000"/>
                        </a:lnSpc>
                        <a:spcBef>
                          <a:spcPts val="355"/>
                        </a:spcBef>
                      </a:pPr>
                      <a:r>
                        <a:rPr lang="en-US" sz="2000" b="0" i="0" u="none" spc="-35" dirty="0" err="1">
                          <a:solidFill>
                            <a:srgbClr val="333333"/>
                          </a:solidFill>
                          <a:latin typeface="Calibri Light"/>
                          <a:cs typeface="Verdana"/>
                        </a:rPr>
                        <a:t>Prijatelj</a:t>
                      </a:r>
                      <a:r>
                        <a:rPr lang="en-US" sz="2000" b="0" i="0" u="none" spc="-35" dirty="0">
                          <a:solidFill>
                            <a:srgbClr val="333333"/>
                          </a:solidFill>
                          <a:latin typeface="Calibri Light"/>
                          <a:cs typeface="Verdana"/>
                        </a:rPr>
                        <a:t> ne </a:t>
                      </a:r>
                      <a:r>
                        <a:rPr lang="en-US" sz="2000" b="0" i="0" u="none" spc="-35" dirty="0" err="1">
                          <a:solidFill>
                            <a:srgbClr val="333333"/>
                          </a:solidFill>
                          <a:latin typeface="Calibri Light"/>
                          <a:cs typeface="Verdana"/>
                        </a:rPr>
                        <a:t>želi</a:t>
                      </a:r>
                      <a:r>
                        <a:rPr lang="en-US" sz="2000" b="0" i="0" u="none" spc="-35" dirty="0">
                          <a:solidFill>
                            <a:srgbClr val="333333"/>
                          </a:solidFill>
                          <a:latin typeface="Calibri Light"/>
                          <a:cs typeface="Verdana"/>
                        </a:rPr>
                        <a:t> </a:t>
                      </a:r>
                      <a:r>
                        <a:rPr lang="en-US" sz="2000" b="0" i="0" u="none" spc="-35" dirty="0" err="1">
                          <a:solidFill>
                            <a:srgbClr val="333333"/>
                          </a:solidFill>
                          <a:latin typeface="Calibri Light"/>
                          <a:cs typeface="Verdana"/>
                        </a:rPr>
                        <a:t>više</a:t>
                      </a:r>
                      <a:r>
                        <a:rPr lang="en-US" sz="2000" b="0" i="0" u="none" spc="-35" dirty="0">
                          <a:solidFill>
                            <a:srgbClr val="333333"/>
                          </a:solidFill>
                          <a:latin typeface="Calibri Light"/>
                          <a:cs typeface="Verdana"/>
                        </a:rPr>
                        <a:t> da </a:t>
                      </a:r>
                      <a:r>
                        <a:rPr lang="en-US" sz="2000" b="0" i="0" u="none" spc="-35" dirty="0" err="1">
                          <a:solidFill>
                            <a:srgbClr val="333333"/>
                          </a:solidFill>
                          <a:latin typeface="Calibri Light"/>
                          <a:cs typeface="Verdana"/>
                        </a:rPr>
                        <a:t>zna</a:t>
                      </a:r>
                      <a:r>
                        <a:rPr lang="en-US" sz="2000" b="0" i="0" u="none" spc="-35" dirty="0">
                          <a:solidFill>
                            <a:srgbClr val="333333"/>
                          </a:solidFill>
                          <a:latin typeface="Calibri Light"/>
                          <a:cs typeface="Verdana"/>
                        </a:rPr>
                        <a:t> </a:t>
                      </a:r>
                      <a:r>
                        <a:rPr lang="en-US" sz="2000" b="0" i="0" u="none" spc="-35" dirty="0" err="1">
                          <a:solidFill>
                            <a:srgbClr val="333333"/>
                          </a:solidFill>
                          <a:latin typeface="Calibri Light"/>
                          <a:cs typeface="Verdana"/>
                        </a:rPr>
                        <a:t>za</a:t>
                      </a:r>
                      <a:r>
                        <a:rPr lang="en-US" sz="2000" b="0" i="0" u="none" spc="-35" dirty="0">
                          <a:solidFill>
                            <a:srgbClr val="333333"/>
                          </a:solidFill>
                          <a:latin typeface="Calibri Light"/>
                          <a:cs typeface="Verdana"/>
                        </a:rPr>
                        <a:t> </a:t>
                      </a:r>
                      <a:r>
                        <a:rPr lang="en-US" sz="2000" b="0" i="0" u="none" spc="-35" dirty="0" err="1">
                          <a:solidFill>
                            <a:srgbClr val="333333"/>
                          </a:solidFill>
                          <a:latin typeface="Calibri Light"/>
                          <a:cs typeface="Verdana"/>
                        </a:rPr>
                        <a:t>tebe</a:t>
                      </a:r>
                      <a:r>
                        <a:rPr lang="en-US" sz="2000" b="0" i="0" u="none" spc="-35" dirty="0">
                          <a:solidFill>
                            <a:srgbClr val="333333"/>
                          </a:solidFill>
                          <a:latin typeface="Calibri Light"/>
                          <a:cs typeface="Verdana"/>
                        </a:rPr>
                        <a:t> </a:t>
                      </a:r>
                      <a:r>
                        <a:rPr lang="en-US" sz="2000" b="0" i="0" u="none" spc="-35" dirty="0" err="1">
                          <a:solidFill>
                            <a:srgbClr val="333333"/>
                          </a:solidFill>
                          <a:latin typeface="Calibri Light"/>
                          <a:cs typeface="Verdana"/>
                        </a:rPr>
                        <a:t>i</a:t>
                      </a:r>
                      <a:r>
                        <a:rPr lang="en-US" sz="2000" b="0" i="0" u="none" spc="-35" dirty="0">
                          <a:solidFill>
                            <a:srgbClr val="333333"/>
                          </a:solidFill>
                          <a:latin typeface="Calibri Light"/>
                          <a:cs typeface="Verdana"/>
                        </a:rPr>
                        <a:t> </a:t>
                      </a:r>
                      <a:r>
                        <a:rPr lang="en-US" sz="2000" b="0" i="0" u="none" spc="-35" dirty="0" err="1">
                          <a:solidFill>
                            <a:srgbClr val="333333"/>
                          </a:solidFill>
                          <a:latin typeface="Calibri Light"/>
                          <a:cs typeface="Verdana"/>
                        </a:rPr>
                        <a:t>stidi</a:t>
                      </a:r>
                      <a:r>
                        <a:rPr lang="en-US" sz="2000" b="0" i="0" u="none" spc="-35" dirty="0">
                          <a:solidFill>
                            <a:srgbClr val="333333"/>
                          </a:solidFill>
                          <a:latin typeface="Calibri Light"/>
                          <a:cs typeface="Verdana"/>
                        </a:rPr>
                        <a:t> </a:t>
                      </a:r>
                      <a:r>
                        <a:rPr lang="en-US" sz="2000" b="0" i="0" u="none" spc="-35" dirty="0" err="1">
                          <a:solidFill>
                            <a:srgbClr val="333333"/>
                          </a:solidFill>
                          <a:latin typeface="Calibri Light"/>
                          <a:cs typeface="Verdana"/>
                        </a:rPr>
                        <a:t>te</a:t>
                      </a:r>
                      <a:r>
                        <a:rPr lang="en-US" sz="2000" b="0" i="0" u="none" spc="-35" dirty="0">
                          <a:solidFill>
                            <a:srgbClr val="333333"/>
                          </a:solidFill>
                          <a:latin typeface="Calibri Light"/>
                          <a:cs typeface="Verdana"/>
                        </a:rPr>
                        <a:t> se.</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355"/>
                        </a:spcBef>
                      </a:pPr>
                      <a:r>
                        <a:rPr lang="nl-NL" sz="2000" b="0" i="0" u="none" spc="-35" dirty="0">
                          <a:solidFill>
                            <a:srgbClr val="333333"/>
                          </a:solidFill>
                          <a:latin typeface="Calibri Light"/>
                          <a:cs typeface="Verdana"/>
                        </a:rPr>
                        <a:t>Tvoj prijatelj je zabrinut; nije te primjetio.</a:t>
                      </a:r>
                      <a:endParaRPr sz="2000" b="0" i="0" u="none" dirty="0">
                        <a:solidFill>
                          <a:srgbClr val="333333"/>
                        </a:solidFill>
                        <a:latin typeface="Calibri Light"/>
                        <a:cs typeface="Verdana"/>
                      </a:endParaRPr>
                    </a:p>
                  </a:txBody>
                  <a:tcPr marL="0" marR="0" marT="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7" name="Rectangle 1034"/>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Stil Pripisivanja</a:t>
            </a:r>
            <a:br>
              <a:rPr lang="de-DE" altLang="de-DE" sz="3600">
                <a:solidFill>
                  <a:srgbClr val="004992"/>
                </a:solidFill>
                <a:latin typeface="+mn-lt"/>
                <a:ea typeface="+mn-ea"/>
                <a:cs typeface="+mn-cs"/>
              </a:rPr>
            </a:br>
            <a:r>
              <a:rPr lang="de-DE" altLang="de-DE">
                <a:solidFill>
                  <a:srgbClr val="004992"/>
                </a:solidFill>
                <a:latin typeface="+mn-lt"/>
                <a:ea typeface="+mn-ea"/>
                <a:cs typeface="+mn-cs"/>
              </a:rPr>
              <a:t>Cilj učenja današnjeg sastanka:</a:t>
            </a:r>
            <a:endParaRPr lang="en-US" altLang="de-DE" dirty="0">
              <a:solidFill>
                <a:srgbClr val="004992"/>
              </a:solidFill>
              <a:latin typeface="+mn-lt"/>
              <a:ea typeface="+mn-ea"/>
              <a:cs typeface="+mn-cs"/>
            </a:endParaRPr>
          </a:p>
        </p:txBody>
      </p:sp>
      <p:sp>
        <p:nvSpPr>
          <p:cNvPr id="57346" name="Text Box 1029"/>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hr-HR" altLang="de-DE" sz="2400" dirty="0">
                <a:solidFill>
                  <a:srgbClr val="333333"/>
                </a:solidFill>
              </a:rPr>
              <a:t>Razmišljajte o mogućim uzrocima nekog događaja</a:t>
            </a:r>
            <a:endParaRPr lang="en-US" altLang="de-DE" sz="2400" dirty="0">
              <a:solidFill>
                <a:srgbClr val="333333"/>
              </a:solidFill>
            </a:endParaRPr>
          </a:p>
          <a:p>
            <a:pPr marL="342900" indent="-342900" eaLnBrk="1" hangingPunct="1">
              <a:buClr>
                <a:srgbClr val="333333"/>
              </a:buClr>
              <a:buFont typeface="WingDings"/>
              <a:buChar char=""/>
            </a:pPr>
            <a:r>
              <a:rPr lang="hr-HR" altLang="de-DE" sz="2400" dirty="0">
                <a:solidFill>
                  <a:srgbClr val="333333"/>
                </a:solidFill>
              </a:rPr>
              <a:t>Ne žurite da prihvatite samo jedno objašnjenje</a:t>
            </a:r>
            <a:endParaRPr lang="en-US" altLang="de-DE" sz="2400" dirty="0">
              <a:solidFill>
                <a:srgbClr val="333333"/>
              </a:solidFill>
            </a:endParaRPr>
          </a:p>
          <a:p>
            <a:pPr marL="342900" indent="-342900" eaLnBrk="1" hangingPunct="1">
              <a:buClr>
                <a:srgbClr val="333333"/>
              </a:buClr>
              <a:buFont typeface="WingDings"/>
              <a:buChar char=""/>
            </a:pPr>
            <a:r>
              <a:rPr lang="en-US" altLang="de-DE" sz="2400" dirty="0">
                <a:solidFill>
                  <a:srgbClr val="333333"/>
                </a:solidFill>
              </a:rPr>
              <a:t>Dis</a:t>
            </a:r>
            <a:r>
              <a:rPr lang="hr-HR" altLang="de-DE" sz="2400" dirty="0">
                <a:solidFill>
                  <a:srgbClr val="333333"/>
                </a:solidFill>
              </a:rPr>
              <a:t>kutujte o posledicama</a:t>
            </a:r>
            <a:r>
              <a:rPr lang="en-US" altLang="de-DE" sz="2400" dirty="0">
                <a:solidFill>
                  <a:srgbClr val="333333"/>
                </a:solidFill>
              </a:rPr>
              <a:t> </a:t>
            </a:r>
            <a:r>
              <a:rPr lang="hr-HR" altLang="de-DE" sz="2400" dirty="0">
                <a:solidFill>
                  <a:srgbClr val="333333"/>
                </a:solidFill>
              </a:rPr>
              <a:t>određenih</a:t>
            </a:r>
            <a:r>
              <a:rPr lang="en-US" altLang="de-DE" sz="2400" dirty="0">
                <a:solidFill>
                  <a:srgbClr val="333333"/>
                </a:solidFill>
              </a:rPr>
              <a:t> </a:t>
            </a:r>
            <a:r>
              <a:rPr lang="hr-HR" altLang="de-DE" sz="2400" dirty="0">
                <a:solidFill>
                  <a:srgbClr val="333333"/>
                </a:solidFill>
              </a:rPr>
              <a:t>pripisivanja</a:t>
            </a:r>
            <a:endParaRPr lang="en-US" altLang="de-DE" sz="2400" dirty="0">
              <a:solidFill>
                <a:srgbClr val="333333"/>
              </a:solidFill>
            </a:endParaRPr>
          </a:p>
          <a:p>
            <a:pPr eaLnBrk="1" hangingPunct="1"/>
            <a:r>
              <a:rPr lang="hr-HR" altLang="de-DE" sz="2400" dirty="0">
                <a:solidFill>
                  <a:srgbClr val="004992"/>
                </a:solidFill>
              </a:rPr>
              <a:t>Trebali bismo biti što je moguće više realni u svakodnevnom životu</a:t>
            </a:r>
            <a:r>
              <a:rPr lang="de-DE" altLang="de-DE" sz="2400" dirty="0">
                <a:solidFill>
                  <a:srgbClr val="004992"/>
                </a:solidFill>
              </a:rPr>
              <a:t>:</a:t>
            </a:r>
          </a:p>
          <a:p>
            <a:pPr eaLnBrk="1" hangingPunct="1"/>
            <a:r>
              <a:rPr lang="hr-HR" altLang="de-DE" sz="2400" dirty="0">
                <a:solidFill>
                  <a:srgbClr val="004992"/>
                </a:solidFill>
              </a:rPr>
              <a:t>Ne bismo trebali uvijek da krivimo druge zbog neuspijeha</a:t>
            </a:r>
            <a:r>
              <a:rPr lang="de-DE" altLang="de-DE" sz="2400" dirty="0">
                <a:solidFill>
                  <a:srgbClr val="004992"/>
                </a:solidFill>
              </a:rPr>
              <a:t>.</a:t>
            </a:r>
          </a:p>
          <a:p>
            <a:pPr eaLnBrk="1" hangingPunct="1"/>
            <a:r>
              <a:rPr lang="hr-HR" altLang="de-DE" sz="2400" dirty="0">
                <a:solidFill>
                  <a:srgbClr val="004992"/>
                </a:solidFill>
              </a:rPr>
              <a:t>Takođe</a:t>
            </a:r>
            <a:r>
              <a:rPr lang="de-DE" altLang="de-DE" sz="2400" dirty="0">
                <a:solidFill>
                  <a:srgbClr val="004992"/>
                </a:solidFill>
              </a:rPr>
              <a:t>, </a:t>
            </a:r>
            <a:r>
              <a:rPr lang="hr-HR" altLang="de-DE" sz="2400" dirty="0">
                <a:solidFill>
                  <a:srgbClr val="004992"/>
                </a:solidFill>
              </a:rPr>
              <a:t>ne bismo trebali</a:t>
            </a:r>
            <a:r>
              <a:rPr lang="de-DE" altLang="de-DE" sz="2400" dirty="0">
                <a:solidFill>
                  <a:srgbClr val="004992"/>
                </a:solidFill>
              </a:rPr>
              <a:t> </a:t>
            </a:r>
            <a:r>
              <a:rPr lang="hr-HR" altLang="de-DE" sz="2400" dirty="0">
                <a:solidFill>
                  <a:srgbClr val="004992"/>
                </a:solidFill>
              </a:rPr>
              <a:t>da krivimo uvijek sebe kad stvari krenu naopako</a:t>
            </a:r>
            <a:r>
              <a:rPr lang="de-DE" altLang="de-DE" sz="2400" dirty="0">
                <a:solidFill>
                  <a:srgbClr val="004992"/>
                </a:solidFill>
              </a:rPr>
              <a:t>!</a:t>
            </a:r>
            <a:endParaRPr lang="en-US" altLang="de-DE"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Prijatelj te ogovara.</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Content Placeholder 3"/>
          <p:cNvSpPr>
            <a:spLocks noGrp="1"/>
          </p:cNvSpPr>
          <p:nvPr>
            <p:ph idx="1"/>
          </p:nvPr>
        </p:nvSpPr>
        <p:spPr/>
        <p:txBody>
          <a:bodyPr/>
          <a:lstStyle/>
          <a:p>
            <a:r>
              <a:rPr lang="vi-VN" sz="2400">
                <a:solidFill>
                  <a:srgbClr val="333333"/>
                </a:solidFill>
              </a:rPr>
              <a:t>Šta je dovelo do toga da te prijatelj ogovara?</a:t>
            </a:r>
          </a:p>
          <a:p>
            <a:r>
              <a:rPr lang="vi-VN" sz="2400">
                <a:solidFill>
                  <a:srgbClr val="333333"/>
                </a:solidFill>
              </a:rPr>
              <a:t>Šta je glavni razlog za ovaj događaj?</a:t>
            </a:r>
            <a:endParaRPr lang="en-US" sz="2400" dirty="0">
              <a:solidFill>
                <a:srgbClr val="333333"/>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Pozvali su te na razgovor za posao.</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
        <p:nvSpPr>
          <p:cNvPr id="4" name="Content Placeholder 3"/>
          <p:cNvSpPr>
            <a:spLocks noGrp="1"/>
          </p:cNvSpPr>
          <p:nvPr>
            <p:ph idx="1"/>
          </p:nvPr>
        </p:nvSpPr>
        <p:spPr/>
        <p:txBody>
          <a:bodyPr/>
          <a:lstStyle/>
          <a:p>
            <a:r>
              <a:rPr lang="pl-PL" sz="2400">
                <a:solidFill>
                  <a:srgbClr val="333333"/>
                </a:solidFill>
              </a:rPr>
              <a:t>Šta je dovelo do toga da te pozovu na razgovor za posao?</a:t>
            </a:r>
          </a:p>
          <a:p>
            <a:r>
              <a:rPr lang="pl-PL" sz="2400">
                <a:solidFill>
                  <a:srgbClr val="333333"/>
                </a:solidFill>
              </a:rPr>
              <a:t>Šta je glavni razlog za ovaj događaj?</a:t>
            </a:r>
            <a:endParaRPr lang="en-US" sz="2400" dirty="0">
              <a:solidFill>
                <a:srgbClr val="333333"/>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Prijatelj je neprijatno iznenađen tvojom spontanom posjetom.</a:t>
            </a:r>
            <a:endParaRPr lang="de-DE" altLang="de-DE" sz="3600">
              <a:latin typeface="+mn-lt"/>
              <a:ea typeface="+mn-ea"/>
              <a:cs typeface="+mn-cs"/>
            </a:endParaRPr>
          </a:p>
        </p:txBody>
      </p:sp>
      <p:sp>
        <p:nvSpPr>
          <p:cNvPr id="63491" name="Rectangle 3"/>
          <p:cNvSpPr>
            <a:spLocks noGrp="1" noChangeArrowheads="1"/>
          </p:cNvSpPr>
          <p:nvPr>
            <p:ph idx="1"/>
          </p:nvPr>
        </p:nvSpPr>
        <p:spPr/>
        <p:txBody>
          <a:bodyPr>
            <a:noAutofit/>
          </a:bodyPr>
          <a:lstStyle/>
          <a:p>
            <a:pPr eaLnBrk="1" hangingPunct="1"/>
            <a:r>
              <a:rPr lang="hr-HR" altLang="de-DE" sz="2400" dirty="0">
                <a:solidFill>
                  <a:srgbClr val="333333"/>
                </a:solidFill>
              </a:rPr>
              <a:t>Šta je dovelo do toga da je prijatelj neprijatno </a:t>
            </a:r>
            <a:r>
              <a:rPr lang="hr-HR" altLang="de-DE" sz="2400">
                <a:solidFill>
                  <a:srgbClr val="333333"/>
                </a:solidFill>
              </a:rPr>
              <a:t>iznenađen</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Ljudi se smiju dok pričaš.</a:t>
            </a:r>
            <a:endParaRPr lang="de-DE" altLang="de-DE" sz="3600">
              <a:latin typeface="+mn-lt"/>
              <a:ea typeface="+mn-ea"/>
              <a:cs typeface="+mn-cs"/>
            </a:endParaRPr>
          </a:p>
        </p:txBody>
      </p:sp>
      <p:sp>
        <p:nvSpPr>
          <p:cNvPr id="65539" name="Rectangle 3"/>
          <p:cNvSpPr>
            <a:spLocks noGrp="1" noChangeArrowheads="1"/>
          </p:cNvSpPr>
          <p:nvPr>
            <p:ph idx="1"/>
          </p:nvPr>
        </p:nvSpPr>
        <p:spPr/>
        <p:txBody>
          <a:bodyPr>
            <a:noAutofit/>
          </a:bodyPr>
          <a:lstStyle/>
          <a:p>
            <a:pPr eaLnBrk="1" hangingPunct="1"/>
            <a:r>
              <a:rPr lang="hr-HR" altLang="de-DE" sz="2400" dirty="0">
                <a:solidFill>
                  <a:srgbClr val="333333"/>
                </a:solidFill>
              </a:rPr>
              <a:t>Šta je dovelo do toga da se ljudi smiju dok </a:t>
            </a:r>
            <a:r>
              <a:rPr lang="hr-HR" altLang="de-DE" sz="2400">
                <a:solidFill>
                  <a:srgbClr val="333333"/>
                </a:solidFill>
              </a:rPr>
              <a:t>pričaš</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7"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Dajte neke lične primjere!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a:solidFill>
                  <a:srgbClr val="333333"/>
                </a:solidFill>
              </a:rPr>
              <a:t>Šta je moglo dovesti do ove situacije</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Calibri Light"/>
              </a:rPr>
              <a:t>“Interrogante” </a:t>
            </a:r>
            <a:r>
              <a:rPr lang="de-DE" altLang="de-DE" sz="900" dirty="0">
                <a:solidFill>
                  <a:srgbClr val="000000"/>
                </a:solidFill>
                <a:latin typeface="Calibri Light"/>
              </a:rPr>
              <a:t>(Marco Bellucci)</a:t>
            </a:r>
          </a:p>
        </p:txBody>
      </p:sp>
      <p:sp>
        <p:nvSpPr>
          <p:cNvPr id="13"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lang="en-US" sz="900" spc="-5">
                <a:solidFill>
                  <a:srgbClr val="333333"/>
                </a:solidFill>
                <a:latin typeface="Calibri Light"/>
                <a:cs typeface="Verdana"/>
              </a:rPr>
              <a:t>“</a:t>
            </a:r>
            <a:r>
              <a:rPr sz="900" spc="-5">
                <a:solidFill>
                  <a:srgbClr val="333333"/>
                </a:solidFill>
                <a:latin typeface="Calibri Light"/>
                <a:cs typeface="Verdana"/>
              </a:rPr>
              <a:t>Question mark</a:t>
            </a:r>
            <a:r>
              <a:rPr lang="en-US" sz="900" spc="-5">
                <a:solidFill>
                  <a:srgbClr val="333333"/>
                </a:solidFill>
                <a:latin typeface="Calibri Light"/>
                <a:cs typeface="Verdana"/>
              </a:rPr>
              <a:t>”</a:t>
            </a:r>
            <a:r>
              <a:rPr sz="900" spc="-5">
                <a:solidFill>
                  <a:srgbClr val="333333"/>
                </a:solidFill>
                <a:latin typeface="Calibri Light"/>
                <a:cs typeface="Verdana"/>
              </a:rPr>
              <a:t> </a:t>
            </a:r>
            <a:r>
              <a:rPr sz="900" spc="-5" dirty="0">
                <a:solidFill>
                  <a:srgbClr val="333333"/>
                </a:solidFill>
                <a:latin typeface="Calibri Light"/>
                <a:cs typeface="Verdana"/>
              </a:rPr>
              <a:t>(Marco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
        <p:nvSpPr>
          <p:cNvPr id="14"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7"/>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Unutrašnji glas ti kaže da nisi dobra osoba.</a:t>
            </a:r>
            <a:endParaRPr lang="en-US" altLang="de-DE" sz="3600" dirty="0">
              <a:latin typeface="+mn-lt"/>
              <a:ea typeface="+mn-ea"/>
              <a:cs typeface="+mn-cs"/>
            </a:endParaRPr>
          </a:p>
        </p:txBody>
      </p:sp>
      <p:sp>
        <p:nvSpPr>
          <p:cNvPr id="69636" name="Rectangle 11"/>
          <p:cNvSpPr>
            <a:spLocks noGrp="1" noChangeArrowheads="1"/>
          </p:cNvSpPr>
          <p:nvPr>
            <p:ph idx="1"/>
          </p:nvPr>
        </p:nvSpPr>
        <p:spPr>
          <a:noFill/>
        </p:spPr>
        <p:txBody>
          <a:bodyPr>
            <a:noAutofit/>
          </a:bodyPr>
          <a:lstStyle/>
          <a:p>
            <a:pPr eaLnBrk="1" hangingPunct="1"/>
            <a:r>
              <a:rPr lang="de-DE" altLang="de-DE" sz="2400" b="1">
                <a:solidFill>
                  <a:srgbClr val="004992"/>
                </a:solidFill>
              </a:rPr>
              <a:t>R</a:t>
            </a:r>
            <a:r>
              <a:rPr lang="hr-HR" altLang="de-DE" sz="2400" b="1">
                <a:solidFill>
                  <a:srgbClr val="004992"/>
                </a:solidFill>
              </a:rPr>
              <a:t>azlozi</a:t>
            </a:r>
            <a:r>
              <a:rPr lang="de-DE" altLang="de-DE" sz="2400" b="1">
                <a:solidFill>
                  <a:srgbClr val="004992"/>
                </a:solidFill>
              </a:rPr>
              <a:t>...</a:t>
            </a:r>
          </a:p>
          <a:p>
            <a:pPr eaLnBrk="1" hangingPunct="1"/>
            <a:r>
              <a:rPr lang="de-DE" altLang="de-DE" sz="2400">
                <a:solidFill>
                  <a:srgbClr val="333333"/>
                </a:solidFill>
              </a:rPr>
              <a:t>...</a:t>
            </a:r>
            <a:r>
              <a:rPr lang="hr-HR" altLang="de-DE" sz="2400">
                <a:solidFill>
                  <a:srgbClr val="333333"/>
                </a:solidFill>
              </a:rPr>
              <a:t>ti lično</a:t>
            </a:r>
            <a:endParaRPr lang="de-DE" altLang="de-DE" sz="2400">
              <a:solidFill>
                <a:srgbClr val="333333"/>
              </a:solidFill>
            </a:endParaRPr>
          </a:p>
          <a:p>
            <a:pPr eaLnBrk="1" hangingPunct="1"/>
            <a:r>
              <a:rPr lang="de-DE" altLang="de-DE" sz="2400">
                <a:solidFill>
                  <a:srgbClr val="333333"/>
                </a:solidFill>
              </a:rPr>
              <a:t>...</a:t>
            </a:r>
            <a:r>
              <a:rPr lang="hr-HR" altLang="de-DE" sz="2400">
                <a:solidFill>
                  <a:srgbClr val="333333"/>
                </a:solidFill>
              </a:rPr>
              <a:t>drugi</a:t>
            </a:r>
            <a:r>
              <a:rPr lang="de-DE" altLang="de-DE" sz="2400">
                <a:solidFill>
                  <a:srgbClr val="333333"/>
                </a:solidFill>
              </a:rPr>
              <a:t> 	</a:t>
            </a:r>
          </a:p>
          <a:p>
            <a:pPr eaLnBrk="1" hangingPunct="1"/>
            <a:r>
              <a:rPr lang="de-DE" altLang="de-DE" sz="2400">
                <a:solidFill>
                  <a:srgbClr val="333333"/>
                </a:solidFill>
              </a:rPr>
              <a:t>...</a:t>
            </a:r>
            <a:r>
              <a:rPr lang="hr-HR" altLang="de-DE" sz="2400">
                <a:solidFill>
                  <a:srgbClr val="333333"/>
                </a:solidFill>
              </a:rPr>
              <a:t>okolnosti</a:t>
            </a:r>
            <a:r>
              <a:rPr lang="de-DE" altLang="de-DE" sz="2400">
                <a:solidFill>
                  <a:srgbClr val="333333"/>
                </a:solidFill>
              </a:rPr>
              <a:t>/</a:t>
            </a:r>
            <a:r>
              <a:rPr lang="hr-HR" altLang="de-DE" sz="2400">
                <a:solidFill>
                  <a:srgbClr val="333333"/>
                </a:solidFill>
              </a:rPr>
              <a:t>slučajnost-</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Unutrašnji glas ti kaže da nisi dobra osoba.</a:t>
            </a:r>
            <a:endParaRPr lang="en-US" altLang="de-DE" sz="3600" dirty="0">
              <a:latin typeface="+mn-lt"/>
              <a:ea typeface="+mn-ea"/>
              <a:cs typeface="+mn-cs"/>
            </a:endParaRPr>
          </a:p>
        </p:txBody>
      </p:sp>
      <p:sp>
        <p:nvSpPr>
          <p:cNvPr id="2" name="Content Placeholder 1"/>
          <p:cNvSpPr>
            <a:spLocks noGrp="1"/>
          </p:cNvSpPr>
          <p:nvPr>
            <p:ph idx="1"/>
          </p:nvPr>
        </p:nvSpPr>
        <p:spPr/>
        <p:txBody>
          <a:bodyPr/>
          <a:lstStyle/>
          <a:p>
            <a:pPr lvl="0" defTabSz="914400" eaLnBrk="0" hangingPunct="0"/>
            <a:r>
              <a:rPr lang="en-US" altLang="de-DE" b="1" dirty="0">
                <a:solidFill>
                  <a:srgbClr val="004992"/>
                </a:solidFill>
              </a:rPr>
              <a:t>R</a:t>
            </a:r>
            <a:r>
              <a:rPr lang="hr-HR" altLang="de-DE" b="1" dirty="0">
                <a:solidFill>
                  <a:srgbClr val="004992"/>
                </a:solidFill>
              </a:rPr>
              <a:t>azlozi</a:t>
            </a:r>
            <a:r>
              <a:rPr lang="en-US" altLang="de-DE" b="1" dirty="0">
                <a:solidFill>
                  <a:srgbClr val="004992"/>
                </a:solidFill>
              </a:rPr>
              <a:t>...</a:t>
            </a:r>
          </a:p>
          <a:p>
            <a:pPr lvl="0" defTabSz="914400" eaLnBrk="0" hangingPunct="0"/>
            <a:r>
              <a:rPr lang="en-US" altLang="de-DE" b="1" dirty="0">
                <a:solidFill>
                  <a:srgbClr val="004992"/>
                </a:solidFill>
              </a:rPr>
              <a:t>... </a:t>
            </a:r>
            <a:r>
              <a:rPr lang="hr-HR" altLang="de-DE" b="1" dirty="0">
                <a:solidFill>
                  <a:srgbClr val="004992"/>
                </a:solidFill>
              </a:rPr>
              <a:t>ja lično</a:t>
            </a:r>
            <a:r>
              <a:rPr lang="en-US" altLang="de-DE" b="1" dirty="0">
                <a:solidFill>
                  <a:srgbClr val="004992"/>
                </a:solidFill>
              </a:rPr>
              <a:t>:</a:t>
            </a:r>
          </a:p>
          <a:p>
            <a:pPr marL="285750" lvl="0" indent="-285750" defTabSz="914400" eaLnBrk="0" hangingPunct="0">
              <a:spcBef>
                <a:spcPts val="0"/>
              </a:spcBef>
              <a:buClr>
                <a:srgbClr val="333333"/>
              </a:buClr>
              <a:buFont typeface="WingDings"/>
              <a:buChar char=""/>
            </a:pPr>
            <a:r>
              <a:rPr lang="en-US" altLang="de-DE">
                <a:solidFill>
                  <a:srgbClr val="333333"/>
                </a:solidFill>
              </a:rPr>
              <a:t>“</a:t>
            </a:r>
            <a:r>
              <a:rPr lang="hr-HR" altLang="de-DE">
                <a:solidFill>
                  <a:srgbClr val="333333"/>
                </a:solidFill>
              </a:rPr>
              <a:t>Na </a:t>
            </a:r>
            <a:r>
              <a:rPr lang="hr-HR" altLang="de-DE" dirty="0">
                <a:solidFill>
                  <a:srgbClr val="333333"/>
                </a:solidFill>
              </a:rPr>
              <a:t>nesreću</a:t>
            </a:r>
            <a:r>
              <a:rPr lang="de-DE" altLang="de-DE" dirty="0">
                <a:solidFill>
                  <a:srgbClr val="333333"/>
                </a:solidFill>
              </a:rPr>
              <a:t>, </a:t>
            </a:r>
            <a:r>
              <a:rPr lang="hr-HR" altLang="de-DE" dirty="0">
                <a:solidFill>
                  <a:srgbClr val="333333"/>
                </a:solidFill>
              </a:rPr>
              <a:t>stalno krivim sebe</a:t>
            </a:r>
            <a:r>
              <a:rPr lang="en-US" altLang="de-DE" dirty="0">
                <a:solidFill>
                  <a:srgbClr val="333333"/>
                </a:solidFill>
              </a:rPr>
              <a:t>. </a:t>
            </a:r>
            <a:r>
              <a:rPr lang="hr-HR" altLang="de-DE" dirty="0">
                <a:solidFill>
                  <a:srgbClr val="333333"/>
                </a:solidFill>
              </a:rPr>
              <a:t>Kao da je prisutna neka vrsta skrivene mržnje prema </a:t>
            </a:r>
            <a:r>
              <a:rPr lang="hr-HR" altLang="de-DE">
                <a:solidFill>
                  <a:srgbClr val="333333"/>
                </a:solidFill>
              </a:rPr>
              <a:t>sebi</a:t>
            </a:r>
            <a:r>
              <a:rPr lang="en-US" altLang="de-DE">
                <a:solidFill>
                  <a:srgbClr val="333333"/>
                </a:solidFill>
              </a:rPr>
              <a:t>.”</a:t>
            </a:r>
            <a:endParaRPr lang="en-US" altLang="de-DE" dirty="0">
              <a:solidFill>
                <a:srgbClr val="333333"/>
              </a:solidFill>
            </a:endParaRPr>
          </a:p>
          <a:p>
            <a:pPr marL="285750" lvl="0" indent="-285750" defTabSz="914400" eaLnBrk="0" hangingPunct="0">
              <a:spcBef>
                <a:spcPts val="0"/>
              </a:spcBef>
              <a:buClr>
                <a:srgbClr val="333333"/>
              </a:buClr>
              <a:buFont typeface="WingDings"/>
              <a:buChar char=""/>
            </a:pPr>
            <a:r>
              <a:rPr lang="en-US" altLang="de-DE">
                <a:solidFill>
                  <a:srgbClr val="333333"/>
                </a:solidFill>
              </a:rPr>
              <a:t>“</a:t>
            </a:r>
            <a:r>
              <a:rPr lang="hr-HR" altLang="de-DE">
                <a:solidFill>
                  <a:srgbClr val="333333"/>
                </a:solidFill>
              </a:rPr>
              <a:t>Poludjeću</a:t>
            </a:r>
            <a:r>
              <a:rPr lang="en-US" altLang="de-DE">
                <a:solidFill>
                  <a:srgbClr val="333333"/>
                </a:solidFill>
              </a:rPr>
              <a:t>.”</a:t>
            </a:r>
            <a:endParaRPr lang="en-US" altLang="de-DE" dirty="0">
              <a:solidFill>
                <a:srgbClr val="333333"/>
              </a:solidFill>
            </a:endParaRPr>
          </a:p>
          <a:p>
            <a:pPr marL="285750" lvl="0" indent="-285750" defTabSz="914400" eaLnBrk="0" hangingPunct="0">
              <a:spcBef>
                <a:spcPts val="0"/>
              </a:spcBef>
              <a:buClr>
                <a:srgbClr val="333333"/>
              </a:buClr>
              <a:buFont typeface="WingDings"/>
              <a:buChar char=""/>
            </a:pPr>
            <a:r>
              <a:rPr lang="en-US" altLang="de-DE">
                <a:solidFill>
                  <a:srgbClr val="333333"/>
                </a:solidFill>
              </a:rPr>
              <a:t>“I</a:t>
            </a:r>
            <a:r>
              <a:rPr lang="hr-HR" altLang="de-DE" dirty="0">
                <a:solidFill>
                  <a:srgbClr val="333333"/>
                </a:solidFill>
              </a:rPr>
              <a:t>zgleda</a:t>
            </a:r>
            <a:r>
              <a:rPr lang="en-US" altLang="de-DE" dirty="0">
                <a:solidFill>
                  <a:srgbClr val="333333"/>
                </a:solidFill>
              </a:rPr>
              <a:t> </a:t>
            </a:r>
            <a:r>
              <a:rPr lang="hr-HR" altLang="de-DE" i="1" dirty="0">
                <a:solidFill>
                  <a:srgbClr val="333333"/>
                </a:solidFill>
              </a:rPr>
              <a:t>kao da neko drugi</a:t>
            </a:r>
            <a:r>
              <a:rPr lang="en-US" altLang="de-DE" dirty="0">
                <a:solidFill>
                  <a:srgbClr val="333333"/>
                </a:solidFill>
              </a:rPr>
              <a:t> </a:t>
            </a:r>
            <a:r>
              <a:rPr lang="hr-HR" altLang="de-DE" dirty="0">
                <a:solidFill>
                  <a:srgbClr val="333333"/>
                </a:solidFill>
              </a:rPr>
              <a:t>misli</a:t>
            </a:r>
            <a:r>
              <a:rPr lang="en-US" altLang="de-DE" dirty="0">
                <a:solidFill>
                  <a:srgbClr val="333333"/>
                </a:solidFill>
              </a:rPr>
              <a:t> . </a:t>
            </a:r>
            <a:r>
              <a:rPr lang="hr-HR" altLang="de-DE" dirty="0">
                <a:solidFill>
                  <a:srgbClr val="333333"/>
                </a:solidFill>
              </a:rPr>
              <a:t>Ali znam da su to moje vlastite </a:t>
            </a:r>
            <a:r>
              <a:rPr lang="hr-HR" altLang="de-DE">
                <a:solidFill>
                  <a:srgbClr val="333333"/>
                </a:solidFill>
              </a:rPr>
              <a:t>misli</a:t>
            </a:r>
            <a:r>
              <a:rPr lang="en-US" altLang="de-DE">
                <a:solidFill>
                  <a:srgbClr val="333333"/>
                </a:solidFill>
              </a:rPr>
              <a:t>.”</a:t>
            </a:r>
            <a:endParaRPr lang="en-US" altLang="de-DE" dirty="0">
              <a:solidFill>
                <a:srgbClr val="333333"/>
              </a:solidFill>
            </a:endParaRPr>
          </a:p>
          <a:p>
            <a:pPr lvl="0" defTabSz="914400" eaLnBrk="0" hangingPunct="0">
              <a:buClr>
                <a:srgbClr val="333333"/>
              </a:buClr>
            </a:pPr>
            <a:r>
              <a:rPr lang="en-US" altLang="de-DE" b="1" dirty="0">
                <a:solidFill>
                  <a:srgbClr val="004992"/>
                </a:solidFill>
              </a:rPr>
              <a:t>... </a:t>
            </a:r>
            <a:r>
              <a:rPr lang="hr-HR" altLang="de-DE" b="1" dirty="0">
                <a:solidFill>
                  <a:srgbClr val="004992"/>
                </a:solidFill>
              </a:rPr>
              <a:t>drugi ljudi</a:t>
            </a:r>
            <a:r>
              <a:rPr lang="en-US" altLang="de-DE" b="1" dirty="0">
                <a:solidFill>
                  <a:srgbClr val="004992"/>
                </a:solidFill>
              </a:rPr>
              <a:t>:</a:t>
            </a:r>
          </a:p>
          <a:p>
            <a:pPr marL="285750" lvl="0" indent="-285750" defTabSz="914400" eaLnBrk="0" hangingPunct="0">
              <a:spcBef>
                <a:spcPts val="0"/>
              </a:spcBef>
              <a:buClr>
                <a:srgbClr val="333333"/>
              </a:buClr>
              <a:buFont typeface="WingDings"/>
              <a:buChar char=""/>
            </a:pPr>
            <a:r>
              <a:rPr lang="en-US" altLang="de-DE">
                <a:solidFill>
                  <a:srgbClr val="333333"/>
                </a:solidFill>
              </a:rPr>
              <a:t>“</a:t>
            </a:r>
            <a:r>
              <a:rPr lang="hr-HR" altLang="de-DE">
                <a:solidFill>
                  <a:srgbClr val="333333"/>
                </a:solidFill>
              </a:rPr>
              <a:t>Nešto </a:t>
            </a:r>
            <a:r>
              <a:rPr lang="hr-HR" altLang="de-DE" dirty="0">
                <a:solidFill>
                  <a:srgbClr val="333333"/>
                </a:solidFill>
              </a:rPr>
              <a:t>je stavljeno u moj </a:t>
            </a:r>
            <a:r>
              <a:rPr lang="hr-HR" altLang="de-DE">
                <a:solidFill>
                  <a:srgbClr val="333333"/>
                </a:solidFill>
              </a:rPr>
              <a:t>mozak</a:t>
            </a:r>
            <a:r>
              <a:rPr lang="en-US" altLang="de-DE">
                <a:solidFill>
                  <a:srgbClr val="333333"/>
                </a:solidFill>
              </a:rPr>
              <a:t>.”</a:t>
            </a:r>
            <a:endParaRPr lang="en-US" altLang="de-DE" dirty="0">
              <a:solidFill>
                <a:srgbClr val="333333"/>
              </a:solidFill>
            </a:endParaRPr>
          </a:p>
          <a:p>
            <a:pPr marL="285750" lvl="0" indent="-285750" defTabSz="914400" eaLnBrk="0" hangingPunct="0">
              <a:spcBef>
                <a:spcPts val="0"/>
              </a:spcBef>
              <a:buClr>
                <a:srgbClr val="333333"/>
              </a:buClr>
              <a:buFont typeface="WingDings"/>
              <a:buChar char=""/>
            </a:pPr>
            <a:r>
              <a:rPr lang="en-US" altLang="de-DE">
                <a:solidFill>
                  <a:srgbClr val="333333"/>
                </a:solidFill>
              </a:rPr>
              <a:t>“</a:t>
            </a:r>
            <a:r>
              <a:rPr lang="hr-HR" altLang="de-DE">
                <a:solidFill>
                  <a:srgbClr val="333333"/>
                </a:solidFill>
              </a:rPr>
              <a:t>Ne </a:t>
            </a:r>
            <a:r>
              <a:rPr lang="hr-HR" altLang="de-DE" dirty="0">
                <a:solidFill>
                  <a:srgbClr val="333333"/>
                </a:solidFill>
              </a:rPr>
              <a:t>znam kako se to dogodilo</a:t>
            </a:r>
            <a:r>
              <a:rPr lang="en-US" altLang="de-DE" dirty="0">
                <a:solidFill>
                  <a:srgbClr val="333333"/>
                </a:solidFill>
              </a:rPr>
              <a:t>, </a:t>
            </a:r>
            <a:r>
              <a:rPr lang="hr-HR" altLang="de-DE" dirty="0">
                <a:solidFill>
                  <a:srgbClr val="333333"/>
                </a:solidFill>
              </a:rPr>
              <a:t>ali neko drugi je preuzeo kontrolu nad mojim </a:t>
            </a:r>
            <a:r>
              <a:rPr lang="hr-HR" altLang="de-DE">
                <a:solidFill>
                  <a:srgbClr val="333333"/>
                </a:solidFill>
              </a:rPr>
              <a:t>mislima</a:t>
            </a:r>
            <a:r>
              <a:rPr lang="en-US" altLang="de-DE">
                <a:solidFill>
                  <a:srgbClr val="333333"/>
                </a:solidFill>
              </a:rPr>
              <a:t> .”</a:t>
            </a:r>
            <a:endParaRPr lang="en-US" altLang="de-DE" dirty="0">
              <a:solidFill>
                <a:srgbClr val="333333"/>
              </a:solidFill>
            </a:endParaRPr>
          </a:p>
          <a:p>
            <a:pPr lvl="0" defTabSz="914400" eaLnBrk="0" hangingPunct="0">
              <a:buClr>
                <a:srgbClr val="333333"/>
              </a:buClr>
            </a:pPr>
            <a:r>
              <a:rPr lang="en-US" altLang="de-DE" b="1" dirty="0">
                <a:solidFill>
                  <a:srgbClr val="004992"/>
                </a:solidFill>
              </a:rPr>
              <a:t>... </a:t>
            </a:r>
            <a:r>
              <a:rPr lang="hr-HR" altLang="de-DE" b="1" dirty="0">
                <a:solidFill>
                  <a:srgbClr val="004992"/>
                </a:solidFill>
              </a:rPr>
              <a:t>okolnosti</a:t>
            </a:r>
            <a:r>
              <a:rPr lang="en-US" altLang="de-DE" b="1" dirty="0">
                <a:solidFill>
                  <a:srgbClr val="004992"/>
                </a:solidFill>
              </a:rPr>
              <a:t>/</a:t>
            </a:r>
            <a:r>
              <a:rPr lang="hr-HR" altLang="de-DE" b="1" dirty="0">
                <a:solidFill>
                  <a:srgbClr val="004992"/>
                </a:solidFill>
              </a:rPr>
              <a:t>slučajnost</a:t>
            </a:r>
            <a:r>
              <a:rPr lang="en-US" altLang="de-DE" b="1" dirty="0">
                <a:solidFill>
                  <a:srgbClr val="004992"/>
                </a:solidFill>
              </a:rPr>
              <a:t>:</a:t>
            </a:r>
          </a:p>
          <a:p>
            <a:pPr marL="285750" lvl="0" indent="-285750" defTabSz="914400" eaLnBrk="0" hangingPunct="0">
              <a:spcBef>
                <a:spcPts val="0"/>
              </a:spcBef>
              <a:buClr>
                <a:srgbClr val="333333"/>
              </a:buClr>
              <a:buFont typeface="WingDings"/>
              <a:buChar char=""/>
            </a:pPr>
            <a:r>
              <a:rPr lang="en-US" altLang="de-DE">
                <a:solidFill>
                  <a:srgbClr val="333333"/>
                </a:solidFill>
              </a:rPr>
              <a:t>“</a:t>
            </a:r>
            <a:r>
              <a:rPr lang="hr-HR" altLang="de-DE">
                <a:solidFill>
                  <a:srgbClr val="333333"/>
                </a:solidFill>
              </a:rPr>
              <a:t>Pod </a:t>
            </a:r>
            <a:r>
              <a:rPr lang="hr-HR" altLang="de-DE" dirty="0">
                <a:solidFill>
                  <a:srgbClr val="333333"/>
                </a:solidFill>
              </a:rPr>
              <a:t>stresom sam ovih dana</a:t>
            </a:r>
            <a:r>
              <a:rPr lang="en-US" altLang="de-DE" dirty="0">
                <a:solidFill>
                  <a:srgbClr val="333333"/>
                </a:solidFill>
              </a:rPr>
              <a:t>. </a:t>
            </a:r>
            <a:r>
              <a:rPr lang="hr-HR" altLang="de-DE" dirty="0">
                <a:solidFill>
                  <a:srgbClr val="333333"/>
                </a:solidFill>
              </a:rPr>
              <a:t>Zato sve doživljavam intezivnije uključujući moje </a:t>
            </a:r>
            <a:r>
              <a:rPr lang="hr-HR" altLang="de-DE">
                <a:solidFill>
                  <a:srgbClr val="333333"/>
                </a:solidFill>
              </a:rPr>
              <a:t>misli</a:t>
            </a:r>
            <a:r>
              <a:rPr lang="en-US" altLang="de-DE">
                <a:solidFill>
                  <a:srgbClr val="333333"/>
                </a:solidFill>
              </a:rPr>
              <a:t>.”</a:t>
            </a:r>
            <a:endParaRPr lang="en-US" altLang="de-DE" dirty="0">
              <a:solidFill>
                <a:srgbClr val="333333"/>
              </a:solidFill>
            </a:endParaRPr>
          </a:p>
          <a:p>
            <a:pPr marL="285750" lvl="0" indent="-285750" defTabSz="914400" eaLnBrk="0" hangingPunct="0">
              <a:spcBef>
                <a:spcPts val="0"/>
              </a:spcBef>
              <a:buClr>
                <a:srgbClr val="333333"/>
              </a:buClr>
              <a:buFont typeface="WingDings"/>
              <a:buChar char=""/>
            </a:pPr>
            <a:r>
              <a:rPr lang="en-US" altLang="de-DE">
                <a:solidFill>
                  <a:srgbClr val="333333"/>
                </a:solidFill>
              </a:rPr>
              <a:t>“</a:t>
            </a:r>
            <a:r>
              <a:rPr lang="hr-HR" altLang="de-DE">
                <a:solidFill>
                  <a:srgbClr val="333333"/>
                </a:solidFill>
              </a:rPr>
              <a:t>U </a:t>
            </a:r>
            <a:r>
              <a:rPr lang="hr-HR" altLang="de-DE" dirty="0">
                <a:solidFill>
                  <a:srgbClr val="333333"/>
                </a:solidFill>
              </a:rPr>
              <a:t>mojim ušima odzvanja jer sam slušao</a:t>
            </a:r>
            <a:r>
              <a:rPr lang="en-US" altLang="de-DE" dirty="0">
                <a:solidFill>
                  <a:srgbClr val="333333"/>
                </a:solidFill>
              </a:rPr>
              <a:t> </a:t>
            </a:r>
            <a:r>
              <a:rPr lang="hr-HR" altLang="de-DE" dirty="0">
                <a:solidFill>
                  <a:srgbClr val="333333"/>
                </a:solidFill>
              </a:rPr>
              <a:t>hard rok </a:t>
            </a:r>
            <a:r>
              <a:rPr lang="hr-HR" altLang="de-DE">
                <a:solidFill>
                  <a:srgbClr val="333333"/>
                </a:solidFill>
              </a:rPr>
              <a:t>pjesmu</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03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Unutrašnji glas ti kaže da nisi dobra osoba.</a:t>
            </a:r>
            <a:endParaRPr lang="en-US" altLang="de-DE" sz="3600" dirty="0">
              <a:latin typeface="+mn-lt"/>
              <a:ea typeface="+mn-ea"/>
              <a:cs typeface="+mn-cs"/>
            </a:endParaRPr>
          </a:p>
        </p:txBody>
      </p:sp>
      <p:sp>
        <p:nvSpPr>
          <p:cNvPr id="229387" name="Rectangle 1035"/>
          <p:cNvSpPr>
            <a:spLocks noGrp="1" noChangeArrowheads="1"/>
          </p:cNvSpPr>
          <p:nvPr>
            <p:ph idx="1"/>
          </p:nvPr>
        </p:nvSpPr>
        <p:spPr/>
        <p:txBody>
          <a:bodyPr>
            <a:noAutofit/>
          </a:bodyPr>
          <a:lstStyle/>
          <a:p>
            <a:pPr eaLnBrk="1" hangingPunct="1">
              <a:defRPr/>
            </a:pPr>
            <a:r>
              <a:rPr lang="de-DE" sz="2400" b="1" dirty="0">
                <a:solidFill>
                  <a:srgbClr val="004992"/>
                </a:solidFill>
              </a:rPr>
              <a:t>Ps</a:t>
            </a:r>
            <a:r>
              <a:rPr lang="hr-HR" sz="2400" b="1" dirty="0">
                <a:solidFill>
                  <a:srgbClr val="004992"/>
                </a:solidFill>
              </a:rPr>
              <a:t>ihoza: unutrašnji glas je povezan sa</a:t>
            </a:r>
            <a:r>
              <a:rPr lang="de-DE" sz="2400" b="1" dirty="0">
                <a:solidFill>
                  <a:srgbClr val="004992"/>
                </a:solidFill>
              </a:rPr>
              <a:t> </a:t>
            </a:r>
            <a:r>
              <a:rPr lang="hr-HR" sz="2400" b="1" dirty="0">
                <a:solidFill>
                  <a:srgbClr val="004992"/>
                </a:solidFill>
              </a:rPr>
              <a:t>drugim osobama</a:t>
            </a:r>
            <a:r>
              <a:rPr lang="de-DE" sz="2400" b="1" dirty="0">
                <a:solidFill>
                  <a:srgbClr val="004992"/>
                </a:solidFill>
              </a:rPr>
              <a:t>/</a:t>
            </a:r>
            <a:r>
              <a:rPr lang="hr-HR" sz="2400" b="1" dirty="0">
                <a:solidFill>
                  <a:srgbClr val="004992"/>
                </a:solidFill>
              </a:rPr>
              <a:t>moćima</a:t>
            </a:r>
            <a:r>
              <a:rPr lang="de-DE" sz="2400" b="1" dirty="0">
                <a:solidFill>
                  <a:srgbClr val="004992"/>
                </a:solidFill>
              </a:rPr>
              <a:t>:</a:t>
            </a:r>
          </a:p>
          <a:p>
            <a:pPr marL="342900" indent="-342900" eaLnBrk="1" hangingPunct="1">
              <a:buClr>
                <a:srgbClr val="333333"/>
              </a:buClr>
              <a:buFont typeface="WingDings"/>
              <a:buChar char=""/>
              <a:defRPr/>
            </a:pPr>
            <a:r>
              <a:rPr lang="en-US" sz="2400">
                <a:solidFill>
                  <a:srgbClr val="333333"/>
                </a:solidFill>
              </a:rPr>
              <a:t>“</a:t>
            </a:r>
            <a:r>
              <a:rPr lang="hr-HR" sz="2400">
                <a:solidFill>
                  <a:srgbClr val="333333"/>
                </a:solidFill>
              </a:rPr>
              <a:t>Nešto </a:t>
            </a:r>
            <a:r>
              <a:rPr lang="hr-HR" sz="2400" dirty="0">
                <a:solidFill>
                  <a:srgbClr val="333333"/>
                </a:solidFill>
              </a:rPr>
              <a:t>mi je implantirano u </a:t>
            </a:r>
            <a:r>
              <a:rPr lang="hr-HR" sz="2400">
                <a:solidFill>
                  <a:srgbClr val="333333"/>
                </a:solidFill>
              </a:rPr>
              <a:t>mozak</a:t>
            </a:r>
            <a:r>
              <a:rPr lang="de-DE" sz="2400">
                <a:solidFill>
                  <a:srgbClr val="333333"/>
                </a:solidFill>
              </a:rPr>
              <a:t>.</a:t>
            </a:r>
            <a:r>
              <a:rPr lang="en-US" sz="240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en-US" sz="2400">
                <a:solidFill>
                  <a:srgbClr val="333333"/>
                </a:solidFill>
              </a:rPr>
              <a:t>“</a:t>
            </a:r>
            <a:r>
              <a:rPr lang="hr-HR" sz="2400">
                <a:solidFill>
                  <a:srgbClr val="333333"/>
                </a:solidFill>
              </a:rPr>
              <a:t>Ne </a:t>
            </a:r>
            <a:r>
              <a:rPr lang="hr-HR" sz="2400" dirty="0">
                <a:solidFill>
                  <a:srgbClr val="333333"/>
                </a:solidFill>
              </a:rPr>
              <a:t>znam kako se to moglo dogoditi</a:t>
            </a:r>
            <a:r>
              <a:rPr lang="de-DE" sz="2400" dirty="0">
                <a:solidFill>
                  <a:srgbClr val="333333"/>
                </a:solidFill>
              </a:rPr>
              <a:t>, </a:t>
            </a:r>
            <a:r>
              <a:rPr lang="hr-HR" sz="2400" dirty="0">
                <a:solidFill>
                  <a:srgbClr val="333333"/>
                </a:solidFill>
              </a:rPr>
              <a:t>ali neko drugi je preuzeo kontrolu nad mojim </a:t>
            </a:r>
            <a:r>
              <a:rPr lang="hr-HR" sz="2400">
                <a:solidFill>
                  <a:srgbClr val="333333"/>
                </a:solidFill>
              </a:rPr>
              <a:t>mislima</a:t>
            </a:r>
            <a:r>
              <a:rPr lang="de-DE" sz="2400">
                <a:solidFill>
                  <a:srgbClr val="333333"/>
                </a:solidFill>
              </a:rPr>
              <a:t>.</a:t>
            </a:r>
            <a:r>
              <a:rPr lang="en-US"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3"/>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Čuti glasove</a:t>
            </a:r>
            <a:br>
              <a:rPr lang="hr-HR" altLang="de-DE" sz="3600">
                <a:solidFill>
                  <a:srgbClr val="004992"/>
                </a:solidFill>
                <a:latin typeface="+mn-lt"/>
                <a:ea typeface="+mn-ea"/>
                <a:cs typeface="+mn-cs"/>
              </a:rPr>
            </a:br>
            <a:r>
              <a:rPr lang="hr-HR" altLang="de-DE">
                <a:solidFill>
                  <a:srgbClr val="004992"/>
                </a:solidFill>
                <a:latin typeface="+mn-lt"/>
                <a:ea typeface="+mn-ea"/>
                <a:cs typeface="+mn-cs"/>
              </a:rPr>
              <a:t>Naše misli ili upravljanje iz daljine?</a:t>
            </a:r>
            <a:br>
              <a:rPr lang="hr-HR" altLang="de-DE" sz="3600">
                <a:solidFill>
                  <a:srgbClr val="004992"/>
                </a:solidFill>
                <a:latin typeface="+mn-lt"/>
                <a:ea typeface="+mn-ea"/>
                <a:cs typeface="+mn-cs"/>
              </a:rPr>
            </a:br>
            <a:r>
              <a:rPr lang="hr-HR" altLang="de-DE">
                <a:solidFill>
                  <a:srgbClr val="004992"/>
                </a:solidFill>
                <a:latin typeface="+mn-lt"/>
                <a:ea typeface="+mn-ea"/>
                <a:cs typeface="+mn-cs"/>
              </a:rPr>
              <a:t>Za i Protiv</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230042221"/>
              </p:ext>
            </p:extLst>
          </p:nvPr>
        </p:nvGraphicFramePr>
        <p:xfrm>
          <a:off x="408955" y="2564904"/>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Glasovi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umetnuti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spolja</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Postoje li možda druga objašnjenja za pretpostavke izražene na lijevoj strani?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“Mogu ih jasno čuti. Suprotno njima, moje misli su potpuno tihe!”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a:solidFill>
                            <a:srgbClr val="333333"/>
                          </a:solidFill>
                          <a:latin typeface="Calibri Light"/>
                        </a:rPr>
                        <a:t>“Ove misli nijesu pod mojom kontrolom. Kad pokušam da im se suprostavim postaje gore. To mi pokazuje da neko stvarno želi da mi je loše.”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“Nikad ne bih imao takve zle misli. Nikad ne bih nekoga povrijedio. Ali ipak konstantno imam te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3"/>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Čuti glasove</a:t>
            </a:r>
            <a:br>
              <a:rPr lang="hr-HR" altLang="de-DE" sz="3600">
                <a:solidFill>
                  <a:srgbClr val="004992"/>
                </a:solidFill>
                <a:latin typeface="+mn-lt"/>
                <a:ea typeface="+mn-ea"/>
                <a:cs typeface="+mn-cs"/>
              </a:rPr>
            </a:br>
            <a:r>
              <a:rPr lang="hr-HR" altLang="de-DE">
                <a:solidFill>
                  <a:srgbClr val="004992"/>
                </a:solidFill>
                <a:latin typeface="+mn-lt"/>
                <a:ea typeface="+mn-ea"/>
                <a:cs typeface="+mn-cs"/>
              </a:rPr>
              <a:t>Naše misli ili upravljanje iz daljine?</a:t>
            </a:r>
            <a:br>
              <a:rPr lang="hr-HR" altLang="de-DE" sz="3600">
                <a:solidFill>
                  <a:srgbClr val="004992"/>
                </a:solidFill>
                <a:latin typeface="+mn-lt"/>
                <a:ea typeface="+mn-ea"/>
                <a:cs typeface="+mn-cs"/>
              </a:rPr>
            </a:br>
            <a:r>
              <a:rPr lang="hr-HR" altLang="de-DE">
                <a:solidFill>
                  <a:srgbClr val="004992"/>
                </a:solidFill>
                <a:latin typeface="+mn-lt"/>
                <a:ea typeface="+mn-ea"/>
                <a:cs typeface="+mn-cs"/>
              </a:rPr>
              <a:t>Za i Protiv</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842524540"/>
              </p:ext>
            </p:extLst>
          </p:nvPr>
        </p:nvGraphicFramePr>
        <p:xfrm>
          <a:off x="408955" y="2564904"/>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Glasovi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umetnuti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spolja</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Postoje li možda druga objašnjenja za pretpostavke izražene na lijevoj strani?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“Mogu ih jasno čuti. Suprotno njima, moje misli su potpuno tihe!”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Približno</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populacije</a:t>
                      </a:r>
                      <a:r>
                        <a:rPr kumimoji="0" lang="en-US" sz="1600" b="0" i="0" u="none" strike="noStrike" cap="none" normalizeH="0" baseline="0" dirty="0">
                          <a:ln>
                            <a:noFill/>
                          </a:ln>
                          <a:solidFill>
                            <a:srgbClr val="333333"/>
                          </a:solidFill>
                          <a:effectLst/>
                          <a:latin typeface="Calibri Light"/>
                          <a:cs typeface="Times New Roman" pitchFamily="18" charset="0"/>
                        </a:rPr>
                        <a:t> bez </a:t>
                      </a:r>
                      <a:r>
                        <a:rPr kumimoji="0" lang="en-US" sz="1600" b="0" i="0" u="none" strike="noStrike" cap="none" normalizeH="0" baseline="0" dirty="0" err="1">
                          <a:ln>
                            <a:noFill/>
                          </a:ln>
                          <a:solidFill>
                            <a:srgbClr val="333333"/>
                          </a:solidFill>
                          <a:effectLst/>
                          <a:latin typeface="Calibri Light"/>
                          <a:cs typeface="Times New Roman" pitchFamily="18" charset="0"/>
                        </a:rPr>
                        <a:t>mentalnih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poremećaja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glasove</a:t>
                      </a:r>
                      <a:r>
                        <a:rPr kumimoji="0" lang="en-US" sz="1600" b="0" i="0" u="none" strike="noStrike" cap="none" normalizeH="0" baseline="0" dirty="0">
                          <a:ln>
                            <a:noFill/>
                          </a:ln>
                          <a:solidFill>
                            <a:srgbClr val="333333"/>
                          </a:solidFill>
                          <a:effectLst/>
                          <a:latin typeface="Calibri Light"/>
                          <a:cs typeface="Times New Roman" pitchFamily="18" charset="0"/>
                        </a:rPr>
                        <a:t> s </a:t>
                      </a:r>
                      <a:r>
                        <a:rPr kumimoji="0" lang="en-US" sz="1600" b="0" i="0" u="none" strike="noStrike" cap="none" normalizeH="0" baseline="0" dirty="0" err="1">
                          <a:ln>
                            <a:noFill/>
                          </a:ln>
                          <a:solidFill>
                            <a:srgbClr val="333333"/>
                          </a:solidFill>
                          <a:effectLst/>
                          <a:latin typeface="Calibri Light"/>
                          <a:cs typeface="Times New Roman" pitchFamily="18" charset="0"/>
                        </a:rPr>
                        <a:t>vremena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vrijeme</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Intezivne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gotovo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privlačne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ruminacija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prijatelja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čitamo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njegov</a:t>
                      </a:r>
                      <a:r>
                        <a:rPr kumimoji="0" lang="en-US" sz="1600" b="0" i="0" u="none" strike="noStrike" cap="none" normalizeH="0" baseline="0" dirty="0">
                          <a:ln>
                            <a:noFill/>
                          </a:ln>
                          <a:solidFill>
                            <a:srgbClr val="333333"/>
                          </a:solidFill>
                          <a:effectLst/>
                          <a:latin typeface="Calibri Light"/>
                          <a:cs typeface="Times New Roman" pitchFamily="18" charset="0"/>
                        </a:rPr>
                        <a:t> 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a:solidFill>
                            <a:srgbClr val="333333"/>
                          </a:solidFill>
                          <a:latin typeface="Calibri Light"/>
                        </a:rPr>
                        <a:t>“Ove misli nijesu pod mojom kontrolom. Kad pokušam da im se suprostavim postaje gore. To mi pokazuje da neko stvarno želi da mi je loše.”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“Nikad ne bih imao takve zle misli. Nikad ne bih nekoga povrijedio. Ali ipak konstantno imam te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5723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3"/>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Čuti glasove</a:t>
            </a:r>
            <a:br>
              <a:rPr lang="hr-HR" altLang="de-DE" sz="3600">
                <a:solidFill>
                  <a:srgbClr val="004992"/>
                </a:solidFill>
                <a:latin typeface="+mn-lt"/>
                <a:ea typeface="+mn-ea"/>
                <a:cs typeface="+mn-cs"/>
              </a:rPr>
            </a:br>
            <a:r>
              <a:rPr lang="hr-HR" altLang="de-DE">
                <a:solidFill>
                  <a:srgbClr val="004992"/>
                </a:solidFill>
                <a:latin typeface="+mn-lt"/>
                <a:ea typeface="+mn-ea"/>
                <a:cs typeface="+mn-cs"/>
              </a:rPr>
              <a:t>Naše misli ili upravljanje iz daljine?</a:t>
            </a:r>
            <a:br>
              <a:rPr lang="hr-HR" altLang="de-DE" sz="3600">
                <a:solidFill>
                  <a:srgbClr val="004992"/>
                </a:solidFill>
                <a:latin typeface="+mn-lt"/>
                <a:ea typeface="+mn-ea"/>
                <a:cs typeface="+mn-cs"/>
              </a:rPr>
            </a:br>
            <a:r>
              <a:rPr lang="hr-HR" altLang="de-DE">
                <a:solidFill>
                  <a:srgbClr val="004992"/>
                </a:solidFill>
                <a:latin typeface="+mn-lt"/>
                <a:ea typeface="+mn-ea"/>
                <a:cs typeface="+mn-cs"/>
              </a:rPr>
              <a:t>Za i Protiv</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811140408"/>
              </p:ext>
            </p:extLst>
          </p:nvPr>
        </p:nvGraphicFramePr>
        <p:xfrm>
          <a:off x="408955" y="2564904"/>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Glasovi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umetnuti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spolja</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Postoje li možda druga objašnjenja za pretpostavke izražene na lijevoj strani?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“Mogu ih jasno čuti. Suprotno njima, moje misli su potpuno tihe!”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Približno</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populacije</a:t>
                      </a:r>
                      <a:r>
                        <a:rPr kumimoji="0" lang="en-US" sz="1600" b="0" i="0" u="none" strike="noStrike" cap="none" normalizeH="0" baseline="0" dirty="0">
                          <a:ln>
                            <a:noFill/>
                          </a:ln>
                          <a:solidFill>
                            <a:srgbClr val="333333"/>
                          </a:solidFill>
                          <a:effectLst/>
                          <a:latin typeface="Calibri Light"/>
                          <a:cs typeface="Times New Roman" pitchFamily="18" charset="0"/>
                        </a:rPr>
                        <a:t> bez </a:t>
                      </a:r>
                      <a:r>
                        <a:rPr kumimoji="0" lang="en-US" sz="1600" b="0" i="0" u="none" strike="noStrike" cap="none" normalizeH="0" baseline="0" dirty="0" err="1">
                          <a:ln>
                            <a:noFill/>
                          </a:ln>
                          <a:solidFill>
                            <a:srgbClr val="333333"/>
                          </a:solidFill>
                          <a:effectLst/>
                          <a:latin typeface="Calibri Light"/>
                          <a:cs typeface="Times New Roman" pitchFamily="18" charset="0"/>
                        </a:rPr>
                        <a:t>mentalnih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poremećaja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glasove</a:t>
                      </a:r>
                      <a:r>
                        <a:rPr kumimoji="0" lang="en-US" sz="1600" b="0" i="0" u="none" strike="noStrike" cap="none" normalizeH="0" baseline="0" dirty="0">
                          <a:ln>
                            <a:noFill/>
                          </a:ln>
                          <a:solidFill>
                            <a:srgbClr val="333333"/>
                          </a:solidFill>
                          <a:effectLst/>
                          <a:latin typeface="Calibri Light"/>
                          <a:cs typeface="Times New Roman" pitchFamily="18" charset="0"/>
                        </a:rPr>
                        <a:t> s </a:t>
                      </a:r>
                      <a:r>
                        <a:rPr kumimoji="0" lang="en-US" sz="1600" b="0" i="0" u="none" strike="noStrike" cap="none" normalizeH="0" baseline="0" dirty="0" err="1">
                          <a:ln>
                            <a:noFill/>
                          </a:ln>
                          <a:solidFill>
                            <a:srgbClr val="333333"/>
                          </a:solidFill>
                          <a:effectLst/>
                          <a:latin typeface="Calibri Light"/>
                          <a:cs typeface="Times New Roman" pitchFamily="18" charset="0"/>
                        </a:rPr>
                        <a:t>vremena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vrijeme</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Intezivne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gotovo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privlačne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ruminacija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prijatelja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čitamo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njegov</a:t>
                      </a:r>
                      <a:r>
                        <a:rPr kumimoji="0" lang="en-US" sz="1600" b="0" i="0" u="none" strike="noStrike" cap="none" normalizeH="0" baseline="0" dirty="0">
                          <a:ln>
                            <a:noFill/>
                          </a:ln>
                          <a:solidFill>
                            <a:srgbClr val="333333"/>
                          </a:solidFill>
                          <a:effectLst/>
                          <a:latin typeface="Calibri Light"/>
                          <a:cs typeface="Times New Roman" pitchFamily="18" charset="0"/>
                        </a:rPr>
                        <a:t> 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a:solidFill>
                            <a:srgbClr val="333333"/>
                          </a:solidFill>
                          <a:latin typeface="Calibri Light"/>
                        </a:rPr>
                        <a:t>“Ove misli nijesu pod mojom kontrolom. Kad pokušam da im se suprostavim postaje gore. To mi pokazuje da neko stvarno želi da mi je loše.”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Ne možemo u potpunosti da kontrolišemo naše misli – kako bi inače bilo događaja kao što su iznenadne inspiracije, ideje, ili ruminacije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Ako pokušamo da se suprostavimo ovim mislima, one automatski postaju jače</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vi-VN" sz="1600" b="0" i="0" u="none" strike="noStrike" cap="none" normalizeH="0" baseline="0">
                          <a:ln>
                            <a:noFill/>
                          </a:ln>
                          <a:solidFill>
                            <a:srgbClr val="333333"/>
                          </a:solidFill>
                          <a:effectLst/>
                          <a:latin typeface="Calibri Light"/>
                          <a:cs typeface="Times New Roman" pitchFamily="18" charset="0"/>
                        </a:rPr>
                        <a:t> </a:t>
                      </a:r>
                      <a:r>
                        <a:rPr kumimoji="0" lang="vi-VN" sz="1600" b="0" i="0" u="none" strike="noStrike" cap="none" normalizeH="0" baseline="0" dirty="0">
                          <a:ln>
                            <a:noFill/>
                          </a:ln>
                          <a:solidFill>
                            <a:srgbClr val="333333"/>
                          </a:solidFill>
                          <a:effectLst/>
                          <a:latin typeface="Calibri Light"/>
                          <a:cs typeface="Times New Roman" pitchFamily="18" charset="0"/>
                        </a:rPr>
                        <a:t>Eksperiment: Ne mislite na broj 8! – Nećete uspijeti.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“Nikad ne bih imao takve zle misli. Nikad ne bih nekoga povrijedio. Ali ipak konstantno imam te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0483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3"/>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Čuti glasove</a:t>
            </a:r>
            <a:br>
              <a:rPr lang="hr-HR" altLang="de-DE" sz="3600">
                <a:solidFill>
                  <a:srgbClr val="004992"/>
                </a:solidFill>
                <a:latin typeface="+mn-lt"/>
                <a:ea typeface="+mn-ea"/>
                <a:cs typeface="+mn-cs"/>
              </a:rPr>
            </a:br>
            <a:r>
              <a:rPr lang="hr-HR" altLang="de-DE">
                <a:solidFill>
                  <a:srgbClr val="004992"/>
                </a:solidFill>
                <a:latin typeface="+mn-lt"/>
                <a:ea typeface="+mn-ea"/>
                <a:cs typeface="+mn-cs"/>
              </a:rPr>
              <a:t>Naše misli ili upravljanje iz daljine?</a:t>
            </a:r>
            <a:br>
              <a:rPr lang="hr-HR" altLang="de-DE" sz="3600">
                <a:solidFill>
                  <a:srgbClr val="004992"/>
                </a:solidFill>
                <a:latin typeface="+mn-lt"/>
                <a:ea typeface="+mn-ea"/>
                <a:cs typeface="+mn-cs"/>
              </a:rPr>
            </a:br>
            <a:r>
              <a:rPr lang="hr-HR" altLang="de-DE">
                <a:solidFill>
                  <a:srgbClr val="004992"/>
                </a:solidFill>
                <a:latin typeface="+mn-lt"/>
                <a:ea typeface="+mn-ea"/>
                <a:cs typeface="+mn-cs"/>
              </a:rPr>
              <a:t>Za i Protiv</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176069998"/>
              </p:ext>
            </p:extLst>
          </p:nvPr>
        </p:nvGraphicFramePr>
        <p:xfrm>
          <a:off x="408955" y="2564904"/>
          <a:ext cx="11376000" cy="39067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Glasovi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umetnuti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spolja</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Postoje li možda druga objašnjenja za pretpostavke izražene na lijevoj strani?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“Mogu ih jasno čuti. Suprotno njima, moje misli su potpuno tihe!”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Približno</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populacije</a:t>
                      </a:r>
                      <a:r>
                        <a:rPr kumimoji="0" lang="en-US" sz="1600" b="0" i="0" u="none" strike="noStrike" cap="none" normalizeH="0" baseline="0" dirty="0">
                          <a:ln>
                            <a:noFill/>
                          </a:ln>
                          <a:solidFill>
                            <a:srgbClr val="333333"/>
                          </a:solidFill>
                          <a:effectLst/>
                          <a:latin typeface="Calibri Light"/>
                          <a:cs typeface="Times New Roman" pitchFamily="18" charset="0"/>
                        </a:rPr>
                        <a:t> bez </a:t>
                      </a:r>
                      <a:r>
                        <a:rPr kumimoji="0" lang="en-US" sz="1600" b="0" i="0" u="none" strike="noStrike" cap="none" normalizeH="0" baseline="0" dirty="0" err="1">
                          <a:ln>
                            <a:noFill/>
                          </a:ln>
                          <a:solidFill>
                            <a:srgbClr val="333333"/>
                          </a:solidFill>
                          <a:effectLst/>
                          <a:latin typeface="Calibri Light"/>
                          <a:cs typeface="Times New Roman" pitchFamily="18" charset="0"/>
                        </a:rPr>
                        <a:t>mentalnih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poremećaja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takve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glasove</a:t>
                      </a:r>
                      <a:r>
                        <a:rPr kumimoji="0" lang="en-US" sz="1600" b="0" i="0" u="none" strike="noStrike" cap="none" normalizeH="0" baseline="0" dirty="0">
                          <a:ln>
                            <a:noFill/>
                          </a:ln>
                          <a:solidFill>
                            <a:srgbClr val="333333"/>
                          </a:solidFill>
                          <a:effectLst/>
                          <a:latin typeface="Calibri Light"/>
                          <a:cs typeface="Times New Roman" pitchFamily="18" charset="0"/>
                        </a:rPr>
                        <a:t> s </a:t>
                      </a:r>
                      <a:r>
                        <a:rPr kumimoji="0" lang="en-US" sz="1600" b="0" i="0" u="none" strike="noStrike" cap="none" normalizeH="0" baseline="0" dirty="0" err="1">
                          <a:ln>
                            <a:noFill/>
                          </a:ln>
                          <a:solidFill>
                            <a:srgbClr val="333333"/>
                          </a:solidFill>
                          <a:effectLst/>
                          <a:latin typeface="Calibri Light"/>
                          <a:cs typeface="Times New Roman" pitchFamily="18" charset="0"/>
                        </a:rPr>
                        <a:t>vremena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vrijeme</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Intezivne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gotovo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privlačne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melodije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ruminacija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čujemo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glas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prijatelja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dok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čitamo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njegov</a:t>
                      </a:r>
                      <a:r>
                        <a:rPr kumimoji="0" lang="en-US" sz="1600" b="0" i="0" u="none" strike="noStrike" cap="none" normalizeH="0" baseline="0" dirty="0">
                          <a:ln>
                            <a:noFill/>
                          </a:ln>
                          <a:solidFill>
                            <a:srgbClr val="333333"/>
                          </a:solidFill>
                          <a:effectLst/>
                          <a:latin typeface="Calibri Light"/>
                          <a:cs typeface="Times New Roman" pitchFamily="18" charset="0"/>
                        </a:rPr>
                        <a:t> 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pl-PL" sz="1600" b="0" i="0" u="none">
                          <a:solidFill>
                            <a:srgbClr val="333333"/>
                          </a:solidFill>
                          <a:latin typeface="Calibri Light"/>
                        </a:rPr>
                        <a:t>“Ove misli nijesu pod mojom kontrolom. Kad pokušam da im se suprostavim postaje gore. To mi pokazuje da neko stvarno želi da mi je loše.”</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Ne možemo u potpunosti da kontrolišemo naše misli – kako bi inače bilo događaja kao što su iznenadne inspiracije, ideje, ili ruminacije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Ako pokušamo da se suprostavimo ovim mislima, one automatski postaju jače</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vi-VN" sz="1600" b="0" i="0" u="none" strike="noStrike" cap="none" normalizeH="0" baseline="0">
                          <a:ln>
                            <a:noFill/>
                          </a:ln>
                          <a:solidFill>
                            <a:srgbClr val="333333"/>
                          </a:solidFill>
                          <a:effectLst/>
                          <a:latin typeface="Calibri Light"/>
                          <a:cs typeface="Times New Roman" pitchFamily="18" charset="0"/>
                        </a:rPr>
                        <a:t> </a:t>
                      </a:r>
                      <a:r>
                        <a:rPr kumimoji="0" lang="vi-VN" sz="1600" b="0" i="0" u="none" strike="noStrike" cap="none" normalizeH="0" baseline="0" dirty="0">
                          <a:ln>
                            <a:noFill/>
                          </a:ln>
                          <a:solidFill>
                            <a:srgbClr val="333333"/>
                          </a:solidFill>
                          <a:effectLst/>
                          <a:latin typeface="Calibri Light"/>
                          <a:cs typeface="Times New Roman" pitchFamily="18" charset="0"/>
                        </a:rPr>
                        <a:t>Eksperiment: Ne mislite na broj 8! – Nećete uspijeti.</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“Nikad ne bih imao takve zle misli. Nikad ne bih nekoga povrijedio. Ali ipak konstantno imam te misli.”</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suprotne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našem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uobičajenom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načinu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razmišljanja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česte</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 </a:t>
                      </a:r>
                      <a:r>
                        <a:rPr kumimoji="0" lang="en-US" sz="1600" b="0" i="0" u="none" strike="noStrike" cap="none" normalizeH="0" baseline="0" dirty="0" err="1">
                          <a:ln>
                            <a:noFill/>
                          </a:ln>
                          <a:solidFill>
                            <a:srgbClr val="333333"/>
                          </a:solidFill>
                          <a:effectLst/>
                          <a:latin typeface="Calibri Light"/>
                          <a:cs typeface="Times New Roman" pitchFamily="18" charset="0"/>
                        </a:rPr>
                        <a:t>Akcija</a:t>
                      </a:r>
                      <a:r>
                        <a:rPr kumimoji="0" lang="en-US" sz="1600" b="0" i="0" u="none" strike="noStrike" cap="none" normalizeH="0" baseline="0" dirty="0">
                          <a:ln>
                            <a:noFill/>
                          </a:ln>
                          <a:solidFill>
                            <a:srgbClr val="333333"/>
                          </a:solidFill>
                          <a:effectLst/>
                          <a:latin typeface="Calibri Light"/>
                          <a:cs typeface="Times New Roman" pitchFamily="18" charset="0"/>
                        </a:rPr>
                        <a:t>: 20% </a:t>
                      </a:r>
                      <a:r>
                        <a:rPr kumimoji="0" lang="en-US" sz="1600" b="0" i="0" u="none" strike="noStrike" cap="none" normalizeH="0" baseline="0" dirty="0" err="1">
                          <a:ln>
                            <a:noFill/>
                          </a:ln>
                          <a:solidFill>
                            <a:srgbClr val="333333"/>
                          </a:solidFill>
                          <a:effectLst/>
                          <a:latin typeface="Calibri Light"/>
                          <a:cs typeface="Times New Roman" pitchFamily="18" charset="0"/>
                        </a:rPr>
                        <a:t>ljudi</a:t>
                      </a:r>
                      <a:r>
                        <a:rPr kumimoji="0" lang="en-US" sz="1600" b="0" i="0" u="none" strike="noStrike" cap="none" normalizeH="0" baseline="0" dirty="0">
                          <a:ln>
                            <a:noFill/>
                          </a:ln>
                          <a:solidFill>
                            <a:srgbClr val="333333"/>
                          </a:solidFill>
                          <a:effectLst/>
                          <a:latin typeface="Calibri Light"/>
                          <a:cs typeface="Times New Roman" pitchFamily="18" charset="0"/>
                        </a:rPr>
                        <a:t> bez </a:t>
                      </a:r>
                      <a:r>
                        <a:rPr kumimoji="0" lang="en-US" sz="1600" b="0" i="0" u="none" strike="noStrike" cap="none" normalizeH="0" baseline="0" err="1">
                          <a:ln>
                            <a:noFill/>
                          </a:ln>
                          <a:solidFill>
                            <a:srgbClr val="333333"/>
                          </a:solidFill>
                          <a:effectLst/>
                          <a:latin typeface="Calibri Light"/>
                          <a:cs typeface="Times New Roman" pitchFamily="18" charset="0"/>
                        </a:rPr>
                        <a:t>mentalnih</a:t>
                      </a:r>
                      <a:r>
                        <a:rPr kumimoji="0" lang="en-US" sz="1600" b="0" i="0" u="none" strike="noStrike" cap="none" normalizeH="0" baseline="0">
                          <a:ln>
                            <a:noFill/>
                          </a:ln>
                          <a:solidFill>
                            <a:srgbClr val="333333"/>
                          </a:solidFill>
                          <a:effectLst/>
                          <a:latin typeface="Calibri Light"/>
                          <a:cs typeface="Times New Roman" pitchFamily="18" charset="0"/>
                        </a:rPr>
                        <a:t> poremećaja je </a:t>
                      </a:r>
                      <a:r>
                        <a:rPr kumimoji="0" lang="en-US" sz="1600" b="0" i="0" u="none" strike="noStrike" cap="none" normalizeH="0" baseline="0" dirty="0" err="1">
                          <a:ln>
                            <a:noFill/>
                          </a:ln>
                          <a:solidFill>
                            <a:srgbClr val="333333"/>
                          </a:solidFill>
                          <a:effectLst/>
                          <a:latin typeface="Calibri Light"/>
                          <a:cs typeface="Times New Roman" pitchFamily="18" charset="0"/>
                        </a:rPr>
                        <a:t>imalo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misli</a:t>
                      </a:r>
                      <a:r>
                        <a:rPr kumimoji="0" lang="en-US" sz="1600" b="0" i="0" u="none" strike="noStrike" cap="none" normalizeH="0" baseline="0" dirty="0">
                          <a:ln>
                            <a:noFill/>
                          </a:ln>
                          <a:solidFill>
                            <a:srgbClr val="333333"/>
                          </a:solidFill>
                          <a:effectLst/>
                          <a:latin typeface="Calibri Light"/>
                          <a:cs typeface="Times New Roman" pitchFamily="18" charset="0"/>
                        </a:rPr>
                        <a:t> o </a:t>
                      </a:r>
                      <a:r>
                        <a:rPr kumimoji="0" lang="en-US" sz="1600" b="0" i="0" u="none" strike="noStrike" cap="none" normalizeH="0" baseline="0" dirty="0" err="1">
                          <a:ln>
                            <a:noFill/>
                          </a:ln>
                          <a:solidFill>
                            <a:srgbClr val="333333"/>
                          </a:solidFill>
                          <a:effectLst/>
                          <a:latin typeface="Calibri Light"/>
                          <a:cs typeface="Times New Roman" pitchFamily="18" charset="0"/>
                        </a:rPr>
                        <a:t>suicidu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ipak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oni</a:t>
                      </a:r>
                      <a:r>
                        <a:rPr kumimoji="0" lang="en-US" sz="1600" b="0" i="0" u="none" strike="noStrike" cap="none" normalizeH="0" baseline="0" dirty="0">
                          <a:ln>
                            <a:noFill/>
                          </a:ln>
                          <a:solidFill>
                            <a:srgbClr val="333333"/>
                          </a:solidFill>
                          <a:effectLst/>
                          <a:latin typeface="Calibri Light"/>
                          <a:cs typeface="Times New Roman" pitchFamily="18" charset="0"/>
                        </a:rPr>
                        <a:t> to ne </a:t>
                      </a:r>
                      <a:r>
                        <a:rPr kumimoji="0" lang="en-US" sz="1600" b="0" i="0" u="none" strike="noStrike" cap="none" normalizeH="0" baseline="0" dirty="0" err="1">
                          <a:ln>
                            <a:noFill/>
                          </a:ln>
                          <a:solidFill>
                            <a:srgbClr val="333333"/>
                          </a:solidFill>
                          <a:effectLst/>
                          <a:latin typeface="Calibri Light"/>
                          <a:cs typeface="Times New Roman" pitchFamily="18" charset="0"/>
                        </a:rPr>
                        <a:t>urade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Čak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ako</a:t>
                      </a:r>
                      <a:r>
                        <a:rPr kumimoji="0" lang="en-US" sz="1600" b="0" i="0" u="none" strike="noStrike" cap="none" normalizeH="0" baseline="0" dirty="0">
                          <a:ln>
                            <a:noFill/>
                          </a:ln>
                          <a:solidFill>
                            <a:srgbClr val="333333"/>
                          </a:solidFill>
                          <a:effectLst/>
                          <a:latin typeface="Calibri Light"/>
                          <a:cs typeface="Times New Roman" pitchFamily="18" charset="0"/>
                        </a:rPr>
                        <a:t> se </a:t>
                      </a:r>
                      <a:r>
                        <a:rPr kumimoji="0" lang="en-US" sz="1600" b="0" i="0" u="none" strike="noStrike" cap="none" normalizeH="0" baseline="0" dirty="0" err="1">
                          <a:ln>
                            <a:noFill/>
                          </a:ln>
                          <a:solidFill>
                            <a:srgbClr val="333333"/>
                          </a:solidFill>
                          <a:effectLst/>
                          <a:latin typeface="Calibri Light"/>
                          <a:cs typeface="Times New Roman" pitchFamily="18" charset="0"/>
                        </a:rPr>
                        <a:t>radi</a:t>
                      </a:r>
                      <a:r>
                        <a:rPr kumimoji="0" lang="en-US" sz="1600" b="0" i="0" u="none" strike="noStrike" cap="none" normalizeH="0" baseline="0" dirty="0">
                          <a:ln>
                            <a:noFill/>
                          </a:ln>
                          <a:solidFill>
                            <a:srgbClr val="333333"/>
                          </a:solidFill>
                          <a:effectLst/>
                          <a:latin typeface="Calibri Light"/>
                          <a:cs typeface="Times New Roman" pitchFamily="18" charset="0"/>
                        </a:rPr>
                        <a:t> o </a:t>
                      </a:r>
                      <a:r>
                        <a:rPr kumimoji="0" lang="en-US" sz="1600" b="0" i="0" u="none" strike="noStrike" cap="none" normalizeH="0" baseline="0" dirty="0" err="1">
                          <a:ln>
                            <a:noFill/>
                          </a:ln>
                          <a:solidFill>
                            <a:srgbClr val="333333"/>
                          </a:solidFill>
                          <a:effectLst/>
                          <a:latin typeface="Calibri Light"/>
                          <a:cs typeface="Times New Roman" pitchFamily="18" charset="0"/>
                        </a:rPr>
                        <a:t>ljudima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koje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volimo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ponekad</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osjećamo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agresiju</a:t>
                      </a:r>
                      <a:r>
                        <a:rPr kumimoji="0" lang="en-US" sz="1600" b="0" i="0" u="none" strike="noStrike" cap="none" normalizeH="0" baseline="0" dirty="0">
                          <a:ln>
                            <a:noFill/>
                          </a:ln>
                          <a:solidFill>
                            <a:srgbClr val="333333"/>
                          </a:solidFill>
                          <a:effectLst/>
                          <a:latin typeface="Calibri Light"/>
                          <a:cs typeface="Times New Roman" pitchFamily="18" charset="0"/>
                        </a:rPr>
                        <a:t>(</a:t>
                      </a:r>
                      <a:r>
                        <a:rPr kumimoji="0" lang="en-US" sz="1600" b="0" i="0" u="none" strike="noStrike" cap="none" normalizeH="0" baseline="0" dirty="0" err="1">
                          <a:ln>
                            <a:noFill/>
                          </a:ln>
                          <a:solidFill>
                            <a:srgbClr val="333333"/>
                          </a:solidFill>
                          <a:effectLst/>
                          <a:latin typeface="Calibri Light"/>
                          <a:cs typeface="Times New Roman" pitchFamily="18" charset="0"/>
                        </a:rPr>
                        <a:t>npr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Majka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njeno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uplakano</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dijete</a:t>
                      </a:r>
                      <a:r>
                        <a:rPr kumimoji="0" lang="en-US" sz="1600" b="0" i="0" u="none" strike="noStrike" cap="none" normalizeH="0" baseline="0" dirty="0">
                          <a:ln>
                            <a:noFill/>
                          </a:ln>
                          <a:solidFill>
                            <a:srgbClr val="333333"/>
                          </a:solidFill>
                          <a:effectLst/>
                          <a:latin typeface="Calibri Light"/>
                          <a:cs typeface="Times New Roman" pitchFamily="18" charset="0"/>
                        </a:rPr>
                        <a:t>).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7599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3"/>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hr-HR" altLang="de-DE" sz="3600">
                <a:solidFill>
                  <a:srgbClr val="004992"/>
                </a:solidFill>
                <a:latin typeface="+mn-lt"/>
                <a:ea typeface="+mn-ea"/>
                <a:cs typeface="+mn-cs"/>
              </a:rPr>
              <a:t>Čuti glasove</a:t>
            </a:r>
            <a:br>
              <a:rPr lang="hr-HR" altLang="de-DE" sz="3600">
                <a:solidFill>
                  <a:srgbClr val="004992"/>
                </a:solidFill>
                <a:latin typeface="+mn-lt"/>
                <a:ea typeface="+mn-ea"/>
                <a:cs typeface="+mn-cs"/>
              </a:rPr>
            </a:br>
            <a:r>
              <a:rPr lang="hr-HR" altLang="de-DE">
                <a:solidFill>
                  <a:srgbClr val="004992"/>
                </a:solidFill>
                <a:latin typeface="+mn-lt"/>
                <a:ea typeface="+mn-ea"/>
                <a:cs typeface="+mn-cs"/>
              </a:rPr>
              <a:t>Naše misli ili upravljanje iz daljine?</a:t>
            </a:r>
            <a:br>
              <a:rPr lang="hr-HR" altLang="de-DE" sz="3600">
                <a:solidFill>
                  <a:srgbClr val="004992"/>
                </a:solidFill>
                <a:latin typeface="+mn-lt"/>
                <a:ea typeface="+mn-ea"/>
                <a:cs typeface="+mn-cs"/>
              </a:rPr>
            </a:br>
            <a:r>
              <a:rPr lang="hr-HR" altLang="de-DE">
                <a:solidFill>
                  <a:srgbClr val="004992"/>
                </a:solidFill>
                <a:latin typeface="+mn-lt"/>
                <a:ea typeface="+mn-ea"/>
                <a:cs typeface="+mn-cs"/>
              </a:rPr>
              <a:t>Za i Protiv</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636912"/>
            <a:ext cx="11340000" cy="3815952"/>
          </a:xfrm>
        </p:spPr>
        <p:txBody>
          <a:bodyPr/>
          <a:lstStyle/>
          <a:p>
            <a:pPr lvl="0" defTabSz="914400" fontAlgn="base">
              <a:defRPr/>
            </a:pPr>
            <a:r>
              <a:rPr lang="hr-HR" sz="2400" dirty="0">
                <a:solidFill>
                  <a:srgbClr val="004992"/>
                </a:solidFill>
              </a:rPr>
              <a:t>Objašnjenje da se tim čudnim mislima</a:t>
            </a:r>
            <a:r>
              <a:rPr lang="de-DE" sz="2400" dirty="0">
                <a:solidFill>
                  <a:srgbClr val="004992"/>
                </a:solidFill>
              </a:rPr>
              <a:t> </a:t>
            </a:r>
            <a:r>
              <a:rPr lang="hr-HR" sz="2400" dirty="0">
                <a:solidFill>
                  <a:srgbClr val="004992"/>
                </a:solidFill>
              </a:rPr>
              <a:t>upravlja daljinskim putem</a:t>
            </a:r>
            <a:r>
              <a:rPr lang="de-DE" sz="2400" dirty="0">
                <a:solidFill>
                  <a:srgbClr val="004992"/>
                </a:solidFill>
              </a:rPr>
              <a:t> </a:t>
            </a:r>
            <a:r>
              <a:rPr lang="hr-HR" sz="2400" dirty="0">
                <a:solidFill>
                  <a:srgbClr val="004992"/>
                </a:solidFill>
              </a:rPr>
              <a:t>donosi</a:t>
            </a:r>
            <a:r>
              <a:rPr lang="de-DE" sz="2400" dirty="0">
                <a:solidFill>
                  <a:srgbClr val="004992"/>
                </a:solidFill>
              </a:rPr>
              <a:t> </a:t>
            </a:r>
            <a:r>
              <a:rPr lang="hr-HR" sz="2400" dirty="0">
                <a:solidFill>
                  <a:srgbClr val="004992"/>
                </a:solidFill>
              </a:rPr>
              <a:t>mnogo više pitanja nego odgovora</a:t>
            </a:r>
            <a:r>
              <a:rPr lang="de-DE" sz="2400" dirty="0">
                <a:solidFill>
                  <a:srgbClr val="004992"/>
                </a:solidFill>
              </a:rPr>
              <a:t>, </a:t>
            </a:r>
            <a:r>
              <a:rPr lang="hr-HR" sz="2400" dirty="0">
                <a:solidFill>
                  <a:srgbClr val="004992"/>
                </a:solidFill>
              </a:rPr>
              <a:t>npr</a:t>
            </a:r>
            <a:r>
              <a:rPr lang="de-DE" sz="2400" dirty="0">
                <a:solidFill>
                  <a:srgbClr val="004992"/>
                </a:solidFill>
              </a:rPr>
              <a:t>.:</a:t>
            </a:r>
          </a:p>
          <a:p>
            <a:pPr marL="342900" lvl="0" indent="-342900" defTabSz="914400" fontAlgn="base">
              <a:buClr>
                <a:srgbClr val="333333"/>
              </a:buClr>
              <a:buFont typeface="WingDings"/>
              <a:buChar char=""/>
              <a:defRPr/>
            </a:pPr>
            <a:r>
              <a:rPr lang="de-DE" sz="2400" dirty="0">
                <a:solidFill>
                  <a:srgbClr val="333333"/>
                </a:solidFill>
              </a:rPr>
              <a:t>Te</a:t>
            </a:r>
            <a:r>
              <a:rPr lang="hr-HR" sz="2400" dirty="0">
                <a:solidFill>
                  <a:srgbClr val="333333"/>
                </a:solidFill>
              </a:rPr>
              <a:t>hnički izvodljivo</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Kako i kada je izvršena implantacija</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Ko bi želio da te povrijedi</a:t>
            </a:r>
            <a:r>
              <a:rPr lang="de-DE" sz="2400" dirty="0">
                <a:solidFill>
                  <a:srgbClr val="333333"/>
                </a:solidFill>
              </a:rPr>
              <a:t>? </a:t>
            </a:r>
            <a:r>
              <a:rPr lang="hr-HR" sz="2400" dirty="0">
                <a:solidFill>
                  <a:srgbClr val="333333"/>
                </a:solidFill>
              </a:rPr>
              <a:t>Ko bi imao vremena i para da to uradi</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Postoje lakši načini da se neko povrijedi</a:t>
            </a:r>
            <a:r>
              <a:rPr lang="de-DE" sz="2400" dirty="0">
                <a:solidFill>
                  <a:srgbClr val="333333"/>
                </a:solidFill>
              </a:rPr>
              <a:t>. </a:t>
            </a:r>
            <a:r>
              <a:rPr lang="hr-HR" sz="2400" dirty="0">
                <a:solidFill>
                  <a:srgbClr val="333333"/>
                </a:solidFill>
              </a:rPr>
              <a:t>Zašto bi se odabrao takav složen (možda nemoguć) metod?</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1026"/>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Prijatelj te je prevezao do kuće.</a:t>
            </a:r>
            <a:endParaRPr lang="de-DE" altLang="de-DE" sz="3600">
              <a:latin typeface="+mn-lt"/>
              <a:ea typeface="+mn-ea"/>
              <a:cs typeface="+mn-cs"/>
            </a:endParaRPr>
          </a:p>
        </p:txBody>
      </p:sp>
      <p:sp>
        <p:nvSpPr>
          <p:cNvPr id="86019" name="Rectangle 1027"/>
          <p:cNvSpPr>
            <a:spLocks noGrp="1" noChangeArrowheads="1"/>
          </p:cNvSpPr>
          <p:nvPr>
            <p:ph idx="1"/>
          </p:nvPr>
        </p:nvSpPr>
        <p:spPr/>
        <p:txBody>
          <a:bodyPr>
            <a:noAutofit/>
          </a:bodyPr>
          <a:lstStyle/>
          <a:p>
            <a:pPr eaLnBrk="1" hangingPunct="1"/>
            <a:r>
              <a:rPr lang="hr-HR" altLang="de-DE" sz="2400" dirty="0">
                <a:solidFill>
                  <a:srgbClr val="333333"/>
                </a:solidFill>
              </a:rPr>
              <a:t>Šta je dovelo do toga da te prijatelj </a:t>
            </a:r>
            <a:r>
              <a:rPr lang="hr-HR" altLang="de-DE" sz="2400">
                <a:solidFill>
                  <a:srgbClr val="333333"/>
                </a:solidFill>
              </a:rPr>
              <a:t>preveze</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Prijatelj se nije pojavio da bi se vidio sa tobom.</a:t>
            </a:r>
            <a:endParaRPr lang="de-DE" altLang="de-DE" sz="3600">
              <a:latin typeface="+mn-lt"/>
              <a:ea typeface="+mn-ea"/>
              <a:cs typeface="+mn-cs"/>
            </a:endParaRPr>
          </a:p>
        </p:txBody>
      </p:sp>
      <p:sp>
        <p:nvSpPr>
          <p:cNvPr id="88067" name="Rectangle 3"/>
          <p:cNvSpPr>
            <a:spLocks noGrp="1" noChangeArrowheads="1"/>
          </p:cNvSpPr>
          <p:nvPr>
            <p:ph idx="1"/>
          </p:nvPr>
        </p:nvSpPr>
        <p:spPr/>
        <p:txBody>
          <a:bodyPr>
            <a:noAutofit/>
          </a:bodyPr>
          <a:lstStyle/>
          <a:p>
            <a:pPr eaLnBrk="1" hangingPunct="1"/>
            <a:r>
              <a:rPr lang="hr-HR" altLang="de-DE" sz="2400" dirty="0">
                <a:solidFill>
                  <a:srgbClr val="333333"/>
                </a:solidFill>
              </a:rPr>
              <a:t>Šta je dovelo do toga da se prijatelj ne </a:t>
            </a:r>
            <a:r>
              <a:rPr lang="hr-HR" altLang="de-DE" sz="2400">
                <a:solidFill>
                  <a:srgbClr val="333333"/>
                </a:solidFill>
              </a:rPr>
              <a:t>pojavi</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Prijatelj ti nije poslao razglednicu.</a:t>
            </a:r>
            <a:endParaRPr lang="de-DE" altLang="de-DE" sz="3600">
              <a:latin typeface="+mn-lt"/>
              <a:ea typeface="+mn-ea"/>
              <a:cs typeface="+mn-cs"/>
            </a:endParaRPr>
          </a:p>
        </p:txBody>
      </p:sp>
      <p:sp>
        <p:nvSpPr>
          <p:cNvPr id="90115" name="Rectangle 3"/>
          <p:cNvSpPr>
            <a:spLocks noGrp="1" noChangeArrowheads="1"/>
          </p:cNvSpPr>
          <p:nvPr>
            <p:ph idx="1"/>
          </p:nvPr>
        </p:nvSpPr>
        <p:spPr/>
        <p:txBody>
          <a:bodyPr>
            <a:noAutofit/>
          </a:bodyPr>
          <a:lstStyle/>
          <a:p>
            <a:pPr eaLnBrk="1" hangingPunct="1"/>
            <a:r>
              <a:rPr lang="hr-HR" altLang="de-DE" sz="2400" dirty="0">
                <a:solidFill>
                  <a:srgbClr val="333333"/>
                </a:solidFill>
              </a:rPr>
              <a:t>Šta je dovelo do toga da ti prijatelj ne pošalje </a:t>
            </a:r>
            <a:r>
              <a:rPr lang="hr-HR" altLang="de-DE" sz="2400">
                <a:solidFill>
                  <a:srgbClr val="333333"/>
                </a:solidFill>
              </a:rPr>
              <a:t>razglednicu</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Neko vozi auto iza tebe već neko određeno vrijeme.</a:t>
            </a:r>
            <a:endParaRPr lang="de-DE" altLang="de-DE" sz="3600">
              <a:latin typeface="+mn-lt"/>
              <a:ea typeface="+mn-ea"/>
              <a:cs typeface="+mn-cs"/>
            </a:endParaRPr>
          </a:p>
        </p:txBody>
      </p:sp>
      <p:sp>
        <p:nvSpPr>
          <p:cNvPr id="92163" name="Rectangle 3"/>
          <p:cNvSpPr>
            <a:spLocks noGrp="1" noChangeArrowheads="1"/>
          </p:cNvSpPr>
          <p:nvPr>
            <p:ph idx="1"/>
          </p:nvPr>
        </p:nvSpPr>
        <p:spPr/>
        <p:txBody>
          <a:bodyPr>
            <a:noAutofit/>
          </a:bodyPr>
          <a:lstStyle/>
          <a:p>
            <a:pPr eaLnBrk="1" hangingPunct="1"/>
            <a:r>
              <a:rPr lang="hr-HR" altLang="de-DE" sz="2400" dirty="0">
                <a:solidFill>
                  <a:srgbClr val="333333"/>
                </a:solidFill>
              </a:rPr>
              <a:t>Šta je dovelo do toga da neko vozi auto iza tebe</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9"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Autobus ti odlazi “ispred nosa”.</a:t>
            </a:r>
            <a:endParaRPr lang="de-DE" altLang="de-DE" sz="3600">
              <a:latin typeface="+mn-lt"/>
              <a:ea typeface="+mn-ea"/>
              <a:cs typeface="+mn-cs"/>
            </a:endParaRPr>
          </a:p>
        </p:txBody>
      </p:sp>
      <p:sp>
        <p:nvSpPr>
          <p:cNvPr id="94211" name="Rectangle 3"/>
          <p:cNvSpPr>
            <a:spLocks noGrp="1" noChangeArrowheads="1"/>
          </p:cNvSpPr>
          <p:nvPr>
            <p:ph idx="1"/>
          </p:nvPr>
        </p:nvSpPr>
        <p:spPr/>
        <p:txBody>
          <a:bodyPr>
            <a:noAutofit/>
          </a:bodyPr>
          <a:lstStyle/>
          <a:p>
            <a:pPr eaLnBrk="1" hangingPunct="1"/>
            <a:r>
              <a:rPr lang="hr-HR" altLang="de-DE" sz="2400">
                <a:solidFill>
                  <a:srgbClr val="333333"/>
                </a:solidFill>
              </a:rPr>
              <a:t>Zašto </a:t>
            </a:r>
            <a:r>
              <a:rPr lang="hr-HR" altLang="de-DE" sz="2400" dirty="0">
                <a:solidFill>
                  <a:srgbClr val="333333"/>
                </a:solidFill>
              </a:rPr>
              <a:t>nisi stigao </a:t>
            </a:r>
            <a:r>
              <a:rPr lang="hr-HR" altLang="de-DE" sz="2400">
                <a:solidFill>
                  <a:srgbClr val="333333"/>
                </a:solidFill>
              </a:rPr>
              <a:t>autobus</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vert="horz" lIns="0" tIns="0" rIns="0" bIns="0" rtlCol="0" anchor="t">
            <a:spAutoFit/>
          </a:bodyPr>
          <a:lstStyle/>
          <a:p>
            <a:pPr defTabSz="914377">
              <a:spcBef>
                <a:spcPts val="0"/>
              </a:spcBef>
            </a:pPr>
            <a:r>
              <a:rPr lang="pl-PL" altLang="de-DE" sz="3600">
                <a:latin typeface="+mn-lt"/>
                <a:ea typeface="+mn-ea"/>
                <a:cs typeface="+mn-cs"/>
              </a:rPr>
              <a:t>Komšija te je pozvao na piće.</a:t>
            </a:r>
            <a:endParaRPr lang="de-DE" altLang="de-DE" sz="3600">
              <a:latin typeface="+mn-lt"/>
              <a:ea typeface="+mn-ea"/>
              <a:cs typeface="+mn-cs"/>
            </a:endParaRPr>
          </a:p>
        </p:txBody>
      </p:sp>
      <p:sp>
        <p:nvSpPr>
          <p:cNvPr id="96259" name="Rectangle 3"/>
          <p:cNvSpPr>
            <a:spLocks noGrp="1" noChangeArrowheads="1"/>
          </p:cNvSpPr>
          <p:nvPr>
            <p:ph idx="1"/>
          </p:nvPr>
        </p:nvSpPr>
        <p:spPr/>
        <p:txBody>
          <a:bodyPr>
            <a:noAutofit/>
          </a:bodyPr>
          <a:lstStyle/>
          <a:p>
            <a:pPr eaLnBrk="1" hangingPunct="1"/>
            <a:r>
              <a:rPr lang="hr-HR" altLang="de-DE" sz="2400" dirty="0">
                <a:solidFill>
                  <a:srgbClr val="333333"/>
                </a:solidFill>
              </a:rPr>
              <a:t>Šta je dovelo do toga da te komšija pozove na </a:t>
            </a:r>
            <a:r>
              <a:rPr lang="hr-HR" altLang="de-DE" sz="2400">
                <a:solidFill>
                  <a:srgbClr val="333333"/>
                </a:solidFill>
              </a:rPr>
              <a:t>piće</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Već određeno vrijeme, jedan čovjek je čitao novine ispred tvojih vrata.</a:t>
            </a:r>
            <a:endParaRPr lang="de-DE" altLang="de-DE" sz="3600">
              <a:latin typeface="+mn-lt"/>
              <a:ea typeface="+mn-ea"/>
              <a:cs typeface="+mn-cs"/>
            </a:endParaRPr>
          </a:p>
        </p:txBody>
      </p:sp>
      <p:sp>
        <p:nvSpPr>
          <p:cNvPr id="98307" name="Rectangle 3"/>
          <p:cNvSpPr>
            <a:spLocks noGrp="1" noChangeArrowheads="1"/>
          </p:cNvSpPr>
          <p:nvPr>
            <p:ph idx="1"/>
          </p:nvPr>
        </p:nvSpPr>
        <p:spPr/>
        <p:txBody>
          <a:bodyPr>
            <a:noAutofit/>
          </a:bodyPr>
          <a:lstStyle/>
          <a:p>
            <a:pPr eaLnBrk="1" hangingPunct="1"/>
            <a:r>
              <a:rPr lang="hr-HR" altLang="de-DE" sz="2400" dirty="0">
                <a:solidFill>
                  <a:srgbClr val="333333"/>
                </a:solidFill>
              </a:rPr>
              <a:t>Šta je dovelo do toga da ovaj čovjek čita novine pred tvojim </a:t>
            </a:r>
            <a:r>
              <a:rPr lang="hr-HR" altLang="de-DE" sz="2400">
                <a:solidFill>
                  <a:srgbClr val="333333"/>
                </a:solidFill>
              </a:rPr>
              <a:t>vratima?</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Prijatelj misli da nisi fer.</a:t>
            </a:r>
            <a:endParaRPr lang="de-DE" altLang="de-DE" sz="3600">
              <a:latin typeface="+mn-lt"/>
              <a:ea typeface="+mn-ea"/>
              <a:cs typeface="+mn-cs"/>
            </a:endParaRPr>
          </a:p>
        </p:txBody>
      </p:sp>
      <p:sp>
        <p:nvSpPr>
          <p:cNvPr id="100355" name="Rectangle 3"/>
          <p:cNvSpPr>
            <a:spLocks noGrp="1" noChangeArrowheads="1"/>
          </p:cNvSpPr>
          <p:nvPr>
            <p:ph idx="1"/>
          </p:nvPr>
        </p:nvSpPr>
        <p:spPr/>
        <p:txBody>
          <a:bodyPr>
            <a:noAutofit/>
          </a:bodyPr>
          <a:lstStyle/>
          <a:p>
            <a:pPr eaLnBrk="1" hangingPunct="1"/>
            <a:r>
              <a:rPr lang="hr-HR" altLang="de-DE" sz="2400" dirty="0">
                <a:solidFill>
                  <a:srgbClr val="333333"/>
                </a:solidFill>
              </a:rPr>
              <a:t>Šta je dovelo do toga da prijatelj misli da nisi fer</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9"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Prijatelj misli da si pametan.</a:t>
            </a:r>
            <a:endParaRPr lang="de-DE" altLang="de-DE" sz="3600">
              <a:latin typeface="+mn-lt"/>
              <a:ea typeface="+mn-ea"/>
              <a:cs typeface="+mn-cs"/>
            </a:endParaRPr>
          </a:p>
        </p:txBody>
      </p:sp>
      <p:sp>
        <p:nvSpPr>
          <p:cNvPr id="102403" name="Rectangle 3"/>
          <p:cNvSpPr>
            <a:spLocks noGrp="1" noChangeArrowheads="1"/>
          </p:cNvSpPr>
          <p:nvPr>
            <p:ph idx="1"/>
          </p:nvPr>
        </p:nvSpPr>
        <p:spPr/>
        <p:txBody>
          <a:bodyPr>
            <a:noAutofit/>
          </a:bodyPr>
          <a:lstStyle/>
          <a:p>
            <a:pPr eaLnBrk="1" hangingPunct="1"/>
            <a:r>
              <a:rPr lang="hr-HR" altLang="de-DE" sz="2400" dirty="0">
                <a:solidFill>
                  <a:srgbClr val="333333"/>
                </a:solidFill>
              </a:rPr>
              <a:t>Šta je dovelo do toga da prijatelj misli da si pametan</a:t>
            </a:r>
            <a:r>
              <a:rPr lang="de-DE" altLang="de-DE" sz="2400" dirty="0">
                <a:solidFill>
                  <a:srgbClr val="333333"/>
                </a:solidFill>
              </a:rPr>
              <a:t>?</a:t>
            </a:r>
          </a:p>
          <a:p>
            <a:pPr lvl="0" defTabSz="914400" fontAlgn="base"/>
            <a:r>
              <a:rPr lang="hr-HR" altLang="de-DE" sz="2400" dirty="0">
                <a:solidFill>
                  <a:srgbClr val="333333"/>
                </a:solidFill>
              </a:rPr>
              <a:t>Šta je glavni razlog za ovaj događaj</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Ti lično? </a:t>
            </a:r>
          </a:p>
          <a:p>
            <a:pPr eaLnBrk="1" hangingPunct="1">
              <a:lnSpc>
                <a:spcPct val="105000"/>
              </a:lnSpc>
              <a:spcBef>
                <a:spcPts val="1999"/>
              </a:spcBef>
              <a:spcAft>
                <a:spcPts val="0"/>
              </a:spcAft>
              <a:buClrTx/>
              <a:buNone/>
            </a:pPr>
            <a:r>
              <a:rPr lang="en-US" altLang="de-DE" sz="2400">
                <a:solidFill>
                  <a:srgbClr val="004992"/>
                </a:solidFill>
                <a:latin typeface="Calibri Light"/>
              </a:rPr>
              <a:t>Druga osoba ili drugi ljudi?</a:t>
            </a:r>
          </a:p>
          <a:p>
            <a:pPr eaLnBrk="1" hangingPunct="1">
              <a:lnSpc>
                <a:spcPct val="105000"/>
              </a:lnSpc>
              <a:spcBef>
                <a:spcPts val="1999"/>
              </a:spcBef>
              <a:spcAft>
                <a:spcPts val="0"/>
              </a:spcAft>
              <a:buClrTx/>
              <a:buNone/>
            </a:pPr>
            <a:r>
              <a:rPr lang="en-US" altLang="de-DE" sz="2400">
                <a:solidFill>
                  <a:srgbClr val="004992"/>
                </a:solidFill>
                <a:latin typeface="Calibri Light"/>
              </a:rPr>
              <a:t>Okolnosti ili slučajnost?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Uvijek uzmite u obzir</a:t>
            </a:r>
            <a:r>
              <a:rPr lang="en-US" altLang="de-DE" sz="2400" dirty="0">
                <a:solidFill>
                  <a:srgbClr val="333333"/>
                </a:solidFill>
              </a:rPr>
              <a:t> </a:t>
            </a:r>
            <a:r>
              <a:rPr lang="hr-HR" altLang="de-DE" sz="2400" dirty="0">
                <a:solidFill>
                  <a:srgbClr val="333333"/>
                </a:solidFill>
              </a:rPr>
              <a:t>više mogućih faktora koji su mogli pridonijeti</a:t>
            </a:r>
            <a:r>
              <a:rPr lang="en-US" altLang="de-DE" sz="2400" dirty="0">
                <a:solidFill>
                  <a:srgbClr val="333333"/>
                </a:solidFill>
              </a:rPr>
              <a:t> </a:t>
            </a:r>
            <a:r>
              <a:rPr lang="hr-HR" altLang="de-DE" sz="2400" dirty="0">
                <a:solidFill>
                  <a:srgbClr val="333333"/>
                </a:solidFill>
              </a:rPr>
              <a:t>ishodu nekog događaja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vi lično</a:t>
            </a:r>
            <a:r>
              <a:rPr lang="en-US" altLang="de-DE" sz="2400" dirty="0">
                <a:solidFill>
                  <a:srgbClr val="333333"/>
                </a:solidFill>
              </a:rPr>
              <a:t>/</a:t>
            </a:r>
            <a:r>
              <a:rPr lang="hr-HR" altLang="de-DE" sz="2400" dirty="0">
                <a:solidFill>
                  <a:srgbClr val="333333"/>
                </a:solidFill>
              </a:rPr>
              <a:t>drugi ljudi</a:t>
            </a:r>
            <a:r>
              <a:rPr lang="en-US" altLang="de-DE" sz="2400" dirty="0">
                <a:solidFill>
                  <a:srgbClr val="333333"/>
                </a:solidFill>
              </a:rPr>
              <a:t>/ </a:t>
            </a:r>
            <a:r>
              <a:rPr lang="hr-HR" altLang="de-DE" sz="2400" dirty="0">
                <a:solidFill>
                  <a:srgbClr val="333333"/>
                </a:solidFill>
              </a:rPr>
              <a:t>događaji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Uvijek uzmite u obzir</a:t>
            </a:r>
            <a:r>
              <a:rPr lang="en-US" altLang="de-DE" sz="2400" dirty="0">
                <a:solidFill>
                  <a:srgbClr val="333333"/>
                </a:solidFill>
              </a:rPr>
              <a:t> </a:t>
            </a:r>
            <a:r>
              <a:rPr lang="hr-HR" altLang="de-DE" sz="2400" dirty="0">
                <a:solidFill>
                  <a:srgbClr val="333333"/>
                </a:solidFill>
              </a:rPr>
              <a:t>više mogućih faktora koji su mogli pridonijeti</a:t>
            </a:r>
            <a:r>
              <a:rPr lang="en-US" altLang="de-DE" sz="2400" dirty="0">
                <a:solidFill>
                  <a:srgbClr val="333333"/>
                </a:solidFill>
              </a:rPr>
              <a:t> </a:t>
            </a:r>
            <a:r>
              <a:rPr lang="hr-HR" altLang="de-DE" sz="2400" dirty="0">
                <a:solidFill>
                  <a:srgbClr val="333333"/>
                </a:solidFill>
              </a:rPr>
              <a:t>ishodu nekog događaja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vi lično</a:t>
            </a:r>
            <a:r>
              <a:rPr lang="en-US" altLang="de-DE" sz="2400" dirty="0">
                <a:solidFill>
                  <a:srgbClr val="333333"/>
                </a:solidFill>
              </a:rPr>
              <a:t>/</a:t>
            </a:r>
            <a:r>
              <a:rPr lang="hr-HR" altLang="de-DE" sz="2400" dirty="0">
                <a:solidFill>
                  <a:srgbClr val="333333"/>
                </a:solidFill>
              </a:rPr>
              <a:t>drugi ljudi</a:t>
            </a:r>
            <a:r>
              <a:rPr lang="en-US" altLang="de-DE" sz="2400" dirty="0">
                <a:solidFill>
                  <a:srgbClr val="333333"/>
                </a:solidFill>
              </a:rPr>
              <a:t>/ </a:t>
            </a:r>
            <a:r>
              <a:rPr lang="hr-HR" altLang="de-DE" sz="2400" dirty="0">
                <a:solidFill>
                  <a:srgbClr val="333333"/>
                </a:solidFill>
              </a:rPr>
              <a:t>događaji</a:t>
            </a:r>
            <a:r>
              <a:rPr lang="en-US" altLang="de-DE" sz="2400" dirty="0">
                <a:solidFill>
                  <a:srgbClr val="333333"/>
                </a:solidFill>
              </a:rPr>
              <a:t>).</a:t>
            </a:r>
          </a:p>
          <a:p>
            <a:pPr marL="342900" lvl="0" indent="-342900" defTabSz="914400" fontAlgn="base">
              <a:buClr>
                <a:srgbClr val="000000"/>
              </a:buClr>
              <a:buFont typeface="WingDings"/>
              <a:buChar char=""/>
            </a:pPr>
            <a:r>
              <a:rPr lang="hr-HR" altLang="de-DE" sz="2400" dirty="0">
                <a:solidFill>
                  <a:srgbClr val="333333"/>
                </a:solidFill>
              </a:rPr>
              <a:t>Trebali bismo se potruditi da budemo što je moguće više realni u svakodnevnom životu</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Nije opravdano da</a:t>
            </a:r>
            <a:r>
              <a:rPr lang="en-US" altLang="de-DE" sz="2400" dirty="0">
                <a:solidFill>
                  <a:srgbClr val="333333"/>
                </a:solidFill>
              </a:rPr>
              <a:t> </a:t>
            </a:r>
            <a:r>
              <a:rPr lang="hr-HR" altLang="de-DE" sz="2400" i="1" dirty="0">
                <a:solidFill>
                  <a:srgbClr val="333333"/>
                </a:solidFill>
              </a:rPr>
              <a:t>uvijek</a:t>
            </a:r>
            <a:r>
              <a:rPr lang="en-US" altLang="de-DE" sz="2400" dirty="0">
                <a:solidFill>
                  <a:srgbClr val="333333"/>
                </a:solidFill>
              </a:rPr>
              <a:t> </a:t>
            </a:r>
            <a:r>
              <a:rPr lang="hr-HR" altLang="de-DE" sz="2400" dirty="0">
                <a:solidFill>
                  <a:srgbClr val="333333"/>
                </a:solidFill>
              </a:rPr>
              <a:t>prebacujemo krivicu na druge</a:t>
            </a:r>
            <a:r>
              <a:rPr lang="en-US" altLang="de-DE" sz="2400" dirty="0">
                <a:solidFill>
                  <a:srgbClr val="333333"/>
                </a:solidFill>
              </a:rPr>
              <a:t>, </a:t>
            </a:r>
            <a:r>
              <a:rPr lang="hr-HR" altLang="de-DE" sz="2400" dirty="0">
                <a:solidFill>
                  <a:srgbClr val="333333"/>
                </a:solidFill>
              </a:rPr>
              <a:t>kao što nije</a:t>
            </a:r>
            <a:r>
              <a:rPr lang="en-US" altLang="de-DE" sz="2400" dirty="0">
                <a:solidFill>
                  <a:srgbClr val="333333"/>
                </a:solidFill>
              </a:rPr>
              <a:t> </a:t>
            </a:r>
            <a:r>
              <a:rPr lang="hr-HR" altLang="de-DE" sz="2400" i="1" dirty="0">
                <a:solidFill>
                  <a:srgbClr val="333333"/>
                </a:solidFill>
              </a:rPr>
              <a:t>uvijek</a:t>
            </a:r>
            <a:r>
              <a:rPr lang="en-US" altLang="de-DE" sz="2400" dirty="0">
                <a:solidFill>
                  <a:srgbClr val="333333"/>
                </a:solidFill>
              </a:rPr>
              <a:t> </a:t>
            </a:r>
            <a:r>
              <a:rPr lang="hr-HR" altLang="de-DE" sz="2400" dirty="0">
                <a:solidFill>
                  <a:srgbClr val="333333"/>
                </a:solidFill>
              </a:rPr>
              <a:t>naša greška</a:t>
            </a:r>
            <a:r>
              <a:rPr lang="en-US" altLang="de-DE" sz="2400" dirty="0">
                <a:solidFill>
                  <a:srgbClr val="333333"/>
                </a:solidFill>
              </a:rPr>
              <a:t> </a:t>
            </a:r>
            <a:r>
              <a:rPr lang="hr-HR" altLang="de-DE" sz="2400" dirty="0">
                <a:solidFill>
                  <a:srgbClr val="333333"/>
                </a:solidFill>
              </a:rPr>
              <a:t>kad stvari krenu </a:t>
            </a:r>
            <a:r>
              <a:rPr lang="hr-HR" altLang="de-DE" sz="2400">
                <a:solidFill>
                  <a:srgbClr val="333333"/>
                </a:solidFill>
              </a:rPr>
              <a:t>loše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extLst>
      <p:ext uri="{BB962C8B-B14F-4D97-AF65-F5344CB8AC3E}">
        <p14:creationId xmlns:p14="http://schemas.microsoft.com/office/powerpoint/2010/main" val="1119398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Uvijek uzmite u obzir</a:t>
            </a:r>
            <a:r>
              <a:rPr lang="en-US" altLang="de-DE" sz="2400" dirty="0">
                <a:solidFill>
                  <a:srgbClr val="333333"/>
                </a:solidFill>
              </a:rPr>
              <a:t> </a:t>
            </a:r>
            <a:r>
              <a:rPr lang="hr-HR" altLang="de-DE" sz="2400" dirty="0">
                <a:solidFill>
                  <a:srgbClr val="333333"/>
                </a:solidFill>
              </a:rPr>
              <a:t>više mogućih faktora koji su mogli pridonijeti</a:t>
            </a:r>
            <a:r>
              <a:rPr lang="en-US" altLang="de-DE" sz="2400" dirty="0">
                <a:solidFill>
                  <a:srgbClr val="333333"/>
                </a:solidFill>
              </a:rPr>
              <a:t> </a:t>
            </a:r>
            <a:r>
              <a:rPr lang="hr-HR" altLang="de-DE" sz="2400" dirty="0">
                <a:solidFill>
                  <a:srgbClr val="333333"/>
                </a:solidFill>
              </a:rPr>
              <a:t>ishodu nekog događaja</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hr-HR" altLang="de-DE" sz="2400" dirty="0">
                <a:solidFill>
                  <a:srgbClr val="333333"/>
                </a:solidFill>
              </a:rPr>
              <a:t>vi lično</a:t>
            </a:r>
            <a:r>
              <a:rPr lang="en-US" altLang="de-DE" sz="2400" dirty="0">
                <a:solidFill>
                  <a:srgbClr val="333333"/>
                </a:solidFill>
              </a:rPr>
              <a:t>/</a:t>
            </a:r>
            <a:r>
              <a:rPr lang="hr-HR" altLang="de-DE" sz="2400" dirty="0">
                <a:solidFill>
                  <a:srgbClr val="333333"/>
                </a:solidFill>
              </a:rPr>
              <a:t>drugi ljudi</a:t>
            </a:r>
            <a:r>
              <a:rPr lang="en-US" altLang="de-DE" sz="2400" dirty="0">
                <a:solidFill>
                  <a:srgbClr val="333333"/>
                </a:solidFill>
              </a:rPr>
              <a:t>/ </a:t>
            </a:r>
            <a:r>
              <a:rPr lang="hr-HR" altLang="de-DE" sz="2400" dirty="0">
                <a:solidFill>
                  <a:srgbClr val="333333"/>
                </a:solidFill>
              </a:rPr>
              <a:t>događaji</a:t>
            </a:r>
            <a:r>
              <a:rPr lang="en-US" altLang="de-DE" sz="2400" dirty="0">
                <a:solidFill>
                  <a:srgbClr val="333333"/>
                </a:solidFill>
              </a:rPr>
              <a:t>).</a:t>
            </a:r>
          </a:p>
          <a:p>
            <a:pPr marL="342900" lvl="0" indent="-342900" defTabSz="914400" fontAlgn="base">
              <a:buClr>
                <a:srgbClr val="000000"/>
              </a:buClr>
              <a:buFont typeface="WingDings"/>
              <a:buChar char=""/>
            </a:pPr>
            <a:r>
              <a:rPr lang="hr-HR" altLang="de-DE" sz="2400" dirty="0">
                <a:solidFill>
                  <a:srgbClr val="333333"/>
                </a:solidFill>
              </a:rPr>
              <a:t>Trebali bismo se potruditi da budemo što je moguće više realni u svakodnevnom životu</a:t>
            </a:r>
            <a:r>
              <a:rPr lang="en-US" altLang="de-DE" sz="2400" dirty="0">
                <a:solidFill>
                  <a:srgbClr val="333333"/>
                </a:solidFill>
              </a:rPr>
              <a:t>:</a:t>
            </a:r>
            <a:br>
              <a:rPr lang="en-US" altLang="de-DE" sz="2400" dirty="0">
                <a:solidFill>
                  <a:srgbClr val="333333"/>
                </a:solidFill>
              </a:rPr>
            </a:br>
            <a:r>
              <a:rPr lang="hr-HR" altLang="de-DE" sz="2400" dirty="0">
                <a:solidFill>
                  <a:srgbClr val="333333"/>
                </a:solidFill>
              </a:rPr>
              <a:t>Nije opravdano da</a:t>
            </a:r>
            <a:r>
              <a:rPr lang="en-US" altLang="de-DE" sz="2400" dirty="0">
                <a:solidFill>
                  <a:srgbClr val="333333"/>
                </a:solidFill>
              </a:rPr>
              <a:t> </a:t>
            </a:r>
            <a:r>
              <a:rPr lang="hr-HR" altLang="de-DE" sz="2400" i="1" dirty="0">
                <a:solidFill>
                  <a:srgbClr val="333333"/>
                </a:solidFill>
              </a:rPr>
              <a:t>uvijek</a:t>
            </a:r>
            <a:r>
              <a:rPr lang="en-US" altLang="de-DE" sz="2400" dirty="0">
                <a:solidFill>
                  <a:srgbClr val="333333"/>
                </a:solidFill>
              </a:rPr>
              <a:t> </a:t>
            </a:r>
            <a:r>
              <a:rPr lang="hr-HR" altLang="de-DE" sz="2400" dirty="0">
                <a:solidFill>
                  <a:srgbClr val="333333"/>
                </a:solidFill>
              </a:rPr>
              <a:t>prebacujemo krivicu na druge</a:t>
            </a:r>
            <a:r>
              <a:rPr lang="en-US" altLang="de-DE" sz="2400" dirty="0">
                <a:solidFill>
                  <a:srgbClr val="333333"/>
                </a:solidFill>
              </a:rPr>
              <a:t>, </a:t>
            </a:r>
            <a:r>
              <a:rPr lang="hr-HR" altLang="de-DE" sz="2400" dirty="0">
                <a:solidFill>
                  <a:srgbClr val="333333"/>
                </a:solidFill>
              </a:rPr>
              <a:t>kao što nije</a:t>
            </a:r>
            <a:r>
              <a:rPr lang="en-US" altLang="de-DE" sz="2400" dirty="0">
                <a:solidFill>
                  <a:srgbClr val="333333"/>
                </a:solidFill>
              </a:rPr>
              <a:t> </a:t>
            </a:r>
            <a:r>
              <a:rPr lang="hr-HR" altLang="de-DE" sz="2400" i="1" dirty="0">
                <a:solidFill>
                  <a:srgbClr val="333333"/>
                </a:solidFill>
              </a:rPr>
              <a:t>uvijek</a:t>
            </a:r>
            <a:r>
              <a:rPr lang="en-US" altLang="de-DE" sz="2400" dirty="0">
                <a:solidFill>
                  <a:srgbClr val="333333"/>
                </a:solidFill>
              </a:rPr>
              <a:t> </a:t>
            </a:r>
            <a:r>
              <a:rPr lang="hr-HR" altLang="de-DE" sz="2400" dirty="0">
                <a:solidFill>
                  <a:srgbClr val="333333"/>
                </a:solidFill>
              </a:rPr>
              <a:t>naša greška</a:t>
            </a:r>
            <a:r>
              <a:rPr lang="en-US" altLang="de-DE" sz="2400" dirty="0">
                <a:solidFill>
                  <a:srgbClr val="333333"/>
                </a:solidFill>
              </a:rPr>
              <a:t> </a:t>
            </a:r>
            <a:r>
              <a:rPr lang="hr-HR" altLang="de-DE" sz="2400" dirty="0">
                <a:solidFill>
                  <a:srgbClr val="333333"/>
                </a:solidFill>
              </a:rPr>
              <a:t>kad stvari krenu loše</a:t>
            </a:r>
            <a:r>
              <a:rPr lang="en-US" altLang="de-DE" sz="2400" dirty="0">
                <a:solidFill>
                  <a:srgbClr val="333333"/>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hr-HR" altLang="de-DE" sz="2400" dirty="0">
                <a:solidFill>
                  <a:srgbClr val="333333"/>
                </a:solidFill>
              </a:rPr>
              <a:t>Najčešće nekoliko faktora utiče na jedan događaj</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34506523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Mnogi ljudi koji imaju psihozu su skloni da</a:t>
            </a:r>
            <a:r>
              <a:rPr lang="en-AU" altLang="de-DE" sz="2400" dirty="0">
                <a:solidFill>
                  <a:srgbClr val="333333"/>
                </a:solidFill>
              </a:rPr>
              <a:t> </a:t>
            </a:r>
            <a:r>
              <a:rPr lang="hr-HR" altLang="de-DE" sz="2400" dirty="0">
                <a:solidFill>
                  <a:srgbClr val="333333"/>
                </a:solidFill>
              </a:rPr>
              <a:t>objasne</a:t>
            </a:r>
            <a:r>
              <a:rPr lang="en-AU" altLang="de-DE" sz="2400" dirty="0">
                <a:solidFill>
                  <a:srgbClr val="333333"/>
                </a:solidFill>
              </a:rPr>
              <a:t> </a:t>
            </a:r>
            <a:r>
              <a:rPr lang="hr-HR" altLang="de-DE" sz="2400" i="1" dirty="0">
                <a:solidFill>
                  <a:srgbClr val="333333"/>
                </a:solidFill>
              </a:rPr>
              <a:t>složene</a:t>
            </a:r>
            <a:r>
              <a:rPr lang="en-AU" altLang="de-DE" sz="2400" dirty="0">
                <a:solidFill>
                  <a:srgbClr val="333333"/>
                </a:solidFill>
              </a:rPr>
              <a:t> </a:t>
            </a:r>
            <a:r>
              <a:rPr lang="hr-HR" altLang="de-DE" sz="2400" dirty="0">
                <a:solidFill>
                  <a:srgbClr val="333333"/>
                </a:solidFill>
              </a:rPr>
              <a:t>događaje</a:t>
            </a:r>
            <a:r>
              <a:rPr lang="en-AU" altLang="de-DE" sz="2400" dirty="0">
                <a:solidFill>
                  <a:srgbClr val="333333"/>
                </a:solidFill>
              </a:rPr>
              <a:t> </a:t>
            </a:r>
            <a:r>
              <a:rPr lang="hr-HR" altLang="de-DE" sz="2400" dirty="0">
                <a:solidFill>
                  <a:srgbClr val="333333"/>
                </a:solidFill>
              </a:rPr>
              <a:t>sa samo jednim uzrokom</a:t>
            </a:r>
            <a:r>
              <a:rPr lang="en-AU" altLang="de-DE" sz="2400" dirty="0">
                <a:solidFill>
                  <a:srgbClr val="333333"/>
                </a:solidFill>
              </a:rPr>
              <a:t>. </a:t>
            </a:r>
            <a:r>
              <a:rPr lang="hr-HR" altLang="de-DE" sz="2400" dirty="0">
                <a:solidFill>
                  <a:srgbClr val="333333"/>
                </a:solidFill>
              </a:rPr>
              <a:t>Ponekad se krivica prebaci na druge ljude koji nisu napravili grešku.</a:t>
            </a:r>
            <a:endParaRPr lang="en-AU" altLang="de-DE" sz="2400" dirty="0">
              <a:solidFill>
                <a:srgbClr val="333333"/>
              </a:solidFill>
            </a:endParaRPr>
          </a:p>
          <a:p>
            <a:pPr lvl="0" defTabSz="914400" fontAlgn="base"/>
            <a:r>
              <a:rPr lang="hr-HR" altLang="de-DE" sz="2400" dirty="0">
                <a:solidFill>
                  <a:srgbClr val="004992"/>
                </a:solidFill>
              </a:rPr>
              <a:t>Primjer</a:t>
            </a:r>
            <a:r>
              <a:rPr lang="en-AU" altLang="de-DE" sz="2400" dirty="0">
                <a:solidFill>
                  <a:srgbClr val="004992"/>
                </a:solidFill>
              </a:rPr>
              <a:t> I: </a:t>
            </a:r>
            <a:r>
              <a:rPr lang="en-AU" altLang="de-DE" sz="2400" dirty="0">
                <a:solidFill>
                  <a:srgbClr val="333333"/>
                </a:solidFill>
              </a:rPr>
              <a:t>E</a:t>
            </a:r>
            <a:r>
              <a:rPr lang="hr-HR" altLang="de-DE" sz="2400" dirty="0">
                <a:solidFill>
                  <a:srgbClr val="333333"/>
                </a:solidFill>
              </a:rPr>
              <a:t>lvis ima telefonski poziv</a:t>
            </a:r>
            <a:r>
              <a:rPr lang="en-AU" altLang="de-DE" sz="2400" dirty="0">
                <a:solidFill>
                  <a:srgbClr val="333333"/>
                </a:solidFill>
              </a:rPr>
              <a:t>. </a:t>
            </a:r>
            <a:r>
              <a:rPr lang="hr-HR" altLang="de-DE" sz="2400" dirty="0">
                <a:solidFill>
                  <a:srgbClr val="333333"/>
                </a:solidFill>
              </a:rPr>
              <a:t>Mašinski telefonski glas</a:t>
            </a:r>
            <a:r>
              <a:rPr lang="en-AU" altLang="de-DE" sz="2400" dirty="0">
                <a:solidFill>
                  <a:srgbClr val="333333"/>
                </a:solidFill>
              </a:rPr>
              <a:t> </a:t>
            </a:r>
            <a:r>
              <a:rPr lang="hr-HR" altLang="de-DE" sz="2400" dirty="0">
                <a:solidFill>
                  <a:srgbClr val="333333"/>
                </a:solidFill>
              </a:rPr>
              <a:t>ga pita oko njegovih potrošačkih navika</a:t>
            </a:r>
            <a:r>
              <a:rPr lang="en-AU" altLang="de-DE" sz="2400" dirty="0">
                <a:solidFill>
                  <a:srgbClr val="333333"/>
                </a:solidFill>
              </a:rPr>
              <a:t>.</a:t>
            </a:r>
          </a:p>
          <a:p>
            <a:pPr lvl="0" defTabSz="914400" fontAlgn="base"/>
            <a:r>
              <a:rPr lang="hr-HR" altLang="de-DE" sz="2400" dirty="0">
                <a:solidFill>
                  <a:srgbClr val="004992"/>
                </a:solidFill>
              </a:rPr>
              <a:t>Njegovo vjerovanje</a:t>
            </a:r>
            <a:r>
              <a:rPr lang="en-AU" altLang="de-DE" sz="2400" dirty="0">
                <a:solidFill>
                  <a:srgbClr val="004992"/>
                </a:solidFill>
              </a:rPr>
              <a:t>: </a:t>
            </a:r>
            <a:r>
              <a:rPr lang="hr-HR" altLang="de-DE" sz="2400" dirty="0">
                <a:solidFill>
                  <a:srgbClr val="333333"/>
                </a:solidFill>
              </a:rPr>
              <a:t>Njenog stanodavac</a:t>
            </a:r>
            <a:r>
              <a:rPr lang="en-AU" altLang="de-DE" sz="2400" dirty="0">
                <a:solidFill>
                  <a:srgbClr val="333333"/>
                </a:solidFill>
              </a:rPr>
              <a:t> </a:t>
            </a:r>
            <a:r>
              <a:rPr lang="hr-HR" altLang="de-DE" sz="2400" dirty="0">
                <a:solidFill>
                  <a:srgbClr val="333333"/>
                </a:solidFill>
              </a:rPr>
              <a:t>ga špijunira da bi otišao iz njegovog stana</a:t>
            </a:r>
            <a:r>
              <a:rPr lang="en-AU" altLang="de-DE" sz="2400" dirty="0">
                <a:solidFill>
                  <a:srgbClr val="333333"/>
                </a:solidFill>
              </a:rPr>
              <a:t>.</a:t>
            </a:r>
            <a:endParaRPr lang="en-AU" altLang="de-DE" sz="2400" dirty="0">
              <a:solidFill>
                <a:srgbClr val="004992"/>
              </a:solidFill>
            </a:endParaRPr>
          </a:p>
          <a:p>
            <a:pPr lvl="0" defTabSz="914400" fontAlgn="base"/>
            <a:r>
              <a:rPr lang="hr-HR" altLang="de-DE" sz="2400" dirty="0">
                <a:solidFill>
                  <a:srgbClr val="004992"/>
                </a:solidFill>
              </a:rPr>
              <a:t>Dodatno objašnjenje</a:t>
            </a:r>
            <a:r>
              <a:rPr lang="en-AU" altLang="de-DE" sz="2400" dirty="0">
                <a:solidFill>
                  <a:srgbClr val="004992"/>
                </a:solidFill>
              </a:rPr>
              <a:t>: </a:t>
            </a:r>
            <a:r>
              <a:rPr lang="hr-HR" altLang="de-DE" sz="2400" dirty="0">
                <a:solidFill>
                  <a:srgbClr val="333333"/>
                </a:solidFill>
              </a:rPr>
              <a:t>Poziv je uputila kompanija koja se bavi ispitivanjem tržišta prodavnica</a:t>
            </a:r>
            <a:r>
              <a:rPr lang="en-AU" altLang="de-DE" sz="2400" dirty="0">
                <a:solidFill>
                  <a:srgbClr val="333333"/>
                </a:solidFill>
              </a:rPr>
              <a:t>, </a:t>
            </a:r>
            <a:r>
              <a:rPr lang="hr-HR" altLang="de-DE" sz="2400" dirty="0">
                <a:solidFill>
                  <a:srgbClr val="333333"/>
                </a:solidFill>
              </a:rPr>
              <a:t>i Elvis je odabran slučajno</a:t>
            </a:r>
            <a:r>
              <a:rPr lang="en-AU" altLang="de-DE" sz="2400" dirty="0">
                <a:solidFill>
                  <a:srgbClr val="333333"/>
                </a:solidFill>
              </a:rPr>
              <a:t>. </a:t>
            </a:r>
            <a:r>
              <a:rPr lang="de-DE" altLang="de-DE" sz="2400" dirty="0">
                <a:solidFill>
                  <a:srgbClr val="333333"/>
                </a:solidFill>
              </a:rPr>
              <a:t>E</a:t>
            </a:r>
            <a:r>
              <a:rPr lang="hr-HR" altLang="de-DE" sz="2400" dirty="0">
                <a:solidFill>
                  <a:srgbClr val="333333"/>
                </a:solidFill>
              </a:rPr>
              <a:t>lvis</a:t>
            </a:r>
            <a:r>
              <a:rPr lang="de-DE" altLang="de-DE" sz="2400" dirty="0">
                <a:solidFill>
                  <a:srgbClr val="333333"/>
                </a:solidFill>
              </a:rPr>
              <a:t> n</a:t>
            </a:r>
            <a:r>
              <a:rPr lang="hr-HR" altLang="de-DE" sz="2400" dirty="0">
                <a:solidFill>
                  <a:srgbClr val="333333"/>
                </a:solidFill>
              </a:rPr>
              <a:t>ikad nije imao konflikt</a:t>
            </a:r>
            <a:r>
              <a:rPr lang="de-DE" altLang="de-DE" sz="2400" dirty="0">
                <a:solidFill>
                  <a:srgbClr val="333333"/>
                </a:solidFill>
              </a:rPr>
              <a:t> </a:t>
            </a:r>
            <a:r>
              <a:rPr lang="hr-HR" altLang="de-DE" sz="2400" dirty="0">
                <a:solidFill>
                  <a:srgbClr val="333333"/>
                </a:solidFill>
              </a:rPr>
              <a:t>sa stanodavcem</a:t>
            </a:r>
            <a:r>
              <a:rPr lang="de-DE" altLang="de-DE" sz="2400" dirty="0">
                <a:solidFill>
                  <a:srgbClr val="333333"/>
                </a:solidFill>
              </a:rPr>
              <a:t>. </a:t>
            </a:r>
            <a:r>
              <a:rPr lang="hr-HR" altLang="de-DE" sz="2400" dirty="0">
                <a:solidFill>
                  <a:srgbClr val="333333"/>
                </a:solidFill>
              </a:rPr>
              <a:t>Nema razloga za takvo nagađanje</a:t>
            </a:r>
            <a:r>
              <a:rPr lang="en-AU" altLang="de-DE" sz="2400" dirty="0">
                <a:solidFill>
                  <a:srgbClr val="333333"/>
                </a:solidFill>
              </a:rPr>
              <a:t>, </a:t>
            </a:r>
            <a:r>
              <a:rPr lang="hr-HR" altLang="de-DE" sz="2400" dirty="0">
                <a:solidFill>
                  <a:srgbClr val="333333"/>
                </a:solidFill>
              </a:rPr>
              <a:t>jer je </a:t>
            </a:r>
            <a:r>
              <a:rPr lang="en-AU" altLang="de-DE" sz="2400" dirty="0">
                <a:solidFill>
                  <a:srgbClr val="333333"/>
                </a:solidFill>
              </a:rPr>
              <a:t>E</a:t>
            </a:r>
            <a:r>
              <a:rPr lang="hr-HR" altLang="de-DE" sz="2400" dirty="0">
                <a:solidFill>
                  <a:srgbClr val="333333"/>
                </a:solidFill>
              </a:rPr>
              <a:t>lvis</a:t>
            </a:r>
            <a:r>
              <a:rPr lang="en-AU" altLang="de-DE" sz="2400" dirty="0">
                <a:solidFill>
                  <a:srgbClr val="333333"/>
                </a:solidFill>
              </a:rPr>
              <a:t> </a:t>
            </a:r>
            <a:r>
              <a:rPr lang="hr-HR" altLang="de-DE" sz="2400" dirty="0">
                <a:solidFill>
                  <a:srgbClr val="333333"/>
                </a:solidFill>
              </a:rPr>
              <a:t>prosječan čovjek</a:t>
            </a:r>
            <a:r>
              <a:rPr lang="en-AU" altLang="de-DE" sz="2400" dirty="0">
                <a:solidFill>
                  <a:srgbClr val="333333"/>
                </a:solidFill>
              </a:rPr>
              <a:t> </a:t>
            </a:r>
            <a:r>
              <a:rPr lang="hr-HR" altLang="de-DE" sz="2400" dirty="0">
                <a:solidFill>
                  <a:srgbClr val="333333"/>
                </a:solidFill>
              </a:rPr>
              <a:t>koji uvijek plaća</a:t>
            </a:r>
            <a:r>
              <a:rPr lang="en-AU" altLang="de-DE" sz="2400" dirty="0">
                <a:solidFill>
                  <a:srgbClr val="333333"/>
                </a:solidFill>
              </a:rPr>
              <a:t> </a:t>
            </a:r>
            <a:r>
              <a:rPr lang="hr-HR" altLang="de-DE" sz="2400" dirty="0">
                <a:solidFill>
                  <a:srgbClr val="333333"/>
                </a:solidFill>
              </a:rPr>
              <a:t>stanarinu na vrijeme</a:t>
            </a:r>
            <a:r>
              <a:rPr lang="en-AU"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Ponekad</a:t>
            </a:r>
            <a:r>
              <a:rPr lang="en-AU" altLang="de-DE" sz="2400" dirty="0">
                <a:solidFill>
                  <a:srgbClr val="333333"/>
                </a:solidFill>
              </a:rPr>
              <a:t>, </a:t>
            </a:r>
            <a:r>
              <a:rPr lang="hr-HR" altLang="de-DE" sz="2400" dirty="0">
                <a:solidFill>
                  <a:srgbClr val="333333"/>
                </a:solidFill>
              </a:rPr>
              <a:t>drugi ljudi</a:t>
            </a:r>
            <a:r>
              <a:rPr lang="en-AU" altLang="de-DE" sz="2400" dirty="0">
                <a:solidFill>
                  <a:srgbClr val="333333"/>
                </a:solidFill>
              </a:rPr>
              <a:t> </a:t>
            </a:r>
            <a:r>
              <a:rPr lang="hr-HR" altLang="de-DE" sz="2400" dirty="0">
                <a:solidFill>
                  <a:srgbClr val="333333"/>
                </a:solidFill>
              </a:rPr>
              <a:t>snose</a:t>
            </a:r>
            <a:r>
              <a:rPr lang="en-AU" altLang="de-DE" sz="2400" dirty="0">
                <a:solidFill>
                  <a:srgbClr val="333333"/>
                </a:solidFill>
              </a:rPr>
              <a:t> </a:t>
            </a:r>
            <a:r>
              <a:rPr lang="hr-HR" altLang="de-DE" sz="2400" i="1" dirty="0">
                <a:solidFill>
                  <a:srgbClr val="333333"/>
                </a:solidFill>
              </a:rPr>
              <a:t>dio</a:t>
            </a:r>
            <a:r>
              <a:rPr lang="en-AU" altLang="de-DE" sz="2400" i="1" dirty="0">
                <a:solidFill>
                  <a:srgbClr val="333333"/>
                </a:solidFill>
              </a:rPr>
              <a:t> </a:t>
            </a:r>
            <a:r>
              <a:rPr lang="hr-HR" altLang="de-DE" sz="2400" dirty="0">
                <a:solidFill>
                  <a:srgbClr val="333333"/>
                </a:solidFill>
              </a:rPr>
              <a:t>odgovornosti</a:t>
            </a:r>
            <a:r>
              <a:rPr lang="en-AU" altLang="de-DE" sz="2400" dirty="0">
                <a:solidFill>
                  <a:srgbClr val="333333"/>
                </a:solidFill>
              </a:rPr>
              <a:t>, </a:t>
            </a:r>
            <a:r>
              <a:rPr lang="hr-HR" altLang="de-DE" sz="2400" dirty="0">
                <a:solidFill>
                  <a:srgbClr val="333333"/>
                </a:solidFill>
              </a:rPr>
              <a:t>ali drugi važni faktori se trebaju uzeti u obzir</a:t>
            </a:r>
            <a:r>
              <a:rPr lang="en-AU" altLang="de-DE" sz="2400" dirty="0">
                <a:solidFill>
                  <a:srgbClr val="333333"/>
                </a:solidFill>
              </a:rPr>
              <a:t> </a:t>
            </a:r>
            <a:r>
              <a:rPr lang="hr-HR" altLang="de-DE" sz="2400" dirty="0">
                <a:solidFill>
                  <a:srgbClr val="333333"/>
                </a:solidFill>
              </a:rPr>
              <a:t>takođe</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II: </a:t>
            </a:r>
            <a:r>
              <a:rPr lang="en-AU" altLang="de-DE" sz="2400" dirty="0">
                <a:solidFill>
                  <a:srgbClr val="333333"/>
                </a:solidFill>
              </a:rPr>
              <a:t>An</a:t>
            </a:r>
            <a:r>
              <a:rPr lang="hr-HR" altLang="de-DE" sz="2400" dirty="0">
                <a:solidFill>
                  <a:srgbClr val="333333"/>
                </a:solidFill>
              </a:rPr>
              <a:t>a</a:t>
            </a:r>
            <a:r>
              <a:rPr lang="en-AU" altLang="de-DE" sz="2400" dirty="0">
                <a:solidFill>
                  <a:srgbClr val="333333"/>
                </a:solidFill>
              </a:rPr>
              <a:t> </a:t>
            </a:r>
            <a:r>
              <a:rPr lang="hr-HR" altLang="de-DE" sz="2400" dirty="0">
                <a:solidFill>
                  <a:srgbClr val="333333"/>
                </a:solidFill>
              </a:rPr>
              <a:t>ima novu epizodu psihoze</a:t>
            </a:r>
            <a:r>
              <a:rPr lang="en-AU" altLang="de-DE" sz="2400" dirty="0">
                <a:solidFill>
                  <a:srgbClr val="333333"/>
                </a:solidFill>
              </a:rPr>
              <a:t>!</a:t>
            </a:r>
          </a:p>
          <a:p>
            <a:pPr lvl="0" defTabSz="914400" fontAlgn="base"/>
            <a:r>
              <a:rPr lang="hr-HR" altLang="de-DE" sz="2400" dirty="0">
                <a:solidFill>
                  <a:srgbClr val="004992"/>
                </a:solidFill>
              </a:rPr>
              <a:t>Njeno vjerovanje</a:t>
            </a:r>
            <a:r>
              <a:rPr lang="en-AU" altLang="de-DE" sz="2400" dirty="0">
                <a:solidFill>
                  <a:srgbClr val="004992"/>
                </a:solidFill>
              </a:rPr>
              <a:t>: </a:t>
            </a:r>
            <a:r>
              <a:rPr lang="hr-HR" altLang="de-DE" sz="2400" dirty="0">
                <a:solidFill>
                  <a:srgbClr val="333333"/>
                </a:solidFill>
              </a:rPr>
              <a:t>Nova epizoda je uzrokovana sjećanjem</a:t>
            </a:r>
            <a:r>
              <a:rPr lang="en-GB" altLang="de-DE" sz="2400" dirty="0">
                <a:solidFill>
                  <a:srgbClr val="333333"/>
                </a:solidFill>
              </a:rPr>
              <a:t> </a:t>
            </a:r>
            <a:r>
              <a:rPr lang="hr-HR" altLang="de-DE" sz="2400" dirty="0">
                <a:solidFill>
                  <a:srgbClr val="333333"/>
                </a:solidFill>
              </a:rPr>
              <a:t>kad</a:t>
            </a:r>
            <a:r>
              <a:rPr lang="en-GB" altLang="de-DE" sz="2400" dirty="0">
                <a:solidFill>
                  <a:srgbClr val="333333"/>
                </a:solidFill>
              </a:rPr>
              <a:t> </a:t>
            </a:r>
            <a:r>
              <a:rPr lang="hr-HR" altLang="de-DE" sz="2400" dirty="0">
                <a:solidFill>
                  <a:srgbClr val="333333"/>
                </a:solidFill>
              </a:rPr>
              <a:t>je na ulici slučajno naletjela na njenog bivšeg muža</a:t>
            </a:r>
            <a:r>
              <a:rPr lang="en-GB" altLang="de-DE" sz="2400" dirty="0">
                <a:solidFill>
                  <a:srgbClr val="333333"/>
                </a:solidFill>
              </a:rPr>
              <a:t>. </a:t>
            </a:r>
            <a:r>
              <a:rPr lang="hr-HR" altLang="de-DE" sz="2400" dirty="0">
                <a:solidFill>
                  <a:srgbClr val="333333"/>
                </a:solidFill>
              </a:rPr>
              <a:t>Svađali su se mnogo tokom braka</a:t>
            </a:r>
            <a:r>
              <a:rPr lang="en-GB" altLang="de-DE" sz="2400" dirty="0">
                <a:solidFill>
                  <a:srgbClr val="333333"/>
                </a:solidFill>
              </a:rPr>
              <a:t>.</a:t>
            </a:r>
            <a:endParaRPr lang="de-DE" altLang="de-DE" sz="2400" dirty="0">
              <a:solidFill>
                <a:srgbClr val="333333"/>
              </a:solidFill>
            </a:endParaRPr>
          </a:p>
          <a:p>
            <a:pPr lvl="0" defTabSz="914400" fontAlgn="base"/>
            <a:r>
              <a:rPr lang="hr-HR" altLang="de-DE" sz="2400" dirty="0">
                <a:solidFill>
                  <a:srgbClr val="004992"/>
                </a:solidFill>
              </a:rPr>
              <a:t>Dodatni faktori</a:t>
            </a:r>
            <a:r>
              <a:rPr lang="en-AU" altLang="de-DE" sz="2400" dirty="0">
                <a:solidFill>
                  <a:srgbClr val="004992"/>
                </a:solidFill>
              </a:rPr>
              <a:t>: </a:t>
            </a:r>
            <a:r>
              <a:rPr lang="hr-HR" altLang="de-DE" sz="2400" dirty="0">
                <a:solidFill>
                  <a:srgbClr val="333333"/>
                </a:solidFill>
              </a:rPr>
              <a:t>Ovo bi mogao biti mogući razlog</a:t>
            </a:r>
            <a:r>
              <a:rPr lang="en-GB" altLang="de-DE" sz="2400" dirty="0">
                <a:solidFill>
                  <a:srgbClr val="333333"/>
                </a:solidFill>
              </a:rPr>
              <a:t>, </a:t>
            </a:r>
            <a:r>
              <a:rPr lang="hr-HR" altLang="de-DE" sz="2400" dirty="0">
                <a:solidFill>
                  <a:srgbClr val="333333"/>
                </a:solidFill>
              </a:rPr>
              <a:t>ali postoje dodatni faktori</a:t>
            </a:r>
            <a:r>
              <a:rPr lang="en-GB" altLang="de-DE" sz="2400" dirty="0">
                <a:solidFill>
                  <a:srgbClr val="333333"/>
                </a:solidFill>
              </a:rPr>
              <a:t>: An</a:t>
            </a:r>
            <a:r>
              <a:rPr lang="hr-HR" altLang="de-DE" sz="2400" dirty="0">
                <a:solidFill>
                  <a:srgbClr val="333333"/>
                </a:solidFill>
              </a:rPr>
              <a:t>a</a:t>
            </a:r>
            <a:r>
              <a:rPr lang="en-GB" altLang="de-DE" sz="2400" dirty="0">
                <a:solidFill>
                  <a:srgbClr val="333333"/>
                </a:solidFill>
              </a:rPr>
              <a:t> </a:t>
            </a:r>
            <a:r>
              <a:rPr lang="hr-HR" altLang="de-DE" sz="2400" dirty="0">
                <a:solidFill>
                  <a:srgbClr val="333333"/>
                </a:solidFill>
              </a:rPr>
              <a:t>je prestala da pije lijekove</a:t>
            </a:r>
            <a:r>
              <a:rPr lang="en-GB" altLang="de-DE" sz="2400" dirty="0">
                <a:solidFill>
                  <a:srgbClr val="333333"/>
                </a:solidFill>
              </a:rPr>
              <a:t>. </a:t>
            </a:r>
            <a:r>
              <a:rPr lang="hr-HR" altLang="de-DE" sz="2400" dirty="0">
                <a:solidFill>
                  <a:srgbClr val="333333"/>
                </a:solidFill>
              </a:rPr>
              <a:t>Imala je probleme na poslu</a:t>
            </a:r>
            <a:r>
              <a:rPr lang="en-GB" altLang="de-DE" sz="2400" dirty="0">
                <a:solidFill>
                  <a:srgbClr val="333333"/>
                </a:solidFill>
              </a:rPr>
              <a:t> </a:t>
            </a:r>
            <a:r>
              <a:rPr lang="hr-HR" altLang="de-DE" sz="2400" dirty="0">
                <a:solidFill>
                  <a:srgbClr val="333333"/>
                </a:solidFill>
              </a:rPr>
              <a:t>i</a:t>
            </a:r>
            <a:r>
              <a:rPr lang="en-GB" altLang="de-DE" sz="2400" dirty="0">
                <a:solidFill>
                  <a:srgbClr val="333333"/>
                </a:solidFill>
              </a:rPr>
              <a:t> </a:t>
            </a:r>
            <a:r>
              <a:rPr lang="hr-HR" altLang="de-DE" sz="2400" dirty="0">
                <a:solidFill>
                  <a:srgbClr val="333333"/>
                </a:solidFill>
              </a:rPr>
              <a:t>brine da bi mogla izgubiti posao</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536950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007965558"/>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Vic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Doctor greating patient [sic]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dirty="0">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b="0" i="0" u="none">
                          <a:solidFill>
                            <a:srgbClr val="333333"/>
                          </a:solidFill>
                          <a:latin typeface="Calibri Light"/>
                          <a:cs typeface="Verdana"/>
                        </a:rPr>
                        <a:t>A doctor is shaking a patient’s hand/Ein Arzt schüttelt einem Patienten die Hand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Benny-Kristin Fischer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 - -</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b="0" i="0" u="none" dirty="0">
                          <a:solidFill>
                            <a:srgbClr val="333333"/>
                          </a:solidFill>
                          <a:latin typeface="Calibri Light"/>
                          <a:cs typeface="Verdana"/>
                        </a:rPr>
                        <a:t>Produced for the MCT/Anfertigung für das MKT; © Arbeitsgruppe Neuropsychologie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Various motives: pupil, ice hockey player/ Verschiedene Motive: Schüler, Eishockeyspieler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Bdunnette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DSCF0486</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dirty="0">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b="0" i="0" u="none">
                          <a:solidFill>
                            <a:srgbClr val="333333"/>
                          </a:solidFill>
                          <a:latin typeface="Calibri Light"/>
                          <a:cs typeface="Verdana"/>
                        </a:rPr>
                        <a:t>A friend is talking behind your back (wispering)/Freundin hat hinter Ihrem Rücken geredet (flüstern)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a:solidFill>
                            <a:srgbClr val="333333"/>
                          </a:solidFill>
                          <a:latin typeface="Calibri Light"/>
                          <a:cs typeface="Verdana"/>
                        </a:rPr>
                        <a:t>rileyroxx</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Job Interview #2</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dirty="0">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b="0" i="0" u="none">
                          <a:solidFill>
                            <a:srgbClr val="333333"/>
                          </a:solidFill>
                          <a:latin typeface="Calibri Light"/>
                          <a:cs typeface="Verdana"/>
                        </a:rPr>
                        <a:t>You are invited for a job interview (man dressed in grey shirt + tie)/Vorstellungsgespräch (Mann in schwarzem Hemd u. Krawatte)</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a:solidFill>
                            <a:srgbClr val="333333"/>
                          </a:solidFill>
                          <a:latin typeface="Calibri Light"/>
                          <a:cs typeface="Verdana"/>
                        </a:rPr>
                        <a:t>bre pettis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b="0" i="0" u="none" spc="-5">
                          <a:solidFill>
                            <a:srgbClr val="333333"/>
                          </a:solidFill>
                          <a:latin typeface="Calibri Light"/>
                          <a:cs typeface="Verdana"/>
                        </a:rPr>
                        <a:t>This is what the webcam sees through a peephole </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b="0" i="0" u="none">
                          <a:solidFill>
                            <a:srgbClr val="333333"/>
                          </a:solidFill>
                          <a:latin typeface="Calibri Light"/>
                          <a:cs typeface="Verdana"/>
                        </a:rPr>
                        <a:t>A friend is unpleasantly surprised by your spontaneous visit (man in a spyhole)/Eine Freundin ist von ihrem Besuch unangenehm überrascht (Mann im Spion)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a:solidFill>
                            <a:srgbClr val="333333"/>
                          </a:solidFill>
                          <a:latin typeface="Calibri Light"/>
                          <a:cs typeface="Verdana"/>
                        </a:rPr>
                        <a:t>yanec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laughter workshop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b="0" i="0" u="none">
                          <a:solidFill>
                            <a:srgbClr val="333333"/>
                          </a:solidFill>
                          <a:latin typeface="Calibri Light"/>
                          <a:cs typeface="Verdana"/>
                        </a:rPr>
                        <a:t>Other people laugh while you are talking (celebration)/Andere fangen an zu lachen, während Sie reden (Feier)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b="0" i="0" u="none">
                          <a:solidFill>
                            <a:srgbClr val="333333"/>
                          </a:solidFill>
                          <a:latin typeface="Calibri Light"/>
                          <a:cs typeface="Verdana"/>
                        </a:rPr>
                        <a:t>Heidi Wittwer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schreiende Hand</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spc="-5" dirty="0">
                          <a:solidFill>
                            <a:srgbClr val="333333"/>
                          </a:solidFill>
                          <a:latin typeface="Calibri Light"/>
                          <a:cs typeface="Verdana"/>
                        </a:rPr>
                        <a:t>PP</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Screaming hand/Schreiende Hand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zen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zen driving home - day 14</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dirty="0">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b="0" i="0" u="none" dirty="0">
                          <a:solidFill>
                            <a:srgbClr val="333333"/>
                          </a:solidFill>
                          <a:latin typeface="Calibri Light"/>
                          <a:cs typeface="Verdana"/>
                        </a:rPr>
                        <a:t>A friend gives you a lift home (man in the car)/ </a:t>
                      </a:r>
                    </a:p>
                    <a:p>
                      <a:pPr marL="92075" marR="100965">
                        <a:lnSpc>
                          <a:spcPct val="100000"/>
                        </a:lnSpc>
                        <a:spcBef>
                          <a:spcPts val="360"/>
                        </a:spcBef>
                      </a:pPr>
                      <a:r>
                        <a:rPr lang="de-DE" sz="1000" b="0" i="0" u="none" dirty="0">
                          <a:solidFill>
                            <a:srgbClr val="333333"/>
                          </a:solidFill>
                          <a:latin typeface="Calibri Light"/>
                          <a:cs typeface="Verdana"/>
                        </a:rPr>
                        <a:t>Ein Freund hat sie nach Hause gefahren (Mann im Auto) </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b="0" i="0" u="none">
                          <a:solidFill>
                            <a:srgbClr val="333333"/>
                          </a:solidFill>
                          <a:latin typeface="Calibri Light"/>
                          <a:cs typeface="Verdana"/>
                        </a:rPr>
                        <a:t>Jswieringa</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a:solidFill>
                            <a:srgbClr val="333333"/>
                          </a:solidFill>
                          <a:latin typeface="Calibri Light"/>
                          <a:cs typeface="Verdana"/>
                        </a:rPr>
                        <a:t>Quarter Past three</a:t>
                      </a:r>
                      <a:endParaRPr sz="1000" b="0" i="0" u="none">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b="0" i="0" u="none" dirty="0">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b="0" i="0" u="none" dirty="0">
                          <a:solidFill>
                            <a:srgbClr val="333333"/>
                          </a:solidFill>
                          <a:latin typeface="Calibri Light"/>
                          <a:cs typeface="Verdana"/>
                        </a:rPr>
                        <a:t>A friend did not show up for a meeting with you (clock)/</a:t>
                      </a:r>
                      <a:r>
                        <a:rPr lang="en-US" sz="1000" b="0" i="0" u="none" dirty="0" err="1">
                          <a:solidFill>
                            <a:srgbClr val="333333"/>
                          </a:solidFill>
                          <a:latin typeface="Calibri Light"/>
                          <a:cs typeface="Verdana"/>
                        </a:rPr>
                        <a:t>Ein</a:t>
                      </a:r>
                      <a:r>
                        <a:rPr lang="en-US" sz="1000" b="0" i="0" u="none" dirty="0">
                          <a:solidFill>
                            <a:srgbClr val="333333"/>
                          </a:solidFill>
                          <a:latin typeface="Calibri Light"/>
                          <a:cs typeface="Verdana"/>
                        </a:rPr>
                        <a:t> Freund </a:t>
                      </a:r>
                      <a:r>
                        <a:rPr lang="en-US" sz="1000" b="0" i="0" u="none" dirty="0" err="1">
                          <a:solidFill>
                            <a:srgbClr val="333333"/>
                          </a:solidFill>
                          <a:latin typeface="Calibri Light"/>
                          <a:cs typeface="Verdana"/>
                        </a:rPr>
                        <a:t>versetzt</a:t>
                      </a:r>
                      <a:r>
                        <a:rPr lang="en-US" sz="1000" b="0" i="0" u="none" dirty="0">
                          <a:solidFill>
                            <a:srgbClr val="333333"/>
                          </a:solidFill>
                          <a:latin typeface="Calibri Light"/>
                          <a:cs typeface="Verdana"/>
                        </a:rPr>
                        <a:t> </a:t>
                      </a:r>
                      <a:r>
                        <a:rPr lang="en-US" sz="1000" b="0" i="0" u="none" dirty="0" err="1">
                          <a:solidFill>
                            <a:srgbClr val="333333"/>
                          </a:solidFill>
                          <a:latin typeface="Calibri Light"/>
                          <a:cs typeface="Verdana"/>
                        </a:rPr>
                        <a:t>sie</a:t>
                      </a:r>
                      <a:r>
                        <a:rPr lang="en-US" sz="1000" b="0" i="0" u="none" dirty="0">
                          <a:solidFill>
                            <a:srgbClr val="333333"/>
                          </a:solidFill>
                          <a:latin typeface="Calibri Light"/>
                          <a:cs typeface="Verdana"/>
                        </a:rPr>
                        <a:t> (</a:t>
                      </a:r>
                      <a:r>
                        <a:rPr lang="en-US" sz="1000" b="0" i="0" u="none" dirty="0" err="1">
                          <a:solidFill>
                            <a:srgbClr val="333333"/>
                          </a:solidFill>
                          <a:latin typeface="Calibri Light"/>
                          <a:cs typeface="Verdana"/>
                        </a:rPr>
                        <a:t>Wanduhr</a:t>
                      </a:r>
                      <a:r>
                        <a:rPr lang="en-US" sz="1000" b="0" i="0" u="none" dirty="0">
                          <a:solidFill>
                            <a:srgbClr val="333333"/>
                          </a:solidFill>
                          <a:latin typeface="Calibri Light"/>
                          <a:cs typeface="Verdana"/>
                        </a:rPr>
                        <a:t>)</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b="0" i="0" u="none">
                          <a:solidFill>
                            <a:srgbClr val="333333"/>
                          </a:solidFill>
                          <a:latin typeface="Calibri Light"/>
                          <a:cs typeface="Verdana"/>
                        </a:rPr>
                        <a:t>Rocketjim54</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spc="-5">
                          <a:solidFill>
                            <a:srgbClr val="333333"/>
                          </a:solidFill>
                          <a:latin typeface="Calibri Light"/>
                          <a:cs typeface="Verdana"/>
                        </a:rPr>
                        <a:t>mail box</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dirty="0">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dirty="0">
                          <a:solidFill>
                            <a:srgbClr val="333333"/>
                          </a:solidFill>
                          <a:latin typeface="Calibri Light"/>
                          <a:cs typeface="Verdana"/>
                        </a:rPr>
                        <a:t>Postcard (mailbox)/</a:t>
                      </a:r>
                      <a:r>
                        <a:rPr lang="en-US" sz="1000" b="0" i="0" u="none" dirty="0" err="1">
                          <a:solidFill>
                            <a:srgbClr val="333333"/>
                          </a:solidFill>
                          <a:latin typeface="Calibri Light"/>
                          <a:cs typeface="Verdana"/>
                        </a:rPr>
                        <a:t>Postkarte</a:t>
                      </a:r>
                      <a:r>
                        <a:rPr lang="en-US" sz="1000" b="0" i="0" u="none" dirty="0">
                          <a:solidFill>
                            <a:srgbClr val="333333"/>
                          </a:solidFill>
                          <a:latin typeface="Calibri Light"/>
                          <a:cs typeface="Verdana"/>
                        </a:rPr>
                        <a:t> (</a:t>
                      </a:r>
                      <a:r>
                        <a:rPr lang="en-US" sz="1000" b="0" i="0" u="none" dirty="0" err="1">
                          <a:solidFill>
                            <a:srgbClr val="333333"/>
                          </a:solidFill>
                          <a:latin typeface="Calibri Light"/>
                          <a:cs typeface="Verdana"/>
                        </a:rPr>
                        <a:t>Briefkasten</a:t>
                      </a:r>
                      <a:r>
                        <a:rPr lang="en-US" sz="1000" b="0" i="0" u="none" dirty="0">
                          <a:solidFill>
                            <a:srgbClr val="333333"/>
                          </a:solidFill>
                          <a:latin typeface="Calibri Light"/>
                          <a:cs typeface="Verdana"/>
                        </a:rPr>
                        <a:t>)</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Metakognitivni Trening 1 – Pripisivanje:Prebacivanje krivice i preuzimanje zasluga</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228090140"/>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b="0" i="0" u="none">
                          <a:solidFill>
                            <a:srgbClr val="333333"/>
                          </a:solidFill>
                          <a:latin typeface="Calibri Light"/>
                          <a:cs typeface="Verdana"/>
                        </a:rPr>
                        <a:t>trekguy</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rear view side mirror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b="0" i="0" u="none">
                          <a:solidFill>
                            <a:srgbClr val="333333"/>
                          </a:solidFill>
                          <a:latin typeface="Calibri Light"/>
                          <a:cs typeface="Verdana"/>
                        </a:rPr>
                        <a:t>A car has been driving behind you for some time (rearview mirror of the car)/Ein Wagen fährt längere Zeit hinter ihnen her (Rückspiegel e. Autos)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The Jamoker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spc="-5">
                          <a:solidFill>
                            <a:srgbClr val="333333"/>
                          </a:solidFill>
                          <a:latin typeface="Calibri Light"/>
                          <a:cs typeface="Verdana"/>
                        </a:rPr>
                        <a:t>Missed The Bus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Bus passing by/Der Bus fährt weg</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*MarS</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wine II</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b="0" i="0" u="none">
                          <a:solidFill>
                            <a:srgbClr val="333333"/>
                          </a:solidFill>
                          <a:latin typeface="Calibri Light"/>
                          <a:cs typeface="Verdana"/>
                        </a:rPr>
                        <a:t>A neighbour invited you for a drink (Glass of white wine)/Nachbar hat sie auf ein Gläschen eingeladen (Glas m. Weiswein)</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heater</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b="0" i="0" u="none">
                          <a:solidFill>
                            <a:srgbClr val="333333"/>
                          </a:solidFill>
                          <a:latin typeface="Calibri Light"/>
                          <a:cs typeface="Verdana"/>
                        </a:rPr>
                        <a:t>flickr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Commute (reading gang signs)</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b="0" i="0" u="none">
                          <a:solidFill>
                            <a:srgbClr val="333333"/>
                          </a:solidFill>
                          <a:latin typeface="Calibri Light"/>
                          <a:cs typeface="Verdana"/>
                        </a:rPr>
                        <a:t>Reading the newspaper/Zeitungsleser</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b="0" i="0" u="none" spc="-5">
                          <a:solidFill>
                            <a:srgbClr val="333333"/>
                          </a:solidFill>
                          <a:latin typeface="Calibri Light"/>
                          <a:cs typeface="Verdana"/>
                        </a:rPr>
                        <a:t>Katrin Ze.</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b="0" i="0" u="none" spc="-5">
                          <a:solidFill>
                            <a:srgbClr val="333333"/>
                          </a:solidFill>
                          <a:latin typeface="Calibri Light"/>
                          <a:cs typeface="Verdana"/>
                        </a:rPr>
                        <a:t>fotocommunity</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spc="-5">
                          <a:solidFill>
                            <a:srgbClr val="333333"/>
                          </a:solidFill>
                          <a:latin typeface="Calibri Light"/>
                          <a:cs typeface="Verdana"/>
                        </a:rPr>
                        <a:t>enttäuscht</a:t>
                      </a:r>
                      <a:endParaRPr sz="1000" b="0" i="0" u="none">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b="0" i="0" u="none">
                          <a:solidFill>
                            <a:srgbClr val="333333"/>
                          </a:solidFill>
                          <a:latin typeface="Calibri Light"/>
                          <a:cs typeface="Verdana"/>
                        </a:rPr>
                        <a:t>A friend thinks you are unfair/Ein Freund findet sie unfair (in der Ecke kauernde Frau)</a:t>
                      </a:r>
                      <a:endParaRPr sz="1000" b="0" i="0" u="none"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b="0" i="0" u="none" spc="-5">
                          <a:solidFill>
                            <a:srgbClr val="333333"/>
                          </a:solidFill>
                          <a:latin typeface="Calibri Light"/>
                          <a:cs typeface="Verdana"/>
                        </a:rPr>
                        <a:t>judge mental</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b="0" i="0" u="none">
                          <a:solidFill>
                            <a:srgbClr val="333333"/>
                          </a:solidFill>
                          <a:latin typeface="Calibri Light"/>
                          <a:cs typeface="Verdana"/>
                        </a:rPr>
                        <a:t>flickr</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b="0" i="0" u="none" spc="-5">
                          <a:solidFill>
                            <a:srgbClr val="333333"/>
                          </a:solidFill>
                          <a:latin typeface="Calibri Light"/>
                          <a:cs typeface="Verdana"/>
                        </a:rPr>
                        <a:t>The Fluoride uncertainty Theory</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b="0" i="0" u="none">
                          <a:solidFill>
                            <a:srgbClr val="333333"/>
                          </a:solidFill>
                          <a:latin typeface="Calibri Light"/>
                          <a:cs typeface="Verdana"/>
                        </a:rPr>
                        <a:t>CC</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b="0" i="0" u="none" dirty="0">
                          <a:solidFill>
                            <a:srgbClr val="333333"/>
                          </a:solidFill>
                          <a:latin typeface="Calibri Light"/>
                          <a:cs typeface="Verdana"/>
                        </a:rPr>
                        <a:t>A friend thinks you are smart (Albert Einstein)/ Ein Freund findet sie klug (Einstein)</a:t>
                      </a:r>
                      <a:endParaRPr sz="1000" b="0" i="0" u="none"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5107</Words>
  <Application>Microsoft Office PowerPoint</Application>
  <PresentationFormat>Benutzerdefiniert</PresentationFormat>
  <Paragraphs>640</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57</vt:i4>
      </vt:variant>
    </vt:vector>
  </HeadingPairs>
  <TitlesOfParts>
    <vt:vector size="65" baseType="lpstr">
      <vt:lpstr>Verdana</vt:lpstr>
      <vt:lpstr>Arial</vt:lpstr>
      <vt:lpstr>WingDings</vt:lpstr>
      <vt:lpstr>WingDings</vt:lpstr>
      <vt:lpstr>Symbol</vt:lpstr>
      <vt:lpstr>Calibri Light</vt:lpstr>
      <vt:lpstr>Times New Roman</vt:lpstr>
      <vt:lpstr>UKE_PPT-Vorlage_16zu9</vt:lpstr>
      <vt:lpstr>MKT 1 B – Pripisivanje: Prebacivanje krivice i preuzimanje zasluga</vt:lpstr>
      <vt:lpstr>Pripisivanje: Prebacivanje krivice i preuzimanje zasluga</vt:lpstr>
      <vt:lpstr>Pripisivanje: Prebacivanje krivice i preuzimanje zasluga</vt:lpstr>
      <vt:lpstr>Pripisivanje: Prebacivanje krivice i preuzimanje zasluga</vt:lpstr>
      <vt:lpstr>Objašnjenja</vt:lpstr>
      <vt:lpstr>Objašnjenja</vt:lpstr>
      <vt:lpstr>Objašnjenja</vt:lpstr>
      <vt:lpstr>Prebacivanje krivice i preuzimanje zasluga</vt:lpstr>
      <vt:lpstr>Otpuštaju te iz bolnice gotovo bez simptoma.</vt:lpstr>
      <vt:lpstr>Otpuštaju te iz bolnice gotovo bez simptoma.</vt:lpstr>
      <vt:lpstr>Otpuštaju te iz bolnice gotovo bez simptoma.</vt:lpstr>
      <vt:lpstr>Otpuštaju te iz bolnice gotovo bez simptoma.</vt:lpstr>
      <vt:lpstr>Otpuštaju te iz bolnice gotovo bez simptoma.</vt:lpstr>
      <vt:lpstr>Efekti određenih stilova pripisivanja na negativne događaje!</vt:lpstr>
      <vt:lpstr>Efekti određenih stilova pripisivanja na negativne događaje!</vt:lpstr>
      <vt:lpstr>Efekti određenih stilova pripisivanja na negativne događaje!</vt:lpstr>
      <vt:lpstr>Efekti određenih stilova pripisivanja na negativne događaje!</vt:lpstr>
      <vt:lpstr>Efekti određenih stilova pripisivanja na negativne događaje!</vt:lpstr>
      <vt:lpstr>Efekti određenih stilova pripisivanja na pozitivne događaje!</vt:lpstr>
      <vt:lpstr>Efekti određenih stilova pripisivanja na pozitivne događaje!</vt:lpstr>
      <vt:lpstr>Efekti određenih stilova pripisivanja na pozitivne događaje!</vt:lpstr>
      <vt:lpstr>Efekti određenih stilova pripisivanja na pozitivne događaje!</vt:lpstr>
      <vt:lpstr>Efekti određenih stilova pripisivanja na pozitivne događaje!</vt:lpstr>
      <vt:lpstr>Zašto mi ovo radimo?</vt:lpstr>
      <vt:lpstr>Zašto mi ovo radimo?</vt:lpstr>
      <vt:lpstr>Kako bajasi pripisivanja dovode do pogrešnih shvatanja tokom psihoze – primjeri</vt:lpstr>
      <vt:lpstr>Stil Pripisivanja Cilj učenja današnjeg sastanka:</vt:lpstr>
      <vt:lpstr>Prijatelj te ogovara.</vt:lpstr>
      <vt:lpstr>Pozvali su te na razgovor za posao.</vt:lpstr>
      <vt:lpstr>Prijatelj je neprijatno iznenađen tvojom spontanom posjetom.</vt:lpstr>
      <vt:lpstr>Ljudi se smiju dok pričaš.</vt:lpstr>
      <vt:lpstr>Dajte neke lične primjere!</vt:lpstr>
      <vt:lpstr>Unutrašnji glas ti kaže da nisi dobra osoba.</vt:lpstr>
      <vt:lpstr>Unutrašnji glas ti kaže da nisi dobra osoba.</vt:lpstr>
      <vt:lpstr>Unutrašnji glas ti kaže da nisi dobra osoba.</vt:lpstr>
      <vt:lpstr>Čuti glasove Naše misli ili upravljanje iz daljine? Za i Protiv</vt:lpstr>
      <vt:lpstr>Čuti glasove Naše misli ili upravljanje iz daljine? Za i Protiv</vt:lpstr>
      <vt:lpstr>Čuti glasove Naše misli ili upravljanje iz daljine? Za i Protiv</vt:lpstr>
      <vt:lpstr>Čuti glasove Naše misli ili upravljanje iz daljine? Za i Protiv</vt:lpstr>
      <vt:lpstr>Čuti glasove Naše misli ili upravljanje iz daljine? Za i Protiv</vt:lpstr>
      <vt:lpstr>Prijatelj te je prevezao do kuće.</vt:lpstr>
      <vt:lpstr>Prijatelj se nije pojavio da bi se vidio sa tobom.</vt:lpstr>
      <vt:lpstr>Prijatelj ti nije poslao razglednicu.</vt:lpstr>
      <vt:lpstr>Neko vozi auto iza tebe već neko određeno vrijeme.</vt:lpstr>
      <vt:lpstr>Autobus ti odlazi “ispred nosa”.</vt:lpstr>
      <vt:lpstr>Komšija te je pozvao na piće.</vt:lpstr>
      <vt:lpstr>Već određeno vrijeme, jedan čovjek je čitao novine ispred tvojih vrata.</vt:lpstr>
      <vt:lpstr>Prijatelj misli da nisi fer.</vt:lpstr>
      <vt:lpstr>Prijatelj misli da si pametan.</vt:lpstr>
      <vt:lpstr>Prenos u svakodnevni život</vt:lpstr>
      <vt:lpstr>Prenos u svakodnevni život</vt:lpstr>
      <vt:lpstr>Prenos u svakodnevni život</vt:lpstr>
      <vt:lpstr>Kako je ovo povezano sa psihozom?</vt:lpstr>
      <vt:lpstr>Kako je ovo povezano sa psihozom?</vt:lpstr>
      <vt:lpstr>Hvala Vam na pažnji!</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268</cp:revision>
  <dcterms:created xsi:type="dcterms:W3CDTF">2004-10-11T13:21:01Z</dcterms:created>
  <dcterms:modified xsi:type="dcterms:W3CDTF">2022-11-21T11:00:12Z</dcterms:modified>
</cp:coreProperties>
</file>