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9" r:id="rId1"/>
  </p:sldMasterIdLst>
  <p:notesMasterIdLst>
    <p:notesMasterId r:id="rId47"/>
  </p:notesMasterIdLst>
  <p:handoutMasterIdLst>
    <p:handoutMasterId r:id="rId48"/>
  </p:handoutMasterIdLst>
  <p:sldIdLst>
    <p:sldId id="459" r:id="rId2"/>
    <p:sldId id="390" r:id="rId3"/>
    <p:sldId id="391" r:id="rId4"/>
    <p:sldId id="392" r:id="rId5"/>
    <p:sldId id="393" r:id="rId6"/>
    <p:sldId id="388" r:id="rId7"/>
    <p:sldId id="397" r:id="rId8"/>
    <p:sldId id="443" r:id="rId9"/>
    <p:sldId id="442" r:id="rId10"/>
    <p:sldId id="399" r:id="rId11"/>
    <p:sldId id="445" r:id="rId12"/>
    <p:sldId id="444" r:id="rId13"/>
    <p:sldId id="407" r:id="rId14"/>
    <p:sldId id="400" r:id="rId15"/>
    <p:sldId id="446" r:id="rId16"/>
    <p:sldId id="332" r:id="rId17"/>
    <p:sldId id="401" r:id="rId18"/>
    <p:sldId id="447" r:id="rId19"/>
    <p:sldId id="386" r:id="rId20"/>
    <p:sldId id="402" r:id="rId21"/>
    <p:sldId id="448" r:id="rId22"/>
    <p:sldId id="427" r:id="rId23"/>
    <p:sldId id="449" r:id="rId24"/>
    <p:sldId id="418" r:id="rId25"/>
    <p:sldId id="419" r:id="rId26"/>
    <p:sldId id="429" r:id="rId27"/>
    <p:sldId id="451" r:id="rId28"/>
    <p:sldId id="450" r:id="rId29"/>
    <p:sldId id="432" r:id="rId30"/>
    <p:sldId id="454" r:id="rId31"/>
    <p:sldId id="453" r:id="rId32"/>
    <p:sldId id="452" r:id="rId33"/>
    <p:sldId id="435" r:id="rId34"/>
    <p:sldId id="455" r:id="rId35"/>
    <p:sldId id="434" r:id="rId36"/>
    <p:sldId id="456" r:id="rId37"/>
    <p:sldId id="457" r:id="rId38"/>
    <p:sldId id="424" r:id="rId39"/>
    <p:sldId id="425" r:id="rId40"/>
    <p:sldId id="426" r:id="rId41"/>
    <p:sldId id="403" r:id="rId42"/>
    <p:sldId id="458" r:id="rId43"/>
    <p:sldId id="369" r:id="rId44"/>
    <p:sldId id="438" r:id="rId45"/>
    <p:sldId id="408" r:id="rId46"/>
  </p:sldIdLst>
  <p:sldSz cx="12195175" cy="6858000"/>
  <p:notesSz cx="7099300" cy="10234613"/>
  <p:embeddedFontLst>
    <p:embeddedFont>
      <p:font typeface="Calibri Light" panose="020F0302020204030204" pitchFamily="34" charset="0"/>
      <p:regular r:id="rId49"/>
      <p:italic r:id="rId50"/>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748" autoAdjust="0"/>
    <p:restoredTop sz="94660" autoAdjust="0"/>
  </p:normalViewPr>
  <p:slideViewPr>
    <p:cSldViewPr>
      <p:cViewPr varScale="1">
        <p:scale>
          <a:sx n="67" d="100"/>
          <a:sy n="67" d="100"/>
        </p:scale>
        <p:origin x="948"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3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panose="020B0604020202020204" pitchFamily="34" charset="0"/>
              </a:defRPr>
            </a:lvl1pPr>
          </a:lstStyle>
          <a:p>
            <a:pPr>
              <a:defRPr/>
            </a:pPr>
            <a:fld id="{57D45F11-6D7C-4A64-AF5C-14401F9E9B14}" type="slidenum">
              <a:rPr lang="en-US"/>
              <a:pPr>
                <a:defRPr/>
              </a:pPr>
              <a:t>‹Nr.›</a:t>
            </a:fld>
            <a:endParaRPr lang="en-US"/>
          </a:p>
        </p:txBody>
      </p:sp>
    </p:spTree>
    <p:extLst>
      <p:ext uri="{BB962C8B-B14F-4D97-AF65-F5344CB8AC3E}">
        <p14:creationId xmlns:p14="http://schemas.microsoft.com/office/powerpoint/2010/main" val="30640016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atin typeface="Arial" panose="020B0604020202020204" pitchFamily="34" charset="0"/>
              </a:defRPr>
            </a:lvl1pPr>
          </a:lstStyle>
          <a:p>
            <a:pPr>
              <a:defRPr/>
            </a:pPr>
            <a:fld id="{25842A73-C97F-4DEC-9605-BB58D7346AF5}" type="slidenum">
              <a:rPr lang="en-US"/>
              <a:pPr>
                <a:defRPr/>
              </a:pPr>
              <a:t>‹Nr.›</a:t>
            </a:fld>
            <a:endParaRPr lang="en-US"/>
          </a:p>
        </p:txBody>
      </p:sp>
    </p:spTree>
    <p:extLst>
      <p:ext uri="{BB962C8B-B14F-4D97-AF65-F5344CB8AC3E}">
        <p14:creationId xmlns:p14="http://schemas.microsoft.com/office/powerpoint/2010/main" val="528205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58A057-3C7A-431A-A31C-9F4884E18538}" type="slidenum">
              <a:rPr lang="en-US" altLang="de-DE" sz="1300"/>
              <a:pPr>
                <a:spcBef>
                  <a:spcPct val="0"/>
                </a:spcBef>
              </a:pPr>
              <a:t>2</a:t>
            </a:fld>
            <a:endParaRPr lang="en-US" altLang="de-DE" sz="1300"/>
          </a:p>
        </p:txBody>
      </p:sp>
      <p:sp>
        <p:nvSpPr>
          <p:cNvPr id="9219" name="Rectangle 2"/>
          <p:cNvSpPr>
            <a:spLocks noGrp="1" noRot="1" noChangeAspect="1" noChangeArrowheads="1" noTextEdit="1"/>
          </p:cNvSpPr>
          <p:nvPr>
            <p:ph type="sldImg"/>
          </p:nvPr>
        </p:nvSpPr>
        <p:spPr>
          <a:xfrm>
            <a:off x="138113" y="768350"/>
            <a:ext cx="6823075"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4947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71F525-598F-4FAA-B8F7-CCBF25DD8EAD}" type="slidenum">
              <a:rPr lang="en-US" altLang="de-DE" sz="1300"/>
              <a:pPr>
                <a:spcBef>
                  <a:spcPct val="0"/>
                </a:spcBef>
              </a:pPr>
              <a:t>3</a:t>
            </a:fld>
            <a:endParaRPr lang="en-US" altLang="de-DE" sz="1300"/>
          </a:p>
        </p:txBody>
      </p:sp>
      <p:sp>
        <p:nvSpPr>
          <p:cNvPr id="11267" name="Rectangle 2"/>
          <p:cNvSpPr>
            <a:spLocks noGrp="1" noRot="1" noChangeAspect="1" noChangeArrowheads="1" noTextEdit="1"/>
          </p:cNvSpPr>
          <p:nvPr>
            <p:ph type="sldImg"/>
          </p:nvPr>
        </p:nvSpPr>
        <p:spPr>
          <a:xfrm>
            <a:off x="138113" y="768350"/>
            <a:ext cx="6823075"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4295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12842D-BFEE-478D-8D65-F65F904E5E69}" type="slidenum">
              <a:rPr lang="en-US" altLang="de-DE" sz="1300"/>
              <a:pPr>
                <a:spcBef>
                  <a:spcPct val="0"/>
                </a:spcBef>
              </a:pPr>
              <a:t>4</a:t>
            </a:fld>
            <a:endParaRPr lang="en-US" altLang="de-DE" sz="1300"/>
          </a:p>
        </p:txBody>
      </p:sp>
      <p:sp>
        <p:nvSpPr>
          <p:cNvPr id="13315" name="Rectangle 2"/>
          <p:cNvSpPr>
            <a:spLocks noGrp="1" noRot="1" noChangeAspect="1" noChangeArrowheads="1" noTextEdit="1"/>
          </p:cNvSpPr>
          <p:nvPr>
            <p:ph type="sldImg"/>
          </p:nvPr>
        </p:nvSpPr>
        <p:spPr>
          <a:xfrm>
            <a:off x="138113" y="768350"/>
            <a:ext cx="6823075"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9150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53F088-0B12-4251-9B8A-C0899FB6119C}" type="slidenum">
              <a:rPr lang="en-US" altLang="de-DE" sz="1300"/>
              <a:pPr>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7308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309D7E-38D0-4EFA-8D73-110F057D4567}" type="slidenum">
              <a:rPr lang="en-US" altLang="de-DE" sz="1300"/>
              <a:pPr>
                <a:spcBef>
                  <a:spcPct val="0"/>
                </a:spcBef>
              </a:pPr>
              <a:t>6</a:t>
            </a:fld>
            <a:endParaRPr lang="en-US" altLang="de-DE" sz="1300"/>
          </a:p>
        </p:txBody>
      </p:sp>
      <p:sp>
        <p:nvSpPr>
          <p:cNvPr id="17411" name="Rectangle 2"/>
          <p:cNvSpPr>
            <a:spLocks noGrp="1" noRot="1" noChangeAspect="1" noChangeArrowheads="1" noTextEdit="1"/>
          </p:cNvSpPr>
          <p:nvPr>
            <p:ph type="sldImg"/>
          </p:nvPr>
        </p:nvSpPr>
        <p:spPr>
          <a:xfrm>
            <a:off x="138113" y="768350"/>
            <a:ext cx="6823075"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7701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0B9810-D139-4ED1-ACC3-2B5A880EB40F}" type="slidenum">
              <a:rPr lang="en-US" altLang="de-DE" sz="1300"/>
              <a:pPr>
                <a:spcBef>
                  <a:spcPct val="0"/>
                </a:spcBef>
              </a:pPr>
              <a:t>7</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401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0B9810-D139-4ED1-ACC3-2B5A880EB40F}" type="slidenum">
              <a:rPr lang="en-US" altLang="de-DE" sz="1300"/>
              <a:pPr>
                <a:spcBef>
                  <a:spcPct val="0"/>
                </a:spcBef>
              </a:pPr>
              <a:t>8</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401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0B9810-D139-4ED1-ACC3-2B5A880EB40F}" type="slidenum">
              <a:rPr lang="en-US" altLang="de-DE" sz="1300"/>
              <a:pPr>
                <a:spcBef>
                  <a:spcPct val="0"/>
                </a:spcBef>
              </a:pPr>
              <a:t>9</a:t>
            </a:fld>
            <a:endParaRPr lang="en-US" altLang="de-DE" sz="1300"/>
          </a:p>
        </p:txBody>
      </p:sp>
      <p:sp>
        <p:nvSpPr>
          <p:cNvPr id="23555" name="Rectangle 2"/>
          <p:cNvSpPr>
            <a:spLocks noGrp="1" noRot="1" noChangeAspect="1" noChangeArrowheads="1" noTextEdit="1"/>
          </p:cNvSpPr>
          <p:nvPr>
            <p:ph type="sldImg"/>
          </p:nvPr>
        </p:nvSpPr>
        <p:spPr>
          <a:xfrm>
            <a:off x="138113" y="768350"/>
            <a:ext cx="6823075"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401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A4C759-061E-453E-A0AF-7464A07E0209}" type="slidenum">
              <a:rPr lang="en-US" altLang="de-DE" sz="1300"/>
              <a:pPr>
                <a:spcBef>
                  <a:spcPct val="0"/>
                </a:spcBef>
              </a:pPr>
              <a:t>10</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280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A4C759-061E-453E-A0AF-7464A07E0209}" type="slidenum">
              <a:rPr lang="en-US" altLang="de-DE" sz="1300"/>
              <a:pPr>
                <a:spcBef>
                  <a:spcPct val="0"/>
                </a:spcBef>
              </a:pPr>
              <a:t>11</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280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A4C759-061E-453E-A0AF-7464A07E0209}" type="slidenum">
              <a:rPr lang="en-US" altLang="de-DE" sz="1300"/>
              <a:pPr>
                <a:spcBef>
                  <a:spcPct val="0"/>
                </a:spcBef>
              </a:pPr>
              <a:t>12</a:t>
            </a:fld>
            <a:endParaRPr lang="en-US" altLang="de-DE" sz="1300"/>
          </a:p>
        </p:txBody>
      </p:sp>
      <p:sp>
        <p:nvSpPr>
          <p:cNvPr id="29699" name="Rectangle 2"/>
          <p:cNvSpPr>
            <a:spLocks noGrp="1" noRot="1" noChangeAspect="1" noChangeArrowheads="1" noTextEdit="1"/>
          </p:cNvSpPr>
          <p:nvPr>
            <p:ph type="sldImg"/>
          </p:nvPr>
        </p:nvSpPr>
        <p:spPr>
          <a:xfrm>
            <a:off x="138113" y="768350"/>
            <a:ext cx="6823075"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280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A1EF6A-112E-4335-A1D4-7FCAE534E231}" type="slidenum">
              <a:rPr lang="en-US" altLang="de-DE" sz="1300"/>
              <a:pPr>
                <a:spcBef>
                  <a:spcPct val="0"/>
                </a:spcBef>
              </a:pPr>
              <a:t>13</a:t>
            </a:fld>
            <a:endParaRPr lang="en-US" altLang="de-DE" sz="1300"/>
          </a:p>
        </p:txBody>
      </p:sp>
      <p:sp>
        <p:nvSpPr>
          <p:cNvPr id="31747" name="Rectangle 2"/>
          <p:cNvSpPr>
            <a:spLocks noGrp="1" noRot="1" noChangeAspect="1" noChangeArrowheads="1" noTextEdit="1"/>
          </p:cNvSpPr>
          <p:nvPr>
            <p:ph type="sldImg"/>
          </p:nvPr>
        </p:nvSpPr>
        <p:spPr>
          <a:xfrm>
            <a:off x="138113" y="768350"/>
            <a:ext cx="6823075"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3771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9D8A17-A05E-426F-BEBC-B4946001CE16}" type="slidenum">
              <a:rPr lang="en-US" altLang="de-DE" sz="1300"/>
              <a:pPr>
                <a:spcBef>
                  <a:spcPct val="0"/>
                </a:spcBef>
              </a:pPr>
              <a:t>14</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3463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9D8A17-A05E-426F-BEBC-B4946001CE16}" type="slidenum">
              <a:rPr lang="en-US" altLang="de-DE" sz="1300"/>
              <a:pPr>
                <a:spcBef>
                  <a:spcPct val="0"/>
                </a:spcBef>
              </a:pPr>
              <a:t>15</a:t>
            </a:fld>
            <a:endParaRPr lang="en-US" altLang="de-DE" sz="1300"/>
          </a:p>
        </p:txBody>
      </p:sp>
      <p:sp>
        <p:nvSpPr>
          <p:cNvPr id="35843" name="Rectangle 2"/>
          <p:cNvSpPr>
            <a:spLocks noGrp="1" noRot="1" noChangeAspect="1" noChangeArrowheads="1" noTextEdit="1"/>
          </p:cNvSpPr>
          <p:nvPr>
            <p:ph type="sldImg"/>
          </p:nvPr>
        </p:nvSpPr>
        <p:spPr>
          <a:xfrm>
            <a:off x="138113" y="768350"/>
            <a:ext cx="6823075"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34636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F74DBE-B118-4C7E-B51E-883160D3BC49}" type="slidenum">
              <a:rPr lang="en-US" altLang="de-DE" sz="1300"/>
              <a:pPr>
                <a:spcBef>
                  <a:spcPct val="0"/>
                </a:spcBef>
              </a:pPr>
              <a:t>16</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2262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C7722F-9060-4DCE-87C2-8F3D97443188}" type="slidenum">
              <a:rPr lang="en-US" altLang="de-DE" sz="1300"/>
              <a:pPr>
                <a:spcBef>
                  <a:spcPct val="0"/>
                </a:spcBef>
              </a:pPr>
              <a:t>17</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6256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C7722F-9060-4DCE-87C2-8F3D97443188}" type="slidenum">
              <a:rPr lang="en-US" altLang="de-DE" sz="1300"/>
              <a:pPr>
                <a:spcBef>
                  <a:spcPct val="0"/>
                </a:spcBef>
              </a:pPr>
              <a:t>18</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6256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1C0CDA-3B5E-498C-9F53-10BF48EB6F31}" type="slidenum">
              <a:rPr lang="en-US" altLang="de-DE" sz="1300"/>
              <a:pPr>
                <a:spcBef>
                  <a:spcPct val="0"/>
                </a:spcBef>
              </a:pPr>
              <a:t>19</a:t>
            </a:fld>
            <a:endParaRPr lang="en-US" altLang="de-DE" sz="1300"/>
          </a:p>
        </p:txBody>
      </p:sp>
      <p:sp>
        <p:nvSpPr>
          <p:cNvPr id="44035" name="Rectangle 2"/>
          <p:cNvSpPr>
            <a:spLocks noGrp="1" noRot="1" noChangeAspect="1" noChangeArrowheads="1" noTextEdit="1"/>
          </p:cNvSpPr>
          <p:nvPr>
            <p:ph type="sldImg"/>
          </p:nvPr>
        </p:nvSpPr>
        <p:spPr>
          <a:xfrm>
            <a:off x="139700" y="768350"/>
            <a:ext cx="6821488"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2514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2A58A8-A8E4-4CC0-88F6-DDA06C87D7A5}" type="slidenum">
              <a:rPr lang="en-US" altLang="de-DE" sz="1300"/>
              <a:pPr>
                <a:spcBef>
                  <a:spcPct val="0"/>
                </a:spcBef>
              </a:pPr>
              <a:t>20</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9634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2A58A8-A8E4-4CC0-88F6-DDA06C87D7A5}" type="slidenum">
              <a:rPr lang="en-US" altLang="de-DE" sz="1300"/>
              <a:pPr>
                <a:spcBef>
                  <a:spcPct val="0"/>
                </a:spcBef>
              </a:pPr>
              <a:t>21</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9634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38113" y="768350"/>
            <a:ext cx="6823075" cy="3836988"/>
          </a:xfrm>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41787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38113" y="768350"/>
            <a:ext cx="6823075" cy="3836988"/>
          </a:xfrm>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7417873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38113" y="768350"/>
            <a:ext cx="6823075" cy="3836988"/>
          </a:xfrm>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569478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8A2863E-9F25-4A8F-83DE-7AD86760D238}" type="slidenum">
              <a:rPr lang="en-US" altLang="de-DE" sz="1300" b="1"/>
              <a:pPr algn="r" eaLnBrk="1" hangingPunct="1">
                <a:spcBef>
                  <a:spcPct val="0"/>
                </a:spcBef>
              </a:pPr>
              <a:t>25</a:t>
            </a:fld>
            <a:endParaRPr lang="en-US" altLang="de-DE" sz="1300" b="1"/>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5625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38113" y="768350"/>
            <a:ext cx="6823075"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5245531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38113" y="768350"/>
            <a:ext cx="6823075"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5245531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38113" y="768350"/>
            <a:ext cx="6823075" cy="3836988"/>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5245531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C7853D2-A3EE-4B9C-AA18-ABA509B0664F}" type="slidenum">
              <a:rPr lang="en-US" altLang="de-DE" sz="1300" b="1"/>
              <a:pPr algn="r" eaLnBrk="1" hangingPunct="1">
                <a:spcBef>
                  <a:spcPct val="0"/>
                </a:spcBef>
              </a:pPr>
              <a:t>29</a:t>
            </a:fld>
            <a:endParaRPr lang="en-US" altLang="de-DE" sz="1300" b="1"/>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69818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C7853D2-A3EE-4B9C-AA18-ABA509B0664F}" type="slidenum">
              <a:rPr lang="en-US" altLang="de-DE" sz="1300" b="1"/>
              <a:pPr algn="r" eaLnBrk="1" hangingPunct="1">
                <a:spcBef>
                  <a:spcPct val="0"/>
                </a:spcBef>
              </a:pPr>
              <a:t>30</a:t>
            </a:fld>
            <a:endParaRPr lang="en-US" altLang="de-DE" sz="1300" b="1"/>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69818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C7853D2-A3EE-4B9C-AA18-ABA509B0664F}" type="slidenum">
              <a:rPr lang="en-US" altLang="de-DE" sz="1300" b="1"/>
              <a:pPr algn="r" eaLnBrk="1" hangingPunct="1">
                <a:spcBef>
                  <a:spcPct val="0"/>
                </a:spcBef>
              </a:pPr>
              <a:t>31</a:t>
            </a:fld>
            <a:endParaRPr lang="en-US" altLang="de-DE" sz="1300" b="1"/>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6981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C7853D2-A3EE-4B9C-AA18-ABA509B0664F}" type="slidenum">
              <a:rPr lang="en-US" altLang="de-DE" sz="1300" b="1"/>
              <a:pPr algn="r" eaLnBrk="1" hangingPunct="1">
                <a:spcBef>
                  <a:spcPct val="0"/>
                </a:spcBef>
              </a:pPr>
              <a:t>32</a:t>
            </a:fld>
            <a:endParaRPr lang="en-US" altLang="de-DE" sz="1300" b="1"/>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69818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38113" y="768350"/>
            <a:ext cx="6823075" cy="3836988"/>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084308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38113" y="768350"/>
            <a:ext cx="6823075" cy="3836988"/>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0843089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138113" y="768350"/>
            <a:ext cx="6823075" cy="3836988"/>
          </a:xfrm>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0933237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138113" y="768350"/>
            <a:ext cx="6823075" cy="3836988"/>
          </a:xfrm>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0933237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6F4E41E-951B-4DB1-8C80-60E254AF12E4}" type="slidenum">
              <a:rPr lang="en-US" altLang="de-DE" sz="1300" b="1"/>
              <a:pPr algn="r" eaLnBrk="1" hangingPunct="1">
                <a:spcBef>
                  <a:spcPct val="0"/>
                </a:spcBef>
              </a:pPr>
              <a:t>38</a:t>
            </a:fld>
            <a:endParaRPr lang="en-US" altLang="de-DE" sz="1300" b="1"/>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64052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38113" y="768350"/>
            <a:ext cx="6823075" cy="3836988"/>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96293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46E501-AC59-44BC-9EAC-7F6F8FA220AE}" type="slidenum">
              <a:rPr lang="en-US" altLang="de-DE" sz="1300" b="1"/>
              <a:pPr algn="r" eaLnBrk="1" hangingPunct="1">
                <a:spcBef>
                  <a:spcPct val="0"/>
                </a:spcBef>
              </a:pPr>
              <a:t>40</a:t>
            </a:fld>
            <a:endParaRPr lang="en-US" altLang="de-DE" sz="1300" b="1"/>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28706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C9C365-F9FF-4B5D-9368-FE186AB48B3D}" type="slidenum">
              <a:rPr lang="en-US" altLang="de-DE" sz="1300"/>
              <a:pPr>
                <a:spcBef>
                  <a:spcPct val="0"/>
                </a:spcBef>
              </a:pPr>
              <a:t>41</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40542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C9C365-F9FF-4B5D-9368-FE186AB48B3D}" type="slidenum">
              <a:rPr lang="en-US" altLang="de-DE" sz="1300"/>
              <a:pPr>
                <a:spcBef>
                  <a:spcPct val="0"/>
                </a:spcBef>
              </a:pPr>
              <a:t>42</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40542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CE8672-3D59-46EA-92AA-B6F58020A2B9}" type="slidenum">
              <a:rPr lang="en-US" altLang="de-DE" sz="1300"/>
              <a:pPr>
                <a:spcBef>
                  <a:spcPct val="0"/>
                </a:spcBef>
              </a:pPr>
              <a:t>43</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04708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38113" y="768350"/>
            <a:ext cx="6823075" cy="3836988"/>
          </a:xfrm>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317892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4" name="Slide Number Placeholder 3"/>
          <p:cNvSpPr>
            <a:spLocks noGrp="1"/>
          </p:cNvSpPr>
          <p:nvPr>
            <p:ph type="sldNum" sz="quarter" idx="12"/>
          </p:nvPr>
        </p:nvSpPr>
        <p:spPr bwMode="gray"/>
        <p:txBody>
          <a:bodyPr/>
          <a:lstStyle>
            <a:lvl1pPr>
              <a:defRPr b="0"/>
            </a:lvl1pPr>
          </a:lstStyle>
          <a:p>
            <a:pPr>
              <a:defRPr/>
            </a:pPr>
            <a:fld id="{C041E5C2-746C-427B-81C8-08FB01197669}"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A69E135-FD31-4958-92D3-F1B83BD33418}"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pPr>
              <a:defRPr/>
            </a:pPr>
            <a:fld id="{B688A0CE-7FFC-4EFC-BDC0-10D002FFA805}"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pPr>
              <a:defRPr/>
            </a:pPr>
            <a:fld id="{C041E5C2-746C-427B-81C8-08FB01197669}"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bwMode="gray"/>
        <p:txBody>
          <a:bodyPr/>
          <a:lstStyle>
            <a:lvl1pPr>
              <a:defRPr b="0"/>
            </a:lvl1pPr>
          </a:lstStyle>
          <a:p>
            <a:pPr>
              <a:defRPr/>
            </a:pPr>
            <a:fld id="{C041E5C2-746C-427B-81C8-08FB01197669}"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bwMode="gray"/>
        <p:txBody>
          <a:bodyPr/>
          <a:lstStyle>
            <a:lvl1pPr>
              <a:defRPr b="0"/>
            </a:lvl1pPr>
          </a:lstStyle>
          <a:p>
            <a:pPr>
              <a:defRPr/>
            </a:pPr>
            <a:fld id="{9C654115-57D9-422C-9C72-150CDA0C4EFE}"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6 – Sposobnost da se zamisli i podijeli osjećanje druge osobe… II</a:t>
            </a:r>
          </a:p>
        </p:txBody>
      </p:sp>
      <p:sp>
        <p:nvSpPr>
          <p:cNvPr id="4" name="Slide Number Placeholder 3"/>
          <p:cNvSpPr>
            <a:spLocks noGrp="1"/>
          </p:cNvSpPr>
          <p:nvPr>
            <p:ph type="sldNum" sz="quarter" idx="12"/>
          </p:nvPr>
        </p:nvSpPr>
        <p:spPr bwMode="gray"/>
        <p:txBody>
          <a:bodyPr/>
          <a:lstStyle>
            <a:lvl1pPr>
              <a:defRPr b="0"/>
            </a:lvl1pPr>
          </a:lstStyle>
          <a:p>
            <a:pPr>
              <a:defRPr/>
            </a:pPr>
            <a:fld id="{9A5B5B97-FEA3-426D-8CE4-CBB0FA425598}"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C041E5C2-746C-427B-81C8-08FB01197669}"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dirty="0">
                <a:latin typeface="+mn-lt"/>
                <a:ea typeface="+mn-ea"/>
                <a:cs typeface="+mn-cs"/>
              </a:rPr>
              <a:t>MKT 6 A </a:t>
            </a:r>
            <a:r>
              <a:rPr lang="en-US" altLang="ja-JP">
                <a:latin typeface="+mn-lt"/>
                <a:ea typeface="+mn-ea"/>
                <a:cs typeface="+mn-cs"/>
              </a:rPr>
              <a:t>BADE </a:t>
            </a:r>
            <a:r>
              <a:rPr lang="pl-PL" altLang="ja-JP">
                <a:latin typeface="+mn-lt"/>
                <a:ea typeface="+mn-ea"/>
                <a:cs typeface="+mn-cs"/>
              </a:rPr>
              <a:t>– Sposobnost da se zamisli i podijeli osjećanje druge osobe…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Deljković</a:t>
            </a:r>
            <a:r>
              <a:rPr lang="nl-NL" sz="1600" dirty="0">
                <a:solidFill>
                  <a:srgbClr val="004992"/>
                </a:solidFill>
              </a:rPr>
              <a:t> (11|22)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608921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Kad nekoga upoznate. Gdje prvo gledate? Koliko su ovi znaci dobri za dobru procjenu?</a:t>
            </a:r>
            <a:endParaRPr lang="en-US" sz="3600" dirty="0">
              <a:solidFill>
                <a:srgbClr val="004992"/>
              </a:solidFill>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Kad</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nekoga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upoznate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Gdje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gledate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ovi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znaci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dobri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za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dobru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procjenu</a:t>
            </a:r>
            <a:r>
              <a:rPr lang="en-US" sz="3600" dirty="0">
                <a:solidFill>
                  <a:srgbClr val="004992"/>
                </a:solidFill>
                <a:latin typeface="+mn-lt"/>
                <a:ea typeface="+mn-ea"/>
                <a:cs typeface="+mn-cs"/>
              </a:rPr>
              <a:t>?</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ruke?</a:t>
            </a:r>
            <a:endParaRPr lang="de-DE" altLang="de-DE" sz="2000" dirty="0">
              <a:latin typeface="Calibri Light"/>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drugo?...</a:t>
            </a:r>
            <a:endParaRPr dirty="0">
              <a:latin typeface="Calibri Light"/>
              <a:cs typeface="Verdana"/>
            </a:endParaRPr>
          </a:p>
        </p:txBody>
      </p:sp>
      <p:sp>
        <p:nvSpPr>
          <p:cNvPr id="23"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Govor tijela/</a:t>
            </a:r>
            <a:br>
              <a:rPr lang="de-DE" altLang="de-DE" sz="2000">
                <a:latin typeface="Calibri Light"/>
              </a:rPr>
            </a:br>
            <a:r>
              <a:rPr lang="de-DE" altLang="de-DE" sz="2000">
                <a:latin typeface="Calibri Light"/>
              </a:rPr>
              <a:t>držanje?</a:t>
            </a:r>
            <a:endParaRPr lang="de-DE" altLang="de-DE" sz="2000" dirty="0">
              <a:latin typeface="Calibri Light"/>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oči?</a:t>
            </a:r>
            <a:endParaRPr lang="de-DE" altLang="de-DE" sz="2000" dirty="0">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govor?</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odjeća?</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Koje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druge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izvore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informacija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možete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uzeti</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obzir</a:t>
            </a:r>
            <a:r>
              <a:rPr lang="en-US" sz="3600">
                <a:solidFill>
                  <a:srgbClr val="004992"/>
                </a:solidFill>
                <a:latin typeface="+mn-lt"/>
                <a:ea typeface="+mn-ea"/>
                <a:cs typeface="+mn-cs"/>
              </a:rPr>
              <a:t>? 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pouzdane</a:t>
            </a:r>
            <a:r>
              <a:rPr lang="en-US" sz="3600" dirty="0">
                <a:solidFill>
                  <a:srgbClr val="004992"/>
                </a:solidFill>
                <a:latin typeface="+mn-lt"/>
                <a:ea typeface="+mn-ea"/>
                <a:cs typeface="+mn-cs"/>
              </a:rPr>
              <a:t>?</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Koje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druge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izvore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informacija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možete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uzeti</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obzir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Koliko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pouzdane</a:t>
            </a:r>
            <a:r>
              <a:rPr lang="en-US" sz="3600" dirty="0">
                <a:solidFill>
                  <a:srgbClr val="004992"/>
                </a:solidFill>
                <a:latin typeface="+mn-lt"/>
                <a:ea typeface="+mn-ea"/>
                <a:cs typeface="+mn-cs"/>
              </a:rPr>
              <a:t>?</a:t>
            </a:r>
          </a:p>
        </p:txBody>
      </p:sp>
      <p:sp>
        <p:nvSpPr>
          <p:cNvPr id="5" name="Content Placeholder 4"/>
          <p:cNvSpPr>
            <a:spLocks noGrp="1"/>
          </p:cNvSpPr>
          <p:nvPr>
            <p:ph idx="1"/>
          </p:nvPr>
        </p:nvSpPr>
        <p:spPr>
          <a:xfrm>
            <a:off x="408955" y="2204864"/>
            <a:ext cx="594360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pr</a:t>
            </a:r>
            <a:r>
              <a:rPr lang="hr-HR" altLang="de-DE" sz="2400" dirty="0">
                <a:solidFill>
                  <a:srgbClr val="333333"/>
                </a:solidFill>
              </a:rPr>
              <a:t>ethodno znanje o osobi</a:t>
            </a:r>
            <a:r>
              <a:rPr lang="en-US" altLang="de-DE" sz="2400" dirty="0">
                <a:solidFill>
                  <a:srgbClr val="333333"/>
                </a:solidFill>
              </a:rPr>
              <a:t> (</a:t>
            </a:r>
            <a:r>
              <a:rPr lang="en-US" altLang="de-DE" sz="2400" dirty="0" err="1">
                <a:solidFill>
                  <a:srgbClr val="333333"/>
                </a:solidFill>
              </a:rPr>
              <a:t>šta</a:t>
            </a:r>
            <a:r>
              <a:rPr lang="en-US" altLang="de-DE" sz="2400" dirty="0">
                <a:solidFill>
                  <a:srgbClr val="333333"/>
                </a:solidFill>
              </a:rPr>
              <a:t> </a:t>
            </a:r>
            <a:r>
              <a:rPr lang="en-US" altLang="de-DE" sz="2400" dirty="0" err="1">
                <a:solidFill>
                  <a:srgbClr val="333333"/>
                </a:solidFill>
              </a:rPr>
              <a:t>drugi</a:t>
            </a:r>
            <a:r>
              <a:rPr lang="en-US" altLang="de-DE" sz="2400" dirty="0">
                <a:solidFill>
                  <a:srgbClr val="333333"/>
                </a:solidFill>
              </a:rPr>
              <a:t> </a:t>
            </a:r>
            <a:r>
              <a:rPr lang="en-US" altLang="de-DE" sz="2400" dirty="0" err="1">
                <a:solidFill>
                  <a:srgbClr val="333333"/>
                </a:solidFill>
              </a:rPr>
              <a:t>kažu</a:t>
            </a:r>
            <a:r>
              <a:rPr lang="en-US" altLang="de-DE" sz="2400" dirty="0">
                <a:solidFill>
                  <a:srgbClr val="333333"/>
                </a:solidFill>
              </a:rPr>
              <a:t>): </a:t>
            </a:r>
            <a:r>
              <a:rPr lang="hr-HR" altLang="de-DE" sz="2400" dirty="0">
                <a:solidFill>
                  <a:srgbClr val="333333"/>
                </a:solidFill>
              </a:rPr>
              <a:t>na primjer prijateljevo opažanje</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pr</a:t>
            </a:r>
            <a:r>
              <a:rPr lang="hr-HR" altLang="de-DE" sz="2400" dirty="0">
                <a:solidFill>
                  <a:srgbClr val="333333"/>
                </a:solidFill>
              </a:rPr>
              <a:t>eđašnje znanje o sličnoj osobi</a:t>
            </a:r>
            <a:r>
              <a:rPr lang="en-US" altLang="de-DE" sz="2400" dirty="0">
                <a:solidFill>
                  <a:srgbClr val="333333"/>
                </a:solidFill>
              </a:rPr>
              <a:t>/</a:t>
            </a:r>
            <a:r>
              <a:rPr lang="en-US" altLang="de-DE" sz="2400" dirty="0" err="1">
                <a:solidFill>
                  <a:srgbClr val="333333"/>
                </a:solidFill>
              </a:rPr>
              <a:t>grup</a:t>
            </a:r>
            <a:r>
              <a:rPr lang="hr-HR" altLang="de-DE" sz="2400" dirty="0">
                <a:solidFill>
                  <a:srgbClr val="333333"/>
                </a:solidFill>
              </a:rPr>
              <a:t>i</a:t>
            </a:r>
            <a:r>
              <a:rPr lang="en-US" altLang="de-DE" sz="2400" dirty="0">
                <a:solidFill>
                  <a:srgbClr val="333333"/>
                </a:solidFill>
              </a:rPr>
              <a:t>: </a:t>
            </a:r>
            <a:r>
              <a:rPr lang="hr-HR" altLang="de-DE" sz="2400" dirty="0">
                <a:solidFill>
                  <a:srgbClr val="333333"/>
                </a:solidFill>
              </a:rPr>
              <a:t>npr</a:t>
            </a:r>
            <a:r>
              <a:rPr lang="en-US" altLang="de-DE" sz="2400" dirty="0">
                <a:solidFill>
                  <a:srgbClr val="333333"/>
                </a:solidFill>
              </a:rPr>
              <a:t>. </a:t>
            </a:r>
            <a:r>
              <a:rPr lang="en-US" altLang="de-DE" sz="2400" i="1" dirty="0">
                <a:solidFill>
                  <a:srgbClr val="333333"/>
                </a:solidFill>
              </a:rPr>
              <a:t>r</a:t>
            </a:r>
            <a:r>
              <a:rPr lang="hr-HR" altLang="de-DE" sz="2400" i="1" dirty="0">
                <a:solidFill>
                  <a:srgbClr val="333333"/>
                </a:solidFill>
              </a:rPr>
              <a:t>eper</a:t>
            </a:r>
            <a:endParaRPr lang="de-DE" altLang="de-DE" sz="2400" i="1"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hr-HR" altLang="de-DE" sz="2400">
                <a:solidFill>
                  <a:srgbClr val="333333"/>
                </a:solidFill>
              </a:rPr>
              <a:t>unutrašnje osjećanje</a:t>
            </a:r>
            <a:r>
              <a:rPr lang="en-US" altLang="de-DE" sz="2400">
                <a:solidFill>
                  <a:srgbClr val="333333"/>
                </a:solidFill>
              </a:rPr>
              <a:t>”/</a:t>
            </a:r>
            <a:r>
              <a:rPr lang="en-US" altLang="de-DE" sz="2400" dirty="0" err="1">
                <a:solidFill>
                  <a:srgbClr val="333333"/>
                </a:solidFill>
              </a:rPr>
              <a:t>intui</a:t>
            </a:r>
            <a:r>
              <a:rPr lang="hr-HR" altLang="de-DE" sz="2400" dirty="0">
                <a:solidFill>
                  <a:srgbClr val="333333"/>
                </a:solidFill>
              </a:rPr>
              <a:t>cija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nešto napisano</a:t>
            </a:r>
            <a:r>
              <a:rPr lang="en-US" altLang="de-DE" sz="2400" dirty="0">
                <a:solidFill>
                  <a:srgbClr val="333333"/>
                </a:solidFill>
              </a:rPr>
              <a:t>: </a:t>
            </a:r>
            <a:r>
              <a:rPr lang="hr-HR" altLang="de-DE" sz="2400" dirty="0">
                <a:solidFill>
                  <a:srgbClr val="333333"/>
                </a:solidFill>
              </a:rPr>
              <a:t>na primjer iz email-ova, internet čatova</a:t>
            </a:r>
            <a:endParaRPr lang="en-US" sz="2400" dirty="0"/>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Prednosti i mane određenih socijalnih znakova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Pošto</a:t>
            </a:r>
            <a:r>
              <a:rPr lang="en-US" sz="2400" dirty="0">
                <a:solidFill>
                  <a:srgbClr val="333333"/>
                </a:solidFill>
              </a:rPr>
              <a:t> </a:t>
            </a:r>
            <a:r>
              <a:rPr lang="en-US" sz="2400" dirty="0" err="1">
                <a:solidFill>
                  <a:srgbClr val="333333"/>
                </a:solidFill>
              </a:rPr>
              <a:t>smo</a:t>
            </a:r>
            <a:r>
              <a:rPr lang="en-US" sz="2400" dirty="0">
                <a:solidFill>
                  <a:srgbClr val="333333"/>
                </a:solidFill>
              </a:rPr>
              <a:t> </a:t>
            </a:r>
            <a:r>
              <a:rPr lang="en-US" sz="2400" dirty="0" err="1">
                <a:solidFill>
                  <a:srgbClr val="333333"/>
                </a:solidFill>
              </a:rPr>
              <a:t>prethodno</a:t>
            </a:r>
            <a:r>
              <a:rPr lang="en-US" sz="2400" dirty="0">
                <a:solidFill>
                  <a:srgbClr val="333333"/>
                </a:solidFill>
              </a:rPr>
              <a:t> </a:t>
            </a:r>
            <a:r>
              <a:rPr lang="en-US" sz="2400" dirty="0" err="1">
                <a:solidFill>
                  <a:srgbClr val="333333"/>
                </a:solidFill>
              </a:rPr>
              <a:t>diskutovali</a:t>
            </a:r>
            <a:r>
              <a:rPr lang="en-US" sz="2400" dirty="0">
                <a:solidFill>
                  <a:srgbClr val="333333"/>
                </a:solidFill>
              </a:rPr>
              <a:t> o </a:t>
            </a:r>
            <a:r>
              <a:rPr lang="en-US" sz="2400" dirty="0" err="1">
                <a:solidFill>
                  <a:srgbClr val="333333"/>
                </a:solidFill>
              </a:rPr>
              <a:t>aspektima</a:t>
            </a:r>
            <a:r>
              <a:rPr lang="en-US" sz="2400" dirty="0">
                <a:solidFill>
                  <a:srgbClr val="333333"/>
                </a:solidFill>
              </a:rPr>
              <a:t> </a:t>
            </a:r>
            <a:r>
              <a:rPr lang="en-US" sz="2400" dirty="0" err="1">
                <a:solidFill>
                  <a:srgbClr val="333333"/>
                </a:solidFill>
              </a:rPr>
              <a:t>vezanim</a:t>
            </a:r>
            <a:r>
              <a:rPr lang="en-US" sz="2400" dirty="0">
                <a:solidFill>
                  <a:srgbClr val="333333"/>
                </a:solidFill>
              </a:rPr>
              <a:t> </a:t>
            </a:r>
            <a:r>
              <a:rPr lang="en-US" sz="2400" dirty="0" err="1">
                <a:solidFill>
                  <a:srgbClr val="333333"/>
                </a:solidFill>
              </a:rPr>
              <a:t>za</a:t>
            </a:r>
            <a:r>
              <a:rPr lang="en-US" sz="2400" dirty="0">
                <a:solidFill>
                  <a:srgbClr val="333333"/>
                </a:solidFill>
              </a:rPr>
              <a:t> </a:t>
            </a:r>
            <a:r>
              <a:rPr lang="en-US" sz="2400" dirty="0" err="1">
                <a:solidFill>
                  <a:srgbClr val="333333"/>
                </a:solidFill>
              </a:rPr>
              <a:t>procjenjivanje</a:t>
            </a:r>
            <a:r>
              <a:rPr lang="en-US" sz="2400" dirty="0">
                <a:solidFill>
                  <a:srgbClr val="333333"/>
                </a:solidFill>
              </a:rPr>
              <a:t> </a:t>
            </a:r>
            <a:r>
              <a:rPr lang="en-US" sz="2400" dirty="0" err="1">
                <a:solidFill>
                  <a:srgbClr val="333333"/>
                </a:solidFill>
              </a:rPr>
              <a:t>osobe</a:t>
            </a:r>
            <a:r>
              <a:rPr lang="en-US" sz="2400" dirty="0">
                <a:solidFill>
                  <a:srgbClr val="333333"/>
                </a:solidFill>
              </a:rPr>
              <a:t>, </a:t>
            </a:r>
            <a:r>
              <a:rPr lang="en-US" sz="2400" dirty="0" err="1">
                <a:solidFill>
                  <a:srgbClr val="333333"/>
                </a:solidFill>
              </a:rPr>
              <a:t>sada</a:t>
            </a:r>
            <a:r>
              <a:rPr lang="en-US" sz="2400" dirty="0">
                <a:solidFill>
                  <a:srgbClr val="333333"/>
                </a:solidFill>
              </a:rPr>
              <a:t> se </a:t>
            </a:r>
            <a:r>
              <a:rPr lang="en-US" sz="2400" dirty="0" err="1">
                <a:solidFill>
                  <a:srgbClr val="333333"/>
                </a:solidFill>
              </a:rPr>
              <a:t>želimo</a:t>
            </a:r>
            <a:r>
              <a:rPr lang="en-US" sz="2400" dirty="0">
                <a:solidFill>
                  <a:srgbClr val="333333"/>
                </a:solidFill>
              </a:rPr>
              <a:t> </a:t>
            </a:r>
            <a:r>
              <a:rPr lang="en-US" sz="2400" dirty="0" err="1">
                <a:solidFill>
                  <a:srgbClr val="333333"/>
                </a:solidFill>
              </a:rPr>
              <a:t>fokusirati</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snazi</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slabosti</a:t>
            </a:r>
            <a:r>
              <a:rPr lang="en-US" sz="2400" dirty="0">
                <a:solidFill>
                  <a:srgbClr val="333333"/>
                </a:solidFill>
              </a:rPr>
              <a:t> </a:t>
            </a:r>
            <a:r>
              <a:rPr lang="en-US" sz="2400" dirty="0" err="1">
                <a:solidFill>
                  <a:srgbClr val="333333"/>
                </a:solidFill>
              </a:rPr>
              <a:t>ovih</a:t>
            </a:r>
            <a:r>
              <a:rPr lang="en-US" sz="2400" dirty="0">
                <a:solidFill>
                  <a:srgbClr val="333333"/>
                </a:solidFill>
              </a:rPr>
              <a:t> </a:t>
            </a:r>
            <a:r>
              <a:rPr lang="en-US" sz="2400" dirty="0" err="1">
                <a:solidFill>
                  <a:srgbClr val="333333"/>
                </a:solidFill>
              </a:rPr>
              <a:t>socialnih</a:t>
            </a:r>
            <a:r>
              <a:rPr lang="en-US" sz="2400" dirty="0">
                <a:solidFill>
                  <a:srgbClr val="333333"/>
                </a:solidFill>
              </a:rPr>
              <a:t> </a:t>
            </a:r>
            <a:r>
              <a:rPr lang="en-US" sz="2400" dirty="0" err="1">
                <a:solidFill>
                  <a:srgbClr val="333333"/>
                </a:solidFill>
              </a:rPr>
              <a:t>znakova</a:t>
            </a:r>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8" name="Slide Number Placeholder 7"/>
          <p:cNvSpPr>
            <a:spLocks noGrp="1"/>
          </p:cNvSpPr>
          <p:nvPr>
            <p:ph type="sldNum" sz="quarter" idx="12"/>
          </p:nvPr>
        </p:nvSpPr>
        <p:spPr/>
        <p:txBody>
          <a:bodyPr/>
          <a:lstStyle/>
          <a:p>
            <a:pPr>
              <a:defRPr/>
            </a:pPr>
            <a:fld id="{AA69E135-FD31-4958-92D3-F1B83BD33418}"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2" name="Group 2"/>
          <p:cNvGraphicFramePr>
            <a:graphicFrameLocks noGrp="1"/>
          </p:cNvGraphicFramePr>
          <p:nvPr>
            <p:extLst>
              <p:ext uri="{D42A27DB-BD31-4B8C-83A1-F6EECF244321}">
                <p14:modId xmlns:p14="http://schemas.microsoft.com/office/powerpoint/2010/main" val="3139741447"/>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Jezik: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Šta neko kaže i kako to 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Pažnja: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Primjer: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661248"/>
            <a:ext cx="3816424" cy="841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a:solidFill>
                  <a:srgbClr val="333333"/>
                </a:solidFill>
                <a:latin typeface="+mj-lt"/>
                <a:ea typeface="+mn-ea"/>
              </a:rPr>
              <a:t>Pripisano Mariji Antoaneti (1755-1793); sarkazam, naivnost, neupućenost o životnim uslovima sirotinje?</a:t>
            </a:r>
            <a:endParaRPr lang="en-US" altLang="de-DE" sz="16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Narod nema hljeba…</a:t>
            </a:r>
          </a:p>
          <a:p>
            <a:pPr algn="ctr">
              <a:spcBef>
                <a:spcPts val="0"/>
              </a:spcBef>
              <a:spcAft>
                <a:spcPts val="0"/>
              </a:spcAft>
              <a:buNone/>
            </a:pPr>
            <a:r>
              <a:rPr lang="en-US" altLang="de-DE" sz="1600" b="1">
                <a:solidFill>
                  <a:srgbClr val="333333"/>
                </a:solidFill>
                <a:latin typeface="Calibri Light"/>
              </a:rPr>
              <a:t>zašto ne jedu kolače </a:t>
            </a:r>
          </a:p>
          <a:p>
            <a:pPr algn="ctr">
              <a:spcBef>
                <a:spcPts val="0"/>
              </a:spcBef>
              <a:spcAft>
                <a:spcPts val="0"/>
              </a:spcAft>
              <a:buNone/>
            </a:pPr>
            <a:r>
              <a:rPr lang="en-US" altLang="de-DE" sz="1600" b="1">
                <a:solidFill>
                  <a:srgbClr val="333333"/>
                </a:solidFill>
                <a:latin typeface="Calibri Light"/>
              </a:rPr>
              <a:t>umjesto?</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2" name="Group 2"/>
          <p:cNvGraphicFramePr>
            <a:graphicFrameLocks noGrp="1"/>
          </p:cNvGraphicFramePr>
          <p:nvPr>
            <p:extLst>
              <p:ext uri="{D42A27DB-BD31-4B8C-83A1-F6EECF244321}">
                <p14:modId xmlns:p14="http://schemas.microsoft.com/office/powerpoint/2010/main" val="2237322205"/>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Jezik: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Šta neko kaže i kako to 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Sadržaj:</a:t>
                      </a:r>
                      <a:r>
                        <a:rPr kumimoji="0" lang="pt-BR" sz="2000" b="0" i="0" u="none" strike="noStrike" cap="none" normalizeH="0" baseline="0" dirty="0">
                          <a:ln>
                            <a:noFill/>
                          </a:ln>
                          <a:solidFill>
                            <a:srgbClr val="333333"/>
                          </a:solidFill>
                          <a:effectLst/>
                          <a:latin typeface="Calibri Light"/>
                        </a:rPr>
                        <a:t> jezik je veoma bitan za direktnu komunikaciju.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(sarkastičan, samozadovoljan), izbor riječi (arogantan, činjeničan itd.) ti mogu reći mnogo o nekome.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Pažnja: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Primjer: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661248"/>
            <a:ext cx="3816424" cy="841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a:solidFill>
                  <a:srgbClr val="333333"/>
                </a:solidFill>
                <a:latin typeface="+mj-lt"/>
                <a:ea typeface="+mn-ea"/>
              </a:rPr>
              <a:t>Pripisano Mariji Antoaneti (1755-1793); sarkazam, naivnost, neupućenost o životnim uslovima sirotinje?</a:t>
            </a:r>
            <a:endParaRPr lang="en-US" altLang="de-DE" sz="16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Narod nema hljeba…</a:t>
            </a:r>
          </a:p>
          <a:p>
            <a:pPr algn="ctr">
              <a:spcBef>
                <a:spcPts val="0"/>
              </a:spcBef>
              <a:spcAft>
                <a:spcPts val="0"/>
              </a:spcAft>
              <a:buNone/>
            </a:pPr>
            <a:r>
              <a:rPr lang="en-US" altLang="de-DE" sz="1600" b="1">
                <a:solidFill>
                  <a:srgbClr val="333333"/>
                </a:solidFill>
                <a:latin typeface="Calibri Light"/>
              </a:rPr>
              <a:t>zašto ne jedu kolače </a:t>
            </a:r>
          </a:p>
          <a:p>
            <a:pPr algn="ctr">
              <a:spcBef>
                <a:spcPts val="0"/>
              </a:spcBef>
              <a:spcAft>
                <a:spcPts val="0"/>
              </a:spcAft>
              <a:buNone/>
            </a:pPr>
            <a:r>
              <a:rPr lang="en-US" altLang="de-DE" sz="1600" b="1">
                <a:solidFill>
                  <a:srgbClr val="333333"/>
                </a:solidFill>
                <a:latin typeface="Calibri Light"/>
              </a:rPr>
              <a:t>umjesto?</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8</a:t>
            </a:fld>
            <a:endParaRPr lang="de-DE"/>
          </a:p>
        </p:txBody>
      </p:sp>
    </p:spTree>
    <p:extLst>
      <p:ext uri="{BB962C8B-B14F-4D97-AF65-F5344CB8AC3E}">
        <p14:creationId xmlns:p14="http://schemas.microsoft.com/office/powerpoint/2010/main" val="550631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2" name="Group 2"/>
          <p:cNvGraphicFramePr>
            <a:graphicFrameLocks noGrp="1"/>
          </p:cNvGraphicFramePr>
          <p:nvPr>
            <p:extLst>
              <p:ext uri="{D42A27DB-BD31-4B8C-83A1-F6EECF244321}">
                <p14:modId xmlns:p14="http://schemas.microsoft.com/office/powerpoint/2010/main" val="4016273352"/>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Jezik:</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Šta neko kaže i kako to kažu</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Sadržaj:</a:t>
                      </a:r>
                      <a:r>
                        <a:rPr kumimoji="0" lang="pt-BR" sz="2000" b="0" i="0" u="none" strike="noStrike" cap="none" normalizeH="0" baseline="0" dirty="0">
                          <a:ln>
                            <a:noFill/>
                          </a:ln>
                          <a:solidFill>
                            <a:srgbClr val="333333"/>
                          </a:solidFill>
                          <a:effectLst/>
                          <a:latin typeface="Calibri Light"/>
                        </a:rPr>
                        <a:t> jezik je veoma bitan za direktnu komunikaciju.</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Ton:</a:t>
                      </a:r>
                      <a:r>
                        <a:rPr kumimoji="0" lang="pt-BR" sz="2000" b="0" i="0" u="none" strike="noStrike" cap="none" normalizeH="0" baseline="0" dirty="0">
                          <a:ln>
                            <a:noFill/>
                          </a:ln>
                          <a:solidFill>
                            <a:srgbClr val="333333"/>
                          </a:solidFill>
                          <a:effectLst/>
                          <a:latin typeface="Calibri Light"/>
                        </a:rPr>
                        <a:t> Intonacija (sarkastičan, samozadovoljan), izbor riječi (arogantan, činjeničan itd.) ti mogu reći mnogo o nekome.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Pažnja:</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Sadržaj:</a:t>
                      </a:r>
                      <a:r>
                        <a:rPr kumimoji="0" lang="vi-VN" sz="2000" b="0" i="0" u="none" strike="noStrike" cap="none" normalizeH="0" baseline="0" dirty="0">
                          <a:ln>
                            <a:noFill/>
                          </a:ln>
                          <a:solidFill>
                            <a:srgbClr val="333333"/>
                          </a:solidFill>
                          <a:effectLst/>
                          <a:latin typeface="Calibri Light"/>
                        </a:rPr>
                        <a:t> Usljed pristojnosti i pogrešnih shvatanja, često postoji razlika između onoga šta ljudi misle i šta trenutno kažu.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1" i="0" u="none" strike="noStrike" cap="none" normalizeH="0" baseline="0" dirty="0">
                          <a:ln>
                            <a:noFill/>
                          </a:ln>
                          <a:solidFill>
                            <a:srgbClr val="333333"/>
                          </a:solidFill>
                          <a:effectLst/>
                          <a:latin typeface="Calibri Light"/>
                        </a:rPr>
                        <a:t>Ton:</a:t>
                      </a:r>
                      <a:r>
                        <a:rPr kumimoji="0" lang="vi-VN" sz="2000" b="0" i="0" u="none" strike="noStrike" cap="none" normalizeH="0" baseline="0" dirty="0">
                          <a:ln>
                            <a:noFill/>
                          </a:ln>
                          <a:solidFill>
                            <a:srgbClr val="333333"/>
                          </a:solidFill>
                          <a:effectLst/>
                          <a:latin typeface="Calibri Light"/>
                        </a:rPr>
                        <a:t> Neki ljudi odaju malo emocija kad pričaju – </a:t>
                      </a:r>
                      <a:r>
                        <a:rPr kumimoji="0" lang="vi-VN" sz="2000" b="0" i="0" u="none" strike="noStrike" cap="none" normalizeH="0" baseline="0">
                          <a:ln>
                            <a:noFill/>
                          </a:ln>
                          <a:solidFill>
                            <a:srgbClr val="333333"/>
                          </a:solidFill>
                          <a:effectLst/>
                          <a:latin typeface="Calibri Light"/>
                        </a:rPr>
                        <a:t>iako su emotivni (“bezizražajan humor”; </a:t>
                      </a:r>
                      <a:r>
                        <a:rPr kumimoji="0" lang="vi-VN" sz="2000" b="0" i="0" u="none" strike="noStrike" cap="none" normalizeH="0" baseline="0" dirty="0">
                          <a:ln>
                            <a:noFill/>
                          </a:ln>
                          <a:solidFill>
                            <a:srgbClr val="333333"/>
                          </a:solidFill>
                          <a:effectLst/>
                          <a:latin typeface="Calibri Light"/>
                        </a:rPr>
                        <a:t>Parkinsonova bolest).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2924944"/>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077072"/>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Primjer:</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661248"/>
            <a:ext cx="3816424" cy="841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a:solidFill>
                  <a:srgbClr val="333333"/>
                </a:solidFill>
                <a:latin typeface="+mj-lt"/>
                <a:ea typeface="+mn-ea"/>
              </a:rPr>
              <a:t>Pripisano Mariji Antoaneti (1755-1793); sarkazam, naivnost, neupućenost o životnim uslovima sirotinje?</a:t>
            </a:r>
            <a:endParaRPr lang="en-US" altLang="de-DE" sz="1600" dirty="0">
              <a:solidFill>
                <a:srgbClr val="333333"/>
              </a:solidFill>
              <a:latin typeface="+mj-lt"/>
              <a:ea typeface="+mn-ea"/>
            </a:endParaRPr>
          </a:p>
        </p:txBody>
      </p:sp>
      <p:sp>
        <p:nvSpPr>
          <p:cNvPr id="16" name="Caption_14"/>
          <p:cNvSpPr>
            <a:spLocks noChangeArrowheads="1"/>
          </p:cNvSpPr>
          <p:nvPr/>
        </p:nvSpPr>
        <p:spPr bwMode="auto">
          <a:xfrm>
            <a:off x="624979" y="4446404"/>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Narod nema hljeba…</a:t>
            </a:r>
          </a:p>
          <a:p>
            <a:pPr algn="ctr">
              <a:spcBef>
                <a:spcPts val="0"/>
              </a:spcBef>
              <a:spcAft>
                <a:spcPts val="0"/>
              </a:spcAft>
              <a:buNone/>
            </a:pPr>
            <a:r>
              <a:rPr lang="en-US" altLang="de-DE" sz="1600" b="1">
                <a:solidFill>
                  <a:srgbClr val="333333"/>
                </a:solidFill>
                <a:latin typeface="Calibri Light"/>
              </a:rPr>
              <a:t>zašto ne jedu kolače </a:t>
            </a:r>
          </a:p>
          <a:p>
            <a:pPr algn="ctr">
              <a:spcBef>
                <a:spcPts val="0"/>
              </a:spcBef>
              <a:spcAft>
                <a:spcPts val="0"/>
              </a:spcAft>
              <a:buNone/>
            </a:pPr>
            <a:r>
              <a:rPr lang="en-US" altLang="de-DE" sz="1600" b="1">
                <a:solidFill>
                  <a:srgbClr val="333333"/>
                </a:solidFill>
                <a:latin typeface="Calibri Light"/>
              </a:rPr>
              <a:t>umjesto?</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9</a:t>
            </a:fld>
            <a:endParaRPr lang="de-DE"/>
          </a:p>
        </p:txBody>
      </p:sp>
    </p:spTree>
    <p:extLst>
      <p:ext uri="{BB962C8B-B14F-4D97-AF65-F5344CB8AC3E}">
        <p14:creationId xmlns:p14="http://schemas.microsoft.com/office/powerpoint/2010/main" val="3578799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8" name="Group 2"/>
          <p:cNvGraphicFramePr>
            <a:graphicFrameLocks noGrp="1"/>
          </p:cNvGraphicFramePr>
          <p:nvPr>
            <p:extLst>
              <p:ext uri="{D42A27DB-BD31-4B8C-83A1-F6EECF244321}">
                <p14:modId xmlns:p14="http://schemas.microsoft.com/office/powerpoint/2010/main" val="2054713094"/>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Značajan znak: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endParaRPr kumimoji="0" lang="en-US"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8" name="Group 2"/>
          <p:cNvGraphicFramePr>
            <a:graphicFrameLocks noGrp="1"/>
          </p:cNvGraphicFramePr>
          <p:nvPr>
            <p:extLst>
              <p:ext uri="{D42A27DB-BD31-4B8C-83A1-F6EECF244321}">
                <p14:modId xmlns:p14="http://schemas.microsoft.com/office/powerpoint/2010/main" val="3472639317"/>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Značajan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Prethodno znanje o osobi može pomoći u donošenju suda o osobi, posebno ako ste tu osobu sreli ranije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mn-lt"/>
                        </a:rPr>
                        <a:t>Pažnja: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11</a:t>
            </a:fld>
            <a:endParaRPr lang="de-DE"/>
          </a:p>
        </p:txBody>
      </p:sp>
    </p:spTree>
    <p:extLst>
      <p:ext uri="{BB962C8B-B14F-4D97-AF65-F5344CB8AC3E}">
        <p14:creationId xmlns:p14="http://schemas.microsoft.com/office/powerpoint/2010/main" val="2324471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8" name="Group 2"/>
          <p:cNvGraphicFramePr>
            <a:graphicFrameLocks noGrp="1"/>
          </p:cNvGraphicFramePr>
          <p:nvPr>
            <p:extLst>
              <p:ext uri="{D42A27DB-BD31-4B8C-83A1-F6EECF244321}">
                <p14:modId xmlns:p14="http://schemas.microsoft.com/office/powerpoint/2010/main" val="2985111908"/>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Prethodno znanje o nekoj osobi </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l-PL" sz="2000" b="0" i="0" u="none" strike="noStrike" cap="none" normalizeH="0" baseline="0" dirty="0">
                          <a:ln>
                            <a:noFill/>
                          </a:ln>
                          <a:solidFill>
                            <a:srgbClr val="004992"/>
                          </a:solidFill>
                          <a:effectLst/>
                          <a:latin typeface="Calibri Light"/>
                        </a:rPr>
                        <a:t>Značajan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l-PL" sz="2000" b="0" i="0" u="none" strike="noStrike" cap="none" normalizeH="0" baseline="0" dirty="0">
                          <a:ln>
                            <a:noFill/>
                          </a:ln>
                          <a:solidFill>
                            <a:srgbClr val="333333"/>
                          </a:solidFill>
                          <a:effectLst/>
                          <a:latin typeface="Calibri Light"/>
                        </a:rPr>
                        <a:t>Prethodno znanje o osobi može pomoći u donošenju suda o osobi, posebno ako ste tu osobu sreli ranije u sličnoj situaciji.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vi-VN" sz="2000" b="0" i="0" u="none" strike="noStrike" cap="none" normalizeH="0" baseline="0" dirty="0">
                          <a:ln>
                            <a:noFill/>
                          </a:ln>
                          <a:solidFill>
                            <a:srgbClr val="004992"/>
                          </a:solidFill>
                          <a:effectLst/>
                          <a:latin typeface="Calibri Light"/>
                        </a:rPr>
                        <a:t>Pažnja: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vi-VN" sz="2000" b="0" i="0" u="none" strike="noStrike" cap="none" normalizeH="0" baseline="0" dirty="0">
                          <a:ln>
                            <a:noFill/>
                          </a:ln>
                          <a:solidFill>
                            <a:srgbClr val="333333"/>
                          </a:solidFill>
                          <a:effectLst/>
                          <a:latin typeface="Calibri Light"/>
                        </a:rPr>
                        <a:t>Ljudi se mogu različito ponašati zavisno od situacije ili njihovog trenutnog raspoloženja ili samo zbog slučajnosti. Niko nije uvijek srećan odnosno tužan ili dobar odnosno zao u svakoj situaciji. Neko može biti jako otvoren sa svojom porodicom i u isto vrijeme veoma stidljiv sa prijateljima – ili suprotno. Nekad čak možete biti iznenađeni samim sobom.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12</a:t>
            </a:fld>
            <a:endParaRPr lang="de-DE"/>
          </a:p>
        </p:txBody>
      </p:sp>
    </p:spTree>
    <p:extLst>
      <p:ext uri="{BB962C8B-B14F-4D97-AF65-F5344CB8AC3E}">
        <p14:creationId xmlns:p14="http://schemas.microsoft.com/office/powerpoint/2010/main" val="1029547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9" name="Group 2"/>
          <p:cNvGraphicFramePr>
            <a:graphicFrameLocks noGrp="1"/>
          </p:cNvGraphicFramePr>
          <p:nvPr>
            <p:extLst>
              <p:ext uri="{D42A27DB-BD31-4B8C-83A1-F6EECF244321}">
                <p14:modId xmlns:p14="http://schemas.microsoft.com/office/powerpoint/2010/main" val="3211658847"/>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869160"/>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a:solidFill>
                  <a:srgbClr val="333333"/>
                </a:solidFill>
                <a:latin typeface="+mj-lt"/>
                <a:ea typeface="+mn-ea"/>
              </a:rPr>
              <a:t>Kažu da psi imaju sposobnost da osjete da li ljudi imaju prijeteću pozu ili ne.</a:t>
            </a:r>
            <a:endParaRPr lang="en-US" altLang="de-DE" sz="2000" dirty="0">
              <a:solidFill>
                <a:srgbClr val="333333"/>
              </a:solidFill>
              <a:latin typeface="+mj-lt"/>
              <a:ea typeface="+mn-ea"/>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13</a:t>
            </a:fld>
            <a:endParaRPr 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9" name="Group 2"/>
          <p:cNvGraphicFramePr>
            <a:graphicFrameLocks noGrp="1"/>
          </p:cNvGraphicFramePr>
          <p:nvPr>
            <p:extLst>
              <p:ext uri="{D42A27DB-BD31-4B8C-83A1-F6EECF244321}">
                <p14:modId xmlns:p14="http://schemas.microsoft.com/office/powerpoint/2010/main" val="2616329845"/>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Intuicija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razumjeti kao znanje bazirano na iskustvu. Nekad je naš instinkt bolji nego razmišljanje!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Pažnja: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648296"/>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15609"/>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15609"/>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07832"/>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607832"/>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104329"/>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npr. Horor film</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104329"/>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Sjećanje iz cirkusa</a:t>
            </a:r>
            <a:endParaRPr lang="en-US" altLang="de-DE" sz="1200" dirty="0">
              <a:latin typeface="Calibri Light"/>
            </a:endParaRPr>
          </a:p>
        </p:txBody>
      </p:sp>
      <p:sp>
        <p:nvSpPr>
          <p:cNvPr id="27" name="Caption_28"/>
          <p:cNvSpPr txBox="1">
            <a:spLocks noChangeArrowheads="1"/>
          </p:cNvSpPr>
          <p:nvPr/>
        </p:nvSpPr>
        <p:spPr bwMode="auto">
          <a:xfrm>
            <a:off x="842367" y="383400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 </a:t>
            </a:r>
            <a:r>
              <a:rPr lang="en-US" altLang="de-DE" sz="1400" b="1" dirty="0" err="1">
                <a:latin typeface="Calibri Light"/>
              </a:rPr>
              <a:t>zastrašujuć</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Zavisi</a:t>
            </a:r>
            <a:r>
              <a:rPr lang="en-US" altLang="de-DE" sz="1400" dirty="0">
                <a:latin typeface="Calibri Light"/>
              </a:rPr>
              <a:t> od </a:t>
            </a:r>
            <a:r>
              <a:rPr lang="en-US" altLang="de-DE" sz="1400" dirty="0" err="1">
                <a:latin typeface="Calibri Light"/>
              </a:rPr>
              <a:t>vašeg</a:t>
            </a:r>
            <a:r>
              <a:rPr lang="en-US" altLang="de-DE" sz="1400" dirty="0">
                <a:latin typeface="Calibri Light"/>
              </a:rPr>
              <a:t> </a:t>
            </a:r>
            <a:r>
              <a:rPr lang="en-US" altLang="de-DE" sz="1400" dirty="0" err="1">
                <a:latin typeface="Calibri Light"/>
              </a:rPr>
              <a:t>raspoloženja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336786"/>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14</a:t>
            </a:fld>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Molimo Vas diskutujte o prednostima i manama sledećih znakova za donošenje mišljenja o nekoj osobi</a:t>
            </a:r>
          </a:p>
        </p:txBody>
      </p:sp>
      <p:graphicFrame>
        <p:nvGraphicFramePr>
          <p:cNvPr id="19" name="Group 2"/>
          <p:cNvGraphicFramePr>
            <a:graphicFrameLocks noGrp="1"/>
          </p:cNvGraphicFramePr>
          <p:nvPr>
            <p:extLst>
              <p:ext uri="{D42A27DB-BD31-4B8C-83A1-F6EECF244321}">
                <p14:modId xmlns:p14="http://schemas.microsoft.com/office/powerpoint/2010/main" val="1887986703"/>
              </p:ext>
            </p:extLst>
          </p:nvPr>
        </p:nvGraphicFramePr>
        <p:xfrm>
          <a:off x="408955" y="2240280"/>
          <a:ext cx="11376000" cy="42976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Intuicija</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Važan znak: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Intuicija se može razumjeti kao znanje bazirano na iskustvu. Nekad je naš instinkt bolji nego razmišljanje!</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Pažnja: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trenutne emocije mogu uticati na percepcije/mišljenje; primjeri:</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Ljutnja:</a:t>
                      </a:r>
                      <a:r>
                        <a:rPr kumimoji="0" lang="pt-BR" sz="2000" b="0" i="0" u="none" strike="noStrike" cap="none" normalizeH="0" baseline="0" dirty="0">
                          <a:ln>
                            <a:noFill/>
                          </a:ln>
                          <a:solidFill>
                            <a:srgbClr val="333333"/>
                          </a:solidFill>
                          <a:effectLst/>
                          <a:latin typeface="Calibri Light"/>
                        </a:rPr>
                        <a:t> sklonost osječanju neshvatanja; nepovjerenja</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Depresija:</a:t>
                      </a:r>
                      <a:r>
                        <a:rPr kumimoji="0" lang="pt-BR" sz="2000" b="0" i="0" u="none" strike="noStrike" cap="none" normalizeH="0" baseline="0" dirty="0">
                          <a:ln>
                            <a:noFill/>
                          </a:ln>
                          <a:solidFill>
                            <a:srgbClr val="333333"/>
                          </a:solidFill>
                          <a:effectLst/>
                          <a:latin typeface="Calibri Light"/>
                        </a:rPr>
                        <a:t> sve </a:t>
                      </a:r>
                      <a:r>
                        <a:rPr kumimoji="0" lang="pt-BR" sz="2000" b="0" i="0" u="none" strike="noStrike" cap="none" normalizeH="0" baseline="0">
                          <a:ln>
                            <a:noFill/>
                          </a:ln>
                          <a:solidFill>
                            <a:srgbClr val="333333"/>
                          </a:solidFill>
                          <a:effectLst/>
                          <a:latin typeface="Calibri Light"/>
                        </a:rPr>
                        <a:t>izgleda “crnje” </a:t>
                      </a:r>
                      <a:r>
                        <a:rPr kumimoji="0" lang="pt-BR" sz="2000" b="0" i="0" u="none" strike="noStrike" cap="none" normalizeH="0" baseline="0" dirty="0">
                          <a:ln>
                            <a:noFill/>
                          </a:ln>
                          <a:solidFill>
                            <a:srgbClr val="333333"/>
                          </a:solidFill>
                          <a:effectLst/>
                          <a:latin typeface="Calibri Light"/>
                        </a:rPr>
                        <a:t>nego što u stvari jeste.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trebamo slušati naše instinkte ali im ne trebamo slijepo vjerovati.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648296"/>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4915609"/>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4915609"/>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607832"/>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Strah </a:t>
            </a:r>
            <a:endParaRPr lang="en-US" altLang="de-DE" sz="1400" dirty="0">
              <a:latin typeface="Calibri Light"/>
            </a:endParaRPr>
          </a:p>
        </p:txBody>
      </p:sp>
      <p:sp>
        <p:nvSpPr>
          <p:cNvPr id="24" name="Caption_23"/>
          <p:cNvSpPr txBox="1">
            <a:spLocks noChangeArrowheads="1"/>
          </p:cNvSpPr>
          <p:nvPr/>
        </p:nvSpPr>
        <p:spPr bwMode="auto">
          <a:xfrm>
            <a:off x="2289423" y="4607832"/>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Zadovoljstvo </a:t>
            </a:r>
            <a:endParaRPr lang="en-US" altLang="de-DE" sz="1400" dirty="0">
              <a:latin typeface="Calibri Light"/>
            </a:endParaRPr>
          </a:p>
        </p:txBody>
      </p:sp>
      <p:sp>
        <p:nvSpPr>
          <p:cNvPr id="25" name="Caption_24"/>
          <p:cNvSpPr txBox="1">
            <a:spLocks noChangeArrowheads="1"/>
          </p:cNvSpPr>
          <p:nvPr/>
        </p:nvSpPr>
        <p:spPr bwMode="auto">
          <a:xfrm>
            <a:off x="552971" y="6104329"/>
            <a:ext cx="159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npr. Horor film</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6" name="Caption_25"/>
          <p:cNvSpPr txBox="1">
            <a:spLocks noChangeArrowheads="1"/>
          </p:cNvSpPr>
          <p:nvPr/>
        </p:nvSpPr>
        <p:spPr bwMode="auto">
          <a:xfrm>
            <a:off x="2289423" y="6104329"/>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Sjećanje iz cirkusa</a:t>
            </a:r>
            <a:endParaRPr lang="en-US" altLang="de-DE" sz="1200" dirty="0">
              <a:latin typeface="Calibri Light"/>
            </a:endParaRPr>
          </a:p>
        </p:txBody>
      </p:sp>
      <p:sp>
        <p:nvSpPr>
          <p:cNvPr id="27" name="Caption_28"/>
          <p:cNvSpPr txBox="1">
            <a:spLocks noChangeArrowheads="1"/>
          </p:cNvSpPr>
          <p:nvPr/>
        </p:nvSpPr>
        <p:spPr bwMode="auto">
          <a:xfrm>
            <a:off x="842367" y="3834005"/>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Zabavan</a:t>
            </a:r>
            <a:r>
              <a:rPr lang="en-US" altLang="de-DE" sz="1400" b="1" dirty="0">
                <a:latin typeface="Calibri Light"/>
              </a:rPr>
              <a:t> , </a:t>
            </a:r>
            <a:r>
              <a:rPr lang="en-US" altLang="de-DE" sz="1400" b="1" dirty="0" err="1">
                <a:latin typeface="Calibri Light"/>
              </a:rPr>
              <a:t>zastrašujuć</a:t>
            </a:r>
            <a:r>
              <a:rPr lang="en-US" altLang="de-DE" sz="1400" b="1" dirty="0">
                <a:latin typeface="Calibri Light"/>
              </a:rPr>
              <a:t>?</a:t>
            </a:r>
          </a:p>
          <a:p>
            <a:pPr lvl="0" algn="ctr" eaLnBrk="1" hangingPunct="1">
              <a:spcBef>
                <a:spcPts val="0"/>
              </a:spcBef>
              <a:spcAft>
                <a:spcPts val="0"/>
              </a:spcAft>
              <a:buNone/>
            </a:pPr>
            <a:r>
              <a:rPr lang="en-US" altLang="de-DE" sz="1400" dirty="0" err="1">
                <a:latin typeface="Calibri Light"/>
              </a:rPr>
              <a:t>Zavisi</a:t>
            </a:r>
            <a:r>
              <a:rPr lang="en-US" altLang="de-DE" sz="1400" dirty="0">
                <a:latin typeface="Calibri Light"/>
              </a:rPr>
              <a:t> od </a:t>
            </a:r>
            <a:r>
              <a:rPr lang="en-US" altLang="de-DE" sz="1400" dirty="0" err="1">
                <a:latin typeface="Calibri Light"/>
              </a:rPr>
              <a:t>vašeg</a:t>
            </a:r>
            <a:r>
              <a:rPr lang="en-US" altLang="de-DE" sz="1400" dirty="0">
                <a:latin typeface="Calibri Light"/>
              </a:rPr>
              <a:t> </a:t>
            </a:r>
            <a:r>
              <a:rPr lang="en-US" altLang="de-DE" sz="1400" dirty="0" err="1">
                <a:latin typeface="Calibri Light"/>
              </a:rPr>
              <a:t>raspoloženja</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336786"/>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15</a:t>
            </a:fld>
            <a:endParaRPr lang="de-DE"/>
          </a:p>
        </p:txBody>
      </p:sp>
    </p:spTree>
    <p:extLst>
      <p:ext uri="{BB962C8B-B14F-4D97-AF65-F5344CB8AC3E}">
        <p14:creationId xmlns:p14="http://schemas.microsoft.com/office/powerpoint/2010/main" val="348994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err="1">
                <a:latin typeface="+mn-lt"/>
                <a:ea typeface="+mn-ea"/>
                <a:cs typeface="+mn-cs"/>
              </a:rPr>
              <a:t>Izgled</a:t>
            </a:r>
            <a:r>
              <a:rPr lang="en-US" sz="3600" dirty="0">
                <a:latin typeface="+mn-lt"/>
                <a:ea typeface="+mn-ea"/>
                <a:cs typeface="+mn-cs"/>
              </a:rPr>
              <a:t> </a:t>
            </a:r>
            <a:r>
              <a:rPr lang="en-US" sz="3600" dirty="0" err="1">
                <a:latin typeface="+mn-lt"/>
                <a:ea typeface="+mn-ea"/>
                <a:cs typeface="+mn-cs"/>
              </a:rPr>
              <a:t>i</a:t>
            </a:r>
            <a:r>
              <a:rPr lang="en-US" sz="3600" dirty="0">
                <a:latin typeface="+mn-lt"/>
                <a:ea typeface="+mn-ea"/>
                <a:cs typeface="+mn-cs"/>
              </a:rPr>
              <a:t> </a:t>
            </a:r>
            <a:r>
              <a:rPr lang="en-US" sz="3600" dirty="0" err="1">
                <a:latin typeface="+mn-lt"/>
                <a:ea typeface="+mn-ea"/>
                <a:cs typeface="+mn-cs"/>
              </a:rPr>
              <a:t>realnost</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hr-HR" sz="2400" dirty="0">
                <a:solidFill>
                  <a:srgbClr val="004992"/>
                </a:solidFill>
              </a:rPr>
              <a:t>ne može se potpuno vjerovati pojedinačno </a:t>
            </a:r>
            <a:r>
              <a:rPr lang="en-US" sz="2400" dirty="0">
                <a:solidFill>
                  <a:srgbClr val="004992"/>
                </a:solidFill>
              </a:rPr>
              <a:t>n</a:t>
            </a:r>
            <a:r>
              <a:rPr lang="hr-HR" sz="2400" dirty="0">
                <a:solidFill>
                  <a:srgbClr val="004992"/>
                </a:solidFill>
              </a:rPr>
              <a:t>i jednom od prethodno diskutovanih aspekata </a:t>
            </a:r>
            <a:r>
              <a:rPr lang="en-US" sz="2400" dirty="0">
                <a:solidFill>
                  <a:srgbClr val="004992"/>
                </a:solidFill>
              </a:rPr>
              <a:t>(</a:t>
            </a:r>
            <a:r>
              <a:rPr lang="hr-HR" sz="2400" dirty="0">
                <a:solidFill>
                  <a:srgbClr val="004992"/>
                </a:solidFill>
              </a:rPr>
              <a:t>npr</a:t>
            </a:r>
            <a:r>
              <a:rPr lang="en-US" sz="2400" dirty="0">
                <a:solidFill>
                  <a:srgbClr val="004992"/>
                </a:solidFill>
              </a:rPr>
              <a:t>. </a:t>
            </a:r>
            <a:r>
              <a:rPr lang="hr-HR" sz="2400" dirty="0">
                <a:solidFill>
                  <a:srgbClr val="004992"/>
                </a:solidFill>
              </a:rPr>
              <a:t>jezik)</a:t>
            </a:r>
            <a:r>
              <a:rPr lang="en-US" sz="2400" dirty="0">
                <a:solidFill>
                  <a:srgbClr val="004992"/>
                </a:solidFill>
              </a:rPr>
              <a:t>!</a:t>
            </a:r>
            <a:endParaRPr lang="de-DE" sz="2400" dirty="0">
              <a:solidFill>
                <a:srgbClr val="004992"/>
              </a:solidFill>
            </a:endParaRPr>
          </a:p>
          <a:p>
            <a:pPr lvl="0" defTabSz="914400" fontAlgn="base"/>
            <a:r>
              <a:rPr lang="hr-HR" sz="2400" i="1" dirty="0">
                <a:solidFill>
                  <a:srgbClr val="333333"/>
                </a:solidFill>
              </a:rPr>
              <a:t>Moraju se uzeti u obzir svi aspekti</a:t>
            </a:r>
            <a:r>
              <a:rPr lang="en-US" sz="2400" i="1" dirty="0">
                <a:solidFill>
                  <a:srgbClr val="333333"/>
                </a:solidFill>
              </a:rPr>
              <a:t>!</a:t>
            </a:r>
            <a:br>
              <a:rPr lang="en-US" sz="2400" i="1" dirty="0">
                <a:solidFill>
                  <a:srgbClr val="333333"/>
                </a:solidFill>
              </a:rPr>
            </a:br>
            <a:r>
              <a:rPr lang="hr-HR" sz="2400" dirty="0">
                <a:solidFill>
                  <a:srgbClr val="333333"/>
                </a:solidFill>
              </a:rPr>
              <a:t>U kombinaciji</a:t>
            </a:r>
            <a:r>
              <a:rPr lang="en-US" sz="2400" dirty="0">
                <a:solidFill>
                  <a:srgbClr val="333333"/>
                </a:solidFill>
              </a:rPr>
              <a:t>, </a:t>
            </a:r>
            <a:r>
              <a:rPr lang="hr-HR" sz="2400" dirty="0">
                <a:solidFill>
                  <a:srgbClr val="333333"/>
                </a:solidFill>
              </a:rPr>
              <a:t>pomažu u složenoj situaciji</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16</a:t>
            </a:fld>
            <a:endParaRPr 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rPr>
              <a:t>Stu</a:t>
            </a:r>
            <a:r>
              <a:rPr lang="hr-HR" sz="2400" dirty="0">
                <a:solidFill>
                  <a:srgbClr val="333333"/>
                </a:solidFill>
              </a:rPr>
              <a:t>dije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problemima u sferi mentalnog zdravlja</a:t>
            </a:r>
            <a:r>
              <a:rPr lang="en-US" sz="2400" dirty="0">
                <a:solidFill>
                  <a:srgbClr val="333333"/>
                </a:solidFill>
              </a:rPr>
              <a:t> (</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probleme u sledećim poljima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Teškoće u otkrivanju</a:t>
            </a:r>
            <a:r>
              <a:rPr lang="en-US" sz="2400" dirty="0">
                <a:solidFill>
                  <a:srgbClr val="004992"/>
                </a:solidFill>
              </a:rPr>
              <a:t> </a:t>
            </a:r>
            <a:r>
              <a:rPr lang="hr-HR" sz="2400" dirty="0">
                <a:solidFill>
                  <a:srgbClr val="004992"/>
                </a:solidFill>
              </a:rPr>
              <a:t>i</a:t>
            </a:r>
            <a:r>
              <a:rPr lang="en-US" sz="2400" dirty="0">
                <a:solidFill>
                  <a:srgbClr val="004992"/>
                </a:solidFill>
              </a:rPr>
              <a:t> </a:t>
            </a:r>
            <a:r>
              <a:rPr lang="hr-HR" sz="2400" dirty="0">
                <a:solidFill>
                  <a:srgbClr val="004992"/>
                </a:solidFill>
              </a:rPr>
              <a:t>procjeni</a:t>
            </a:r>
            <a:r>
              <a:rPr lang="en-US" sz="2400" dirty="0">
                <a:solidFill>
                  <a:srgbClr val="004992"/>
                </a:solidFill>
              </a:rPr>
              <a:t> </a:t>
            </a:r>
            <a:r>
              <a:rPr lang="hr-HR" sz="2400" dirty="0">
                <a:solidFill>
                  <a:srgbClr val="004992"/>
                </a:solidFill>
              </a:rPr>
              <a:t>izraza lica drugih osoba</a:t>
            </a:r>
            <a:r>
              <a:rPr lang="de-DE" sz="2400" dirty="0">
                <a:solidFill>
                  <a:srgbClr val="004992"/>
                </a:solidFill>
              </a:rPr>
              <a:t> (</a:t>
            </a:r>
            <a:r>
              <a:rPr lang="hr-HR" sz="2400" dirty="0">
                <a:solidFill>
                  <a:srgbClr val="004992"/>
                </a:solidFill>
              </a:rPr>
              <a:t>npr</a:t>
            </a:r>
            <a:r>
              <a:rPr lang="de-DE" sz="2400" dirty="0">
                <a:solidFill>
                  <a:srgbClr val="004992"/>
                </a:solidFill>
              </a:rPr>
              <a:t>. </a:t>
            </a:r>
            <a:r>
              <a:rPr lang="hr-HR" sz="2400" dirty="0">
                <a:solidFill>
                  <a:srgbClr val="004992"/>
                </a:solidFill>
              </a:rPr>
              <a:t>sreća</a:t>
            </a:r>
            <a:r>
              <a:rPr lang="de-DE" sz="2400" dirty="0">
                <a:solidFill>
                  <a:srgbClr val="004992"/>
                </a:solidFill>
              </a:rPr>
              <a:t>, </a:t>
            </a:r>
            <a:r>
              <a:rPr lang="hr-HR" sz="2400" dirty="0">
                <a:solidFill>
                  <a:srgbClr val="004992"/>
                </a:solidFill>
              </a:rPr>
              <a:t>tuga</a:t>
            </a:r>
            <a:r>
              <a:rPr lang="de-DE" sz="2400" dirty="0">
                <a:solidFill>
                  <a:srgbClr val="004992"/>
                </a:solidFill>
              </a:rPr>
              <a:t>)</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AA69E135-FD31-4958-92D3-F1B83BD33418}"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mi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rPr>
              <a:t>Stu</a:t>
            </a:r>
            <a:r>
              <a:rPr lang="hr-HR" sz="2400" dirty="0">
                <a:solidFill>
                  <a:srgbClr val="333333"/>
                </a:solidFill>
              </a:rPr>
              <a:t>dije pokazuju da mnogi</a:t>
            </a:r>
            <a:r>
              <a:rPr lang="en-US" sz="2400" dirty="0">
                <a:solidFill>
                  <a:srgbClr val="333333"/>
                </a:solidFill>
              </a:rPr>
              <a:t> (</a:t>
            </a:r>
            <a:r>
              <a:rPr lang="hr-HR" sz="2400" dirty="0">
                <a:solidFill>
                  <a:srgbClr val="333333"/>
                </a:solidFill>
              </a:rPr>
              <a:t>ali ne svi</a:t>
            </a:r>
            <a:r>
              <a:rPr lang="en-US" sz="2400" dirty="0">
                <a:solidFill>
                  <a:srgbClr val="333333"/>
                </a:solidFill>
              </a:rPr>
              <a:t>!) </a:t>
            </a:r>
            <a:r>
              <a:rPr lang="hr-HR" sz="2400" dirty="0">
                <a:solidFill>
                  <a:srgbClr val="333333"/>
                </a:solidFill>
              </a:rPr>
              <a:t>ljudi sa problemima u sferi mentalnog zdravlja</a:t>
            </a:r>
            <a:r>
              <a:rPr lang="en-US" sz="2400" dirty="0">
                <a:solidFill>
                  <a:srgbClr val="333333"/>
                </a:solidFill>
              </a:rPr>
              <a:t> (</a:t>
            </a:r>
            <a:r>
              <a:rPr lang="hr-HR" sz="2400" dirty="0">
                <a:solidFill>
                  <a:srgbClr val="333333"/>
                </a:solidFill>
              </a:rPr>
              <a:t>posebno sa psihozom</a:t>
            </a:r>
            <a:r>
              <a:rPr lang="en-US" sz="2400" dirty="0">
                <a:solidFill>
                  <a:srgbClr val="333333"/>
                </a:solidFill>
              </a:rPr>
              <a:t>) </a:t>
            </a:r>
            <a:r>
              <a:rPr lang="hr-HR" sz="2400" dirty="0">
                <a:solidFill>
                  <a:srgbClr val="333333"/>
                </a:solidFill>
              </a:rPr>
              <a:t>imaju probleme u sledećim poljima</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004992"/>
                </a:solidFill>
              </a:rPr>
              <a:t>Teškoće u otkrivanju</a:t>
            </a:r>
            <a:r>
              <a:rPr lang="en-US" sz="2400" dirty="0">
                <a:solidFill>
                  <a:srgbClr val="004992"/>
                </a:solidFill>
              </a:rPr>
              <a:t> </a:t>
            </a:r>
            <a:r>
              <a:rPr lang="hr-HR" sz="2400" dirty="0">
                <a:solidFill>
                  <a:srgbClr val="004992"/>
                </a:solidFill>
              </a:rPr>
              <a:t>i</a:t>
            </a:r>
            <a:r>
              <a:rPr lang="en-US" sz="2400" dirty="0">
                <a:solidFill>
                  <a:srgbClr val="004992"/>
                </a:solidFill>
              </a:rPr>
              <a:t> </a:t>
            </a:r>
            <a:r>
              <a:rPr lang="hr-HR" sz="2400" dirty="0">
                <a:solidFill>
                  <a:srgbClr val="004992"/>
                </a:solidFill>
              </a:rPr>
              <a:t>procjeni</a:t>
            </a:r>
            <a:r>
              <a:rPr lang="en-US" sz="2400" dirty="0">
                <a:solidFill>
                  <a:srgbClr val="004992"/>
                </a:solidFill>
              </a:rPr>
              <a:t> </a:t>
            </a:r>
            <a:r>
              <a:rPr lang="hr-HR" sz="2400" dirty="0">
                <a:solidFill>
                  <a:srgbClr val="004992"/>
                </a:solidFill>
              </a:rPr>
              <a:t>izraza lica drugih osoba</a:t>
            </a:r>
            <a:r>
              <a:rPr lang="de-DE" sz="2400" dirty="0">
                <a:solidFill>
                  <a:srgbClr val="004992"/>
                </a:solidFill>
              </a:rPr>
              <a:t> (</a:t>
            </a:r>
            <a:r>
              <a:rPr lang="hr-HR" sz="2400" dirty="0">
                <a:solidFill>
                  <a:srgbClr val="004992"/>
                </a:solidFill>
              </a:rPr>
              <a:t>npr</a:t>
            </a:r>
            <a:r>
              <a:rPr lang="de-DE" sz="2400" dirty="0">
                <a:solidFill>
                  <a:srgbClr val="004992"/>
                </a:solidFill>
              </a:rPr>
              <a:t>. </a:t>
            </a:r>
            <a:r>
              <a:rPr lang="hr-HR" sz="2400" dirty="0">
                <a:solidFill>
                  <a:srgbClr val="004992"/>
                </a:solidFill>
              </a:rPr>
              <a:t>sreća</a:t>
            </a:r>
            <a:r>
              <a:rPr lang="de-DE" sz="2400" dirty="0">
                <a:solidFill>
                  <a:srgbClr val="004992"/>
                </a:solidFill>
              </a:rPr>
              <a:t>, </a:t>
            </a:r>
            <a:r>
              <a:rPr lang="hr-HR" sz="2400" dirty="0">
                <a:solidFill>
                  <a:srgbClr val="004992"/>
                </a:solidFill>
              </a:rPr>
              <a:t>tuga</a:t>
            </a:r>
            <a:r>
              <a:rPr lang="de-DE" sz="2400" dirty="0">
                <a:solidFill>
                  <a:srgbClr val="004992"/>
                </a:solidFill>
              </a:rPr>
              <a:t>)</a:t>
            </a:r>
            <a:r>
              <a:rPr lang="en-US" sz="2400" dirty="0">
                <a:solidFill>
                  <a:srgbClr val="004992"/>
                </a:solidFill>
              </a:rPr>
              <a:t>.</a:t>
            </a:r>
          </a:p>
          <a:p>
            <a:pPr marL="342900" lvl="0" indent="-342900" defTabSz="914400" fontAlgn="base">
              <a:buClr>
                <a:srgbClr val="333333"/>
              </a:buClr>
              <a:buFont typeface="WingDings"/>
              <a:buChar char=""/>
              <a:defRPr/>
            </a:pPr>
            <a:r>
              <a:rPr lang="hr-HR" sz="2400" dirty="0">
                <a:solidFill>
                  <a:srgbClr val="004992"/>
                </a:solidFill>
              </a:rPr>
              <a:t>Teškoće</a:t>
            </a:r>
            <a:r>
              <a:rPr lang="en-US" sz="2400" dirty="0">
                <a:solidFill>
                  <a:srgbClr val="004992"/>
                </a:solidFill>
              </a:rPr>
              <a:t> </a:t>
            </a:r>
            <a:r>
              <a:rPr lang="hr-HR" sz="2400" dirty="0">
                <a:solidFill>
                  <a:srgbClr val="004992"/>
                </a:solidFill>
              </a:rPr>
              <a:t>u predviđanju motiva</a:t>
            </a:r>
            <a:r>
              <a:rPr lang="en-US" sz="2400" dirty="0">
                <a:solidFill>
                  <a:srgbClr val="004992"/>
                </a:solidFill>
              </a:rPr>
              <a:t>/</a:t>
            </a:r>
            <a:r>
              <a:rPr lang="hr-HR" sz="2400" dirty="0">
                <a:solidFill>
                  <a:srgbClr val="004992"/>
                </a:solidFill>
              </a:rPr>
              <a:t>budućih aktivnosti drugih osoba</a:t>
            </a:r>
            <a:r>
              <a:rPr lang="en-US" sz="2400" dirty="0">
                <a:solidFill>
                  <a:srgbClr val="004992"/>
                </a:solidFill>
              </a:rPr>
              <a:t> </a:t>
            </a:r>
            <a:r>
              <a:rPr lang="hr-HR" sz="2400" dirty="0">
                <a:solidFill>
                  <a:srgbClr val="004992"/>
                </a:solidFill>
              </a:rPr>
              <a:t>iz trenutnog ponašanja</a:t>
            </a:r>
            <a:r>
              <a:rPr lang="en-US" sz="2400" dirty="0">
                <a:solidFill>
                  <a:srgbClr val="004992"/>
                </a:solidFill>
              </a:rPr>
              <a:t>.</a:t>
            </a:r>
            <a:endParaRPr lang="en-US" sz="2400" dirty="0"/>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AA69E135-FD31-4958-92D3-F1B83BD33418}" type="slidenum">
              <a:rPr lang="de-DE" smtClean="0"/>
              <a:pPr>
                <a:defRPr/>
              </a:pPr>
              <a:t>18</a:t>
            </a:fld>
            <a:endParaRPr lang="de-DE"/>
          </a:p>
        </p:txBody>
      </p:sp>
    </p:spTree>
    <p:extLst>
      <p:ext uri="{BB962C8B-B14F-4D97-AF65-F5344CB8AC3E}">
        <p14:creationId xmlns:p14="http://schemas.microsoft.com/office/powerpoint/2010/main" val="1026037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nedostatak</a:t>
            </a:r>
            <a:r>
              <a:rPr lang="en-US" sz="3600" dirty="0">
                <a:latin typeface="+mn-lt"/>
                <a:ea typeface="+mn-ea"/>
                <a:cs typeface="+mn-cs"/>
              </a:rPr>
              <a:t> </a:t>
            </a:r>
            <a:r>
              <a:rPr lang="en-US" sz="3600" dirty="0" err="1">
                <a:latin typeface="+mn-lt"/>
                <a:ea typeface="+mn-ea"/>
                <a:cs typeface="+mn-cs"/>
              </a:rPr>
              <a:t>empatije</a:t>
            </a:r>
            <a:r>
              <a:rPr lang="en-US" sz="3600" dirty="0">
                <a:latin typeface="+mn-lt"/>
                <a:ea typeface="+mn-ea"/>
                <a:cs typeface="+mn-cs"/>
              </a:rPr>
              <a:t> </a:t>
            </a:r>
            <a:r>
              <a:rPr lang="en-US" sz="3600" dirty="0" err="1">
                <a:latin typeface="+mn-lt"/>
                <a:ea typeface="+mn-ea"/>
                <a:cs typeface="+mn-cs"/>
              </a:rPr>
              <a:t>vodi</a:t>
            </a:r>
            <a:r>
              <a:rPr lang="en-US" sz="3600" dirty="0">
                <a:latin typeface="+mn-lt"/>
                <a:ea typeface="+mn-ea"/>
                <a:cs typeface="+mn-cs"/>
              </a:rPr>
              <a:t> </a:t>
            </a:r>
            <a:r>
              <a:rPr lang="en-US" sz="3600" dirty="0" err="1">
                <a:latin typeface="+mn-lt"/>
                <a:ea typeface="+mn-ea"/>
                <a:cs typeface="+mn-cs"/>
              </a:rPr>
              <a:t>pogrešnim</a:t>
            </a:r>
            <a:r>
              <a:rPr lang="en-US" sz="3600" dirty="0">
                <a:latin typeface="+mn-lt"/>
                <a:ea typeface="+mn-ea"/>
                <a:cs typeface="+mn-cs"/>
              </a:rPr>
              <a:t> </a:t>
            </a:r>
            <a:r>
              <a:rPr lang="en-US" sz="3600" dirty="0" err="1">
                <a:latin typeface="+mn-lt"/>
                <a:ea typeface="+mn-ea"/>
                <a:cs typeface="+mn-cs"/>
              </a:rPr>
              <a:t>tumačenjima</a:t>
            </a:r>
            <a:r>
              <a:rPr lang="en-US" sz="3600" dirty="0">
                <a:latin typeface="+mn-lt"/>
                <a:ea typeface="+mn-ea"/>
                <a:cs typeface="+mn-cs"/>
              </a:rPr>
              <a:t> </a:t>
            </a:r>
            <a:r>
              <a:rPr lang="en-US" sz="3600" dirty="0" err="1">
                <a:latin typeface="+mn-lt"/>
                <a:ea typeface="+mn-ea"/>
                <a:cs typeface="+mn-cs"/>
              </a:rPr>
              <a:t>tokom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43034" name="Rechteck 1"/>
          <p:cNvSpPr>
            <a:spLocks noChangeArrowheads="1"/>
          </p:cNvSpPr>
          <p:nvPr/>
        </p:nvSpPr>
        <p:spPr bwMode="auto">
          <a:xfrm>
            <a:off x="408955" y="61653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2000" dirty="0">
                <a:solidFill>
                  <a:srgbClr val="004992"/>
                </a:solidFill>
                <a:latin typeface="+mn-lt"/>
              </a:rPr>
              <a:t>Da li bi neko podijelio kratko licno iskustvo?</a:t>
            </a:r>
          </a:p>
        </p:txBody>
      </p:sp>
      <p:graphicFrame>
        <p:nvGraphicFramePr>
          <p:cNvPr id="7" name="Table 6"/>
          <p:cNvGraphicFramePr>
            <a:graphicFrameLocks noGrp="1"/>
          </p:cNvGraphicFramePr>
          <p:nvPr>
            <p:extLst>
              <p:ext uri="{D42A27DB-BD31-4B8C-83A1-F6EECF244321}">
                <p14:modId xmlns:p14="http://schemas.microsoft.com/office/powerpoint/2010/main" val="511134336"/>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096345">
                  <a:extLst>
                    <a:ext uri="{9D8B030D-6E8A-4147-A177-3AD203B41FA5}">
                      <a16:colId xmlns:a16="http://schemas.microsoft.com/office/drawing/2014/main" val="20000"/>
                    </a:ext>
                  </a:extLst>
                </a:gridCol>
                <a:gridCol w="3312368">
                  <a:extLst>
                    <a:ext uri="{9D8B030D-6E8A-4147-A177-3AD203B41FA5}">
                      <a16:colId xmlns:a16="http://schemas.microsoft.com/office/drawing/2014/main" val="20001"/>
                    </a:ext>
                  </a:extLst>
                </a:gridCol>
                <a:gridCol w="496728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vi-VN" sz="2000" b="0" i="0" u="none" strike="noStrike" cap="none" normalizeH="0" baseline="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Objašnjenje tokom psihoze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Druga objašnjenja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Čovjek u autobusu te dugo gleda.</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Progonitelj se konačno otkriva.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Usled tvog sumnjičavog držanja (npr. Nošenje sunčanih naočara), sam si uzrokovao da te gledaju.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Šef kritikuje tvoje greške.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rgbClr val="333333"/>
                          </a:solidFill>
                          <a:effectLst/>
                          <a:latin typeface="Calibri Light"/>
                        </a:rPr>
                        <a:t>Ubjeđen si da će te otpustiti.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Šef je prejako odreagovao ali ne namjerava da te otpusti- generalno on je malo prgav.</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Prijatelj čita članak u novinama o uspijehu u školi.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Cilja na loše ocjenama koje si imao u školi.</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Čista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slučajnost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prijatelj</a:t>
                      </a:r>
                      <a:r>
                        <a:rPr kumimoji="0" lang="en-US" sz="2000" b="0" i="0" u="none" strike="noStrike" cap="none" normalizeH="0" baseline="0" dirty="0">
                          <a:ln>
                            <a:noFill/>
                          </a:ln>
                          <a:solidFill>
                            <a:srgbClr val="333333"/>
                          </a:solidFill>
                          <a:effectLst/>
                          <a:latin typeface="Calibri Light"/>
                        </a:rPr>
                        <a:t> je </a:t>
                      </a:r>
                      <a:r>
                        <a:rPr kumimoji="0" lang="en-US" sz="2000" b="0" i="0" u="none" strike="noStrike" cap="none" normalizeH="0" baseline="0" dirty="0" err="1">
                          <a:ln>
                            <a:noFill/>
                          </a:ln>
                          <a:solidFill>
                            <a:srgbClr val="333333"/>
                          </a:solidFill>
                          <a:effectLst/>
                          <a:latin typeface="Calibri Light"/>
                        </a:rPr>
                        <a:t>zainteresovan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člankom</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novinama</a:t>
                      </a:r>
                      <a:r>
                        <a:rPr kumimoji="0" lang="en-US" sz="2000" b="0" i="0" u="none" strike="noStrike" cap="none" normalizeH="0" baseline="0" dirty="0">
                          <a:ln>
                            <a:noFill/>
                          </a:ln>
                          <a:solidFill>
                            <a:srgbClr val="333333"/>
                          </a:solidFill>
                          <a:effectLst/>
                          <a:latin typeface="Calibri Light"/>
                        </a:rPr>
                        <a:t>, ne </a:t>
                      </a:r>
                      <a:r>
                        <a:rPr kumimoji="0" lang="en-US" sz="2000" b="0" i="0" u="none" strike="noStrike" cap="none" normalizeH="0" baseline="0" dirty="0" err="1">
                          <a:ln>
                            <a:noFill/>
                          </a:ln>
                          <a:solidFill>
                            <a:srgbClr val="333333"/>
                          </a:solidFill>
                          <a:effectLst/>
                          <a:latin typeface="Calibri Light"/>
                        </a:rPr>
                        <a:t>zna</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tvojim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problemima</a:t>
                      </a:r>
                      <a:r>
                        <a:rPr kumimoji="0" lang="en-US" sz="2000" b="0" i="0" u="none" strike="noStrike" cap="none" normalizeH="0" baseline="0" dirty="0">
                          <a:ln>
                            <a:noFill/>
                          </a:ln>
                          <a:solidFill>
                            <a:srgbClr val="333333"/>
                          </a:solidFill>
                          <a:effectLst/>
                          <a:latin typeface="Calibri Light"/>
                        </a:rPr>
                        <a:t> u </a:t>
                      </a:r>
                      <a:r>
                        <a:rPr kumimoji="0" lang="en-US" sz="2000" b="0" i="0" u="none" strike="noStrike" cap="none" normalizeH="0" baseline="0" dirty="0" err="1">
                          <a:ln>
                            <a:noFill/>
                          </a:ln>
                          <a:solidFill>
                            <a:srgbClr val="333333"/>
                          </a:solidFill>
                          <a:effectLst/>
                          <a:latin typeface="Calibri Light"/>
                        </a:rPr>
                        <a:t>školi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19</a:t>
            </a:fld>
            <a:endParaRPr 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0363" algn="l"/>
              </a:tabLst>
              <a:defRPr/>
            </a:pPr>
            <a:r>
              <a:rPr lang="hr-HR" sz="2400" dirty="0">
                <a:solidFill>
                  <a:srgbClr val="333333"/>
                </a:solidFill>
              </a:rPr>
              <a:t>Na sledećim slajdovima</a:t>
            </a:r>
            <a:r>
              <a:rPr lang="de-DE" sz="2400" dirty="0">
                <a:solidFill>
                  <a:srgbClr val="333333"/>
                </a:solidFill>
              </a:rPr>
              <a:t>, </a:t>
            </a:r>
            <a:r>
              <a:rPr lang="hr-HR" sz="2400" dirty="0">
                <a:solidFill>
                  <a:srgbClr val="333333"/>
                </a:solidFill>
              </a:rPr>
              <a:t>vidjećete stripove</a:t>
            </a:r>
            <a:r>
              <a:rPr lang="de-DE" sz="2400" dirty="0">
                <a:solidFill>
                  <a:srgbClr val="333333"/>
                </a:solidFill>
              </a:rPr>
              <a:t>.</a:t>
            </a:r>
          </a:p>
          <a:p>
            <a:pPr marL="342900" lvl="0" indent="-342900" defTabSz="914400" fontAlgn="base">
              <a:buClr>
                <a:srgbClr val="333333"/>
              </a:buClr>
              <a:buFont typeface="WingDings"/>
              <a:buChar char=""/>
              <a:tabLst>
                <a:tab pos="360363" algn="l"/>
              </a:tabLst>
              <a:defRPr/>
            </a:pPr>
            <a:r>
              <a:rPr lang="hr-HR" sz="2400" dirty="0">
                <a:solidFill>
                  <a:srgbClr val="333333"/>
                </a:solidFill>
              </a:rPr>
              <a:t>Molimo diskutujte šta likovi u priči mogu misliti jedni o drugima</a:t>
            </a:r>
            <a:r>
              <a:rPr 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Vježba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0363" algn="l"/>
              </a:tabLst>
              <a:defRPr/>
            </a:pPr>
            <a:r>
              <a:rPr lang="hr-HR" sz="2400" dirty="0">
                <a:solidFill>
                  <a:srgbClr val="333333"/>
                </a:solidFill>
              </a:rPr>
              <a:t>Na sledećim slajdovima</a:t>
            </a:r>
            <a:r>
              <a:rPr lang="de-DE" sz="2400" dirty="0">
                <a:solidFill>
                  <a:srgbClr val="333333"/>
                </a:solidFill>
              </a:rPr>
              <a:t>, </a:t>
            </a:r>
            <a:r>
              <a:rPr lang="hr-HR" sz="2400" dirty="0">
                <a:solidFill>
                  <a:srgbClr val="333333"/>
                </a:solidFill>
              </a:rPr>
              <a:t>vidjećete stripove</a:t>
            </a:r>
            <a:r>
              <a:rPr lang="de-DE" sz="2400" dirty="0">
                <a:solidFill>
                  <a:srgbClr val="333333"/>
                </a:solidFill>
              </a:rPr>
              <a:t>.</a:t>
            </a:r>
          </a:p>
          <a:p>
            <a:pPr marL="342900" lvl="0" indent="-342900" defTabSz="914400" fontAlgn="base">
              <a:buClr>
                <a:srgbClr val="333333"/>
              </a:buClr>
              <a:buFont typeface="WingDings"/>
              <a:buChar char=""/>
              <a:tabLst>
                <a:tab pos="360363" algn="l"/>
              </a:tabLst>
              <a:defRPr/>
            </a:pPr>
            <a:r>
              <a:rPr lang="hr-HR" sz="2400" dirty="0">
                <a:solidFill>
                  <a:srgbClr val="333333"/>
                </a:solidFill>
              </a:rPr>
              <a:t>Molimo diskutujte šta likovi u priči mogu misliti jedni o drugima</a:t>
            </a:r>
            <a:r>
              <a:rPr lang="de-DE" sz="2400" dirty="0">
                <a:solidFill>
                  <a:srgbClr val="333333"/>
                </a:solidFill>
              </a:rPr>
              <a:t>.</a:t>
            </a:r>
          </a:p>
          <a:p>
            <a:pPr lvl="0" defTabSz="914400" fontAlgn="base">
              <a:defRPr/>
            </a:pPr>
            <a:endParaRPr lang="en-US" sz="2400" b="1" dirty="0">
              <a:solidFill>
                <a:srgbClr val="004992"/>
              </a:solidFill>
            </a:endParaRPr>
          </a:p>
          <a:p>
            <a:pPr lvl="0" defTabSz="914400" fontAlgn="base">
              <a:defRPr/>
            </a:pPr>
            <a:r>
              <a:rPr lang="hr-HR" sz="2400" b="1" dirty="0">
                <a:solidFill>
                  <a:srgbClr val="004992"/>
                </a:solidFill>
              </a:rPr>
              <a:t>Važno</a:t>
            </a:r>
            <a:endParaRPr lang="de-DE"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Morate napraviti razliku između informacija dostupnih vama i onih informacija koje likovi imaju jedni o drugima</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Koja</a:t>
            </a:r>
            <a:r>
              <a:rPr lang="de-DE" sz="2400" dirty="0">
                <a:solidFill>
                  <a:srgbClr val="333333"/>
                </a:solidFill>
              </a:rPr>
              <a:t> </a:t>
            </a:r>
            <a:r>
              <a:rPr lang="hr-HR" sz="2400" dirty="0">
                <a:solidFill>
                  <a:srgbClr val="333333"/>
                </a:solidFill>
              </a:rPr>
              <a:t>dodatna</a:t>
            </a:r>
            <a:r>
              <a:rPr lang="de-DE" sz="2400" dirty="0">
                <a:solidFill>
                  <a:srgbClr val="333333"/>
                </a:solidFill>
              </a:rPr>
              <a:t> inform</a:t>
            </a:r>
            <a:r>
              <a:rPr lang="hr-HR" sz="2400" dirty="0">
                <a:solidFill>
                  <a:srgbClr val="333333"/>
                </a:solidFill>
              </a:rPr>
              <a:t>acija</a:t>
            </a:r>
            <a:r>
              <a:rPr lang="de-DE" sz="2400" dirty="0">
                <a:solidFill>
                  <a:srgbClr val="333333"/>
                </a:solidFill>
              </a:rPr>
              <a:t> </a:t>
            </a:r>
            <a:r>
              <a:rPr lang="hr-HR" sz="2400" dirty="0">
                <a:solidFill>
                  <a:srgbClr val="333333"/>
                </a:solidFill>
              </a:rPr>
              <a:t>je neophodna</a:t>
            </a:r>
            <a:r>
              <a:rPr lang="de-DE" sz="2400" dirty="0">
                <a:solidFill>
                  <a:srgbClr val="333333"/>
                </a:solidFill>
              </a:rPr>
              <a:t> </a:t>
            </a:r>
            <a:r>
              <a:rPr lang="hr-HR" sz="2400" dirty="0">
                <a:solidFill>
                  <a:srgbClr val="333333"/>
                </a:solidFill>
              </a:rPr>
              <a:t>za dobijanje</a:t>
            </a:r>
            <a:r>
              <a:rPr lang="de-DE" sz="2400" dirty="0">
                <a:solidFill>
                  <a:srgbClr val="333333"/>
                </a:solidFill>
              </a:rPr>
              <a:t> defi</a:t>
            </a:r>
            <a:r>
              <a:rPr lang="hr-HR" sz="2400" dirty="0">
                <a:solidFill>
                  <a:srgbClr val="333333"/>
                </a:solidFill>
              </a:rPr>
              <a:t>nitivnog odgovora</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21</a:t>
            </a:fld>
            <a:endParaRPr lang="de-DE"/>
          </a:p>
        </p:txBody>
      </p:sp>
    </p:spTree>
    <p:extLst>
      <p:ext uri="{BB962C8B-B14F-4D97-AF65-F5344CB8AC3E}">
        <p14:creationId xmlns:p14="http://schemas.microsoft.com/office/powerpoint/2010/main" val="351891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2400" dirty="0">
                <a:solidFill>
                  <a:srgbClr val="004992"/>
                </a:solidFill>
                <a:latin typeface="Calibri Light"/>
              </a:rPr>
              <a:t>Šta će djevojčica vjerovatno donijeti njenoj baki kao poklon za sledeći rođendan?</a:t>
            </a:r>
            <a:r>
              <a:rPr lang="en-US" altLang="de-DE" sz="2400" dirty="0">
                <a:solidFill>
                  <a:srgbClr val="004992"/>
                </a:solidFill>
                <a:latin typeface="Calibri Light"/>
              </a:rPr>
              <a:t> </a:t>
            </a:r>
            <a:r>
              <a:rPr lang="vi-VN" altLang="de-DE" sz="2400" dirty="0">
                <a:solidFill>
                  <a:srgbClr val="004992"/>
                </a:solidFill>
                <a:latin typeface="Calibri Light"/>
              </a:rPr>
              <a:t>Da li će baka biti oduševljena?</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Praline!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204864"/>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 praline…</a:t>
            </a:r>
            <a:endParaRPr lang="de-DE" altLang="de-DE" sz="1400" b="1" dirty="0">
              <a:solidFill>
                <a:srgbClr val="000000"/>
              </a:solidFill>
              <a:latin typeface="Calibri Light"/>
            </a:endParaRPr>
          </a:p>
        </p:txBody>
      </p:sp>
      <p:sp>
        <p:nvSpPr>
          <p:cNvPr id="27"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22</a:t>
            </a:fld>
            <a:endParaRPr 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vi-VN" altLang="de-DE" sz="2400" dirty="0">
                <a:solidFill>
                  <a:srgbClr val="004992"/>
                </a:solidFill>
                <a:latin typeface="Calibri Light"/>
              </a:rPr>
              <a:t>Šta će djevojčica vjerovatno donijeti njenoj baki kao poklon za sledeći rođendan?</a:t>
            </a:r>
            <a:r>
              <a:rPr lang="en-US" altLang="de-DE" sz="2400" dirty="0">
                <a:solidFill>
                  <a:srgbClr val="004992"/>
                </a:solidFill>
                <a:latin typeface="Calibri Light"/>
              </a:rPr>
              <a:t> </a:t>
            </a:r>
            <a:r>
              <a:rPr lang="vi-VN" altLang="de-DE" sz="2400" dirty="0">
                <a:solidFill>
                  <a:srgbClr val="004992"/>
                </a:solidFill>
                <a:latin typeface="Calibri Light"/>
              </a:rPr>
              <a:t>Da li će baka biti oduševljena?</a:t>
            </a:r>
            <a:endParaRPr lang="de-DE" altLang="de-DE" sz="2400" dirty="0">
              <a:solidFill>
                <a:srgbClr val="004992"/>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Praline!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6"/>
          <p:cNvSpPr txBox="1">
            <a:spLocks noChangeArrowheads="1"/>
          </p:cNvSpPr>
          <p:nvPr/>
        </p:nvSpPr>
        <p:spPr bwMode="auto">
          <a:xfrm>
            <a:off x="6493942" y="2204864"/>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 praline…</a:t>
            </a:r>
            <a:endParaRPr lang="de-DE" altLang="de-DE" sz="14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23</a:t>
            </a:fld>
            <a:endParaRPr lang="de-DE"/>
          </a:p>
        </p:txBody>
      </p:sp>
    </p:spTree>
    <p:extLst>
      <p:ext uri="{BB962C8B-B14F-4D97-AF65-F5344CB8AC3E}">
        <p14:creationId xmlns:p14="http://schemas.microsoft.com/office/powerpoint/2010/main" val="1931678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vi-VN" sz="3600" dirty="0">
                <a:solidFill>
                  <a:srgbClr val="004992"/>
                </a:solidFill>
                <a:latin typeface="+mn-lt"/>
                <a:ea typeface="+mn-ea"/>
                <a:cs typeface="+mn-cs"/>
              </a:rPr>
              <a:t>Bakin rođendan</a:t>
            </a:r>
            <a:br>
              <a:rPr lang="vi-VN" sz="3600" dirty="0">
                <a:solidFill>
                  <a:srgbClr val="004992"/>
                </a:solidFill>
                <a:latin typeface="+mn-lt"/>
                <a:ea typeface="+mn-ea"/>
                <a:cs typeface="+mn-cs"/>
              </a:rPr>
            </a:br>
            <a:r>
              <a:rPr lang="vi-VN" dirty="0">
                <a:solidFill>
                  <a:srgbClr val="004992"/>
                </a:solidFill>
                <a:latin typeface="+mn-lt"/>
                <a:ea typeface="+mn-ea"/>
                <a:cs typeface="+mn-cs"/>
              </a:rPr>
              <a:t>Šta će djevojčica sledeće donijeti svojoj baki?</a:t>
            </a:r>
            <a:endParaRPr lang="en-US" dirty="0">
              <a:solidFill>
                <a:srgbClr val="004992"/>
              </a:solidFill>
              <a:latin typeface="+mn-lt"/>
              <a:ea typeface="+mn-ea"/>
              <a:cs typeface="+mn-cs"/>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7"/>
          <p:cNvSpPr txBox="1">
            <a:spLocks noChangeArrowheads="1"/>
          </p:cNvSpPr>
          <p:nvPr/>
        </p:nvSpPr>
        <p:spPr bwMode="auto">
          <a:xfrm>
            <a:off x="1571617" y="5251280"/>
            <a:ext cx="90519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vi-VN" altLang="de-DE" sz="2000" b="1" dirty="0">
                <a:solidFill>
                  <a:srgbClr val="004992"/>
                </a:solidFill>
                <a:latin typeface="Calibri Light"/>
              </a:rPr>
              <a:t>Vjerovatno: </a:t>
            </a:r>
            <a:r>
              <a:rPr lang="vi-VN" altLang="de-DE" sz="2000" dirty="0">
                <a:solidFill>
                  <a:srgbClr val="333333"/>
                </a:solidFill>
                <a:latin typeface="Calibri Light"/>
              </a:rPr>
              <a:t>Ponovo kutiju pralina jer je baka bila toliko entuzijastična zadnji put.</a:t>
            </a:r>
          </a:p>
          <a:p>
            <a:pPr eaLnBrk="1" hangingPunct="1">
              <a:spcBef>
                <a:spcPts val="1200"/>
              </a:spcBef>
              <a:spcAft>
                <a:spcPts val="0"/>
              </a:spcAft>
              <a:buNone/>
            </a:pPr>
            <a:r>
              <a:rPr lang="vi-VN" altLang="de-DE" sz="2000" b="1" dirty="0">
                <a:solidFill>
                  <a:srgbClr val="004992"/>
                </a:solidFill>
                <a:latin typeface="Calibri Light"/>
              </a:rPr>
              <a:t>Manje vjerovatno: </a:t>
            </a:r>
            <a:r>
              <a:rPr lang="vi-VN" altLang="de-DE" sz="2000" dirty="0">
                <a:solidFill>
                  <a:srgbClr val="333333"/>
                </a:solidFill>
                <a:latin typeface="Calibri Light"/>
              </a:rPr>
              <a:t>Djevojčica je primjetila da baka ne voli praline i donijeće</a:t>
            </a:r>
            <a:r>
              <a:rPr lang="en-US" altLang="de-DE" sz="2000" dirty="0">
                <a:solidFill>
                  <a:srgbClr val="333333"/>
                </a:solidFill>
                <a:latin typeface="Calibri Light"/>
              </a:rPr>
              <a:t> </a:t>
            </a:r>
            <a:r>
              <a:rPr lang="vi-VN" altLang="de-DE" sz="2000" dirty="0">
                <a:solidFill>
                  <a:srgbClr val="333333"/>
                </a:solidFill>
                <a:latin typeface="Calibri Light"/>
              </a:rPr>
              <a:t>joj nešto drugo za sledeći rođendan.</a:t>
            </a:r>
            <a:endParaRPr lang="de-DE" altLang="de-DE" sz="2000" dirty="0">
              <a:solidFill>
                <a:srgbClr val="333333"/>
              </a:solidFill>
              <a:latin typeface="Calibri Light"/>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Praline! </a:t>
            </a:r>
          </a:p>
          <a:p>
            <a:pPr algn="ctr" eaLnBrk="1" hangingPunct="1">
              <a:spcBef>
                <a:spcPct val="0"/>
              </a:spcBef>
              <a:buFontTx/>
              <a:buNone/>
            </a:pPr>
            <a:r>
              <a:rPr lang="de-DE" altLang="de-DE" sz="1400" b="1">
                <a:solidFill>
                  <a:srgbClr val="000000"/>
                </a:solidFill>
                <a:latin typeface="Calibri Light"/>
              </a:rPr>
              <a:t>Super, Hvala</a:t>
            </a:r>
            <a:endParaRPr lang="de-DE" altLang="de-DE" sz="1400" b="1" dirty="0">
              <a:solidFill>
                <a:srgbClr val="000000"/>
              </a:solidFill>
              <a:latin typeface="Calibri Light"/>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204864"/>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 podnosim praline…</a:t>
            </a:r>
            <a:endParaRPr lang="de-DE" altLang="de-DE" sz="1400" b="1" dirty="0">
              <a:solidFill>
                <a:srgbClr val="000000"/>
              </a:solidFill>
              <a:latin typeface="Calibri Light"/>
            </a:endParaRPr>
          </a:p>
        </p:txBody>
      </p:sp>
      <p:sp>
        <p:nvSpPr>
          <p:cNvPr id="8" name="Footer Placeholder 7"/>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9" name="Slide Number Placeholder 8"/>
          <p:cNvSpPr>
            <a:spLocks noGrp="1"/>
          </p:cNvSpPr>
          <p:nvPr>
            <p:ph type="sldNum" sz="quarter" idx="12"/>
          </p:nvPr>
        </p:nvSpPr>
        <p:spPr/>
        <p:txBody>
          <a:bodyPr/>
          <a:lstStyle/>
          <a:p>
            <a:pPr>
              <a:defRPr/>
            </a:pPr>
            <a:fld id="{9C654115-57D9-422C-9C72-150CDA0C4EFE}" type="slidenum">
              <a:rPr lang="de-DE" smtClean="0"/>
              <a:pPr>
                <a:defRPr/>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Idemo!</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C654115-57D9-422C-9C72-150CDA0C4EFE}" type="slidenum">
              <a:rPr lang="de-DE" smtClean="0"/>
              <a:pPr>
                <a:defRPr/>
              </a:pPr>
              <a:t>25</a:t>
            </a:fld>
            <a:endParaRPr 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Da li je šef bezosjećajan? Da li nam treba dodatna informacija da odlučimo?</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dirty="0" err="1">
                <a:latin typeface="Calibri Light"/>
                <a:cs typeface="Verdana"/>
              </a:rPr>
              <a:t>Veoma</a:t>
            </a:r>
            <a:r>
              <a:rPr lang="en-US" sz="1200" dirty="0">
                <a:latin typeface="Calibri Light"/>
                <a:cs typeface="Verdana"/>
              </a:rPr>
              <a:t> mi je </a:t>
            </a:r>
            <a:r>
              <a:rPr lang="en-US" sz="1200" dirty="0" err="1">
                <a:latin typeface="Calibri Light"/>
                <a:cs typeface="Verdana"/>
              </a:rPr>
              <a:t>žao</a:t>
            </a:r>
            <a:r>
              <a:rPr lang="en-US" sz="1200" dirty="0">
                <a:latin typeface="Calibri Light"/>
                <a:cs typeface="Verdana"/>
              </a:rPr>
              <a: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Kako bi sad </a:t>
            </a:r>
          </a:p>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mogla raditi?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Calibri Light"/>
                <a:ea typeface="Verdana" panose="020B0604030504040204" pitchFamily="34" charset="0"/>
                <a:cs typeface="Verdana" panose="020B0604030504040204" pitchFamily="34" charset="0"/>
              </a:rPr>
              <a:t>Ovo je neprihvatljivo!</a:t>
            </a:r>
            <a:endParaRPr lang="de-DE" altLang="de-DE" sz="1100" dirty="0">
              <a:latin typeface="Calibri Light"/>
              <a:ea typeface="Verdana" panose="020B0604030504040204" pitchFamily="34" charset="0"/>
              <a:cs typeface="Verdana" panose="020B0604030504040204" pitchFamily="34" charset="0"/>
            </a:endParaRPr>
          </a:p>
        </p:txBody>
      </p:sp>
      <p:sp>
        <p:nvSpPr>
          <p:cNvPr id="17"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Da li je šef bezosjećajan? Da li nam treba dodatna informacija da odlučimo?</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dirty="0" err="1">
                <a:latin typeface="Calibri Light"/>
                <a:cs typeface="Verdana"/>
              </a:rPr>
              <a:t>Veoma</a:t>
            </a:r>
            <a:r>
              <a:rPr lang="en-US" sz="1200" dirty="0">
                <a:latin typeface="Calibri Light"/>
                <a:cs typeface="Verdana"/>
              </a:rPr>
              <a:t> mi je </a:t>
            </a:r>
            <a:r>
              <a:rPr lang="en-US" sz="1200" dirty="0" err="1">
                <a:latin typeface="Calibri Light"/>
                <a:cs typeface="Verdana"/>
              </a:rPr>
              <a:t>žao</a:t>
            </a:r>
            <a:r>
              <a:rPr lang="en-US" sz="1200" dirty="0">
                <a:latin typeface="Calibri Light"/>
                <a:cs typeface="Verdana"/>
              </a:rPr>
              <a: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Kako bi sad </a:t>
            </a:r>
          </a:p>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mogla raditi?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Calibri Light"/>
                <a:ea typeface="Verdana" panose="020B0604030504040204" pitchFamily="34" charset="0"/>
                <a:cs typeface="Verdana" panose="020B0604030504040204" pitchFamily="34" charset="0"/>
              </a:rPr>
              <a:t>Ovo je neprihvatljivo!</a:t>
            </a:r>
            <a:endParaRPr lang="de-DE" altLang="de-DE" sz="1100" dirty="0">
              <a:latin typeface="Calibri Light"/>
              <a:ea typeface="Verdana" panose="020B0604030504040204" pitchFamily="34" charset="0"/>
              <a:cs typeface="Verdana" panose="020B0604030504040204" pitchFamily="34" charset="0"/>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27</a:t>
            </a:fld>
            <a:endParaRPr lang="de-DE"/>
          </a:p>
        </p:txBody>
      </p:sp>
    </p:spTree>
    <p:extLst>
      <p:ext uri="{BB962C8B-B14F-4D97-AF65-F5344CB8AC3E}">
        <p14:creationId xmlns:p14="http://schemas.microsoft.com/office/powerpoint/2010/main" val="3534839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Da li je šef bezosjećajan? Da li nam treba dodatna informacija da odlučimo?</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en-US" sz="1200" dirty="0" err="1">
                <a:latin typeface="Calibri Light"/>
                <a:cs typeface="Verdana"/>
              </a:rPr>
              <a:t>Veoma</a:t>
            </a:r>
            <a:r>
              <a:rPr lang="en-US" sz="1200" dirty="0">
                <a:latin typeface="Calibri Light"/>
                <a:cs typeface="Verdana"/>
              </a:rPr>
              <a:t> mi je </a:t>
            </a:r>
            <a:r>
              <a:rPr lang="en-US" sz="1200" dirty="0" err="1">
                <a:latin typeface="Calibri Light"/>
                <a:cs typeface="Verdana"/>
              </a:rPr>
              <a:t>žao</a:t>
            </a:r>
            <a:r>
              <a:rPr lang="en-US" sz="1200" dirty="0">
                <a:latin typeface="Calibri Light"/>
                <a:cs typeface="Verdana"/>
              </a:rPr>
              <a:t>!</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Kako bi sad </a:t>
            </a:r>
          </a:p>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mogla raditi?</a:t>
            </a:r>
            <a:endParaRPr lang="de-DE" altLang="de-DE" sz="1200" dirty="0">
              <a:latin typeface="Calibri Light"/>
              <a:ea typeface="Verdana" panose="020B0604030504040204" pitchFamily="34" charset="0"/>
              <a:cs typeface="Verdana" panose="020B0604030504040204" pitchFamily="34" charset="0"/>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100">
                <a:latin typeface="Calibri Light"/>
                <a:ea typeface="Verdana" panose="020B0604030504040204" pitchFamily="34" charset="0"/>
                <a:cs typeface="Verdana" panose="020B0604030504040204" pitchFamily="34" charset="0"/>
              </a:rPr>
              <a:t>Ovo je neprihvatljivo!</a:t>
            </a:r>
            <a:endParaRPr lang="de-DE" altLang="de-DE" sz="1100" dirty="0">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28</a:t>
            </a:fld>
            <a:endParaRPr lang="de-DE"/>
          </a:p>
        </p:txBody>
      </p:sp>
    </p:spTree>
    <p:extLst>
      <p:ext uri="{BB962C8B-B14F-4D97-AF65-F5344CB8AC3E}">
        <p14:creationId xmlns:p14="http://schemas.microsoft.com/office/powerpoint/2010/main" val="3170020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Šta bi mogao policajac da pomisli...potpuno je u pravu ili je djelimično u pravu?</a:t>
            </a:r>
            <a:endParaRPr lang="de-DE" altLang="de-DE" sz="2400" dirty="0">
              <a:solidFill>
                <a:srgbClr val="004992"/>
              </a:solidFill>
              <a:latin typeface="Calibri Light"/>
            </a:endParaRPr>
          </a:p>
        </p:txBody>
      </p:sp>
      <p:sp>
        <p:nvSpPr>
          <p:cNvPr id="11"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4"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29</a:t>
            </a:fld>
            <a:endParaRPr 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Šta bi mogao policajac da pomisli...potpuno je u pravu ili je djelimično u pravu?</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9"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30</a:t>
            </a:fld>
            <a:endParaRPr lang="de-DE"/>
          </a:p>
        </p:txBody>
      </p:sp>
    </p:spTree>
    <p:extLst>
      <p:ext uri="{BB962C8B-B14F-4D97-AF65-F5344CB8AC3E}">
        <p14:creationId xmlns:p14="http://schemas.microsoft.com/office/powerpoint/2010/main" val="3305497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Šta bi mogao policajac da pomisli...potpuno je u pravu ili je djelimično u pravu?</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31</a:t>
            </a:fld>
            <a:endParaRPr lang="de-DE"/>
          </a:p>
        </p:txBody>
      </p:sp>
    </p:spTree>
    <p:extLst>
      <p:ext uri="{BB962C8B-B14F-4D97-AF65-F5344CB8AC3E}">
        <p14:creationId xmlns:p14="http://schemas.microsoft.com/office/powerpoint/2010/main" val="2990661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pl-PL" altLang="de-DE" sz="2400">
                <a:solidFill>
                  <a:srgbClr val="004992"/>
                </a:solidFill>
                <a:latin typeface="Calibri Light"/>
              </a:rPr>
              <a:t>Šta bi mogao policajac da pomisli...potpuno je u pravu ili je djelimično u pravu?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32</a:t>
            </a:fld>
            <a:endParaRPr lang="de-DE"/>
          </a:p>
        </p:txBody>
      </p:sp>
    </p:spTree>
    <p:extLst>
      <p:ext uri="{BB962C8B-B14F-4D97-AF65-F5344CB8AC3E}">
        <p14:creationId xmlns:p14="http://schemas.microsoft.com/office/powerpoint/2010/main" val="2354562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2" name="Text Box 14"/>
          <p:cNvSpPr txBox="1">
            <a:spLocks noChangeArrowheads="1"/>
          </p:cNvSpPr>
          <p:nvPr/>
        </p:nvSpPr>
        <p:spPr bwMode="auto">
          <a:xfrm>
            <a:off x="5348093" y="3398839"/>
            <a:ext cx="38533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FontTx/>
              <a:buNone/>
            </a:pPr>
            <a:r>
              <a:rPr lang="de-DE" altLang="de-DE" sz="1200" b="1">
                <a:solidFill>
                  <a:srgbClr val="333333"/>
                </a:solidFill>
                <a:latin typeface="+mn-lt"/>
              </a:rPr>
              <a:t>BANKA</a:t>
            </a:r>
          </a:p>
        </p:txBody>
      </p:sp>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Zabavi se, mali čovječe...</a:t>
            </a:r>
            <a:endParaRPr lang="en-GB" altLang="de-DE" sz="1100" b="1" dirty="0">
              <a:solidFill>
                <a:sysClr val="windowText" lastClr="000000"/>
              </a:solidFill>
              <a:latin typeface="Calibri Light"/>
            </a:endParaRPr>
          </a:p>
        </p:txBody>
      </p:sp>
      <p:sp>
        <p:nvSpPr>
          <p:cNvPr id="22" name="Caption_22"/>
          <p:cNvSpPr txBox="1">
            <a:spLocks noChangeArrowheads="1"/>
          </p:cNvSpPr>
          <p:nvPr/>
        </p:nvSpPr>
        <p:spPr bwMode="auto">
          <a:xfrm>
            <a:off x="5621275" y="3542144"/>
            <a:ext cx="182880" cy="822960"/>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a:p>
            <a:pPr algn="ctr" eaLnBrk="1" hangingPunct="1">
              <a:spcBef>
                <a:spcPct val="0"/>
              </a:spcBef>
              <a:buFontTx/>
              <a:buNone/>
            </a:pPr>
            <a:r>
              <a:rPr lang="en-US" altLang="de-DE" sz="1100" b="1" dirty="0">
                <a:latin typeface="Calibri Light"/>
              </a:rPr>
              <a:t>A</a:t>
            </a:r>
          </a:p>
        </p:txBody>
      </p:sp>
      <p:pic>
        <p:nvPicPr>
          <p:cNvPr id="23"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Daj mi pare ili ću te upucati...</a:t>
            </a:r>
            <a:endParaRPr lang="de-DE" altLang="de-DE" sz="1100" dirty="0">
              <a:latin typeface="Calibri Light"/>
              <a:cs typeface="Arial" panose="020B0604020202020204" pitchFamily="34" charset="0"/>
            </a:endParaRPr>
          </a:p>
        </p:txBody>
      </p:sp>
      <p:sp>
        <p:nvSpPr>
          <p:cNvPr id="25"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6"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l-PL" sz="2400" spc="-10">
                <a:solidFill>
                  <a:srgbClr val="004992"/>
                </a:solidFill>
                <a:latin typeface="Calibri Light"/>
                <a:cs typeface="Verdana"/>
              </a:rPr>
              <a:t>Da li je bankarska službenica uplašena? </a:t>
            </a:r>
            <a:endParaRPr sz="2400" dirty="0">
              <a:solidFill>
                <a:srgbClr val="004992"/>
              </a:solidFill>
              <a:latin typeface="Calibri Light"/>
              <a:cs typeface="Verdana"/>
            </a:endParaRPr>
          </a:p>
        </p:txBody>
      </p:sp>
      <p:sp>
        <p:nvSpPr>
          <p:cNvPr id="27"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Vau !</a:t>
            </a:r>
            <a:endParaRPr lang="en-US" sz="1000" b="1" dirty="0"/>
          </a:p>
        </p:txBody>
      </p:sp>
      <p:sp>
        <p:nvSpPr>
          <p:cNvPr id="19"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Igračke</a:t>
            </a:r>
            <a:endParaRPr lang="en-US" sz="1600" b="1" spc="600" dirty="0">
              <a:ln w="19050">
                <a:solidFill>
                  <a:srgbClr val="000000"/>
                </a:solidFill>
              </a:ln>
              <a:solidFill>
                <a:schemeClr val="tx1"/>
              </a:solidFill>
              <a:latin typeface="+mj-lt"/>
            </a:endParaRPr>
          </a:p>
        </p:txBody>
      </p:sp>
      <p:sp>
        <p:nvSpPr>
          <p:cNvPr id="31"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2"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3"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5" name="Footer Placeholder 4"/>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A5B5B97-FEA3-426D-8CE4-CBB0FA425598}"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2" name="Text Box 14"/>
          <p:cNvSpPr txBox="1">
            <a:spLocks noChangeArrowheads="1"/>
          </p:cNvSpPr>
          <p:nvPr/>
        </p:nvSpPr>
        <p:spPr bwMode="auto">
          <a:xfrm>
            <a:off x="5348093" y="3398839"/>
            <a:ext cx="38533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FontTx/>
              <a:buNone/>
            </a:pPr>
            <a:r>
              <a:rPr lang="de-DE" altLang="de-DE" sz="1200" b="1">
                <a:solidFill>
                  <a:srgbClr val="333333"/>
                </a:solidFill>
                <a:latin typeface="+mn-lt"/>
              </a:rPr>
              <a:t>BANKA</a:t>
            </a:r>
          </a:p>
        </p:txBody>
      </p:sp>
      <p:pic>
        <p:nvPicPr>
          <p:cNvPr id="17"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Zabavi se, mali čovječe...</a:t>
            </a:r>
            <a:endParaRPr lang="en-GB" altLang="de-DE" sz="1100" b="1" dirty="0">
              <a:solidFill>
                <a:sysClr val="windowText" lastClr="000000"/>
              </a:solidFill>
              <a:latin typeface="Calibri Light"/>
            </a:endParaRPr>
          </a:p>
        </p:txBody>
      </p:sp>
      <p:sp>
        <p:nvSpPr>
          <p:cNvPr id="22" name="Caption_22"/>
          <p:cNvSpPr txBox="1">
            <a:spLocks noChangeArrowheads="1"/>
          </p:cNvSpPr>
          <p:nvPr/>
        </p:nvSpPr>
        <p:spPr bwMode="auto">
          <a:xfrm>
            <a:off x="5621275" y="3542144"/>
            <a:ext cx="182880" cy="822960"/>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a:p>
            <a:pPr algn="ctr" eaLnBrk="1" hangingPunct="1">
              <a:spcBef>
                <a:spcPct val="0"/>
              </a:spcBef>
              <a:buFontTx/>
              <a:buNone/>
            </a:pPr>
            <a:r>
              <a:rPr lang="en-US" altLang="de-DE" sz="1100" b="1" dirty="0">
                <a:latin typeface="Calibri Light"/>
              </a:rPr>
              <a:t>A</a:t>
            </a:r>
          </a:p>
        </p:txBody>
      </p:sp>
      <p:pic>
        <p:nvPicPr>
          <p:cNvPr id="23"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Daj mi pare ili ću te upucati...</a:t>
            </a:r>
            <a:endParaRPr lang="de-DE" altLang="de-DE" sz="1100" dirty="0">
              <a:latin typeface="Calibri Light"/>
              <a:cs typeface="Arial" panose="020B0604020202020204" pitchFamily="34" charset="0"/>
            </a:endParaRPr>
          </a:p>
        </p:txBody>
      </p:sp>
      <p:sp>
        <p:nvSpPr>
          <p:cNvPr id="25"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6"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pl-PL" sz="2400" spc="-10">
                <a:solidFill>
                  <a:srgbClr val="004992"/>
                </a:solidFill>
                <a:latin typeface="Calibri Light"/>
                <a:cs typeface="Verdana"/>
              </a:rPr>
              <a:t>Da li je bankarska službenica uplašena? </a:t>
            </a:r>
            <a:endParaRPr sz="2400" dirty="0">
              <a:solidFill>
                <a:srgbClr val="004992"/>
              </a:solidFill>
              <a:latin typeface="Calibri Light"/>
              <a:cs typeface="Verdana"/>
            </a:endParaRPr>
          </a:p>
        </p:txBody>
      </p:sp>
      <p:sp>
        <p:nvSpPr>
          <p:cNvPr id="27"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Vau !</a:t>
            </a:r>
            <a:endParaRPr lang="en-US" sz="1000" b="1" dirty="0"/>
          </a:p>
        </p:txBody>
      </p:sp>
      <p:sp>
        <p:nvSpPr>
          <p:cNvPr id="19"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Igračke</a:t>
            </a:r>
            <a:endParaRPr lang="en-US" sz="1600" b="1" spc="600" dirty="0">
              <a:ln w="19050">
                <a:solidFill>
                  <a:srgbClr val="000000"/>
                </a:solidFill>
              </a:ln>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34</a:t>
            </a:fld>
            <a:endParaRPr lang="de-DE"/>
          </a:p>
        </p:txBody>
      </p:sp>
    </p:spTree>
    <p:extLst>
      <p:ext uri="{BB962C8B-B14F-4D97-AF65-F5344CB8AC3E}">
        <p14:creationId xmlns:p14="http://schemas.microsoft.com/office/powerpoint/2010/main" val="3788356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Da li će otac i sin otići da se voze čamcem?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Upozorenje! Oluja se približava obali! Napustite plažu!</a:t>
            </a:r>
            <a:endParaRPr lang="en-US" sz="1100" b="1" spc="-5" dirty="0">
              <a:solidFill>
                <a:srgbClr val="333333"/>
              </a:solidFill>
              <a:latin typeface="Calibri Light"/>
              <a:cs typeface="Arial"/>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Da li će otac i sin otići da se voze čamcem?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Upozorenje! Oluja se približava obali! Napustite plažu!</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36</a:t>
            </a:fld>
            <a:endParaRPr lang="de-DE"/>
          </a:p>
        </p:txBody>
      </p:sp>
    </p:spTree>
    <p:extLst>
      <p:ext uri="{BB962C8B-B14F-4D97-AF65-F5344CB8AC3E}">
        <p14:creationId xmlns:p14="http://schemas.microsoft.com/office/powerpoint/2010/main" val="28447133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opcionalno</a:t>
            </a:r>
            <a:r>
              <a:rPr lang="en-US" altLang="ko-KR" sz="3600" spc="-5" dirty="0">
                <a:latin typeface="+mn-lt"/>
                <a:ea typeface="+mn-ea"/>
                <a:cs typeface="+mn-cs"/>
              </a:rPr>
              <a:t>: Video </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opcionalno</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prezenatacije</a:t>
            </a:r>
            <a:r>
              <a:rPr lang="en-US" altLang="ko-KR" sz="2400" dirty="0">
                <a:solidFill>
                  <a:srgbClr val="004992"/>
                </a:solidFill>
              </a:rPr>
              <a:t> </a:t>
            </a:r>
            <a:r>
              <a:rPr lang="en-US" altLang="ko-KR" sz="2400" dirty="0" err="1">
                <a:solidFill>
                  <a:srgbClr val="004992"/>
                </a:solidFill>
              </a:rPr>
              <a:t>vezane</a:t>
            </a:r>
            <a:r>
              <a:rPr lang="en-US" altLang="ko-KR" sz="2400" dirty="0">
                <a:solidFill>
                  <a:srgbClr val="004992"/>
                </a:solidFill>
              </a:rPr>
              <a:t> </a:t>
            </a:r>
            <a:r>
              <a:rPr lang="en-US" altLang="ko-KR" sz="2400" dirty="0" err="1">
                <a:solidFill>
                  <a:srgbClr val="004992"/>
                </a:solidFill>
              </a:rPr>
              <a:t>za</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dostupne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sledećem</a:t>
            </a:r>
            <a:r>
              <a:rPr lang="en-US" altLang="ko-KR" sz="2400" dirty="0">
                <a:solidFill>
                  <a:srgbClr val="004992"/>
                </a:solidFill>
              </a:rPr>
              <a:t> </a:t>
            </a:r>
            <a:r>
              <a:rPr lang="en-US" altLang="ko-KR" sz="2400" dirty="0" err="1">
                <a:solidFill>
                  <a:srgbClr val="004992"/>
                </a:solidFill>
              </a:rPr>
              <a:t>sajtu</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video </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prodiskutovati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a:t>
            </a:r>
            <a:r>
              <a:rPr lang="en-US" altLang="ko-KR" sz="2400" dirty="0" err="1">
                <a:solidFill>
                  <a:srgbClr val="333333"/>
                </a:solidFill>
              </a:rPr>
              <a:t>sa</a:t>
            </a:r>
            <a:r>
              <a:rPr lang="en-US" altLang="ko-KR" sz="2400" dirty="0">
                <a:solidFill>
                  <a:srgbClr val="333333"/>
                </a:solidFill>
              </a:rPr>
              <a:t>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err="1">
                <a:solidFill>
                  <a:srgbClr val="333333"/>
                </a:solidFill>
              </a:rPr>
              <a:t>za</a:t>
            </a:r>
            <a:r>
              <a:rPr lang="en-US" altLang="ko-KR" i="1" spc="-5" dirty="0">
                <a:solidFill>
                  <a:srgbClr val="333333"/>
                </a:solidFill>
              </a:rPr>
              <a:t> </a:t>
            </a:r>
            <a:r>
              <a:rPr lang="en-US" altLang="ko-KR" i="1" spc="-5" dirty="0" err="1">
                <a:solidFill>
                  <a:srgbClr val="333333"/>
                </a:solidFill>
              </a:rPr>
              <a:t>trenere</a:t>
            </a:r>
            <a:r>
              <a:rPr lang="en-US" altLang="ko-KR" i="1" spc="-5" dirty="0">
                <a:solidFill>
                  <a:srgbClr val="333333"/>
                </a:solidFill>
              </a:rPr>
              <a:t>:</a:t>
            </a:r>
          </a:p>
          <a:p>
            <a:pPr marL="635" defTabSz="914400" eaLnBrk="0" fontAlgn="base" hangingPunct="0">
              <a:spcBef>
                <a:spcPts val="894"/>
              </a:spcBef>
              <a:spcAft>
                <a:spcPct val="0"/>
              </a:spcAft>
            </a:pPr>
            <a:r>
              <a:rPr lang="en-US" altLang="ko-KR" dirty="0" err="1">
                <a:solidFill>
                  <a:srgbClr val="333333"/>
                </a:solidFill>
              </a:rPr>
              <a:t>Neki</a:t>
            </a:r>
            <a:r>
              <a:rPr lang="en-US" altLang="ko-KR" dirty="0">
                <a:solidFill>
                  <a:srgbClr val="333333"/>
                </a:solidFill>
              </a:rPr>
              <a:t> od video </a:t>
            </a:r>
            <a:r>
              <a:rPr lang="en-US" altLang="ko-KR" dirty="0" err="1">
                <a:solidFill>
                  <a:srgbClr val="333333"/>
                </a:solidFill>
              </a:rPr>
              <a:t>klipova</a:t>
            </a:r>
            <a:r>
              <a:rPr lang="en-US" altLang="ko-KR" dirty="0">
                <a:solidFill>
                  <a:srgbClr val="333333"/>
                </a:solidFill>
              </a:rPr>
              <a:t> </a:t>
            </a:r>
            <a:r>
              <a:rPr lang="en-US" altLang="ko-KR" dirty="0" err="1">
                <a:solidFill>
                  <a:srgbClr val="333333"/>
                </a:solidFill>
              </a:rPr>
              <a:t>mogu</a:t>
            </a:r>
            <a:r>
              <a:rPr lang="en-US" altLang="ko-KR" dirty="0">
                <a:solidFill>
                  <a:srgbClr val="333333"/>
                </a:solidFill>
              </a:rPr>
              <a:t> </a:t>
            </a:r>
            <a:r>
              <a:rPr lang="en-US" altLang="ko-KR" dirty="0" err="1">
                <a:solidFill>
                  <a:srgbClr val="333333"/>
                </a:solidFill>
              </a:rPr>
              <a:t>sadržati</a:t>
            </a:r>
            <a:r>
              <a:rPr lang="en-US" altLang="ko-KR" dirty="0">
                <a:solidFill>
                  <a:srgbClr val="333333"/>
                </a:solidFill>
              </a:rPr>
              <a:t> </a:t>
            </a:r>
            <a:r>
              <a:rPr lang="en-US" altLang="ko-KR" dirty="0" err="1">
                <a:solidFill>
                  <a:srgbClr val="333333"/>
                </a:solidFill>
              </a:rPr>
              <a:t>jezik</a:t>
            </a:r>
            <a:r>
              <a:rPr lang="en-US" altLang="ko-KR" dirty="0">
                <a:solidFill>
                  <a:srgbClr val="333333"/>
                </a:solidFill>
              </a:rPr>
              <a:t> </a:t>
            </a:r>
            <a:r>
              <a:rPr lang="en-US" altLang="ko-KR" dirty="0" err="1">
                <a:solidFill>
                  <a:srgbClr val="333333"/>
                </a:solidFill>
              </a:rPr>
              <a:t>koji</a:t>
            </a:r>
            <a:r>
              <a:rPr lang="en-US" altLang="ko-KR" dirty="0">
                <a:solidFill>
                  <a:srgbClr val="333333"/>
                </a:solidFill>
              </a:rPr>
              <a:t> je </a:t>
            </a:r>
            <a:r>
              <a:rPr lang="en-US" altLang="ko-KR" dirty="0" err="1">
                <a:solidFill>
                  <a:srgbClr val="333333"/>
                </a:solidFill>
              </a:rPr>
              <a:t>neadekvatan</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pojedine</a:t>
            </a:r>
            <a:r>
              <a:rPr lang="en-US" altLang="ko-KR" dirty="0">
                <a:solidFill>
                  <a:srgbClr val="333333"/>
                </a:solidFill>
              </a:rPr>
              <a:t> </a:t>
            </a:r>
            <a:r>
              <a:rPr lang="en-US" altLang="ko-KR" dirty="0" err="1">
                <a:solidFill>
                  <a:srgbClr val="333333"/>
                </a:solidFill>
              </a:rPr>
              <a:t>osobe</a:t>
            </a:r>
            <a:r>
              <a:rPr lang="en-US" altLang="ko-KR" dirty="0">
                <a:solidFill>
                  <a:srgbClr val="333333"/>
                </a:solidFill>
              </a:rPr>
              <a:t> </a:t>
            </a:r>
            <a:r>
              <a:rPr lang="en-US" altLang="ko-KR" dirty="0" err="1">
                <a:solidFill>
                  <a:srgbClr val="333333"/>
                </a:solidFill>
              </a:rPr>
              <a:t>iz</a:t>
            </a:r>
            <a:r>
              <a:rPr lang="en-US" altLang="ko-KR" dirty="0">
                <a:solidFill>
                  <a:srgbClr val="333333"/>
                </a:solidFill>
              </a:rPr>
              <a:t> </a:t>
            </a:r>
            <a:r>
              <a:rPr lang="en-US" altLang="ko-KR" dirty="0" err="1">
                <a:solidFill>
                  <a:srgbClr val="333333"/>
                </a:solidFill>
              </a:rPr>
              <a:t>publike</a:t>
            </a:r>
            <a:r>
              <a:rPr lang="en-US" altLang="ko-KR" dirty="0">
                <a:solidFill>
                  <a:srgbClr val="333333"/>
                </a:solidFill>
              </a:rPr>
              <a:t> </a:t>
            </a:r>
            <a:r>
              <a:rPr lang="en-US" altLang="ko-KR" dirty="0" err="1">
                <a:solidFill>
                  <a:srgbClr val="333333"/>
                </a:solidFill>
              </a:rPr>
              <a:t>kao</a:t>
            </a:r>
            <a:r>
              <a:rPr lang="en-US" altLang="ko-KR" dirty="0">
                <a:solidFill>
                  <a:srgbClr val="333333"/>
                </a:solidFill>
              </a:rPr>
              <a:t> </a:t>
            </a:r>
            <a:r>
              <a:rPr lang="en-US" altLang="ko-KR" dirty="0" err="1">
                <a:solidFill>
                  <a:srgbClr val="333333"/>
                </a:solidFill>
              </a:rPr>
              <a:t>i</a:t>
            </a:r>
            <a:r>
              <a:rPr lang="en-US" altLang="ko-KR" dirty="0">
                <a:solidFill>
                  <a:srgbClr val="333333"/>
                </a:solidFill>
              </a:rPr>
              <a:t> </a:t>
            </a:r>
            <a:r>
              <a:rPr lang="en-US" altLang="ko-KR" dirty="0" err="1">
                <a:solidFill>
                  <a:srgbClr val="333333"/>
                </a:solidFill>
              </a:rPr>
              <a:t>za</a:t>
            </a:r>
            <a:r>
              <a:rPr lang="en-US" altLang="ko-KR" dirty="0">
                <a:solidFill>
                  <a:srgbClr val="333333"/>
                </a:solidFill>
              </a:rPr>
              <a:t> </a:t>
            </a:r>
            <a:r>
              <a:rPr lang="en-US" altLang="ko-KR" dirty="0" err="1">
                <a:solidFill>
                  <a:srgbClr val="333333"/>
                </a:solidFill>
              </a:rPr>
              <a:t>neke</a:t>
            </a:r>
            <a:r>
              <a:rPr lang="en-US" altLang="ko-KR" dirty="0">
                <a:solidFill>
                  <a:srgbClr val="333333"/>
                </a:solidFill>
              </a:rPr>
              <a:t> </a:t>
            </a:r>
            <a:r>
              <a:rPr lang="en-US" altLang="ko-KR" dirty="0" err="1">
                <a:solidFill>
                  <a:srgbClr val="333333"/>
                </a:solidFill>
              </a:rPr>
              <a:t>kulture</a:t>
            </a:r>
            <a:r>
              <a:rPr lang="en-US" altLang="ko-KR" dirty="0">
                <a:solidFill>
                  <a:srgbClr val="333333"/>
                </a:solidFill>
              </a:rPr>
              <a:t>. </a:t>
            </a:r>
            <a:r>
              <a:rPr lang="en-US" altLang="ko-KR" dirty="0" err="1">
                <a:solidFill>
                  <a:srgbClr val="333333"/>
                </a:solidFill>
              </a:rPr>
              <a:t>Molimo</a:t>
            </a:r>
            <a:r>
              <a:rPr lang="en-US" altLang="ko-KR" dirty="0">
                <a:solidFill>
                  <a:srgbClr val="333333"/>
                </a:solidFill>
              </a:rPr>
              <a:t> </a:t>
            </a:r>
            <a:r>
              <a:rPr lang="en-US" altLang="ko-KR" dirty="0" err="1">
                <a:solidFill>
                  <a:srgbClr val="333333"/>
                </a:solidFill>
              </a:rPr>
              <a:t>prije</a:t>
            </a:r>
            <a:r>
              <a:rPr lang="en-US" altLang="ko-KR" dirty="0">
                <a:solidFill>
                  <a:srgbClr val="333333"/>
                </a:solidFill>
              </a:rPr>
              <a:t> </a:t>
            </a:r>
            <a:r>
              <a:rPr lang="en-US" altLang="ko-KR" dirty="0" err="1">
                <a:solidFill>
                  <a:srgbClr val="333333"/>
                </a:solidFill>
              </a:rPr>
              <a:t>prikazivanja</a:t>
            </a:r>
            <a:r>
              <a:rPr lang="en-US" altLang="ko-KR" dirty="0">
                <a:solidFill>
                  <a:srgbClr val="333333"/>
                </a:solidFill>
              </a:rPr>
              <a:t> </a:t>
            </a:r>
            <a:r>
              <a:rPr lang="en-US" altLang="ko-KR" dirty="0" err="1">
                <a:solidFill>
                  <a:srgbClr val="333333"/>
                </a:solidFill>
              </a:rPr>
              <a:t>pažljivo</a:t>
            </a:r>
            <a:r>
              <a:rPr lang="en-US" altLang="ko-KR" dirty="0">
                <a:solidFill>
                  <a:srgbClr val="333333"/>
                </a:solidFill>
              </a:rPr>
              <a:t> </a:t>
            </a:r>
            <a:r>
              <a:rPr lang="en-US" altLang="ko-KR" dirty="0" err="1">
                <a:solidFill>
                  <a:srgbClr val="333333"/>
                </a:solidFill>
              </a:rPr>
              <a:t>pogledajte</a:t>
            </a:r>
            <a:r>
              <a:rPr lang="en-US" altLang="ko-KR" dirty="0">
                <a:solidFill>
                  <a:srgbClr val="333333"/>
                </a:solidFill>
              </a:rPr>
              <a:t> video </a:t>
            </a:r>
            <a:r>
              <a:rPr lang="en-US" altLang="ko-KR" dirty="0" err="1">
                <a:solidFill>
                  <a:srgbClr val="333333"/>
                </a:solidFill>
              </a:rPr>
              <a:t>zapise</a:t>
            </a:r>
            <a:r>
              <a:rPr lang="en-US" altLang="ko-KR" dirty="0">
                <a:solidFill>
                  <a:srgbClr val="333333"/>
                </a:solidFill>
              </a:rPr>
              <a:t> u </a:t>
            </a:r>
            <a:r>
              <a:rPr lang="en-US" altLang="ko-KR" dirty="0" err="1">
                <a:solidFill>
                  <a:srgbClr val="333333"/>
                </a:solidFill>
              </a:rPr>
              <a:t>svrhu</a:t>
            </a:r>
            <a:r>
              <a:rPr lang="en-US" altLang="ko-KR" dirty="0">
                <a:solidFill>
                  <a:srgbClr val="333333"/>
                </a:solidFill>
              </a:rPr>
              <a:t> </a:t>
            </a:r>
            <a:r>
              <a:rPr lang="en-US" altLang="ko-KR" dirty="0" err="1">
                <a:solidFill>
                  <a:srgbClr val="333333"/>
                </a:solidFill>
              </a:rPr>
              <a:t>skrininga</a:t>
            </a:r>
            <a:r>
              <a:rPr lang="en-US" altLang="ko-KR" dirty="0">
                <a:solidFill>
                  <a:srgbClr val="333333"/>
                </a:solidFill>
              </a:rPr>
              <a:t>.</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AA69E135-FD31-4958-92D3-F1B83BD33418}" type="slidenum">
              <a:rPr lang="de-DE" smtClean="0"/>
              <a:pPr>
                <a:defRPr/>
              </a:pPr>
              <a:t>37</a:t>
            </a:fld>
            <a:endParaRPr lang="de-DE"/>
          </a:p>
        </p:txBody>
      </p:sp>
    </p:spTree>
    <p:extLst>
      <p:ext uri="{BB962C8B-B14F-4D97-AF65-F5344CB8AC3E}">
        <p14:creationId xmlns:p14="http://schemas.microsoft.com/office/powerpoint/2010/main" val="38285091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Đe je po mišljenju Vuka Mira zadnji put vidjela kamion sa sladoledom? U parku ili crkvi?</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6" name="Slide Number Placeholder 5"/>
          <p:cNvSpPr>
            <a:spLocks noGrp="1"/>
          </p:cNvSpPr>
          <p:nvPr>
            <p:ph type="sldNum" sz="quarter" idx="12"/>
          </p:nvPr>
        </p:nvSpPr>
        <p:spPr/>
        <p:txBody>
          <a:bodyPr/>
          <a:lstStyle/>
          <a:p>
            <a:pPr>
              <a:defRPr/>
            </a:pPr>
            <a:fld id="{9A5B5B97-FEA3-426D-8CE4-CBB0FA425598}" type="slidenum">
              <a:rPr lang="de-DE" smtClean="0"/>
              <a:pPr>
                <a:defRPr/>
              </a:pPr>
              <a:t>38</a:t>
            </a:fld>
            <a:endParaRPr 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l-PL" altLang="de-DE" sz="2400">
                <a:solidFill>
                  <a:srgbClr val="004992"/>
                </a:solidFill>
                <a:latin typeface="Calibri Light"/>
              </a:rPr>
              <a:t>Šta majka misli...da li je u pravu?</a:t>
            </a:r>
            <a:endParaRPr lang="de-DE" altLang="de-DE" sz="2400" dirty="0">
              <a:solidFill>
                <a:srgbClr val="004992"/>
              </a:solidFill>
              <a:latin typeface="Calibri Light"/>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pl-PL" altLang="de-DE" sz="1200" b="1">
                <a:latin typeface="Calibri Light"/>
                <a:cs typeface="Arial" panose="020B0604020202020204" pitchFamily="34" charset="0"/>
              </a:rPr>
              <a:t>Možemo li jesti majko, Ma...gladan sam!</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39</a:t>
            </a:fld>
            <a:endParaRPr 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Domaru</a:t>
            </a:r>
            <a:endParaRPr lang="en-US" sz="1100" b="1" spc="-30" dirty="0">
              <a:solidFill>
                <a:srgbClr val="333333"/>
              </a:solidFill>
            </a:endParaRPr>
          </a:p>
        </p:txBody>
      </p:sp>
      <p:sp>
        <p:nvSpPr>
          <p:cNvPr id="20"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2"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Zašto se baterija ispraznila prvi put a zašto </a:t>
            </a:r>
            <a:br>
              <a:rPr lang="en-US" altLang="de-DE" sz="2400">
                <a:solidFill>
                  <a:srgbClr val="004992"/>
                </a:solidFill>
                <a:latin typeface="Calibri Light"/>
                <a:ea typeface="Verdana" panose="020B0604030504040204" pitchFamily="34" charset="0"/>
                <a:cs typeface="Verdana" panose="020B0604030504040204" pitchFamily="34" charset="0"/>
              </a:rPr>
            </a:br>
            <a:r>
              <a:rPr lang="en-US" altLang="de-DE" sz="2400">
                <a:solidFill>
                  <a:srgbClr val="004992"/>
                </a:solidFill>
                <a:latin typeface="Calibri Light"/>
                <a:ea typeface="Verdana" panose="020B0604030504040204" pitchFamily="34" charset="0"/>
                <a:cs typeface="Verdana" panose="020B0604030504040204" pitchFamily="34" charset="0"/>
              </a:rPr>
              <a:t>drugi put? Kako je vlasnik auta možda shvatio situaciju?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Baterija</a:t>
            </a:r>
            <a:endParaRPr sz="1000" dirty="0">
              <a:latin typeface="Calibri Light"/>
              <a:cs typeface="Arial"/>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Baterija</a:t>
            </a:r>
            <a:endParaRPr sz="1000" dirty="0">
              <a:latin typeface="Calibri Light"/>
              <a:cs typeface="Arial"/>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Žalba na mog komšiju</a:t>
            </a:r>
            <a:endParaRPr lang="en-US" sz="1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40</a:t>
            </a:fld>
            <a:endParaRPr lang="de-DE"/>
          </a:p>
        </p:txBody>
      </p:sp>
      <p:sp>
        <p:nvSpPr>
          <p:cNvPr id="19"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Dvije nedjelje kasnije, posle preseljenja u drugi stan</a:t>
            </a:r>
            <a:endParaRPr sz="900" b="1" dirty="0">
              <a:latin typeface="Calibri Light"/>
              <a:cs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000000"/>
              </a:buClr>
              <a:buFont typeface="WingDings"/>
              <a:buChar char=""/>
            </a:pPr>
            <a:r>
              <a:rPr lang="de-DE" altLang="de-DE" sz="2400" dirty="0">
                <a:solidFill>
                  <a:srgbClr val="004992"/>
                </a:solidFill>
              </a:rPr>
              <a:t>M</a:t>
            </a:r>
            <a:r>
              <a:rPr lang="hr-HR" altLang="de-DE" sz="2400" dirty="0">
                <a:solidFill>
                  <a:srgbClr val="004992"/>
                </a:solidFill>
              </a:rPr>
              <a:t>nogi nesporazumi</a:t>
            </a:r>
            <a:r>
              <a:rPr lang="de-DE" altLang="de-DE" sz="2400" dirty="0">
                <a:solidFill>
                  <a:srgbClr val="004992"/>
                </a:solidFill>
              </a:rPr>
              <a:t> </a:t>
            </a:r>
            <a:r>
              <a:rPr lang="hr-HR" altLang="de-DE" sz="2400" dirty="0">
                <a:solidFill>
                  <a:srgbClr val="004992"/>
                </a:solidFill>
              </a:rPr>
              <a:t>čak i sukobi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je u glavi drugih ljudi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Ako ne kažete prijateljima da se osjećate loše u tom momentu</a:t>
            </a:r>
            <a:r>
              <a:rPr lang="de-DE" altLang="de-DE" sz="2400" dirty="0">
                <a:solidFill>
                  <a:srgbClr val="333333"/>
                </a:solidFill>
              </a:rPr>
              <a:t>, </a:t>
            </a:r>
            <a:r>
              <a:rPr lang="hr-HR" altLang="de-DE" sz="2400" dirty="0">
                <a:solidFill>
                  <a:srgbClr val="333333"/>
                </a:solidFill>
              </a:rPr>
              <a:t>ne možete očekivati od njih da imaju više razumjevanja</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41</a:t>
            </a:fld>
            <a:endParaRPr 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Ciljevi učenja</a:t>
            </a:r>
            <a:r>
              <a:rPr lang="de-DE" altLang="de-DE" sz="2400" b="1" dirty="0">
                <a:solidFill>
                  <a:srgbClr val="333333"/>
                </a:solidFill>
              </a:rPr>
              <a:t>:</a:t>
            </a:r>
          </a:p>
          <a:p>
            <a:pPr marL="342900" lvl="0" indent="-342900" defTabSz="914400" fontAlgn="base">
              <a:buClr>
                <a:srgbClr val="000000"/>
              </a:buClr>
              <a:buFont typeface="WingDings"/>
              <a:buChar char=""/>
            </a:pPr>
            <a:r>
              <a:rPr lang="de-DE" altLang="de-DE" sz="2400" dirty="0">
                <a:solidFill>
                  <a:srgbClr val="004992"/>
                </a:solidFill>
              </a:rPr>
              <a:t>M</a:t>
            </a:r>
            <a:r>
              <a:rPr lang="hr-HR" altLang="de-DE" sz="2400" dirty="0">
                <a:solidFill>
                  <a:srgbClr val="004992"/>
                </a:solidFill>
              </a:rPr>
              <a:t>nogi nesporazumi</a:t>
            </a:r>
            <a:r>
              <a:rPr lang="de-DE" altLang="de-DE" sz="2400" dirty="0">
                <a:solidFill>
                  <a:srgbClr val="004992"/>
                </a:solidFill>
              </a:rPr>
              <a:t> </a:t>
            </a:r>
            <a:r>
              <a:rPr lang="hr-HR" altLang="de-DE" sz="2400" dirty="0">
                <a:solidFill>
                  <a:srgbClr val="004992"/>
                </a:solidFill>
              </a:rPr>
              <a:t>čak i sukobi nastaju</a:t>
            </a:r>
            <a:r>
              <a:rPr lang="de-DE" altLang="de-DE" sz="2400" dirty="0">
                <a:solidFill>
                  <a:srgbClr val="004992"/>
                </a:solidFill>
              </a:rPr>
              <a:t> </a:t>
            </a:r>
            <a:r>
              <a:rPr lang="hr-HR" altLang="de-DE" sz="2400" dirty="0">
                <a:solidFill>
                  <a:srgbClr val="004992"/>
                </a:solidFill>
              </a:rPr>
              <a:t>jer ljudi</a:t>
            </a:r>
            <a:r>
              <a:rPr lang="de-DE" altLang="de-DE" sz="2400" dirty="0">
                <a:solidFill>
                  <a:srgbClr val="004992"/>
                </a:solidFill>
              </a:rPr>
              <a:t> </a:t>
            </a:r>
            <a:r>
              <a:rPr lang="hr-HR" altLang="de-DE" sz="2400" dirty="0">
                <a:solidFill>
                  <a:srgbClr val="004992"/>
                </a:solidFill>
              </a:rPr>
              <a:t>pogrešno pretpostavljaju šta je u glavi drugih ljudi </a:t>
            </a:r>
            <a:r>
              <a:rPr lang="de-DE" altLang="de-DE" sz="2400" dirty="0">
                <a:solidFill>
                  <a:srgbClr val="333333"/>
                </a:solidFill>
              </a:rPr>
              <a:t>(</a:t>
            </a:r>
            <a:r>
              <a:rPr lang="hr-HR" altLang="de-DE" sz="2400" dirty="0">
                <a:solidFill>
                  <a:srgbClr val="333333"/>
                </a:solidFill>
              </a:rPr>
              <a:t>npr</a:t>
            </a:r>
            <a:r>
              <a:rPr lang="de-DE" altLang="de-DE" sz="2400" dirty="0">
                <a:solidFill>
                  <a:srgbClr val="333333"/>
                </a:solidFill>
              </a:rPr>
              <a:t>. </a:t>
            </a:r>
            <a:r>
              <a:rPr lang="hr-HR" altLang="de-DE" sz="2400" dirty="0">
                <a:solidFill>
                  <a:srgbClr val="333333"/>
                </a:solidFill>
              </a:rPr>
              <a:t>Ako ne kažete prijateljima da se osjećate loše u tom momentu</a:t>
            </a:r>
            <a:r>
              <a:rPr lang="de-DE" altLang="de-DE" sz="2400" dirty="0">
                <a:solidFill>
                  <a:srgbClr val="333333"/>
                </a:solidFill>
              </a:rPr>
              <a:t>, </a:t>
            </a:r>
            <a:r>
              <a:rPr lang="hr-HR" altLang="de-DE" sz="2400" dirty="0">
                <a:solidFill>
                  <a:srgbClr val="333333"/>
                </a:solidFill>
              </a:rPr>
              <a:t>ne možete očekivati od njih da imaju više razumjevanja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Pokušajte da</a:t>
            </a:r>
            <a:r>
              <a:rPr lang="de-DE" altLang="de-DE" sz="2400" dirty="0">
                <a:solidFill>
                  <a:srgbClr val="333333"/>
                </a:solidFill>
              </a:rPr>
              <a:t> </a:t>
            </a:r>
            <a:r>
              <a:rPr lang="hr-HR" altLang="de-DE" sz="2400" dirty="0">
                <a:solidFill>
                  <a:srgbClr val="333333"/>
                </a:solidFill>
              </a:rPr>
              <a:t>procjenite</a:t>
            </a:r>
            <a:r>
              <a:rPr lang="de-DE" altLang="de-DE" sz="2400" dirty="0">
                <a:solidFill>
                  <a:srgbClr val="333333"/>
                </a:solidFill>
              </a:rPr>
              <a:t> </a:t>
            </a:r>
            <a:r>
              <a:rPr lang="hr-HR" altLang="de-DE" sz="2400" dirty="0">
                <a:solidFill>
                  <a:srgbClr val="333333"/>
                </a:solidFill>
              </a:rPr>
              <a:t>složene društvene situacije iz različitih perspektiva</a:t>
            </a:r>
            <a:r>
              <a:rPr lang="de-DE" altLang="de-DE" sz="2400" dirty="0">
                <a:solidFill>
                  <a:srgbClr val="333333"/>
                </a:solidFill>
              </a:rPr>
              <a:t> </a:t>
            </a:r>
            <a:r>
              <a:rPr lang="hr-HR" altLang="de-DE" sz="2400" dirty="0">
                <a:solidFill>
                  <a:srgbClr val="333333"/>
                </a:solidFill>
              </a:rPr>
              <a:t>i uzmite u obzir sve dostupne informacije</a:t>
            </a:r>
            <a:r>
              <a:rPr lang="de-DE" altLang="de-DE" sz="2400" dirty="0">
                <a:solidFill>
                  <a:srgbClr val="333333"/>
                </a:solidFill>
              </a:rPr>
              <a:t>. </a:t>
            </a:r>
            <a:r>
              <a:rPr lang="hr-HR" altLang="de-DE" sz="2400" dirty="0">
                <a:solidFill>
                  <a:srgbClr val="333333"/>
                </a:solidFill>
              </a:rPr>
              <a:t>Što više informacija uzmete u obzir</a:t>
            </a:r>
            <a:r>
              <a:rPr lang="de-DE" altLang="de-DE" sz="2400" dirty="0">
                <a:solidFill>
                  <a:srgbClr val="333333"/>
                </a:solidFill>
              </a:rPr>
              <a:t>, </a:t>
            </a:r>
            <a:r>
              <a:rPr lang="hr-HR" altLang="de-DE" sz="2400" dirty="0">
                <a:solidFill>
                  <a:srgbClr val="333333"/>
                </a:solidFill>
              </a:rPr>
              <a:t>vjerovatnije je da ćete dobiti odgovarajuće mišljenje</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42</a:t>
            </a:fld>
            <a:endParaRPr lang="de-DE"/>
          </a:p>
        </p:txBody>
      </p:sp>
    </p:spTree>
    <p:extLst>
      <p:ext uri="{BB962C8B-B14F-4D97-AF65-F5344CB8AC3E}">
        <p14:creationId xmlns:p14="http://schemas.microsoft.com/office/powerpoint/2010/main" val="30602010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a:solidFill>
                  <a:srgbClr val="333333"/>
                </a:solidFill>
              </a:rPr>
              <a:t>Tokom psihoze ljudi su u opasnosti</a:t>
            </a:r>
            <a:r>
              <a:rPr lang="en-AU" altLang="de-DE" sz="2400" dirty="0">
                <a:solidFill>
                  <a:srgbClr val="333333"/>
                </a:solidFill>
              </a:rPr>
              <a:t> </a:t>
            </a:r>
            <a:r>
              <a:rPr lang="hr-HR" altLang="de-DE" sz="2400" dirty="0">
                <a:solidFill>
                  <a:srgbClr val="333333"/>
                </a:solidFill>
              </a:rPr>
              <a:t>da pogrešno procjenjuju</a:t>
            </a:r>
            <a:r>
              <a:rPr lang="en-AU" altLang="de-DE" sz="2400" dirty="0">
                <a:solidFill>
                  <a:srgbClr val="333333"/>
                </a:solidFill>
              </a:rPr>
              <a:t> </a:t>
            </a:r>
            <a:r>
              <a:rPr lang="hr-HR" altLang="de-DE" sz="2400" dirty="0">
                <a:solidFill>
                  <a:srgbClr val="333333"/>
                </a:solidFill>
              </a:rPr>
              <a:t>ili prenaglašavaju</a:t>
            </a:r>
            <a:r>
              <a:rPr lang="en-AU" altLang="de-DE" sz="2400" dirty="0">
                <a:solidFill>
                  <a:srgbClr val="333333"/>
                </a:solidFill>
              </a:rPr>
              <a:t> </a:t>
            </a:r>
            <a:r>
              <a:rPr lang="hr-HR" altLang="de-DE" sz="2400" dirty="0">
                <a:solidFill>
                  <a:srgbClr val="333333"/>
                </a:solidFill>
              </a:rPr>
              <a:t>izraze lica i radnje</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Primjer </a:t>
            </a:r>
            <a:r>
              <a:rPr lang="en-AU" altLang="de-DE" sz="2400" dirty="0">
                <a:solidFill>
                  <a:srgbClr val="004992"/>
                </a:solidFill>
              </a:rPr>
              <a:t>: </a:t>
            </a:r>
            <a:r>
              <a:rPr lang="en-AU" altLang="de-DE" sz="2400" dirty="0">
                <a:solidFill>
                  <a:srgbClr val="333333"/>
                </a:solidFill>
              </a:rPr>
              <a:t>Marko</a:t>
            </a:r>
            <a:r>
              <a:rPr lang="hr-HR" altLang="de-DE" sz="2400" dirty="0">
                <a:solidFill>
                  <a:srgbClr val="333333"/>
                </a:solidFill>
              </a:rPr>
              <a:t> se osjeća ismijanim</a:t>
            </a:r>
            <a:r>
              <a:rPr lang="en-AU" altLang="de-DE" sz="2400" dirty="0">
                <a:solidFill>
                  <a:srgbClr val="333333"/>
                </a:solidFill>
              </a:rPr>
              <a:t>!</a:t>
            </a:r>
            <a:endParaRPr lang="en-AU" altLang="de-DE" sz="2400" dirty="0">
              <a:solidFill>
                <a:srgbClr val="004992"/>
              </a:solidFill>
            </a:endParaRPr>
          </a:p>
          <a:p>
            <a:pPr lvl="0" defTabSz="914400" fontAlgn="base">
              <a:lnSpc>
                <a:spcPct val="100000"/>
              </a:lnSpc>
              <a:spcBef>
                <a:spcPts val="1200"/>
              </a:spcBef>
            </a:pPr>
            <a:r>
              <a:rPr lang="hr-HR" altLang="de-DE" sz="2400" dirty="0">
                <a:solidFill>
                  <a:srgbClr val="004992"/>
                </a:solidFill>
              </a:rPr>
              <a:t>Prošlost</a:t>
            </a:r>
            <a:r>
              <a:rPr lang="en-AU" altLang="de-DE" sz="2400" dirty="0">
                <a:solidFill>
                  <a:srgbClr val="004992"/>
                </a:solidFill>
              </a:rPr>
              <a:t>: </a:t>
            </a:r>
            <a:r>
              <a:rPr lang="en-AU" altLang="de-DE" sz="2400" dirty="0">
                <a:solidFill>
                  <a:srgbClr val="333333"/>
                </a:solidFill>
              </a:rPr>
              <a:t>Marko </a:t>
            </a:r>
            <a:r>
              <a:rPr lang="hr-HR" altLang="de-DE" sz="2400" dirty="0">
                <a:solidFill>
                  <a:srgbClr val="333333"/>
                </a:solidFill>
              </a:rPr>
              <a:t>je ušao u ulazni dio aerodroma</a:t>
            </a:r>
            <a:r>
              <a:rPr lang="en-AU" altLang="de-DE" sz="2400" dirty="0">
                <a:solidFill>
                  <a:srgbClr val="333333"/>
                </a:solidFill>
              </a:rPr>
              <a:t> </a:t>
            </a:r>
            <a:r>
              <a:rPr lang="hr-HR" altLang="de-DE" sz="2400" dirty="0">
                <a:solidFill>
                  <a:srgbClr val="333333"/>
                </a:solidFill>
              </a:rPr>
              <a:t>posle carine</a:t>
            </a:r>
            <a:r>
              <a:rPr lang="en-AU" altLang="de-DE" sz="2400" dirty="0">
                <a:solidFill>
                  <a:srgbClr val="333333"/>
                </a:solidFill>
              </a:rPr>
              <a:t>, </a:t>
            </a:r>
            <a:r>
              <a:rPr lang="hr-HR" altLang="de-DE" sz="2400" dirty="0">
                <a:solidFill>
                  <a:srgbClr val="333333"/>
                </a:solidFill>
              </a:rPr>
              <a:t>đe su ljudi čekali i gledali u njegovom pravcu</a:t>
            </a:r>
            <a:r>
              <a:rPr lang="en-AU" altLang="de-DE" sz="2400" dirty="0">
                <a:solidFill>
                  <a:srgbClr val="333333"/>
                </a:solidFill>
              </a:rPr>
              <a:t>. </a:t>
            </a:r>
            <a:r>
              <a:rPr lang="hr-HR" altLang="de-DE" sz="2400" dirty="0">
                <a:solidFill>
                  <a:srgbClr val="333333"/>
                </a:solidFill>
              </a:rPr>
              <a:t>Dva od njih su počeli da se glasno smiju</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Ali</a:t>
            </a:r>
            <a:r>
              <a:rPr lang="en-AU" altLang="de-DE" sz="2400" dirty="0">
                <a:solidFill>
                  <a:srgbClr val="004992"/>
                </a:solidFill>
              </a:rPr>
              <a:t>: </a:t>
            </a:r>
            <a:r>
              <a:rPr lang="hr-HR" altLang="de-DE" sz="2400" dirty="0">
                <a:solidFill>
                  <a:srgbClr val="333333"/>
                </a:solidFill>
              </a:rPr>
              <a:t>Svi ljudi koji čekaju su</a:t>
            </a:r>
            <a:r>
              <a:rPr lang="en-AU" altLang="de-DE" sz="2400" dirty="0">
                <a:solidFill>
                  <a:srgbClr val="333333"/>
                </a:solidFill>
              </a:rPr>
              <a:t>, </a:t>
            </a:r>
            <a:r>
              <a:rPr lang="hr-HR" altLang="de-DE" sz="2400" dirty="0">
                <a:solidFill>
                  <a:srgbClr val="333333"/>
                </a:solidFill>
              </a:rPr>
              <a:t>naravno</a:t>
            </a:r>
            <a:r>
              <a:rPr lang="en-AU" altLang="de-DE" sz="2400" dirty="0">
                <a:solidFill>
                  <a:srgbClr val="333333"/>
                </a:solidFill>
              </a:rPr>
              <a:t>, </a:t>
            </a:r>
            <a:r>
              <a:rPr lang="hr-HR" altLang="de-DE" sz="2400" dirty="0">
                <a:solidFill>
                  <a:srgbClr val="333333"/>
                </a:solidFill>
              </a:rPr>
              <a:t>tražili dolazeće putnike da bi preuzeli prijatelje ili klijente</a:t>
            </a:r>
            <a:r>
              <a:rPr lang="en-AU" altLang="de-DE" sz="2400" dirty="0">
                <a:solidFill>
                  <a:srgbClr val="333333"/>
                </a:solidFill>
              </a:rPr>
              <a:t>. </a:t>
            </a:r>
            <a:r>
              <a:rPr lang="hr-HR" altLang="de-DE" sz="2400" dirty="0">
                <a:solidFill>
                  <a:srgbClr val="333333"/>
                </a:solidFill>
              </a:rPr>
              <a:t>Dva nasmijana čovjeka</a:t>
            </a:r>
            <a:r>
              <a:rPr lang="en-AU" altLang="de-DE" sz="2400" dirty="0">
                <a:solidFill>
                  <a:srgbClr val="333333"/>
                </a:solidFill>
              </a:rPr>
              <a:t> </a:t>
            </a:r>
            <a:r>
              <a:rPr lang="hr-HR" altLang="de-DE" sz="2400" dirty="0">
                <a:solidFill>
                  <a:srgbClr val="333333"/>
                </a:solidFill>
              </a:rPr>
              <a:t>vjerovatno nijesu vidjeli jedan drugog dugo vremena</a:t>
            </a:r>
            <a:r>
              <a:rPr lang="en-AU" altLang="de-DE" sz="2400" dirty="0">
                <a:solidFill>
                  <a:srgbClr val="333333"/>
                </a:solidFill>
              </a:rPr>
              <a:t> </a:t>
            </a:r>
            <a:r>
              <a:rPr lang="hr-HR" altLang="de-DE" sz="2400" dirty="0">
                <a:solidFill>
                  <a:srgbClr val="333333"/>
                </a:solidFill>
              </a:rPr>
              <a:t>i razmjenjuju sjećanja sa odmora</a:t>
            </a:r>
            <a:r>
              <a:rPr lang="en-AU" altLang="de-DE" sz="2400" dirty="0">
                <a:solidFill>
                  <a:srgbClr val="333333"/>
                </a:solidFill>
              </a:rPr>
              <a:t>. </a:t>
            </a:r>
            <a:r>
              <a:rPr lang="hr-HR" altLang="de-DE" sz="2400" dirty="0">
                <a:solidFill>
                  <a:srgbClr val="333333"/>
                </a:solidFill>
              </a:rPr>
              <a:t>Ili možda</a:t>
            </a:r>
            <a:r>
              <a:rPr lang="en-AU" altLang="de-DE" sz="2400" dirty="0">
                <a:solidFill>
                  <a:srgbClr val="333333"/>
                </a:solidFill>
              </a:rPr>
              <a:t> Marko </a:t>
            </a:r>
            <a:r>
              <a:rPr lang="hr-HR" altLang="de-DE" sz="2400" dirty="0">
                <a:solidFill>
                  <a:srgbClr val="333333"/>
                </a:solidFill>
              </a:rPr>
              <a:t>i dalje nosi glupavi sombero sa njegovog odmora u Meksiku</a:t>
            </a:r>
            <a:r>
              <a:rPr lang="en-AU" altLang="de-DE" sz="2400" dirty="0">
                <a:solidFill>
                  <a:srgbClr val="333333"/>
                </a:solidFill>
              </a:rPr>
              <a:t>.</a:t>
            </a:r>
          </a:p>
          <a:p>
            <a:pPr lvl="0" defTabSz="914400" fontAlgn="base">
              <a:lnSpc>
                <a:spcPct val="100000"/>
              </a:lnSpc>
              <a:spcBef>
                <a:spcPts val="1200"/>
              </a:spcBef>
            </a:pPr>
            <a:r>
              <a:rPr lang="en-AU" altLang="de-DE" sz="2400">
                <a:solidFill>
                  <a:srgbClr val="333333"/>
                </a:solidFill>
              </a:rPr>
              <a:t>“</a:t>
            </a:r>
            <a:r>
              <a:rPr lang="hr-HR" altLang="de-DE" sz="2400">
                <a:solidFill>
                  <a:srgbClr val="333333"/>
                </a:solidFill>
              </a:rPr>
              <a:t>Svi mi griješimo</a:t>
            </a:r>
            <a:r>
              <a:rPr lang="en-AU" altLang="de-DE" sz="2400">
                <a:solidFill>
                  <a:srgbClr val="333333"/>
                </a:solidFill>
              </a:rPr>
              <a:t>” </a:t>
            </a:r>
            <a:r>
              <a:rPr lang="en-AU" altLang="de-DE" sz="2400" dirty="0">
                <a:solidFill>
                  <a:srgbClr val="333333"/>
                </a:solidFill>
              </a:rPr>
              <a:t>– </a:t>
            </a:r>
            <a:r>
              <a:rPr lang="hr-HR" altLang="de-DE" sz="2400" dirty="0">
                <a:solidFill>
                  <a:srgbClr val="333333"/>
                </a:solidFill>
              </a:rPr>
              <a:t>uvijek uzmite različite perspektive</a:t>
            </a:r>
            <a:r>
              <a:rPr lang="en-AU" altLang="de-DE" sz="2400" dirty="0">
                <a:solidFill>
                  <a:srgbClr val="333333"/>
                </a:solidFill>
              </a:rPr>
              <a:t> </a:t>
            </a:r>
            <a:r>
              <a:rPr lang="hr-HR" altLang="de-DE" sz="2400" dirty="0">
                <a:solidFill>
                  <a:srgbClr val="333333"/>
                </a:solidFill>
              </a:rPr>
              <a:t>u obzir</a:t>
            </a:r>
            <a:r>
              <a:rPr lang="en-AU"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7" name="Slide Number Placeholder 6"/>
          <p:cNvSpPr>
            <a:spLocks noGrp="1"/>
          </p:cNvSpPr>
          <p:nvPr>
            <p:ph type="sldNum" sz="quarter" idx="12"/>
          </p:nvPr>
        </p:nvSpPr>
        <p:spPr/>
        <p:txBody>
          <a:bodyPr/>
          <a:lstStyle/>
          <a:p>
            <a:pPr>
              <a:defRPr/>
            </a:pPr>
            <a:fld id="{AA69E135-FD31-4958-92D3-F1B83BD33418}" type="slidenum">
              <a:rPr lang="de-DE" smtClean="0"/>
              <a:pPr>
                <a:defRPr/>
              </a:pPr>
              <a:t>43</a:t>
            </a:fld>
            <a:endParaRPr 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Vam</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8" name="Slide Number Placeholder 7"/>
          <p:cNvSpPr>
            <a:spLocks noGrp="1"/>
          </p:cNvSpPr>
          <p:nvPr>
            <p:ph type="sldNum" sz="quarter" idx="12"/>
          </p:nvPr>
        </p:nvSpPr>
        <p:spPr/>
        <p:txBody>
          <a:bodyPr/>
          <a:lstStyle/>
          <a:p>
            <a:pPr>
              <a:defRPr/>
            </a:pPr>
            <a:fld id="{AA69E135-FD31-4958-92D3-F1B83BD33418}" type="slidenum">
              <a:rPr lang="de-DE" smtClean="0"/>
              <a:pPr>
                <a:defRPr/>
              </a:pPr>
              <a:t>44</a:t>
            </a:fld>
            <a:endParaRPr lang="de-DE"/>
          </a:p>
        </p:txBody>
      </p:sp>
    </p:spTree>
    <p:extLst>
      <p:ext uri="{BB962C8B-B14F-4D97-AF65-F5344CB8AC3E}">
        <p14:creationId xmlns:p14="http://schemas.microsoft.com/office/powerpoint/2010/main" val="26562016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852534442"/>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6 – Sposobnost da se zamisli i podijeli osjećanje druge osobe… II</a:t>
            </a:r>
          </a:p>
        </p:txBody>
      </p:sp>
      <p:sp>
        <p:nvSpPr>
          <p:cNvPr id="5" name="Slide Number Placeholder 4"/>
          <p:cNvSpPr>
            <a:spLocks noGrp="1"/>
          </p:cNvSpPr>
          <p:nvPr>
            <p:ph type="sldNum" sz="quarter" idx="12"/>
          </p:nvPr>
        </p:nvSpPr>
        <p:spPr/>
        <p:txBody>
          <a:bodyPr/>
          <a:lstStyle/>
          <a:p>
            <a:pPr>
              <a:defRPr/>
            </a:pPr>
            <a:fld id="{9A5B5B97-FEA3-426D-8CE4-CBB0FA425598}" type="slidenum">
              <a:rPr lang="de-DE" smtClean="0"/>
              <a:pPr>
                <a:defRPr/>
              </a:pPr>
              <a:t>45</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3205</Words>
  <Application>Microsoft Office PowerPoint</Application>
  <PresentationFormat>Benutzerdefiniert</PresentationFormat>
  <Paragraphs>445</Paragraphs>
  <Slides>45</Slides>
  <Notes>45</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45</vt:i4>
      </vt:variant>
    </vt:vector>
  </HeadingPairs>
  <TitlesOfParts>
    <vt:vector size="51" baseType="lpstr">
      <vt:lpstr>Arial</vt:lpstr>
      <vt:lpstr>WingDings</vt:lpstr>
      <vt:lpstr>Symbol</vt:lpstr>
      <vt:lpstr>Calibri Light</vt:lpstr>
      <vt:lpstr>Times New Roman</vt:lpstr>
      <vt:lpstr>UKE_PPT-Vorlage_16zu9</vt:lpstr>
      <vt:lpstr>MKT 6 A BADE – Sposobnost da se zamisli i podijeli osjećanje druge osobe… II</vt:lpstr>
      <vt:lpstr>Kad nekoga upoznate. Gdje prvo gledate? Koliko su ovi znaci dobri za dobru procjenu?</vt:lpstr>
      <vt:lpstr>Kad nekoga upoznate. Gdje prvo gledate? Koliko su ovi znaci dobri za dobru procjenu?</vt:lpstr>
      <vt:lpstr>Koje druge izvore informacija možete uzeti u obzir? Koliko su pouzdane?</vt:lpstr>
      <vt:lpstr>Koje druge izvore informacija možete uzeti u obzir? Koliko su pouzdane?</vt:lpstr>
      <vt:lpstr>Prednosti i mane određenih socijalnih znakova</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Molimo Vas diskutujte o prednostima i manama sledećih znakova za donošenje mišljenja o nekoj osobi</vt:lpstr>
      <vt:lpstr>Izgled i realnost!</vt:lpstr>
      <vt:lpstr>Zašto mi ovo radimo?</vt:lpstr>
      <vt:lpstr>Zašto mi ovo radimo?</vt:lpstr>
      <vt:lpstr>Kako nedostatak empatije vodi pogrešnim tumačenjima tokom psihoze – primjeri</vt:lpstr>
      <vt:lpstr>Vježba</vt:lpstr>
      <vt:lpstr>Vježba</vt:lpstr>
      <vt:lpstr>PowerPoint-Präsentation</vt:lpstr>
      <vt:lpstr>PowerPoint-Präsentation</vt:lpstr>
      <vt:lpstr>Bakin rođendan Šta će djevojčica sledeće donijeti svojoj baki?</vt:lpstr>
      <vt:lpstr>Idemo!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opcionalno: Video Klip</vt:lpstr>
      <vt:lpstr>PowerPoint-Präsentation</vt:lpstr>
      <vt:lpstr>PowerPoint-Präsentation</vt:lpstr>
      <vt:lpstr>PowerPoint-Präsentation</vt:lpstr>
      <vt:lpstr>Prenos u svakodnevni život</vt:lpstr>
      <vt:lpstr>Prenos u svakodnevni život</vt:lpstr>
      <vt:lpstr>Kako je ovo povezano sa psihozom?</vt:lpstr>
      <vt:lpstr>Hvala Vam na pažnji!</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251</cp:revision>
  <dcterms:created xsi:type="dcterms:W3CDTF">2004-06-30T16:15:23Z</dcterms:created>
  <dcterms:modified xsi:type="dcterms:W3CDTF">2022-11-21T11:10:45Z</dcterms:modified>
</cp:coreProperties>
</file>