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1"/>
  </p:sldMasterIdLst>
  <p:notesMasterIdLst>
    <p:notesMasterId r:id="rId39"/>
  </p:notesMasterIdLst>
  <p:handoutMasterIdLst>
    <p:handoutMasterId r:id="rId40"/>
  </p:handoutMasterIdLst>
  <p:sldIdLst>
    <p:sldId id="459" r:id="rId2"/>
    <p:sldId id="390" r:id="rId3"/>
    <p:sldId id="391" r:id="rId4"/>
    <p:sldId id="392" r:id="rId5"/>
    <p:sldId id="393" r:id="rId6"/>
    <p:sldId id="388" r:id="rId7"/>
    <p:sldId id="397" r:id="rId8"/>
    <p:sldId id="443" r:id="rId9"/>
    <p:sldId id="442" r:id="rId10"/>
    <p:sldId id="399" r:id="rId11"/>
    <p:sldId id="445" r:id="rId12"/>
    <p:sldId id="444" r:id="rId13"/>
    <p:sldId id="407" r:id="rId14"/>
    <p:sldId id="400" r:id="rId15"/>
    <p:sldId id="446" r:id="rId16"/>
    <p:sldId id="332" r:id="rId17"/>
    <p:sldId id="401" r:id="rId18"/>
    <p:sldId id="447" r:id="rId19"/>
    <p:sldId id="386" r:id="rId20"/>
    <p:sldId id="402" r:id="rId21"/>
    <p:sldId id="448" r:id="rId22"/>
    <p:sldId id="449" r:id="rId23"/>
    <p:sldId id="418" r:id="rId24"/>
    <p:sldId id="419" r:id="rId25"/>
    <p:sldId id="450" r:id="rId26"/>
    <p:sldId id="452" r:id="rId27"/>
    <p:sldId id="455" r:id="rId28"/>
    <p:sldId id="456" r:id="rId29"/>
    <p:sldId id="457" r:id="rId30"/>
    <p:sldId id="424" r:id="rId31"/>
    <p:sldId id="425" r:id="rId32"/>
    <p:sldId id="426" r:id="rId33"/>
    <p:sldId id="403" r:id="rId34"/>
    <p:sldId id="458" r:id="rId35"/>
    <p:sldId id="369" r:id="rId36"/>
    <p:sldId id="438" r:id="rId37"/>
    <p:sldId id="408" r:id="rId38"/>
  </p:sldIdLst>
  <p:sldSz cx="12195175" cy="6858000"/>
  <p:notesSz cx="7099300" cy="10234613"/>
  <p:embeddedFontLst>
    <p:embeddedFont>
      <p:font typeface="Calibri Light" panose="020F0302020204030204" pitchFamily="34" charset="0"/>
      <p:regular r:id="rId41"/>
      <p:italic r:id="rId42"/>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4660" autoAdjust="0"/>
  </p:normalViewPr>
  <p:slideViewPr>
    <p:cSldViewPr>
      <p:cViewPr varScale="1">
        <p:scale>
          <a:sx n="67" d="100"/>
          <a:sy n="67" d="100"/>
        </p:scale>
        <p:origin x="772"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57D45F11-6D7C-4A64-AF5C-14401F9E9B14}" type="slidenum">
              <a:rPr lang="en-US"/>
              <a:pPr>
                <a:defRPr/>
              </a:pPr>
              <a:t>‹Nr.›</a:t>
            </a:fld>
            <a:endParaRPr lang="en-US"/>
          </a:p>
        </p:txBody>
      </p:sp>
    </p:spTree>
    <p:extLst>
      <p:ext uri="{BB962C8B-B14F-4D97-AF65-F5344CB8AC3E}">
        <p14:creationId xmlns:p14="http://schemas.microsoft.com/office/powerpoint/2010/main" val="30640016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25842A73-C97F-4DEC-9605-BB58D7346AF5}" type="slidenum">
              <a:rPr lang="en-US"/>
              <a:pPr>
                <a:defRPr/>
              </a:pPr>
              <a:t>‹Nr.›</a:t>
            </a:fld>
            <a:endParaRPr lang="en-US"/>
          </a:p>
        </p:txBody>
      </p:sp>
    </p:spTree>
    <p:extLst>
      <p:ext uri="{BB962C8B-B14F-4D97-AF65-F5344CB8AC3E}">
        <p14:creationId xmlns:p14="http://schemas.microsoft.com/office/powerpoint/2010/main" val="528205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58A057-3C7A-431A-A31C-9F4884E18538}" type="slidenum">
              <a:rPr lang="en-US" altLang="de-DE" sz="1300"/>
              <a:pPr>
                <a:spcBef>
                  <a:spcPct val="0"/>
                </a:spcBef>
              </a:pPr>
              <a:t>2</a:t>
            </a:fld>
            <a:endParaRPr lang="en-US" altLang="de-DE"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94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71F525-598F-4FAA-B8F7-CCBF25DD8EAD}" type="slidenum">
              <a:rPr lang="en-US" altLang="de-DE" sz="1300"/>
              <a:pPr>
                <a:spcBef>
                  <a:spcPct val="0"/>
                </a:spcBef>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295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2842D-BFEE-478D-8D65-F65F904E5E69}" type="slidenum">
              <a:rPr lang="en-US" altLang="de-DE" sz="1300"/>
              <a:pPr>
                <a:spcBef>
                  <a:spcPct val="0"/>
                </a:spcBef>
              </a:pPr>
              <a:t>4</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9150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53F088-0B12-4251-9B8A-C0899FB6119C}"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30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309D7E-38D0-4EFA-8D73-110F057D4567}" type="slidenum">
              <a:rPr lang="en-US" altLang="de-DE" sz="1300"/>
              <a:pPr>
                <a:spcBef>
                  <a:spcPct val="0"/>
                </a:spcBef>
              </a:pPr>
              <a:t>6</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701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7</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8</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9</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10</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11</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1EF6A-112E-4335-A1D4-7FCAE534E231}" type="slidenum">
              <a:rPr lang="en-US" altLang="de-DE" sz="130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377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D8A17-A05E-426F-BEBC-B4946001CE16}" type="slidenum">
              <a:rPr lang="en-US" altLang="de-DE" sz="1300"/>
              <a:pPr>
                <a:spcBef>
                  <a:spcPct val="0"/>
                </a:spcBef>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3463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D8A17-A05E-426F-BEBC-B4946001CE16}" type="slidenum">
              <a:rPr lang="en-US" altLang="de-DE" sz="130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3463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74DBE-B118-4C7E-B51E-883160D3BC49}" type="slidenum">
              <a:rPr lang="en-US" altLang="de-DE" sz="130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262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7722F-9060-4DCE-87C2-8F3D97443188}" type="slidenum">
              <a:rPr lang="en-US" altLang="de-DE" sz="1300"/>
              <a:pPr>
                <a:spcBef>
                  <a:spcPct val="0"/>
                </a:spcBef>
              </a:pPr>
              <a:t>17</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256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7722F-9060-4DCE-87C2-8F3D97443188}" type="slidenum">
              <a:rPr lang="en-US" altLang="de-DE" sz="130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256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1C0CDA-3B5E-498C-9F53-10BF48EB6F31}" type="slidenum">
              <a:rPr lang="en-US" altLang="de-DE" sz="130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514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A58A8-A8E4-4CC0-88F6-DDA06C87D7A5}" type="slidenum">
              <a:rPr lang="en-US" altLang="de-DE" sz="1300"/>
              <a:pPr>
                <a:spcBef>
                  <a:spcPct val="0"/>
                </a:spcBef>
              </a:pPr>
              <a:t>20</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634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A58A8-A8E4-4CC0-88F6-DDA06C87D7A5}" type="slidenum">
              <a:rPr lang="en-US" altLang="de-DE" sz="1300"/>
              <a:pPr>
                <a:spcBef>
                  <a:spcPct val="0"/>
                </a:spcBef>
              </a:pPr>
              <a:t>21</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634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41787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69478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8A2863E-9F25-4A8F-83DE-7AD86760D238}" type="slidenum">
              <a:rPr lang="en-US" altLang="de-DE" sz="1300" b="1"/>
              <a:pPr algn="r" eaLnBrk="1" hangingPunct="1">
                <a:spcBef>
                  <a:spcPct val="0"/>
                </a:spcBef>
              </a:pPr>
              <a:t>24</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5625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4553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7853D2-A3EE-4B9C-AA18-ABA509B0664F}" type="slidenum">
              <a:rPr lang="en-US" altLang="de-DE" sz="1300" b="1"/>
              <a:pPr algn="r" eaLnBrk="1" hangingPunct="1">
                <a:spcBef>
                  <a:spcPct val="0"/>
                </a:spcBef>
              </a:pPr>
              <a:t>26</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981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84308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93323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29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6F4E41E-951B-4DB1-8C80-60E254AF12E4}" type="slidenum">
              <a:rPr lang="en-US" altLang="de-DE" sz="1300" b="1"/>
              <a:pPr algn="r" eaLnBrk="1" hangingPunct="1">
                <a:spcBef>
                  <a:spcPct val="0"/>
                </a:spcBef>
              </a:pPr>
              <a:t>30</a:t>
            </a:fld>
            <a:endParaRPr lang="en-US" altLang="de-DE" sz="1300" b="1"/>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6405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629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46E501-AC59-44BC-9EAC-7F6F8FA220AE}" type="slidenum">
              <a:rPr lang="en-US" altLang="de-DE" sz="1300" b="1"/>
              <a:pPr algn="r" eaLnBrk="1" hangingPunct="1">
                <a:spcBef>
                  <a:spcPct val="0"/>
                </a:spcBef>
              </a:pPr>
              <a:t>32</a:t>
            </a:fld>
            <a:endParaRPr lang="en-US" altLang="de-DE" sz="1300" b="1"/>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870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C365-F9FF-4B5D-9368-FE186AB48B3D}" type="slidenum">
              <a:rPr lang="en-US" altLang="de-DE" sz="130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054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C365-F9FF-4B5D-9368-FE186AB48B3D}" type="slidenum">
              <a:rPr lang="en-US" altLang="de-DE" sz="130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054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CE8672-3D59-46EA-92AA-B6F58020A2B9}" type="slidenum">
              <a:rPr lang="en-US" altLang="de-DE" sz="130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0470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38113" y="768350"/>
            <a:ext cx="6823075" cy="3836988"/>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317892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A69E135-FD31-4958-92D3-F1B83BD33418}"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B688A0CE-7FFC-4EFC-BDC0-10D002FFA805}"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bwMode="gray"/>
        <p:txBody>
          <a:bodyPr/>
          <a:lstStyle>
            <a:lvl1pPr>
              <a:defRPr b="0"/>
            </a:lvl1pPr>
          </a:lstStyle>
          <a:p>
            <a:pPr>
              <a:defRPr/>
            </a:pPr>
            <a:fld id="{9C654115-57D9-422C-9C72-150CDA0C4EFE}"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pPr>
              <a:defRPr/>
            </a:pPr>
            <a:fld id="{9A5B5B97-FEA3-426D-8CE4-CBB0FA425598}"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041E5C2-746C-427B-81C8-08FB01197669}"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MKT 6 A</a:t>
            </a:r>
            <a:r>
              <a:rPr lang="de-DE" altLang="ja-JP" dirty="0">
                <a:latin typeface="+mn-lt"/>
                <a:ea typeface="+mn-ea"/>
                <a:cs typeface="+mn-cs"/>
              </a:rPr>
              <a:t> </a:t>
            </a:r>
            <a:r>
              <a:rPr lang="pl-PL" altLang="ja-JP" dirty="0">
                <a:latin typeface="+mn-lt"/>
                <a:ea typeface="+mn-ea"/>
                <a:cs typeface="+mn-cs"/>
              </a:rPr>
              <a:t>– Sposobnost da se zamisli i podijeli osjećanje druge osobe…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08921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nekoga upoznate. Gdje prvo gledate? Koliko su ovi znaci dobri za dobru procjenu?</a:t>
            </a:r>
            <a:endParaRPr lang="en-US" sz="3600" dirty="0">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nekoga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upoznate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Gdje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gledate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znaci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procjenu</a:t>
            </a:r>
            <a:r>
              <a:rPr lang="en-US" sz="3600" dirty="0">
                <a:solidFill>
                  <a:srgbClr val="004992"/>
                </a:solidFill>
                <a:latin typeface="+mn-lt"/>
                <a:ea typeface="+mn-ea"/>
                <a:cs typeface="+mn-cs"/>
              </a:rPr>
              <a: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izvore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a:solidFill>
                  <a:srgbClr val="004992"/>
                </a:solidFill>
                <a:latin typeface="+mn-lt"/>
                <a:ea typeface="+mn-ea"/>
                <a:cs typeface="+mn-cs"/>
              </a:rPr>
              <a:t>? 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izvore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en-US" altLang="de-DE" sz="2400" dirty="0" err="1">
                <a:solidFill>
                  <a:srgbClr val="333333"/>
                </a:solidFill>
              </a:rPr>
              <a:t>šta</a:t>
            </a:r>
            <a:r>
              <a:rPr lang="en-US" altLang="de-DE" sz="2400" dirty="0">
                <a:solidFill>
                  <a:srgbClr val="333333"/>
                </a:solidFill>
              </a:rPr>
              <a:t> </a:t>
            </a:r>
            <a:r>
              <a:rPr lang="en-US" altLang="de-DE" sz="2400" dirty="0" err="1">
                <a:solidFill>
                  <a:srgbClr val="333333"/>
                </a:solidFill>
              </a:rPr>
              <a:t>drugi</a:t>
            </a:r>
            <a:r>
              <a:rPr lang="en-US" altLang="de-DE" sz="2400" dirty="0">
                <a:solidFill>
                  <a:srgbClr val="333333"/>
                </a:solidFill>
              </a:rPr>
              <a:t> </a:t>
            </a:r>
            <a:r>
              <a:rPr lang="en-US" altLang="de-DE" sz="2400" dirty="0" err="1">
                <a:solidFill>
                  <a:srgbClr val="333333"/>
                </a:solidFill>
              </a:rPr>
              <a:t>kažu</a:t>
            </a:r>
            <a:r>
              <a:rPr lang="en-US" altLang="de-DE" sz="2400" dirty="0">
                <a:solidFill>
                  <a:srgbClr val="333333"/>
                </a:solidFill>
              </a:rPr>
              <a:t>): </a:t>
            </a:r>
            <a:r>
              <a:rPr lang="hr-HR" altLang="de-DE" sz="2400" dirty="0">
                <a:solidFill>
                  <a:srgbClr val="333333"/>
                </a:solidFill>
              </a:rPr>
              <a:t>na primjer prijateljevo opažanje</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eđašnje znanje o sličnoj osobi</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hr-HR" altLang="de-DE" sz="2400" i="1" dirty="0">
                <a:solidFill>
                  <a:srgbClr val="333333"/>
                </a:solidFill>
              </a:rPr>
              <a:t>eper</a:t>
            </a:r>
            <a:endParaRPr lang="de-DE"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hr-HR" altLang="de-DE" sz="2400">
                <a:solidFill>
                  <a:srgbClr val="333333"/>
                </a:solidFill>
              </a:rPr>
              <a:t>unutrašnje osjećanje</a:t>
            </a:r>
            <a:r>
              <a:rPr lang="en-US" altLang="de-DE" sz="2400">
                <a:solidFill>
                  <a:srgbClr val="333333"/>
                </a:solidFill>
              </a:rPr>
              <a:t>”/</a:t>
            </a:r>
            <a:r>
              <a:rPr lang="en-US" altLang="de-DE" sz="2400" dirty="0" err="1">
                <a:solidFill>
                  <a:srgbClr val="333333"/>
                </a:solidFill>
              </a:rPr>
              <a:t>intui</a:t>
            </a:r>
            <a:r>
              <a:rPr lang="hr-HR" altLang="de-DE" sz="2400" dirty="0">
                <a:solidFill>
                  <a:srgbClr val="333333"/>
                </a:solidFill>
              </a:rPr>
              <a:t>cija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na primjer iz email-ova, internet čatova</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mane određenih socijalnih znakova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Pošto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diskutovali</a:t>
            </a:r>
            <a:r>
              <a:rPr lang="en-US" sz="2400" dirty="0">
                <a:solidFill>
                  <a:srgbClr val="333333"/>
                </a:solidFill>
              </a:rPr>
              <a:t> o </a:t>
            </a:r>
            <a:r>
              <a:rPr lang="en-US" sz="2400" dirty="0" err="1">
                <a:solidFill>
                  <a:srgbClr val="333333"/>
                </a:solidFill>
              </a:rPr>
              <a:t>aspektima</a:t>
            </a:r>
            <a:r>
              <a:rPr lang="en-US" sz="2400" dirty="0">
                <a:solidFill>
                  <a:srgbClr val="333333"/>
                </a:solidFill>
              </a:rPr>
              <a:t> </a:t>
            </a:r>
            <a:r>
              <a:rPr lang="en-US" sz="2400" dirty="0" err="1">
                <a:solidFill>
                  <a:srgbClr val="333333"/>
                </a:solidFill>
              </a:rPr>
              <a:t>vezanim</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procjenjivanje</a:t>
            </a:r>
            <a:r>
              <a:rPr lang="en-US" sz="2400" dirty="0">
                <a:solidFill>
                  <a:srgbClr val="333333"/>
                </a:solidFill>
              </a:rPr>
              <a:t> </a:t>
            </a:r>
            <a:r>
              <a:rPr lang="en-US" sz="2400" dirty="0" err="1">
                <a:solidFill>
                  <a:srgbClr val="333333"/>
                </a:solidFill>
              </a:rPr>
              <a:t>osobe</a:t>
            </a:r>
            <a:r>
              <a:rPr lang="en-US" sz="2400" dirty="0">
                <a:solidFill>
                  <a:srgbClr val="333333"/>
                </a:solidFill>
              </a:rPr>
              <a:t>, </a:t>
            </a:r>
            <a:r>
              <a:rPr lang="en-US" sz="2400" dirty="0" err="1">
                <a:solidFill>
                  <a:srgbClr val="333333"/>
                </a:solidFill>
              </a:rPr>
              <a:t>sada</a:t>
            </a:r>
            <a:r>
              <a:rPr lang="en-US" sz="2400" dirty="0">
                <a:solidFill>
                  <a:srgbClr val="333333"/>
                </a:solidFill>
              </a:rPr>
              <a:t> se </a:t>
            </a:r>
            <a:r>
              <a:rPr lang="en-US" sz="2400" dirty="0" err="1">
                <a:solidFill>
                  <a:srgbClr val="333333"/>
                </a:solidFill>
              </a:rPr>
              <a:t>želimo</a:t>
            </a:r>
            <a:r>
              <a:rPr lang="en-US" sz="2400" dirty="0">
                <a:solidFill>
                  <a:srgbClr val="333333"/>
                </a:solidFill>
              </a:rPr>
              <a:t> </a:t>
            </a:r>
            <a:r>
              <a:rPr lang="en-US" sz="2400" dirty="0" err="1">
                <a:solidFill>
                  <a:srgbClr val="333333"/>
                </a:solidFill>
              </a:rPr>
              <a:t>fokusirati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snazi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slabosti</a:t>
            </a:r>
            <a:r>
              <a:rPr lang="en-US" sz="2400" dirty="0">
                <a:solidFill>
                  <a:srgbClr val="333333"/>
                </a:solidFill>
              </a:rPr>
              <a:t> </a:t>
            </a:r>
            <a:r>
              <a:rPr lang="en-US" sz="2400" dirty="0" err="1">
                <a:solidFill>
                  <a:srgbClr val="333333"/>
                </a:solidFill>
              </a:rPr>
              <a:t>ovih</a:t>
            </a:r>
            <a:r>
              <a:rPr lang="en-US" sz="2400" dirty="0">
                <a:solidFill>
                  <a:srgbClr val="333333"/>
                </a:solidFill>
              </a:rPr>
              <a:t> </a:t>
            </a:r>
            <a:r>
              <a:rPr lang="en-US" sz="2400" dirty="0" err="1">
                <a:solidFill>
                  <a:srgbClr val="333333"/>
                </a:solidFill>
              </a:rPr>
              <a:t>socialnih</a:t>
            </a:r>
            <a:r>
              <a:rPr lang="en-US" sz="2400" dirty="0">
                <a:solidFill>
                  <a:srgbClr val="333333"/>
                </a:solidFill>
              </a:rPr>
              <a:t> </a:t>
            </a:r>
            <a:r>
              <a:rPr lang="en-US" sz="2400" dirty="0" err="1">
                <a:solidFill>
                  <a:srgbClr val="333333"/>
                </a:solidFill>
              </a:rPr>
              <a:t>znakova</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pPr>
              <a:defRPr/>
            </a:pPr>
            <a:fld id="{AA69E135-FD31-4958-92D3-F1B83BD33418}"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313974144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223732220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jezik je veoma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(sarkastičan, samozadovoljan), izbor riječi (arogantan, činjeničan itd.) ti mogu reći mnogo o nekome.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8</a:t>
            </a:fld>
            <a:endParaRPr lang="de-DE"/>
          </a:p>
        </p:txBody>
      </p:sp>
    </p:spTree>
    <p:extLst>
      <p:ext uri="{BB962C8B-B14F-4D97-AF65-F5344CB8AC3E}">
        <p14:creationId xmlns:p14="http://schemas.microsoft.com/office/powerpoint/2010/main" val="55063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4016273352"/>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jezik je veoma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(sarkastičan, samozadovoljan), izbor riječi (arogantan, činjeničan itd.) ti mogu reći mnogo o nekome.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Sadržaj:</a:t>
                      </a:r>
                      <a:r>
                        <a:rPr kumimoji="0" lang="vi-VN" sz="2000" b="0" i="0" u="none" strike="noStrike" cap="none" normalizeH="0" baseline="0" dirty="0">
                          <a:ln>
                            <a:noFill/>
                          </a:ln>
                          <a:solidFill>
                            <a:srgbClr val="333333"/>
                          </a:solidFill>
                          <a:effectLst/>
                          <a:latin typeface="Calibri Light"/>
                        </a:rPr>
                        <a:t> Usljed pristojnosti i pogrešnih shvatanja, često postoji razlika između onoga šta ljudi misle i šta trenutno kažu.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Ton:</a:t>
                      </a:r>
                      <a:r>
                        <a:rPr kumimoji="0" lang="vi-VN" sz="2000" b="0" i="0" u="none" strike="noStrike" cap="none" normalizeH="0" baseline="0" dirty="0">
                          <a:ln>
                            <a:noFill/>
                          </a:ln>
                          <a:solidFill>
                            <a:srgbClr val="333333"/>
                          </a:solidFill>
                          <a:effectLst/>
                          <a:latin typeface="Calibri Light"/>
                        </a:rPr>
                        <a:t> Neki ljudi odaju malo emocija kad pričaju – </a:t>
                      </a:r>
                      <a:r>
                        <a:rPr kumimoji="0" lang="vi-VN" sz="2000" b="0" i="0" u="none" strike="noStrike" cap="none" normalizeH="0" baseline="0">
                          <a:ln>
                            <a:noFill/>
                          </a:ln>
                          <a:solidFill>
                            <a:srgbClr val="333333"/>
                          </a:solidFill>
                          <a:effectLst/>
                          <a:latin typeface="Calibri Light"/>
                        </a:rPr>
                        <a:t>iako su emotivni (“bezizražajan humor”; </a:t>
                      </a:r>
                      <a:r>
                        <a:rPr kumimoji="0" lang="vi-VN" sz="2000" b="0" i="0" u="none" strike="noStrike" cap="none" normalizeH="0" baseline="0" dirty="0">
                          <a:ln>
                            <a:noFill/>
                          </a:ln>
                          <a:solidFill>
                            <a:srgbClr val="333333"/>
                          </a:solidFill>
                          <a:effectLst/>
                          <a:latin typeface="Calibri Light"/>
                        </a:rPr>
                        <a:t>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9</a:t>
            </a:fld>
            <a:endParaRPr lang="de-DE"/>
          </a:p>
        </p:txBody>
      </p:sp>
    </p:spTree>
    <p:extLst>
      <p:ext uri="{BB962C8B-B14F-4D97-AF65-F5344CB8AC3E}">
        <p14:creationId xmlns:p14="http://schemas.microsoft.com/office/powerpoint/2010/main" val="3578799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205471309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347263931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o osobi može pomoći u donošenju suda o osobi, posebno ako ste tu osobu sreli ranije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11</a:t>
            </a:fld>
            <a:endParaRPr lang="de-DE"/>
          </a:p>
        </p:txBody>
      </p:sp>
    </p:spTree>
    <p:extLst>
      <p:ext uri="{BB962C8B-B14F-4D97-AF65-F5344CB8AC3E}">
        <p14:creationId xmlns:p14="http://schemas.microsoft.com/office/powerpoint/2010/main" val="232447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2985111908"/>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o osobi može pomoći u donošenju suda o osobi, posebno ako ste tu osobu sreli ranije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Ljudi se mogu različito ponašati zavisno od situacije ili njihovog trenutnog raspoloženja ili samo zbog slučajnosti. Niko nije uvijek srećan odnosno tužan ili dobar odnosno zao u svakoj situaciji. Neko može biti jako otvoren sa svojom porodicom i u isto vrijeme veoma stidljiv sa prijateljima – ili suprotno. Nekad čak možete biti iznenađeni samim sobom.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12</a:t>
            </a:fld>
            <a:endParaRPr lang="de-DE"/>
          </a:p>
        </p:txBody>
      </p:sp>
    </p:spTree>
    <p:extLst>
      <p:ext uri="{BB962C8B-B14F-4D97-AF65-F5344CB8AC3E}">
        <p14:creationId xmlns:p14="http://schemas.microsoft.com/office/powerpoint/2010/main" val="102954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9" name="Group 2"/>
          <p:cNvGraphicFramePr>
            <a:graphicFrameLocks noGrp="1"/>
          </p:cNvGraphicFramePr>
          <p:nvPr>
            <p:extLst>
              <p:ext uri="{D42A27DB-BD31-4B8C-83A1-F6EECF244321}">
                <p14:modId xmlns:p14="http://schemas.microsoft.com/office/powerpoint/2010/main" val="321165884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Kažu da psi imaju sposobnost da osjete da li ljudi imaju prijeteću pozu ili ne.</a:t>
            </a:r>
            <a:endParaRPr lang="en-US" altLang="de-DE" sz="20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9" name="Group 2"/>
          <p:cNvGraphicFramePr>
            <a:graphicFrameLocks noGrp="1"/>
          </p:cNvGraphicFramePr>
          <p:nvPr>
            <p:extLst>
              <p:ext uri="{D42A27DB-BD31-4B8C-83A1-F6EECF244321}">
                <p14:modId xmlns:p14="http://schemas.microsoft.com/office/powerpoint/2010/main" val="261632984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razumjeti kao znanje bazirano na iskustvu. Nekad je naš instinkt bolji nego razmišljanje!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Horor film</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vašeg</a:t>
            </a:r>
            <a:r>
              <a:rPr lang="en-US" altLang="de-DE" sz="1400" dirty="0">
                <a:latin typeface="Calibri Light"/>
              </a:rPr>
              <a:t> </a:t>
            </a:r>
            <a:r>
              <a:rPr lang="en-US" altLang="de-DE" sz="1400" dirty="0" err="1">
                <a:latin typeface="Calibri Light"/>
              </a:rPr>
              <a:t>raspoloženja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9" name="Group 2"/>
          <p:cNvGraphicFramePr>
            <a:graphicFrameLocks noGrp="1"/>
          </p:cNvGraphicFramePr>
          <p:nvPr>
            <p:extLst>
              <p:ext uri="{D42A27DB-BD31-4B8C-83A1-F6EECF244321}">
                <p14:modId xmlns:p14="http://schemas.microsoft.com/office/powerpoint/2010/main" val="1887986703"/>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Intuicija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razumjeti kao znanje bazirano na iskustvu. Nekad je naš instinkt bolji nego razmišljanje!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uticati na percepcije/mišljenje;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osječanju neshvatanja; nepovjerenja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trebamo slušati naše instinkte ali im ne trebamo slijepo vjerovati.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Horor film</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vašeg</a:t>
            </a:r>
            <a:r>
              <a:rPr lang="en-US" altLang="de-DE" sz="1400" dirty="0">
                <a:latin typeface="Calibri Light"/>
              </a:rPr>
              <a:t> </a:t>
            </a:r>
            <a:r>
              <a:rPr lang="en-US" altLang="de-DE" sz="1400" dirty="0" err="1">
                <a:latin typeface="Calibri Light"/>
              </a:rPr>
              <a:t>raspoloženja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15</a:t>
            </a:fld>
            <a:endParaRPr lang="de-DE"/>
          </a:p>
        </p:txBody>
      </p:sp>
    </p:spTree>
    <p:extLst>
      <p:ext uri="{BB962C8B-B14F-4D97-AF65-F5344CB8AC3E}">
        <p14:creationId xmlns:p14="http://schemas.microsoft.com/office/powerpoint/2010/main" val="348994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Izgled</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realnost</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hr-HR" sz="2400" dirty="0">
                <a:solidFill>
                  <a:srgbClr val="004992"/>
                </a:solidFill>
              </a:rPr>
              <a:t>ne može se potpuno vjerovati pojedinačno </a:t>
            </a:r>
            <a:r>
              <a:rPr lang="en-US" sz="2400" dirty="0">
                <a:solidFill>
                  <a:srgbClr val="004992"/>
                </a:solidFill>
              </a:rPr>
              <a:t>n</a:t>
            </a:r>
            <a:r>
              <a:rPr lang="hr-HR" sz="2400" dirty="0">
                <a:solidFill>
                  <a:srgbClr val="004992"/>
                </a:solidFill>
              </a:rPr>
              <a:t>i jednom od prethodno diskutovanih aspekata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jezik)</a:t>
            </a:r>
            <a:r>
              <a:rPr lang="en-US" sz="2400" dirty="0">
                <a:solidFill>
                  <a:srgbClr val="004992"/>
                </a:solidFill>
              </a:rPr>
              <a:t>!</a:t>
            </a:r>
            <a:endParaRPr lang="de-DE" sz="2400" dirty="0">
              <a:solidFill>
                <a:srgbClr val="004992"/>
              </a:solidFill>
            </a:endParaRP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hr-HR" sz="2400" dirty="0">
                <a:solidFill>
                  <a:srgbClr val="333333"/>
                </a:solidFill>
              </a:rPr>
              <a:t>U kombinaciji</a:t>
            </a:r>
            <a:r>
              <a:rPr lang="en-US" sz="2400" dirty="0">
                <a:solidFill>
                  <a:srgbClr val="333333"/>
                </a:solidFill>
              </a:rPr>
              <a:t>, </a:t>
            </a:r>
            <a:r>
              <a:rPr lang="hr-HR" sz="2400" dirty="0">
                <a:solidFill>
                  <a:srgbClr val="333333"/>
                </a:solidFill>
              </a:rPr>
              <a:t>pomažu u složenoj situaciji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16</a:t>
            </a:fld>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 zdravlja</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 osoba</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AA69E135-FD31-4958-92D3-F1B83BD33418}"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 zdravlja</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 osoba</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Teškoće</a:t>
            </a:r>
            <a:r>
              <a:rPr lang="en-US" sz="2400" dirty="0">
                <a:solidFill>
                  <a:srgbClr val="004992"/>
                </a:solidFill>
              </a:rPr>
              <a:t> </a:t>
            </a:r>
            <a:r>
              <a:rPr lang="hr-HR" sz="2400" dirty="0">
                <a:solidFill>
                  <a:srgbClr val="004992"/>
                </a:solidFill>
              </a:rPr>
              <a:t>u predviđanju motiva</a:t>
            </a:r>
            <a:r>
              <a:rPr lang="en-US" sz="2400" dirty="0">
                <a:solidFill>
                  <a:srgbClr val="004992"/>
                </a:solidFill>
              </a:rPr>
              <a:t>/</a:t>
            </a:r>
            <a:r>
              <a:rPr lang="hr-HR" sz="2400" dirty="0">
                <a:solidFill>
                  <a:srgbClr val="004992"/>
                </a:solidFill>
              </a:rPr>
              <a:t>budućih aktivnosti drugih osoba</a:t>
            </a:r>
            <a:r>
              <a:rPr lang="en-US" sz="2400" dirty="0">
                <a:solidFill>
                  <a:srgbClr val="004992"/>
                </a:solidFill>
              </a:rPr>
              <a:t> </a:t>
            </a:r>
            <a:r>
              <a:rPr lang="hr-HR" sz="2400" dirty="0">
                <a:solidFill>
                  <a:srgbClr val="004992"/>
                </a:solidFill>
              </a:rPr>
              <a:t>iz trenutnog ponašanja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AA69E135-FD31-4958-92D3-F1B83BD33418}" type="slidenum">
              <a:rPr lang="de-DE" smtClean="0"/>
              <a:pPr>
                <a:defRPr/>
              </a:pPr>
              <a:t>18</a:t>
            </a:fld>
            <a:endParaRPr lang="de-DE"/>
          </a:p>
        </p:txBody>
      </p:sp>
    </p:spTree>
    <p:extLst>
      <p:ext uri="{BB962C8B-B14F-4D97-AF65-F5344CB8AC3E}">
        <p14:creationId xmlns:p14="http://schemas.microsoft.com/office/powerpoint/2010/main" val="1026037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nedostatak</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a:t>
            </a:r>
            <a:r>
              <a:rPr lang="en-US" sz="3600" dirty="0" err="1">
                <a:latin typeface="+mn-lt"/>
                <a:ea typeface="+mn-ea"/>
                <a:cs typeface="+mn-cs"/>
              </a:rPr>
              <a:t>pogrešnim</a:t>
            </a:r>
            <a:r>
              <a:rPr lang="en-US" sz="3600" dirty="0">
                <a:latin typeface="+mn-lt"/>
                <a:ea typeface="+mn-ea"/>
                <a:cs typeface="+mn-cs"/>
              </a:rPr>
              <a:t> </a:t>
            </a:r>
            <a:r>
              <a:rPr lang="en-US" sz="3600" dirty="0" err="1">
                <a:latin typeface="+mn-lt"/>
                <a:ea typeface="+mn-ea"/>
                <a:cs typeface="+mn-cs"/>
              </a:rPr>
              <a:t>tumačenjima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43034" name="Rechteck 1"/>
          <p:cNvSpPr>
            <a:spLocks noChangeArrowheads="1"/>
          </p:cNvSpPr>
          <p:nvPr/>
        </p:nvSpPr>
        <p:spPr bwMode="auto">
          <a:xfrm>
            <a:off x="408955" y="61653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511134336"/>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496728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Čovjek u autobusu te dugo gleda.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otkriva.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Usled tvog sumnjičavog držanja (npr. Nošenje sunčanih naočara), sam si uzrokovao da te gledaju.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kritikuje tvoje greške.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Ubjeđen si da će te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Šef je prejako odreagovao ali ne namjerava da te otpusti- generalno on je malo prgav.</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članak u novinama o uspijehu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Cilja na loše ocjenama koje si imao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prijatelj</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zainteresovan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člankom</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tvojim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0363" algn="l"/>
              </a:tabLst>
              <a:defRPr/>
            </a:pPr>
            <a:r>
              <a:rPr lang="hr-HR" sz="2400" dirty="0">
                <a:solidFill>
                  <a:srgbClr val="333333"/>
                </a:solidFill>
              </a:rPr>
              <a:t>Na sledećim slajdovima</a:t>
            </a:r>
            <a:r>
              <a:rPr lang="de-DE" sz="2400" dirty="0">
                <a:solidFill>
                  <a:srgbClr val="333333"/>
                </a:solidFill>
              </a:rPr>
              <a:t>, </a:t>
            </a:r>
            <a:r>
              <a:rPr lang="hr-HR" sz="2400" dirty="0">
                <a:solidFill>
                  <a:srgbClr val="333333"/>
                </a:solidFill>
              </a:rPr>
              <a:t>vidjećete stripove</a:t>
            </a:r>
            <a:r>
              <a:rPr lang="de-DE" sz="2400" dirty="0">
                <a:solidFill>
                  <a:srgbClr val="333333"/>
                </a:solidFill>
              </a:rPr>
              <a:t>.</a:t>
            </a:r>
          </a:p>
          <a:p>
            <a:pPr marL="342900" lvl="0" indent="-342900" defTabSz="914400" fontAlgn="base">
              <a:buClr>
                <a:srgbClr val="333333"/>
              </a:buClr>
              <a:buFont typeface="WingDings"/>
              <a:buChar char=""/>
              <a:tabLst>
                <a:tab pos="360363" algn="l"/>
              </a:tabLst>
              <a:defRPr/>
            </a:pPr>
            <a:r>
              <a:rPr lang="hr-HR" sz="2400" dirty="0">
                <a:solidFill>
                  <a:srgbClr val="333333"/>
                </a:solidFill>
              </a:rPr>
              <a:t>Molimo diskutujte šta likovi u priči mogu misliti jedni o drugima</a:t>
            </a:r>
            <a:r>
              <a:rPr 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0363" algn="l"/>
              </a:tabLst>
              <a:defRPr/>
            </a:pPr>
            <a:r>
              <a:rPr lang="hr-HR" sz="2400" dirty="0">
                <a:solidFill>
                  <a:srgbClr val="333333"/>
                </a:solidFill>
              </a:rPr>
              <a:t>Na sledećim slajdovima</a:t>
            </a:r>
            <a:r>
              <a:rPr lang="de-DE" sz="2400" dirty="0">
                <a:solidFill>
                  <a:srgbClr val="333333"/>
                </a:solidFill>
              </a:rPr>
              <a:t>, </a:t>
            </a:r>
            <a:r>
              <a:rPr lang="hr-HR" sz="2400" dirty="0">
                <a:solidFill>
                  <a:srgbClr val="333333"/>
                </a:solidFill>
              </a:rPr>
              <a:t>vidjećete stripove</a:t>
            </a:r>
            <a:r>
              <a:rPr lang="de-DE" sz="2400" dirty="0">
                <a:solidFill>
                  <a:srgbClr val="333333"/>
                </a:solidFill>
              </a:rPr>
              <a:t>.</a:t>
            </a:r>
          </a:p>
          <a:p>
            <a:pPr marL="342900" lvl="0" indent="-342900" defTabSz="914400" fontAlgn="base">
              <a:buClr>
                <a:srgbClr val="333333"/>
              </a:buClr>
              <a:buFont typeface="WingDings"/>
              <a:buChar char=""/>
              <a:tabLst>
                <a:tab pos="360363" algn="l"/>
              </a:tabLst>
              <a:defRPr/>
            </a:pPr>
            <a:r>
              <a:rPr lang="hr-HR" sz="2400" dirty="0">
                <a:solidFill>
                  <a:srgbClr val="333333"/>
                </a:solidFill>
              </a:rPr>
              <a:t>Molimo diskutujte šta likovi u priči mogu misliti jedni o drugima</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hr-HR" sz="2400" b="1" dirty="0">
                <a:solidFill>
                  <a:srgbClr val="004992"/>
                </a:solidFill>
              </a:rPr>
              <a:t>Važno</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Morate napraviti razliku između informacija dostupnih vama i onih informacija koje likovi imaju jedni o drugima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Koja</a:t>
            </a:r>
            <a:r>
              <a:rPr lang="de-DE" sz="2400" dirty="0">
                <a:solidFill>
                  <a:srgbClr val="333333"/>
                </a:solidFill>
              </a:rPr>
              <a:t> </a:t>
            </a:r>
            <a:r>
              <a:rPr lang="hr-HR" sz="2400" dirty="0">
                <a:solidFill>
                  <a:srgbClr val="333333"/>
                </a:solidFill>
              </a:rPr>
              <a:t>dodatna</a:t>
            </a:r>
            <a:r>
              <a:rPr lang="de-DE" sz="2400" dirty="0">
                <a:solidFill>
                  <a:srgbClr val="333333"/>
                </a:solidFill>
              </a:rPr>
              <a:t> inform</a:t>
            </a:r>
            <a:r>
              <a:rPr lang="hr-HR" sz="2400" dirty="0">
                <a:solidFill>
                  <a:srgbClr val="333333"/>
                </a:solidFill>
              </a:rPr>
              <a:t>acija</a:t>
            </a:r>
            <a:r>
              <a:rPr lang="de-DE" sz="2400" dirty="0">
                <a:solidFill>
                  <a:srgbClr val="333333"/>
                </a:solidFill>
              </a:rPr>
              <a:t> </a:t>
            </a:r>
            <a:r>
              <a:rPr lang="hr-HR" sz="2400" dirty="0">
                <a:solidFill>
                  <a:srgbClr val="333333"/>
                </a:solidFill>
              </a:rPr>
              <a:t>je neophodna</a:t>
            </a:r>
            <a:r>
              <a:rPr lang="de-DE" sz="2400" dirty="0">
                <a:solidFill>
                  <a:srgbClr val="333333"/>
                </a:solidFill>
              </a:rPr>
              <a:t> </a:t>
            </a:r>
            <a:r>
              <a:rPr lang="hr-HR" sz="2400" dirty="0">
                <a:solidFill>
                  <a:srgbClr val="333333"/>
                </a:solidFill>
              </a:rPr>
              <a:t>za dobijanje</a:t>
            </a:r>
            <a:r>
              <a:rPr lang="de-DE" sz="2400" dirty="0">
                <a:solidFill>
                  <a:srgbClr val="333333"/>
                </a:solidFill>
              </a:rPr>
              <a:t> defi</a:t>
            </a:r>
            <a:r>
              <a:rPr lang="hr-HR" sz="2400" dirty="0">
                <a:solidFill>
                  <a:srgbClr val="333333"/>
                </a:solidFill>
              </a:rPr>
              <a:t>nitivnog odgovora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21</a:t>
            </a:fld>
            <a:endParaRPr lang="de-DE"/>
          </a:p>
        </p:txBody>
      </p:sp>
    </p:spTree>
    <p:extLst>
      <p:ext uri="{BB962C8B-B14F-4D97-AF65-F5344CB8AC3E}">
        <p14:creationId xmlns:p14="http://schemas.microsoft.com/office/powerpoint/2010/main" val="351891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Šta će djevojčica vjerovatno donijeti njenoj baki kao poklon za sledeći rođendan?</a:t>
            </a:r>
            <a:r>
              <a:rPr lang="en-US" altLang="de-DE" sz="2400" dirty="0">
                <a:solidFill>
                  <a:srgbClr val="004992"/>
                </a:solidFill>
                <a:latin typeface="Calibri Light"/>
              </a:rPr>
              <a:t> </a:t>
            </a:r>
            <a:r>
              <a:rPr lang="vi-VN" altLang="de-DE" sz="2400" dirty="0">
                <a:solidFill>
                  <a:srgbClr val="004992"/>
                </a:solidFill>
                <a:latin typeface="Calibri Light"/>
              </a:rPr>
              <a:t>Da li će baka biti oduševljena?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praline…</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22</a:t>
            </a:fld>
            <a:endParaRPr lang="de-DE"/>
          </a:p>
        </p:txBody>
      </p:sp>
    </p:spTree>
    <p:extLst>
      <p:ext uri="{BB962C8B-B14F-4D97-AF65-F5344CB8AC3E}">
        <p14:creationId xmlns:p14="http://schemas.microsoft.com/office/powerpoint/2010/main" val="1931678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Šta će djevojčica sledeće donijeti svojoj baki?</a:t>
            </a:r>
            <a:endParaRPr lang="en-US" dirty="0">
              <a:solidFill>
                <a:srgbClr val="004992"/>
              </a:solidFill>
              <a:latin typeface="+mn-lt"/>
              <a:ea typeface="+mn-ea"/>
              <a:cs typeface="+mn-cs"/>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Vjerovatno: </a:t>
            </a:r>
            <a:r>
              <a:rPr lang="vi-VN" altLang="de-DE" sz="2000" dirty="0">
                <a:solidFill>
                  <a:srgbClr val="333333"/>
                </a:solidFill>
                <a:latin typeface="Calibri Light"/>
              </a:rPr>
              <a:t>Ponovo kutiju pralina jer je baka bila toliko entuzijastična zadnji put.</a:t>
            </a:r>
          </a:p>
          <a:p>
            <a:pPr eaLnBrk="1" hangingPunct="1">
              <a:spcBef>
                <a:spcPts val="1200"/>
              </a:spcBef>
              <a:spcAft>
                <a:spcPts val="0"/>
              </a:spcAft>
              <a:buNone/>
            </a:pPr>
            <a:r>
              <a:rPr lang="vi-VN" altLang="de-DE" sz="2000" b="1" dirty="0">
                <a:solidFill>
                  <a:srgbClr val="004992"/>
                </a:solidFill>
                <a:latin typeface="Calibri Light"/>
              </a:rPr>
              <a:t>Manje vjerovatno: </a:t>
            </a:r>
            <a:r>
              <a:rPr lang="vi-VN" altLang="de-DE" sz="2000" dirty="0">
                <a:solidFill>
                  <a:srgbClr val="333333"/>
                </a:solidFill>
                <a:latin typeface="Calibri Light"/>
              </a:rPr>
              <a:t>Djevojčica je primjetila da baka ne voli praline i donijeće</a:t>
            </a:r>
            <a:r>
              <a:rPr lang="en-US" altLang="de-DE" sz="2000" dirty="0">
                <a:solidFill>
                  <a:srgbClr val="333333"/>
                </a:solidFill>
                <a:latin typeface="Calibri Light"/>
              </a:rPr>
              <a:t> </a:t>
            </a:r>
            <a:r>
              <a:rPr lang="vi-VN" altLang="de-DE" sz="2000" dirty="0">
                <a:solidFill>
                  <a:srgbClr val="333333"/>
                </a:solidFill>
                <a:latin typeface="Calibri Light"/>
              </a:rPr>
              <a:t>joj nešto drugo za sledeći rođendan.</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praline…</a:t>
            </a:r>
            <a:endParaRPr lang="de-DE" altLang="de-DE" sz="1400" b="1" dirty="0">
              <a:solidFill>
                <a:srgbClr val="000000"/>
              </a:solidFill>
              <a:latin typeface="Calibri Light"/>
            </a:endParaRPr>
          </a:p>
        </p:txBody>
      </p:sp>
      <p:sp>
        <p:nvSpPr>
          <p:cNvPr id="8" name="Footer Placeholder 7"/>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pPr>
              <a:defRPr/>
            </a:pPr>
            <a:fld id="{9C654115-57D9-422C-9C72-150CDA0C4EF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Idemo!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bezosjećajan? Da li nam treba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Veoma</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Kako bi sad </a:t>
            </a:r>
          </a:p>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25</a:t>
            </a:fld>
            <a:endParaRPr lang="de-DE"/>
          </a:p>
        </p:txBody>
      </p:sp>
    </p:spTree>
    <p:extLst>
      <p:ext uri="{BB962C8B-B14F-4D97-AF65-F5344CB8AC3E}">
        <p14:creationId xmlns:p14="http://schemas.microsoft.com/office/powerpoint/2010/main" val="3170020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bi mogao policajac da pomisli...potpuno je u pravu ili je djelimično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26</a:t>
            </a:fld>
            <a:endParaRPr lang="de-DE"/>
          </a:p>
        </p:txBody>
      </p:sp>
    </p:spTree>
    <p:extLst>
      <p:ext uri="{BB962C8B-B14F-4D97-AF65-F5344CB8AC3E}">
        <p14:creationId xmlns:p14="http://schemas.microsoft.com/office/powerpoint/2010/main" val="2354562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2" name="Text Box 14"/>
          <p:cNvSpPr txBox="1">
            <a:spLocks noChangeArrowheads="1"/>
          </p:cNvSpPr>
          <p:nvPr/>
        </p:nvSpPr>
        <p:spPr bwMode="auto">
          <a:xfrm>
            <a:off x="5348093" y="3398839"/>
            <a:ext cx="38533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FontTx/>
              <a:buNone/>
            </a:pPr>
            <a:r>
              <a:rPr lang="de-DE" altLang="de-DE" sz="1200" b="1">
                <a:solidFill>
                  <a:srgbClr val="333333"/>
                </a:solidFill>
                <a:latin typeface="+mn-lt"/>
              </a:rPr>
              <a:t>BANKA</a:t>
            </a: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mali čovječe...</a:t>
            </a:r>
            <a:endParaRPr lang="en-GB" altLang="de-DE" sz="1100" b="1" dirty="0">
              <a:solidFill>
                <a:sysClr val="windowText" lastClr="000000"/>
              </a:solidFill>
              <a:latin typeface="Calibri Light"/>
            </a:endParaRPr>
          </a:p>
        </p:txBody>
      </p:sp>
      <p:sp>
        <p:nvSpPr>
          <p:cNvPr id="22" name="Caption_22"/>
          <p:cNvSpPr txBox="1">
            <a:spLocks noChangeArrowheads="1"/>
          </p:cNvSpPr>
          <p:nvPr/>
        </p:nvSpPr>
        <p:spPr bwMode="auto">
          <a:xfrm>
            <a:off x="5621275" y="3542144"/>
            <a:ext cx="182880" cy="82296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a:p>
            <a:pPr algn="ctr" eaLnBrk="1" hangingPunct="1">
              <a:spcBef>
                <a:spcPct val="0"/>
              </a:spcBef>
              <a:buFontTx/>
              <a:buNone/>
            </a:pPr>
            <a:r>
              <a:rPr lang="en-US" altLang="de-DE" sz="1100" b="1" dirty="0">
                <a:latin typeface="Calibri Light"/>
              </a:rPr>
              <a:t>A</a:t>
            </a: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Da li je bankarska službenica uplašena? </a:t>
            </a:r>
            <a:endParaRPr sz="2400" dirty="0">
              <a:solidFill>
                <a:srgbClr val="004992"/>
              </a:solidFill>
              <a:latin typeface="Calibri Light"/>
              <a:cs typeface="Verdana"/>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 !</a:t>
            </a:r>
            <a:endParaRPr lang="en-US" sz="1000" b="1" dirty="0"/>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27</a:t>
            </a:fld>
            <a:endParaRPr lang="de-DE"/>
          </a:p>
        </p:txBody>
      </p:sp>
    </p:spTree>
    <p:extLst>
      <p:ext uri="{BB962C8B-B14F-4D97-AF65-F5344CB8AC3E}">
        <p14:creationId xmlns:p14="http://schemas.microsoft.com/office/powerpoint/2010/main" val="3788356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Da li će otac i sin otići da se voze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28</a:t>
            </a:fld>
            <a:endParaRPr lang="de-DE"/>
          </a:p>
        </p:txBody>
      </p:sp>
    </p:spTree>
    <p:extLst>
      <p:ext uri="{BB962C8B-B14F-4D97-AF65-F5344CB8AC3E}">
        <p14:creationId xmlns:p14="http://schemas.microsoft.com/office/powerpoint/2010/main" val="2844713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trenere</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Neki</a:t>
            </a:r>
            <a:r>
              <a:rPr lang="en-US" altLang="ko-KR" dirty="0">
                <a:solidFill>
                  <a:srgbClr val="333333"/>
                </a:solidFill>
              </a:rPr>
              <a:t> od video </a:t>
            </a:r>
            <a:r>
              <a:rPr lang="en-US" altLang="ko-KR" dirty="0" err="1">
                <a:solidFill>
                  <a:srgbClr val="333333"/>
                </a:solidFill>
              </a:rPr>
              <a:t>klipova</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sadržati</a:t>
            </a:r>
            <a:r>
              <a:rPr lang="en-US" altLang="ko-KR" dirty="0">
                <a:solidFill>
                  <a:srgbClr val="333333"/>
                </a:solidFill>
              </a:rPr>
              <a:t> </a:t>
            </a:r>
            <a:r>
              <a:rPr lang="en-US" altLang="ko-KR" dirty="0" err="1">
                <a:solidFill>
                  <a:srgbClr val="333333"/>
                </a:solidFill>
              </a:rPr>
              <a:t>jezik</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je </a:t>
            </a:r>
            <a:r>
              <a:rPr lang="en-US" altLang="ko-KR" dirty="0" err="1">
                <a:solidFill>
                  <a:srgbClr val="333333"/>
                </a:solidFill>
              </a:rPr>
              <a:t>neadekvatan</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osobe</a:t>
            </a:r>
            <a:r>
              <a:rPr lang="en-US" altLang="ko-KR" dirty="0">
                <a:solidFill>
                  <a:srgbClr val="333333"/>
                </a:solidFill>
              </a:rPr>
              <a:t> </a:t>
            </a:r>
            <a:r>
              <a:rPr lang="en-US" altLang="ko-KR" dirty="0" err="1">
                <a:solidFill>
                  <a:srgbClr val="333333"/>
                </a:solidFill>
              </a:rPr>
              <a:t>iz</a:t>
            </a:r>
            <a:r>
              <a:rPr lang="en-US" altLang="ko-KR" dirty="0">
                <a:solidFill>
                  <a:srgbClr val="333333"/>
                </a:solidFill>
              </a:rPr>
              <a:t> </a:t>
            </a:r>
            <a:r>
              <a:rPr lang="en-US" altLang="ko-KR" dirty="0" err="1">
                <a:solidFill>
                  <a:srgbClr val="333333"/>
                </a:solidFill>
              </a:rPr>
              <a:t>publike</a:t>
            </a:r>
            <a:r>
              <a:rPr lang="en-US" altLang="ko-KR" dirty="0">
                <a:solidFill>
                  <a:srgbClr val="333333"/>
                </a:solidFill>
              </a:rPr>
              <a:t> </a:t>
            </a:r>
            <a:r>
              <a:rPr lang="en-US" altLang="ko-KR" dirty="0" err="1">
                <a:solidFill>
                  <a:srgbClr val="333333"/>
                </a:solidFill>
              </a:rPr>
              <a:t>kao</a:t>
            </a:r>
            <a:r>
              <a:rPr lang="en-US" altLang="ko-KR" dirty="0">
                <a:solidFill>
                  <a:srgbClr val="333333"/>
                </a:solidFill>
              </a:rPr>
              <a:t> </a:t>
            </a:r>
            <a:r>
              <a:rPr lang="en-US" altLang="ko-KR" dirty="0" err="1">
                <a:solidFill>
                  <a:srgbClr val="333333"/>
                </a:solidFill>
              </a:rPr>
              <a:t>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neke</a:t>
            </a:r>
            <a:r>
              <a:rPr lang="en-US" altLang="ko-KR" dirty="0">
                <a:solidFill>
                  <a:srgbClr val="333333"/>
                </a:solidFill>
              </a:rPr>
              <a:t> </a:t>
            </a:r>
            <a:r>
              <a:rPr lang="en-US" altLang="ko-KR" dirty="0" err="1">
                <a:solidFill>
                  <a:srgbClr val="333333"/>
                </a:solidFill>
              </a:rPr>
              <a:t>kulture</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en-US" altLang="ko-KR" dirty="0">
                <a:solidFill>
                  <a:srgbClr val="333333"/>
                </a:solidFill>
              </a:rPr>
              <a:t>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pogledajte</a:t>
            </a:r>
            <a:r>
              <a:rPr lang="en-US" altLang="ko-KR" dirty="0">
                <a:solidFill>
                  <a:srgbClr val="333333"/>
                </a:solidFill>
              </a:rPr>
              <a:t> video </a:t>
            </a:r>
            <a:r>
              <a:rPr lang="en-US" altLang="ko-KR" dirty="0" err="1">
                <a:solidFill>
                  <a:srgbClr val="333333"/>
                </a:solidFill>
              </a:rPr>
              <a:t>zapise</a:t>
            </a:r>
            <a:r>
              <a:rPr lang="en-US" altLang="ko-KR" dirty="0">
                <a:solidFill>
                  <a:srgbClr val="333333"/>
                </a:solidFill>
              </a:rPr>
              <a:t> u </a:t>
            </a:r>
            <a:r>
              <a:rPr lang="en-US" altLang="ko-KR" dirty="0" err="1">
                <a:solidFill>
                  <a:srgbClr val="333333"/>
                </a:solidFill>
              </a:rPr>
              <a:t>svrhu</a:t>
            </a:r>
            <a:r>
              <a:rPr lang="en-US" altLang="ko-KR" dirty="0">
                <a:solidFill>
                  <a:srgbClr val="333333"/>
                </a:solidFill>
              </a:rPr>
              <a:t> </a:t>
            </a:r>
            <a:r>
              <a:rPr lang="en-US" altLang="ko-KR" dirty="0" err="1">
                <a:solidFill>
                  <a:srgbClr val="333333"/>
                </a:solidFill>
              </a:rPr>
              <a:t>skrininga</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AA69E135-FD31-4958-92D3-F1B83BD33418}" type="slidenum">
              <a:rPr lang="de-DE" smtClean="0"/>
              <a:pPr>
                <a:defRPr/>
              </a:pPr>
              <a:t>29</a:t>
            </a:fld>
            <a:endParaRPr lang="de-DE"/>
          </a:p>
        </p:txBody>
      </p:sp>
    </p:spTree>
    <p:extLst>
      <p:ext uri="{BB962C8B-B14F-4D97-AF65-F5344CB8AC3E}">
        <p14:creationId xmlns:p14="http://schemas.microsoft.com/office/powerpoint/2010/main" val="3828509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Đe je po mišljenju Vuka Mira zadnji put vidjela kamion sa sladoledom? U parku ili crkvi?</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A5B5B97-FEA3-426D-8CE4-CBB0FA425598}"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Šta majka misli...da li je u pravu?</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 majko, Ma...gladan sam!</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Zašto se baterija ispraznila prvi put a zašto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drugi put? Kako je vlasnik auta možda shvatio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Baterija</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Baterija</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Žalba na mog komšiju</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32</a:t>
            </a:fld>
            <a:endParaRPr lang="de-DE"/>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Dvije nedjelje kasnije, posle preseljenja u drugi stan</a:t>
            </a:r>
            <a:endParaRPr sz="900" b="1" dirty="0">
              <a:latin typeface="Calibri Light"/>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da</a:t>
            </a:r>
            <a:r>
              <a:rPr lang="de-DE" altLang="de-DE" sz="2400" dirty="0">
                <a:solidFill>
                  <a:srgbClr val="333333"/>
                </a:solidFill>
              </a:rPr>
              <a:t> </a:t>
            </a:r>
            <a:r>
              <a:rPr lang="hr-HR" altLang="de-DE" sz="2400" dirty="0">
                <a:solidFill>
                  <a:srgbClr val="333333"/>
                </a:solidFill>
              </a:rPr>
              <a:t>procjenite</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više informacija uzmete u obzir</a:t>
            </a:r>
            <a:r>
              <a:rPr lang="de-DE" altLang="de-DE" sz="2400" dirty="0">
                <a:solidFill>
                  <a:srgbClr val="333333"/>
                </a:solidFill>
              </a:rPr>
              <a:t>, </a:t>
            </a:r>
            <a:r>
              <a:rPr lang="hr-HR" altLang="de-DE" sz="2400" dirty="0">
                <a:solidFill>
                  <a:srgbClr val="333333"/>
                </a:solidFill>
              </a:rPr>
              <a:t>vjerovatnije je da ćete dobiti odgovarajuće mišljenje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34</a:t>
            </a:fld>
            <a:endParaRPr lang="de-DE"/>
          </a:p>
        </p:txBody>
      </p:sp>
    </p:spTree>
    <p:extLst>
      <p:ext uri="{BB962C8B-B14F-4D97-AF65-F5344CB8AC3E}">
        <p14:creationId xmlns:p14="http://schemas.microsoft.com/office/powerpoint/2010/main" val="3060201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a:solidFill>
                  <a:srgbClr val="333333"/>
                </a:solidFill>
              </a:rPr>
              <a:t>Tokom psihoze ljudi su u opasnosti</a:t>
            </a:r>
            <a:r>
              <a:rPr lang="en-AU" altLang="de-DE" sz="2400" dirty="0">
                <a:solidFill>
                  <a:srgbClr val="333333"/>
                </a:solidFill>
              </a:rPr>
              <a:t> </a:t>
            </a:r>
            <a:r>
              <a:rPr lang="hr-HR" altLang="de-DE" sz="2400" dirty="0">
                <a:solidFill>
                  <a:srgbClr val="333333"/>
                </a:solidFill>
              </a:rPr>
              <a:t>da pogrešno procjenjuju</a:t>
            </a:r>
            <a:r>
              <a:rPr lang="en-AU" altLang="de-DE" sz="2400" dirty="0">
                <a:solidFill>
                  <a:srgbClr val="333333"/>
                </a:solidFill>
              </a:rPr>
              <a:t> </a:t>
            </a:r>
            <a:r>
              <a:rPr lang="hr-HR" altLang="de-DE" sz="2400" dirty="0">
                <a:solidFill>
                  <a:srgbClr val="333333"/>
                </a:solidFill>
              </a:rPr>
              <a:t>ili prenaglašavaju</a:t>
            </a:r>
            <a:r>
              <a:rPr lang="en-AU" altLang="de-DE" sz="2400" dirty="0">
                <a:solidFill>
                  <a:srgbClr val="333333"/>
                </a:solidFill>
              </a:rPr>
              <a:t> </a:t>
            </a:r>
            <a:r>
              <a:rPr lang="hr-HR" altLang="de-DE" sz="2400" dirty="0">
                <a:solidFill>
                  <a:srgbClr val="333333"/>
                </a:solidFill>
              </a:rPr>
              <a:t>izraze lica i radnje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Primjer </a:t>
            </a:r>
            <a:r>
              <a:rPr lang="en-AU" altLang="de-DE" sz="2400" dirty="0">
                <a:solidFill>
                  <a:srgbClr val="004992"/>
                </a:solidFill>
              </a:rPr>
              <a:t>: </a:t>
            </a:r>
            <a:r>
              <a:rPr lang="en-AU" altLang="de-DE" sz="2400" dirty="0">
                <a:solidFill>
                  <a:srgbClr val="333333"/>
                </a:solidFill>
              </a:rPr>
              <a:t>Marko</a:t>
            </a:r>
            <a:r>
              <a:rPr lang="hr-HR" altLang="de-DE" sz="2400" dirty="0">
                <a:solidFill>
                  <a:srgbClr val="333333"/>
                </a:solidFill>
              </a:rPr>
              <a:t> se osjeća ismijanim</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Marko </a:t>
            </a:r>
            <a:r>
              <a:rPr lang="hr-HR" altLang="de-DE" sz="2400" dirty="0">
                <a:solidFill>
                  <a:srgbClr val="333333"/>
                </a:solidFill>
              </a:rPr>
              <a:t>je ušao u ulazni dio aerodroma</a:t>
            </a:r>
            <a:r>
              <a:rPr lang="en-AU" altLang="de-DE" sz="2400" dirty="0">
                <a:solidFill>
                  <a:srgbClr val="333333"/>
                </a:solidFill>
              </a:rPr>
              <a:t> </a:t>
            </a:r>
            <a:r>
              <a:rPr lang="hr-HR" altLang="de-DE" sz="2400" dirty="0">
                <a:solidFill>
                  <a:srgbClr val="333333"/>
                </a:solidFill>
              </a:rPr>
              <a:t>posle carine</a:t>
            </a:r>
            <a:r>
              <a:rPr lang="en-AU" altLang="de-DE" sz="2400" dirty="0">
                <a:solidFill>
                  <a:srgbClr val="333333"/>
                </a:solidFill>
              </a:rPr>
              <a:t>, </a:t>
            </a:r>
            <a:r>
              <a:rPr lang="hr-HR" altLang="de-DE" sz="2400" dirty="0">
                <a:solidFill>
                  <a:srgbClr val="333333"/>
                </a:solidFill>
              </a:rPr>
              <a:t>đe su ljudi čekali i gledali u njegovom pravcu</a:t>
            </a:r>
            <a:r>
              <a:rPr lang="en-AU" altLang="de-DE" sz="2400" dirty="0">
                <a:solidFill>
                  <a:srgbClr val="333333"/>
                </a:solidFill>
              </a:rPr>
              <a:t>. </a:t>
            </a:r>
            <a:r>
              <a:rPr lang="hr-HR" altLang="de-DE" sz="2400" dirty="0">
                <a:solidFill>
                  <a:srgbClr val="333333"/>
                </a:solidFill>
              </a:rPr>
              <a:t>Dva od njih su počeli da se glasno smiju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Svi ljudi koji čekaju su</a:t>
            </a:r>
            <a:r>
              <a:rPr lang="en-AU" altLang="de-DE" sz="2400" dirty="0">
                <a:solidFill>
                  <a:srgbClr val="333333"/>
                </a:solidFill>
              </a:rPr>
              <a:t>, </a:t>
            </a:r>
            <a:r>
              <a:rPr lang="hr-HR" altLang="de-DE" sz="2400" dirty="0">
                <a:solidFill>
                  <a:srgbClr val="333333"/>
                </a:solidFill>
              </a:rPr>
              <a:t>naravno</a:t>
            </a:r>
            <a:r>
              <a:rPr lang="en-AU" altLang="de-DE" sz="2400" dirty="0">
                <a:solidFill>
                  <a:srgbClr val="333333"/>
                </a:solidFill>
              </a:rPr>
              <a:t>, </a:t>
            </a:r>
            <a:r>
              <a:rPr lang="hr-HR" altLang="de-DE" sz="2400" dirty="0">
                <a:solidFill>
                  <a:srgbClr val="333333"/>
                </a:solidFill>
              </a:rPr>
              <a:t>tražili dolazeće putnike da bi preuzeli prijatelje ili klijente</a:t>
            </a:r>
            <a:r>
              <a:rPr lang="en-AU" altLang="de-DE" sz="2400" dirty="0">
                <a:solidFill>
                  <a:srgbClr val="333333"/>
                </a:solidFill>
              </a:rPr>
              <a:t>. </a:t>
            </a:r>
            <a:r>
              <a:rPr lang="hr-HR" altLang="de-DE" sz="2400" dirty="0">
                <a:solidFill>
                  <a:srgbClr val="333333"/>
                </a:solidFill>
              </a:rPr>
              <a:t>Dva nasmijana čovjeka</a:t>
            </a:r>
            <a:r>
              <a:rPr lang="en-AU" altLang="de-DE" sz="2400" dirty="0">
                <a:solidFill>
                  <a:srgbClr val="333333"/>
                </a:solidFill>
              </a:rPr>
              <a:t> </a:t>
            </a:r>
            <a:r>
              <a:rPr lang="hr-HR" altLang="de-DE" sz="2400" dirty="0">
                <a:solidFill>
                  <a:srgbClr val="333333"/>
                </a:solidFill>
              </a:rPr>
              <a:t>vjerovatno nijesu vidjeli jedan drugog dugo vremena</a:t>
            </a:r>
            <a:r>
              <a:rPr lang="en-AU" altLang="de-DE" sz="2400" dirty="0">
                <a:solidFill>
                  <a:srgbClr val="333333"/>
                </a:solidFill>
              </a:rPr>
              <a:t> </a:t>
            </a:r>
            <a:r>
              <a:rPr lang="hr-HR" altLang="de-DE" sz="2400" dirty="0">
                <a:solidFill>
                  <a:srgbClr val="333333"/>
                </a:solidFill>
              </a:rPr>
              <a:t>i razmjenjuju sjećanja sa odmora</a:t>
            </a:r>
            <a:r>
              <a:rPr lang="en-AU" altLang="de-DE" sz="2400" dirty="0">
                <a:solidFill>
                  <a:srgbClr val="333333"/>
                </a:solidFill>
              </a:rPr>
              <a:t>. </a:t>
            </a:r>
            <a:r>
              <a:rPr lang="hr-HR" altLang="de-DE" sz="2400" dirty="0">
                <a:solidFill>
                  <a:srgbClr val="333333"/>
                </a:solidFill>
              </a:rPr>
              <a:t>Ili možda</a:t>
            </a:r>
            <a:r>
              <a:rPr lang="en-AU" altLang="de-DE" sz="2400" dirty="0">
                <a:solidFill>
                  <a:srgbClr val="333333"/>
                </a:solidFill>
              </a:rPr>
              <a:t> Marko </a:t>
            </a:r>
            <a:r>
              <a:rPr lang="hr-HR" altLang="de-DE" sz="2400" dirty="0">
                <a:solidFill>
                  <a:srgbClr val="333333"/>
                </a:solidFill>
              </a:rPr>
              <a:t>i dalje nosi glupavi sombero sa njegovog odmora u Meksiku</a:t>
            </a:r>
            <a:r>
              <a:rPr lang="en-AU" altLang="de-DE" sz="2400" dirty="0">
                <a:solidFill>
                  <a:srgbClr val="333333"/>
                </a:solidFill>
              </a:rPr>
              <a:t>.</a:t>
            </a:r>
          </a:p>
          <a:p>
            <a:pPr lvl="0" defTabSz="914400" fontAlgn="base">
              <a:lnSpc>
                <a:spcPct val="100000"/>
              </a:lnSpc>
              <a:spcBef>
                <a:spcPts val="1200"/>
              </a:spcBef>
            </a:pPr>
            <a:r>
              <a:rPr lang="en-AU" altLang="de-DE" sz="2400">
                <a:solidFill>
                  <a:srgbClr val="333333"/>
                </a:solidFill>
              </a:rPr>
              <a:t>“</a:t>
            </a:r>
            <a:r>
              <a:rPr lang="hr-HR" altLang="de-DE" sz="2400">
                <a:solidFill>
                  <a:srgbClr val="333333"/>
                </a:solidFill>
              </a:rPr>
              <a:t>Svi mi griješimo</a:t>
            </a:r>
            <a:r>
              <a:rPr lang="en-AU" altLang="de-DE" sz="2400">
                <a:solidFill>
                  <a:srgbClr val="333333"/>
                </a:solidFill>
              </a:rPr>
              <a:t>” </a:t>
            </a:r>
            <a:r>
              <a:rPr lang="en-AU" altLang="de-DE" sz="2400" dirty="0">
                <a:solidFill>
                  <a:srgbClr val="333333"/>
                </a:solidFill>
              </a:rPr>
              <a:t>– </a:t>
            </a:r>
            <a:r>
              <a:rPr lang="hr-HR" altLang="de-DE" sz="2400" dirty="0">
                <a:solidFill>
                  <a:srgbClr val="333333"/>
                </a:solidFill>
              </a:rPr>
              <a:t>uvijek uzmite različite perspektive</a:t>
            </a:r>
            <a:r>
              <a:rPr lang="en-AU" altLang="de-DE" sz="2400" dirty="0">
                <a:solidFill>
                  <a:srgbClr val="333333"/>
                </a:solidFill>
              </a:rPr>
              <a:t> </a:t>
            </a:r>
            <a:r>
              <a:rPr lang="hr-HR" altLang="de-DE" sz="2400" dirty="0">
                <a:solidFill>
                  <a:srgbClr val="333333"/>
                </a:solidFill>
              </a:rPr>
              <a:t>u obzir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pPr>
              <a:defRPr/>
            </a:pPr>
            <a:fld id="{AA69E135-FD31-4958-92D3-F1B83BD33418}" type="slidenum">
              <a:rPr lang="de-DE" smtClean="0"/>
              <a:pPr>
                <a:defRPr/>
              </a:pPr>
              <a:t>36</a:t>
            </a:fld>
            <a:endParaRPr lang="de-DE"/>
          </a:p>
        </p:txBody>
      </p:sp>
    </p:spTree>
    <p:extLst>
      <p:ext uri="{BB962C8B-B14F-4D97-AF65-F5344CB8AC3E}">
        <p14:creationId xmlns:p14="http://schemas.microsoft.com/office/powerpoint/2010/main" val="2656201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5253444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37</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2858</Words>
  <Application>Microsoft Office PowerPoint</Application>
  <PresentationFormat>Benutzerdefiniert</PresentationFormat>
  <Paragraphs>372</Paragraphs>
  <Slides>37</Slides>
  <Notes>37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37</vt:i4>
      </vt:variant>
    </vt:vector>
  </HeadingPairs>
  <TitlesOfParts>
    <vt:vector size="43" baseType="lpstr">
      <vt:lpstr>WingDings</vt:lpstr>
      <vt:lpstr>Arial</vt:lpstr>
      <vt:lpstr>Symbol</vt:lpstr>
      <vt:lpstr>Calibri Light</vt:lpstr>
      <vt:lpstr>Times New Roman</vt:lpstr>
      <vt:lpstr>UKE_PPT-Vorlage_16zu9</vt:lpstr>
      <vt:lpstr>MKT 6 A – Sposobnost da se zamisli i podijeli osjećanje druge osobe… II</vt:lpstr>
      <vt:lpstr>Kad nekoga upoznate. Gdje prvo gledate? Koliko su ovi znaci dobri za dobru procjenu?</vt:lpstr>
      <vt:lpstr>Kad nekoga upoznate. Gdje prvo gledate? Koliko su ovi znaci dobri za dobru procjenu?</vt:lpstr>
      <vt:lpstr>Koje druge izvore informacija možete uzeti u obzir? Koliko su pouzdane?</vt:lpstr>
      <vt:lpstr>Koje druge izvore informacija možete uzeti u obzir? Koliko su pouzdane?</vt:lpstr>
      <vt:lpstr>Prednosti i mane određenih socijalnih znakova</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Izgled i realnost!</vt:lpstr>
      <vt:lpstr>Zašto mi ovo radimo?</vt:lpstr>
      <vt:lpstr>Zašto mi ovo radimo?</vt:lpstr>
      <vt:lpstr>Kako nedostatak empatije vodi pogrešnim tumačenjima tokom psihoze – primjeri</vt:lpstr>
      <vt:lpstr>Vježba</vt:lpstr>
      <vt:lpstr>Vježba</vt:lpstr>
      <vt:lpstr>PowerPoint-Präsentation</vt:lpstr>
      <vt:lpstr>Bakin rođendan Šta će djevojčica sledeće donijeti svojoj baki?</vt:lpstr>
      <vt:lpstr>Idemo!</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PowerPoint-Präsentation</vt:lpstr>
      <vt:lpstr>Prenos u svakodnevni život</vt:lpstr>
      <vt:lpstr>Prenos u svakodnevni život</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251</cp:revision>
  <dcterms:created xsi:type="dcterms:W3CDTF">2004-06-30T16:15:23Z</dcterms:created>
  <dcterms:modified xsi:type="dcterms:W3CDTF">2022-11-21T10:17:14Z</dcterms:modified>
</cp:coreProperties>
</file>