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44" r:id="rId1"/>
  </p:sldMasterIdLst>
  <p:notesMasterIdLst>
    <p:notesMasterId r:id="rId85"/>
  </p:notesMasterIdLst>
  <p:handoutMasterIdLst>
    <p:handoutMasterId r:id="rId86"/>
  </p:handoutMasterIdLst>
  <p:sldIdLst>
    <p:sldId id="697" r:id="rId2"/>
    <p:sldId id="620" r:id="rId3"/>
    <p:sldId id="670" r:id="rId4"/>
    <p:sldId id="669" r:id="rId5"/>
    <p:sldId id="623" r:id="rId6"/>
    <p:sldId id="673" r:id="rId7"/>
    <p:sldId id="672" r:id="rId8"/>
    <p:sldId id="671" r:id="rId9"/>
    <p:sldId id="476" r:id="rId10"/>
    <p:sldId id="637" r:id="rId11"/>
    <p:sldId id="675" r:id="rId12"/>
    <p:sldId id="674" r:id="rId13"/>
    <p:sldId id="569" r:id="rId14"/>
    <p:sldId id="585" r:id="rId15"/>
    <p:sldId id="584" r:id="rId16"/>
    <p:sldId id="617" r:id="rId17"/>
    <p:sldId id="626" r:id="rId18"/>
    <p:sldId id="676" r:id="rId19"/>
    <p:sldId id="609" r:id="rId20"/>
    <p:sldId id="628" r:id="rId21"/>
    <p:sldId id="679" r:id="rId22"/>
    <p:sldId id="678" r:id="rId23"/>
    <p:sldId id="677" r:id="rId24"/>
    <p:sldId id="481" r:id="rId25"/>
    <p:sldId id="482" r:id="rId26"/>
    <p:sldId id="607" r:id="rId27"/>
    <p:sldId id="608" r:id="rId28"/>
    <p:sldId id="520" r:id="rId29"/>
    <p:sldId id="521" r:id="rId30"/>
    <p:sldId id="483" r:id="rId31"/>
    <p:sldId id="484" r:id="rId32"/>
    <p:sldId id="596" r:id="rId33"/>
    <p:sldId id="597" r:id="rId34"/>
    <p:sldId id="680" r:id="rId35"/>
    <p:sldId id="598" r:id="rId36"/>
    <p:sldId id="599" r:id="rId37"/>
    <p:sldId id="505" r:id="rId38"/>
    <p:sldId id="506" r:id="rId39"/>
    <p:sldId id="544" r:id="rId40"/>
    <p:sldId id="545" r:id="rId41"/>
    <p:sldId id="495" r:id="rId42"/>
    <p:sldId id="496" r:id="rId43"/>
    <p:sldId id="600" r:id="rId44"/>
    <p:sldId id="601" r:id="rId45"/>
    <p:sldId id="602" r:id="rId46"/>
    <p:sldId id="603" r:id="rId47"/>
    <p:sldId id="513" r:id="rId48"/>
    <p:sldId id="514" r:id="rId49"/>
    <p:sldId id="604" r:id="rId50"/>
    <p:sldId id="605" r:id="rId51"/>
    <p:sldId id="551" r:id="rId52"/>
    <p:sldId id="635" r:id="rId53"/>
    <p:sldId id="515" r:id="rId54"/>
    <p:sldId id="517" r:id="rId55"/>
    <p:sldId id="634" r:id="rId56"/>
    <p:sldId id="507" r:id="rId57"/>
    <p:sldId id="508" r:id="rId58"/>
    <p:sldId id="538" r:id="rId59"/>
    <p:sldId id="539" r:id="rId60"/>
    <p:sldId id="573" r:id="rId61"/>
    <p:sldId id="574" r:id="rId62"/>
    <p:sldId id="659" r:id="rId63"/>
    <p:sldId id="576" r:id="rId64"/>
    <p:sldId id="661" r:id="rId65"/>
    <p:sldId id="685" r:id="rId66"/>
    <p:sldId id="684" r:id="rId67"/>
    <p:sldId id="683" r:id="rId68"/>
    <p:sldId id="682" r:id="rId69"/>
    <p:sldId id="681" r:id="rId70"/>
    <p:sldId id="633" r:id="rId71"/>
    <p:sldId id="687" r:id="rId72"/>
    <p:sldId id="686" r:id="rId73"/>
    <p:sldId id="668" r:id="rId74"/>
    <p:sldId id="640" r:id="rId75"/>
    <p:sldId id="688" r:id="rId76"/>
    <p:sldId id="689" r:id="rId77"/>
    <p:sldId id="690" r:id="rId78"/>
    <p:sldId id="691" r:id="rId79"/>
    <p:sldId id="692" r:id="rId80"/>
    <p:sldId id="693" r:id="rId81"/>
    <p:sldId id="694" r:id="rId82"/>
    <p:sldId id="695" r:id="rId83"/>
    <p:sldId id="696" r:id="rId84"/>
  </p:sldIdLst>
  <p:sldSz cx="12195175" cy="6858000"/>
  <p:notesSz cx="7099300" cy="10234613"/>
  <p:embeddedFontLst>
    <p:embeddedFont>
      <p:font typeface="Calibri" panose="020F0502020204030204" pitchFamily="34" charset="0"/>
      <p:regular r:id="rId87"/>
      <p:bold r:id="rId88"/>
      <p:italic r:id="rId89"/>
      <p:boldItalic r:id="rId90"/>
    </p:embeddedFont>
    <p:embeddedFont>
      <p:font typeface="Calibri Light" panose="020F0302020204030204" pitchFamily="34" charset="0"/>
      <p:regular r:id="rId91"/>
      <p:italic r:id="rId92"/>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39">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00"/>
    <a:srgbClr val="FF0066"/>
    <a:srgbClr val="66FF33"/>
    <a:srgbClr val="FFFF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84" autoAdjust="0"/>
    <p:restoredTop sz="94660"/>
  </p:normalViewPr>
  <p:slideViewPr>
    <p:cSldViewPr>
      <p:cViewPr varScale="1">
        <p:scale>
          <a:sx n="67" d="100"/>
          <a:sy n="67" d="100"/>
        </p:scale>
        <p:origin x="832" y="44"/>
      </p:cViewPr>
      <p:guideLst>
        <p:guide orient="horz" pos="3339"/>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1.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4.fntdata"/><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2.fntdata"/><Relationship Id="rId91" Type="http://schemas.openxmlformats.org/officeDocument/2006/relationships/font" Target="fonts/font5.fntdata"/><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3" Type="http://schemas.openxmlformats.org/officeDocument/2006/relationships/slide" Target="slides/slide74.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atin typeface="Arial" panose="020B0604020202020204" pitchFamily="34" charset="0"/>
              </a:defRPr>
            </a:lvl1pPr>
          </a:lstStyle>
          <a:p>
            <a:fld id="{47B0979D-B89A-4085-A6AF-1957414C1517}" type="slidenum">
              <a:rPr lang="en-GB" altLang="de-DE"/>
              <a:pPr/>
              <a:t>‹Nr.›</a:t>
            </a:fld>
            <a:endParaRPr lang="en-GB" altLang="de-DE"/>
          </a:p>
        </p:txBody>
      </p:sp>
    </p:spTree>
    <p:extLst>
      <p:ext uri="{BB962C8B-B14F-4D97-AF65-F5344CB8AC3E}">
        <p14:creationId xmlns:p14="http://schemas.microsoft.com/office/powerpoint/2010/main" val="1125534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14692"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atin typeface="Arial" panose="020B0604020202020204" pitchFamily="34" charset="0"/>
              </a:defRPr>
            </a:lvl1pPr>
          </a:lstStyle>
          <a:p>
            <a:fld id="{58BB6F56-EC8E-4538-B79E-3832A438B77F}" type="slidenum">
              <a:rPr lang="de-DE" altLang="de-DE"/>
              <a:pPr/>
              <a:t>‹Nr.›</a:t>
            </a:fld>
            <a:endParaRPr lang="de-DE" altLang="de-DE"/>
          </a:p>
        </p:txBody>
      </p:sp>
    </p:spTree>
    <p:extLst>
      <p:ext uri="{BB962C8B-B14F-4D97-AF65-F5344CB8AC3E}">
        <p14:creationId xmlns:p14="http://schemas.microsoft.com/office/powerpoint/2010/main" val="39615062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BF3ABB-4D3E-47D8-8C19-4BB6A9FFA4C4}" type="slidenum">
              <a:rPr lang="de-DE" altLang="de-DE" sz="1400"/>
              <a:pPr eaLnBrk="1" hangingPunct="1">
                <a:spcBef>
                  <a:spcPct val="0"/>
                </a:spcBef>
              </a:pPr>
              <a:t>2</a:t>
            </a:fld>
            <a:endParaRPr lang="de-DE" altLang="de-DE"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1448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BF3ABB-4D3E-47D8-8C19-4BB6A9FFA4C4}" type="slidenum">
              <a:rPr lang="de-DE" altLang="de-DE" sz="1400"/>
              <a:pPr eaLnBrk="1" hangingPunct="1">
                <a:spcBef>
                  <a:spcPct val="0"/>
                </a:spcBef>
              </a:pPr>
              <a:t>3</a:t>
            </a:fld>
            <a:endParaRPr lang="de-DE" altLang="de-DE"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1448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BF3ABB-4D3E-47D8-8C19-4BB6A9FFA4C4}" type="slidenum">
              <a:rPr lang="de-DE" altLang="de-DE" sz="1400"/>
              <a:pPr eaLnBrk="1" hangingPunct="1">
                <a:spcBef>
                  <a:spcPct val="0"/>
                </a:spcBef>
              </a:pPr>
              <a:t>4</a:t>
            </a:fld>
            <a:endParaRPr lang="de-DE" altLang="de-DE"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1448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E7FE1C-203B-47DF-94C2-C1BDACEBD783}" type="slidenum">
              <a:rPr lang="de-DE" altLang="de-DE" sz="1400"/>
              <a:pPr eaLnBrk="1" hangingPunct="1">
                <a:spcBef>
                  <a:spcPct val="0"/>
                </a:spcBef>
              </a:pPr>
              <a:t>5</a:t>
            </a:fld>
            <a:endParaRPr lang="de-DE" altLang="de-DE"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2337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E7FE1C-203B-47DF-94C2-C1BDACEBD783}" type="slidenum">
              <a:rPr lang="de-DE" altLang="de-DE" sz="1400"/>
              <a:pPr eaLnBrk="1" hangingPunct="1">
                <a:spcBef>
                  <a:spcPct val="0"/>
                </a:spcBef>
              </a:pPr>
              <a:t>6</a:t>
            </a:fld>
            <a:endParaRPr lang="de-DE" altLang="de-DE"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2337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E7FE1C-203B-47DF-94C2-C1BDACEBD783}" type="slidenum">
              <a:rPr lang="de-DE" altLang="de-DE" sz="1400"/>
              <a:pPr eaLnBrk="1" hangingPunct="1">
                <a:spcBef>
                  <a:spcPct val="0"/>
                </a:spcBef>
              </a:pPr>
              <a:t>7</a:t>
            </a:fld>
            <a:endParaRPr lang="de-DE" altLang="de-DE"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2337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E7FE1C-203B-47DF-94C2-C1BDACEBD783}" type="slidenum">
              <a:rPr lang="de-DE" altLang="de-DE" sz="1400"/>
              <a:pPr eaLnBrk="1" hangingPunct="1">
                <a:spcBef>
                  <a:spcPct val="0"/>
                </a:spcBef>
              </a:pPr>
              <a:t>8</a:t>
            </a:fld>
            <a:endParaRPr lang="de-DE" altLang="de-DE"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2337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968F7F-48FA-43E9-AC6B-B9B463F68223}" type="slidenum">
              <a:rPr lang="de-DE" altLang="de-DE" sz="1400"/>
              <a:pPr eaLnBrk="1" hangingPunct="1">
                <a:spcBef>
                  <a:spcPct val="0"/>
                </a:spcBef>
              </a:pPr>
              <a:t>9</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6685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136084-793D-460F-B47E-4D4C0169F06A}" type="slidenum">
              <a:rPr lang="de-DE" altLang="de-DE" sz="1400"/>
              <a:pPr eaLnBrk="1" hangingPunct="1">
                <a:spcBef>
                  <a:spcPct val="0"/>
                </a:spcBef>
              </a:pPr>
              <a:t>10</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1069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136084-793D-460F-B47E-4D4C0169F06A}" type="slidenum">
              <a:rPr lang="de-DE" altLang="de-DE" sz="1400"/>
              <a:pPr eaLnBrk="1" hangingPunct="1">
                <a:spcBef>
                  <a:spcPct val="0"/>
                </a:spcBef>
              </a:pPr>
              <a:t>11</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1069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136084-793D-460F-B47E-4D4C0169F06A}" type="slidenum">
              <a:rPr lang="de-DE" altLang="de-DE" sz="1400"/>
              <a:pPr eaLnBrk="1" hangingPunct="1">
                <a:spcBef>
                  <a:spcPct val="0"/>
                </a:spcBef>
              </a:pPr>
              <a:t>12</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1069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570F31-B6C0-498F-92C3-8D0B38CD1250}" type="slidenum">
              <a:rPr lang="de-DE" altLang="de-DE" sz="1400"/>
              <a:pPr eaLnBrk="1" hangingPunct="1">
                <a:spcBef>
                  <a:spcPct val="0"/>
                </a:spcBef>
              </a:pPr>
              <a:t>13</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7909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B3A5B8-539B-4052-BDBC-BD9C4F8E005B}" type="slidenum">
              <a:rPr lang="de-DE" altLang="de-DE" sz="1400"/>
              <a:pPr eaLnBrk="1" hangingPunct="1">
                <a:spcBef>
                  <a:spcPct val="0"/>
                </a:spcBef>
              </a:pPr>
              <a:t>14</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1589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A9E0C6-6220-4D9E-A60A-98F5F45C6683}" type="slidenum">
              <a:rPr lang="de-DE" altLang="de-DE" sz="1400"/>
              <a:pPr eaLnBrk="1" hangingPunct="1">
                <a:spcBef>
                  <a:spcPct val="0"/>
                </a:spcBef>
              </a:pPr>
              <a:t>15</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1962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CE1AD4-9DCA-4683-8E62-0AED51C3BCF3}" type="slidenum">
              <a:rPr lang="de-DE" altLang="de-DE" sz="1400"/>
              <a:pPr eaLnBrk="1" hangingPunct="1">
                <a:spcBef>
                  <a:spcPct val="0"/>
                </a:spcBef>
              </a:pPr>
              <a:t>16</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0356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5C1A9F-CDA5-4BF2-A83F-0A7211E6D0A5}" type="slidenum">
              <a:rPr lang="de-DE" altLang="de-DE" sz="1400"/>
              <a:pPr eaLnBrk="1" hangingPunct="1">
                <a:spcBef>
                  <a:spcPct val="0"/>
                </a:spcBef>
              </a:pPr>
              <a:t>17</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1994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5C1A9F-CDA5-4BF2-A83F-0A7211E6D0A5}" type="slidenum">
              <a:rPr lang="de-DE" altLang="de-DE" sz="1400"/>
              <a:pPr eaLnBrk="1" hangingPunct="1">
                <a:spcBef>
                  <a:spcPct val="0"/>
                </a:spcBef>
              </a:pPr>
              <a:t>18</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1994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E19526-3450-4C47-BE60-90347906FD89}" type="slidenum">
              <a:rPr lang="de-DE" altLang="de-DE" sz="1400"/>
              <a:pPr eaLnBrk="1" hangingPunct="1">
                <a:spcBef>
                  <a:spcPct val="0"/>
                </a:spcBef>
              </a:pPr>
              <a:t>19</a:t>
            </a:fld>
            <a:endParaRPr lang="de-DE" altLang="de-DE" sz="1400"/>
          </a:p>
        </p:txBody>
      </p:sp>
      <p:sp>
        <p:nvSpPr>
          <p:cNvPr id="134147" name="Rectangle 2"/>
          <p:cNvSpPr>
            <a:spLocks noGrp="1" noRot="1" noChangeAspect="1" noChangeArrowheads="1" noTextEdit="1"/>
          </p:cNvSpPr>
          <p:nvPr>
            <p:ph type="sldImg"/>
          </p:nvPr>
        </p:nvSpPr>
        <p:spPr>
          <a:xfrm>
            <a:off x="139700" y="768350"/>
            <a:ext cx="6821488"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0340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198722-D37E-448A-9283-28C3B486E6FE}" type="slidenum">
              <a:rPr lang="de-DE" altLang="de-DE" sz="1400"/>
              <a:pPr eaLnBrk="1" hangingPunct="1">
                <a:spcBef>
                  <a:spcPct val="0"/>
                </a:spcBef>
              </a:pPr>
              <a:t>20</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40572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198722-D37E-448A-9283-28C3B486E6FE}" type="slidenum">
              <a:rPr lang="de-DE" altLang="de-DE" sz="1400"/>
              <a:pPr eaLnBrk="1" hangingPunct="1">
                <a:spcBef>
                  <a:spcPct val="0"/>
                </a:spcBef>
              </a:pPr>
              <a:t>21</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40572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198722-D37E-448A-9283-28C3B486E6FE}" type="slidenum">
              <a:rPr lang="de-DE" altLang="de-DE" sz="1400"/>
              <a:pPr eaLnBrk="1" hangingPunct="1">
                <a:spcBef>
                  <a:spcPct val="0"/>
                </a:spcBef>
              </a:pPr>
              <a:t>22</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40572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198722-D37E-448A-9283-28C3B486E6FE}" type="slidenum">
              <a:rPr lang="de-DE" altLang="de-DE" sz="1400"/>
              <a:pPr eaLnBrk="1" hangingPunct="1">
                <a:spcBef>
                  <a:spcPct val="0"/>
                </a:spcBef>
              </a:pPr>
              <a:t>23</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40572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124FE3-F03C-485E-8506-DD99ED0A7DD0}" type="slidenum">
              <a:rPr lang="de-DE" altLang="de-DE" sz="1400"/>
              <a:pPr eaLnBrk="1" hangingPunct="1">
                <a:spcBef>
                  <a:spcPct val="0"/>
                </a:spcBef>
              </a:pPr>
              <a:t>24</a:t>
            </a:fld>
            <a:endParaRPr lang="de-DE" altLang="de-DE" sz="14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09809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B2719A-0B47-48CD-8456-034DEBD93CC6}" type="slidenum">
              <a:rPr lang="de-DE" altLang="de-DE" sz="1400"/>
              <a:pPr eaLnBrk="1" hangingPunct="1">
                <a:spcBef>
                  <a:spcPct val="0"/>
                </a:spcBef>
              </a:pPr>
              <a:t>25</a:t>
            </a:fld>
            <a:endParaRPr lang="de-DE" altLang="de-DE" sz="14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37773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191026-EB28-4070-948D-3B29BD805CD7}" type="slidenum">
              <a:rPr lang="de-DE" altLang="de-DE" sz="1400"/>
              <a:pPr eaLnBrk="1" hangingPunct="1">
                <a:spcBef>
                  <a:spcPct val="0"/>
                </a:spcBef>
              </a:pPr>
              <a:t>26</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24984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4D855D-BE57-40A4-98C7-BBAA592C55A9}" type="slidenum">
              <a:rPr lang="de-DE" altLang="de-DE" sz="1400"/>
              <a:pPr eaLnBrk="1" hangingPunct="1">
                <a:spcBef>
                  <a:spcPct val="0"/>
                </a:spcBef>
              </a:pPr>
              <a:t>27</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39938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0E719B-D13D-4F55-8E68-76458761C52A}" type="slidenum">
              <a:rPr lang="de-DE" altLang="de-DE" sz="1400"/>
              <a:pPr eaLnBrk="1" hangingPunct="1">
                <a:spcBef>
                  <a:spcPct val="0"/>
                </a:spcBef>
              </a:pPr>
              <a:t>28</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58089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18D713-6D21-4A25-A87F-72629EA08A68}" type="slidenum">
              <a:rPr lang="de-DE" altLang="de-DE" sz="1400"/>
              <a:pPr eaLnBrk="1" hangingPunct="1">
                <a:spcBef>
                  <a:spcPct val="0"/>
                </a:spcBef>
              </a:pPr>
              <a:t>29</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98472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856B3F-67B7-406F-9667-41DDC1578035}" type="slidenum">
              <a:rPr lang="de-DE" altLang="de-DE" sz="1400"/>
              <a:pPr eaLnBrk="1" hangingPunct="1">
                <a:spcBef>
                  <a:spcPct val="0"/>
                </a:spcBef>
              </a:pPr>
              <a:t>30</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87423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3A8B51-D68E-4A25-87E3-85D061EF705A}" type="slidenum">
              <a:rPr lang="de-DE" altLang="de-DE" sz="1400"/>
              <a:pPr eaLnBrk="1" hangingPunct="1">
                <a:spcBef>
                  <a:spcPct val="0"/>
                </a:spcBef>
              </a:pPr>
              <a:t>31</a:t>
            </a:fld>
            <a:endParaRPr lang="de-DE" altLang="de-DE" sz="1400"/>
          </a:p>
        </p:txBody>
      </p:sp>
      <p:sp>
        <p:nvSpPr>
          <p:cNvPr id="146435" name="Rectangle 1026"/>
          <p:cNvSpPr>
            <a:spLocks noGrp="1" noRot="1" noChangeAspect="1" noChangeArrowheads="1" noTextEdit="1"/>
          </p:cNvSpPr>
          <p:nvPr>
            <p:ph type="sldImg"/>
          </p:nvPr>
        </p:nvSpPr>
        <p:spPr>
          <a:xfrm>
            <a:off x="141288" y="768350"/>
            <a:ext cx="6821487" cy="3836988"/>
          </a:xfrm>
          <a:ln/>
        </p:spPr>
      </p:sp>
      <p:sp>
        <p:nvSpPr>
          <p:cNvPr id="1464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6343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EEB3E7-0CAC-4BF3-B2AE-81CA4570AA59}" type="slidenum">
              <a:rPr lang="de-DE" altLang="de-DE" sz="1400"/>
              <a:pPr eaLnBrk="1" hangingPunct="1">
                <a:spcBef>
                  <a:spcPct val="0"/>
                </a:spcBef>
              </a:pPr>
              <a:t>32</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75032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BB501C-0BDF-402B-B813-C725EDC27D1A}" type="slidenum">
              <a:rPr lang="de-DE" altLang="de-DE" sz="1400"/>
              <a:pPr eaLnBrk="1" hangingPunct="1">
                <a:spcBef>
                  <a:spcPct val="0"/>
                </a:spcBef>
              </a:pPr>
              <a:t>33</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18428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B36C4D-1E22-4EAD-9D3A-C5E5F0A57F6C}" type="slidenum">
              <a:rPr lang="de-DE" altLang="de-DE" sz="1400"/>
              <a:pPr eaLnBrk="1" hangingPunct="1">
                <a:spcBef>
                  <a:spcPct val="0"/>
                </a:spcBef>
              </a:pPr>
              <a:t>35</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3643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C0BEFE-9950-4D8B-84AA-452321F907D4}" type="slidenum">
              <a:rPr lang="de-DE" altLang="de-DE" sz="1400"/>
              <a:pPr eaLnBrk="1" hangingPunct="1">
                <a:spcBef>
                  <a:spcPct val="0"/>
                </a:spcBef>
              </a:pPr>
              <a:t>36</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72373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7F8D1D-6888-4FDB-A146-D9C11D26529D}" type="slidenum">
              <a:rPr lang="de-DE" altLang="de-DE" sz="1400"/>
              <a:pPr eaLnBrk="1" hangingPunct="1">
                <a:spcBef>
                  <a:spcPct val="0"/>
                </a:spcBef>
              </a:pPr>
              <a:t>37</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18794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1700B7-B9E6-4A29-B9BD-48BBED37E158}" type="slidenum">
              <a:rPr lang="de-DE" altLang="de-DE" sz="1400"/>
              <a:pPr eaLnBrk="1" hangingPunct="1">
                <a:spcBef>
                  <a:spcPct val="0"/>
                </a:spcBef>
              </a:pPr>
              <a:t>38</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1387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2306EF-1249-4298-AFE2-54A3139E27B1}" type="slidenum">
              <a:rPr lang="de-DE" altLang="de-DE" sz="1400"/>
              <a:pPr eaLnBrk="1" hangingPunct="1">
                <a:spcBef>
                  <a:spcPct val="0"/>
                </a:spcBef>
              </a:pPr>
              <a:t>39</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37846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6CAD43-6E7D-4D30-A6BB-5D01F9FF1369}" type="slidenum">
              <a:rPr lang="de-DE" altLang="de-DE" sz="1400"/>
              <a:pPr eaLnBrk="1" hangingPunct="1">
                <a:spcBef>
                  <a:spcPct val="0"/>
                </a:spcBef>
              </a:pPr>
              <a:t>40</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66633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14C970-9DC7-4FC5-ADF9-9A57671FFE99}" type="slidenum">
              <a:rPr lang="de-DE" altLang="de-DE" sz="1400"/>
              <a:pPr eaLnBrk="1" hangingPunct="1">
                <a:spcBef>
                  <a:spcPct val="0"/>
                </a:spcBef>
              </a:pPr>
              <a:t>41</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87880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7B64EB-663A-4AF9-BD5C-F6DB40A404A3}" type="slidenum">
              <a:rPr lang="de-DE" altLang="de-DE" sz="1400"/>
              <a:pPr eaLnBrk="1" hangingPunct="1">
                <a:spcBef>
                  <a:spcPct val="0"/>
                </a:spcBef>
              </a:pPr>
              <a:t>42</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83528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12AFA3-B871-4ED6-9B49-CB2E3F1306DE}" type="slidenum">
              <a:rPr lang="de-DE" altLang="de-DE" sz="1400"/>
              <a:pPr eaLnBrk="1" hangingPunct="1">
                <a:spcBef>
                  <a:spcPct val="0"/>
                </a:spcBef>
              </a:pPr>
              <a:t>43</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14983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9C1E70-27FB-481A-BB99-EEAEB65A6E87}" type="slidenum">
              <a:rPr lang="de-DE" altLang="de-DE" sz="1400"/>
              <a:pPr eaLnBrk="1" hangingPunct="1">
                <a:spcBef>
                  <a:spcPct val="0"/>
                </a:spcBef>
              </a:pPr>
              <a:t>44</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35711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328444-606D-4126-A258-1AE09E41E60A}" type="slidenum">
              <a:rPr lang="de-DE" altLang="de-DE" sz="1400"/>
              <a:pPr eaLnBrk="1" hangingPunct="1">
                <a:spcBef>
                  <a:spcPct val="0"/>
                </a:spcBef>
              </a:pPr>
              <a:t>45</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04605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58ADCD-A700-4E78-8E8D-D009077AD748}" type="slidenum">
              <a:rPr lang="de-DE" altLang="de-DE" sz="1400"/>
              <a:pPr eaLnBrk="1" hangingPunct="1">
                <a:spcBef>
                  <a:spcPct val="0"/>
                </a:spcBef>
              </a:pPr>
              <a:t>46</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44124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8EBDEC-F50F-47F3-A44B-42E7184BEC53}" type="slidenum">
              <a:rPr lang="de-DE" altLang="de-DE" sz="1400"/>
              <a:pPr eaLnBrk="1" hangingPunct="1">
                <a:spcBef>
                  <a:spcPct val="0"/>
                </a:spcBef>
              </a:pPr>
              <a:t>47</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3272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9B47BA-4CA8-4CEA-8997-E6971139E743}" type="slidenum">
              <a:rPr lang="de-DE" altLang="de-DE" sz="1400"/>
              <a:pPr eaLnBrk="1" hangingPunct="1">
                <a:spcBef>
                  <a:spcPct val="0"/>
                </a:spcBef>
              </a:pPr>
              <a:t>48</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55327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D9D210-E655-4201-8567-D1F8B986F17C}" type="slidenum">
              <a:rPr lang="de-DE" altLang="de-DE" sz="1400"/>
              <a:pPr eaLnBrk="1" hangingPunct="1">
                <a:spcBef>
                  <a:spcPct val="0"/>
                </a:spcBef>
              </a:pPr>
              <a:t>49</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78700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C3F772-3675-4789-B0EB-16A18CF00790}" type="slidenum">
              <a:rPr lang="de-DE" altLang="de-DE" sz="1400"/>
              <a:pPr eaLnBrk="1" hangingPunct="1">
                <a:spcBef>
                  <a:spcPct val="0"/>
                </a:spcBef>
              </a:pPr>
              <a:t>50</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3645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93996D-1297-4C57-8A5F-AF95409B28B3}" type="slidenum">
              <a:rPr lang="de-DE" altLang="de-DE" sz="1400"/>
              <a:pPr eaLnBrk="1" hangingPunct="1">
                <a:spcBef>
                  <a:spcPct val="0"/>
                </a:spcBef>
              </a:pPr>
              <a:t>51</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95928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8BBB14-5D01-4121-9F67-E949C5BCB1BF}" type="slidenum">
              <a:rPr lang="de-DE" altLang="de-DE" sz="1400"/>
              <a:pPr eaLnBrk="1" hangingPunct="1">
                <a:spcBef>
                  <a:spcPct val="0"/>
                </a:spcBef>
              </a:pPr>
              <a:t>52</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52797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DBD6F0-A288-48DD-8231-CF7AF3C6DCD7}" type="slidenum">
              <a:rPr lang="de-DE" altLang="de-DE" sz="1400"/>
              <a:pPr eaLnBrk="1" hangingPunct="1">
                <a:spcBef>
                  <a:spcPct val="0"/>
                </a:spcBef>
              </a:pPr>
              <a:t>53</a:t>
            </a:fld>
            <a:endParaRPr lang="de-DE" altLang="de-DE"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23535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326516-543C-4A97-85CC-F2E1FF6E3BE4}" type="slidenum">
              <a:rPr lang="de-DE" altLang="de-DE" sz="1400"/>
              <a:pPr eaLnBrk="1" hangingPunct="1">
                <a:spcBef>
                  <a:spcPct val="0"/>
                </a:spcBef>
              </a:pPr>
              <a:t>54</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30455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003CCE-DD9F-4831-8EE7-6D5E4639AA1C}" type="slidenum">
              <a:rPr lang="de-DE" altLang="de-DE" sz="1400"/>
              <a:pPr eaLnBrk="1" hangingPunct="1">
                <a:spcBef>
                  <a:spcPct val="0"/>
                </a:spcBef>
              </a:pPr>
              <a:t>55</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83780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722147-BDBC-4774-B4B8-64DA1F937B68}" type="slidenum">
              <a:rPr lang="de-DE" altLang="de-DE" sz="1400"/>
              <a:pPr eaLnBrk="1" hangingPunct="1">
                <a:spcBef>
                  <a:spcPct val="0"/>
                </a:spcBef>
              </a:pPr>
              <a:t>56</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76573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0AA11C-D98D-46AB-B3AF-B2B04365498D}" type="slidenum">
              <a:rPr lang="de-DE" altLang="de-DE" sz="1400"/>
              <a:pPr eaLnBrk="1" hangingPunct="1">
                <a:spcBef>
                  <a:spcPct val="0"/>
                </a:spcBef>
              </a:pPr>
              <a:t>57</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64425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7B9A11-F49E-4790-95F8-A67650393C3B}" type="slidenum">
              <a:rPr lang="de-DE" altLang="de-DE" sz="1400"/>
              <a:pPr eaLnBrk="1" hangingPunct="1">
                <a:spcBef>
                  <a:spcPct val="0"/>
                </a:spcBef>
              </a:pPr>
              <a:t>58</a:t>
            </a:fld>
            <a:endParaRPr lang="de-DE" altLang="de-DE"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15441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0C449A-89FF-4397-B37C-BA1B05723F3D}" type="slidenum">
              <a:rPr lang="de-DE" altLang="de-DE" sz="1400"/>
              <a:pPr eaLnBrk="1" hangingPunct="1">
                <a:spcBef>
                  <a:spcPct val="0"/>
                </a:spcBef>
              </a:pPr>
              <a:t>59</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38659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81D1AC-99FD-45F9-BC88-07F8078C5B05}" type="slidenum">
              <a:rPr lang="de-DE" altLang="de-DE" sz="1400"/>
              <a:pPr eaLnBrk="1" hangingPunct="1">
                <a:spcBef>
                  <a:spcPct val="0"/>
                </a:spcBef>
              </a:pPr>
              <a:t>60</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09834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D19FFF-686D-4D4F-8061-703C40D1453B}" type="slidenum">
              <a:rPr lang="de-DE" altLang="de-DE" sz="1400"/>
              <a:pPr eaLnBrk="1" hangingPunct="1">
                <a:spcBef>
                  <a:spcPct val="0"/>
                </a:spcBef>
              </a:pPr>
              <a:t>61</a:t>
            </a:fld>
            <a:endParaRPr lang="de-DE" altLang="de-DE" sz="1400"/>
          </a:p>
        </p:txBody>
      </p:sp>
      <p:sp>
        <p:nvSpPr>
          <p:cNvPr id="176131" name="Rectangle 1026"/>
          <p:cNvSpPr>
            <a:spLocks noGrp="1" noRot="1" noChangeAspect="1" noChangeArrowheads="1" noTextEdit="1"/>
          </p:cNvSpPr>
          <p:nvPr>
            <p:ph type="sldImg"/>
          </p:nvPr>
        </p:nvSpPr>
        <p:spPr>
          <a:xfrm>
            <a:off x="141288" y="768350"/>
            <a:ext cx="6821487" cy="3836988"/>
          </a:xfrm>
          <a:ln/>
        </p:spPr>
      </p:sp>
      <p:sp>
        <p:nvSpPr>
          <p:cNvPr id="1761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56019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9E00E0-7C16-4D07-9951-23F3FA5849F3}" type="slidenum">
              <a:rPr lang="de-DE" altLang="de-DE" sz="1400"/>
              <a:pPr eaLnBrk="1" hangingPunct="1">
                <a:spcBef>
                  <a:spcPct val="0"/>
                </a:spcBef>
              </a:pPr>
              <a:t>62</a:t>
            </a:fld>
            <a:endParaRPr lang="de-DE" altLang="de-DE" sz="1400"/>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353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398ABA-C8E3-4B48-ADA6-9555EF5B7344}" type="slidenum">
              <a:rPr lang="de-DE" altLang="de-DE" sz="1400"/>
              <a:pPr eaLnBrk="1" hangingPunct="1">
                <a:spcBef>
                  <a:spcPct val="0"/>
                </a:spcBef>
              </a:pPr>
              <a:t>63</a:t>
            </a:fld>
            <a:endParaRPr lang="de-DE" altLang="de-DE" sz="1400"/>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95762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C3AF28-8EAA-4F30-9BE1-7807EC91185C}" type="slidenum">
              <a:rPr lang="de-DE" altLang="de-DE" sz="1400"/>
              <a:pPr eaLnBrk="1" hangingPunct="1">
                <a:spcBef>
                  <a:spcPct val="0"/>
                </a:spcBef>
              </a:pPr>
              <a:t>64</a:t>
            </a:fld>
            <a:endParaRPr lang="de-DE" altLang="de-DE" sz="1400"/>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41070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C3AF28-8EAA-4F30-9BE1-7807EC91185C}" type="slidenum">
              <a:rPr lang="de-DE" altLang="de-DE" sz="1400"/>
              <a:pPr eaLnBrk="1" hangingPunct="1">
                <a:spcBef>
                  <a:spcPct val="0"/>
                </a:spcBef>
              </a:pPr>
              <a:t>65</a:t>
            </a:fld>
            <a:endParaRPr lang="de-DE" altLang="de-DE" sz="1400"/>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41070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C3AF28-8EAA-4F30-9BE1-7807EC91185C}" type="slidenum">
              <a:rPr lang="de-DE" altLang="de-DE" sz="1400"/>
              <a:pPr eaLnBrk="1" hangingPunct="1">
                <a:spcBef>
                  <a:spcPct val="0"/>
                </a:spcBef>
              </a:pPr>
              <a:t>66</a:t>
            </a:fld>
            <a:endParaRPr lang="de-DE" altLang="de-DE" sz="1400"/>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41070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C3AF28-8EAA-4F30-9BE1-7807EC91185C}" type="slidenum">
              <a:rPr lang="de-DE" altLang="de-DE" sz="1400"/>
              <a:pPr eaLnBrk="1" hangingPunct="1">
                <a:spcBef>
                  <a:spcPct val="0"/>
                </a:spcBef>
              </a:pPr>
              <a:t>67</a:t>
            </a:fld>
            <a:endParaRPr lang="de-DE" altLang="de-DE" sz="1400"/>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41070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C3AF28-8EAA-4F30-9BE1-7807EC91185C}" type="slidenum">
              <a:rPr lang="de-DE" altLang="de-DE" sz="1400"/>
              <a:pPr eaLnBrk="1" hangingPunct="1">
                <a:spcBef>
                  <a:spcPct val="0"/>
                </a:spcBef>
              </a:pPr>
              <a:t>68</a:t>
            </a:fld>
            <a:endParaRPr lang="de-DE" altLang="de-DE" sz="1400"/>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410702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C3AF28-8EAA-4F30-9BE1-7807EC91185C}" type="slidenum">
              <a:rPr lang="de-DE" altLang="de-DE" sz="1400"/>
              <a:pPr eaLnBrk="1" hangingPunct="1">
                <a:spcBef>
                  <a:spcPct val="0"/>
                </a:spcBef>
              </a:pPr>
              <a:t>69</a:t>
            </a:fld>
            <a:endParaRPr lang="de-DE" altLang="de-DE" sz="1400"/>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41070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61F217-27AD-4759-8594-E4E9EC91DD17}" type="slidenum">
              <a:rPr lang="de-DE" altLang="de-DE" sz="1400"/>
              <a:pPr eaLnBrk="1" hangingPunct="1">
                <a:spcBef>
                  <a:spcPct val="0"/>
                </a:spcBef>
              </a:pPr>
              <a:t>70</a:t>
            </a:fld>
            <a:endParaRPr lang="de-DE" altLang="de-DE" sz="1400"/>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191283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61F217-27AD-4759-8594-E4E9EC91DD17}" type="slidenum">
              <a:rPr lang="de-DE" altLang="de-DE" sz="1400"/>
              <a:pPr eaLnBrk="1" hangingPunct="1">
                <a:spcBef>
                  <a:spcPct val="0"/>
                </a:spcBef>
              </a:pPr>
              <a:t>71</a:t>
            </a:fld>
            <a:endParaRPr lang="de-DE" altLang="de-DE" sz="1400"/>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19128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61F217-27AD-4759-8594-E4E9EC91DD17}" type="slidenum">
              <a:rPr lang="de-DE" altLang="de-DE" sz="1400"/>
              <a:pPr eaLnBrk="1" hangingPunct="1">
                <a:spcBef>
                  <a:spcPct val="0"/>
                </a:spcBef>
              </a:pPr>
              <a:t>72</a:t>
            </a:fld>
            <a:endParaRPr lang="de-DE" altLang="de-DE" sz="1400"/>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19128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Rot="1" noChangeAspect="1" noChangeArrowheads="1" noTextEdit="1"/>
          </p:cNvSpPr>
          <p:nvPr>
            <p:ph type="sldImg"/>
          </p:nvPr>
        </p:nvSpPr>
        <p:spPr>
          <a:xfrm>
            <a:off x="141288" y="768350"/>
            <a:ext cx="6821487" cy="3836988"/>
          </a:xfrm>
          <a:ln/>
        </p:spPr>
      </p:sp>
      <p:sp>
        <p:nvSpPr>
          <p:cNvPr id="189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90360006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B15D1F-77A4-474E-A3BB-795276531FE5}" type="slidenum">
              <a:rPr lang="de-DE" altLang="de-DE" sz="1300">
                <a:solidFill>
                  <a:srgbClr val="000000"/>
                </a:solidFill>
              </a:rPr>
              <a:pPr eaLnBrk="1" hangingPunct="1">
                <a:spcBef>
                  <a:spcPct val="0"/>
                </a:spcBef>
              </a:pPr>
              <a:t>75</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138113" y="768350"/>
            <a:ext cx="6824662" cy="3836988"/>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912714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9A4E59-D29D-4B6F-AD4C-5C45A24FD413}" type="slidenum">
              <a:rPr lang="de-DE" altLang="de-DE" sz="1300">
                <a:solidFill>
                  <a:srgbClr val="000000"/>
                </a:solidFill>
              </a:rPr>
              <a:pPr eaLnBrk="1" hangingPunct="1">
                <a:spcBef>
                  <a:spcPct val="0"/>
                </a:spcBef>
              </a:pPr>
              <a:t>76</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138113" y="768350"/>
            <a:ext cx="6824662" cy="3836988"/>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18857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C85B82-B482-40F0-AE6F-0E454BBD509C}" type="slidenum">
              <a:rPr lang="de-DE" altLang="de-DE" sz="1300">
                <a:solidFill>
                  <a:srgbClr val="000000"/>
                </a:solidFill>
              </a:rPr>
              <a:pPr eaLnBrk="1" hangingPunct="1">
                <a:spcBef>
                  <a:spcPct val="0"/>
                </a:spcBef>
              </a:pPr>
              <a:t>77</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8113" y="768350"/>
            <a:ext cx="6824662"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51394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D1A2CC-FDF7-440D-8475-D953D6BBA4CC}" type="slidenum">
              <a:rPr lang="de-DE" altLang="de-DE" sz="1300">
                <a:solidFill>
                  <a:srgbClr val="000000"/>
                </a:solidFill>
              </a:rPr>
              <a:pPr eaLnBrk="1" hangingPunct="1">
                <a:spcBef>
                  <a:spcPct val="0"/>
                </a:spcBef>
              </a:pPr>
              <a:t>78</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8113" y="768350"/>
            <a:ext cx="6824662"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17309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834DE7-FF5D-4C21-A0CA-4EF904C0B708}" type="slidenum">
              <a:rPr lang="de-DE" altLang="de-DE" sz="1300">
                <a:solidFill>
                  <a:srgbClr val="000000"/>
                </a:solidFill>
              </a:rPr>
              <a:pPr eaLnBrk="1" hangingPunct="1">
                <a:spcBef>
                  <a:spcPct val="0"/>
                </a:spcBef>
              </a:pPr>
              <a:t>79</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8113" y="768350"/>
            <a:ext cx="6824662"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880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B481B1-F255-420B-A711-3962D21B93B4}" type="slidenum">
              <a:rPr lang="de-DE" altLang="de-DE" sz="1300">
                <a:solidFill>
                  <a:srgbClr val="000000"/>
                </a:solidFill>
              </a:rPr>
              <a:pPr eaLnBrk="1" hangingPunct="1">
                <a:spcBef>
                  <a:spcPct val="0"/>
                </a:spcBef>
              </a:pPr>
              <a:t>80</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8113" y="768350"/>
            <a:ext cx="6824662"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2239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714345-B442-4DCE-8CA0-C61980307647}" type="slidenum">
              <a:rPr lang="de-DE" altLang="de-DE" sz="1300">
                <a:solidFill>
                  <a:srgbClr val="000000"/>
                </a:solidFill>
              </a:rPr>
              <a:pPr eaLnBrk="1" hangingPunct="1">
                <a:spcBef>
                  <a:spcPct val="0"/>
                </a:spcBef>
              </a:pPr>
              <a:t>81</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138113" y="768350"/>
            <a:ext cx="6824662" cy="3836988"/>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217165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C9F997-F57B-4F30-802D-782A1615895B}" type="slidenum">
              <a:rPr lang="de-DE" altLang="de-DE" smtClean="0"/>
              <a:pPr/>
              <a:t>82</a:t>
            </a:fld>
            <a:endParaRPr lang="de-DE" altLang="de-DE"/>
          </a:p>
        </p:txBody>
      </p:sp>
    </p:spTree>
    <p:extLst>
      <p:ext uri="{BB962C8B-B14F-4D97-AF65-F5344CB8AC3E}">
        <p14:creationId xmlns:p14="http://schemas.microsoft.com/office/powerpoint/2010/main" val="350434392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C9F997-F57B-4F30-802D-782A1615895B}" type="slidenum">
              <a:rPr lang="de-DE" altLang="de-DE" smtClean="0"/>
              <a:pPr/>
              <a:t>83</a:t>
            </a:fld>
            <a:endParaRPr lang="de-DE" altLang="de-DE"/>
          </a:p>
        </p:txBody>
      </p:sp>
    </p:spTree>
    <p:extLst>
      <p:ext uri="{BB962C8B-B14F-4D97-AF65-F5344CB8AC3E}">
        <p14:creationId xmlns:p14="http://schemas.microsoft.com/office/powerpoint/2010/main" val="3814533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7 – Prerano zaključivanje II</a:t>
            </a:r>
          </a:p>
        </p:txBody>
      </p:sp>
      <p:sp>
        <p:nvSpPr>
          <p:cNvPr id="4" name="Slide Number Placeholder 3"/>
          <p:cNvSpPr>
            <a:spLocks noGrp="1"/>
          </p:cNvSpPr>
          <p:nvPr>
            <p:ph type="sldNum" sz="quarter" idx="12"/>
          </p:nvPr>
        </p:nvSpPr>
        <p:spPr bwMode="gray"/>
        <p:txBody>
          <a:bodyPr/>
          <a:lstStyle>
            <a:lvl1pPr>
              <a:defRPr b="0"/>
            </a:lvl1pPr>
          </a:lstStyle>
          <a:p>
            <a:fld id="{6F0AFE02-DBAC-4ACF-A194-1234475079BE}"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7 – Prerano zaključivanje II</a:t>
            </a:r>
          </a:p>
        </p:txBody>
      </p:sp>
      <p:sp>
        <p:nvSpPr>
          <p:cNvPr id="6" name="Slide Number Placeholder 5"/>
          <p:cNvSpPr>
            <a:spLocks noGrp="1"/>
          </p:cNvSpPr>
          <p:nvPr>
            <p:ph type="sldNum" sz="quarter" idx="12"/>
          </p:nvPr>
        </p:nvSpPr>
        <p:spPr bwMode="gray"/>
        <p:txBody>
          <a:bodyPr>
            <a:noAutofit/>
          </a:bodyPr>
          <a:lstStyle>
            <a:lvl1pPr>
              <a:defRPr b="0"/>
            </a:lvl1pPr>
          </a:lstStyle>
          <a:p>
            <a:fld id="{A408DB69-2C7D-473B-8360-257A0892622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7 – Prerano zaključivanje II</a:t>
            </a:r>
          </a:p>
        </p:txBody>
      </p:sp>
      <p:sp>
        <p:nvSpPr>
          <p:cNvPr id="7" name="Slide Number Placeholder 6"/>
          <p:cNvSpPr>
            <a:spLocks noGrp="1"/>
          </p:cNvSpPr>
          <p:nvPr>
            <p:ph type="sldNum" sz="quarter" idx="12"/>
          </p:nvPr>
        </p:nvSpPr>
        <p:spPr bwMode="gray"/>
        <p:txBody>
          <a:bodyPr/>
          <a:lstStyle>
            <a:lvl1pPr>
              <a:defRPr b="0"/>
            </a:lvl1pPr>
          </a:lstStyle>
          <a:p>
            <a:fld id="{38C40375-8C5F-4F65-AD6D-A9419C0E0C7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7 – Prerano zaključivanje II</a:t>
            </a:r>
          </a:p>
        </p:txBody>
      </p:sp>
      <p:sp>
        <p:nvSpPr>
          <p:cNvPr id="7" name="Slide Number Placeholder 6"/>
          <p:cNvSpPr>
            <a:spLocks noGrp="1"/>
          </p:cNvSpPr>
          <p:nvPr>
            <p:ph type="sldNum" sz="quarter" idx="12"/>
          </p:nvPr>
        </p:nvSpPr>
        <p:spPr bwMode="gray"/>
        <p:txBody>
          <a:bodyPr/>
          <a:lstStyle>
            <a:lvl1pPr>
              <a:defRPr b="0"/>
            </a:lvl1pPr>
          </a:lstStyle>
          <a:p>
            <a:fld id="{6F0AFE02-DBAC-4ACF-A194-1234475079B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7 – Prerano zaključivanje II</a:t>
            </a:r>
          </a:p>
        </p:txBody>
      </p:sp>
      <p:sp>
        <p:nvSpPr>
          <p:cNvPr id="7" name="Slide Number Placeholder 6"/>
          <p:cNvSpPr>
            <a:spLocks noGrp="1"/>
          </p:cNvSpPr>
          <p:nvPr>
            <p:ph type="sldNum" sz="quarter" idx="12"/>
          </p:nvPr>
        </p:nvSpPr>
        <p:spPr bwMode="gray"/>
        <p:txBody>
          <a:bodyPr/>
          <a:lstStyle>
            <a:lvl1pPr>
              <a:defRPr b="0"/>
            </a:lvl1pPr>
          </a:lstStyle>
          <a:p>
            <a:fld id="{6F0AFE02-DBAC-4ACF-A194-1234475079B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7 – Prerano zaključivanje II</a:t>
            </a:r>
          </a:p>
        </p:txBody>
      </p:sp>
      <p:sp>
        <p:nvSpPr>
          <p:cNvPr id="5" name="Slide Number Placeholder 4"/>
          <p:cNvSpPr>
            <a:spLocks noGrp="1"/>
          </p:cNvSpPr>
          <p:nvPr>
            <p:ph type="sldNum" sz="quarter" idx="12"/>
          </p:nvPr>
        </p:nvSpPr>
        <p:spPr bwMode="gray"/>
        <p:txBody>
          <a:bodyPr/>
          <a:lstStyle>
            <a:lvl1pPr>
              <a:defRPr b="0"/>
            </a:lvl1pPr>
          </a:lstStyle>
          <a:p>
            <a:fld id="{0936EB83-05F0-4C6E-9E73-89E1B7F2BFAA}"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7 – Prerano zaključivanje II</a:t>
            </a:r>
          </a:p>
        </p:txBody>
      </p:sp>
      <p:sp>
        <p:nvSpPr>
          <p:cNvPr id="4" name="Slide Number Placeholder 3"/>
          <p:cNvSpPr>
            <a:spLocks noGrp="1"/>
          </p:cNvSpPr>
          <p:nvPr>
            <p:ph type="sldNum" sz="quarter" idx="12"/>
          </p:nvPr>
        </p:nvSpPr>
        <p:spPr bwMode="gray"/>
        <p:txBody>
          <a:bodyPr/>
          <a:lstStyle>
            <a:lvl1pPr>
              <a:defRPr b="0"/>
            </a:lvl1pPr>
          </a:lstStyle>
          <a:p>
            <a:fld id="{47FE7B37-F7EE-4308-8AC6-B231FE578CF4}"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7 – Prerano zaključivanje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F0AFE02-DBAC-4ACF-A194-1234475079BE}"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 id="2147483952" r:id="rId8"/>
    <p:sldLayoutId id="2147483953" r:id="rId9"/>
    <p:sldLayoutId id="2147483954" r:id="rId10"/>
    <p:sldLayoutId id="2147483955" r:id="rId11"/>
    <p:sldLayoutId id="214748395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7 A – Prerano zaključivanje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996998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Brzoplete odluke</a:t>
            </a:r>
          </a:p>
        </p:txBody>
      </p:sp>
      <p:sp>
        <p:nvSpPr>
          <p:cNvPr id="32770" name="Rectangle 2"/>
          <p:cNvSpPr>
            <a:spLocks noGrp="1" noChangeArrowheads="1"/>
          </p:cNvSpPr>
          <p:nvPr>
            <p:ph idx="1"/>
          </p:nvPr>
        </p:nvSpPr>
        <p:spPr/>
        <p:txBody>
          <a:bodyPr>
            <a:noAutofit/>
          </a:bodyPr>
          <a:lstStyle/>
          <a:p>
            <a:pPr algn="l" eaLnBrk="1" hangingPunct="1"/>
            <a:r>
              <a:rPr lang="hr-HR" altLang="de-DE" sz="2400" dirty="0">
                <a:solidFill>
                  <a:srgbClr val="333333"/>
                </a:solidFill>
              </a:rPr>
              <a:t>Često donosimo zaključke bez poznavanja cijele istine</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R</a:t>
            </a:r>
            <a:r>
              <a:rPr lang="hr-HR" altLang="de-DE" sz="2400" dirty="0">
                <a:solidFill>
                  <a:srgbClr val="333333"/>
                </a:solidFill>
              </a:rPr>
              <a:t>azlozi</a:t>
            </a:r>
            <a:r>
              <a:rPr lang="en-US" altLang="de-DE" sz="2400" dirty="0">
                <a:solidFill>
                  <a:srgbClr val="333333"/>
                </a:solidFill>
              </a:rPr>
              <a:t>/</a:t>
            </a:r>
            <a:r>
              <a:rPr lang="hr-HR" altLang="de-DE" sz="2400" dirty="0">
                <a:solidFill>
                  <a:srgbClr val="333333"/>
                </a:solidFill>
              </a:rPr>
              <a:t>prednosti</a:t>
            </a:r>
            <a:r>
              <a:rPr lang="en-US" altLang="de-DE" sz="2400" dirty="0">
                <a:solidFill>
                  <a:srgbClr val="333333"/>
                </a:solidFill>
              </a:rPr>
              <a:t>: </a:t>
            </a:r>
            <a:r>
              <a:rPr lang="en-US" altLang="de-DE" sz="2400" dirty="0">
                <a:solidFill>
                  <a:srgbClr val="004992"/>
                </a:solidFill>
              </a:rPr>
              <a:t>??? </a:t>
            </a:r>
            <a:r>
              <a:rPr lang="hr-HR" altLang="de-DE" sz="2400" dirty="0">
                <a:solidFill>
                  <a:srgbClr val="FFFFFF"/>
                </a:solidFill>
              </a:rPr>
              <a:t>ušteda vremena</a:t>
            </a:r>
            <a:r>
              <a:rPr lang="en-US" altLang="de-DE" sz="2400" dirty="0">
                <a:solidFill>
                  <a:srgbClr val="FFFFFF"/>
                </a:solidFill>
              </a:rPr>
              <a:t>, </a:t>
            </a:r>
            <a:r>
              <a:rPr lang="hr-HR" altLang="de-DE" sz="2400" dirty="0">
                <a:solidFill>
                  <a:srgbClr val="FFFFFF"/>
                </a:solidFill>
              </a:rPr>
              <a:t>osjećaj sigurnosti</a:t>
            </a:r>
            <a:r>
              <a:rPr lang="en-US" altLang="de-DE" sz="2400" dirty="0">
                <a:solidFill>
                  <a:srgbClr val="FFFFFF"/>
                </a:solidFill>
              </a:rPr>
              <a:t>, </a:t>
            </a:r>
            <a:r>
              <a:rPr lang="hr-HR" altLang="de-DE" sz="2400" dirty="0">
                <a:solidFill>
                  <a:srgbClr val="FFFFFF"/>
                </a:solidFill>
              </a:rPr>
              <a:t>možemo izgledati upućeno i kompetentno </a:t>
            </a:r>
            <a:r>
              <a:rPr lang="hr-HR" altLang="de-DE" sz="2400">
                <a:solidFill>
                  <a:srgbClr val="FFFFFF"/>
                </a:solidFill>
              </a:rPr>
              <a:t>drugima</a:t>
            </a:r>
            <a:r>
              <a:rPr lang="en-US" altLang="de-DE" sz="2400">
                <a:solidFill>
                  <a:srgbClr val="FFFFFF"/>
                </a:solidFill>
              </a:rPr>
              <a:t> (“</a:t>
            </a:r>
            <a:r>
              <a:rPr lang="hr-HR" altLang="de-DE" sz="2400">
                <a:solidFill>
                  <a:srgbClr val="FFFFFF"/>
                </a:solidFill>
              </a:rPr>
              <a:t>Loša </a:t>
            </a:r>
            <a:r>
              <a:rPr lang="hr-HR" altLang="de-DE" sz="2400" dirty="0">
                <a:solidFill>
                  <a:srgbClr val="FFFFFF"/>
                </a:solidFill>
              </a:rPr>
              <a:t>odluka je bolja nego da ne odlučim </a:t>
            </a:r>
            <a:r>
              <a:rPr lang="hr-HR" altLang="de-DE" sz="2400">
                <a:solidFill>
                  <a:srgbClr val="FFFFFF"/>
                </a:solidFill>
              </a:rPr>
              <a:t>ništa</a:t>
            </a:r>
            <a:r>
              <a:rPr lang="en-US" altLang="de-DE" sz="2400">
                <a:solidFill>
                  <a:srgbClr val="FFFFFF"/>
                </a:solidFill>
              </a:rPr>
              <a:t>.”)</a:t>
            </a:r>
            <a:endParaRPr lang="en-US" altLang="de-DE" sz="2400" dirty="0">
              <a:solidFill>
                <a:srgbClr val="FFFFFF"/>
              </a:solidFill>
            </a:endParaRPr>
          </a:p>
          <a:p>
            <a:pPr marL="342900" indent="-342900" algn="l" eaLnBrk="1" hangingPunct="1">
              <a:buClr>
                <a:srgbClr val="333333"/>
              </a:buClr>
              <a:buFont typeface="WingDings"/>
              <a:buChar char=""/>
            </a:pPr>
            <a:r>
              <a:rPr lang="hr-HR" altLang="de-DE" sz="2400" dirty="0">
                <a:solidFill>
                  <a:srgbClr val="333333"/>
                </a:solidFill>
              </a:rPr>
              <a:t>Mane</a:t>
            </a:r>
            <a:r>
              <a:rPr lang="en-US" altLang="de-DE" sz="2400" dirty="0">
                <a:solidFill>
                  <a:srgbClr val="333333"/>
                </a:solidFill>
              </a:rPr>
              <a:t>: </a:t>
            </a:r>
            <a:r>
              <a:rPr lang="en-US" altLang="de-DE" sz="2400" dirty="0">
                <a:solidFill>
                  <a:srgbClr val="004992"/>
                </a:solidFill>
              </a:rPr>
              <a:t>??? </a:t>
            </a:r>
            <a:r>
              <a:rPr lang="en-US" altLang="de-DE" sz="2400" dirty="0" err="1">
                <a:solidFill>
                  <a:srgbClr val="FFFFFF"/>
                </a:solidFill>
              </a:rPr>
              <a:t>ri</a:t>
            </a:r>
            <a:r>
              <a:rPr lang="hr-HR" altLang="de-DE" sz="2400" dirty="0">
                <a:solidFill>
                  <a:srgbClr val="FFFFFF"/>
                </a:solidFill>
              </a:rPr>
              <a:t>zik za donošenje pogrešne i opasne odluke</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A408DB69-2C7D-473B-8360-257A0892622B}"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Brzoplete odluke</a:t>
            </a:r>
          </a:p>
        </p:txBody>
      </p:sp>
      <p:sp>
        <p:nvSpPr>
          <p:cNvPr id="32770" name="Rectangle 2"/>
          <p:cNvSpPr>
            <a:spLocks noGrp="1" noChangeArrowheads="1"/>
          </p:cNvSpPr>
          <p:nvPr>
            <p:ph idx="1"/>
          </p:nvPr>
        </p:nvSpPr>
        <p:spPr/>
        <p:txBody>
          <a:bodyPr>
            <a:noAutofit/>
          </a:bodyPr>
          <a:lstStyle/>
          <a:p>
            <a:pPr algn="l" eaLnBrk="1" hangingPunct="1"/>
            <a:r>
              <a:rPr lang="hr-HR" altLang="de-DE" sz="2400" dirty="0">
                <a:solidFill>
                  <a:srgbClr val="333333"/>
                </a:solidFill>
              </a:rPr>
              <a:t>Često donosimo zaključke bez poznavanja cijele istine</a:t>
            </a:r>
            <a:r>
              <a:rPr lang="en-US" altLang="de-DE" sz="2400" dirty="0">
                <a:solidFill>
                  <a:srgbClr val="333333"/>
                </a:solidFill>
              </a:rPr>
              <a:t>.</a:t>
            </a:r>
          </a:p>
          <a:p>
            <a:pPr marL="342900" indent="-342900" algn="l" eaLnBrk="1" hangingPunct="1">
              <a:buClr>
                <a:srgbClr val="000000"/>
              </a:buClr>
              <a:buFont typeface="WingDings"/>
              <a:buChar char=""/>
            </a:pPr>
            <a:r>
              <a:rPr lang="en-US" altLang="de-DE" sz="2400" dirty="0">
                <a:solidFill>
                  <a:srgbClr val="333333"/>
                </a:solidFill>
              </a:rPr>
              <a:t>R</a:t>
            </a:r>
            <a:r>
              <a:rPr lang="hr-HR" altLang="de-DE" sz="2400" dirty="0">
                <a:solidFill>
                  <a:srgbClr val="333333"/>
                </a:solidFill>
              </a:rPr>
              <a:t>azlozi</a:t>
            </a:r>
            <a:r>
              <a:rPr lang="en-US" altLang="de-DE" sz="2400" dirty="0">
                <a:solidFill>
                  <a:srgbClr val="333333"/>
                </a:solidFill>
              </a:rPr>
              <a:t>/</a:t>
            </a:r>
            <a:r>
              <a:rPr lang="hr-HR" altLang="de-DE" sz="2400" dirty="0">
                <a:solidFill>
                  <a:srgbClr val="333333"/>
                </a:solidFill>
              </a:rPr>
              <a:t>prednosti</a:t>
            </a:r>
            <a:r>
              <a:rPr lang="en-US" altLang="de-DE" sz="2400" dirty="0">
                <a:solidFill>
                  <a:srgbClr val="333333"/>
                </a:solidFill>
              </a:rPr>
              <a:t>: </a:t>
            </a:r>
            <a:r>
              <a:rPr lang="hr-HR" altLang="de-DE" sz="2400" dirty="0">
                <a:solidFill>
                  <a:srgbClr val="004992"/>
                </a:solidFill>
              </a:rPr>
              <a:t>ušteda vremena</a:t>
            </a:r>
            <a:r>
              <a:rPr lang="en-US" altLang="de-DE" sz="2400" dirty="0">
                <a:solidFill>
                  <a:srgbClr val="004992"/>
                </a:solidFill>
              </a:rPr>
              <a:t>, </a:t>
            </a:r>
            <a:r>
              <a:rPr lang="hr-HR" altLang="de-DE" sz="2400" dirty="0">
                <a:solidFill>
                  <a:srgbClr val="004992"/>
                </a:solidFill>
              </a:rPr>
              <a:t>osjećaj sigurnosti</a:t>
            </a:r>
            <a:r>
              <a:rPr lang="en-US" altLang="de-DE" sz="2400" dirty="0">
                <a:solidFill>
                  <a:srgbClr val="004992"/>
                </a:solidFill>
              </a:rPr>
              <a:t>, </a:t>
            </a:r>
            <a:r>
              <a:rPr lang="hr-HR" altLang="de-DE" sz="2400" dirty="0">
                <a:solidFill>
                  <a:srgbClr val="004992"/>
                </a:solidFill>
              </a:rPr>
              <a:t>možemo izgledati upućeno i kompetentno </a:t>
            </a:r>
            <a:r>
              <a:rPr lang="hr-HR" altLang="de-DE" sz="2400">
                <a:solidFill>
                  <a:srgbClr val="004992"/>
                </a:solidFill>
              </a:rPr>
              <a:t>drugima</a:t>
            </a:r>
            <a:r>
              <a:rPr lang="en-US" altLang="de-DE" sz="2400">
                <a:solidFill>
                  <a:srgbClr val="004992"/>
                </a:solidFill>
              </a:rPr>
              <a:t> (“</a:t>
            </a:r>
            <a:r>
              <a:rPr lang="hr-HR" altLang="de-DE" sz="2400">
                <a:solidFill>
                  <a:srgbClr val="004992"/>
                </a:solidFill>
              </a:rPr>
              <a:t>Loša </a:t>
            </a:r>
            <a:r>
              <a:rPr lang="hr-HR" altLang="de-DE" sz="2400" dirty="0">
                <a:solidFill>
                  <a:srgbClr val="004992"/>
                </a:solidFill>
              </a:rPr>
              <a:t>odluka je bolja nego da ne odlučim </a:t>
            </a:r>
            <a:r>
              <a:rPr lang="hr-HR" altLang="de-DE" sz="2400">
                <a:solidFill>
                  <a:srgbClr val="004992"/>
                </a:solidFill>
              </a:rPr>
              <a:t>ništa</a:t>
            </a:r>
            <a:r>
              <a:rPr lang="en-US" altLang="de-DE" sz="2400">
                <a:solidFill>
                  <a:srgbClr val="004992"/>
                </a:solidFill>
              </a:rPr>
              <a:t>.”)</a:t>
            </a:r>
            <a:endParaRPr lang="en-US" altLang="de-DE" sz="2400" dirty="0">
              <a:solidFill>
                <a:srgbClr val="004992"/>
              </a:solidFill>
            </a:endParaRPr>
          </a:p>
          <a:p>
            <a:pPr marL="342900" indent="-342900">
              <a:buClr>
                <a:srgbClr val="333333"/>
              </a:buClr>
              <a:buFont typeface="WingDings"/>
              <a:buChar char=""/>
            </a:pPr>
            <a:r>
              <a:rPr lang="hr-HR" altLang="de-DE" sz="2400" dirty="0">
                <a:solidFill>
                  <a:srgbClr val="333333"/>
                </a:solidFill>
              </a:rPr>
              <a:t>Mane</a:t>
            </a:r>
            <a:r>
              <a:rPr lang="en-US" altLang="de-DE" sz="2400" dirty="0">
                <a:solidFill>
                  <a:srgbClr val="333333"/>
                </a:solidFill>
              </a:rPr>
              <a:t>: </a:t>
            </a:r>
            <a:r>
              <a:rPr lang="en-US" altLang="de-DE" sz="2400" dirty="0">
                <a:solidFill>
                  <a:srgbClr val="004992"/>
                </a:solidFill>
              </a:rPr>
              <a:t>??? </a:t>
            </a:r>
            <a:r>
              <a:rPr lang="en-US" altLang="de-DE" sz="2400" dirty="0" err="1">
                <a:solidFill>
                  <a:srgbClr val="FFFFFF"/>
                </a:solidFill>
              </a:rPr>
              <a:t>ri</a:t>
            </a:r>
            <a:r>
              <a:rPr lang="hr-HR" altLang="de-DE" sz="2400" dirty="0">
                <a:solidFill>
                  <a:srgbClr val="FFFFFF"/>
                </a:solidFill>
              </a:rPr>
              <a:t>zik za donošenje pogrešne i opasne odluke</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A408DB69-2C7D-473B-8360-257A0892622B}" type="slidenum">
              <a:rPr lang="de-DE" altLang="de-DE" smtClean="0"/>
              <a:pPr/>
              <a:t>3</a:t>
            </a:fld>
            <a:endParaRPr lang="de-DE" altLang="de-DE"/>
          </a:p>
        </p:txBody>
      </p:sp>
    </p:spTree>
    <p:extLst>
      <p:ext uri="{BB962C8B-B14F-4D97-AF65-F5344CB8AC3E}">
        <p14:creationId xmlns:p14="http://schemas.microsoft.com/office/powerpoint/2010/main" val="358767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Brzoplete odluke</a:t>
            </a:r>
          </a:p>
        </p:txBody>
      </p:sp>
      <p:sp>
        <p:nvSpPr>
          <p:cNvPr id="32770" name="Rectangle 2"/>
          <p:cNvSpPr>
            <a:spLocks noGrp="1" noChangeArrowheads="1"/>
          </p:cNvSpPr>
          <p:nvPr>
            <p:ph idx="1"/>
          </p:nvPr>
        </p:nvSpPr>
        <p:spPr/>
        <p:txBody>
          <a:bodyPr>
            <a:noAutofit/>
          </a:bodyPr>
          <a:lstStyle/>
          <a:p>
            <a:pPr algn="l" eaLnBrk="1" hangingPunct="1"/>
            <a:r>
              <a:rPr lang="hr-HR" altLang="de-DE" sz="2400" dirty="0">
                <a:solidFill>
                  <a:srgbClr val="333333"/>
                </a:solidFill>
              </a:rPr>
              <a:t>Često donosimo zaključke bez poznavanja cijele istine</a:t>
            </a:r>
            <a:r>
              <a:rPr lang="en-US" altLang="de-DE" sz="2400" dirty="0">
                <a:solidFill>
                  <a:srgbClr val="333333"/>
                </a:solidFill>
              </a:rPr>
              <a:t>.</a:t>
            </a:r>
          </a:p>
          <a:p>
            <a:pPr marL="342900" indent="-342900" algn="l" eaLnBrk="1" hangingPunct="1">
              <a:buClr>
                <a:srgbClr val="000000"/>
              </a:buClr>
              <a:buFont typeface="WingDings"/>
              <a:buChar char=""/>
            </a:pPr>
            <a:r>
              <a:rPr lang="en-US" altLang="de-DE" sz="2400" dirty="0">
                <a:solidFill>
                  <a:srgbClr val="333333"/>
                </a:solidFill>
              </a:rPr>
              <a:t>R</a:t>
            </a:r>
            <a:r>
              <a:rPr lang="hr-HR" altLang="de-DE" sz="2400" dirty="0">
                <a:solidFill>
                  <a:srgbClr val="333333"/>
                </a:solidFill>
              </a:rPr>
              <a:t>azlozi</a:t>
            </a:r>
            <a:r>
              <a:rPr lang="en-US" altLang="de-DE" sz="2400" dirty="0">
                <a:solidFill>
                  <a:srgbClr val="333333"/>
                </a:solidFill>
              </a:rPr>
              <a:t>/</a:t>
            </a:r>
            <a:r>
              <a:rPr lang="hr-HR" altLang="de-DE" sz="2400" dirty="0">
                <a:solidFill>
                  <a:srgbClr val="333333"/>
                </a:solidFill>
              </a:rPr>
              <a:t>prednosti</a:t>
            </a:r>
            <a:r>
              <a:rPr lang="en-US" altLang="de-DE" sz="2400" dirty="0">
                <a:solidFill>
                  <a:srgbClr val="333333"/>
                </a:solidFill>
              </a:rPr>
              <a:t>: </a:t>
            </a:r>
            <a:r>
              <a:rPr lang="hr-HR" altLang="de-DE" sz="2400" dirty="0">
                <a:solidFill>
                  <a:srgbClr val="004992"/>
                </a:solidFill>
              </a:rPr>
              <a:t>ušteda vremena</a:t>
            </a:r>
            <a:r>
              <a:rPr lang="en-US" altLang="de-DE" sz="2400" dirty="0">
                <a:solidFill>
                  <a:srgbClr val="004992"/>
                </a:solidFill>
              </a:rPr>
              <a:t>, </a:t>
            </a:r>
            <a:r>
              <a:rPr lang="hr-HR" altLang="de-DE" sz="2400" dirty="0">
                <a:solidFill>
                  <a:srgbClr val="004992"/>
                </a:solidFill>
              </a:rPr>
              <a:t>osjećaj sigurnosti</a:t>
            </a:r>
            <a:r>
              <a:rPr lang="en-US" altLang="de-DE" sz="2400" dirty="0">
                <a:solidFill>
                  <a:srgbClr val="004992"/>
                </a:solidFill>
              </a:rPr>
              <a:t>, </a:t>
            </a:r>
            <a:r>
              <a:rPr lang="hr-HR" altLang="de-DE" sz="2400" dirty="0">
                <a:solidFill>
                  <a:srgbClr val="004992"/>
                </a:solidFill>
              </a:rPr>
              <a:t>možemo izgledati upućeno i kompetentno </a:t>
            </a:r>
            <a:r>
              <a:rPr lang="hr-HR" altLang="de-DE" sz="2400">
                <a:solidFill>
                  <a:srgbClr val="004992"/>
                </a:solidFill>
              </a:rPr>
              <a:t>drugima</a:t>
            </a:r>
            <a:r>
              <a:rPr lang="en-US" altLang="de-DE" sz="2400">
                <a:solidFill>
                  <a:srgbClr val="004992"/>
                </a:solidFill>
              </a:rPr>
              <a:t> (“</a:t>
            </a:r>
            <a:r>
              <a:rPr lang="hr-HR" altLang="de-DE" sz="2400">
                <a:solidFill>
                  <a:srgbClr val="004992"/>
                </a:solidFill>
              </a:rPr>
              <a:t>Loša </a:t>
            </a:r>
            <a:r>
              <a:rPr lang="hr-HR" altLang="de-DE" sz="2400" dirty="0">
                <a:solidFill>
                  <a:srgbClr val="004992"/>
                </a:solidFill>
              </a:rPr>
              <a:t>odluka je bolja nego da ne odlučim </a:t>
            </a:r>
            <a:r>
              <a:rPr lang="hr-HR" altLang="de-DE" sz="2400">
                <a:solidFill>
                  <a:srgbClr val="004992"/>
                </a:solidFill>
              </a:rPr>
              <a:t>ništa</a:t>
            </a:r>
            <a:r>
              <a:rPr lang="en-US" altLang="de-DE" sz="2400">
                <a:solidFill>
                  <a:srgbClr val="004992"/>
                </a:solidFill>
              </a:rPr>
              <a:t>.”)</a:t>
            </a:r>
            <a:endParaRPr lang="en-US" altLang="de-DE" sz="2400" dirty="0">
              <a:solidFill>
                <a:srgbClr val="004992"/>
              </a:solidFill>
            </a:endParaRPr>
          </a:p>
          <a:p>
            <a:pPr marL="342900" indent="-342900" algn="l" eaLnBrk="1" hangingPunct="1">
              <a:buClr>
                <a:srgbClr val="000000"/>
              </a:buClr>
              <a:buFont typeface="WingDings"/>
              <a:buChar char=""/>
            </a:pPr>
            <a:r>
              <a:rPr lang="hr-HR" altLang="de-DE" sz="2400" dirty="0">
                <a:solidFill>
                  <a:srgbClr val="333333"/>
                </a:solidFill>
              </a:rPr>
              <a:t>Mane</a:t>
            </a:r>
            <a:r>
              <a:rPr lang="en-US" altLang="de-DE" sz="2400" dirty="0">
                <a:solidFill>
                  <a:srgbClr val="333333"/>
                </a:solidFill>
              </a:rPr>
              <a:t>: </a:t>
            </a:r>
            <a:r>
              <a:rPr lang="en-US" altLang="de-DE" sz="2400" dirty="0" err="1">
                <a:solidFill>
                  <a:srgbClr val="004992"/>
                </a:solidFill>
              </a:rPr>
              <a:t>ri</a:t>
            </a:r>
            <a:r>
              <a:rPr lang="hr-HR" altLang="de-DE" sz="2400" dirty="0">
                <a:solidFill>
                  <a:srgbClr val="004992"/>
                </a:solidFill>
              </a:rPr>
              <a:t>zik za donošenje pogrešne i opasne odluke</a:t>
            </a:r>
            <a:r>
              <a:rPr lang="en-US" altLang="de-DE" sz="2400" dirty="0">
                <a:solidFill>
                  <a:srgbClr val="004992"/>
                </a:solidFill>
              </a:rPr>
              <a:t>...</a:t>
            </a: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A408DB69-2C7D-473B-8360-257A0892622B}" type="slidenum">
              <a:rPr lang="de-DE" altLang="de-DE" smtClean="0"/>
              <a:pPr/>
              <a:t>4</a:t>
            </a:fld>
            <a:endParaRPr lang="de-DE" altLang="de-DE"/>
          </a:p>
        </p:txBody>
      </p:sp>
    </p:spTree>
    <p:extLst>
      <p:ext uri="{BB962C8B-B14F-4D97-AF65-F5344CB8AC3E}">
        <p14:creationId xmlns:p14="http://schemas.microsoft.com/office/powerpoint/2010/main" val="1887776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Prerano zaključivanje</a:t>
            </a:r>
            <a:br>
              <a:rPr lang="en-US" sz="3600">
                <a:solidFill>
                  <a:srgbClr val="004992"/>
                </a:solidFill>
                <a:latin typeface="+mn-lt"/>
                <a:ea typeface="+mn-ea"/>
                <a:cs typeface="+mn-cs"/>
              </a:rPr>
            </a:br>
            <a:r>
              <a:rPr lang="en-US">
                <a:solidFill>
                  <a:srgbClr val="004992"/>
                </a:solidFill>
                <a:latin typeface="+mn-lt"/>
                <a:ea typeface="+mn-ea"/>
                <a:cs typeface="+mn-cs"/>
              </a:rPr>
              <a:t>U kakvim situacijama donosimo zaključke bez znanja cjelokupne istine?</a:t>
            </a:r>
          </a:p>
        </p:txBody>
      </p:sp>
      <p:graphicFrame>
        <p:nvGraphicFramePr>
          <p:cNvPr id="6" name="Group 27"/>
          <p:cNvGraphicFramePr>
            <a:graphicFrameLocks noGrp="1"/>
          </p:cNvGraphicFramePr>
          <p:nvPr>
            <p:extLst>
              <p:ext uri="{D42A27DB-BD31-4B8C-83A1-F6EECF244321}">
                <p14:modId xmlns:p14="http://schemas.microsoft.com/office/powerpoint/2010/main" val="914293569"/>
              </p:ext>
            </p:extLst>
          </p:nvPr>
        </p:nvGraphicFramePr>
        <p:xfrm>
          <a:off x="408955" y="2203704"/>
          <a:ext cx="11376000" cy="430210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Primjer</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ograničen pristup informacijama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neko prethodno iskusvo, iz kojeg generalizujemo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odluka nije bitna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0936EB83-05F0-4C6E-9E73-89E1B7F2BFAA}"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Prerano zaključivanje</a:t>
            </a:r>
            <a:br>
              <a:rPr lang="en-US" sz="3600">
                <a:solidFill>
                  <a:srgbClr val="004992"/>
                </a:solidFill>
                <a:latin typeface="+mn-lt"/>
                <a:ea typeface="+mn-ea"/>
                <a:cs typeface="+mn-cs"/>
              </a:rPr>
            </a:br>
            <a:r>
              <a:rPr lang="en-US">
                <a:solidFill>
                  <a:srgbClr val="004992"/>
                </a:solidFill>
                <a:latin typeface="+mn-lt"/>
                <a:ea typeface="+mn-ea"/>
                <a:cs typeface="+mn-cs"/>
              </a:rPr>
              <a:t>U kakvim situacijama donosimo zaključke bez znanja cjelokupne istine?</a:t>
            </a:r>
          </a:p>
        </p:txBody>
      </p:sp>
      <p:graphicFrame>
        <p:nvGraphicFramePr>
          <p:cNvPr id="6" name="Group 27"/>
          <p:cNvGraphicFramePr>
            <a:graphicFrameLocks noGrp="1"/>
          </p:cNvGraphicFramePr>
          <p:nvPr>
            <p:extLst>
              <p:ext uri="{D42A27DB-BD31-4B8C-83A1-F6EECF244321}">
                <p14:modId xmlns:p14="http://schemas.microsoft.com/office/powerpoint/2010/main" val="1946248898"/>
              </p:ext>
            </p:extLst>
          </p:nvPr>
        </p:nvGraphicFramePr>
        <p:xfrm>
          <a:off x="408955" y="2203704"/>
          <a:ext cx="11376000" cy="430210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Primjer</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ograničen pristup informacijama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Intervju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posao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ograničena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mogućnost</a:t>
                      </a:r>
                      <a:r>
                        <a:rPr kumimoji="0" lang="en-US" sz="2400" b="0" i="0" u="none" strike="noStrike" cap="none" normalizeH="0" baseline="0" dirty="0">
                          <a:ln>
                            <a:noFill/>
                          </a:ln>
                          <a:solidFill>
                            <a:srgbClr val="333333"/>
                          </a:solidFill>
                          <a:effectLst/>
                          <a:latin typeface="Calibri Light"/>
                          <a:cs typeface="Times New Roman" pitchFamily="18" charset="0"/>
                        </a:rPr>
                        <a:t> da se u </a:t>
                      </a:r>
                      <a:r>
                        <a:rPr kumimoji="0" lang="en-US" sz="2400" b="0" i="0" u="none" strike="noStrike" cap="none" normalizeH="0" baseline="0" dirty="0" err="1">
                          <a:ln>
                            <a:noFill/>
                          </a:ln>
                          <a:solidFill>
                            <a:srgbClr val="333333"/>
                          </a:solidFill>
                          <a:effectLst/>
                          <a:latin typeface="Calibri Light"/>
                          <a:cs typeface="Times New Roman" pitchFamily="18" charset="0"/>
                        </a:rPr>
                        <a:t>startu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znaju</a:t>
                      </a:r>
                      <a:r>
                        <a:rPr kumimoji="0" lang="en-US" sz="2400" b="0" i="0" u="none" strike="noStrike" cap="none" normalizeH="0" baseline="0" dirty="0">
                          <a:ln>
                            <a:noFill/>
                          </a:ln>
                          <a:solidFill>
                            <a:srgbClr val="333333"/>
                          </a:solidFill>
                          <a:effectLst/>
                          <a:latin typeface="Calibri Light"/>
                          <a:cs typeface="Times New Roman" pitchFamily="18" charset="0"/>
                        </a:rPr>
                        <a:t> novo </a:t>
                      </a:r>
                      <a:r>
                        <a:rPr kumimoji="0" lang="en-US" sz="2400" b="0" i="0" u="none" strike="noStrike" cap="none" normalizeH="0" baseline="0" dirty="0" err="1">
                          <a:ln>
                            <a:noFill/>
                          </a:ln>
                          <a:solidFill>
                            <a:srgbClr val="333333"/>
                          </a:solidFill>
                          <a:effectLst/>
                          <a:latin typeface="Calibri Light"/>
                          <a:cs typeface="Times New Roman" pitchFamily="18" charset="0"/>
                        </a:rPr>
                        <a:t>radno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mjesto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nove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kolege</a:t>
                      </a:r>
                      <a:r>
                        <a:rPr kumimoji="0" lang="en-US" sz="2400" b="0" i="0" u="none" strike="noStrike" cap="none" normalizeH="0" baseline="0">
                          <a:ln>
                            <a:noFill/>
                          </a:ln>
                          <a:solidFill>
                            <a:srgbClr val="333333"/>
                          </a:solidFill>
                          <a:effectLst/>
                          <a:latin typeface="Calibri Light"/>
                          <a:cs typeface="Times New Roman" pitchFamily="18" charset="0"/>
                        </a:rPr>
                        <a:t> (“kupiti </a:t>
                      </a:r>
                      <a:r>
                        <a:rPr kumimoji="0" lang="en-US" sz="2400" b="0" i="0" u="none" strike="noStrike" cap="none" normalizeH="0" baseline="0" dirty="0" err="1">
                          <a:ln>
                            <a:noFill/>
                          </a:ln>
                          <a:solidFill>
                            <a:srgbClr val="333333"/>
                          </a:solidFill>
                          <a:effectLst/>
                          <a:latin typeface="Calibri Light"/>
                          <a:cs typeface="Times New Roman" pitchFamily="18" charset="0"/>
                        </a:rPr>
                        <a:t>svinju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a:ln>
                            <a:noFill/>
                          </a:ln>
                          <a:solidFill>
                            <a:srgbClr val="333333"/>
                          </a:solidFill>
                          <a:effectLst/>
                          <a:latin typeface="Calibri Light"/>
                          <a:cs typeface="Times New Roman" pitchFamily="18" charset="0"/>
                        </a:rPr>
                        <a:t>u kutiji”).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neko prethodno iskusvo, iz kojeg generalizujemo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odluka nije bitna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0936EB83-05F0-4C6E-9E73-89E1B7F2BFAA}" type="slidenum">
              <a:rPr lang="de-DE" altLang="de-DE" smtClean="0"/>
              <a:pPr/>
              <a:t>6</a:t>
            </a:fld>
            <a:endParaRPr lang="de-DE" altLang="de-DE"/>
          </a:p>
        </p:txBody>
      </p:sp>
    </p:spTree>
    <p:extLst>
      <p:ext uri="{BB962C8B-B14F-4D97-AF65-F5344CB8AC3E}">
        <p14:creationId xmlns:p14="http://schemas.microsoft.com/office/powerpoint/2010/main" val="1586598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Prerano zaključivanje</a:t>
            </a:r>
            <a:br>
              <a:rPr lang="en-US" sz="3600">
                <a:solidFill>
                  <a:srgbClr val="004992"/>
                </a:solidFill>
                <a:latin typeface="+mn-lt"/>
                <a:ea typeface="+mn-ea"/>
                <a:cs typeface="+mn-cs"/>
              </a:rPr>
            </a:br>
            <a:r>
              <a:rPr lang="en-US">
                <a:solidFill>
                  <a:srgbClr val="004992"/>
                </a:solidFill>
                <a:latin typeface="+mn-lt"/>
                <a:ea typeface="+mn-ea"/>
                <a:cs typeface="+mn-cs"/>
              </a:rPr>
              <a:t>U kakvim situacijama donosimo zaključke bez znanja cjelokupne istine?</a:t>
            </a:r>
          </a:p>
        </p:txBody>
      </p:sp>
      <p:graphicFrame>
        <p:nvGraphicFramePr>
          <p:cNvPr id="6" name="Group 27"/>
          <p:cNvGraphicFramePr>
            <a:graphicFrameLocks noGrp="1"/>
          </p:cNvGraphicFramePr>
          <p:nvPr>
            <p:extLst>
              <p:ext uri="{D42A27DB-BD31-4B8C-83A1-F6EECF244321}">
                <p14:modId xmlns:p14="http://schemas.microsoft.com/office/powerpoint/2010/main" val="1505222508"/>
              </p:ext>
            </p:extLst>
          </p:nvPr>
        </p:nvGraphicFramePr>
        <p:xfrm>
          <a:off x="408955" y="2203704"/>
          <a:ext cx="11376000" cy="430210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Primjer</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ograničen pristup informacijama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Intervju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posao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ograničena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mogućnost</a:t>
                      </a:r>
                      <a:r>
                        <a:rPr kumimoji="0" lang="en-US" sz="2400" b="0" i="0" u="none" strike="noStrike" cap="none" normalizeH="0" baseline="0" dirty="0">
                          <a:ln>
                            <a:noFill/>
                          </a:ln>
                          <a:solidFill>
                            <a:srgbClr val="333333"/>
                          </a:solidFill>
                          <a:effectLst/>
                          <a:latin typeface="Calibri Light"/>
                          <a:cs typeface="Times New Roman" pitchFamily="18" charset="0"/>
                        </a:rPr>
                        <a:t> da se u </a:t>
                      </a:r>
                      <a:r>
                        <a:rPr kumimoji="0" lang="en-US" sz="2400" b="0" i="0" u="none" strike="noStrike" cap="none" normalizeH="0" baseline="0" dirty="0" err="1">
                          <a:ln>
                            <a:noFill/>
                          </a:ln>
                          <a:solidFill>
                            <a:srgbClr val="333333"/>
                          </a:solidFill>
                          <a:effectLst/>
                          <a:latin typeface="Calibri Light"/>
                          <a:cs typeface="Times New Roman" pitchFamily="18" charset="0"/>
                        </a:rPr>
                        <a:t>startu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znaju</a:t>
                      </a:r>
                      <a:r>
                        <a:rPr kumimoji="0" lang="en-US" sz="2400" b="0" i="0" u="none" strike="noStrike" cap="none" normalizeH="0" baseline="0" dirty="0">
                          <a:ln>
                            <a:noFill/>
                          </a:ln>
                          <a:solidFill>
                            <a:srgbClr val="333333"/>
                          </a:solidFill>
                          <a:effectLst/>
                          <a:latin typeface="Calibri Light"/>
                          <a:cs typeface="Times New Roman" pitchFamily="18" charset="0"/>
                        </a:rPr>
                        <a:t> novo </a:t>
                      </a:r>
                      <a:r>
                        <a:rPr kumimoji="0" lang="en-US" sz="2400" b="0" i="0" u="none" strike="noStrike" cap="none" normalizeH="0" baseline="0" dirty="0" err="1">
                          <a:ln>
                            <a:noFill/>
                          </a:ln>
                          <a:solidFill>
                            <a:srgbClr val="333333"/>
                          </a:solidFill>
                          <a:effectLst/>
                          <a:latin typeface="Calibri Light"/>
                          <a:cs typeface="Times New Roman" pitchFamily="18" charset="0"/>
                        </a:rPr>
                        <a:t>radno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mjesto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nove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kolege</a:t>
                      </a:r>
                      <a:r>
                        <a:rPr kumimoji="0" lang="en-US" sz="2400" b="0" i="0" u="none" strike="noStrike" cap="none" normalizeH="0" baseline="0">
                          <a:ln>
                            <a:noFill/>
                          </a:ln>
                          <a:solidFill>
                            <a:srgbClr val="333333"/>
                          </a:solidFill>
                          <a:effectLst/>
                          <a:latin typeface="Calibri Light"/>
                          <a:cs typeface="Times New Roman" pitchFamily="18" charset="0"/>
                        </a:rPr>
                        <a:t> (“kupiti </a:t>
                      </a:r>
                      <a:r>
                        <a:rPr kumimoji="0" lang="en-US" sz="2400" b="0" i="0" u="none" strike="noStrike" cap="none" normalizeH="0" baseline="0" dirty="0" err="1">
                          <a:ln>
                            <a:noFill/>
                          </a:ln>
                          <a:solidFill>
                            <a:srgbClr val="333333"/>
                          </a:solidFill>
                          <a:effectLst/>
                          <a:latin typeface="Calibri Light"/>
                          <a:cs typeface="Times New Roman" pitchFamily="18" charset="0"/>
                        </a:rPr>
                        <a:t>svinju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a:ln>
                            <a:noFill/>
                          </a:ln>
                          <a:solidFill>
                            <a:srgbClr val="333333"/>
                          </a:solidFill>
                          <a:effectLst/>
                          <a:latin typeface="Calibri Light"/>
                          <a:cs typeface="Times New Roman" pitchFamily="18" charset="0"/>
                        </a:rPr>
                        <a:t>u kutiji”).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neko prethodno iskusvo, iz kojeg generalizujemo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Prevelika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generalizacija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može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voditi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predrasudi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vidio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jedno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vidio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sve</a:t>
                      </a:r>
                      <a:r>
                        <a:rPr kumimoji="0" lang="en-US" sz="2400" b="0" i="0" u="none" strike="noStrike" cap="none" normalizeH="0" baseline="0" dirty="0">
                          <a:ln>
                            <a:noFill/>
                          </a:ln>
                          <a:solidFill>
                            <a:srgbClr val="333333"/>
                          </a:solidFill>
                          <a:effectLst/>
                          <a:latin typeface="Calibri Light"/>
                          <a:cs typeface="Times New Roman" pitchFamily="18" charset="0"/>
                        </a:rPr>
                        <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odluka nije bitna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0936EB83-05F0-4C6E-9E73-89E1B7F2BFAA}" type="slidenum">
              <a:rPr lang="de-DE" altLang="de-DE" smtClean="0"/>
              <a:pPr/>
              <a:t>7</a:t>
            </a:fld>
            <a:endParaRPr lang="de-DE" altLang="de-DE"/>
          </a:p>
        </p:txBody>
      </p:sp>
    </p:spTree>
    <p:extLst>
      <p:ext uri="{BB962C8B-B14F-4D97-AF65-F5344CB8AC3E}">
        <p14:creationId xmlns:p14="http://schemas.microsoft.com/office/powerpoint/2010/main" val="1794333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err="1">
                <a:solidFill>
                  <a:srgbClr val="004992"/>
                </a:solidFill>
                <a:latin typeface="+mn-lt"/>
                <a:ea typeface="+mn-ea"/>
                <a:cs typeface="+mn-cs"/>
              </a:rPr>
              <a:t>Prerano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zaključivanje</a:t>
            </a:r>
            <a:br>
              <a:rPr lang="en-US" sz="3600" dirty="0">
                <a:solidFill>
                  <a:srgbClr val="004992"/>
                </a:solidFill>
                <a:latin typeface="+mn-lt"/>
                <a:ea typeface="+mn-ea"/>
                <a:cs typeface="+mn-cs"/>
              </a:rPr>
            </a:br>
            <a:r>
              <a:rPr lang="en-US" dirty="0">
                <a:solidFill>
                  <a:srgbClr val="004992"/>
                </a:solidFill>
                <a:latin typeface="+mn-lt"/>
                <a:ea typeface="+mn-ea"/>
                <a:cs typeface="+mn-cs"/>
              </a:rPr>
              <a:t>U </a:t>
            </a:r>
            <a:r>
              <a:rPr lang="en-US" dirty="0" err="1">
                <a:solidFill>
                  <a:srgbClr val="004992"/>
                </a:solidFill>
                <a:latin typeface="+mn-lt"/>
                <a:ea typeface="+mn-ea"/>
                <a:cs typeface="+mn-cs"/>
              </a:rPr>
              <a:t>kakvim</a:t>
            </a:r>
            <a:r>
              <a:rPr lang="en-US" dirty="0">
                <a:solidFill>
                  <a:srgbClr val="004992"/>
                </a:solidFill>
                <a:latin typeface="+mn-lt"/>
                <a:ea typeface="+mn-ea"/>
                <a:cs typeface="+mn-cs"/>
              </a:rPr>
              <a:t> </a:t>
            </a:r>
            <a:r>
              <a:rPr lang="en-US" dirty="0" err="1">
                <a:solidFill>
                  <a:srgbClr val="004992"/>
                </a:solidFill>
                <a:latin typeface="+mn-lt"/>
                <a:ea typeface="+mn-ea"/>
                <a:cs typeface="+mn-cs"/>
              </a:rPr>
              <a:t>situacijama</a:t>
            </a:r>
            <a:r>
              <a:rPr lang="en-US" dirty="0">
                <a:solidFill>
                  <a:srgbClr val="004992"/>
                </a:solidFill>
                <a:latin typeface="+mn-lt"/>
                <a:ea typeface="+mn-ea"/>
                <a:cs typeface="+mn-cs"/>
              </a:rPr>
              <a:t> </a:t>
            </a:r>
            <a:r>
              <a:rPr lang="en-US" dirty="0" err="1">
                <a:solidFill>
                  <a:srgbClr val="004992"/>
                </a:solidFill>
                <a:latin typeface="+mn-lt"/>
                <a:ea typeface="+mn-ea"/>
                <a:cs typeface="+mn-cs"/>
              </a:rPr>
              <a:t>donosimo</a:t>
            </a:r>
            <a:r>
              <a:rPr lang="en-US" dirty="0">
                <a:solidFill>
                  <a:srgbClr val="004992"/>
                </a:solidFill>
                <a:latin typeface="+mn-lt"/>
                <a:ea typeface="+mn-ea"/>
                <a:cs typeface="+mn-cs"/>
              </a:rPr>
              <a:t> </a:t>
            </a:r>
            <a:r>
              <a:rPr lang="en-US" dirty="0" err="1">
                <a:solidFill>
                  <a:srgbClr val="004992"/>
                </a:solidFill>
                <a:latin typeface="+mn-lt"/>
                <a:ea typeface="+mn-ea"/>
                <a:cs typeface="+mn-cs"/>
              </a:rPr>
              <a:t>zaključke</a:t>
            </a:r>
            <a:r>
              <a:rPr lang="en-US" dirty="0">
                <a:solidFill>
                  <a:srgbClr val="004992"/>
                </a:solidFill>
                <a:latin typeface="+mn-lt"/>
                <a:ea typeface="+mn-ea"/>
                <a:cs typeface="+mn-cs"/>
              </a:rPr>
              <a:t> bez </a:t>
            </a:r>
            <a:r>
              <a:rPr lang="en-US" dirty="0" err="1">
                <a:solidFill>
                  <a:srgbClr val="004992"/>
                </a:solidFill>
                <a:latin typeface="+mn-lt"/>
                <a:ea typeface="+mn-ea"/>
                <a:cs typeface="+mn-cs"/>
              </a:rPr>
              <a:t>znanja</a:t>
            </a:r>
            <a:r>
              <a:rPr lang="en-US" dirty="0">
                <a:solidFill>
                  <a:srgbClr val="004992"/>
                </a:solidFill>
                <a:latin typeface="+mn-lt"/>
                <a:ea typeface="+mn-ea"/>
                <a:cs typeface="+mn-cs"/>
              </a:rPr>
              <a:t> </a:t>
            </a:r>
            <a:r>
              <a:rPr lang="en-US" dirty="0" err="1">
                <a:solidFill>
                  <a:srgbClr val="004992"/>
                </a:solidFill>
                <a:latin typeface="+mn-lt"/>
                <a:ea typeface="+mn-ea"/>
                <a:cs typeface="+mn-cs"/>
              </a:rPr>
              <a:t>cjelokupne</a:t>
            </a:r>
            <a:r>
              <a:rPr lang="en-US" dirty="0">
                <a:solidFill>
                  <a:srgbClr val="004992"/>
                </a:solidFill>
                <a:latin typeface="+mn-lt"/>
                <a:ea typeface="+mn-ea"/>
                <a:cs typeface="+mn-cs"/>
              </a:rPr>
              <a:t> </a:t>
            </a:r>
            <a:r>
              <a:rPr lang="en-US" dirty="0" err="1">
                <a:solidFill>
                  <a:srgbClr val="004992"/>
                </a:solidFill>
                <a:latin typeface="+mn-lt"/>
                <a:ea typeface="+mn-ea"/>
                <a:cs typeface="+mn-cs"/>
              </a:rPr>
              <a:t>istine</a:t>
            </a:r>
            <a:r>
              <a:rPr lang="en-US" dirty="0">
                <a:solidFill>
                  <a:srgbClr val="004992"/>
                </a:solidFill>
                <a:latin typeface="+mn-lt"/>
                <a:ea typeface="+mn-ea"/>
                <a:cs typeface="+mn-cs"/>
              </a:rPr>
              <a:t>?</a:t>
            </a: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0936EB83-05F0-4C6E-9E73-89E1B7F2BFAA}" type="slidenum">
              <a:rPr lang="de-DE" altLang="de-DE" smtClean="0"/>
              <a:pPr/>
              <a:t>8</a:t>
            </a:fld>
            <a:endParaRPr lang="de-DE" altLang="de-DE"/>
          </a:p>
        </p:txBody>
      </p:sp>
      <p:graphicFrame>
        <p:nvGraphicFramePr>
          <p:cNvPr id="6" name="Group 27"/>
          <p:cNvGraphicFramePr>
            <a:graphicFrameLocks noGrp="1"/>
          </p:cNvGraphicFramePr>
          <p:nvPr>
            <p:extLst>
              <p:ext uri="{D42A27DB-BD31-4B8C-83A1-F6EECF244321}">
                <p14:modId xmlns:p14="http://schemas.microsoft.com/office/powerpoint/2010/main" val="472430118"/>
              </p:ext>
            </p:extLst>
          </p:nvPr>
        </p:nvGraphicFramePr>
        <p:xfrm>
          <a:off x="408955" y="2203704"/>
          <a:ext cx="11376000" cy="430210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Primjer</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ograničen pristup informacijama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Intervju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posao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ograničena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mogućnost</a:t>
                      </a:r>
                      <a:r>
                        <a:rPr kumimoji="0" lang="en-US" sz="2400" b="0" i="0" u="none" strike="noStrike" cap="none" normalizeH="0" baseline="0" dirty="0">
                          <a:ln>
                            <a:noFill/>
                          </a:ln>
                          <a:solidFill>
                            <a:srgbClr val="333333"/>
                          </a:solidFill>
                          <a:effectLst/>
                          <a:latin typeface="Calibri Light"/>
                          <a:cs typeface="Times New Roman" pitchFamily="18" charset="0"/>
                        </a:rPr>
                        <a:t> da se u </a:t>
                      </a:r>
                      <a:r>
                        <a:rPr kumimoji="0" lang="en-US" sz="2400" b="0" i="0" u="none" strike="noStrike" cap="none" normalizeH="0" baseline="0" dirty="0" err="1">
                          <a:ln>
                            <a:noFill/>
                          </a:ln>
                          <a:solidFill>
                            <a:srgbClr val="333333"/>
                          </a:solidFill>
                          <a:effectLst/>
                          <a:latin typeface="Calibri Light"/>
                          <a:cs typeface="Times New Roman" pitchFamily="18" charset="0"/>
                        </a:rPr>
                        <a:t>startu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znaju</a:t>
                      </a:r>
                      <a:r>
                        <a:rPr kumimoji="0" lang="en-US" sz="2400" b="0" i="0" u="none" strike="noStrike" cap="none" normalizeH="0" baseline="0" dirty="0">
                          <a:ln>
                            <a:noFill/>
                          </a:ln>
                          <a:solidFill>
                            <a:srgbClr val="333333"/>
                          </a:solidFill>
                          <a:effectLst/>
                          <a:latin typeface="Calibri Light"/>
                          <a:cs typeface="Times New Roman" pitchFamily="18" charset="0"/>
                        </a:rPr>
                        <a:t> novo </a:t>
                      </a:r>
                      <a:r>
                        <a:rPr kumimoji="0" lang="en-US" sz="2400" b="0" i="0" u="none" strike="noStrike" cap="none" normalizeH="0" baseline="0" dirty="0" err="1">
                          <a:ln>
                            <a:noFill/>
                          </a:ln>
                          <a:solidFill>
                            <a:srgbClr val="333333"/>
                          </a:solidFill>
                          <a:effectLst/>
                          <a:latin typeface="Calibri Light"/>
                          <a:cs typeface="Times New Roman" pitchFamily="18" charset="0"/>
                        </a:rPr>
                        <a:t>radno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mjesto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nove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kolege</a:t>
                      </a:r>
                      <a:r>
                        <a:rPr kumimoji="0" lang="en-US" sz="2400" b="0" i="0" u="none" strike="noStrike" cap="none" normalizeH="0" baseline="0">
                          <a:ln>
                            <a:noFill/>
                          </a:ln>
                          <a:solidFill>
                            <a:srgbClr val="333333"/>
                          </a:solidFill>
                          <a:effectLst/>
                          <a:latin typeface="Calibri Light"/>
                          <a:cs typeface="Times New Roman" pitchFamily="18" charset="0"/>
                        </a:rPr>
                        <a:t> (“kupiti </a:t>
                      </a:r>
                      <a:r>
                        <a:rPr kumimoji="0" lang="en-US" sz="2400" b="0" i="0" u="none" strike="noStrike" cap="none" normalizeH="0" baseline="0" dirty="0" err="1">
                          <a:ln>
                            <a:noFill/>
                          </a:ln>
                          <a:solidFill>
                            <a:srgbClr val="333333"/>
                          </a:solidFill>
                          <a:effectLst/>
                          <a:latin typeface="Calibri Light"/>
                          <a:cs typeface="Times New Roman" pitchFamily="18" charset="0"/>
                        </a:rPr>
                        <a:t>svinju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a:ln>
                            <a:noFill/>
                          </a:ln>
                          <a:solidFill>
                            <a:srgbClr val="333333"/>
                          </a:solidFill>
                          <a:effectLst/>
                          <a:latin typeface="Calibri Light"/>
                          <a:cs typeface="Times New Roman" pitchFamily="18" charset="0"/>
                        </a:rPr>
                        <a:t>u kutiji”).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neko prethodno iskusvo, iz kojeg generalizujemo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Prevelika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generalizacija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može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voditi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predrasudi</a:t>
                      </a:r>
                      <a:r>
                        <a:rPr kumimoji="0" lang="en-US" sz="2400" b="0" i="0" u="none" strike="noStrike" cap="none" normalizeH="0" baseline="0">
                          <a:ln>
                            <a:noFill/>
                          </a:ln>
                          <a:solidFill>
                            <a:srgbClr val="333333"/>
                          </a:solidFill>
                          <a:effectLst/>
                          <a:latin typeface="Calibri Light"/>
                          <a:cs typeface="Times New Roman" pitchFamily="18" charset="0"/>
                        </a:rPr>
                        <a:t> (“vidio </a:t>
                      </a:r>
                      <a:r>
                        <a:rPr kumimoji="0" lang="en-US" sz="2400" b="0" i="0" u="none" strike="noStrike" cap="none" normalizeH="0" baseline="0" dirty="0" err="1">
                          <a:ln>
                            <a:noFill/>
                          </a:ln>
                          <a:solidFill>
                            <a:srgbClr val="333333"/>
                          </a:solidFill>
                          <a:effectLst/>
                          <a:latin typeface="Calibri Light"/>
                          <a:cs typeface="Times New Roman" pitchFamily="18" charset="0"/>
                        </a:rPr>
                        <a:t>jedno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vidio</a:t>
                      </a:r>
                      <a:r>
                        <a:rPr kumimoji="0" lang="en-US" sz="2400" b="0" i="0" u="none" strike="noStrike" cap="none" normalizeH="0" baseline="0">
                          <a:ln>
                            <a:noFill/>
                          </a:ln>
                          <a:solidFill>
                            <a:srgbClr val="333333"/>
                          </a:solidFill>
                          <a:effectLst/>
                          <a:latin typeface="Calibri Light"/>
                          <a:cs typeface="Times New Roman" pitchFamily="18" charset="0"/>
                        </a:rPr>
                        <a:t> sve”).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odluka nije bitna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Biranje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kolača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boje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čarapa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vrste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ručka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itd</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63378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Brzoplete odluke “u akciji”</a:t>
            </a:r>
          </a:p>
        </p:txBody>
      </p:sp>
      <p:graphicFrame>
        <p:nvGraphicFramePr>
          <p:cNvPr id="9" name="Group 152"/>
          <p:cNvGraphicFramePr>
            <a:graphicFrameLocks noGrp="1"/>
          </p:cNvGraphicFramePr>
          <p:nvPr>
            <p:extLst>
              <p:ext uri="{D42A27DB-BD31-4B8C-83A1-F6EECF244321}">
                <p14:modId xmlns:p14="http://schemas.microsoft.com/office/powerpoint/2010/main" val="2582895871"/>
              </p:ext>
            </p:extLst>
          </p:nvPr>
        </p:nvGraphicFramePr>
        <p:xfrm>
          <a:off x="408955" y="2203704"/>
          <a:ext cx="11376000" cy="4462526"/>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Domen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333333"/>
                          </a:solidFill>
                          <a:effectLst/>
                          <a:latin typeface="Calibri Light"/>
                          <a:cs typeface="Times New Roman" pitchFamily="18" charset="0"/>
                        </a:rPr>
                        <a:t>Primjer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2000" kern="1200" dirty="0" err="1">
                          <a:solidFill>
                            <a:schemeClr val="dk1"/>
                          </a:solidFill>
                          <a:effectLst/>
                          <a:latin typeface="+mn-lt"/>
                          <a:ea typeface="+mn-ea"/>
                          <a:cs typeface="+mn-cs"/>
                        </a:rPr>
                        <a:t>Godine</a:t>
                      </a:r>
                      <a:r>
                        <a:rPr lang="de-DE" sz="2000" kern="1200" dirty="0">
                          <a:solidFill>
                            <a:schemeClr val="dk1"/>
                          </a:solidFill>
                          <a:effectLst/>
                          <a:latin typeface="+mn-lt"/>
                          <a:ea typeface="+mn-ea"/>
                          <a:cs typeface="+mn-cs"/>
                        </a:rPr>
                        <a:t> 1983. </a:t>
                      </a:r>
                      <a:r>
                        <a:rPr lang="de-DE" sz="2000" kern="1200" dirty="0" err="1">
                          <a:solidFill>
                            <a:schemeClr val="dk1"/>
                          </a:solidFill>
                          <a:effectLst/>
                          <a:latin typeface="+mn-lt"/>
                          <a:ea typeface="+mn-ea"/>
                          <a:cs typeface="+mn-cs"/>
                        </a:rPr>
                        <a:t>njemački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časopis</a:t>
                      </a:r>
                      <a:r>
                        <a:rPr lang="de-DE" sz="2000" kern="1200" dirty="0">
                          <a:solidFill>
                            <a:schemeClr val="dk1"/>
                          </a:solidFill>
                          <a:effectLst/>
                          <a:latin typeface="+mn-lt"/>
                          <a:ea typeface="+mn-ea"/>
                          <a:cs typeface="+mn-cs"/>
                        </a:rPr>
                        <a:t> Stern (na </a:t>
                      </a:r>
                      <a:r>
                        <a:rPr lang="de-DE" sz="2000" kern="1200" dirty="0" err="1">
                          <a:solidFill>
                            <a:schemeClr val="dk1"/>
                          </a:solidFill>
                          <a:effectLst/>
                          <a:latin typeface="+mn-lt"/>
                          <a:ea typeface="+mn-ea"/>
                          <a:cs typeface="+mn-cs"/>
                        </a:rPr>
                        <a:t>njemačkom</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znači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zvijezda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objavio</a:t>
                      </a:r>
                      <a:r>
                        <a:rPr lang="de-DE" sz="2000" kern="1200" dirty="0">
                          <a:solidFill>
                            <a:schemeClr val="dk1"/>
                          </a:solidFill>
                          <a:effectLst/>
                          <a:latin typeface="+mn-lt"/>
                          <a:ea typeface="+mn-ea"/>
                          <a:cs typeface="+mn-cs"/>
                        </a:rPr>
                        <a:t> je </a:t>
                      </a:r>
                      <a:r>
                        <a:rPr lang="de-DE" sz="2000" kern="1200" dirty="0" err="1">
                          <a:solidFill>
                            <a:schemeClr val="dk1"/>
                          </a:solidFill>
                          <a:effectLst/>
                          <a:latin typeface="+mn-lt"/>
                          <a:ea typeface="+mn-ea"/>
                          <a:cs typeface="+mn-cs"/>
                        </a:rPr>
                        <a:t>navodne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tajne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dnevnike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Adolfa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Hitlera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vođe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nacističkog</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režima</a:t>
                      </a:r>
                      <a:r>
                        <a:rPr lang="de-DE" sz="2000" kern="1200" dirty="0">
                          <a:solidFill>
                            <a:schemeClr val="dk1"/>
                          </a:solidFill>
                          <a:effectLst/>
                          <a:latin typeface="+mn-lt"/>
                          <a:ea typeface="+mn-ea"/>
                          <a:cs typeface="+mn-cs"/>
                        </a:rPr>
                        <a:t> u </a:t>
                      </a:r>
                      <a:r>
                        <a:rPr lang="de-DE" sz="2000" kern="1200" dirty="0" err="1">
                          <a:solidFill>
                            <a:schemeClr val="dk1"/>
                          </a:solidFill>
                          <a:effectLst/>
                          <a:latin typeface="+mn-lt"/>
                          <a:ea typeface="+mn-ea"/>
                          <a:cs typeface="+mn-cs"/>
                        </a:rPr>
                        <a:t>Njemačkoj</a:t>
                      </a:r>
                      <a:r>
                        <a:rPr lang="de-DE" sz="2000" kern="1200" dirty="0">
                          <a:solidFill>
                            <a:schemeClr val="dk1"/>
                          </a:solidFill>
                          <a:effectLst/>
                          <a:latin typeface="+mn-lt"/>
                          <a:ea typeface="+mn-ea"/>
                          <a:cs typeface="+mn-cs"/>
                        </a:rPr>
                        <a:t> (1933-1945). </a:t>
                      </a:r>
                      <a:r>
                        <a:rPr lang="de-DE" sz="2000" kern="1200" dirty="0" err="1">
                          <a:solidFill>
                            <a:schemeClr val="dk1"/>
                          </a:solidFill>
                          <a:effectLst/>
                          <a:latin typeface="+mn-lt"/>
                          <a:ea typeface="+mn-ea"/>
                          <a:cs typeface="+mn-cs"/>
                        </a:rPr>
                        <a:t>Časopis</a:t>
                      </a:r>
                      <a:r>
                        <a:rPr lang="de-DE" sz="2000" kern="1200" dirty="0">
                          <a:solidFill>
                            <a:schemeClr val="dk1"/>
                          </a:solidFill>
                          <a:effectLst/>
                          <a:latin typeface="+mn-lt"/>
                          <a:ea typeface="+mn-ea"/>
                          <a:cs typeface="+mn-cs"/>
                        </a:rPr>
                        <a:t> je </a:t>
                      </a:r>
                      <a:r>
                        <a:rPr lang="de-DE" sz="2000" kern="1200" dirty="0" err="1">
                          <a:solidFill>
                            <a:schemeClr val="dk1"/>
                          </a:solidFill>
                          <a:effectLst/>
                          <a:latin typeface="+mn-lt"/>
                          <a:ea typeface="+mn-ea"/>
                          <a:cs typeface="+mn-cs"/>
                        </a:rPr>
                        <a:t>za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njih</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platio</a:t>
                      </a:r>
                      <a:r>
                        <a:rPr lang="de-DE" sz="2000" kern="1200" dirty="0">
                          <a:solidFill>
                            <a:schemeClr val="dk1"/>
                          </a:solidFill>
                          <a:effectLst/>
                          <a:latin typeface="+mn-lt"/>
                          <a:ea typeface="+mn-ea"/>
                          <a:cs typeface="+mn-cs"/>
                        </a:rPr>
                        <a:t> 9,3 </a:t>
                      </a:r>
                      <a:r>
                        <a:rPr lang="de-DE" sz="2000" kern="1200" dirty="0" err="1">
                          <a:solidFill>
                            <a:schemeClr val="dk1"/>
                          </a:solidFill>
                          <a:effectLst/>
                          <a:latin typeface="+mn-lt"/>
                          <a:ea typeface="+mn-ea"/>
                          <a:cs typeface="+mn-cs"/>
                        </a:rPr>
                        <a:t>miliona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njemačkih</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maraka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oko</a:t>
                      </a:r>
                      <a:r>
                        <a:rPr lang="de-DE" sz="2000" kern="1200" dirty="0">
                          <a:solidFill>
                            <a:schemeClr val="dk1"/>
                          </a:solidFill>
                          <a:effectLst/>
                          <a:latin typeface="+mn-lt"/>
                          <a:ea typeface="+mn-ea"/>
                          <a:cs typeface="+mn-cs"/>
                        </a:rPr>
                        <a:t> 5 </a:t>
                      </a:r>
                      <a:r>
                        <a:rPr lang="de-DE" sz="2000" kern="1200" dirty="0" err="1">
                          <a:solidFill>
                            <a:schemeClr val="dk1"/>
                          </a:solidFill>
                          <a:effectLst/>
                          <a:latin typeface="+mn-lt"/>
                          <a:ea typeface="+mn-ea"/>
                          <a:cs typeface="+mn-cs"/>
                        </a:rPr>
                        <a:t>miliona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eura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iako</a:t>
                      </a:r>
                      <a:r>
                        <a:rPr lang="de-DE" sz="2000" kern="1200" dirty="0">
                          <a:solidFill>
                            <a:schemeClr val="dk1"/>
                          </a:solidFill>
                          <a:effectLst/>
                          <a:latin typeface="+mn-lt"/>
                          <a:ea typeface="+mn-ea"/>
                          <a:cs typeface="+mn-cs"/>
                        </a:rPr>
                        <a:t> je </a:t>
                      </a:r>
                      <a:r>
                        <a:rPr lang="de-DE" sz="2000" kern="1200" dirty="0" err="1">
                          <a:solidFill>
                            <a:schemeClr val="dk1"/>
                          </a:solidFill>
                          <a:effectLst/>
                          <a:latin typeface="+mn-lt"/>
                          <a:ea typeface="+mn-ea"/>
                          <a:cs typeface="+mn-cs"/>
                        </a:rPr>
                        <a:t>bilo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ranih</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indicija</a:t>
                      </a:r>
                      <a:r>
                        <a:rPr lang="de-DE" sz="2000" kern="1200" dirty="0">
                          <a:solidFill>
                            <a:schemeClr val="dk1"/>
                          </a:solidFill>
                          <a:effectLst/>
                          <a:latin typeface="+mn-lt"/>
                          <a:ea typeface="+mn-ea"/>
                          <a:cs typeface="+mn-cs"/>
                        </a:rPr>
                        <a:t> o </a:t>
                      </a:r>
                      <a:r>
                        <a:rPr lang="de-DE" sz="2000" kern="1200" dirty="0" err="1">
                          <a:solidFill>
                            <a:schemeClr val="dk1"/>
                          </a:solidFill>
                          <a:effectLst/>
                          <a:latin typeface="+mn-lt"/>
                          <a:ea typeface="+mn-ea"/>
                          <a:cs typeface="+mn-cs"/>
                        </a:rPr>
                        <a:t>falsifikatu</a:t>
                      </a:r>
                      <a:r>
                        <a:rPr lang="de-DE" sz="2000" kern="1200" dirty="0">
                          <a:solidFill>
                            <a:schemeClr val="dk1"/>
                          </a:solidFill>
                          <a:effectLst/>
                          <a:latin typeface="+mn-lt"/>
                          <a:ea typeface="+mn-ea"/>
                          <a:cs typeface="+mn-cs"/>
                        </a:rPr>
                        <a:t>. Na </a:t>
                      </a:r>
                      <a:r>
                        <a:rPr lang="de-DE" sz="2000" kern="1200" dirty="0" err="1">
                          <a:solidFill>
                            <a:schemeClr val="dk1"/>
                          </a:solidFill>
                          <a:effectLst/>
                          <a:latin typeface="+mn-lt"/>
                          <a:ea typeface="+mn-ea"/>
                          <a:cs typeface="+mn-cs"/>
                        </a:rPr>
                        <a:t>primjer</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pjesma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koju</a:t>
                      </a:r>
                      <a:r>
                        <a:rPr lang="de-DE" sz="2000" kern="1200" dirty="0">
                          <a:solidFill>
                            <a:schemeClr val="dk1"/>
                          </a:solidFill>
                          <a:effectLst/>
                          <a:latin typeface="+mn-lt"/>
                          <a:ea typeface="+mn-ea"/>
                          <a:cs typeface="+mn-cs"/>
                        </a:rPr>
                        <a:t> je – </a:t>
                      </a:r>
                      <a:r>
                        <a:rPr lang="de-DE" sz="2000" kern="1200" dirty="0" err="1">
                          <a:solidFill>
                            <a:schemeClr val="dk1"/>
                          </a:solidFill>
                          <a:effectLst/>
                          <a:latin typeface="+mn-lt"/>
                          <a:ea typeface="+mn-ea"/>
                          <a:cs typeface="+mn-cs"/>
                        </a:rPr>
                        <a:t>prema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dnevnicima</a:t>
                      </a:r>
                      <a:r>
                        <a:rPr lang="de-DE" sz="2000" kern="1200" dirty="0">
                          <a:solidFill>
                            <a:schemeClr val="dk1"/>
                          </a:solidFill>
                          <a:effectLst/>
                          <a:latin typeface="+mn-lt"/>
                          <a:ea typeface="+mn-ea"/>
                          <a:cs typeface="+mn-cs"/>
                        </a:rPr>
                        <a:t> – </a:t>
                      </a:r>
                      <a:r>
                        <a:rPr lang="de-DE" sz="2000" kern="1200" dirty="0" err="1">
                          <a:solidFill>
                            <a:schemeClr val="dk1"/>
                          </a:solidFill>
                          <a:effectLst/>
                          <a:latin typeface="+mn-lt"/>
                          <a:ea typeface="+mn-ea"/>
                          <a:cs typeface="+mn-cs"/>
                        </a:rPr>
                        <a:t>napisao</a:t>
                      </a:r>
                      <a:r>
                        <a:rPr lang="de-DE" sz="2000" kern="1200" dirty="0">
                          <a:solidFill>
                            <a:schemeClr val="dk1"/>
                          </a:solidFill>
                          <a:effectLst/>
                          <a:latin typeface="+mn-lt"/>
                          <a:ea typeface="+mn-ea"/>
                          <a:cs typeface="+mn-cs"/>
                        </a:rPr>
                        <a:t> Hitler, </a:t>
                      </a:r>
                      <a:r>
                        <a:rPr lang="de-DE" sz="2000" kern="1200" dirty="0" err="1">
                          <a:solidFill>
                            <a:schemeClr val="dk1"/>
                          </a:solidFill>
                          <a:effectLst/>
                          <a:latin typeface="+mn-lt"/>
                          <a:ea typeface="+mn-ea"/>
                          <a:cs typeface="+mn-cs"/>
                        </a:rPr>
                        <a:t>otkrivena</a:t>
                      </a:r>
                      <a:r>
                        <a:rPr lang="de-DE" sz="2000" kern="1200" dirty="0">
                          <a:solidFill>
                            <a:schemeClr val="dk1"/>
                          </a:solidFill>
                          <a:effectLst/>
                          <a:latin typeface="+mn-lt"/>
                          <a:ea typeface="+mn-ea"/>
                          <a:cs typeface="+mn-cs"/>
                        </a:rPr>
                        <a:t> je </a:t>
                      </a:r>
                      <a:r>
                        <a:rPr lang="de-DE" sz="2000" kern="1200" dirty="0" err="1">
                          <a:solidFill>
                            <a:schemeClr val="dk1"/>
                          </a:solidFill>
                          <a:effectLst/>
                          <a:latin typeface="+mn-lt"/>
                          <a:ea typeface="+mn-ea"/>
                          <a:cs typeface="+mn-cs"/>
                        </a:rPr>
                        <a:t>kao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djelo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drugog</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autora</a:t>
                      </a:r>
                      <a:r>
                        <a:rPr lang="de-DE" sz="2000" kern="1200" dirty="0">
                          <a:solidFill>
                            <a:schemeClr val="dk1"/>
                          </a:solidFill>
                          <a:effectLst/>
                          <a:latin typeface="+mn-lt"/>
                          <a:ea typeface="+mn-ea"/>
                          <a:cs typeface="+mn-cs"/>
                        </a:rPr>
                        <a:t> 1980.</a:t>
                      </a:r>
                    </a:p>
                    <a:p>
                      <a:endParaRPr lang="de-DE" sz="2000" kern="1200" dirty="0">
                        <a:solidFill>
                          <a:schemeClr val="dk1"/>
                        </a:solidFill>
                        <a:effectLst/>
                        <a:latin typeface="+mn-lt"/>
                        <a:ea typeface="+mn-ea"/>
                        <a:cs typeface="+mn-cs"/>
                      </a:endParaRPr>
                    </a:p>
                    <a:p>
                      <a:r>
                        <a:rPr lang="de-DE" sz="2000" kern="1200" dirty="0" err="1">
                          <a:solidFill>
                            <a:schemeClr val="dk1"/>
                          </a:solidFill>
                          <a:effectLst/>
                          <a:latin typeface="+mn-lt"/>
                          <a:ea typeface="+mn-ea"/>
                          <a:cs typeface="+mn-cs"/>
                        </a:rPr>
                        <a:t>Nekoliko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dana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nakon</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objavljivanja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dnevnika</a:t>
                      </a:r>
                      <a:r>
                        <a:rPr lang="de-DE" sz="2000" kern="1200" dirty="0">
                          <a:solidFill>
                            <a:schemeClr val="dk1"/>
                          </a:solidFill>
                          <a:effectLst/>
                          <a:latin typeface="+mn-lt"/>
                          <a:ea typeface="+mn-ea"/>
                          <a:cs typeface="+mn-cs"/>
                        </a:rPr>
                        <a:t> u </a:t>
                      </a:r>
                      <a:r>
                        <a:rPr lang="de-DE" sz="2000" kern="1200" dirty="0" err="1">
                          <a:solidFill>
                            <a:schemeClr val="dk1"/>
                          </a:solidFill>
                          <a:effectLst/>
                          <a:latin typeface="+mn-lt"/>
                          <a:ea typeface="+mn-ea"/>
                          <a:cs typeface="+mn-cs"/>
                        </a:rPr>
                        <a:t>Sternu</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istraga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njemačke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Federalne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kriminalističke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policije</a:t>
                      </a:r>
                      <a:r>
                        <a:rPr lang="de-DE" sz="2000" kern="1200" dirty="0">
                          <a:solidFill>
                            <a:schemeClr val="dk1"/>
                          </a:solidFill>
                          <a:effectLst/>
                          <a:latin typeface="+mn-lt"/>
                          <a:ea typeface="+mn-ea"/>
                          <a:cs typeface="+mn-cs"/>
                        </a:rPr>
                        <a:t> (FKP) </a:t>
                      </a:r>
                      <a:r>
                        <a:rPr lang="de-DE" sz="2000" kern="1200" dirty="0" err="1">
                          <a:solidFill>
                            <a:schemeClr val="dk1"/>
                          </a:solidFill>
                          <a:effectLst/>
                          <a:latin typeface="+mn-lt"/>
                          <a:ea typeface="+mn-ea"/>
                          <a:cs typeface="+mn-cs"/>
                        </a:rPr>
                        <a:t>pokazala</a:t>
                      </a:r>
                      <a:r>
                        <a:rPr lang="de-DE" sz="2000" kern="1200" dirty="0">
                          <a:solidFill>
                            <a:schemeClr val="dk1"/>
                          </a:solidFill>
                          <a:effectLst/>
                          <a:latin typeface="+mn-lt"/>
                          <a:ea typeface="+mn-ea"/>
                          <a:cs typeface="+mn-cs"/>
                        </a:rPr>
                        <a:t> je </a:t>
                      </a:r>
                      <a:r>
                        <a:rPr lang="de-DE" sz="2000" kern="1200" dirty="0" err="1">
                          <a:solidFill>
                            <a:schemeClr val="dk1"/>
                          </a:solidFill>
                          <a:effectLst/>
                          <a:latin typeface="+mn-lt"/>
                          <a:ea typeface="+mn-ea"/>
                          <a:cs typeface="+mn-cs"/>
                        </a:rPr>
                        <a:t>nesumnjivo</a:t>
                      </a:r>
                      <a:r>
                        <a:rPr lang="de-DE" sz="2000" kern="1200" dirty="0">
                          <a:solidFill>
                            <a:schemeClr val="dk1"/>
                          </a:solidFill>
                          <a:effectLst/>
                          <a:latin typeface="+mn-lt"/>
                          <a:ea typeface="+mn-ea"/>
                          <a:cs typeface="+mn-cs"/>
                        </a:rPr>
                        <a:t> da </a:t>
                      </a:r>
                      <a:r>
                        <a:rPr lang="de-DE" sz="2000" kern="1200" dirty="0" err="1">
                          <a:solidFill>
                            <a:schemeClr val="dk1"/>
                          </a:solidFill>
                          <a:effectLst/>
                          <a:latin typeface="+mn-lt"/>
                          <a:ea typeface="+mn-ea"/>
                          <a:cs typeface="+mn-cs"/>
                        </a:rPr>
                        <a:t>su</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dnevnici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lažni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Izradio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ih</a:t>
                      </a:r>
                      <a:r>
                        <a:rPr lang="de-DE" sz="2000" kern="1200" dirty="0">
                          <a:solidFill>
                            <a:schemeClr val="dk1"/>
                          </a:solidFill>
                          <a:effectLst/>
                          <a:latin typeface="+mn-lt"/>
                          <a:ea typeface="+mn-ea"/>
                          <a:cs typeface="+mn-cs"/>
                        </a:rPr>
                        <a:t> je </a:t>
                      </a:r>
                      <a:r>
                        <a:rPr lang="de-DE" sz="2000" kern="1200" dirty="0" err="1">
                          <a:solidFill>
                            <a:schemeClr val="dk1"/>
                          </a:solidFill>
                          <a:effectLst/>
                          <a:latin typeface="+mn-lt"/>
                          <a:ea typeface="+mn-ea"/>
                          <a:cs typeface="+mn-cs"/>
                        </a:rPr>
                        <a:t>krivotvoritelj</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umjetnosti</a:t>
                      </a:r>
                      <a:r>
                        <a:rPr lang="de-DE" sz="2000" kern="1200" dirty="0">
                          <a:solidFill>
                            <a:schemeClr val="dk1"/>
                          </a:solidFill>
                          <a:effectLst/>
                          <a:latin typeface="+mn-lt"/>
                          <a:ea typeface="+mn-ea"/>
                          <a:cs typeface="+mn-cs"/>
                        </a:rPr>
                        <a:t> Konrad Kujau.</a:t>
                      </a:r>
                    </a:p>
                    <a:p>
                      <a:endParaRPr lang="de-DE" sz="2000" kern="1200" dirty="0">
                        <a:solidFill>
                          <a:schemeClr val="dk1"/>
                        </a:solidFill>
                        <a:effectLst/>
                        <a:latin typeface="+mn-lt"/>
                        <a:ea typeface="+mn-ea"/>
                        <a:cs typeface="+mn-cs"/>
                      </a:endParaRPr>
                    </a:p>
                    <a:p>
                      <a:r>
                        <a:rPr lang="de-DE" sz="2000" kern="1200" dirty="0">
                          <a:solidFill>
                            <a:schemeClr val="dk1"/>
                          </a:solidFill>
                          <a:effectLst/>
                          <a:latin typeface="+mn-lt"/>
                          <a:ea typeface="+mn-ea"/>
                          <a:cs typeface="+mn-cs"/>
                        </a:rPr>
                        <a:t>Da je Stern </a:t>
                      </a:r>
                      <a:r>
                        <a:rPr lang="de-DE" sz="2000" kern="1200" dirty="0" err="1">
                          <a:solidFill>
                            <a:schemeClr val="dk1"/>
                          </a:solidFill>
                          <a:effectLst/>
                          <a:latin typeface="+mn-lt"/>
                          <a:ea typeface="+mn-ea"/>
                          <a:cs typeface="+mn-cs"/>
                        </a:rPr>
                        <a:t>čekao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istragu</a:t>
                      </a:r>
                      <a:r>
                        <a:rPr lang="de-DE" sz="2000" kern="1200" dirty="0">
                          <a:solidFill>
                            <a:schemeClr val="dk1"/>
                          </a:solidFill>
                          <a:effectLst/>
                          <a:latin typeface="+mn-lt"/>
                          <a:ea typeface="+mn-ea"/>
                          <a:cs typeface="+mn-cs"/>
                        </a:rPr>
                        <a:t> FKP, </a:t>
                      </a:r>
                      <a:r>
                        <a:rPr lang="de-DE" sz="2000" kern="1200" dirty="0" err="1">
                          <a:solidFill>
                            <a:schemeClr val="dk1"/>
                          </a:solidFill>
                          <a:effectLst/>
                          <a:latin typeface="+mn-lt"/>
                          <a:ea typeface="+mn-ea"/>
                          <a:cs typeface="+mn-cs"/>
                        </a:rPr>
                        <a:t>izbjegao</a:t>
                      </a:r>
                      <a:r>
                        <a:rPr lang="de-DE" sz="2000" kern="1200" dirty="0">
                          <a:solidFill>
                            <a:schemeClr val="dk1"/>
                          </a:solidFill>
                          <a:effectLst/>
                          <a:latin typeface="+mn-lt"/>
                          <a:ea typeface="+mn-ea"/>
                          <a:cs typeface="+mn-cs"/>
                        </a:rPr>
                        <a:t> bi se </a:t>
                      </a:r>
                      <a:r>
                        <a:rPr lang="de-DE" sz="2000" kern="1200" dirty="0" err="1">
                          <a:solidFill>
                            <a:schemeClr val="dk1"/>
                          </a:solidFill>
                          <a:effectLst/>
                          <a:latin typeface="+mn-lt"/>
                          <a:ea typeface="+mn-ea"/>
                          <a:cs typeface="+mn-cs"/>
                        </a:rPr>
                        <a:t>skandal</a:t>
                      </a:r>
                      <a:r>
                        <a:rPr lang="de-DE" sz="2000" kern="1200" dirty="0">
                          <a:solidFill>
                            <a:schemeClr val="dk1"/>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913011" y="5091651"/>
            <a:ext cx="1656184" cy="1004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nSpc>
                <a:spcPct val="107000"/>
              </a:lnSpc>
              <a:spcBef>
                <a:spcPts val="1400"/>
              </a:spcBef>
              <a:spcAft>
                <a:spcPts val="14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de-DE" sz="1400" b="0" dirty="0" err="1">
                <a:solidFill>
                  <a:srgbClr val="202124"/>
                </a:solidFill>
                <a:effectLst/>
                <a:latin typeface="Calibri Light" panose="020F0302020204030204" pitchFamily="34" charset="0"/>
                <a:ea typeface="Times New Roman" panose="02020603050405020304" pitchFamily="18" charset="0"/>
                <a:cs typeface="Times New Roman" panose="02020603050405020304" pitchFamily="18" charset="0"/>
              </a:rPr>
              <a:t>Naslovnica</a:t>
            </a:r>
            <a:r>
              <a:rPr lang="de-DE" sz="1400" b="0" dirty="0">
                <a:solidFill>
                  <a:srgbClr val="202124"/>
                </a:solidFill>
                <a:effectLst/>
                <a:latin typeface="Calibri Light" panose="020F0302020204030204" pitchFamily="34" charset="0"/>
                <a:ea typeface="Times New Roman" panose="02020603050405020304" pitchFamily="18" charset="0"/>
                <a:cs typeface="Times New Roman" panose="02020603050405020304" pitchFamily="18" charset="0"/>
              </a:rPr>
              <a:t> </a:t>
            </a:r>
            <a:r>
              <a:rPr lang="de-DE" sz="1400" b="0" dirty="0" err="1">
                <a:solidFill>
                  <a:srgbClr val="202124"/>
                </a:solidFill>
                <a:effectLst/>
                <a:latin typeface="Calibri Light" panose="020F0302020204030204" pitchFamily="34" charset="0"/>
                <a:ea typeface="Times New Roman" panose="02020603050405020304" pitchFamily="18" charset="0"/>
                <a:cs typeface="Times New Roman" panose="02020603050405020304" pitchFamily="18" charset="0"/>
              </a:rPr>
              <a:t>magazina</a:t>
            </a:r>
            <a:r>
              <a:rPr lang="de-DE" sz="1400" b="0" dirty="0">
                <a:solidFill>
                  <a:srgbClr val="202124"/>
                </a:solidFill>
                <a:effectLst/>
                <a:latin typeface="Calibri Light" panose="020F0302020204030204" pitchFamily="34" charset="0"/>
                <a:ea typeface="Times New Roman" panose="02020603050405020304" pitchFamily="18" charset="0"/>
                <a:cs typeface="Times New Roman" panose="02020603050405020304" pitchFamily="18" charset="0"/>
              </a:rPr>
              <a:t> Stern, </a:t>
            </a:r>
            <a:r>
              <a:rPr lang="de-DE" sz="1400" b="0" dirty="0" err="1">
                <a:solidFill>
                  <a:srgbClr val="202124"/>
                </a:solidFill>
                <a:effectLst/>
                <a:latin typeface="Calibri Light" panose="020F0302020204030204" pitchFamily="34" charset="0"/>
                <a:ea typeface="Times New Roman" panose="02020603050405020304" pitchFamily="18" charset="0"/>
                <a:cs typeface="Times New Roman" panose="02020603050405020304" pitchFamily="18" charset="0"/>
              </a:rPr>
              <a:t>koji</a:t>
            </a:r>
            <a:r>
              <a:rPr lang="de-DE" sz="1400" b="0" dirty="0">
                <a:solidFill>
                  <a:srgbClr val="202124"/>
                </a:solidFill>
                <a:effectLst/>
                <a:latin typeface="Calibri Light" panose="020F0302020204030204" pitchFamily="34" charset="0"/>
                <a:ea typeface="Times New Roman" panose="02020603050405020304" pitchFamily="18" charset="0"/>
                <a:cs typeface="Times New Roman" panose="02020603050405020304" pitchFamily="18" charset="0"/>
              </a:rPr>
              <a:t> je </a:t>
            </a:r>
            <a:r>
              <a:rPr lang="de-DE" sz="1400" b="0" dirty="0" err="1">
                <a:solidFill>
                  <a:srgbClr val="202124"/>
                </a:solidFill>
                <a:effectLst/>
                <a:latin typeface="Calibri Light" panose="020F0302020204030204" pitchFamily="34" charset="0"/>
                <a:ea typeface="Times New Roman" panose="02020603050405020304" pitchFamily="18" charset="0"/>
                <a:cs typeface="Times New Roman" panose="02020603050405020304" pitchFamily="18" charset="0"/>
              </a:rPr>
              <a:t>objavio</a:t>
            </a:r>
            <a:r>
              <a:rPr lang="de-DE" sz="1400" b="0" dirty="0">
                <a:solidFill>
                  <a:srgbClr val="202124"/>
                </a:solidFill>
                <a:effectLst/>
                <a:latin typeface="Calibri Light" panose="020F0302020204030204" pitchFamily="34" charset="0"/>
                <a:ea typeface="Times New Roman" panose="02020603050405020304" pitchFamily="18" charset="0"/>
                <a:cs typeface="Times New Roman" panose="02020603050405020304" pitchFamily="18" charset="0"/>
              </a:rPr>
              <a:t> </a:t>
            </a:r>
            <a:r>
              <a:rPr lang="de-DE" sz="1400" b="0" dirty="0" err="1">
                <a:solidFill>
                  <a:srgbClr val="202124"/>
                </a:solidFill>
                <a:effectLst/>
                <a:latin typeface="Calibri Light" panose="020F0302020204030204" pitchFamily="34" charset="0"/>
                <a:ea typeface="Times New Roman" panose="02020603050405020304" pitchFamily="18" charset="0"/>
                <a:cs typeface="Times New Roman" panose="02020603050405020304" pitchFamily="18" charset="0"/>
              </a:rPr>
              <a:t>lažne</a:t>
            </a:r>
            <a:r>
              <a:rPr lang="de-DE" sz="1400" b="0" dirty="0">
                <a:solidFill>
                  <a:srgbClr val="202124"/>
                </a:solidFill>
                <a:effectLst/>
                <a:latin typeface="Calibri Light" panose="020F0302020204030204" pitchFamily="34" charset="0"/>
                <a:ea typeface="Times New Roman" panose="02020603050405020304" pitchFamily="18" charset="0"/>
                <a:cs typeface="Times New Roman" panose="02020603050405020304" pitchFamily="18" charset="0"/>
              </a:rPr>
              <a:t> </a:t>
            </a:r>
            <a:r>
              <a:rPr lang="de-DE" sz="1400" b="0" dirty="0" err="1">
                <a:solidFill>
                  <a:srgbClr val="202124"/>
                </a:solidFill>
                <a:effectLst/>
                <a:latin typeface="Calibri Light" panose="020F0302020204030204" pitchFamily="34" charset="0"/>
                <a:ea typeface="Times New Roman" panose="02020603050405020304" pitchFamily="18" charset="0"/>
                <a:cs typeface="Times New Roman" panose="02020603050405020304" pitchFamily="18" charset="0"/>
              </a:rPr>
              <a:t>Hitlerove</a:t>
            </a:r>
            <a:r>
              <a:rPr lang="de-DE" sz="1400" b="0" dirty="0">
                <a:solidFill>
                  <a:srgbClr val="202124"/>
                </a:solidFill>
                <a:effectLst/>
                <a:latin typeface="Calibri Light" panose="020F0302020204030204" pitchFamily="34" charset="0"/>
                <a:ea typeface="Times New Roman" panose="02020603050405020304" pitchFamily="18" charset="0"/>
                <a:cs typeface="Times New Roman" panose="02020603050405020304" pitchFamily="18" charset="0"/>
              </a:rPr>
              <a:t> </a:t>
            </a:r>
            <a:r>
              <a:rPr lang="de-DE" sz="1400" b="0" dirty="0" err="1">
                <a:solidFill>
                  <a:srgbClr val="202124"/>
                </a:solidFill>
                <a:effectLst/>
                <a:latin typeface="Calibri Light" panose="020F0302020204030204" pitchFamily="34" charset="0"/>
                <a:ea typeface="Times New Roman" panose="02020603050405020304" pitchFamily="18" charset="0"/>
                <a:cs typeface="Times New Roman" panose="02020603050405020304" pitchFamily="18" charset="0"/>
              </a:rPr>
              <a:t>dnevnike</a:t>
            </a:r>
            <a:endParaRPr lang="de-DE" sz="14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0936EB83-05F0-4C6E-9E73-89E1B7F2BFAA}" type="slidenum">
              <a:rPr lang="de-DE" altLang="de-DE" smtClean="0"/>
              <a:pPr/>
              <a:t>9</a:t>
            </a:fld>
            <a:endParaRPr lang="de-DE" altLang="de-DE"/>
          </a:p>
        </p:txBody>
      </p:sp>
      <p:pic>
        <p:nvPicPr>
          <p:cNvPr id="3" name="Grafik 2">
            <a:extLst>
              <a:ext uri="{FF2B5EF4-FFF2-40B4-BE49-F238E27FC236}">
                <a16:creationId xmlns:a16="http://schemas.microsoft.com/office/drawing/2014/main" id="{608DD306-4002-92F1-BF15-B6D2BBFF8318}"/>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Brzoplete</a:t>
            </a:r>
            <a:r>
              <a:rPr lang="en-US" sz="3600" dirty="0">
                <a:solidFill>
                  <a:srgbClr val="004992"/>
                </a:solidFill>
                <a:latin typeface="+mn-lt"/>
                <a:ea typeface="+mn-ea"/>
                <a:cs typeface="+mn-cs"/>
              </a:rPr>
              <a:t> </a:t>
            </a:r>
            <a:r>
              <a:rPr lang="en-US" sz="3600" err="1">
                <a:solidFill>
                  <a:srgbClr val="004992"/>
                </a:solidFill>
                <a:latin typeface="+mn-lt"/>
                <a:ea typeface="+mn-ea"/>
                <a:cs typeface="+mn-cs"/>
              </a:rPr>
              <a:t>odluke</a:t>
            </a:r>
            <a:r>
              <a:rPr lang="en-US" sz="3600">
                <a:solidFill>
                  <a:srgbClr val="004992"/>
                </a:solidFill>
                <a:latin typeface="+mn-lt"/>
                <a:ea typeface="+mn-ea"/>
                <a:cs typeface="+mn-cs"/>
              </a:rPr>
              <a:t> “u akciji”</a:t>
            </a:r>
            <a:br>
              <a:rPr lang="en-US" sz="3600" dirty="0">
                <a:solidFill>
                  <a:srgbClr val="004992"/>
                </a:solidFill>
                <a:latin typeface="+mn-lt"/>
                <a:ea typeface="+mn-ea"/>
                <a:cs typeface="+mn-cs"/>
              </a:rPr>
            </a:br>
            <a:r>
              <a:rPr lang="en-US" dirty="0">
                <a:solidFill>
                  <a:srgbClr val="004992"/>
                </a:solidFill>
                <a:latin typeface="+mn-lt"/>
                <a:ea typeface="+mn-ea"/>
                <a:cs typeface="+mn-cs"/>
              </a:rPr>
              <a:t>- Urbane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pl-PL" sz="1800" dirty="0">
                <a:solidFill>
                  <a:srgbClr val="004992"/>
                </a:solidFill>
                <a:latin typeface="+mn-lt"/>
                <a:ea typeface="+mn-ea"/>
                <a:cs typeface="+mn-cs"/>
              </a:rPr>
              <a:t>(za dodatnu vježbu vidite kraj prezentacije)</a:t>
            </a:r>
            <a:endParaRPr lang="en-US" dirty="0">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2213597624"/>
              </p:ext>
            </p:extLst>
          </p:nvPr>
        </p:nvGraphicFramePr>
        <p:xfrm>
          <a:off x="408955" y="2697480"/>
          <a:ext cx="11376000" cy="402336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za &amp; protiv</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“dokaz”</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Još od sredine1980ih postoje glasine da oznake Marlboro pakovanja upućuju na Kju Klux Klan vlasništvo</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Calibri Light"/>
                          <a:cs typeface="Times New Roman" pitchFamily="18" charset="0"/>
                        </a:rPr>
                        <a:t>za: </a:t>
                      </a: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vi-VN" sz="1600" b="0" i="0" u="none" strike="noStrike" cap="none" normalizeH="0" baseline="0" dirty="0">
                        <a:ln>
                          <a:noFill/>
                        </a:ln>
                        <a:solidFill>
                          <a:srgbClr val="004992"/>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Crveni okvir na bijeloj poleđini formira veliko </a:t>
                      </a:r>
                      <a:r>
                        <a:rPr kumimoji="0" lang="vi-VN" sz="1600" b="0" i="0" u="none" strike="noStrike" cap="none" normalizeH="0" baseline="0">
                          <a:ln>
                            <a:noFill/>
                          </a:ln>
                          <a:solidFill>
                            <a:srgbClr val="FFFFFF"/>
                          </a:solidFill>
                          <a:effectLst/>
                          <a:latin typeface="Calibri Light"/>
                          <a:cs typeface="Times New Roman" pitchFamily="18" charset="0"/>
                        </a:rPr>
                        <a:t>slovo “K”</a:t>
                      </a:r>
                      <a:endParaRPr kumimoji="0" lang="vi-VN" sz="1600" b="0" i="0" u="none" strike="noStrike" cap="none" normalizeH="0" baseline="0" dirty="0">
                        <a:ln>
                          <a:noFill/>
                        </a:ln>
                        <a:solidFill>
                          <a:srgbClr val="FFFFFF"/>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a:ln>
                            <a:noFill/>
                          </a:ln>
                          <a:solidFill>
                            <a:srgbClr val="FFFFFF"/>
                          </a:solidFill>
                          <a:effectLst/>
                          <a:latin typeface="Calibri Light"/>
                          <a:cs typeface="Times New Roman" pitchFamily="18" charset="0"/>
                        </a:rPr>
                        <a:t>“Mar” </a:t>
                      </a:r>
                      <a:r>
                        <a:rPr kumimoji="0" lang="vi-VN" sz="1600" b="0" i="0" u="none" strike="noStrike" cap="none" normalizeH="0" baseline="0" dirty="0">
                          <a:ln>
                            <a:noFill/>
                          </a:ln>
                          <a:solidFill>
                            <a:srgbClr val="FFFFFF"/>
                          </a:solidFill>
                          <a:effectLst/>
                          <a:latin typeface="Calibri Light"/>
                          <a:cs typeface="Times New Roman" pitchFamily="18" charset="0"/>
                        </a:rPr>
                        <a:t>odozgo nagore se čita </a:t>
                      </a:r>
                      <a:r>
                        <a:rPr kumimoji="0" lang="vi-VN" sz="1600" b="0" i="0" u="none" strike="noStrike" cap="none" normalizeH="0" baseline="0">
                          <a:ln>
                            <a:noFill/>
                          </a:ln>
                          <a:solidFill>
                            <a:srgbClr val="FFFFFF"/>
                          </a:solidFill>
                          <a:effectLst/>
                          <a:latin typeface="Calibri Light"/>
                          <a:cs typeface="Times New Roman" pitchFamily="18" charset="0"/>
                        </a:rPr>
                        <a:t>kao “jew” – “lboro” </a:t>
                      </a:r>
                      <a:r>
                        <a:rPr kumimoji="0" lang="vi-VN" sz="1600" b="0" i="0" u="none" strike="noStrike" cap="none" normalizeH="0" baseline="0" dirty="0">
                          <a:ln>
                            <a:noFill/>
                          </a:ln>
                          <a:solidFill>
                            <a:srgbClr val="FFFFFF"/>
                          </a:solidFill>
                          <a:effectLst/>
                          <a:latin typeface="Calibri Light"/>
                          <a:cs typeface="Times New Roman" pitchFamily="18" charset="0"/>
                        </a:rPr>
                        <a:t>obrnuto izgleda </a:t>
                      </a:r>
                      <a:r>
                        <a:rPr kumimoji="0" lang="vi-VN" sz="1600" b="0" i="0" u="none" strike="noStrike" cap="none" normalizeH="0" baseline="0">
                          <a:ln>
                            <a:noFill/>
                          </a:ln>
                          <a:solidFill>
                            <a:srgbClr val="FFFFFF"/>
                          </a:solidFill>
                          <a:effectLst/>
                          <a:latin typeface="Calibri Light"/>
                          <a:cs typeface="Times New Roman" pitchFamily="18" charset="0"/>
                        </a:rPr>
                        <a:t>kao “horrible”-</a:t>
                      </a:r>
                      <a:r>
                        <a:rPr kumimoji="0" lang="vi-VN" sz="1600" b="0" i="0" u="none" strike="noStrike" cap="none" normalizeH="0" baseline="0" dirty="0">
                          <a:ln>
                            <a:noFill/>
                          </a:ln>
                          <a:solidFill>
                            <a:srgbClr val="FFFFFF"/>
                          </a:solidFill>
                          <a:effectLst/>
                          <a:latin typeface="Calibri Light"/>
                          <a:cs typeface="Times New Roman" pitchFamily="18" charset="0"/>
                        </a:rPr>
                        <a:t>užasan </a:t>
                      </a:r>
                      <a:r>
                        <a:rPr kumimoji="0" lang="vi-VN" sz="1600" b="0" i="0" u="none" strike="noStrike" cap="none" normalizeH="0" baseline="0">
                          <a:ln>
                            <a:noFill/>
                          </a:ln>
                          <a:solidFill>
                            <a:srgbClr val="FFFFFF"/>
                          </a:solidFill>
                          <a:effectLst/>
                          <a:latin typeface="Calibri Light"/>
                          <a:cs typeface="Times New Roman" pitchFamily="18" charset="0"/>
                        </a:rPr>
                        <a:t>= “horrible jew”-</a:t>
                      </a:r>
                      <a:r>
                        <a:rPr kumimoji="0" lang="vi-VN" sz="1600" b="0" i="0" u="none" strike="noStrike" cap="none" normalizeH="0" baseline="0" dirty="0">
                          <a:ln>
                            <a:noFill/>
                          </a:ln>
                          <a:solidFill>
                            <a:srgbClr val="FFFFFF"/>
                          </a:solidFill>
                          <a:effectLst/>
                          <a:latin typeface="Calibri Light"/>
                          <a:cs typeface="Times New Roman" pitchFamily="18" charset="0"/>
                        </a:rPr>
                        <a:t>užasan Jevrej (vidi desno)</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Za </a:t>
                      </a:r>
                      <a:r>
                        <a:rPr kumimoji="0" lang="vi-VN" sz="1600" b="0" i="0" u="none" strike="noStrike" cap="none" normalizeH="0" baseline="0">
                          <a:ln>
                            <a:noFill/>
                          </a:ln>
                          <a:solidFill>
                            <a:srgbClr val="FFFFFF"/>
                          </a:solidFill>
                          <a:effectLst/>
                          <a:latin typeface="Calibri Light"/>
                          <a:cs typeface="Times New Roman" pitchFamily="18" charset="0"/>
                        </a:rPr>
                        <a:t>moto “veni</a:t>
                      </a:r>
                      <a:r>
                        <a:rPr kumimoji="0" lang="vi-VN" sz="1600" b="0" i="0" u="none" strike="noStrike" cap="none" normalizeH="0" baseline="0" dirty="0">
                          <a:ln>
                            <a:noFill/>
                          </a:ln>
                          <a:solidFill>
                            <a:srgbClr val="FFFFFF"/>
                          </a:solidFill>
                          <a:effectLst/>
                          <a:latin typeface="Calibri Light"/>
                          <a:cs typeface="Times New Roman" pitchFamily="18" charset="0"/>
                        </a:rPr>
                        <a:t>, vidi</a:t>
                      </a:r>
                      <a:r>
                        <a:rPr kumimoji="0" lang="vi-VN" sz="1600" b="0" i="0" u="none" strike="noStrike" cap="none" normalizeH="0" baseline="0">
                          <a:ln>
                            <a:noFill/>
                          </a:ln>
                          <a:solidFill>
                            <a:srgbClr val="FFFFFF"/>
                          </a:solidFill>
                          <a:effectLst/>
                          <a:latin typeface="Calibri Light"/>
                          <a:cs typeface="Times New Roman" pitchFamily="18" charset="0"/>
                        </a:rPr>
                        <a:t>, vici” </a:t>
                      </a:r>
                      <a:r>
                        <a:rPr kumimoji="0" lang="vi-VN" sz="1600" b="0" i="0" u="none" strike="noStrike" cap="none" normalizeH="0" baseline="0" dirty="0">
                          <a:ln>
                            <a:noFill/>
                          </a:ln>
                          <a:solidFill>
                            <a:srgbClr val="FFFFFF"/>
                          </a:solidFill>
                          <a:effectLst/>
                          <a:latin typeface="Calibri Light"/>
                          <a:cs typeface="Times New Roman" pitchFamily="18" charset="0"/>
                        </a:rPr>
                        <a:t>(dođoh, vidjeh, pobjedih) se vjeruje da je slogan KKK</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Calibri Light"/>
                          <a:cs typeface="Times New Roman" pitchFamily="18" charset="0"/>
                        </a:rPr>
                        <a:t>protiv:</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vi-VN" sz="1600" b="1" i="0" u="none" strike="noStrike" cap="none" normalizeH="0" baseline="0" dirty="0">
                        <a:ln>
                          <a:noFill/>
                        </a:ln>
                        <a:solidFill>
                          <a:srgbClr val="004992"/>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Marlboro je osnovao Philipp Morris, englez; nema veze sa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Marlboro je dobio ime po ulici đe se nalaze londonske fabrike: Marlborough ulica</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Moto nije povezan sa KKK</a:t>
                      </a:r>
                      <a:endParaRPr kumimoji="0" lang="de-DE" sz="16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6"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a:latin typeface="Calibri Light"/>
              </a:rPr>
              <a:t>lboro = orobl = horrible-užasni</a:t>
            </a:r>
            <a:endParaRPr lang="en-US" altLang="de-DE" sz="1800" b="0" dirty="0">
              <a:latin typeface="Calibri Light"/>
            </a:endParaRPr>
          </a:p>
        </p:txBody>
      </p:sp>
      <p:sp>
        <p:nvSpPr>
          <p:cNvPr id="18"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Calibri Light"/>
              </a:rPr>
              <a:t>Marlboro </a:t>
            </a:r>
            <a:r>
              <a:rPr lang="en-US" altLang="de-DE" sz="2000" b="0" dirty="0" err="1">
                <a:solidFill>
                  <a:srgbClr val="333333"/>
                </a:solidFill>
                <a:latin typeface="Calibri Light"/>
              </a:rPr>
              <a:t>posjeduje</a:t>
            </a:r>
            <a:r>
              <a:rPr lang="en-US" altLang="de-DE" sz="2000" b="0" dirty="0">
                <a:solidFill>
                  <a:srgbClr val="333333"/>
                </a:solidFill>
                <a:latin typeface="Calibri Light"/>
              </a:rPr>
              <a:t> KKK?</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0936EB83-05F0-4C6E-9E73-89E1B7F2BFAA}"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Brzoplete odluke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13" name="Group 26"/>
          <p:cNvGraphicFramePr>
            <a:graphicFrameLocks noGrp="1"/>
          </p:cNvGraphicFramePr>
          <p:nvPr>
            <p:extLst>
              <p:ext uri="{D42A27DB-BD31-4B8C-83A1-F6EECF244321}">
                <p14:modId xmlns:p14="http://schemas.microsoft.com/office/powerpoint/2010/main" val="304427369"/>
              </p:ext>
            </p:extLst>
          </p:nvPr>
        </p:nvGraphicFramePr>
        <p:xfrm>
          <a:off x="408955" y="2697480"/>
          <a:ext cx="11376000" cy="402336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za &amp; protiv</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“dokaz”</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Još od sredine1980ih postoje glasine da oznake Marlboro pakovanja upućuju na Kju Klux Klan vlasništvo</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Calibri Light"/>
                          <a:cs typeface="Times New Roman" pitchFamily="18" charset="0"/>
                        </a:rPr>
                        <a:t>za: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Crveni okvir na bijeloj poleđini formira veliko </a:t>
                      </a:r>
                      <a:r>
                        <a:rPr kumimoji="0" lang="vi-VN" sz="1600" b="0" i="0" u="none" strike="noStrike" cap="none" normalizeH="0" baseline="0">
                          <a:ln>
                            <a:noFill/>
                          </a:ln>
                          <a:solidFill>
                            <a:srgbClr val="333333"/>
                          </a:solidFill>
                          <a:effectLst/>
                          <a:latin typeface="Calibri Light"/>
                          <a:cs typeface="Times New Roman" pitchFamily="18" charset="0"/>
                        </a:rPr>
                        <a:t>slovo “K”</a:t>
                      </a:r>
                      <a:endParaRPr kumimoji="0" lang="vi-VN"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a:ln>
                            <a:noFill/>
                          </a:ln>
                          <a:solidFill>
                            <a:srgbClr val="333333"/>
                          </a:solidFill>
                          <a:effectLst/>
                          <a:latin typeface="Calibri Light"/>
                          <a:cs typeface="Times New Roman" pitchFamily="18" charset="0"/>
                        </a:rPr>
                        <a:t>“Mar” </a:t>
                      </a:r>
                      <a:r>
                        <a:rPr kumimoji="0" lang="vi-VN" sz="1600" b="0" i="0" u="none" strike="noStrike" cap="none" normalizeH="0" baseline="0" dirty="0">
                          <a:ln>
                            <a:noFill/>
                          </a:ln>
                          <a:solidFill>
                            <a:srgbClr val="333333"/>
                          </a:solidFill>
                          <a:effectLst/>
                          <a:latin typeface="Calibri Light"/>
                          <a:cs typeface="Times New Roman" pitchFamily="18" charset="0"/>
                        </a:rPr>
                        <a:t>odozgo nagore se čita </a:t>
                      </a:r>
                      <a:r>
                        <a:rPr kumimoji="0" lang="vi-VN" sz="1600" b="0" i="0" u="none" strike="noStrike" cap="none" normalizeH="0" baseline="0">
                          <a:ln>
                            <a:noFill/>
                          </a:ln>
                          <a:solidFill>
                            <a:srgbClr val="333333"/>
                          </a:solidFill>
                          <a:effectLst/>
                          <a:latin typeface="Calibri Light"/>
                          <a:cs typeface="Times New Roman" pitchFamily="18" charset="0"/>
                        </a:rPr>
                        <a:t>kao “jew” – “lboro” </a:t>
                      </a:r>
                      <a:r>
                        <a:rPr kumimoji="0" lang="vi-VN" sz="1600" b="0" i="0" u="none" strike="noStrike" cap="none" normalizeH="0" baseline="0" dirty="0">
                          <a:ln>
                            <a:noFill/>
                          </a:ln>
                          <a:solidFill>
                            <a:srgbClr val="333333"/>
                          </a:solidFill>
                          <a:effectLst/>
                          <a:latin typeface="Calibri Light"/>
                          <a:cs typeface="Times New Roman" pitchFamily="18" charset="0"/>
                        </a:rPr>
                        <a:t>obrnuto izgleda </a:t>
                      </a:r>
                      <a:r>
                        <a:rPr kumimoji="0" lang="vi-VN" sz="1600" b="0" i="0" u="none" strike="noStrike" cap="none" normalizeH="0" baseline="0">
                          <a:ln>
                            <a:noFill/>
                          </a:ln>
                          <a:solidFill>
                            <a:srgbClr val="333333"/>
                          </a:solidFill>
                          <a:effectLst/>
                          <a:latin typeface="Calibri Light"/>
                          <a:cs typeface="Times New Roman" pitchFamily="18" charset="0"/>
                        </a:rPr>
                        <a:t>kao “horrible”-</a:t>
                      </a:r>
                      <a:r>
                        <a:rPr kumimoji="0" lang="vi-VN" sz="1600" b="0" i="0" u="none" strike="noStrike" cap="none" normalizeH="0" baseline="0" dirty="0">
                          <a:ln>
                            <a:noFill/>
                          </a:ln>
                          <a:solidFill>
                            <a:srgbClr val="333333"/>
                          </a:solidFill>
                          <a:effectLst/>
                          <a:latin typeface="Calibri Light"/>
                          <a:cs typeface="Times New Roman" pitchFamily="18" charset="0"/>
                        </a:rPr>
                        <a:t>užasan </a:t>
                      </a:r>
                      <a:r>
                        <a:rPr kumimoji="0" lang="vi-VN" sz="1600" b="0" i="0" u="none" strike="noStrike" cap="none" normalizeH="0" baseline="0">
                          <a:ln>
                            <a:noFill/>
                          </a:ln>
                          <a:solidFill>
                            <a:srgbClr val="333333"/>
                          </a:solidFill>
                          <a:effectLst/>
                          <a:latin typeface="Calibri Light"/>
                          <a:cs typeface="Times New Roman" pitchFamily="18" charset="0"/>
                        </a:rPr>
                        <a:t>= “horrible jew”-</a:t>
                      </a:r>
                      <a:r>
                        <a:rPr kumimoji="0" lang="vi-VN" sz="1600" b="0" i="0" u="none" strike="noStrike" cap="none" normalizeH="0" baseline="0" dirty="0">
                          <a:ln>
                            <a:noFill/>
                          </a:ln>
                          <a:solidFill>
                            <a:srgbClr val="333333"/>
                          </a:solidFill>
                          <a:effectLst/>
                          <a:latin typeface="Calibri Light"/>
                          <a:cs typeface="Times New Roman" pitchFamily="18" charset="0"/>
                        </a:rPr>
                        <a:t>užasan Jevrej (vidi desno)</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Za </a:t>
                      </a:r>
                      <a:r>
                        <a:rPr kumimoji="0" lang="vi-VN" sz="1600" b="0" i="0" u="none" strike="noStrike" cap="none" normalizeH="0" baseline="0">
                          <a:ln>
                            <a:noFill/>
                          </a:ln>
                          <a:solidFill>
                            <a:srgbClr val="333333"/>
                          </a:solidFill>
                          <a:effectLst/>
                          <a:latin typeface="Calibri Light"/>
                          <a:cs typeface="Times New Roman" pitchFamily="18" charset="0"/>
                        </a:rPr>
                        <a:t>moto “veni</a:t>
                      </a:r>
                      <a:r>
                        <a:rPr kumimoji="0" lang="vi-VN" sz="1600" b="0" i="0" u="none" strike="noStrike" cap="none" normalizeH="0" baseline="0" dirty="0">
                          <a:ln>
                            <a:noFill/>
                          </a:ln>
                          <a:solidFill>
                            <a:srgbClr val="333333"/>
                          </a:solidFill>
                          <a:effectLst/>
                          <a:latin typeface="Calibri Light"/>
                          <a:cs typeface="Times New Roman" pitchFamily="18" charset="0"/>
                        </a:rPr>
                        <a:t>, vidi</a:t>
                      </a:r>
                      <a:r>
                        <a:rPr kumimoji="0" lang="vi-VN" sz="1600" b="0" i="0" u="none" strike="noStrike" cap="none" normalizeH="0" baseline="0">
                          <a:ln>
                            <a:noFill/>
                          </a:ln>
                          <a:solidFill>
                            <a:srgbClr val="333333"/>
                          </a:solidFill>
                          <a:effectLst/>
                          <a:latin typeface="Calibri Light"/>
                          <a:cs typeface="Times New Roman" pitchFamily="18" charset="0"/>
                        </a:rPr>
                        <a:t>, vici” </a:t>
                      </a:r>
                      <a:r>
                        <a:rPr kumimoji="0" lang="vi-VN" sz="1600" b="0" i="0" u="none" strike="noStrike" cap="none" normalizeH="0" baseline="0" dirty="0">
                          <a:ln>
                            <a:noFill/>
                          </a:ln>
                          <a:solidFill>
                            <a:srgbClr val="333333"/>
                          </a:solidFill>
                          <a:effectLst/>
                          <a:latin typeface="Calibri Light"/>
                          <a:cs typeface="Times New Roman" pitchFamily="18" charset="0"/>
                        </a:rPr>
                        <a:t>(dođoh, vidjeh, pobjedih) se vjeruje da je slogan KKK</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Calibri Light"/>
                          <a:cs typeface="Times New Roman" pitchFamily="18" charset="0"/>
                        </a:rPr>
                        <a:t>protiv:</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vi-VN" sz="1600" b="1" i="0" u="none" strike="noStrike" cap="none" normalizeH="0" baseline="0" dirty="0">
                        <a:ln>
                          <a:noFill/>
                        </a:ln>
                        <a:solidFill>
                          <a:srgbClr val="004992"/>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Marlboro je osnovao Philipp Morris, englez; nema veze sa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Marlboro je dobio ime po ulici đe se nalaze londonske fabrike: Marlborough ulica</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Moto nije povezan sa KKK</a:t>
                      </a:r>
                      <a:endParaRPr kumimoji="0" lang="de-DE" sz="16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6"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a:latin typeface="Calibri Light"/>
              </a:rPr>
              <a:t>lboro = orobl = horrible-užasni</a:t>
            </a:r>
            <a:endParaRPr lang="en-US" altLang="de-DE" sz="1800" b="0" dirty="0">
              <a:latin typeface="Calibri Light"/>
            </a:endParaRPr>
          </a:p>
        </p:txBody>
      </p:sp>
      <p:sp>
        <p:nvSpPr>
          <p:cNvPr id="18"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Calibri Light"/>
              </a:rPr>
              <a:t>Marlboro </a:t>
            </a:r>
            <a:r>
              <a:rPr lang="en-US" altLang="de-DE" sz="2000" b="0" dirty="0" err="1">
                <a:solidFill>
                  <a:srgbClr val="333333"/>
                </a:solidFill>
                <a:latin typeface="Calibri Light"/>
              </a:rPr>
              <a:t>posjeduje</a:t>
            </a:r>
            <a:r>
              <a:rPr lang="en-US" altLang="de-DE" sz="2000" b="0" dirty="0">
                <a:solidFill>
                  <a:srgbClr val="333333"/>
                </a:solidFill>
                <a:latin typeface="Calibri Light"/>
              </a:rPr>
              <a:t> KKK?</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0936EB83-05F0-4C6E-9E73-89E1B7F2BFAA}" type="slidenum">
              <a:rPr lang="de-DE" altLang="de-DE" smtClean="0"/>
              <a:pPr/>
              <a:t>11</a:t>
            </a:fld>
            <a:endParaRPr lang="de-DE" altLang="de-DE"/>
          </a:p>
        </p:txBody>
      </p:sp>
    </p:spTree>
    <p:extLst>
      <p:ext uri="{BB962C8B-B14F-4D97-AF65-F5344CB8AC3E}">
        <p14:creationId xmlns:p14="http://schemas.microsoft.com/office/powerpoint/2010/main" val="635850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Brzoplete odluke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13" name="Group 26"/>
          <p:cNvGraphicFramePr>
            <a:graphicFrameLocks noGrp="1"/>
          </p:cNvGraphicFramePr>
          <p:nvPr>
            <p:extLst>
              <p:ext uri="{D42A27DB-BD31-4B8C-83A1-F6EECF244321}">
                <p14:modId xmlns:p14="http://schemas.microsoft.com/office/powerpoint/2010/main" val="3690536171"/>
              </p:ext>
            </p:extLst>
          </p:nvPr>
        </p:nvGraphicFramePr>
        <p:xfrm>
          <a:off x="408955" y="2697480"/>
          <a:ext cx="11376000" cy="402336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za &amp; protiv</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“dokaz”</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Još od sredine1980ih postoje glasine da oznake Marlboro pakovanja upućuju na Kju Klux Klan vlasništvo</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Calibri Light"/>
                          <a:cs typeface="Times New Roman" pitchFamily="18" charset="0"/>
                        </a:rPr>
                        <a:t>za: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Crveni okvir na bijeloj poleđini formira veliko </a:t>
                      </a:r>
                      <a:r>
                        <a:rPr kumimoji="0" lang="vi-VN" sz="1600" b="0" i="0" u="none" strike="noStrike" cap="none" normalizeH="0" baseline="0">
                          <a:ln>
                            <a:noFill/>
                          </a:ln>
                          <a:solidFill>
                            <a:srgbClr val="333333"/>
                          </a:solidFill>
                          <a:effectLst/>
                          <a:latin typeface="Calibri Light"/>
                          <a:cs typeface="Times New Roman" pitchFamily="18" charset="0"/>
                        </a:rPr>
                        <a:t>slovo “K”</a:t>
                      </a:r>
                      <a:endParaRPr kumimoji="0" lang="vi-VN"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a:ln>
                            <a:noFill/>
                          </a:ln>
                          <a:solidFill>
                            <a:srgbClr val="333333"/>
                          </a:solidFill>
                          <a:effectLst/>
                          <a:latin typeface="Calibri Light"/>
                          <a:cs typeface="Times New Roman" pitchFamily="18" charset="0"/>
                        </a:rPr>
                        <a:t>“Mar” </a:t>
                      </a:r>
                      <a:r>
                        <a:rPr kumimoji="0" lang="vi-VN" sz="1600" b="0" i="0" u="none" strike="noStrike" cap="none" normalizeH="0" baseline="0" dirty="0">
                          <a:ln>
                            <a:noFill/>
                          </a:ln>
                          <a:solidFill>
                            <a:srgbClr val="333333"/>
                          </a:solidFill>
                          <a:effectLst/>
                          <a:latin typeface="Calibri Light"/>
                          <a:cs typeface="Times New Roman" pitchFamily="18" charset="0"/>
                        </a:rPr>
                        <a:t>odozgo nagore se čita </a:t>
                      </a:r>
                      <a:r>
                        <a:rPr kumimoji="0" lang="vi-VN" sz="1600" b="0" i="0" u="none" strike="noStrike" cap="none" normalizeH="0" baseline="0">
                          <a:ln>
                            <a:noFill/>
                          </a:ln>
                          <a:solidFill>
                            <a:srgbClr val="333333"/>
                          </a:solidFill>
                          <a:effectLst/>
                          <a:latin typeface="Calibri Light"/>
                          <a:cs typeface="Times New Roman" pitchFamily="18" charset="0"/>
                        </a:rPr>
                        <a:t>kao “jew” – “lboro” </a:t>
                      </a:r>
                      <a:r>
                        <a:rPr kumimoji="0" lang="vi-VN" sz="1600" b="0" i="0" u="none" strike="noStrike" cap="none" normalizeH="0" baseline="0" dirty="0">
                          <a:ln>
                            <a:noFill/>
                          </a:ln>
                          <a:solidFill>
                            <a:srgbClr val="333333"/>
                          </a:solidFill>
                          <a:effectLst/>
                          <a:latin typeface="Calibri Light"/>
                          <a:cs typeface="Times New Roman" pitchFamily="18" charset="0"/>
                        </a:rPr>
                        <a:t>obrnuto izgleda </a:t>
                      </a:r>
                      <a:r>
                        <a:rPr kumimoji="0" lang="vi-VN" sz="1600" b="0" i="0" u="none" strike="noStrike" cap="none" normalizeH="0" baseline="0">
                          <a:ln>
                            <a:noFill/>
                          </a:ln>
                          <a:solidFill>
                            <a:srgbClr val="333333"/>
                          </a:solidFill>
                          <a:effectLst/>
                          <a:latin typeface="Calibri Light"/>
                          <a:cs typeface="Times New Roman" pitchFamily="18" charset="0"/>
                        </a:rPr>
                        <a:t>kao “horrible”-</a:t>
                      </a:r>
                      <a:r>
                        <a:rPr kumimoji="0" lang="vi-VN" sz="1600" b="0" i="0" u="none" strike="noStrike" cap="none" normalizeH="0" baseline="0" dirty="0">
                          <a:ln>
                            <a:noFill/>
                          </a:ln>
                          <a:solidFill>
                            <a:srgbClr val="333333"/>
                          </a:solidFill>
                          <a:effectLst/>
                          <a:latin typeface="Calibri Light"/>
                          <a:cs typeface="Times New Roman" pitchFamily="18" charset="0"/>
                        </a:rPr>
                        <a:t>užasan </a:t>
                      </a:r>
                      <a:r>
                        <a:rPr kumimoji="0" lang="vi-VN" sz="1600" b="0" i="0" u="none" strike="noStrike" cap="none" normalizeH="0" baseline="0">
                          <a:ln>
                            <a:noFill/>
                          </a:ln>
                          <a:solidFill>
                            <a:srgbClr val="333333"/>
                          </a:solidFill>
                          <a:effectLst/>
                          <a:latin typeface="Calibri Light"/>
                          <a:cs typeface="Times New Roman" pitchFamily="18" charset="0"/>
                        </a:rPr>
                        <a:t>= “horrible jew”-</a:t>
                      </a:r>
                      <a:r>
                        <a:rPr kumimoji="0" lang="vi-VN" sz="1600" b="0" i="0" u="none" strike="noStrike" cap="none" normalizeH="0" baseline="0" dirty="0">
                          <a:ln>
                            <a:noFill/>
                          </a:ln>
                          <a:solidFill>
                            <a:srgbClr val="333333"/>
                          </a:solidFill>
                          <a:effectLst/>
                          <a:latin typeface="Calibri Light"/>
                          <a:cs typeface="Times New Roman" pitchFamily="18" charset="0"/>
                        </a:rPr>
                        <a:t>užasan Jevrej (vidi desno)</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Za </a:t>
                      </a:r>
                      <a:r>
                        <a:rPr kumimoji="0" lang="vi-VN" sz="1600" b="0" i="0" u="none" strike="noStrike" cap="none" normalizeH="0" baseline="0">
                          <a:ln>
                            <a:noFill/>
                          </a:ln>
                          <a:solidFill>
                            <a:srgbClr val="333333"/>
                          </a:solidFill>
                          <a:effectLst/>
                          <a:latin typeface="Calibri Light"/>
                          <a:cs typeface="Times New Roman" pitchFamily="18" charset="0"/>
                        </a:rPr>
                        <a:t>moto “veni</a:t>
                      </a:r>
                      <a:r>
                        <a:rPr kumimoji="0" lang="vi-VN" sz="1600" b="0" i="0" u="none" strike="noStrike" cap="none" normalizeH="0" baseline="0" dirty="0">
                          <a:ln>
                            <a:noFill/>
                          </a:ln>
                          <a:solidFill>
                            <a:srgbClr val="333333"/>
                          </a:solidFill>
                          <a:effectLst/>
                          <a:latin typeface="Calibri Light"/>
                          <a:cs typeface="Times New Roman" pitchFamily="18" charset="0"/>
                        </a:rPr>
                        <a:t>, vidi</a:t>
                      </a:r>
                      <a:r>
                        <a:rPr kumimoji="0" lang="vi-VN" sz="1600" b="0" i="0" u="none" strike="noStrike" cap="none" normalizeH="0" baseline="0">
                          <a:ln>
                            <a:noFill/>
                          </a:ln>
                          <a:solidFill>
                            <a:srgbClr val="333333"/>
                          </a:solidFill>
                          <a:effectLst/>
                          <a:latin typeface="Calibri Light"/>
                          <a:cs typeface="Times New Roman" pitchFamily="18" charset="0"/>
                        </a:rPr>
                        <a:t>, vici” </a:t>
                      </a:r>
                      <a:r>
                        <a:rPr kumimoji="0" lang="vi-VN" sz="1600" b="0" i="0" u="none" strike="noStrike" cap="none" normalizeH="0" baseline="0" dirty="0">
                          <a:ln>
                            <a:noFill/>
                          </a:ln>
                          <a:solidFill>
                            <a:srgbClr val="333333"/>
                          </a:solidFill>
                          <a:effectLst/>
                          <a:latin typeface="Calibri Light"/>
                          <a:cs typeface="Times New Roman" pitchFamily="18" charset="0"/>
                        </a:rPr>
                        <a:t>(dođoh, vidjeh, pobjedih) se vjeruje da je slogan KKK</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Calibri Light"/>
                          <a:cs typeface="Times New Roman" pitchFamily="18" charset="0"/>
                        </a:rPr>
                        <a:t>protiv:</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Marlboro je osnovao Philipp Morris, englez; nema veze sa KKK</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Marlboro je dobio ime po ulici đe se nalaze londonske fabrike: Marlborough ulica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Moto nije povezan sa KKK</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6"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a:latin typeface="Calibri Light"/>
              </a:rPr>
              <a:t>lboro = orobl = horrible-užasni</a:t>
            </a:r>
            <a:endParaRPr lang="en-US" altLang="de-DE" sz="1800" b="0" dirty="0">
              <a:latin typeface="Calibri Light"/>
            </a:endParaRPr>
          </a:p>
        </p:txBody>
      </p:sp>
      <p:sp>
        <p:nvSpPr>
          <p:cNvPr id="18"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Calibri Light"/>
              </a:rPr>
              <a:t>Marlboro </a:t>
            </a:r>
            <a:r>
              <a:rPr lang="en-US" altLang="de-DE" sz="2000" b="0" dirty="0" err="1">
                <a:solidFill>
                  <a:srgbClr val="333333"/>
                </a:solidFill>
                <a:latin typeface="Calibri Light"/>
              </a:rPr>
              <a:t>posjeduje</a:t>
            </a:r>
            <a:r>
              <a:rPr lang="en-US" altLang="de-DE" sz="2000" b="0" dirty="0">
                <a:solidFill>
                  <a:srgbClr val="333333"/>
                </a:solidFill>
                <a:latin typeface="Calibri Light"/>
              </a:rPr>
              <a:t> KKK?</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0936EB83-05F0-4C6E-9E73-89E1B7F2BFAA}" type="slidenum">
              <a:rPr lang="de-DE" altLang="de-DE" smtClean="0"/>
              <a:pPr/>
              <a:t>12</a:t>
            </a:fld>
            <a:endParaRPr lang="de-DE" altLang="de-DE"/>
          </a:p>
        </p:txBody>
      </p:sp>
    </p:spTree>
    <p:extLst>
      <p:ext uri="{BB962C8B-B14F-4D97-AF65-F5344CB8AC3E}">
        <p14:creationId xmlns:p14="http://schemas.microsoft.com/office/powerpoint/2010/main" val="3951536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Brzoplete odluke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pic>
        <p:nvPicPr>
          <p:cNvPr id="8"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Calibri Light"/>
              </a:rPr>
              <a:t>Ne!</a:t>
            </a:r>
          </a:p>
        </p:txBody>
      </p:sp>
      <p:sp>
        <p:nvSpPr>
          <p:cNvPr id="10"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400" b="0">
                <a:solidFill>
                  <a:srgbClr val="333333"/>
                </a:solidFill>
                <a:latin typeface="Calibri Light"/>
              </a:rPr>
              <a:t>Da li je Kju Klux Klan vlasnik Malbora?</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0936EB83-05F0-4C6E-9E73-89E1B7F2BFAA}"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Često su privlačnije</a:t>
            </a:r>
            <a:r>
              <a:rPr lang="en-US" altLang="de-DE" sz="2400" dirty="0">
                <a:solidFill>
                  <a:srgbClr val="333333"/>
                </a:solidFill>
              </a:rPr>
              <a:t> </a:t>
            </a:r>
            <a:r>
              <a:rPr lang="hr-HR" altLang="de-DE" sz="2400" dirty="0">
                <a:solidFill>
                  <a:srgbClr val="333333"/>
                </a:solidFill>
              </a:rPr>
              <a:t>nego stvarnost</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Bazirane su na činjenicama koje je teško provjeriti ili dokazati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a:solidFill>
                  <a:srgbClr val="333333"/>
                </a:solidFill>
              </a:rPr>
              <a:t>-</a:t>
            </a:r>
            <a:r>
              <a:rPr lang="en-US" altLang="de-DE" sz="2400">
                <a:solidFill>
                  <a:srgbClr val="333333"/>
                </a:solidFill>
              </a:rPr>
              <a:t> “Veni</a:t>
            </a:r>
            <a:r>
              <a:rPr lang="en-US" altLang="de-DE" sz="2400" dirty="0">
                <a:solidFill>
                  <a:srgbClr val="333333"/>
                </a:solidFill>
              </a:rPr>
              <a:t>, </a:t>
            </a:r>
            <a:r>
              <a:rPr lang="en-US" altLang="de-DE" sz="2400" dirty="0" err="1">
                <a:solidFill>
                  <a:srgbClr val="333333"/>
                </a:solidFill>
              </a:rPr>
              <a:t>Vidi</a:t>
            </a:r>
            <a:r>
              <a:rPr lang="en-US" altLang="de-DE" sz="2400">
                <a:solidFill>
                  <a:srgbClr val="333333"/>
                </a:solidFill>
              </a:rPr>
              <a:t>, Vici” </a:t>
            </a:r>
            <a:r>
              <a:rPr lang="hr-HR" altLang="de-DE" sz="2400" dirty="0">
                <a:solidFill>
                  <a:srgbClr val="333333"/>
                </a:solidFill>
              </a:rPr>
              <a:t>moto</a:t>
            </a:r>
            <a:r>
              <a:rPr lang="en-US" altLang="de-DE" sz="2400" dirty="0">
                <a:solidFill>
                  <a:srgbClr val="333333"/>
                </a:solidFill>
              </a:rPr>
              <a:t> K</a:t>
            </a:r>
            <a:r>
              <a:rPr lang="hr-HR" altLang="de-DE" sz="2400" dirty="0">
                <a:solidFill>
                  <a:srgbClr val="333333"/>
                </a:solidFill>
              </a:rPr>
              <a:t>j</a:t>
            </a:r>
            <a:r>
              <a:rPr lang="en-US" altLang="de-DE" sz="2400" dirty="0">
                <a:solidFill>
                  <a:srgbClr val="333333"/>
                </a:solidFill>
              </a:rPr>
              <a:t>u Klux Klan</a:t>
            </a:r>
            <a:r>
              <a:rPr lang="hr-HR" altLang="de-DE" sz="2400" dirty="0">
                <a:solidFill>
                  <a:srgbClr val="333333"/>
                </a:solidFill>
              </a:rPr>
              <a:t>a</a:t>
            </a:r>
            <a:r>
              <a:rPr lang="en-US" altLang="de-DE" sz="2400" dirty="0">
                <a:solidFill>
                  <a:srgbClr val="333333"/>
                </a:solidFill>
              </a:rPr>
              <a:t>? </a:t>
            </a:r>
            <a:r>
              <a:rPr lang="hr-HR" altLang="de-DE" sz="2400" dirty="0">
                <a:solidFill>
                  <a:srgbClr val="333333"/>
                </a:solidFill>
              </a:rPr>
              <a:t>pogrešno</a:t>
            </a:r>
            <a:r>
              <a:rPr lang="en-US" altLang="de-DE" sz="2400" dirty="0">
                <a:solidFill>
                  <a:srgbClr val="333333"/>
                </a:solidFill>
              </a:rPr>
              <a:t>!), </a:t>
            </a:r>
            <a:r>
              <a:rPr lang="hr-HR" altLang="de-DE" sz="2400" dirty="0">
                <a:solidFill>
                  <a:srgbClr val="333333"/>
                </a:solidFill>
              </a:rPr>
              <a:t>i neki im ljudi naivno vjeruju</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Odbijaju dodatna objašnjenja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a:solidFill>
                  <a:srgbClr val="333333"/>
                </a:solidFill>
              </a:rPr>
              <a:t>ime</a:t>
            </a:r>
            <a:r>
              <a:rPr lang="en-US" altLang="de-DE" sz="2400">
                <a:solidFill>
                  <a:srgbClr val="333333"/>
                </a:solidFill>
              </a:rPr>
              <a:t> “Marlboro” </a:t>
            </a:r>
            <a:r>
              <a:rPr lang="en-US" altLang="de-DE" sz="2400" dirty="0">
                <a:solidFill>
                  <a:srgbClr val="333333"/>
                </a:solidFill>
              </a:rPr>
              <a:t>re</a:t>
            </a:r>
            <a:r>
              <a:rPr lang="hr-HR" altLang="de-DE" sz="2400" dirty="0">
                <a:solidFill>
                  <a:srgbClr val="333333"/>
                </a:solidFill>
              </a:rPr>
              <a:t>anžirano naprijed</a:t>
            </a:r>
            <a:r>
              <a:rPr lang="en-US" altLang="de-DE" sz="2400" dirty="0">
                <a:solidFill>
                  <a:srgbClr val="333333"/>
                </a:solidFill>
              </a:rPr>
              <a:t> </a:t>
            </a:r>
            <a:r>
              <a:rPr lang="hr-HR" altLang="de-DE" sz="2400" dirty="0">
                <a:solidFill>
                  <a:srgbClr val="333333"/>
                </a:solidFill>
              </a:rPr>
              <a:t>i nazad</a:t>
            </a:r>
            <a:r>
              <a:rPr lang="en-US" altLang="de-DE" sz="2400" dirty="0">
                <a:solidFill>
                  <a:srgbClr val="333333"/>
                </a:solidFill>
              </a:rPr>
              <a:t> </a:t>
            </a:r>
            <a:r>
              <a:rPr lang="hr-HR" altLang="de-DE" sz="2400" dirty="0">
                <a:solidFill>
                  <a:srgbClr val="333333"/>
                </a:solidFill>
              </a:rPr>
              <a:t>može značiti mnogo stvari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Mogu se naći riječi</a:t>
            </a:r>
            <a:r>
              <a:rPr lang="en-US" altLang="de-DE" sz="2400" dirty="0">
                <a:solidFill>
                  <a:srgbClr val="333333"/>
                </a:solidFill>
              </a:rPr>
              <a:t> </a:t>
            </a:r>
            <a:r>
              <a:rPr lang="hr-HR" altLang="de-DE" sz="2400" dirty="0">
                <a:solidFill>
                  <a:srgbClr val="333333"/>
                </a:solidFill>
              </a:rPr>
              <a:t>roba</a:t>
            </a:r>
            <a:r>
              <a:rPr lang="en-US" altLang="de-DE" sz="2400" dirty="0">
                <a:solidFill>
                  <a:srgbClr val="333333"/>
                </a:solidFill>
              </a:rPr>
              <a:t> </a:t>
            </a:r>
            <a:r>
              <a:rPr lang="hr-HR" altLang="de-DE" sz="2400" dirty="0">
                <a:solidFill>
                  <a:srgbClr val="333333"/>
                </a:solidFill>
              </a:rPr>
              <a:t>i Roma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Legende su nekad bazirane na činjenicama koje su izvučene iz konteksta</a:t>
            </a:r>
            <a:r>
              <a:rPr lang="en-US" altLang="de-DE" sz="2400" dirty="0">
                <a:solidFill>
                  <a:srgbClr val="333333"/>
                </a:solidFill>
              </a:rPr>
              <a:t>. </a:t>
            </a:r>
            <a:r>
              <a:rPr lang="hr-HR" altLang="de-DE" sz="2400" dirty="0">
                <a:solidFill>
                  <a:srgbClr val="333333"/>
                </a:solidFill>
              </a:rPr>
              <a:t>Značenje tih detalja je</a:t>
            </a:r>
            <a:r>
              <a:rPr lang="en-US" altLang="de-DE" sz="2400" dirty="0">
                <a:solidFill>
                  <a:srgbClr val="333333"/>
                </a:solidFill>
              </a:rPr>
              <a:t> </a:t>
            </a:r>
            <a:r>
              <a:rPr lang="hr-HR" altLang="de-DE" sz="2400" dirty="0">
                <a:solidFill>
                  <a:srgbClr val="333333"/>
                </a:solidFill>
              </a:rPr>
              <a:t>takođe</a:t>
            </a:r>
            <a:r>
              <a:rPr lang="en-US" altLang="de-DE" sz="2400" dirty="0">
                <a:solidFill>
                  <a:srgbClr val="333333"/>
                </a:solidFill>
              </a:rPr>
              <a:t> </a:t>
            </a:r>
            <a:r>
              <a:rPr lang="hr-HR" altLang="de-DE" sz="2400" dirty="0">
                <a:solidFill>
                  <a:srgbClr val="333333"/>
                </a:solidFill>
              </a:rPr>
              <a:t>preuveličano</a:t>
            </a:r>
            <a:r>
              <a:rPr lang="en-US" altLang="de-DE" sz="2400" dirty="0">
                <a:solidFill>
                  <a:srgbClr val="333333"/>
                </a:solidFill>
              </a:rPr>
              <a:t> (</a:t>
            </a:r>
            <a:r>
              <a:rPr lang="hr-HR" altLang="de-DE" sz="2400" dirty="0">
                <a:solidFill>
                  <a:srgbClr val="333333"/>
                </a:solidFill>
              </a:rPr>
              <a:t>na prvi pogled</a:t>
            </a:r>
            <a:r>
              <a:rPr lang="en-US" altLang="de-DE" sz="2400" dirty="0">
                <a:solidFill>
                  <a:srgbClr val="333333"/>
                </a:solidFill>
              </a:rPr>
              <a:t>, </a:t>
            </a:r>
            <a:r>
              <a:rPr lang="hr-HR" altLang="de-DE" sz="2400" dirty="0">
                <a:solidFill>
                  <a:srgbClr val="333333"/>
                </a:solidFill>
              </a:rPr>
              <a:t>tri crvena k su impresivna</a:t>
            </a:r>
            <a:r>
              <a:rPr lang="en-US" altLang="de-DE" sz="2400" dirty="0">
                <a:solidFill>
                  <a:srgbClr val="333333"/>
                </a:solidFill>
              </a:rPr>
              <a:t>, </a:t>
            </a:r>
            <a:r>
              <a:rPr lang="hr-HR" altLang="de-DE" sz="2400" dirty="0">
                <a:solidFill>
                  <a:srgbClr val="333333"/>
                </a:solidFill>
              </a:rPr>
              <a:t>ali oni ne dokazuju ništa</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Postoje brojni primjeri u istoriji kad su manjine</a:t>
            </a:r>
            <a:r>
              <a:rPr lang="de-DE" altLang="de-DE" sz="2400" dirty="0">
                <a:solidFill>
                  <a:srgbClr val="333333"/>
                </a:solidFill>
              </a:rPr>
              <a:t> </a:t>
            </a:r>
            <a:r>
              <a:rPr lang="hr-HR" altLang="de-DE" sz="2400" dirty="0">
                <a:solidFill>
                  <a:srgbClr val="333333"/>
                </a:solidFill>
              </a:rPr>
              <a:t>bile lažno okrivljavane za katastrofalne događaje na koje se ne može uticati</a:t>
            </a:r>
            <a:r>
              <a:rPr lang="de-DE" altLang="de-DE" sz="2400" dirty="0">
                <a:solidFill>
                  <a:srgbClr val="333333"/>
                </a:solidFill>
              </a:rPr>
              <a:t>. </a:t>
            </a:r>
            <a:r>
              <a:rPr lang="hr-HR" altLang="de-DE" sz="2400" dirty="0">
                <a:solidFill>
                  <a:srgbClr val="333333"/>
                </a:solidFill>
              </a:rPr>
              <a:t>Na primjer</a:t>
            </a:r>
            <a:r>
              <a:rPr lang="de-DE" altLang="de-DE" sz="2400" dirty="0">
                <a:solidFill>
                  <a:srgbClr val="333333"/>
                </a:solidFill>
              </a:rPr>
              <a:t>, </a:t>
            </a:r>
            <a:r>
              <a:rPr lang="hr-HR" altLang="de-DE" sz="2400" dirty="0">
                <a:solidFill>
                  <a:srgbClr val="333333"/>
                </a:solidFill>
              </a:rPr>
              <a:t>u srednjevjekovnom dobu</a:t>
            </a:r>
            <a:r>
              <a:rPr lang="de-DE" altLang="de-DE" sz="2400" dirty="0">
                <a:solidFill>
                  <a:srgbClr val="333333"/>
                </a:solidFill>
              </a:rPr>
              <a:t> </a:t>
            </a:r>
            <a:r>
              <a:rPr lang="hr-HR" altLang="de-DE" sz="2400" dirty="0">
                <a:solidFill>
                  <a:srgbClr val="333333"/>
                </a:solidFill>
              </a:rPr>
              <a:t>su za slabu žetvu</a:t>
            </a:r>
            <a:r>
              <a:rPr lang="de-DE" altLang="de-DE" sz="2400" dirty="0">
                <a:solidFill>
                  <a:srgbClr val="333333"/>
                </a:solidFill>
              </a:rPr>
              <a:t> </a:t>
            </a:r>
            <a:r>
              <a:rPr lang="hr-HR" altLang="de-DE" sz="2400" dirty="0">
                <a:solidFill>
                  <a:srgbClr val="333333"/>
                </a:solidFill>
              </a:rPr>
              <a:t>često okrivljavali</a:t>
            </a:r>
            <a:r>
              <a:rPr lang="de-DE" altLang="de-DE" sz="2400" dirty="0">
                <a:solidFill>
                  <a:srgbClr val="333333"/>
                </a:solidFill>
              </a:rPr>
              <a:t> </a:t>
            </a:r>
            <a:r>
              <a:rPr lang="hr-HR" altLang="de-DE" sz="2400" dirty="0">
                <a:solidFill>
                  <a:srgbClr val="333333"/>
                </a:solidFill>
              </a:rPr>
              <a:t>vještice ili religijske manjine.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Ova prosta objašnjenja smanjuju</a:t>
            </a:r>
            <a:r>
              <a:rPr lang="de-DE" altLang="de-DE" sz="2400" dirty="0">
                <a:solidFill>
                  <a:srgbClr val="333333"/>
                </a:solidFill>
              </a:rPr>
              <a:t> </a:t>
            </a:r>
            <a:r>
              <a:rPr lang="hr-HR" altLang="de-DE" sz="2400" dirty="0">
                <a:solidFill>
                  <a:srgbClr val="333333"/>
                </a:solidFill>
              </a:rPr>
              <a:t>tenziju</a:t>
            </a:r>
            <a:r>
              <a:rPr lang="de-DE" altLang="de-DE" sz="2400" dirty="0">
                <a:solidFill>
                  <a:srgbClr val="333333"/>
                </a:solidFill>
              </a:rPr>
              <a:t> </a:t>
            </a:r>
            <a:r>
              <a:rPr lang="hr-HR" altLang="de-DE" sz="2400" dirty="0">
                <a:solidFill>
                  <a:srgbClr val="333333"/>
                </a:solidFill>
              </a:rPr>
              <a:t>i strah</a:t>
            </a:r>
            <a:r>
              <a:rPr lang="de-DE" altLang="de-DE" sz="2400" dirty="0">
                <a:solidFill>
                  <a:srgbClr val="333333"/>
                </a:solidFill>
              </a:rPr>
              <a:t> </a:t>
            </a:r>
            <a:r>
              <a:rPr lang="hr-HR" altLang="de-DE" sz="2400" dirty="0">
                <a:solidFill>
                  <a:srgbClr val="333333"/>
                </a:solidFill>
              </a:rPr>
              <a:t>i dovode do iluzije kontrole</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a:t>
            </a:r>
            <a:r>
              <a:rPr lang="hr-HR" altLang="de-DE" sz="2400" dirty="0">
                <a:solidFill>
                  <a:srgbClr val="333333"/>
                </a:solidFill>
              </a:rPr>
              <a:t>tudije pokazuju da mnogi ljudi koji imaju psihozu</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donose odluke na bazi</a:t>
            </a:r>
            <a:r>
              <a:rPr lang="en-US" altLang="de-DE" sz="2400" dirty="0">
                <a:solidFill>
                  <a:srgbClr val="333333"/>
                </a:solidFill>
              </a:rPr>
              <a:t> </a:t>
            </a:r>
            <a:r>
              <a:rPr lang="hr-HR" altLang="de-DE" sz="2400" dirty="0">
                <a:solidFill>
                  <a:srgbClr val="333333"/>
                </a:solidFill>
              </a:rPr>
              <a:t>malo informacija</a:t>
            </a:r>
            <a:r>
              <a:rPr lang="en-US" altLang="de-DE" sz="2400" dirty="0">
                <a:solidFill>
                  <a:srgbClr val="333333"/>
                </a:solidFill>
              </a:rPr>
              <a:t>. </a:t>
            </a:r>
            <a:r>
              <a:rPr lang="hr-HR" altLang="de-DE" sz="2400" dirty="0">
                <a:solidFill>
                  <a:srgbClr val="333333"/>
                </a:solidFill>
              </a:rPr>
              <a:t>Ovaj tip odlučivanja može lako voditi greškama</a:t>
            </a:r>
            <a:r>
              <a:rPr lang="en-US" altLang="de-DE" sz="2400" dirty="0">
                <a:solidFill>
                  <a:srgbClr val="333333"/>
                </a:solidFill>
              </a:rPr>
              <a:t>, </a:t>
            </a:r>
            <a:r>
              <a:rPr lang="hr-HR" altLang="de-DE" sz="2400" dirty="0">
                <a:solidFill>
                  <a:srgbClr val="333333"/>
                </a:solidFill>
              </a:rPr>
              <a:t>upoređujući sa tipom odlučivanja koje uključuje</a:t>
            </a:r>
            <a:r>
              <a:rPr lang="en-US" altLang="de-DE" sz="2400" dirty="0">
                <a:solidFill>
                  <a:srgbClr val="333333"/>
                </a:solidFill>
              </a:rPr>
              <a:t> </a:t>
            </a:r>
            <a:r>
              <a:rPr lang="hr-HR" altLang="de-DE" sz="2400" dirty="0">
                <a:solidFill>
                  <a:srgbClr val="333333"/>
                </a:solidFill>
              </a:rPr>
              <a:t>pažljivo uzimanje u obzir svih dostupnih </a:t>
            </a:r>
            <a:r>
              <a:rPr lang="hr-HR" altLang="de-DE" sz="2400">
                <a:solidFill>
                  <a:srgbClr val="333333"/>
                </a:solidFill>
              </a:rPr>
              <a:t>informacija</a:t>
            </a:r>
            <a:r>
              <a:rPr lang="en-US" altLang="de-DE" sz="240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A408DB69-2C7D-473B-8360-257A0892622B}"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a:t>
            </a:r>
            <a:r>
              <a:rPr lang="hr-HR" altLang="de-DE" sz="2400" dirty="0">
                <a:solidFill>
                  <a:srgbClr val="333333"/>
                </a:solidFill>
              </a:rPr>
              <a:t>tudije pokazuju da mnogi ljudi koji imaju psihozu</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donose odluke na bazi</a:t>
            </a:r>
            <a:r>
              <a:rPr lang="en-US" altLang="de-DE" sz="2400" dirty="0">
                <a:solidFill>
                  <a:srgbClr val="333333"/>
                </a:solidFill>
              </a:rPr>
              <a:t> </a:t>
            </a:r>
            <a:r>
              <a:rPr lang="hr-HR" altLang="de-DE" sz="2400" dirty="0">
                <a:solidFill>
                  <a:srgbClr val="333333"/>
                </a:solidFill>
              </a:rPr>
              <a:t>malo informacija</a:t>
            </a:r>
            <a:r>
              <a:rPr lang="en-US" altLang="de-DE" sz="2400" dirty="0">
                <a:solidFill>
                  <a:srgbClr val="333333"/>
                </a:solidFill>
              </a:rPr>
              <a:t>. </a:t>
            </a:r>
            <a:r>
              <a:rPr lang="hr-HR" altLang="de-DE" sz="2400" dirty="0">
                <a:solidFill>
                  <a:srgbClr val="333333"/>
                </a:solidFill>
              </a:rPr>
              <a:t>Ovaj tip odlučivanja može lako voditi greškama</a:t>
            </a:r>
            <a:r>
              <a:rPr lang="en-US" altLang="de-DE" sz="2400" dirty="0">
                <a:solidFill>
                  <a:srgbClr val="333333"/>
                </a:solidFill>
              </a:rPr>
              <a:t>, </a:t>
            </a:r>
            <a:r>
              <a:rPr lang="hr-HR" altLang="de-DE" sz="2400" dirty="0">
                <a:solidFill>
                  <a:srgbClr val="333333"/>
                </a:solidFill>
              </a:rPr>
              <a:t>upoređujući sa tipom odlučivanja koje uključuje</a:t>
            </a:r>
            <a:r>
              <a:rPr lang="en-US" altLang="de-DE" sz="2400" dirty="0">
                <a:solidFill>
                  <a:srgbClr val="333333"/>
                </a:solidFill>
              </a:rPr>
              <a:t> </a:t>
            </a:r>
            <a:r>
              <a:rPr lang="hr-HR" altLang="de-DE" sz="2400" dirty="0">
                <a:solidFill>
                  <a:srgbClr val="333333"/>
                </a:solidFill>
              </a:rPr>
              <a:t>pažljivo uzimanje u obzir svih dostupnih informacija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Percepcija realnosti za mnoge</a:t>
            </a:r>
            <a:r>
              <a:rPr lang="de-DE" altLang="de-DE" sz="2400" dirty="0">
                <a:solidFill>
                  <a:srgbClr val="333333"/>
                </a:solidFill>
              </a:rPr>
              <a:t> (</a:t>
            </a:r>
            <a:r>
              <a:rPr lang="hr-HR" altLang="de-DE" sz="2400" dirty="0">
                <a:solidFill>
                  <a:srgbClr val="333333"/>
                </a:solidFill>
              </a:rPr>
              <a:t>ali ne za sve</a:t>
            </a:r>
            <a:r>
              <a:rPr lang="de-DE" altLang="de-DE" sz="2400" dirty="0">
                <a:solidFill>
                  <a:srgbClr val="333333"/>
                </a:solidFill>
              </a:rPr>
              <a:t>!) </a:t>
            </a:r>
            <a:r>
              <a:rPr lang="hr-HR" altLang="de-DE" sz="2400" dirty="0">
                <a:solidFill>
                  <a:srgbClr val="333333"/>
                </a:solidFill>
              </a:rPr>
              <a:t>ljude koji imaju psihozu</a:t>
            </a:r>
            <a:r>
              <a:rPr lang="de-DE" altLang="de-DE" sz="2400" dirty="0">
                <a:solidFill>
                  <a:srgbClr val="333333"/>
                </a:solidFill>
              </a:rPr>
              <a:t> </a:t>
            </a:r>
            <a:r>
              <a:rPr lang="hr-HR" altLang="de-DE" sz="2400" dirty="0">
                <a:solidFill>
                  <a:srgbClr val="333333"/>
                </a:solidFill>
              </a:rPr>
              <a:t>je oštećena</a:t>
            </a:r>
            <a:r>
              <a:rPr lang="de-DE" altLang="de-DE" sz="2400" dirty="0">
                <a:solidFill>
                  <a:srgbClr val="333333"/>
                </a:solidFill>
              </a:rPr>
              <a:t>. </a:t>
            </a:r>
            <a:r>
              <a:rPr lang="hr-HR" altLang="de-DE" sz="2400" dirty="0">
                <a:solidFill>
                  <a:srgbClr val="333333"/>
                </a:solidFill>
              </a:rPr>
              <a:t>Uzimaju se u obzir nemoguće interpretacije koje bi većina ljudi ignorisala</a:t>
            </a:r>
            <a:r>
              <a:rPr lang="de-DE"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A408DB69-2C7D-473B-8360-257A0892622B}" type="slidenum">
              <a:rPr lang="de-DE" altLang="de-DE" smtClean="0"/>
              <a:pPr/>
              <a:t>18</a:t>
            </a:fld>
            <a:endParaRPr lang="de-DE" altLang="de-DE"/>
          </a:p>
        </p:txBody>
      </p:sp>
    </p:spTree>
    <p:extLst>
      <p:ext uri="{BB962C8B-B14F-4D97-AF65-F5344CB8AC3E}">
        <p14:creationId xmlns:p14="http://schemas.microsoft.com/office/powerpoint/2010/main" val="636385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prerano</a:t>
            </a:r>
            <a:r>
              <a:rPr lang="en-US" sz="3600" dirty="0">
                <a:latin typeface="+mn-lt"/>
                <a:ea typeface="+mn-ea"/>
                <a:cs typeface="+mn-cs"/>
              </a:rPr>
              <a:t> </a:t>
            </a:r>
            <a:r>
              <a:rPr lang="en-US" sz="3600" dirty="0" err="1">
                <a:latin typeface="+mn-lt"/>
                <a:ea typeface="+mn-ea"/>
                <a:cs typeface="+mn-cs"/>
              </a:rPr>
              <a:t>zaključivanje</a:t>
            </a:r>
            <a:r>
              <a:rPr lang="en-US" sz="3600" dirty="0">
                <a:latin typeface="+mn-lt"/>
                <a:ea typeface="+mn-ea"/>
                <a:cs typeface="+mn-cs"/>
              </a:rPr>
              <a:t> </a:t>
            </a:r>
            <a:r>
              <a:rPr lang="en-US" sz="3600" dirty="0" err="1">
                <a:latin typeface="+mn-lt"/>
                <a:ea typeface="+mn-ea"/>
                <a:cs typeface="+mn-cs"/>
              </a:rPr>
              <a:t>favorizuje</a:t>
            </a:r>
            <a:r>
              <a:rPr lang="en-US" sz="3600" dirty="0">
                <a:latin typeface="+mn-lt"/>
                <a:ea typeface="+mn-ea"/>
                <a:cs typeface="+mn-cs"/>
              </a:rPr>
              <a:t> </a:t>
            </a:r>
            <a:r>
              <a:rPr lang="en-US" sz="3600" dirty="0" err="1">
                <a:latin typeface="+mn-lt"/>
                <a:ea typeface="+mn-ea"/>
                <a:cs typeface="+mn-cs"/>
              </a:rPr>
              <a:t>nastanak</a:t>
            </a:r>
            <a:r>
              <a:rPr lang="en-US" sz="3600" dirty="0">
                <a:latin typeface="+mn-lt"/>
                <a:ea typeface="+mn-ea"/>
                <a:cs typeface="+mn-cs"/>
              </a:rPr>
              <a:t>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interpretacija</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48154" name="Rechteck 1"/>
          <p:cNvSpPr>
            <a:spLocks noChangeArrowheads="1"/>
          </p:cNvSpPr>
          <p:nvPr/>
        </p:nvSpPr>
        <p:spPr bwMode="auto">
          <a:xfrm>
            <a:off x="408955" y="5920953"/>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0">
                <a:solidFill>
                  <a:srgbClr val="004992"/>
                </a:solidFill>
                <a:latin typeface="+mn-lt"/>
                <a:cs typeface="+mn-cs"/>
              </a:rPr>
              <a:t>Da li bi neko podijelio kratko licno iskustvo?</a:t>
            </a:r>
          </a:p>
        </p:txBody>
      </p:sp>
      <p:graphicFrame>
        <p:nvGraphicFramePr>
          <p:cNvPr id="7" name="Content Placeholder 8"/>
          <p:cNvGraphicFramePr>
            <a:graphicFrameLocks/>
          </p:cNvGraphicFramePr>
          <p:nvPr>
            <p:extLst>
              <p:ext uri="{D42A27DB-BD31-4B8C-83A1-F6EECF244321}">
                <p14:modId xmlns:p14="http://schemas.microsoft.com/office/powerpoint/2010/main" val="748108398"/>
              </p:ext>
            </p:extLst>
          </p:nvPr>
        </p:nvGraphicFramePr>
        <p:xfrm>
          <a:off x="409575" y="2203704"/>
          <a:ext cx="11339514" cy="3474720"/>
        </p:xfrm>
        <a:graphic>
          <a:graphicData uri="http://schemas.openxmlformats.org/drawingml/2006/table">
            <a:tbl>
              <a:tblPr firstRow="1" bandRow="1">
                <a:tableStyleId>{21E4AEA4-8DFA-4A89-87EB-49C32662AFE0}</a:tableStyleId>
              </a:tblPr>
              <a:tblGrid>
                <a:gridCol w="3455764">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gridCol w="413933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Događaj</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Objašnjenje tokom psihoze</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Šte se zaista desilo</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Tvoj datum otpusta je pomjeren unaprijed.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Ubjeđen/a si da su doktori odustali.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Neočekivano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pojavio</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slobodan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krevet</a:t>
                      </a:r>
                      <a:r>
                        <a:rPr kumimoji="0" lang="en-US" sz="2000" b="0" i="0" u="none" strike="noStrike" cap="none" normalizeH="0" baseline="0" dirty="0">
                          <a:ln>
                            <a:noFill/>
                          </a:ln>
                          <a:solidFill>
                            <a:srgbClr val="333333"/>
                          </a:solidFill>
                          <a:effectLst/>
                          <a:latin typeface="Calibri Light"/>
                          <a:cs typeface="Times New Roman" pitchFamily="18" charset="0"/>
                        </a:rPr>
                        <a:t> u </a:t>
                      </a:r>
                      <a:r>
                        <a:rPr kumimoji="0" lang="en-US" sz="2000" b="0" i="0" u="none" strike="noStrike" cap="none" normalizeH="0" baseline="0" dirty="0" err="1">
                          <a:ln>
                            <a:noFill/>
                          </a:ln>
                          <a:solidFill>
                            <a:srgbClr val="333333"/>
                          </a:solidFill>
                          <a:effectLst/>
                          <a:latin typeface="Calibri Light"/>
                          <a:cs typeface="Times New Roman" pitchFamily="18" charset="0"/>
                        </a:rPr>
                        <a:t>Domu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stare.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Misao “bezvrijedan/na si” odzvanja u tvojoj glavi.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Ubjeđen/a si da je ovo uzrokovano telefonskom antenom na krovu.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Većina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ljudi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doživi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samoponižavajuće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misli</a:t>
                      </a:r>
                      <a:r>
                        <a:rPr kumimoji="0" lang="en-US" sz="2000" b="0" i="0" u="none" strike="noStrike" cap="none" normalizeH="0" baseline="0" dirty="0">
                          <a:ln>
                            <a:noFill/>
                          </a:ln>
                          <a:solidFill>
                            <a:srgbClr val="333333"/>
                          </a:solidFill>
                          <a:effectLst/>
                          <a:latin typeface="Calibri Light"/>
                          <a:cs typeface="Times New Roman" pitchFamily="18" charset="0"/>
                        </a:rPr>
                        <a:t> s </a:t>
                      </a:r>
                      <a:r>
                        <a:rPr kumimoji="0" lang="en-US" sz="2000" b="0" i="0" u="none" strike="noStrike" cap="none" normalizeH="0" baseline="0" dirty="0" err="1">
                          <a:ln>
                            <a:noFill/>
                          </a:ln>
                          <a:solidFill>
                            <a:srgbClr val="333333"/>
                          </a:solidFill>
                          <a:effectLst/>
                          <a:latin typeface="Calibri Light"/>
                          <a:cs typeface="Times New Roman" pitchFamily="18" charset="0"/>
                        </a:rPr>
                        <a:t>vremena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vrijeme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Terapeut kaže riječ koju si upravo htio/htjela da kažeš.</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Terapeut može da ti čita misli.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Riječ je bila dostupna iz konteksta.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0936EB83-05F0-4C6E-9E73-89E1B7F2BFAA}"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sledećim vježbama će vam se pokazati različite slike</a:t>
            </a:r>
            <a:r>
              <a:rPr lang="en-US" altLang="de-DE" sz="2400" dirty="0">
                <a:solidFill>
                  <a:srgbClr val="333333"/>
                </a:solidFill>
              </a:rPr>
              <a:t>. </a:t>
            </a:r>
            <a:r>
              <a:rPr lang="hr-HR" altLang="de-DE" sz="2400" dirty="0">
                <a:solidFill>
                  <a:srgbClr val="333333"/>
                </a:solidFill>
              </a:rPr>
              <a:t>Molimo Vas pokušajte da pronađete korektan naziv</a:t>
            </a:r>
            <a:r>
              <a:rPr lang="en-US" altLang="de-DE" sz="2400" dirty="0">
                <a:solidFill>
                  <a:srgbClr val="333333"/>
                </a:solidFill>
              </a:rPr>
              <a:t> </a:t>
            </a:r>
            <a:r>
              <a:rPr lang="hr-HR" altLang="de-DE" sz="2400" dirty="0">
                <a:solidFill>
                  <a:srgbClr val="333333"/>
                </a:solidFill>
              </a:rPr>
              <a:t>za svaku sliku</a:t>
            </a:r>
            <a:r>
              <a:rPr lang="en-US" altLang="de-DE" sz="2400" dirty="0">
                <a:solidFill>
                  <a:srgbClr val="333333"/>
                </a:solidFill>
              </a:rPr>
              <a:t> </a:t>
            </a:r>
            <a:r>
              <a:rPr lang="hr-HR" altLang="de-DE" sz="2400" dirty="0">
                <a:solidFill>
                  <a:srgbClr val="333333"/>
                </a:solidFill>
              </a:rPr>
              <a:t>i </a:t>
            </a:r>
            <a:r>
              <a:rPr lang="hr-HR" altLang="de-DE" sz="2400">
                <a:solidFill>
                  <a:srgbClr val="333333"/>
                </a:solidFill>
              </a:rPr>
              <a:t>isključite</a:t>
            </a:r>
            <a:r>
              <a:rPr lang="en-US" altLang="de-DE" sz="2400">
                <a:solidFill>
                  <a:srgbClr val="333333"/>
                </a:solidFill>
              </a:rPr>
              <a:t> “</a:t>
            </a:r>
            <a:r>
              <a:rPr lang="hr-HR" altLang="de-DE" sz="2400">
                <a:solidFill>
                  <a:srgbClr val="333333"/>
                </a:solidFill>
              </a:rPr>
              <a:t>neprikladni</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sledećim vježbama će vam se pokazati različite slike</a:t>
            </a:r>
            <a:r>
              <a:rPr lang="en-US" altLang="de-DE" sz="2400" dirty="0">
                <a:solidFill>
                  <a:srgbClr val="333333"/>
                </a:solidFill>
              </a:rPr>
              <a:t>. </a:t>
            </a:r>
            <a:r>
              <a:rPr lang="hr-HR" altLang="de-DE" sz="2400" dirty="0">
                <a:solidFill>
                  <a:srgbClr val="333333"/>
                </a:solidFill>
              </a:rPr>
              <a:t>Molimo Vas pokušajte da pronađete korektan naziv</a:t>
            </a:r>
            <a:r>
              <a:rPr lang="en-US" altLang="de-DE" sz="2400" dirty="0">
                <a:solidFill>
                  <a:srgbClr val="333333"/>
                </a:solidFill>
              </a:rPr>
              <a:t> </a:t>
            </a:r>
            <a:r>
              <a:rPr lang="hr-HR" altLang="de-DE" sz="2400" dirty="0">
                <a:solidFill>
                  <a:srgbClr val="333333"/>
                </a:solidFill>
              </a:rPr>
              <a:t>za svaku sliku</a:t>
            </a:r>
            <a:r>
              <a:rPr lang="en-US" altLang="de-DE" sz="2400" dirty="0">
                <a:solidFill>
                  <a:srgbClr val="333333"/>
                </a:solidFill>
              </a:rPr>
              <a:t> </a:t>
            </a:r>
            <a:r>
              <a:rPr lang="hr-HR" altLang="de-DE" sz="2400" dirty="0">
                <a:solidFill>
                  <a:srgbClr val="333333"/>
                </a:solidFill>
              </a:rPr>
              <a:t>i </a:t>
            </a:r>
            <a:r>
              <a:rPr lang="hr-HR" altLang="de-DE" sz="2400">
                <a:solidFill>
                  <a:srgbClr val="333333"/>
                </a:solidFill>
              </a:rPr>
              <a:t>isključite</a:t>
            </a:r>
            <a:r>
              <a:rPr lang="en-US" altLang="de-DE" sz="2400">
                <a:solidFill>
                  <a:srgbClr val="333333"/>
                </a:solidFill>
              </a:rPr>
              <a:t> “</a:t>
            </a:r>
            <a:r>
              <a:rPr lang="hr-HR" altLang="de-DE" sz="2400">
                <a:solidFill>
                  <a:srgbClr val="333333"/>
                </a:solidFill>
              </a:rPr>
              <a:t>neprikladni</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hr-HR" altLang="de-DE" sz="2400" dirty="0">
                <a:solidFill>
                  <a:srgbClr val="333333"/>
                </a:solidFill>
              </a:rPr>
              <a:t>Prod</a:t>
            </a:r>
            <a:r>
              <a:rPr lang="en-US" altLang="de-DE" sz="2400" dirty="0">
                <a:solidFill>
                  <a:srgbClr val="333333"/>
                </a:solidFill>
              </a:rPr>
              <a:t>is</a:t>
            </a:r>
            <a:r>
              <a:rPr lang="hr-HR" altLang="de-DE" sz="2400" dirty="0">
                <a:solidFill>
                  <a:srgbClr val="333333"/>
                </a:solidFill>
              </a:rPr>
              <a:t>kutijte</a:t>
            </a:r>
            <a:r>
              <a:rPr lang="en-US" altLang="de-DE" sz="2400" dirty="0">
                <a:solidFill>
                  <a:srgbClr val="333333"/>
                </a:solidFill>
              </a:rPr>
              <a:t> </a:t>
            </a:r>
            <a:r>
              <a:rPr lang="hr-HR" altLang="de-DE" sz="2400" i="1" dirty="0">
                <a:solidFill>
                  <a:srgbClr val="004992"/>
                </a:solidFill>
              </a:rPr>
              <a:t>za i protiv</a:t>
            </a:r>
            <a:r>
              <a:rPr lang="en-US" altLang="de-DE" sz="2400" dirty="0">
                <a:solidFill>
                  <a:srgbClr val="333333"/>
                </a:solidFill>
              </a:rPr>
              <a:t> </a:t>
            </a:r>
            <a:r>
              <a:rPr lang="hr-HR" altLang="de-DE" sz="2400" dirty="0">
                <a:solidFill>
                  <a:srgbClr val="333333"/>
                </a:solidFill>
              </a:rPr>
              <a:t>za svaku od </a:t>
            </a:r>
            <a:r>
              <a:rPr lang="hr-HR" altLang="de-DE" sz="2400">
                <a:solidFill>
                  <a:srgbClr val="333333"/>
                </a:solidFill>
              </a:rPr>
              <a:t>interpretacija</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21</a:t>
            </a:fld>
            <a:endParaRPr lang="de-DE" altLang="de-DE"/>
          </a:p>
        </p:txBody>
      </p:sp>
    </p:spTree>
    <p:extLst>
      <p:ext uri="{BB962C8B-B14F-4D97-AF65-F5344CB8AC3E}">
        <p14:creationId xmlns:p14="http://schemas.microsoft.com/office/powerpoint/2010/main" val="2882350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sledećim vježbama će vam se pokazati različite slike</a:t>
            </a:r>
            <a:r>
              <a:rPr lang="en-US" altLang="de-DE" sz="2400" dirty="0">
                <a:solidFill>
                  <a:srgbClr val="333333"/>
                </a:solidFill>
              </a:rPr>
              <a:t>. </a:t>
            </a:r>
            <a:r>
              <a:rPr lang="hr-HR" altLang="de-DE" sz="2400" dirty="0">
                <a:solidFill>
                  <a:srgbClr val="333333"/>
                </a:solidFill>
              </a:rPr>
              <a:t>Molimo Vas pokušajte da pronađete korektan naziv</a:t>
            </a:r>
            <a:r>
              <a:rPr lang="en-US" altLang="de-DE" sz="2400" dirty="0">
                <a:solidFill>
                  <a:srgbClr val="333333"/>
                </a:solidFill>
              </a:rPr>
              <a:t> </a:t>
            </a:r>
            <a:r>
              <a:rPr lang="hr-HR" altLang="de-DE" sz="2400" dirty="0">
                <a:solidFill>
                  <a:srgbClr val="333333"/>
                </a:solidFill>
              </a:rPr>
              <a:t>za svaku sliku</a:t>
            </a:r>
            <a:r>
              <a:rPr lang="en-US" altLang="de-DE" sz="2400" dirty="0">
                <a:solidFill>
                  <a:srgbClr val="333333"/>
                </a:solidFill>
              </a:rPr>
              <a:t> </a:t>
            </a:r>
            <a:r>
              <a:rPr lang="hr-HR" altLang="de-DE" sz="2400" dirty="0">
                <a:solidFill>
                  <a:srgbClr val="333333"/>
                </a:solidFill>
              </a:rPr>
              <a:t>i </a:t>
            </a:r>
            <a:r>
              <a:rPr lang="hr-HR" altLang="de-DE" sz="2400">
                <a:solidFill>
                  <a:srgbClr val="333333"/>
                </a:solidFill>
              </a:rPr>
              <a:t>isključite</a:t>
            </a:r>
            <a:r>
              <a:rPr lang="en-US" altLang="de-DE" sz="2400">
                <a:solidFill>
                  <a:srgbClr val="333333"/>
                </a:solidFill>
              </a:rPr>
              <a:t> “</a:t>
            </a:r>
            <a:r>
              <a:rPr lang="hr-HR" altLang="de-DE" sz="2400">
                <a:solidFill>
                  <a:srgbClr val="333333"/>
                </a:solidFill>
              </a:rPr>
              <a:t>neprikladni</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hr-HR" altLang="de-DE" sz="2400" dirty="0">
                <a:solidFill>
                  <a:srgbClr val="333333"/>
                </a:solidFill>
              </a:rPr>
              <a:t>Prod</a:t>
            </a:r>
            <a:r>
              <a:rPr lang="en-US" altLang="de-DE" sz="2400" dirty="0">
                <a:solidFill>
                  <a:srgbClr val="333333"/>
                </a:solidFill>
              </a:rPr>
              <a:t>is</a:t>
            </a:r>
            <a:r>
              <a:rPr lang="hr-HR" altLang="de-DE" sz="2400" dirty="0">
                <a:solidFill>
                  <a:srgbClr val="333333"/>
                </a:solidFill>
              </a:rPr>
              <a:t>kutijte</a:t>
            </a:r>
            <a:r>
              <a:rPr lang="en-US" altLang="de-DE" sz="2400" dirty="0">
                <a:solidFill>
                  <a:srgbClr val="333333"/>
                </a:solidFill>
              </a:rPr>
              <a:t> </a:t>
            </a:r>
            <a:r>
              <a:rPr lang="hr-HR" altLang="de-DE" sz="2400" i="1" dirty="0">
                <a:solidFill>
                  <a:srgbClr val="004992"/>
                </a:solidFill>
              </a:rPr>
              <a:t>za i protiv</a:t>
            </a:r>
            <a:r>
              <a:rPr lang="en-US" altLang="de-DE" sz="2400" dirty="0">
                <a:solidFill>
                  <a:srgbClr val="333333"/>
                </a:solidFill>
              </a:rPr>
              <a:t> </a:t>
            </a:r>
            <a:r>
              <a:rPr lang="hr-HR" altLang="de-DE" sz="2400" dirty="0">
                <a:solidFill>
                  <a:srgbClr val="333333"/>
                </a:solidFill>
              </a:rPr>
              <a:t>za svaku od interpretacija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Molimo</a:t>
            </a:r>
            <a:r>
              <a:rPr lang="en-US" altLang="de-DE" sz="2400" dirty="0">
                <a:solidFill>
                  <a:srgbClr val="333333"/>
                </a:solidFill>
              </a:rPr>
              <a:t> Vas </a:t>
            </a:r>
            <a:r>
              <a:rPr lang="en-US" altLang="de-DE" sz="2400" dirty="0" err="1">
                <a:solidFill>
                  <a:srgbClr val="333333"/>
                </a:solidFill>
              </a:rPr>
              <a:t>takođe</a:t>
            </a:r>
            <a:r>
              <a:rPr lang="en-US" altLang="de-DE" sz="2400" dirty="0">
                <a:solidFill>
                  <a:srgbClr val="333333"/>
                </a:solidFill>
              </a:rPr>
              <a:t> </a:t>
            </a:r>
            <a:r>
              <a:rPr lang="en-US" altLang="de-DE" sz="2400" dirty="0" err="1">
                <a:solidFill>
                  <a:srgbClr val="333333"/>
                </a:solidFill>
              </a:rPr>
              <a:t>navedite</a:t>
            </a:r>
            <a:r>
              <a:rPr lang="en-US" altLang="de-DE" sz="2400" dirty="0">
                <a:solidFill>
                  <a:srgbClr val="333333"/>
                </a:solidFill>
              </a:rPr>
              <a:t> </a:t>
            </a:r>
            <a:r>
              <a:rPr lang="en-US" altLang="de-DE" sz="2400" dirty="0" err="1">
                <a:solidFill>
                  <a:srgbClr val="333333"/>
                </a:solidFill>
              </a:rPr>
              <a:t>nivo</a:t>
            </a:r>
            <a:r>
              <a:rPr lang="en-US" altLang="de-DE" sz="2400" dirty="0">
                <a:solidFill>
                  <a:srgbClr val="333333"/>
                </a:solidFill>
              </a:rPr>
              <a:t> </a:t>
            </a:r>
            <a:r>
              <a:rPr lang="en-US" altLang="de-DE" sz="2400" dirty="0" err="1">
                <a:solidFill>
                  <a:srgbClr val="333333"/>
                </a:solidFill>
              </a:rPr>
              <a:t>povjerenja</a:t>
            </a:r>
            <a:r>
              <a:rPr lang="en-US" altLang="de-DE" sz="2400" dirty="0">
                <a:solidFill>
                  <a:srgbClr val="333333"/>
                </a:solidFill>
              </a:rPr>
              <a:t> u </a:t>
            </a:r>
            <a:r>
              <a:rPr lang="en-US" altLang="de-DE" sz="2400" dirty="0" err="1">
                <a:solidFill>
                  <a:srgbClr val="333333"/>
                </a:solidFill>
              </a:rPr>
              <a:t>Vašu</a:t>
            </a:r>
            <a:r>
              <a:rPr lang="en-US" altLang="de-DE" sz="2400" dirty="0">
                <a:solidFill>
                  <a:srgbClr val="333333"/>
                </a:solidFill>
              </a:rPr>
              <a:t> </a:t>
            </a:r>
            <a:r>
              <a:rPr lang="en-US" altLang="de-DE" sz="2400" err="1">
                <a:solidFill>
                  <a:srgbClr val="333333"/>
                </a:solidFill>
              </a:rPr>
              <a:t>procjenu</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22</a:t>
            </a:fld>
            <a:endParaRPr lang="de-DE" altLang="de-DE"/>
          </a:p>
        </p:txBody>
      </p:sp>
    </p:spTree>
    <p:extLst>
      <p:ext uri="{BB962C8B-B14F-4D97-AF65-F5344CB8AC3E}">
        <p14:creationId xmlns:p14="http://schemas.microsoft.com/office/powerpoint/2010/main" val="2321537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sledećim vježbama će vam se pokazati različite slike</a:t>
            </a:r>
            <a:r>
              <a:rPr lang="en-US" altLang="de-DE" sz="2400" dirty="0">
                <a:solidFill>
                  <a:srgbClr val="333333"/>
                </a:solidFill>
              </a:rPr>
              <a:t>. </a:t>
            </a:r>
            <a:r>
              <a:rPr lang="hr-HR" altLang="de-DE" sz="2400" dirty="0">
                <a:solidFill>
                  <a:srgbClr val="333333"/>
                </a:solidFill>
              </a:rPr>
              <a:t>Molimo Vas pokušajte da pronađete korektan naziv</a:t>
            </a:r>
            <a:r>
              <a:rPr lang="en-US" altLang="de-DE" sz="2400" dirty="0">
                <a:solidFill>
                  <a:srgbClr val="333333"/>
                </a:solidFill>
              </a:rPr>
              <a:t> </a:t>
            </a:r>
            <a:r>
              <a:rPr lang="hr-HR" altLang="de-DE" sz="2400" dirty="0">
                <a:solidFill>
                  <a:srgbClr val="333333"/>
                </a:solidFill>
              </a:rPr>
              <a:t>za svaku sliku</a:t>
            </a:r>
            <a:r>
              <a:rPr lang="en-US" altLang="de-DE" sz="2400" dirty="0">
                <a:solidFill>
                  <a:srgbClr val="333333"/>
                </a:solidFill>
              </a:rPr>
              <a:t> </a:t>
            </a:r>
            <a:r>
              <a:rPr lang="hr-HR" altLang="de-DE" sz="2400" dirty="0">
                <a:solidFill>
                  <a:srgbClr val="333333"/>
                </a:solidFill>
              </a:rPr>
              <a:t>i </a:t>
            </a:r>
            <a:r>
              <a:rPr lang="hr-HR" altLang="de-DE" sz="2400">
                <a:solidFill>
                  <a:srgbClr val="333333"/>
                </a:solidFill>
              </a:rPr>
              <a:t>isključite</a:t>
            </a:r>
            <a:r>
              <a:rPr lang="en-US" altLang="de-DE" sz="2400">
                <a:solidFill>
                  <a:srgbClr val="333333"/>
                </a:solidFill>
              </a:rPr>
              <a:t> “</a:t>
            </a:r>
            <a:r>
              <a:rPr lang="hr-HR" altLang="de-DE" sz="2400">
                <a:solidFill>
                  <a:srgbClr val="333333"/>
                </a:solidFill>
              </a:rPr>
              <a:t>neprikladni</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hr-HR" altLang="de-DE" sz="2400" dirty="0">
                <a:solidFill>
                  <a:srgbClr val="333333"/>
                </a:solidFill>
              </a:rPr>
              <a:t>Prod</a:t>
            </a:r>
            <a:r>
              <a:rPr lang="en-US" altLang="de-DE" sz="2400" dirty="0">
                <a:solidFill>
                  <a:srgbClr val="333333"/>
                </a:solidFill>
              </a:rPr>
              <a:t>is</a:t>
            </a:r>
            <a:r>
              <a:rPr lang="hr-HR" altLang="de-DE" sz="2400" dirty="0">
                <a:solidFill>
                  <a:srgbClr val="333333"/>
                </a:solidFill>
              </a:rPr>
              <a:t>kutijte</a:t>
            </a:r>
            <a:r>
              <a:rPr lang="en-US" altLang="de-DE" sz="2400" dirty="0">
                <a:solidFill>
                  <a:srgbClr val="333333"/>
                </a:solidFill>
              </a:rPr>
              <a:t> </a:t>
            </a:r>
            <a:r>
              <a:rPr lang="hr-HR" altLang="de-DE" sz="2400" i="1" dirty="0">
                <a:solidFill>
                  <a:srgbClr val="004992"/>
                </a:solidFill>
              </a:rPr>
              <a:t>za i protiv</a:t>
            </a:r>
            <a:r>
              <a:rPr lang="en-US" altLang="de-DE" sz="2400" dirty="0">
                <a:solidFill>
                  <a:srgbClr val="333333"/>
                </a:solidFill>
              </a:rPr>
              <a:t> </a:t>
            </a:r>
            <a:r>
              <a:rPr lang="hr-HR" altLang="de-DE" sz="2400" dirty="0">
                <a:solidFill>
                  <a:srgbClr val="333333"/>
                </a:solidFill>
              </a:rPr>
              <a:t>za svaku od interpretacija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Molimo</a:t>
            </a:r>
            <a:r>
              <a:rPr lang="en-US" altLang="de-DE" sz="2400" dirty="0">
                <a:solidFill>
                  <a:srgbClr val="333333"/>
                </a:solidFill>
              </a:rPr>
              <a:t> Vas </a:t>
            </a:r>
            <a:r>
              <a:rPr lang="en-US" altLang="de-DE" sz="2400" dirty="0" err="1">
                <a:solidFill>
                  <a:srgbClr val="333333"/>
                </a:solidFill>
              </a:rPr>
              <a:t>takođe</a:t>
            </a:r>
            <a:r>
              <a:rPr lang="en-US" altLang="de-DE" sz="2400" dirty="0">
                <a:solidFill>
                  <a:srgbClr val="333333"/>
                </a:solidFill>
              </a:rPr>
              <a:t> </a:t>
            </a:r>
            <a:r>
              <a:rPr lang="en-US" altLang="de-DE" sz="2400" dirty="0" err="1">
                <a:solidFill>
                  <a:srgbClr val="333333"/>
                </a:solidFill>
              </a:rPr>
              <a:t>navedite</a:t>
            </a:r>
            <a:r>
              <a:rPr lang="en-US" altLang="de-DE" sz="2400" dirty="0">
                <a:solidFill>
                  <a:srgbClr val="333333"/>
                </a:solidFill>
              </a:rPr>
              <a:t> </a:t>
            </a:r>
            <a:r>
              <a:rPr lang="en-US" altLang="de-DE" sz="2400" dirty="0" err="1">
                <a:solidFill>
                  <a:srgbClr val="333333"/>
                </a:solidFill>
              </a:rPr>
              <a:t>nivo</a:t>
            </a:r>
            <a:r>
              <a:rPr lang="en-US" altLang="de-DE" sz="2400" dirty="0">
                <a:solidFill>
                  <a:srgbClr val="333333"/>
                </a:solidFill>
              </a:rPr>
              <a:t> </a:t>
            </a:r>
            <a:r>
              <a:rPr lang="en-US" altLang="de-DE" sz="2400" dirty="0" err="1">
                <a:solidFill>
                  <a:srgbClr val="333333"/>
                </a:solidFill>
              </a:rPr>
              <a:t>povjerenja</a:t>
            </a:r>
            <a:r>
              <a:rPr lang="en-US" altLang="de-DE" sz="2400" dirty="0">
                <a:solidFill>
                  <a:srgbClr val="333333"/>
                </a:solidFill>
              </a:rPr>
              <a:t> u </a:t>
            </a:r>
            <a:r>
              <a:rPr lang="en-US" altLang="de-DE" sz="2400" dirty="0" err="1">
                <a:solidFill>
                  <a:srgbClr val="333333"/>
                </a:solidFill>
              </a:rPr>
              <a:t>Vašu</a:t>
            </a:r>
            <a:r>
              <a:rPr lang="en-US" altLang="de-DE" sz="2400" dirty="0">
                <a:solidFill>
                  <a:srgbClr val="333333"/>
                </a:solidFill>
              </a:rPr>
              <a:t> </a:t>
            </a:r>
            <a:r>
              <a:rPr lang="en-US" altLang="de-DE" sz="2400" dirty="0" err="1">
                <a:solidFill>
                  <a:srgbClr val="333333"/>
                </a:solidFill>
              </a:rPr>
              <a:t>procjenu</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Obratite posebnu pažnju na dijelove slike koji jasno isključuju određene interpretacije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23</a:t>
            </a:fld>
            <a:endParaRPr lang="de-DE" altLang="de-DE"/>
          </a:p>
        </p:txBody>
      </p:sp>
    </p:spTree>
    <p:extLst>
      <p:ext uri="{BB962C8B-B14F-4D97-AF65-F5344CB8AC3E}">
        <p14:creationId xmlns:p14="http://schemas.microsoft.com/office/powerpoint/2010/main" val="3609535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Priznanje preljube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Udvaranje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Saznanje o rođakovoj smrti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Prodavac cvijeća</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Priznanje preljube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Udvaranje</a:t>
            </a:r>
            <a:br>
              <a:rPr lang="de-DE" altLang="de-DE" sz="2400" b="0" dirty="0">
                <a:solidFill>
                  <a:srgbClr val="004992"/>
                </a:solidFill>
                <a:latin typeface="+mn-lt"/>
                <a:cs typeface="+mn-cs"/>
              </a:rPr>
            </a:br>
            <a:r>
              <a:rPr lang="de-DE" altLang="de-DE" sz="1800" b="0" dirty="0">
                <a:solidFill>
                  <a:srgbClr val="004992"/>
                </a:solidFill>
                <a:latin typeface="+mn-lt"/>
                <a:cs typeface="+mn-cs"/>
              </a:rPr>
              <a:t>(Karl Zewy, 1896)</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Saznanje o rođakovoj smrti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Prodavac cvijeća</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Redovnik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Pijanica</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Hemičar koji čita</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Knjiški moljac</a:t>
            </a:r>
            <a:endParaRPr lang="de-DE" altLang="de-DE" sz="2400" b="0" dirty="0">
              <a:solidFill>
                <a:srgbClr val="333333"/>
              </a:solidFill>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Redovnik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Pijanica</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Hemičar koji čita</a:t>
            </a:r>
            <a:br>
              <a:rPr lang="de-DE" altLang="de-DE" sz="2400" b="0" dirty="0">
                <a:solidFill>
                  <a:srgbClr val="004992"/>
                </a:solidFill>
                <a:latin typeface="+mn-lt"/>
                <a:cs typeface="+mn-cs"/>
              </a:rPr>
            </a:br>
            <a:r>
              <a:rPr lang="de-DE" altLang="de-DE" sz="1800" b="0" dirty="0">
                <a:solidFill>
                  <a:srgbClr val="004992"/>
                </a:solidFill>
                <a:latin typeface="+mn-lt"/>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Knjiški moljac</a:t>
            </a:r>
            <a:endParaRPr lang="de-DE" altLang="de-DE" sz="2400" b="0" dirty="0">
              <a:solidFill>
                <a:srgbClr val="333333"/>
              </a:solidFill>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t>
            </a:r>
            <a:r>
              <a:rPr lang="hr-HR" altLang="de-DE" sz="2400" b="0" dirty="0">
                <a:solidFill>
                  <a:srgbClr val="333333"/>
                </a:solidFill>
                <a:latin typeface="+mn-lt"/>
                <a:cs typeface="+mn-cs"/>
              </a:rPr>
              <a:t>lužbenikova soba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Umišljeni invalid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Jadni poeta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t>
            </a:r>
            <a:r>
              <a:rPr lang="hr-HR" altLang="de-DE" sz="2400" b="0" dirty="0">
                <a:solidFill>
                  <a:srgbClr val="333333"/>
                </a:solidFill>
                <a:latin typeface="+mn-lt"/>
                <a:cs typeface="+mn-cs"/>
              </a:rPr>
              <a:t>klonište za beskućnike</a:t>
            </a:r>
            <a:endParaRPr lang="de-DE" altLang="de-DE" sz="2400" b="0" dirty="0">
              <a:solidFill>
                <a:srgbClr val="333333"/>
              </a:solidFill>
              <a:latin typeface="+mn-lt"/>
              <a:cs typeface="+mn-cs"/>
            </a:endParaRP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t>
            </a:r>
            <a:r>
              <a:rPr lang="hr-HR" altLang="de-DE" sz="2400" b="0" dirty="0">
                <a:solidFill>
                  <a:srgbClr val="333333"/>
                </a:solidFill>
                <a:latin typeface="+mn-lt"/>
                <a:cs typeface="+mn-cs"/>
              </a:rPr>
              <a:t>lužbenikova soba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Umišljeni invalid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Jadni poeta</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t>
            </a:r>
            <a:r>
              <a:rPr lang="hr-HR" altLang="de-DE" sz="2400" b="0" dirty="0">
                <a:solidFill>
                  <a:srgbClr val="333333"/>
                </a:solidFill>
                <a:latin typeface="+mn-lt"/>
                <a:cs typeface="+mn-cs"/>
              </a:rPr>
              <a:t>klonište za beskućnike</a:t>
            </a:r>
            <a:endParaRPr lang="de-DE" altLang="de-DE" sz="2400" b="0" dirty="0">
              <a:solidFill>
                <a:srgbClr val="333333"/>
              </a:solidFill>
              <a:latin typeface="+mn-lt"/>
              <a:cs typeface="+mn-cs"/>
            </a:endParaRP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Zla vještica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Zločasti dječak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Kradljivac cipela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Opomena</a:t>
            </a:r>
            <a:endParaRPr lang="en-US" altLang="de-DE" sz="24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Zla vještica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Zločasti dječak</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Kradljivac cipela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Opomena</a:t>
            </a:r>
            <a:br>
              <a:rPr lang="de-DE" altLang="de-DE" sz="2400" b="0" dirty="0">
                <a:solidFill>
                  <a:srgbClr val="004992"/>
                </a:solidFill>
                <a:latin typeface="+mn-lt"/>
                <a:cs typeface="+mn-cs"/>
              </a:rPr>
            </a:br>
            <a:r>
              <a:rPr lang="de-DE" altLang="de-DE"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1029"/>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Posjeta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Udubljen u studije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Poeta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Djedova biblioteka</a:t>
            </a:r>
            <a:endParaRPr lang="en-US" altLang="de-DE" sz="2400" b="0" dirty="0">
              <a:solidFill>
                <a:srgbClr val="333333"/>
              </a:solidFill>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Posjeta</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Udubljen u studije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Poeta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Djedova biblioteka</a:t>
            </a:r>
            <a:endParaRPr lang="en-US" altLang="de-DE" sz="2400" b="0" dirty="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en-US" altLang="ko-KR" b="0" i="1" spc="-5" dirty="0" err="1">
                <a:solidFill>
                  <a:srgbClr val="333333"/>
                </a:solidFill>
              </a:rPr>
              <a:t>za</a:t>
            </a:r>
            <a:r>
              <a:rPr lang="en-US" altLang="ko-KR" b="0" i="1" spc="-5" dirty="0">
                <a:solidFill>
                  <a:srgbClr val="333333"/>
                </a:solidFill>
              </a:rPr>
              <a:t> </a:t>
            </a:r>
            <a:r>
              <a:rPr lang="en-US" altLang="ko-KR" b="0" i="1" spc="-5" dirty="0" err="1">
                <a:solidFill>
                  <a:srgbClr val="333333"/>
                </a:solidFill>
              </a:rPr>
              <a:t>trenere</a:t>
            </a:r>
            <a:r>
              <a:rPr lang="en-US" altLang="ko-KR" b="0" i="1" spc="-5" dirty="0">
                <a:solidFill>
                  <a:srgbClr val="333333"/>
                </a:solidFill>
              </a:rPr>
              <a:t>:</a:t>
            </a:r>
          </a:p>
          <a:p>
            <a:pPr marL="635" defTabSz="914400" eaLnBrk="0" fontAlgn="base" hangingPunct="0">
              <a:spcBef>
                <a:spcPts val="894"/>
              </a:spcBef>
              <a:spcAft>
                <a:spcPct val="0"/>
              </a:spcAft>
            </a:pPr>
            <a:r>
              <a:rPr lang="en-US" altLang="ko-KR" b="0" dirty="0" err="1">
                <a:solidFill>
                  <a:srgbClr val="333333"/>
                </a:solidFill>
              </a:rPr>
              <a:t>Neki</a:t>
            </a:r>
            <a:r>
              <a:rPr lang="en-US" altLang="ko-KR" b="0" dirty="0">
                <a:solidFill>
                  <a:srgbClr val="333333"/>
                </a:solidFill>
              </a:rPr>
              <a:t> od video </a:t>
            </a:r>
            <a:r>
              <a:rPr lang="en-US" altLang="ko-KR" b="0" dirty="0" err="1">
                <a:solidFill>
                  <a:srgbClr val="333333"/>
                </a:solidFill>
              </a:rPr>
              <a:t>klipova</a:t>
            </a:r>
            <a:r>
              <a:rPr lang="en-US" altLang="ko-KR" b="0" dirty="0">
                <a:solidFill>
                  <a:srgbClr val="333333"/>
                </a:solidFill>
              </a:rPr>
              <a:t> </a:t>
            </a:r>
            <a:r>
              <a:rPr lang="en-US" altLang="ko-KR" b="0" dirty="0" err="1">
                <a:solidFill>
                  <a:srgbClr val="333333"/>
                </a:solidFill>
              </a:rPr>
              <a:t>mogu</a:t>
            </a:r>
            <a:r>
              <a:rPr lang="en-US" altLang="ko-KR" b="0" dirty="0">
                <a:solidFill>
                  <a:srgbClr val="333333"/>
                </a:solidFill>
              </a:rPr>
              <a:t> </a:t>
            </a:r>
            <a:r>
              <a:rPr lang="en-US" altLang="ko-KR" b="0" dirty="0" err="1">
                <a:solidFill>
                  <a:srgbClr val="333333"/>
                </a:solidFill>
              </a:rPr>
              <a:t>sadržati</a:t>
            </a:r>
            <a:r>
              <a:rPr lang="en-US" altLang="ko-KR" b="0" dirty="0">
                <a:solidFill>
                  <a:srgbClr val="333333"/>
                </a:solidFill>
              </a:rPr>
              <a:t> </a:t>
            </a:r>
            <a:r>
              <a:rPr lang="en-US" altLang="ko-KR" b="0" dirty="0" err="1">
                <a:solidFill>
                  <a:srgbClr val="333333"/>
                </a:solidFill>
              </a:rPr>
              <a:t>jezik</a:t>
            </a:r>
            <a:r>
              <a:rPr lang="en-US" altLang="ko-KR" b="0" dirty="0">
                <a:solidFill>
                  <a:srgbClr val="333333"/>
                </a:solidFill>
              </a:rPr>
              <a:t> </a:t>
            </a:r>
            <a:r>
              <a:rPr lang="en-US" altLang="ko-KR" b="0" dirty="0" err="1">
                <a:solidFill>
                  <a:srgbClr val="333333"/>
                </a:solidFill>
              </a:rPr>
              <a:t>koji</a:t>
            </a:r>
            <a:r>
              <a:rPr lang="en-US" altLang="ko-KR" b="0" dirty="0">
                <a:solidFill>
                  <a:srgbClr val="333333"/>
                </a:solidFill>
              </a:rPr>
              <a:t> je </a:t>
            </a:r>
            <a:r>
              <a:rPr lang="en-US" altLang="ko-KR" b="0" dirty="0" err="1">
                <a:solidFill>
                  <a:srgbClr val="333333"/>
                </a:solidFill>
              </a:rPr>
              <a:t>neadekvatan</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pojedine</a:t>
            </a:r>
            <a:r>
              <a:rPr lang="en-US" altLang="ko-KR" b="0" dirty="0">
                <a:solidFill>
                  <a:srgbClr val="333333"/>
                </a:solidFill>
              </a:rPr>
              <a:t> </a:t>
            </a:r>
            <a:r>
              <a:rPr lang="en-US" altLang="ko-KR" b="0" dirty="0" err="1">
                <a:solidFill>
                  <a:srgbClr val="333333"/>
                </a:solidFill>
              </a:rPr>
              <a:t>osobe</a:t>
            </a:r>
            <a:r>
              <a:rPr lang="en-US" altLang="ko-KR" b="0" dirty="0">
                <a:solidFill>
                  <a:srgbClr val="333333"/>
                </a:solidFill>
              </a:rPr>
              <a:t> </a:t>
            </a:r>
            <a:r>
              <a:rPr lang="en-US" altLang="ko-KR" b="0" dirty="0" err="1">
                <a:solidFill>
                  <a:srgbClr val="333333"/>
                </a:solidFill>
              </a:rPr>
              <a:t>iz</a:t>
            </a:r>
            <a:r>
              <a:rPr lang="en-US" altLang="ko-KR" b="0" dirty="0">
                <a:solidFill>
                  <a:srgbClr val="333333"/>
                </a:solidFill>
              </a:rPr>
              <a:t> </a:t>
            </a:r>
            <a:r>
              <a:rPr lang="en-US" altLang="ko-KR" b="0" dirty="0" err="1">
                <a:solidFill>
                  <a:srgbClr val="333333"/>
                </a:solidFill>
              </a:rPr>
              <a:t>publike</a:t>
            </a:r>
            <a:r>
              <a:rPr lang="en-US" altLang="ko-KR" b="0" dirty="0">
                <a:solidFill>
                  <a:srgbClr val="333333"/>
                </a:solidFill>
              </a:rPr>
              <a:t> </a:t>
            </a:r>
            <a:r>
              <a:rPr lang="en-US" altLang="ko-KR" b="0" dirty="0" err="1">
                <a:solidFill>
                  <a:srgbClr val="333333"/>
                </a:solidFill>
              </a:rPr>
              <a:t>kao</a:t>
            </a:r>
            <a:r>
              <a:rPr lang="en-US" altLang="ko-KR" b="0" dirty="0">
                <a:solidFill>
                  <a:srgbClr val="333333"/>
                </a:solidFill>
              </a:rPr>
              <a:t> </a:t>
            </a:r>
            <a:r>
              <a:rPr lang="en-US" altLang="ko-KR" b="0" dirty="0" err="1">
                <a:solidFill>
                  <a:srgbClr val="333333"/>
                </a:solidFill>
              </a:rPr>
              <a:t>i</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neke</a:t>
            </a:r>
            <a:r>
              <a:rPr lang="en-US" altLang="ko-KR" b="0" dirty="0">
                <a:solidFill>
                  <a:srgbClr val="333333"/>
                </a:solidFill>
              </a:rPr>
              <a:t> </a:t>
            </a:r>
            <a:r>
              <a:rPr lang="en-US" altLang="ko-KR" b="0" dirty="0" err="1">
                <a:solidFill>
                  <a:srgbClr val="333333"/>
                </a:solidFill>
              </a:rPr>
              <a:t>kulture</a:t>
            </a:r>
            <a:r>
              <a:rPr lang="en-US" altLang="ko-KR" b="0" dirty="0">
                <a:solidFill>
                  <a:srgbClr val="333333"/>
                </a:solidFill>
              </a:rPr>
              <a:t>. </a:t>
            </a:r>
            <a:r>
              <a:rPr lang="en-US" altLang="ko-KR" b="0" dirty="0" err="1">
                <a:solidFill>
                  <a:srgbClr val="333333"/>
                </a:solidFill>
              </a:rPr>
              <a:t>Molimo</a:t>
            </a:r>
            <a:r>
              <a:rPr lang="en-US" altLang="ko-KR" b="0" dirty="0">
                <a:solidFill>
                  <a:srgbClr val="333333"/>
                </a:solidFill>
              </a:rPr>
              <a:t> </a:t>
            </a:r>
            <a:r>
              <a:rPr lang="en-US" altLang="ko-KR" b="0" dirty="0" err="1">
                <a:solidFill>
                  <a:srgbClr val="333333"/>
                </a:solidFill>
              </a:rPr>
              <a:t>prije</a:t>
            </a:r>
            <a:r>
              <a:rPr lang="en-US" altLang="ko-KR" b="0" dirty="0">
                <a:solidFill>
                  <a:srgbClr val="333333"/>
                </a:solidFill>
              </a:rPr>
              <a:t> </a:t>
            </a:r>
            <a:r>
              <a:rPr lang="en-US" altLang="ko-KR" b="0" dirty="0" err="1">
                <a:solidFill>
                  <a:srgbClr val="333333"/>
                </a:solidFill>
              </a:rPr>
              <a:t>prikazivanja</a:t>
            </a:r>
            <a:r>
              <a:rPr lang="en-US" altLang="ko-KR" b="0" dirty="0">
                <a:solidFill>
                  <a:srgbClr val="333333"/>
                </a:solidFill>
              </a:rPr>
              <a:t> </a:t>
            </a:r>
            <a:r>
              <a:rPr lang="en-US" altLang="ko-KR" b="0" dirty="0" err="1">
                <a:solidFill>
                  <a:srgbClr val="333333"/>
                </a:solidFill>
              </a:rPr>
              <a:t>pažljivo</a:t>
            </a:r>
            <a:r>
              <a:rPr lang="en-US" altLang="ko-KR" b="0" dirty="0">
                <a:solidFill>
                  <a:srgbClr val="333333"/>
                </a:solidFill>
              </a:rPr>
              <a:t> </a:t>
            </a:r>
            <a:r>
              <a:rPr lang="en-US" altLang="ko-KR" b="0" dirty="0" err="1">
                <a:solidFill>
                  <a:srgbClr val="333333"/>
                </a:solidFill>
              </a:rPr>
              <a:t>pogledajte</a:t>
            </a:r>
            <a:r>
              <a:rPr lang="en-US" altLang="ko-KR" b="0" dirty="0">
                <a:solidFill>
                  <a:srgbClr val="333333"/>
                </a:solidFill>
              </a:rPr>
              <a:t> video </a:t>
            </a:r>
            <a:r>
              <a:rPr lang="en-US" altLang="ko-KR" b="0" dirty="0" err="1">
                <a:solidFill>
                  <a:srgbClr val="333333"/>
                </a:solidFill>
              </a:rPr>
              <a:t>zapise</a:t>
            </a:r>
            <a:r>
              <a:rPr lang="en-US" altLang="ko-KR" b="0" dirty="0">
                <a:solidFill>
                  <a:srgbClr val="333333"/>
                </a:solidFill>
              </a:rPr>
              <a:t> u </a:t>
            </a:r>
            <a:r>
              <a:rPr lang="en-US" altLang="ko-KR" b="0" dirty="0" err="1">
                <a:solidFill>
                  <a:srgbClr val="333333"/>
                </a:solidFill>
              </a:rPr>
              <a:t>svrhu</a:t>
            </a:r>
            <a:r>
              <a:rPr lang="en-US" altLang="ko-KR" b="0" dirty="0">
                <a:solidFill>
                  <a:srgbClr val="333333"/>
                </a:solidFill>
              </a:rPr>
              <a:t> </a:t>
            </a:r>
            <a:r>
              <a:rPr lang="en-US" altLang="ko-KR" b="0" dirty="0" err="1">
                <a:solidFill>
                  <a:srgbClr val="333333"/>
                </a:solidFill>
              </a:rPr>
              <a:t>skrininga</a:t>
            </a:r>
            <a:r>
              <a:rPr lang="en-US" altLang="ko-KR" b="0" dirty="0">
                <a:solidFill>
                  <a:srgbClr val="333333"/>
                </a:solidFill>
              </a:rPr>
              <a:t>.</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A408DB69-2C7D-473B-8360-257A0892622B}" type="slidenum">
              <a:rPr lang="de-DE" altLang="de-DE" smtClean="0"/>
              <a:pPr/>
              <a:t>34</a:t>
            </a:fld>
            <a:endParaRPr lang="de-DE" altLang="de-DE"/>
          </a:p>
        </p:txBody>
      </p:sp>
    </p:spTree>
    <p:extLst>
      <p:ext uri="{BB962C8B-B14F-4D97-AF65-F5344CB8AC3E}">
        <p14:creationId xmlns:p14="http://schemas.microsoft.com/office/powerpoint/2010/main" val="30177863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Obrada zvijeri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Pijanica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N</a:t>
            </a:r>
            <a:r>
              <a:rPr lang="hr-HR" altLang="de-DE" sz="2400" b="0" dirty="0">
                <a:solidFill>
                  <a:srgbClr val="333333"/>
                </a:solidFill>
                <a:latin typeface="+mn-lt"/>
                <a:cs typeface="+mn-cs"/>
              </a:rPr>
              <a:t>oćna mora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Nezgoda u lovu</a:t>
            </a:r>
            <a:endParaRPr lang="en-US" altLang="de-DE" sz="2400" b="0" dirty="0">
              <a:solidFill>
                <a:srgbClr val="333333"/>
              </a:solidFill>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Obrada zvijeri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Pijanica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N</a:t>
            </a:r>
            <a:r>
              <a:rPr lang="hr-HR" altLang="de-DE" sz="2400" b="0" dirty="0">
                <a:solidFill>
                  <a:srgbClr val="333333"/>
                </a:solidFill>
                <a:latin typeface="+mn-lt"/>
                <a:cs typeface="+mn-cs"/>
              </a:rPr>
              <a:t>oćna mora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Nezgoda u lovu</a:t>
            </a:r>
            <a:br>
              <a:rPr lang="en-US" altLang="de-DE" sz="2400" b="0" dirty="0">
                <a:solidFill>
                  <a:srgbClr val="004992"/>
                </a:solidFill>
                <a:latin typeface="+mn-lt"/>
                <a:cs typeface="+mn-cs"/>
              </a:rPr>
            </a:br>
            <a:r>
              <a:rPr lang="en-US" altLang="de-DE" sz="1800" b="0" dirty="0">
                <a:solidFill>
                  <a:srgbClr val="004992"/>
                </a:solidFill>
                <a:latin typeface="+mn-lt"/>
                <a:cs typeface="+mn-cs"/>
              </a:rPr>
              <a:t>(Carl </a:t>
            </a:r>
            <a:r>
              <a:rPr lang="en-US" altLang="de-DE" sz="1800" b="0" dirty="0" err="1">
                <a:solidFill>
                  <a:srgbClr val="004992"/>
                </a:solidFill>
                <a:latin typeface="+mn-lt"/>
                <a:cs typeface="+mn-cs"/>
              </a:rPr>
              <a:t>Spitzweg</a:t>
            </a:r>
            <a:r>
              <a:rPr lang="en-US" altLang="de-DE" sz="1800" b="0" dirty="0">
                <a:solidFill>
                  <a:srgbClr val="004992"/>
                </a:solidFill>
                <a:latin typeface="+mn-lt"/>
                <a:cs typeface="+mn-cs"/>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Kozakovo pismo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Rvanje rukama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Prije bitke</a:t>
            </a:r>
            <a:endParaRPr lang="en-US" altLang="de-DE" sz="2400" b="0" dirty="0">
              <a:solidFill>
                <a:srgbClr val="333333"/>
              </a:solidFill>
              <a:latin typeface="+mn-lt"/>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Kozakovo pismo</a:t>
            </a:r>
            <a:br>
              <a:rPr lang="de-DE" altLang="de-DE" sz="2400" b="0" dirty="0">
                <a:solidFill>
                  <a:srgbClr val="004992"/>
                </a:solidFill>
                <a:latin typeface="+mn-lt"/>
                <a:cs typeface="+mn-cs"/>
              </a:rPr>
            </a:br>
            <a:r>
              <a:rPr lang="de-DE" altLang="de-DE" sz="1800"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Rvanje rukama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Prije bitke</a:t>
            </a:r>
            <a:endParaRPr lang="en-US" altLang="de-DE" sz="2400" b="0" dirty="0">
              <a:solidFill>
                <a:srgbClr val="333333"/>
              </a:solidFill>
              <a:latin typeface="+mn-lt"/>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Dječja rođendanska zabava</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Učenik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Skitnicin odmor</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Optičar</a:t>
            </a:r>
            <a:endParaRPr lang="de-DE" altLang="de-DE" sz="2400" b="0" dirty="0">
              <a:solidFill>
                <a:srgbClr val="333333"/>
              </a:solidFill>
              <a:latin typeface="+mn-lt"/>
              <a:cs typeface="+mn-cs"/>
            </a:endParaRP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40</a:t>
            </a:fld>
            <a:endParaRPr lang="de-DE" altLang="de-DE"/>
          </a:p>
        </p:txBody>
      </p:sp>
      <p:sp>
        <p:nvSpPr>
          <p:cNvPr id="10"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dirty="0">
                <a:solidFill>
                  <a:srgbClr val="333333"/>
                </a:solidFill>
                <a:latin typeface="+mn-lt"/>
                <a:cs typeface="+mn-cs"/>
              </a:rPr>
              <a:t>Dječja rođendanska zabava</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dirty="0">
                <a:solidFill>
                  <a:srgbClr val="333333"/>
                </a:solidFill>
                <a:latin typeface="+mn-lt"/>
                <a:cs typeface="+mn-cs"/>
              </a:rPr>
              <a:t>Učenik</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dirty="0">
                <a:solidFill>
                  <a:srgbClr val="333333"/>
                </a:solidFill>
                <a:latin typeface="+mn-lt"/>
                <a:cs typeface="+mn-cs"/>
              </a:rPr>
              <a:t>Skitnicin odmor</a:t>
            </a:r>
          </a:p>
          <a:p>
            <a:pPr marL="457200" indent="-457200" eaLnBrk="1" hangingPunct="1">
              <a:lnSpc>
                <a:spcPct val="105000"/>
              </a:lnSpc>
              <a:spcBef>
                <a:spcPts val="1999"/>
              </a:spcBef>
              <a:spcAft>
                <a:spcPts val="0"/>
              </a:spcAft>
              <a:buClr>
                <a:srgbClr val="004992"/>
              </a:buClr>
              <a:buFont typeface="WingDings"/>
              <a:buAutoNum type="alphaLcPeriod"/>
            </a:pPr>
            <a:r>
              <a:rPr lang="vi-VN" altLang="de-DE" sz="2400" b="0" dirty="0">
                <a:solidFill>
                  <a:srgbClr val="004992"/>
                </a:solidFill>
                <a:latin typeface="+mn-lt"/>
                <a:cs typeface="+mn-cs"/>
              </a:rPr>
              <a:t>Optičar</a:t>
            </a:r>
            <a:br>
              <a:rPr lang="en-US" altLang="de-DE" sz="2400" b="0" dirty="0">
                <a:solidFill>
                  <a:srgbClr val="004992"/>
                </a:solidFill>
                <a:latin typeface="+mn-lt"/>
                <a:cs typeface="+mn-cs"/>
              </a:rPr>
            </a:br>
            <a:r>
              <a:rPr lang="vi-VN" altLang="de-DE" sz="1800" b="0" dirty="0">
                <a:solidFill>
                  <a:srgbClr val="004992"/>
                </a:solidFill>
                <a:latin typeface="+mn-lt"/>
                <a:cs typeface="+mn-cs"/>
              </a:rPr>
              <a:t>(Frederick Daniel Hardy, 1826-1911)</a:t>
            </a:r>
            <a:endParaRPr lang="de-DE" altLang="de-DE" sz="1800" b="0" dirty="0">
              <a:solidFill>
                <a:srgbClr val="004992"/>
              </a:solidFill>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Salamankin trovač</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Seviljski prodavač vode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Testiranje vina</a:t>
            </a:r>
            <a:r>
              <a:rPr lang="de-DE" altLang="de-DE" sz="2400" b="0" dirty="0">
                <a:solidFill>
                  <a:srgbClr val="333333"/>
                </a:solidFill>
                <a:latin typeface="+mn-lt"/>
                <a:cs typeface="+mn-cs"/>
              </a:rPr>
              <a:t> </a:t>
            </a:r>
            <a:r>
              <a:rPr lang="hr-HR" altLang="de-DE" sz="2400" b="0" dirty="0">
                <a:solidFill>
                  <a:srgbClr val="333333"/>
                </a:solidFill>
                <a:latin typeface="+mn-lt"/>
                <a:cs typeface="+mn-cs"/>
              </a:rPr>
              <a:t>u</a:t>
            </a:r>
            <a:r>
              <a:rPr lang="de-DE" altLang="de-DE" sz="2400" b="0" dirty="0">
                <a:solidFill>
                  <a:srgbClr val="333333"/>
                </a:solidFill>
                <a:latin typeface="+mn-lt"/>
                <a:cs typeface="+mn-cs"/>
              </a:rPr>
              <a:t> Malag</a:t>
            </a:r>
            <a:r>
              <a:rPr lang="hr-HR" altLang="de-DE" sz="2400" b="0" dirty="0">
                <a:solidFill>
                  <a:srgbClr val="333333"/>
                </a:solidFill>
                <a:latin typeface="+mn-lt"/>
                <a:cs typeface="+mn-cs"/>
              </a:rPr>
              <a:t>i</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Madridski pijanica</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Salamankin trovač</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Seviljski prodavač vode</a:t>
            </a:r>
            <a:br>
              <a:rPr lang="en-US" altLang="de-DE" sz="2400" b="0" dirty="0">
                <a:solidFill>
                  <a:srgbClr val="004992"/>
                </a:solidFill>
                <a:latin typeface="+mn-lt"/>
                <a:cs typeface="+mn-cs"/>
              </a:rPr>
            </a:br>
            <a:r>
              <a:rPr lang="de-DE" altLang="de-DE" sz="1800"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Testiranje vina</a:t>
            </a:r>
            <a:r>
              <a:rPr lang="de-DE" altLang="de-DE" sz="2400" b="0" dirty="0">
                <a:solidFill>
                  <a:srgbClr val="333333"/>
                </a:solidFill>
                <a:latin typeface="+mn-lt"/>
                <a:cs typeface="+mn-cs"/>
              </a:rPr>
              <a:t> </a:t>
            </a:r>
            <a:r>
              <a:rPr lang="hr-HR" altLang="de-DE" sz="2400" b="0" dirty="0">
                <a:solidFill>
                  <a:srgbClr val="333333"/>
                </a:solidFill>
                <a:latin typeface="+mn-lt"/>
                <a:cs typeface="+mn-cs"/>
              </a:rPr>
              <a:t>u</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Malag</a:t>
            </a:r>
            <a:r>
              <a:rPr lang="hr-HR" altLang="de-DE" sz="2400" b="0" dirty="0">
                <a:solidFill>
                  <a:srgbClr val="333333"/>
                </a:solidFill>
                <a:latin typeface="+mn-lt"/>
                <a:cs typeface="+mn-cs"/>
              </a:rPr>
              <a:t>i</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Madridski pijanica</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1029"/>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Kavaljer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Nedeljna šetnja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Udovac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Uvrijeđeni</a:t>
            </a:r>
            <a:r>
              <a:rPr lang="en-US" altLang="de-DE" sz="2400" b="0" dirty="0">
                <a:solidFill>
                  <a:srgbClr val="333333"/>
                </a:solidFill>
                <a:latin typeface="+mn-lt"/>
                <a:cs typeface="+mn-cs"/>
              </a:rPr>
              <a:t> </a:t>
            </a:r>
            <a:r>
              <a:rPr lang="hr-HR" altLang="de-DE" sz="2400" b="0" dirty="0">
                <a:solidFill>
                  <a:srgbClr val="333333"/>
                </a:solidFill>
                <a:latin typeface="+mn-lt"/>
                <a:cs typeface="+mn-cs"/>
              </a:rPr>
              <a:t>ljubavnik</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Kavaljer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Nedeljna šetnja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Udovac</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Uvrijeđeni ljubavnik</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Pedikira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Konsultacija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a:t>
            </a:r>
            <a:r>
              <a:rPr lang="hr-HR" altLang="de-DE" sz="2400" b="0" dirty="0">
                <a:solidFill>
                  <a:srgbClr val="333333"/>
                </a:solidFill>
                <a:latin typeface="+mn-lt"/>
                <a:cs typeface="+mn-cs"/>
              </a:rPr>
              <a:t>tacija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Obožavalac</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Pedikira</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Konsultacija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a:t>
            </a:r>
            <a:r>
              <a:rPr lang="hr-HR" altLang="de-DE" sz="2400" b="0" dirty="0">
                <a:solidFill>
                  <a:srgbClr val="333333"/>
                </a:solidFill>
                <a:latin typeface="+mn-lt"/>
                <a:cs typeface="+mn-cs"/>
              </a:rPr>
              <a:t>tacija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Obožavalac</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Skupa potraga</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Beskućnici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Ilegalni ulazak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Kradljivci voća</a:t>
            </a:r>
            <a:endParaRPr lang="de-DE" altLang="de-DE" sz="2400" b="0" dirty="0">
              <a:solidFill>
                <a:srgbClr val="333333"/>
              </a:solidFill>
              <a:latin typeface="+mn-lt"/>
              <a:cs typeface="+mn-cs"/>
            </a:endParaRP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Skupa potraga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Beskućnici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Ilegalni ulazak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Kradljivci voća</a:t>
            </a:r>
            <a:br>
              <a:rPr lang="de-DE" altLang="de-DE" sz="2400" b="0" dirty="0">
                <a:solidFill>
                  <a:srgbClr val="004992"/>
                </a:solidFill>
                <a:latin typeface="+mn-lt"/>
                <a:cs typeface="+mn-cs"/>
              </a:rPr>
            </a:br>
            <a:r>
              <a:rPr lang="de-DE" altLang="de-DE" sz="1800" b="0" dirty="0">
                <a:solidFill>
                  <a:srgbClr val="004992"/>
                </a:solidFill>
                <a:latin typeface="+mn-lt"/>
                <a:cs typeface="+mn-cs"/>
              </a:rPr>
              <a:t>(Hermann Kauffmann, 1848)</a:t>
            </a:r>
          </a:p>
        </p:txBody>
      </p:sp>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Žetva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Noćna molitva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Sahrana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Saboter</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Žetva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Noćna molitva</a:t>
            </a:r>
            <a:br>
              <a:rPr lang="de-DE" altLang="de-DE" sz="2400" b="0" dirty="0">
                <a:solidFill>
                  <a:srgbClr val="004992"/>
                </a:solidFill>
                <a:latin typeface="+mn-lt"/>
                <a:cs typeface="+mn-cs"/>
              </a:rPr>
            </a:br>
            <a:r>
              <a:rPr lang="de-DE" altLang="de-DE" sz="1800" b="0" dirty="0">
                <a:solidFill>
                  <a:srgbClr val="004992"/>
                </a:solidFill>
                <a:latin typeface="+mn-lt"/>
                <a:cs typeface="+mn-cs"/>
              </a:rPr>
              <a:t>(Jean-Fancois Millet, 1859)</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Sahrana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Saboter</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51</a:t>
            </a:fld>
            <a:endParaRPr lang="de-DE" altLang="de-DE"/>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Šetnja</a:t>
            </a:r>
          </a:p>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Čekanje ribljeg broda</a:t>
            </a:r>
          </a:p>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Vožnja</a:t>
            </a:r>
          </a:p>
          <a:p>
            <a:pPr eaLnBrk="1" hangingPunct="1">
              <a:lnSpc>
                <a:spcPct val="105000"/>
              </a:lnSpc>
              <a:spcBef>
                <a:spcPts val="1999"/>
              </a:spcBef>
              <a:spcAft>
                <a:spcPts val="0"/>
              </a:spcAft>
              <a:buClr>
                <a:srgbClr val="333333"/>
              </a:buClr>
              <a:buFont typeface="WingDings"/>
              <a:buAutoNum type="alphaLcPeriod"/>
            </a:pPr>
            <a:r>
              <a:rPr lang="hr-HR" altLang="de-DE" sz="2400" b="0">
                <a:solidFill>
                  <a:srgbClr val="333333"/>
                </a:solidFill>
                <a:latin typeface="+mn-lt"/>
                <a:cs typeface="+mn-cs"/>
              </a:rPr>
              <a:t>Bjeg</a:t>
            </a:r>
            <a:endParaRPr lang="en-US" altLang="de-DE" sz="2400" b="0" dirty="0">
              <a:solidFill>
                <a:srgbClr val="333333"/>
              </a:solidFill>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52</a:t>
            </a:fld>
            <a:endParaRPr lang="de-DE" altLang="de-DE"/>
          </a:p>
        </p:txBody>
      </p:sp>
      <p:sp>
        <p:nvSpPr>
          <p:cNvPr id="10"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Šetnja</a:t>
            </a: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Čekanje ribljeg broda</a:t>
            </a:r>
            <a:br>
              <a:rPr lang="hr-HR" altLang="de-DE" sz="2400" b="0" dirty="0">
                <a:solidFill>
                  <a:srgbClr val="004992"/>
                </a:solidFill>
                <a:latin typeface="+mn-lt"/>
                <a:cs typeface="+mn-cs"/>
              </a:rPr>
            </a:br>
            <a:r>
              <a:rPr lang="hr-HR" altLang="de-DE" sz="1800" b="0" dirty="0">
                <a:solidFill>
                  <a:srgbClr val="004992"/>
                </a:solidFill>
                <a:latin typeface="+mn-lt"/>
                <a:cs typeface="+mn-cs"/>
              </a:rPr>
              <a:t>(Philip Lodewijk F. Sadée, 1837-1904)</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Vožnja</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Bjeg</a:t>
            </a:r>
            <a:endParaRPr lang="en-US" altLang="de-DE" sz="2400" b="0" dirty="0">
              <a:solidFill>
                <a:srgbClr val="333333"/>
              </a:solidFill>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hr-HR" altLang="de-DE" sz="2400" b="0" dirty="0">
                <a:solidFill>
                  <a:srgbClr val="333333"/>
                </a:solidFill>
                <a:latin typeface="+mn-lt"/>
                <a:cs typeface="+mn-cs"/>
              </a:rPr>
              <a:t>Šta se ovde dešava</a:t>
            </a:r>
            <a:r>
              <a:rPr lang="de-DE" altLang="de-DE" sz="2400" b="0" dirty="0">
                <a:solidFill>
                  <a:srgbClr val="333333"/>
                </a:solidFill>
                <a:latin typeface="+mn-lt"/>
                <a:cs typeface="+mn-cs"/>
              </a:rPr>
              <a:t>?</a:t>
            </a:r>
            <a:endParaRPr lang="en-US" altLang="de-DE" sz="2400" b="0" dirty="0">
              <a:solidFill>
                <a:srgbClr val="333333"/>
              </a:solidFill>
              <a:latin typeface="+mn-lt"/>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Text Box 3"/>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Dječak mrzi da svira violinu ali ga njegovi roditelji primoravaju </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Slijepi dječak želi da bude sposoban da svira violinu</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Dječak je slomio očevu skupocjenu violinu i boji se da mu kaže</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Dječak je talentovani muzičar koji se koncentriše prije</a:t>
            </a:r>
            <a:r>
              <a:rPr lang="en-US" altLang="de-DE" sz="2400" b="0" dirty="0">
                <a:solidFill>
                  <a:srgbClr val="333333"/>
                </a:solidFill>
                <a:latin typeface="+mn-lt"/>
                <a:cs typeface="+mn-cs"/>
              </a:rPr>
              <a:t> </a:t>
            </a:r>
            <a:r>
              <a:rPr lang="hr-HR" altLang="de-DE" sz="2400" b="0" dirty="0">
                <a:solidFill>
                  <a:srgbClr val="333333"/>
                </a:solidFill>
                <a:latin typeface="+mn-lt"/>
                <a:cs typeface="+mn-cs"/>
              </a:rPr>
              <a:t>njegovog nastupajućeg koncerta.</a:t>
            </a:r>
            <a:endParaRPr lang="de-DE" altLang="de-DE" sz="2400" b="0" dirty="0">
              <a:solidFill>
                <a:srgbClr val="333333"/>
              </a:solidFill>
              <a:latin typeface="+mn-lt"/>
              <a:cs typeface="+mn-cs"/>
            </a:endParaRP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55</a:t>
            </a:fld>
            <a:endParaRPr lang="de-DE" altLang="de-DE"/>
          </a:p>
        </p:txBody>
      </p:sp>
      <p:sp>
        <p:nvSpPr>
          <p:cNvPr id="13" name="Text Box 3"/>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Dječak mrzi da svira violinu ali ga njegovi roditelji primoravaju </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Slijepi dječak želi da bude sposoban da svira violinu</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Dječak je slomio očevu skupocjenu violinu i boji se da mu kaže</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Dječak je talentovani muzičar koji se koncentriše prije</a:t>
            </a:r>
            <a:r>
              <a:rPr lang="en-US" altLang="de-DE" sz="2400" b="0" dirty="0">
                <a:solidFill>
                  <a:srgbClr val="004992"/>
                </a:solidFill>
                <a:latin typeface="+mn-lt"/>
                <a:cs typeface="+mn-cs"/>
              </a:rPr>
              <a:t> </a:t>
            </a:r>
            <a:r>
              <a:rPr lang="hr-HR" altLang="de-DE" sz="2400" b="0" dirty="0">
                <a:solidFill>
                  <a:srgbClr val="004992"/>
                </a:solidFill>
                <a:latin typeface="+mn-lt"/>
                <a:cs typeface="+mn-cs"/>
              </a:rPr>
              <a:t>njegovog nastupajućeg koncerta.</a:t>
            </a:r>
            <a:endParaRPr lang="de-DE" altLang="de-DE" sz="2400" b="0" dirty="0">
              <a:solidFill>
                <a:srgbClr val="004992"/>
              </a:solidFill>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1"/>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Ljubavno pismo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Zločasti komšija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Premještanje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a:t>
            </a:r>
            <a:r>
              <a:rPr lang="hr-HR" altLang="de-DE" sz="2400" b="0" dirty="0">
                <a:solidFill>
                  <a:srgbClr val="333333"/>
                </a:solidFill>
                <a:latin typeface="+mn-lt"/>
                <a:cs typeface="+mn-cs"/>
              </a:rPr>
              <a:t>opograf</a:t>
            </a:r>
            <a:endParaRPr lang="en-US" altLang="de-DE" sz="2400" b="0" dirty="0">
              <a:solidFill>
                <a:srgbClr val="333333"/>
              </a:solidFill>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Ljubavno pismo</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Zločasti komšija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Premještanje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a:t>
            </a:r>
            <a:r>
              <a:rPr lang="hr-HR" altLang="de-DE" sz="2400" b="0" dirty="0">
                <a:solidFill>
                  <a:srgbClr val="333333"/>
                </a:solidFill>
                <a:latin typeface="+mn-lt"/>
                <a:cs typeface="+mn-cs"/>
              </a:rPr>
              <a:t>opograf</a:t>
            </a:r>
            <a:endParaRPr lang="en-US" altLang="de-DE" sz="2400" b="0" dirty="0">
              <a:solidFill>
                <a:srgbClr val="333333"/>
              </a:solidFill>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Korupcija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Mesija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Porez na zemlju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Plemić i gusar</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Korupcija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Mesija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Porez na zemlju</a:t>
            </a:r>
            <a:br>
              <a:rPr lang="de-DE" altLang="de-DE" sz="2400" b="0" dirty="0">
                <a:solidFill>
                  <a:srgbClr val="004992"/>
                </a:solidFill>
                <a:latin typeface="+mn-lt"/>
                <a:cs typeface="+mn-cs"/>
              </a:rPr>
            </a:br>
            <a:r>
              <a:rPr lang="de-DE" altLang="de-DE" sz="1800"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Plemić i gusar</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7" name="Rectangle 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Pijanac</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Ogovaranje žene</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Poziv za ples</a:t>
            </a:r>
            <a:endParaRPr lang="de-DE"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Ručak povodom sahrane</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2" name="Rectangle 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Pijanac</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Ogovaranje žene</a:t>
            </a:r>
          </a:p>
          <a:p>
            <a:pPr marL="457200" lvl="0" indent="-457200"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Poziv za ples</a:t>
            </a:r>
            <a:br>
              <a:rPr lang="hr-HR" altLang="de-DE" sz="2400" b="0" dirty="0">
                <a:solidFill>
                  <a:srgbClr val="004992"/>
                </a:solidFill>
                <a:latin typeface="+mn-lt"/>
                <a:cs typeface="+mn-cs"/>
              </a:rPr>
            </a:br>
            <a:r>
              <a:rPr lang="de-DE" altLang="de-DE" sz="1800" b="0" dirty="0">
                <a:solidFill>
                  <a:srgbClr val="004992"/>
                </a:solidFill>
                <a:latin typeface="+mn-lt"/>
                <a:cs typeface="+mn-cs"/>
              </a:rPr>
              <a:t>(Peter Buamgartner, 1834-1911)</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Ručak povodom sahrane</a:t>
            </a:r>
            <a:endParaRPr lang="de-DE" altLang="de-DE" sz="2400" b="0" dirty="0">
              <a:solidFill>
                <a:srgbClr val="333333"/>
              </a:solidFill>
              <a:latin typeface="+mn-lt"/>
              <a:cs typeface="+mn-cs"/>
            </a:endParaRPr>
          </a:p>
        </p:txBody>
      </p:sp>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6" name="Slide Number Placeholder 5"/>
          <p:cNvSpPr>
            <a:spLocks noGrp="1"/>
          </p:cNvSpPr>
          <p:nvPr>
            <p:ph type="sldNum" sz="quarter" idx="12"/>
          </p:nvPr>
        </p:nvSpPr>
        <p:spPr/>
        <p:txBody>
          <a:bodyPr/>
          <a:lstStyle/>
          <a:p>
            <a:fld id="{0936EB83-05F0-4C6E-9E73-89E1B7F2BFAA}" type="slidenum">
              <a:rPr lang="de-DE" altLang="de-DE" smtClean="0"/>
              <a:pPr/>
              <a:t>61</a:t>
            </a:fld>
            <a:endParaRPr lang="de-DE" altLang="de-DE"/>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Svjedok ubistva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Drama </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Na filmu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Mlada u bijegu</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Svjedok ubistva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Drama</a:t>
            </a:r>
            <a:br>
              <a:rPr lang="hr-HR" altLang="de-DE" sz="2400" b="0" dirty="0">
                <a:solidFill>
                  <a:srgbClr val="004992"/>
                </a:solidFill>
                <a:latin typeface="+mn-lt"/>
                <a:cs typeface="+mn-cs"/>
              </a:rPr>
            </a:br>
            <a:r>
              <a:rPr lang="de-DE" altLang="de-DE" sz="1800"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Na filmu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Mlada u bijegu</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Prerano zaključivanje II</a:t>
            </a:r>
          </a:p>
        </p:txBody>
      </p:sp>
      <p:sp>
        <p:nvSpPr>
          <p:cNvPr id="5" name="Slide Number Placeholder 4"/>
          <p:cNvSpPr>
            <a:spLocks noGrp="1"/>
          </p:cNvSpPr>
          <p:nvPr>
            <p:ph type="sldNum" sz="quarter" idx="12"/>
          </p:nvPr>
        </p:nvSpPr>
        <p:spPr/>
        <p:txBody>
          <a:bodyPr/>
          <a:lstStyle/>
          <a:p>
            <a:fld id="{47FE7B37-F7EE-4308-8AC6-B231FE578CF4}"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b="1" dirty="0">
                <a:solidFill>
                  <a:srgbClr val="333333"/>
                </a:solidFill>
              </a:rPr>
              <a:t>Ciljevi učenja</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Kad su odluke značajne i ozbiljne</a:t>
            </a:r>
            <a:r>
              <a:rPr lang="en-GB" altLang="de-DE" sz="2000" dirty="0">
                <a:solidFill>
                  <a:srgbClr val="333333"/>
                </a:solidFill>
              </a:rPr>
              <a:t>, </a:t>
            </a:r>
            <a:r>
              <a:rPr lang="hr-HR" altLang="de-DE" sz="2000" dirty="0">
                <a:solidFill>
                  <a:srgbClr val="333333"/>
                </a:solidFill>
              </a:rPr>
              <a:t>bolje je izbjegavati brzoplete odluke</a:t>
            </a:r>
            <a:r>
              <a:rPr lang="en-GB" altLang="de-DE" sz="2000" dirty="0">
                <a:solidFill>
                  <a:srgbClr val="333333"/>
                </a:solidFill>
              </a:rPr>
              <a:t> </a:t>
            </a:r>
            <a:r>
              <a:rPr lang="hr-HR" altLang="de-DE" sz="2000" dirty="0">
                <a:solidFill>
                  <a:srgbClr val="333333"/>
                </a:solidFill>
              </a:rPr>
              <a:t>i uzeti u obzir sve</a:t>
            </a:r>
            <a:r>
              <a:rPr lang="de-DE" altLang="de-DE" sz="2000" dirty="0">
                <a:solidFill>
                  <a:srgbClr val="333333"/>
                </a:solidFill>
              </a:rPr>
              <a:t> </a:t>
            </a:r>
            <a:r>
              <a:rPr lang="hr-HR" altLang="de-DE" sz="2000" dirty="0">
                <a:solidFill>
                  <a:srgbClr val="333333"/>
                </a:solidFill>
              </a:rPr>
              <a:t>relevantne </a:t>
            </a:r>
            <a:r>
              <a:rPr lang="hr-HR" altLang="de-DE" sz="2000">
                <a:solidFill>
                  <a:srgbClr val="333333"/>
                </a:solidFill>
              </a:rPr>
              <a:t>informacije</a:t>
            </a:r>
            <a:r>
              <a:rPr lang="en-GB" altLang="de-DE" sz="2000">
                <a:solidFill>
                  <a:srgbClr val="333333"/>
                </a:solidFill>
              </a:rPr>
              <a:t> (“b</a:t>
            </a:r>
            <a:r>
              <a:rPr lang="hr-HR" altLang="de-DE" sz="2000" dirty="0">
                <a:solidFill>
                  <a:srgbClr val="333333"/>
                </a:solidFill>
              </a:rPr>
              <a:t>olje sigurno </a:t>
            </a:r>
            <a:r>
              <a:rPr lang="hr-HR" altLang="de-DE" sz="2000">
                <a:solidFill>
                  <a:srgbClr val="333333"/>
                </a:solidFill>
              </a:rPr>
              <a:t>nego žaliti</a:t>
            </a:r>
            <a:r>
              <a:rPr lang="en-GB" altLang="de-DE" sz="2000">
                <a:solidFill>
                  <a:srgbClr val="333333"/>
                </a:solidFill>
              </a:rPr>
              <a:t>”).</a:t>
            </a:r>
            <a:endParaRPr lang="de-DE"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b="1" dirty="0">
                <a:solidFill>
                  <a:srgbClr val="333333"/>
                </a:solidFill>
              </a:rPr>
              <a:t>Ciljevi učenja</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Kad su odluke značajne i ozbiljne</a:t>
            </a:r>
            <a:r>
              <a:rPr lang="en-GB" altLang="de-DE" sz="2000" dirty="0">
                <a:solidFill>
                  <a:srgbClr val="333333"/>
                </a:solidFill>
              </a:rPr>
              <a:t>, </a:t>
            </a:r>
            <a:r>
              <a:rPr lang="hr-HR" altLang="de-DE" sz="2000" dirty="0">
                <a:solidFill>
                  <a:srgbClr val="333333"/>
                </a:solidFill>
              </a:rPr>
              <a:t>bolje je izbjegavati brzoplete odluke</a:t>
            </a:r>
            <a:r>
              <a:rPr lang="en-GB" altLang="de-DE" sz="2000" dirty="0">
                <a:solidFill>
                  <a:srgbClr val="333333"/>
                </a:solidFill>
              </a:rPr>
              <a:t> </a:t>
            </a:r>
            <a:r>
              <a:rPr lang="hr-HR" altLang="de-DE" sz="2000" dirty="0">
                <a:solidFill>
                  <a:srgbClr val="333333"/>
                </a:solidFill>
              </a:rPr>
              <a:t>i uzeti u obzir sve</a:t>
            </a:r>
            <a:r>
              <a:rPr lang="de-DE" altLang="de-DE" sz="2000" dirty="0">
                <a:solidFill>
                  <a:srgbClr val="333333"/>
                </a:solidFill>
              </a:rPr>
              <a:t> </a:t>
            </a:r>
            <a:r>
              <a:rPr lang="hr-HR" altLang="de-DE" sz="2000" dirty="0">
                <a:solidFill>
                  <a:srgbClr val="333333"/>
                </a:solidFill>
              </a:rPr>
              <a:t>relevantne </a:t>
            </a:r>
            <a:r>
              <a:rPr lang="hr-HR" altLang="de-DE" sz="2000">
                <a:solidFill>
                  <a:srgbClr val="333333"/>
                </a:solidFill>
              </a:rPr>
              <a:t>informacije</a:t>
            </a:r>
            <a:r>
              <a:rPr lang="en-GB" altLang="de-DE" sz="2000">
                <a:solidFill>
                  <a:srgbClr val="333333"/>
                </a:solidFill>
              </a:rPr>
              <a:t> (“b</a:t>
            </a:r>
            <a:r>
              <a:rPr lang="hr-HR" altLang="de-DE" sz="2000" dirty="0">
                <a:solidFill>
                  <a:srgbClr val="333333"/>
                </a:solidFill>
              </a:rPr>
              <a:t>olje sigurno </a:t>
            </a:r>
            <a:r>
              <a:rPr lang="hr-HR" altLang="de-DE" sz="2000">
                <a:solidFill>
                  <a:srgbClr val="333333"/>
                </a:solidFill>
              </a:rPr>
              <a:t>nego žaliti</a:t>
            </a:r>
            <a:r>
              <a:rPr lang="en-GB"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Čovjek mrmlja</a:t>
            </a:r>
            <a:r>
              <a:rPr lang="en-GB" altLang="de-DE" sz="2000" dirty="0">
                <a:solidFill>
                  <a:srgbClr val="333333"/>
                </a:solidFill>
              </a:rPr>
              <a:t>: </a:t>
            </a:r>
            <a:r>
              <a:rPr lang="hr-HR" altLang="de-DE" sz="2000" i="1" dirty="0">
                <a:solidFill>
                  <a:srgbClr val="004992"/>
                </a:solidFill>
              </a:rPr>
              <a:t>da li je pijan</a:t>
            </a:r>
            <a:r>
              <a:rPr lang="de-DE"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hr-HR" altLang="de-DE" sz="2000" dirty="0">
                <a:solidFill>
                  <a:srgbClr val="333333"/>
                </a:solidFill>
              </a:rPr>
              <a:t>Pogledajte ga izbliza</a:t>
            </a:r>
            <a:r>
              <a:rPr lang="de-DE" altLang="de-DE" sz="2000" dirty="0">
                <a:solidFill>
                  <a:srgbClr val="333333"/>
                </a:solidFill>
              </a:rPr>
              <a:t>:</a:t>
            </a:r>
            <a:r>
              <a:rPr lang="en-GB" altLang="de-DE" sz="2000" dirty="0">
                <a:solidFill>
                  <a:srgbClr val="333333"/>
                </a:solidFill>
              </a:rPr>
              <a:t> </a:t>
            </a:r>
            <a:r>
              <a:rPr lang="hr-HR" altLang="de-DE" sz="2000" dirty="0">
                <a:solidFill>
                  <a:srgbClr val="333333"/>
                </a:solidFill>
              </a:rPr>
              <a:t>da li dolazi iz bara i ima zadah na alkohol</a:t>
            </a:r>
            <a:r>
              <a:rPr lang="de-DE" altLang="de-DE" sz="2000" dirty="0">
                <a:solidFill>
                  <a:srgbClr val="333333"/>
                </a:solidFill>
              </a:rPr>
              <a:t>? </a:t>
            </a:r>
            <a:br>
              <a:rPr lang="de-DE" altLang="de-DE" sz="2000" dirty="0">
                <a:solidFill>
                  <a:srgbClr val="333333"/>
                </a:solidFill>
              </a:rPr>
            </a:br>
            <a:r>
              <a:rPr lang="hr-HR" altLang="de-DE" sz="2000" i="1" dirty="0">
                <a:solidFill>
                  <a:srgbClr val="004992"/>
                </a:solidFill>
              </a:rPr>
              <a:t>Čovjek može patiti od poremećaja govora</a:t>
            </a:r>
            <a:r>
              <a:rPr lang="de-DE" altLang="de-DE" sz="2000" i="1" dirty="0">
                <a:solidFill>
                  <a:srgbClr val="004992"/>
                </a:solidFill>
              </a:rPr>
              <a:t> </a:t>
            </a:r>
            <a:r>
              <a:rPr lang="hr-HR" altLang="de-DE" sz="2000" i="1" dirty="0">
                <a:solidFill>
                  <a:srgbClr val="004992"/>
                </a:solidFill>
              </a:rPr>
              <a:t>posle moždanog udara</a:t>
            </a:r>
            <a:r>
              <a:rPr lang="de-DE" altLang="de-DE" sz="2000" i="1" dirty="0">
                <a:solidFill>
                  <a:srgbClr val="004992"/>
                </a:solidFill>
              </a:rPr>
              <a:t>, </a:t>
            </a:r>
            <a:r>
              <a:rPr lang="hr-HR" altLang="de-DE" sz="2000" i="1" dirty="0">
                <a:solidFill>
                  <a:srgbClr val="004992"/>
                </a:solidFill>
              </a:rPr>
              <a:t>ili ima drugo oštećenje govora</a:t>
            </a:r>
            <a:r>
              <a:rPr lang="de-DE" altLang="de-DE" sz="2000" i="1" dirty="0">
                <a:solidFill>
                  <a:srgbClr val="004992"/>
                </a:solidFill>
              </a:rPr>
              <a:t>.</a:t>
            </a: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65</a:t>
            </a:fld>
            <a:endParaRPr lang="de-DE" altLang="de-DE"/>
          </a:p>
        </p:txBody>
      </p:sp>
    </p:spTree>
    <p:extLst>
      <p:ext uri="{BB962C8B-B14F-4D97-AF65-F5344CB8AC3E}">
        <p14:creationId xmlns:p14="http://schemas.microsoft.com/office/powerpoint/2010/main" val="13764832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b="1" dirty="0">
                <a:solidFill>
                  <a:srgbClr val="333333"/>
                </a:solidFill>
              </a:rPr>
              <a:t>Ciljevi učenja</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Kad su odluke značajne i ozbiljne</a:t>
            </a:r>
            <a:r>
              <a:rPr lang="en-GB" altLang="de-DE" sz="2000" dirty="0">
                <a:solidFill>
                  <a:srgbClr val="333333"/>
                </a:solidFill>
              </a:rPr>
              <a:t>, </a:t>
            </a:r>
            <a:r>
              <a:rPr lang="hr-HR" altLang="de-DE" sz="2000" dirty="0">
                <a:solidFill>
                  <a:srgbClr val="333333"/>
                </a:solidFill>
              </a:rPr>
              <a:t>bolje je izbjegavati brzoplete odluke</a:t>
            </a:r>
            <a:r>
              <a:rPr lang="en-GB" altLang="de-DE" sz="2000" dirty="0">
                <a:solidFill>
                  <a:srgbClr val="333333"/>
                </a:solidFill>
              </a:rPr>
              <a:t> </a:t>
            </a:r>
            <a:r>
              <a:rPr lang="hr-HR" altLang="de-DE" sz="2000" dirty="0">
                <a:solidFill>
                  <a:srgbClr val="333333"/>
                </a:solidFill>
              </a:rPr>
              <a:t>i uzeti u obzir sve</a:t>
            </a:r>
            <a:r>
              <a:rPr lang="de-DE" altLang="de-DE" sz="2000" dirty="0">
                <a:solidFill>
                  <a:srgbClr val="333333"/>
                </a:solidFill>
              </a:rPr>
              <a:t> </a:t>
            </a:r>
            <a:r>
              <a:rPr lang="hr-HR" altLang="de-DE" sz="2000" dirty="0">
                <a:solidFill>
                  <a:srgbClr val="333333"/>
                </a:solidFill>
              </a:rPr>
              <a:t>relevantne </a:t>
            </a:r>
            <a:r>
              <a:rPr lang="hr-HR" altLang="de-DE" sz="2000">
                <a:solidFill>
                  <a:srgbClr val="333333"/>
                </a:solidFill>
              </a:rPr>
              <a:t>informacije</a:t>
            </a:r>
            <a:r>
              <a:rPr lang="en-GB" altLang="de-DE" sz="2000">
                <a:solidFill>
                  <a:srgbClr val="333333"/>
                </a:solidFill>
              </a:rPr>
              <a:t> (“b</a:t>
            </a:r>
            <a:r>
              <a:rPr lang="hr-HR" altLang="de-DE" sz="2000" dirty="0">
                <a:solidFill>
                  <a:srgbClr val="333333"/>
                </a:solidFill>
              </a:rPr>
              <a:t>olje sigurno </a:t>
            </a:r>
            <a:r>
              <a:rPr lang="hr-HR" altLang="de-DE" sz="2000">
                <a:solidFill>
                  <a:srgbClr val="333333"/>
                </a:solidFill>
              </a:rPr>
              <a:t>nego žaliti</a:t>
            </a:r>
            <a:r>
              <a:rPr lang="en-GB"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Čovjek mrmlja</a:t>
            </a:r>
            <a:r>
              <a:rPr lang="en-GB" altLang="de-DE" sz="2000" dirty="0">
                <a:solidFill>
                  <a:srgbClr val="333333"/>
                </a:solidFill>
              </a:rPr>
              <a:t>: </a:t>
            </a:r>
            <a:r>
              <a:rPr lang="hr-HR" altLang="de-DE" sz="2000" i="1" dirty="0">
                <a:solidFill>
                  <a:srgbClr val="004992"/>
                </a:solidFill>
              </a:rPr>
              <a:t>da li je pijan</a:t>
            </a:r>
            <a:r>
              <a:rPr lang="de-DE"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hr-HR" altLang="de-DE" sz="2000" dirty="0">
                <a:solidFill>
                  <a:srgbClr val="333333"/>
                </a:solidFill>
              </a:rPr>
              <a:t>Pogledajte ga izbliza</a:t>
            </a:r>
            <a:r>
              <a:rPr lang="de-DE" altLang="de-DE" sz="2000" dirty="0">
                <a:solidFill>
                  <a:srgbClr val="333333"/>
                </a:solidFill>
              </a:rPr>
              <a:t>:</a:t>
            </a:r>
            <a:r>
              <a:rPr lang="en-GB" altLang="de-DE" sz="2000" dirty="0">
                <a:solidFill>
                  <a:srgbClr val="333333"/>
                </a:solidFill>
              </a:rPr>
              <a:t> </a:t>
            </a:r>
            <a:r>
              <a:rPr lang="hr-HR" altLang="de-DE" sz="2000" dirty="0">
                <a:solidFill>
                  <a:srgbClr val="333333"/>
                </a:solidFill>
              </a:rPr>
              <a:t>da li dolazi iz bara i ima zadah na alkohol</a:t>
            </a:r>
            <a:r>
              <a:rPr lang="de-DE" altLang="de-DE" sz="2000" dirty="0">
                <a:solidFill>
                  <a:srgbClr val="333333"/>
                </a:solidFill>
              </a:rPr>
              <a:t>? </a:t>
            </a:r>
            <a:br>
              <a:rPr lang="de-DE" altLang="de-DE" sz="2000" dirty="0">
                <a:solidFill>
                  <a:srgbClr val="333333"/>
                </a:solidFill>
              </a:rPr>
            </a:br>
            <a:r>
              <a:rPr lang="hr-HR" altLang="de-DE" sz="2000" i="1" dirty="0">
                <a:solidFill>
                  <a:srgbClr val="004992"/>
                </a:solidFill>
              </a:rPr>
              <a:t>Čovjek može patiti od poremećaja govora</a:t>
            </a:r>
            <a:r>
              <a:rPr lang="de-DE" altLang="de-DE" sz="2000" i="1" dirty="0">
                <a:solidFill>
                  <a:srgbClr val="004992"/>
                </a:solidFill>
              </a:rPr>
              <a:t> </a:t>
            </a:r>
            <a:r>
              <a:rPr lang="hr-HR" altLang="de-DE" sz="2000" i="1" dirty="0">
                <a:solidFill>
                  <a:srgbClr val="004992"/>
                </a:solidFill>
              </a:rPr>
              <a:t>posle moždanog udara</a:t>
            </a:r>
            <a:r>
              <a:rPr lang="de-DE" altLang="de-DE" sz="2000" i="1" dirty="0">
                <a:solidFill>
                  <a:srgbClr val="004992"/>
                </a:solidFill>
              </a:rPr>
              <a:t>, </a:t>
            </a:r>
            <a:r>
              <a:rPr lang="hr-HR" altLang="de-DE" sz="2000" i="1" dirty="0">
                <a:solidFill>
                  <a:srgbClr val="004992"/>
                </a:solidFill>
              </a:rPr>
              <a:t>ili ima drugo oštećenje govora</a:t>
            </a:r>
            <a:r>
              <a:rPr lang="de-DE" altLang="de-DE" sz="2000" i="1"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Podsjetite se da brzoplete odluke</a:t>
            </a:r>
            <a:r>
              <a:rPr lang="de-DE" altLang="de-DE" sz="2000" dirty="0">
                <a:solidFill>
                  <a:srgbClr val="333333"/>
                </a:solidFill>
              </a:rPr>
              <a:t> </a:t>
            </a:r>
            <a:r>
              <a:rPr lang="hr-HR" altLang="de-DE" sz="2000" dirty="0">
                <a:solidFill>
                  <a:srgbClr val="333333"/>
                </a:solidFill>
              </a:rPr>
              <a:t>povećavaju rizik za grešku</a:t>
            </a:r>
            <a:r>
              <a:rPr lang="de-DE" altLang="de-DE" sz="2000" dirty="0">
                <a:solidFill>
                  <a:srgbClr val="333333"/>
                </a:solidFill>
              </a:rPr>
              <a:t>.</a:t>
            </a:r>
            <a:endParaRPr lang="en-GB"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66</a:t>
            </a:fld>
            <a:endParaRPr lang="de-DE" altLang="de-DE"/>
          </a:p>
        </p:txBody>
      </p:sp>
    </p:spTree>
    <p:extLst>
      <p:ext uri="{BB962C8B-B14F-4D97-AF65-F5344CB8AC3E}">
        <p14:creationId xmlns:p14="http://schemas.microsoft.com/office/powerpoint/2010/main" val="9775625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b="1" dirty="0">
                <a:solidFill>
                  <a:srgbClr val="333333"/>
                </a:solidFill>
              </a:rPr>
              <a:t>Ciljevi učenja</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Kad su odluke značajne i ozbiljne</a:t>
            </a:r>
            <a:r>
              <a:rPr lang="en-GB" altLang="de-DE" sz="2000" dirty="0">
                <a:solidFill>
                  <a:srgbClr val="333333"/>
                </a:solidFill>
              </a:rPr>
              <a:t>, </a:t>
            </a:r>
            <a:r>
              <a:rPr lang="hr-HR" altLang="de-DE" sz="2000" dirty="0">
                <a:solidFill>
                  <a:srgbClr val="333333"/>
                </a:solidFill>
              </a:rPr>
              <a:t>bolje je izbjegavati brzoplete odluke</a:t>
            </a:r>
            <a:r>
              <a:rPr lang="en-GB" altLang="de-DE" sz="2000" dirty="0">
                <a:solidFill>
                  <a:srgbClr val="333333"/>
                </a:solidFill>
              </a:rPr>
              <a:t> </a:t>
            </a:r>
            <a:r>
              <a:rPr lang="hr-HR" altLang="de-DE" sz="2000" dirty="0">
                <a:solidFill>
                  <a:srgbClr val="333333"/>
                </a:solidFill>
              </a:rPr>
              <a:t>i uzeti u obzir sve</a:t>
            </a:r>
            <a:r>
              <a:rPr lang="de-DE" altLang="de-DE" sz="2000" dirty="0">
                <a:solidFill>
                  <a:srgbClr val="333333"/>
                </a:solidFill>
              </a:rPr>
              <a:t> </a:t>
            </a:r>
            <a:r>
              <a:rPr lang="hr-HR" altLang="de-DE" sz="2000" dirty="0">
                <a:solidFill>
                  <a:srgbClr val="333333"/>
                </a:solidFill>
              </a:rPr>
              <a:t>relevantne </a:t>
            </a:r>
            <a:r>
              <a:rPr lang="hr-HR" altLang="de-DE" sz="2000">
                <a:solidFill>
                  <a:srgbClr val="333333"/>
                </a:solidFill>
              </a:rPr>
              <a:t>informacije</a:t>
            </a:r>
            <a:r>
              <a:rPr lang="en-GB" altLang="de-DE" sz="2000">
                <a:solidFill>
                  <a:srgbClr val="333333"/>
                </a:solidFill>
              </a:rPr>
              <a:t> (“b</a:t>
            </a:r>
            <a:r>
              <a:rPr lang="hr-HR" altLang="de-DE" sz="2000" dirty="0">
                <a:solidFill>
                  <a:srgbClr val="333333"/>
                </a:solidFill>
              </a:rPr>
              <a:t>olje sigurno </a:t>
            </a:r>
            <a:r>
              <a:rPr lang="hr-HR" altLang="de-DE" sz="2000">
                <a:solidFill>
                  <a:srgbClr val="333333"/>
                </a:solidFill>
              </a:rPr>
              <a:t>nego žaliti</a:t>
            </a:r>
            <a:r>
              <a:rPr lang="en-GB"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Čovjek mrmlja</a:t>
            </a:r>
            <a:r>
              <a:rPr lang="en-GB" altLang="de-DE" sz="2000" dirty="0">
                <a:solidFill>
                  <a:srgbClr val="333333"/>
                </a:solidFill>
              </a:rPr>
              <a:t>: </a:t>
            </a:r>
            <a:r>
              <a:rPr lang="hr-HR" altLang="de-DE" sz="2000" i="1" dirty="0">
                <a:solidFill>
                  <a:srgbClr val="004992"/>
                </a:solidFill>
              </a:rPr>
              <a:t>da li je pijan</a:t>
            </a:r>
            <a:r>
              <a:rPr lang="de-DE"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hr-HR" altLang="de-DE" sz="2000" dirty="0">
                <a:solidFill>
                  <a:srgbClr val="333333"/>
                </a:solidFill>
              </a:rPr>
              <a:t>Pogledajte ga izbliza</a:t>
            </a:r>
            <a:r>
              <a:rPr lang="de-DE" altLang="de-DE" sz="2000" dirty="0">
                <a:solidFill>
                  <a:srgbClr val="333333"/>
                </a:solidFill>
              </a:rPr>
              <a:t>:</a:t>
            </a:r>
            <a:r>
              <a:rPr lang="en-GB" altLang="de-DE" sz="2000" dirty="0">
                <a:solidFill>
                  <a:srgbClr val="333333"/>
                </a:solidFill>
              </a:rPr>
              <a:t> </a:t>
            </a:r>
            <a:r>
              <a:rPr lang="hr-HR" altLang="de-DE" sz="2000" dirty="0">
                <a:solidFill>
                  <a:srgbClr val="333333"/>
                </a:solidFill>
              </a:rPr>
              <a:t>da li dolazi iz bara i ima zadah na alkohol</a:t>
            </a:r>
            <a:r>
              <a:rPr lang="de-DE" altLang="de-DE" sz="2000" dirty="0">
                <a:solidFill>
                  <a:srgbClr val="333333"/>
                </a:solidFill>
              </a:rPr>
              <a:t>? </a:t>
            </a:r>
            <a:br>
              <a:rPr lang="de-DE" altLang="de-DE" sz="2000" dirty="0">
                <a:solidFill>
                  <a:srgbClr val="333333"/>
                </a:solidFill>
              </a:rPr>
            </a:br>
            <a:r>
              <a:rPr lang="hr-HR" altLang="de-DE" sz="2000" i="1" dirty="0">
                <a:solidFill>
                  <a:srgbClr val="004992"/>
                </a:solidFill>
              </a:rPr>
              <a:t>Čovjek može patiti od poremećaja govora</a:t>
            </a:r>
            <a:r>
              <a:rPr lang="de-DE" altLang="de-DE" sz="2000" i="1" dirty="0">
                <a:solidFill>
                  <a:srgbClr val="004992"/>
                </a:solidFill>
              </a:rPr>
              <a:t> </a:t>
            </a:r>
            <a:r>
              <a:rPr lang="hr-HR" altLang="de-DE" sz="2000" i="1" dirty="0">
                <a:solidFill>
                  <a:srgbClr val="004992"/>
                </a:solidFill>
              </a:rPr>
              <a:t>posle moždanog udara</a:t>
            </a:r>
            <a:r>
              <a:rPr lang="de-DE" altLang="de-DE" sz="2000" i="1" dirty="0">
                <a:solidFill>
                  <a:srgbClr val="004992"/>
                </a:solidFill>
              </a:rPr>
              <a:t>, </a:t>
            </a:r>
            <a:r>
              <a:rPr lang="hr-HR" altLang="de-DE" sz="2000" i="1" dirty="0">
                <a:solidFill>
                  <a:srgbClr val="004992"/>
                </a:solidFill>
              </a:rPr>
              <a:t>ili ima drugo oštećenje govora</a:t>
            </a:r>
            <a:r>
              <a:rPr lang="de-DE" altLang="de-DE" sz="2000" i="1"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Podsjetite se da brzoplete odluke</a:t>
            </a:r>
            <a:r>
              <a:rPr lang="de-DE" altLang="de-DE" sz="2000" dirty="0">
                <a:solidFill>
                  <a:srgbClr val="333333"/>
                </a:solidFill>
              </a:rPr>
              <a:t> </a:t>
            </a:r>
            <a:r>
              <a:rPr lang="hr-HR" altLang="de-DE" sz="2000" dirty="0">
                <a:solidFill>
                  <a:srgbClr val="333333"/>
                </a:solidFill>
              </a:rPr>
              <a:t>povećavaju rizik za grešku</a:t>
            </a:r>
            <a:r>
              <a:rPr lang="de-DE" altLang="de-DE" sz="2000" dirty="0">
                <a:solidFill>
                  <a:srgbClr val="333333"/>
                </a:solidFill>
              </a:rPr>
              <a:t>.</a:t>
            </a:r>
            <a:endParaRPr lang="en-GB"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Za događaje od malog značaja</a:t>
            </a:r>
            <a:r>
              <a:rPr lang="de-DE" altLang="de-DE" sz="2000" dirty="0">
                <a:solidFill>
                  <a:srgbClr val="333333"/>
                </a:solidFill>
              </a:rPr>
              <a:t>, </a:t>
            </a:r>
            <a:r>
              <a:rPr lang="hr-HR" altLang="de-DE" sz="2000" dirty="0">
                <a:solidFill>
                  <a:srgbClr val="333333"/>
                </a:solidFill>
              </a:rPr>
              <a:t>moramo djelovati isto tako brzo</a:t>
            </a:r>
            <a:r>
              <a:rPr lang="en-GB" altLang="de-DE" sz="2000" dirty="0">
                <a:solidFill>
                  <a:srgbClr val="333333"/>
                </a:solidFill>
              </a:rPr>
              <a:t> (</a:t>
            </a:r>
            <a:r>
              <a:rPr lang="hr-HR" altLang="de-DE" sz="2000" dirty="0">
                <a:solidFill>
                  <a:srgbClr val="333333"/>
                </a:solidFill>
              </a:rPr>
              <a:t>npr</a:t>
            </a:r>
            <a:r>
              <a:rPr lang="en-GB" altLang="de-DE" sz="2000" dirty="0">
                <a:solidFill>
                  <a:srgbClr val="333333"/>
                </a:solidFill>
              </a:rPr>
              <a:t>. </a:t>
            </a:r>
            <a:r>
              <a:rPr lang="hr-HR" altLang="de-DE" sz="2000" dirty="0">
                <a:solidFill>
                  <a:srgbClr val="333333"/>
                </a:solidFill>
              </a:rPr>
              <a:t>Biranje tipa jogurta</a:t>
            </a:r>
            <a:r>
              <a:rPr lang="en-GB" altLang="de-DE" sz="2000" dirty="0">
                <a:solidFill>
                  <a:srgbClr val="333333"/>
                </a:solidFill>
              </a:rPr>
              <a:t>, t</a:t>
            </a:r>
            <a:r>
              <a:rPr lang="hr-HR" altLang="de-DE" sz="2000" dirty="0">
                <a:solidFill>
                  <a:srgbClr val="333333"/>
                </a:solidFill>
              </a:rPr>
              <a:t>ipa kolača</a:t>
            </a:r>
            <a:r>
              <a:rPr lang="en-GB" altLang="de-DE" sz="2000" dirty="0">
                <a:solidFill>
                  <a:srgbClr val="333333"/>
                </a:solidFill>
              </a:rPr>
              <a:t>)</a:t>
            </a:r>
            <a:r>
              <a:rPr lang="de-DE"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67</a:t>
            </a:fld>
            <a:endParaRPr lang="de-DE" altLang="de-DE"/>
          </a:p>
        </p:txBody>
      </p:sp>
    </p:spTree>
    <p:extLst>
      <p:ext uri="{BB962C8B-B14F-4D97-AF65-F5344CB8AC3E}">
        <p14:creationId xmlns:p14="http://schemas.microsoft.com/office/powerpoint/2010/main" val="13564498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b="1" dirty="0">
                <a:solidFill>
                  <a:srgbClr val="333333"/>
                </a:solidFill>
              </a:rPr>
              <a:t>Ciljevi učenja</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Kad su odluke značajne i ozbiljne</a:t>
            </a:r>
            <a:r>
              <a:rPr lang="en-GB" altLang="de-DE" sz="2000" dirty="0">
                <a:solidFill>
                  <a:srgbClr val="333333"/>
                </a:solidFill>
              </a:rPr>
              <a:t>, </a:t>
            </a:r>
            <a:r>
              <a:rPr lang="hr-HR" altLang="de-DE" sz="2000" dirty="0">
                <a:solidFill>
                  <a:srgbClr val="333333"/>
                </a:solidFill>
              </a:rPr>
              <a:t>bolje je izbjegavati brzoplete odluke</a:t>
            </a:r>
            <a:r>
              <a:rPr lang="en-GB" altLang="de-DE" sz="2000" dirty="0">
                <a:solidFill>
                  <a:srgbClr val="333333"/>
                </a:solidFill>
              </a:rPr>
              <a:t> </a:t>
            </a:r>
            <a:r>
              <a:rPr lang="hr-HR" altLang="de-DE" sz="2000" dirty="0">
                <a:solidFill>
                  <a:srgbClr val="333333"/>
                </a:solidFill>
              </a:rPr>
              <a:t>i uzeti u obzir sve</a:t>
            </a:r>
            <a:r>
              <a:rPr lang="de-DE" altLang="de-DE" sz="2000" dirty="0">
                <a:solidFill>
                  <a:srgbClr val="333333"/>
                </a:solidFill>
              </a:rPr>
              <a:t> </a:t>
            </a:r>
            <a:r>
              <a:rPr lang="hr-HR" altLang="de-DE" sz="2000" dirty="0">
                <a:solidFill>
                  <a:srgbClr val="333333"/>
                </a:solidFill>
              </a:rPr>
              <a:t>relevantne </a:t>
            </a:r>
            <a:r>
              <a:rPr lang="hr-HR" altLang="de-DE" sz="2000">
                <a:solidFill>
                  <a:srgbClr val="333333"/>
                </a:solidFill>
              </a:rPr>
              <a:t>informacije</a:t>
            </a:r>
            <a:r>
              <a:rPr lang="en-GB" altLang="de-DE" sz="2000">
                <a:solidFill>
                  <a:srgbClr val="333333"/>
                </a:solidFill>
              </a:rPr>
              <a:t> (“b</a:t>
            </a:r>
            <a:r>
              <a:rPr lang="hr-HR" altLang="de-DE" sz="2000" dirty="0">
                <a:solidFill>
                  <a:srgbClr val="333333"/>
                </a:solidFill>
              </a:rPr>
              <a:t>olje sigurno </a:t>
            </a:r>
            <a:r>
              <a:rPr lang="hr-HR" altLang="de-DE" sz="2000">
                <a:solidFill>
                  <a:srgbClr val="333333"/>
                </a:solidFill>
              </a:rPr>
              <a:t>nego žaliti</a:t>
            </a:r>
            <a:r>
              <a:rPr lang="en-GB"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Čovjek mrmlja</a:t>
            </a:r>
            <a:r>
              <a:rPr lang="en-GB" altLang="de-DE" sz="2000" dirty="0">
                <a:solidFill>
                  <a:srgbClr val="333333"/>
                </a:solidFill>
              </a:rPr>
              <a:t>: </a:t>
            </a:r>
            <a:r>
              <a:rPr lang="hr-HR" altLang="de-DE" sz="2000" i="1" dirty="0">
                <a:solidFill>
                  <a:srgbClr val="004992"/>
                </a:solidFill>
              </a:rPr>
              <a:t>da li je pijan</a:t>
            </a:r>
            <a:r>
              <a:rPr lang="de-DE"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hr-HR" altLang="de-DE" sz="2000" dirty="0">
                <a:solidFill>
                  <a:srgbClr val="333333"/>
                </a:solidFill>
              </a:rPr>
              <a:t>Pogledajte ga izbliza</a:t>
            </a:r>
            <a:r>
              <a:rPr lang="de-DE" altLang="de-DE" sz="2000" dirty="0">
                <a:solidFill>
                  <a:srgbClr val="333333"/>
                </a:solidFill>
              </a:rPr>
              <a:t>:</a:t>
            </a:r>
            <a:r>
              <a:rPr lang="en-GB" altLang="de-DE" sz="2000" dirty="0">
                <a:solidFill>
                  <a:srgbClr val="333333"/>
                </a:solidFill>
              </a:rPr>
              <a:t> </a:t>
            </a:r>
            <a:r>
              <a:rPr lang="hr-HR" altLang="de-DE" sz="2000" dirty="0">
                <a:solidFill>
                  <a:srgbClr val="333333"/>
                </a:solidFill>
              </a:rPr>
              <a:t>da li dolazi iz bara i ima zadah na alkohol</a:t>
            </a:r>
            <a:r>
              <a:rPr lang="de-DE" altLang="de-DE" sz="2000" dirty="0">
                <a:solidFill>
                  <a:srgbClr val="333333"/>
                </a:solidFill>
              </a:rPr>
              <a:t>? </a:t>
            </a:r>
            <a:br>
              <a:rPr lang="de-DE" altLang="de-DE" sz="2000" dirty="0">
                <a:solidFill>
                  <a:srgbClr val="333333"/>
                </a:solidFill>
              </a:rPr>
            </a:br>
            <a:r>
              <a:rPr lang="hr-HR" altLang="de-DE" sz="2000" i="1" dirty="0">
                <a:solidFill>
                  <a:srgbClr val="004992"/>
                </a:solidFill>
              </a:rPr>
              <a:t>Čovjek može patiti od poremećaja govora</a:t>
            </a:r>
            <a:r>
              <a:rPr lang="de-DE" altLang="de-DE" sz="2000" i="1" dirty="0">
                <a:solidFill>
                  <a:srgbClr val="004992"/>
                </a:solidFill>
              </a:rPr>
              <a:t> </a:t>
            </a:r>
            <a:r>
              <a:rPr lang="hr-HR" altLang="de-DE" sz="2000" i="1" dirty="0">
                <a:solidFill>
                  <a:srgbClr val="004992"/>
                </a:solidFill>
              </a:rPr>
              <a:t>posle moždanog udara</a:t>
            </a:r>
            <a:r>
              <a:rPr lang="de-DE" altLang="de-DE" sz="2000" i="1" dirty="0">
                <a:solidFill>
                  <a:srgbClr val="004992"/>
                </a:solidFill>
              </a:rPr>
              <a:t>, </a:t>
            </a:r>
            <a:r>
              <a:rPr lang="hr-HR" altLang="de-DE" sz="2000" i="1" dirty="0">
                <a:solidFill>
                  <a:srgbClr val="004992"/>
                </a:solidFill>
              </a:rPr>
              <a:t>ili ima drugo oštećenje govora</a:t>
            </a:r>
            <a:r>
              <a:rPr lang="de-DE" altLang="de-DE" sz="2000" i="1"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Podsjetite se da brzoplete odluke</a:t>
            </a:r>
            <a:r>
              <a:rPr lang="de-DE" altLang="de-DE" sz="2000" dirty="0">
                <a:solidFill>
                  <a:srgbClr val="333333"/>
                </a:solidFill>
              </a:rPr>
              <a:t> </a:t>
            </a:r>
            <a:r>
              <a:rPr lang="hr-HR" altLang="de-DE" sz="2000" dirty="0">
                <a:solidFill>
                  <a:srgbClr val="333333"/>
                </a:solidFill>
              </a:rPr>
              <a:t>povećavaju rizik za grešku</a:t>
            </a:r>
            <a:r>
              <a:rPr lang="de-DE" altLang="de-DE" sz="2000" dirty="0">
                <a:solidFill>
                  <a:srgbClr val="333333"/>
                </a:solidFill>
              </a:rPr>
              <a:t>.</a:t>
            </a:r>
            <a:endParaRPr lang="en-GB"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Za događaje od malog značaja</a:t>
            </a:r>
            <a:r>
              <a:rPr lang="de-DE" altLang="de-DE" sz="2000" dirty="0">
                <a:solidFill>
                  <a:srgbClr val="333333"/>
                </a:solidFill>
              </a:rPr>
              <a:t>, </a:t>
            </a:r>
            <a:r>
              <a:rPr lang="hr-HR" altLang="de-DE" sz="2000" dirty="0">
                <a:solidFill>
                  <a:srgbClr val="333333"/>
                </a:solidFill>
              </a:rPr>
              <a:t>moramo djelovati isto tako brzo</a:t>
            </a:r>
            <a:r>
              <a:rPr lang="en-GB" altLang="de-DE" sz="2000" dirty="0">
                <a:solidFill>
                  <a:srgbClr val="333333"/>
                </a:solidFill>
              </a:rPr>
              <a:t> (</a:t>
            </a:r>
            <a:r>
              <a:rPr lang="hr-HR" altLang="de-DE" sz="2000" dirty="0">
                <a:solidFill>
                  <a:srgbClr val="333333"/>
                </a:solidFill>
              </a:rPr>
              <a:t>npr</a:t>
            </a:r>
            <a:r>
              <a:rPr lang="en-GB" altLang="de-DE" sz="2000" dirty="0">
                <a:solidFill>
                  <a:srgbClr val="333333"/>
                </a:solidFill>
              </a:rPr>
              <a:t>. </a:t>
            </a:r>
            <a:r>
              <a:rPr lang="hr-HR" altLang="de-DE" sz="2000" dirty="0">
                <a:solidFill>
                  <a:srgbClr val="333333"/>
                </a:solidFill>
              </a:rPr>
              <a:t>Biranje tipa jogurta</a:t>
            </a:r>
            <a:r>
              <a:rPr lang="en-GB" altLang="de-DE" sz="2000" dirty="0">
                <a:solidFill>
                  <a:srgbClr val="333333"/>
                </a:solidFill>
              </a:rPr>
              <a:t>, t</a:t>
            </a:r>
            <a:r>
              <a:rPr lang="hr-HR" altLang="de-DE" sz="2000" dirty="0">
                <a:solidFill>
                  <a:srgbClr val="333333"/>
                </a:solidFill>
              </a:rPr>
              <a:t>ipa kolača</a:t>
            </a:r>
            <a:r>
              <a:rPr lang="en-GB" altLang="de-DE" sz="2000" dirty="0">
                <a:solidFill>
                  <a:srgbClr val="333333"/>
                </a:solidFill>
              </a:rPr>
              <a:t>)</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Ljudski je griješiti</a:t>
            </a:r>
            <a:r>
              <a:rPr lang="en-US" altLang="de-DE" sz="2000" dirty="0">
                <a:solidFill>
                  <a:srgbClr val="333333"/>
                </a:solidFill>
              </a:rPr>
              <a:t> – b</a:t>
            </a:r>
            <a:r>
              <a:rPr lang="hr-HR" altLang="de-DE" sz="2000" dirty="0">
                <a:solidFill>
                  <a:srgbClr val="333333"/>
                </a:solidFill>
              </a:rPr>
              <a:t>udite spremni za mogućnost da nijeste u pravu</a:t>
            </a:r>
            <a:r>
              <a:rPr lang="en-US"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68</a:t>
            </a:fld>
            <a:endParaRPr lang="de-DE" altLang="de-DE"/>
          </a:p>
        </p:txBody>
      </p:sp>
    </p:spTree>
    <p:extLst>
      <p:ext uri="{BB962C8B-B14F-4D97-AF65-F5344CB8AC3E}">
        <p14:creationId xmlns:p14="http://schemas.microsoft.com/office/powerpoint/2010/main" val="31550064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b="1" dirty="0">
                <a:solidFill>
                  <a:srgbClr val="333333"/>
                </a:solidFill>
              </a:rPr>
              <a:t>Ciljevi učenja</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Kad su odluke značajne i ozbiljne</a:t>
            </a:r>
            <a:r>
              <a:rPr lang="en-GB" altLang="de-DE" sz="2000" dirty="0">
                <a:solidFill>
                  <a:srgbClr val="333333"/>
                </a:solidFill>
              </a:rPr>
              <a:t>, </a:t>
            </a:r>
            <a:r>
              <a:rPr lang="hr-HR" altLang="de-DE" sz="2000" dirty="0">
                <a:solidFill>
                  <a:srgbClr val="333333"/>
                </a:solidFill>
              </a:rPr>
              <a:t>bolje je izbjegavati brzoplete odluke</a:t>
            </a:r>
            <a:r>
              <a:rPr lang="en-GB" altLang="de-DE" sz="2000" dirty="0">
                <a:solidFill>
                  <a:srgbClr val="333333"/>
                </a:solidFill>
              </a:rPr>
              <a:t> </a:t>
            </a:r>
            <a:r>
              <a:rPr lang="hr-HR" altLang="de-DE" sz="2000" dirty="0">
                <a:solidFill>
                  <a:srgbClr val="333333"/>
                </a:solidFill>
              </a:rPr>
              <a:t>i uzeti u obzir sve</a:t>
            </a:r>
            <a:r>
              <a:rPr lang="de-DE" altLang="de-DE" sz="2000" dirty="0">
                <a:solidFill>
                  <a:srgbClr val="333333"/>
                </a:solidFill>
              </a:rPr>
              <a:t> </a:t>
            </a:r>
            <a:r>
              <a:rPr lang="hr-HR" altLang="de-DE" sz="2000" dirty="0">
                <a:solidFill>
                  <a:srgbClr val="333333"/>
                </a:solidFill>
              </a:rPr>
              <a:t>relevantne </a:t>
            </a:r>
            <a:r>
              <a:rPr lang="hr-HR" altLang="de-DE" sz="2000">
                <a:solidFill>
                  <a:srgbClr val="333333"/>
                </a:solidFill>
              </a:rPr>
              <a:t>informacije</a:t>
            </a:r>
            <a:r>
              <a:rPr lang="en-GB" altLang="de-DE" sz="2000">
                <a:solidFill>
                  <a:srgbClr val="333333"/>
                </a:solidFill>
              </a:rPr>
              <a:t> (“b</a:t>
            </a:r>
            <a:r>
              <a:rPr lang="hr-HR" altLang="de-DE" sz="2000" dirty="0">
                <a:solidFill>
                  <a:srgbClr val="333333"/>
                </a:solidFill>
              </a:rPr>
              <a:t>olje sigurno </a:t>
            </a:r>
            <a:r>
              <a:rPr lang="hr-HR" altLang="de-DE" sz="2000">
                <a:solidFill>
                  <a:srgbClr val="333333"/>
                </a:solidFill>
              </a:rPr>
              <a:t>nego žaliti</a:t>
            </a:r>
            <a:r>
              <a:rPr lang="en-GB"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Čovjek mrmlja</a:t>
            </a:r>
            <a:r>
              <a:rPr lang="en-GB" altLang="de-DE" sz="2000" dirty="0">
                <a:solidFill>
                  <a:srgbClr val="333333"/>
                </a:solidFill>
              </a:rPr>
              <a:t>: </a:t>
            </a:r>
            <a:r>
              <a:rPr lang="hr-HR" altLang="de-DE" sz="2000" i="1" dirty="0">
                <a:solidFill>
                  <a:srgbClr val="004992"/>
                </a:solidFill>
              </a:rPr>
              <a:t>da li je pijan</a:t>
            </a:r>
            <a:r>
              <a:rPr lang="de-DE" altLang="de-DE"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hr-HR" altLang="de-DE" sz="2000" dirty="0">
                <a:solidFill>
                  <a:srgbClr val="333333"/>
                </a:solidFill>
              </a:rPr>
              <a:t>Pogledajte ga izbliza</a:t>
            </a:r>
            <a:r>
              <a:rPr lang="de-DE" altLang="de-DE" sz="2000" dirty="0">
                <a:solidFill>
                  <a:srgbClr val="333333"/>
                </a:solidFill>
              </a:rPr>
              <a:t>:</a:t>
            </a:r>
            <a:r>
              <a:rPr lang="en-GB" altLang="de-DE" sz="2000" dirty="0">
                <a:solidFill>
                  <a:srgbClr val="333333"/>
                </a:solidFill>
              </a:rPr>
              <a:t> </a:t>
            </a:r>
            <a:r>
              <a:rPr lang="hr-HR" altLang="de-DE" sz="2000" dirty="0">
                <a:solidFill>
                  <a:srgbClr val="333333"/>
                </a:solidFill>
              </a:rPr>
              <a:t>da li dolazi iz bara i ima zadah na alkohol</a:t>
            </a:r>
            <a:r>
              <a:rPr lang="de-DE" altLang="de-DE" sz="2000" dirty="0">
                <a:solidFill>
                  <a:srgbClr val="333333"/>
                </a:solidFill>
              </a:rPr>
              <a:t>? </a:t>
            </a:r>
            <a:br>
              <a:rPr lang="de-DE" altLang="de-DE" sz="2000" dirty="0">
                <a:solidFill>
                  <a:srgbClr val="333333"/>
                </a:solidFill>
              </a:rPr>
            </a:br>
            <a:r>
              <a:rPr lang="hr-HR" altLang="de-DE" sz="2000" i="1" dirty="0">
                <a:solidFill>
                  <a:srgbClr val="004992"/>
                </a:solidFill>
              </a:rPr>
              <a:t>Čovjek može patiti od poremećaja govora</a:t>
            </a:r>
            <a:r>
              <a:rPr lang="de-DE" altLang="de-DE" sz="2000" i="1" dirty="0">
                <a:solidFill>
                  <a:srgbClr val="004992"/>
                </a:solidFill>
              </a:rPr>
              <a:t> </a:t>
            </a:r>
            <a:r>
              <a:rPr lang="hr-HR" altLang="de-DE" sz="2000" i="1" dirty="0">
                <a:solidFill>
                  <a:srgbClr val="004992"/>
                </a:solidFill>
              </a:rPr>
              <a:t>posle moždanog udara</a:t>
            </a:r>
            <a:r>
              <a:rPr lang="de-DE" altLang="de-DE" sz="2000" i="1" dirty="0">
                <a:solidFill>
                  <a:srgbClr val="004992"/>
                </a:solidFill>
              </a:rPr>
              <a:t>, </a:t>
            </a:r>
            <a:r>
              <a:rPr lang="hr-HR" altLang="de-DE" sz="2000" i="1" dirty="0">
                <a:solidFill>
                  <a:srgbClr val="004992"/>
                </a:solidFill>
              </a:rPr>
              <a:t>ili ima drugo oštećenje govora</a:t>
            </a:r>
            <a:r>
              <a:rPr lang="de-DE" altLang="de-DE" sz="2000" i="1"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Podsjetite se da brzoplete odluke</a:t>
            </a:r>
            <a:r>
              <a:rPr lang="de-DE" altLang="de-DE" sz="2000" dirty="0">
                <a:solidFill>
                  <a:srgbClr val="333333"/>
                </a:solidFill>
              </a:rPr>
              <a:t> </a:t>
            </a:r>
            <a:r>
              <a:rPr lang="hr-HR" altLang="de-DE" sz="2000" dirty="0">
                <a:solidFill>
                  <a:srgbClr val="333333"/>
                </a:solidFill>
              </a:rPr>
              <a:t>povećavaju rizik za grešku</a:t>
            </a:r>
            <a:r>
              <a:rPr lang="de-DE" altLang="de-DE" sz="2000" dirty="0">
                <a:solidFill>
                  <a:srgbClr val="333333"/>
                </a:solidFill>
              </a:rPr>
              <a:t>.</a:t>
            </a:r>
            <a:endParaRPr lang="en-GB"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Za događaje od malog značaja</a:t>
            </a:r>
            <a:r>
              <a:rPr lang="de-DE" altLang="de-DE" sz="2000" dirty="0">
                <a:solidFill>
                  <a:srgbClr val="333333"/>
                </a:solidFill>
              </a:rPr>
              <a:t>, </a:t>
            </a:r>
            <a:r>
              <a:rPr lang="hr-HR" altLang="de-DE" sz="2000" dirty="0">
                <a:solidFill>
                  <a:srgbClr val="333333"/>
                </a:solidFill>
              </a:rPr>
              <a:t>moramo djelovati isto tako brzo</a:t>
            </a:r>
            <a:r>
              <a:rPr lang="en-GB" altLang="de-DE" sz="2000" dirty="0">
                <a:solidFill>
                  <a:srgbClr val="333333"/>
                </a:solidFill>
              </a:rPr>
              <a:t> (</a:t>
            </a:r>
            <a:r>
              <a:rPr lang="hr-HR" altLang="de-DE" sz="2000" dirty="0">
                <a:solidFill>
                  <a:srgbClr val="333333"/>
                </a:solidFill>
              </a:rPr>
              <a:t>npr</a:t>
            </a:r>
            <a:r>
              <a:rPr lang="en-GB" altLang="de-DE" sz="2000" dirty="0">
                <a:solidFill>
                  <a:srgbClr val="333333"/>
                </a:solidFill>
              </a:rPr>
              <a:t>. </a:t>
            </a:r>
            <a:r>
              <a:rPr lang="hr-HR" altLang="de-DE" sz="2000" dirty="0">
                <a:solidFill>
                  <a:srgbClr val="333333"/>
                </a:solidFill>
              </a:rPr>
              <a:t>Biranje tipa jogurta</a:t>
            </a:r>
            <a:r>
              <a:rPr lang="en-GB" altLang="de-DE" sz="2000" dirty="0">
                <a:solidFill>
                  <a:srgbClr val="333333"/>
                </a:solidFill>
              </a:rPr>
              <a:t>, t</a:t>
            </a:r>
            <a:r>
              <a:rPr lang="hr-HR" altLang="de-DE" sz="2000" dirty="0">
                <a:solidFill>
                  <a:srgbClr val="333333"/>
                </a:solidFill>
              </a:rPr>
              <a:t>ipa kolača</a:t>
            </a:r>
            <a:r>
              <a:rPr lang="en-GB" altLang="de-DE" sz="2000" dirty="0">
                <a:solidFill>
                  <a:srgbClr val="333333"/>
                </a:solidFill>
              </a:rPr>
              <a:t>)</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000" dirty="0">
                <a:solidFill>
                  <a:srgbClr val="333333"/>
                </a:solidFill>
              </a:rPr>
              <a:t>Ljudski je griješiti</a:t>
            </a:r>
            <a:r>
              <a:rPr lang="en-US" altLang="de-DE" sz="2000" dirty="0">
                <a:solidFill>
                  <a:srgbClr val="333333"/>
                </a:solidFill>
              </a:rPr>
              <a:t> – b</a:t>
            </a:r>
            <a:r>
              <a:rPr lang="hr-HR" altLang="de-DE" sz="2000" dirty="0">
                <a:solidFill>
                  <a:srgbClr val="333333"/>
                </a:solidFill>
              </a:rPr>
              <a:t>udite spremni za mogućnost da nijeste u pravu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rPr>
              <a:t>Ba</a:t>
            </a:r>
            <a:r>
              <a:rPr lang="hr-HR" altLang="de-DE" sz="2000" dirty="0">
                <a:solidFill>
                  <a:srgbClr val="333333"/>
                </a:solidFill>
              </a:rPr>
              <a:t>zirajte važne odluke na čvrstim dokazima</a:t>
            </a:r>
            <a:r>
              <a:rPr lang="en-US" altLang="de-DE" sz="2000" dirty="0">
                <a:solidFill>
                  <a:srgbClr val="333333"/>
                </a:solidFill>
              </a:rPr>
              <a:t>. </a:t>
            </a:r>
            <a:r>
              <a:rPr lang="hr-HR" altLang="de-DE" sz="2000" dirty="0">
                <a:solidFill>
                  <a:srgbClr val="333333"/>
                </a:solidFill>
              </a:rPr>
              <a:t>Pretpostavke </a:t>
            </a:r>
            <a:r>
              <a:rPr lang="hr-HR" altLang="de-DE" sz="2000">
                <a:solidFill>
                  <a:srgbClr val="333333"/>
                </a:solidFill>
              </a:rPr>
              <a:t>su</a:t>
            </a:r>
            <a:r>
              <a:rPr lang="en-US" altLang="de-DE" sz="2000">
                <a:solidFill>
                  <a:srgbClr val="333333"/>
                </a:solidFill>
              </a:rPr>
              <a:t> “</a:t>
            </a:r>
            <a:r>
              <a:rPr lang="hr-HR" altLang="de-DE" sz="2000">
                <a:solidFill>
                  <a:srgbClr val="333333"/>
                </a:solidFill>
              </a:rPr>
              <a:t>loši savjetnici</a:t>
            </a:r>
            <a:r>
              <a:rPr lang="en-US" altLang="de-DE" sz="2000">
                <a:solidFill>
                  <a:srgbClr val="333333"/>
                </a:solidFill>
              </a:rPr>
              <a:t>.” </a:t>
            </a:r>
            <a:r>
              <a:rPr lang="hr-HR" altLang="de-DE" sz="2000" dirty="0">
                <a:solidFill>
                  <a:srgbClr val="333333"/>
                </a:solidFill>
              </a:rPr>
              <a:t>Uvijek uzmite u obzir posledice pogrešnog rasuđivanja</a:t>
            </a:r>
            <a:r>
              <a:rPr lang="en-GB"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69</a:t>
            </a:fld>
            <a:endParaRPr lang="de-DE" altLang="de-DE"/>
          </a:p>
        </p:txBody>
      </p:sp>
    </p:spTree>
    <p:extLst>
      <p:ext uri="{BB962C8B-B14F-4D97-AF65-F5344CB8AC3E}">
        <p14:creationId xmlns:p14="http://schemas.microsoft.com/office/powerpoint/2010/main" val="2987422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M</a:t>
            </a:r>
            <a:r>
              <a:rPr lang="hr-HR" altLang="de-DE" sz="2400" dirty="0">
                <a:solidFill>
                  <a:srgbClr val="333333"/>
                </a:solidFill>
              </a:rPr>
              <a:t>nogi ljudi</a:t>
            </a:r>
            <a:r>
              <a:rPr lang="en-AU" altLang="de-DE" sz="2400" dirty="0">
                <a:solidFill>
                  <a:srgbClr val="333333"/>
                </a:solidFill>
              </a:rPr>
              <a:t> </a:t>
            </a:r>
            <a:r>
              <a:rPr lang="de-DE" altLang="de-DE" sz="2400" dirty="0">
                <a:solidFill>
                  <a:srgbClr val="333333"/>
                </a:solidFill>
              </a:rPr>
              <a:t>(</a:t>
            </a:r>
            <a:r>
              <a:rPr lang="hr-HR" altLang="de-DE" sz="2400" dirty="0">
                <a:solidFill>
                  <a:srgbClr val="333333"/>
                </a:solidFill>
              </a:rPr>
              <a:t>ali ne svi</a:t>
            </a:r>
            <a:r>
              <a:rPr lang="de-DE" altLang="de-DE" sz="2400" dirty="0">
                <a:solidFill>
                  <a:srgbClr val="333333"/>
                </a:solidFill>
              </a:rPr>
              <a:t>!) </a:t>
            </a:r>
            <a:r>
              <a:rPr lang="hr-HR" altLang="de-DE" sz="2400" dirty="0">
                <a:solidFill>
                  <a:srgbClr val="333333"/>
                </a:solidFill>
              </a:rPr>
              <a:t>koji imaju psihozu su skloni da prerano donose zaključke</a:t>
            </a:r>
            <a:r>
              <a:rPr lang="en-AU" altLang="de-DE" sz="2400" dirty="0">
                <a:solidFill>
                  <a:srgbClr val="333333"/>
                </a:solidFill>
              </a:rPr>
              <a:t> </a:t>
            </a:r>
            <a:r>
              <a:rPr lang="hr-HR" altLang="de-DE" sz="2400" dirty="0">
                <a:solidFill>
                  <a:srgbClr val="333333"/>
                </a:solidFill>
              </a:rPr>
              <a:t>i formiraju ekstremna mišljenja</a:t>
            </a:r>
            <a:r>
              <a:rPr lang="en-AU" altLang="de-DE" sz="2400" dirty="0">
                <a:solidFill>
                  <a:srgbClr val="333333"/>
                </a:solidFill>
              </a:rPr>
              <a:t>. </a:t>
            </a:r>
            <a:r>
              <a:rPr lang="hr-HR" altLang="de-DE" sz="2400" dirty="0">
                <a:solidFill>
                  <a:srgbClr val="333333"/>
                </a:solidFill>
              </a:rPr>
              <a:t>Ovaj način razmišljanja može biti intenzivniji</a:t>
            </a:r>
            <a:r>
              <a:rPr lang="en-AU" altLang="de-DE" sz="2400" dirty="0">
                <a:solidFill>
                  <a:srgbClr val="333333"/>
                </a:solidFill>
              </a:rPr>
              <a:t> </a:t>
            </a:r>
            <a:r>
              <a:rPr lang="hr-HR" altLang="de-DE" sz="2400" dirty="0">
                <a:solidFill>
                  <a:srgbClr val="333333"/>
                </a:solidFill>
              </a:rPr>
              <a:t>kad je neko pod pritiskom</a:t>
            </a:r>
            <a:r>
              <a:rPr lang="en-AU" altLang="de-DE" sz="2400" dirty="0">
                <a:solidFill>
                  <a:srgbClr val="333333"/>
                </a:solidFill>
              </a:rPr>
              <a:t> </a:t>
            </a:r>
            <a:r>
              <a:rPr lang="hr-HR" altLang="de-DE" sz="2400" dirty="0">
                <a:solidFill>
                  <a:srgbClr val="333333"/>
                </a:solidFill>
              </a:rPr>
              <a:t>i želi to izbaciti iz sebe</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M</a:t>
            </a:r>
            <a:r>
              <a:rPr lang="hr-HR" altLang="de-DE" sz="2400" dirty="0">
                <a:solidFill>
                  <a:srgbClr val="333333"/>
                </a:solidFill>
              </a:rPr>
              <a:t>nogi ljudi</a:t>
            </a:r>
            <a:r>
              <a:rPr lang="en-AU" altLang="de-DE" sz="2400" dirty="0">
                <a:solidFill>
                  <a:srgbClr val="333333"/>
                </a:solidFill>
              </a:rPr>
              <a:t> </a:t>
            </a:r>
            <a:r>
              <a:rPr lang="de-DE" altLang="de-DE" sz="2400" dirty="0">
                <a:solidFill>
                  <a:srgbClr val="333333"/>
                </a:solidFill>
              </a:rPr>
              <a:t>(</a:t>
            </a:r>
            <a:r>
              <a:rPr lang="hr-HR" altLang="de-DE" sz="2400" dirty="0">
                <a:solidFill>
                  <a:srgbClr val="333333"/>
                </a:solidFill>
              </a:rPr>
              <a:t>ali ne svi</a:t>
            </a:r>
            <a:r>
              <a:rPr lang="de-DE" altLang="de-DE" sz="2400" dirty="0">
                <a:solidFill>
                  <a:srgbClr val="333333"/>
                </a:solidFill>
              </a:rPr>
              <a:t>!) </a:t>
            </a:r>
            <a:r>
              <a:rPr lang="hr-HR" altLang="de-DE" sz="2400" dirty="0">
                <a:solidFill>
                  <a:srgbClr val="333333"/>
                </a:solidFill>
              </a:rPr>
              <a:t>koji imaju psihozu su skloni da prerano donose zaključke</a:t>
            </a:r>
            <a:r>
              <a:rPr lang="en-AU" altLang="de-DE" sz="2400" dirty="0">
                <a:solidFill>
                  <a:srgbClr val="333333"/>
                </a:solidFill>
              </a:rPr>
              <a:t> </a:t>
            </a:r>
            <a:r>
              <a:rPr lang="hr-HR" altLang="de-DE" sz="2400" dirty="0">
                <a:solidFill>
                  <a:srgbClr val="333333"/>
                </a:solidFill>
              </a:rPr>
              <a:t>i formiraju ekstremna mišljenja</a:t>
            </a:r>
            <a:r>
              <a:rPr lang="en-AU" altLang="de-DE" sz="2400" dirty="0">
                <a:solidFill>
                  <a:srgbClr val="333333"/>
                </a:solidFill>
              </a:rPr>
              <a:t>. </a:t>
            </a:r>
            <a:r>
              <a:rPr lang="hr-HR" altLang="de-DE" sz="2400" dirty="0">
                <a:solidFill>
                  <a:srgbClr val="333333"/>
                </a:solidFill>
              </a:rPr>
              <a:t>Ovaj način razmišljanja može biti intenzivniji</a:t>
            </a:r>
            <a:r>
              <a:rPr lang="en-AU" altLang="de-DE" sz="2400" dirty="0">
                <a:solidFill>
                  <a:srgbClr val="333333"/>
                </a:solidFill>
              </a:rPr>
              <a:t> </a:t>
            </a:r>
            <a:r>
              <a:rPr lang="hr-HR" altLang="de-DE" sz="2400" dirty="0">
                <a:solidFill>
                  <a:srgbClr val="333333"/>
                </a:solidFill>
              </a:rPr>
              <a:t>kad je neko pod pritiskom</a:t>
            </a:r>
            <a:r>
              <a:rPr lang="en-AU" altLang="de-DE" sz="2400" dirty="0">
                <a:solidFill>
                  <a:srgbClr val="333333"/>
                </a:solidFill>
              </a:rPr>
              <a:t> </a:t>
            </a:r>
            <a:r>
              <a:rPr lang="hr-HR" altLang="de-DE" sz="2400" dirty="0">
                <a:solidFill>
                  <a:srgbClr val="333333"/>
                </a:solidFill>
              </a:rPr>
              <a:t>i želi to izbaciti iz sebe</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Pravi primjer</a:t>
            </a:r>
            <a:r>
              <a:rPr lang="en-AU" altLang="de-DE" sz="2400" dirty="0">
                <a:solidFill>
                  <a:srgbClr val="004992"/>
                </a:solidFill>
              </a:rPr>
              <a:t>: </a:t>
            </a:r>
            <a:r>
              <a:rPr lang="en-AU" altLang="de-DE" sz="2400" dirty="0">
                <a:solidFill>
                  <a:srgbClr val="333333"/>
                </a:solidFill>
              </a:rPr>
              <a:t>Elvis </a:t>
            </a:r>
            <a:r>
              <a:rPr lang="hr-HR" altLang="de-DE" sz="2400" dirty="0">
                <a:solidFill>
                  <a:srgbClr val="333333"/>
                </a:solidFill>
              </a:rPr>
              <a:t>želi da vozi do svog fakulteta autom, ali ne može da nađe ključeve</a:t>
            </a:r>
            <a:r>
              <a:rPr lang="en-AU" altLang="de-DE" sz="2400" dirty="0">
                <a:solidFill>
                  <a:srgbClr val="333333"/>
                </a:solidFill>
              </a:rPr>
              <a:t>. </a:t>
            </a:r>
            <a:r>
              <a:rPr lang="hr-HR" altLang="de-DE" sz="2400" dirty="0">
                <a:solidFill>
                  <a:srgbClr val="333333"/>
                </a:solidFill>
              </a:rPr>
              <a:t>Misli da je čuvar</a:t>
            </a:r>
            <a:r>
              <a:rPr lang="en-AU" altLang="de-DE" sz="2400" dirty="0">
                <a:solidFill>
                  <a:srgbClr val="333333"/>
                </a:solidFill>
              </a:rPr>
              <a:t> </a:t>
            </a:r>
            <a:r>
              <a:rPr lang="hr-HR" altLang="de-DE" sz="2400" dirty="0">
                <a:solidFill>
                  <a:srgbClr val="333333"/>
                </a:solidFill>
              </a:rPr>
              <a:t>ukrao njegove ključeve, da bi ga zaustavio da ne vozi do kampusa</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Prošlost</a:t>
            </a:r>
            <a:r>
              <a:rPr lang="en-AU" altLang="de-DE" sz="2400" dirty="0">
                <a:solidFill>
                  <a:srgbClr val="004992"/>
                </a:solidFill>
              </a:rPr>
              <a:t>:</a:t>
            </a:r>
            <a:r>
              <a:rPr lang="en-AU" altLang="de-DE" sz="2400" dirty="0">
                <a:solidFill>
                  <a:srgbClr val="333333"/>
                </a:solidFill>
              </a:rPr>
              <a:t> </a:t>
            </a:r>
            <a:r>
              <a:rPr lang="hr-HR" altLang="de-DE" sz="2400" dirty="0">
                <a:solidFill>
                  <a:srgbClr val="333333"/>
                </a:solidFill>
              </a:rPr>
              <a:t>Ubjeđen je da ljudi sa fakulteta žele da ga isključe</a:t>
            </a:r>
            <a:r>
              <a:rPr lang="en-AU" altLang="de-DE" sz="2400" dirty="0">
                <a:solidFill>
                  <a:srgbClr val="333333"/>
                </a:solidFill>
              </a:rPr>
              <a:t>.</a:t>
            </a:r>
            <a:endParaRPr lang="en-AU" altLang="de-DE" sz="2400" dirty="0">
              <a:solidFill>
                <a:srgbClr val="004992"/>
              </a:solidFill>
            </a:endParaRP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Zašto bi</a:t>
            </a:r>
            <a:r>
              <a:rPr lang="en-AU" altLang="de-DE" sz="2400" dirty="0">
                <a:solidFill>
                  <a:srgbClr val="333333"/>
                </a:solidFill>
              </a:rPr>
              <a:t> </a:t>
            </a:r>
            <a:r>
              <a:rPr lang="hr-HR" altLang="de-DE" sz="2400" dirty="0">
                <a:solidFill>
                  <a:srgbClr val="333333"/>
                </a:solidFill>
              </a:rPr>
              <a:t>čuvar</a:t>
            </a:r>
            <a:r>
              <a:rPr lang="en-AU" altLang="de-DE" sz="2400" dirty="0">
                <a:solidFill>
                  <a:srgbClr val="333333"/>
                </a:solidFill>
              </a:rPr>
              <a:t> </a:t>
            </a:r>
            <a:r>
              <a:rPr lang="hr-HR" altLang="de-DE" sz="2400" dirty="0">
                <a:solidFill>
                  <a:srgbClr val="333333"/>
                </a:solidFill>
              </a:rPr>
              <a:t>bio zainteresovan</a:t>
            </a:r>
            <a:r>
              <a:rPr lang="en-AU" altLang="de-DE" sz="2400" dirty="0">
                <a:solidFill>
                  <a:srgbClr val="333333"/>
                </a:solidFill>
              </a:rPr>
              <a:t> </a:t>
            </a:r>
            <a:r>
              <a:rPr lang="hr-HR" altLang="de-DE" sz="2400" dirty="0">
                <a:solidFill>
                  <a:srgbClr val="333333"/>
                </a:solidFill>
              </a:rPr>
              <a:t>za isključenje</a:t>
            </a:r>
            <a:r>
              <a:rPr lang="en-AU" altLang="de-DE" sz="2400" dirty="0">
                <a:solidFill>
                  <a:srgbClr val="333333"/>
                </a:solidFill>
              </a:rPr>
              <a:t> Elvis</a:t>
            </a:r>
            <a:r>
              <a:rPr lang="hr-HR" altLang="de-DE" sz="2400" dirty="0">
                <a:solidFill>
                  <a:srgbClr val="333333"/>
                </a:solidFill>
              </a:rPr>
              <a:t>a</a:t>
            </a:r>
            <a:r>
              <a:rPr lang="en-AU" altLang="de-DE" sz="2400" dirty="0">
                <a:solidFill>
                  <a:srgbClr val="333333"/>
                </a:solidFill>
              </a:rPr>
              <a:t> </a:t>
            </a:r>
            <a:r>
              <a:rPr lang="hr-HR" altLang="de-DE" sz="2400" dirty="0">
                <a:solidFill>
                  <a:srgbClr val="333333"/>
                </a:solidFill>
              </a:rPr>
              <a:t>sa fakulteta</a:t>
            </a:r>
            <a:r>
              <a:rPr lang="en-AU" altLang="de-DE" sz="2400" dirty="0">
                <a:solidFill>
                  <a:srgbClr val="333333"/>
                </a:solidFill>
              </a:rPr>
              <a:t>; </a:t>
            </a:r>
            <a:r>
              <a:rPr lang="hr-HR" altLang="de-DE" sz="2400" dirty="0">
                <a:solidFill>
                  <a:srgbClr val="333333"/>
                </a:solidFill>
              </a:rPr>
              <a:t>kako je došao do ključeva</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71</a:t>
            </a:fld>
            <a:endParaRPr lang="de-DE" altLang="de-DE"/>
          </a:p>
        </p:txBody>
      </p:sp>
    </p:spTree>
    <p:extLst>
      <p:ext uri="{BB962C8B-B14F-4D97-AF65-F5344CB8AC3E}">
        <p14:creationId xmlns:p14="http://schemas.microsoft.com/office/powerpoint/2010/main" val="23941903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M</a:t>
            </a:r>
            <a:r>
              <a:rPr lang="hr-HR" altLang="de-DE" sz="2400" dirty="0">
                <a:solidFill>
                  <a:srgbClr val="333333"/>
                </a:solidFill>
              </a:rPr>
              <a:t>nogi ljudi</a:t>
            </a:r>
            <a:r>
              <a:rPr lang="en-AU" altLang="de-DE" sz="2400" dirty="0">
                <a:solidFill>
                  <a:srgbClr val="333333"/>
                </a:solidFill>
              </a:rPr>
              <a:t> </a:t>
            </a:r>
            <a:r>
              <a:rPr lang="de-DE" altLang="de-DE" sz="2400" dirty="0">
                <a:solidFill>
                  <a:srgbClr val="333333"/>
                </a:solidFill>
              </a:rPr>
              <a:t>(</a:t>
            </a:r>
            <a:r>
              <a:rPr lang="hr-HR" altLang="de-DE" sz="2400" dirty="0">
                <a:solidFill>
                  <a:srgbClr val="333333"/>
                </a:solidFill>
              </a:rPr>
              <a:t>ali ne svi</a:t>
            </a:r>
            <a:r>
              <a:rPr lang="de-DE" altLang="de-DE" sz="2400" dirty="0">
                <a:solidFill>
                  <a:srgbClr val="333333"/>
                </a:solidFill>
              </a:rPr>
              <a:t>!) </a:t>
            </a:r>
            <a:r>
              <a:rPr lang="hr-HR" altLang="de-DE" sz="2400" dirty="0">
                <a:solidFill>
                  <a:srgbClr val="333333"/>
                </a:solidFill>
              </a:rPr>
              <a:t>koji imaju psihozu su skloni da prerano donose zaključke</a:t>
            </a:r>
            <a:r>
              <a:rPr lang="en-AU" altLang="de-DE" sz="2400" dirty="0">
                <a:solidFill>
                  <a:srgbClr val="333333"/>
                </a:solidFill>
              </a:rPr>
              <a:t> </a:t>
            </a:r>
            <a:r>
              <a:rPr lang="hr-HR" altLang="de-DE" sz="2400" dirty="0">
                <a:solidFill>
                  <a:srgbClr val="333333"/>
                </a:solidFill>
              </a:rPr>
              <a:t>i formiraju ekstremna mišljenja</a:t>
            </a:r>
            <a:r>
              <a:rPr lang="en-AU" altLang="de-DE" sz="2400" dirty="0">
                <a:solidFill>
                  <a:srgbClr val="333333"/>
                </a:solidFill>
              </a:rPr>
              <a:t>. </a:t>
            </a:r>
            <a:r>
              <a:rPr lang="hr-HR" altLang="de-DE" sz="2400" dirty="0">
                <a:solidFill>
                  <a:srgbClr val="333333"/>
                </a:solidFill>
              </a:rPr>
              <a:t>Ovaj način razmišljanja može biti intenzivniji</a:t>
            </a:r>
            <a:r>
              <a:rPr lang="en-AU" altLang="de-DE" sz="2400" dirty="0">
                <a:solidFill>
                  <a:srgbClr val="333333"/>
                </a:solidFill>
              </a:rPr>
              <a:t> </a:t>
            </a:r>
            <a:r>
              <a:rPr lang="hr-HR" altLang="de-DE" sz="2400" dirty="0">
                <a:solidFill>
                  <a:srgbClr val="333333"/>
                </a:solidFill>
              </a:rPr>
              <a:t>kad je neko pod pritiskom</a:t>
            </a:r>
            <a:r>
              <a:rPr lang="en-AU" altLang="de-DE" sz="2400" dirty="0">
                <a:solidFill>
                  <a:srgbClr val="333333"/>
                </a:solidFill>
              </a:rPr>
              <a:t> </a:t>
            </a:r>
            <a:r>
              <a:rPr lang="hr-HR" altLang="de-DE" sz="2400" dirty="0">
                <a:solidFill>
                  <a:srgbClr val="333333"/>
                </a:solidFill>
              </a:rPr>
              <a:t>i želi to izbaciti iz sebe</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Pravi primjer</a:t>
            </a:r>
            <a:r>
              <a:rPr lang="en-AU" altLang="de-DE" sz="2400" dirty="0">
                <a:solidFill>
                  <a:srgbClr val="004992"/>
                </a:solidFill>
              </a:rPr>
              <a:t>: </a:t>
            </a:r>
            <a:r>
              <a:rPr lang="en-AU" altLang="de-DE" sz="2400" dirty="0">
                <a:solidFill>
                  <a:srgbClr val="333333"/>
                </a:solidFill>
              </a:rPr>
              <a:t>Elvis </a:t>
            </a:r>
            <a:r>
              <a:rPr lang="hr-HR" altLang="de-DE" sz="2400" dirty="0">
                <a:solidFill>
                  <a:srgbClr val="333333"/>
                </a:solidFill>
              </a:rPr>
              <a:t>želi da vozi do svog fakulteta autom, ali ne može da nađe ključeve</a:t>
            </a:r>
            <a:r>
              <a:rPr lang="en-AU" altLang="de-DE" sz="2400" dirty="0">
                <a:solidFill>
                  <a:srgbClr val="333333"/>
                </a:solidFill>
              </a:rPr>
              <a:t>. </a:t>
            </a:r>
            <a:r>
              <a:rPr lang="hr-HR" altLang="de-DE" sz="2400" dirty="0">
                <a:solidFill>
                  <a:srgbClr val="333333"/>
                </a:solidFill>
              </a:rPr>
              <a:t>Misli da je čuvar</a:t>
            </a:r>
            <a:r>
              <a:rPr lang="en-AU" altLang="de-DE" sz="2400" dirty="0">
                <a:solidFill>
                  <a:srgbClr val="333333"/>
                </a:solidFill>
              </a:rPr>
              <a:t> </a:t>
            </a:r>
            <a:r>
              <a:rPr lang="hr-HR" altLang="de-DE" sz="2400" dirty="0">
                <a:solidFill>
                  <a:srgbClr val="333333"/>
                </a:solidFill>
              </a:rPr>
              <a:t>ukrao njegove ključeve, da bi ga zaustavio da ne vozi do kampusa</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Prošlost</a:t>
            </a:r>
            <a:r>
              <a:rPr lang="en-AU" altLang="de-DE" sz="2400" dirty="0">
                <a:solidFill>
                  <a:srgbClr val="004992"/>
                </a:solidFill>
              </a:rPr>
              <a:t>:</a:t>
            </a:r>
            <a:r>
              <a:rPr lang="en-AU" altLang="de-DE" sz="2400" dirty="0">
                <a:solidFill>
                  <a:srgbClr val="333333"/>
                </a:solidFill>
              </a:rPr>
              <a:t> </a:t>
            </a:r>
            <a:r>
              <a:rPr lang="hr-HR" altLang="de-DE" sz="2400" dirty="0">
                <a:solidFill>
                  <a:srgbClr val="333333"/>
                </a:solidFill>
              </a:rPr>
              <a:t>Ubjeđen je da ljudi sa fakulteta žele da ga isključe</a:t>
            </a:r>
            <a:r>
              <a:rPr lang="en-AU" altLang="de-DE" sz="2400" dirty="0">
                <a:solidFill>
                  <a:srgbClr val="333333"/>
                </a:solidFill>
              </a:rPr>
              <a:t>.</a:t>
            </a:r>
            <a:endParaRPr lang="en-AU" altLang="de-DE" sz="2400" dirty="0">
              <a:solidFill>
                <a:srgbClr val="004992"/>
              </a:solidFill>
            </a:endParaRP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Zašto bi</a:t>
            </a:r>
            <a:r>
              <a:rPr lang="en-AU" altLang="de-DE" sz="2400" dirty="0">
                <a:solidFill>
                  <a:srgbClr val="333333"/>
                </a:solidFill>
              </a:rPr>
              <a:t> </a:t>
            </a:r>
            <a:r>
              <a:rPr lang="hr-HR" altLang="de-DE" sz="2400" dirty="0">
                <a:solidFill>
                  <a:srgbClr val="333333"/>
                </a:solidFill>
              </a:rPr>
              <a:t>čuvar</a:t>
            </a:r>
            <a:r>
              <a:rPr lang="en-AU" altLang="de-DE" sz="2400" dirty="0">
                <a:solidFill>
                  <a:srgbClr val="333333"/>
                </a:solidFill>
              </a:rPr>
              <a:t> </a:t>
            </a:r>
            <a:r>
              <a:rPr lang="hr-HR" altLang="de-DE" sz="2400" dirty="0">
                <a:solidFill>
                  <a:srgbClr val="333333"/>
                </a:solidFill>
              </a:rPr>
              <a:t>bio zainteresovan</a:t>
            </a:r>
            <a:r>
              <a:rPr lang="en-AU" altLang="de-DE" sz="2400" dirty="0">
                <a:solidFill>
                  <a:srgbClr val="333333"/>
                </a:solidFill>
              </a:rPr>
              <a:t> </a:t>
            </a:r>
            <a:r>
              <a:rPr lang="hr-HR" altLang="de-DE" sz="2400" dirty="0">
                <a:solidFill>
                  <a:srgbClr val="333333"/>
                </a:solidFill>
              </a:rPr>
              <a:t>za isključenje</a:t>
            </a:r>
            <a:r>
              <a:rPr lang="en-AU" altLang="de-DE" sz="2400" dirty="0">
                <a:solidFill>
                  <a:srgbClr val="333333"/>
                </a:solidFill>
              </a:rPr>
              <a:t> Elvis</a:t>
            </a:r>
            <a:r>
              <a:rPr lang="hr-HR" altLang="de-DE" sz="2400" dirty="0">
                <a:solidFill>
                  <a:srgbClr val="333333"/>
                </a:solidFill>
              </a:rPr>
              <a:t>a</a:t>
            </a:r>
            <a:r>
              <a:rPr lang="en-AU" altLang="de-DE" sz="2400" dirty="0">
                <a:solidFill>
                  <a:srgbClr val="333333"/>
                </a:solidFill>
              </a:rPr>
              <a:t> </a:t>
            </a:r>
            <a:r>
              <a:rPr lang="hr-HR" altLang="de-DE" sz="2400" dirty="0">
                <a:solidFill>
                  <a:srgbClr val="333333"/>
                </a:solidFill>
              </a:rPr>
              <a:t>sa fakulteta</a:t>
            </a:r>
            <a:r>
              <a:rPr lang="en-AU" altLang="de-DE" sz="2400" dirty="0">
                <a:solidFill>
                  <a:srgbClr val="333333"/>
                </a:solidFill>
              </a:rPr>
              <a:t>; </a:t>
            </a:r>
            <a:r>
              <a:rPr lang="hr-HR" altLang="de-DE" sz="2400" dirty="0">
                <a:solidFill>
                  <a:srgbClr val="333333"/>
                </a:solidFill>
              </a:rPr>
              <a:t>kako je došao do ključeva</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333333"/>
                </a:solidFill>
              </a:rPr>
              <a:t>Prije nego što nekoga ozbiljno optužite</a:t>
            </a:r>
            <a:r>
              <a:rPr lang="en-AU" altLang="de-DE" sz="2400" dirty="0">
                <a:solidFill>
                  <a:srgbClr val="333333"/>
                </a:solidFill>
              </a:rPr>
              <a:t>, </a:t>
            </a:r>
            <a:r>
              <a:rPr lang="hr-HR" altLang="de-DE" sz="2400" dirty="0">
                <a:solidFill>
                  <a:srgbClr val="333333"/>
                </a:solidFill>
              </a:rPr>
              <a:t>trebali biste skupiti informacije iz što više izvora</a:t>
            </a:r>
            <a:r>
              <a:rPr lang="en-AU" altLang="de-DE" sz="2400" dirty="0">
                <a:solidFill>
                  <a:srgbClr val="333333"/>
                </a:solidFill>
              </a:rPr>
              <a:t> </a:t>
            </a:r>
            <a:r>
              <a:rPr lang="hr-HR" altLang="de-DE" sz="2400" dirty="0">
                <a:solidFill>
                  <a:srgbClr val="333333"/>
                </a:solidFill>
              </a:rPr>
              <a:t>i trebali biste porazgovarati o različitim objašnjenjima sa ljudima kojima vjerujete.</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A408DB69-2C7D-473B-8360-257A0892622B}" type="slidenum">
              <a:rPr lang="de-DE" altLang="de-DE" smtClean="0"/>
              <a:pPr/>
              <a:t>72</a:t>
            </a:fld>
            <a:endParaRPr lang="de-DE" altLang="de-DE"/>
          </a:p>
        </p:txBody>
      </p:sp>
    </p:spTree>
    <p:extLst>
      <p:ext uri="{BB962C8B-B14F-4D97-AF65-F5344CB8AC3E}">
        <p14:creationId xmlns:p14="http://schemas.microsoft.com/office/powerpoint/2010/main" val="35158455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cs typeface="+mn-cs"/>
              </a:rPr>
              <a:t>www.uke.de/mct_app</a:t>
            </a:r>
            <a:endParaRPr lang="de-DE" b="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Metakognitivni Trening 7 – Prerano zaključivanje II</a:t>
            </a:r>
          </a:p>
        </p:txBody>
      </p:sp>
      <p:sp>
        <p:nvSpPr>
          <p:cNvPr id="8" name="Slide Number Placeholder 7"/>
          <p:cNvSpPr>
            <a:spLocks noGrp="1"/>
          </p:cNvSpPr>
          <p:nvPr>
            <p:ph type="sldNum" sz="quarter" idx="12"/>
          </p:nvPr>
        </p:nvSpPr>
        <p:spPr/>
        <p:txBody>
          <a:bodyPr/>
          <a:lstStyle/>
          <a:p>
            <a:fld id="{A408DB69-2C7D-473B-8360-257A0892622B}" type="slidenum">
              <a:rPr lang="de-DE" altLang="de-DE" smtClean="0"/>
              <a:pPr/>
              <a:t>73</a:t>
            </a:fld>
            <a:endParaRPr lang="de-DE" altLang="de-DE"/>
          </a:p>
        </p:txBody>
      </p:sp>
    </p:spTree>
    <p:extLst>
      <p:ext uri="{BB962C8B-B14F-4D97-AF65-F5344CB8AC3E}">
        <p14:creationId xmlns:p14="http://schemas.microsoft.com/office/powerpoint/2010/main" val="27070411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938931733"/>
              </p:ext>
            </p:extLst>
          </p:nvPr>
        </p:nvGraphicFramePr>
        <p:xfrm>
          <a:off x="408954" y="2011680"/>
          <a:ext cx="11375999" cy="30175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kern="1200" cap="none" normalizeH="0" baseline="0" dirty="0" err="1">
                          <a:ln>
                            <a:noFill/>
                          </a:ln>
                          <a:solidFill>
                            <a:srgbClr val="333333"/>
                          </a:solidFill>
                          <a:effectLst/>
                          <a:latin typeface="Calibri Light"/>
                          <a:ea typeface="+mn-ea"/>
                          <a:cs typeface="Times New Roman" pitchFamily="18" charset="0"/>
                        </a:rPr>
                        <a:t>Naslovnica</a:t>
                      </a:r>
                      <a:r>
                        <a:rPr kumimoji="0" lang="de-DE" sz="1000" b="0" i="0" u="none" strike="noStrike" kern="1200" cap="none" normalizeH="0" baseline="0" dirty="0">
                          <a:ln>
                            <a:noFill/>
                          </a:ln>
                          <a:solidFill>
                            <a:srgbClr val="333333"/>
                          </a:solidFill>
                          <a:effectLst/>
                          <a:latin typeface="Calibri Light"/>
                          <a:ea typeface="+mn-ea"/>
                          <a:cs typeface="Times New Roman" pitchFamily="18" charset="0"/>
                        </a:rPr>
                        <a:t> Stern </a:t>
                      </a:r>
                      <a:r>
                        <a:rPr kumimoji="0" lang="de-DE" sz="1000" b="0" i="0" u="none" strike="noStrike" kern="1200" cap="none" normalizeH="0" baseline="0" dirty="0" err="1">
                          <a:ln>
                            <a:noFill/>
                          </a:ln>
                          <a:solidFill>
                            <a:srgbClr val="333333"/>
                          </a:solidFill>
                          <a:effectLst/>
                          <a:latin typeface="Calibri Light"/>
                          <a:ea typeface="+mn-ea"/>
                          <a:cs typeface="Times New Roman" pitchFamily="18" charset="0"/>
                        </a:rPr>
                        <a:t>magazina</a:t>
                      </a:r>
                      <a:r>
                        <a:rPr kumimoji="0" lang="de-DE" sz="1000" b="0" i="0" u="none" strike="noStrike" kern="1200" cap="none" normalizeH="0" baseline="0" dirty="0">
                          <a:ln>
                            <a:noFill/>
                          </a:ln>
                          <a:solidFill>
                            <a:srgbClr val="333333"/>
                          </a:solidFill>
                          <a:effectLst/>
                          <a:latin typeface="Calibri Light"/>
                          <a:ea typeface="+mn-ea"/>
                          <a:cs typeface="Times New Roman" pitchFamily="18" charset="0"/>
                        </a:rPr>
                        <a:t> </a:t>
                      </a:r>
                      <a:endParaRPr kumimoji="0" lang="en-GB" sz="1000" b="0" i="0" u="none" strike="noStrike" kern="1200" cap="none" normalizeH="0" baseline="0" dirty="0">
                        <a:ln>
                          <a:noFill/>
                        </a:ln>
                        <a:solidFill>
                          <a:srgbClr val="333333"/>
                        </a:solidFill>
                        <a:effectLst/>
                        <a:latin typeface="Calibri Ligh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GHDI – Image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kern="1200" dirty="0">
                          <a:solidFill>
                            <a:schemeClr val="dk1"/>
                          </a:solidFill>
                          <a:effectLst/>
                          <a:latin typeface="+mn-lt"/>
                          <a:ea typeface="+mn-ea"/>
                          <a:cs typeface="+mn-cs"/>
                        </a:rPr>
                        <a:t>Ovo </a:t>
                      </a:r>
                      <a:r>
                        <a:rPr lang="de-DE" sz="1000" kern="1200" dirty="0" err="1">
                          <a:solidFill>
                            <a:schemeClr val="dk1"/>
                          </a:solidFill>
                          <a:effectLst/>
                          <a:latin typeface="+mn-lt"/>
                          <a:ea typeface="+mn-ea"/>
                          <a:cs typeface="+mn-cs"/>
                        </a:rPr>
                        <a:t>djelo</a:t>
                      </a:r>
                      <a:r>
                        <a:rPr lang="de-DE" sz="1000" kern="1200" dirty="0">
                          <a:solidFill>
                            <a:schemeClr val="dk1"/>
                          </a:solidFill>
                          <a:effectLst/>
                          <a:latin typeface="+mn-lt"/>
                          <a:ea typeface="+mn-ea"/>
                          <a:cs typeface="+mn-cs"/>
                        </a:rPr>
                        <a:t> je </a:t>
                      </a:r>
                      <a:r>
                        <a:rPr lang="de-DE" sz="1000" kern="1200" dirty="0" err="1">
                          <a:solidFill>
                            <a:schemeClr val="dk1"/>
                          </a:solidFill>
                          <a:effectLst/>
                          <a:latin typeface="+mn-lt"/>
                          <a:ea typeface="+mn-ea"/>
                          <a:cs typeface="+mn-cs"/>
                        </a:rPr>
                        <a:t>licencirano</a:t>
                      </a:r>
                      <a:r>
                        <a:rPr lang="de-DE" sz="1000" kern="1200" dirty="0">
                          <a:solidFill>
                            <a:schemeClr val="dk1"/>
                          </a:solidFill>
                          <a:effectLst/>
                          <a:latin typeface="+mn-lt"/>
                          <a:ea typeface="+mn-ea"/>
                          <a:cs typeface="+mn-cs"/>
                        </a:rPr>
                        <a:t> u </a:t>
                      </a:r>
                      <a:r>
                        <a:rPr lang="de-DE" sz="1000" kern="1200" dirty="0" err="1">
                          <a:solidFill>
                            <a:schemeClr val="dk1"/>
                          </a:solidFill>
                          <a:effectLst/>
                          <a:latin typeface="+mn-lt"/>
                          <a:ea typeface="+mn-ea"/>
                          <a:cs typeface="+mn-cs"/>
                        </a:rPr>
                        <a:t>skladu</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sa</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politikom</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kern="1200" dirty="0">
                          <a:solidFill>
                            <a:schemeClr val="dk1"/>
                          </a:solidFill>
                          <a:effectLst/>
                          <a:latin typeface="+mn-lt"/>
                          <a:ea typeface="+mn-ea"/>
                          <a:cs typeface="+mn-cs"/>
                        </a:rPr>
                        <a:t>“</a:t>
                      </a:r>
                      <a:r>
                        <a:rPr lang="de-DE" sz="1000" kern="1200" dirty="0" err="1">
                          <a:solidFill>
                            <a:schemeClr val="dk1"/>
                          </a:solidFill>
                          <a:effectLst/>
                          <a:latin typeface="+mn-lt"/>
                          <a:ea typeface="+mn-ea"/>
                          <a:cs typeface="+mn-cs"/>
                        </a:rPr>
                        <a:t>autorskih</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prava</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Ako</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sumnjate</a:t>
                      </a:r>
                      <a:r>
                        <a:rPr lang="de-DE" sz="1000" kern="1200" dirty="0">
                          <a:solidFill>
                            <a:schemeClr val="dk1"/>
                          </a:solidFill>
                          <a:effectLst/>
                          <a:latin typeface="+mn-lt"/>
                          <a:ea typeface="+mn-ea"/>
                          <a:cs typeface="+mn-cs"/>
                        </a:rPr>
                        <a:t> na </a:t>
                      </a:r>
                      <a:r>
                        <a:rPr lang="de-DE" sz="1000" kern="1200" dirty="0" err="1">
                          <a:solidFill>
                            <a:schemeClr val="dk1"/>
                          </a:solidFill>
                          <a:effectLst/>
                          <a:latin typeface="+mn-lt"/>
                          <a:ea typeface="+mn-ea"/>
                          <a:cs typeface="+mn-cs"/>
                        </a:rPr>
                        <a:t>kršenje</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autorskih</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chemeClr val="dk1"/>
                          </a:solidFill>
                          <a:effectLst/>
                          <a:latin typeface="+mn-lt"/>
                          <a:ea typeface="+mn-ea"/>
                          <a:cs typeface="+mn-cs"/>
                        </a:rPr>
                        <a:t>prava</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kontaktirajte</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nas</a:t>
                      </a:r>
                      <a:r>
                        <a:rPr lang="de-DE" sz="1000" kern="1200" dirty="0">
                          <a:solidFill>
                            <a:schemeClr val="dk1"/>
                          </a:solidFill>
                          <a:effectLst/>
                          <a:latin typeface="+mn-lt"/>
                          <a:ea typeface="+mn-ea"/>
                          <a:cs typeface="+mn-cs"/>
                        </a:rPr>
                        <a:t>.</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normalizeH="0" baseline="0" dirty="0" err="1">
                          <a:ln>
                            <a:noFill/>
                          </a:ln>
                          <a:solidFill>
                            <a:srgbClr val="333333"/>
                          </a:solidFill>
                          <a:effectLst/>
                          <a:latin typeface="Calibri Light"/>
                          <a:ea typeface="+mn-ea"/>
                          <a:cs typeface="Times New Roman" pitchFamily="18" charset="0"/>
                        </a:rPr>
                        <a:t>Naslovnica</a:t>
                      </a:r>
                      <a:r>
                        <a:rPr kumimoji="0" lang="de-DE" sz="1000" b="0" i="0" u="none" strike="noStrike" kern="1200" cap="none" normalizeH="0" baseline="0" dirty="0">
                          <a:ln>
                            <a:noFill/>
                          </a:ln>
                          <a:solidFill>
                            <a:srgbClr val="333333"/>
                          </a:solidFill>
                          <a:effectLst/>
                          <a:latin typeface="Calibri Light"/>
                          <a:ea typeface="+mn-ea"/>
                          <a:cs typeface="Times New Roman" pitchFamily="18" charset="0"/>
                        </a:rPr>
                        <a:t> </a:t>
                      </a:r>
                      <a:r>
                        <a:rPr kumimoji="0" lang="de-DE" sz="1000" b="0" i="0" u="none" strike="noStrike" kern="1200" cap="none" normalizeH="0" baseline="0" dirty="0" err="1">
                          <a:ln>
                            <a:noFill/>
                          </a:ln>
                          <a:solidFill>
                            <a:srgbClr val="333333"/>
                          </a:solidFill>
                          <a:effectLst/>
                          <a:latin typeface="Calibri Light"/>
                          <a:ea typeface="+mn-ea"/>
                          <a:cs typeface="Times New Roman" pitchFamily="18" charset="0"/>
                        </a:rPr>
                        <a:t>časopisa</a:t>
                      </a:r>
                      <a:r>
                        <a:rPr kumimoji="0" lang="de-DE" sz="1000" b="0" i="0" u="none" strike="noStrike" kern="1200" cap="none" normalizeH="0" baseline="0" dirty="0">
                          <a:ln>
                            <a:noFill/>
                          </a:ln>
                          <a:solidFill>
                            <a:srgbClr val="333333"/>
                          </a:solidFill>
                          <a:effectLst/>
                          <a:latin typeface="Calibri Light"/>
                          <a:ea typeface="+mn-ea"/>
                          <a:cs typeface="Times New Roman" pitchFamily="18" charset="0"/>
                        </a:rPr>
                        <a:t> Stern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miss_blackbutterlfy</a:t>
                      </a:r>
                      <a:r>
                        <a:rPr kumimoji="0" lang="en-US" sz="1000" b="0" i="0" u="none" strike="noStrike" cap="none" normalizeH="0" baseline="0" dirty="0">
                          <a:ln>
                            <a:noFill/>
                          </a:ln>
                          <a:solidFill>
                            <a:srgbClr val="333333"/>
                          </a:solidFill>
                          <a:effectLst/>
                          <a:latin typeface="Calibri Light"/>
                          <a:cs typeface="Times New Roman" pitchFamily="18" charset="0"/>
                        </a:rPr>
                        <a:t>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Marlboro </a:t>
                      </a:r>
                      <a:r>
                        <a:rPr kumimoji="0" lang="de-DE" sz="1000" b="0" i="0" u="none" strike="noStrike" cap="none" normalizeH="0" baseline="0" dirty="0" err="1">
                          <a:ln>
                            <a:noFill/>
                          </a:ln>
                          <a:solidFill>
                            <a:srgbClr val="333333"/>
                          </a:solidFill>
                          <a:effectLst/>
                          <a:latin typeface="Calibri Light"/>
                          <a:cs typeface="Times New Roman" pitchFamily="18" charset="0"/>
                        </a:rPr>
                        <a:t>cigarette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boxes</a:t>
                      </a:r>
                      <a:r>
                        <a:rPr kumimoji="0" lang="de-DE" sz="1000" b="0" i="0" u="none" strike="noStrike" cap="none" normalizeH="0" baseline="0" dirty="0">
                          <a:ln>
                            <a:noFill/>
                          </a:ln>
                          <a:solidFill>
                            <a:srgbClr val="333333"/>
                          </a:solidFill>
                          <a:effectLst/>
                          <a:latin typeface="Calibri Light"/>
                          <a:cs typeface="Times New Roman" pitchFamily="18" charset="0"/>
                        </a:rPr>
                        <a:t>/Marlboro Zigarettenschachteln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Prerano zaključivanje II</a:t>
            </a:r>
          </a:p>
        </p:txBody>
      </p:sp>
      <p:sp>
        <p:nvSpPr>
          <p:cNvPr id="7" name="Slide Number Placeholder 6"/>
          <p:cNvSpPr>
            <a:spLocks noGrp="1"/>
          </p:cNvSpPr>
          <p:nvPr>
            <p:ph type="sldNum" sz="quarter" idx="12"/>
          </p:nvPr>
        </p:nvSpPr>
        <p:spPr/>
        <p:txBody>
          <a:bodyPr/>
          <a:lstStyle/>
          <a:p>
            <a:fld id="{47FE7B37-F7EE-4308-8AC6-B231FE578CF4}" type="slidenum">
              <a:rPr lang="de-DE" altLang="de-DE" smtClean="0"/>
              <a:pPr/>
              <a:t>74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293104127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zavjere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Argumenti 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75</a:t>
            </a:fld>
            <a:endParaRPr lang="de-DE" altLang="de-DE"/>
          </a:p>
        </p:txBody>
      </p:sp>
    </p:spTree>
    <p:extLst>
      <p:ext uri="{BB962C8B-B14F-4D97-AF65-F5344CB8AC3E}">
        <p14:creationId xmlns:p14="http://schemas.microsoft.com/office/powerpoint/2010/main" val="21411328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181998043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zavjere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dirty="0" err="1">
                          <a:solidFill>
                            <a:srgbClr val="333333"/>
                          </a:solidFill>
                          <a:latin typeface="Calibri Light"/>
                        </a:rPr>
                        <a:t>Navodni</a:t>
                      </a:r>
                      <a:r>
                        <a:rPr lang="en-US" sz="2000" b="0" i="0" u="none" dirty="0">
                          <a:solidFill>
                            <a:srgbClr val="333333"/>
                          </a:solidFill>
                          <a:latin typeface="Calibri Light"/>
                        </a:rPr>
                        <a:t> </a:t>
                      </a:r>
                      <a:r>
                        <a:rPr lang="en-US" sz="2000" b="0" i="0" u="none" dirty="0" err="1">
                          <a:solidFill>
                            <a:srgbClr val="333333"/>
                          </a:solidFill>
                          <a:latin typeface="Calibri Light"/>
                        </a:rPr>
                        <a:t>motivi</a:t>
                      </a:r>
                      <a:r>
                        <a:rPr lang="en-US" sz="2000" b="0" i="0" u="none" dirty="0">
                          <a:solidFill>
                            <a:srgbClr val="333333"/>
                          </a:solidFill>
                          <a:latin typeface="Calibri Light"/>
                        </a:rPr>
                        <a:t> od </a:t>
                      </a:r>
                      <a:r>
                        <a:rPr lang="en-US" sz="2000" b="0" i="0" u="none" dirty="0" err="1">
                          <a:solidFill>
                            <a:srgbClr val="333333"/>
                          </a:solidFill>
                          <a:latin typeface="Calibri Light"/>
                        </a:rPr>
                        <a:t>strane</a:t>
                      </a:r>
                      <a:r>
                        <a:rPr lang="en-US" sz="2000" b="0" i="0" u="none" dirty="0">
                          <a:solidFill>
                            <a:srgbClr val="333333"/>
                          </a:solidFill>
                          <a:latin typeface="Calibri Light"/>
                        </a:rPr>
                        <a:t> USA:</a:t>
                      </a:r>
                    </a:p>
                    <a:p>
                      <a:pPr marL="342900" indent="-342900">
                        <a:lnSpc>
                          <a:spcPct val="100000"/>
                        </a:lnSpc>
                        <a:spcBef>
                          <a:spcPts val="1200"/>
                        </a:spcBef>
                        <a:buFont typeface="+mj-lt"/>
                        <a:buAutoNum type="arabicPeriod"/>
                      </a:pPr>
                      <a:r>
                        <a:rPr lang="en-US" sz="2000" b="0" i="0" u="none">
                          <a:solidFill>
                            <a:srgbClr val="333333"/>
                          </a:solidFill>
                          <a:latin typeface="Calibri Light"/>
                        </a:rPr>
                        <a:t>“Tehnološka pobjeda” </a:t>
                      </a:r>
                      <a:r>
                        <a:rPr lang="en-US" sz="2000" b="0" i="0" u="none" dirty="0">
                          <a:solidFill>
                            <a:srgbClr val="333333"/>
                          </a:solidFill>
                          <a:latin typeface="Calibri Light"/>
                        </a:rPr>
                        <a:t>u </a:t>
                      </a:r>
                      <a:r>
                        <a:rPr lang="en-US" sz="2000" b="0" i="0" u="none" dirty="0" err="1">
                          <a:solidFill>
                            <a:srgbClr val="333333"/>
                          </a:solidFill>
                          <a:latin typeface="Calibri Light"/>
                        </a:rPr>
                        <a:t>svemirskom</a:t>
                      </a:r>
                      <a:r>
                        <a:rPr lang="en-US" sz="2000" b="0" i="0" u="none" dirty="0">
                          <a:solidFill>
                            <a:srgbClr val="333333"/>
                          </a:solidFill>
                          <a:latin typeface="Calibri Light"/>
                        </a:rPr>
                        <a:t> </a:t>
                      </a:r>
                      <a:r>
                        <a:rPr lang="en-US" sz="2000" b="0" i="0" u="none" dirty="0" err="1">
                          <a:solidFill>
                            <a:srgbClr val="333333"/>
                          </a:solidFill>
                          <a:latin typeface="Calibri Light"/>
                        </a:rPr>
                        <a:t>putovanju</a:t>
                      </a:r>
                      <a:r>
                        <a:rPr lang="en-US" sz="2000" b="0" i="0" u="none" dirty="0">
                          <a:solidFill>
                            <a:srgbClr val="333333"/>
                          </a:solidFill>
                          <a:latin typeface="Calibri Light"/>
                        </a:rPr>
                        <a:t> u </a:t>
                      </a:r>
                      <a:r>
                        <a:rPr lang="en-US" sz="2000" b="0" i="0" u="none" dirty="0" err="1">
                          <a:solidFill>
                            <a:srgbClr val="333333"/>
                          </a:solidFill>
                          <a:latin typeface="Calibri Light"/>
                        </a:rPr>
                        <a:t>konkurenciji</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Sovjetskim</a:t>
                      </a:r>
                      <a:r>
                        <a:rPr lang="en-US" sz="2000" b="0" i="0" u="none" dirty="0">
                          <a:solidFill>
                            <a:srgbClr val="333333"/>
                          </a:solidFill>
                          <a:latin typeface="Calibri Light"/>
                        </a:rPr>
                        <a:t> </a:t>
                      </a:r>
                      <a:r>
                        <a:rPr lang="en-US" sz="2000" b="0" i="0" u="none" dirty="0" err="1">
                          <a:solidFill>
                            <a:srgbClr val="333333"/>
                          </a:solidFill>
                          <a:latin typeface="Calibri Light"/>
                        </a:rPr>
                        <a:t>Savezom</a:t>
                      </a:r>
                      <a:r>
                        <a:rPr lang="en-US" sz="2000" b="0" i="0" u="none" dirty="0">
                          <a:solidFill>
                            <a:srgbClr val="333333"/>
                          </a:solidFill>
                          <a:latin typeface="Calibri Light"/>
                        </a:rPr>
                        <a:t>, </a:t>
                      </a:r>
                      <a:r>
                        <a:rPr lang="en-US" sz="2000" b="0" i="0" u="none" dirty="0" err="1">
                          <a:solidFill>
                            <a:srgbClr val="333333"/>
                          </a:solidFill>
                          <a:latin typeface="Calibri Light"/>
                        </a:rPr>
                        <a:t>koji</a:t>
                      </a:r>
                      <a:r>
                        <a:rPr lang="en-US" sz="2000" b="0" i="0" u="none" dirty="0">
                          <a:solidFill>
                            <a:srgbClr val="333333"/>
                          </a:solidFill>
                          <a:latin typeface="Calibri Light"/>
                        </a:rPr>
                        <a:t> je </a:t>
                      </a:r>
                      <a:r>
                        <a:rPr lang="en-US" sz="2000" b="0" i="0" u="none" dirty="0" err="1">
                          <a:solidFill>
                            <a:srgbClr val="333333"/>
                          </a:solidFill>
                          <a:latin typeface="Calibri Light"/>
                        </a:rPr>
                        <a:t>ranije</a:t>
                      </a:r>
                      <a:r>
                        <a:rPr lang="en-US" sz="2000" b="0" i="0" u="none" dirty="0">
                          <a:solidFill>
                            <a:srgbClr val="333333"/>
                          </a:solidFill>
                          <a:latin typeface="Calibri Light"/>
                        </a:rPr>
                        <a:t> </a:t>
                      </a:r>
                      <a:r>
                        <a:rPr lang="en-US" sz="2000" b="0" i="0" u="none" dirty="0" err="1">
                          <a:solidFill>
                            <a:srgbClr val="333333"/>
                          </a:solidFill>
                          <a:latin typeface="Calibri Light"/>
                        </a:rPr>
                        <a:t>uspiješno</a:t>
                      </a:r>
                      <a:r>
                        <a:rPr lang="en-US" sz="2000" b="0" i="0" u="none" dirty="0">
                          <a:solidFill>
                            <a:srgbClr val="333333"/>
                          </a:solidFill>
                          <a:latin typeface="Calibri Light"/>
                        </a:rPr>
                        <a:t> </a:t>
                      </a:r>
                      <a:r>
                        <a:rPr lang="en-US" sz="2000" b="0" i="0" u="none" dirty="0" err="1">
                          <a:solidFill>
                            <a:srgbClr val="333333"/>
                          </a:solidFill>
                          <a:latin typeface="Calibri Light"/>
                        </a:rPr>
                        <a:t>lansirao</a:t>
                      </a:r>
                      <a:r>
                        <a:rPr lang="en-US" sz="2000" b="0" i="0" u="none" dirty="0">
                          <a:solidFill>
                            <a:srgbClr val="333333"/>
                          </a:solidFill>
                          <a:latin typeface="Calibri Light"/>
                        </a:rPr>
                        <a:t> </a:t>
                      </a:r>
                      <a:r>
                        <a:rPr lang="en-US" sz="2000" b="0" i="0" u="none" dirty="0" err="1">
                          <a:solidFill>
                            <a:srgbClr val="333333"/>
                          </a:solidFill>
                          <a:latin typeface="Calibri Light"/>
                        </a:rPr>
                        <a:t>satelit</a:t>
                      </a:r>
                      <a:r>
                        <a:rPr lang="en-US" sz="2000" b="0" i="0" u="none" dirty="0">
                          <a:solidFill>
                            <a:srgbClr val="333333"/>
                          </a:solidFill>
                          <a:latin typeface="Calibri Light"/>
                        </a:rPr>
                        <a:t> </a:t>
                      </a:r>
                    </a:p>
                    <a:p>
                      <a:pPr marL="342900" indent="-342900">
                        <a:lnSpc>
                          <a:spcPct val="100000"/>
                        </a:lnSpc>
                        <a:spcBef>
                          <a:spcPts val="1200"/>
                        </a:spcBef>
                        <a:buFont typeface="+mj-lt"/>
                        <a:buAutoNum type="arabicPeriod"/>
                      </a:pPr>
                      <a:r>
                        <a:rPr lang="en-US" sz="2000" b="0" i="0" u="none" dirty="0" err="1">
                          <a:solidFill>
                            <a:srgbClr val="333333"/>
                          </a:solidFill>
                          <a:latin typeface="Calibri Light"/>
                        </a:rPr>
                        <a:t>Odvlačenje</a:t>
                      </a:r>
                      <a:r>
                        <a:rPr lang="en-US" sz="2000" b="0" i="0" u="none" dirty="0">
                          <a:solidFill>
                            <a:srgbClr val="333333"/>
                          </a:solidFill>
                          <a:latin typeface="Calibri Light"/>
                        </a:rPr>
                        <a:t> </a:t>
                      </a:r>
                      <a:r>
                        <a:rPr lang="en-US" sz="2000" b="0" i="0" u="none" dirty="0" err="1">
                          <a:solidFill>
                            <a:srgbClr val="333333"/>
                          </a:solidFill>
                          <a:latin typeface="Calibri Light"/>
                        </a:rPr>
                        <a:t>pažnje</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Vijetnamskog</a:t>
                      </a:r>
                      <a:r>
                        <a:rPr lang="en-US" sz="2000" b="0" i="0" u="none" dirty="0">
                          <a:solidFill>
                            <a:srgbClr val="333333"/>
                          </a:solidFill>
                          <a:latin typeface="Calibri Light"/>
                        </a:rPr>
                        <a:t> rata </a:t>
                      </a:r>
                    </a:p>
                    <a:p>
                      <a:pPr marL="342900" indent="-342900">
                        <a:lnSpc>
                          <a:spcPct val="100000"/>
                        </a:lnSpc>
                        <a:spcBef>
                          <a:spcPts val="1200"/>
                        </a:spcBef>
                        <a:buFont typeface="+mj-lt"/>
                        <a:buAutoNum type="arabicPeriod"/>
                      </a:pPr>
                      <a:r>
                        <a:rPr lang="en-US" sz="2000" b="0" i="0" u="none" dirty="0">
                          <a:solidFill>
                            <a:srgbClr val="333333"/>
                          </a:solidFill>
                          <a:latin typeface="Calibri Light"/>
                        </a:rPr>
                        <a:t>NASA je </a:t>
                      </a:r>
                      <a:r>
                        <a:rPr lang="en-US" sz="2000" b="0" i="0" u="none" dirty="0" err="1">
                          <a:solidFill>
                            <a:srgbClr val="333333"/>
                          </a:solidFill>
                          <a:latin typeface="Calibri Light"/>
                        </a:rPr>
                        <a:t>sama</a:t>
                      </a:r>
                      <a:r>
                        <a:rPr lang="en-US" sz="2000" b="0" i="0" u="none" dirty="0">
                          <a:solidFill>
                            <a:srgbClr val="333333"/>
                          </a:solidFill>
                          <a:latin typeface="Calibri Light"/>
                        </a:rPr>
                        <a:t> </a:t>
                      </a:r>
                      <a:r>
                        <a:rPr lang="en-US" sz="2000" b="0" i="0" u="none" dirty="0" err="1">
                          <a:solidFill>
                            <a:srgbClr val="333333"/>
                          </a:solidFill>
                          <a:latin typeface="Calibri Light"/>
                        </a:rPr>
                        <a:t>lažirala</a:t>
                      </a:r>
                      <a:r>
                        <a:rPr lang="en-US" sz="2000" b="0" i="0" u="none" dirty="0">
                          <a:solidFill>
                            <a:srgbClr val="333333"/>
                          </a:solidFill>
                          <a:latin typeface="Calibri Light"/>
                        </a:rPr>
                        <a:t> </a:t>
                      </a:r>
                      <a:r>
                        <a:rPr lang="en-US" sz="2000" b="0" i="0" u="none" dirty="0" err="1">
                          <a:solidFill>
                            <a:srgbClr val="333333"/>
                          </a:solidFill>
                          <a:latin typeface="Calibri Light"/>
                        </a:rPr>
                        <a:t>sletanje</a:t>
                      </a:r>
                      <a:r>
                        <a:rPr lang="en-US" sz="2000" b="0" i="0" u="none" dirty="0">
                          <a:solidFill>
                            <a:srgbClr val="333333"/>
                          </a:solidFill>
                          <a:latin typeface="Calibri Light"/>
                        </a:rPr>
                        <a:t> </a:t>
                      </a:r>
                      <a:r>
                        <a:rPr lang="en-US" sz="2000" b="0" i="0" u="none" dirty="0" err="1">
                          <a:solidFill>
                            <a:srgbClr val="333333"/>
                          </a:solidFill>
                          <a:latin typeface="Calibri Light"/>
                        </a:rPr>
                        <a:t>na</a:t>
                      </a:r>
                      <a:r>
                        <a:rPr lang="en-US" sz="2000" b="0" i="0" u="none" dirty="0">
                          <a:solidFill>
                            <a:srgbClr val="333333"/>
                          </a:solidFill>
                          <a:latin typeface="Calibri Light"/>
                        </a:rPr>
                        <a:t> </a:t>
                      </a:r>
                      <a:r>
                        <a:rPr lang="en-US" sz="2000" b="0" i="0" u="none" dirty="0" err="1">
                          <a:solidFill>
                            <a:srgbClr val="333333"/>
                          </a:solidFill>
                          <a:latin typeface="Calibri Light"/>
                        </a:rPr>
                        <a:t>Mjesec</a:t>
                      </a:r>
                      <a:r>
                        <a:rPr lang="en-US" sz="2000" b="0" i="0" u="none" dirty="0">
                          <a:solidFill>
                            <a:srgbClr val="333333"/>
                          </a:solidFill>
                          <a:latin typeface="Calibri Light"/>
                        </a:rPr>
                        <a:t> </a:t>
                      </a:r>
                      <a:r>
                        <a:rPr lang="en-US" sz="2000" b="0" i="0" u="none" dirty="0" err="1">
                          <a:solidFill>
                            <a:srgbClr val="333333"/>
                          </a:solidFill>
                          <a:latin typeface="Calibri Light"/>
                        </a:rPr>
                        <a:t>zbog</a:t>
                      </a:r>
                      <a:r>
                        <a:rPr lang="en-US" sz="2000" b="0" i="0" u="none" dirty="0">
                          <a:solidFill>
                            <a:srgbClr val="333333"/>
                          </a:solidFill>
                          <a:latin typeface="Calibri Light"/>
                        </a:rPr>
                        <a:t> </a:t>
                      </a:r>
                      <a:r>
                        <a:rPr lang="en-US" sz="2000" b="0" i="0" u="none" dirty="0" err="1">
                          <a:solidFill>
                            <a:srgbClr val="333333"/>
                          </a:solidFill>
                          <a:latin typeface="Calibri Light"/>
                        </a:rPr>
                        <a:t>straha</a:t>
                      </a:r>
                      <a:r>
                        <a:rPr lang="en-US" sz="2000" b="0" i="0" u="none" dirty="0">
                          <a:solidFill>
                            <a:srgbClr val="333333"/>
                          </a:solidFill>
                          <a:latin typeface="Calibri Light"/>
                        </a:rPr>
                        <a:t> od </a:t>
                      </a:r>
                      <a:r>
                        <a:rPr lang="en-US" sz="2000" b="0" i="0" u="none" dirty="0" err="1">
                          <a:solidFill>
                            <a:srgbClr val="333333"/>
                          </a:solidFill>
                          <a:latin typeface="Calibri Light"/>
                        </a:rPr>
                        <a:t>ukidanja</a:t>
                      </a:r>
                      <a:r>
                        <a:rPr lang="en-US" sz="2000" b="0" i="0" u="none" dirty="0">
                          <a:solidFill>
                            <a:srgbClr val="333333"/>
                          </a:solidFill>
                          <a:latin typeface="Calibri Light"/>
                        </a:rPr>
                        <a:t> </a:t>
                      </a:r>
                      <a:r>
                        <a:rPr lang="en-US" sz="2000" b="0" i="0" u="none" dirty="0" err="1">
                          <a:solidFill>
                            <a:srgbClr val="333333"/>
                          </a:solidFill>
                          <a:latin typeface="Calibri Light"/>
                        </a:rPr>
                        <a:t>finansiranja</a:t>
                      </a:r>
                      <a:r>
                        <a:rPr lang="en-US" sz="2000" b="0" i="0" u="none" dirty="0">
                          <a:solidFill>
                            <a:srgbClr val="333333"/>
                          </a:solidFill>
                          <a:latin typeface="Calibri Light"/>
                        </a:rPr>
                        <a:t> </a:t>
                      </a:r>
                      <a:r>
                        <a:rPr lang="en-US" sz="2000" b="0" i="0" u="none" dirty="0" err="1">
                          <a:solidFill>
                            <a:srgbClr val="333333"/>
                          </a:solidFill>
                          <a:latin typeface="Calibri Light"/>
                        </a:rPr>
                        <a:t>iz</a:t>
                      </a:r>
                      <a:r>
                        <a:rPr lang="en-US" sz="2000" b="0" i="0" u="none" dirty="0">
                          <a:solidFill>
                            <a:srgbClr val="333333"/>
                          </a:solidFill>
                          <a:latin typeface="Calibri Light"/>
                        </a:rPr>
                        <a:t> </a:t>
                      </a:r>
                      <a:r>
                        <a:rPr lang="en-US" sz="2000" b="0" i="0" u="none" dirty="0" err="1">
                          <a:solidFill>
                            <a:srgbClr val="333333"/>
                          </a:solidFill>
                          <a:latin typeface="Calibri Light"/>
                        </a:rPr>
                        <a:t>budžeta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76</a:t>
            </a:fld>
            <a:endParaRPr lang="de-DE" altLang="de-DE"/>
          </a:p>
        </p:txBody>
      </p:sp>
    </p:spTree>
    <p:extLst>
      <p:ext uri="{BB962C8B-B14F-4D97-AF65-F5344CB8AC3E}">
        <p14:creationId xmlns:p14="http://schemas.microsoft.com/office/powerpoint/2010/main" val="30627186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417288407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Za:</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77</a:t>
            </a:fld>
            <a:endParaRPr lang="de-DE" altLang="de-DE"/>
          </a:p>
        </p:txBody>
      </p:sp>
    </p:spTree>
    <p:extLst>
      <p:ext uri="{BB962C8B-B14F-4D97-AF65-F5344CB8AC3E}">
        <p14:creationId xmlns:p14="http://schemas.microsoft.com/office/powerpoint/2010/main" val="21042807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327635724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Za</a:t>
                      </a:r>
                      <a:r>
                        <a:rPr kumimoji="0" lang="es-ES" sz="2000" b="0" i="0" u="none" strike="noStrike" cap="none" normalizeH="0" baseline="0" dirty="0">
                          <a:ln>
                            <a:noFill/>
                          </a:ln>
                          <a:solidFill>
                            <a:srgbClr val="333333"/>
                          </a:solidFill>
                          <a:effectLst/>
                          <a:latin typeface="Calibri Light"/>
                        </a:rPr>
                        <a:t> i </a:t>
                      </a:r>
                      <a:r>
                        <a:rPr kumimoji="0" lang="es-ES" sz="2000" b="0" i="0" u="none" strike="noStrike" cap="none" normalizeH="0" baseline="0" dirty="0" err="1">
                          <a:ln>
                            <a:noFill/>
                          </a:ln>
                          <a:solidFill>
                            <a:srgbClr val="333333"/>
                          </a:solidFill>
                          <a:effectLst/>
                          <a:latin typeface="Calibri Light"/>
                        </a:rPr>
                        <a:t>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Za</a:t>
                      </a:r>
                      <a:r>
                        <a:rPr kumimoji="0" lang="en-US" sz="20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Zastava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viori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nemoguće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jer</a:t>
                      </a:r>
                      <a:r>
                        <a:rPr kumimoji="0" lang="en-US" sz="2000" b="0" i="0" u="none" strike="noStrike" cap="none" normalizeH="0" baseline="0" dirty="0">
                          <a:ln>
                            <a:noFill/>
                          </a:ln>
                          <a:solidFill>
                            <a:srgbClr val="333333"/>
                          </a:solidFill>
                          <a:effectLst/>
                          <a:latin typeface="Calibri Light"/>
                          <a:cs typeface="Times New Roman" pitchFamily="18" charset="0"/>
                        </a:rPr>
                        <a:t> ne </a:t>
                      </a:r>
                      <a:r>
                        <a:rPr kumimoji="0" lang="en-US" sz="2000" b="0" i="0" u="none" strike="noStrike" cap="none" normalizeH="0" baseline="0" dirty="0" err="1">
                          <a:ln>
                            <a:noFill/>
                          </a:ln>
                          <a:solidFill>
                            <a:srgbClr val="333333"/>
                          </a:solidFill>
                          <a:effectLst/>
                          <a:latin typeface="Calibri Light"/>
                          <a:cs typeface="Times New Roman" pitchFamily="18" charset="0"/>
                        </a:rPr>
                        <a:t>postoji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atmosfera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Mjesecu</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dirty="0" err="1">
                          <a:ln>
                            <a:noFill/>
                          </a:ln>
                          <a:solidFill>
                            <a:srgbClr val="333333"/>
                          </a:solidFill>
                          <a:effectLst/>
                          <a:latin typeface="Calibri Light"/>
                          <a:cs typeface="Times New Roman" pitchFamily="18" charset="0"/>
                        </a:rPr>
                        <a:t>Slike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neba</a:t>
                      </a:r>
                      <a:r>
                        <a:rPr kumimoji="0" lang="en-US" sz="2000" b="0" i="0" u="none" strike="noStrike" cap="none" normalizeH="0" baseline="0" dirty="0">
                          <a:ln>
                            <a:noFill/>
                          </a:ln>
                          <a:solidFill>
                            <a:srgbClr val="333333"/>
                          </a:solidFill>
                          <a:effectLst/>
                          <a:latin typeface="Calibri Light"/>
                          <a:cs typeface="Times New Roman" pitchFamily="18" charset="0"/>
                        </a:rPr>
                        <a:t> bez </a:t>
                      </a:r>
                      <a:r>
                        <a:rPr kumimoji="0" lang="en-US" sz="2000" b="0" i="0" u="none" strike="noStrike" cap="none" normalizeH="0" baseline="0" dirty="0" err="1">
                          <a:ln>
                            <a:noFill/>
                          </a:ln>
                          <a:solidFill>
                            <a:srgbClr val="333333"/>
                          </a:solidFill>
                          <a:effectLst/>
                          <a:latin typeface="Calibri Light"/>
                          <a:cs typeface="Times New Roman" pitchFamily="18" charset="0"/>
                        </a:rPr>
                        <a:t>zvijezda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različite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sjenke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upućuju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produkciju</a:t>
                      </a:r>
                      <a:r>
                        <a:rPr kumimoji="0" lang="en-US" sz="2000" b="0" i="0" u="none" strike="noStrike" cap="none" normalizeH="0" baseline="0" dirty="0">
                          <a:ln>
                            <a:noFill/>
                          </a:ln>
                          <a:solidFill>
                            <a:srgbClr val="333333"/>
                          </a:solidFill>
                          <a:effectLst/>
                          <a:latin typeface="Calibri Light"/>
                          <a:cs typeface="Times New Roman" pitchFamily="18" charset="0"/>
                        </a:rPr>
                        <a:t> u </a:t>
                      </a:r>
                      <a:r>
                        <a:rPr kumimoji="0" lang="en-US" sz="2000" b="0" i="0" u="none" strike="noStrike" cap="none" normalizeH="0" baseline="0" dirty="0" err="1">
                          <a:ln>
                            <a:noFill/>
                          </a:ln>
                          <a:solidFill>
                            <a:srgbClr val="333333"/>
                          </a:solidFill>
                          <a:effectLst/>
                          <a:latin typeface="Calibri Light"/>
                          <a:cs typeface="Times New Roman" pitchFamily="18" charset="0"/>
                        </a:rPr>
                        <a:t>studiju</a:t>
                      </a:r>
                      <a:r>
                        <a:rPr kumimoji="0" lang="en-US" sz="20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cs typeface="Times New Roman" pitchFamily="18" charset="0"/>
                        </a:rPr>
                        <a:t>Armstrong-ova radio </a:t>
                      </a:r>
                      <a:r>
                        <a:rPr kumimoji="0" lang="en-US" sz="2000" b="0" i="0" u="none" strike="noStrike" cap="none" normalizeH="0" baseline="0" dirty="0" err="1">
                          <a:ln>
                            <a:noFill/>
                          </a:ln>
                          <a:solidFill>
                            <a:srgbClr val="333333"/>
                          </a:solidFill>
                          <a:effectLst/>
                          <a:latin typeface="Calibri Light"/>
                          <a:cs typeface="Times New Roman" pitchFamily="18" charset="0"/>
                        </a:rPr>
                        <a:t>poruka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Prebrzo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odgovara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zadnju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rečenicu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predsjednika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Nixona</a:t>
                      </a:r>
                      <a:r>
                        <a:rPr kumimoji="0" lang="en-US" sz="2000" b="0" i="0" u="none" strike="noStrike" cap="none" normalizeH="0" baseline="0" dirty="0">
                          <a:ln>
                            <a:noFill/>
                          </a:ln>
                          <a:solidFill>
                            <a:srgbClr val="333333"/>
                          </a:solidFill>
                          <a:effectLst/>
                          <a:latin typeface="Calibri Light"/>
                          <a:cs typeface="Times New Roman" pitchFamily="18" charset="0"/>
                        </a:rPr>
                        <a:t>. Radio </a:t>
                      </a:r>
                      <a:r>
                        <a:rPr kumimoji="0" lang="en-US" sz="2000" b="0" i="0" u="none" strike="noStrike" cap="none" normalizeH="0" baseline="0" dirty="0" err="1">
                          <a:ln>
                            <a:noFill/>
                          </a:ln>
                          <a:solidFill>
                            <a:srgbClr val="333333"/>
                          </a:solidFill>
                          <a:effectLst/>
                          <a:latin typeface="Calibri Light"/>
                          <a:cs typeface="Times New Roman" pitchFamily="18" charset="0"/>
                        </a:rPr>
                        <a:t>signalima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treba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više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vremena</a:t>
                      </a:r>
                      <a:r>
                        <a:rPr kumimoji="0" lang="en-US" sz="2000" b="0" i="0" u="none" strike="noStrike" cap="none" normalizeH="0" baseline="0" dirty="0">
                          <a:ln>
                            <a:noFill/>
                          </a:ln>
                          <a:solidFill>
                            <a:srgbClr val="333333"/>
                          </a:solidFill>
                          <a:effectLst/>
                          <a:latin typeface="Calibri Light"/>
                          <a:cs typeface="Times New Roman" pitchFamily="18" charset="0"/>
                        </a:rPr>
                        <a:t> da se </a:t>
                      </a:r>
                      <a:r>
                        <a:rPr kumimoji="0" lang="en-US" sz="2000" b="0" i="0" u="none" strike="noStrike" cap="none" normalizeH="0" baseline="0" dirty="0" err="1">
                          <a:ln>
                            <a:noFill/>
                          </a:ln>
                          <a:solidFill>
                            <a:srgbClr val="333333"/>
                          </a:solidFill>
                          <a:effectLst/>
                          <a:latin typeface="Calibri Light"/>
                          <a:cs typeface="Times New Roman" pitchFamily="18" charset="0"/>
                        </a:rPr>
                        <a:t>prenesu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Zemlju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nego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trebalo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Armstrongu</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dirty="0" err="1">
                          <a:ln>
                            <a:noFill/>
                          </a:ln>
                          <a:solidFill>
                            <a:srgbClr val="333333"/>
                          </a:solidFill>
                          <a:effectLst/>
                          <a:latin typeface="Calibri Light"/>
                          <a:cs typeface="Times New Roman" pitchFamily="18" charset="0"/>
                        </a:rPr>
                        <a:t>odgovori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78</a:t>
            </a:fld>
            <a:endParaRPr lang="de-DE" altLang="de-DE"/>
          </a:p>
        </p:txBody>
      </p:sp>
    </p:spTree>
    <p:extLst>
      <p:ext uri="{BB962C8B-B14F-4D97-AF65-F5344CB8AC3E}">
        <p14:creationId xmlns:p14="http://schemas.microsoft.com/office/powerpoint/2010/main" val="14018311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38340483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Protiv:</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79</a:t>
            </a:fld>
            <a:endParaRPr lang="de-DE" altLang="de-DE"/>
          </a:p>
        </p:txBody>
      </p:sp>
    </p:spTree>
    <p:extLst>
      <p:ext uri="{BB962C8B-B14F-4D97-AF65-F5344CB8AC3E}">
        <p14:creationId xmlns:p14="http://schemas.microsoft.com/office/powerpoint/2010/main" val="42732401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173137644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1" i="0" u="none" dirty="0">
                          <a:solidFill>
                            <a:srgbClr val="333333"/>
                          </a:solidFill>
                          <a:latin typeface="Calibri Light"/>
                        </a:rPr>
                        <a:t>Protiv:</a:t>
                      </a:r>
                    </a:p>
                    <a:p>
                      <a:pPr marL="342900" indent="-342900">
                        <a:lnSpc>
                          <a:spcPct val="100000"/>
                        </a:lnSpc>
                        <a:spcBef>
                          <a:spcPts val="1200"/>
                        </a:spcBef>
                        <a:buFont typeface="+mj-lt"/>
                        <a:buAutoNum type="arabicPeriod"/>
                      </a:pPr>
                      <a:r>
                        <a:rPr lang="vi-VN" sz="2000" b="0" i="0" u="none" dirty="0">
                          <a:solidFill>
                            <a:srgbClr val="333333"/>
                          </a:solidFill>
                          <a:latin typeface="Calibri Light"/>
                        </a:rPr>
                        <a:t>Viorenje zastave je uzrokovano nabijanjem motke u površinu Mjeseca i podržavajuće podprečke</a:t>
                      </a:r>
                    </a:p>
                    <a:p>
                      <a:pPr marL="342900" indent="-342900">
                        <a:lnSpc>
                          <a:spcPct val="100000"/>
                        </a:lnSpc>
                        <a:spcBef>
                          <a:spcPts val="1200"/>
                        </a:spcBef>
                        <a:buFont typeface="+mj-lt"/>
                        <a:buAutoNum type="arabicPeriod"/>
                      </a:pPr>
                      <a:r>
                        <a:rPr lang="vi-VN" sz="2000" b="0" i="0" u="none" dirty="0">
                          <a:solidFill>
                            <a:srgbClr val="333333"/>
                          </a:solidFill>
                          <a:latin typeface="Calibri Light"/>
                        </a:rPr>
                        <a:t>Noćne fotografije ne mogu uhvatiti slabe izvore svjetlosti uslijed vremenske </a:t>
                      </a:r>
                      <a:r>
                        <a:rPr lang="vi-VN" sz="2000" b="0" i="0" u="none">
                          <a:solidFill>
                            <a:srgbClr val="333333"/>
                          </a:solidFill>
                          <a:latin typeface="Calibri Light"/>
                        </a:rPr>
                        <a:t>izloženosti </a:t>
                      </a:r>
                      <a:r>
                        <a:rPr lang="vi-VN" sz="2000" b="0" i="0" u="none">
                          <a:solidFill>
                            <a:srgbClr val="333333"/>
                          </a:solidFill>
                          <a:latin typeface="Times New Roman"/>
                        </a:rPr>
                        <a:t>→</a:t>
                      </a:r>
                      <a:r>
                        <a:rPr lang="vi-VN" sz="2000" b="0" i="0" u="none">
                          <a:solidFill>
                            <a:srgbClr val="333333"/>
                          </a:solidFill>
                          <a:latin typeface="Calibri Light"/>
                        </a:rPr>
                        <a:t> </a:t>
                      </a:r>
                      <a:r>
                        <a:rPr lang="vi-VN" sz="2000" b="0" i="0" u="none" dirty="0">
                          <a:solidFill>
                            <a:srgbClr val="333333"/>
                          </a:solidFill>
                          <a:latin typeface="Calibri Light"/>
                        </a:rPr>
                        <a:t>nema zvijezda</a:t>
                      </a:r>
                    </a:p>
                    <a:p>
                      <a:pPr marL="342900" indent="-342900">
                        <a:lnSpc>
                          <a:spcPct val="100000"/>
                        </a:lnSpc>
                        <a:spcBef>
                          <a:spcPts val="1200"/>
                        </a:spcBef>
                        <a:buFont typeface="+mj-lt"/>
                        <a:buAutoNum type="arabicPeriod"/>
                      </a:pPr>
                      <a:r>
                        <a:rPr lang="vi-VN" sz="2000" b="0" i="0" u="none" dirty="0">
                          <a:solidFill>
                            <a:srgbClr val="333333"/>
                          </a:solidFill>
                          <a:latin typeface="Calibri Light"/>
                        </a:rPr>
                        <a:t>Različite sjenke su bile posledica neravnomjerne površine Mjeseca </a:t>
                      </a:r>
                    </a:p>
                    <a:p>
                      <a:pPr marL="342900" indent="-342900">
                        <a:lnSpc>
                          <a:spcPct val="100000"/>
                        </a:lnSpc>
                        <a:spcBef>
                          <a:spcPts val="1200"/>
                        </a:spcBef>
                        <a:buFont typeface="+mj-lt"/>
                        <a:buAutoNum type="arabicPeriod"/>
                      </a:pPr>
                      <a:r>
                        <a:rPr lang="vi-VN" sz="2000" b="0" i="0" u="none" dirty="0">
                          <a:solidFill>
                            <a:srgbClr val="333333"/>
                          </a:solidFill>
                          <a:latin typeface="Calibri Light"/>
                        </a:rPr>
                        <a:t>Intervju je izmijenjen da bi se pokrilo originalno kašnjenje u dialogu između Nixona i Armstronga</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80</a:t>
            </a:fld>
            <a:endParaRPr lang="de-DE" altLang="de-DE"/>
          </a:p>
        </p:txBody>
      </p:sp>
    </p:spTree>
    <p:extLst>
      <p:ext uri="{BB962C8B-B14F-4D97-AF65-F5344CB8AC3E}">
        <p14:creationId xmlns:p14="http://schemas.microsoft.com/office/powerpoint/2010/main" val="10897140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Ne!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l-PL" sz="2200" b="0">
                <a:solidFill>
                  <a:srgbClr val="000000"/>
                </a:solidFill>
                <a:latin typeface="Calibri Light"/>
                <a:ea typeface="ＭＳ Ｐゴシック" panose="020B0600070205080204" pitchFamily="34" charset="-128"/>
              </a:rPr>
              <a:t>Da li je sletanje na Mjesec lažirano od strane US vlade?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j-lt"/>
              </a:rPr>
              <a:t>Izvor: Njemačka TV stanica ZDF: “Vorsicht Verschwörung” (Oprez sa teorijama zavjere) </a:t>
            </a:r>
            <a:endParaRPr lang="de-DE" altLang="de-DE" sz="1200" b="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dirty="0" err="1">
                <a:latin typeface="Calibri Light"/>
              </a:rPr>
              <a:t>Reditelj</a:t>
            </a:r>
            <a:r>
              <a:rPr lang="en-US" altLang="de-DE" sz="2400" b="0" dirty="0">
                <a:latin typeface="Calibri Light"/>
              </a:rPr>
              <a:t> Roland </a:t>
            </a:r>
            <a:r>
              <a:rPr lang="en-US" altLang="de-DE" sz="2400" b="0" dirty="0" err="1">
                <a:latin typeface="Calibri Light"/>
              </a:rPr>
              <a:t>Emmerich</a:t>
            </a:r>
            <a:r>
              <a:rPr lang="en-US" altLang="de-DE" sz="2400" b="0" dirty="0">
                <a:latin typeface="Calibri Light"/>
              </a:rPr>
              <a:t> (Independence Day):</a:t>
            </a:r>
            <a:br>
              <a:rPr lang="en-US" altLang="de-DE" sz="2400" b="0">
                <a:latin typeface="Calibri Light"/>
              </a:rPr>
            </a:br>
            <a:r>
              <a:rPr lang="en-US" altLang="de-DE" sz="2400" b="0">
                <a:latin typeface="Calibri Light"/>
              </a:rPr>
              <a:t>“Sletanje </a:t>
            </a:r>
            <a:r>
              <a:rPr lang="en-US" altLang="de-DE" sz="2400" b="0" dirty="0" err="1">
                <a:latin typeface="Calibri Light"/>
              </a:rPr>
              <a:t>na</a:t>
            </a:r>
            <a:r>
              <a:rPr lang="en-US" altLang="de-DE" sz="2400" b="0" dirty="0">
                <a:latin typeface="Calibri Light"/>
              </a:rPr>
              <a:t> </a:t>
            </a:r>
            <a:r>
              <a:rPr lang="en-US" altLang="de-DE" sz="2400" b="0" dirty="0" err="1">
                <a:latin typeface="Calibri Light"/>
              </a:rPr>
              <a:t>Mjesec</a:t>
            </a:r>
            <a:r>
              <a:rPr lang="en-US" altLang="de-DE" sz="2400" b="0" dirty="0">
                <a:latin typeface="Calibri Light"/>
              </a:rPr>
              <a:t> (…) je </a:t>
            </a:r>
            <a:r>
              <a:rPr lang="en-US" altLang="de-DE" sz="2400" b="0" dirty="0" err="1">
                <a:latin typeface="Calibri Light"/>
              </a:rPr>
              <a:t>bilo</a:t>
            </a:r>
            <a:r>
              <a:rPr lang="en-US" altLang="de-DE" sz="2400" b="0" dirty="0">
                <a:latin typeface="Calibri Light"/>
              </a:rPr>
              <a:t> </a:t>
            </a:r>
            <a:r>
              <a:rPr lang="en-US" altLang="de-DE" sz="2400" b="0" dirty="0" err="1">
                <a:latin typeface="Calibri Light"/>
              </a:rPr>
              <a:t>previše</a:t>
            </a:r>
            <a:r>
              <a:rPr lang="en-US" altLang="de-DE" sz="2400" b="0" dirty="0">
                <a:latin typeface="Calibri Light"/>
              </a:rPr>
              <a:t> dobro. </a:t>
            </a:r>
            <a:r>
              <a:rPr lang="en-US" altLang="de-DE" sz="2400" b="0" dirty="0" err="1">
                <a:latin typeface="Calibri Light"/>
              </a:rPr>
              <a:t>Takvu</a:t>
            </a:r>
            <a:r>
              <a:rPr lang="en-US" altLang="de-DE" sz="2400" b="0" dirty="0">
                <a:latin typeface="Calibri Light"/>
              </a:rPr>
              <a:t> </a:t>
            </a:r>
            <a:r>
              <a:rPr lang="en-US" altLang="de-DE" sz="2400" b="0" dirty="0" err="1">
                <a:latin typeface="Calibri Light"/>
              </a:rPr>
              <a:t>stvar</a:t>
            </a:r>
            <a:r>
              <a:rPr lang="en-US" altLang="de-DE" sz="2400" b="0" dirty="0">
                <a:latin typeface="Calibri Light"/>
              </a:rPr>
              <a:t> je </a:t>
            </a:r>
            <a:r>
              <a:rPr lang="en-US" altLang="de-DE" sz="2400" b="0" dirty="0" err="1">
                <a:latin typeface="Calibri Light"/>
              </a:rPr>
              <a:t>bilo</a:t>
            </a:r>
            <a:r>
              <a:rPr lang="en-US" altLang="de-DE" sz="2400" b="0" dirty="0">
                <a:latin typeface="Calibri Light"/>
              </a:rPr>
              <a:t> </a:t>
            </a:r>
            <a:r>
              <a:rPr lang="en-US" altLang="de-DE" sz="2400" b="0" dirty="0" err="1">
                <a:latin typeface="Calibri Light"/>
              </a:rPr>
              <a:t>nemoguće</a:t>
            </a:r>
            <a:r>
              <a:rPr lang="en-US" altLang="de-DE" sz="2400" b="0" dirty="0">
                <a:latin typeface="Calibri Light"/>
              </a:rPr>
              <a:t> </a:t>
            </a:r>
            <a:r>
              <a:rPr lang="en-US" altLang="de-DE" sz="2400" b="0" dirty="0" err="1">
                <a:latin typeface="Calibri Light"/>
              </a:rPr>
              <a:t>napraviti</a:t>
            </a:r>
            <a:r>
              <a:rPr lang="en-US" altLang="de-DE" sz="2400" b="0" dirty="0">
                <a:latin typeface="Calibri Light"/>
              </a:rPr>
              <a:t> </a:t>
            </a:r>
            <a:r>
              <a:rPr lang="en-US" altLang="de-DE" sz="2400" b="0" dirty="0" err="1">
                <a:latin typeface="Calibri Light"/>
              </a:rPr>
              <a:t>tokom</a:t>
            </a:r>
            <a:r>
              <a:rPr lang="en-US" altLang="de-DE" sz="2400" b="0" dirty="0">
                <a:latin typeface="Calibri Light"/>
              </a:rPr>
              <a:t> 1960-ih. </a:t>
            </a:r>
            <a:r>
              <a:rPr lang="en-US" altLang="de-DE" sz="2400" b="0" dirty="0" err="1">
                <a:latin typeface="Calibri Light"/>
              </a:rPr>
              <a:t>Čak</a:t>
            </a:r>
            <a:r>
              <a:rPr lang="en-US" altLang="de-DE" sz="2400" b="0" dirty="0">
                <a:latin typeface="Calibri Light"/>
              </a:rPr>
              <a:t> </a:t>
            </a:r>
            <a:r>
              <a:rPr lang="en-US" altLang="de-DE" sz="2400" b="0" dirty="0" err="1">
                <a:latin typeface="Calibri Light"/>
              </a:rPr>
              <a:t>i</a:t>
            </a:r>
            <a:r>
              <a:rPr lang="en-US" altLang="de-DE" sz="2400" b="0" dirty="0">
                <a:latin typeface="Calibri Light"/>
              </a:rPr>
              <a:t> </a:t>
            </a:r>
            <a:r>
              <a:rPr lang="en-US" altLang="de-DE" sz="2400" b="0" dirty="0" err="1">
                <a:latin typeface="Calibri Light"/>
              </a:rPr>
              <a:t>sa</a:t>
            </a:r>
            <a:r>
              <a:rPr lang="en-US" altLang="de-DE" sz="2400" b="0" dirty="0">
                <a:latin typeface="Calibri Light"/>
              </a:rPr>
              <a:t> </a:t>
            </a:r>
            <a:r>
              <a:rPr lang="en-US" altLang="de-DE" sz="2400" b="0" dirty="0" err="1">
                <a:latin typeface="Calibri Light"/>
              </a:rPr>
              <a:t>današnjom</a:t>
            </a:r>
            <a:r>
              <a:rPr lang="en-US" altLang="de-DE" sz="2400" b="0" dirty="0">
                <a:latin typeface="Calibri Light"/>
              </a:rPr>
              <a:t> </a:t>
            </a:r>
            <a:r>
              <a:rPr lang="en-US" altLang="de-DE" sz="2400" b="0" dirty="0" err="1">
                <a:latin typeface="Calibri Light"/>
              </a:rPr>
              <a:t>opremom</a:t>
            </a:r>
            <a:r>
              <a:rPr lang="en-US" altLang="de-DE" sz="2400" b="0" dirty="0">
                <a:latin typeface="Calibri Light"/>
              </a:rPr>
              <a:t> bi </a:t>
            </a:r>
            <a:r>
              <a:rPr lang="en-US" altLang="de-DE" sz="2400" b="0" dirty="0" err="1">
                <a:latin typeface="Calibri Light"/>
              </a:rPr>
              <a:t>bilo</a:t>
            </a:r>
            <a:r>
              <a:rPr lang="en-US" altLang="de-DE" sz="2400" b="0" dirty="0">
                <a:latin typeface="Calibri Light"/>
              </a:rPr>
              <a:t> </a:t>
            </a:r>
            <a:r>
              <a:rPr lang="en-US" altLang="de-DE" sz="2400" b="0" err="1">
                <a:latin typeface="Calibri Light"/>
              </a:rPr>
              <a:t>problematično</a:t>
            </a:r>
            <a:r>
              <a:rPr lang="en-US" altLang="de-DE" sz="2400" b="0">
                <a:latin typeface="Calibri Light"/>
              </a:rPr>
              <a:t> .”</a:t>
            </a:r>
            <a:endParaRPr lang="de-DE" altLang="de-DE" sz="2400" b="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81</a:t>
            </a:fld>
            <a:endParaRPr lang="de-DE" altLang="de-DE"/>
          </a:p>
        </p:txBody>
      </p:sp>
    </p:spTree>
    <p:extLst>
      <p:ext uri="{BB962C8B-B14F-4D97-AF65-F5344CB8AC3E}">
        <p14:creationId xmlns:p14="http://schemas.microsoft.com/office/powerpoint/2010/main" val="14202129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ova urbana legenda i ostale teorije zavjere nastaju?</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82</a:t>
            </a:fld>
            <a:endParaRPr lang="de-DE" altLang="de-DE"/>
          </a:p>
        </p:txBody>
      </p:sp>
    </p:spTree>
    <p:extLst>
      <p:ext uri="{BB962C8B-B14F-4D97-AF65-F5344CB8AC3E}">
        <p14:creationId xmlns:p14="http://schemas.microsoft.com/office/powerpoint/2010/main" val="38199659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ova urbana legenda i ostale teorije zavjere nastaju?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Često su ubjedljivije od realnosti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a:t>
            </a:r>
            <a:r>
              <a:rPr lang="en-US" altLang="de-DE" sz="2400" dirty="0">
                <a:solidFill>
                  <a:srgbClr val="333333"/>
                </a:solidFill>
              </a:rPr>
              <a:t>a</a:t>
            </a:r>
            <a:r>
              <a:rPr lang="hr-HR" altLang="de-DE" sz="2400" dirty="0">
                <a:solidFill>
                  <a:srgbClr val="333333"/>
                </a:solidFill>
              </a:rPr>
              <a:t>zirane su na činjenicama koje je teško provjeriti</a:t>
            </a:r>
            <a:r>
              <a:rPr lang="en-US" altLang="de-DE" sz="2400" dirty="0">
                <a:solidFill>
                  <a:srgbClr val="333333"/>
                </a:solidFill>
              </a:rPr>
              <a:t> </a:t>
            </a:r>
            <a:r>
              <a:rPr lang="hr-HR" altLang="de-DE" sz="2400" dirty="0">
                <a:solidFill>
                  <a:srgbClr val="333333"/>
                </a:solidFill>
              </a:rPr>
              <a:t>i ljudi im lako vjeruju</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z</a:t>
            </a:r>
            <a:r>
              <a:rPr lang="hr-HR" altLang="de-DE" sz="2400" dirty="0">
                <a:solidFill>
                  <a:srgbClr val="333333"/>
                </a:solidFill>
              </a:rPr>
              <a:t>astava koja viori upućuje na zaključak da su slike rađene na </a:t>
            </a:r>
            <a:r>
              <a:rPr lang="en-US" altLang="de-DE" sz="2400" dirty="0">
                <a:solidFill>
                  <a:srgbClr val="333333"/>
                </a:solidFill>
              </a:rPr>
              <a:t>Z</a:t>
            </a:r>
            <a:r>
              <a:rPr lang="hr-HR" altLang="de-DE" sz="2400" dirty="0">
                <a:solidFill>
                  <a:srgbClr val="333333"/>
                </a:solidFill>
              </a:rPr>
              <a:t>emlji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One </a:t>
            </a:r>
            <a:r>
              <a:rPr lang="en-US" altLang="de-DE" sz="2400" dirty="0" err="1">
                <a:solidFill>
                  <a:srgbClr val="333333"/>
                </a:solidFill>
              </a:rPr>
              <a:t>prikrivaju</a:t>
            </a:r>
            <a:r>
              <a:rPr lang="en-US" altLang="de-DE" sz="2400" dirty="0">
                <a:solidFill>
                  <a:srgbClr val="333333"/>
                </a:solidFill>
              </a:rPr>
              <a:t> </a:t>
            </a:r>
            <a:r>
              <a:rPr lang="en-US" altLang="de-DE" sz="2400" dirty="0" err="1">
                <a:solidFill>
                  <a:srgbClr val="333333"/>
                </a:solidFill>
              </a:rPr>
              <a:t>alternat</a:t>
            </a:r>
            <a:r>
              <a:rPr lang="hr-HR" altLang="de-DE" sz="2400" dirty="0">
                <a:solidFill>
                  <a:srgbClr val="333333"/>
                </a:solidFill>
              </a:rPr>
              <a:t>ivna objašnjenja</a:t>
            </a:r>
            <a:r>
              <a:rPr lang="en-US" altLang="de-DE" sz="2400" dirty="0">
                <a:solidFill>
                  <a:srgbClr val="333333"/>
                </a:solidFill>
              </a:rPr>
              <a:t> (</a:t>
            </a:r>
            <a:r>
              <a:rPr lang="en-US" altLang="de-DE" sz="2400" dirty="0" err="1">
                <a:solidFill>
                  <a:srgbClr val="333333"/>
                </a:solidFill>
              </a:rPr>
              <a:t>npr</a:t>
            </a:r>
            <a:r>
              <a:rPr lang="en-US" altLang="de-DE" sz="2400" dirty="0">
                <a:solidFill>
                  <a:srgbClr val="333333"/>
                </a:solidFill>
              </a:rPr>
              <a:t>. </a:t>
            </a:r>
            <a:r>
              <a:rPr lang="hr-HR" altLang="de-DE" sz="2400" dirty="0">
                <a:solidFill>
                  <a:srgbClr val="333333"/>
                </a:solidFill>
              </a:rPr>
              <a:t>nebo bez zvijezda se može objasniti tehničkim limitacijama</a:t>
            </a:r>
            <a:r>
              <a:rPr lang="en-US" altLang="de-DE" sz="2400" dirty="0">
                <a:solidFill>
                  <a:srgbClr val="333333"/>
                </a:solidFill>
              </a:rPr>
              <a:t> </a:t>
            </a:r>
            <a:r>
              <a:rPr lang="hr-HR" altLang="de-DE" sz="2400" dirty="0">
                <a:solidFill>
                  <a:srgbClr val="333333"/>
                </a:solidFill>
              </a:rPr>
              <a:t>fotografije</a:t>
            </a:r>
            <a:r>
              <a:rPr lang="en-US" altLang="de-DE" sz="2400" dirty="0">
                <a:solidFill>
                  <a:srgbClr val="333333"/>
                </a:solidFill>
              </a:rPr>
              <a:t> no</a:t>
            </a:r>
            <a:r>
              <a:rPr lang="hr-HR" altLang="de-DE" sz="2400" dirty="0">
                <a:solidFill>
                  <a:srgbClr val="333333"/>
                </a:solidFill>
              </a:rPr>
              <a:t>ću</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Urban</a:t>
            </a:r>
            <a:r>
              <a:rPr lang="hr-HR" altLang="de-DE" sz="2400" dirty="0">
                <a:solidFill>
                  <a:srgbClr val="333333"/>
                </a:solidFill>
              </a:rPr>
              <a:t>e legende</a:t>
            </a:r>
            <a:r>
              <a:rPr lang="en-US" altLang="de-DE" sz="2400" dirty="0">
                <a:solidFill>
                  <a:srgbClr val="333333"/>
                </a:solidFill>
              </a:rPr>
              <a:t> </a:t>
            </a:r>
            <a:r>
              <a:rPr lang="hr-HR" altLang="de-DE" sz="2400" dirty="0">
                <a:solidFill>
                  <a:srgbClr val="333333"/>
                </a:solidFill>
              </a:rPr>
              <a:t>uzimaju činjenice iz konteksta i </a:t>
            </a:r>
            <a:r>
              <a:rPr lang="en-US" altLang="de-DE" sz="2400" dirty="0" err="1">
                <a:solidFill>
                  <a:srgbClr val="333333"/>
                </a:solidFill>
              </a:rPr>
              <a:t>isti</a:t>
            </a:r>
            <a:r>
              <a:rPr lang="hr-HR" altLang="de-DE" sz="2400" dirty="0">
                <a:solidFill>
                  <a:srgbClr val="333333"/>
                </a:solidFill>
              </a:rPr>
              <a:t>č</a:t>
            </a:r>
            <a:r>
              <a:rPr lang="en-US" altLang="de-DE" sz="2400" dirty="0">
                <a:solidFill>
                  <a:srgbClr val="333333"/>
                </a:solidFill>
              </a:rPr>
              <a:t>u </a:t>
            </a:r>
            <a:r>
              <a:rPr lang="en-US" altLang="de-DE" sz="2400" dirty="0" err="1">
                <a:solidFill>
                  <a:srgbClr val="333333"/>
                </a:solidFill>
              </a:rPr>
              <a:t>ih</a:t>
            </a:r>
            <a:r>
              <a:rPr lang="en-US" altLang="de-DE" sz="2400" dirty="0">
                <a:solidFill>
                  <a:srgbClr val="333333"/>
                </a:solidFill>
              </a:rPr>
              <a:t> do </a:t>
            </a:r>
            <a:r>
              <a:rPr lang="en-US" altLang="de-DE" sz="2400" dirty="0" err="1">
                <a:solidFill>
                  <a:srgbClr val="333333"/>
                </a:solidFill>
              </a:rPr>
              <a:t>krajnjih</a:t>
            </a:r>
            <a:r>
              <a:rPr lang="en-US" altLang="de-DE" sz="2400" dirty="0">
                <a:solidFill>
                  <a:srgbClr val="333333"/>
                </a:solidFill>
              </a:rPr>
              <a:t> </a:t>
            </a:r>
            <a:r>
              <a:rPr lang="en-US" altLang="de-DE" sz="2400" dirty="0" err="1">
                <a:solidFill>
                  <a:srgbClr val="333333"/>
                </a:solidFill>
              </a:rPr>
              <a:t>granica</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83</a:t>
            </a:fld>
            <a:endParaRPr lang="de-DE" altLang="de-DE"/>
          </a:p>
        </p:txBody>
      </p:sp>
    </p:spTree>
    <p:extLst>
      <p:ext uri="{BB962C8B-B14F-4D97-AF65-F5344CB8AC3E}">
        <p14:creationId xmlns:p14="http://schemas.microsoft.com/office/powerpoint/2010/main" val="299158090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4739</Words>
  <Application>Microsoft Office PowerPoint</Application>
  <PresentationFormat>Benutzerdefiniert</PresentationFormat>
  <Paragraphs>702</Paragraphs>
  <Slides>83</Slides>
  <Notes>83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83</vt:i4>
      </vt:variant>
    </vt:vector>
  </HeadingPairs>
  <TitlesOfParts>
    <vt:vector size="90" baseType="lpstr">
      <vt:lpstr>Arial</vt:lpstr>
      <vt:lpstr>WingDings</vt:lpstr>
      <vt:lpstr>Symbol</vt:lpstr>
      <vt:lpstr>Calibri Light</vt:lpstr>
      <vt:lpstr>Calibri</vt:lpstr>
      <vt:lpstr>Times New Roman</vt:lpstr>
      <vt:lpstr>UKE_PPT-Vorlage_16zu9</vt:lpstr>
      <vt:lpstr>MKT 7 A – Prerano zaključivanje II</vt:lpstr>
      <vt:lpstr>Brzoplete odluke</vt:lpstr>
      <vt:lpstr>Brzoplete odluke</vt:lpstr>
      <vt:lpstr>Brzoplete odluke</vt:lpstr>
      <vt:lpstr>Prerano zaključivanje U kakvim situacijama donosimo zaključke bez znanja cjelokupne istine?</vt:lpstr>
      <vt:lpstr>Prerano zaključivanje U kakvim situacijama donosimo zaključke bez znanja cjelokupne istine?</vt:lpstr>
      <vt:lpstr>Prerano zaključivanje U kakvim situacijama donosimo zaključke bez znanja cjelokupne istine?</vt:lpstr>
      <vt:lpstr>Prerano zaključivanje U kakvim situacijama donosimo zaključke bez znanja cjelokupne istine?</vt:lpstr>
      <vt:lpstr>Brzoplete odluke “u akciji”</vt:lpstr>
      <vt:lpstr>Brzoplete odluke “u akciji” - Urbane legende - (za dodatnu vježbu vidite kraj prezentacije)</vt:lpstr>
      <vt:lpstr>Brzoplete odluke “u akciji” - Urbane legende -</vt:lpstr>
      <vt:lpstr>Brzoplete odluke “u akciji” - Urbane legende -</vt:lpstr>
      <vt:lpstr>Brzoplete odluke “u akciji” - Urbane legende -</vt:lpstr>
      <vt:lpstr>Kako nastaju ove teorije zavjere?</vt:lpstr>
      <vt:lpstr>Kako nastaju ove teorije zavjere?</vt:lpstr>
      <vt:lpstr>Kako nastaju ove teorije zavjere?</vt:lpstr>
      <vt:lpstr>Zašto mi ovo radimo?</vt:lpstr>
      <vt:lpstr>Zašto mi ovo radimo?</vt:lpstr>
      <vt:lpstr>Kako prerano zaključivanje favorizuje nastanak pogrešnih interpretacija tokom psihoze – primjeri</vt:lpstr>
      <vt:lpstr>Vježba</vt:lpstr>
      <vt:lpstr>Vježba</vt:lpstr>
      <vt:lpstr>Vježba</vt:lpstr>
      <vt:lpstr>Vježba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opcionalno: Video Klip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Prenos u svakodnevni život</vt:lpstr>
      <vt:lpstr>Prenos u svakodnevni život</vt:lpstr>
      <vt:lpstr>Prenos u svakodnevni život</vt:lpstr>
      <vt:lpstr>Prenos u svakodnevni život</vt:lpstr>
      <vt:lpstr>Prenos u svakodnevni život</vt:lpstr>
      <vt:lpstr>Prenos u svakodnevni život</vt:lpstr>
      <vt:lpstr>Kako je ovo povezano sa psihozom?</vt:lpstr>
      <vt:lpstr>Kako je ovo povezano sa psihozom?</vt:lpstr>
      <vt:lpstr>Kako je ovo povezano sa psihozom?</vt:lpstr>
      <vt:lpstr>Hvala Vam na pažnji!</vt:lpstr>
      <vt:lpstr>PowerPoint-Präsentation</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Kako ova urbana legenda i ostale teorije zavjere nastaju?</vt:lpstr>
      <vt:lpstr>Kako ova urbana legenda i ostale teorije zavjere nastaju?</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258</cp:revision>
  <dcterms:created xsi:type="dcterms:W3CDTF">2004-06-30T16:15:23Z</dcterms:created>
  <dcterms:modified xsi:type="dcterms:W3CDTF">2022-11-21T10:42:23Z</dcterms:modified>
</cp:coreProperties>
</file>