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59"/>
  </p:notesMasterIdLst>
  <p:handoutMasterIdLst>
    <p:handoutMasterId r:id="rId60"/>
  </p:handoutMasterIdLst>
  <p:sldIdLst>
    <p:sldId id="424" r:id="rId2"/>
    <p:sldId id="379" r:id="rId3"/>
    <p:sldId id="411" r:id="rId4"/>
    <p:sldId id="410" r:id="rId5"/>
    <p:sldId id="382" r:id="rId6"/>
    <p:sldId id="412" r:id="rId7"/>
    <p:sldId id="369" r:id="rId8"/>
    <p:sldId id="338" r:id="rId9"/>
    <p:sldId id="340" r:id="rId10"/>
    <p:sldId id="413" r:id="rId11"/>
    <p:sldId id="383" r:id="rId12"/>
    <p:sldId id="414" r:id="rId13"/>
    <p:sldId id="385" r:id="rId14"/>
    <p:sldId id="416" r:id="rId15"/>
    <p:sldId id="415" r:id="rId16"/>
    <p:sldId id="377" r:id="rId17"/>
    <p:sldId id="386" r:id="rId18"/>
    <p:sldId id="387" r:id="rId19"/>
    <p:sldId id="418" r:id="rId20"/>
    <p:sldId id="417" r:id="rId21"/>
    <p:sldId id="300" r:id="rId22"/>
    <p:sldId id="389" r:id="rId23"/>
    <p:sldId id="309" r:id="rId24"/>
    <p:sldId id="310" r:id="rId25"/>
    <p:sldId id="367" r:id="rId26"/>
    <p:sldId id="311" r:id="rId27"/>
    <p:sldId id="320" r:id="rId28"/>
    <p:sldId id="366" r:id="rId29"/>
    <p:sldId id="349" r:id="rId30"/>
    <p:sldId id="315" r:id="rId31"/>
    <p:sldId id="406" r:id="rId32"/>
    <p:sldId id="353" r:id="rId33"/>
    <p:sldId id="354" r:id="rId34"/>
    <p:sldId id="355" r:id="rId35"/>
    <p:sldId id="403" r:id="rId36"/>
    <p:sldId id="421" r:id="rId37"/>
    <p:sldId id="420" r:id="rId38"/>
    <p:sldId id="419" r:id="rId39"/>
    <p:sldId id="360" r:id="rId40"/>
    <p:sldId id="314" r:id="rId41"/>
    <p:sldId id="312" r:id="rId42"/>
    <p:sldId id="361" r:id="rId43"/>
    <p:sldId id="365" r:id="rId44"/>
    <p:sldId id="334" r:id="rId45"/>
    <p:sldId id="330" r:id="rId46"/>
    <p:sldId id="323" r:id="rId47"/>
    <p:sldId id="327" r:id="rId48"/>
    <p:sldId id="336" r:id="rId49"/>
    <p:sldId id="322" r:id="rId50"/>
    <p:sldId id="394" r:id="rId51"/>
    <p:sldId id="423" r:id="rId52"/>
    <p:sldId id="422" r:id="rId53"/>
    <p:sldId id="347" r:id="rId54"/>
    <p:sldId id="348" r:id="rId55"/>
    <p:sldId id="408" r:id="rId56"/>
    <p:sldId id="404" r:id="rId57"/>
    <p:sldId id="405" r:id="rId58"/>
  </p:sldIdLst>
  <p:sldSz cx="12195175" cy="6858000"/>
  <p:notesSz cx="7099300" cy="10234613"/>
  <p:embeddedFontLst>
    <p:embeddedFont>
      <p:font typeface="Calibri" panose="020F0502020204030204" pitchFamily="34" charset="0"/>
      <p:regular r:id="rId61"/>
      <p:bold r:id="rId62"/>
      <p:italic r:id="rId63"/>
      <p:boldItalic r:id="rId64"/>
    </p:embeddedFont>
    <p:embeddedFont>
      <p:font typeface="Calibri Light" panose="020F0302020204030204" pitchFamily="34" charset="0"/>
      <p:regular r:id="rId65"/>
      <p:italic r:id="rId66"/>
    </p:embeddedFont>
    <p:embeddedFont>
      <p:font typeface="Verdana" panose="020B0604030504040204" pitchFamily="34" charset="0"/>
      <p:regular r:id="rId67"/>
      <p:bold r:id="rId68"/>
      <p:italic r:id="rId69"/>
      <p:boldItalic r:id="rId70"/>
    </p:embeddedFont>
  </p:embeddedFontLst>
  <p:defaultTextStyle>
    <a:defPPr>
      <a:defRPr lang="en-US"/>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5369" autoAdjust="0"/>
    <p:restoredTop sz="86352" autoAdjust="0"/>
  </p:normalViewPr>
  <p:slideViewPr>
    <p:cSldViewPr>
      <p:cViewPr varScale="1">
        <p:scale>
          <a:sx n="67" d="100"/>
          <a:sy n="67" d="100"/>
        </p:scale>
        <p:origin x="948" y="52"/>
      </p:cViewPr>
      <p:guideLst>
        <p:guide orient="horz" pos="3249"/>
        <p:guide pos="5692"/>
        <p:guide pos="7591"/>
      </p:guideLst>
    </p:cSldViewPr>
  </p:slideViewPr>
  <p:outlineViewPr>
    <p:cViewPr>
      <p:scale>
        <a:sx n="33" d="100"/>
        <a:sy n="33" d="100"/>
      </p:scale>
      <p:origin x="0" y="4740"/>
    </p:cViewPr>
    <p:sldLst>
      <p:sld r:id="rId1" collapse="1"/>
    </p:sldLst>
  </p:outlineViewPr>
  <p:notesTextViewPr>
    <p:cViewPr>
      <p:scale>
        <a:sx n="100" d="100"/>
        <a:sy n="100" d="100"/>
      </p:scale>
      <p:origin x="0" y="0"/>
    </p:cViewPr>
  </p:notesTextViewPr>
  <p:sorterViewPr>
    <p:cViewPr>
      <p:scale>
        <a:sx n="75" d="100"/>
        <a:sy n="75" d="100"/>
      </p:scale>
      <p:origin x="0" y="53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font" Target="fonts/font5.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4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7699CFA6-40F7-4D9B-918E-01ACFBD07728}" type="slidenum">
              <a:rPr lang="en-GB" altLang="de-DE"/>
              <a:pPr/>
              <a:t>‹Nr.›</a:t>
            </a:fld>
            <a:endParaRPr lang="en-GB" altLang="de-DE"/>
          </a:p>
        </p:txBody>
      </p:sp>
    </p:spTree>
    <p:extLst>
      <p:ext uri="{BB962C8B-B14F-4D97-AF65-F5344CB8AC3E}">
        <p14:creationId xmlns:p14="http://schemas.microsoft.com/office/powerpoint/2010/main" val="28273204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6042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16DF127-80CA-470D-9DD6-A0B00312C88E}" type="slidenum">
              <a:rPr lang="en-US" altLang="de-DE"/>
              <a:pPr/>
              <a:t>‹Nr.›</a:t>
            </a:fld>
            <a:endParaRPr lang="en-US" altLang="de-DE"/>
          </a:p>
        </p:txBody>
      </p:sp>
    </p:spTree>
    <p:extLst>
      <p:ext uri="{BB962C8B-B14F-4D97-AF65-F5344CB8AC3E}">
        <p14:creationId xmlns:p14="http://schemas.microsoft.com/office/powerpoint/2010/main" val="18529991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0560EC0-D514-4E05-B309-509BC68B1E2D}"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34905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0560EC0-D514-4E05-B309-509BC68B1E2D}"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34905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0560EC0-D514-4E05-B309-509BC68B1E2D}"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34905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E1C3BE0-F438-4214-AFF5-C7DD42E9C332}"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54450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E1C3BE0-F438-4214-AFF5-C7DD42E9C332}"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54450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D101738-92D7-4C71-B562-C8420AB1205D}"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85849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ADC7360-D591-41EE-A54C-B88FF2A291A5}"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0750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DEC366F-A47A-4C1C-A589-26960893B3A3}"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88859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DEC366F-A47A-4C1C-A589-26960893B3A3}"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88859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DDC3DD8-1600-470F-8056-F222B3AA6620}"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43672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DDC3DD8-1600-470F-8056-F222B3AA6620}"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43672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9193A79-215A-435B-B574-0698EE5FCBE6}"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633825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9193A79-215A-435B-B574-0698EE5FCBE6}"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633825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9193A79-215A-435B-B574-0698EE5FCBE6}"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633825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9CC18F6-84F2-4BB6-804B-46D7DB124E82}"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435721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2374396-1A3A-407F-8222-A9ABC0342CFE}"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42650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F0A4BDB-98BB-4B93-A121-5168BF7FCD2E}"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44571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F0A4BDB-98BB-4B93-A121-5168BF7FCD2E}"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44571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F0A4BDB-98BB-4B93-A121-5168BF7FCD2E}"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44571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7059961-C4E7-4B18-A609-9AE49536332F}"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90462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43C4951-4429-4B8A-B887-6A560FE5BCBD}"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0584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9506849-82FE-46D0-83E1-983A582BF4D6}"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28955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07BF8F0-37F4-4BB6-A5C7-24F4B20CAA2F}"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06705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2CE32FB-E240-4543-83D5-E02192A23108}"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327873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F0FAD19-6C6A-45E5-BA36-A7A43B3259EC}"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360520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FE7508C-5AC7-43D5-9F49-5F9F110BF43F}"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86772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7D6FBF1-70BE-4F49-8894-73AD80128C45}"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79716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6E3EE88-544D-4773-82AF-3B94307DA2E1}"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69262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055E45E-6DB0-44F5-B8E4-009CBC2F9E49}"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94541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D2FF5D9-7643-4B7C-95EF-B34E965A4E76}"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093131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E34ACAA-71DB-4641-9F5B-BF450316B252}"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717455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6C26CC2-88B0-4C99-8607-E817F7ABD1E3}"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4211" name="Rectangle 1026"/>
          <p:cNvSpPr>
            <a:spLocks noGrp="1" noRot="1" noChangeAspect="1" noChangeArrowheads="1" noTextEdit="1"/>
          </p:cNvSpPr>
          <p:nvPr>
            <p:ph type="sldImg"/>
          </p:nvPr>
        </p:nvSpPr>
        <p:spPr>
          <a:xfrm>
            <a:off x="138113" y="768350"/>
            <a:ext cx="6823075" cy="3836988"/>
          </a:xfrm>
          <a:ln/>
        </p:spPr>
      </p:sp>
      <p:sp>
        <p:nvSpPr>
          <p:cNvPr id="942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44788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38C6CCE-DEF6-4A16-B4EC-CE0777F0402A}"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010675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46E2F1D-5560-4420-9676-31398195B125}"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9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2A6118B5-8B46-4413-8165-675EF9801720}" type="slidenum">
              <a:rPr lang="en-US" altLang="de-DE" sz="1300">
                <a:latin typeface="Verdana" panose="020B0604030504040204" pitchFamily="34" charset="0"/>
              </a:rPr>
              <a:pPr algn="r" eaLnBrk="1" hangingPunct="1">
                <a:spcBef>
                  <a:spcPct val="0"/>
                </a:spcBef>
              </a:pPr>
              <a:t>35</a:t>
            </a:fld>
            <a:endParaRPr lang="en-US" altLang="de-DE" sz="1300">
              <a:latin typeface="Verdana" panose="020B0604030504040204" pitchFamily="34" charset="0"/>
            </a:endParaRPr>
          </a:p>
        </p:txBody>
      </p:sp>
      <p:sp>
        <p:nvSpPr>
          <p:cNvPr id="99332" name="Rectangle 2"/>
          <p:cNvSpPr>
            <a:spLocks noGrp="1" noRot="1" noChangeAspect="1" noChangeArrowheads="1" noTextEdit="1"/>
          </p:cNvSpPr>
          <p:nvPr>
            <p:ph type="sldImg"/>
          </p:nvPr>
        </p:nvSpPr>
        <p:spPr>
          <a:xfrm>
            <a:off x="138113" y="768350"/>
            <a:ext cx="6823075" cy="3836988"/>
          </a:xfrm>
          <a:ln/>
        </p:spPr>
      </p:sp>
      <p:sp>
        <p:nvSpPr>
          <p:cNvPr id="99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32880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46E2F1D-5560-4420-9676-31398195B125}"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99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2A6118B5-8B46-4413-8165-675EF9801720}" type="slidenum">
              <a:rPr lang="en-US" altLang="de-DE" sz="1300">
                <a:latin typeface="Verdana" panose="020B0604030504040204" pitchFamily="34" charset="0"/>
              </a:rPr>
              <a:pPr algn="r" eaLnBrk="1" hangingPunct="1">
                <a:spcBef>
                  <a:spcPct val="0"/>
                </a:spcBef>
              </a:pPr>
              <a:t>36</a:t>
            </a:fld>
            <a:endParaRPr lang="en-US" altLang="de-DE" sz="1300">
              <a:latin typeface="Verdana" panose="020B0604030504040204" pitchFamily="34" charset="0"/>
            </a:endParaRPr>
          </a:p>
        </p:txBody>
      </p:sp>
      <p:sp>
        <p:nvSpPr>
          <p:cNvPr id="99332" name="Rectangle 2"/>
          <p:cNvSpPr>
            <a:spLocks noGrp="1" noRot="1" noChangeAspect="1" noChangeArrowheads="1" noTextEdit="1"/>
          </p:cNvSpPr>
          <p:nvPr>
            <p:ph type="sldImg"/>
          </p:nvPr>
        </p:nvSpPr>
        <p:spPr>
          <a:xfrm>
            <a:off x="138113" y="768350"/>
            <a:ext cx="6823075" cy="3836988"/>
          </a:xfrm>
          <a:ln/>
        </p:spPr>
      </p:sp>
      <p:sp>
        <p:nvSpPr>
          <p:cNvPr id="99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32880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46E2F1D-5560-4420-9676-31398195B125}"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99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2A6118B5-8B46-4413-8165-675EF9801720}" type="slidenum">
              <a:rPr lang="en-US" altLang="de-DE" sz="1300">
                <a:latin typeface="Verdana" panose="020B0604030504040204" pitchFamily="34" charset="0"/>
              </a:rPr>
              <a:pPr algn="r" eaLnBrk="1" hangingPunct="1">
                <a:spcBef>
                  <a:spcPct val="0"/>
                </a:spcBef>
              </a:pPr>
              <a:t>37</a:t>
            </a:fld>
            <a:endParaRPr lang="en-US" altLang="de-DE" sz="1300">
              <a:latin typeface="Verdana" panose="020B0604030504040204" pitchFamily="34" charset="0"/>
            </a:endParaRPr>
          </a:p>
        </p:txBody>
      </p:sp>
      <p:sp>
        <p:nvSpPr>
          <p:cNvPr id="99332" name="Rectangle 2"/>
          <p:cNvSpPr>
            <a:spLocks noGrp="1" noRot="1" noChangeAspect="1" noChangeArrowheads="1" noTextEdit="1"/>
          </p:cNvSpPr>
          <p:nvPr>
            <p:ph type="sldImg"/>
          </p:nvPr>
        </p:nvSpPr>
        <p:spPr>
          <a:xfrm>
            <a:off x="138113" y="768350"/>
            <a:ext cx="6823075" cy="3836988"/>
          </a:xfrm>
          <a:ln/>
        </p:spPr>
      </p:sp>
      <p:sp>
        <p:nvSpPr>
          <p:cNvPr id="99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32880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46E2F1D-5560-4420-9676-31398195B125}"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993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2A6118B5-8B46-4413-8165-675EF9801720}" type="slidenum">
              <a:rPr lang="en-US" altLang="de-DE" sz="1300">
                <a:latin typeface="Verdana" panose="020B0604030504040204" pitchFamily="34" charset="0"/>
              </a:rPr>
              <a:pPr algn="r" eaLnBrk="1" hangingPunct="1">
                <a:spcBef>
                  <a:spcPct val="0"/>
                </a:spcBef>
              </a:pPr>
              <a:t>38</a:t>
            </a:fld>
            <a:endParaRPr lang="en-US" altLang="de-DE" sz="1300">
              <a:latin typeface="Verdana" panose="020B0604030504040204" pitchFamily="34" charset="0"/>
            </a:endParaRPr>
          </a:p>
        </p:txBody>
      </p:sp>
      <p:sp>
        <p:nvSpPr>
          <p:cNvPr id="99332" name="Rectangle 2"/>
          <p:cNvSpPr>
            <a:spLocks noGrp="1" noRot="1" noChangeAspect="1" noChangeArrowheads="1" noTextEdit="1"/>
          </p:cNvSpPr>
          <p:nvPr>
            <p:ph type="sldImg"/>
          </p:nvPr>
        </p:nvSpPr>
        <p:spPr>
          <a:xfrm>
            <a:off x="138113" y="768350"/>
            <a:ext cx="6823075" cy="3836988"/>
          </a:xfrm>
          <a:ln/>
        </p:spPr>
      </p:sp>
      <p:sp>
        <p:nvSpPr>
          <p:cNvPr id="99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3288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1A5889E-85E8-458A-B4CC-74E8200F3817}"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434192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2CFDF5B-A75A-45AA-9C67-64DD1D691031}"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384488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9146CE6-B1D2-4DD5-BD6D-30103EC6D9ED}"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872338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BC13709-C3F1-47C2-8FF2-5C36F5100135}"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423550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4088EE6-C7FD-43DA-B421-078562E9BA92}"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452660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C628087-2FB9-41F0-93DE-72455D545225}"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101298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ABEA3A9-66C9-4D86-BC43-98459A87D923}"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895419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852FC95-B323-49B4-B334-A3CB0ECBD7CA}"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737157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AADE8D8-8124-4172-86A1-073C52F682BE}"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906076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8C70984-72C3-4A96-8CFB-670728403D83}"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945830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FD54ECB-E602-4C5B-9F08-3C03AC68B202}"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862313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332A185-B6D2-45AB-A377-572C9E77EE4C}"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381241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332A185-B6D2-45AB-A377-572C9E77EE4C}"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381241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332A185-B6D2-45AB-A377-572C9E77EE4C}"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381241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4C1C5FA-6093-4237-8733-6DED84CCA493}"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40301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80C2464-6924-4AB6-A43D-DD105F27A697}"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772090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38113" y="768350"/>
            <a:ext cx="6823075" cy="3836988"/>
          </a:xfrm>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12510141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xfrm>
            <a:off x="138113" y="768350"/>
            <a:ext cx="6823075" cy="3836988"/>
          </a:xfrm>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40584276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1 – Pripisivanje: Prebacivanje krivice i preuzimanje zasluga</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1 – Pripisivanje: Prebacivanje krivice i preuzimanje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1 – Pripisivanje: Prebacivanje krivice i preuzimanje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Metakognitivni Trening 1 – Pripisivanje: Prebacivanje krivice i preuzimanje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1 – Pripisivanje: Prebacivanje krivice i preuzimanje zasluga</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1 A – </a:t>
            </a:r>
            <a:r>
              <a:rPr lang="en-US" altLang="ja-JP" dirty="0" err="1">
                <a:latin typeface="+mn-lt"/>
                <a:ea typeface="+mn-ea"/>
                <a:cs typeface="+mn-cs"/>
              </a:rPr>
              <a:t>Pripisivanje</a:t>
            </a:r>
            <a:r>
              <a:rPr lang="en-US" altLang="ja-JP" dirty="0">
                <a:latin typeface="+mn-lt"/>
                <a:ea typeface="+mn-ea"/>
                <a:cs typeface="+mn-cs"/>
              </a:rPr>
              <a:t>: </a:t>
            </a:r>
            <a:r>
              <a:rPr lang="en-US" altLang="ja-JP" dirty="0" err="1">
                <a:latin typeface="+mn-lt"/>
                <a:ea typeface="+mn-ea"/>
                <a:cs typeface="+mn-cs"/>
              </a:rPr>
              <a:t>Prebacivanje</a:t>
            </a:r>
            <a:r>
              <a:rPr lang="en-US" altLang="ja-JP" dirty="0">
                <a:latin typeface="+mn-lt"/>
                <a:ea typeface="+mn-ea"/>
                <a:cs typeface="+mn-cs"/>
              </a:rPr>
              <a:t> </a:t>
            </a:r>
            <a:r>
              <a:rPr lang="en-US" altLang="ja-JP" dirty="0" err="1">
                <a:latin typeface="+mn-lt"/>
                <a:ea typeface="+mn-ea"/>
                <a:cs typeface="+mn-cs"/>
              </a:rPr>
              <a:t>krivice</a:t>
            </a:r>
            <a:r>
              <a:rPr lang="en-US" altLang="ja-JP" dirty="0">
                <a:latin typeface="+mn-lt"/>
                <a:ea typeface="+mn-ea"/>
                <a:cs typeface="+mn-cs"/>
              </a:rPr>
              <a:t> </a:t>
            </a:r>
            <a:r>
              <a:rPr lang="en-US" altLang="ja-JP" dirty="0" err="1">
                <a:latin typeface="+mn-lt"/>
                <a:ea typeface="+mn-ea"/>
                <a:cs typeface="+mn-cs"/>
              </a:rPr>
              <a:t>i</a:t>
            </a:r>
            <a:r>
              <a:rPr lang="en-US" altLang="ja-JP" dirty="0">
                <a:latin typeface="+mn-lt"/>
                <a:ea typeface="+mn-ea"/>
                <a:cs typeface="+mn-cs"/>
              </a:rPr>
              <a:t> </a:t>
            </a:r>
            <a:r>
              <a:rPr lang="en-US" altLang="ja-JP" dirty="0" err="1">
                <a:latin typeface="+mn-lt"/>
                <a:ea typeface="+mn-ea"/>
                <a:cs typeface="+mn-cs"/>
              </a:rPr>
              <a:t>preuzimanje</a:t>
            </a:r>
            <a:r>
              <a:rPr lang="en-US" altLang="ja-JP" dirty="0">
                <a:latin typeface="+mn-lt"/>
                <a:ea typeface="+mn-ea"/>
                <a:cs typeface="+mn-cs"/>
              </a:rPr>
              <a:t> </a:t>
            </a:r>
            <a:r>
              <a:rPr lang="en-US" altLang="ja-JP" dirty="0" err="1">
                <a:latin typeface="+mn-lt"/>
                <a:ea typeface="+mn-ea"/>
                <a:cs typeface="+mn-cs"/>
              </a:rPr>
              <a:t>zasluga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94510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Pripisivanje: Prebacivanje krivice i preuzimanje zasluga</a:t>
            </a:r>
            <a:endParaRPr lang="de-DE" altLang="de-DE" sz="3600">
              <a:latin typeface="+mn-lt"/>
              <a:ea typeface="+mn-ea"/>
              <a:cs typeface="+mn-cs"/>
            </a:endParaRPr>
          </a:p>
        </p:txBody>
      </p:sp>
      <p:sp>
        <p:nvSpPr>
          <p:cNvPr id="5123" name="Rectangle 3"/>
          <p:cNvSpPr>
            <a:spLocks noGrp="1" noChangeArrowheads="1"/>
          </p:cNvSpPr>
          <p:nvPr>
            <p:ph idx="1"/>
          </p:nvPr>
        </p:nvSpPr>
        <p:spPr>
          <a:noFill/>
        </p:spPr>
        <p:txBody>
          <a:bodyPr>
            <a:noAutofit/>
          </a:bodyPr>
          <a:lstStyle/>
          <a:p>
            <a:pPr eaLnBrk="1" hangingPunct="1">
              <a:tabLst>
                <a:tab pos="0" algn="l"/>
              </a:tabLst>
            </a:pPr>
            <a:r>
              <a:rPr lang="hr-HR" altLang="de-DE" sz="2400" dirty="0">
                <a:solidFill>
                  <a:srgbClr val="333333"/>
                </a:solidFill>
              </a:rPr>
              <a:t>Pripisivanje</a:t>
            </a:r>
            <a:r>
              <a:rPr lang="en-US" altLang="de-DE" sz="2400" dirty="0">
                <a:solidFill>
                  <a:srgbClr val="333333"/>
                </a:solidFill>
              </a:rPr>
              <a:t> = </a:t>
            </a:r>
            <a:r>
              <a:rPr lang="hr-HR" altLang="de-DE" sz="2400" dirty="0">
                <a:solidFill>
                  <a:srgbClr val="333333"/>
                </a:solidFill>
              </a:rPr>
              <a:t>povezivanje</a:t>
            </a:r>
            <a:r>
              <a:rPr lang="en-US" altLang="de-DE" sz="2400" dirty="0">
                <a:solidFill>
                  <a:srgbClr val="333333"/>
                </a:solidFill>
              </a:rPr>
              <a:t> </a:t>
            </a:r>
            <a:r>
              <a:rPr lang="hr-HR" altLang="de-DE" sz="2400" dirty="0">
                <a:solidFill>
                  <a:srgbClr val="333333"/>
                </a:solidFill>
              </a:rPr>
              <a:t>uzroka sa događajima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prebacivanje krivice i preuzimanje zasluga</a:t>
            </a:r>
            <a:r>
              <a:rPr lang="en-US" altLang="de-DE" sz="2400" dirty="0">
                <a:solidFill>
                  <a:srgbClr val="333333"/>
                </a:solidFill>
              </a:rPr>
              <a:t>)</a:t>
            </a: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Pripisivanje: Prebacivanje krivice i preuzimanje zasluga</a:t>
            </a:r>
            <a:endParaRPr lang="de-DE" altLang="de-DE" sz="3600">
              <a:latin typeface="+mn-lt"/>
              <a:ea typeface="+mn-ea"/>
              <a:cs typeface="+mn-cs"/>
            </a:endParaRPr>
          </a:p>
        </p:txBody>
      </p:sp>
      <p:sp>
        <p:nvSpPr>
          <p:cNvPr id="5123" name="Rectangle 3"/>
          <p:cNvSpPr>
            <a:spLocks noGrp="1" noChangeArrowheads="1"/>
          </p:cNvSpPr>
          <p:nvPr>
            <p:ph idx="1"/>
          </p:nvPr>
        </p:nvSpPr>
        <p:spPr>
          <a:noFill/>
        </p:spPr>
        <p:txBody>
          <a:bodyPr>
            <a:noAutofit/>
          </a:bodyPr>
          <a:lstStyle/>
          <a:p>
            <a:pPr eaLnBrk="1" hangingPunct="1">
              <a:tabLst>
                <a:tab pos="0" algn="l"/>
              </a:tabLst>
            </a:pPr>
            <a:r>
              <a:rPr lang="hr-HR" altLang="de-DE" sz="2400" dirty="0">
                <a:solidFill>
                  <a:srgbClr val="333333"/>
                </a:solidFill>
              </a:rPr>
              <a:t>Pripisivanje</a:t>
            </a:r>
            <a:r>
              <a:rPr lang="en-US" altLang="de-DE" sz="2400" dirty="0">
                <a:solidFill>
                  <a:srgbClr val="333333"/>
                </a:solidFill>
              </a:rPr>
              <a:t> = </a:t>
            </a:r>
            <a:r>
              <a:rPr lang="hr-HR" altLang="de-DE" sz="2400" dirty="0">
                <a:solidFill>
                  <a:srgbClr val="333333"/>
                </a:solidFill>
              </a:rPr>
              <a:t>povezivanje</a:t>
            </a:r>
            <a:r>
              <a:rPr lang="en-US" altLang="de-DE" sz="2400" dirty="0">
                <a:solidFill>
                  <a:srgbClr val="333333"/>
                </a:solidFill>
              </a:rPr>
              <a:t> </a:t>
            </a:r>
            <a:r>
              <a:rPr lang="hr-HR" altLang="de-DE" sz="2400" dirty="0">
                <a:solidFill>
                  <a:srgbClr val="333333"/>
                </a:solidFill>
              </a:rPr>
              <a:t>uzroka sa događajima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prebacivanje krivice i preuzimanje zasluga</a:t>
            </a:r>
            <a:r>
              <a:rPr lang="en-US" altLang="de-DE" sz="2400" dirty="0">
                <a:solidFill>
                  <a:srgbClr val="333333"/>
                </a:solidFill>
              </a:rPr>
              <a:t>)</a:t>
            </a:r>
          </a:p>
          <a:p>
            <a:pPr lvl="0" defTabSz="914400" fontAlgn="base"/>
            <a:r>
              <a:rPr lang="hr-HR" altLang="de-DE" sz="2400" dirty="0">
                <a:solidFill>
                  <a:srgbClr val="333333"/>
                </a:solidFill>
              </a:rPr>
              <a:t>Često ne opažamo</a:t>
            </a:r>
            <a:r>
              <a:rPr lang="en-US" altLang="de-DE" sz="2400" dirty="0">
                <a:solidFill>
                  <a:srgbClr val="333333"/>
                </a:solidFill>
              </a:rPr>
              <a:t> </a:t>
            </a:r>
            <a:r>
              <a:rPr lang="hr-HR" altLang="de-DE" sz="2400" dirty="0">
                <a:solidFill>
                  <a:srgbClr val="333333"/>
                </a:solidFill>
              </a:rPr>
              <a:t>da isti događaj</a:t>
            </a:r>
            <a:r>
              <a:rPr lang="en-US" altLang="de-DE" sz="2400" dirty="0">
                <a:solidFill>
                  <a:srgbClr val="333333"/>
                </a:solidFill>
              </a:rPr>
              <a:t> </a:t>
            </a:r>
            <a:r>
              <a:rPr lang="hr-HR" altLang="de-DE" sz="2400" dirty="0">
                <a:solidFill>
                  <a:srgbClr val="333333"/>
                </a:solidFill>
              </a:rPr>
              <a:t>može imati veoma različite </a:t>
            </a:r>
            <a:r>
              <a:rPr lang="hr-HR" altLang="de-DE" sz="2400">
                <a:solidFill>
                  <a:srgbClr val="333333"/>
                </a:solidFill>
              </a:rPr>
              <a:t>uzroke</a:t>
            </a:r>
            <a:r>
              <a:rPr lang="en-US" altLang="de-DE" sz="2400">
                <a:solidFill>
                  <a:srgbClr val="333333"/>
                </a:solidFill>
              </a:rPr>
              <a:t>.</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2992525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Pripisivanje: Prebacivanje krivice i preuzimanje zasluga</a:t>
            </a:r>
            <a:endParaRPr lang="de-DE" altLang="de-DE" sz="3600">
              <a:latin typeface="+mn-lt"/>
              <a:ea typeface="+mn-ea"/>
              <a:cs typeface="+mn-cs"/>
            </a:endParaRPr>
          </a:p>
        </p:txBody>
      </p:sp>
      <p:sp>
        <p:nvSpPr>
          <p:cNvPr id="5123" name="Rectangle 3"/>
          <p:cNvSpPr>
            <a:spLocks noGrp="1" noChangeArrowheads="1"/>
          </p:cNvSpPr>
          <p:nvPr>
            <p:ph idx="1"/>
          </p:nvPr>
        </p:nvSpPr>
        <p:spPr>
          <a:noFill/>
        </p:spPr>
        <p:txBody>
          <a:bodyPr>
            <a:noAutofit/>
          </a:bodyPr>
          <a:lstStyle/>
          <a:p>
            <a:pPr eaLnBrk="1" hangingPunct="1">
              <a:tabLst>
                <a:tab pos="0" algn="l"/>
              </a:tabLst>
            </a:pPr>
            <a:r>
              <a:rPr lang="hr-HR" altLang="de-DE" sz="2400" dirty="0">
                <a:solidFill>
                  <a:srgbClr val="333333"/>
                </a:solidFill>
              </a:rPr>
              <a:t>Pripisivanje</a:t>
            </a:r>
            <a:r>
              <a:rPr lang="en-US" altLang="de-DE" sz="2400" dirty="0">
                <a:solidFill>
                  <a:srgbClr val="333333"/>
                </a:solidFill>
              </a:rPr>
              <a:t> = </a:t>
            </a:r>
            <a:r>
              <a:rPr lang="hr-HR" altLang="de-DE" sz="2400" dirty="0">
                <a:solidFill>
                  <a:srgbClr val="333333"/>
                </a:solidFill>
              </a:rPr>
              <a:t>povezivanje</a:t>
            </a:r>
            <a:r>
              <a:rPr lang="en-US" altLang="de-DE" sz="2400" dirty="0">
                <a:solidFill>
                  <a:srgbClr val="333333"/>
                </a:solidFill>
              </a:rPr>
              <a:t> </a:t>
            </a:r>
            <a:r>
              <a:rPr lang="hr-HR" altLang="de-DE" sz="2400" dirty="0">
                <a:solidFill>
                  <a:srgbClr val="333333"/>
                </a:solidFill>
              </a:rPr>
              <a:t>uzroka sa događajima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prebacivanje krivice i preuzimanje zasluga</a:t>
            </a:r>
            <a:r>
              <a:rPr lang="en-US" altLang="de-DE" sz="2400" dirty="0">
                <a:solidFill>
                  <a:srgbClr val="333333"/>
                </a:solidFill>
              </a:rPr>
              <a:t>)</a:t>
            </a:r>
          </a:p>
          <a:p>
            <a:pPr lvl="0" defTabSz="914400" fontAlgn="base"/>
            <a:r>
              <a:rPr lang="hr-HR" altLang="de-DE" sz="2400" dirty="0">
                <a:solidFill>
                  <a:srgbClr val="333333"/>
                </a:solidFill>
              </a:rPr>
              <a:t>Često ne opažamo</a:t>
            </a:r>
            <a:r>
              <a:rPr lang="en-US" altLang="de-DE" sz="2400" dirty="0">
                <a:solidFill>
                  <a:srgbClr val="333333"/>
                </a:solidFill>
              </a:rPr>
              <a:t> </a:t>
            </a:r>
            <a:r>
              <a:rPr lang="hr-HR" altLang="de-DE" sz="2400" dirty="0">
                <a:solidFill>
                  <a:srgbClr val="333333"/>
                </a:solidFill>
              </a:rPr>
              <a:t>da isti događaj</a:t>
            </a:r>
            <a:r>
              <a:rPr lang="en-US" altLang="de-DE" sz="2400" dirty="0">
                <a:solidFill>
                  <a:srgbClr val="333333"/>
                </a:solidFill>
              </a:rPr>
              <a:t> </a:t>
            </a:r>
            <a:r>
              <a:rPr lang="hr-HR" altLang="de-DE" sz="2400" dirty="0">
                <a:solidFill>
                  <a:srgbClr val="333333"/>
                </a:solidFill>
              </a:rPr>
              <a:t>može imati veoma različite uzroke</a:t>
            </a:r>
            <a:r>
              <a:rPr lang="en-US" altLang="de-DE" sz="2400" dirty="0">
                <a:solidFill>
                  <a:srgbClr val="333333"/>
                </a:solidFill>
              </a:rPr>
              <a:t>.</a:t>
            </a:r>
          </a:p>
          <a:p>
            <a:pPr lvl="0" defTabSz="914400" fontAlgn="base"/>
            <a:endParaRPr lang="en-US" altLang="de-DE" sz="2400" dirty="0">
              <a:solidFill>
                <a:srgbClr val="333333"/>
              </a:solidFill>
            </a:endParaRPr>
          </a:p>
          <a:p>
            <a:pPr lvl="0" defTabSz="914400" fontAlgn="base"/>
            <a:r>
              <a:rPr lang="hr-HR" altLang="de-DE" sz="2400" b="1" dirty="0">
                <a:solidFill>
                  <a:srgbClr val="004992"/>
                </a:solidFill>
              </a:rPr>
              <a:t>Koji uzroci su mogli doprinijeti sledećoj situaciji</a:t>
            </a:r>
            <a:r>
              <a:rPr lang="de-DE" altLang="de-DE" sz="2400" b="1" dirty="0">
                <a:solidFill>
                  <a:srgbClr val="004992"/>
                </a:solidFill>
              </a:rPr>
              <a:t>?</a:t>
            </a:r>
          </a:p>
          <a:p>
            <a:pPr lvl="0" defTabSz="914400" fontAlgn="base"/>
            <a:r>
              <a:rPr lang="hr-HR" altLang="de-DE" sz="2400" dirty="0">
                <a:solidFill>
                  <a:srgbClr val="333333"/>
                </a:solidFill>
              </a:rPr>
              <a:t>Prijatelj se ne pojavljuje da bi se vidio sa </a:t>
            </a:r>
            <a:r>
              <a:rPr lang="de-DE" altLang="de-DE" sz="2400" dirty="0">
                <a:solidFill>
                  <a:srgbClr val="333333"/>
                </a:solidFill>
              </a:rPr>
              <a:t>tobom.</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533344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Objašnjenja</a:t>
            </a: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Zašto se prijatelj nije pojavio</a:t>
            </a:r>
            <a:r>
              <a:rPr lang="en-CA" altLang="de-DE" sz="2400" dirty="0">
                <a:solidFill>
                  <a:srgbClr val="333333"/>
                </a:solidFill>
              </a:rPr>
              <a:t>?</a:t>
            </a:r>
          </a:p>
          <a:p>
            <a:pPr lvl="0" defTabSz="914377"/>
            <a:r>
              <a:rPr lang="hr-HR" altLang="de-DE" sz="2400" dirty="0">
                <a:solidFill>
                  <a:srgbClr val="004992"/>
                </a:solidFill>
              </a:rPr>
              <a:t>Moguća pripisivanja za ovo ponašanje…</a:t>
            </a:r>
          </a:p>
          <a:p>
            <a:pPr lvl="0" defTabSz="914400" fontAlgn="base">
              <a:buClr>
                <a:srgbClr val="333333"/>
              </a:buClr>
            </a:pP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Objašnjenja</a:t>
            </a: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Zašto se prijatelj nije pojavio</a:t>
            </a:r>
            <a:r>
              <a:rPr lang="en-CA" altLang="de-DE" sz="2400" dirty="0">
                <a:solidFill>
                  <a:srgbClr val="333333"/>
                </a:solidFill>
              </a:rPr>
              <a:t>?</a:t>
            </a:r>
          </a:p>
          <a:p>
            <a:pPr lvl="0" defTabSz="914377"/>
            <a:r>
              <a:rPr lang="hr-HR" altLang="de-DE" sz="2400" dirty="0">
                <a:solidFill>
                  <a:srgbClr val="004992"/>
                </a:solidFill>
              </a:rPr>
              <a:t>Moguća pripisivanja za ovo ponašanje…</a:t>
            </a:r>
          </a:p>
          <a:p>
            <a:pPr marL="342900" lvl="0" indent="-342900" defTabSz="914400" fontAlgn="base">
              <a:buClr>
                <a:srgbClr val="333333"/>
              </a:buClr>
              <a:buFont typeface="WingDings"/>
              <a:buChar char=""/>
            </a:pPr>
            <a:r>
              <a:rPr lang="hr-HR" altLang="de-DE" sz="2400" dirty="0">
                <a:solidFill>
                  <a:srgbClr val="333333"/>
                </a:solidFill>
              </a:rPr>
              <a:t>Nisam mu bitan. Ne bi se usudio da to uradi nekome drugom.</a:t>
            </a:r>
          </a:p>
          <a:p>
            <a:pPr marL="342900" lvl="0" indent="-342900" defTabSz="914400" fontAlgn="base">
              <a:buClr>
                <a:srgbClr val="333333"/>
              </a:buClr>
              <a:buFont typeface="WingDings"/>
              <a:buChar char=""/>
            </a:pPr>
            <a:r>
              <a:rPr lang="hr-HR" altLang="de-DE" sz="2400" dirty="0">
                <a:solidFill>
                  <a:srgbClr val="333333"/>
                </a:solidFill>
              </a:rPr>
              <a:t>Zaboravan je</a:t>
            </a:r>
            <a:r>
              <a:rPr lang="en-CA" altLang="de-DE" sz="2400" dirty="0">
                <a:solidFill>
                  <a:srgbClr val="333333"/>
                </a:solidFill>
              </a:rPr>
              <a:t> – </a:t>
            </a:r>
            <a:r>
              <a:rPr lang="hr-HR" altLang="de-DE" sz="2400" dirty="0">
                <a:solidFill>
                  <a:srgbClr val="333333"/>
                </a:solidFill>
              </a:rPr>
              <a:t>zaboravio je na vrijeme</a:t>
            </a:r>
            <a:r>
              <a:rPr lang="en-CA"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Pokvario mu se auto</a:t>
            </a:r>
            <a:r>
              <a:rPr lang="en-CA"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3942491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Prebacivanje krivice i preuzimanje zasluga</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vi-VN" altLang="de-DE" sz="2400">
                <a:solidFill>
                  <a:srgbClr val="333333"/>
                </a:solidFill>
              </a:rPr>
              <a:t>Kako je prethodno pokazano, događaji mogu imati veoma različite osnovne činioce. </a:t>
            </a:r>
            <a:r>
              <a:rPr lang="vi-VN" altLang="de-DE" sz="2400" dirty="0">
                <a:solidFill>
                  <a:srgbClr val="333333"/>
                </a:solidFill>
              </a:rPr>
              <a:t>Čak šta više, u većini slučajeva kombinacija nekoliko činilaca doprinosi nastanku određene situacije . Uprkos tome, mnogi ljudi uzimaju u obzir samo jedan aspekt (npr. krivljenje drugih umjesto sebe ili suprotno).</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10"/>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Otpuštaju te iz bolnice a nije ti nimalo bolje.</a:t>
            </a:r>
            <a:endParaRPr lang="en-US" altLang="de-DE" sz="3600" dirty="0">
              <a:latin typeface="+mn-lt"/>
              <a:ea typeface="+mn-ea"/>
              <a:cs typeface="+mn-cs"/>
            </a:endParaRPr>
          </a:p>
        </p:txBody>
      </p:sp>
      <p:sp>
        <p:nvSpPr>
          <p:cNvPr id="9218" name="Rectangle 3"/>
          <p:cNvSpPr>
            <a:spLocks noGrp="1" noChangeArrowheads="1"/>
          </p:cNvSpPr>
          <p:nvPr>
            <p:ph idx="1"/>
          </p:nvPr>
        </p:nvSpPr>
        <p:spPr/>
        <p:txBody>
          <a:bodyPr>
            <a:noAutofit/>
          </a:bodyPr>
          <a:lstStyle/>
          <a:p>
            <a:pPr eaLnBrk="1" hangingPunct="1"/>
            <a:r>
              <a:rPr lang="hr-HR" altLang="de-DE" sz="2400">
                <a:solidFill>
                  <a:srgbClr val="004992"/>
                </a:solidFill>
              </a:rPr>
              <a:t>Objašnjenja</a:t>
            </a:r>
            <a:r>
              <a:rPr lang="de-DE" altLang="de-DE" sz="2400">
                <a:solidFill>
                  <a:srgbClr val="004992"/>
                </a:solidFill>
              </a:rPr>
              <a:t>...</a:t>
            </a:r>
          </a:p>
          <a:p>
            <a:pPr eaLnBrk="1" hangingPunct="1"/>
            <a:r>
              <a:rPr lang="de-DE" altLang="de-DE" sz="2400">
                <a:solidFill>
                  <a:srgbClr val="333333"/>
                </a:solidFill>
              </a:rPr>
              <a:t>...</a:t>
            </a:r>
            <a:r>
              <a:rPr lang="hr-HR" altLang="de-DE" sz="2400">
                <a:solidFill>
                  <a:srgbClr val="333333"/>
                </a:solidFill>
              </a:rPr>
              <a:t>ja lično</a:t>
            </a:r>
          </a:p>
          <a:p>
            <a:pPr eaLnBrk="1" hangingPunct="1"/>
            <a:r>
              <a:rPr lang="de-DE" altLang="de-DE" sz="2400">
                <a:solidFill>
                  <a:srgbClr val="333333"/>
                </a:solidFill>
              </a:rPr>
              <a:t>...</a:t>
            </a:r>
            <a:r>
              <a:rPr lang="hr-HR" altLang="de-DE" sz="2400">
                <a:solidFill>
                  <a:srgbClr val="333333"/>
                </a:solidFill>
              </a:rPr>
              <a:t>druge osobe</a:t>
            </a:r>
            <a:r>
              <a:rPr lang="de-DE" altLang="de-DE" sz="2400">
                <a:solidFill>
                  <a:srgbClr val="333333"/>
                </a:solidFill>
              </a:rPr>
              <a:t>	</a:t>
            </a:r>
          </a:p>
          <a:p>
            <a:pPr eaLnBrk="1" hangingPunct="1"/>
            <a:r>
              <a:rPr lang="de-DE" altLang="de-DE" sz="2400">
                <a:solidFill>
                  <a:srgbClr val="333333"/>
                </a:solidFill>
              </a:rPr>
              <a:t>...situa</a:t>
            </a:r>
            <a:r>
              <a:rPr lang="hr-HR" altLang="de-DE" sz="2400">
                <a:solidFill>
                  <a:srgbClr val="333333"/>
                </a:solidFill>
              </a:rPr>
              <a:t>cija ili slučajnost</a:t>
            </a:r>
            <a:endParaRPr lang="de-DE" altLang="de-DE" sz="2400">
              <a:solidFill>
                <a:srgbClr val="333333"/>
              </a:solidFill>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da me pratiš!</a:t>
            </a:r>
            <a:endParaRPr lang="de-DE" altLang="de-DE" sz="1200" dirty="0">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10"/>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Otpuštaju te iz bolnice a nije ti nimalo bolje.</a:t>
            </a:r>
            <a:endParaRPr lang="en-US" altLang="de-DE" sz="3600" dirty="0">
              <a:latin typeface="+mn-lt"/>
              <a:ea typeface="+mn-ea"/>
              <a:cs typeface="+mn-cs"/>
            </a:endParaRPr>
          </a:p>
        </p:txBody>
      </p:sp>
      <p:sp>
        <p:nvSpPr>
          <p:cNvPr id="10244" name="Rectangle 4"/>
          <p:cNvSpPr>
            <a:spLocks noGrp="1" noChangeArrowheads="1"/>
          </p:cNvSpPr>
          <p:nvPr>
            <p:ph idx="1"/>
          </p:nvPr>
        </p:nvSpPr>
        <p:spPr>
          <a:noFill/>
        </p:spPr>
        <p:txBody>
          <a:bodyPr>
            <a:noAutofit/>
          </a:bodyPr>
          <a:lstStyle/>
          <a:p>
            <a:pPr eaLnBrk="1" hangingPunct="1">
              <a:lnSpc>
                <a:spcPct val="100000"/>
              </a:lnSpc>
              <a:spcBef>
                <a:spcPts val="1200"/>
              </a:spcBef>
            </a:pPr>
            <a:r>
              <a:rPr lang="hr-HR" altLang="de-DE" sz="1600" b="1" dirty="0">
                <a:solidFill>
                  <a:srgbClr val="004992"/>
                </a:solidFill>
              </a:rPr>
              <a:t>Objašnjenja</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hr-HR" altLang="de-DE" sz="1600" b="1" dirty="0">
                <a:solidFill>
                  <a:srgbClr val="004992"/>
                </a:solidFill>
              </a:rPr>
              <a:t>ja lično</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hr-HR" altLang="de-DE" sz="1600" i="1" dirty="0">
                <a:solidFill>
                  <a:srgbClr val="333333"/>
                </a:solidFill>
              </a:rPr>
              <a:t>uticajni</a:t>
            </a:r>
            <a:r>
              <a:rPr lang="de-DE"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Nisam bio dovoljno motivisan za promjenu</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Nisam vjerovao u svoj oporavak</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hr-HR" altLang="de-DE" sz="1600" i="1" dirty="0">
                <a:solidFill>
                  <a:srgbClr val="333333"/>
                </a:solidFill>
              </a:rPr>
              <a:t>manje uticajni</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Neizlječiv sam</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Imam </a:t>
            </a:r>
            <a:r>
              <a:rPr lang="hr-HR" altLang="de-DE" sz="1600" i="1" dirty="0">
                <a:solidFill>
                  <a:srgbClr val="333333"/>
                </a:solidFill>
              </a:rPr>
              <a:t>loše gene</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hr-HR" altLang="de-DE" sz="1600" b="1" dirty="0">
                <a:solidFill>
                  <a:srgbClr val="004992"/>
                </a:solidFill>
              </a:rPr>
              <a:t>drugi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Doktori ove bolnice imaju lošu reputaciju</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Da je medicinsko osoblje uložilo više vremena i napora za moj tretman oporavio bi se</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hr-HR" altLang="de-DE" sz="1600" b="1" dirty="0">
                <a:solidFill>
                  <a:srgbClr val="004992"/>
                </a:solidFill>
              </a:rPr>
              <a:t>Situacija i slučajnost</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Da nisam dijelio sobu sa još 6 osoba</a:t>
            </a:r>
            <a:r>
              <a:rPr lang="de-DE" altLang="de-DE" sz="1600" dirty="0">
                <a:solidFill>
                  <a:srgbClr val="333333"/>
                </a:solidFill>
              </a:rPr>
              <a:t>, </a:t>
            </a:r>
            <a:r>
              <a:rPr lang="hr-HR" altLang="de-DE" sz="1600" dirty="0">
                <a:solidFill>
                  <a:srgbClr val="333333"/>
                </a:solidFill>
              </a:rPr>
              <a:t>sigurno bi se oporavio</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Da je bolnica bila bolje opremljena</a:t>
            </a:r>
            <a:r>
              <a:rPr lang="de-DE" altLang="de-DE" sz="1600" dirty="0">
                <a:solidFill>
                  <a:srgbClr val="333333"/>
                </a:solidFill>
              </a:rPr>
              <a:t>, </a:t>
            </a:r>
            <a:r>
              <a:rPr lang="hr-HR" altLang="de-DE" sz="1600" dirty="0">
                <a:solidFill>
                  <a:srgbClr val="333333"/>
                </a:solidFill>
              </a:rPr>
              <a:t>oporavio bi se</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Nekad proces oporavka zahtjeva više vremena</a:t>
            </a:r>
            <a:endParaRPr lang="en-US" altLang="de-DE" sz="1600" dirty="0">
              <a:solidFill>
                <a:srgbClr val="333333"/>
              </a:solidFill>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da me pratiš!</a:t>
            </a:r>
            <a:endParaRPr lang="de-DE" altLang="de-DE" sz="1200" dirty="0">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10"/>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Otpuštaju te iz bolnice a nije ti nimalo bolje.</a:t>
            </a:r>
            <a:endParaRPr lang="en-US" altLang="de-DE" sz="3600" dirty="0">
              <a:latin typeface="+mn-lt"/>
              <a:ea typeface="+mn-ea"/>
              <a:cs typeface="+mn-cs"/>
            </a:endParaRPr>
          </a:p>
        </p:txBody>
      </p:sp>
      <p:sp>
        <p:nvSpPr>
          <p:cNvPr id="10244" name="Rectangle 4"/>
          <p:cNvSpPr>
            <a:spLocks noGrp="1" noChangeArrowheads="1"/>
          </p:cNvSpPr>
          <p:nvPr>
            <p:ph idx="1"/>
          </p:nvPr>
        </p:nvSpPr>
        <p:spPr>
          <a:noFill/>
        </p:spPr>
        <p:txBody>
          <a:bodyPr>
            <a:noAutofit/>
          </a:bodyPr>
          <a:lstStyle/>
          <a:p>
            <a:pPr eaLnBrk="1" hangingPunct="1">
              <a:lnSpc>
                <a:spcPct val="100000"/>
              </a:lnSpc>
              <a:spcBef>
                <a:spcPts val="1200"/>
              </a:spcBef>
            </a:pPr>
            <a:r>
              <a:rPr lang="hr-HR" altLang="de-DE" sz="1600" b="1" dirty="0">
                <a:solidFill>
                  <a:srgbClr val="004992"/>
                </a:solidFill>
              </a:rPr>
              <a:t>Objašnjenja</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hr-HR" altLang="de-DE" sz="1600" b="1" dirty="0">
                <a:solidFill>
                  <a:srgbClr val="004992"/>
                </a:solidFill>
              </a:rPr>
              <a:t>ja lično</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hr-HR" altLang="de-DE" sz="1600" i="1" dirty="0">
                <a:solidFill>
                  <a:srgbClr val="333333"/>
                </a:solidFill>
              </a:rPr>
              <a:t>uticajni</a:t>
            </a:r>
            <a:r>
              <a:rPr lang="de-DE"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Nisam bio dovoljno motivisan za promjenu</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Nisam vjerovao u svoj oporavak</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hr-HR" altLang="de-DE" sz="1600" i="1" dirty="0">
                <a:solidFill>
                  <a:srgbClr val="333333"/>
                </a:solidFill>
              </a:rPr>
              <a:t>manje uticajni</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Neizlječiv sam</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Imam </a:t>
            </a:r>
            <a:r>
              <a:rPr lang="hr-HR" altLang="de-DE" sz="1600" i="1" dirty="0">
                <a:solidFill>
                  <a:srgbClr val="333333"/>
                </a:solidFill>
              </a:rPr>
              <a:t>loše gene</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hr-HR" altLang="de-DE" sz="1600" b="1" dirty="0">
                <a:solidFill>
                  <a:srgbClr val="004992"/>
                </a:solidFill>
              </a:rPr>
              <a:t>drugi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Doktori ove bolnice imaju lošu reputaciju</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Da je medicinsko osoblje uložilo više vremena i napora za moj tretman oporavio bi se</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hr-HR" altLang="de-DE" sz="1600" b="1" dirty="0">
                <a:solidFill>
                  <a:srgbClr val="004992"/>
                </a:solidFill>
              </a:rPr>
              <a:t>Situacija i slučajnost</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Da nisam dijelio sobu sa još 6 osoba</a:t>
            </a:r>
            <a:r>
              <a:rPr lang="de-DE" altLang="de-DE" sz="1600" dirty="0">
                <a:solidFill>
                  <a:srgbClr val="333333"/>
                </a:solidFill>
              </a:rPr>
              <a:t>, </a:t>
            </a:r>
            <a:r>
              <a:rPr lang="hr-HR" altLang="de-DE" sz="1600" dirty="0">
                <a:solidFill>
                  <a:srgbClr val="333333"/>
                </a:solidFill>
              </a:rPr>
              <a:t>sigurno bi se oporavio</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Da je bolnica bila bolje opremljena</a:t>
            </a:r>
            <a:r>
              <a:rPr lang="de-DE" altLang="de-DE" sz="1600" dirty="0">
                <a:solidFill>
                  <a:srgbClr val="333333"/>
                </a:solidFill>
              </a:rPr>
              <a:t>, </a:t>
            </a:r>
            <a:r>
              <a:rPr lang="hr-HR" altLang="de-DE" sz="1600" dirty="0">
                <a:solidFill>
                  <a:srgbClr val="333333"/>
                </a:solidFill>
              </a:rPr>
              <a:t>oporavio bi se</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Nekad proces oporavka zahtjeva više vremena</a:t>
            </a:r>
            <a:endParaRPr lang="en-US" altLang="de-DE" sz="1600" dirty="0">
              <a:solidFill>
                <a:srgbClr val="333333"/>
              </a:solidFill>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da me pratiš!</a:t>
            </a:r>
            <a:endParaRPr lang="de-DE" altLang="de-DE" sz="1200" dirty="0">
              <a:latin typeface="Calibri Light"/>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Oprez: jednostrana objašnjenja!</a:t>
            </a:r>
            <a:endParaRPr lang="en-US" altLang="de-DE" sz="2800" b="1" dirty="0">
              <a:solidFill>
                <a:srgbClr val="FF0000"/>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3572297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0" name="Rectangle 10"/>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Otpuštaju te iz bolnice a nije ti nimalo bolje.</a:t>
            </a:r>
            <a:endParaRPr lang="en-US" altLang="de-DE" sz="3600" dirty="0">
              <a:latin typeface="+mn-lt"/>
              <a:ea typeface="+mn-ea"/>
              <a:cs typeface="+mn-cs"/>
            </a:endParaRPr>
          </a:p>
        </p:txBody>
      </p:sp>
      <p:sp>
        <p:nvSpPr>
          <p:cNvPr id="4" name="Content Placeholder 3"/>
          <p:cNvSpPr>
            <a:spLocks noGrp="1"/>
          </p:cNvSpPr>
          <p:nvPr>
            <p:ph idx="1"/>
          </p:nvPr>
        </p:nvSpPr>
        <p:spPr>
          <a:xfrm>
            <a:off x="408955" y="2204864"/>
            <a:ext cx="7315200" cy="4248000"/>
          </a:xfrm>
        </p:spPr>
        <p:txBody>
          <a:bodyPr/>
          <a:lstStyle/>
          <a:p>
            <a:pPr lvl="0" defTabSz="914400" fontAlgn="base"/>
            <a:r>
              <a:rPr lang="hr-HR" altLang="de-DE" sz="2400" dirty="0">
                <a:solidFill>
                  <a:srgbClr val="333333"/>
                </a:solidFill>
              </a:rPr>
              <a:t>Sad</a:t>
            </a:r>
            <a:r>
              <a:rPr lang="en-US" altLang="de-DE" sz="2400" dirty="0">
                <a:solidFill>
                  <a:srgbClr val="333333"/>
                </a:solidFill>
              </a:rPr>
              <a:t>, </a:t>
            </a:r>
            <a:r>
              <a:rPr lang="hr-HR" altLang="de-DE" sz="2400" dirty="0">
                <a:solidFill>
                  <a:srgbClr val="333333"/>
                </a:solidFill>
              </a:rPr>
              <a:t>molimo dajte balansiranije odgovore koji uključuju više</a:t>
            </a:r>
            <a:r>
              <a:rPr lang="en-US" altLang="de-DE" sz="2400" dirty="0">
                <a:solidFill>
                  <a:srgbClr val="333333"/>
                </a:solidFill>
              </a:rPr>
              <a:t> </a:t>
            </a:r>
            <a:r>
              <a:rPr lang="hr-HR" altLang="de-DE" sz="2400" dirty="0">
                <a:solidFill>
                  <a:srgbClr val="333333"/>
                </a:solidFill>
              </a:rPr>
              <a:t>uzroka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druge osobe</a:t>
            </a:r>
            <a:r>
              <a:rPr lang="en-US" altLang="de-DE" sz="2400" dirty="0">
                <a:solidFill>
                  <a:srgbClr val="333333"/>
                </a:solidFill>
              </a:rPr>
              <a:t>, </a:t>
            </a:r>
            <a:r>
              <a:rPr lang="hr-HR" altLang="de-DE" sz="2400" dirty="0">
                <a:solidFill>
                  <a:srgbClr val="333333"/>
                </a:solidFill>
              </a:rPr>
              <a:t>situaciju</a:t>
            </a:r>
            <a:r>
              <a:rPr lang="en-US" altLang="de-DE" sz="2400" dirty="0">
                <a:solidFill>
                  <a:srgbClr val="333333"/>
                </a:solidFill>
              </a:rPr>
              <a:t> &amp; </a:t>
            </a:r>
            <a:r>
              <a:rPr lang="hr-HR" altLang="de-DE" sz="2400" dirty="0">
                <a:solidFill>
                  <a:srgbClr val="333333"/>
                </a:solidFill>
              </a:rPr>
              <a:t>sebe lično</a:t>
            </a:r>
            <a:r>
              <a:rPr lang="en-US" altLang="de-DE" sz="2400" dirty="0">
                <a:solidFill>
                  <a:srgbClr val="333333"/>
                </a:solidFill>
              </a:rPr>
              <a:t>)</a:t>
            </a:r>
          </a:p>
          <a:p>
            <a:r>
              <a:rPr lang="hr-HR" altLang="de-DE" sz="2400">
                <a:solidFill>
                  <a:srgbClr val="333333"/>
                </a:solidFill>
              </a:rPr>
              <a:t>???</a:t>
            </a:r>
            <a:endParaRPr lang="hr-HR" altLang="de-DE" sz="2400" dirty="0">
              <a:solidFill>
                <a:srgbClr val="333333"/>
              </a:solidFill>
            </a:endParaRPr>
          </a:p>
          <a:p>
            <a:r>
              <a:rPr lang="hr-HR" altLang="de-DE" sz="2400">
                <a:solidFill>
                  <a:srgbClr val="333333"/>
                </a:solidFill>
              </a:rPr>
              <a:t>???</a:t>
            </a:r>
            <a:endParaRPr lang="hr-HR" altLang="de-DE" sz="2400" dirty="0">
              <a:solidFill>
                <a:srgbClr val="333333"/>
              </a:solidFill>
            </a:endParaRPr>
          </a:p>
          <a:p>
            <a:r>
              <a:rPr lang="hr-HR" altLang="de-DE" sz="2400">
                <a:solidFill>
                  <a:srgbClr val="333333"/>
                </a:solidFill>
              </a:rPr>
              <a:t>???</a:t>
            </a:r>
            <a:endParaRPr lang="en-US" sz="2400" dirty="0">
              <a:solidFill>
                <a:srgbClr val="333333"/>
              </a:solidFill>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da me pratiš!</a:t>
            </a:r>
            <a:endParaRPr lang="de-DE" altLang="de-DE" sz="12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0" name="Rectangle 10"/>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Otpuštaju te iz bolnice a nije ti nimalo bolje.</a:t>
            </a:r>
            <a:endParaRPr lang="en-US" altLang="de-DE" sz="3600" dirty="0">
              <a:latin typeface="+mn-lt"/>
              <a:ea typeface="+mn-ea"/>
              <a:cs typeface="+mn-cs"/>
            </a:endParaRPr>
          </a:p>
        </p:txBody>
      </p:sp>
      <p:sp>
        <p:nvSpPr>
          <p:cNvPr id="4" name="Content Placeholder 3"/>
          <p:cNvSpPr>
            <a:spLocks noGrp="1"/>
          </p:cNvSpPr>
          <p:nvPr>
            <p:ph idx="1"/>
          </p:nvPr>
        </p:nvSpPr>
        <p:spPr>
          <a:xfrm>
            <a:off x="408955" y="2204864"/>
            <a:ext cx="7315200" cy="4248000"/>
          </a:xfrm>
        </p:spPr>
        <p:txBody>
          <a:bodyPr/>
          <a:lstStyle/>
          <a:p>
            <a:pPr lvl="0" defTabSz="914400" fontAlgn="base"/>
            <a:r>
              <a:rPr lang="hr-HR" altLang="de-DE" sz="2400" dirty="0">
                <a:solidFill>
                  <a:srgbClr val="333333"/>
                </a:solidFill>
              </a:rPr>
              <a:t>Sad</a:t>
            </a:r>
            <a:r>
              <a:rPr lang="en-US" altLang="de-DE" sz="2400" dirty="0">
                <a:solidFill>
                  <a:srgbClr val="333333"/>
                </a:solidFill>
              </a:rPr>
              <a:t>, </a:t>
            </a:r>
            <a:r>
              <a:rPr lang="hr-HR" altLang="de-DE" sz="2400" dirty="0">
                <a:solidFill>
                  <a:srgbClr val="333333"/>
                </a:solidFill>
              </a:rPr>
              <a:t>molimo dajte balansiranije odgovore koji uključuju više</a:t>
            </a:r>
            <a:r>
              <a:rPr lang="en-US" altLang="de-DE" sz="2400" dirty="0">
                <a:solidFill>
                  <a:srgbClr val="333333"/>
                </a:solidFill>
              </a:rPr>
              <a:t> </a:t>
            </a:r>
            <a:r>
              <a:rPr lang="hr-HR" altLang="de-DE" sz="2400" dirty="0">
                <a:solidFill>
                  <a:srgbClr val="333333"/>
                </a:solidFill>
              </a:rPr>
              <a:t>uzroka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druge osobe</a:t>
            </a:r>
            <a:r>
              <a:rPr lang="en-US" altLang="de-DE" sz="2400" dirty="0">
                <a:solidFill>
                  <a:srgbClr val="333333"/>
                </a:solidFill>
              </a:rPr>
              <a:t>, </a:t>
            </a:r>
            <a:r>
              <a:rPr lang="hr-HR" altLang="de-DE" sz="2400" dirty="0">
                <a:solidFill>
                  <a:srgbClr val="333333"/>
                </a:solidFill>
              </a:rPr>
              <a:t>situaciju</a:t>
            </a:r>
            <a:r>
              <a:rPr lang="en-US" altLang="de-DE" sz="2400" dirty="0">
                <a:solidFill>
                  <a:srgbClr val="333333"/>
                </a:solidFill>
              </a:rPr>
              <a:t> &amp; </a:t>
            </a:r>
            <a:r>
              <a:rPr lang="hr-HR" altLang="de-DE" sz="2400" dirty="0">
                <a:solidFill>
                  <a:srgbClr val="333333"/>
                </a:solidFill>
              </a:rPr>
              <a:t>sebe lično</a:t>
            </a:r>
            <a:r>
              <a:rPr lang="en-US" altLang="de-DE" sz="2400" dirty="0">
                <a:solidFill>
                  <a:srgbClr val="333333"/>
                </a:solidFill>
              </a:rPr>
              <a:t>)</a:t>
            </a:r>
          </a:p>
          <a:p>
            <a:pPr marL="342900" lvl="0" indent="-342900">
              <a:buClr>
                <a:srgbClr val="333333"/>
              </a:buClr>
              <a:buFont typeface="WingDings"/>
              <a:buChar char=""/>
            </a:pPr>
            <a:r>
              <a:rPr lang="en-CA" altLang="de-DE" sz="2400">
                <a:solidFill>
                  <a:srgbClr val="333333"/>
                </a:solidFill>
              </a:rPr>
              <a:t>“</a:t>
            </a:r>
            <a:r>
              <a:rPr lang="hr-HR" altLang="de-DE" sz="2400">
                <a:solidFill>
                  <a:srgbClr val="333333"/>
                </a:solidFill>
              </a:rPr>
              <a:t>Medicinsko </a:t>
            </a:r>
            <a:r>
              <a:rPr lang="hr-HR" altLang="de-DE" sz="2400" dirty="0">
                <a:solidFill>
                  <a:srgbClr val="333333"/>
                </a:solidFill>
              </a:rPr>
              <a:t>osoblje nije imalo mnogo vremena</a:t>
            </a:r>
            <a:r>
              <a:rPr lang="en-GB" altLang="de-DE" sz="2400" dirty="0">
                <a:solidFill>
                  <a:srgbClr val="333333"/>
                </a:solidFill>
              </a:rPr>
              <a:t> </a:t>
            </a:r>
            <a:r>
              <a:rPr lang="hr-HR" altLang="de-DE" sz="2400" dirty="0">
                <a:solidFill>
                  <a:srgbClr val="333333"/>
                </a:solidFill>
              </a:rPr>
              <a:t>ali sam mogao tražiti više podrške i trebao sam češće posjećivati grupne sastanke</a:t>
            </a:r>
            <a:r>
              <a:rPr lang="en-GB" altLang="de-DE" sz="2400" dirty="0">
                <a:solidFill>
                  <a:srgbClr val="333333"/>
                </a:solidFill>
              </a:rPr>
              <a:t>. </a:t>
            </a:r>
            <a:r>
              <a:rPr lang="hr-HR" altLang="de-DE" sz="2400" dirty="0">
                <a:solidFill>
                  <a:srgbClr val="333333"/>
                </a:solidFill>
              </a:rPr>
              <a:t>Možda zato moj boravak nije bio </a:t>
            </a:r>
            <a:r>
              <a:rPr lang="hr-HR" altLang="de-DE" sz="2400">
                <a:solidFill>
                  <a:srgbClr val="333333"/>
                </a:solidFill>
              </a:rPr>
              <a:t>uspiješan</a:t>
            </a:r>
            <a:r>
              <a:rPr lang="en-GB" altLang="de-DE" sz="2400">
                <a:solidFill>
                  <a:srgbClr val="333333"/>
                </a:solidFill>
              </a:rPr>
              <a:t>.</a:t>
            </a:r>
            <a:r>
              <a:rPr lang="en-US" altLang="de-DE" sz="2400">
                <a:solidFill>
                  <a:srgbClr val="333333"/>
                </a:solidFill>
              </a:rPr>
              <a:t>”</a:t>
            </a:r>
            <a:endParaRPr lang="de-DE" altLang="de-DE" sz="2400" dirty="0">
              <a:solidFill>
                <a:srgbClr val="333333"/>
              </a:solidFill>
            </a:endParaRPr>
          </a:p>
          <a:p>
            <a:pPr marL="342900" lvl="0" indent="-342900">
              <a:buClr>
                <a:srgbClr val="333333"/>
              </a:buClr>
              <a:buFont typeface="WingDings"/>
              <a:buChar char=""/>
            </a:pPr>
            <a:r>
              <a:rPr lang="en-CA" altLang="de-DE" sz="2400">
                <a:solidFill>
                  <a:srgbClr val="333333"/>
                </a:solidFill>
              </a:rPr>
              <a:t>“</a:t>
            </a:r>
            <a:r>
              <a:rPr lang="en-GB" altLang="de-DE" sz="2400">
                <a:solidFill>
                  <a:srgbClr val="333333"/>
                </a:solidFill>
              </a:rPr>
              <a:t>M</a:t>
            </a:r>
            <a:r>
              <a:rPr lang="hr-HR" altLang="de-DE" sz="2400" dirty="0">
                <a:solidFill>
                  <a:srgbClr val="333333"/>
                </a:solidFill>
              </a:rPr>
              <a:t>ožda treba da budem više strpljiv kad je moj oporavak u pitanju</a:t>
            </a:r>
            <a:r>
              <a:rPr lang="en-GB" altLang="de-DE" sz="2400" dirty="0">
                <a:solidFill>
                  <a:srgbClr val="333333"/>
                </a:solidFill>
              </a:rPr>
              <a:t>. </a:t>
            </a:r>
            <a:r>
              <a:rPr lang="hr-HR" altLang="de-DE" sz="2400" dirty="0">
                <a:solidFill>
                  <a:srgbClr val="333333"/>
                </a:solidFill>
              </a:rPr>
              <a:t>Siguran sam da mi u budućnosti</a:t>
            </a:r>
            <a:r>
              <a:rPr lang="en-GB" altLang="de-DE" sz="2400" dirty="0">
                <a:solidFill>
                  <a:srgbClr val="333333"/>
                </a:solidFill>
              </a:rPr>
              <a:t> </a:t>
            </a:r>
            <a:r>
              <a:rPr lang="hr-HR" altLang="de-DE" sz="2400" dirty="0">
                <a:solidFill>
                  <a:srgbClr val="333333"/>
                </a:solidFill>
              </a:rPr>
              <a:t>mogu pomoći kompetentni </a:t>
            </a:r>
            <a:r>
              <a:rPr lang="hr-HR" altLang="de-DE" sz="2400">
                <a:solidFill>
                  <a:srgbClr val="333333"/>
                </a:solidFill>
              </a:rPr>
              <a:t>terapeuti</a:t>
            </a:r>
            <a:r>
              <a:rPr lang="en-GB" altLang="de-DE" sz="2400">
                <a:solidFill>
                  <a:srgbClr val="333333"/>
                </a:solidFill>
              </a:rPr>
              <a:t>.</a:t>
            </a:r>
            <a:r>
              <a:rPr lang="en-US" altLang="de-DE" sz="2400">
                <a:solidFill>
                  <a:srgbClr val="333333"/>
                </a:solidFill>
              </a:rPr>
              <a:t>”</a:t>
            </a:r>
            <a:endParaRPr lang="en-US" sz="2400" dirty="0">
              <a:solidFill>
                <a:srgbClr val="333333"/>
              </a:solidFill>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Prestani da me pratiš!</a:t>
            </a:r>
            <a:endParaRPr lang="de-DE" altLang="de-DE" sz="12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070520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negativne događaje!</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124135531"/>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“to </a:t>
                      </a:r>
                      <a:r>
                        <a:rPr kumimoji="0" lang="en-US" sz="2000" b="0" i="0" u="none" strike="noStrike" cap="none" normalizeH="0" baseline="0" dirty="0">
                          <a:ln>
                            <a:noFill/>
                          </a:ln>
                          <a:solidFill>
                            <a:srgbClr val="333333"/>
                          </a:solidFill>
                          <a:effectLst/>
                          <a:latin typeface="Calibri Light"/>
                          <a:cs typeface="Times New Roman" pitchFamily="18" charset="0"/>
                        </a:rPr>
                        <a:t>je </a:t>
                      </a:r>
                      <a:r>
                        <a:rPr kumimoji="0" lang="en-US" sz="2000" b="0" i="0" u="none" strike="noStrike" cap="none" normalizeH="0" baseline="0" dirty="0" err="1">
                          <a:ln>
                            <a:noFill/>
                          </a:ln>
                          <a:solidFill>
                            <a:srgbClr val="333333"/>
                          </a:solidFill>
                          <a:effectLst/>
                          <a:latin typeface="Calibri Light"/>
                          <a:cs typeface="Times New Roman" pitchFamily="18" charset="0"/>
                        </a:rPr>
                        <a:t>stvarno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greška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izvinjenje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navijačima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Mana: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smanjeno</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samopouzdanje</a:t>
                      </a:r>
                      <a:endParaRPr kumimoji="0" lang="en-US"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izgledaš</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plemenito</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i</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hrabro</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zbog</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preuzimanja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odgovornosti</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Drugim ljudima/ Pripisivanje situaciji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(npr</a:t>
                      </a:r>
                      <a:r>
                        <a:rPr kumimoji="0" lang="vi-VN" sz="2000" b="0" i="0" u="none" strike="noStrike" cap="none" normalizeH="0" baseline="0">
                          <a:ln>
                            <a:noFill/>
                          </a:ln>
                          <a:solidFill>
                            <a:srgbClr val="333333"/>
                          </a:solidFill>
                          <a:effectLst/>
                          <a:latin typeface="Calibri Light"/>
                          <a:cs typeface="Times New Roman" pitchFamily="18" charset="0"/>
                        </a:rPr>
                        <a:t>. “Ali </a:t>
                      </a:r>
                      <a:r>
                        <a:rPr kumimoji="0" lang="vi-VN" sz="2000" b="0" i="0" u="none" strike="noStrike" cap="none" normalizeH="0" baseline="0" dirty="0">
                          <a:ln>
                            <a:noFill/>
                          </a:ln>
                          <a:solidFill>
                            <a:srgbClr val="333333"/>
                          </a:solidFill>
                          <a:effectLst/>
                          <a:latin typeface="Calibri Light"/>
                          <a:cs typeface="Times New Roman" pitchFamily="18" charset="0"/>
                        </a:rPr>
                        <a:t>đe je bio </a:t>
                      </a:r>
                      <a:r>
                        <a:rPr kumimoji="0" lang="vi-VN" sz="2000" b="0" i="0" u="none" strike="noStrike" cap="none" normalizeH="0" baseline="0">
                          <a:ln>
                            <a:noFill/>
                          </a:ln>
                          <a:solidFill>
                            <a:srgbClr val="333333"/>
                          </a:solidFill>
                          <a:effectLst/>
                          <a:latin typeface="Calibri Light"/>
                          <a:cs typeface="Times New Roman" pitchFamily="18" charset="0"/>
                        </a:rPr>
                        <a:t>golman?”; “Sve </a:t>
                      </a:r>
                      <a:r>
                        <a:rPr kumimoji="0" lang="vi-VN" sz="2000" b="0" i="0" u="none" strike="noStrike" cap="none" normalizeH="0" baseline="0" dirty="0">
                          <a:ln>
                            <a:noFill/>
                          </a:ln>
                          <a:solidFill>
                            <a:srgbClr val="333333"/>
                          </a:solidFill>
                          <a:effectLst/>
                          <a:latin typeface="Calibri Light"/>
                          <a:cs typeface="Times New Roman" pitchFamily="18" charset="0"/>
                        </a:rPr>
                        <a:t>se može desiti na fudbalskom </a:t>
                      </a:r>
                      <a:r>
                        <a:rPr kumimoji="0" lang="vi-VN" sz="2000" b="0" i="0" u="none" strike="noStrike" cap="none" normalizeH="0" baseline="0">
                          <a:ln>
                            <a:noFill/>
                          </a:ln>
                          <a:solidFill>
                            <a:srgbClr val="333333"/>
                          </a:solidFill>
                          <a:effectLst/>
                          <a:latin typeface="Calibri Light"/>
                          <a:cs typeface="Times New Roman" pitchFamily="18" charset="0"/>
                        </a:rPr>
                        <a:t>meču.”) </a:t>
                      </a:r>
                      <a:r>
                        <a:rPr kumimoji="0" lang="vi-VN"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Mana: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odbijanje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odgovornosti</a:t>
                      </a:r>
                      <a:r>
                        <a:rPr kumimoji="0" lang="en-US" sz="2000" b="0" i="0" u="none" strike="noStrike" cap="none" normalizeH="0" baseline="0" dirty="0">
                          <a:ln>
                            <a:noFill/>
                          </a:ln>
                          <a:solidFill>
                            <a:srgbClr val="E3EFF8"/>
                          </a:solidFill>
                          <a:effectLst/>
                          <a:latin typeface="Calibri Light"/>
                          <a:cs typeface="Times New Roman" pitchFamily="18" charset="0"/>
                        </a:rPr>
                        <a:t> se </a:t>
                      </a:r>
                      <a:r>
                        <a:rPr kumimoji="0" lang="en-US" sz="2000" b="0" i="0" u="none" strike="noStrike" cap="none" normalizeH="0" baseline="0" dirty="0" err="1">
                          <a:ln>
                            <a:noFill/>
                          </a:ln>
                          <a:solidFill>
                            <a:srgbClr val="E3EFF8"/>
                          </a:solidFill>
                          <a:effectLst/>
                          <a:latin typeface="Calibri Light"/>
                          <a:cs typeface="Times New Roman" pitchFamily="18" charset="0"/>
                        </a:rPr>
                        <a:t>smatra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neučtivim</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olakšanje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samom</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sebi</a:t>
                      </a:r>
                      <a:r>
                        <a:rPr kumimoji="0" lang="en-US" sz="2000" b="0" i="0" u="none" strike="noStrike" cap="none" normalizeH="0" baseline="0" dirty="0">
                          <a:ln>
                            <a:noFill/>
                          </a:ln>
                          <a:solidFill>
                            <a:srgbClr val="E3EFF8"/>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samopouzdanje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ostaje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isto</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Da si bolje igrao, drugi tim ne bi postigao go.</a:t>
            </a:r>
            <a:endParaRPr lang="en-CA" altLang="de-DE" sz="16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negativne događaje!</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396290215"/>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“to </a:t>
                      </a:r>
                      <a:r>
                        <a:rPr kumimoji="0" lang="en-US" sz="2000" b="0" i="0" u="none" strike="noStrike" cap="none" normalizeH="0" baseline="0" dirty="0">
                          <a:ln>
                            <a:noFill/>
                          </a:ln>
                          <a:solidFill>
                            <a:srgbClr val="333333"/>
                          </a:solidFill>
                          <a:effectLst/>
                          <a:latin typeface="Calibri Light"/>
                          <a:cs typeface="Times New Roman" pitchFamily="18" charset="0"/>
                        </a:rPr>
                        <a:t>je </a:t>
                      </a:r>
                      <a:r>
                        <a:rPr kumimoji="0" lang="en-US" sz="2000" b="0" i="0" u="none" strike="noStrike" cap="none" normalizeH="0" baseline="0" dirty="0" err="1">
                          <a:ln>
                            <a:noFill/>
                          </a:ln>
                          <a:solidFill>
                            <a:srgbClr val="333333"/>
                          </a:solidFill>
                          <a:effectLst/>
                          <a:latin typeface="Calibri Light"/>
                          <a:cs typeface="Times New Roman" pitchFamily="18" charset="0"/>
                        </a:rPr>
                        <a:t>stvarno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greška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izvinjenje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navijačima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Mana: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smanjeno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samopouzdanje</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izgledaš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plemenito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hrabro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zbog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preuzimanja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odgovornosti</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Drugim ljudima/ Pripisivanje situaciji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(npr</a:t>
                      </a:r>
                      <a:r>
                        <a:rPr kumimoji="0" lang="vi-VN" sz="2000" b="0" i="0" u="none" strike="noStrike" cap="none" normalizeH="0" baseline="0">
                          <a:ln>
                            <a:noFill/>
                          </a:ln>
                          <a:solidFill>
                            <a:srgbClr val="333333"/>
                          </a:solidFill>
                          <a:effectLst/>
                          <a:latin typeface="Calibri Light"/>
                          <a:cs typeface="Times New Roman" pitchFamily="18" charset="0"/>
                        </a:rPr>
                        <a:t>. “Ali </a:t>
                      </a:r>
                      <a:r>
                        <a:rPr kumimoji="0" lang="vi-VN" sz="2000" b="0" i="0" u="none" strike="noStrike" cap="none" normalizeH="0" baseline="0" dirty="0">
                          <a:ln>
                            <a:noFill/>
                          </a:ln>
                          <a:solidFill>
                            <a:srgbClr val="333333"/>
                          </a:solidFill>
                          <a:effectLst/>
                          <a:latin typeface="Calibri Light"/>
                          <a:cs typeface="Times New Roman" pitchFamily="18" charset="0"/>
                        </a:rPr>
                        <a:t>đe je bio </a:t>
                      </a:r>
                      <a:r>
                        <a:rPr kumimoji="0" lang="vi-VN" sz="2000" b="0" i="0" u="none" strike="noStrike" cap="none" normalizeH="0" baseline="0">
                          <a:ln>
                            <a:noFill/>
                          </a:ln>
                          <a:solidFill>
                            <a:srgbClr val="333333"/>
                          </a:solidFill>
                          <a:effectLst/>
                          <a:latin typeface="Calibri Light"/>
                          <a:cs typeface="Times New Roman" pitchFamily="18" charset="0"/>
                        </a:rPr>
                        <a:t>golman?”; “Sve </a:t>
                      </a:r>
                      <a:r>
                        <a:rPr kumimoji="0" lang="vi-VN" sz="2000" b="0" i="0" u="none" strike="noStrike" cap="none" normalizeH="0" baseline="0" dirty="0">
                          <a:ln>
                            <a:noFill/>
                          </a:ln>
                          <a:solidFill>
                            <a:srgbClr val="333333"/>
                          </a:solidFill>
                          <a:effectLst/>
                          <a:latin typeface="Calibri Light"/>
                          <a:cs typeface="Times New Roman" pitchFamily="18" charset="0"/>
                        </a:rPr>
                        <a:t>se može desiti na fudbalskom </a:t>
                      </a:r>
                      <a:r>
                        <a:rPr kumimoji="0" lang="vi-VN" sz="2000" b="0" i="0" u="none" strike="noStrike" cap="none" normalizeH="0" baseline="0">
                          <a:ln>
                            <a:noFill/>
                          </a:ln>
                          <a:solidFill>
                            <a:srgbClr val="333333"/>
                          </a:solidFill>
                          <a:effectLst/>
                          <a:latin typeface="Calibri Light"/>
                          <a:cs typeface="Times New Roman" pitchFamily="18" charset="0"/>
                        </a:rPr>
                        <a:t>meču.”) </a:t>
                      </a:r>
                      <a:r>
                        <a:rPr kumimoji="0" lang="vi-VN"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mn-lt"/>
                          <a:cs typeface="Times New Roman" pitchFamily="18" charset="0"/>
                        </a:rPr>
                        <a:t>Mana:</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odbijanje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odgovornosti</a:t>
                      </a:r>
                      <a:r>
                        <a:rPr kumimoji="0" lang="en-US" sz="2000" b="0" i="0" u="none" strike="noStrike" cap="none" normalizeH="0" baseline="0" dirty="0">
                          <a:ln>
                            <a:noFill/>
                          </a:ln>
                          <a:solidFill>
                            <a:srgbClr val="E3EFF8"/>
                          </a:solidFill>
                          <a:effectLst/>
                          <a:latin typeface="+mn-lt"/>
                          <a:cs typeface="Times New Roman" pitchFamily="18" charset="0"/>
                        </a:rPr>
                        <a:t> se </a:t>
                      </a:r>
                      <a:r>
                        <a:rPr kumimoji="0" lang="en-US" sz="2000" b="0" i="0" u="none" strike="noStrike" cap="none" normalizeH="0" baseline="0" dirty="0" err="1">
                          <a:ln>
                            <a:noFill/>
                          </a:ln>
                          <a:solidFill>
                            <a:srgbClr val="E3EFF8"/>
                          </a:solidFill>
                          <a:effectLst/>
                          <a:latin typeface="+mn-lt"/>
                          <a:cs typeface="Times New Roman" pitchFamily="18" charset="0"/>
                        </a:rPr>
                        <a:t>smatra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neučtivim</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olakšanje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samom</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sebi</a:t>
                      </a:r>
                      <a:r>
                        <a:rPr kumimoji="0" lang="en-US" sz="2000" b="0" i="0" u="none" strike="noStrike" cap="none" normalizeH="0" baseline="0" dirty="0">
                          <a:ln>
                            <a:noFill/>
                          </a:ln>
                          <a:solidFill>
                            <a:srgbClr val="E3EFF8"/>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Prednost</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samopouzdanje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ostaje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isto</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Da si bolje igrao, drugi tim ne bi postigao go.</a:t>
            </a:r>
            <a:endParaRPr lang="en-CA" altLang="de-DE" sz="16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1734437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negativne događaje!</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934796750"/>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“to </a:t>
                      </a:r>
                      <a:r>
                        <a:rPr kumimoji="0" lang="en-US" sz="2000" b="0" i="0" u="none" strike="noStrike" cap="none" normalizeH="0" baseline="0" dirty="0">
                          <a:ln>
                            <a:noFill/>
                          </a:ln>
                          <a:solidFill>
                            <a:srgbClr val="333333"/>
                          </a:solidFill>
                          <a:effectLst/>
                          <a:latin typeface="Calibri Light"/>
                          <a:cs typeface="Times New Roman" pitchFamily="18" charset="0"/>
                        </a:rPr>
                        <a:t>je </a:t>
                      </a:r>
                      <a:r>
                        <a:rPr kumimoji="0" lang="en-US" sz="2000" b="0" i="0" u="none" strike="noStrike" cap="none" normalizeH="0" baseline="0" dirty="0" err="1">
                          <a:ln>
                            <a:noFill/>
                          </a:ln>
                          <a:solidFill>
                            <a:srgbClr val="333333"/>
                          </a:solidFill>
                          <a:effectLst/>
                          <a:latin typeface="Calibri Light"/>
                          <a:cs typeface="Times New Roman" pitchFamily="18" charset="0"/>
                        </a:rPr>
                        <a:t>stvarno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greška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izvinjenje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navijačima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Mana: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smanjeno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samopouzdanje</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izgledaš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plemenito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hrabro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zbog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preuzimanja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odgovornosti</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Drugim ljudima/ Pripisivanje situaciji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(npr</a:t>
                      </a:r>
                      <a:r>
                        <a:rPr kumimoji="0" lang="vi-VN" sz="2000" b="0" i="0" u="none" strike="noStrike" cap="none" normalizeH="0" baseline="0">
                          <a:ln>
                            <a:noFill/>
                          </a:ln>
                          <a:solidFill>
                            <a:srgbClr val="333333"/>
                          </a:solidFill>
                          <a:effectLst/>
                          <a:latin typeface="Calibri Light"/>
                          <a:cs typeface="Times New Roman" pitchFamily="18" charset="0"/>
                        </a:rPr>
                        <a:t>. “Ali </a:t>
                      </a:r>
                      <a:r>
                        <a:rPr kumimoji="0" lang="vi-VN" sz="2000" b="0" i="0" u="none" strike="noStrike" cap="none" normalizeH="0" baseline="0" dirty="0">
                          <a:ln>
                            <a:noFill/>
                          </a:ln>
                          <a:solidFill>
                            <a:srgbClr val="333333"/>
                          </a:solidFill>
                          <a:effectLst/>
                          <a:latin typeface="Calibri Light"/>
                          <a:cs typeface="Times New Roman" pitchFamily="18" charset="0"/>
                        </a:rPr>
                        <a:t>đe je bio </a:t>
                      </a:r>
                      <a:r>
                        <a:rPr kumimoji="0" lang="vi-VN" sz="2000" b="0" i="0" u="none" strike="noStrike" cap="none" normalizeH="0" baseline="0">
                          <a:ln>
                            <a:noFill/>
                          </a:ln>
                          <a:solidFill>
                            <a:srgbClr val="333333"/>
                          </a:solidFill>
                          <a:effectLst/>
                          <a:latin typeface="Calibri Light"/>
                          <a:cs typeface="Times New Roman" pitchFamily="18" charset="0"/>
                        </a:rPr>
                        <a:t>golman?”; “Sve </a:t>
                      </a:r>
                      <a:r>
                        <a:rPr kumimoji="0" lang="vi-VN" sz="2000" b="0" i="0" u="none" strike="noStrike" cap="none" normalizeH="0" baseline="0" dirty="0">
                          <a:ln>
                            <a:noFill/>
                          </a:ln>
                          <a:solidFill>
                            <a:srgbClr val="333333"/>
                          </a:solidFill>
                          <a:effectLst/>
                          <a:latin typeface="Calibri Light"/>
                          <a:cs typeface="Times New Roman" pitchFamily="18" charset="0"/>
                        </a:rPr>
                        <a:t>se može desiti na fudbalskom </a:t>
                      </a:r>
                      <a:r>
                        <a:rPr kumimoji="0" lang="vi-VN" sz="2000" b="0" i="0" u="none" strike="noStrike" cap="none" normalizeH="0" baseline="0">
                          <a:ln>
                            <a:noFill/>
                          </a:ln>
                          <a:solidFill>
                            <a:srgbClr val="333333"/>
                          </a:solidFill>
                          <a:effectLst/>
                          <a:latin typeface="Calibri Light"/>
                          <a:cs typeface="Times New Roman" pitchFamily="18" charset="0"/>
                        </a:rPr>
                        <a:t>meču.”) </a:t>
                      </a:r>
                      <a:r>
                        <a:rPr kumimoji="0" lang="vi-VN"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Mana: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odbijanje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odgovornosti</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smatra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neučtivim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olakšanje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sebi</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ostaje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isto</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Da si bolje igrao, drugi tim ne bi postigao go.</a:t>
            </a:r>
            <a:endParaRPr lang="en-CA" altLang="de-DE" sz="16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1620058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negativne događaje!</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171498450"/>
              </p:ext>
            </p:extLst>
          </p:nvPr>
        </p:nvGraphicFramePr>
        <p:xfrm>
          <a:off x="408955" y="4297680"/>
          <a:ext cx="11375136" cy="22860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Balansiraniji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uticaja</a:t>
                      </a:r>
                      <a:r>
                        <a:rPr kumimoji="0" lang="en-US" sz="2000" b="0" i="0" u="none" strike="noStrike" cap="none" normalizeH="0" baseline="0" dirty="0">
                          <a:ln>
                            <a:noFill/>
                          </a:ln>
                          <a:solidFill>
                            <a:srgbClr val="333333"/>
                          </a:solidFill>
                          <a:effectLst/>
                          <a:latin typeface="Calibri Light"/>
                          <a:cs typeface="Times New Roman" pitchFamily="18" charset="0"/>
                        </a:rPr>
                        <a:t> same </a:t>
                      </a:r>
                      <a:r>
                        <a:rPr kumimoji="0" lang="en-US" sz="2000" b="0" i="0" u="none" strike="noStrike" cap="none" normalizeH="0" baseline="0" dirty="0" err="1">
                          <a:ln>
                            <a:noFill/>
                          </a:ln>
                          <a:solidFill>
                            <a:srgbClr val="333333"/>
                          </a:solidFill>
                          <a:effectLst/>
                          <a:latin typeface="Calibri Light"/>
                          <a:cs typeface="Times New Roman" pitchFamily="18" charset="0"/>
                        </a:rPr>
                        <a:t>osobe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ljudi</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situacije</a:t>
                      </a:r>
                      <a:r>
                        <a:rPr kumimoji="0" lang="en-US" sz="2000" b="0" i="0" u="none" strike="noStrike" cap="none" normalizeH="0" baseline="0" dirty="0">
                          <a:ln>
                            <a:noFill/>
                          </a:ln>
                          <a:solidFill>
                            <a:srgbClr val="333333"/>
                          </a:solidFill>
                          <a:effectLst/>
                          <a:latin typeface="Calibri Light"/>
                          <a:cs typeface="Times New Roman" pitchFamily="18" charset="0"/>
                        </a:rPr>
                        <a:t>) nude </a:t>
                      </a:r>
                      <a:r>
                        <a:rPr kumimoji="0" lang="en-US" sz="2000" b="0" i="0" u="none" strike="noStrike" cap="none" normalizeH="0" baseline="0" dirty="0" err="1">
                          <a:ln>
                            <a:noFill/>
                          </a:ln>
                          <a:solidFill>
                            <a:srgbClr val="333333"/>
                          </a:solidFill>
                          <a:effectLst/>
                          <a:latin typeface="Calibri Light"/>
                          <a:cs typeface="Times New Roman" pitchFamily="18" charset="0"/>
                        </a:rPr>
                        <a:t>različita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objašnjenja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Da si bolje igrao, drugi tim ne bi postigao go.</a:t>
            </a:r>
            <a:endParaRPr lang="en-CA" altLang="de-DE" sz="16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negativne događaje!</a:t>
            </a:r>
            <a:endParaRPr lang="en-US" sz="3600">
              <a:latin typeface="+mn-lt"/>
              <a:ea typeface="+mn-ea"/>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527403661"/>
              </p:ext>
            </p:extLst>
          </p:nvPr>
        </p:nvGraphicFramePr>
        <p:xfrm>
          <a:off x="408955" y="4297680"/>
          <a:ext cx="11376000" cy="22860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Balansiraniji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uticaja</a:t>
                      </a:r>
                      <a:r>
                        <a:rPr kumimoji="0" lang="en-US" sz="2000" b="0" i="0" u="none" strike="noStrike" cap="none" normalizeH="0" baseline="0" dirty="0">
                          <a:ln>
                            <a:noFill/>
                          </a:ln>
                          <a:solidFill>
                            <a:srgbClr val="333333"/>
                          </a:solidFill>
                          <a:effectLst/>
                          <a:latin typeface="Calibri Light"/>
                          <a:cs typeface="Times New Roman" pitchFamily="18" charset="0"/>
                        </a:rPr>
                        <a:t> same </a:t>
                      </a:r>
                      <a:r>
                        <a:rPr kumimoji="0" lang="en-US" sz="2000" b="0" i="0" u="none" strike="noStrike" cap="none" normalizeH="0" baseline="0" dirty="0" err="1">
                          <a:ln>
                            <a:noFill/>
                          </a:ln>
                          <a:solidFill>
                            <a:srgbClr val="333333"/>
                          </a:solidFill>
                          <a:effectLst/>
                          <a:latin typeface="Calibri Light"/>
                          <a:cs typeface="Times New Roman" pitchFamily="18" charset="0"/>
                        </a:rPr>
                        <a:t>osobe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ljudi</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situacije</a:t>
                      </a:r>
                      <a:r>
                        <a:rPr kumimoji="0" lang="en-US" sz="2000" b="0" i="0" u="none" strike="noStrike" cap="none" normalizeH="0" baseline="0" dirty="0">
                          <a:ln>
                            <a:noFill/>
                          </a:ln>
                          <a:solidFill>
                            <a:srgbClr val="333333"/>
                          </a:solidFill>
                          <a:effectLst/>
                          <a:latin typeface="Calibri Light"/>
                          <a:cs typeface="Times New Roman" pitchFamily="18" charset="0"/>
                        </a:rPr>
                        <a:t>) nude </a:t>
                      </a:r>
                      <a:r>
                        <a:rPr kumimoji="0" lang="en-US" sz="2000" b="0" i="0" u="none" strike="noStrike" cap="none" normalizeH="0" baseline="0" dirty="0" err="1">
                          <a:ln>
                            <a:noFill/>
                          </a:ln>
                          <a:solidFill>
                            <a:srgbClr val="333333"/>
                          </a:solidFill>
                          <a:effectLst/>
                          <a:latin typeface="Calibri Light"/>
                          <a:cs typeface="Times New Roman" pitchFamily="18" charset="0"/>
                        </a:rPr>
                        <a:t>različita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objašnjenja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“Moja </a:t>
                      </a:r>
                      <a:r>
                        <a:rPr kumimoji="0" lang="en-US" sz="2000" b="0" i="0" u="none" strike="noStrike" cap="none" normalizeH="0" baseline="0" dirty="0" err="1">
                          <a:ln>
                            <a:noFill/>
                          </a:ln>
                          <a:solidFill>
                            <a:srgbClr val="333333"/>
                          </a:solidFill>
                          <a:effectLst/>
                          <a:latin typeface="Calibri Light"/>
                          <a:cs typeface="Times New Roman" pitchFamily="18" charset="0"/>
                        </a:rPr>
                        <a:t>igra</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bila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loša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ću</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sigurno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poboljšati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Želio</a:t>
                      </a:r>
                      <a:r>
                        <a:rPr kumimoji="0" lang="en-US" sz="2000" b="0" i="0" u="none" strike="noStrike" cap="none" normalizeH="0" baseline="0" dirty="0">
                          <a:ln>
                            <a:noFill/>
                          </a:ln>
                          <a:solidFill>
                            <a:srgbClr val="333333"/>
                          </a:solidFill>
                          <a:effectLst/>
                          <a:latin typeface="Calibri Light"/>
                          <a:cs typeface="Times New Roman" pitchFamily="18" charset="0"/>
                        </a:rPr>
                        <a:t> bi da </a:t>
                      </a:r>
                      <a:r>
                        <a:rPr kumimoji="0" lang="en-US" sz="2000" b="0" i="0" u="none" strike="noStrike" cap="none" normalizeH="0" baseline="0" dirty="0" err="1">
                          <a:ln>
                            <a:noFill/>
                          </a:ln>
                          <a:solidFill>
                            <a:srgbClr val="333333"/>
                          </a:solidFill>
                          <a:effectLst/>
                          <a:latin typeface="Calibri Light"/>
                          <a:cs typeface="Times New Roman" pitchFamily="18" charset="0"/>
                        </a:rPr>
                        <a:t>dodam</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sam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zaustavio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neke</a:t>
                      </a:r>
                      <a:r>
                        <a:rPr kumimoji="0" lang="en-US" sz="2000" b="0" i="0" u="none" strike="noStrike" cap="none" normalizeH="0" baseline="0" dirty="0">
                          <a:ln>
                            <a:noFill/>
                          </a:ln>
                          <a:solidFill>
                            <a:srgbClr val="333333"/>
                          </a:solidFill>
                          <a:effectLst/>
                          <a:latin typeface="Calibri Light"/>
                          <a:cs typeface="Times New Roman" pitchFamily="18" charset="0"/>
                        </a:rPr>
                        <a:t> od </a:t>
                      </a:r>
                      <a:r>
                        <a:rPr kumimoji="0" lang="en-US" sz="2000" b="0" i="0" u="none" strike="noStrike" cap="none" normalizeH="0" baseline="0" dirty="0" err="1">
                          <a:ln>
                            <a:noFill/>
                          </a:ln>
                          <a:solidFill>
                            <a:srgbClr val="333333"/>
                          </a:solidFill>
                          <a:effectLst/>
                          <a:latin typeface="Calibri Light"/>
                          <a:cs typeface="Times New Roman" pitchFamily="18" charset="0"/>
                        </a:rPr>
                        <a:t>njihovih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nejvećih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šansi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postizanje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gola</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“Narednih </a:t>
                      </a:r>
                      <a:r>
                        <a:rPr kumimoji="0" lang="en-US" sz="2000" b="0" i="0" u="none" strike="noStrike" cap="none" normalizeH="0" baseline="0" dirty="0">
                          <a:ln>
                            <a:noFill/>
                          </a:ln>
                          <a:solidFill>
                            <a:srgbClr val="333333"/>
                          </a:solidFill>
                          <a:effectLst/>
                          <a:latin typeface="Calibri Light"/>
                          <a:cs typeface="Times New Roman" pitchFamily="18" charset="0"/>
                        </a:rPr>
                        <a:t>dana </a:t>
                      </a:r>
                      <a:r>
                        <a:rPr kumimoji="0" lang="en-US" sz="2000" b="0" i="0" u="none" strike="noStrike" cap="none" normalizeH="0" baseline="0" dirty="0" err="1">
                          <a:ln>
                            <a:noFill/>
                          </a:ln>
                          <a:solidFill>
                            <a:srgbClr val="333333"/>
                          </a:solidFill>
                          <a:effectLst/>
                          <a:latin typeface="Calibri Light"/>
                          <a:cs typeface="Times New Roman" pitchFamily="18" charset="0"/>
                        </a:rPr>
                        <a:t>igraću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bolje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saigrači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nadam</a:t>
                      </a:r>
                      <a:r>
                        <a:rPr kumimoji="0" lang="en-US" sz="2000" b="0" i="0" u="none" strike="noStrike" cap="none" normalizeH="0" baseline="0" dirty="0">
                          <a:ln>
                            <a:noFill/>
                          </a:ln>
                          <a:solidFill>
                            <a:srgbClr val="333333"/>
                          </a:solidFill>
                          <a:effectLst/>
                          <a:latin typeface="Calibri Light"/>
                          <a:cs typeface="Times New Roman" pitchFamily="18" charset="0"/>
                        </a:rPr>
                        <a:t> se da </a:t>
                      </a:r>
                      <a:r>
                        <a:rPr kumimoji="0" lang="en-US" sz="2000" b="0" i="0" u="none" strike="noStrike" cap="none" normalizeH="0" baseline="0" dirty="0" err="1">
                          <a:ln>
                            <a:noFill/>
                          </a:ln>
                          <a:solidFill>
                            <a:srgbClr val="333333"/>
                          </a:solidFill>
                          <a:effectLst/>
                          <a:latin typeface="Calibri Light"/>
                          <a:cs typeface="Times New Roman" pitchFamily="18" charset="0"/>
                        </a:rPr>
                        <a:t>će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doći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velike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pobjede</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it-IT" altLang="de-DE" sz="1600">
                <a:latin typeface="Calibri Light"/>
              </a:rPr>
              <a:t>Da si bolje igrao, drugi tim ne bi postigao go.</a:t>
            </a:r>
            <a:endParaRPr lang="en-CA" altLang="de-DE" sz="16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pozitivne događaje!</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987985880"/>
              </p:ext>
            </p:extLst>
          </p:nvPr>
        </p:nvGraphicFramePr>
        <p:xfrm>
          <a:off x="408955" y="4297680"/>
          <a:ext cx="11376000" cy="22860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“Kao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ranije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rekao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izuzetno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a:ln>
                            <a:noFill/>
                          </a:ln>
                          <a:solidFill>
                            <a:srgbClr val="333333"/>
                          </a:solidFill>
                          <a:effectLst/>
                          <a:latin typeface="Calibri Light"/>
                          <a:cs typeface="Times New Roman" pitchFamily="18" charset="0"/>
                        </a:rPr>
                        <a:t>Mana: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samohvalisanje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izgleda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arogantno</a:t>
                      </a:r>
                      <a:r>
                        <a:rPr kumimoji="0" lang="en-US" sz="2000" b="0" i="0" u="none" strike="noStrike" cap="none" normalizeH="0" baseline="0" dirty="0">
                          <a:ln>
                            <a:noFill/>
                          </a:ln>
                          <a:solidFill>
                            <a:srgbClr val="FFFFFF"/>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Prednost</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povećanje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samopouzdanja</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osobama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situaciji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“Sve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mom </a:t>
                      </a:r>
                      <a:r>
                        <a:rPr kumimoji="0" lang="en-US" sz="2000" b="0" i="0" u="none" strike="noStrike" cap="none" normalizeH="0" baseline="0" dirty="0" err="1">
                          <a:ln>
                            <a:noFill/>
                          </a:ln>
                          <a:solidFill>
                            <a:srgbClr val="333333"/>
                          </a:solidFill>
                          <a:effectLst/>
                          <a:latin typeface="Calibri Light"/>
                          <a:cs typeface="Times New Roman" pitchFamily="18" charset="0"/>
                        </a:rPr>
                        <a:t>mentoru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roditeljima</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Mana: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samopouzdanje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ostaje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isto</a:t>
                      </a:r>
                      <a:endParaRPr kumimoji="0" lang="en-US"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smatraju</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te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za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skromnog</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čovjeka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i</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pravi</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err="1">
                          <a:ln>
                            <a:noFill/>
                          </a:ln>
                          <a:solidFill>
                            <a:srgbClr val="E3EFF8"/>
                          </a:solidFill>
                          <a:effectLst/>
                          <a:latin typeface="Calibri Light"/>
                          <a:cs typeface="Times New Roman" pitchFamily="18" charset="0"/>
                        </a:rPr>
                        <a:t>si</a:t>
                      </a:r>
                      <a:r>
                        <a:rPr kumimoji="0" lang="en-US" sz="2000" b="0" i="0" u="none" strike="noStrike" cap="none" normalizeH="0" baseline="0">
                          <a:ln>
                            <a:noFill/>
                          </a:ln>
                          <a:solidFill>
                            <a:srgbClr val="E3EFF8"/>
                          </a:solidFill>
                          <a:effectLst/>
                          <a:latin typeface="Calibri Light"/>
                          <a:cs typeface="Times New Roman" pitchFamily="18" charset="0"/>
                        </a:rPr>
                        <a:t> “timski igrač”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Čestitam osvajanje medalje. Kako si uspio?</a:t>
            </a:r>
            <a:endParaRPr lang="en-CA" altLang="de-DE" sz="14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pozitivne događaje!</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732333191"/>
              </p:ext>
            </p:extLst>
          </p:nvPr>
        </p:nvGraphicFramePr>
        <p:xfrm>
          <a:off x="408955" y="4297680"/>
          <a:ext cx="11376000" cy="22860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“Kao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ranije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rekao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izuzetno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Mana: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samohvalisanje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izgleda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arogantno</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povećanje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osobama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situaciji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“Sve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mom </a:t>
                      </a:r>
                      <a:r>
                        <a:rPr kumimoji="0" lang="en-US" sz="2000" b="0" i="0" u="none" strike="noStrike" cap="none" normalizeH="0" baseline="0" dirty="0" err="1">
                          <a:ln>
                            <a:noFill/>
                          </a:ln>
                          <a:solidFill>
                            <a:srgbClr val="333333"/>
                          </a:solidFill>
                          <a:effectLst/>
                          <a:latin typeface="Calibri Light"/>
                          <a:cs typeface="Times New Roman" pitchFamily="18" charset="0"/>
                        </a:rPr>
                        <a:t>mentoru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roditeljima</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mn-lt"/>
                          <a:cs typeface="Times New Roman" pitchFamily="18" charset="0"/>
                        </a:rPr>
                        <a:t>Mana:</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samopouzdanje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ostaje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isto</a:t>
                      </a:r>
                      <a:endParaRPr kumimoji="0" lang="en-US" sz="20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Prednost</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smatraju</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te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za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skromnog</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čovjeka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i</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pravi</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err="1">
                          <a:ln>
                            <a:noFill/>
                          </a:ln>
                          <a:solidFill>
                            <a:srgbClr val="E3EFF8"/>
                          </a:solidFill>
                          <a:effectLst/>
                          <a:latin typeface="+mn-lt"/>
                          <a:cs typeface="Times New Roman" pitchFamily="18" charset="0"/>
                        </a:rPr>
                        <a:t>si</a:t>
                      </a:r>
                      <a:r>
                        <a:rPr kumimoji="0" lang="en-US" sz="2000" b="0" i="0" u="none" strike="noStrike" cap="none" normalizeH="0" baseline="0">
                          <a:ln>
                            <a:noFill/>
                          </a:ln>
                          <a:solidFill>
                            <a:srgbClr val="E3EFF8"/>
                          </a:solidFill>
                          <a:effectLst/>
                          <a:latin typeface="+mn-lt"/>
                          <a:cs typeface="Times New Roman" pitchFamily="18" charset="0"/>
                        </a:rPr>
                        <a:t> “timski igrač” </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Čestitam osvajanje medalje. Kako si uspio?</a:t>
            </a:r>
            <a:endParaRPr lang="en-CA" altLang="de-DE" sz="14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93197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pozitivne događaje!</a:t>
            </a:r>
            <a:endParaRPr lang="en-US" sz="3600">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512794091"/>
              </p:ext>
            </p:extLst>
          </p:nvPr>
        </p:nvGraphicFramePr>
        <p:xfrm>
          <a:off x="408955" y="4297680"/>
          <a:ext cx="11376000" cy="22860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“Kao </a:t>
                      </a:r>
                      <a:r>
                        <a:rPr kumimoji="0" lang="en-US" sz="2000" b="0" i="0" u="none" strike="noStrike" cap="none" normalizeH="0" baseline="0" dirty="0" err="1">
                          <a:ln>
                            <a:noFill/>
                          </a:ln>
                          <a:solidFill>
                            <a:srgbClr val="333333"/>
                          </a:solidFill>
                          <a:effectLst/>
                          <a:latin typeface="Calibri Light"/>
                          <a:cs typeface="Times New Roman" pitchFamily="18" charset="0"/>
                        </a:rPr>
                        <a:t>što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ranije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rekao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izuzetno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talentovan</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Mana: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samohvalisanje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izgleda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arogantno</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povećanje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samopouzdanja</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osobama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Pripisivanje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situaciji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“Sve </a:t>
                      </a:r>
                      <a:r>
                        <a:rPr kumimoji="0" lang="en-US" sz="2000" b="0" i="0" u="none" strike="noStrike" cap="none" normalizeH="0" baseline="0" dirty="0" err="1">
                          <a:ln>
                            <a:noFill/>
                          </a:ln>
                          <a:solidFill>
                            <a:srgbClr val="333333"/>
                          </a:solidFill>
                          <a:effectLst/>
                          <a:latin typeface="Calibri Light"/>
                          <a:cs typeface="Times New Roman" pitchFamily="18" charset="0"/>
                        </a:rPr>
                        <a:t>dugujem</a:t>
                      </a:r>
                      <a:r>
                        <a:rPr kumimoji="0" lang="en-US" sz="2000" b="0" i="0" u="none" strike="noStrike" cap="none" normalizeH="0" baseline="0" dirty="0">
                          <a:ln>
                            <a:noFill/>
                          </a:ln>
                          <a:solidFill>
                            <a:srgbClr val="333333"/>
                          </a:solidFill>
                          <a:effectLst/>
                          <a:latin typeface="Calibri Light"/>
                          <a:cs typeface="Times New Roman" pitchFamily="18" charset="0"/>
                        </a:rPr>
                        <a:t> mom </a:t>
                      </a:r>
                      <a:r>
                        <a:rPr kumimoji="0" lang="en-US" sz="2000" b="0" i="0" u="none" strike="noStrike" cap="none" normalizeH="0" baseline="0" dirty="0" err="1">
                          <a:ln>
                            <a:noFill/>
                          </a:ln>
                          <a:solidFill>
                            <a:srgbClr val="333333"/>
                          </a:solidFill>
                          <a:effectLst/>
                          <a:latin typeface="Calibri Light"/>
                          <a:cs typeface="Times New Roman" pitchFamily="18" charset="0"/>
                        </a:rPr>
                        <a:t>mentoru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roditeljima</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Mana: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samopouzdanje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ostaje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isto</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smatraju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skromnog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čovjeka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pravi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si</a:t>
                      </a:r>
                      <a:r>
                        <a:rPr kumimoji="0" lang="en-US" sz="2000" b="0" i="0" u="none" strike="noStrike" cap="none" normalizeH="0" baseline="0">
                          <a:ln>
                            <a:noFill/>
                          </a:ln>
                          <a:solidFill>
                            <a:srgbClr val="333333"/>
                          </a:solidFill>
                          <a:effectLst/>
                          <a:latin typeface="Calibri Light"/>
                          <a:cs typeface="Times New Roman" pitchFamily="18" charset="0"/>
                        </a:rPr>
                        <a:t> “timski igrač”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Čestitam osvajanje medalje. Kako si uspio?</a:t>
            </a:r>
            <a:endParaRPr lang="en-CA" altLang="de-DE" sz="14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2187360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pozitivne događaje!</a:t>
            </a:r>
            <a:endParaRPr lang="en-US" sz="3600">
              <a:latin typeface="+mn-lt"/>
              <a:ea typeface="+mn-ea"/>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873117685"/>
              </p:ext>
            </p:extLst>
          </p:nvPr>
        </p:nvGraphicFramePr>
        <p:xfrm>
          <a:off x="408955" y="4297680"/>
          <a:ext cx="11375136" cy="22860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Balansiraniji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uticaja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ljudi</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situacije</a:t>
                      </a:r>
                      <a:r>
                        <a:rPr kumimoji="0" lang="en-US" sz="2000" b="0" i="0" u="none" strike="noStrike" cap="none" normalizeH="0" baseline="0" dirty="0">
                          <a:ln>
                            <a:noFill/>
                          </a:ln>
                          <a:solidFill>
                            <a:srgbClr val="333333"/>
                          </a:solidFill>
                          <a:effectLst/>
                          <a:latin typeface="Calibri Light"/>
                          <a:cs typeface="Times New Roman" pitchFamily="18" charset="0"/>
                        </a:rPr>
                        <a:t>; nude </a:t>
                      </a:r>
                      <a:r>
                        <a:rPr kumimoji="0" lang="en-US" sz="2000" b="0" i="0" u="none" strike="noStrike" cap="none" normalizeH="0" baseline="0" dirty="0" err="1">
                          <a:ln>
                            <a:noFill/>
                          </a:ln>
                          <a:solidFill>
                            <a:srgbClr val="333333"/>
                          </a:solidFill>
                          <a:effectLst/>
                          <a:latin typeface="Calibri Light"/>
                          <a:cs typeface="Times New Roman" pitchFamily="18" charset="0"/>
                        </a:rPr>
                        <a:t>različita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objašnjenja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1"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Čestitam osvajanje medalje. Kako si uspio?</a:t>
            </a:r>
            <a:endParaRPr lang="en-CA" altLang="de-DE" sz="14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pozitivne događaje!</a:t>
            </a:r>
            <a:endParaRPr lang="en-US" sz="3600">
              <a:latin typeface="+mn-lt"/>
              <a:ea typeface="+mn-ea"/>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72377764"/>
              </p:ext>
            </p:extLst>
          </p:nvPr>
        </p:nvGraphicFramePr>
        <p:xfrm>
          <a:off x="408955" y="4297680"/>
          <a:ext cx="11375136" cy="22860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Balansiraniji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uticaja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ljudi</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situacije</a:t>
                      </a:r>
                      <a:r>
                        <a:rPr kumimoji="0" lang="en-US" sz="2000" b="0" i="0" u="none" strike="noStrike" cap="none" normalizeH="0" baseline="0" dirty="0">
                          <a:ln>
                            <a:noFill/>
                          </a:ln>
                          <a:solidFill>
                            <a:srgbClr val="333333"/>
                          </a:solidFill>
                          <a:effectLst/>
                          <a:latin typeface="Calibri Light"/>
                          <a:cs typeface="Times New Roman" pitchFamily="18" charset="0"/>
                        </a:rPr>
                        <a:t>; nude </a:t>
                      </a:r>
                      <a:r>
                        <a:rPr kumimoji="0" lang="en-US" sz="2000" b="0" i="0" u="none" strike="noStrike" cap="none" normalizeH="0" baseline="0" dirty="0" err="1">
                          <a:ln>
                            <a:noFill/>
                          </a:ln>
                          <a:solidFill>
                            <a:srgbClr val="333333"/>
                          </a:solidFill>
                          <a:effectLst/>
                          <a:latin typeface="Calibri Light"/>
                          <a:cs typeface="Times New Roman" pitchFamily="18" charset="0"/>
                        </a:rPr>
                        <a:t>različita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objašnjenja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“Veoma </a:t>
                      </a:r>
                      <a:r>
                        <a:rPr kumimoji="0" lang="vi-VN" sz="2000" b="0" i="0" u="none" strike="noStrike" cap="none" normalizeH="0" baseline="0" dirty="0">
                          <a:ln>
                            <a:noFill/>
                          </a:ln>
                          <a:solidFill>
                            <a:srgbClr val="333333"/>
                          </a:solidFill>
                          <a:effectLst/>
                          <a:latin typeface="Calibri Light"/>
                          <a:cs typeface="Times New Roman" pitchFamily="18" charset="0"/>
                        </a:rPr>
                        <a:t>sam ponosan, ali takođe želim da zahvalim mojim roditeljima i </a:t>
                      </a:r>
                      <a:r>
                        <a:rPr kumimoji="0" lang="vi-VN" sz="2000" b="0" i="0" u="none" strike="noStrike" cap="none" normalizeH="0" baseline="0">
                          <a:ln>
                            <a:noFill/>
                          </a:ln>
                          <a:solidFill>
                            <a:srgbClr val="333333"/>
                          </a:solidFill>
                          <a:effectLst/>
                          <a:latin typeface="Calibri Light"/>
                          <a:cs typeface="Times New Roman" pitchFamily="18" charset="0"/>
                        </a:rPr>
                        <a:t>timu.”</a:t>
                      </a:r>
                      <a:endParaRPr kumimoji="0" lang="vi-VN"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“Thomas </a:t>
                      </a:r>
                      <a:r>
                        <a:rPr kumimoji="0" lang="vi-VN" sz="2000" b="0" i="0" u="none" strike="noStrike" cap="none" normalizeH="0" baseline="0" dirty="0">
                          <a:ln>
                            <a:noFill/>
                          </a:ln>
                          <a:solidFill>
                            <a:srgbClr val="333333"/>
                          </a:solidFill>
                          <a:effectLst/>
                          <a:latin typeface="Calibri Light"/>
                          <a:cs typeface="Times New Roman" pitchFamily="18" charset="0"/>
                        </a:rPr>
                        <a:t>Alfa Edison je jednom rekao: Genije je jedan procenat inspiracija, i devedest devet procenata perspiracija (</a:t>
                      </a:r>
                      <a:r>
                        <a:rPr kumimoji="0" lang="vi-VN" sz="2000" b="0" i="0" u="none" strike="noStrike" cap="none" normalizeH="0" baseline="0">
                          <a:ln>
                            <a:noFill/>
                          </a:ln>
                          <a:solidFill>
                            <a:srgbClr val="333333"/>
                          </a:solidFill>
                          <a:effectLst/>
                          <a:latin typeface="Calibri Light"/>
                          <a:cs typeface="Times New Roman" pitchFamily="18" charset="0"/>
                        </a:rPr>
                        <a:t>znojenje).”</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Čestitam osvajanje medalje. Kako si uspio?</a:t>
            </a:r>
            <a:endParaRPr lang="en-CA" altLang="de-DE" sz="1400" dirty="0">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rPr>
              <a:t>Stu</a:t>
            </a:r>
            <a:r>
              <a:rPr lang="hr-HR" altLang="de-DE" sz="2400" dirty="0">
                <a:solidFill>
                  <a:srgbClr val="333333"/>
                </a:solidFill>
              </a:rPr>
              <a:t>dije pokazuju da mnogi ljudi sa </a:t>
            </a:r>
            <a:r>
              <a:rPr lang="en-US" altLang="de-DE" sz="2400" b="1" dirty="0" err="1">
                <a:solidFill>
                  <a:srgbClr val="333333"/>
                </a:solidFill>
              </a:rPr>
              <a:t>depres</a:t>
            </a:r>
            <a:r>
              <a:rPr lang="hr-HR" altLang="de-DE" sz="2400" b="1" dirty="0">
                <a:solidFill>
                  <a:srgbClr val="333333"/>
                </a:solidFill>
              </a:rPr>
              <a:t>ijom</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Skloni su da krive sebe za neuspijeh</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Skloni su da dodjeljuju drugim ljudima ili okolnostima zaslugu za uspijeh</a:t>
            </a:r>
            <a:endParaRPr lang="de-DE" altLang="de-DE" sz="2400" dirty="0">
              <a:solidFill>
                <a:srgbClr val="333333"/>
              </a:solidFill>
            </a:endParaRPr>
          </a:p>
          <a:p>
            <a:pPr lvl="0" algn="ctr" defTabSz="914400" fontAlgn="base"/>
            <a:r>
              <a:rPr lang="hr-HR" altLang="de-DE" sz="2400" dirty="0">
                <a:solidFill>
                  <a:srgbClr val="004992"/>
                </a:solidFill>
              </a:rPr>
              <a:t>Ovo može voditi niskom samopoštovanju</a:t>
            </a:r>
            <a:r>
              <a:rPr lang="en-US" altLang="de-DE"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rPr>
              <a:t>Stu</a:t>
            </a:r>
            <a:r>
              <a:rPr lang="hr-HR" altLang="de-DE" sz="2400" dirty="0">
                <a:solidFill>
                  <a:srgbClr val="333333"/>
                </a:solidFill>
              </a:rPr>
              <a:t>dije pokazuju da mnogi ljudi koji bez razloga osjećaju da ih prate i da im se prijeti </a:t>
            </a:r>
            <a:r>
              <a:rPr lang="en-US" altLang="de-DE" sz="2400" dirty="0">
                <a:solidFill>
                  <a:srgbClr val="333333"/>
                </a:solidFill>
              </a:rPr>
              <a:t>(</a:t>
            </a:r>
            <a:r>
              <a:rPr lang="hr-HR" altLang="de-DE" sz="2400" dirty="0">
                <a:solidFill>
                  <a:srgbClr val="333333"/>
                </a:solidFill>
              </a:rPr>
              <a:t>ali ne svi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Skloni su da krive druge ljude za negativne događaje i neuspijeh</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Skloni su da misle da su svi događaji izvan njihove kontrole</a:t>
            </a:r>
            <a:endParaRPr lang="en-US" altLang="de-DE" sz="2400" dirty="0">
              <a:solidFill>
                <a:srgbClr val="333333"/>
              </a:solidFill>
            </a:endParaRPr>
          </a:p>
          <a:p>
            <a:pPr lvl="0" algn="ctr" defTabSz="914400" fontAlgn="base"/>
            <a:r>
              <a:rPr lang="hr-HR" altLang="de-DE" sz="2400" dirty="0">
                <a:solidFill>
                  <a:srgbClr val="004992"/>
                </a:solidFill>
              </a:rPr>
              <a:t>Posebno prvi stil pripisivanja može dovesti do</a:t>
            </a:r>
            <a:r>
              <a:rPr lang="de-DE" altLang="de-DE" sz="2400" dirty="0">
                <a:solidFill>
                  <a:srgbClr val="004992"/>
                </a:solidFill>
              </a:rPr>
              <a:t> </a:t>
            </a:r>
            <a:r>
              <a:rPr lang="hr-HR" altLang="de-DE" sz="2400" dirty="0">
                <a:solidFill>
                  <a:srgbClr val="004992"/>
                </a:solidFill>
              </a:rPr>
              <a:t>interpersonalnih problema</a:t>
            </a:r>
            <a:r>
              <a:rPr lang="en-US" altLang="de-DE"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r-HR" altLang="de-DE" sz="3600" dirty="0">
                <a:latin typeface="+mn-lt"/>
                <a:ea typeface="+mn-ea"/>
                <a:cs typeface="+mn-cs"/>
              </a:rPr>
              <a:t>Kako pogrešna pripisivanja potpomažu pogrešna tumačenja tokom psihoze – primjeri</a:t>
            </a:r>
            <a:endParaRPr lang="en-US" altLang="de-DE" sz="3600" dirty="0">
              <a:latin typeface="+mn-lt"/>
              <a:ea typeface="+mn-ea"/>
              <a:cs typeface="+mn-cs"/>
            </a:endParaRPr>
          </a:p>
        </p:txBody>
      </p:sp>
      <p:sp>
        <p:nvSpPr>
          <p:cNvPr id="26649" name="Rechteck 1"/>
          <p:cNvSpPr>
            <a:spLocks noChangeArrowheads="1"/>
          </p:cNvSpPr>
          <p:nvPr/>
        </p:nvSpPr>
        <p:spPr bwMode="auto">
          <a:xfrm>
            <a:off x="408955" y="5871552"/>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dirty="0">
                <a:solidFill>
                  <a:srgbClr val="004992"/>
                </a:solidFill>
                <a:latin typeface="+mn-lt"/>
                <a:cs typeface="+mn-cs"/>
              </a:rPr>
              <a:t>Da li bi neko podijelio kratko licno iskustvo?</a:t>
            </a:r>
          </a:p>
        </p:txBody>
      </p:sp>
      <p:graphicFrame>
        <p:nvGraphicFramePr>
          <p:cNvPr id="7" name="Table 6"/>
          <p:cNvGraphicFramePr>
            <a:graphicFrameLocks noGrp="1"/>
          </p:cNvGraphicFramePr>
          <p:nvPr>
            <p:extLst>
              <p:ext uri="{D42A27DB-BD31-4B8C-83A1-F6EECF244321}">
                <p14:modId xmlns:p14="http://schemas.microsoft.com/office/powerpoint/2010/main" val="911923080"/>
              </p:ext>
            </p:extLst>
          </p:nvPr>
        </p:nvGraphicFramePr>
        <p:xfrm>
          <a:off x="408955" y="2203704"/>
          <a:ext cx="11376000" cy="341374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308178">
                  <a:extLst>
                    <a:ext uri="{9D8B030D-6E8A-4147-A177-3AD203B41FA5}">
                      <a16:colId xmlns:a16="http://schemas.microsoft.com/office/drawing/2014/main" val="20001"/>
                    </a:ext>
                  </a:extLst>
                </a:gridCol>
                <a:gridCol w="532732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Događaj</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Objašnjenje tokom psihoze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Druga objašnjenja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Ljudi se smiju dok pričaš.</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Pojavio si se i ljudi te ismijavaju.</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Potpuna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slučajnost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neko</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napravio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štos</a:t>
                      </a:r>
                      <a:r>
                        <a:rPr kumimoji="0" lang="en-US" sz="2000" b="0" i="0" u="none" strike="noStrike" cap="none" normalizeH="0" baseline="0" dirty="0">
                          <a:ln>
                            <a:noFill/>
                          </a:ln>
                          <a:solidFill>
                            <a:srgbClr val="333333"/>
                          </a:solidFill>
                          <a:effectLst/>
                          <a:latin typeface="Calibri Light"/>
                          <a:cs typeface="Times New Roman" pitchFamily="18" charset="0"/>
                        </a:rPr>
                        <a:t> u </a:t>
                      </a:r>
                      <a:r>
                        <a:rPr kumimoji="0" lang="en-US" sz="2000" b="0" i="0" u="none" strike="noStrike" cap="none" normalizeH="0" baseline="0" dirty="0" err="1">
                          <a:ln>
                            <a:noFill/>
                          </a:ln>
                          <a:solidFill>
                            <a:srgbClr val="333333"/>
                          </a:solidFill>
                          <a:effectLst/>
                          <a:latin typeface="Calibri Light"/>
                          <a:cs typeface="Times New Roman" pitchFamily="18" charset="0"/>
                        </a:rPr>
                        <a:t>isto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vrijeme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ljudima</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zabavan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tvoj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crni</a:t>
                      </a:r>
                      <a:r>
                        <a:rPr kumimoji="0" lang="en-US" sz="2000" b="0" i="0" u="none" strike="noStrike" cap="none" normalizeH="0" baseline="0" dirty="0">
                          <a:ln>
                            <a:noFill/>
                          </a:ln>
                          <a:solidFill>
                            <a:srgbClr val="333333"/>
                          </a:solidFill>
                          <a:effectLst/>
                          <a:latin typeface="Calibri Light"/>
                          <a:cs typeface="Times New Roman" pitchFamily="18" charset="0"/>
                        </a:rPr>
                        <a:t> humor.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Ugojio sam 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Štedljivi doktor je propisao jeftin lijek.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Sporedni efekat lijeka je moguć, ali slaba aktivnost i pogrešna ishrana takođe.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Guma na tvom biciklu je izdušena.</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Vandali; upozorenje: sledeći put ćeš ti biti povrijeđen.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Zaboravio si da napumpaš gume; ekser u gumi.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Stil Pripisivanja</a:t>
            </a:r>
            <a:br>
              <a:rPr lang="de-DE" altLang="de-DE" sz="3600">
                <a:solidFill>
                  <a:srgbClr val="004992"/>
                </a:solidFill>
                <a:latin typeface="+mn-lt"/>
                <a:ea typeface="+mn-ea"/>
                <a:cs typeface="+mn-cs"/>
              </a:rPr>
            </a:br>
            <a:r>
              <a:rPr lang="de-DE" altLang="de-DE">
                <a:solidFill>
                  <a:srgbClr val="004992"/>
                </a:solidFill>
                <a:latin typeface="+mn-lt"/>
                <a:ea typeface="+mn-ea"/>
                <a:cs typeface="+mn-cs"/>
              </a:rPr>
              <a:t>Cilj učenja današnjeg sastanka:</a:t>
            </a:r>
            <a:endParaRPr lang="en-US" altLang="de-DE" dirty="0">
              <a:solidFill>
                <a:srgbClr val="004992"/>
              </a:solidFill>
              <a:latin typeface="+mn-lt"/>
              <a:ea typeface="+mn-ea"/>
              <a:cs typeface="+mn-cs"/>
            </a:endParaRPr>
          </a:p>
        </p:txBody>
      </p:sp>
      <p:sp>
        <p:nvSpPr>
          <p:cNvPr id="27651"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hr-HR" altLang="de-DE" sz="2400" dirty="0">
                <a:solidFill>
                  <a:srgbClr val="333333"/>
                </a:solidFill>
              </a:rPr>
              <a:t>Razmišljajte o mogućim uzrocima nekog događaja</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Ne žurite da prihvatite samo jedno objašnjenje</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a:solidFill>
                  <a:srgbClr val="333333"/>
                </a:solidFill>
              </a:rPr>
              <a:t>Dis</a:t>
            </a:r>
            <a:r>
              <a:rPr lang="hr-HR" altLang="de-DE" sz="2400" dirty="0">
                <a:solidFill>
                  <a:srgbClr val="333333"/>
                </a:solidFill>
              </a:rPr>
              <a:t>kutujte o posledicama</a:t>
            </a:r>
            <a:r>
              <a:rPr lang="en-US" altLang="de-DE" sz="2400" dirty="0">
                <a:solidFill>
                  <a:srgbClr val="333333"/>
                </a:solidFill>
              </a:rPr>
              <a:t> </a:t>
            </a:r>
            <a:r>
              <a:rPr lang="hr-HR" altLang="de-DE" sz="2400" dirty="0">
                <a:solidFill>
                  <a:srgbClr val="333333"/>
                </a:solidFill>
              </a:rPr>
              <a:t>određenih</a:t>
            </a:r>
            <a:r>
              <a:rPr lang="en-US" altLang="de-DE" sz="2400" dirty="0">
                <a:solidFill>
                  <a:srgbClr val="333333"/>
                </a:solidFill>
              </a:rPr>
              <a:t> </a:t>
            </a:r>
            <a:r>
              <a:rPr lang="hr-HR" altLang="de-DE" sz="2400" dirty="0">
                <a:solidFill>
                  <a:srgbClr val="333333"/>
                </a:solidFill>
              </a:rPr>
              <a:t>pripisivanja</a:t>
            </a:r>
            <a:endParaRPr lang="en-US" altLang="de-DE" sz="2400" dirty="0">
              <a:solidFill>
                <a:srgbClr val="333333"/>
              </a:solidFill>
            </a:endParaRPr>
          </a:p>
          <a:p>
            <a:pPr eaLnBrk="1" hangingPunct="1"/>
            <a:r>
              <a:rPr lang="hr-HR" altLang="de-DE" sz="2400" dirty="0">
                <a:solidFill>
                  <a:srgbClr val="004992"/>
                </a:solidFill>
              </a:rPr>
              <a:t>Trebali bismo biti što je moguće realniji u svakodnevnom životu</a:t>
            </a:r>
            <a:r>
              <a:rPr lang="de-DE" altLang="de-DE" sz="2400" dirty="0">
                <a:solidFill>
                  <a:srgbClr val="004992"/>
                </a:solidFill>
              </a:rPr>
              <a:t>:</a:t>
            </a:r>
          </a:p>
          <a:p>
            <a:pPr eaLnBrk="1" hangingPunct="1"/>
            <a:r>
              <a:rPr lang="hr-HR" altLang="de-DE" sz="2400" dirty="0">
                <a:solidFill>
                  <a:srgbClr val="004992"/>
                </a:solidFill>
              </a:rPr>
              <a:t>Ne bismo trebali uvijek da krivimo druge zbog neuspijeha</a:t>
            </a:r>
            <a:r>
              <a:rPr lang="de-DE" altLang="de-DE" sz="2400" dirty="0">
                <a:solidFill>
                  <a:srgbClr val="004992"/>
                </a:solidFill>
              </a:rPr>
              <a:t>.</a:t>
            </a:r>
          </a:p>
          <a:p>
            <a:pPr eaLnBrk="1" hangingPunct="1"/>
            <a:r>
              <a:rPr lang="hr-HR" altLang="de-DE" sz="2400" dirty="0">
                <a:solidFill>
                  <a:srgbClr val="004992"/>
                </a:solidFill>
              </a:rPr>
              <a:t>Takođe</a:t>
            </a:r>
            <a:r>
              <a:rPr lang="de-DE" altLang="de-DE" sz="2400" dirty="0">
                <a:solidFill>
                  <a:srgbClr val="004992"/>
                </a:solidFill>
              </a:rPr>
              <a:t>, </a:t>
            </a:r>
            <a:r>
              <a:rPr lang="hr-HR" altLang="de-DE" sz="2400" dirty="0">
                <a:solidFill>
                  <a:srgbClr val="004992"/>
                </a:solidFill>
              </a:rPr>
              <a:t>ne bismo trebali</a:t>
            </a:r>
            <a:r>
              <a:rPr lang="de-DE" altLang="de-DE" sz="2400" dirty="0">
                <a:solidFill>
                  <a:srgbClr val="004992"/>
                </a:solidFill>
              </a:rPr>
              <a:t> </a:t>
            </a:r>
            <a:r>
              <a:rPr lang="hr-HR" altLang="de-DE" sz="2400" dirty="0">
                <a:solidFill>
                  <a:srgbClr val="004992"/>
                </a:solidFill>
              </a:rPr>
              <a:t>da krivimo uvijek sebe kad stvari krenu naopako</a:t>
            </a:r>
            <a:r>
              <a:rPr lang="de-DE" altLang="de-DE" sz="2400" dirty="0">
                <a:solidFill>
                  <a:srgbClr val="004992"/>
                </a:solidFill>
              </a:rPr>
              <a:t>!</a:t>
            </a:r>
            <a:endParaRPr lang="en-US" altLang="de-DE" sz="2400" dirty="0">
              <a:solidFill>
                <a:srgbClr val="004992"/>
              </a:solidFill>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Prodavač ti je vratio punu cijenu za oštećenu robu.</a:t>
            </a:r>
            <a:endParaRPr lang="de-DE" altLang="de-DE" sz="3600">
              <a:latin typeface="+mn-lt"/>
              <a:ea typeface="+mn-ea"/>
              <a:cs typeface="+mn-cs"/>
            </a:endParaRPr>
          </a:p>
        </p:txBody>
      </p:sp>
      <p:sp>
        <p:nvSpPr>
          <p:cNvPr id="28675" name="Rectangle 3"/>
          <p:cNvSpPr>
            <a:spLocks noGrp="1" noChangeArrowheads="1"/>
          </p:cNvSpPr>
          <p:nvPr>
            <p:ph idx="1"/>
          </p:nvPr>
        </p:nvSpPr>
        <p:spPr/>
        <p:txBody>
          <a:bodyPr>
            <a:noAutofit/>
          </a:bodyPr>
          <a:lstStyle/>
          <a:p>
            <a:pPr eaLnBrk="1" hangingPunct="1"/>
            <a:r>
              <a:rPr lang="hr-HR" altLang="de-DE" sz="2400" dirty="0">
                <a:solidFill>
                  <a:srgbClr val="333333"/>
                </a:solidFill>
              </a:rPr>
              <a:t>Zašto je prodavac vratio punu </a:t>
            </a:r>
            <a:r>
              <a:rPr lang="hr-HR" altLang="de-DE" sz="2400">
                <a:solidFill>
                  <a:srgbClr val="333333"/>
                </a:solidFill>
              </a:rPr>
              <a:t>cijenu</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Kad si ušao/la u sobu, svi su zaćutali.</a:t>
            </a:r>
            <a:endParaRPr lang="de-DE" altLang="de-DE" sz="3600">
              <a:latin typeface="+mn-lt"/>
              <a:ea typeface="+mn-ea"/>
              <a:cs typeface="+mn-cs"/>
            </a:endParaRPr>
          </a:p>
        </p:txBody>
      </p:sp>
      <p:sp>
        <p:nvSpPr>
          <p:cNvPr id="29699" name="Rectangle 1027"/>
          <p:cNvSpPr>
            <a:spLocks noGrp="1" noChangeArrowheads="1"/>
          </p:cNvSpPr>
          <p:nvPr>
            <p:ph idx="1"/>
          </p:nvPr>
        </p:nvSpPr>
        <p:spPr/>
        <p:txBody>
          <a:bodyPr>
            <a:noAutofit/>
          </a:bodyPr>
          <a:lstStyle/>
          <a:p>
            <a:pPr eaLnBrk="1" hangingPunct="1"/>
            <a:r>
              <a:rPr lang="hr-HR" altLang="de-DE" sz="2400" dirty="0">
                <a:solidFill>
                  <a:srgbClr val="333333"/>
                </a:solidFill>
              </a:rPr>
              <a:t>Šta je moglo da uzrokuje da ljudi prestanu da pričaju kad s</a:t>
            </a:r>
            <a:r>
              <a:rPr lang="de-DE" altLang="de-DE" sz="2400" dirty="0">
                <a:solidFill>
                  <a:srgbClr val="333333"/>
                </a:solidFill>
              </a:rPr>
              <a:t>i</a:t>
            </a:r>
            <a:r>
              <a:rPr lang="hr-HR" altLang="de-DE" sz="2400" dirty="0">
                <a:solidFill>
                  <a:srgbClr val="333333"/>
                </a:solidFill>
              </a:rPr>
              <a:t> uš</a:t>
            </a:r>
            <a:r>
              <a:rPr lang="de-DE" altLang="de-DE" sz="2400" dirty="0">
                <a:solidFill>
                  <a:srgbClr val="333333"/>
                </a:solidFill>
              </a:rPr>
              <a:t>ao/la</a:t>
            </a:r>
            <a:r>
              <a:rPr lang="hr-HR" altLang="de-DE" sz="2400" dirty="0">
                <a:solidFill>
                  <a:srgbClr val="333333"/>
                </a:solidFill>
              </a:rPr>
              <a:t> u sobu</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Neko ti je rakao da ne izgledaš dobro.</a:t>
            </a:r>
            <a:endParaRPr lang="de-DE" altLang="de-DE" sz="3600">
              <a:latin typeface="+mn-lt"/>
              <a:ea typeface="+mn-ea"/>
              <a:cs typeface="+mn-cs"/>
            </a:endParaRPr>
          </a:p>
        </p:txBody>
      </p:sp>
      <p:sp>
        <p:nvSpPr>
          <p:cNvPr id="30723" name="Rectangle 1027"/>
          <p:cNvSpPr>
            <a:spLocks noGrp="1" noChangeArrowheads="1"/>
          </p:cNvSpPr>
          <p:nvPr>
            <p:ph idx="1"/>
          </p:nvPr>
        </p:nvSpPr>
        <p:spPr>
          <a:noFill/>
        </p:spPr>
        <p:txBody>
          <a:bodyPr>
            <a:noAutofit/>
          </a:bodyPr>
          <a:lstStyle/>
          <a:p>
            <a:pPr eaLnBrk="1" hangingPunct="1"/>
            <a:r>
              <a:rPr lang="hr-HR" altLang="de-DE" sz="2400" dirty="0">
                <a:solidFill>
                  <a:srgbClr val="333333"/>
                </a:solidFill>
              </a:rPr>
              <a:t>Šta je natjeralo ovu osobu da ovo </a:t>
            </a:r>
            <a:r>
              <a:rPr lang="hr-HR" altLang="de-DE" sz="2400">
                <a:solidFill>
                  <a:srgbClr val="333333"/>
                </a:solidFill>
              </a:rPr>
              <a:t>kaže</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Pao/la si na ispitu.</a:t>
            </a:r>
            <a:endParaRPr lang="de-DE" altLang="de-DE" sz="3600">
              <a:latin typeface="+mn-lt"/>
              <a:ea typeface="+mn-ea"/>
              <a:cs typeface="+mn-cs"/>
            </a:endParaRPr>
          </a:p>
        </p:txBody>
      </p:sp>
      <p:sp>
        <p:nvSpPr>
          <p:cNvPr id="31747"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s</a:t>
            </a:r>
            <a:r>
              <a:rPr lang="de-DE" altLang="de-DE" sz="2400" dirty="0">
                <a:solidFill>
                  <a:srgbClr val="333333"/>
                </a:solidFill>
              </a:rPr>
              <a:t>i</a:t>
            </a:r>
            <a:r>
              <a:rPr lang="hr-HR" altLang="de-DE" sz="2400" dirty="0">
                <a:solidFill>
                  <a:srgbClr val="333333"/>
                </a:solidFill>
              </a:rPr>
              <a:t> pa</a:t>
            </a:r>
            <a:r>
              <a:rPr lang="de-DE" altLang="de-DE" sz="2400" dirty="0">
                <a:solidFill>
                  <a:srgbClr val="333333"/>
                </a:solidFill>
              </a:rPr>
              <a:t>o/la</a:t>
            </a:r>
            <a:r>
              <a:rPr lang="hr-HR" altLang="de-DE" sz="2400" dirty="0">
                <a:solidFill>
                  <a:srgbClr val="333333"/>
                </a:solidFill>
              </a:rPr>
              <a:t> ispit</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400" fontAlgn="base"/>
            <a:r>
              <a:rPr lang="hr-HR" altLang="de-DE" sz="2400">
                <a:solidFill>
                  <a:srgbClr val="333333"/>
                </a:solidFill>
              </a:rPr>
              <a:t>Šta je moglo dovesti do ove situacije</a:t>
            </a:r>
            <a:r>
              <a:rPr lang="en-US" altLang="de-DE" sz="2400" dirty="0">
                <a:solidFill>
                  <a:srgbClr val="333333"/>
                </a:solidFill>
              </a:rPr>
              <a:t>?</a:t>
            </a:r>
            <a:endParaRPr lang="en-US" sz="2400" dirty="0"/>
          </a:p>
        </p:txBody>
      </p:sp>
      <p:sp>
        <p:nvSpPr>
          <p:cNvPr id="3277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Dajte neke lične primjere!</a:t>
            </a:r>
            <a:endParaRPr lang="de-DE" altLang="de-DE" sz="3600">
              <a:latin typeface="+mn-lt"/>
              <a:ea typeface="+mn-ea"/>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ti kaže da nisi dobra osoba.</a:t>
            </a:r>
            <a:endParaRPr lang="en-US" altLang="de-DE" sz="3600" dirty="0">
              <a:latin typeface="+mn-lt"/>
              <a:ea typeface="+mn-ea"/>
              <a:cs typeface="+mn-cs"/>
            </a:endParaRPr>
          </a:p>
        </p:txBody>
      </p:sp>
      <p:sp>
        <p:nvSpPr>
          <p:cNvPr id="33794" name="Rectangle 2"/>
          <p:cNvSpPr>
            <a:spLocks noGrp="1" noChangeArrowheads="1"/>
          </p:cNvSpPr>
          <p:nvPr>
            <p:ph idx="1"/>
          </p:nvPr>
        </p:nvSpPr>
        <p:spPr/>
        <p:txBody>
          <a:bodyPr>
            <a:noAutofit/>
          </a:bodyPr>
          <a:lstStyle/>
          <a:p>
            <a:pPr eaLnBrk="1" hangingPunct="1"/>
            <a:r>
              <a:rPr lang="de-DE" altLang="de-DE" sz="2400" b="1">
                <a:solidFill>
                  <a:srgbClr val="004992"/>
                </a:solidFill>
              </a:rPr>
              <a:t>R</a:t>
            </a:r>
            <a:r>
              <a:rPr lang="hr-HR" altLang="de-DE" sz="2400" b="1">
                <a:solidFill>
                  <a:srgbClr val="004992"/>
                </a:solidFill>
              </a:rPr>
              <a:t>azlozi</a:t>
            </a:r>
            <a:r>
              <a:rPr lang="de-DE" altLang="de-DE" sz="2400" b="1">
                <a:solidFill>
                  <a:srgbClr val="004992"/>
                </a:solidFill>
              </a:rPr>
              <a:t>...</a:t>
            </a:r>
          </a:p>
          <a:p>
            <a:pPr eaLnBrk="1" hangingPunct="1"/>
            <a:r>
              <a:rPr lang="de-DE" altLang="de-DE" sz="2400">
                <a:solidFill>
                  <a:srgbClr val="333333"/>
                </a:solidFill>
              </a:rPr>
              <a:t>...t</a:t>
            </a:r>
            <a:r>
              <a:rPr lang="hr-HR" altLang="de-DE" sz="2400">
                <a:solidFill>
                  <a:srgbClr val="333333"/>
                </a:solidFill>
              </a:rPr>
              <a:t>i lično</a:t>
            </a:r>
            <a:endParaRPr lang="de-DE" altLang="de-DE" sz="2400">
              <a:solidFill>
                <a:srgbClr val="333333"/>
              </a:solidFill>
            </a:endParaRPr>
          </a:p>
          <a:p>
            <a:pPr eaLnBrk="1" hangingPunct="1"/>
            <a:r>
              <a:rPr lang="de-DE" altLang="de-DE" sz="2400">
                <a:solidFill>
                  <a:srgbClr val="333333"/>
                </a:solidFill>
              </a:rPr>
              <a:t>...</a:t>
            </a:r>
            <a:r>
              <a:rPr lang="hr-HR" altLang="de-DE" sz="2400">
                <a:solidFill>
                  <a:srgbClr val="333333"/>
                </a:solidFill>
              </a:rPr>
              <a:t>drugi</a:t>
            </a:r>
            <a:r>
              <a:rPr lang="de-DE" altLang="de-DE" sz="2400">
                <a:solidFill>
                  <a:srgbClr val="333333"/>
                </a:solidFill>
              </a:rPr>
              <a:t> 	</a:t>
            </a:r>
          </a:p>
          <a:p>
            <a:pPr eaLnBrk="1" hangingPunct="1"/>
            <a:r>
              <a:rPr lang="de-DE" altLang="de-DE" sz="2400">
                <a:solidFill>
                  <a:srgbClr val="333333"/>
                </a:solidFill>
              </a:rPr>
              <a:t>...</a:t>
            </a:r>
            <a:r>
              <a:rPr lang="hr-HR" altLang="de-DE" sz="2400">
                <a:solidFill>
                  <a:srgbClr val="333333"/>
                </a:solidFill>
              </a:rPr>
              <a:t>okolnosti</a:t>
            </a:r>
            <a:r>
              <a:rPr lang="de-DE" altLang="de-DE" sz="2400">
                <a:solidFill>
                  <a:srgbClr val="333333"/>
                </a:solidFill>
              </a:rPr>
              <a:t>/</a:t>
            </a:r>
            <a:r>
              <a:rPr lang="hr-HR" altLang="de-DE" sz="2400">
                <a:solidFill>
                  <a:srgbClr val="333333"/>
                </a:solidFill>
              </a:rPr>
              <a:t>slučajnost-</a:t>
            </a:r>
            <a:endParaRPr lang="en-US" altLang="de-DE" sz="240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031"/>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ti kaže da nisi dobra osoba.</a:t>
            </a:r>
            <a:endParaRPr lang="en-US"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a:lnSpc>
                <a:spcPct val="100000"/>
              </a:lnSpc>
              <a:spcBef>
                <a:spcPts val="1200"/>
              </a:spcBef>
            </a:pPr>
            <a:r>
              <a:rPr lang="en-US" altLang="de-DE" b="1" dirty="0">
                <a:solidFill>
                  <a:srgbClr val="004992"/>
                </a:solidFill>
              </a:rPr>
              <a:t>R</a:t>
            </a:r>
            <a:r>
              <a:rPr lang="hr-HR" altLang="de-DE" b="1" dirty="0">
                <a:solidFill>
                  <a:srgbClr val="004992"/>
                </a:solidFill>
              </a:rPr>
              <a:t>azlozi</a:t>
            </a:r>
            <a:r>
              <a:rPr lang="en-US" altLang="de-DE" b="1" dirty="0">
                <a:solidFill>
                  <a:srgbClr val="004992"/>
                </a:solidFill>
              </a:rPr>
              <a:t>...</a:t>
            </a:r>
          </a:p>
          <a:p>
            <a:pPr lvl="0" defTabSz="914400"/>
            <a:r>
              <a:rPr lang="en-US" altLang="de-DE" b="1" dirty="0">
                <a:solidFill>
                  <a:srgbClr val="004992"/>
                </a:solidFill>
              </a:rPr>
              <a:t>... </a:t>
            </a:r>
            <a:r>
              <a:rPr lang="hr-HR" altLang="de-DE" b="1" dirty="0">
                <a:solidFill>
                  <a:srgbClr val="004992"/>
                </a:solidFill>
              </a:rPr>
              <a:t>ja lično</a:t>
            </a:r>
            <a:r>
              <a:rPr lang="en-US" altLang="de-DE" b="1" dirty="0">
                <a:solidFill>
                  <a:srgbClr val="004992"/>
                </a:solidFill>
              </a:rPr>
              <a:t>:</a:t>
            </a:r>
          </a:p>
          <a:p>
            <a:pPr marL="285750" lvl="0" indent="-285750" defTabSz="914400">
              <a:spcBef>
                <a:spcPts val="0"/>
              </a:spcBef>
              <a:buClr>
                <a:srgbClr val="333333"/>
              </a:buClr>
              <a:buFont typeface="WingDings"/>
              <a:buChar char=""/>
            </a:pPr>
            <a:r>
              <a:rPr lang="en-US" altLang="de-DE">
                <a:solidFill>
                  <a:srgbClr val="333333"/>
                </a:solidFill>
              </a:rPr>
              <a:t>“</a:t>
            </a:r>
            <a:r>
              <a:rPr lang="hr-HR" altLang="de-DE">
                <a:solidFill>
                  <a:srgbClr val="333333"/>
                </a:solidFill>
              </a:rPr>
              <a:t>Na </a:t>
            </a:r>
            <a:r>
              <a:rPr lang="hr-HR" altLang="de-DE" dirty="0">
                <a:solidFill>
                  <a:srgbClr val="333333"/>
                </a:solidFill>
              </a:rPr>
              <a:t>nesreću</a:t>
            </a:r>
            <a:r>
              <a:rPr lang="de-DE" altLang="de-DE" dirty="0">
                <a:solidFill>
                  <a:srgbClr val="333333"/>
                </a:solidFill>
              </a:rPr>
              <a:t>, </a:t>
            </a:r>
            <a:r>
              <a:rPr lang="hr-HR" altLang="de-DE" dirty="0">
                <a:solidFill>
                  <a:srgbClr val="333333"/>
                </a:solidFill>
              </a:rPr>
              <a:t>stalno krivim sebe</a:t>
            </a:r>
            <a:r>
              <a:rPr lang="en-US" altLang="de-DE" dirty="0">
                <a:solidFill>
                  <a:srgbClr val="333333"/>
                </a:solidFill>
              </a:rPr>
              <a:t>. </a:t>
            </a:r>
            <a:r>
              <a:rPr lang="hr-HR" altLang="de-DE" dirty="0">
                <a:solidFill>
                  <a:srgbClr val="333333"/>
                </a:solidFill>
              </a:rPr>
              <a:t>Kao da je prisutna neka vrsta skrivene mržnje prema </a:t>
            </a:r>
            <a:r>
              <a:rPr lang="hr-HR" altLang="de-DE">
                <a:solidFill>
                  <a:srgbClr val="333333"/>
                </a:solidFill>
              </a:rPr>
              <a:t>sebi</a:t>
            </a:r>
            <a:r>
              <a:rPr lang="en-US" altLang="de-DE">
                <a:solidFill>
                  <a:srgbClr val="333333"/>
                </a:solidFill>
              </a:rPr>
              <a:t>.”</a:t>
            </a:r>
            <a:endParaRPr lang="en-US" altLang="de-DE" dirty="0">
              <a:solidFill>
                <a:srgbClr val="333333"/>
              </a:solidFill>
            </a:endParaRPr>
          </a:p>
          <a:p>
            <a:pPr marL="285750" lvl="0" indent="-285750" defTabSz="914400">
              <a:spcBef>
                <a:spcPts val="0"/>
              </a:spcBef>
              <a:buClr>
                <a:srgbClr val="333333"/>
              </a:buClr>
              <a:buFont typeface="WingDings"/>
              <a:buChar char=""/>
            </a:pPr>
            <a:r>
              <a:rPr lang="en-US" altLang="de-DE">
                <a:solidFill>
                  <a:srgbClr val="333333"/>
                </a:solidFill>
              </a:rPr>
              <a:t>“</a:t>
            </a:r>
            <a:r>
              <a:rPr lang="hr-HR" altLang="de-DE">
                <a:solidFill>
                  <a:srgbClr val="333333"/>
                </a:solidFill>
              </a:rPr>
              <a:t>Poludjeću</a:t>
            </a:r>
            <a:r>
              <a:rPr lang="en-US" altLang="de-DE">
                <a:solidFill>
                  <a:srgbClr val="333333"/>
                </a:solidFill>
              </a:rPr>
              <a:t>.”</a:t>
            </a:r>
            <a:endParaRPr lang="en-US" altLang="de-DE" dirty="0">
              <a:solidFill>
                <a:srgbClr val="333333"/>
              </a:solidFill>
            </a:endParaRPr>
          </a:p>
          <a:p>
            <a:pPr marL="285750" lvl="0" indent="-285750" defTabSz="914400">
              <a:spcBef>
                <a:spcPts val="0"/>
              </a:spcBef>
              <a:buClr>
                <a:srgbClr val="333333"/>
              </a:buClr>
              <a:buFont typeface="WingDings"/>
              <a:buChar char=""/>
            </a:pPr>
            <a:r>
              <a:rPr lang="en-US" altLang="de-DE">
                <a:solidFill>
                  <a:srgbClr val="333333"/>
                </a:solidFill>
              </a:rPr>
              <a:t>“I</a:t>
            </a:r>
            <a:r>
              <a:rPr lang="hr-HR" altLang="de-DE" dirty="0">
                <a:solidFill>
                  <a:srgbClr val="333333"/>
                </a:solidFill>
              </a:rPr>
              <a:t>zgleda</a:t>
            </a:r>
            <a:r>
              <a:rPr lang="en-US" altLang="de-DE" dirty="0">
                <a:solidFill>
                  <a:srgbClr val="333333"/>
                </a:solidFill>
              </a:rPr>
              <a:t> </a:t>
            </a:r>
            <a:r>
              <a:rPr lang="hr-HR" altLang="de-DE" i="1" dirty="0">
                <a:solidFill>
                  <a:srgbClr val="333333"/>
                </a:solidFill>
              </a:rPr>
              <a:t>kao da neko drugi</a:t>
            </a:r>
            <a:r>
              <a:rPr lang="en-US" altLang="de-DE" dirty="0">
                <a:solidFill>
                  <a:srgbClr val="333333"/>
                </a:solidFill>
              </a:rPr>
              <a:t> </a:t>
            </a:r>
            <a:r>
              <a:rPr lang="hr-HR" altLang="de-DE" dirty="0">
                <a:solidFill>
                  <a:srgbClr val="333333"/>
                </a:solidFill>
              </a:rPr>
              <a:t>misli</a:t>
            </a:r>
            <a:r>
              <a:rPr lang="en-US" altLang="de-DE" dirty="0">
                <a:solidFill>
                  <a:srgbClr val="333333"/>
                </a:solidFill>
              </a:rPr>
              <a:t> . </a:t>
            </a:r>
            <a:r>
              <a:rPr lang="hr-HR" altLang="de-DE" dirty="0">
                <a:solidFill>
                  <a:srgbClr val="333333"/>
                </a:solidFill>
              </a:rPr>
              <a:t>Ali znam da su to moje vlastite </a:t>
            </a:r>
            <a:r>
              <a:rPr lang="hr-HR" altLang="de-DE">
                <a:solidFill>
                  <a:srgbClr val="333333"/>
                </a:solidFill>
              </a:rPr>
              <a:t>misli</a:t>
            </a:r>
            <a:r>
              <a:rPr lang="en-US" altLang="de-DE">
                <a:solidFill>
                  <a:srgbClr val="333333"/>
                </a:solidFill>
              </a:rPr>
              <a:t>.”</a:t>
            </a:r>
            <a:endParaRPr lang="en-US" altLang="de-DE" dirty="0">
              <a:solidFill>
                <a:srgbClr val="333333"/>
              </a:solidFill>
            </a:endParaRPr>
          </a:p>
          <a:p>
            <a:pPr lvl="0" defTabSz="914400">
              <a:buClr>
                <a:srgbClr val="333333"/>
              </a:buClr>
            </a:pPr>
            <a:r>
              <a:rPr lang="en-US" altLang="de-DE" b="1" dirty="0">
                <a:solidFill>
                  <a:srgbClr val="004992"/>
                </a:solidFill>
              </a:rPr>
              <a:t>... </a:t>
            </a:r>
            <a:r>
              <a:rPr lang="hr-HR" altLang="de-DE" b="1" dirty="0">
                <a:solidFill>
                  <a:srgbClr val="004992"/>
                </a:solidFill>
              </a:rPr>
              <a:t>drugi ljudi</a:t>
            </a:r>
            <a:r>
              <a:rPr lang="en-US" altLang="de-DE" b="1" dirty="0">
                <a:solidFill>
                  <a:srgbClr val="004992"/>
                </a:solidFill>
              </a:rPr>
              <a:t>:</a:t>
            </a:r>
          </a:p>
          <a:p>
            <a:pPr marL="285750" lvl="0" indent="-285750" defTabSz="914400">
              <a:spcBef>
                <a:spcPts val="0"/>
              </a:spcBef>
              <a:buClr>
                <a:srgbClr val="333333"/>
              </a:buClr>
              <a:buFont typeface="WingDings"/>
              <a:buChar char=""/>
            </a:pPr>
            <a:r>
              <a:rPr lang="en-US" altLang="de-DE">
                <a:solidFill>
                  <a:srgbClr val="333333"/>
                </a:solidFill>
              </a:rPr>
              <a:t>“</a:t>
            </a:r>
            <a:r>
              <a:rPr lang="hr-HR" altLang="de-DE">
                <a:solidFill>
                  <a:srgbClr val="333333"/>
                </a:solidFill>
              </a:rPr>
              <a:t>Nešto </a:t>
            </a:r>
            <a:r>
              <a:rPr lang="hr-HR" altLang="de-DE" dirty="0">
                <a:solidFill>
                  <a:srgbClr val="333333"/>
                </a:solidFill>
              </a:rPr>
              <a:t>je stavljeno u moj </a:t>
            </a:r>
            <a:r>
              <a:rPr lang="hr-HR" altLang="de-DE">
                <a:solidFill>
                  <a:srgbClr val="333333"/>
                </a:solidFill>
              </a:rPr>
              <a:t>mozak</a:t>
            </a:r>
            <a:r>
              <a:rPr lang="en-US" altLang="de-DE">
                <a:solidFill>
                  <a:srgbClr val="333333"/>
                </a:solidFill>
              </a:rPr>
              <a:t>.”</a:t>
            </a:r>
            <a:endParaRPr lang="en-US" altLang="de-DE" dirty="0">
              <a:solidFill>
                <a:srgbClr val="333333"/>
              </a:solidFill>
            </a:endParaRPr>
          </a:p>
          <a:p>
            <a:pPr marL="285750" lvl="0" indent="-285750" defTabSz="914400">
              <a:spcBef>
                <a:spcPts val="0"/>
              </a:spcBef>
              <a:buClr>
                <a:srgbClr val="333333"/>
              </a:buClr>
              <a:buFont typeface="WingDings"/>
              <a:buChar char=""/>
            </a:pPr>
            <a:r>
              <a:rPr lang="en-US" altLang="de-DE">
                <a:solidFill>
                  <a:srgbClr val="333333"/>
                </a:solidFill>
              </a:rPr>
              <a:t>“</a:t>
            </a:r>
            <a:r>
              <a:rPr lang="hr-HR" altLang="de-DE">
                <a:solidFill>
                  <a:srgbClr val="333333"/>
                </a:solidFill>
              </a:rPr>
              <a:t>Ne </a:t>
            </a:r>
            <a:r>
              <a:rPr lang="hr-HR" altLang="de-DE" dirty="0">
                <a:solidFill>
                  <a:srgbClr val="333333"/>
                </a:solidFill>
              </a:rPr>
              <a:t>znam kako se to dogodilo</a:t>
            </a:r>
            <a:r>
              <a:rPr lang="en-US" altLang="de-DE" dirty="0">
                <a:solidFill>
                  <a:srgbClr val="333333"/>
                </a:solidFill>
              </a:rPr>
              <a:t>, </a:t>
            </a:r>
            <a:r>
              <a:rPr lang="hr-HR" altLang="de-DE" dirty="0">
                <a:solidFill>
                  <a:srgbClr val="333333"/>
                </a:solidFill>
              </a:rPr>
              <a:t>ali neko drugi je preuzeo kontrolu nad mojim </a:t>
            </a:r>
            <a:r>
              <a:rPr lang="hr-HR" altLang="de-DE">
                <a:solidFill>
                  <a:srgbClr val="333333"/>
                </a:solidFill>
              </a:rPr>
              <a:t>mislima</a:t>
            </a:r>
            <a:r>
              <a:rPr lang="en-US" altLang="de-DE">
                <a:solidFill>
                  <a:srgbClr val="333333"/>
                </a:solidFill>
              </a:rPr>
              <a:t> .”</a:t>
            </a:r>
            <a:endParaRPr lang="en-US" altLang="de-DE" dirty="0">
              <a:solidFill>
                <a:srgbClr val="333333"/>
              </a:solidFill>
            </a:endParaRPr>
          </a:p>
          <a:p>
            <a:pPr lvl="0" defTabSz="914400">
              <a:buClr>
                <a:srgbClr val="333333"/>
              </a:buClr>
            </a:pPr>
            <a:r>
              <a:rPr lang="en-US" altLang="de-DE" b="1" dirty="0">
                <a:solidFill>
                  <a:srgbClr val="004992"/>
                </a:solidFill>
              </a:rPr>
              <a:t>... </a:t>
            </a:r>
            <a:r>
              <a:rPr lang="hr-HR" altLang="de-DE" b="1" dirty="0">
                <a:solidFill>
                  <a:srgbClr val="004992"/>
                </a:solidFill>
              </a:rPr>
              <a:t>okolnosti</a:t>
            </a:r>
            <a:r>
              <a:rPr lang="en-US" altLang="de-DE" b="1" dirty="0">
                <a:solidFill>
                  <a:srgbClr val="004992"/>
                </a:solidFill>
              </a:rPr>
              <a:t>/</a:t>
            </a:r>
            <a:r>
              <a:rPr lang="hr-HR" altLang="de-DE" b="1" dirty="0">
                <a:solidFill>
                  <a:srgbClr val="004992"/>
                </a:solidFill>
              </a:rPr>
              <a:t>slučajnost</a:t>
            </a:r>
            <a:r>
              <a:rPr lang="en-US" altLang="de-DE" b="1" dirty="0">
                <a:solidFill>
                  <a:srgbClr val="004992"/>
                </a:solidFill>
              </a:rPr>
              <a:t>:</a:t>
            </a:r>
          </a:p>
          <a:p>
            <a:pPr marL="285750" lvl="0" indent="-285750" defTabSz="914400">
              <a:spcBef>
                <a:spcPts val="0"/>
              </a:spcBef>
              <a:buClr>
                <a:srgbClr val="333333"/>
              </a:buClr>
              <a:buFont typeface="WingDings"/>
              <a:buChar char=""/>
            </a:pPr>
            <a:r>
              <a:rPr lang="en-US" altLang="de-DE">
                <a:solidFill>
                  <a:srgbClr val="333333"/>
                </a:solidFill>
              </a:rPr>
              <a:t>“</a:t>
            </a:r>
            <a:r>
              <a:rPr lang="hr-HR" altLang="de-DE">
                <a:solidFill>
                  <a:srgbClr val="333333"/>
                </a:solidFill>
              </a:rPr>
              <a:t>Pod </a:t>
            </a:r>
            <a:r>
              <a:rPr lang="hr-HR" altLang="de-DE" dirty="0">
                <a:solidFill>
                  <a:srgbClr val="333333"/>
                </a:solidFill>
              </a:rPr>
              <a:t>stresom sam ovih dana</a:t>
            </a:r>
            <a:r>
              <a:rPr lang="en-US" altLang="de-DE" dirty="0">
                <a:solidFill>
                  <a:srgbClr val="333333"/>
                </a:solidFill>
              </a:rPr>
              <a:t>. </a:t>
            </a:r>
            <a:r>
              <a:rPr lang="hr-HR" altLang="de-DE" dirty="0">
                <a:solidFill>
                  <a:srgbClr val="333333"/>
                </a:solidFill>
              </a:rPr>
              <a:t>Zato sve doživljavam intezivnije uključujući moje </a:t>
            </a:r>
            <a:r>
              <a:rPr lang="hr-HR" altLang="de-DE">
                <a:solidFill>
                  <a:srgbClr val="333333"/>
                </a:solidFill>
              </a:rPr>
              <a:t>misli</a:t>
            </a:r>
            <a:r>
              <a:rPr lang="en-US" altLang="de-DE">
                <a:solidFill>
                  <a:srgbClr val="333333"/>
                </a:solidFill>
              </a:rPr>
              <a:t>.”</a:t>
            </a:r>
            <a:endParaRPr lang="en-US" altLang="de-DE" dirty="0">
              <a:solidFill>
                <a:srgbClr val="333333"/>
              </a:solidFill>
            </a:endParaRPr>
          </a:p>
          <a:p>
            <a:pPr marL="285750" lvl="0" indent="-285750" defTabSz="914400">
              <a:spcBef>
                <a:spcPts val="0"/>
              </a:spcBef>
              <a:buClr>
                <a:srgbClr val="333333"/>
              </a:buClr>
              <a:buFont typeface="WingDings"/>
              <a:buChar char=""/>
            </a:pPr>
            <a:r>
              <a:rPr lang="en-US" altLang="de-DE">
                <a:solidFill>
                  <a:srgbClr val="333333"/>
                </a:solidFill>
              </a:rPr>
              <a:t>“</a:t>
            </a:r>
            <a:r>
              <a:rPr lang="hr-HR" altLang="de-DE">
                <a:solidFill>
                  <a:srgbClr val="333333"/>
                </a:solidFill>
              </a:rPr>
              <a:t>U </a:t>
            </a:r>
            <a:r>
              <a:rPr lang="hr-HR" altLang="de-DE" dirty="0">
                <a:solidFill>
                  <a:srgbClr val="333333"/>
                </a:solidFill>
              </a:rPr>
              <a:t>mojim ušima odzvanja jer sam slušao</a:t>
            </a:r>
            <a:r>
              <a:rPr lang="en-US" altLang="de-DE" dirty="0">
                <a:solidFill>
                  <a:srgbClr val="333333"/>
                </a:solidFill>
              </a:rPr>
              <a:t> </a:t>
            </a:r>
            <a:r>
              <a:rPr lang="hr-HR" altLang="de-DE" dirty="0">
                <a:solidFill>
                  <a:srgbClr val="333333"/>
                </a:solidFill>
              </a:rPr>
              <a:t>hard rok </a:t>
            </a:r>
            <a:r>
              <a:rPr lang="hr-HR" altLang="de-DE">
                <a:solidFill>
                  <a:srgbClr val="333333"/>
                </a:solidFill>
              </a:rPr>
              <a:t>pjesmu</a:t>
            </a:r>
            <a:r>
              <a:rPr lang="en-US" altLang="de-DE">
                <a:solidFill>
                  <a:srgbClr val="333333"/>
                </a:solidFill>
              </a:rPr>
              <a:t>.”</a:t>
            </a:r>
            <a:endParaRPr lang="en-US"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04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ti kaže da nisi dobra osoba.</a:t>
            </a:r>
            <a:endParaRPr lang="en-US" altLang="de-DE" sz="3600" dirty="0">
              <a:latin typeface="+mn-lt"/>
              <a:ea typeface="+mn-ea"/>
              <a:cs typeface="+mn-cs"/>
            </a:endParaRPr>
          </a:p>
        </p:txBody>
      </p:sp>
      <p:sp>
        <p:nvSpPr>
          <p:cNvPr id="230402" name="Rectangle 2"/>
          <p:cNvSpPr>
            <a:spLocks noGrp="1" noChangeArrowheads="1"/>
          </p:cNvSpPr>
          <p:nvPr>
            <p:ph idx="1"/>
          </p:nvPr>
        </p:nvSpPr>
        <p:spPr/>
        <p:txBody>
          <a:bodyPr>
            <a:noAutofit/>
          </a:bodyPr>
          <a:lstStyle/>
          <a:p>
            <a:pPr eaLnBrk="1" hangingPunct="1">
              <a:defRPr/>
            </a:pPr>
            <a:r>
              <a:rPr lang="de-DE" sz="2400" b="1" dirty="0">
                <a:solidFill>
                  <a:srgbClr val="004992"/>
                </a:solidFill>
              </a:rPr>
              <a:t>Ps</a:t>
            </a:r>
            <a:r>
              <a:rPr lang="hr-HR" sz="2400" b="1" dirty="0">
                <a:solidFill>
                  <a:srgbClr val="004992"/>
                </a:solidFill>
              </a:rPr>
              <a:t>ihoza: unutrašnji glas je povezan sa</a:t>
            </a:r>
            <a:r>
              <a:rPr lang="de-DE" sz="2400" b="1" dirty="0">
                <a:solidFill>
                  <a:srgbClr val="004992"/>
                </a:solidFill>
              </a:rPr>
              <a:t> </a:t>
            </a:r>
            <a:r>
              <a:rPr lang="hr-HR" sz="2400" b="1" dirty="0">
                <a:solidFill>
                  <a:srgbClr val="004992"/>
                </a:solidFill>
              </a:rPr>
              <a:t>drugim osobama</a:t>
            </a:r>
            <a:r>
              <a:rPr lang="de-DE" sz="2400" b="1" dirty="0">
                <a:solidFill>
                  <a:srgbClr val="004992"/>
                </a:solidFill>
              </a:rPr>
              <a:t>/</a:t>
            </a:r>
            <a:r>
              <a:rPr lang="hr-HR" sz="2400" b="1" dirty="0">
                <a:solidFill>
                  <a:srgbClr val="004992"/>
                </a:solidFill>
              </a:rPr>
              <a:t>moćima</a:t>
            </a:r>
            <a:r>
              <a:rPr lang="de-DE" sz="2400" b="1" dirty="0">
                <a:solidFill>
                  <a:srgbClr val="004992"/>
                </a:solidFill>
              </a:rPr>
              <a:t>:</a:t>
            </a:r>
          </a:p>
          <a:p>
            <a:pPr marL="342900" indent="-342900" eaLnBrk="1" hangingPunct="1">
              <a:buClr>
                <a:srgbClr val="333333"/>
              </a:buClr>
              <a:buFont typeface="WingDings"/>
              <a:buChar char=""/>
              <a:defRPr/>
            </a:pPr>
            <a:r>
              <a:rPr lang="en-US" sz="2400">
                <a:solidFill>
                  <a:srgbClr val="333333"/>
                </a:solidFill>
              </a:rPr>
              <a:t>“</a:t>
            </a:r>
            <a:r>
              <a:rPr lang="hr-HR" sz="2400">
                <a:solidFill>
                  <a:srgbClr val="333333"/>
                </a:solidFill>
              </a:rPr>
              <a:t>Nešto </a:t>
            </a:r>
            <a:r>
              <a:rPr lang="hr-HR" sz="2400" dirty="0">
                <a:solidFill>
                  <a:srgbClr val="333333"/>
                </a:solidFill>
              </a:rPr>
              <a:t>mi je implantirano u </a:t>
            </a:r>
            <a:r>
              <a:rPr lang="hr-HR" sz="2400">
                <a:solidFill>
                  <a:srgbClr val="333333"/>
                </a:solidFill>
              </a:rPr>
              <a:t>mozak</a:t>
            </a:r>
            <a:r>
              <a:rPr lang="de-DE" sz="2400">
                <a:solidFill>
                  <a:srgbClr val="333333"/>
                </a:solidFill>
              </a:rPr>
              <a:t>.</a:t>
            </a:r>
            <a:r>
              <a:rPr lang="en-US" sz="240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en-US" sz="2400">
                <a:solidFill>
                  <a:srgbClr val="333333"/>
                </a:solidFill>
              </a:rPr>
              <a:t>“</a:t>
            </a:r>
            <a:r>
              <a:rPr lang="hr-HR" sz="2400">
                <a:solidFill>
                  <a:srgbClr val="333333"/>
                </a:solidFill>
              </a:rPr>
              <a:t>Ne </a:t>
            </a:r>
            <a:r>
              <a:rPr lang="hr-HR" sz="2400" dirty="0">
                <a:solidFill>
                  <a:srgbClr val="333333"/>
                </a:solidFill>
              </a:rPr>
              <a:t>znam kako se to moglo dogoditi</a:t>
            </a:r>
            <a:r>
              <a:rPr lang="de-DE" sz="2400" dirty="0">
                <a:solidFill>
                  <a:srgbClr val="333333"/>
                </a:solidFill>
              </a:rPr>
              <a:t>, </a:t>
            </a:r>
            <a:r>
              <a:rPr lang="hr-HR" sz="2400" dirty="0">
                <a:solidFill>
                  <a:srgbClr val="333333"/>
                </a:solidFill>
              </a:rPr>
              <a:t>ali neko drugi je preuzeo kontrolu nad mojim </a:t>
            </a:r>
            <a:r>
              <a:rPr lang="hr-HR" sz="2400">
                <a:solidFill>
                  <a:srgbClr val="333333"/>
                </a:solidFill>
              </a:rPr>
              <a:t>mislima</a:t>
            </a:r>
            <a:r>
              <a:rPr lang="de-DE" sz="2400">
                <a:solidFill>
                  <a:srgbClr val="333333"/>
                </a:solidFill>
              </a:rPr>
              <a:t>.</a:t>
            </a:r>
            <a:r>
              <a:rPr lang="en-US" sz="2400">
                <a:solidFill>
                  <a:srgbClr val="333333"/>
                </a:solidFill>
              </a:rPr>
              <a:t>”</a:t>
            </a:r>
            <a:endParaRPr lang="de-DE" sz="2400" dirty="0">
              <a:solidFill>
                <a:srgbClr val="333333"/>
              </a:solidFill>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Čuti glasove</a:t>
            </a:r>
            <a:br>
              <a:rPr lang="en-US" sz="3600">
                <a:solidFill>
                  <a:srgbClr val="004992"/>
                </a:solidFill>
                <a:latin typeface="+mn-lt"/>
                <a:ea typeface="+mn-ea"/>
                <a:cs typeface="+mn-cs"/>
              </a:rPr>
            </a:br>
            <a:r>
              <a:rPr lang="en-US">
                <a:solidFill>
                  <a:srgbClr val="004992"/>
                </a:solidFill>
                <a:latin typeface="+mn-lt"/>
                <a:ea typeface="+mn-ea"/>
                <a:cs typeface="+mn-cs"/>
              </a:rPr>
              <a:t>Naše misli ili upravljanje iz daljine?</a:t>
            </a:r>
            <a:br>
              <a:rPr lang="en-US" sz="3600">
                <a:solidFill>
                  <a:srgbClr val="004992"/>
                </a:solidFill>
                <a:latin typeface="+mn-lt"/>
                <a:ea typeface="+mn-ea"/>
                <a:cs typeface="+mn-cs"/>
              </a:rPr>
            </a:br>
            <a:r>
              <a:rPr lang="en-US">
                <a:solidFill>
                  <a:srgbClr val="004992"/>
                </a:solidFill>
                <a:latin typeface="+mn-lt"/>
                <a:ea typeface="+mn-ea"/>
                <a:cs typeface="+mn-cs"/>
              </a:rPr>
              <a:t>Za i Protiv</a:t>
            </a:r>
          </a:p>
        </p:txBody>
      </p:sp>
      <p:graphicFrame>
        <p:nvGraphicFramePr>
          <p:cNvPr id="8" name="Table 7"/>
          <p:cNvGraphicFramePr>
            <a:graphicFrameLocks noGrp="1"/>
          </p:cNvGraphicFramePr>
          <p:nvPr>
            <p:extLst>
              <p:ext uri="{D42A27DB-BD31-4B8C-83A1-F6EECF244321}">
                <p14:modId xmlns:p14="http://schemas.microsoft.com/office/powerpoint/2010/main" val="2143678917"/>
              </p:ext>
            </p:extLst>
          </p:nvPr>
        </p:nvGraphicFramePr>
        <p:xfrm>
          <a:off x="408955" y="2560320"/>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umetnuti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spolja</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Postoje li možda druga objašnjenja za pretpostavke izražene na lijevoj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Suprotno njima, moje misli su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“Ove misli nijesu pod mojom kontrolom. Kad pokušam da im se suprostavim postaje gore. To mi pokazuje da neko stvarno želi da mi je loše.”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“Nikad ne bi imao takve zle misli. Nikad ne bi nekoga povrijedio. Ali ipak konstantno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Čuti glasove</a:t>
            </a:r>
            <a:br>
              <a:rPr lang="en-US" sz="3600">
                <a:solidFill>
                  <a:srgbClr val="004992"/>
                </a:solidFill>
                <a:latin typeface="+mn-lt"/>
                <a:ea typeface="+mn-ea"/>
                <a:cs typeface="+mn-cs"/>
              </a:rPr>
            </a:br>
            <a:r>
              <a:rPr lang="en-US">
                <a:solidFill>
                  <a:srgbClr val="004992"/>
                </a:solidFill>
                <a:latin typeface="+mn-lt"/>
                <a:ea typeface="+mn-ea"/>
                <a:cs typeface="+mn-cs"/>
              </a:rPr>
              <a:t>Naše misli ili upravljanje iz daljine?</a:t>
            </a:r>
            <a:br>
              <a:rPr lang="en-US" sz="3600">
                <a:solidFill>
                  <a:srgbClr val="004992"/>
                </a:solidFill>
                <a:latin typeface="+mn-lt"/>
                <a:ea typeface="+mn-ea"/>
                <a:cs typeface="+mn-cs"/>
              </a:rPr>
            </a:br>
            <a:r>
              <a:rPr lang="en-US">
                <a:solidFill>
                  <a:srgbClr val="004992"/>
                </a:solidFill>
                <a:latin typeface="+mn-lt"/>
                <a:ea typeface="+mn-ea"/>
                <a:cs typeface="+mn-cs"/>
              </a:rPr>
              <a:t>Za i Protiv</a:t>
            </a:r>
          </a:p>
        </p:txBody>
      </p:sp>
      <p:graphicFrame>
        <p:nvGraphicFramePr>
          <p:cNvPr id="8" name="Table 7"/>
          <p:cNvGraphicFramePr>
            <a:graphicFrameLocks noGrp="1"/>
          </p:cNvGraphicFramePr>
          <p:nvPr>
            <p:extLst>
              <p:ext uri="{D42A27DB-BD31-4B8C-83A1-F6EECF244321}">
                <p14:modId xmlns:p14="http://schemas.microsoft.com/office/powerpoint/2010/main" val="1773068732"/>
              </p:ext>
            </p:extLst>
          </p:nvPr>
        </p:nvGraphicFramePr>
        <p:xfrm>
          <a:off x="408955" y="2560320"/>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umetnuti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spolja</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Postoje li možda druga objašnjenja za pretpostavke izražene na lijevoj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Suprotno njima, moje misli su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populacije</a:t>
                      </a:r>
                      <a:r>
                        <a:rPr kumimoji="0" lang="en-US" sz="1600" b="0" i="0" u="none" strike="noStrike" cap="none" normalizeH="0" baseline="0" dirty="0">
                          <a:ln>
                            <a:noFill/>
                          </a:ln>
                          <a:solidFill>
                            <a:srgbClr val="333333"/>
                          </a:solidFill>
                          <a:effectLst/>
                          <a:latin typeface="Calibri Light"/>
                          <a:cs typeface="Times New Roman" pitchFamily="18" charset="0"/>
                        </a:rPr>
                        <a:t> bez </a:t>
                      </a:r>
                      <a:r>
                        <a:rPr kumimoji="0" lang="en-US" sz="1600" b="0" i="0" u="none" strike="noStrike" cap="none" normalizeH="0" baseline="0" dirty="0" err="1">
                          <a:ln>
                            <a:noFill/>
                          </a:ln>
                          <a:solidFill>
                            <a:srgbClr val="333333"/>
                          </a:solidFill>
                          <a:effectLst/>
                          <a:latin typeface="Calibri Light"/>
                          <a:cs typeface="Times New Roman" pitchFamily="18" charset="0"/>
                        </a:rPr>
                        <a:t>mentalnih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poremećaja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glasove</a:t>
                      </a:r>
                      <a:r>
                        <a:rPr kumimoji="0" lang="en-US" sz="1600" b="0" i="0" u="none" strike="noStrike" cap="none" normalizeH="0" baseline="0" dirty="0">
                          <a:ln>
                            <a:noFill/>
                          </a:ln>
                          <a:solidFill>
                            <a:srgbClr val="333333"/>
                          </a:solidFill>
                          <a:effectLst/>
                          <a:latin typeface="Calibri Light"/>
                          <a:cs typeface="Times New Roman" pitchFamily="18" charset="0"/>
                        </a:rPr>
                        <a:t> s </a:t>
                      </a:r>
                      <a:r>
                        <a:rPr kumimoji="0" lang="en-US" sz="1600" b="0" i="0" u="none" strike="noStrike" cap="none" normalizeH="0" baseline="0" dirty="0" err="1">
                          <a:ln>
                            <a:noFill/>
                          </a:ln>
                          <a:solidFill>
                            <a:srgbClr val="333333"/>
                          </a:solidFill>
                          <a:effectLst/>
                          <a:latin typeface="Calibri Light"/>
                          <a:cs typeface="Times New Roman" pitchFamily="18" charset="0"/>
                        </a:rPr>
                        <a:t>vremena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vrijeme</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gotovo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privlačne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ruminacije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prijatelja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čitamo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a:t>
                      </a:r>
                      <a:r>
                        <a:rPr kumimoji="0" lang="en-US" sz="1600" b="0" i="0" u="none" strike="noStrike" cap="none" normalizeH="0" baseline="0" dirty="0">
                          <a:ln>
                            <a:noFill/>
                          </a:ln>
                          <a:solidFill>
                            <a:srgbClr val="333333"/>
                          </a:solidFill>
                          <a:effectLst/>
                          <a:latin typeface="Calibri Light"/>
                          <a:cs typeface="Times New Roman" pitchFamily="18" charset="0"/>
                        </a:rPr>
                        <a:t>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“Ove misli nijesu pod mojom kontrolom. Kad pokušam da im se suprostavim postaje gore. To mi pokazuje da neko stvarno želi da mi je loše.”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“Nikad ne bi imao takve zle misli. Nikad ne bi nekoga povrijedio. Ali ipak konstantno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10102189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Čuti glasove</a:t>
            </a:r>
            <a:br>
              <a:rPr lang="en-US" sz="3600">
                <a:solidFill>
                  <a:srgbClr val="004992"/>
                </a:solidFill>
                <a:latin typeface="+mn-lt"/>
                <a:ea typeface="+mn-ea"/>
                <a:cs typeface="+mn-cs"/>
              </a:rPr>
            </a:br>
            <a:r>
              <a:rPr lang="en-US">
                <a:solidFill>
                  <a:srgbClr val="004992"/>
                </a:solidFill>
                <a:latin typeface="+mn-lt"/>
                <a:ea typeface="+mn-ea"/>
                <a:cs typeface="+mn-cs"/>
              </a:rPr>
              <a:t>Naše misli ili upravljanje iz daljine?</a:t>
            </a:r>
            <a:br>
              <a:rPr lang="en-US" sz="3600">
                <a:solidFill>
                  <a:srgbClr val="004992"/>
                </a:solidFill>
                <a:latin typeface="+mn-lt"/>
                <a:ea typeface="+mn-ea"/>
                <a:cs typeface="+mn-cs"/>
              </a:rPr>
            </a:br>
            <a:r>
              <a:rPr lang="en-US">
                <a:solidFill>
                  <a:srgbClr val="004992"/>
                </a:solidFill>
                <a:latin typeface="+mn-lt"/>
                <a:ea typeface="+mn-ea"/>
                <a:cs typeface="+mn-cs"/>
              </a:rPr>
              <a:t>Za i Protiv</a:t>
            </a:r>
          </a:p>
        </p:txBody>
      </p:sp>
      <p:graphicFrame>
        <p:nvGraphicFramePr>
          <p:cNvPr id="8" name="Table 7"/>
          <p:cNvGraphicFramePr>
            <a:graphicFrameLocks noGrp="1"/>
          </p:cNvGraphicFramePr>
          <p:nvPr>
            <p:extLst>
              <p:ext uri="{D42A27DB-BD31-4B8C-83A1-F6EECF244321}">
                <p14:modId xmlns:p14="http://schemas.microsoft.com/office/powerpoint/2010/main" val="4065142942"/>
              </p:ext>
            </p:extLst>
          </p:nvPr>
        </p:nvGraphicFramePr>
        <p:xfrm>
          <a:off x="408955" y="2560320"/>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umetnuti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spolja</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Postoje li možda druga objašnjenja za pretpostavke izražene na lijevoj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Suprotno njima, moje misli su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populacije</a:t>
                      </a:r>
                      <a:r>
                        <a:rPr kumimoji="0" lang="en-US" sz="1600" b="0" i="0" u="none" strike="noStrike" cap="none" normalizeH="0" baseline="0" dirty="0">
                          <a:ln>
                            <a:noFill/>
                          </a:ln>
                          <a:solidFill>
                            <a:srgbClr val="333333"/>
                          </a:solidFill>
                          <a:effectLst/>
                          <a:latin typeface="Calibri Light"/>
                          <a:cs typeface="Times New Roman" pitchFamily="18" charset="0"/>
                        </a:rPr>
                        <a:t> bez </a:t>
                      </a:r>
                      <a:r>
                        <a:rPr kumimoji="0" lang="en-US" sz="1600" b="0" i="0" u="none" strike="noStrike" cap="none" normalizeH="0" baseline="0" dirty="0" err="1">
                          <a:ln>
                            <a:noFill/>
                          </a:ln>
                          <a:solidFill>
                            <a:srgbClr val="333333"/>
                          </a:solidFill>
                          <a:effectLst/>
                          <a:latin typeface="Calibri Light"/>
                          <a:cs typeface="Times New Roman" pitchFamily="18" charset="0"/>
                        </a:rPr>
                        <a:t>mentalnih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poremećaja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glasove</a:t>
                      </a:r>
                      <a:r>
                        <a:rPr kumimoji="0" lang="en-US" sz="1600" b="0" i="0" u="none" strike="noStrike" cap="none" normalizeH="0" baseline="0" dirty="0">
                          <a:ln>
                            <a:noFill/>
                          </a:ln>
                          <a:solidFill>
                            <a:srgbClr val="333333"/>
                          </a:solidFill>
                          <a:effectLst/>
                          <a:latin typeface="Calibri Light"/>
                          <a:cs typeface="Times New Roman" pitchFamily="18" charset="0"/>
                        </a:rPr>
                        <a:t> s </a:t>
                      </a:r>
                      <a:r>
                        <a:rPr kumimoji="0" lang="en-US" sz="1600" b="0" i="0" u="none" strike="noStrike" cap="none" normalizeH="0" baseline="0" dirty="0" err="1">
                          <a:ln>
                            <a:noFill/>
                          </a:ln>
                          <a:solidFill>
                            <a:srgbClr val="333333"/>
                          </a:solidFill>
                          <a:effectLst/>
                          <a:latin typeface="Calibri Light"/>
                          <a:cs typeface="Times New Roman" pitchFamily="18" charset="0"/>
                        </a:rPr>
                        <a:t>vremena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vrijeme</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gotovo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privlačne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ruminacije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prijatelja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čitamo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a:t>
                      </a:r>
                      <a:r>
                        <a:rPr kumimoji="0" lang="en-US" sz="1600" b="0" i="0" u="none" strike="noStrike" cap="none" normalizeH="0" baseline="0" dirty="0">
                          <a:ln>
                            <a:noFill/>
                          </a:ln>
                          <a:solidFill>
                            <a:srgbClr val="333333"/>
                          </a:solidFill>
                          <a:effectLst/>
                          <a:latin typeface="Calibri Light"/>
                          <a:cs typeface="Times New Roman" pitchFamily="18" charset="0"/>
                        </a:rPr>
                        <a:t>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“Ove misli nijesu pod mojom kontrolom. Kad pokušam da im se suprostavim postaje gore. To mi pokazuje da neko stvarno želi da mi je loše.”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Ne možemo u potpunosti da kontrolišemo naše misli – kako bi inače bilo događaja kao što su iznenadne inspiracije, ideje, ili ruminacije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Ako pokušamo da se suprostavimo ovim mislima, one automatski postaju jače</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vi-VN" sz="1600" b="0" i="0" u="none" strike="noStrike" cap="none" normalizeH="0" baseline="0">
                          <a:ln>
                            <a:noFill/>
                          </a:ln>
                          <a:solidFill>
                            <a:srgbClr val="333333"/>
                          </a:solidFill>
                          <a:effectLst/>
                          <a:latin typeface="Calibri Light"/>
                          <a:cs typeface="Times New Roman" pitchFamily="18" charset="0"/>
                        </a:rPr>
                        <a:t> </a:t>
                      </a:r>
                      <a:r>
                        <a:rPr kumimoji="0" lang="vi-VN" sz="1600" b="0" i="0" u="none" strike="noStrike" cap="none" normalizeH="0" baseline="0" dirty="0">
                          <a:ln>
                            <a:noFill/>
                          </a:ln>
                          <a:solidFill>
                            <a:srgbClr val="333333"/>
                          </a:solidFill>
                          <a:effectLst/>
                          <a:latin typeface="Calibri Light"/>
                          <a:cs typeface="Times New Roman" pitchFamily="18" charset="0"/>
                        </a:rPr>
                        <a:t>Eksperiment: Ne mislite na broj 8! – Nećete uspijeti.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“Nikad ne bi imao takve zle misli. Nikad ne bi nekoga povrijedio. Ali ipak konstantno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1772794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Čuti glasove</a:t>
            </a:r>
            <a:br>
              <a:rPr lang="en-US" sz="3600">
                <a:solidFill>
                  <a:srgbClr val="004992"/>
                </a:solidFill>
                <a:latin typeface="+mn-lt"/>
                <a:ea typeface="+mn-ea"/>
                <a:cs typeface="+mn-cs"/>
              </a:rPr>
            </a:br>
            <a:r>
              <a:rPr lang="en-US">
                <a:solidFill>
                  <a:srgbClr val="004992"/>
                </a:solidFill>
                <a:latin typeface="+mn-lt"/>
                <a:ea typeface="+mn-ea"/>
                <a:cs typeface="+mn-cs"/>
              </a:rPr>
              <a:t>Naše misli ili upravljanje iz daljine?</a:t>
            </a:r>
            <a:br>
              <a:rPr lang="en-US" sz="3600">
                <a:solidFill>
                  <a:srgbClr val="004992"/>
                </a:solidFill>
                <a:latin typeface="+mn-lt"/>
                <a:ea typeface="+mn-ea"/>
                <a:cs typeface="+mn-cs"/>
              </a:rPr>
            </a:br>
            <a:r>
              <a:rPr lang="en-US">
                <a:solidFill>
                  <a:srgbClr val="004992"/>
                </a:solidFill>
                <a:latin typeface="+mn-lt"/>
                <a:ea typeface="+mn-ea"/>
                <a:cs typeface="+mn-cs"/>
              </a:rPr>
              <a:t>Za i Protiv</a:t>
            </a:r>
          </a:p>
        </p:txBody>
      </p:sp>
      <p:graphicFrame>
        <p:nvGraphicFramePr>
          <p:cNvPr id="8" name="Table 7"/>
          <p:cNvGraphicFramePr>
            <a:graphicFrameLocks noGrp="1"/>
          </p:cNvGraphicFramePr>
          <p:nvPr>
            <p:extLst>
              <p:ext uri="{D42A27DB-BD31-4B8C-83A1-F6EECF244321}">
                <p14:modId xmlns:p14="http://schemas.microsoft.com/office/powerpoint/2010/main" val="2720329851"/>
              </p:ext>
            </p:extLst>
          </p:nvPr>
        </p:nvGraphicFramePr>
        <p:xfrm>
          <a:off x="408955" y="2560320"/>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umetnuti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spolja</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Postoje li možda druga objašnjenja za pretpostavke izražene na lijevoj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“Mogu ih jasno čuti. Suprotno njima, moje misli su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populacije</a:t>
                      </a:r>
                      <a:r>
                        <a:rPr kumimoji="0" lang="en-US" sz="1600" b="0" i="0" u="none" strike="noStrike" cap="none" normalizeH="0" baseline="0" dirty="0">
                          <a:ln>
                            <a:noFill/>
                          </a:ln>
                          <a:solidFill>
                            <a:srgbClr val="333333"/>
                          </a:solidFill>
                          <a:effectLst/>
                          <a:latin typeface="Calibri Light"/>
                          <a:cs typeface="Times New Roman" pitchFamily="18" charset="0"/>
                        </a:rPr>
                        <a:t> bez </a:t>
                      </a:r>
                      <a:r>
                        <a:rPr kumimoji="0" lang="en-US" sz="1600" b="0" i="0" u="none" strike="noStrike" cap="none" normalizeH="0" baseline="0" dirty="0" err="1">
                          <a:ln>
                            <a:noFill/>
                          </a:ln>
                          <a:solidFill>
                            <a:srgbClr val="333333"/>
                          </a:solidFill>
                          <a:effectLst/>
                          <a:latin typeface="Calibri Light"/>
                          <a:cs typeface="Times New Roman" pitchFamily="18" charset="0"/>
                        </a:rPr>
                        <a:t>mentalnih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poremećaja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glasove</a:t>
                      </a:r>
                      <a:r>
                        <a:rPr kumimoji="0" lang="en-US" sz="1600" b="0" i="0" u="none" strike="noStrike" cap="none" normalizeH="0" baseline="0" dirty="0">
                          <a:ln>
                            <a:noFill/>
                          </a:ln>
                          <a:solidFill>
                            <a:srgbClr val="333333"/>
                          </a:solidFill>
                          <a:effectLst/>
                          <a:latin typeface="Calibri Light"/>
                          <a:cs typeface="Times New Roman" pitchFamily="18" charset="0"/>
                        </a:rPr>
                        <a:t> s </a:t>
                      </a:r>
                      <a:r>
                        <a:rPr kumimoji="0" lang="en-US" sz="1600" b="0" i="0" u="none" strike="noStrike" cap="none" normalizeH="0" baseline="0" dirty="0" err="1">
                          <a:ln>
                            <a:noFill/>
                          </a:ln>
                          <a:solidFill>
                            <a:srgbClr val="333333"/>
                          </a:solidFill>
                          <a:effectLst/>
                          <a:latin typeface="Calibri Light"/>
                          <a:cs typeface="Times New Roman" pitchFamily="18" charset="0"/>
                        </a:rPr>
                        <a:t>vremena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vrijeme</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gotovo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privlačne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ruminacije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prijatelja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čitamo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a:t>
                      </a:r>
                      <a:r>
                        <a:rPr kumimoji="0" lang="en-US" sz="1600" b="0" i="0" u="none" strike="noStrike" cap="none" normalizeH="0" baseline="0" dirty="0">
                          <a:ln>
                            <a:noFill/>
                          </a:ln>
                          <a:solidFill>
                            <a:srgbClr val="333333"/>
                          </a:solidFill>
                          <a:effectLst/>
                          <a:latin typeface="Calibri Light"/>
                          <a:cs typeface="Times New Roman" pitchFamily="18" charset="0"/>
                        </a:rPr>
                        <a:t>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“Ove misli nijesu pod mojom kontrolom. Kad pokušam da im se suprostavim postaje gore. To mi pokazuje da neko stvarno želi da mi je loše.”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Ne možemo u potpunosti da kontrolišemo naše misli – kako bi inače bilo događaja kao što su iznenadne inspiracije, ideje, ili ruminacije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Ako pokušamo da se suprostavimo ovim mislima, one automatski postaju jače</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vi-VN" sz="1600" b="0" i="0" u="none" strike="noStrike" cap="none" normalizeH="0" baseline="0">
                          <a:ln>
                            <a:noFill/>
                          </a:ln>
                          <a:solidFill>
                            <a:srgbClr val="333333"/>
                          </a:solidFill>
                          <a:effectLst/>
                          <a:latin typeface="Calibri Light"/>
                          <a:cs typeface="Times New Roman" pitchFamily="18" charset="0"/>
                        </a:rPr>
                        <a:t> </a:t>
                      </a:r>
                      <a:r>
                        <a:rPr kumimoji="0" lang="vi-VN" sz="1600" b="0" i="0" u="none" strike="noStrike" cap="none" normalizeH="0" baseline="0" dirty="0">
                          <a:ln>
                            <a:noFill/>
                          </a:ln>
                          <a:solidFill>
                            <a:srgbClr val="333333"/>
                          </a:solidFill>
                          <a:effectLst/>
                          <a:latin typeface="Calibri Light"/>
                          <a:cs typeface="Times New Roman" pitchFamily="18" charset="0"/>
                        </a:rPr>
                        <a:t>Eksperiment: Ne mislite na broj 8! – Nećete uspijeti.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“Nikad ne bi imao takve zle misli. Nikad ne bi nekoga povrijedio. Ali ipak konstantno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suprotne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našem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uobičajenom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načinu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razmišljanja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česte</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Akcija</a:t>
                      </a:r>
                      <a:r>
                        <a:rPr kumimoji="0" lang="en-US" sz="1600" b="0" i="0" u="none" strike="noStrike" cap="none" normalizeH="0" baseline="0" dirty="0">
                          <a:ln>
                            <a:noFill/>
                          </a:ln>
                          <a:solidFill>
                            <a:srgbClr val="333333"/>
                          </a:solidFill>
                          <a:effectLst/>
                          <a:latin typeface="Calibri Light"/>
                          <a:cs typeface="Times New Roman" pitchFamily="18" charset="0"/>
                        </a:rPr>
                        <a:t>: 20% </a:t>
                      </a:r>
                      <a:r>
                        <a:rPr kumimoji="0" lang="en-US" sz="1600" b="0" i="0" u="none" strike="noStrike" cap="none" normalizeH="0" baseline="0" dirty="0" err="1">
                          <a:ln>
                            <a:noFill/>
                          </a:ln>
                          <a:solidFill>
                            <a:srgbClr val="333333"/>
                          </a:solidFill>
                          <a:effectLst/>
                          <a:latin typeface="Calibri Light"/>
                          <a:cs typeface="Times New Roman" pitchFamily="18" charset="0"/>
                        </a:rPr>
                        <a:t>ljudi</a:t>
                      </a:r>
                      <a:r>
                        <a:rPr kumimoji="0" lang="en-US" sz="1600" b="0" i="0" u="none" strike="noStrike" cap="none" normalizeH="0" baseline="0" dirty="0">
                          <a:ln>
                            <a:noFill/>
                          </a:ln>
                          <a:solidFill>
                            <a:srgbClr val="333333"/>
                          </a:solidFill>
                          <a:effectLst/>
                          <a:latin typeface="Calibri Light"/>
                          <a:cs typeface="Times New Roman" pitchFamily="18" charset="0"/>
                        </a:rPr>
                        <a:t> bez </a:t>
                      </a:r>
                      <a:r>
                        <a:rPr kumimoji="0" lang="en-US" sz="1600" b="0" i="0" u="none" strike="noStrike" cap="none" normalizeH="0" baseline="0" err="1">
                          <a:ln>
                            <a:noFill/>
                          </a:ln>
                          <a:solidFill>
                            <a:srgbClr val="333333"/>
                          </a:solidFill>
                          <a:effectLst/>
                          <a:latin typeface="Calibri Light"/>
                          <a:cs typeface="Times New Roman" pitchFamily="18" charset="0"/>
                        </a:rPr>
                        <a:t>mentalnih</a:t>
                      </a:r>
                      <a:r>
                        <a:rPr kumimoji="0" lang="en-US" sz="1600" b="0" i="0" u="none" strike="noStrike" cap="none" normalizeH="0" baseline="0">
                          <a:ln>
                            <a:noFill/>
                          </a:ln>
                          <a:solidFill>
                            <a:srgbClr val="333333"/>
                          </a:solidFill>
                          <a:effectLst/>
                          <a:latin typeface="Calibri Light"/>
                          <a:cs typeface="Times New Roman" pitchFamily="18" charset="0"/>
                        </a:rPr>
                        <a:t> poremećaja je </a:t>
                      </a:r>
                      <a:r>
                        <a:rPr kumimoji="0" lang="en-US" sz="1600" b="0" i="0" u="none" strike="noStrike" cap="none" normalizeH="0" baseline="0" dirty="0" err="1">
                          <a:ln>
                            <a:noFill/>
                          </a:ln>
                          <a:solidFill>
                            <a:srgbClr val="333333"/>
                          </a:solidFill>
                          <a:effectLst/>
                          <a:latin typeface="Calibri Light"/>
                          <a:cs typeface="Times New Roman" pitchFamily="18" charset="0"/>
                        </a:rPr>
                        <a:t>imalo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o </a:t>
                      </a:r>
                      <a:r>
                        <a:rPr kumimoji="0" lang="en-US" sz="1600" b="0" i="0" u="none" strike="noStrike" cap="none" normalizeH="0" baseline="0" dirty="0" err="1">
                          <a:ln>
                            <a:noFill/>
                          </a:ln>
                          <a:solidFill>
                            <a:srgbClr val="333333"/>
                          </a:solidFill>
                          <a:effectLst/>
                          <a:latin typeface="Calibri Light"/>
                          <a:cs typeface="Times New Roman" pitchFamily="18" charset="0"/>
                        </a:rPr>
                        <a:t>suicidu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ipak</a:t>
                      </a:r>
                      <a:r>
                        <a:rPr kumimoji="0" lang="en-US" sz="1600" b="0" i="0" u="none" strike="noStrike" cap="none" normalizeH="0" baseline="0" dirty="0">
                          <a:ln>
                            <a:noFill/>
                          </a:ln>
                          <a:solidFill>
                            <a:srgbClr val="333333"/>
                          </a:solidFill>
                          <a:effectLst/>
                          <a:latin typeface="Calibri Light"/>
                          <a:cs typeface="Times New Roman" pitchFamily="18" charset="0"/>
                        </a:rPr>
                        <a:t> to ne </a:t>
                      </a:r>
                      <a:r>
                        <a:rPr kumimoji="0" lang="en-US" sz="1600" b="0" i="0" u="none" strike="noStrike" cap="none" normalizeH="0" baseline="0" dirty="0" err="1">
                          <a:ln>
                            <a:noFill/>
                          </a:ln>
                          <a:solidFill>
                            <a:srgbClr val="333333"/>
                          </a:solidFill>
                          <a:effectLst/>
                          <a:latin typeface="Calibri Light"/>
                          <a:cs typeface="Times New Roman" pitchFamily="18" charset="0"/>
                        </a:rPr>
                        <a:t>urade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ako</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radi</a:t>
                      </a:r>
                      <a:r>
                        <a:rPr kumimoji="0" lang="en-US" sz="1600" b="0" i="0" u="none" strike="noStrike" cap="none" normalizeH="0" baseline="0" dirty="0">
                          <a:ln>
                            <a:noFill/>
                          </a:ln>
                          <a:solidFill>
                            <a:srgbClr val="333333"/>
                          </a:solidFill>
                          <a:effectLst/>
                          <a:latin typeface="Calibri Light"/>
                          <a:cs typeface="Times New Roman" pitchFamily="18" charset="0"/>
                        </a:rPr>
                        <a:t> o </a:t>
                      </a:r>
                      <a:r>
                        <a:rPr kumimoji="0" lang="en-US" sz="1600" b="0" i="0" u="none" strike="noStrike" cap="none" normalizeH="0" baseline="0" dirty="0" err="1">
                          <a:ln>
                            <a:noFill/>
                          </a:ln>
                          <a:solidFill>
                            <a:srgbClr val="333333"/>
                          </a:solidFill>
                          <a:effectLst/>
                          <a:latin typeface="Calibri Light"/>
                          <a:cs typeface="Times New Roman" pitchFamily="18" charset="0"/>
                        </a:rPr>
                        <a:t>ljudima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volimo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osjećamo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agresiju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npr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Majka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uplakano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dijete</a:t>
                      </a:r>
                      <a:r>
                        <a:rPr kumimoji="0" lang="en-US" sz="1600" b="0" i="0" u="none" strike="noStrike" cap="none" normalizeH="0" baseline="0" dirty="0">
                          <a:ln>
                            <a:noFill/>
                          </a:ln>
                          <a:solidFill>
                            <a:srgbClr val="333333"/>
                          </a:solidFill>
                          <a:effectLst/>
                          <a:latin typeface="Calibri Light"/>
                          <a:cs typeface="Times New Roman" pitchFamily="18" charset="0"/>
                        </a:rPr>
                        <a:t>).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4262903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3"/>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Čuti glasove</a:t>
            </a:r>
            <a:br>
              <a:rPr lang="hr-HR" altLang="de-DE" sz="3600">
                <a:solidFill>
                  <a:srgbClr val="004992"/>
                </a:solidFill>
                <a:latin typeface="+mn-lt"/>
                <a:ea typeface="+mn-ea"/>
                <a:cs typeface="+mn-cs"/>
              </a:rPr>
            </a:br>
            <a:r>
              <a:rPr lang="hr-HR" altLang="de-DE">
                <a:solidFill>
                  <a:srgbClr val="004992"/>
                </a:solidFill>
                <a:latin typeface="+mn-lt"/>
                <a:ea typeface="+mn-ea"/>
                <a:cs typeface="+mn-cs"/>
              </a:rPr>
              <a:t>Naše misli ili upravljanje iz daljine?</a:t>
            </a:r>
            <a:br>
              <a:rPr lang="hr-HR" altLang="de-DE" sz="3600">
                <a:solidFill>
                  <a:srgbClr val="004992"/>
                </a:solidFill>
                <a:latin typeface="+mn-lt"/>
                <a:ea typeface="+mn-ea"/>
                <a:cs typeface="+mn-cs"/>
              </a:rPr>
            </a:br>
            <a:r>
              <a:rPr lang="hr-HR" altLang="de-DE">
                <a:solidFill>
                  <a:srgbClr val="004992"/>
                </a:solidFill>
                <a:latin typeface="+mn-lt"/>
                <a:ea typeface="+mn-ea"/>
                <a:cs typeface="+mn-cs"/>
              </a:rPr>
              <a:t>Za i Protiv</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636912"/>
            <a:ext cx="11340000" cy="3815952"/>
          </a:xfrm>
        </p:spPr>
        <p:txBody>
          <a:bodyPr/>
          <a:lstStyle/>
          <a:p>
            <a:pPr lvl="0" defTabSz="914400" fontAlgn="base">
              <a:defRPr/>
            </a:pPr>
            <a:r>
              <a:rPr lang="hr-HR" sz="2400" dirty="0">
                <a:solidFill>
                  <a:srgbClr val="004992"/>
                </a:solidFill>
              </a:rPr>
              <a:t>Objašnjenje da se tim čudnim mislima</a:t>
            </a:r>
            <a:r>
              <a:rPr lang="de-DE" sz="2400" dirty="0">
                <a:solidFill>
                  <a:srgbClr val="004992"/>
                </a:solidFill>
              </a:rPr>
              <a:t> </a:t>
            </a:r>
            <a:r>
              <a:rPr lang="hr-HR" sz="2400" dirty="0">
                <a:solidFill>
                  <a:srgbClr val="004992"/>
                </a:solidFill>
              </a:rPr>
              <a:t>upravlja daljinskim putem</a:t>
            </a:r>
            <a:r>
              <a:rPr lang="de-DE" sz="2400" dirty="0">
                <a:solidFill>
                  <a:srgbClr val="004992"/>
                </a:solidFill>
              </a:rPr>
              <a:t> </a:t>
            </a:r>
            <a:r>
              <a:rPr lang="hr-HR" sz="2400" dirty="0">
                <a:solidFill>
                  <a:srgbClr val="004992"/>
                </a:solidFill>
              </a:rPr>
              <a:t>donosi</a:t>
            </a:r>
            <a:r>
              <a:rPr lang="de-DE" sz="2400" dirty="0">
                <a:solidFill>
                  <a:srgbClr val="004992"/>
                </a:solidFill>
              </a:rPr>
              <a:t> </a:t>
            </a:r>
            <a:r>
              <a:rPr lang="hr-HR" sz="2400" dirty="0">
                <a:solidFill>
                  <a:srgbClr val="004992"/>
                </a:solidFill>
              </a:rPr>
              <a:t>mnogo više pitanja nego odgovora</a:t>
            </a:r>
            <a:r>
              <a:rPr lang="de-DE" sz="2400" dirty="0">
                <a:solidFill>
                  <a:srgbClr val="004992"/>
                </a:solidFill>
              </a:rPr>
              <a:t>, </a:t>
            </a:r>
            <a:r>
              <a:rPr lang="hr-HR" sz="2400" dirty="0">
                <a:solidFill>
                  <a:srgbClr val="004992"/>
                </a:solidFill>
              </a:rPr>
              <a:t>npr</a:t>
            </a:r>
            <a:r>
              <a:rPr lang="de-DE" sz="2400" dirty="0">
                <a:solidFill>
                  <a:srgbClr val="004992"/>
                </a:solidFill>
              </a:rPr>
              <a:t>.:</a:t>
            </a:r>
          </a:p>
          <a:p>
            <a:pPr marL="342900" lvl="0" indent="-342900" defTabSz="914400" fontAlgn="base">
              <a:buClr>
                <a:srgbClr val="333333"/>
              </a:buClr>
              <a:buFont typeface="WingDings"/>
              <a:buChar char=""/>
              <a:defRPr/>
            </a:pPr>
            <a:r>
              <a:rPr lang="de-DE" sz="2400" dirty="0">
                <a:solidFill>
                  <a:srgbClr val="333333"/>
                </a:solidFill>
              </a:rPr>
              <a:t>Te</a:t>
            </a:r>
            <a:r>
              <a:rPr lang="hr-HR" sz="2400" dirty="0">
                <a:solidFill>
                  <a:srgbClr val="333333"/>
                </a:solidFill>
              </a:rPr>
              <a:t>hnički izvodljivo</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Kako i kada je izvršena implantacija</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Ko bi želio da te povrijedi</a:t>
            </a:r>
            <a:r>
              <a:rPr lang="de-DE" sz="2400" dirty="0">
                <a:solidFill>
                  <a:srgbClr val="333333"/>
                </a:solidFill>
              </a:rPr>
              <a:t>? </a:t>
            </a:r>
            <a:r>
              <a:rPr lang="hr-HR" sz="2400" dirty="0">
                <a:solidFill>
                  <a:srgbClr val="333333"/>
                </a:solidFill>
              </a:rPr>
              <a:t>Ko bi imao vremena i para da to uradi</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Postoje lakši načini da se neko povrijedi</a:t>
            </a:r>
            <a:r>
              <a:rPr lang="de-DE" sz="2400" dirty="0">
                <a:solidFill>
                  <a:srgbClr val="333333"/>
                </a:solidFill>
              </a:rPr>
              <a:t>. </a:t>
            </a:r>
            <a:r>
              <a:rPr lang="hr-HR" sz="2400" dirty="0">
                <a:solidFill>
                  <a:srgbClr val="333333"/>
                </a:solidFill>
              </a:rPr>
              <a:t>Zašto bi se odabrao takav složen (možda nemoguć) metod?</a:t>
            </a:r>
            <a:endParaRPr lang="en-US" sz="2400"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Prijatelj te pozvao na večeru.</a:t>
            </a:r>
            <a:endParaRPr lang="de-DE" altLang="de-DE" sz="3600">
              <a:latin typeface="+mn-lt"/>
              <a:ea typeface="+mn-ea"/>
              <a:cs typeface="+mn-cs"/>
            </a:endParaRPr>
          </a:p>
        </p:txBody>
      </p:sp>
      <p:sp>
        <p:nvSpPr>
          <p:cNvPr id="41987"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a:t>
            </a:r>
            <a:r>
              <a:rPr lang="de-DE" altLang="de-DE" sz="2400" dirty="0">
                <a:solidFill>
                  <a:srgbClr val="333333"/>
                </a:solidFill>
              </a:rPr>
              <a:t>te</a:t>
            </a:r>
            <a:r>
              <a:rPr lang="hr-HR" altLang="de-DE" sz="2400" dirty="0">
                <a:solidFill>
                  <a:srgbClr val="333333"/>
                </a:solidFill>
              </a:rPr>
              <a:t> ta osoba pozvala</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Policajac zaustavlja tvoj auto.</a:t>
            </a:r>
            <a:endParaRPr lang="de-DE" altLang="de-DE" sz="3600">
              <a:latin typeface="+mn-lt"/>
              <a:ea typeface="+mn-ea"/>
              <a:cs typeface="+mn-cs"/>
            </a:endParaRPr>
          </a:p>
        </p:txBody>
      </p:sp>
      <p:sp>
        <p:nvSpPr>
          <p:cNvPr id="43011"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je dovelo do toga da te policajac </a:t>
            </a:r>
            <a:r>
              <a:rPr lang="hr-HR" altLang="de-DE" sz="2400">
                <a:solidFill>
                  <a:srgbClr val="333333"/>
                </a:solidFill>
              </a:rPr>
              <a:t>zaustavi</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Pobjedio/la si u kocki.</a:t>
            </a:r>
            <a:endParaRPr lang="de-DE" altLang="de-DE" sz="3600">
              <a:latin typeface="+mn-lt"/>
              <a:ea typeface="+mn-ea"/>
              <a:cs typeface="+mn-cs"/>
            </a:endParaRPr>
          </a:p>
        </p:txBody>
      </p:sp>
      <p:sp>
        <p:nvSpPr>
          <p:cNvPr id="44035"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s</a:t>
            </a:r>
            <a:r>
              <a:rPr lang="de-DE" altLang="de-DE" sz="2400" dirty="0">
                <a:solidFill>
                  <a:srgbClr val="333333"/>
                </a:solidFill>
              </a:rPr>
              <a:t>i</a:t>
            </a:r>
            <a:r>
              <a:rPr lang="hr-HR" altLang="de-DE" sz="2400" dirty="0">
                <a:solidFill>
                  <a:srgbClr val="333333"/>
                </a:solidFill>
              </a:rPr>
              <a:t> pobjedi</a:t>
            </a:r>
            <a:r>
              <a:rPr lang="de-DE" altLang="de-DE" sz="2400" dirty="0">
                <a:solidFill>
                  <a:srgbClr val="333333"/>
                </a:solidFill>
              </a:rPr>
              <a:t>o/la?</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Na autu zapažaš ogrebotinu.</a:t>
            </a:r>
            <a:endParaRPr lang="de-DE" altLang="de-DE" sz="3600">
              <a:latin typeface="+mn-lt"/>
              <a:ea typeface="+mn-ea"/>
              <a:cs typeface="+mn-cs"/>
            </a:endParaRPr>
          </a:p>
        </p:txBody>
      </p:sp>
      <p:sp>
        <p:nvSpPr>
          <p:cNvPr id="45059"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ju je moglo </a:t>
            </a:r>
            <a:r>
              <a:rPr lang="hr-HR" altLang="de-DE" sz="2400">
                <a:solidFill>
                  <a:srgbClr val="333333"/>
                </a:solidFill>
              </a:rPr>
              <a:t>uzrokovati</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Doktor je otkrio da imaš visok krvi pritisak.</a:t>
            </a:r>
            <a:endParaRPr lang="de-DE" altLang="de-DE" sz="3600">
              <a:latin typeface="+mn-lt"/>
              <a:ea typeface="+mn-ea"/>
              <a:cs typeface="+mn-cs"/>
            </a:endParaRPr>
          </a:p>
        </p:txBody>
      </p:sp>
      <p:sp>
        <p:nvSpPr>
          <p:cNvPr id="46084"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ima</a:t>
            </a:r>
            <a:r>
              <a:rPr lang="en-US" altLang="de-DE" sz="2400" dirty="0">
                <a:solidFill>
                  <a:srgbClr val="333333"/>
                </a:solidFill>
              </a:rPr>
              <a:t>š</a:t>
            </a:r>
            <a:r>
              <a:rPr lang="hr-HR" altLang="de-DE" sz="2400" dirty="0">
                <a:solidFill>
                  <a:srgbClr val="333333"/>
                </a:solidFill>
              </a:rPr>
              <a:t> visok krvi pritisak</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Prijatelj je odbio da ti pomogne u poslu.</a:t>
            </a:r>
            <a:endParaRPr lang="de-DE" altLang="de-DE" sz="3600">
              <a:latin typeface="+mn-lt"/>
              <a:ea typeface="+mn-ea"/>
              <a:cs typeface="+mn-cs"/>
            </a:endParaRPr>
          </a:p>
        </p:txBody>
      </p:sp>
      <p:sp>
        <p:nvSpPr>
          <p:cNvPr id="47107"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je uzrok </a:t>
            </a:r>
            <a:r>
              <a:rPr lang="hr-HR" altLang="de-DE" sz="2400">
                <a:solidFill>
                  <a:srgbClr val="333333"/>
                </a:solidFill>
              </a:rPr>
              <a:t>tome</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Prijatelj te iznenadio poklonom.</a:t>
            </a:r>
            <a:endParaRPr lang="de-DE" altLang="de-DE" sz="3600">
              <a:latin typeface="+mn-lt"/>
              <a:ea typeface="+mn-ea"/>
              <a:cs typeface="+mn-cs"/>
            </a:endParaRPr>
          </a:p>
        </p:txBody>
      </p:sp>
      <p:sp>
        <p:nvSpPr>
          <p:cNvPr id="48131"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je dovelo do toga da </a:t>
            </a:r>
            <a:r>
              <a:rPr lang="de-DE" altLang="de-DE" sz="2400" dirty="0">
                <a:solidFill>
                  <a:srgbClr val="333333"/>
                </a:solidFill>
              </a:rPr>
              <a:t>ti</a:t>
            </a:r>
            <a:r>
              <a:rPr lang="hr-HR" altLang="de-DE" sz="2400" dirty="0">
                <a:solidFill>
                  <a:srgbClr val="333333"/>
                </a:solidFill>
              </a:rPr>
              <a:t> prijatelj nešto pokloni</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Prijatelj ti kaže da si glup/a.</a:t>
            </a:r>
            <a:endParaRPr lang="de-DE" altLang="de-DE" sz="360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Šta je uzrok tome da</a:t>
            </a:r>
            <a:r>
              <a:rPr lang="de-DE" altLang="de-DE" sz="2400" dirty="0">
                <a:solidFill>
                  <a:srgbClr val="333333"/>
                </a:solidFill>
              </a:rPr>
              <a:t> ti</a:t>
            </a:r>
            <a:r>
              <a:rPr lang="hr-HR" altLang="de-DE" sz="2400" dirty="0">
                <a:solidFill>
                  <a:srgbClr val="333333"/>
                </a:solidFill>
              </a:rPr>
              <a:t> prijatelj ovo kaže</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Beba tvojih komšija počinje da plače kad je uzmeš u ruke.</a:t>
            </a:r>
            <a:endParaRPr lang="de-DE" altLang="de-DE" sz="3600">
              <a:latin typeface="+mn-lt"/>
              <a:ea typeface="+mn-ea"/>
              <a:cs typeface="+mn-cs"/>
            </a:endParaRPr>
          </a:p>
        </p:txBody>
      </p:sp>
      <p:sp>
        <p:nvSpPr>
          <p:cNvPr id="50179"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Zašto beba </a:t>
            </a:r>
            <a:r>
              <a:rPr lang="hr-HR" altLang="de-DE" sz="2400">
                <a:solidFill>
                  <a:srgbClr val="333333"/>
                </a:solidFill>
              </a:rPr>
              <a:t>plače</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Prijatelj ti kaže da te ne poštuje.</a:t>
            </a:r>
            <a:endParaRPr lang="de-DE" altLang="de-DE" sz="360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hr-HR" altLang="de-DE" sz="2400" dirty="0">
                <a:solidFill>
                  <a:srgbClr val="333333"/>
                </a:solidFill>
              </a:rPr>
              <a:t>Šte je uzrok tome da </a:t>
            </a:r>
            <a:r>
              <a:rPr lang="de-DE" altLang="de-DE" sz="2400" dirty="0">
                <a:solidFill>
                  <a:srgbClr val="333333"/>
                </a:solidFill>
              </a:rPr>
              <a:t>ti</a:t>
            </a:r>
            <a:r>
              <a:rPr lang="hr-HR" altLang="de-DE" sz="2400" dirty="0">
                <a:solidFill>
                  <a:srgbClr val="333333"/>
                </a:solidFill>
              </a:rPr>
              <a:t> prijatelj ovo kaže</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u svakodnevni 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b="1" dirty="0" err="1">
                <a:solidFill>
                  <a:srgbClr val="333333"/>
                </a:solidFill>
              </a:rPr>
              <a:t>Ciljevi</a:t>
            </a:r>
            <a:r>
              <a:rPr lang="en-US" sz="2400" b="1" dirty="0">
                <a:solidFill>
                  <a:srgbClr val="333333"/>
                </a:solidFill>
              </a:rPr>
              <a:t> </a:t>
            </a:r>
            <a:r>
              <a:rPr lang="en-US" sz="2400" b="1" dirty="0" err="1">
                <a:solidFill>
                  <a:srgbClr val="333333"/>
                </a:solidFill>
              </a:rPr>
              <a:t>učenja</a:t>
            </a:r>
            <a:r>
              <a:rPr lang="en-US"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Uvijek uzmite u obzir</a:t>
            </a:r>
            <a:r>
              <a:rPr lang="en-US" altLang="de-DE" sz="2400" dirty="0">
                <a:solidFill>
                  <a:srgbClr val="333333"/>
                </a:solidFill>
              </a:rPr>
              <a:t> </a:t>
            </a:r>
            <a:r>
              <a:rPr lang="hr-HR" altLang="de-DE" sz="2400" dirty="0">
                <a:solidFill>
                  <a:srgbClr val="333333"/>
                </a:solidFill>
              </a:rPr>
              <a:t>više mogućih faktora koji su mogli d</a:t>
            </a:r>
            <a:r>
              <a:rPr lang="de-DE" altLang="de-DE" sz="2400" dirty="0">
                <a:solidFill>
                  <a:srgbClr val="333333"/>
                </a:solidFill>
              </a:rPr>
              <a:t>opri</a:t>
            </a:r>
            <a:r>
              <a:rPr lang="hr-HR" altLang="de-DE" sz="2400" dirty="0">
                <a:solidFill>
                  <a:srgbClr val="333333"/>
                </a:solidFill>
              </a:rPr>
              <a:t>nijeti</a:t>
            </a:r>
            <a:r>
              <a:rPr lang="en-US" altLang="de-DE" sz="2400" dirty="0">
                <a:solidFill>
                  <a:srgbClr val="333333"/>
                </a:solidFill>
              </a:rPr>
              <a:t> </a:t>
            </a:r>
            <a:r>
              <a:rPr lang="hr-HR" altLang="de-DE" sz="2400" dirty="0">
                <a:solidFill>
                  <a:srgbClr val="333333"/>
                </a:solidFill>
              </a:rPr>
              <a:t>ishodu nekog događaja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a:t>
            </a:r>
            <a:r>
              <a:rPr lang="hr-HR" altLang="de-DE" sz="2400" dirty="0">
                <a:solidFill>
                  <a:srgbClr val="333333"/>
                </a:solidFill>
              </a:rPr>
              <a:t>vi lično</a:t>
            </a:r>
            <a:r>
              <a:rPr lang="en-US" altLang="de-DE" sz="2400" dirty="0">
                <a:solidFill>
                  <a:srgbClr val="333333"/>
                </a:solidFill>
              </a:rPr>
              <a:t>/</a:t>
            </a:r>
            <a:r>
              <a:rPr lang="hr-HR" altLang="de-DE" sz="2400" dirty="0">
                <a:solidFill>
                  <a:srgbClr val="333333"/>
                </a:solidFill>
              </a:rPr>
              <a:t>drugi ljudi</a:t>
            </a:r>
            <a:r>
              <a:rPr lang="en-US" altLang="de-DE" sz="2400" dirty="0">
                <a:solidFill>
                  <a:srgbClr val="333333"/>
                </a:solidFill>
              </a:rPr>
              <a:t>/ </a:t>
            </a:r>
            <a:r>
              <a:rPr lang="hr-HR" altLang="de-DE" sz="2400" dirty="0">
                <a:solidFill>
                  <a:srgbClr val="333333"/>
                </a:solidFill>
              </a:rPr>
              <a:t>događaji</a:t>
            </a:r>
            <a:r>
              <a:rPr lang="en-US" altLang="de-DE" sz="2400" dirty="0">
                <a:solidFill>
                  <a:srgbClr val="333333"/>
                </a:solidFill>
              </a:rPr>
              <a:t>).</a:t>
            </a:r>
            <a:endParaRPr lang="en-US" sz="2400" b="1" dirty="0">
              <a:solidFill>
                <a:srgbClr val="333333"/>
              </a:solidFill>
            </a:endParaRPr>
          </a:p>
        </p:txBody>
      </p:sp>
      <p:sp>
        <p:nvSpPr>
          <p:cNvPr id="7" name="Footer Placeholder 6"/>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u svakodnevni 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b="1" dirty="0" err="1">
                <a:solidFill>
                  <a:srgbClr val="333333"/>
                </a:solidFill>
              </a:rPr>
              <a:t>Ciljevi</a:t>
            </a:r>
            <a:r>
              <a:rPr lang="en-US" sz="2400" b="1" dirty="0">
                <a:solidFill>
                  <a:srgbClr val="333333"/>
                </a:solidFill>
              </a:rPr>
              <a:t> </a:t>
            </a:r>
            <a:r>
              <a:rPr lang="en-US" sz="2400" b="1" dirty="0" err="1">
                <a:solidFill>
                  <a:srgbClr val="333333"/>
                </a:solidFill>
              </a:rPr>
              <a:t>učenja</a:t>
            </a:r>
            <a:r>
              <a:rPr lang="en-US"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Uvijek uzmite u obzir</a:t>
            </a:r>
            <a:r>
              <a:rPr lang="en-US" altLang="de-DE" sz="2400" dirty="0">
                <a:solidFill>
                  <a:srgbClr val="333333"/>
                </a:solidFill>
              </a:rPr>
              <a:t> </a:t>
            </a:r>
            <a:r>
              <a:rPr lang="hr-HR" altLang="de-DE" sz="2400" dirty="0">
                <a:solidFill>
                  <a:srgbClr val="333333"/>
                </a:solidFill>
              </a:rPr>
              <a:t>više mogućih faktora koji su mogli d</a:t>
            </a:r>
            <a:r>
              <a:rPr lang="de-DE" altLang="de-DE" sz="2400" dirty="0">
                <a:solidFill>
                  <a:srgbClr val="333333"/>
                </a:solidFill>
              </a:rPr>
              <a:t>opri</a:t>
            </a:r>
            <a:r>
              <a:rPr lang="hr-HR" altLang="de-DE" sz="2400" dirty="0">
                <a:solidFill>
                  <a:srgbClr val="333333"/>
                </a:solidFill>
              </a:rPr>
              <a:t>nijeti</a:t>
            </a:r>
            <a:r>
              <a:rPr lang="en-US" altLang="de-DE" sz="2400" dirty="0">
                <a:solidFill>
                  <a:srgbClr val="333333"/>
                </a:solidFill>
              </a:rPr>
              <a:t> </a:t>
            </a:r>
            <a:r>
              <a:rPr lang="hr-HR" altLang="de-DE" sz="2400" dirty="0">
                <a:solidFill>
                  <a:srgbClr val="333333"/>
                </a:solidFill>
              </a:rPr>
              <a:t>ishodu nekog događaja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a:t>
            </a:r>
            <a:r>
              <a:rPr lang="hr-HR" altLang="de-DE" sz="2400" dirty="0">
                <a:solidFill>
                  <a:srgbClr val="333333"/>
                </a:solidFill>
              </a:rPr>
              <a:t>vi lično</a:t>
            </a:r>
            <a:r>
              <a:rPr lang="en-US" altLang="de-DE" sz="2400" dirty="0">
                <a:solidFill>
                  <a:srgbClr val="333333"/>
                </a:solidFill>
              </a:rPr>
              <a:t>/</a:t>
            </a:r>
            <a:r>
              <a:rPr lang="hr-HR" altLang="de-DE" sz="2400" dirty="0">
                <a:solidFill>
                  <a:srgbClr val="333333"/>
                </a:solidFill>
              </a:rPr>
              <a:t>drugi ljudi</a:t>
            </a:r>
            <a:r>
              <a:rPr lang="en-US" altLang="de-DE" sz="2400" dirty="0">
                <a:solidFill>
                  <a:srgbClr val="333333"/>
                </a:solidFill>
              </a:rPr>
              <a:t>/ </a:t>
            </a:r>
            <a:r>
              <a:rPr lang="hr-HR" altLang="de-DE" sz="2400" dirty="0">
                <a:solidFill>
                  <a:srgbClr val="333333"/>
                </a:solidFill>
              </a:rPr>
              <a:t>događaji</a:t>
            </a:r>
            <a:r>
              <a:rPr lang="en-US" altLang="de-DE" sz="2400" dirty="0">
                <a:solidFill>
                  <a:srgbClr val="333333"/>
                </a:solidFill>
              </a:rPr>
              <a:t>).</a:t>
            </a:r>
          </a:p>
          <a:p>
            <a:pPr marL="342900" lvl="0" indent="-342900" defTabSz="914400" fontAlgn="base">
              <a:buClr>
                <a:srgbClr val="000000"/>
              </a:buClr>
              <a:buFont typeface="WingDings"/>
              <a:buChar char=""/>
            </a:pPr>
            <a:r>
              <a:rPr lang="hr-HR" altLang="de-DE" sz="2400" dirty="0">
                <a:solidFill>
                  <a:srgbClr val="333333"/>
                </a:solidFill>
              </a:rPr>
              <a:t>Trebali bismo se potruditi da budemo što je moguće realniji u svakodnevnom životu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Nije opravdano da</a:t>
            </a:r>
            <a:r>
              <a:rPr lang="en-US" altLang="de-DE" sz="2400" dirty="0">
                <a:solidFill>
                  <a:srgbClr val="333333"/>
                </a:solidFill>
              </a:rPr>
              <a:t> </a:t>
            </a:r>
            <a:r>
              <a:rPr lang="hr-HR" altLang="de-DE" sz="2400" i="1" dirty="0">
                <a:solidFill>
                  <a:srgbClr val="333333"/>
                </a:solidFill>
              </a:rPr>
              <a:t>uvijek</a:t>
            </a:r>
            <a:r>
              <a:rPr lang="en-US" altLang="de-DE" sz="2400" dirty="0">
                <a:solidFill>
                  <a:srgbClr val="333333"/>
                </a:solidFill>
              </a:rPr>
              <a:t> </a:t>
            </a:r>
            <a:r>
              <a:rPr lang="hr-HR" altLang="de-DE" sz="2400" dirty="0">
                <a:solidFill>
                  <a:srgbClr val="333333"/>
                </a:solidFill>
              </a:rPr>
              <a:t>prebacujemo krivicu na druge</a:t>
            </a:r>
            <a:r>
              <a:rPr lang="en-US" altLang="de-DE" sz="2400" dirty="0">
                <a:solidFill>
                  <a:srgbClr val="333333"/>
                </a:solidFill>
              </a:rPr>
              <a:t>, </a:t>
            </a:r>
            <a:r>
              <a:rPr lang="hr-HR" altLang="de-DE" sz="2400" dirty="0">
                <a:solidFill>
                  <a:srgbClr val="333333"/>
                </a:solidFill>
              </a:rPr>
              <a:t>kao što nije</a:t>
            </a:r>
            <a:r>
              <a:rPr lang="en-US" altLang="de-DE" sz="2400" dirty="0">
                <a:solidFill>
                  <a:srgbClr val="333333"/>
                </a:solidFill>
              </a:rPr>
              <a:t> </a:t>
            </a:r>
            <a:r>
              <a:rPr lang="hr-HR" altLang="de-DE" sz="2400" i="1" dirty="0">
                <a:solidFill>
                  <a:srgbClr val="333333"/>
                </a:solidFill>
              </a:rPr>
              <a:t>uvijek</a:t>
            </a:r>
            <a:r>
              <a:rPr lang="en-US" altLang="de-DE" sz="2400" dirty="0">
                <a:solidFill>
                  <a:srgbClr val="333333"/>
                </a:solidFill>
              </a:rPr>
              <a:t> </a:t>
            </a:r>
            <a:r>
              <a:rPr lang="hr-HR" altLang="de-DE" sz="2400" dirty="0">
                <a:solidFill>
                  <a:srgbClr val="333333"/>
                </a:solidFill>
              </a:rPr>
              <a:t>naša greška</a:t>
            </a:r>
            <a:r>
              <a:rPr lang="en-US" altLang="de-DE" sz="2400" dirty="0">
                <a:solidFill>
                  <a:srgbClr val="333333"/>
                </a:solidFill>
              </a:rPr>
              <a:t> </a:t>
            </a:r>
            <a:r>
              <a:rPr lang="hr-HR" altLang="de-DE" sz="2400" dirty="0">
                <a:solidFill>
                  <a:srgbClr val="333333"/>
                </a:solidFill>
              </a:rPr>
              <a:t>kad stvari krenu </a:t>
            </a:r>
            <a:r>
              <a:rPr lang="hr-HR" altLang="de-DE" sz="2400">
                <a:solidFill>
                  <a:srgbClr val="333333"/>
                </a:solidFill>
              </a:rPr>
              <a:t>loše</a:t>
            </a:r>
            <a:r>
              <a:rPr lang="en-US" altLang="de-DE" sz="2400">
                <a:solidFill>
                  <a:srgbClr val="333333"/>
                </a:solidFill>
              </a:rPr>
              <a:t>.</a:t>
            </a:r>
            <a:endParaRPr lang="en-US" sz="2400" b="1" dirty="0">
              <a:solidFill>
                <a:srgbClr val="333333"/>
              </a:solidFill>
            </a:endParaRPr>
          </a:p>
        </p:txBody>
      </p:sp>
      <p:sp>
        <p:nvSpPr>
          <p:cNvPr id="2" name="Footer Placeholder 1"/>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32811714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u svakodnevni 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b="1" dirty="0" err="1">
                <a:solidFill>
                  <a:srgbClr val="333333"/>
                </a:solidFill>
              </a:rPr>
              <a:t>Ciljevi</a:t>
            </a:r>
            <a:r>
              <a:rPr lang="en-US" sz="2400" b="1" dirty="0">
                <a:solidFill>
                  <a:srgbClr val="333333"/>
                </a:solidFill>
              </a:rPr>
              <a:t> </a:t>
            </a:r>
            <a:r>
              <a:rPr lang="en-US" sz="2400" b="1" dirty="0" err="1">
                <a:solidFill>
                  <a:srgbClr val="333333"/>
                </a:solidFill>
              </a:rPr>
              <a:t>učenja</a:t>
            </a:r>
            <a:r>
              <a:rPr lang="en-US"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Uvijek uzmite u obzir</a:t>
            </a:r>
            <a:r>
              <a:rPr lang="en-US" altLang="de-DE" sz="2400" dirty="0">
                <a:solidFill>
                  <a:srgbClr val="333333"/>
                </a:solidFill>
              </a:rPr>
              <a:t> </a:t>
            </a:r>
            <a:r>
              <a:rPr lang="hr-HR" altLang="de-DE" sz="2400" dirty="0">
                <a:solidFill>
                  <a:srgbClr val="333333"/>
                </a:solidFill>
              </a:rPr>
              <a:t>više mogućih faktora koji su mogli d</a:t>
            </a:r>
            <a:r>
              <a:rPr lang="de-DE" altLang="de-DE" sz="2400" dirty="0">
                <a:solidFill>
                  <a:srgbClr val="333333"/>
                </a:solidFill>
              </a:rPr>
              <a:t>opri</a:t>
            </a:r>
            <a:r>
              <a:rPr lang="hr-HR" altLang="de-DE" sz="2400" dirty="0">
                <a:solidFill>
                  <a:srgbClr val="333333"/>
                </a:solidFill>
              </a:rPr>
              <a:t>nijeti</a:t>
            </a:r>
            <a:r>
              <a:rPr lang="en-US" altLang="de-DE" sz="2400" dirty="0">
                <a:solidFill>
                  <a:srgbClr val="333333"/>
                </a:solidFill>
              </a:rPr>
              <a:t> </a:t>
            </a:r>
            <a:r>
              <a:rPr lang="hr-HR" altLang="de-DE" sz="2400" dirty="0">
                <a:solidFill>
                  <a:srgbClr val="333333"/>
                </a:solidFill>
              </a:rPr>
              <a:t>ishodu nekog događaja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a:t>
            </a:r>
            <a:r>
              <a:rPr lang="hr-HR" altLang="de-DE" sz="2400" dirty="0">
                <a:solidFill>
                  <a:srgbClr val="333333"/>
                </a:solidFill>
              </a:rPr>
              <a:t>vi lično</a:t>
            </a:r>
            <a:r>
              <a:rPr lang="en-US" altLang="de-DE" sz="2400" dirty="0">
                <a:solidFill>
                  <a:srgbClr val="333333"/>
                </a:solidFill>
              </a:rPr>
              <a:t>/</a:t>
            </a:r>
            <a:r>
              <a:rPr lang="hr-HR" altLang="de-DE" sz="2400" dirty="0">
                <a:solidFill>
                  <a:srgbClr val="333333"/>
                </a:solidFill>
              </a:rPr>
              <a:t>drugi ljudi</a:t>
            </a:r>
            <a:r>
              <a:rPr lang="en-US" altLang="de-DE" sz="2400" dirty="0">
                <a:solidFill>
                  <a:srgbClr val="333333"/>
                </a:solidFill>
              </a:rPr>
              <a:t>/ </a:t>
            </a:r>
            <a:r>
              <a:rPr lang="hr-HR" altLang="de-DE" sz="2400" dirty="0">
                <a:solidFill>
                  <a:srgbClr val="333333"/>
                </a:solidFill>
              </a:rPr>
              <a:t>događaji</a:t>
            </a:r>
            <a:r>
              <a:rPr lang="en-US" altLang="de-DE" sz="2400" dirty="0">
                <a:solidFill>
                  <a:srgbClr val="333333"/>
                </a:solidFill>
              </a:rPr>
              <a:t>).</a:t>
            </a:r>
          </a:p>
          <a:p>
            <a:pPr marL="342900" lvl="0" indent="-342900" defTabSz="914400" fontAlgn="base">
              <a:buClr>
                <a:srgbClr val="000000"/>
              </a:buClr>
              <a:buFont typeface="WingDings"/>
              <a:buChar char=""/>
            </a:pPr>
            <a:r>
              <a:rPr lang="hr-HR" altLang="de-DE" sz="2400" dirty="0">
                <a:solidFill>
                  <a:srgbClr val="333333"/>
                </a:solidFill>
              </a:rPr>
              <a:t>Trebali bismo se potruditi da budemo što je moguće realniji u svakodnevnom životu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Nije opravdano da</a:t>
            </a:r>
            <a:r>
              <a:rPr lang="en-US" altLang="de-DE" sz="2400" dirty="0">
                <a:solidFill>
                  <a:srgbClr val="333333"/>
                </a:solidFill>
              </a:rPr>
              <a:t> </a:t>
            </a:r>
            <a:r>
              <a:rPr lang="hr-HR" altLang="de-DE" sz="2400" i="1" dirty="0">
                <a:solidFill>
                  <a:srgbClr val="333333"/>
                </a:solidFill>
              </a:rPr>
              <a:t>uvijek</a:t>
            </a:r>
            <a:r>
              <a:rPr lang="en-US" altLang="de-DE" sz="2400" dirty="0">
                <a:solidFill>
                  <a:srgbClr val="333333"/>
                </a:solidFill>
              </a:rPr>
              <a:t> </a:t>
            </a:r>
            <a:r>
              <a:rPr lang="hr-HR" altLang="de-DE" sz="2400" dirty="0">
                <a:solidFill>
                  <a:srgbClr val="333333"/>
                </a:solidFill>
              </a:rPr>
              <a:t>prebacujemo krivicu na druge</a:t>
            </a:r>
            <a:r>
              <a:rPr lang="en-US" altLang="de-DE" sz="2400" dirty="0">
                <a:solidFill>
                  <a:srgbClr val="333333"/>
                </a:solidFill>
              </a:rPr>
              <a:t>, </a:t>
            </a:r>
            <a:r>
              <a:rPr lang="hr-HR" altLang="de-DE" sz="2400" dirty="0">
                <a:solidFill>
                  <a:srgbClr val="333333"/>
                </a:solidFill>
              </a:rPr>
              <a:t>kao što nije</a:t>
            </a:r>
            <a:r>
              <a:rPr lang="en-US" altLang="de-DE" sz="2400" dirty="0">
                <a:solidFill>
                  <a:srgbClr val="333333"/>
                </a:solidFill>
              </a:rPr>
              <a:t> </a:t>
            </a:r>
            <a:r>
              <a:rPr lang="hr-HR" altLang="de-DE" sz="2400" i="1" dirty="0">
                <a:solidFill>
                  <a:srgbClr val="333333"/>
                </a:solidFill>
              </a:rPr>
              <a:t>uvijek</a:t>
            </a:r>
            <a:r>
              <a:rPr lang="en-US" altLang="de-DE" sz="2400" dirty="0">
                <a:solidFill>
                  <a:srgbClr val="333333"/>
                </a:solidFill>
              </a:rPr>
              <a:t> </a:t>
            </a:r>
            <a:r>
              <a:rPr lang="hr-HR" altLang="de-DE" sz="2400" dirty="0">
                <a:solidFill>
                  <a:srgbClr val="333333"/>
                </a:solidFill>
              </a:rPr>
              <a:t>naša greška</a:t>
            </a:r>
            <a:r>
              <a:rPr lang="en-US" altLang="de-DE" sz="2400" dirty="0">
                <a:solidFill>
                  <a:srgbClr val="333333"/>
                </a:solidFill>
              </a:rPr>
              <a:t> </a:t>
            </a:r>
            <a:r>
              <a:rPr lang="hr-HR" altLang="de-DE" sz="2400" dirty="0">
                <a:solidFill>
                  <a:srgbClr val="333333"/>
                </a:solidFill>
              </a:rPr>
              <a:t>kad stvari krenu loše</a:t>
            </a:r>
            <a:r>
              <a:rPr lang="en-US" altLang="de-DE" sz="2400" dirty="0">
                <a:solidFill>
                  <a:srgbClr val="333333"/>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hr-HR" altLang="de-DE" sz="2400" dirty="0">
                <a:solidFill>
                  <a:srgbClr val="333333"/>
                </a:solidFill>
              </a:rPr>
              <a:t>Najčešće nekoliko faktora utiče na jedan događaj</a:t>
            </a:r>
            <a:r>
              <a:rPr lang="en-US" altLang="de-DE" sz="2400" dirty="0">
                <a:solidFill>
                  <a:srgbClr val="333333"/>
                </a:solidFill>
              </a:rPr>
              <a:t>.</a:t>
            </a:r>
            <a:endParaRPr lang="en-US" sz="2400" b="1" dirty="0">
              <a:solidFill>
                <a:srgbClr val="333333"/>
              </a:solidFill>
            </a:endParaRPr>
          </a:p>
        </p:txBody>
      </p:sp>
      <p:sp>
        <p:nvSpPr>
          <p:cNvPr id="2" name="Footer Placeholder 1"/>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27439332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a:solidFill>
                  <a:srgbClr val="333333"/>
                </a:solidFill>
              </a:rPr>
              <a:t>M</a:t>
            </a:r>
            <a:r>
              <a:rPr lang="hr-HR" altLang="de-DE" sz="2400" dirty="0">
                <a:solidFill>
                  <a:srgbClr val="333333"/>
                </a:solidFill>
              </a:rPr>
              <a:t>nogi ljudi sa psihozom su skloni da objasne </a:t>
            </a:r>
            <a:r>
              <a:rPr lang="hr-HR" altLang="de-DE" sz="2400" i="1" dirty="0">
                <a:solidFill>
                  <a:srgbClr val="333333"/>
                </a:solidFill>
              </a:rPr>
              <a:t>složene</a:t>
            </a:r>
            <a:r>
              <a:rPr lang="en-AU" altLang="de-DE" sz="2400" dirty="0">
                <a:solidFill>
                  <a:srgbClr val="333333"/>
                </a:solidFill>
              </a:rPr>
              <a:t> </a:t>
            </a:r>
            <a:r>
              <a:rPr lang="hr-HR" altLang="de-DE" sz="2400" dirty="0">
                <a:solidFill>
                  <a:srgbClr val="333333"/>
                </a:solidFill>
              </a:rPr>
              <a:t>događaje</a:t>
            </a:r>
            <a:r>
              <a:rPr lang="en-AU" altLang="de-DE" sz="2400" dirty="0">
                <a:solidFill>
                  <a:srgbClr val="333333"/>
                </a:solidFill>
              </a:rPr>
              <a:t> </a:t>
            </a:r>
            <a:r>
              <a:rPr lang="hr-HR" altLang="de-DE" sz="2400" dirty="0">
                <a:solidFill>
                  <a:srgbClr val="333333"/>
                </a:solidFill>
              </a:rPr>
              <a:t>sa jednim jedinim uzrokom</a:t>
            </a:r>
            <a:r>
              <a:rPr lang="en-AU" altLang="de-DE" sz="2400" dirty="0">
                <a:solidFill>
                  <a:srgbClr val="333333"/>
                </a:solidFill>
              </a:rPr>
              <a:t>. </a:t>
            </a:r>
            <a:r>
              <a:rPr lang="hr-HR" altLang="de-DE" sz="2400" dirty="0">
                <a:solidFill>
                  <a:srgbClr val="333333"/>
                </a:solidFill>
              </a:rPr>
              <a:t>Ponekad</a:t>
            </a:r>
            <a:r>
              <a:rPr lang="en-AU" altLang="de-DE" sz="2400" dirty="0">
                <a:solidFill>
                  <a:srgbClr val="333333"/>
                </a:solidFill>
              </a:rPr>
              <a:t>, </a:t>
            </a:r>
            <a:r>
              <a:rPr lang="hr-HR" altLang="de-DE" sz="2400" dirty="0">
                <a:solidFill>
                  <a:srgbClr val="333333"/>
                </a:solidFill>
              </a:rPr>
              <a:t>krivimo samo druge ljude da su jedini uzrok našeg neuspijeha.</a:t>
            </a:r>
            <a:endParaRPr lang="en-AU" altLang="de-DE" sz="2400" dirty="0">
              <a:solidFill>
                <a:srgbClr val="333333"/>
              </a:solidFill>
            </a:endParaRPr>
          </a:p>
          <a:p>
            <a:pPr lvl="0" defTabSz="914400" fontAlgn="base"/>
            <a:r>
              <a:rPr lang="hr-HR" altLang="de-DE" sz="2400" dirty="0">
                <a:solidFill>
                  <a:srgbClr val="004992"/>
                </a:solidFill>
              </a:rPr>
              <a:t>Primjer</a:t>
            </a:r>
            <a:r>
              <a:rPr lang="en-AU" altLang="de-DE" sz="2400" dirty="0">
                <a:solidFill>
                  <a:srgbClr val="004992"/>
                </a:solidFill>
              </a:rPr>
              <a:t> I: </a:t>
            </a:r>
            <a:r>
              <a:rPr lang="en-AU" altLang="de-DE" sz="2400" dirty="0">
                <a:solidFill>
                  <a:srgbClr val="333333"/>
                </a:solidFill>
              </a:rPr>
              <a:t>An</a:t>
            </a:r>
            <a:r>
              <a:rPr lang="hr-HR" altLang="de-DE" sz="2400" dirty="0">
                <a:solidFill>
                  <a:srgbClr val="333333"/>
                </a:solidFill>
              </a:rPr>
              <a:t>i se dešava da</a:t>
            </a:r>
            <a:r>
              <a:rPr lang="en-AU" altLang="de-DE" sz="2400" dirty="0">
                <a:solidFill>
                  <a:srgbClr val="333333"/>
                </a:solidFill>
              </a:rPr>
              <a:t> </a:t>
            </a:r>
            <a:r>
              <a:rPr lang="hr-HR" altLang="de-DE" sz="2400" dirty="0">
                <a:solidFill>
                  <a:srgbClr val="333333"/>
                </a:solidFill>
              </a:rPr>
              <a:t>često pada</a:t>
            </a:r>
            <a:r>
              <a:rPr lang="en-AU" altLang="de-DE" sz="2400" dirty="0">
                <a:solidFill>
                  <a:srgbClr val="333333"/>
                </a:solidFill>
              </a:rPr>
              <a:t>.</a:t>
            </a:r>
          </a:p>
          <a:p>
            <a:pPr lvl="0" defTabSz="914400" fontAlgn="base"/>
            <a:r>
              <a:rPr lang="hr-HR" altLang="de-DE" sz="2400" dirty="0">
                <a:solidFill>
                  <a:srgbClr val="004992"/>
                </a:solidFill>
              </a:rPr>
              <a:t>Vlastito vjerovanje</a:t>
            </a:r>
            <a:r>
              <a:rPr lang="en-AU" altLang="de-DE" sz="2400" dirty="0">
                <a:solidFill>
                  <a:srgbClr val="004992"/>
                </a:solidFill>
              </a:rPr>
              <a:t>:</a:t>
            </a:r>
            <a:r>
              <a:rPr lang="hr-HR" altLang="de-DE" sz="2400" dirty="0">
                <a:solidFill>
                  <a:srgbClr val="333333"/>
                </a:solidFill>
              </a:rPr>
              <a:t> To je uzrokovao njen ujak šaljući signale kroz elektrode u njenu glavu</a:t>
            </a:r>
            <a:r>
              <a:rPr lang="en-AU" altLang="de-DE" sz="2400" dirty="0">
                <a:solidFill>
                  <a:srgbClr val="333333"/>
                </a:solidFill>
              </a:rPr>
              <a:t>.</a:t>
            </a:r>
            <a:endParaRPr lang="en-AU" altLang="de-DE" sz="2400" dirty="0">
              <a:solidFill>
                <a:srgbClr val="004992"/>
              </a:solidFill>
            </a:endParaRPr>
          </a:p>
          <a:p>
            <a:pPr lvl="0" defTabSz="914400" fontAlgn="base"/>
            <a:r>
              <a:rPr lang="hr-HR" altLang="de-DE" sz="2400" dirty="0">
                <a:solidFill>
                  <a:srgbClr val="004992"/>
                </a:solidFill>
              </a:rPr>
              <a:t>Dodatno</a:t>
            </a:r>
            <a:r>
              <a:rPr lang="en-AU" altLang="de-DE" sz="2400" dirty="0">
                <a:solidFill>
                  <a:srgbClr val="004992"/>
                </a:solidFill>
              </a:rPr>
              <a:t> </a:t>
            </a:r>
            <a:r>
              <a:rPr lang="hr-HR" altLang="de-DE" sz="2400" dirty="0">
                <a:solidFill>
                  <a:srgbClr val="004992"/>
                </a:solidFill>
              </a:rPr>
              <a:t>objašnjenje</a:t>
            </a:r>
            <a:r>
              <a:rPr lang="en-AU" altLang="de-DE" sz="2400" dirty="0">
                <a:solidFill>
                  <a:srgbClr val="004992"/>
                </a:solidFill>
              </a:rPr>
              <a:t>: </a:t>
            </a:r>
            <a:r>
              <a:rPr lang="hr-HR" altLang="de-DE" sz="2400" dirty="0">
                <a:solidFill>
                  <a:srgbClr val="333333"/>
                </a:solidFill>
              </a:rPr>
              <a:t>Ima upalu uva, što utiče na njen centar za ravnotežu. Osim toga</a:t>
            </a:r>
            <a:r>
              <a:rPr lang="en-GB" altLang="de-DE" sz="2400" dirty="0">
                <a:solidFill>
                  <a:srgbClr val="333333"/>
                </a:solidFill>
              </a:rPr>
              <a:t>, </a:t>
            </a:r>
            <a:r>
              <a:rPr lang="hr-HR" altLang="de-DE" sz="2400" dirty="0">
                <a:solidFill>
                  <a:srgbClr val="333333"/>
                </a:solidFill>
              </a:rPr>
              <a:t>kiša je padala sedmicama i ulice su bile jako klizave</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53</a:t>
            </a:fld>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Ponekad</a:t>
            </a:r>
            <a:r>
              <a:rPr lang="en-AU" altLang="de-DE" sz="2400" dirty="0">
                <a:solidFill>
                  <a:srgbClr val="333333"/>
                </a:solidFill>
              </a:rPr>
              <a:t>, </a:t>
            </a:r>
            <a:r>
              <a:rPr lang="hr-HR" altLang="de-DE" sz="2400" dirty="0">
                <a:solidFill>
                  <a:srgbClr val="333333"/>
                </a:solidFill>
              </a:rPr>
              <a:t>drugi ljudi nose</a:t>
            </a:r>
            <a:r>
              <a:rPr lang="en-AU" altLang="de-DE" sz="2400" dirty="0">
                <a:solidFill>
                  <a:srgbClr val="333333"/>
                </a:solidFill>
              </a:rPr>
              <a:t> </a:t>
            </a:r>
            <a:r>
              <a:rPr lang="hr-HR" altLang="de-DE" sz="2400" i="1" dirty="0">
                <a:solidFill>
                  <a:srgbClr val="333333"/>
                </a:solidFill>
              </a:rPr>
              <a:t>dio </a:t>
            </a:r>
            <a:r>
              <a:rPr lang="hr-HR" altLang="de-DE" sz="2400" dirty="0">
                <a:solidFill>
                  <a:srgbClr val="333333"/>
                </a:solidFill>
              </a:rPr>
              <a:t>odgovornosti</a:t>
            </a:r>
            <a:r>
              <a:rPr lang="en-AU" altLang="de-DE" sz="2400" dirty="0">
                <a:solidFill>
                  <a:srgbClr val="333333"/>
                </a:solidFill>
              </a:rPr>
              <a:t>, </a:t>
            </a:r>
            <a:r>
              <a:rPr lang="hr-HR" altLang="de-DE" sz="2400" dirty="0">
                <a:solidFill>
                  <a:srgbClr val="333333"/>
                </a:solidFill>
              </a:rPr>
              <a:t>ali drugi bitni faktori se takođe moraju uzeti u obzir</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II: </a:t>
            </a:r>
            <a:r>
              <a:rPr lang="en-AU" altLang="de-DE" sz="2400" dirty="0" err="1">
                <a:solidFill>
                  <a:srgbClr val="333333"/>
                </a:solidFill>
              </a:rPr>
              <a:t>Petar</a:t>
            </a:r>
            <a:r>
              <a:rPr lang="en-AU" altLang="de-DE" sz="2400" dirty="0">
                <a:solidFill>
                  <a:srgbClr val="333333"/>
                </a:solidFill>
              </a:rPr>
              <a:t> </a:t>
            </a:r>
            <a:r>
              <a:rPr lang="hr-HR" altLang="de-DE" sz="2400" dirty="0">
                <a:solidFill>
                  <a:srgbClr val="333333"/>
                </a:solidFill>
              </a:rPr>
              <a:t>je doživio novu epizodu psihoze</a:t>
            </a:r>
            <a:r>
              <a:rPr lang="en-AU" altLang="de-DE" sz="2400" dirty="0">
                <a:solidFill>
                  <a:srgbClr val="333333"/>
                </a:solidFill>
              </a:rPr>
              <a:t>!</a:t>
            </a:r>
          </a:p>
          <a:p>
            <a:pPr lvl="0" defTabSz="914400" fontAlgn="base"/>
            <a:r>
              <a:rPr lang="hr-HR" altLang="de-DE" sz="2400" dirty="0">
                <a:solidFill>
                  <a:srgbClr val="004992"/>
                </a:solidFill>
              </a:rPr>
              <a:t>Njegovo vjerovanje</a:t>
            </a:r>
            <a:r>
              <a:rPr lang="en-AU" altLang="de-DE" sz="2400" dirty="0">
                <a:solidFill>
                  <a:srgbClr val="004992"/>
                </a:solidFill>
              </a:rPr>
              <a:t>: </a:t>
            </a:r>
            <a:r>
              <a:rPr lang="hr-HR" altLang="de-DE" sz="2400" dirty="0">
                <a:solidFill>
                  <a:srgbClr val="333333"/>
                </a:solidFill>
              </a:rPr>
              <a:t>Nova epizoda je nastala usled sjećanja na djetinjsvo kad je često dobijao batine</a:t>
            </a:r>
            <a:r>
              <a:rPr lang="en-AU" altLang="de-DE" sz="2400" dirty="0">
                <a:solidFill>
                  <a:srgbClr val="333333"/>
                </a:solidFill>
              </a:rPr>
              <a:t>.</a:t>
            </a:r>
          </a:p>
          <a:p>
            <a:pPr lvl="0" defTabSz="914400" fontAlgn="base"/>
            <a:r>
              <a:rPr lang="hr-HR" altLang="de-DE" sz="2400" dirty="0">
                <a:solidFill>
                  <a:srgbClr val="004992"/>
                </a:solidFill>
              </a:rPr>
              <a:t>Dodatni objašnjenje</a:t>
            </a:r>
            <a:r>
              <a:rPr lang="en-AU" altLang="de-DE" sz="2400" dirty="0">
                <a:solidFill>
                  <a:srgbClr val="004992"/>
                </a:solidFill>
              </a:rPr>
              <a:t>: </a:t>
            </a:r>
            <a:r>
              <a:rPr lang="hr-HR" altLang="de-DE" sz="2400" dirty="0">
                <a:solidFill>
                  <a:srgbClr val="333333"/>
                </a:solidFill>
              </a:rPr>
              <a:t>Ovo može biti jedan od mogućih uzroka</a:t>
            </a:r>
            <a:r>
              <a:rPr lang="en-AU" altLang="de-DE" sz="2400" dirty="0">
                <a:solidFill>
                  <a:srgbClr val="333333"/>
                </a:solidFill>
              </a:rPr>
              <a:t>, </a:t>
            </a:r>
            <a:r>
              <a:rPr lang="hr-HR" altLang="de-DE" sz="2400" dirty="0">
                <a:solidFill>
                  <a:srgbClr val="333333"/>
                </a:solidFill>
              </a:rPr>
              <a:t>ali postoje dodatni uzroci</a:t>
            </a:r>
            <a:r>
              <a:rPr lang="en-AU" altLang="de-DE" sz="2400" dirty="0">
                <a:solidFill>
                  <a:srgbClr val="333333"/>
                </a:solidFill>
              </a:rPr>
              <a:t>: </a:t>
            </a:r>
            <a:r>
              <a:rPr lang="en-AU" altLang="de-DE" sz="2400" dirty="0" err="1">
                <a:solidFill>
                  <a:srgbClr val="333333"/>
                </a:solidFill>
              </a:rPr>
              <a:t>Petar</a:t>
            </a:r>
            <a:r>
              <a:rPr lang="en-AU" altLang="de-DE" sz="2400" dirty="0">
                <a:solidFill>
                  <a:srgbClr val="333333"/>
                </a:solidFill>
              </a:rPr>
              <a:t> </a:t>
            </a:r>
            <a:r>
              <a:rPr lang="hr-HR" altLang="de-DE" sz="2400" dirty="0">
                <a:solidFill>
                  <a:srgbClr val="333333"/>
                </a:solidFill>
              </a:rPr>
              <a:t>je prestao da uzima tablete;</a:t>
            </a:r>
            <a:r>
              <a:rPr lang="en-AU" altLang="de-DE" sz="2400" dirty="0">
                <a:solidFill>
                  <a:srgbClr val="333333"/>
                </a:solidFill>
              </a:rPr>
              <a:t> </a:t>
            </a:r>
            <a:r>
              <a:rPr lang="hr-HR" altLang="de-DE" sz="2400" dirty="0">
                <a:solidFill>
                  <a:srgbClr val="333333"/>
                </a:solidFill>
              </a:rPr>
              <a:t>imao je tešku svađu na poslu što je dovelo do straha da ne izgubi posao</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55</a:t>
            </a:fld>
            <a:endParaRPr lang="de-DE" dirty="0"/>
          </a:p>
        </p:txBody>
      </p:sp>
    </p:spTree>
    <p:extLst>
      <p:ext uri="{BB962C8B-B14F-4D97-AF65-F5344CB8AC3E}">
        <p14:creationId xmlns:p14="http://schemas.microsoft.com/office/powerpoint/2010/main" val="19265042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28312411"/>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56</a:t>
            </a:fld>
            <a:endParaRPr lang="de-DE"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79310654"/>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r>
              <a:rPr lang="de-DE"/>
              <a:t>Metakognitivni Trening 1 – Pripisivanje: Prebacivanje krivice i preuzimanje zasluga</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4981</Words>
  <Application>Microsoft Office PowerPoint</Application>
  <PresentationFormat>Benutzerdefiniert</PresentationFormat>
  <Paragraphs>653</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57</vt:i4>
      </vt:variant>
    </vt:vector>
  </HeadingPairs>
  <TitlesOfParts>
    <vt:vector size="65" baseType="lpstr">
      <vt:lpstr>Verdana</vt:lpstr>
      <vt:lpstr>Arial</vt:lpstr>
      <vt:lpstr>Symbol</vt:lpstr>
      <vt:lpstr>Calibri Light</vt:lpstr>
      <vt:lpstr>Calibri</vt:lpstr>
      <vt:lpstr>WingDings</vt:lpstr>
      <vt:lpstr>Times New Roman</vt:lpstr>
      <vt:lpstr>UKE_PPT-Vorlage_16zu9</vt:lpstr>
      <vt:lpstr>MKT 1 A – Pripisivanje: Prebacivanje krivice i preuzimanje zasluga</vt:lpstr>
      <vt:lpstr>Pripisivanje: Prebacivanje krivice i preuzimanje zasluga</vt:lpstr>
      <vt:lpstr>Pripisivanje: Prebacivanje krivice i preuzimanje zasluga</vt:lpstr>
      <vt:lpstr>Pripisivanje: Prebacivanje krivice i preuzimanje zasluga</vt:lpstr>
      <vt:lpstr>Objašnjenja</vt:lpstr>
      <vt:lpstr>Objašnjenja</vt:lpstr>
      <vt:lpstr>Prebacivanje krivice i preuzimanje zasluga</vt:lpstr>
      <vt:lpstr>Otpuštaju te iz bolnice a nije ti nimalo bolje.</vt:lpstr>
      <vt:lpstr>Otpuštaju te iz bolnice a nije ti nimalo bolje.</vt:lpstr>
      <vt:lpstr>Otpuštaju te iz bolnice a nije ti nimalo bolje.</vt:lpstr>
      <vt:lpstr>Otpuštaju te iz bolnice a nije ti nimalo bolje.</vt:lpstr>
      <vt:lpstr>Otpuštaju te iz bolnice a nije ti nimalo bolje.</vt:lpstr>
      <vt:lpstr>Efekti određenih stilova pripisivanja na negativne događaje!</vt:lpstr>
      <vt:lpstr>Efekti određenih stilova pripisivanja na negativne događaje!</vt:lpstr>
      <vt:lpstr>Efekti određenih stilova pripisivanja na negativne događaje!</vt:lpstr>
      <vt:lpstr>Efekti određenih stilova pripisivanja na negativne događaje!</vt:lpstr>
      <vt:lpstr>Efekti određenih stilova pripisivanja na negativne događaje!</vt:lpstr>
      <vt:lpstr>Efekti određenih stilova pripisivanja na pozitivne događaje!</vt:lpstr>
      <vt:lpstr>Efekti određenih stilova pripisivanja na pozitivne događaje!</vt:lpstr>
      <vt:lpstr>Efekti određenih stilova pripisivanja na pozitivne događaje!</vt:lpstr>
      <vt:lpstr>Efekti određenih stilova pripisivanja na pozitivne događaje!</vt:lpstr>
      <vt:lpstr>Efekti određenih stilova pripisivanja na pozitivne događaje!</vt:lpstr>
      <vt:lpstr>Zašto mi ovo radimo?</vt:lpstr>
      <vt:lpstr>Zašto mi ovo radimo?</vt:lpstr>
      <vt:lpstr>Kako pogrešna pripisivanja potpomažu pogrešna tumačenja tokom psihoze – primjeri</vt:lpstr>
      <vt:lpstr>Stil Pripisivanja Cilj učenja današnjeg sastanka:</vt:lpstr>
      <vt:lpstr>Prodavač ti je vratio punu cijenu za oštećenu robu.</vt:lpstr>
      <vt:lpstr>Kad si ušao/la u sobu, svi su zaćutali.</vt:lpstr>
      <vt:lpstr>Neko ti je rakao da ne izgledaš dobro.</vt:lpstr>
      <vt:lpstr>Pao/la si na ispitu.</vt:lpstr>
      <vt:lpstr>Dajte neke lične primjere!</vt:lpstr>
      <vt:lpstr>Unutrašnji glas ti kaže da nisi dobra osoba.</vt:lpstr>
      <vt:lpstr>Unutrašnji glas ti kaže da nisi dobra osoba.</vt:lpstr>
      <vt:lpstr>Unutrašnji glas ti kaže da nisi dobra osoba.</vt:lpstr>
      <vt:lpstr>Čuti glasove Naše misli ili upravljanje iz daljine? Za i Protiv</vt:lpstr>
      <vt:lpstr>Čuti glasove Naše misli ili upravljanje iz daljine? Za i Protiv</vt:lpstr>
      <vt:lpstr>Čuti glasove Naše misli ili upravljanje iz daljine? Za i Protiv</vt:lpstr>
      <vt:lpstr>Čuti glasove Naše misli ili upravljanje iz daljine? Za i Protiv</vt:lpstr>
      <vt:lpstr>Čuti glasove Naše misli ili upravljanje iz daljine? Za i Protiv</vt:lpstr>
      <vt:lpstr>Prijatelj te pozvao na večeru.</vt:lpstr>
      <vt:lpstr>Policajac zaustavlja tvoj auto.</vt:lpstr>
      <vt:lpstr>Pobjedio/la si u kocki.</vt:lpstr>
      <vt:lpstr>Na autu zapažaš ogrebotinu.</vt:lpstr>
      <vt:lpstr>Doktor je otkrio da imaš visok krvi pritisak.</vt:lpstr>
      <vt:lpstr>Prijatelj je odbio da ti pomogne u poslu.</vt:lpstr>
      <vt:lpstr>Prijatelj te iznenadio poklonom.</vt:lpstr>
      <vt:lpstr>Prijatelj ti kaže da si glup/a.</vt:lpstr>
      <vt:lpstr>Beba tvojih komšija počinje da plače kad je uzmeš u ruke.</vt:lpstr>
      <vt:lpstr>Prijatelj ti kaže da te ne poštuje.</vt:lpstr>
      <vt:lpstr>Prenos u svakodnevni život</vt:lpstr>
      <vt:lpstr>Prenos u svakodnevni život</vt:lpstr>
      <vt:lpstr>Prenos u svakodnevni život</vt:lpstr>
      <vt:lpstr>Kako je ovo povezano sa psihozom?</vt:lpstr>
      <vt:lpstr>Kako je ovo povezano sa psihozom?</vt:lpstr>
      <vt:lpstr>Hvala Vam na pažnji!</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311</cp:revision>
  <dcterms:created xsi:type="dcterms:W3CDTF">2004-10-11T13:21:01Z</dcterms:created>
  <dcterms:modified xsi:type="dcterms:W3CDTF">2022-11-21T10:59:14Z</dcterms:modified>
</cp:coreProperties>
</file>