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875" r:id="rId1"/>
  </p:sldMasterIdLst>
  <p:notesMasterIdLst>
    <p:notesMasterId r:id="rId79"/>
  </p:notesMasterIdLst>
  <p:handoutMasterIdLst>
    <p:handoutMasterId r:id="rId80"/>
  </p:handoutMasterIdLst>
  <p:sldIdLst>
    <p:sldId id="683" r:id="rId2"/>
    <p:sldId id="613" r:id="rId3"/>
    <p:sldId id="657" r:id="rId4"/>
    <p:sldId id="656" r:id="rId5"/>
    <p:sldId id="614" r:id="rId6"/>
    <p:sldId id="660" r:id="rId7"/>
    <p:sldId id="659" r:id="rId8"/>
    <p:sldId id="658" r:id="rId9"/>
    <p:sldId id="477" r:id="rId10"/>
    <p:sldId id="625" r:id="rId11"/>
    <p:sldId id="662" r:id="rId12"/>
    <p:sldId id="661" r:id="rId13"/>
    <p:sldId id="578" r:id="rId14"/>
    <p:sldId id="580" r:id="rId15"/>
    <p:sldId id="579" r:id="rId16"/>
    <p:sldId id="610" r:id="rId17"/>
    <p:sldId id="617" r:id="rId18"/>
    <p:sldId id="663" r:id="rId19"/>
    <p:sldId id="603" r:id="rId20"/>
    <p:sldId id="631" r:id="rId21"/>
    <p:sldId id="666" r:id="rId22"/>
    <p:sldId id="665" r:id="rId23"/>
    <p:sldId id="664" r:id="rId24"/>
    <p:sldId id="485" r:id="rId25"/>
    <p:sldId id="486" r:id="rId26"/>
    <p:sldId id="509" r:id="rId27"/>
    <p:sldId id="589" r:id="rId28"/>
    <p:sldId id="590" r:id="rId29"/>
    <p:sldId id="591" r:id="rId30"/>
    <p:sldId id="491" r:id="rId31"/>
    <p:sldId id="492" r:id="rId32"/>
    <p:sldId id="592" r:id="rId33"/>
    <p:sldId id="593" r:id="rId34"/>
    <p:sldId id="667" r:id="rId35"/>
    <p:sldId id="594" r:id="rId36"/>
    <p:sldId id="595" r:id="rId37"/>
    <p:sldId id="524" r:id="rId38"/>
    <p:sldId id="525" r:id="rId39"/>
    <p:sldId id="489" r:id="rId40"/>
    <p:sldId id="599" r:id="rId41"/>
    <p:sldId id="639" r:id="rId42"/>
    <p:sldId id="553" r:id="rId43"/>
    <p:sldId id="526" r:id="rId44"/>
    <p:sldId id="527" r:id="rId45"/>
    <p:sldId id="497" r:id="rId46"/>
    <p:sldId id="498" r:id="rId47"/>
    <p:sldId id="503" r:id="rId48"/>
    <p:sldId id="504" r:id="rId49"/>
    <p:sldId id="540" r:id="rId50"/>
    <p:sldId id="541" r:id="rId51"/>
    <p:sldId id="542" r:id="rId52"/>
    <p:sldId id="543" r:id="rId53"/>
    <p:sldId id="596" r:id="rId54"/>
    <p:sldId id="597" r:id="rId55"/>
    <p:sldId id="548" r:id="rId56"/>
    <p:sldId id="549" r:id="rId57"/>
    <p:sldId id="522" r:id="rId58"/>
    <p:sldId id="523" r:id="rId59"/>
    <p:sldId id="650" r:id="rId60"/>
    <p:sldId id="671" r:id="rId61"/>
    <p:sldId id="670" r:id="rId62"/>
    <p:sldId id="669" r:id="rId63"/>
    <p:sldId id="668" r:id="rId64"/>
    <p:sldId id="623" r:id="rId65"/>
    <p:sldId id="673" r:id="rId66"/>
    <p:sldId id="672" r:id="rId67"/>
    <p:sldId id="655" r:id="rId68"/>
    <p:sldId id="627" r:id="rId69"/>
    <p:sldId id="674" r:id="rId70"/>
    <p:sldId id="675" r:id="rId71"/>
    <p:sldId id="676" r:id="rId72"/>
    <p:sldId id="677" r:id="rId73"/>
    <p:sldId id="678" r:id="rId74"/>
    <p:sldId id="679" r:id="rId75"/>
    <p:sldId id="680" r:id="rId76"/>
    <p:sldId id="681" r:id="rId77"/>
    <p:sldId id="682" r:id="rId78"/>
  </p:sldIdLst>
  <p:sldSz cx="12195175" cy="6858000"/>
  <p:notesSz cx="7099300" cy="10234613"/>
  <p:embeddedFontLst>
    <p:embeddedFont>
      <p:font typeface="Calibri" panose="020F0502020204030204" pitchFamily="34" charset="0"/>
      <p:regular r:id="rId81"/>
      <p:bold r:id="rId82"/>
      <p:italic r:id="rId83"/>
      <p:boldItalic r:id="rId84"/>
    </p:embeddedFont>
    <p:embeddedFont>
      <p:font typeface="Calibri Light" panose="020F0302020204030204" pitchFamily="34" charset="0"/>
      <p:regular r:id="rId85"/>
      <p:italic r:id="rId86"/>
    </p:embeddedFont>
  </p:embeddedFontLst>
  <p:defaultTextStyle>
    <a:defPPr>
      <a:defRPr lang="de-DE"/>
    </a:defPPr>
    <a:lvl1pPr algn="l" rtl="0" fontAlgn="base">
      <a:spcBef>
        <a:spcPct val="0"/>
      </a:spcBef>
      <a:spcAft>
        <a:spcPct val="0"/>
      </a:spcAft>
      <a:defRPr lang="en-US" b="1" kern="1200">
        <a:solidFill>
          <a:schemeClr val="tx1"/>
        </a:solidFill>
        <a:latin typeface="+mn-lt"/>
        <a:ea typeface="+mn-ea"/>
        <a:cs typeface="Times New Roman" panose="02020603050405020304" pitchFamily="18" charset="0"/>
      </a:defRPr>
    </a:lvl1pPr>
    <a:lvl2pPr marL="457200" algn="l" rtl="0" fontAlgn="base">
      <a:spcBef>
        <a:spcPct val="0"/>
      </a:spcBef>
      <a:spcAft>
        <a:spcPct val="0"/>
      </a:spcAft>
      <a:defRPr lang="en-US" b="1" kern="1200">
        <a:solidFill>
          <a:schemeClr val="tx1"/>
        </a:solidFill>
        <a:latin typeface="+mn-lt"/>
        <a:ea typeface="+mn-ea"/>
        <a:cs typeface="Times New Roman" panose="02020603050405020304" pitchFamily="18" charset="0"/>
      </a:defRPr>
    </a:lvl2pPr>
    <a:lvl3pPr marL="914400" algn="l" rtl="0" fontAlgn="base">
      <a:spcBef>
        <a:spcPct val="0"/>
      </a:spcBef>
      <a:spcAft>
        <a:spcPct val="0"/>
      </a:spcAft>
      <a:defRPr lang="en-US" b="1" kern="1200">
        <a:solidFill>
          <a:schemeClr val="tx1"/>
        </a:solidFill>
        <a:latin typeface="+mn-lt"/>
        <a:ea typeface="+mn-ea"/>
        <a:cs typeface="Times New Roman" panose="02020603050405020304" pitchFamily="18" charset="0"/>
      </a:defRPr>
    </a:lvl3pPr>
    <a:lvl4pPr marL="1371600" algn="l" rtl="0" fontAlgn="base">
      <a:spcBef>
        <a:spcPct val="0"/>
      </a:spcBef>
      <a:spcAft>
        <a:spcPct val="0"/>
      </a:spcAft>
      <a:defRPr lang="en-US" b="1" kern="1200">
        <a:solidFill>
          <a:schemeClr val="tx1"/>
        </a:solidFill>
        <a:latin typeface="+mn-lt"/>
        <a:ea typeface="+mn-ea"/>
        <a:cs typeface="Times New Roman" panose="02020603050405020304" pitchFamily="18" charset="0"/>
      </a:defRPr>
    </a:lvl4pPr>
    <a:lvl5pPr marL="1828800" algn="l" rtl="0" fontAlgn="base">
      <a:spcBef>
        <a:spcPct val="0"/>
      </a:spcBef>
      <a:spcAft>
        <a:spcPct val="0"/>
      </a:spcAft>
      <a:defRPr lang="en-US" b="1" kern="1200">
        <a:solidFill>
          <a:schemeClr val="tx1"/>
        </a:solidFill>
        <a:latin typeface="+mn-lt"/>
        <a:ea typeface="+mn-ea"/>
        <a:cs typeface="Times New Roman" panose="02020603050405020304" pitchFamily="18" charset="0"/>
      </a:defRPr>
    </a:lvl5pPr>
    <a:lvl6pPr marL="2286000" algn="l" defTabSz="914400" rtl="0" eaLnBrk="1" latinLnBrk="0" hangingPunct="1">
      <a:defRPr b="1" kern="1200">
        <a:solidFill>
          <a:schemeClr val="tx1"/>
        </a:solidFill>
        <a:latin typeface="Arial" panose="020B0604020202020204" pitchFamily="34" charset="0"/>
        <a:ea typeface="+mn-ea"/>
        <a:cs typeface="Times New Roman" panose="02020603050405020304" pitchFamily="18" charset="0"/>
      </a:defRPr>
    </a:lvl6pPr>
    <a:lvl7pPr marL="2743200" algn="l" defTabSz="914400" rtl="0" eaLnBrk="1" latinLnBrk="0" hangingPunct="1">
      <a:defRPr b="1" kern="1200">
        <a:solidFill>
          <a:schemeClr val="tx1"/>
        </a:solidFill>
        <a:latin typeface="Arial" panose="020B0604020202020204" pitchFamily="34" charset="0"/>
        <a:ea typeface="+mn-ea"/>
        <a:cs typeface="Times New Roman" panose="02020603050405020304" pitchFamily="18" charset="0"/>
      </a:defRPr>
    </a:lvl7pPr>
    <a:lvl8pPr marL="3200400" algn="l" defTabSz="914400" rtl="0" eaLnBrk="1" latinLnBrk="0" hangingPunct="1">
      <a:defRPr b="1" kern="1200">
        <a:solidFill>
          <a:schemeClr val="tx1"/>
        </a:solidFill>
        <a:latin typeface="Arial" panose="020B0604020202020204" pitchFamily="34" charset="0"/>
        <a:ea typeface="+mn-ea"/>
        <a:cs typeface="Times New Roman" panose="02020603050405020304" pitchFamily="18" charset="0"/>
      </a:defRPr>
    </a:lvl8pPr>
    <a:lvl9pPr marL="3657600" algn="l" defTabSz="914400" rtl="0" eaLnBrk="1" latinLnBrk="0" hangingPunct="1">
      <a:defRPr b="1" kern="1200">
        <a:solidFill>
          <a:schemeClr val="tx1"/>
        </a:solidFill>
        <a:latin typeface="Arial" panose="020B0604020202020204" pitchFamily="34" charset="0"/>
        <a:ea typeface="+mn-ea"/>
        <a:cs typeface="Times New Roman" panose="02020603050405020304" pitchFamily="18" charset="0"/>
      </a:defRPr>
    </a:lvl9pPr>
  </p:defaultTextStyle>
  <p:extLst>
    <p:ext uri="{EFAFB233-063F-42B5-8137-9DF3F51BA10A}">
      <p15:sldGuideLst xmlns:p15="http://schemas.microsoft.com/office/powerpoint/2012/main">
        <p15:guide id="1" orient="horz" pos="4201">
          <p15:clr>
            <a:srgbClr val="A4A3A4"/>
          </p15:clr>
        </p15:guide>
        <p15:guide id="2" pos="2880">
          <p15:clr>
            <a:srgbClr val="A4A3A4"/>
          </p15:clr>
        </p15:guide>
        <p15:guide id="3" pos="384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EFF8"/>
    <a:srgbClr val="336699"/>
    <a:srgbClr val="FF0066"/>
    <a:srgbClr val="66FF33"/>
    <a:srgbClr val="FFFF00"/>
    <a:srgbClr val="FF0000"/>
    <a:srgbClr val="ADC0CB"/>
    <a:srgbClr val="FFCC99"/>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inimized" horzBarState="maximized">
    <p:restoredLeft sz="20029" autoAdjust="0"/>
    <p:restoredTop sz="93792" autoAdjust="0"/>
  </p:normalViewPr>
  <p:slideViewPr>
    <p:cSldViewPr>
      <p:cViewPr varScale="1">
        <p:scale>
          <a:sx n="67" d="100"/>
          <a:sy n="67" d="100"/>
        </p:scale>
        <p:origin x="948" y="44"/>
      </p:cViewPr>
      <p:guideLst>
        <p:guide orient="horz" pos="4201"/>
        <p:guide pos="2880"/>
        <p:guide pos="3841"/>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66" d="100"/>
        <a:sy n="66" d="100"/>
      </p:scale>
      <p:origin x="0" y="2046"/>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font" Target="fonts/font4.fntdata"/><Relationship Id="rId89"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notesMaster" Target="notesMasters/notesMaster1.xml"/><Relationship Id="rId87"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font" Target="fonts/font2.fntdata"/><Relationship Id="rId90" Type="http://schemas.openxmlformats.org/officeDocument/2006/relationships/tableStyles" Target="tableStyles.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handoutMaster" Target="handoutMasters/handoutMaster1.xml"/><Relationship Id="rId85" Type="http://schemas.openxmlformats.org/officeDocument/2006/relationships/font" Target="fonts/font5.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font" Target="fonts/font3.fntdata"/><Relationship Id="rId88"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font" Target="fonts/font1.fntdata"/><Relationship Id="rId86" Type="http://schemas.openxmlformats.org/officeDocument/2006/relationships/font" Target="fonts/font6.fntdata"/></Relationships>
</file>

<file path=ppt/_rels/viewProps.xml.rels><?xml version="1.0" encoding="UTF-8" standalone="yes"?>
<Relationships xmlns="http://schemas.openxmlformats.org/package/2006/relationships"><Relationship Id="rId1" Type="http://schemas.openxmlformats.org/officeDocument/2006/relationships/slide" Target="slides/slide6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400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defTabSz="990600">
              <a:defRPr sz="1400">
                <a:latin typeface="Arial" charset="0"/>
                <a:cs typeface="+mn-cs"/>
              </a:defRPr>
            </a:lvl1pPr>
          </a:lstStyle>
          <a:p>
            <a:pPr>
              <a:defRPr/>
            </a:pPr>
            <a:endParaRPr lang="en-GB"/>
          </a:p>
        </p:txBody>
      </p:sp>
      <p:sp>
        <p:nvSpPr>
          <p:cNvPr id="384003"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algn="r" defTabSz="990600">
              <a:defRPr sz="1400">
                <a:latin typeface="Arial" charset="0"/>
                <a:cs typeface="+mn-cs"/>
              </a:defRPr>
            </a:lvl1pPr>
          </a:lstStyle>
          <a:p>
            <a:pPr>
              <a:defRPr/>
            </a:pPr>
            <a:endParaRPr lang="en-GB"/>
          </a:p>
        </p:txBody>
      </p:sp>
      <p:sp>
        <p:nvSpPr>
          <p:cNvPr id="384004"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defTabSz="990600">
              <a:defRPr sz="1400">
                <a:latin typeface="Arial" charset="0"/>
                <a:cs typeface="+mn-cs"/>
              </a:defRPr>
            </a:lvl1pPr>
          </a:lstStyle>
          <a:p>
            <a:pPr>
              <a:defRPr/>
            </a:pPr>
            <a:endParaRPr lang="en-GB"/>
          </a:p>
        </p:txBody>
      </p:sp>
      <p:sp>
        <p:nvSpPr>
          <p:cNvPr id="384005"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algn="r" defTabSz="990600">
              <a:defRPr sz="1400"/>
            </a:lvl1pPr>
          </a:lstStyle>
          <a:p>
            <a:fld id="{57B94D11-34D9-4DB1-945A-6498C03B50F8}" type="slidenum">
              <a:rPr lang="en-GB" altLang="de-DE"/>
              <a:pPr/>
              <a:t>‹Nr.›</a:t>
            </a:fld>
            <a:endParaRPr lang="en-GB" altLang="de-DE"/>
          </a:p>
        </p:txBody>
      </p:sp>
    </p:spTree>
    <p:extLst>
      <p:ext uri="{BB962C8B-B14F-4D97-AF65-F5344CB8AC3E}">
        <p14:creationId xmlns:p14="http://schemas.microsoft.com/office/powerpoint/2010/main" val="315753201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992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defTabSz="990600">
              <a:defRPr sz="1400">
                <a:latin typeface="Arial" charset="0"/>
                <a:cs typeface="+mn-cs"/>
              </a:defRPr>
            </a:lvl1pPr>
          </a:lstStyle>
          <a:p>
            <a:pPr>
              <a:defRPr/>
            </a:pPr>
            <a:endParaRPr lang="de-DE"/>
          </a:p>
        </p:txBody>
      </p:sp>
      <p:sp>
        <p:nvSpPr>
          <p:cNvPr id="209923"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algn="r" defTabSz="990600">
              <a:defRPr sz="1400">
                <a:latin typeface="Arial" charset="0"/>
                <a:cs typeface="+mn-cs"/>
              </a:defRPr>
            </a:lvl1pPr>
          </a:lstStyle>
          <a:p>
            <a:pPr>
              <a:defRPr/>
            </a:pPr>
            <a:endParaRPr lang="de-DE"/>
          </a:p>
        </p:txBody>
      </p:sp>
      <p:sp>
        <p:nvSpPr>
          <p:cNvPr id="108548" name="Rectangle 4"/>
          <p:cNvSpPr>
            <a:spLocks noGrp="1" noRot="1" noChangeAspect="1" noChangeArrowheads="1" noTextEdit="1"/>
          </p:cNvSpPr>
          <p:nvPr>
            <p:ph type="sldImg" idx="2"/>
          </p:nvPr>
        </p:nvSpPr>
        <p:spPr bwMode="auto">
          <a:xfrm>
            <a:off x="141288" y="768350"/>
            <a:ext cx="6821487"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5"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209926"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defTabSz="990600">
              <a:defRPr sz="1400">
                <a:latin typeface="Arial" charset="0"/>
                <a:cs typeface="+mn-cs"/>
              </a:defRPr>
            </a:lvl1pPr>
          </a:lstStyle>
          <a:p>
            <a:pPr>
              <a:defRPr/>
            </a:pPr>
            <a:endParaRPr lang="de-DE"/>
          </a:p>
        </p:txBody>
      </p:sp>
      <p:sp>
        <p:nvSpPr>
          <p:cNvPr id="209927"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algn="r" defTabSz="990600">
              <a:defRPr sz="1400"/>
            </a:lvl1pPr>
          </a:lstStyle>
          <a:p>
            <a:fld id="{AA6D84EE-A0A8-4035-B802-841499BA0AE9}" type="slidenum">
              <a:rPr lang="de-DE" altLang="de-DE"/>
              <a:pPr/>
              <a:t>‹Nr.›</a:t>
            </a:fld>
            <a:endParaRPr lang="de-DE" altLang="de-DE"/>
          </a:p>
        </p:txBody>
      </p:sp>
    </p:spTree>
    <p:extLst>
      <p:ext uri="{BB962C8B-B14F-4D97-AF65-F5344CB8AC3E}">
        <p14:creationId xmlns:p14="http://schemas.microsoft.com/office/powerpoint/2010/main" val="276585088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9CBE98C-D6EA-4F77-A3EA-7DE7DC664D2E}" type="slidenum">
              <a:rPr lang="de-DE" altLang="de-DE" sz="1400"/>
              <a:pPr eaLnBrk="1" hangingPunct="1">
                <a:spcBef>
                  <a:spcPct val="0"/>
                </a:spcBef>
              </a:pPr>
              <a:t>2</a:t>
            </a:fld>
            <a:endParaRPr lang="de-DE" altLang="de-DE" sz="1400"/>
          </a:p>
        </p:txBody>
      </p:sp>
      <p:sp>
        <p:nvSpPr>
          <p:cNvPr id="112643" name="Rectangle 2"/>
          <p:cNvSpPr>
            <a:spLocks noGrp="1" noRot="1" noChangeAspect="1" noChangeArrowheads="1" noTextEdit="1"/>
          </p:cNvSpPr>
          <p:nvPr>
            <p:ph type="sldImg"/>
          </p:nvPr>
        </p:nvSpPr>
        <p:spPr>
          <a:xfrm>
            <a:off x="141288" y="768350"/>
            <a:ext cx="6821487" cy="3836988"/>
          </a:xfrm>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460449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9CBE98C-D6EA-4F77-A3EA-7DE7DC664D2E}" type="slidenum">
              <a:rPr lang="de-DE" altLang="de-DE" sz="1400"/>
              <a:pPr eaLnBrk="1" hangingPunct="1">
                <a:spcBef>
                  <a:spcPct val="0"/>
                </a:spcBef>
              </a:pPr>
              <a:t>3</a:t>
            </a:fld>
            <a:endParaRPr lang="de-DE" altLang="de-DE" sz="1400"/>
          </a:p>
        </p:txBody>
      </p:sp>
      <p:sp>
        <p:nvSpPr>
          <p:cNvPr id="112643" name="Rectangle 2"/>
          <p:cNvSpPr>
            <a:spLocks noGrp="1" noRot="1" noChangeAspect="1" noChangeArrowheads="1" noTextEdit="1"/>
          </p:cNvSpPr>
          <p:nvPr>
            <p:ph type="sldImg"/>
          </p:nvPr>
        </p:nvSpPr>
        <p:spPr>
          <a:xfrm>
            <a:off x="141288" y="768350"/>
            <a:ext cx="6821487" cy="3836988"/>
          </a:xfrm>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460449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9CBE98C-D6EA-4F77-A3EA-7DE7DC664D2E}" type="slidenum">
              <a:rPr lang="de-DE" altLang="de-DE" sz="1400"/>
              <a:pPr eaLnBrk="1" hangingPunct="1">
                <a:spcBef>
                  <a:spcPct val="0"/>
                </a:spcBef>
              </a:pPr>
              <a:t>4</a:t>
            </a:fld>
            <a:endParaRPr lang="de-DE" altLang="de-DE" sz="1400"/>
          </a:p>
        </p:txBody>
      </p:sp>
      <p:sp>
        <p:nvSpPr>
          <p:cNvPr id="112643" name="Rectangle 2"/>
          <p:cNvSpPr>
            <a:spLocks noGrp="1" noRot="1" noChangeAspect="1" noChangeArrowheads="1" noTextEdit="1"/>
          </p:cNvSpPr>
          <p:nvPr>
            <p:ph type="sldImg"/>
          </p:nvPr>
        </p:nvSpPr>
        <p:spPr>
          <a:xfrm>
            <a:off x="141288" y="768350"/>
            <a:ext cx="6821487" cy="3836988"/>
          </a:xfrm>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460449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95B48FE-F600-4589-8DB5-217658DD2921}" type="slidenum">
              <a:rPr lang="de-DE" altLang="de-DE" sz="1400"/>
              <a:pPr eaLnBrk="1" hangingPunct="1">
                <a:spcBef>
                  <a:spcPct val="0"/>
                </a:spcBef>
              </a:pPr>
              <a:t>5</a:t>
            </a:fld>
            <a:endParaRPr lang="de-DE" altLang="de-DE" sz="1400"/>
          </a:p>
        </p:txBody>
      </p:sp>
      <p:sp>
        <p:nvSpPr>
          <p:cNvPr id="116739" name="Rectangle 2"/>
          <p:cNvSpPr>
            <a:spLocks noGrp="1" noRot="1" noChangeAspect="1" noChangeArrowheads="1" noTextEdit="1"/>
          </p:cNvSpPr>
          <p:nvPr>
            <p:ph type="sldImg"/>
          </p:nvPr>
        </p:nvSpPr>
        <p:spPr>
          <a:xfrm>
            <a:off x="141288" y="768350"/>
            <a:ext cx="6821487" cy="3836988"/>
          </a:xfrm>
          <a:ln/>
        </p:spPr>
      </p:sp>
      <p:sp>
        <p:nvSpPr>
          <p:cNvPr id="116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828974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95B48FE-F600-4589-8DB5-217658DD2921}" type="slidenum">
              <a:rPr lang="de-DE" altLang="de-DE" sz="1400"/>
              <a:pPr eaLnBrk="1" hangingPunct="1">
                <a:spcBef>
                  <a:spcPct val="0"/>
                </a:spcBef>
              </a:pPr>
              <a:t>6</a:t>
            </a:fld>
            <a:endParaRPr lang="de-DE" altLang="de-DE" sz="1400"/>
          </a:p>
        </p:txBody>
      </p:sp>
      <p:sp>
        <p:nvSpPr>
          <p:cNvPr id="116739" name="Rectangle 2"/>
          <p:cNvSpPr>
            <a:spLocks noGrp="1" noRot="1" noChangeAspect="1" noChangeArrowheads="1" noTextEdit="1"/>
          </p:cNvSpPr>
          <p:nvPr>
            <p:ph type="sldImg"/>
          </p:nvPr>
        </p:nvSpPr>
        <p:spPr>
          <a:xfrm>
            <a:off x="141288" y="768350"/>
            <a:ext cx="6821487" cy="3836988"/>
          </a:xfrm>
          <a:ln/>
        </p:spPr>
      </p:sp>
      <p:sp>
        <p:nvSpPr>
          <p:cNvPr id="116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828974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95B48FE-F600-4589-8DB5-217658DD2921}" type="slidenum">
              <a:rPr lang="de-DE" altLang="de-DE" sz="1400"/>
              <a:pPr eaLnBrk="1" hangingPunct="1">
                <a:spcBef>
                  <a:spcPct val="0"/>
                </a:spcBef>
              </a:pPr>
              <a:t>7</a:t>
            </a:fld>
            <a:endParaRPr lang="de-DE" altLang="de-DE" sz="1400"/>
          </a:p>
        </p:txBody>
      </p:sp>
      <p:sp>
        <p:nvSpPr>
          <p:cNvPr id="116739" name="Rectangle 2"/>
          <p:cNvSpPr>
            <a:spLocks noGrp="1" noRot="1" noChangeAspect="1" noChangeArrowheads="1" noTextEdit="1"/>
          </p:cNvSpPr>
          <p:nvPr>
            <p:ph type="sldImg"/>
          </p:nvPr>
        </p:nvSpPr>
        <p:spPr>
          <a:xfrm>
            <a:off x="141288" y="768350"/>
            <a:ext cx="6821487" cy="3836988"/>
          </a:xfrm>
          <a:ln/>
        </p:spPr>
      </p:sp>
      <p:sp>
        <p:nvSpPr>
          <p:cNvPr id="116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828974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95B48FE-F600-4589-8DB5-217658DD2921}" type="slidenum">
              <a:rPr lang="de-DE" altLang="de-DE" sz="1400"/>
              <a:pPr eaLnBrk="1" hangingPunct="1">
                <a:spcBef>
                  <a:spcPct val="0"/>
                </a:spcBef>
              </a:pPr>
              <a:t>8</a:t>
            </a:fld>
            <a:endParaRPr lang="de-DE" altLang="de-DE" sz="1400"/>
          </a:p>
        </p:txBody>
      </p:sp>
      <p:sp>
        <p:nvSpPr>
          <p:cNvPr id="116739" name="Rectangle 2"/>
          <p:cNvSpPr>
            <a:spLocks noGrp="1" noRot="1" noChangeAspect="1" noChangeArrowheads="1" noTextEdit="1"/>
          </p:cNvSpPr>
          <p:nvPr>
            <p:ph type="sldImg"/>
          </p:nvPr>
        </p:nvSpPr>
        <p:spPr>
          <a:xfrm>
            <a:off x="141288" y="768350"/>
            <a:ext cx="6821487" cy="3836988"/>
          </a:xfrm>
          <a:ln/>
        </p:spPr>
      </p:sp>
      <p:sp>
        <p:nvSpPr>
          <p:cNvPr id="116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828974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FB3051B-E585-4DF7-B608-D1C39623F931}" type="slidenum">
              <a:rPr lang="de-DE" altLang="de-DE" sz="1400"/>
              <a:pPr eaLnBrk="1" hangingPunct="1">
                <a:spcBef>
                  <a:spcPct val="0"/>
                </a:spcBef>
              </a:pPr>
              <a:t>9</a:t>
            </a:fld>
            <a:endParaRPr lang="de-DE" altLang="de-DE" sz="1400"/>
          </a:p>
        </p:txBody>
      </p:sp>
      <p:sp>
        <p:nvSpPr>
          <p:cNvPr id="117763" name="Rectangle 2"/>
          <p:cNvSpPr>
            <a:spLocks noGrp="1" noRot="1" noChangeAspect="1" noChangeArrowheads="1" noTextEdit="1"/>
          </p:cNvSpPr>
          <p:nvPr>
            <p:ph type="sldImg"/>
          </p:nvPr>
        </p:nvSpPr>
        <p:spPr>
          <a:xfrm>
            <a:off x="141288" y="768350"/>
            <a:ext cx="6821487" cy="3836988"/>
          </a:xfrm>
          <a:ln/>
        </p:spPr>
      </p:sp>
      <p:sp>
        <p:nvSpPr>
          <p:cNvPr id="117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576657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0C89B72-3719-4556-8A8F-134D0DBE5F70}" type="slidenum">
              <a:rPr lang="de-DE" altLang="de-DE" sz="1400"/>
              <a:pPr eaLnBrk="1" hangingPunct="1">
                <a:spcBef>
                  <a:spcPct val="0"/>
                </a:spcBef>
              </a:pPr>
              <a:t>10</a:t>
            </a:fld>
            <a:endParaRPr lang="de-DE" altLang="de-DE" sz="1400"/>
          </a:p>
        </p:txBody>
      </p:sp>
      <p:sp>
        <p:nvSpPr>
          <p:cNvPr id="120835" name="Rectangle 2"/>
          <p:cNvSpPr>
            <a:spLocks noGrp="1" noRot="1" noChangeAspect="1" noChangeArrowheads="1" noTextEdit="1"/>
          </p:cNvSpPr>
          <p:nvPr>
            <p:ph type="sldImg"/>
          </p:nvPr>
        </p:nvSpPr>
        <p:spPr>
          <a:xfrm>
            <a:off x="141288" y="768350"/>
            <a:ext cx="6821487" cy="3836988"/>
          </a:xfrm>
          <a:ln/>
        </p:spPr>
      </p:sp>
      <p:sp>
        <p:nvSpPr>
          <p:cNvPr id="120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351665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0C89B72-3719-4556-8A8F-134D0DBE5F70}" type="slidenum">
              <a:rPr lang="de-DE" altLang="de-DE" sz="1400"/>
              <a:pPr eaLnBrk="1" hangingPunct="1">
                <a:spcBef>
                  <a:spcPct val="0"/>
                </a:spcBef>
              </a:pPr>
              <a:t>11</a:t>
            </a:fld>
            <a:endParaRPr lang="de-DE" altLang="de-DE" sz="1400"/>
          </a:p>
        </p:txBody>
      </p:sp>
      <p:sp>
        <p:nvSpPr>
          <p:cNvPr id="120835" name="Rectangle 2"/>
          <p:cNvSpPr>
            <a:spLocks noGrp="1" noRot="1" noChangeAspect="1" noChangeArrowheads="1" noTextEdit="1"/>
          </p:cNvSpPr>
          <p:nvPr>
            <p:ph type="sldImg"/>
          </p:nvPr>
        </p:nvSpPr>
        <p:spPr>
          <a:xfrm>
            <a:off x="141288" y="768350"/>
            <a:ext cx="6821487" cy="3836988"/>
          </a:xfrm>
          <a:ln/>
        </p:spPr>
      </p:sp>
      <p:sp>
        <p:nvSpPr>
          <p:cNvPr id="120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351665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0C89B72-3719-4556-8A8F-134D0DBE5F70}" type="slidenum">
              <a:rPr lang="de-DE" altLang="de-DE" sz="1400"/>
              <a:pPr eaLnBrk="1" hangingPunct="1">
                <a:spcBef>
                  <a:spcPct val="0"/>
                </a:spcBef>
              </a:pPr>
              <a:t>12</a:t>
            </a:fld>
            <a:endParaRPr lang="de-DE" altLang="de-DE" sz="1400"/>
          </a:p>
        </p:txBody>
      </p:sp>
      <p:sp>
        <p:nvSpPr>
          <p:cNvPr id="120835" name="Rectangle 2"/>
          <p:cNvSpPr>
            <a:spLocks noGrp="1" noRot="1" noChangeAspect="1" noChangeArrowheads="1" noTextEdit="1"/>
          </p:cNvSpPr>
          <p:nvPr>
            <p:ph type="sldImg"/>
          </p:nvPr>
        </p:nvSpPr>
        <p:spPr>
          <a:xfrm>
            <a:off x="141288" y="768350"/>
            <a:ext cx="6821487" cy="3836988"/>
          </a:xfrm>
          <a:ln/>
        </p:spPr>
      </p:sp>
      <p:sp>
        <p:nvSpPr>
          <p:cNvPr id="120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351665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78E5BC1-4D8F-4F6E-8DAF-1618198D43E1}" type="slidenum">
              <a:rPr lang="de-DE" altLang="de-DE" sz="1400"/>
              <a:pPr eaLnBrk="1" hangingPunct="1">
                <a:spcBef>
                  <a:spcPct val="0"/>
                </a:spcBef>
              </a:pPr>
              <a:t>13</a:t>
            </a:fld>
            <a:endParaRPr lang="de-DE" altLang="de-DE" sz="1400"/>
          </a:p>
        </p:txBody>
      </p:sp>
      <p:sp>
        <p:nvSpPr>
          <p:cNvPr id="121859" name="Rectangle 2"/>
          <p:cNvSpPr>
            <a:spLocks noGrp="1" noRot="1" noChangeAspect="1" noChangeArrowheads="1" noTextEdit="1"/>
          </p:cNvSpPr>
          <p:nvPr>
            <p:ph type="sldImg"/>
          </p:nvPr>
        </p:nvSpPr>
        <p:spPr>
          <a:xfrm>
            <a:off x="141288" y="768350"/>
            <a:ext cx="6821487" cy="3836988"/>
          </a:xfrm>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396557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8DFEB20-46C5-469A-BF15-9423076F7B84}" type="slidenum">
              <a:rPr lang="de-DE" altLang="de-DE" sz="1400"/>
              <a:pPr eaLnBrk="1" hangingPunct="1">
                <a:spcBef>
                  <a:spcPct val="0"/>
                </a:spcBef>
              </a:pPr>
              <a:t>14</a:t>
            </a:fld>
            <a:endParaRPr lang="de-DE" altLang="de-DE" sz="1400"/>
          </a:p>
        </p:txBody>
      </p:sp>
      <p:sp>
        <p:nvSpPr>
          <p:cNvPr id="122883" name="Rectangle 2"/>
          <p:cNvSpPr>
            <a:spLocks noGrp="1" noRot="1" noChangeAspect="1" noChangeArrowheads="1" noTextEdit="1"/>
          </p:cNvSpPr>
          <p:nvPr>
            <p:ph type="sldImg"/>
          </p:nvPr>
        </p:nvSpPr>
        <p:spPr>
          <a:xfrm>
            <a:off x="141288" y="768350"/>
            <a:ext cx="6821487" cy="3836988"/>
          </a:xfrm>
          <a:ln/>
        </p:spPr>
      </p:sp>
      <p:sp>
        <p:nvSpPr>
          <p:cNvPr id="122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5011128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8FB5B62-FB90-437A-854E-AE4317D1CAD3}" type="slidenum">
              <a:rPr lang="de-DE" altLang="de-DE" sz="1400"/>
              <a:pPr eaLnBrk="1" hangingPunct="1">
                <a:spcBef>
                  <a:spcPct val="0"/>
                </a:spcBef>
              </a:pPr>
              <a:t>15</a:t>
            </a:fld>
            <a:endParaRPr lang="de-DE" altLang="de-DE" sz="1400"/>
          </a:p>
        </p:txBody>
      </p:sp>
      <p:sp>
        <p:nvSpPr>
          <p:cNvPr id="123907" name="Rectangle 2"/>
          <p:cNvSpPr>
            <a:spLocks noGrp="1" noRot="1" noChangeAspect="1" noChangeArrowheads="1" noTextEdit="1"/>
          </p:cNvSpPr>
          <p:nvPr>
            <p:ph type="sldImg"/>
          </p:nvPr>
        </p:nvSpPr>
        <p:spPr>
          <a:xfrm>
            <a:off x="141288" y="768350"/>
            <a:ext cx="6821487" cy="3836988"/>
          </a:xfrm>
          <a:ln/>
        </p:spPr>
      </p:sp>
      <p:sp>
        <p:nvSpPr>
          <p:cNvPr id="123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9133511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D6EACDF-A01A-47AD-80CC-83510667ACB1}" type="slidenum">
              <a:rPr lang="de-DE" altLang="de-DE" sz="1400"/>
              <a:pPr eaLnBrk="1" hangingPunct="1">
                <a:spcBef>
                  <a:spcPct val="0"/>
                </a:spcBef>
              </a:pPr>
              <a:t>16</a:t>
            </a:fld>
            <a:endParaRPr lang="de-DE" altLang="de-DE" sz="1400"/>
          </a:p>
        </p:txBody>
      </p:sp>
      <p:sp>
        <p:nvSpPr>
          <p:cNvPr id="124931" name="Rectangle 2"/>
          <p:cNvSpPr>
            <a:spLocks noGrp="1" noRot="1" noChangeAspect="1" noChangeArrowheads="1" noTextEdit="1"/>
          </p:cNvSpPr>
          <p:nvPr>
            <p:ph type="sldImg"/>
          </p:nvPr>
        </p:nvSpPr>
        <p:spPr>
          <a:xfrm>
            <a:off x="141288" y="768350"/>
            <a:ext cx="6821487" cy="3836988"/>
          </a:xfrm>
          <a:ln/>
        </p:spPr>
      </p:sp>
      <p:sp>
        <p:nvSpPr>
          <p:cNvPr id="124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446587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35697E8-330A-45F4-A2D2-466B60B1AA5A}" type="slidenum">
              <a:rPr lang="de-DE" altLang="de-DE" sz="1400"/>
              <a:pPr eaLnBrk="1" hangingPunct="1">
                <a:spcBef>
                  <a:spcPct val="0"/>
                </a:spcBef>
              </a:pPr>
              <a:t>17</a:t>
            </a:fld>
            <a:endParaRPr lang="de-DE" altLang="de-DE" sz="1400"/>
          </a:p>
        </p:txBody>
      </p:sp>
      <p:sp>
        <p:nvSpPr>
          <p:cNvPr id="126979" name="Rectangle 2"/>
          <p:cNvSpPr>
            <a:spLocks noGrp="1" noRot="1" noChangeAspect="1" noChangeArrowheads="1" noTextEdit="1"/>
          </p:cNvSpPr>
          <p:nvPr>
            <p:ph type="sldImg"/>
          </p:nvPr>
        </p:nvSpPr>
        <p:spPr>
          <a:xfrm>
            <a:off x="141288" y="768350"/>
            <a:ext cx="6821487" cy="3836988"/>
          </a:xfrm>
          <a:ln/>
        </p:spPr>
      </p:sp>
      <p:sp>
        <p:nvSpPr>
          <p:cNvPr id="126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2422683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35697E8-330A-45F4-A2D2-466B60B1AA5A}" type="slidenum">
              <a:rPr lang="de-DE" altLang="de-DE" sz="1400"/>
              <a:pPr eaLnBrk="1" hangingPunct="1">
                <a:spcBef>
                  <a:spcPct val="0"/>
                </a:spcBef>
              </a:pPr>
              <a:t>18</a:t>
            </a:fld>
            <a:endParaRPr lang="de-DE" altLang="de-DE" sz="1400"/>
          </a:p>
        </p:txBody>
      </p:sp>
      <p:sp>
        <p:nvSpPr>
          <p:cNvPr id="126979" name="Rectangle 2"/>
          <p:cNvSpPr>
            <a:spLocks noGrp="1" noRot="1" noChangeAspect="1" noChangeArrowheads="1" noTextEdit="1"/>
          </p:cNvSpPr>
          <p:nvPr>
            <p:ph type="sldImg"/>
          </p:nvPr>
        </p:nvSpPr>
        <p:spPr>
          <a:xfrm>
            <a:off x="141288" y="768350"/>
            <a:ext cx="6821487" cy="3836988"/>
          </a:xfrm>
          <a:ln/>
        </p:spPr>
      </p:sp>
      <p:sp>
        <p:nvSpPr>
          <p:cNvPr id="126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2422683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E8ED856-9A68-4AB0-8DFD-BCDB451872C7}" type="slidenum">
              <a:rPr lang="de-DE" altLang="de-DE" sz="1400"/>
              <a:pPr eaLnBrk="1" hangingPunct="1">
                <a:spcBef>
                  <a:spcPct val="0"/>
                </a:spcBef>
              </a:pPr>
              <a:t>19</a:t>
            </a:fld>
            <a:endParaRPr lang="de-DE" altLang="de-DE" sz="1400"/>
          </a:p>
        </p:txBody>
      </p:sp>
      <p:sp>
        <p:nvSpPr>
          <p:cNvPr id="128003" name="Rectangle 2"/>
          <p:cNvSpPr>
            <a:spLocks noGrp="1" noRot="1" noChangeAspect="1" noChangeArrowheads="1" noTextEdit="1"/>
          </p:cNvSpPr>
          <p:nvPr>
            <p:ph type="sldImg"/>
          </p:nvPr>
        </p:nvSpPr>
        <p:spPr>
          <a:xfrm>
            <a:off x="139700" y="768350"/>
            <a:ext cx="6821488" cy="3836988"/>
          </a:xfrm>
          <a:ln/>
        </p:spPr>
      </p:sp>
      <p:sp>
        <p:nvSpPr>
          <p:cNvPr id="128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407271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3CF3D06-0726-4A46-A80F-93D0D50F095D}" type="slidenum">
              <a:rPr lang="de-DE" altLang="de-DE" sz="1400"/>
              <a:pPr eaLnBrk="1" hangingPunct="1">
                <a:spcBef>
                  <a:spcPct val="0"/>
                </a:spcBef>
              </a:pPr>
              <a:t>20</a:t>
            </a:fld>
            <a:endParaRPr lang="de-DE" altLang="de-DE" sz="1400"/>
          </a:p>
        </p:txBody>
      </p:sp>
      <p:sp>
        <p:nvSpPr>
          <p:cNvPr id="132099"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88212480-6C2A-4321-B877-F20A6621A783}" type="slidenum">
              <a:rPr lang="de-DE" altLang="de-DE" sz="1400"/>
              <a:pPr algn="r" eaLnBrk="1" hangingPunct="1">
                <a:spcBef>
                  <a:spcPct val="0"/>
                </a:spcBef>
              </a:pPr>
              <a:t>20</a:t>
            </a:fld>
            <a:endParaRPr lang="de-DE" altLang="de-DE" sz="1400"/>
          </a:p>
        </p:txBody>
      </p:sp>
      <p:sp>
        <p:nvSpPr>
          <p:cNvPr id="132100" name="Rectangle 2"/>
          <p:cNvSpPr>
            <a:spLocks noGrp="1" noRot="1" noChangeAspect="1" noChangeArrowheads="1" noTextEdit="1"/>
          </p:cNvSpPr>
          <p:nvPr>
            <p:ph type="sldImg"/>
          </p:nvPr>
        </p:nvSpPr>
        <p:spPr>
          <a:xfrm>
            <a:off x="141288" y="768350"/>
            <a:ext cx="6821487" cy="3836988"/>
          </a:xfrm>
          <a:ln/>
        </p:spPr>
      </p:sp>
      <p:sp>
        <p:nvSpPr>
          <p:cNvPr id="13210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5940356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3CF3D06-0726-4A46-A80F-93D0D50F095D}" type="slidenum">
              <a:rPr lang="de-DE" altLang="de-DE" sz="1400"/>
              <a:pPr eaLnBrk="1" hangingPunct="1">
                <a:spcBef>
                  <a:spcPct val="0"/>
                </a:spcBef>
              </a:pPr>
              <a:t>21</a:t>
            </a:fld>
            <a:endParaRPr lang="de-DE" altLang="de-DE" sz="1400"/>
          </a:p>
        </p:txBody>
      </p:sp>
      <p:sp>
        <p:nvSpPr>
          <p:cNvPr id="132099"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88212480-6C2A-4321-B877-F20A6621A783}" type="slidenum">
              <a:rPr lang="de-DE" altLang="de-DE" sz="1400"/>
              <a:pPr algn="r" eaLnBrk="1" hangingPunct="1">
                <a:spcBef>
                  <a:spcPct val="0"/>
                </a:spcBef>
              </a:pPr>
              <a:t>21</a:t>
            </a:fld>
            <a:endParaRPr lang="de-DE" altLang="de-DE" sz="1400"/>
          </a:p>
        </p:txBody>
      </p:sp>
      <p:sp>
        <p:nvSpPr>
          <p:cNvPr id="132100" name="Rectangle 2"/>
          <p:cNvSpPr>
            <a:spLocks noGrp="1" noRot="1" noChangeAspect="1" noChangeArrowheads="1" noTextEdit="1"/>
          </p:cNvSpPr>
          <p:nvPr>
            <p:ph type="sldImg"/>
          </p:nvPr>
        </p:nvSpPr>
        <p:spPr>
          <a:xfrm>
            <a:off x="141288" y="768350"/>
            <a:ext cx="6821487" cy="3836988"/>
          </a:xfrm>
          <a:ln/>
        </p:spPr>
      </p:sp>
      <p:sp>
        <p:nvSpPr>
          <p:cNvPr id="13210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5940356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3CF3D06-0726-4A46-A80F-93D0D50F095D}" type="slidenum">
              <a:rPr lang="de-DE" altLang="de-DE" sz="1400"/>
              <a:pPr eaLnBrk="1" hangingPunct="1">
                <a:spcBef>
                  <a:spcPct val="0"/>
                </a:spcBef>
              </a:pPr>
              <a:t>22</a:t>
            </a:fld>
            <a:endParaRPr lang="de-DE" altLang="de-DE" sz="1400"/>
          </a:p>
        </p:txBody>
      </p:sp>
      <p:sp>
        <p:nvSpPr>
          <p:cNvPr id="132099"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88212480-6C2A-4321-B877-F20A6621A783}" type="slidenum">
              <a:rPr lang="de-DE" altLang="de-DE" sz="1400"/>
              <a:pPr algn="r" eaLnBrk="1" hangingPunct="1">
                <a:spcBef>
                  <a:spcPct val="0"/>
                </a:spcBef>
              </a:pPr>
              <a:t>22</a:t>
            </a:fld>
            <a:endParaRPr lang="de-DE" altLang="de-DE" sz="1400"/>
          </a:p>
        </p:txBody>
      </p:sp>
      <p:sp>
        <p:nvSpPr>
          <p:cNvPr id="132100" name="Rectangle 2"/>
          <p:cNvSpPr>
            <a:spLocks noGrp="1" noRot="1" noChangeAspect="1" noChangeArrowheads="1" noTextEdit="1"/>
          </p:cNvSpPr>
          <p:nvPr>
            <p:ph type="sldImg"/>
          </p:nvPr>
        </p:nvSpPr>
        <p:spPr>
          <a:xfrm>
            <a:off x="141288" y="768350"/>
            <a:ext cx="6821487" cy="3836988"/>
          </a:xfrm>
          <a:ln/>
        </p:spPr>
      </p:sp>
      <p:sp>
        <p:nvSpPr>
          <p:cNvPr id="13210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5940356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3CF3D06-0726-4A46-A80F-93D0D50F095D}" type="slidenum">
              <a:rPr lang="de-DE" altLang="de-DE" sz="1400"/>
              <a:pPr eaLnBrk="1" hangingPunct="1">
                <a:spcBef>
                  <a:spcPct val="0"/>
                </a:spcBef>
              </a:pPr>
              <a:t>23</a:t>
            </a:fld>
            <a:endParaRPr lang="de-DE" altLang="de-DE" sz="1400"/>
          </a:p>
        </p:txBody>
      </p:sp>
      <p:sp>
        <p:nvSpPr>
          <p:cNvPr id="132099"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88212480-6C2A-4321-B877-F20A6621A783}" type="slidenum">
              <a:rPr lang="de-DE" altLang="de-DE" sz="1400"/>
              <a:pPr algn="r" eaLnBrk="1" hangingPunct="1">
                <a:spcBef>
                  <a:spcPct val="0"/>
                </a:spcBef>
              </a:pPr>
              <a:t>23</a:t>
            </a:fld>
            <a:endParaRPr lang="de-DE" altLang="de-DE" sz="1400"/>
          </a:p>
        </p:txBody>
      </p:sp>
      <p:sp>
        <p:nvSpPr>
          <p:cNvPr id="132100" name="Rectangle 2"/>
          <p:cNvSpPr>
            <a:spLocks noGrp="1" noRot="1" noChangeAspect="1" noChangeArrowheads="1" noTextEdit="1"/>
          </p:cNvSpPr>
          <p:nvPr>
            <p:ph type="sldImg"/>
          </p:nvPr>
        </p:nvSpPr>
        <p:spPr>
          <a:xfrm>
            <a:off x="141288" y="768350"/>
            <a:ext cx="6821487" cy="3836988"/>
          </a:xfrm>
          <a:ln/>
        </p:spPr>
      </p:sp>
      <p:sp>
        <p:nvSpPr>
          <p:cNvPr id="13210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5940356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740535A-A41E-4CE3-A498-998128A681D9}" type="slidenum">
              <a:rPr lang="de-DE" altLang="de-DE" sz="1400"/>
              <a:pPr eaLnBrk="1" hangingPunct="1">
                <a:spcBef>
                  <a:spcPct val="0"/>
                </a:spcBef>
              </a:pPr>
              <a:t>24</a:t>
            </a:fld>
            <a:endParaRPr lang="de-DE" altLang="de-DE" sz="1400"/>
          </a:p>
        </p:txBody>
      </p:sp>
      <p:sp>
        <p:nvSpPr>
          <p:cNvPr id="133123" name="Rectangle 2"/>
          <p:cNvSpPr>
            <a:spLocks noGrp="1" noRot="1" noChangeAspect="1" noChangeArrowheads="1" noTextEdit="1"/>
          </p:cNvSpPr>
          <p:nvPr>
            <p:ph type="sldImg"/>
          </p:nvPr>
        </p:nvSpPr>
        <p:spPr>
          <a:xfrm>
            <a:off x="141288" y="768350"/>
            <a:ext cx="6821487" cy="3836988"/>
          </a:xfrm>
          <a:ln/>
        </p:spPr>
      </p:sp>
      <p:sp>
        <p:nvSpPr>
          <p:cNvPr id="133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242234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8773AF0-EB8C-4E91-A6E8-B12531F1AE3C}" type="slidenum">
              <a:rPr lang="de-DE" altLang="de-DE" sz="1400"/>
              <a:pPr eaLnBrk="1" hangingPunct="1">
                <a:spcBef>
                  <a:spcPct val="0"/>
                </a:spcBef>
              </a:pPr>
              <a:t>25</a:t>
            </a:fld>
            <a:endParaRPr lang="de-DE" altLang="de-DE" sz="1400"/>
          </a:p>
        </p:txBody>
      </p:sp>
      <p:sp>
        <p:nvSpPr>
          <p:cNvPr id="134147" name="Rectangle 2"/>
          <p:cNvSpPr>
            <a:spLocks noGrp="1" noRot="1" noChangeAspect="1" noChangeArrowheads="1" noTextEdit="1"/>
          </p:cNvSpPr>
          <p:nvPr>
            <p:ph type="sldImg"/>
          </p:nvPr>
        </p:nvSpPr>
        <p:spPr>
          <a:xfrm>
            <a:off x="141288" y="768350"/>
            <a:ext cx="6821487" cy="3836988"/>
          </a:xfrm>
          <a:ln/>
        </p:spPr>
      </p:sp>
      <p:sp>
        <p:nvSpPr>
          <p:cNvPr id="134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6416546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ECA4A75-4D70-4260-B909-7BEE0449559E}" type="slidenum">
              <a:rPr lang="de-DE" altLang="de-DE" sz="1400"/>
              <a:pPr eaLnBrk="1" hangingPunct="1">
                <a:spcBef>
                  <a:spcPct val="0"/>
                </a:spcBef>
              </a:pPr>
              <a:t>26</a:t>
            </a:fld>
            <a:endParaRPr lang="de-DE" altLang="de-DE" sz="1400"/>
          </a:p>
        </p:txBody>
      </p:sp>
      <p:sp>
        <p:nvSpPr>
          <p:cNvPr id="135171" name="Rectangle 2"/>
          <p:cNvSpPr>
            <a:spLocks noGrp="1" noRot="1" noChangeAspect="1" noChangeArrowheads="1" noTextEdit="1"/>
          </p:cNvSpPr>
          <p:nvPr>
            <p:ph type="sldImg"/>
          </p:nvPr>
        </p:nvSpPr>
        <p:spPr>
          <a:xfrm>
            <a:off x="141288" y="768350"/>
            <a:ext cx="6821487" cy="3836988"/>
          </a:xfrm>
          <a:ln/>
        </p:spPr>
      </p:sp>
      <p:sp>
        <p:nvSpPr>
          <p:cNvPr id="135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4578458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1EB8327-BAEA-404D-8B86-EA7F062878A8}" type="slidenum">
              <a:rPr lang="de-DE" altLang="de-DE" sz="1400"/>
              <a:pPr eaLnBrk="1" hangingPunct="1">
                <a:spcBef>
                  <a:spcPct val="0"/>
                </a:spcBef>
              </a:pPr>
              <a:t>27</a:t>
            </a:fld>
            <a:endParaRPr lang="de-DE" altLang="de-DE" sz="1400"/>
          </a:p>
        </p:txBody>
      </p:sp>
      <p:sp>
        <p:nvSpPr>
          <p:cNvPr id="136195" name="Rectangle 2"/>
          <p:cNvSpPr>
            <a:spLocks noGrp="1" noRot="1" noChangeAspect="1" noChangeArrowheads="1" noTextEdit="1"/>
          </p:cNvSpPr>
          <p:nvPr>
            <p:ph type="sldImg"/>
          </p:nvPr>
        </p:nvSpPr>
        <p:spPr>
          <a:xfrm>
            <a:off x="141288" y="768350"/>
            <a:ext cx="6821487" cy="3836988"/>
          </a:xfrm>
          <a:ln/>
        </p:spPr>
      </p:sp>
      <p:sp>
        <p:nvSpPr>
          <p:cNvPr id="136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7091132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07936DC-2793-4123-AC93-632426AF93FD}" type="slidenum">
              <a:rPr lang="de-DE" altLang="de-DE" sz="1400"/>
              <a:pPr eaLnBrk="1" hangingPunct="1">
                <a:spcBef>
                  <a:spcPct val="0"/>
                </a:spcBef>
              </a:pPr>
              <a:t>28</a:t>
            </a:fld>
            <a:endParaRPr lang="de-DE" altLang="de-DE" sz="1400"/>
          </a:p>
        </p:txBody>
      </p:sp>
      <p:sp>
        <p:nvSpPr>
          <p:cNvPr id="137219"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3722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8137580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5DFBD12-A464-48A0-A12C-4DBCDA8DCD1C}" type="slidenum">
              <a:rPr lang="de-DE" altLang="de-DE" sz="1400"/>
              <a:pPr eaLnBrk="1" hangingPunct="1">
                <a:spcBef>
                  <a:spcPct val="0"/>
                </a:spcBef>
              </a:pPr>
              <a:t>29</a:t>
            </a:fld>
            <a:endParaRPr lang="de-DE" altLang="de-DE" sz="1400"/>
          </a:p>
        </p:txBody>
      </p:sp>
      <p:sp>
        <p:nvSpPr>
          <p:cNvPr id="138243"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3824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9594264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678B02F-382A-4025-B842-ACBAFED53CD4}" type="slidenum">
              <a:rPr lang="de-DE" altLang="de-DE" sz="1400"/>
              <a:pPr eaLnBrk="1" hangingPunct="1">
                <a:spcBef>
                  <a:spcPct val="0"/>
                </a:spcBef>
              </a:pPr>
              <a:t>30</a:t>
            </a:fld>
            <a:endParaRPr lang="de-DE" altLang="de-DE" sz="1400"/>
          </a:p>
        </p:txBody>
      </p:sp>
      <p:sp>
        <p:nvSpPr>
          <p:cNvPr id="139267" name="Rectangle 2"/>
          <p:cNvSpPr>
            <a:spLocks noGrp="1" noRot="1" noChangeAspect="1" noChangeArrowheads="1" noTextEdit="1"/>
          </p:cNvSpPr>
          <p:nvPr>
            <p:ph type="sldImg"/>
          </p:nvPr>
        </p:nvSpPr>
        <p:spPr>
          <a:xfrm>
            <a:off x="141288" y="768350"/>
            <a:ext cx="6821487" cy="3836988"/>
          </a:xfrm>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9902277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9E23F00-9026-44FD-B16E-F80AFA6E0C36}" type="slidenum">
              <a:rPr lang="de-DE" altLang="de-DE" sz="1400"/>
              <a:pPr eaLnBrk="1" hangingPunct="1">
                <a:spcBef>
                  <a:spcPct val="0"/>
                </a:spcBef>
              </a:pPr>
              <a:t>31</a:t>
            </a:fld>
            <a:endParaRPr lang="de-DE" altLang="de-DE" sz="1400"/>
          </a:p>
        </p:txBody>
      </p:sp>
      <p:sp>
        <p:nvSpPr>
          <p:cNvPr id="140291" name="Rectangle 2"/>
          <p:cNvSpPr>
            <a:spLocks noGrp="1" noRot="1" noChangeAspect="1" noChangeArrowheads="1" noTextEdit="1"/>
          </p:cNvSpPr>
          <p:nvPr>
            <p:ph type="sldImg"/>
          </p:nvPr>
        </p:nvSpPr>
        <p:spPr>
          <a:xfrm>
            <a:off x="141288" y="768350"/>
            <a:ext cx="6821487" cy="3836988"/>
          </a:xfrm>
          <a:ln/>
        </p:spPr>
      </p:sp>
      <p:sp>
        <p:nvSpPr>
          <p:cNvPr id="140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3160484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9755098-2B34-4D28-B023-2D29EFBEB18D}" type="slidenum">
              <a:rPr lang="de-DE" altLang="de-DE" sz="1400"/>
              <a:pPr eaLnBrk="1" hangingPunct="1">
                <a:spcBef>
                  <a:spcPct val="0"/>
                </a:spcBef>
              </a:pPr>
              <a:t>32</a:t>
            </a:fld>
            <a:endParaRPr lang="de-DE" altLang="de-DE" sz="1400"/>
          </a:p>
        </p:txBody>
      </p:sp>
      <p:sp>
        <p:nvSpPr>
          <p:cNvPr id="141315"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4131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1994091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87801D5-772E-4692-AA30-398780CF36D8}" type="slidenum">
              <a:rPr lang="de-DE" altLang="de-DE" sz="1400"/>
              <a:pPr eaLnBrk="1" hangingPunct="1">
                <a:spcBef>
                  <a:spcPct val="0"/>
                </a:spcBef>
              </a:pPr>
              <a:t>33</a:t>
            </a:fld>
            <a:endParaRPr lang="de-DE" altLang="de-DE" sz="1400"/>
          </a:p>
        </p:txBody>
      </p:sp>
      <p:sp>
        <p:nvSpPr>
          <p:cNvPr id="142339"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4234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4830789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34</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B6FC0C5-3C62-44AA-8E43-19BB94819F62}" type="slidenum">
              <a:rPr lang="de-DE" altLang="de-DE" sz="1400"/>
              <a:pPr eaLnBrk="1" hangingPunct="1">
                <a:spcBef>
                  <a:spcPct val="0"/>
                </a:spcBef>
              </a:pPr>
              <a:t>35</a:t>
            </a:fld>
            <a:endParaRPr lang="de-DE" altLang="de-DE" sz="1400"/>
          </a:p>
        </p:txBody>
      </p:sp>
      <p:sp>
        <p:nvSpPr>
          <p:cNvPr id="143363"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433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3377194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3655E17-3534-490D-9057-B11E665F5A20}" type="slidenum">
              <a:rPr lang="de-DE" altLang="de-DE" sz="1400"/>
              <a:pPr eaLnBrk="1" hangingPunct="1">
                <a:spcBef>
                  <a:spcPct val="0"/>
                </a:spcBef>
              </a:pPr>
              <a:t>36</a:t>
            </a:fld>
            <a:endParaRPr lang="de-DE" altLang="de-DE" sz="1400"/>
          </a:p>
        </p:txBody>
      </p:sp>
      <p:sp>
        <p:nvSpPr>
          <p:cNvPr id="144387" name="Rectangle 1026"/>
          <p:cNvSpPr>
            <a:spLocks noGrp="1" noRot="1" noChangeAspect="1" noChangeArrowheads="1" noTextEdit="1"/>
          </p:cNvSpPr>
          <p:nvPr>
            <p:ph type="sldImg"/>
          </p:nvPr>
        </p:nvSpPr>
        <p:spPr>
          <a:xfrm>
            <a:off x="141288" y="768350"/>
            <a:ext cx="6821487" cy="3836988"/>
          </a:xfrm>
          <a:solidFill>
            <a:srgbClr val="FFFFFF"/>
          </a:solidFill>
          <a:ln/>
        </p:spPr>
      </p:sp>
      <p:sp>
        <p:nvSpPr>
          <p:cNvPr id="144388" name="Rectangle 1027"/>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9846155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90A3802-1732-4C4E-B3DC-024B43351888}" type="slidenum">
              <a:rPr lang="de-DE" altLang="de-DE" sz="1400"/>
              <a:pPr eaLnBrk="1" hangingPunct="1">
                <a:spcBef>
                  <a:spcPct val="0"/>
                </a:spcBef>
              </a:pPr>
              <a:t>37</a:t>
            </a:fld>
            <a:endParaRPr lang="de-DE" altLang="de-DE" sz="1400"/>
          </a:p>
        </p:txBody>
      </p:sp>
      <p:sp>
        <p:nvSpPr>
          <p:cNvPr id="145411" name="Rectangle 2"/>
          <p:cNvSpPr>
            <a:spLocks noGrp="1" noRot="1" noChangeAspect="1" noChangeArrowheads="1" noTextEdit="1"/>
          </p:cNvSpPr>
          <p:nvPr>
            <p:ph type="sldImg"/>
          </p:nvPr>
        </p:nvSpPr>
        <p:spPr>
          <a:xfrm>
            <a:off x="141288" y="768350"/>
            <a:ext cx="6821487" cy="3836988"/>
          </a:xfrm>
          <a:ln/>
        </p:spPr>
      </p:sp>
      <p:sp>
        <p:nvSpPr>
          <p:cNvPr id="145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1246233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DB6EC6F-A413-4F45-972B-0F5DA5C7169E}" type="slidenum">
              <a:rPr lang="de-DE" altLang="de-DE" sz="1400"/>
              <a:pPr eaLnBrk="1" hangingPunct="1">
                <a:spcBef>
                  <a:spcPct val="0"/>
                </a:spcBef>
              </a:pPr>
              <a:t>38</a:t>
            </a:fld>
            <a:endParaRPr lang="de-DE" altLang="de-DE" sz="1400"/>
          </a:p>
        </p:txBody>
      </p:sp>
      <p:sp>
        <p:nvSpPr>
          <p:cNvPr id="146435" name="Rectangle 2"/>
          <p:cNvSpPr>
            <a:spLocks noGrp="1" noRot="1" noChangeAspect="1" noChangeArrowheads="1" noTextEdit="1"/>
          </p:cNvSpPr>
          <p:nvPr>
            <p:ph type="sldImg"/>
          </p:nvPr>
        </p:nvSpPr>
        <p:spPr>
          <a:xfrm>
            <a:off x="141288" y="768350"/>
            <a:ext cx="6821487" cy="3836988"/>
          </a:xfrm>
          <a:ln/>
        </p:spPr>
      </p:sp>
      <p:sp>
        <p:nvSpPr>
          <p:cNvPr id="146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6516590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D6B8F38-D8F3-47A0-9611-8F1061B80D6B}" type="slidenum">
              <a:rPr lang="de-DE" altLang="de-DE" sz="1400"/>
              <a:pPr eaLnBrk="1" hangingPunct="1">
                <a:spcBef>
                  <a:spcPct val="0"/>
                </a:spcBef>
              </a:pPr>
              <a:t>39</a:t>
            </a:fld>
            <a:endParaRPr lang="de-DE" altLang="de-DE" sz="1400"/>
          </a:p>
        </p:txBody>
      </p:sp>
      <p:sp>
        <p:nvSpPr>
          <p:cNvPr id="147459" name="Rectangle 2"/>
          <p:cNvSpPr>
            <a:spLocks noGrp="1" noRot="1" noChangeAspect="1" noChangeArrowheads="1" noTextEdit="1"/>
          </p:cNvSpPr>
          <p:nvPr>
            <p:ph type="sldImg"/>
          </p:nvPr>
        </p:nvSpPr>
        <p:spPr>
          <a:xfrm>
            <a:off x="141288" y="768350"/>
            <a:ext cx="6821487" cy="3836988"/>
          </a:xfrm>
          <a:ln/>
        </p:spPr>
      </p:sp>
      <p:sp>
        <p:nvSpPr>
          <p:cNvPr id="147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5076425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9603DF3-FAE6-415B-9191-BC231FF2AD6C}" type="slidenum">
              <a:rPr lang="de-DE" altLang="de-DE" sz="1400"/>
              <a:pPr eaLnBrk="1" hangingPunct="1">
                <a:spcBef>
                  <a:spcPct val="0"/>
                </a:spcBef>
              </a:pPr>
              <a:t>40</a:t>
            </a:fld>
            <a:endParaRPr lang="de-DE" altLang="de-DE" sz="1400"/>
          </a:p>
        </p:txBody>
      </p:sp>
      <p:sp>
        <p:nvSpPr>
          <p:cNvPr id="148483" name="Rectangle 2"/>
          <p:cNvSpPr>
            <a:spLocks noGrp="1" noRot="1" noChangeAspect="1" noChangeArrowheads="1" noTextEdit="1"/>
          </p:cNvSpPr>
          <p:nvPr>
            <p:ph type="sldImg"/>
          </p:nvPr>
        </p:nvSpPr>
        <p:spPr>
          <a:xfrm>
            <a:off x="141288" y="768350"/>
            <a:ext cx="6821487" cy="3836988"/>
          </a:xfrm>
          <a:ln/>
        </p:spPr>
      </p:sp>
      <p:sp>
        <p:nvSpPr>
          <p:cNvPr id="148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2610849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61DF8F1-2B24-43C4-A82F-D448B89C161C}" type="slidenum">
              <a:rPr lang="de-DE" altLang="de-DE" sz="1400"/>
              <a:pPr eaLnBrk="1" hangingPunct="1">
                <a:spcBef>
                  <a:spcPct val="0"/>
                </a:spcBef>
              </a:pPr>
              <a:t>41</a:t>
            </a:fld>
            <a:endParaRPr lang="de-DE" altLang="de-DE" sz="1400"/>
          </a:p>
        </p:txBody>
      </p:sp>
      <p:sp>
        <p:nvSpPr>
          <p:cNvPr id="149507" name="Rectangle 2"/>
          <p:cNvSpPr>
            <a:spLocks noGrp="1" noRot="1" noChangeAspect="1" noChangeArrowheads="1" noTextEdit="1"/>
          </p:cNvSpPr>
          <p:nvPr>
            <p:ph type="sldImg"/>
          </p:nvPr>
        </p:nvSpPr>
        <p:spPr>
          <a:xfrm>
            <a:off x="141288" y="768350"/>
            <a:ext cx="6821487" cy="3836988"/>
          </a:xfrm>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0322868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B66E8DF-3B2C-42BA-B18D-DC57A3208758}" type="slidenum">
              <a:rPr lang="de-DE" altLang="de-DE" sz="1400"/>
              <a:pPr eaLnBrk="1" hangingPunct="1">
                <a:spcBef>
                  <a:spcPct val="0"/>
                </a:spcBef>
              </a:pPr>
              <a:t>42</a:t>
            </a:fld>
            <a:endParaRPr lang="de-DE" altLang="de-DE" sz="1400"/>
          </a:p>
        </p:txBody>
      </p:sp>
      <p:sp>
        <p:nvSpPr>
          <p:cNvPr id="150531" name="Rectangle 2"/>
          <p:cNvSpPr>
            <a:spLocks noGrp="1" noRot="1" noChangeAspect="1" noChangeArrowheads="1" noTextEdit="1"/>
          </p:cNvSpPr>
          <p:nvPr>
            <p:ph type="sldImg"/>
          </p:nvPr>
        </p:nvSpPr>
        <p:spPr>
          <a:xfrm>
            <a:off x="141288" y="768350"/>
            <a:ext cx="6821487" cy="3836988"/>
          </a:xfrm>
          <a:ln/>
        </p:spPr>
      </p:sp>
      <p:sp>
        <p:nvSpPr>
          <p:cNvPr id="150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0903557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2BF606C-6A43-43AE-97E1-8B4F8D1FDDCF}" type="slidenum">
              <a:rPr lang="de-DE" altLang="de-DE" sz="1400"/>
              <a:pPr eaLnBrk="1" hangingPunct="1">
                <a:spcBef>
                  <a:spcPct val="0"/>
                </a:spcBef>
              </a:pPr>
              <a:t>43</a:t>
            </a:fld>
            <a:endParaRPr lang="de-DE" altLang="de-DE" sz="1400"/>
          </a:p>
        </p:txBody>
      </p:sp>
      <p:sp>
        <p:nvSpPr>
          <p:cNvPr id="151555" name="Rectangle 2"/>
          <p:cNvSpPr>
            <a:spLocks noGrp="1" noRot="1" noChangeAspect="1" noChangeArrowheads="1" noTextEdit="1"/>
          </p:cNvSpPr>
          <p:nvPr>
            <p:ph type="sldImg"/>
          </p:nvPr>
        </p:nvSpPr>
        <p:spPr>
          <a:xfrm>
            <a:off x="141288" y="768350"/>
            <a:ext cx="6821487" cy="3836988"/>
          </a:xfrm>
          <a:ln/>
        </p:spPr>
      </p:sp>
      <p:sp>
        <p:nvSpPr>
          <p:cNvPr id="151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8215661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3CC4307-7B95-4BCB-A87D-C23A4164F36E}" type="slidenum">
              <a:rPr lang="de-DE" altLang="de-DE" sz="1400"/>
              <a:pPr eaLnBrk="1" hangingPunct="1">
                <a:spcBef>
                  <a:spcPct val="0"/>
                </a:spcBef>
              </a:pPr>
              <a:t>44</a:t>
            </a:fld>
            <a:endParaRPr lang="de-DE" altLang="de-DE" sz="1400"/>
          </a:p>
        </p:txBody>
      </p:sp>
      <p:sp>
        <p:nvSpPr>
          <p:cNvPr id="152579" name="Rectangle 2"/>
          <p:cNvSpPr>
            <a:spLocks noGrp="1" noRot="1" noChangeAspect="1" noChangeArrowheads="1" noTextEdit="1"/>
          </p:cNvSpPr>
          <p:nvPr>
            <p:ph type="sldImg"/>
          </p:nvPr>
        </p:nvSpPr>
        <p:spPr>
          <a:xfrm>
            <a:off x="141288" y="768350"/>
            <a:ext cx="6821487" cy="3836988"/>
          </a:xfrm>
          <a:ln/>
        </p:spPr>
      </p:sp>
      <p:sp>
        <p:nvSpPr>
          <p:cNvPr id="152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6983956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A82CD62-1F53-43B9-8DB9-ABB482FBE704}" type="slidenum">
              <a:rPr lang="de-DE" altLang="de-DE" sz="1400"/>
              <a:pPr eaLnBrk="1" hangingPunct="1">
                <a:spcBef>
                  <a:spcPct val="0"/>
                </a:spcBef>
              </a:pPr>
              <a:t>45</a:t>
            </a:fld>
            <a:endParaRPr lang="de-DE" altLang="de-DE" sz="1400"/>
          </a:p>
        </p:txBody>
      </p:sp>
      <p:sp>
        <p:nvSpPr>
          <p:cNvPr id="153603" name="Rectangle 2"/>
          <p:cNvSpPr>
            <a:spLocks noGrp="1" noRot="1" noChangeAspect="1" noChangeArrowheads="1" noTextEdit="1"/>
          </p:cNvSpPr>
          <p:nvPr>
            <p:ph type="sldImg"/>
          </p:nvPr>
        </p:nvSpPr>
        <p:spPr>
          <a:xfrm>
            <a:off x="141288" y="768350"/>
            <a:ext cx="6821487" cy="3836988"/>
          </a:xfrm>
          <a:ln/>
        </p:spPr>
      </p:sp>
      <p:sp>
        <p:nvSpPr>
          <p:cNvPr id="153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129703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63BBF73-7BD9-4781-8AE8-F7D3D4F41AA4}" type="slidenum">
              <a:rPr lang="de-DE" altLang="de-DE" sz="1400"/>
              <a:pPr eaLnBrk="1" hangingPunct="1">
                <a:spcBef>
                  <a:spcPct val="0"/>
                </a:spcBef>
              </a:pPr>
              <a:t>46</a:t>
            </a:fld>
            <a:endParaRPr lang="de-DE" altLang="de-DE" sz="1400"/>
          </a:p>
        </p:txBody>
      </p:sp>
      <p:sp>
        <p:nvSpPr>
          <p:cNvPr id="154627" name="Rectangle 2"/>
          <p:cNvSpPr>
            <a:spLocks noGrp="1" noRot="1" noChangeAspect="1" noChangeArrowheads="1" noTextEdit="1"/>
          </p:cNvSpPr>
          <p:nvPr>
            <p:ph type="sldImg"/>
          </p:nvPr>
        </p:nvSpPr>
        <p:spPr>
          <a:xfrm>
            <a:off x="141288" y="768350"/>
            <a:ext cx="6821487" cy="3836988"/>
          </a:xfrm>
          <a:ln/>
        </p:spPr>
      </p:sp>
      <p:sp>
        <p:nvSpPr>
          <p:cNvPr id="154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7405111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7DA9614-021F-4211-A7F4-2BBC1B0662C1}" type="slidenum">
              <a:rPr lang="de-DE" altLang="de-DE" sz="1400"/>
              <a:pPr eaLnBrk="1" hangingPunct="1">
                <a:spcBef>
                  <a:spcPct val="0"/>
                </a:spcBef>
              </a:pPr>
              <a:t>47</a:t>
            </a:fld>
            <a:endParaRPr lang="de-DE" altLang="de-DE" sz="1400"/>
          </a:p>
        </p:txBody>
      </p:sp>
      <p:sp>
        <p:nvSpPr>
          <p:cNvPr id="155651" name="Rectangle 2"/>
          <p:cNvSpPr>
            <a:spLocks noGrp="1" noRot="1" noChangeAspect="1" noChangeArrowheads="1" noTextEdit="1"/>
          </p:cNvSpPr>
          <p:nvPr>
            <p:ph type="sldImg"/>
          </p:nvPr>
        </p:nvSpPr>
        <p:spPr>
          <a:xfrm>
            <a:off x="141288" y="768350"/>
            <a:ext cx="6821487" cy="3836988"/>
          </a:xfrm>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5611792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A11ACA5-4032-4C9E-B6A6-4AEEC0BCBF67}" type="slidenum">
              <a:rPr lang="de-DE" altLang="de-DE" sz="1400"/>
              <a:pPr eaLnBrk="1" hangingPunct="1">
                <a:spcBef>
                  <a:spcPct val="0"/>
                </a:spcBef>
              </a:pPr>
              <a:t>48</a:t>
            </a:fld>
            <a:endParaRPr lang="de-DE" altLang="de-DE" sz="1400"/>
          </a:p>
        </p:txBody>
      </p:sp>
      <p:sp>
        <p:nvSpPr>
          <p:cNvPr id="156675" name="Rectangle 2"/>
          <p:cNvSpPr>
            <a:spLocks noGrp="1" noRot="1" noChangeAspect="1" noChangeArrowheads="1" noTextEdit="1"/>
          </p:cNvSpPr>
          <p:nvPr>
            <p:ph type="sldImg"/>
          </p:nvPr>
        </p:nvSpPr>
        <p:spPr>
          <a:xfrm>
            <a:off x="141288" y="768350"/>
            <a:ext cx="6821487" cy="3836988"/>
          </a:xfrm>
          <a:ln/>
        </p:spPr>
      </p:sp>
      <p:sp>
        <p:nvSpPr>
          <p:cNvPr id="156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637647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D453271-1A29-4494-AB9F-AF1069A3F87C}" type="slidenum">
              <a:rPr lang="de-DE" altLang="de-DE" sz="1400"/>
              <a:pPr eaLnBrk="1" hangingPunct="1">
                <a:spcBef>
                  <a:spcPct val="0"/>
                </a:spcBef>
              </a:pPr>
              <a:t>49</a:t>
            </a:fld>
            <a:endParaRPr lang="de-DE" altLang="de-DE" sz="1400"/>
          </a:p>
        </p:txBody>
      </p:sp>
      <p:sp>
        <p:nvSpPr>
          <p:cNvPr id="157699" name="Rectangle 2"/>
          <p:cNvSpPr>
            <a:spLocks noGrp="1" noRot="1" noChangeAspect="1" noChangeArrowheads="1" noTextEdit="1"/>
          </p:cNvSpPr>
          <p:nvPr>
            <p:ph type="sldImg"/>
          </p:nvPr>
        </p:nvSpPr>
        <p:spPr>
          <a:xfrm>
            <a:off x="141288" y="768350"/>
            <a:ext cx="6821487" cy="3836988"/>
          </a:xfrm>
          <a:ln/>
        </p:spPr>
      </p:sp>
      <p:sp>
        <p:nvSpPr>
          <p:cNvPr id="157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708967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2184374-E060-48E1-A868-117ADAADD7C7}" type="slidenum">
              <a:rPr lang="de-DE" altLang="de-DE" sz="1400"/>
              <a:pPr eaLnBrk="1" hangingPunct="1">
                <a:spcBef>
                  <a:spcPct val="0"/>
                </a:spcBef>
              </a:pPr>
              <a:t>50</a:t>
            </a:fld>
            <a:endParaRPr lang="de-DE" altLang="de-DE" sz="1400"/>
          </a:p>
        </p:txBody>
      </p:sp>
      <p:sp>
        <p:nvSpPr>
          <p:cNvPr id="158723" name="Rectangle 2"/>
          <p:cNvSpPr>
            <a:spLocks noGrp="1" noRot="1" noChangeAspect="1" noChangeArrowheads="1" noTextEdit="1"/>
          </p:cNvSpPr>
          <p:nvPr>
            <p:ph type="sldImg"/>
          </p:nvPr>
        </p:nvSpPr>
        <p:spPr>
          <a:xfrm>
            <a:off x="141288" y="768350"/>
            <a:ext cx="6821487" cy="3836988"/>
          </a:xfrm>
          <a:ln/>
        </p:spPr>
      </p:sp>
      <p:sp>
        <p:nvSpPr>
          <p:cNvPr id="158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9512159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E3482C0-0602-4EE2-9147-19B513AFE76F}" type="slidenum">
              <a:rPr lang="de-DE" altLang="de-DE" sz="1400"/>
              <a:pPr eaLnBrk="1" hangingPunct="1">
                <a:spcBef>
                  <a:spcPct val="0"/>
                </a:spcBef>
              </a:pPr>
              <a:t>51</a:t>
            </a:fld>
            <a:endParaRPr lang="de-DE" altLang="de-DE" sz="1400"/>
          </a:p>
        </p:txBody>
      </p:sp>
      <p:sp>
        <p:nvSpPr>
          <p:cNvPr id="159747" name="Rectangle 2"/>
          <p:cNvSpPr>
            <a:spLocks noGrp="1" noRot="1" noChangeAspect="1" noChangeArrowheads="1" noTextEdit="1"/>
          </p:cNvSpPr>
          <p:nvPr>
            <p:ph type="sldImg"/>
          </p:nvPr>
        </p:nvSpPr>
        <p:spPr>
          <a:xfrm>
            <a:off x="141288" y="768350"/>
            <a:ext cx="6821487" cy="3836988"/>
          </a:xfrm>
          <a:ln/>
        </p:spPr>
      </p:sp>
      <p:sp>
        <p:nvSpPr>
          <p:cNvPr id="159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2482973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568EBAA-1168-4E96-9360-1933184C6D24}" type="slidenum">
              <a:rPr lang="de-DE" altLang="de-DE" sz="1400"/>
              <a:pPr eaLnBrk="1" hangingPunct="1">
                <a:spcBef>
                  <a:spcPct val="0"/>
                </a:spcBef>
              </a:pPr>
              <a:t>52</a:t>
            </a:fld>
            <a:endParaRPr lang="de-DE" altLang="de-DE" sz="1400"/>
          </a:p>
        </p:txBody>
      </p:sp>
      <p:sp>
        <p:nvSpPr>
          <p:cNvPr id="160771" name="Rectangle 2"/>
          <p:cNvSpPr>
            <a:spLocks noGrp="1" noRot="1" noChangeAspect="1" noChangeArrowheads="1" noTextEdit="1"/>
          </p:cNvSpPr>
          <p:nvPr>
            <p:ph type="sldImg"/>
          </p:nvPr>
        </p:nvSpPr>
        <p:spPr>
          <a:xfrm>
            <a:off x="141288" y="768350"/>
            <a:ext cx="6821487" cy="3836988"/>
          </a:xfrm>
          <a:ln/>
        </p:spPr>
      </p:sp>
      <p:sp>
        <p:nvSpPr>
          <p:cNvPr id="160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0316318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570AF38-ABBE-4E95-91BE-D29FC1EE5C7C}" type="slidenum">
              <a:rPr lang="de-DE" altLang="de-DE" sz="1400"/>
              <a:pPr eaLnBrk="1" hangingPunct="1">
                <a:spcBef>
                  <a:spcPct val="0"/>
                </a:spcBef>
              </a:pPr>
              <a:t>53</a:t>
            </a:fld>
            <a:endParaRPr lang="de-DE" altLang="de-DE" sz="1400"/>
          </a:p>
        </p:txBody>
      </p:sp>
      <p:sp>
        <p:nvSpPr>
          <p:cNvPr id="161795"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6179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5091130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BEBC84E-2F3E-49EA-A802-2767D1812B7F}" type="slidenum">
              <a:rPr lang="de-DE" altLang="de-DE" sz="1400"/>
              <a:pPr eaLnBrk="1" hangingPunct="1">
                <a:spcBef>
                  <a:spcPct val="0"/>
                </a:spcBef>
              </a:pPr>
              <a:t>54</a:t>
            </a:fld>
            <a:endParaRPr lang="de-DE" altLang="de-DE" sz="1400"/>
          </a:p>
        </p:txBody>
      </p:sp>
      <p:sp>
        <p:nvSpPr>
          <p:cNvPr id="162819"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6282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9679989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FD6AA8C-DCB7-4904-8D45-8F539F0B2600}" type="slidenum">
              <a:rPr lang="de-DE" altLang="de-DE" sz="1400"/>
              <a:pPr eaLnBrk="1" hangingPunct="1">
                <a:spcBef>
                  <a:spcPct val="0"/>
                </a:spcBef>
              </a:pPr>
              <a:t>55</a:t>
            </a:fld>
            <a:endParaRPr lang="de-DE" altLang="de-DE" sz="1400"/>
          </a:p>
        </p:txBody>
      </p:sp>
      <p:sp>
        <p:nvSpPr>
          <p:cNvPr id="163843" name="Rectangle 2"/>
          <p:cNvSpPr>
            <a:spLocks noGrp="1" noRot="1" noChangeAspect="1" noChangeArrowheads="1" noTextEdit="1"/>
          </p:cNvSpPr>
          <p:nvPr>
            <p:ph type="sldImg"/>
          </p:nvPr>
        </p:nvSpPr>
        <p:spPr>
          <a:xfrm>
            <a:off x="141288" y="768350"/>
            <a:ext cx="6821487" cy="3836988"/>
          </a:xfrm>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1368149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F987437-E600-4F67-8DAC-0AC4CD7BF656}" type="slidenum">
              <a:rPr lang="de-DE" altLang="de-DE" sz="1400"/>
              <a:pPr eaLnBrk="1" hangingPunct="1">
                <a:spcBef>
                  <a:spcPct val="0"/>
                </a:spcBef>
              </a:pPr>
              <a:t>56</a:t>
            </a:fld>
            <a:endParaRPr lang="de-DE" altLang="de-DE" sz="1400"/>
          </a:p>
        </p:txBody>
      </p:sp>
      <p:sp>
        <p:nvSpPr>
          <p:cNvPr id="164867" name="Rectangle 2"/>
          <p:cNvSpPr>
            <a:spLocks noGrp="1" noRot="1" noChangeAspect="1" noChangeArrowheads="1" noTextEdit="1"/>
          </p:cNvSpPr>
          <p:nvPr>
            <p:ph type="sldImg"/>
          </p:nvPr>
        </p:nvSpPr>
        <p:spPr>
          <a:xfrm>
            <a:off x="141288" y="768350"/>
            <a:ext cx="6821487" cy="3836988"/>
          </a:xfrm>
          <a:ln/>
        </p:spPr>
      </p:sp>
      <p:sp>
        <p:nvSpPr>
          <p:cNvPr id="164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6404167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53A4658-B7B2-4753-9A83-6708B5DF82DD}" type="slidenum">
              <a:rPr lang="de-DE" altLang="de-DE" sz="1400"/>
              <a:pPr eaLnBrk="1" hangingPunct="1">
                <a:spcBef>
                  <a:spcPct val="0"/>
                </a:spcBef>
              </a:pPr>
              <a:t>57</a:t>
            </a:fld>
            <a:endParaRPr lang="de-DE" altLang="de-DE" sz="1400"/>
          </a:p>
        </p:txBody>
      </p:sp>
      <p:sp>
        <p:nvSpPr>
          <p:cNvPr id="165891" name="Rectangle 2"/>
          <p:cNvSpPr>
            <a:spLocks noGrp="1" noRot="1" noChangeAspect="1" noChangeArrowheads="1" noTextEdit="1"/>
          </p:cNvSpPr>
          <p:nvPr>
            <p:ph type="sldImg"/>
          </p:nvPr>
        </p:nvSpPr>
        <p:spPr>
          <a:xfrm>
            <a:off x="141288" y="768350"/>
            <a:ext cx="6821487" cy="3836988"/>
          </a:xfrm>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3612984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96F8337-1DC8-453E-A6D7-16968452BB24}" type="slidenum">
              <a:rPr lang="de-DE" altLang="de-DE" sz="1400"/>
              <a:pPr eaLnBrk="1" hangingPunct="1">
                <a:spcBef>
                  <a:spcPct val="0"/>
                </a:spcBef>
              </a:pPr>
              <a:t>58</a:t>
            </a:fld>
            <a:endParaRPr lang="de-DE" altLang="de-DE" sz="1400"/>
          </a:p>
        </p:txBody>
      </p:sp>
      <p:sp>
        <p:nvSpPr>
          <p:cNvPr id="166915" name="Rectangle 2"/>
          <p:cNvSpPr>
            <a:spLocks noGrp="1" noRot="1" noChangeAspect="1" noChangeArrowheads="1" noTextEdit="1"/>
          </p:cNvSpPr>
          <p:nvPr>
            <p:ph type="sldImg"/>
          </p:nvPr>
        </p:nvSpPr>
        <p:spPr>
          <a:xfrm>
            <a:off x="141288" y="768350"/>
            <a:ext cx="6821487" cy="3836988"/>
          </a:xfrm>
          <a:ln/>
        </p:spPr>
      </p:sp>
      <p:sp>
        <p:nvSpPr>
          <p:cNvPr id="166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43569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B55A96E-AC6A-4FEE-87CE-BF4DA236D095}" type="slidenum">
              <a:rPr lang="de-DE" altLang="de-DE" sz="1400"/>
              <a:pPr eaLnBrk="1" hangingPunct="1">
                <a:spcBef>
                  <a:spcPct val="0"/>
                </a:spcBef>
              </a:pPr>
              <a:t>59</a:t>
            </a:fld>
            <a:endParaRPr lang="de-DE" altLang="de-DE" sz="1400"/>
          </a:p>
        </p:txBody>
      </p:sp>
      <p:sp>
        <p:nvSpPr>
          <p:cNvPr id="172035" name="Rectangle 2"/>
          <p:cNvSpPr>
            <a:spLocks noGrp="1" noRot="1" noChangeAspect="1" noChangeArrowheads="1" noTextEdit="1"/>
          </p:cNvSpPr>
          <p:nvPr>
            <p:ph type="sldImg"/>
          </p:nvPr>
        </p:nvSpPr>
        <p:spPr>
          <a:xfrm>
            <a:off x="141288" y="768350"/>
            <a:ext cx="6821487" cy="3836988"/>
          </a:xfrm>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7294840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B55A96E-AC6A-4FEE-87CE-BF4DA236D095}" type="slidenum">
              <a:rPr lang="de-DE" altLang="de-DE" sz="1400"/>
              <a:pPr eaLnBrk="1" hangingPunct="1">
                <a:spcBef>
                  <a:spcPct val="0"/>
                </a:spcBef>
              </a:pPr>
              <a:t>60</a:t>
            </a:fld>
            <a:endParaRPr lang="de-DE" altLang="de-DE" sz="1400"/>
          </a:p>
        </p:txBody>
      </p:sp>
      <p:sp>
        <p:nvSpPr>
          <p:cNvPr id="172035" name="Rectangle 2"/>
          <p:cNvSpPr>
            <a:spLocks noGrp="1" noRot="1" noChangeAspect="1" noChangeArrowheads="1" noTextEdit="1"/>
          </p:cNvSpPr>
          <p:nvPr>
            <p:ph type="sldImg"/>
          </p:nvPr>
        </p:nvSpPr>
        <p:spPr>
          <a:xfrm>
            <a:off x="141288" y="768350"/>
            <a:ext cx="6821487" cy="3836988"/>
          </a:xfrm>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7294840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B55A96E-AC6A-4FEE-87CE-BF4DA236D095}" type="slidenum">
              <a:rPr lang="de-DE" altLang="de-DE" sz="1400"/>
              <a:pPr eaLnBrk="1" hangingPunct="1">
                <a:spcBef>
                  <a:spcPct val="0"/>
                </a:spcBef>
              </a:pPr>
              <a:t>61</a:t>
            </a:fld>
            <a:endParaRPr lang="de-DE" altLang="de-DE" sz="1400"/>
          </a:p>
        </p:txBody>
      </p:sp>
      <p:sp>
        <p:nvSpPr>
          <p:cNvPr id="172035" name="Rectangle 2"/>
          <p:cNvSpPr>
            <a:spLocks noGrp="1" noRot="1" noChangeAspect="1" noChangeArrowheads="1" noTextEdit="1"/>
          </p:cNvSpPr>
          <p:nvPr>
            <p:ph type="sldImg"/>
          </p:nvPr>
        </p:nvSpPr>
        <p:spPr>
          <a:xfrm>
            <a:off x="141288" y="768350"/>
            <a:ext cx="6821487" cy="3836988"/>
          </a:xfrm>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7294840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B55A96E-AC6A-4FEE-87CE-BF4DA236D095}" type="slidenum">
              <a:rPr lang="de-DE" altLang="de-DE" sz="1400"/>
              <a:pPr eaLnBrk="1" hangingPunct="1">
                <a:spcBef>
                  <a:spcPct val="0"/>
                </a:spcBef>
              </a:pPr>
              <a:t>62</a:t>
            </a:fld>
            <a:endParaRPr lang="de-DE" altLang="de-DE" sz="1400"/>
          </a:p>
        </p:txBody>
      </p:sp>
      <p:sp>
        <p:nvSpPr>
          <p:cNvPr id="172035" name="Rectangle 2"/>
          <p:cNvSpPr>
            <a:spLocks noGrp="1" noRot="1" noChangeAspect="1" noChangeArrowheads="1" noTextEdit="1"/>
          </p:cNvSpPr>
          <p:nvPr>
            <p:ph type="sldImg"/>
          </p:nvPr>
        </p:nvSpPr>
        <p:spPr>
          <a:xfrm>
            <a:off x="141288" y="768350"/>
            <a:ext cx="6821487" cy="3836988"/>
          </a:xfrm>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7294840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B55A96E-AC6A-4FEE-87CE-BF4DA236D095}" type="slidenum">
              <a:rPr lang="de-DE" altLang="de-DE" sz="1400"/>
              <a:pPr eaLnBrk="1" hangingPunct="1">
                <a:spcBef>
                  <a:spcPct val="0"/>
                </a:spcBef>
              </a:pPr>
              <a:t>63</a:t>
            </a:fld>
            <a:endParaRPr lang="de-DE" altLang="de-DE" sz="1400"/>
          </a:p>
        </p:txBody>
      </p:sp>
      <p:sp>
        <p:nvSpPr>
          <p:cNvPr id="172035" name="Rectangle 2"/>
          <p:cNvSpPr>
            <a:spLocks noGrp="1" noRot="1" noChangeAspect="1" noChangeArrowheads="1" noTextEdit="1"/>
          </p:cNvSpPr>
          <p:nvPr>
            <p:ph type="sldImg"/>
          </p:nvPr>
        </p:nvSpPr>
        <p:spPr>
          <a:xfrm>
            <a:off x="141288" y="768350"/>
            <a:ext cx="6821487" cy="3836988"/>
          </a:xfrm>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7294840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E644B3F-C772-4AC6-BE62-CCE3BFDA2185}" type="slidenum">
              <a:rPr lang="de-DE" altLang="de-DE" sz="1400"/>
              <a:pPr eaLnBrk="1" hangingPunct="1">
                <a:spcBef>
                  <a:spcPct val="0"/>
                </a:spcBef>
              </a:pPr>
              <a:t>64</a:t>
            </a:fld>
            <a:endParaRPr lang="de-DE" altLang="de-DE" sz="1400"/>
          </a:p>
        </p:txBody>
      </p:sp>
      <p:sp>
        <p:nvSpPr>
          <p:cNvPr id="175107" name="Rectangle 2"/>
          <p:cNvSpPr>
            <a:spLocks noGrp="1" noRot="1" noChangeAspect="1" noChangeArrowheads="1" noTextEdit="1"/>
          </p:cNvSpPr>
          <p:nvPr>
            <p:ph type="sldImg"/>
          </p:nvPr>
        </p:nvSpPr>
        <p:spPr>
          <a:xfrm>
            <a:off x="141288" y="768350"/>
            <a:ext cx="6821487" cy="3836988"/>
          </a:xfrm>
          <a:ln/>
        </p:spPr>
      </p:sp>
      <p:sp>
        <p:nvSpPr>
          <p:cNvPr id="175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1587873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E644B3F-C772-4AC6-BE62-CCE3BFDA2185}" type="slidenum">
              <a:rPr lang="de-DE" altLang="de-DE" sz="1400"/>
              <a:pPr eaLnBrk="1" hangingPunct="1">
                <a:spcBef>
                  <a:spcPct val="0"/>
                </a:spcBef>
              </a:pPr>
              <a:t>65</a:t>
            </a:fld>
            <a:endParaRPr lang="de-DE" altLang="de-DE" sz="1400"/>
          </a:p>
        </p:txBody>
      </p:sp>
      <p:sp>
        <p:nvSpPr>
          <p:cNvPr id="175107" name="Rectangle 2"/>
          <p:cNvSpPr>
            <a:spLocks noGrp="1" noRot="1" noChangeAspect="1" noChangeArrowheads="1" noTextEdit="1"/>
          </p:cNvSpPr>
          <p:nvPr>
            <p:ph type="sldImg"/>
          </p:nvPr>
        </p:nvSpPr>
        <p:spPr>
          <a:xfrm>
            <a:off x="141288" y="768350"/>
            <a:ext cx="6821487" cy="3836988"/>
          </a:xfrm>
          <a:ln/>
        </p:spPr>
      </p:sp>
      <p:sp>
        <p:nvSpPr>
          <p:cNvPr id="175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1587873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E644B3F-C772-4AC6-BE62-CCE3BFDA2185}" type="slidenum">
              <a:rPr lang="de-DE" altLang="de-DE" sz="1400"/>
              <a:pPr eaLnBrk="1" hangingPunct="1">
                <a:spcBef>
                  <a:spcPct val="0"/>
                </a:spcBef>
              </a:pPr>
              <a:t>66</a:t>
            </a:fld>
            <a:endParaRPr lang="de-DE" altLang="de-DE" sz="1400"/>
          </a:p>
        </p:txBody>
      </p:sp>
      <p:sp>
        <p:nvSpPr>
          <p:cNvPr id="175107" name="Rectangle 2"/>
          <p:cNvSpPr>
            <a:spLocks noGrp="1" noRot="1" noChangeAspect="1" noChangeArrowheads="1" noTextEdit="1"/>
          </p:cNvSpPr>
          <p:nvPr>
            <p:ph type="sldImg"/>
          </p:nvPr>
        </p:nvSpPr>
        <p:spPr>
          <a:xfrm>
            <a:off x="141288" y="768350"/>
            <a:ext cx="6821487" cy="3836988"/>
          </a:xfrm>
          <a:ln/>
        </p:spPr>
      </p:sp>
      <p:sp>
        <p:nvSpPr>
          <p:cNvPr id="175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1587873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67</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4022DB4-55F5-4FB1-8759-3567ABED2F88}" type="slidenum">
              <a:rPr lang="de-DE" altLang="de-DE" sz="1400"/>
              <a:pPr eaLnBrk="1" hangingPunct="1">
                <a:spcBef>
                  <a:spcPct val="0"/>
                </a:spcBef>
              </a:pPr>
              <a:t>68</a:t>
            </a:fld>
            <a:endParaRPr lang="de-DE" altLang="de-DE" sz="1400"/>
          </a:p>
        </p:txBody>
      </p:sp>
      <p:sp>
        <p:nvSpPr>
          <p:cNvPr id="177155" name="Rectangle 2"/>
          <p:cNvSpPr>
            <a:spLocks noGrp="1" noRot="1" noChangeAspect="1" noChangeArrowheads="1" noTextEdit="1"/>
          </p:cNvSpPr>
          <p:nvPr>
            <p:ph type="sldImg"/>
          </p:nvPr>
        </p:nvSpPr>
        <p:spPr>
          <a:xfrm>
            <a:off x="141288" y="768350"/>
            <a:ext cx="6821487" cy="3836988"/>
          </a:xfrm>
          <a:ln/>
        </p:spPr>
      </p:sp>
      <p:sp>
        <p:nvSpPr>
          <p:cNvPr id="177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22722068"/>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defRPr>
            </a:lvl1pPr>
            <a:lvl2pPr marL="770736" indent="-296437" defTabSz="989771" eaLnBrk="0" hangingPunct="0">
              <a:spcBef>
                <a:spcPct val="30000"/>
              </a:spcBef>
              <a:defRPr sz="1200">
                <a:solidFill>
                  <a:schemeClr val="tx1"/>
                </a:solidFill>
                <a:latin typeface="Times New Roman" panose="02020603050405020304" pitchFamily="18" charset="0"/>
              </a:defRPr>
            </a:lvl2pPr>
            <a:lvl3pPr marL="1185748" indent="-237150" defTabSz="989771" eaLnBrk="0" hangingPunct="0">
              <a:spcBef>
                <a:spcPct val="30000"/>
              </a:spcBef>
              <a:defRPr sz="1200">
                <a:solidFill>
                  <a:schemeClr val="tx1"/>
                </a:solidFill>
                <a:latin typeface="Times New Roman" panose="02020603050405020304" pitchFamily="18" charset="0"/>
              </a:defRPr>
            </a:lvl3pPr>
            <a:lvl4pPr marL="1660047" indent="-237150" defTabSz="989771" eaLnBrk="0" hangingPunct="0">
              <a:spcBef>
                <a:spcPct val="30000"/>
              </a:spcBef>
              <a:defRPr sz="1200">
                <a:solidFill>
                  <a:schemeClr val="tx1"/>
                </a:solidFill>
                <a:latin typeface="Times New Roman" panose="02020603050405020304" pitchFamily="18" charset="0"/>
              </a:defRPr>
            </a:lvl4pPr>
            <a:lvl5pPr marL="2134347" indent="-237150" defTabSz="989771" eaLnBrk="0" hangingPunct="0">
              <a:spcBef>
                <a:spcPct val="30000"/>
              </a:spcBef>
              <a:defRPr sz="1200">
                <a:solidFill>
                  <a:schemeClr val="tx1"/>
                </a:solidFill>
                <a:latin typeface="Times New Roman" panose="02020603050405020304" pitchFamily="18" charset="0"/>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FB15D1F-77A4-474E-A3BB-795276531FE5}" type="slidenum">
              <a:rPr lang="de-DE" altLang="de-DE" sz="1300">
                <a:solidFill>
                  <a:srgbClr val="000000"/>
                </a:solidFill>
              </a:rPr>
              <a:pPr eaLnBrk="1" hangingPunct="1">
                <a:spcBef>
                  <a:spcPct val="0"/>
                </a:spcBef>
              </a:pPr>
              <a:t>69</a:t>
            </a:fld>
            <a:endParaRPr lang="de-DE" altLang="de-DE" sz="1300">
              <a:solidFill>
                <a:srgbClr val="000000"/>
              </a:solidFill>
            </a:endParaRPr>
          </a:p>
        </p:txBody>
      </p:sp>
      <p:sp>
        <p:nvSpPr>
          <p:cNvPr id="305155" name="Rectangle 2"/>
          <p:cNvSpPr>
            <a:spLocks noGrp="1" noRot="1" noChangeAspect="1" noChangeArrowheads="1" noTextEdit="1"/>
          </p:cNvSpPr>
          <p:nvPr>
            <p:ph type="sldImg"/>
          </p:nvPr>
        </p:nvSpPr>
        <p:spPr>
          <a:xfrm>
            <a:off x="138113" y="768350"/>
            <a:ext cx="6824662" cy="3836988"/>
          </a:xfrm>
          <a:ln/>
        </p:spPr>
      </p:sp>
      <p:sp>
        <p:nvSpPr>
          <p:cNvPr id="305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29127148"/>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defRPr>
            </a:lvl1pPr>
            <a:lvl2pPr marL="770736" indent="-296437" defTabSz="989771" eaLnBrk="0" hangingPunct="0">
              <a:spcBef>
                <a:spcPct val="30000"/>
              </a:spcBef>
              <a:defRPr sz="1200">
                <a:solidFill>
                  <a:schemeClr val="tx1"/>
                </a:solidFill>
                <a:latin typeface="Times New Roman" panose="02020603050405020304" pitchFamily="18" charset="0"/>
              </a:defRPr>
            </a:lvl2pPr>
            <a:lvl3pPr marL="1185748" indent="-237150" defTabSz="989771" eaLnBrk="0" hangingPunct="0">
              <a:spcBef>
                <a:spcPct val="30000"/>
              </a:spcBef>
              <a:defRPr sz="1200">
                <a:solidFill>
                  <a:schemeClr val="tx1"/>
                </a:solidFill>
                <a:latin typeface="Times New Roman" panose="02020603050405020304" pitchFamily="18" charset="0"/>
              </a:defRPr>
            </a:lvl3pPr>
            <a:lvl4pPr marL="1660047" indent="-237150" defTabSz="989771" eaLnBrk="0" hangingPunct="0">
              <a:spcBef>
                <a:spcPct val="30000"/>
              </a:spcBef>
              <a:defRPr sz="1200">
                <a:solidFill>
                  <a:schemeClr val="tx1"/>
                </a:solidFill>
                <a:latin typeface="Times New Roman" panose="02020603050405020304" pitchFamily="18" charset="0"/>
              </a:defRPr>
            </a:lvl4pPr>
            <a:lvl5pPr marL="2134347" indent="-237150" defTabSz="989771" eaLnBrk="0" hangingPunct="0">
              <a:spcBef>
                <a:spcPct val="30000"/>
              </a:spcBef>
              <a:defRPr sz="1200">
                <a:solidFill>
                  <a:schemeClr val="tx1"/>
                </a:solidFill>
                <a:latin typeface="Times New Roman" panose="02020603050405020304" pitchFamily="18" charset="0"/>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59A4E59-D29D-4B6F-AD4C-5C45A24FD413}" type="slidenum">
              <a:rPr lang="de-DE" altLang="de-DE" sz="1300">
                <a:solidFill>
                  <a:srgbClr val="000000"/>
                </a:solidFill>
              </a:rPr>
              <a:pPr eaLnBrk="1" hangingPunct="1">
                <a:spcBef>
                  <a:spcPct val="0"/>
                </a:spcBef>
              </a:pPr>
              <a:t>70</a:t>
            </a:fld>
            <a:endParaRPr lang="de-DE" altLang="de-DE" sz="1300">
              <a:solidFill>
                <a:srgbClr val="000000"/>
              </a:solidFill>
            </a:endParaRPr>
          </a:p>
        </p:txBody>
      </p:sp>
      <p:sp>
        <p:nvSpPr>
          <p:cNvPr id="306179" name="Rectangle 2"/>
          <p:cNvSpPr>
            <a:spLocks noGrp="1" noRot="1" noChangeAspect="1" noChangeArrowheads="1" noTextEdit="1"/>
          </p:cNvSpPr>
          <p:nvPr>
            <p:ph type="sldImg"/>
          </p:nvPr>
        </p:nvSpPr>
        <p:spPr>
          <a:xfrm>
            <a:off x="138113" y="768350"/>
            <a:ext cx="6824662" cy="3836988"/>
          </a:xfrm>
          <a:ln/>
        </p:spPr>
      </p:sp>
      <p:sp>
        <p:nvSpPr>
          <p:cNvPr id="306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9188578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defRPr>
            </a:lvl1pPr>
            <a:lvl2pPr marL="770736" indent="-296437" defTabSz="989771" eaLnBrk="0" hangingPunct="0">
              <a:spcBef>
                <a:spcPct val="30000"/>
              </a:spcBef>
              <a:defRPr sz="1200">
                <a:solidFill>
                  <a:schemeClr val="tx1"/>
                </a:solidFill>
                <a:latin typeface="Times New Roman" panose="02020603050405020304" pitchFamily="18" charset="0"/>
              </a:defRPr>
            </a:lvl2pPr>
            <a:lvl3pPr marL="1185748" indent="-237150" defTabSz="989771" eaLnBrk="0" hangingPunct="0">
              <a:spcBef>
                <a:spcPct val="30000"/>
              </a:spcBef>
              <a:defRPr sz="1200">
                <a:solidFill>
                  <a:schemeClr val="tx1"/>
                </a:solidFill>
                <a:latin typeface="Times New Roman" panose="02020603050405020304" pitchFamily="18" charset="0"/>
              </a:defRPr>
            </a:lvl3pPr>
            <a:lvl4pPr marL="1660047" indent="-237150" defTabSz="989771" eaLnBrk="0" hangingPunct="0">
              <a:spcBef>
                <a:spcPct val="30000"/>
              </a:spcBef>
              <a:defRPr sz="1200">
                <a:solidFill>
                  <a:schemeClr val="tx1"/>
                </a:solidFill>
                <a:latin typeface="Times New Roman" panose="02020603050405020304" pitchFamily="18" charset="0"/>
              </a:defRPr>
            </a:lvl4pPr>
            <a:lvl5pPr marL="2134347" indent="-237150" defTabSz="989771" eaLnBrk="0" hangingPunct="0">
              <a:spcBef>
                <a:spcPct val="30000"/>
              </a:spcBef>
              <a:defRPr sz="1200">
                <a:solidFill>
                  <a:schemeClr val="tx1"/>
                </a:solidFill>
                <a:latin typeface="Times New Roman" panose="02020603050405020304" pitchFamily="18" charset="0"/>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0C85B82-B482-40F0-AE6F-0E454BBD509C}" type="slidenum">
              <a:rPr lang="de-DE" altLang="de-DE" sz="1300">
                <a:solidFill>
                  <a:srgbClr val="000000"/>
                </a:solidFill>
              </a:rPr>
              <a:pPr eaLnBrk="1" hangingPunct="1">
                <a:spcBef>
                  <a:spcPct val="0"/>
                </a:spcBef>
              </a:pPr>
              <a:t>71</a:t>
            </a:fld>
            <a:endParaRPr lang="de-DE" altLang="de-DE" sz="1300">
              <a:solidFill>
                <a:srgbClr val="000000"/>
              </a:solidFill>
            </a:endParaRPr>
          </a:p>
        </p:txBody>
      </p:sp>
      <p:sp>
        <p:nvSpPr>
          <p:cNvPr id="307203" name="Rectangle 2"/>
          <p:cNvSpPr>
            <a:spLocks noGrp="1" noRot="1" noChangeAspect="1" noChangeArrowheads="1" noTextEdit="1"/>
          </p:cNvSpPr>
          <p:nvPr>
            <p:ph type="sldImg"/>
          </p:nvPr>
        </p:nvSpPr>
        <p:spPr>
          <a:xfrm>
            <a:off x="138113" y="768350"/>
            <a:ext cx="6824662" cy="3836988"/>
          </a:xfrm>
          <a:ln/>
        </p:spPr>
      </p:sp>
      <p:sp>
        <p:nvSpPr>
          <p:cNvPr id="307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25139447"/>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defRPr>
            </a:lvl1pPr>
            <a:lvl2pPr marL="770736" indent="-296437" defTabSz="989771" eaLnBrk="0" hangingPunct="0">
              <a:spcBef>
                <a:spcPct val="30000"/>
              </a:spcBef>
              <a:defRPr sz="1200">
                <a:solidFill>
                  <a:schemeClr val="tx1"/>
                </a:solidFill>
                <a:latin typeface="Times New Roman" panose="02020603050405020304" pitchFamily="18" charset="0"/>
              </a:defRPr>
            </a:lvl2pPr>
            <a:lvl3pPr marL="1185748" indent="-237150" defTabSz="989771" eaLnBrk="0" hangingPunct="0">
              <a:spcBef>
                <a:spcPct val="30000"/>
              </a:spcBef>
              <a:defRPr sz="1200">
                <a:solidFill>
                  <a:schemeClr val="tx1"/>
                </a:solidFill>
                <a:latin typeface="Times New Roman" panose="02020603050405020304" pitchFamily="18" charset="0"/>
              </a:defRPr>
            </a:lvl3pPr>
            <a:lvl4pPr marL="1660047" indent="-237150" defTabSz="989771" eaLnBrk="0" hangingPunct="0">
              <a:spcBef>
                <a:spcPct val="30000"/>
              </a:spcBef>
              <a:defRPr sz="1200">
                <a:solidFill>
                  <a:schemeClr val="tx1"/>
                </a:solidFill>
                <a:latin typeface="Times New Roman" panose="02020603050405020304" pitchFamily="18" charset="0"/>
              </a:defRPr>
            </a:lvl4pPr>
            <a:lvl5pPr marL="2134347" indent="-237150" defTabSz="989771" eaLnBrk="0" hangingPunct="0">
              <a:spcBef>
                <a:spcPct val="30000"/>
              </a:spcBef>
              <a:defRPr sz="1200">
                <a:solidFill>
                  <a:schemeClr val="tx1"/>
                </a:solidFill>
                <a:latin typeface="Times New Roman" panose="02020603050405020304" pitchFamily="18" charset="0"/>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5D1A2CC-FDF7-440D-8475-D953D6BBA4CC}" type="slidenum">
              <a:rPr lang="de-DE" altLang="de-DE" sz="1300">
                <a:solidFill>
                  <a:srgbClr val="000000"/>
                </a:solidFill>
              </a:rPr>
              <a:pPr eaLnBrk="1" hangingPunct="1">
                <a:spcBef>
                  <a:spcPct val="0"/>
                </a:spcBef>
              </a:pPr>
              <a:t>72</a:t>
            </a:fld>
            <a:endParaRPr lang="de-DE" altLang="de-DE" sz="1300">
              <a:solidFill>
                <a:srgbClr val="000000"/>
              </a:solidFill>
            </a:endParaRPr>
          </a:p>
        </p:txBody>
      </p:sp>
      <p:sp>
        <p:nvSpPr>
          <p:cNvPr id="308227" name="Rectangle 2"/>
          <p:cNvSpPr>
            <a:spLocks noGrp="1" noRot="1" noChangeAspect="1" noChangeArrowheads="1" noTextEdit="1"/>
          </p:cNvSpPr>
          <p:nvPr>
            <p:ph type="sldImg"/>
          </p:nvPr>
        </p:nvSpPr>
        <p:spPr>
          <a:xfrm>
            <a:off x="138113" y="768350"/>
            <a:ext cx="6824662" cy="3836988"/>
          </a:xfrm>
          <a:ln/>
        </p:spPr>
      </p:sp>
      <p:sp>
        <p:nvSpPr>
          <p:cNvPr id="308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6173095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defRPr>
            </a:lvl1pPr>
            <a:lvl2pPr marL="770736" indent="-296437" defTabSz="989771" eaLnBrk="0" hangingPunct="0">
              <a:spcBef>
                <a:spcPct val="30000"/>
              </a:spcBef>
              <a:defRPr sz="1200">
                <a:solidFill>
                  <a:schemeClr val="tx1"/>
                </a:solidFill>
                <a:latin typeface="Times New Roman" panose="02020603050405020304" pitchFamily="18" charset="0"/>
              </a:defRPr>
            </a:lvl2pPr>
            <a:lvl3pPr marL="1185748" indent="-237150" defTabSz="989771" eaLnBrk="0" hangingPunct="0">
              <a:spcBef>
                <a:spcPct val="30000"/>
              </a:spcBef>
              <a:defRPr sz="1200">
                <a:solidFill>
                  <a:schemeClr val="tx1"/>
                </a:solidFill>
                <a:latin typeface="Times New Roman" panose="02020603050405020304" pitchFamily="18" charset="0"/>
              </a:defRPr>
            </a:lvl3pPr>
            <a:lvl4pPr marL="1660047" indent="-237150" defTabSz="989771" eaLnBrk="0" hangingPunct="0">
              <a:spcBef>
                <a:spcPct val="30000"/>
              </a:spcBef>
              <a:defRPr sz="1200">
                <a:solidFill>
                  <a:schemeClr val="tx1"/>
                </a:solidFill>
                <a:latin typeface="Times New Roman" panose="02020603050405020304" pitchFamily="18" charset="0"/>
              </a:defRPr>
            </a:lvl4pPr>
            <a:lvl5pPr marL="2134347" indent="-237150" defTabSz="989771" eaLnBrk="0" hangingPunct="0">
              <a:spcBef>
                <a:spcPct val="30000"/>
              </a:spcBef>
              <a:defRPr sz="1200">
                <a:solidFill>
                  <a:schemeClr val="tx1"/>
                </a:solidFill>
                <a:latin typeface="Times New Roman" panose="02020603050405020304" pitchFamily="18" charset="0"/>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7834DE7-FF5D-4C21-A0CA-4EF904C0B708}" type="slidenum">
              <a:rPr lang="de-DE" altLang="de-DE" sz="1300">
                <a:solidFill>
                  <a:srgbClr val="000000"/>
                </a:solidFill>
              </a:rPr>
              <a:pPr eaLnBrk="1" hangingPunct="1">
                <a:spcBef>
                  <a:spcPct val="0"/>
                </a:spcBef>
              </a:pPr>
              <a:t>73</a:t>
            </a:fld>
            <a:endParaRPr lang="de-DE" altLang="de-DE" sz="1300">
              <a:solidFill>
                <a:srgbClr val="000000"/>
              </a:solidFill>
            </a:endParaRPr>
          </a:p>
        </p:txBody>
      </p:sp>
      <p:sp>
        <p:nvSpPr>
          <p:cNvPr id="309251" name="Rectangle 2"/>
          <p:cNvSpPr>
            <a:spLocks noGrp="1" noRot="1" noChangeAspect="1" noChangeArrowheads="1" noTextEdit="1"/>
          </p:cNvSpPr>
          <p:nvPr>
            <p:ph type="sldImg"/>
          </p:nvPr>
        </p:nvSpPr>
        <p:spPr>
          <a:xfrm>
            <a:off x="138113" y="768350"/>
            <a:ext cx="6824662" cy="3836988"/>
          </a:xfrm>
          <a:ln/>
        </p:spPr>
      </p:sp>
      <p:sp>
        <p:nvSpPr>
          <p:cNvPr id="309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94288010"/>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defRPr>
            </a:lvl1pPr>
            <a:lvl2pPr marL="770736" indent="-296437" defTabSz="989771" eaLnBrk="0" hangingPunct="0">
              <a:spcBef>
                <a:spcPct val="30000"/>
              </a:spcBef>
              <a:defRPr sz="1200">
                <a:solidFill>
                  <a:schemeClr val="tx1"/>
                </a:solidFill>
                <a:latin typeface="Times New Roman" panose="02020603050405020304" pitchFamily="18" charset="0"/>
              </a:defRPr>
            </a:lvl2pPr>
            <a:lvl3pPr marL="1185748" indent="-237150" defTabSz="989771" eaLnBrk="0" hangingPunct="0">
              <a:spcBef>
                <a:spcPct val="30000"/>
              </a:spcBef>
              <a:defRPr sz="1200">
                <a:solidFill>
                  <a:schemeClr val="tx1"/>
                </a:solidFill>
                <a:latin typeface="Times New Roman" panose="02020603050405020304" pitchFamily="18" charset="0"/>
              </a:defRPr>
            </a:lvl3pPr>
            <a:lvl4pPr marL="1660047" indent="-237150" defTabSz="989771" eaLnBrk="0" hangingPunct="0">
              <a:spcBef>
                <a:spcPct val="30000"/>
              </a:spcBef>
              <a:defRPr sz="1200">
                <a:solidFill>
                  <a:schemeClr val="tx1"/>
                </a:solidFill>
                <a:latin typeface="Times New Roman" panose="02020603050405020304" pitchFamily="18" charset="0"/>
              </a:defRPr>
            </a:lvl4pPr>
            <a:lvl5pPr marL="2134347" indent="-237150" defTabSz="989771" eaLnBrk="0" hangingPunct="0">
              <a:spcBef>
                <a:spcPct val="30000"/>
              </a:spcBef>
              <a:defRPr sz="1200">
                <a:solidFill>
                  <a:schemeClr val="tx1"/>
                </a:solidFill>
                <a:latin typeface="Times New Roman" panose="02020603050405020304" pitchFamily="18" charset="0"/>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9B481B1-F255-420B-A711-3962D21B93B4}" type="slidenum">
              <a:rPr lang="de-DE" altLang="de-DE" sz="1300">
                <a:solidFill>
                  <a:srgbClr val="000000"/>
                </a:solidFill>
              </a:rPr>
              <a:pPr eaLnBrk="1" hangingPunct="1">
                <a:spcBef>
                  <a:spcPct val="0"/>
                </a:spcBef>
              </a:pPr>
              <a:t>74</a:t>
            </a:fld>
            <a:endParaRPr lang="de-DE" altLang="de-DE" sz="1300">
              <a:solidFill>
                <a:srgbClr val="000000"/>
              </a:solidFill>
            </a:endParaRPr>
          </a:p>
        </p:txBody>
      </p:sp>
      <p:sp>
        <p:nvSpPr>
          <p:cNvPr id="310275" name="Rectangle 2"/>
          <p:cNvSpPr>
            <a:spLocks noGrp="1" noRot="1" noChangeAspect="1" noChangeArrowheads="1" noTextEdit="1"/>
          </p:cNvSpPr>
          <p:nvPr>
            <p:ph type="sldImg"/>
          </p:nvPr>
        </p:nvSpPr>
        <p:spPr>
          <a:xfrm>
            <a:off x="138113" y="768350"/>
            <a:ext cx="6824662" cy="3836988"/>
          </a:xfrm>
          <a:ln/>
        </p:spPr>
      </p:sp>
      <p:sp>
        <p:nvSpPr>
          <p:cNvPr id="310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39223987"/>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defRPr>
            </a:lvl1pPr>
            <a:lvl2pPr marL="770736" indent="-296437" defTabSz="989771" eaLnBrk="0" hangingPunct="0">
              <a:spcBef>
                <a:spcPct val="30000"/>
              </a:spcBef>
              <a:defRPr sz="1200">
                <a:solidFill>
                  <a:schemeClr val="tx1"/>
                </a:solidFill>
                <a:latin typeface="Times New Roman" panose="02020603050405020304" pitchFamily="18" charset="0"/>
              </a:defRPr>
            </a:lvl2pPr>
            <a:lvl3pPr marL="1185748" indent="-237150" defTabSz="989771" eaLnBrk="0" hangingPunct="0">
              <a:spcBef>
                <a:spcPct val="30000"/>
              </a:spcBef>
              <a:defRPr sz="1200">
                <a:solidFill>
                  <a:schemeClr val="tx1"/>
                </a:solidFill>
                <a:latin typeface="Times New Roman" panose="02020603050405020304" pitchFamily="18" charset="0"/>
              </a:defRPr>
            </a:lvl3pPr>
            <a:lvl4pPr marL="1660047" indent="-237150" defTabSz="989771" eaLnBrk="0" hangingPunct="0">
              <a:spcBef>
                <a:spcPct val="30000"/>
              </a:spcBef>
              <a:defRPr sz="1200">
                <a:solidFill>
                  <a:schemeClr val="tx1"/>
                </a:solidFill>
                <a:latin typeface="Times New Roman" panose="02020603050405020304" pitchFamily="18" charset="0"/>
              </a:defRPr>
            </a:lvl4pPr>
            <a:lvl5pPr marL="2134347" indent="-237150" defTabSz="989771" eaLnBrk="0" hangingPunct="0">
              <a:spcBef>
                <a:spcPct val="30000"/>
              </a:spcBef>
              <a:defRPr sz="1200">
                <a:solidFill>
                  <a:schemeClr val="tx1"/>
                </a:solidFill>
                <a:latin typeface="Times New Roman" panose="02020603050405020304" pitchFamily="18" charset="0"/>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C714345-B442-4DCE-8CA0-C61980307647}" type="slidenum">
              <a:rPr lang="de-DE" altLang="de-DE" sz="1300">
                <a:solidFill>
                  <a:srgbClr val="000000"/>
                </a:solidFill>
              </a:rPr>
              <a:pPr eaLnBrk="1" hangingPunct="1">
                <a:spcBef>
                  <a:spcPct val="0"/>
                </a:spcBef>
              </a:pPr>
              <a:t>75</a:t>
            </a:fld>
            <a:endParaRPr lang="de-DE" altLang="de-DE" sz="1300">
              <a:solidFill>
                <a:srgbClr val="000000"/>
              </a:solidFill>
            </a:endParaRPr>
          </a:p>
        </p:txBody>
      </p:sp>
      <p:sp>
        <p:nvSpPr>
          <p:cNvPr id="311299" name="Rectangle 2"/>
          <p:cNvSpPr>
            <a:spLocks noGrp="1" noRot="1" noChangeAspect="1" noChangeArrowheads="1" noTextEdit="1"/>
          </p:cNvSpPr>
          <p:nvPr>
            <p:ph type="sldImg"/>
          </p:nvPr>
        </p:nvSpPr>
        <p:spPr>
          <a:xfrm>
            <a:off x="138113" y="768350"/>
            <a:ext cx="6824662" cy="3836988"/>
          </a:xfrm>
          <a:ln/>
        </p:spPr>
      </p:sp>
      <p:sp>
        <p:nvSpPr>
          <p:cNvPr id="311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02171652"/>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AC9F997-F57B-4F30-802D-782A1615895B}" type="slidenum">
              <a:rPr lang="de-DE" altLang="de-DE" smtClean="0"/>
              <a:pPr/>
              <a:t>76</a:t>
            </a:fld>
            <a:endParaRPr lang="de-DE" altLang="de-DE"/>
          </a:p>
        </p:txBody>
      </p:sp>
    </p:spTree>
    <p:extLst>
      <p:ext uri="{BB962C8B-B14F-4D97-AF65-F5344CB8AC3E}">
        <p14:creationId xmlns:p14="http://schemas.microsoft.com/office/powerpoint/2010/main" val="3504343926"/>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AC9F997-F57B-4F30-802D-782A1615895B}" type="slidenum">
              <a:rPr lang="de-DE" altLang="de-DE" smtClean="0"/>
              <a:pPr/>
              <a:t>77</a:t>
            </a:fld>
            <a:endParaRPr lang="de-DE" altLang="de-DE"/>
          </a:p>
        </p:txBody>
      </p:sp>
    </p:spTree>
    <p:extLst>
      <p:ext uri="{BB962C8B-B14F-4D97-AF65-F5344CB8AC3E}">
        <p14:creationId xmlns:p14="http://schemas.microsoft.com/office/powerpoint/2010/main" val="381453351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Metakognitivni</a:t>
            </a:r>
            <a:r>
              <a:rPr lang="en-US" altLang="ko-KR" dirty="0">
                <a:solidFill>
                  <a:srgbClr val="004992"/>
                </a:solidFill>
              </a:rPr>
              <a:t> </a:t>
            </a:r>
            <a:r>
              <a:rPr lang="en-US" altLang="ko-KR" dirty="0" err="1">
                <a:solidFill>
                  <a:srgbClr val="004992"/>
                </a:solidFill>
              </a:rPr>
              <a:t>Trening</a:t>
            </a:r>
            <a:r>
              <a:rPr lang="en-US" altLang="ko-KR" dirty="0">
                <a:solidFill>
                  <a:srgbClr val="004992"/>
                </a:solidFill>
              </a:rPr>
              <a:t> (MKT)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b="0" dirty="0">
                <a:latin typeface="+mj-lt"/>
              </a:rPr>
              <a:t>The use of the pictures in this module has been kindly permitted by artists and copyright holders, respectively. For details (artist, title), please refer to the end of this presentation.</a:t>
            </a:r>
            <a:endParaRPr lang="es-ES" altLang="de-DE" sz="1000" b="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Metakognitivni Trening 7 – Prerano zaključivanje II</a:t>
            </a:r>
          </a:p>
        </p:txBody>
      </p:sp>
      <p:sp>
        <p:nvSpPr>
          <p:cNvPr id="4" name="Slide Number Placeholder 3"/>
          <p:cNvSpPr>
            <a:spLocks noGrp="1"/>
          </p:cNvSpPr>
          <p:nvPr>
            <p:ph type="sldNum" sz="quarter" idx="12"/>
          </p:nvPr>
        </p:nvSpPr>
        <p:spPr bwMode="gray"/>
        <p:txBody>
          <a:bodyPr/>
          <a:lstStyle>
            <a:lvl1pPr>
              <a:defRPr b="0"/>
            </a:lvl1pPr>
          </a:lstStyle>
          <a:p>
            <a:fld id="{D124E2E0-0552-46F4-A8FA-A3A87FEF8165}"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de-DE"/>
              <a:t>Metakognitivni Trening 7 – Prerano zaključivanje II</a:t>
            </a:r>
          </a:p>
        </p:txBody>
      </p:sp>
      <p:sp>
        <p:nvSpPr>
          <p:cNvPr id="6" name="Slide Number Placeholder 5"/>
          <p:cNvSpPr>
            <a:spLocks noGrp="1"/>
          </p:cNvSpPr>
          <p:nvPr>
            <p:ph type="sldNum" sz="quarter" idx="12"/>
          </p:nvPr>
        </p:nvSpPr>
        <p:spPr bwMode="gray"/>
        <p:txBody>
          <a:bodyPr>
            <a:noAutofit/>
          </a:bodyPr>
          <a:lstStyle>
            <a:lvl1pPr>
              <a:defRPr b="0"/>
            </a:lvl1pPr>
          </a:lstStyle>
          <a:p>
            <a:fld id="{F2B5BE1C-6A0B-45C2-962B-A52D210FE35B}"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Metakognitivni Trening 7 – Prerano zaključivanje II</a:t>
            </a:r>
          </a:p>
        </p:txBody>
      </p:sp>
      <p:sp>
        <p:nvSpPr>
          <p:cNvPr id="7" name="Slide Number Placeholder 6"/>
          <p:cNvSpPr>
            <a:spLocks noGrp="1"/>
          </p:cNvSpPr>
          <p:nvPr>
            <p:ph type="sldNum" sz="quarter" idx="12"/>
          </p:nvPr>
        </p:nvSpPr>
        <p:spPr bwMode="gray"/>
        <p:txBody>
          <a:bodyPr/>
          <a:lstStyle>
            <a:lvl1pPr>
              <a:defRPr b="0"/>
            </a:lvl1pPr>
          </a:lstStyle>
          <a:p>
            <a:fld id="{D2611D5A-08AC-446A-B1CE-CE4BFE6BFBE1}"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Metakognitivni Trening 7 – Prerano zaključivanje II</a:t>
            </a:r>
          </a:p>
        </p:txBody>
      </p:sp>
      <p:sp>
        <p:nvSpPr>
          <p:cNvPr id="7" name="Slide Number Placeholder 6"/>
          <p:cNvSpPr>
            <a:spLocks noGrp="1"/>
          </p:cNvSpPr>
          <p:nvPr>
            <p:ph type="sldNum" sz="quarter" idx="12"/>
          </p:nvPr>
        </p:nvSpPr>
        <p:spPr bwMode="gray"/>
        <p:txBody>
          <a:bodyPr/>
          <a:lstStyle>
            <a:lvl1pPr>
              <a:defRPr b="0"/>
            </a:lvl1pPr>
          </a:lstStyle>
          <a:p>
            <a:fld id="{D124E2E0-0552-46F4-A8FA-A3A87FEF8165}"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e-DE"/>
              <a:t>Metakognitivni Trening 7 – Prerano zaključivanje II</a:t>
            </a:r>
          </a:p>
        </p:txBody>
      </p:sp>
      <p:sp>
        <p:nvSpPr>
          <p:cNvPr id="7" name="Slide Number Placeholder 6"/>
          <p:cNvSpPr>
            <a:spLocks noGrp="1"/>
          </p:cNvSpPr>
          <p:nvPr>
            <p:ph type="sldNum" sz="quarter" idx="12"/>
          </p:nvPr>
        </p:nvSpPr>
        <p:spPr bwMode="gray"/>
        <p:txBody>
          <a:bodyPr/>
          <a:lstStyle>
            <a:lvl1pPr>
              <a:defRPr b="0"/>
            </a:lvl1pPr>
          </a:lstStyle>
          <a:p>
            <a:fld id="{D124E2E0-0552-46F4-A8FA-A3A87FEF8165}"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de-DE"/>
              <a:t>Metakognitivni Trening 7 – Prerano zaključivanje II</a:t>
            </a:r>
          </a:p>
        </p:txBody>
      </p:sp>
      <p:sp>
        <p:nvSpPr>
          <p:cNvPr id="5" name="Slide Number Placeholder 4"/>
          <p:cNvSpPr>
            <a:spLocks noGrp="1"/>
          </p:cNvSpPr>
          <p:nvPr>
            <p:ph type="sldNum" sz="quarter" idx="12"/>
          </p:nvPr>
        </p:nvSpPr>
        <p:spPr bwMode="gray"/>
        <p:txBody>
          <a:bodyPr/>
          <a:lstStyle>
            <a:lvl1pPr>
              <a:defRPr b="0"/>
            </a:lvl1pPr>
          </a:lstStyle>
          <a:p>
            <a:fld id="{BAADF737-D5A7-4569-B4BB-608942109827}"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Metakognitivni Trening 7 – Prerano zaključivanje II</a:t>
            </a:r>
          </a:p>
        </p:txBody>
      </p:sp>
      <p:sp>
        <p:nvSpPr>
          <p:cNvPr id="4" name="Slide Number Placeholder 3"/>
          <p:cNvSpPr>
            <a:spLocks noGrp="1"/>
          </p:cNvSpPr>
          <p:nvPr>
            <p:ph type="sldNum" sz="quarter" idx="12"/>
          </p:nvPr>
        </p:nvSpPr>
        <p:spPr bwMode="gray"/>
        <p:txBody>
          <a:bodyPr/>
          <a:lstStyle>
            <a:lvl1pPr>
              <a:defRPr b="0"/>
            </a:lvl1pPr>
          </a:lstStyle>
          <a:p>
            <a:fld id="{7C34E892-478F-4B32-937B-13641FB9A3DB}"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de-DE"/>
              <a:t>Metakognitivni Trening 7 – Prerano zaključivanje II</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D124E2E0-0552-46F4-A8FA-A3A87FEF8165}"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876" r:id="rId1"/>
    <p:sldLayoutId id="2147483877" r:id="rId2"/>
    <p:sldLayoutId id="2147483878" r:id="rId3"/>
    <p:sldLayoutId id="2147483879" r:id="rId4"/>
    <p:sldLayoutId id="2147483880" r:id="rId5"/>
    <p:sldLayoutId id="2147483881" r:id="rId6"/>
    <p:sldLayoutId id="2147483882" r:id="rId7"/>
    <p:sldLayoutId id="2147483883" r:id="rId8"/>
    <p:sldLayoutId id="2147483884" r:id="rId9"/>
    <p:sldLayoutId id="2147483885" r:id="rId10"/>
    <p:sldLayoutId id="2147483886" r:id="rId11"/>
    <p:sldLayoutId id="2147483887"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hyperlink" Target="http://images.google.de/imgres?imgurl=http://www.wdr5.de/lilipuz/programm/progvorschau/media/1_bild/06-02-11_japan-flagge.jpg&amp;imgrefurl=http://www.wdr5.de/lilipuz/programm/progvorschau/vorschau.phtml?tag=06-02-11_samstag&amp;grafik=tag_sa&amp;date=11.02.2006&amp;h=287&amp;w=430&amp;sz=4&amp;hl=de&amp;start=10&amp;tbnid=UcqDiCuj3pAkUM:&amp;tbnh=84&amp;tbnw=126&amp;prev=/images?q=japanische+Flagge&amp;ndsp=18&amp;svnum=10&amp;hl=de&amp;lr=&amp;newwindow=1&amp;sa=N" TargetMode="External"/><Relationship Id="rId2" Type="http://schemas.openxmlformats.org/officeDocument/2006/relationships/notesSlide" Target="../notesSlides/notesSlide10.xml"/><Relationship Id="rId1" Type="http://schemas.openxmlformats.org/officeDocument/2006/relationships/slideLayout" Target="../slideLayouts/slideLayout10.xml"/><Relationship Id="rId5" Type="http://schemas.openxmlformats.org/officeDocument/2006/relationships/image" Target="../media/image10.jpeg"/><Relationship Id="rId4" Type="http://schemas.openxmlformats.org/officeDocument/2006/relationships/image" Target="../media/image9.jpeg"/></Relationships>
</file>

<file path=ppt/slides/_rels/slide11.xml.rels><?xml version="1.0" encoding="UTF-8" standalone="yes"?>
<Relationships xmlns="http://schemas.openxmlformats.org/package/2006/relationships"><Relationship Id="rId3" Type="http://schemas.openxmlformats.org/officeDocument/2006/relationships/hyperlink" Target="http://images.google.de/imgres?imgurl=http://www.wdr5.de/lilipuz/programm/progvorschau/media/1_bild/06-02-11_japan-flagge.jpg&amp;imgrefurl=http://www.wdr5.de/lilipuz/programm/progvorschau/vorschau.phtml?tag=06-02-11_samstag&amp;grafik=tag_sa&amp;date=11.02.2006&amp;h=287&amp;w=430&amp;sz=4&amp;hl=de&amp;start=10&amp;tbnid=UcqDiCuj3pAkUM:&amp;tbnh=84&amp;tbnw=126&amp;prev=/images?q=japanische+Flagge&amp;ndsp=18&amp;svnum=10&amp;hl=de&amp;lr=&amp;newwindow=1&amp;sa=N" TargetMode="External"/><Relationship Id="rId2" Type="http://schemas.openxmlformats.org/officeDocument/2006/relationships/notesSlide" Target="../notesSlides/notesSlide11.xml"/><Relationship Id="rId1" Type="http://schemas.openxmlformats.org/officeDocument/2006/relationships/slideLayout" Target="../slideLayouts/slideLayout10.xml"/><Relationship Id="rId5" Type="http://schemas.openxmlformats.org/officeDocument/2006/relationships/image" Target="../media/image10.jpeg"/><Relationship Id="rId4" Type="http://schemas.openxmlformats.org/officeDocument/2006/relationships/image" Target="../media/image9.jpeg"/></Relationships>
</file>

<file path=ppt/slides/_rels/slide12.xml.rels><?xml version="1.0" encoding="UTF-8" standalone="yes"?>
<Relationships xmlns="http://schemas.openxmlformats.org/package/2006/relationships"><Relationship Id="rId3" Type="http://schemas.openxmlformats.org/officeDocument/2006/relationships/hyperlink" Target="http://images.google.de/imgres?imgurl=http://www.wdr5.de/lilipuz/programm/progvorschau/media/1_bild/06-02-11_japan-flagge.jpg&amp;imgrefurl=http://www.wdr5.de/lilipuz/programm/progvorschau/vorschau.phtml?tag=06-02-11_samstag&amp;grafik=tag_sa&amp;date=11.02.2006&amp;h=287&amp;w=430&amp;sz=4&amp;hl=de&amp;start=10&amp;tbnid=UcqDiCuj3pAkUM:&amp;tbnh=84&amp;tbnw=126&amp;prev=/images?q=japanische+Flagge&amp;ndsp=18&amp;svnum=10&amp;hl=de&amp;lr=&amp;newwindow=1&amp;sa=N" TargetMode="External"/><Relationship Id="rId2" Type="http://schemas.openxmlformats.org/officeDocument/2006/relationships/notesSlide" Target="../notesSlides/notesSlide12.xml"/><Relationship Id="rId1" Type="http://schemas.openxmlformats.org/officeDocument/2006/relationships/slideLayout" Target="../slideLayouts/slideLayout10.xml"/><Relationship Id="rId5" Type="http://schemas.openxmlformats.org/officeDocument/2006/relationships/image" Target="../media/image10.jpeg"/><Relationship Id="rId4" Type="http://schemas.openxmlformats.org/officeDocument/2006/relationships/image" Target="../media/image9.jpeg"/></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4.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6.xml"/><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7.xml"/><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1.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3.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5.xml"/><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6.xml"/><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7.xml"/><Relationship Id="rId1" Type="http://schemas.openxmlformats.org/officeDocument/2006/relationships/slideLayout" Target="../slideLayouts/slideLayout11.xml"/></Relationships>
</file>

<file path=ppt/slides/_rels/slide3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8.xml"/><Relationship Id="rId1" Type="http://schemas.openxmlformats.org/officeDocument/2006/relationships/slideLayout" Target="../slideLayouts/slideLayout11.xml"/></Relationships>
</file>

<file path=ppt/slides/_rels/slide3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9.xml"/><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0.xml"/><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1.xml"/><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2.xml"/><Relationship Id="rId1" Type="http://schemas.openxmlformats.org/officeDocument/2006/relationships/slideLayout" Target="../slideLayouts/slideLayout11.xml"/></Relationships>
</file>

<file path=ppt/slides/_rels/slide4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3.xml"/><Relationship Id="rId1" Type="http://schemas.openxmlformats.org/officeDocument/2006/relationships/slideLayout" Target="../slideLayouts/slideLayout11.xml"/></Relationships>
</file>

<file path=ppt/slides/_rels/slide4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4.xml"/><Relationship Id="rId1" Type="http://schemas.openxmlformats.org/officeDocument/2006/relationships/slideLayout" Target="../slideLayouts/slideLayout11.xml"/></Relationships>
</file>

<file path=ppt/slides/_rels/slide4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5.xml"/><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6.xml"/><Relationship Id="rId1" Type="http://schemas.openxmlformats.org/officeDocument/2006/relationships/slideLayout" Target="../slideLayouts/slideLayout11.xml"/></Relationships>
</file>

<file path=ppt/slides/_rels/slide4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7.xml"/><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8.xml"/><Relationship Id="rId1" Type="http://schemas.openxmlformats.org/officeDocument/2006/relationships/slideLayout" Target="../slideLayouts/slideLayout11.xml"/></Relationships>
</file>

<file path=ppt/slides/_rels/slide4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9.xml"/><Relationship Id="rId1" Type="http://schemas.openxmlformats.org/officeDocument/2006/relationships/slideLayout" Target="../slideLayouts/slideLayout11.xml"/></Relationships>
</file>

<file path=ppt/slides/_rels/slide5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50.xml"/><Relationship Id="rId1" Type="http://schemas.openxmlformats.org/officeDocument/2006/relationships/slideLayout" Target="../slideLayouts/slideLayout11.xml"/></Relationships>
</file>

<file path=ppt/slides/_rels/slide5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1.xml"/><Relationship Id="rId1" Type="http://schemas.openxmlformats.org/officeDocument/2006/relationships/slideLayout" Target="../slideLayouts/slideLayout11.xml"/></Relationships>
</file>

<file path=ppt/slides/_rels/slide5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2.xml"/><Relationship Id="rId1" Type="http://schemas.openxmlformats.org/officeDocument/2006/relationships/slideLayout" Target="../slideLayouts/slideLayout11.xml"/></Relationships>
</file>

<file path=ppt/slides/_rels/slide5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3.xml"/><Relationship Id="rId1" Type="http://schemas.openxmlformats.org/officeDocument/2006/relationships/slideLayout" Target="../slideLayouts/slideLayout11.xml"/></Relationships>
</file>

<file path=ppt/slides/_rels/slide5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4.xml"/><Relationship Id="rId1" Type="http://schemas.openxmlformats.org/officeDocument/2006/relationships/slideLayout" Target="../slideLayouts/slideLayout11.xml"/></Relationships>
</file>

<file path=ppt/slides/_rels/slide5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5.xml"/><Relationship Id="rId1" Type="http://schemas.openxmlformats.org/officeDocument/2006/relationships/slideLayout" Target="../slideLayouts/slideLayout11.xml"/></Relationships>
</file>

<file path=ppt/slides/_rels/slide5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6.xml"/><Relationship Id="rId1" Type="http://schemas.openxmlformats.org/officeDocument/2006/relationships/slideLayout" Target="../slideLayouts/slideLayout11.xml"/></Relationships>
</file>

<file path=ppt/slides/_rels/slide5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7.xml"/><Relationship Id="rId1" Type="http://schemas.openxmlformats.org/officeDocument/2006/relationships/slideLayout" Target="../slideLayouts/slideLayout11.xml"/></Relationships>
</file>

<file path=ppt/slides/_rels/slide5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8.xml"/><Relationship Id="rId1" Type="http://schemas.openxmlformats.org/officeDocument/2006/relationships/slideLayout" Target="../slideLayouts/slideLayout11.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67.xml"/><Relationship Id="rId1" Type="http://schemas.openxmlformats.org/officeDocument/2006/relationships/slideLayout" Target="../slideLayouts/slideLayout5.xml"/><Relationship Id="rId4" Type="http://schemas.openxmlformats.org/officeDocument/2006/relationships/image" Target="../media/image30.png"/></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11.xml"/></Relationships>
</file>

<file path=ppt/slides/_rels/slide6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9.xml"/><Relationship Id="rId1" Type="http://schemas.openxmlformats.org/officeDocument/2006/relationships/slideLayout" Target="../slideLayouts/slideLayout10.xml"/></Relationships>
</file>

<file path=ppt/slides/_rels/slide7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70.xml"/><Relationship Id="rId1" Type="http://schemas.openxmlformats.org/officeDocument/2006/relationships/slideLayout" Target="../slideLayouts/slideLayout10.xml"/></Relationships>
</file>

<file path=ppt/slides/_rels/slide7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71.xml"/><Relationship Id="rId1" Type="http://schemas.openxmlformats.org/officeDocument/2006/relationships/slideLayout" Target="../slideLayouts/slideLayout10.xml"/></Relationships>
</file>

<file path=ppt/slides/_rels/slide7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72.xml"/><Relationship Id="rId1"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73.xml"/><Relationship Id="rId1" Type="http://schemas.openxmlformats.org/officeDocument/2006/relationships/slideLayout" Target="../slideLayouts/slideLayout10.xml"/></Relationships>
</file>

<file path=ppt/slides/_rels/slide7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74.xml"/><Relationship Id="rId1" Type="http://schemas.openxmlformats.org/officeDocument/2006/relationships/slideLayout" Target="../slideLayouts/slideLayout10.xml"/></Relationships>
</file>

<file path=ppt/slides/_rels/slide7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75.xml"/><Relationship Id="rId1" Type="http://schemas.openxmlformats.org/officeDocument/2006/relationships/slideLayout" Target="../slideLayouts/slideLayout10.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5.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a:latin typeface="+mn-lt"/>
                <a:ea typeface="+mn-ea"/>
                <a:cs typeface="+mn-cs"/>
              </a:rPr>
              <a:t>MKT 7 B – Prerano zaključivanje II</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Deljković</a:t>
            </a:r>
            <a:r>
              <a:rPr lang="nl-NL" sz="1600" dirty="0">
                <a:solidFill>
                  <a:srgbClr val="004992"/>
                </a:solidFill>
              </a:rPr>
              <a:t> (11|22)</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7676250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Brzoplete odluke</a:t>
            </a:r>
          </a:p>
        </p:txBody>
      </p:sp>
      <p:sp>
        <p:nvSpPr>
          <p:cNvPr id="32770" name="Rectangle 2"/>
          <p:cNvSpPr>
            <a:spLocks noGrp="1" noChangeArrowheads="1"/>
          </p:cNvSpPr>
          <p:nvPr>
            <p:ph idx="1"/>
          </p:nvPr>
        </p:nvSpPr>
        <p:spPr>
          <a:noFill/>
        </p:spPr>
        <p:txBody>
          <a:bodyPr>
            <a:noAutofit/>
          </a:bodyPr>
          <a:lstStyle/>
          <a:p>
            <a:pPr algn="l" eaLnBrk="1" hangingPunct="1"/>
            <a:r>
              <a:rPr lang="hr-HR" altLang="de-DE" sz="2400" dirty="0">
                <a:solidFill>
                  <a:srgbClr val="333333"/>
                </a:solidFill>
              </a:rPr>
              <a:t>Često donosimo zaključke bez poznavanja cijele istine</a:t>
            </a:r>
            <a:r>
              <a:rPr lang="en-US" altLang="de-DE" sz="2400" dirty="0">
                <a:solidFill>
                  <a:srgbClr val="333333"/>
                </a:solidFill>
              </a:rPr>
              <a:t>.</a:t>
            </a:r>
          </a:p>
          <a:p>
            <a:pPr marL="342900" indent="-342900" algn="l" eaLnBrk="1" hangingPunct="1">
              <a:buClr>
                <a:srgbClr val="333333"/>
              </a:buClr>
              <a:buFont typeface="WingDings"/>
              <a:buChar char=""/>
            </a:pPr>
            <a:r>
              <a:rPr lang="en-US" altLang="de-DE" sz="2400" dirty="0">
                <a:solidFill>
                  <a:srgbClr val="333333"/>
                </a:solidFill>
              </a:rPr>
              <a:t>R</a:t>
            </a:r>
            <a:r>
              <a:rPr lang="hr-HR" altLang="de-DE" sz="2400" dirty="0">
                <a:solidFill>
                  <a:srgbClr val="333333"/>
                </a:solidFill>
              </a:rPr>
              <a:t>azlozi</a:t>
            </a:r>
            <a:r>
              <a:rPr lang="en-US" altLang="de-DE" sz="2400" dirty="0">
                <a:solidFill>
                  <a:srgbClr val="333333"/>
                </a:solidFill>
              </a:rPr>
              <a:t>/</a:t>
            </a:r>
            <a:r>
              <a:rPr lang="hr-HR" altLang="de-DE" sz="2400" dirty="0">
                <a:solidFill>
                  <a:srgbClr val="333333"/>
                </a:solidFill>
              </a:rPr>
              <a:t>prednosti</a:t>
            </a:r>
            <a:r>
              <a:rPr lang="en-US" altLang="de-DE" sz="2400" dirty="0">
                <a:solidFill>
                  <a:srgbClr val="333333"/>
                </a:solidFill>
              </a:rPr>
              <a:t>: </a:t>
            </a:r>
            <a:r>
              <a:rPr lang="en-US" altLang="de-DE" sz="2400" dirty="0">
                <a:solidFill>
                  <a:srgbClr val="004992"/>
                </a:solidFill>
              </a:rPr>
              <a:t>??? </a:t>
            </a:r>
            <a:r>
              <a:rPr lang="hr-HR" altLang="de-DE" sz="2400" dirty="0">
                <a:solidFill>
                  <a:srgbClr val="FFFFFF"/>
                </a:solidFill>
              </a:rPr>
              <a:t>čuvanje vremena</a:t>
            </a:r>
            <a:r>
              <a:rPr lang="en-US" altLang="de-DE" sz="2400" dirty="0">
                <a:solidFill>
                  <a:srgbClr val="FFFFFF"/>
                </a:solidFill>
              </a:rPr>
              <a:t>, </a:t>
            </a:r>
            <a:r>
              <a:rPr lang="hr-HR" altLang="de-DE" sz="2400" dirty="0">
                <a:solidFill>
                  <a:srgbClr val="FFFFFF"/>
                </a:solidFill>
              </a:rPr>
              <a:t>osjećaj sigurnosti</a:t>
            </a:r>
            <a:r>
              <a:rPr lang="en-US" altLang="de-DE" sz="2400" dirty="0">
                <a:solidFill>
                  <a:srgbClr val="FFFFFF"/>
                </a:solidFill>
              </a:rPr>
              <a:t>, </a:t>
            </a:r>
            <a:r>
              <a:rPr lang="hr-HR" altLang="de-DE" sz="2400" dirty="0">
                <a:solidFill>
                  <a:srgbClr val="FFFFFF"/>
                </a:solidFill>
              </a:rPr>
              <a:t>možemo izgledati upućeno i kompetentno </a:t>
            </a:r>
            <a:r>
              <a:rPr lang="hr-HR" altLang="de-DE" sz="2400">
                <a:solidFill>
                  <a:srgbClr val="FFFFFF"/>
                </a:solidFill>
              </a:rPr>
              <a:t>drugima</a:t>
            </a:r>
            <a:r>
              <a:rPr lang="en-US" altLang="de-DE" sz="2400">
                <a:solidFill>
                  <a:srgbClr val="FFFFFF"/>
                </a:solidFill>
              </a:rPr>
              <a:t> (“</a:t>
            </a:r>
            <a:r>
              <a:rPr lang="hr-HR" altLang="de-DE" sz="2400">
                <a:solidFill>
                  <a:srgbClr val="FFFFFF"/>
                </a:solidFill>
              </a:rPr>
              <a:t>Loša </a:t>
            </a:r>
            <a:r>
              <a:rPr lang="hr-HR" altLang="de-DE" sz="2400" dirty="0">
                <a:solidFill>
                  <a:srgbClr val="FFFFFF"/>
                </a:solidFill>
              </a:rPr>
              <a:t>odluka je bolja nego da ne odlučim </a:t>
            </a:r>
            <a:r>
              <a:rPr lang="hr-HR" altLang="de-DE" sz="2400">
                <a:solidFill>
                  <a:srgbClr val="FFFFFF"/>
                </a:solidFill>
              </a:rPr>
              <a:t>ništa</a:t>
            </a:r>
            <a:r>
              <a:rPr lang="en-US" altLang="de-DE" sz="2400">
                <a:solidFill>
                  <a:srgbClr val="FFFFFF"/>
                </a:solidFill>
              </a:rPr>
              <a:t>.”)</a:t>
            </a:r>
            <a:endParaRPr lang="en-US" altLang="de-DE" sz="2400" dirty="0">
              <a:solidFill>
                <a:srgbClr val="FFFFFF"/>
              </a:solidFill>
            </a:endParaRPr>
          </a:p>
          <a:p>
            <a:pPr marL="342900" indent="-342900" algn="l" eaLnBrk="1" hangingPunct="1">
              <a:buClr>
                <a:srgbClr val="333333"/>
              </a:buClr>
              <a:buFont typeface="WingDings"/>
              <a:buChar char=""/>
            </a:pPr>
            <a:r>
              <a:rPr lang="hr-HR" altLang="de-DE" sz="2400" dirty="0">
                <a:solidFill>
                  <a:srgbClr val="333333"/>
                </a:solidFill>
              </a:rPr>
              <a:t>Mane</a:t>
            </a:r>
            <a:r>
              <a:rPr lang="en-US" altLang="de-DE" sz="2400" dirty="0">
                <a:solidFill>
                  <a:srgbClr val="333333"/>
                </a:solidFill>
              </a:rPr>
              <a:t>: </a:t>
            </a:r>
            <a:r>
              <a:rPr lang="en-US" altLang="de-DE" sz="2400" dirty="0">
                <a:solidFill>
                  <a:srgbClr val="004992"/>
                </a:solidFill>
              </a:rPr>
              <a:t>??? </a:t>
            </a:r>
            <a:r>
              <a:rPr lang="en-US" altLang="de-DE" sz="2400" dirty="0" err="1">
                <a:solidFill>
                  <a:srgbClr val="FFFFFF"/>
                </a:solidFill>
              </a:rPr>
              <a:t>ri</a:t>
            </a:r>
            <a:r>
              <a:rPr lang="hr-HR" altLang="de-DE" sz="2400" dirty="0">
                <a:solidFill>
                  <a:srgbClr val="FFFFFF"/>
                </a:solidFill>
              </a:rPr>
              <a:t>zik za donošenje pogrešne i opasne odluke</a:t>
            </a:r>
            <a:r>
              <a:rPr lang="en-US" altLang="de-DE" sz="2400" dirty="0">
                <a:solidFill>
                  <a:srgbClr val="FFFFFF"/>
                </a:solidFill>
              </a:rPr>
              <a:t>...</a:t>
            </a:r>
          </a:p>
        </p:txBody>
      </p:sp>
      <p:sp>
        <p:nvSpPr>
          <p:cNvPr id="5" name="Footer Placeholder 4"/>
          <p:cNvSpPr>
            <a:spLocks noGrp="1"/>
          </p:cNvSpPr>
          <p:nvPr>
            <p:ph type="ftr" sz="quarter" idx="11"/>
          </p:nvPr>
        </p:nvSpPr>
        <p:spPr/>
        <p:txBody>
          <a:bodyPr/>
          <a:lstStyle/>
          <a:p>
            <a:pPr>
              <a:defRPr/>
            </a:pPr>
            <a:r>
              <a:rPr lang="de-DE"/>
              <a:t>Metakognitivni Trening 7 – Prerano zaključivanje II</a:t>
            </a:r>
          </a:p>
        </p:txBody>
      </p:sp>
      <p:sp>
        <p:nvSpPr>
          <p:cNvPr id="6" name="Slide Number Placeholder 5"/>
          <p:cNvSpPr>
            <a:spLocks noGrp="1"/>
          </p:cNvSpPr>
          <p:nvPr>
            <p:ph type="sldNum" sz="quarter" idx="12"/>
          </p:nvPr>
        </p:nvSpPr>
        <p:spPr/>
        <p:txBody>
          <a:bodyPr/>
          <a:lstStyle/>
          <a:p>
            <a:fld id="{F2B5BE1C-6A0B-45C2-962B-A52D210FE35B}" type="slidenum">
              <a:rPr lang="de-DE" altLang="de-DE" smtClean="0"/>
              <a:pPr/>
              <a:t>2</a:t>
            </a:fld>
            <a:endParaRPr lang="de-DE" altLang="de-D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Brzoplete odluke</a:t>
            </a:r>
          </a:p>
        </p:txBody>
      </p:sp>
      <p:sp>
        <p:nvSpPr>
          <p:cNvPr id="32770" name="Rectangle 2"/>
          <p:cNvSpPr>
            <a:spLocks noGrp="1" noChangeArrowheads="1"/>
          </p:cNvSpPr>
          <p:nvPr>
            <p:ph idx="1"/>
          </p:nvPr>
        </p:nvSpPr>
        <p:spPr>
          <a:noFill/>
        </p:spPr>
        <p:txBody>
          <a:bodyPr>
            <a:noAutofit/>
          </a:bodyPr>
          <a:lstStyle/>
          <a:p>
            <a:pPr algn="l" eaLnBrk="1" hangingPunct="1"/>
            <a:r>
              <a:rPr lang="hr-HR" altLang="de-DE" sz="2400" dirty="0">
                <a:solidFill>
                  <a:srgbClr val="333333"/>
                </a:solidFill>
              </a:rPr>
              <a:t>Često donosimo zaključke bez poznavanja cijele istine</a:t>
            </a:r>
            <a:r>
              <a:rPr lang="en-US" altLang="de-DE" sz="2400" dirty="0">
                <a:solidFill>
                  <a:srgbClr val="333333"/>
                </a:solidFill>
              </a:rPr>
              <a:t>.</a:t>
            </a:r>
          </a:p>
          <a:p>
            <a:pPr marL="342900" indent="-342900" algn="l" eaLnBrk="1" hangingPunct="1">
              <a:buClr>
                <a:srgbClr val="000000"/>
              </a:buClr>
              <a:buFont typeface="WingDings"/>
              <a:buChar char=""/>
            </a:pPr>
            <a:r>
              <a:rPr lang="en-US" altLang="de-DE" sz="2400" dirty="0">
                <a:solidFill>
                  <a:srgbClr val="333333"/>
                </a:solidFill>
              </a:rPr>
              <a:t>R</a:t>
            </a:r>
            <a:r>
              <a:rPr lang="hr-HR" altLang="de-DE" sz="2400" dirty="0">
                <a:solidFill>
                  <a:srgbClr val="333333"/>
                </a:solidFill>
              </a:rPr>
              <a:t>azlozi</a:t>
            </a:r>
            <a:r>
              <a:rPr lang="en-US" altLang="de-DE" sz="2400" dirty="0">
                <a:solidFill>
                  <a:srgbClr val="333333"/>
                </a:solidFill>
              </a:rPr>
              <a:t>/</a:t>
            </a:r>
            <a:r>
              <a:rPr lang="hr-HR" altLang="de-DE" sz="2400" dirty="0">
                <a:solidFill>
                  <a:srgbClr val="333333"/>
                </a:solidFill>
              </a:rPr>
              <a:t>prednosti</a:t>
            </a:r>
            <a:r>
              <a:rPr lang="en-US" altLang="de-DE" sz="2400" dirty="0">
                <a:solidFill>
                  <a:srgbClr val="333333"/>
                </a:solidFill>
              </a:rPr>
              <a:t>: </a:t>
            </a:r>
            <a:r>
              <a:rPr lang="hr-HR" altLang="de-DE" sz="2400" dirty="0">
                <a:solidFill>
                  <a:srgbClr val="004992"/>
                </a:solidFill>
              </a:rPr>
              <a:t>čuvanje vremena</a:t>
            </a:r>
            <a:r>
              <a:rPr lang="en-US" altLang="de-DE" sz="2400" dirty="0">
                <a:solidFill>
                  <a:srgbClr val="004992"/>
                </a:solidFill>
              </a:rPr>
              <a:t>, </a:t>
            </a:r>
            <a:r>
              <a:rPr lang="hr-HR" altLang="de-DE" sz="2400" dirty="0">
                <a:solidFill>
                  <a:srgbClr val="004992"/>
                </a:solidFill>
              </a:rPr>
              <a:t>osjećaj sigurnosti</a:t>
            </a:r>
            <a:r>
              <a:rPr lang="en-US" altLang="de-DE" sz="2400" dirty="0">
                <a:solidFill>
                  <a:srgbClr val="004992"/>
                </a:solidFill>
              </a:rPr>
              <a:t>, </a:t>
            </a:r>
            <a:r>
              <a:rPr lang="hr-HR" altLang="de-DE" sz="2400" dirty="0">
                <a:solidFill>
                  <a:srgbClr val="004992"/>
                </a:solidFill>
              </a:rPr>
              <a:t>možemo izgledati upućeno i kompetentno </a:t>
            </a:r>
            <a:r>
              <a:rPr lang="hr-HR" altLang="de-DE" sz="2400">
                <a:solidFill>
                  <a:srgbClr val="004992"/>
                </a:solidFill>
              </a:rPr>
              <a:t>drugima</a:t>
            </a:r>
            <a:r>
              <a:rPr lang="en-US" altLang="de-DE" sz="2400">
                <a:solidFill>
                  <a:srgbClr val="004992"/>
                </a:solidFill>
              </a:rPr>
              <a:t> (“</a:t>
            </a:r>
            <a:r>
              <a:rPr lang="hr-HR" altLang="de-DE" sz="2400">
                <a:solidFill>
                  <a:srgbClr val="004992"/>
                </a:solidFill>
              </a:rPr>
              <a:t>Loša </a:t>
            </a:r>
            <a:r>
              <a:rPr lang="hr-HR" altLang="de-DE" sz="2400" dirty="0">
                <a:solidFill>
                  <a:srgbClr val="004992"/>
                </a:solidFill>
              </a:rPr>
              <a:t>odluka je bolja nego da ne odlučim </a:t>
            </a:r>
            <a:r>
              <a:rPr lang="hr-HR" altLang="de-DE" sz="2400">
                <a:solidFill>
                  <a:srgbClr val="004992"/>
                </a:solidFill>
              </a:rPr>
              <a:t>ništa</a:t>
            </a:r>
            <a:r>
              <a:rPr lang="en-US" altLang="de-DE" sz="2400">
                <a:solidFill>
                  <a:srgbClr val="004992"/>
                </a:solidFill>
              </a:rPr>
              <a:t>.”)</a:t>
            </a:r>
            <a:endParaRPr lang="en-US" altLang="de-DE" sz="2400" dirty="0">
              <a:solidFill>
                <a:srgbClr val="004992"/>
              </a:solidFill>
            </a:endParaRPr>
          </a:p>
          <a:p>
            <a:pPr marL="342900" indent="-342900">
              <a:buClr>
                <a:srgbClr val="333333"/>
              </a:buClr>
              <a:buFont typeface="WingDings"/>
              <a:buChar char=""/>
            </a:pPr>
            <a:r>
              <a:rPr lang="hr-HR" altLang="de-DE" sz="2400" dirty="0">
                <a:solidFill>
                  <a:srgbClr val="333333"/>
                </a:solidFill>
              </a:rPr>
              <a:t>Mane</a:t>
            </a:r>
            <a:r>
              <a:rPr lang="en-US" altLang="de-DE" sz="2400" dirty="0">
                <a:solidFill>
                  <a:srgbClr val="333333"/>
                </a:solidFill>
              </a:rPr>
              <a:t>: </a:t>
            </a:r>
            <a:r>
              <a:rPr lang="en-US" altLang="de-DE" sz="2400" dirty="0">
                <a:solidFill>
                  <a:srgbClr val="004992"/>
                </a:solidFill>
              </a:rPr>
              <a:t>??? </a:t>
            </a:r>
            <a:r>
              <a:rPr lang="en-US" altLang="de-DE" sz="2400" dirty="0" err="1">
                <a:solidFill>
                  <a:srgbClr val="FFFFFF"/>
                </a:solidFill>
              </a:rPr>
              <a:t>ri</a:t>
            </a:r>
            <a:r>
              <a:rPr lang="hr-HR" altLang="de-DE" sz="2400" dirty="0">
                <a:solidFill>
                  <a:srgbClr val="FFFFFF"/>
                </a:solidFill>
              </a:rPr>
              <a:t>zik za donošenje pogrešne i opasne odluke</a:t>
            </a:r>
            <a:r>
              <a:rPr lang="en-US" altLang="de-DE" sz="2400" dirty="0">
                <a:solidFill>
                  <a:srgbClr val="FFFFFF"/>
                </a:solidFill>
              </a:rPr>
              <a:t>...</a:t>
            </a:r>
          </a:p>
        </p:txBody>
      </p:sp>
      <p:sp>
        <p:nvSpPr>
          <p:cNvPr id="5" name="Footer Placeholder 4"/>
          <p:cNvSpPr>
            <a:spLocks noGrp="1"/>
          </p:cNvSpPr>
          <p:nvPr>
            <p:ph type="ftr" sz="quarter" idx="11"/>
          </p:nvPr>
        </p:nvSpPr>
        <p:spPr/>
        <p:txBody>
          <a:bodyPr/>
          <a:lstStyle/>
          <a:p>
            <a:pPr>
              <a:defRPr/>
            </a:pPr>
            <a:r>
              <a:rPr lang="de-DE"/>
              <a:t>Metakognitivni Trening 7 – Prerano zaključivanje II</a:t>
            </a:r>
          </a:p>
        </p:txBody>
      </p:sp>
      <p:sp>
        <p:nvSpPr>
          <p:cNvPr id="6" name="Slide Number Placeholder 5"/>
          <p:cNvSpPr>
            <a:spLocks noGrp="1"/>
          </p:cNvSpPr>
          <p:nvPr>
            <p:ph type="sldNum" sz="quarter" idx="12"/>
          </p:nvPr>
        </p:nvSpPr>
        <p:spPr/>
        <p:txBody>
          <a:bodyPr/>
          <a:lstStyle/>
          <a:p>
            <a:fld id="{F2B5BE1C-6A0B-45C2-962B-A52D210FE35B}" type="slidenum">
              <a:rPr lang="de-DE" altLang="de-DE" smtClean="0"/>
              <a:pPr/>
              <a:t>3</a:t>
            </a:fld>
            <a:endParaRPr lang="de-DE" altLang="de-DE"/>
          </a:p>
        </p:txBody>
      </p:sp>
    </p:spTree>
    <p:extLst>
      <p:ext uri="{BB962C8B-B14F-4D97-AF65-F5344CB8AC3E}">
        <p14:creationId xmlns:p14="http://schemas.microsoft.com/office/powerpoint/2010/main" val="1243296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Brzoplete odluke</a:t>
            </a:r>
          </a:p>
        </p:txBody>
      </p:sp>
      <p:sp>
        <p:nvSpPr>
          <p:cNvPr id="32770" name="Rectangle 2"/>
          <p:cNvSpPr>
            <a:spLocks noGrp="1" noChangeArrowheads="1"/>
          </p:cNvSpPr>
          <p:nvPr>
            <p:ph idx="1"/>
          </p:nvPr>
        </p:nvSpPr>
        <p:spPr>
          <a:noFill/>
        </p:spPr>
        <p:txBody>
          <a:bodyPr>
            <a:noAutofit/>
          </a:bodyPr>
          <a:lstStyle/>
          <a:p>
            <a:pPr algn="l" eaLnBrk="1" hangingPunct="1"/>
            <a:r>
              <a:rPr lang="hr-HR" altLang="de-DE" sz="2400" dirty="0">
                <a:solidFill>
                  <a:srgbClr val="333333"/>
                </a:solidFill>
              </a:rPr>
              <a:t>Često donosimo zaključke bez poznavanja cijele istine</a:t>
            </a:r>
            <a:r>
              <a:rPr lang="en-US" altLang="de-DE" sz="2400" dirty="0">
                <a:solidFill>
                  <a:srgbClr val="333333"/>
                </a:solidFill>
              </a:rPr>
              <a:t>.</a:t>
            </a:r>
          </a:p>
          <a:p>
            <a:pPr marL="342900" indent="-342900" algn="l" eaLnBrk="1" hangingPunct="1">
              <a:buClr>
                <a:srgbClr val="000000"/>
              </a:buClr>
              <a:buFont typeface="WingDings"/>
              <a:buChar char=""/>
            </a:pPr>
            <a:r>
              <a:rPr lang="en-US" altLang="de-DE" sz="2400" dirty="0">
                <a:solidFill>
                  <a:srgbClr val="333333"/>
                </a:solidFill>
              </a:rPr>
              <a:t>R</a:t>
            </a:r>
            <a:r>
              <a:rPr lang="hr-HR" altLang="de-DE" sz="2400" dirty="0">
                <a:solidFill>
                  <a:srgbClr val="333333"/>
                </a:solidFill>
              </a:rPr>
              <a:t>azlozi</a:t>
            </a:r>
            <a:r>
              <a:rPr lang="en-US" altLang="de-DE" sz="2400" dirty="0">
                <a:solidFill>
                  <a:srgbClr val="333333"/>
                </a:solidFill>
              </a:rPr>
              <a:t>/</a:t>
            </a:r>
            <a:r>
              <a:rPr lang="hr-HR" altLang="de-DE" sz="2400" dirty="0">
                <a:solidFill>
                  <a:srgbClr val="333333"/>
                </a:solidFill>
              </a:rPr>
              <a:t>prednosti</a:t>
            </a:r>
            <a:r>
              <a:rPr lang="en-US" altLang="de-DE" sz="2400" dirty="0">
                <a:solidFill>
                  <a:srgbClr val="333333"/>
                </a:solidFill>
              </a:rPr>
              <a:t>: </a:t>
            </a:r>
            <a:r>
              <a:rPr lang="hr-HR" altLang="de-DE" sz="2400" dirty="0">
                <a:solidFill>
                  <a:srgbClr val="004992"/>
                </a:solidFill>
              </a:rPr>
              <a:t>čuvanje vremena</a:t>
            </a:r>
            <a:r>
              <a:rPr lang="en-US" altLang="de-DE" sz="2400" dirty="0">
                <a:solidFill>
                  <a:srgbClr val="004992"/>
                </a:solidFill>
              </a:rPr>
              <a:t>, </a:t>
            </a:r>
            <a:r>
              <a:rPr lang="hr-HR" altLang="de-DE" sz="2400" dirty="0">
                <a:solidFill>
                  <a:srgbClr val="004992"/>
                </a:solidFill>
              </a:rPr>
              <a:t>osjećaj sigurnosti</a:t>
            </a:r>
            <a:r>
              <a:rPr lang="en-US" altLang="de-DE" sz="2400" dirty="0">
                <a:solidFill>
                  <a:srgbClr val="004992"/>
                </a:solidFill>
              </a:rPr>
              <a:t>, </a:t>
            </a:r>
            <a:r>
              <a:rPr lang="hr-HR" altLang="de-DE" sz="2400" dirty="0">
                <a:solidFill>
                  <a:srgbClr val="004992"/>
                </a:solidFill>
              </a:rPr>
              <a:t>možemo izgledati upućeno i kompetentno </a:t>
            </a:r>
            <a:r>
              <a:rPr lang="hr-HR" altLang="de-DE" sz="2400">
                <a:solidFill>
                  <a:srgbClr val="004992"/>
                </a:solidFill>
              </a:rPr>
              <a:t>drugima</a:t>
            </a:r>
            <a:r>
              <a:rPr lang="en-US" altLang="de-DE" sz="2400">
                <a:solidFill>
                  <a:srgbClr val="004992"/>
                </a:solidFill>
              </a:rPr>
              <a:t> (“</a:t>
            </a:r>
            <a:r>
              <a:rPr lang="hr-HR" altLang="de-DE" sz="2400">
                <a:solidFill>
                  <a:srgbClr val="004992"/>
                </a:solidFill>
              </a:rPr>
              <a:t>Loša </a:t>
            </a:r>
            <a:r>
              <a:rPr lang="hr-HR" altLang="de-DE" sz="2400" dirty="0">
                <a:solidFill>
                  <a:srgbClr val="004992"/>
                </a:solidFill>
              </a:rPr>
              <a:t>odluka je bolja nego da ne odlučim </a:t>
            </a:r>
            <a:r>
              <a:rPr lang="hr-HR" altLang="de-DE" sz="2400">
                <a:solidFill>
                  <a:srgbClr val="004992"/>
                </a:solidFill>
              </a:rPr>
              <a:t>ništa</a:t>
            </a:r>
            <a:r>
              <a:rPr lang="en-US" altLang="de-DE" sz="2400">
                <a:solidFill>
                  <a:srgbClr val="004992"/>
                </a:solidFill>
              </a:rPr>
              <a:t>.”)</a:t>
            </a:r>
            <a:endParaRPr lang="en-US" altLang="de-DE" sz="2400" dirty="0">
              <a:solidFill>
                <a:srgbClr val="004992"/>
              </a:solidFill>
            </a:endParaRPr>
          </a:p>
          <a:p>
            <a:pPr marL="342900" indent="-342900" algn="l" eaLnBrk="1" hangingPunct="1">
              <a:buClr>
                <a:srgbClr val="333333"/>
              </a:buClr>
              <a:buFont typeface="WingDings"/>
              <a:buChar char=""/>
            </a:pPr>
            <a:r>
              <a:rPr lang="hr-HR" altLang="de-DE" sz="2400" dirty="0">
                <a:solidFill>
                  <a:srgbClr val="333333"/>
                </a:solidFill>
              </a:rPr>
              <a:t>Mane</a:t>
            </a:r>
            <a:r>
              <a:rPr lang="en-US" altLang="de-DE" sz="2400" dirty="0">
                <a:solidFill>
                  <a:srgbClr val="333333"/>
                </a:solidFill>
              </a:rPr>
              <a:t>: </a:t>
            </a:r>
            <a:r>
              <a:rPr lang="en-US" altLang="de-DE" sz="2400" dirty="0" err="1">
                <a:solidFill>
                  <a:srgbClr val="004992"/>
                </a:solidFill>
              </a:rPr>
              <a:t>ri</a:t>
            </a:r>
            <a:r>
              <a:rPr lang="hr-HR" altLang="de-DE" sz="2400" dirty="0">
                <a:solidFill>
                  <a:srgbClr val="004992"/>
                </a:solidFill>
              </a:rPr>
              <a:t>zik za donošenje pogrešne i opasne odluke</a:t>
            </a:r>
            <a:r>
              <a:rPr lang="en-US" altLang="de-DE" sz="2400" dirty="0">
                <a:solidFill>
                  <a:srgbClr val="004992"/>
                </a:solidFill>
              </a:rPr>
              <a:t>...</a:t>
            </a:r>
          </a:p>
        </p:txBody>
      </p:sp>
      <p:sp>
        <p:nvSpPr>
          <p:cNvPr id="5" name="Footer Placeholder 4"/>
          <p:cNvSpPr>
            <a:spLocks noGrp="1"/>
          </p:cNvSpPr>
          <p:nvPr>
            <p:ph type="ftr" sz="quarter" idx="11"/>
          </p:nvPr>
        </p:nvSpPr>
        <p:spPr/>
        <p:txBody>
          <a:bodyPr/>
          <a:lstStyle/>
          <a:p>
            <a:pPr>
              <a:defRPr/>
            </a:pPr>
            <a:r>
              <a:rPr lang="de-DE"/>
              <a:t>Metakognitivni Trening 7 – Prerano zaključivanje II</a:t>
            </a:r>
          </a:p>
        </p:txBody>
      </p:sp>
      <p:sp>
        <p:nvSpPr>
          <p:cNvPr id="6" name="Slide Number Placeholder 5"/>
          <p:cNvSpPr>
            <a:spLocks noGrp="1"/>
          </p:cNvSpPr>
          <p:nvPr>
            <p:ph type="sldNum" sz="quarter" idx="12"/>
          </p:nvPr>
        </p:nvSpPr>
        <p:spPr/>
        <p:txBody>
          <a:bodyPr/>
          <a:lstStyle/>
          <a:p>
            <a:fld id="{F2B5BE1C-6A0B-45C2-962B-A52D210FE35B}" type="slidenum">
              <a:rPr lang="de-DE" altLang="de-DE" smtClean="0"/>
              <a:pPr/>
              <a:t>4</a:t>
            </a:fld>
            <a:endParaRPr lang="de-DE" altLang="de-DE"/>
          </a:p>
        </p:txBody>
      </p:sp>
    </p:spTree>
    <p:extLst>
      <p:ext uri="{BB962C8B-B14F-4D97-AF65-F5344CB8AC3E}">
        <p14:creationId xmlns:p14="http://schemas.microsoft.com/office/powerpoint/2010/main" val="1880039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Prerano zaključivanj</a:t>
            </a:r>
            <a:r>
              <a:rPr lang="en-US">
                <a:latin typeface="+mn-lt"/>
                <a:ea typeface="+mn-ea"/>
                <a:cs typeface="+mn-cs"/>
              </a:rPr>
              <a:t>e</a:t>
            </a:r>
            <a:br>
              <a:rPr lang="en-US">
                <a:latin typeface="+mn-lt"/>
                <a:ea typeface="+mn-ea"/>
                <a:cs typeface="+mn-cs"/>
              </a:rPr>
            </a:br>
            <a:r>
              <a:rPr lang="en-US">
                <a:latin typeface="+mn-lt"/>
                <a:ea typeface="+mn-ea"/>
                <a:cs typeface="+mn-cs"/>
              </a:rPr>
              <a:t>U kakvim situacijama donosimo zaključke bez znanja cjelokupne istine?</a:t>
            </a:r>
            <a:br>
              <a:rPr lang="en-US" sz="3600">
                <a:latin typeface="+mn-lt"/>
                <a:ea typeface="+mn-ea"/>
                <a:cs typeface="+mn-cs"/>
              </a:rPr>
            </a:br>
            <a:endParaRPr lang="en-US" sz="3600">
              <a:latin typeface="+mn-lt"/>
              <a:ea typeface="+mn-ea"/>
              <a:cs typeface="+mn-cs"/>
            </a:endParaRPr>
          </a:p>
        </p:txBody>
      </p:sp>
      <p:graphicFrame>
        <p:nvGraphicFramePr>
          <p:cNvPr id="6" name="Group 27"/>
          <p:cNvGraphicFramePr>
            <a:graphicFrameLocks noGrp="1"/>
          </p:cNvGraphicFramePr>
          <p:nvPr>
            <p:extLst>
              <p:ext uri="{D42A27DB-BD31-4B8C-83A1-F6EECF244321}">
                <p14:modId xmlns:p14="http://schemas.microsoft.com/office/powerpoint/2010/main" val="407430929"/>
              </p:ext>
            </p:extLst>
          </p:nvPr>
        </p:nvGraphicFramePr>
        <p:xfrm>
          <a:off x="408955" y="2203704"/>
          <a:ext cx="11376000" cy="4206256"/>
        </p:xfrm>
        <a:graphic>
          <a:graphicData uri="http://schemas.openxmlformats.org/drawingml/2006/table">
            <a:tbl>
              <a:tblPr>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dirty="0">
                          <a:ln>
                            <a:noFill/>
                          </a:ln>
                          <a:solidFill>
                            <a:srgbClr val="333333"/>
                          </a:solidFill>
                          <a:effectLst/>
                          <a:latin typeface="Calibri Light"/>
                          <a:cs typeface="Times New Roman" pitchFamily="18" charset="0"/>
                        </a:rPr>
                        <a:t>Kad?</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a:ln>
                            <a:noFill/>
                          </a:ln>
                          <a:solidFill>
                            <a:srgbClr val="333333"/>
                          </a:solidFill>
                          <a:effectLst/>
                          <a:latin typeface="Calibri Light"/>
                          <a:cs typeface="Times New Roman" pitchFamily="18" charset="0"/>
                        </a:rPr>
                        <a:t>Primjer </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46304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a:ln>
                            <a:noFill/>
                          </a:ln>
                          <a:solidFill>
                            <a:srgbClr val="333333"/>
                          </a:solidFill>
                          <a:effectLst/>
                          <a:latin typeface="Calibri Light"/>
                          <a:cs typeface="Times New Roman" pitchFamily="18" charset="0"/>
                        </a:rPr>
                        <a:t>... kad je problem veoma složen</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vi-VN" sz="2400" b="0" i="0" u="none" strike="noStrike" cap="none" normalizeH="0" baseline="0" dirty="0">
                          <a:ln>
                            <a:noFill/>
                          </a:ln>
                          <a:solidFill>
                            <a:srgbClr val="004992"/>
                          </a:solidFill>
                          <a:effectLst/>
                          <a:latin typeface="Calibri Light"/>
                          <a:cs typeface="Times New Roman" pitchFamily="18" charset="0"/>
                        </a:rPr>
                        <a:t>???</a:t>
                      </a:r>
                      <a:endParaRPr kumimoji="0" lang="de-DE" sz="2400" b="0" i="0" u="none" strike="noStrike" cap="none" normalizeH="0" baseline="0" dirty="0">
                        <a:ln>
                          <a:noFill/>
                        </a:ln>
                        <a:solidFill>
                          <a:srgbClr val="004992"/>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8872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a:ln>
                            <a:noFill/>
                          </a:ln>
                          <a:solidFill>
                            <a:srgbClr val="333333"/>
                          </a:solidFill>
                          <a:effectLst/>
                          <a:latin typeface="Calibri Light"/>
                          <a:cs typeface="Times New Roman" pitchFamily="18" charset="0"/>
                        </a:rPr>
                        <a:t>... kad iza sebe imamo neko iskustvo, iz kojeg generalizujemo</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a:ln>
                            <a:noFill/>
                          </a:ln>
                          <a:solidFill>
                            <a:srgbClr val="004992"/>
                          </a:solidFill>
                          <a:effectLst/>
                          <a:latin typeface="Calibri Light"/>
                          <a:cs typeface="Times New Roman" pitchFamily="18" charset="0"/>
                        </a:rPr>
                        <a:t>???</a:t>
                      </a:r>
                      <a:endParaRPr kumimoji="0" lang="de-DE" sz="2400" b="0" i="0" u="none" strike="noStrike" cap="none" normalizeH="0" baseline="0" dirty="0">
                        <a:ln>
                          <a:noFill/>
                        </a:ln>
                        <a:solidFill>
                          <a:srgbClr val="004992"/>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l-PL" sz="2400" b="0" i="0" u="none" strike="noStrike" cap="none" normalizeH="0" baseline="0">
                          <a:ln>
                            <a:noFill/>
                          </a:ln>
                          <a:solidFill>
                            <a:srgbClr val="333333"/>
                          </a:solidFill>
                          <a:effectLst/>
                          <a:latin typeface="Calibri Light"/>
                          <a:cs typeface="Times New Roman" pitchFamily="18" charset="0"/>
                        </a:rPr>
                        <a:t>... kad odluka zapravo nije bitna </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a:ln>
                            <a:noFill/>
                          </a:ln>
                          <a:solidFill>
                            <a:srgbClr val="004992"/>
                          </a:solidFill>
                          <a:effectLst/>
                          <a:latin typeface="Calibri Light"/>
                          <a:cs typeface="Times New Roman" pitchFamily="18" charset="0"/>
                        </a:rPr>
                        <a:t>???</a:t>
                      </a:r>
                      <a:endParaRPr kumimoji="0" lang="de-DE" sz="2400" b="0" i="0" u="none" strike="noStrike" cap="none" normalizeH="0" baseline="0" dirty="0">
                        <a:ln>
                          <a:noFill/>
                        </a:ln>
                        <a:solidFill>
                          <a:srgbClr val="004992"/>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de-DE"/>
              <a:t>Metakognitivni Trening 7 – Prerano zaključivanje II</a:t>
            </a:r>
          </a:p>
        </p:txBody>
      </p:sp>
      <p:sp>
        <p:nvSpPr>
          <p:cNvPr id="7" name="Slide Number Placeholder 6"/>
          <p:cNvSpPr>
            <a:spLocks noGrp="1"/>
          </p:cNvSpPr>
          <p:nvPr>
            <p:ph type="sldNum" sz="quarter" idx="12"/>
          </p:nvPr>
        </p:nvSpPr>
        <p:spPr/>
        <p:txBody>
          <a:bodyPr/>
          <a:lstStyle/>
          <a:p>
            <a:fld id="{BAADF737-D5A7-4569-B4BB-608942109827}" type="slidenum">
              <a:rPr lang="de-DE" altLang="de-DE" smtClean="0"/>
              <a:pPr/>
              <a:t>5</a:t>
            </a:fld>
            <a:endParaRPr lang="de-DE" altLang="de-DE"/>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Prerano zaključivanj</a:t>
            </a:r>
            <a:r>
              <a:rPr lang="en-US">
                <a:latin typeface="+mn-lt"/>
                <a:ea typeface="+mn-ea"/>
                <a:cs typeface="+mn-cs"/>
              </a:rPr>
              <a:t>e</a:t>
            </a:r>
            <a:br>
              <a:rPr lang="en-US">
                <a:latin typeface="+mn-lt"/>
                <a:ea typeface="+mn-ea"/>
                <a:cs typeface="+mn-cs"/>
              </a:rPr>
            </a:br>
            <a:r>
              <a:rPr lang="en-US">
                <a:latin typeface="+mn-lt"/>
                <a:ea typeface="+mn-ea"/>
                <a:cs typeface="+mn-cs"/>
              </a:rPr>
              <a:t>U kakvim situacijama donosimo zaključke bez znanja cjelokupne istine?</a:t>
            </a:r>
            <a:br>
              <a:rPr lang="en-US" sz="3600">
                <a:latin typeface="+mn-lt"/>
                <a:ea typeface="+mn-ea"/>
                <a:cs typeface="+mn-cs"/>
              </a:rPr>
            </a:br>
            <a:endParaRPr lang="en-US" sz="3600">
              <a:latin typeface="+mn-lt"/>
              <a:ea typeface="+mn-ea"/>
              <a:cs typeface="+mn-cs"/>
            </a:endParaRPr>
          </a:p>
        </p:txBody>
      </p:sp>
      <p:graphicFrame>
        <p:nvGraphicFramePr>
          <p:cNvPr id="6" name="Group 27"/>
          <p:cNvGraphicFramePr>
            <a:graphicFrameLocks noGrp="1"/>
          </p:cNvGraphicFramePr>
          <p:nvPr>
            <p:extLst>
              <p:ext uri="{D42A27DB-BD31-4B8C-83A1-F6EECF244321}">
                <p14:modId xmlns:p14="http://schemas.microsoft.com/office/powerpoint/2010/main" val="1300440029"/>
              </p:ext>
            </p:extLst>
          </p:nvPr>
        </p:nvGraphicFramePr>
        <p:xfrm>
          <a:off x="408955" y="2203704"/>
          <a:ext cx="11376000" cy="4206256"/>
        </p:xfrm>
        <a:graphic>
          <a:graphicData uri="http://schemas.openxmlformats.org/drawingml/2006/table">
            <a:tbl>
              <a:tblPr>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dirty="0">
                          <a:ln>
                            <a:noFill/>
                          </a:ln>
                          <a:solidFill>
                            <a:srgbClr val="333333"/>
                          </a:solidFill>
                          <a:effectLst/>
                          <a:latin typeface="Calibri Light"/>
                          <a:cs typeface="Times New Roman" pitchFamily="18" charset="0"/>
                        </a:rPr>
                        <a:t>Kad?</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a:ln>
                            <a:noFill/>
                          </a:ln>
                          <a:solidFill>
                            <a:srgbClr val="333333"/>
                          </a:solidFill>
                          <a:effectLst/>
                          <a:latin typeface="Calibri Light"/>
                          <a:cs typeface="Times New Roman" pitchFamily="18" charset="0"/>
                        </a:rPr>
                        <a:t>Primjer </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46304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a:ln>
                            <a:noFill/>
                          </a:ln>
                          <a:solidFill>
                            <a:srgbClr val="333333"/>
                          </a:solidFill>
                          <a:effectLst/>
                          <a:latin typeface="Calibri Light"/>
                          <a:cs typeface="Times New Roman" pitchFamily="18" charset="0"/>
                        </a:rPr>
                        <a:t>... kad je problem veoma složen</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vi-VN" sz="2400" b="0" i="0" u="none" strike="noStrike" cap="none" normalizeH="0" baseline="0" dirty="0">
                          <a:ln>
                            <a:noFill/>
                          </a:ln>
                          <a:solidFill>
                            <a:srgbClr val="333333"/>
                          </a:solidFill>
                          <a:effectLst/>
                          <a:latin typeface="Calibri Light"/>
                          <a:cs typeface="Times New Roman" pitchFamily="18" charset="0"/>
                        </a:rPr>
                        <a:t>Kupovina auta, nemoguće je uporediti sve modele i uzeti u obzir sve parametre (cijena, pređene milje itd.). </a:t>
                      </a:r>
                      <a:r>
                        <a:rPr kumimoji="0" lang="vi-VN" sz="2400" b="0" i="0" u="none" strike="noStrike" cap="none" normalizeH="0" baseline="0">
                          <a:ln>
                            <a:noFill/>
                          </a:ln>
                          <a:solidFill>
                            <a:srgbClr val="333333"/>
                          </a:solidFill>
                          <a:effectLst/>
                          <a:latin typeface="Calibri Light"/>
                          <a:cs typeface="Times New Roman" pitchFamily="18" charset="0"/>
                        </a:rPr>
                        <a:t>Mora se uraditi </a:t>
                      </a:r>
                      <a:r>
                        <a:rPr kumimoji="0" lang="vi-VN" sz="2400" b="0" i="0" u="none" strike="noStrike" cap="none" normalizeH="0" baseline="0" dirty="0">
                          <a:ln>
                            <a:noFill/>
                          </a:ln>
                          <a:solidFill>
                            <a:srgbClr val="333333"/>
                          </a:solidFill>
                          <a:effectLst/>
                          <a:latin typeface="Calibri Light"/>
                          <a:cs typeface="Times New Roman" pitchFamily="18" charset="0"/>
                        </a:rPr>
                        <a:t>selekcija.</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8872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a:ln>
                            <a:noFill/>
                          </a:ln>
                          <a:solidFill>
                            <a:srgbClr val="333333"/>
                          </a:solidFill>
                          <a:effectLst/>
                          <a:latin typeface="Calibri Light"/>
                          <a:cs typeface="Times New Roman" pitchFamily="18" charset="0"/>
                        </a:rPr>
                        <a:t>... kad iza sebe imamo neko iskustvo, iz kojeg generalizujemo</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a:ln>
                            <a:noFill/>
                          </a:ln>
                          <a:solidFill>
                            <a:srgbClr val="004992"/>
                          </a:solidFill>
                          <a:effectLst/>
                          <a:latin typeface="Calibri Light"/>
                          <a:cs typeface="Times New Roman" pitchFamily="18" charset="0"/>
                        </a:rPr>
                        <a:t>???</a:t>
                      </a:r>
                      <a:endParaRPr kumimoji="0" lang="de-DE" sz="2400" b="0" i="0" u="none" strike="noStrike" cap="none" normalizeH="0" baseline="0" dirty="0">
                        <a:ln>
                          <a:noFill/>
                        </a:ln>
                        <a:solidFill>
                          <a:srgbClr val="004992"/>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l-PL" sz="2400" b="0" i="0" u="none" strike="noStrike" cap="none" normalizeH="0" baseline="0">
                          <a:ln>
                            <a:noFill/>
                          </a:ln>
                          <a:solidFill>
                            <a:srgbClr val="333333"/>
                          </a:solidFill>
                          <a:effectLst/>
                          <a:latin typeface="Calibri Light"/>
                          <a:cs typeface="Times New Roman" pitchFamily="18" charset="0"/>
                        </a:rPr>
                        <a:t>... kad odluka zapravo nije bitna </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a:ln>
                            <a:noFill/>
                          </a:ln>
                          <a:solidFill>
                            <a:srgbClr val="004992"/>
                          </a:solidFill>
                          <a:effectLst/>
                          <a:latin typeface="Calibri Light"/>
                          <a:cs typeface="Times New Roman" pitchFamily="18" charset="0"/>
                        </a:rPr>
                        <a:t>???</a:t>
                      </a:r>
                      <a:endParaRPr kumimoji="0" lang="de-DE" sz="2400" b="0" i="0" u="none" strike="noStrike" cap="none" normalizeH="0" baseline="0" dirty="0">
                        <a:ln>
                          <a:noFill/>
                        </a:ln>
                        <a:solidFill>
                          <a:srgbClr val="004992"/>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de-DE"/>
              <a:t>Metakognitivni Trening 7 – Prerano zaključivanje II</a:t>
            </a:r>
          </a:p>
        </p:txBody>
      </p:sp>
      <p:sp>
        <p:nvSpPr>
          <p:cNvPr id="7" name="Slide Number Placeholder 6"/>
          <p:cNvSpPr>
            <a:spLocks noGrp="1"/>
          </p:cNvSpPr>
          <p:nvPr>
            <p:ph type="sldNum" sz="quarter" idx="12"/>
          </p:nvPr>
        </p:nvSpPr>
        <p:spPr/>
        <p:txBody>
          <a:bodyPr/>
          <a:lstStyle/>
          <a:p>
            <a:fld id="{BAADF737-D5A7-4569-B4BB-608942109827}" type="slidenum">
              <a:rPr lang="de-DE" altLang="de-DE" smtClean="0"/>
              <a:pPr/>
              <a:t>6</a:t>
            </a:fld>
            <a:endParaRPr lang="de-DE" altLang="de-DE"/>
          </a:p>
        </p:txBody>
      </p:sp>
    </p:spTree>
    <p:extLst>
      <p:ext uri="{BB962C8B-B14F-4D97-AF65-F5344CB8AC3E}">
        <p14:creationId xmlns:p14="http://schemas.microsoft.com/office/powerpoint/2010/main" val="1650435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Prerano zaključivanj</a:t>
            </a:r>
            <a:r>
              <a:rPr lang="en-US">
                <a:latin typeface="+mn-lt"/>
                <a:ea typeface="+mn-ea"/>
                <a:cs typeface="+mn-cs"/>
              </a:rPr>
              <a:t>e</a:t>
            </a:r>
            <a:br>
              <a:rPr lang="en-US">
                <a:latin typeface="+mn-lt"/>
                <a:ea typeface="+mn-ea"/>
                <a:cs typeface="+mn-cs"/>
              </a:rPr>
            </a:br>
            <a:r>
              <a:rPr lang="en-US">
                <a:latin typeface="+mn-lt"/>
                <a:ea typeface="+mn-ea"/>
                <a:cs typeface="+mn-cs"/>
              </a:rPr>
              <a:t>U kakvim situacijama donosimo zaključke bez znanja cjelokupne istine?</a:t>
            </a:r>
            <a:br>
              <a:rPr lang="en-US" sz="3600">
                <a:latin typeface="+mn-lt"/>
                <a:ea typeface="+mn-ea"/>
                <a:cs typeface="+mn-cs"/>
              </a:rPr>
            </a:br>
            <a:endParaRPr lang="en-US" sz="3600">
              <a:latin typeface="+mn-lt"/>
              <a:ea typeface="+mn-ea"/>
              <a:cs typeface="+mn-cs"/>
            </a:endParaRPr>
          </a:p>
        </p:txBody>
      </p:sp>
      <p:graphicFrame>
        <p:nvGraphicFramePr>
          <p:cNvPr id="6" name="Group 27"/>
          <p:cNvGraphicFramePr>
            <a:graphicFrameLocks noGrp="1"/>
          </p:cNvGraphicFramePr>
          <p:nvPr>
            <p:extLst>
              <p:ext uri="{D42A27DB-BD31-4B8C-83A1-F6EECF244321}">
                <p14:modId xmlns:p14="http://schemas.microsoft.com/office/powerpoint/2010/main" val="2276973081"/>
              </p:ext>
            </p:extLst>
          </p:nvPr>
        </p:nvGraphicFramePr>
        <p:xfrm>
          <a:off x="408955" y="2203704"/>
          <a:ext cx="11376000" cy="4206256"/>
        </p:xfrm>
        <a:graphic>
          <a:graphicData uri="http://schemas.openxmlformats.org/drawingml/2006/table">
            <a:tbl>
              <a:tblPr>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dirty="0">
                          <a:ln>
                            <a:noFill/>
                          </a:ln>
                          <a:solidFill>
                            <a:srgbClr val="333333"/>
                          </a:solidFill>
                          <a:effectLst/>
                          <a:latin typeface="Calibri Light"/>
                          <a:cs typeface="Times New Roman" pitchFamily="18" charset="0"/>
                        </a:rPr>
                        <a:t>Kad?</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a:ln>
                            <a:noFill/>
                          </a:ln>
                          <a:solidFill>
                            <a:srgbClr val="333333"/>
                          </a:solidFill>
                          <a:effectLst/>
                          <a:latin typeface="Calibri Light"/>
                          <a:cs typeface="Times New Roman" pitchFamily="18" charset="0"/>
                        </a:rPr>
                        <a:t>Primjer </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46304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a:ln>
                            <a:noFill/>
                          </a:ln>
                          <a:solidFill>
                            <a:srgbClr val="333333"/>
                          </a:solidFill>
                          <a:effectLst/>
                          <a:latin typeface="Calibri Light"/>
                          <a:cs typeface="Times New Roman" pitchFamily="18" charset="0"/>
                        </a:rPr>
                        <a:t>... kad je problem veoma složen</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vi-VN" sz="2400" b="0" i="0" u="none" strike="noStrike" cap="none" normalizeH="0" baseline="0" dirty="0">
                          <a:ln>
                            <a:noFill/>
                          </a:ln>
                          <a:solidFill>
                            <a:srgbClr val="333333"/>
                          </a:solidFill>
                          <a:effectLst/>
                          <a:latin typeface="Calibri Light"/>
                          <a:cs typeface="Times New Roman" pitchFamily="18" charset="0"/>
                        </a:rPr>
                        <a:t>Kupovina auta, nemoguće je uporediti sve modele i uzeti u obzir sve parametre (cijena, pređene milje itd.). </a:t>
                      </a:r>
                      <a:r>
                        <a:rPr kumimoji="0" lang="vi-VN" sz="2400" b="0" i="0" u="none" strike="noStrike" cap="none" normalizeH="0" baseline="0">
                          <a:ln>
                            <a:noFill/>
                          </a:ln>
                          <a:solidFill>
                            <a:srgbClr val="333333"/>
                          </a:solidFill>
                          <a:effectLst/>
                          <a:latin typeface="Calibri Light"/>
                          <a:cs typeface="Times New Roman" pitchFamily="18" charset="0"/>
                        </a:rPr>
                        <a:t>Mora se uraditi </a:t>
                      </a:r>
                      <a:r>
                        <a:rPr kumimoji="0" lang="vi-VN" sz="2400" b="0" i="0" u="none" strike="noStrike" cap="none" normalizeH="0" baseline="0" dirty="0">
                          <a:ln>
                            <a:noFill/>
                          </a:ln>
                          <a:solidFill>
                            <a:srgbClr val="333333"/>
                          </a:solidFill>
                          <a:effectLst/>
                          <a:latin typeface="Calibri Light"/>
                          <a:cs typeface="Times New Roman" pitchFamily="18" charset="0"/>
                        </a:rPr>
                        <a:t>selekcija.</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8872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a:ln>
                            <a:noFill/>
                          </a:ln>
                          <a:solidFill>
                            <a:srgbClr val="333333"/>
                          </a:solidFill>
                          <a:effectLst/>
                          <a:latin typeface="Calibri Light"/>
                          <a:cs typeface="Times New Roman" pitchFamily="18" charset="0"/>
                        </a:rPr>
                        <a:t>... kad iza sebe imamo neko iskustvo, iz kojeg generalizujemo</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dirty="0" err="1">
                          <a:ln>
                            <a:noFill/>
                          </a:ln>
                          <a:solidFill>
                            <a:srgbClr val="333333"/>
                          </a:solidFill>
                          <a:effectLst/>
                          <a:latin typeface="Calibri Light"/>
                          <a:cs typeface="Times New Roman" pitchFamily="18" charset="0"/>
                        </a:rPr>
                        <a:t>Prevelika</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generalizacija</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može</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voditi</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err="1">
                          <a:ln>
                            <a:noFill/>
                          </a:ln>
                          <a:solidFill>
                            <a:srgbClr val="333333"/>
                          </a:solidFill>
                          <a:effectLst/>
                          <a:latin typeface="Calibri Light"/>
                          <a:cs typeface="Times New Roman" pitchFamily="18" charset="0"/>
                        </a:rPr>
                        <a:t>predrasudama</a:t>
                      </a:r>
                      <a:r>
                        <a:rPr kumimoji="0" lang="en-US" sz="2400" b="0" i="0" u="none" strike="noStrike" cap="none" normalizeH="0" baseline="0">
                          <a:ln>
                            <a:noFill/>
                          </a:ln>
                          <a:solidFill>
                            <a:srgbClr val="333333"/>
                          </a:solidFill>
                          <a:effectLst/>
                          <a:latin typeface="Calibri Light"/>
                          <a:cs typeface="Times New Roman" pitchFamily="18" charset="0"/>
                        </a:rPr>
                        <a:t> (“vidio </a:t>
                      </a:r>
                      <a:r>
                        <a:rPr kumimoji="0" lang="en-US" sz="2400" b="0" i="0" u="none" strike="noStrike" cap="none" normalizeH="0" baseline="0" dirty="0" err="1">
                          <a:ln>
                            <a:noFill/>
                          </a:ln>
                          <a:solidFill>
                            <a:srgbClr val="333333"/>
                          </a:solidFill>
                          <a:effectLst/>
                          <a:latin typeface="Calibri Light"/>
                          <a:cs typeface="Times New Roman" pitchFamily="18" charset="0"/>
                        </a:rPr>
                        <a:t>jednog</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vidio</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err="1">
                          <a:ln>
                            <a:noFill/>
                          </a:ln>
                          <a:solidFill>
                            <a:srgbClr val="333333"/>
                          </a:solidFill>
                          <a:effectLst/>
                          <a:latin typeface="Calibri Light"/>
                          <a:cs typeface="Times New Roman" pitchFamily="18" charset="0"/>
                        </a:rPr>
                        <a:t>ih</a:t>
                      </a:r>
                      <a:r>
                        <a:rPr kumimoji="0" lang="en-US" sz="2400" b="0" i="0" u="none" strike="noStrike" cap="none" normalizeH="0" baseline="0">
                          <a:ln>
                            <a:noFill/>
                          </a:ln>
                          <a:solidFill>
                            <a:srgbClr val="333333"/>
                          </a:solidFill>
                          <a:effectLst/>
                          <a:latin typeface="Calibri Light"/>
                          <a:cs typeface="Times New Roman" pitchFamily="18" charset="0"/>
                        </a:rPr>
                        <a:t> sve”).</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l-PL" sz="2400" b="0" i="0" u="none" strike="noStrike" cap="none" normalizeH="0" baseline="0">
                          <a:ln>
                            <a:noFill/>
                          </a:ln>
                          <a:solidFill>
                            <a:srgbClr val="333333"/>
                          </a:solidFill>
                          <a:effectLst/>
                          <a:latin typeface="Calibri Light"/>
                          <a:cs typeface="Times New Roman" pitchFamily="18" charset="0"/>
                        </a:rPr>
                        <a:t>... kad odluka zapravo nije bitna </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a:ln>
                            <a:noFill/>
                          </a:ln>
                          <a:solidFill>
                            <a:srgbClr val="004992"/>
                          </a:solidFill>
                          <a:effectLst/>
                          <a:latin typeface="Calibri Light"/>
                          <a:cs typeface="Times New Roman" pitchFamily="18" charset="0"/>
                        </a:rPr>
                        <a:t>???</a:t>
                      </a:r>
                      <a:endParaRPr kumimoji="0" lang="de-DE" sz="2400" b="0" i="0" u="none" strike="noStrike" cap="none" normalizeH="0" baseline="0" dirty="0">
                        <a:ln>
                          <a:noFill/>
                        </a:ln>
                        <a:solidFill>
                          <a:srgbClr val="004992"/>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de-DE"/>
              <a:t>Metakognitivni Trening 7 – Prerano zaključivanje II</a:t>
            </a:r>
          </a:p>
        </p:txBody>
      </p:sp>
      <p:sp>
        <p:nvSpPr>
          <p:cNvPr id="7" name="Slide Number Placeholder 6"/>
          <p:cNvSpPr>
            <a:spLocks noGrp="1"/>
          </p:cNvSpPr>
          <p:nvPr>
            <p:ph type="sldNum" sz="quarter" idx="12"/>
          </p:nvPr>
        </p:nvSpPr>
        <p:spPr/>
        <p:txBody>
          <a:bodyPr/>
          <a:lstStyle/>
          <a:p>
            <a:fld id="{BAADF737-D5A7-4569-B4BB-608942109827}" type="slidenum">
              <a:rPr lang="de-DE" altLang="de-DE" smtClean="0"/>
              <a:pPr/>
              <a:t>7</a:t>
            </a:fld>
            <a:endParaRPr lang="de-DE" altLang="de-DE"/>
          </a:p>
        </p:txBody>
      </p:sp>
    </p:spTree>
    <p:extLst>
      <p:ext uri="{BB962C8B-B14F-4D97-AF65-F5344CB8AC3E}">
        <p14:creationId xmlns:p14="http://schemas.microsoft.com/office/powerpoint/2010/main" val="40268792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Prerano zaključivanj</a:t>
            </a:r>
            <a:r>
              <a:rPr lang="en-US">
                <a:latin typeface="+mn-lt"/>
                <a:ea typeface="+mn-ea"/>
                <a:cs typeface="+mn-cs"/>
              </a:rPr>
              <a:t>e</a:t>
            </a:r>
            <a:br>
              <a:rPr lang="en-US">
                <a:latin typeface="+mn-lt"/>
                <a:ea typeface="+mn-ea"/>
                <a:cs typeface="+mn-cs"/>
              </a:rPr>
            </a:br>
            <a:r>
              <a:rPr lang="en-US">
                <a:latin typeface="+mn-lt"/>
                <a:ea typeface="+mn-ea"/>
                <a:cs typeface="+mn-cs"/>
              </a:rPr>
              <a:t>U kakvim situacijama donosimo zaključke bez znanja cjelokupne istine?</a:t>
            </a:r>
            <a:br>
              <a:rPr lang="en-US" sz="3600">
                <a:latin typeface="+mn-lt"/>
                <a:ea typeface="+mn-ea"/>
                <a:cs typeface="+mn-cs"/>
              </a:rPr>
            </a:br>
            <a:endParaRPr lang="en-US" sz="3600">
              <a:latin typeface="+mn-lt"/>
              <a:ea typeface="+mn-ea"/>
              <a:cs typeface="+mn-cs"/>
            </a:endParaRPr>
          </a:p>
        </p:txBody>
      </p:sp>
      <p:graphicFrame>
        <p:nvGraphicFramePr>
          <p:cNvPr id="6" name="Group 27"/>
          <p:cNvGraphicFramePr>
            <a:graphicFrameLocks noGrp="1"/>
          </p:cNvGraphicFramePr>
          <p:nvPr>
            <p:extLst>
              <p:ext uri="{D42A27DB-BD31-4B8C-83A1-F6EECF244321}">
                <p14:modId xmlns:p14="http://schemas.microsoft.com/office/powerpoint/2010/main" val="2883625755"/>
              </p:ext>
            </p:extLst>
          </p:nvPr>
        </p:nvGraphicFramePr>
        <p:xfrm>
          <a:off x="408955" y="2203704"/>
          <a:ext cx="11376000" cy="4206256"/>
        </p:xfrm>
        <a:graphic>
          <a:graphicData uri="http://schemas.openxmlformats.org/drawingml/2006/table">
            <a:tbl>
              <a:tblPr>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dirty="0">
                          <a:ln>
                            <a:noFill/>
                          </a:ln>
                          <a:solidFill>
                            <a:srgbClr val="333333"/>
                          </a:solidFill>
                          <a:effectLst/>
                          <a:latin typeface="Calibri Light"/>
                          <a:cs typeface="Times New Roman" pitchFamily="18" charset="0"/>
                        </a:rPr>
                        <a:t>Kad?</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a:ln>
                            <a:noFill/>
                          </a:ln>
                          <a:solidFill>
                            <a:srgbClr val="333333"/>
                          </a:solidFill>
                          <a:effectLst/>
                          <a:latin typeface="Calibri Light"/>
                          <a:cs typeface="Times New Roman" pitchFamily="18" charset="0"/>
                        </a:rPr>
                        <a:t>Primjer </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46304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a:ln>
                            <a:noFill/>
                          </a:ln>
                          <a:solidFill>
                            <a:srgbClr val="333333"/>
                          </a:solidFill>
                          <a:effectLst/>
                          <a:latin typeface="Calibri Light"/>
                          <a:cs typeface="Times New Roman" pitchFamily="18" charset="0"/>
                        </a:rPr>
                        <a:t>... kad je problem veoma složen</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vi-VN" sz="2400" b="0" i="0" u="none" strike="noStrike" cap="none" normalizeH="0" baseline="0" dirty="0">
                          <a:ln>
                            <a:noFill/>
                          </a:ln>
                          <a:solidFill>
                            <a:srgbClr val="333333"/>
                          </a:solidFill>
                          <a:effectLst/>
                          <a:latin typeface="Calibri Light"/>
                          <a:cs typeface="Times New Roman" pitchFamily="18" charset="0"/>
                        </a:rPr>
                        <a:t>Kupovina auta, nemoguće je uporediti sve modele i uzeti u obzir sve parametre (cijena, pređene milje itd.). </a:t>
                      </a:r>
                      <a:r>
                        <a:rPr kumimoji="0" lang="vi-VN" sz="2400" b="0" i="0" u="none" strike="noStrike" cap="none" normalizeH="0" baseline="0">
                          <a:ln>
                            <a:noFill/>
                          </a:ln>
                          <a:solidFill>
                            <a:srgbClr val="333333"/>
                          </a:solidFill>
                          <a:effectLst/>
                          <a:latin typeface="Calibri Light"/>
                          <a:cs typeface="Times New Roman" pitchFamily="18" charset="0"/>
                        </a:rPr>
                        <a:t>Mora se uraditi </a:t>
                      </a:r>
                      <a:r>
                        <a:rPr kumimoji="0" lang="vi-VN" sz="2400" b="0" i="0" u="none" strike="noStrike" cap="none" normalizeH="0" baseline="0" dirty="0">
                          <a:ln>
                            <a:noFill/>
                          </a:ln>
                          <a:solidFill>
                            <a:srgbClr val="333333"/>
                          </a:solidFill>
                          <a:effectLst/>
                          <a:latin typeface="Calibri Light"/>
                          <a:cs typeface="Times New Roman" pitchFamily="18" charset="0"/>
                        </a:rPr>
                        <a:t>selekcija.</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8872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kad</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iza</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sebe</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imamo</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neko</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iskustvo</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iz</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kojeg</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generalizujemo</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dirty="0" err="1">
                          <a:ln>
                            <a:noFill/>
                          </a:ln>
                          <a:solidFill>
                            <a:srgbClr val="333333"/>
                          </a:solidFill>
                          <a:effectLst/>
                          <a:latin typeface="Calibri Light"/>
                          <a:cs typeface="Times New Roman" pitchFamily="18" charset="0"/>
                        </a:rPr>
                        <a:t>Prevelika</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generalizacija</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može</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voditi</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err="1">
                          <a:ln>
                            <a:noFill/>
                          </a:ln>
                          <a:solidFill>
                            <a:srgbClr val="333333"/>
                          </a:solidFill>
                          <a:effectLst/>
                          <a:latin typeface="Calibri Light"/>
                          <a:cs typeface="Times New Roman" pitchFamily="18" charset="0"/>
                        </a:rPr>
                        <a:t>predrasudama</a:t>
                      </a:r>
                      <a:r>
                        <a:rPr kumimoji="0" lang="en-US" sz="2400" b="0" i="0" u="none" strike="noStrike" cap="none" normalizeH="0" baseline="0">
                          <a:ln>
                            <a:noFill/>
                          </a:ln>
                          <a:solidFill>
                            <a:srgbClr val="333333"/>
                          </a:solidFill>
                          <a:effectLst/>
                          <a:latin typeface="Calibri Light"/>
                          <a:cs typeface="Times New Roman" pitchFamily="18" charset="0"/>
                        </a:rPr>
                        <a:t> (“vidio </a:t>
                      </a:r>
                      <a:r>
                        <a:rPr kumimoji="0" lang="en-US" sz="2400" b="0" i="0" u="none" strike="noStrike" cap="none" normalizeH="0" baseline="0" dirty="0" err="1">
                          <a:ln>
                            <a:noFill/>
                          </a:ln>
                          <a:solidFill>
                            <a:srgbClr val="333333"/>
                          </a:solidFill>
                          <a:effectLst/>
                          <a:latin typeface="Calibri Light"/>
                          <a:cs typeface="Times New Roman" pitchFamily="18" charset="0"/>
                        </a:rPr>
                        <a:t>jednog</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vidio</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err="1">
                          <a:ln>
                            <a:noFill/>
                          </a:ln>
                          <a:solidFill>
                            <a:srgbClr val="333333"/>
                          </a:solidFill>
                          <a:effectLst/>
                          <a:latin typeface="Calibri Light"/>
                          <a:cs typeface="Times New Roman" pitchFamily="18" charset="0"/>
                        </a:rPr>
                        <a:t>ih</a:t>
                      </a:r>
                      <a:r>
                        <a:rPr kumimoji="0" lang="en-US" sz="2400" b="0" i="0" u="none" strike="noStrike" cap="none" normalizeH="0" baseline="0">
                          <a:ln>
                            <a:noFill/>
                          </a:ln>
                          <a:solidFill>
                            <a:srgbClr val="333333"/>
                          </a:solidFill>
                          <a:effectLst/>
                          <a:latin typeface="Calibri Light"/>
                          <a:cs typeface="Times New Roman" pitchFamily="18" charset="0"/>
                        </a:rPr>
                        <a:t> sve”).</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l-PL" sz="2400" b="0" i="0" u="none" strike="noStrike" cap="none" normalizeH="0" baseline="0" dirty="0">
                          <a:ln>
                            <a:noFill/>
                          </a:ln>
                          <a:solidFill>
                            <a:srgbClr val="333333"/>
                          </a:solidFill>
                          <a:effectLst/>
                          <a:latin typeface="Calibri Light"/>
                          <a:cs typeface="Times New Roman" pitchFamily="18" charset="0"/>
                        </a:rPr>
                        <a:t>... kad odluka zapravo nije bitna </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dirty="0" err="1">
                          <a:ln>
                            <a:noFill/>
                          </a:ln>
                          <a:solidFill>
                            <a:srgbClr val="333333"/>
                          </a:solidFill>
                          <a:effectLst/>
                          <a:latin typeface="Calibri Light"/>
                          <a:cs typeface="Times New Roman" pitchFamily="18" charset="0"/>
                        </a:rPr>
                        <a:t>Biranje</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vrste</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kolača</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boje</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čarapa</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vrste</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ručka</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itd</a:t>
                      </a:r>
                      <a:r>
                        <a:rPr kumimoji="0" lang="en-US" sz="2400" b="0" i="0" u="none" strike="noStrike" cap="none" normalizeH="0" baseline="0" dirty="0">
                          <a:ln>
                            <a:noFill/>
                          </a:ln>
                          <a:solidFill>
                            <a:srgbClr val="333333"/>
                          </a:solidFill>
                          <a:effectLst/>
                          <a:latin typeface="Calibri Light"/>
                          <a:cs typeface="Times New Roman" pitchFamily="18" charset="0"/>
                        </a:rPr>
                        <a:t>. ...</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de-DE"/>
              <a:t>Metakognitivni Trening 7 – Prerano zaključivanje II</a:t>
            </a:r>
          </a:p>
        </p:txBody>
      </p:sp>
      <p:sp>
        <p:nvSpPr>
          <p:cNvPr id="7" name="Slide Number Placeholder 6"/>
          <p:cNvSpPr>
            <a:spLocks noGrp="1"/>
          </p:cNvSpPr>
          <p:nvPr>
            <p:ph type="sldNum" sz="quarter" idx="12"/>
          </p:nvPr>
        </p:nvSpPr>
        <p:spPr/>
        <p:txBody>
          <a:bodyPr/>
          <a:lstStyle/>
          <a:p>
            <a:fld id="{BAADF737-D5A7-4569-B4BB-608942109827}" type="slidenum">
              <a:rPr lang="de-DE" altLang="de-DE" smtClean="0"/>
              <a:pPr/>
              <a:t>8</a:t>
            </a:fld>
            <a:endParaRPr lang="de-DE" altLang="de-DE"/>
          </a:p>
        </p:txBody>
      </p:sp>
    </p:spTree>
    <p:extLst>
      <p:ext uri="{BB962C8B-B14F-4D97-AF65-F5344CB8AC3E}">
        <p14:creationId xmlns:p14="http://schemas.microsoft.com/office/powerpoint/2010/main" val="17204252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Brzoplete odluke “u akciji”</a:t>
            </a:r>
            <a:br>
              <a:rPr lang="en-US" sz="3600">
                <a:solidFill>
                  <a:srgbClr val="004992"/>
                </a:solidFill>
                <a:latin typeface="+mn-lt"/>
                <a:ea typeface="+mn-ea"/>
                <a:cs typeface="+mn-cs"/>
              </a:rPr>
            </a:br>
            <a:r>
              <a:rPr lang="en-US">
                <a:solidFill>
                  <a:srgbClr val="004992"/>
                </a:solidFill>
                <a:latin typeface="+mn-lt"/>
                <a:ea typeface="+mn-ea"/>
                <a:cs typeface="+mn-cs"/>
              </a:rPr>
              <a:t>- Urbane legende -</a:t>
            </a:r>
          </a:p>
        </p:txBody>
      </p:sp>
      <p:graphicFrame>
        <p:nvGraphicFramePr>
          <p:cNvPr id="6" name="Group 152"/>
          <p:cNvGraphicFramePr>
            <a:graphicFrameLocks noGrp="1"/>
          </p:cNvGraphicFramePr>
          <p:nvPr>
            <p:extLst>
              <p:ext uri="{D42A27DB-BD31-4B8C-83A1-F6EECF244321}">
                <p14:modId xmlns:p14="http://schemas.microsoft.com/office/powerpoint/2010/main" val="2678551732"/>
              </p:ext>
            </p:extLst>
          </p:nvPr>
        </p:nvGraphicFramePr>
        <p:xfrm>
          <a:off x="408955" y="1988840"/>
          <a:ext cx="11376000" cy="4724776"/>
        </p:xfrm>
        <a:graphic>
          <a:graphicData uri="http://schemas.openxmlformats.org/drawingml/2006/table">
            <a:tbl>
              <a:tblPr>
                <a:tableStyleId>{21E4AEA4-8DFA-4A89-87EB-49C32662AFE0}</a:tableStyleId>
              </a:tblPr>
              <a:tblGrid>
                <a:gridCol w="3024336">
                  <a:extLst>
                    <a:ext uri="{9D8B030D-6E8A-4147-A177-3AD203B41FA5}">
                      <a16:colId xmlns:a16="http://schemas.microsoft.com/office/drawing/2014/main" val="20000"/>
                    </a:ext>
                  </a:extLst>
                </a:gridCol>
                <a:gridCol w="8351664">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Calibri Light"/>
                          <a:cs typeface="Times New Roman" pitchFamily="18" charset="0"/>
                        </a:rPr>
                        <a:t>Domen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Calibri Light"/>
                          <a:cs typeface="Times New Roman" pitchFamily="18" charset="0"/>
                        </a:rPr>
                        <a:t>Primjer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28136">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Arial" panose="020B0604020202020204" pitchFamily="34" charset="0"/>
                        <a:buNone/>
                        <a:tabLst/>
                      </a:pPr>
                      <a:r>
                        <a:rPr kumimoji="0" lang="en-US" sz="2000" b="0" i="0" u="none" strike="noStrike" cap="none" normalizeH="0" baseline="0" dirty="0" err="1">
                          <a:ln>
                            <a:noFill/>
                          </a:ln>
                          <a:solidFill>
                            <a:srgbClr val="333333"/>
                          </a:solidFill>
                          <a:effectLst/>
                          <a:latin typeface="Calibri Light"/>
                          <a:cs typeface="Times New Roman" pitchFamily="18" charset="0"/>
                        </a:rPr>
                        <a:t>Pretjerana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briga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oko</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zdravlja</a:t>
                      </a:r>
                      <a:endParaRPr lang="en-US" altLang="de-DE" sz="2000" b="0" i="0" u="none"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5000"/>
                        </a:lnSpc>
                        <a:spcBef>
                          <a:spcPts val="1999"/>
                        </a:spcBef>
                        <a:spcAft>
                          <a:spcPct val="0"/>
                        </a:spcAft>
                        <a:buClr>
                          <a:srgbClr val="333333"/>
                        </a:buClr>
                        <a:buSzTx/>
                        <a:buFont typeface="WingDings"/>
                        <a:buChar char=""/>
                        <a:tabLst/>
                      </a:pPr>
                      <a:r>
                        <a:rPr kumimoji="0" lang="vi-VN" sz="2000" b="0" i="0" u="none" strike="noStrike" cap="none" normalizeH="0" baseline="0" dirty="0">
                          <a:ln>
                            <a:noFill/>
                          </a:ln>
                          <a:solidFill>
                            <a:srgbClr val="333333"/>
                          </a:solidFill>
                          <a:effectLst/>
                          <a:latin typeface="Calibri Light"/>
                          <a:cs typeface="Arial" charset="0"/>
                        </a:rPr>
                        <a:t>Ljudi sa pretjeranom brigom oko sopstvenog zdravlja su često prerano ubijeđeni da neki minimalni i često nespecifični simptomi (npr. ben) upućuju na ozbiljne bolesti (npr. Karcinom kože).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664296">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Arial" panose="020B0604020202020204" pitchFamily="34" charset="0"/>
                        <a:buNone/>
                        <a:tabLst/>
                        <a:defRPr/>
                      </a:pPr>
                      <a:r>
                        <a:rPr kumimoji="0" lang="de-DE" sz="2000" b="0" i="0" u="none" strike="noStrike" kern="1200" cap="none" normalizeH="0" baseline="0" dirty="0" err="1">
                          <a:ln>
                            <a:noFill/>
                          </a:ln>
                          <a:solidFill>
                            <a:srgbClr val="333333"/>
                          </a:solidFill>
                          <a:effectLst/>
                          <a:latin typeface="Calibri Light"/>
                          <a:ea typeface="+mn-ea"/>
                          <a:cs typeface="Times New Roman" pitchFamily="18" charset="0"/>
                        </a:rPr>
                        <a:t>Prevarant</a:t>
                      </a:r>
                      <a:endParaRPr kumimoji="0" lang="de-DE" sz="2000" b="0" i="0" u="none" strike="noStrike" kern="1200" cap="none" normalizeH="0" baseline="0" dirty="0">
                        <a:ln>
                          <a:noFill/>
                        </a:ln>
                        <a:solidFill>
                          <a:srgbClr val="333333"/>
                        </a:solidFill>
                        <a:effectLst/>
                        <a:latin typeface="Calibri Light"/>
                        <a:ea typeface="+mn-ea"/>
                        <a:cs typeface="Times New Roman" pitchFamily="18" charset="0"/>
                      </a:endParaRPr>
                    </a:p>
                    <a:p>
                      <a:pPr marL="0" marR="0" lvl="0" indent="0" algn="l" defTabSz="914400" rtl="0" eaLnBrk="1" fontAlgn="base" latinLnBrk="0" hangingPunct="1">
                        <a:lnSpc>
                          <a:spcPct val="100000"/>
                        </a:lnSpc>
                        <a:spcBef>
                          <a:spcPct val="20000"/>
                        </a:spcBef>
                        <a:spcAft>
                          <a:spcPct val="0"/>
                        </a:spcAft>
                        <a:buClr>
                          <a:srgbClr val="336699"/>
                        </a:buClr>
                        <a:buSzTx/>
                        <a:buFont typeface="Arial" panose="020B0604020202020204" pitchFamily="34" charset="0"/>
                        <a:buNone/>
                        <a:tabLst/>
                      </a:pPr>
                      <a:endParaRPr lang="en-US" altLang="de-DE" sz="2000" b="0" i="0" u="none"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indent="-342900">
                        <a:buFont typeface="Arial" panose="020B0604020202020204" pitchFamily="34" charset="0"/>
                        <a:buChar char="•"/>
                      </a:pPr>
                      <a:r>
                        <a:rPr kumimoji="0" lang="de-DE" sz="2000" b="0" i="0" u="none" strike="noStrike" kern="1200" cap="none" normalizeH="0" baseline="0" dirty="0">
                          <a:ln>
                            <a:noFill/>
                          </a:ln>
                          <a:solidFill>
                            <a:srgbClr val="333333"/>
                          </a:solidFill>
                          <a:effectLst/>
                          <a:latin typeface="Calibri Light"/>
                          <a:ea typeface="+mn-ea"/>
                          <a:cs typeface="Arial" charset="0"/>
                        </a:rPr>
                        <a:t>Pod </a:t>
                      </a:r>
                      <a:r>
                        <a:rPr kumimoji="0" lang="de-DE" sz="2000" b="0" i="0" u="none" strike="noStrike" kern="1200" cap="none" normalizeH="0" baseline="0" dirty="0" err="1">
                          <a:ln>
                            <a:noFill/>
                          </a:ln>
                          <a:solidFill>
                            <a:srgbClr val="333333"/>
                          </a:solidFill>
                          <a:effectLst/>
                          <a:latin typeface="Calibri Light"/>
                          <a:ea typeface="+mn-ea"/>
                          <a:cs typeface="Arial" charset="0"/>
                        </a:rPr>
                        <a:t>pseudonimom</a:t>
                      </a:r>
                      <a:r>
                        <a:rPr kumimoji="0" lang="de-DE" sz="2000" b="0" i="0" u="none" strike="noStrike" kern="1200" cap="none" normalizeH="0" baseline="0" dirty="0">
                          <a:ln>
                            <a:noFill/>
                          </a:ln>
                          <a:solidFill>
                            <a:srgbClr val="333333"/>
                          </a:solidFill>
                          <a:effectLst/>
                          <a:latin typeface="Calibri Light"/>
                          <a:ea typeface="+mn-ea"/>
                          <a:cs typeface="Arial" charset="0"/>
                        </a:rPr>
                        <a:t> Anna </a:t>
                      </a:r>
                      <a:r>
                        <a:rPr kumimoji="0" lang="de-DE" sz="2000" b="0" i="0" u="none" strike="noStrike" kern="1200" cap="none" normalizeH="0" baseline="0" dirty="0" err="1">
                          <a:ln>
                            <a:noFill/>
                          </a:ln>
                          <a:solidFill>
                            <a:srgbClr val="333333"/>
                          </a:solidFill>
                          <a:effectLst/>
                          <a:latin typeface="Calibri Light"/>
                          <a:ea typeface="+mn-ea"/>
                          <a:cs typeface="Arial" charset="0"/>
                        </a:rPr>
                        <a:t>Delvey</a:t>
                      </a:r>
                      <a:r>
                        <a:rPr kumimoji="0" lang="de-DE" sz="2000" b="0" i="0" u="none" strike="noStrike" kern="1200" cap="none" normalizeH="0" baseline="0" dirty="0">
                          <a:ln>
                            <a:noFill/>
                          </a:ln>
                          <a:solidFill>
                            <a:srgbClr val="333333"/>
                          </a:solidFill>
                          <a:effectLst/>
                          <a:latin typeface="Calibri Light"/>
                          <a:ea typeface="+mn-ea"/>
                          <a:cs typeface="Arial" charset="0"/>
                        </a:rPr>
                        <a:t>, </a:t>
                      </a:r>
                      <a:r>
                        <a:rPr kumimoji="0" lang="de-DE" sz="2000" b="0" i="0" u="none" strike="noStrike" kern="1200" cap="none" normalizeH="0" baseline="0" dirty="0" err="1">
                          <a:ln>
                            <a:noFill/>
                          </a:ln>
                          <a:solidFill>
                            <a:srgbClr val="333333"/>
                          </a:solidFill>
                          <a:effectLst/>
                          <a:latin typeface="Calibri Light"/>
                          <a:ea typeface="+mn-ea"/>
                          <a:cs typeface="Arial" charset="0"/>
                        </a:rPr>
                        <a:t>njemačka</a:t>
                      </a:r>
                      <a:r>
                        <a:rPr kumimoji="0" lang="de-DE" sz="2000" b="0" i="0" u="none" strike="noStrike" kern="1200" cap="none" normalizeH="0" baseline="0" dirty="0">
                          <a:ln>
                            <a:noFill/>
                          </a:ln>
                          <a:solidFill>
                            <a:srgbClr val="333333"/>
                          </a:solidFill>
                          <a:effectLst/>
                          <a:latin typeface="Calibri Light"/>
                          <a:ea typeface="+mn-ea"/>
                          <a:cs typeface="Arial" charset="0"/>
                        </a:rPr>
                        <a:t> </a:t>
                      </a:r>
                      <a:r>
                        <a:rPr kumimoji="0" lang="de-DE" sz="2000" b="0" i="0" u="none" strike="noStrike" kern="1200" cap="none" normalizeH="0" baseline="0" dirty="0" err="1">
                          <a:ln>
                            <a:noFill/>
                          </a:ln>
                          <a:solidFill>
                            <a:srgbClr val="333333"/>
                          </a:solidFill>
                          <a:effectLst/>
                          <a:latin typeface="Calibri Light"/>
                          <a:ea typeface="+mn-ea"/>
                          <a:cs typeface="Arial" charset="0"/>
                        </a:rPr>
                        <a:t>Ruskinja</a:t>
                      </a:r>
                      <a:r>
                        <a:rPr kumimoji="0" lang="de-DE" sz="2000" b="0" i="0" u="none" strike="noStrike" kern="1200" cap="none" normalizeH="0" baseline="0" dirty="0">
                          <a:ln>
                            <a:noFill/>
                          </a:ln>
                          <a:solidFill>
                            <a:srgbClr val="333333"/>
                          </a:solidFill>
                          <a:effectLst/>
                          <a:latin typeface="Calibri Light"/>
                          <a:ea typeface="+mn-ea"/>
                          <a:cs typeface="Arial" charset="0"/>
                        </a:rPr>
                        <a:t> Ana Sorokin se na </a:t>
                      </a:r>
                      <a:r>
                        <a:rPr kumimoji="0" lang="de-DE" sz="2000" b="0" i="0" u="none" strike="noStrike" kern="1200" cap="none" normalizeH="0" baseline="0" dirty="0" err="1">
                          <a:ln>
                            <a:noFill/>
                          </a:ln>
                          <a:solidFill>
                            <a:srgbClr val="333333"/>
                          </a:solidFill>
                          <a:effectLst/>
                          <a:latin typeface="Calibri Light"/>
                          <a:ea typeface="+mn-ea"/>
                          <a:cs typeface="Arial" charset="0"/>
                        </a:rPr>
                        <a:t>Menhetnu</a:t>
                      </a:r>
                      <a:r>
                        <a:rPr kumimoji="0" lang="de-DE" sz="2000" b="0" i="0" u="none" strike="noStrike" kern="1200" cap="none" normalizeH="0" baseline="0" dirty="0">
                          <a:ln>
                            <a:noFill/>
                          </a:ln>
                          <a:solidFill>
                            <a:srgbClr val="333333"/>
                          </a:solidFill>
                          <a:effectLst/>
                          <a:latin typeface="Calibri Light"/>
                          <a:ea typeface="+mn-ea"/>
                          <a:cs typeface="Arial" charset="0"/>
                        </a:rPr>
                        <a:t> </a:t>
                      </a:r>
                      <a:r>
                        <a:rPr kumimoji="0" lang="de-DE" sz="2000" b="0" i="0" u="none" strike="noStrike" kern="1200" cap="none" normalizeH="0" baseline="0" dirty="0" err="1">
                          <a:ln>
                            <a:noFill/>
                          </a:ln>
                          <a:solidFill>
                            <a:srgbClr val="333333"/>
                          </a:solidFill>
                          <a:effectLst/>
                          <a:latin typeface="Calibri Light"/>
                          <a:ea typeface="+mn-ea"/>
                          <a:cs typeface="Arial" charset="0"/>
                        </a:rPr>
                        <a:t>pretvarala</a:t>
                      </a:r>
                      <a:r>
                        <a:rPr kumimoji="0" lang="de-DE" sz="2000" b="0" i="0" u="none" strike="noStrike" kern="1200" cap="none" normalizeH="0" baseline="0" dirty="0">
                          <a:ln>
                            <a:noFill/>
                          </a:ln>
                          <a:solidFill>
                            <a:srgbClr val="333333"/>
                          </a:solidFill>
                          <a:effectLst/>
                          <a:latin typeface="Calibri Light"/>
                          <a:ea typeface="+mn-ea"/>
                          <a:cs typeface="Arial" charset="0"/>
                        </a:rPr>
                        <a:t> da je </a:t>
                      </a:r>
                      <a:r>
                        <a:rPr kumimoji="0" lang="de-DE" sz="2000" b="0" i="0" u="none" strike="noStrike" kern="1200" cap="none" normalizeH="0" baseline="0" dirty="0" err="1">
                          <a:ln>
                            <a:noFill/>
                          </a:ln>
                          <a:solidFill>
                            <a:srgbClr val="333333"/>
                          </a:solidFill>
                          <a:effectLst/>
                          <a:latin typeface="Calibri Light"/>
                          <a:ea typeface="+mn-ea"/>
                          <a:cs typeface="Arial" charset="0"/>
                        </a:rPr>
                        <a:t>ćerka</a:t>
                      </a:r>
                      <a:r>
                        <a:rPr kumimoji="0" lang="de-DE" sz="2000" b="0" i="0" u="none" strike="noStrike" kern="1200" cap="none" normalizeH="0" baseline="0" dirty="0">
                          <a:ln>
                            <a:noFill/>
                          </a:ln>
                          <a:solidFill>
                            <a:srgbClr val="333333"/>
                          </a:solidFill>
                          <a:effectLst/>
                          <a:latin typeface="Calibri Light"/>
                          <a:ea typeface="+mn-ea"/>
                          <a:cs typeface="Arial" charset="0"/>
                        </a:rPr>
                        <a:t> </a:t>
                      </a:r>
                      <a:r>
                        <a:rPr kumimoji="0" lang="de-DE" sz="2000" b="0" i="0" u="none" strike="noStrike" kern="1200" cap="none" normalizeH="0" baseline="0" dirty="0" err="1">
                          <a:ln>
                            <a:noFill/>
                          </a:ln>
                          <a:solidFill>
                            <a:srgbClr val="333333"/>
                          </a:solidFill>
                          <a:effectLst/>
                          <a:latin typeface="Calibri Light"/>
                          <a:ea typeface="+mn-ea"/>
                          <a:cs typeface="Arial" charset="0"/>
                        </a:rPr>
                        <a:t>milionera</a:t>
                      </a:r>
                      <a:r>
                        <a:rPr kumimoji="0" lang="de-DE" sz="2000" b="0" i="0" u="none" strike="noStrike" kern="1200" cap="none" normalizeH="0" baseline="0" dirty="0">
                          <a:ln>
                            <a:noFill/>
                          </a:ln>
                          <a:solidFill>
                            <a:srgbClr val="333333"/>
                          </a:solidFill>
                          <a:effectLst/>
                          <a:latin typeface="Calibri Light"/>
                          <a:ea typeface="+mn-ea"/>
                          <a:cs typeface="Arial" charset="0"/>
                        </a:rPr>
                        <a:t> 2012 </a:t>
                      </a:r>
                      <a:r>
                        <a:rPr kumimoji="0" lang="de-DE" sz="2000" b="0" i="0" u="none" strike="noStrike" kern="1200" cap="none" normalizeH="0" baseline="0" dirty="0" err="1">
                          <a:ln>
                            <a:noFill/>
                          </a:ln>
                          <a:solidFill>
                            <a:srgbClr val="333333"/>
                          </a:solidFill>
                          <a:effectLst/>
                          <a:latin typeface="Calibri Light"/>
                          <a:ea typeface="+mn-ea"/>
                          <a:cs typeface="Arial" charset="0"/>
                        </a:rPr>
                        <a:t>godine</a:t>
                      </a:r>
                      <a:r>
                        <a:rPr kumimoji="0" lang="de-DE" sz="2000" b="0" i="0" u="none" strike="noStrike" kern="1200" cap="none" normalizeH="0" baseline="0" dirty="0">
                          <a:ln>
                            <a:noFill/>
                          </a:ln>
                          <a:solidFill>
                            <a:srgbClr val="333333"/>
                          </a:solidFill>
                          <a:effectLst/>
                          <a:latin typeface="Calibri Light"/>
                          <a:ea typeface="+mn-ea"/>
                          <a:cs typeface="Arial" charset="0"/>
                        </a:rPr>
                        <a:t>. </a:t>
                      </a:r>
                      <a:r>
                        <a:rPr kumimoji="0" lang="de-DE" sz="2000" b="0" i="0" u="none" strike="noStrike" kern="1200" cap="none" normalizeH="0" baseline="0" dirty="0" err="1">
                          <a:ln>
                            <a:noFill/>
                          </a:ln>
                          <a:solidFill>
                            <a:srgbClr val="333333"/>
                          </a:solidFill>
                          <a:effectLst/>
                          <a:latin typeface="Calibri Light"/>
                          <a:ea typeface="+mn-ea"/>
                          <a:cs typeface="Arial" charset="0"/>
                        </a:rPr>
                        <a:t>Između</a:t>
                      </a:r>
                      <a:r>
                        <a:rPr kumimoji="0" lang="de-DE" sz="2000" b="0" i="0" u="none" strike="noStrike" kern="1200" cap="none" normalizeH="0" baseline="0" dirty="0">
                          <a:ln>
                            <a:noFill/>
                          </a:ln>
                          <a:solidFill>
                            <a:srgbClr val="333333"/>
                          </a:solidFill>
                          <a:effectLst/>
                          <a:latin typeface="Calibri Light"/>
                          <a:ea typeface="+mn-ea"/>
                          <a:cs typeface="Arial" charset="0"/>
                        </a:rPr>
                        <a:t> </a:t>
                      </a:r>
                      <a:r>
                        <a:rPr kumimoji="0" lang="de-DE" sz="2000" b="0" i="0" u="none" strike="noStrike" kern="1200" cap="none" normalizeH="0" baseline="0" dirty="0" err="1">
                          <a:ln>
                            <a:noFill/>
                          </a:ln>
                          <a:solidFill>
                            <a:srgbClr val="333333"/>
                          </a:solidFill>
                          <a:effectLst/>
                          <a:latin typeface="Calibri Light"/>
                          <a:ea typeface="+mn-ea"/>
                          <a:cs typeface="Arial" charset="0"/>
                        </a:rPr>
                        <a:t>ostalih</a:t>
                      </a:r>
                      <a:r>
                        <a:rPr kumimoji="0" lang="de-DE" sz="2000" b="0" i="0" u="none" strike="noStrike" kern="1200" cap="none" normalizeH="0" baseline="0" dirty="0">
                          <a:ln>
                            <a:noFill/>
                          </a:ln>
                          <a:solidFill>
                            <a:srgbClr val="333333"/>
                          </a:solidFill>
                          <a:effectLst/>
                          <a:latin typeface="Calibri Light"/>
                          <a:ea typeface="+mn-ea"/>
                          <a:cs typeface="Arial" charset="0"/>
                        </a:rPr>
                        <a:t> </a:t>
                      </a:r>
                      <a:r>
                        <a:rPr kumimoji="0" lang="de-DE" sz="2000" b="0" i="0" u="none" strike="noStrike" kern="1200" cap="none" normalizeH="0" baseline="0" dirty="0" err="1">
                          <a:ln>
                            <a:noFill/>
                          </a:ln>
                          <a:solidFill>
                            <a:srgbClr val="333333"/>
                          </a:solidFill>
                          <a:effectLst/>
                          <a:latin typeface="Calibri Light"/>
                          <a:ea typeface="+mn-ea"/>
                          <a:cs typeface="Arial" charset="0"/>
                        </a:rPr>
                        <a:t>zločina</a:t>
                      </a:r>
                      <a:r>
                        <a:rPr kumimoji="0" lang="de-DE" sz="2000" b="0" i="0" u="none" strike="noStrike" kern="1200" cap="none" normalizeH="0" baseline="0" dirty="0">
                          <a:ln>
                            <a:noFill/>
                          </a:ln>
                          <a:solidFill>
                            <a:srgbClr val="333333"/>
                          </a:solidFill>
                          <a:effectLst/>
                          <a:latin typeface="Calibri Light"/>
                          <a:ea typeface="+mn-ea"/>
                          <a:cs typeface="Arial" charset="0"/>
                        </a:rPr>
                        <a:t>, </a:t>
                      </a:r>
                      <a:r>
                        <a:rPr kumimoji="0" lang="de-DE" sz="2000" b="0" i="0" u="none" strike="noStrike" kern="1200" cap="none" normalizeH="0" baseline="0" dirty="0" err="1">
                          <a:ln>
                            <a:noFill/>
                          </a:ln>
                          <a:solidFill>
                            <a:srgbClr val="333333"/>
                          </a:solidFill>
                          <a:effectLst/>
                          <a:latin typeface="Calibri Light"/>
                          <a:ea typeface="+mn-ea"/>
                          <a:cs typeface="Arial" charset="0"/>
                        </a:rPr>
                        <a:t>prevarila</a:t>
                      </a:r>
                      <a:r>
                        <a:rPr kumimoji="0" lang="de-DE" sz="2000" b="0" i="0" u="none" strike="noStrike" kern="1200" cap="none" normalizeH="0" baseline="0" dirty="0">
                          <a:ln>
                            <a:noFill/>
                          </a:ln>
                          <a:solidFill>
                            <a:srgbClr val="333333"/>
                          </a:solidFill>
                          <a:effectLst/>
                          <a:latin typeface="Calibri Light"/>
                          <a:ea typeface="+mn-ea"/>
                          <a:cs typeface="Arial" charset="0"/>
                        </a:rPr>
                        <a:t> je </a:t>
                      </a:r>
                      <a:r>
                        <a:rPr kumimoji="0" lang="de-DE" sz="2000" b="0" i="0" u="none" strike="noStrike" kern="1200" cap="none" normalizeH="0" baseline="0" dirty="0" err="1">
                          <a:ln>
                            <a:noFill/>
                          </a:ln>
                          <a:solidFill>
                            <a:srgbClr val="333333"/>
                          </a:solidFill>
                          <a:effectLst/>
                          <a:latin typeface="Calibri Light"/>
                          <a:ea typeface="+mn-ea"/>
                          <a:cs typeface="Arial" charset="0"/>
                        </a:rPr>
                        <a:t>banke</a:t>
                      </a:r>
                      <a:r>
                        <a:rPr kumimoji="0" lang="de-DE" sz="2000" b="0" i="0" u="none" strike="noStrike" kern="1200" cap="none" normalizeH="0" baseline="0" dirty="0">
                          <a:ln>
                            <a:noFill/>
                          </a:ln>
                          <a:solidFill>
                            <a:srgbClr val="333333"/>
                          </a:solidFill>
                          <a:effectLst/>
                          <a:latin typeface="Calibri Light"/>
                          <a:ea typeface="+mn-ea"/>
                          <a:cs typeface="Arial" charset="0"/>
                        </a:rPr>
                        <a:t> i </a:t>
                      </a:r>
                      <a:r>
                        <a:rPr kumimoji="0" lang="de-DE" sz="2000" b="0" i="0" u="none" strike="noStrike" kern="1200" cap="none" normalizeH="0" baseline="0" dirty="0" err="1">
                          <a:ln>
                            <a:noFill/>
                          </a:ln>
                          <a:solidFill>
                            <a:srgbClr val="333333"/>
                          </a:solidFill>
                          <a:effectLst/>
                          <a:latin typeface="Calibri Light"/>
                          <a:ea typeface="+mn-ea"/>
                          <a:cs typeface="Arial" charset="0"/>
                        </a:rPr>
                        <a:t>prijatelje</a:t>
                      </a:r>
                      <a:r>
                        <a:rPr kumimoji="0" lang="de-DE" sz="2000" b="0" i="0" u="none" strike="noStrike" kern="1200" cap="none" normalizeH="0" baseline="0" dirty="0">
                          <a:ln>
                            <a:noFill/>
                          </a:ln>
                          <a:solidFill>
                            <a:srgbClr val="333333"/>
                          </a:solidFill>
                          <a:effectLst/>
                          <a:latin typeface="Calibri Light"/>
                          <a:ea typeface="+mn-ea"/>
                          <a:cs typeface="Arial" charset="0"/>
                        </a:rPr>
                        <a:t> </a:t>
                      </a:r>
                      <a:r>
                        <a:rPr kumimoji="0" lang="de-DE" sz="2000" b="0" i="0" u="none" strike="noStrike" kern="1200" cap="none" normalizeH="0" baseline="0" dirty="0" err="1">
                          <a:ln>
                            <a:noFill/>
                          </a:ln>
                          <a:solidFill>
                            <a:srgbClr val="333333"/>
                          </a:solidFill>
                          <a:effectLst/>
                          <a:latin typeface="Calibri Light"/>
                          <a:ea typeface="+mn-ea"/>
                          <a:cs typeface="Arial" charset="0"/>
                        </a:rPr>
                        <a:t>za</a:t>
                      </a:r>
                      <a:r>
                        <a:rPr kumimoji="0" lang="de-DE" sz="2000" b="0" i="0" u="none" strike="noStrike" kern="1200" cap="none" normalizeH="0" baseline="0" dirty="0">
                          <a:ln>
                            <a:noFill/>
                          </a:ln>
                          <a:solidFill>
                            <a:srgbClr val="333333"/>
                          </a:solidFill>
                          <a:effectLst/>
                          <a:latin typeface="Calibri Light"/>
                          <a:ea typeface="+mn-ea"/>
                          <a:cs typeface="Arial" charset="0"/>
                        </a:rPr>
                        <a:t> </a:t>
                      </a:r>
                      <a:r>
                        <a:rPr kumimoji="0" lang="de-DE" sz="2000" b="0" i="0" u="none" strike="noStrike" kern="1200" cap="none" normalizeH="0" baseline="0" dirty="0" err="1">
                          <a:ln>
                            <a:noFill/>
                          </a:ln>
                          <a:solidFill>
                            <a:srgbClr val="333333"/>
                          </a:solidFill>
                          <a:effectLst/>
                          <a:latin typeface="Calibri Light"/>
                          <a:ea typeface="+mn-ea"/>
                          <a:cs typeface="Arial" charset="0"/>
                        </a:rPr>
                        <a:t>ukupno</a:t>
                      </a:r>
                      <a:r>
                        <a:rPr kumimoji="0" lang="de-DE" sz="2000" b="0" i="0" u="none" strike="noStrike" kern="1200" cap="none" normalizeH="0" baseline="0" dirty="0">
                          <a:ln>
                            <a:noFill/>
                          </a:ln>
                          <a:solidFill>
                            <a:srgbClr val="333333"/>
                          </a:solidFill>
                          <a:effectLst/>
                          <a:latin typeface="Calibri Light"/>
                          <a:ea typeface="+mn-ea"/>
                          <a:cs typeface="Arial" charset="0"/>
                        </a:rPr>
                        <a:t> </a:t>
                      </a:r>
                      <a:r>
                        <a:rPr kumimoji="0" lang="de-DE" sz="2000" b="0" i="0" u="none" strike="noStrike" kern="1200" cap="none" normalizeH="0" baseline="0" dirty="0" err="1">
                          <a:ln>
                            <a:noFill/>
                          </a:ln>
                          <a:solidFill>
                            <a:srgbClr val="333333"/>
                          </a:solidFill>
                          <a:effectLst/>
                          <a:latin typeface="Calibri Light"/>
                          <a:ea typeface="+mn-ea"/>
                          <a:cs typeface="Arial" charset="0"/>
                        </a:rPr>
                        <a:t>oko</a:t>
                      </a:r>
                      <a:r>
                        <a:rPr kumimoji="0" lang="de-DE" sz="2000" b="0" i="0" u="none" strike="noStrike" kern="1200" cap="none" normalizeH="0" baseline="0" dirty="0">
                          <a:ln>
                            <a:noFill/>
                          </a:ln>
                          <a:solidFill>
                            <a:srgbClr val="333333"/>
                          </a:solidFill>
                          <a:effectLst/>
                          <a:latin typeface="Calibri Light"/>
                          <a:ea typeface="+mn-ea"/>
                          <a:cs typeface="Arial" charset="0"/>
                        </a:rPr>
                        <a:t> 275.000 </a:t>
                      </a:r>
                      <a:r>
                        <a:rPr kumimoji="0" lang="de-DE" sz="2000" b="0" i="0" u="none" strike="noStrike" kern="1200" cap="none" normalizeH="0" baseline="0" dirty="0" err="1">
                          <a:ln>
                            <a:noFill/>
                          </a:ln>
                          <a:solidFill>
                            <a:srgbClr val="333333"/>
                          </a:solidFill>
                          <a:effectLst/>
                          <a:latin typeface="Calibri Light"/>
                          <a:ea typeface="+mn-ea"/>
                          <a:cs typeface="Arial" charset="0"/>
                        </a:rPr>
                        <a:t>dolara</a:t>
                      </a:r>
                      <a:r>
                        <a:rPr kumimoji="0" lang="de-DE" sz="2000" b="0" i="0" u="none" strike="noStrike" kern="1200" cap="none" normalizeH="0" baseline="0" dirty="0">
                          <a:ln>
                            <a:noFill/>
                          </a:ln>
                          <a:solidFill>
                            <a:srgbClr val="333333"/>
                          </a:solidFill>
                          <a:effectLst/>
                          <a:latin typeface="Calibri Light"/>
                          <a:ea typeface="+mn-ea"/>
                          <a:cs typeface="Arial" charset="0"/>
                        </a:rPr>
                        <a:t>. Za </a:t>
                      </a:r>
                      <a:r>
                        <a:rPr kumimoji="0" lang="de-DE" sz="2000" b="0" i="0" u="none" strike="noStrike" kern="1200" cap="none" normalizeH="0" baseline="0" dirty="0" err="1">
                          <a:ln>
                            <a:noFill/>
                          </a:ln>
                          <a:solidFill>
                            <a:srgbClr val="333333"/>
                          </a:solidFill>
                          <a:effectLst/>
                          <a:latin typeface="Calibri Light"/>
                          <a:ea typeface="+mn-ea"/>
                          <a:cs typeface="Arial" charset="0"/>
                        </a:rPr>
                        <a:t>svoju</a:t>
                      </a:r>
                      <a:r>
                        <a:rPr kumimoji="0" lang="de-DE" sz="2000" b="0" i="0" u="none" strike="noStrike" kern="1200" cap="none" normalizeH="0" baseline="0" dirty="0">
                          <a:ln>
                            <a:noFill/>
                          </a:ln>
                          <a:solidFill>
                            <a:srgbClr val="333333"/>
                          </a:solidFill>
                          <a:effectLst/>
                          <a:latin typeface="Calibri Light"/>
                          <a:ea typeface="+mn-ea"/>
                          <a:cs typeface="Arial" charset="0"/>
                        </a:rPr>
                        <a:t> </a:t>
                      </a:r>
                      <a:r>
                        <a:rPr kumimoji="0" lang="de-DE" sz="2000" b="0" i="0" u="none" strike="noStrike" kern="1200" cap="none" normalizeH="0" baseline="0" dirty="0" err="1">
                          <a:ln>
                            <a:noFill/>
                          </a:ln>
                          <a:solidFill>
                            <a:srgbClr val="333333"/>
                          </a:solidFill>
                          <a:effectLst/>
                          <a:latin typeface="Calibri Light"/>
                          <a:ea typeface="+mn-ea"/>
                          <a:cs typeface="Arial" charset="0"/>
                        </a:rPr>
                        <a:t>nesposobnost</a:t>
                      </a:r>
                      <a:r>
                        <a:rPr kumimoji="0" lang="de-DE" sz="2000" b="0" i="0" u="none" strike="noStrike" kern="1200" cap="none" normalizeH="0" baseline="0" dirty="0">
                          <a:ln>
                            <a:noFill/>
                          </a:ln>
                          <a:solidFill>
                            <a:srgbClr val="333333"/>
                          </a:solidFill>
                          <a:effectLst/>
                          <a:latin typeface="Calibri Light"/>
                          <a:ea typeface="+mn-ea"/>
                          <a:cs typeface="Arial" charset="0"/>
                        </a:rPr>
                        <a:t> da </a:t>
                      </a:r>
                      <a:r>
                        <a:rPr kumimoji="0" lang="de-DE" sz="2000" b="0" i="0" u="none" strike="noStrike" kern="1200" cap="none" normalizeH="0" baseline="0" dirty="0" err="1">
                          <a:ln>
                            <a:noFill/>
                          </a:ln>
                          <a:solidFill>
                            <a:srgbClr val="333333"/>
                          </a:solidFill>
                          <a:effectLst/>
                          <a:latin typeface="Calibri Light"/>
                          <a:ea typeface="+mn-ea"/>
                          <a:cs typeface="Arial" charset="0"/>
                        </a:rPr>
                        <a:t>otplaćuje</a:t>
                      </a:r>
                      <a:r>
                        <a:rPr kumimoji="0" lang="de-DE" sz="2000" b="0" i="0" u="none" strike="noStrike" kern="1200" cap="none" normalizeH="0" baseline="0" dirty="0">
                          <a:ln>
                            <a:noFill/>
                          </a:ln>
                          <a:solidFill>
                            <a:srgbClr val="333333"/>
                          </a:solidFill>
                          <a:effectLst/>
                          <a:latin typeface="Calibri Light"/>
                          <a:ea typeface="+mn-ea"/>
                          <a:cs typeface="Arial" charset="0"/>
                        </a:rPr>
                        <a:t> </a:t>
                      </a:r>
                      <a:r>
                        <a:rPr kumimoji="0" lang="de-DE" sz="2000" b="0" i="0" u="none" strike="noStrike" kern="1200" cap="none" normalizeH="0" baseline="0" dirty="0" err="1">
                          <a:ln>
                            <a:noFill/>
                          </a:ln>
                          <a:solidFill>
                            <a:srgbClr val="333333"/>
                          </a:solidFill>
                          <a:effectLst/>
                          <a:latin typeface="Calibri Light"/>
                          <a:ea typeface="+mn-ea"/>
                          <a:cs typeface="Arial" charset="0"/>
                        </a:rPr>
                        <a:t>kredite</a:t>
                      </a:r>
                      <a:r>
                        <a:rPr kumimoji="0" lang="de-DE" sz="2000" b="0" i="0" u="none" strike="noStrike" kern="1200" cap="none" normalizeH="0" baseline="0" dirty="0">
                          <a:ln>
                            <a:noFill/>
                          </a:ln>
                          <a:solidFill>
                            <a:srgbClr val="333333"/>
                          </a:solidFill>
                          <a:effectLst/>
                          <a:latin typeface="Calibri Light"/>
                          <a:ea typeface="+mn-ea"/>
                          <a:cs typeface="Arial" charset="0"/>
                        </a:rPr>
                        <a:t> </a:t>
                      </a:r>
                      <a:r>
                        <a:rPr kumimoji="0" lang="de-DE" sz="2000" b="0" i="0" u="none" strike="noStrike" kern="1200" cap="none" normalizeH="0" baseline="0" dirty="0" err="1">
                          <a:ln>
                            <a:noFill/>
                          </a:ln>
                          <a:solidFill>
                            <a:srgbClr val="333333"/>
                          </a:solidFill>
                          <a:effectLst/>
                          <a:latin typeface="Calibri Light"/>
                          <a:ea typeface="+mn-ea"/>
                          <a:cs typeface="Arial" charset="0"/>
                        </a:rPr>
                        <a:t>okrivila</a:t>
                      </a:r>
                      <a:r>
                        <a:rPr kumimoji="0" lang="de-DE" sz="2000" b="0" i="0" u="none" strike="noStrike" kern="1200" cap="none" normalizeH="0" baseline="0" dirty="0">
                          <a:ln>
                            <a:noFill/>
                          </a:ln>
                          <a:solidFill>
                            <a:srgbClr val="333333"/>
                          </a:solidFill>
                          <a:effectLst/>
                          <a:latin typeface="Calibri Light"/>
                          <a:ea typeface="+mn-ea"/>
                          <a:cs typeface="Arial" charset="0"/>
                        </a:rPr>
                        <a:t> je, na </a:t>
                      </a:r>
                      <a:r>
                        <a:rPr kumimoji="0" lang="de-DE" sz="2000" b="0" i="0" u="none" strike="noStrike" kern="1200" cap="none" normalizeH="0" baseline="0" dirty="0" err="1">
                          <a:ln>
                            <a:noFill/>
                          </a:ln>
                          <a:solidFill>
                            <a:srgbClr val="333333"/>
                          </a:solidFill>
                          <a:effectLst/>
                          <a:latin typeface="Calibri Light"/>
                          <a:ea typeface="+mn-ea"/>
                          <a:cs typeface="Arial" charset="0"/>
                        </a:rPr>
                        <a:t>primjer</a:t>
                      </a:r>
                      <a:r>
                        <a:rPr kumimoji="0" lang="de-DE" sz="2000" b="0" i="0" u="none" strike="noStrike" kern="1200" cap="none" normalizeH="0" baseline="0" dirty="0">
                          <a:ln>
                            <a:noFill/>
                          </a:ln>
                          <a:solidFill>
                            <a:srgbClr val="333333"/>
                          </a:solidFill>
                          <a:effectLst/>
                          <a:latin typeface="Calibri Light"/>
                          <a:ea typeface="+mn-ea"/>
                          <a:cs typeface="Arial" charset="0"/>
                        </a:rPr>
                        <a:t>, </a:t>
                      </a:r>
                      <a:r>
                        <a:rPr kumimoji="0" lang="de-DE" sz="2000" b="0" i="0" u="none" strike="noStrike" kern="1200" cap="none" normalizeH="0" baseline="0" dirty="0" err="1">
                          <a:ln>
                            <a:noFill/>
                          </a:ln>
                          <a:solidFill>
                            <a:srgbClr val="333333"/>
                          </a:solidFill>
                          <a:effectLst/>
                          <a:latin typeface="Calibri Light"/>
                          <a:ea typeface="+mn-ea"/>
                          <a:cs typeface="Arial" charset="0"/>
                        </a:rPr>
                        <a:t>spor</a:t>
                      </a:r>
                      <a:r>
                        <a:rPr kumimoji="0" lang="de-DE" sz="2000" b="0" i="0" u="none" strike="noStrike" kern="1200" cap="none" normalizeH="0" baseline="0" dirty="0">
                          <a:ln>
                            <a:noFill/>
                          </a:ln>
                          <a:solidFill>
                            <a:srgbClr val="333333"/>
                          </a:solidFill>
                          <a:effectLst/>
                          <a:latin typeface="Calibri Light"/>
                          <a:ea typeface="+mn-ea"/>
                          <a:cs typeface="Arial" charset="0"/>
                        </a:rPr>
                        <a:t> </a:t>
                      </a:r>
                      <a:r>
                        <a:rPr kumimoji="0" lang="de-DE" sz="2000" b="0" i="0" u="none" strike="noStrike" kern="1200" cap="none" normalizeH="0" baseline="0" dirty="0" err="1">
                          <a:ln>
                            <a:noFill/>
                          </a:ln>
                          <a:solidFill>
                            <a:srgbClr val="333333"/>
                          </a:solidFill>
                          <a:effectLst/>
                          <a:latin typeface="Calibri Light"/>
                          <a:ea typeface="+mn-ea"/>
                          <a:cs typeface="Arial" charset="0"/>
                        </a:rPr>
                        <a:t>sa</a:t>
                      </a:r>
                      <a:r>
                        <a:rPr kumimoji="0" lang="de-DE" sz="2000" b="0" i="0" u="none" strike="noStrike" kern="1200" cap="none" normalizeH="0" baseline="0" dirty="0">
                          <a:ln>
                            <a:noFill/>
                          </a:ln>
                          <a:solidFill>
                            <a:srgbClr val="333333"/>
                          </a:solidFill>
                          <a:effectLst/>
                          <a:latin typeface="Calibri Light"/>
                          <a:ea typeface="+mn-ea"/>
                          <a:cs typeface="Arial" charset="0"/>
                        </a:rPr>
                        <a:t> </a:t>
                      </a:r>
                      <a:r>
                        <a:rPr kumimoji="0" lang="de-DE" sz="2000" b="0" i="0" u="none" strike="noStrike" kern="1200" cap="none" normalizeH="0" baseline="0" dirty="0" err="1">
                          <a:ln>
                            <a:noFill/>
                          </a:ln>
                          <a:solidFill>
                            <a:srgbClr val="333333"/>
                          </a:solidFill>
                          <a:effectLst/>
                          <a:latin typeface="Calibri Light"/>
                          <a:ea typeface="+mn-ea"/>
                          <a:cs typeface="Arial" charset="0"/>
                        </a:rPr>
                        <a:t>ocem</a:t>
                      </a:r>
                      <a:r>
                        <a:rPr kumimoji="0" lang="de-DE" sz="2000" b="0" i="0" u="none" strike="noStrike" kern="1200" cap="none" normalizeH="0" baseline="0" dirty="0">
                          <a:ln>
                            <a:noFill/>
                          </a:ln>
                          <a:solidFill>
                            <a:srgbClr val="333333"/>
                          </a:solidFill>
                          <a:effectLst/>
                          <a:latin typeface="Calibri Light"/>
                          <a:ea typeface="+mn-ea"/>
                          <a:cs typeface="Arial" charset="0"/>
                        </a:rPr>
                        <a:t> </a:t>
                      </a:r>
                      <a:r>
                        <a:rPr kumimoji="0" lang="de-DE" sz="2000" b="0" i="0" u="none" strike="noStrike" kern="1200" cap="none" normalizeH="0" baseline="0" dirty="0" err="1">
                          <a:ln>
                            <a:noFill/>
                          </a:ln>
                          <a:solidFill>
                            <a:srgbClr val="333333"/>
                          </a:solidFill>
                          <a:effectLst/>
                          <a:latin typeface="Calibri Light"/>
                          <a:ea typeface="+mn-ea"/>
                          <a:cs typeface="Arial" charset="0"/>
                        </a:rPr>
                        <a:t>koji</a:t>
                      </a:r>
                      <a:r>
                        <a:rPr kumimoji="0" lang="de-DE" sz="2000" b="0" i="0" u="none" strike="noStrike" kern="1200" cap="none" normalizeH="0" baseline="0" dirty="0">
                          <a:ln>
                            <a:noFill/>
                          </a:ln>
                          <a:solidFill>
                            <a:srgbClr val="333333"/>
                          </a:solidFill>
                          <a:effectLst/>
                          <a:latin typeface="Calibri Light"/>
                          <a:ea typeface="+mn-ea"/>
                          <a:cs typeface="Arial" charset="0"/>
                        </a:rPr>
                        <a:t> </a:t>
                      </a:r>
                      <a:r>
                        <a:rPr kumimoji="0" lang="de-DE" sz="2000" b="0" i="0" u="none" strike="noStrike" kern="1200" cap="none" normalizeH="0" baseline="0" dirty="0" err="1">
                          <a:ln>
                            <a:noFill/>
                          </a:ln>
                          <a:solidFill>
                            <a:srgbClr val="333333"/>
                          </a:solidFill>
                          <a:effectLst/>
                          <a:latin typeface="Calibri Light"/>
                          <a:ea typeface="+mn-ea"/>
                          <a:cs typeface="Arial" charset="0"/>
                        </a:rPr>
                        <a:t>joj</a:t>
                      </a:r>
                      <a:r>
                        <a:rPr kumimoji="0" lang="de-DE" sz="2000" b="0" i="0" u="none" strike="noStrike" kern="1200" cap="none" normalizeH="0" baseline="0" dirty="0">
                          <a:ln>
                            <a:noFill/>
                          </a:ln>
                          <a:solidFill>
                            <a:srgbClr val="333333"/>
                          </a:solidFill>
                          <a:effectLst/>
                          <a:latin typeface="Calibri Light"/>
                          <a:ea typeface="+mn-ea"/>
                          <a:cs typeface="Arial" charset="0"/>
                        </a:rPr>
                        <a:t> je </a:t>
                      </a:r>
                      <a:r>
                        <a:rPr kumimoji="0" lang="de-DE" sz="2000" b="0" i="0" u="none" strike="noStrike" kern="1200" cap="none" normalizeH="0" baseline="0" dirty="0" err="1">
                          <a:ln>
                            <a:noFill/>
                          </a:ln>
                          <a:solidFill>
                            <a:srgbClr val="333333"/>
                          </a:solidFill>
                          <a:effectLst/>
                          <a:latin typeface="Calibri Light"/>
                          <a:ea typeface="+mn-ea"/>
                          <a:cs typeface="Arial" charset="0"/>
                        </a:rPr>
                        <a:t>sprečavao</a:t>
                      </a:r>
                      <a:r>
                        <a:rPr kumimoji="0" lang="de-DE" sz="2000" b="0" i="0" u="none" strike="noStrike" kern="1200" cap="none" normalizeH="0" baseline="0" dirty="0">
                          <a:ln>
                            <a:noFill/>
                          </a:ln>
                          <a:solidFill>
                            <a:srgbClr val="333333"/>
                          </a:solidFill>
                          <a:effectLst/>
                          <a:latin typeface="Calibri Light"/>
                          <a:ea typeface="+mn-ea"/>
                          <a:cs typeface="Arial" charset="0"/>
                        </a:rPr>
                        <a:t> </a:t>
                      </a:r>
                      <a:r>
                        <a:rPr kumimoji="0" lang="de-DE" sz="2000" b="0" i="0" u="none" strike="noStrike" kern="1200" cap="none" normalizeH="0" baseline="0" dirty="0" err="1">
                          <a:ln>
                            <a:noFill/>
                          </a:ln>
                          <a:solidFill>
                            <a:srgbClr val="333333"/>
                          </a:solidFill>
                          <a:effectLst/>
                          <a:latin typeface="Calibri Light"/>
                          <a:ea typeface="+mn-ea"/>
                          <a:cs typeface="Arial" charset="0"/>
                        </a:rPr>
                        <a:t>pristup</a:t>
                      </a:r>
                      <a:r>
                        <a:rPr kumimoji="0" lang="de-DE" sz="2000" b="0" i="0" u="none" strike="noStrike" kern="1200" cap="none" normalizeH="0" baseline="0" dirty="0">
                          <a:ln>
                            <a:noFill/>
                          </a:ln>
                          <a:solidFill>
                            <a:srgbClr val="333333"/>
                          </a:solidFill>
                          <a:effectLst/>
                          <a:latin typeface="Calibri Light"/>
                          <a:ea typeface="+mn-ea"/>
                          <a:cs typeface="Arial" charset="0"/>
                        </a:rPr>
                        <a:t> </a:t>
                      </a:r>
                      <a:r>
                        <a:rPr kumimoji="0" lang="de-DE" sz="2000" b="0" i="0" u="none" strike="noStrike" kern="1200" cap="none" normalizeH="0" baseline="0" dirty="0" err="1">
                          <a:ln>
                            <a:noFill/>
                          </a:ln>
                          <a:solidFill>
                            <a:srgbClr val="333333"/>
                          </a:solidFill>
                          <a:effectLst/>
                          <a:latin typeface="Calibri Light"/>
                          <a:ea typeface="+mn-ea"/>
                          <a:cs typeface="Arial" charset="0"/>
                        </a:rPr>
                        <a:t>sredstvima</a:t>
                      </a:r>
                      <a:r>
                        <a:rPr kumimoji="0" lang="de-DE" sz="2000" b="0" i="0" u="none" strike="noStrike" kern="1200" cap="none" normalizeH="0" baseline="0" dirty="0">
                          <a:ln>
                            <a:noFill/>
                          </a:ln>
                          <a:solidFill>
                            <a:srgbClr val="333333"/>
                          </a:solidFill>
                          <a:effectLst/>
                          <a:latin typeface="Calibri Light"/>
                          <a:ea typeface="+mn-ea"/>
                          <a:cs typeface="Arial" charset="0"/>
                        </a:rPr>
                        <a:t>. </a:t>
                      </a:r>
                      <a:r>
                        <a:rPr kumimoji="0" lang="de-DE" sz="2000" b="0" i="0" u="none" strike="noStrike" kern="1200" cap="none" normalizeH="0" baseline="0" dirty="0" err="1">
                          <a:ln>
                            <a:noFill/>
                          </a:ln>
                          <a:solidFill>
                            <a:srgbClr val="333333"/>
                          </a:solidFill>
                          <a:effectLst/>
                          <a:latin typeface="Calibri Light"/>
                          <a:ea typeface="+mn-ea"/>
                          <a:cs typeface="Arial" charset="0"/>
                        </a:rPr>
                        <a:t>Njeno</a:t>
                      </a:r>
                      <a:r>
                        <a:rPr kumimoji="0" lang="de-DE" sz="2000" b="0" i="0" u="none" strike="noStrike" kern="1200" cap="none" normalizeH="0" baseline="0" dirty="0">
                          <a:ln>
                            <a:noFill/>
                          </a:ln>
                          <a:solidFill>
                            <a:srgbClr val="333333"/>
                          </a:solidFill>
                          <a:effectLst/>
                          <a:latin typeface="Calibri Light"/>
                          <a:ea typeface="+mn-ea"/>
                          <a:cs typeface="Arial" charset="0"/>
                        </a:rPr>
                        <a:t> </a:t>
                      </a:r>
                      <a:r>
                        <a:rPr kumimoji="0" lang="de-DE" sz="2000" b="0" i="0" u="none" strike="noStrike" kern="1200" cap="none" normalizeH="0" baseline="0" dirty="0" err="1">
                          <a:ln>
                            <a:noFill/>
                          </a:ln>
                          <a:solidFill>
                            <a:srgbClr val="333333"/>
                          </a:solidFill>
                          <a:effectLst/>
                          <a:latin typeface="Calibri Light"/>
                          <a:ea typeface="+mn-ea"/>
                          <a:cs typeface="Arial" charset="0"/>
                        </a:rPr>
                        <a:t>samopouzdanje</a:t>
                      </a:r>
                      <a:r>
                        <a:rPr kumimoji="0" lang="de-DE" sz="2000" b="0" i="0" u="none" strike="noStrike" kern="1200" cap="none" normalizeH="0" baseline="0" dirty="0">
                          <a:ln>
                            <a:noFill/>
                          </a:ln>
                          <a:solidFill>
                            <a:srgbClr val="333333"/>
                          </a:solidFill>
                          <a:effectLst/>
                          <a:latin typeface="Calibri Light"/>
                          <a:ea typeface="+mn-ea"/>
                          <a:cs typeface="Arial" charset="0"/>
                        </a:rPr>
                        <a:t> je </a:t>
                      </a:r>
                      <a:r>
                        <a:rPr kumimoji="0" lang="de-DE" sz="2000" b="0" i="0" u="none" strike="noStrike" kern="1200" cap="none" normalizeH="0" baseline="0" dirty="0" err="1">
                          <a:ln>
                            <a:noFill/>
                          </a:ln>
                          <a:solidFill>
                            <a:srgbClr val="333333"/>
                          </a:solidFill>
                          <a:effectLst/>
                          <a:latin typeface="Calibri Light"/>
                          <a:ea typeface="+mn-ea"/>
                          <a:cs typeface="Arial" charset="0"/>
                        </a:rPr>
                        <a:t>navelo</a:t>
                      </a:r>
                      <a:r>
                        <a:rPr kumimoji="0" lang="de-DE" sz="2000" b="0" i="0" u="none" strike="noStrike" kern="1200" cap="none" normalizeH="0" baseline="0" dirty="0">
                          <a:ln>
                            <a:noFill/>
                          </a:ln>
                          <a:solidFill>
                            <a:srgbClr val="333333"/>
                          </a:solidFill>
                          <a:effectLst/>
                          <a:latin typeface="Calibri Light"/>
                          <a:ea typeface="+mn-ea"/>
                          <a:cs typeface="Arial" charset="0"/>
                        </a:rPr>
                        <a:t>  </a:t>
                      </a:r>
                      <a:r>
                        <a:rPr kumimoji="0" lang="de-DE" sz="2000" b="0" i="0" u="none" strike="noStrike" kern="1200" cap="none" normalizeH="0" baseline="0" dirty="0" err="1">
                          <a:ln>
                            <a:noFill/>
                          </a:ln>
                          <a:solidFill>
                            <a:srgbClr val="333333"/>
                          </a:solidFill>
                          <a:effectLst/>
                          <a:latin typeface="Calibri Light"/>
                          <a:ea typeface="+mn-ea"/>
                          <a:cs typeface="Arial" charset="0"/>
                        </a:rPr>
                        <a:t>prijatelje</a:t>
                      </a:r>
                      <a:r>
                        <a:rPr kumimoji="0" lang="de-DE" sz="2000" b="0" i="0" u="none" strike="noStrike" kern="1200" cap="none" normalizeH="0" baseline="0" dirty="0">
                          <a:ln>
                            <a:noFill/>
                          </a:ln>
                          <a:solidFill>
                            <a:srgbClr val="333333"/>
                          </a:solidFill>
                          <a:effectLst/>
                          <a:latin typeface="Calibri Light"/>
                          <a:ea typeface="+mn-ea"/>
                          <a:cs typeface="Arial" charset="0"/>
                        </a:rPr>
                        <a:t> i </a:t>
                      </a:r>
                      <a:r>
                        <a:rPr kumimoji="0" lang="de-DE" sz="2000" b="0" i="0" u="none" strike="noStrike" kern="1200" cap="none" normalizeH="0" baseline="0" dirty="0" err="1">
                          <a:ln>
                            <a:noFill/>
                          </a:ln>
                          <a:solidFill>
                            <a:srgbClr val="333333"/>
                          </a:solidFill>
                          <a:effectLst/>
                          <a:latin typeface="Calibri Light"/>
                          <a:ea typeface="+mn-ea"/>
                          <a:cs typeface="Arial" charset="0"/>
                        </a:rPr>
                        <a:t>poslovne</a:t>
                      </a:r>
                      <a:r>
                        <a:rPr kumimoji="0" lang="de-DE" sz="2000" b="0" i="0" u="none" strike="noStrike" kern="1200" cap="none" normalizeH="0" baseline="0" dirty="0">
                          <a:ln>
                            <a:noFill/>
                          </a:ln>
                          <a:solidFill>
                            <a:srgbClr val="333333"/>
                          </a:solidFill>
                          <a:effectLst/>
                          <a:latin typeface="Calibri Light"/>
                          <a:ea typeface="+mn-ea"/>
                          <a:cs typeface="Arial" charset="0"/>
                        </a:rPr>
                        <a:t> </a:t>
                      </a:r>
                      <a:r>
                        <a:rPr kumimoji="0" lang="de-DE" sz="2000" b="0" i="0" u="none" strike="noStrike" kern="1200" cap="none" normalizeH="0" baseline="0" dirty="0" err="1">
                          <a:ln>
                            <a:noFill/>
                          </a:ln>
                          <a:solidFill>
                            <a:srgbClr val="333333"/>
                          </a:solidFill>
                          <a:effectLst/>
                          <a:latin typeface="Calibri Light"/>
                          <a:ea typeface="+mn-ea"/>
                          <a:cs typeface="Arial" charset="0"/>
                        </a:rPr>
                        <a:t>partnere</a:t>
                      </a:r>
                      <a:r>
                        <a:rPr kumimoji="0" lang="de-DE" sz="2000" b="0" i="0" u="none" strike="noStrike" kern="1200" cap="none" normalizeH="0" baseline="0" dirty="0">
                          <a:ln>
                            <a:noFill/>
                          </a:ln>
                          <a:solidFill>
                            <a:srgbClr val="333333"/>
                          </a:solidFill>
                          <a:effectLst/>
                          <a:latin typeface="Calibri Light"/>
                          <a:ea typeface="+mn-ea"/>
                          <a:cs typeface="Arial" charset="0"/>
                        </a:rPr>
                        <a:t> da </a:t>
                      </a:r>
                      <a:r>
                        <a:rPr kumimoji="0" lang="de-DE" sz="2000" b="0" i="0" u="none" strike="noStrike" kern="1200" cap="none" normalizeH="0" baseline="0" dirty="0" err="1">
                          <a:ln>
                            <a:noFill/>
                          </a:ln>
                          <a:solidFill>
                            <a:srgbClr val="333333"/>
                          </a:solidFill>
                          <a:effectLst/>
                          <a:latin typeface="Calibri Light"/>
                          <a:ea typeface="+mn-ea"/>
                          <a:cs typeface="Arial" charset="0"/>
                        </a:rPr>
                        <a:t>joj</a:t>
                      </a:r>
                      <a:r>
                        <a:rPr kumimoji="0" lang="de-DE" sz="2000" b="0" i="0" u="none" strike="noStrike" kern="1200" cap="none" normalizeH="0" baseline="0" dirty="0">
                          <a:ln>
                            <a:noFill/>
                          </a:ln>
                          <a:solidFill>
                            <a:srgbClr val="333333"/>
                          </a:solidFill>
                          <a:effectLst/>
                          <a:latin typeface="Calibri Light"/>
                          <a:ea typeface="+mn-ea"/>
                          <a:cs typeface="Arial" charset="0"/>
                        </a:rPr>
                        <a:t> </a:t>
                      </a:r>
                      <a:r>
                        <a:rPr kumimoji="0" lang="de-DE" sz="2000" b="0" i="0" u="none" strike="noStrike" kern="1200" cap="none" normalizeH="0" baseline="0" dirty="0" err="1">
                          <a:ln>
                            <a:noFill/>
                          </a:ln>
                          <a:solidFill>
                            <a:srgbClr val="333333"/>
                          </a:solidFill>
                          <a:effectLst/>
                          <a:latin typeface="Calibri Light"/>
                          <a:ea typeface="+mn-ea"/>
                          <a:cs typeface="Arial" charset="0"/>
                        </a:rPr>
                        <a:t>slijepo</a:t>
                      </a:r>
                      <a:r>
                        <a:rPr kumimoji="0" lang="de-DE" sz="2000" b="0" i="0" u="none" strike="noStrike" kern="1200" cap="none" normalizeH="0" baseline="0" dirty="0">
                          <a:ln>
                            <a:noFill/>
                          </a:ln>
                          <a:solidFill>
                            <a:srgbClr val="333333"/>
                          </a:solidFill>
                          <a:effectLst/>
                          <a:latin typeface="Calibri Light"/>
                          <a:ea typeface="+mn-ea"/>
                          <a:cs typeface="Arial" charset="0"/>
                        </a:rPr>
                        <a:t> </a:t>
                      </a:r>
                      <a:r>
                        <a:rPr kumimoji="0" lang="de-DE" sz="2000" b="0" i="0" u="none" strike="noStrike" kern="1200" cap="none" normalizeH="0" baseline="0" dirty="0" err="1">
                          <a:ln>
                            <a:noFill/>
                          </a:ln>
                          <a:solidFill>
                            <a:srgbClr val="333333"/>
                          </a:solidFill>
                          <a:effectLst/>
                          <a:latin typeface="Calibri Light"/>
                          <a:ea typeface="+mn-ea"/>
                          <a:cs typeface="Arial" charset="0"/>
                        </a:rPr>
                        <a:t>vjeruju</a:t>
                      </a:r>
                      <a:r>
                        <a:rPr kumimoji="0" lang="de-DE" sz="2000" b="0" i="0" u="none" strike="noStrike" kern="1200" cap="none" normalizeH="0" baseline="0" dirty="0">
                          <a:ln>
                            <a:noFill/>
                          </a:ln>
                          <a:solidFill>
                            <a:srgbClr val="333333"/>
                          </a:solidFill>
                          <a:effectLst/>
                          <a:latin typeface="Calibri Light"/>
                          <a:ea typeface="+mn-ea"/>
                          <a:cs typeface="Arial" charset="0"/>
                        </a:rPr>
                        <a:t>. Tek </a:t>
                      </a:r>
                      <a:r>
                        <a:rPr kumimoji="0" lang="de-DE" sz="2000" b="0" i="0" u="none" strike="noStrike" kern="1200" cap="none" normalizeH="0" baseline="0" dirty="0" err="1">
                          <a:ln>
                            <a:noFill/>
                          </a:ln>
                          <a:solidFill>
                            <a:srgbClr val="333333"/>
                          </a:solidFill>
                          <a:effectLst/>
                          <a:latin typeface="Calibri Light"/>
                          <a:ea typeface="+mn-ea"/>
                          <a:cs typeface="Arial" charset="0"/>
                        </a:rPr>
                        <a:t>kada</a:t>
                      </a:r>
                      <a:r>
                        <a:rPr kumimoji="0" lang="de-DE" sz="2000" b="0" i="0" u="none" strike="noStrike" kern="1200" cap="none" normalizeH="0" baseline="0" dirty="0">
                          <a:ln>
                            <a:noFill/>
                          </a:ln>
                          <a:solidFill>
                            <a:srgbClr val="333333"/>
                          </a:solidFill>
                          <a:effectLst/>
                          <a:latin typeface="Calibri Light"/>
                          <a:ea typeface="+mn-ea"/>
                          <a:cs typeface="Arial" charset="0"/>
                        </a:rPr>
                        <a:t> </a:t>
                      </a:r>
                      <a:r>
                        <a:rPr kumimoji="0" lang="de-DE" sz="2000" b="0" i="0" u="none" strike="noStrike" kern="1200" cap="none" normalizeH="0" baseline="0" dirty="0" err="1">
                          <a:ln>
                            <a:noFill/>
                          </a:ln>
                          <a:solidFill>
                            <a:srgbClr val="333333"/>
                          </a:solidFill>
                          <a:effectLst/>
                          <a:latin typeface="Calibri Light"/>
                          <a:ea typeface="+mn-ea"/>
                          <a:cs typeface="Arial" charset="0"/>
                        </a:rPr>
                        <a:t>su</a:t>
                      </a:r>
                      <a:r>
                        <a:rPr kumimoji="0" lang="de-DE" sz="2000" b="0" i="0" u="none" strike="noStrike" kern="1200" cap="none" normalizeH="0" baseline="0" dirty="0">
                          <a:ln>
                            <a:noFill/>
                          </a:ln>
                          <a:solidFill>
                            <a:srgbClr val="333333"/>
                          </a:solidFill>
                          <a:effectLst/>
                          <a:latin typeface="Calibri Light"/>
                          <a:ea typeface="+mn-ea"/>
                          <a:cs typeface="Arial" charset="0"/>
                        </a:rPr>
                        <a:t> </a:t>
                      </a:r>
                      <a:r>
                        <a:rPr kumimoji="0" lang="de-DE" sz="2000" b="0" i="0" u="none" strike="noStrike" kern="1200" cap="none" normalizeH="0" baseline="0" dirty="0" err="1">
                          <a:ln>
                            <a:noFill/>
                          </a:ln>
                          <a:solidFill>
                            <a:srgbClr val="333333"/>
                          </a:solidFill>
                          <a:effectLst/>
                          <a:latin typeface="Calibri Light"/>
                          <a:ea typeface="+mn-ea"/>
                          <a:cs typeface="Arial" charset="0"/>
                        </a:rPr>
                        <a:t>neplaćeni</a:t>
                      </a:r>
                      <a:r>
                        <a:rPr kumimoji="0" lang="de-DE" sz="2000" b="0" i="0" u="none" strike="noStrike" kern="1200" cap="none" normalizeH="0" baseline="0" dirty="0">
                          <a:ln>
                            <a:noFill/>
                          </a:ln>
                          <a:solidFill>
                            <a:srgbClr val="333333"/>
                          </a:solidFill>
                          <a:effectLst/>
                          <a:latin typeface="Calibri Light"/>
                          <a:ea typeface="+mn-ea"/>
                          <a:cs typeface="Arial" charset="0"/>
                        </a:rPr>
                        <a:t> </a:t>
                      </a:r>
                      <a:r>
                        <a:rPr kumimoji="0" lang="de-DE" sz="2000" b="0" i="0" u="none" strike="noStrike" kern="1200" cap="none" normalizeH="0" baseline="0" dirty="0" err="1">
                          <a:ln>
                            <a:noFill/>
                          </a:ln>
                          <a:solidFill>
                            <a:srgbClr val="333333"/>
                          </a:solidFill>
                          <a:effectLst/>
                          <a:latin typeface="Calibri Light"/>
                          <a:ea typeface="+mn-ea"/>
                          <a:cs typeface="Arial" charset="0"/>
                        </a:rPr>
                        <a:t>računi</a:t>
                      </a:r>
                      <a:r>
                        <a:rPr kumimoji="0" lang="de-DE" sz="2000" b="0" i="0" u="none" strike="noStrike" kern="1200" cap="none" normalizeH="0" baseline="0" dirty="0">
                          <a:ln>
                            <a:noFill/>
                          </a:ln>
                          <a:solidFill>
                            <a:srgbClr val="333333"/>
                          </a:solidFill>
                          <a:effectLst/>
                          <a:latin typeface="Calibri Light"/>
                          <a:ea typeface="+mn-ea"/>
                          <a:cs typeface="Arial" charset="0"/>
                        </a:rPr>
                        <a:t> </a:t>
                      </a:r>
                      <a:r>
                        <a:rPr kumimoji="0" lang="de-DE" sz="2000" b="0" i="0" u="none" strike="noStrike" kern="1200" cap="none" normalizeH="0" baseline="0" dirty="0" err="1">
                          <a:ln>
                            <a:noFill/>
                          </a:ln>
                          <a:solidFill>
                            <a:srgbClr val="333333"/>
                          </a:solidFill>
                          <a:effectLst/>
                          <a:latin typeface="Calibri Light"/>
                          <a:ea typeface="+mn-ea"/>
                          <a:cs typeface="Arial" charset="0"/>
                        </a:rPr>
                        <a:t>počeli</a:t>
                      </a:r>
                      <a:r>
                        <a:rPr kumimoji="0" lang="de-DE" sz="2000" b="0" i="0" u="none" strike="noStrike" kern="1200" cap="none" normalizeH="0" baseline="0" dirty="0">
                          <a:ln>
                            <a:noFill/>
                          </a:ln>
                          <a:solidFill>
                            <a:srgbClr val="333333"/>
                          </a:solidFill>
                          <a:effectLst/>
                          <a:latin typeface="Calibri Light"/>
                          <a:ea typeface="+mn-ea"/>
                          <a:cs typeface="Arial" charset="0"/>
                        </a:rPr>
                        <a:t> da se </a:t>
                      </a:r>
                      <a:r>
                        <a:rPr kumimoji="0" lang="de-DE" sz="2000" b="0" i="0" u="none" strike="noStrike" kern="1200" cap="none" normalizeH="0" baseline="0" dirty="0" err="1">
                          <a:ln>
                            <a:noFill/>
                          </a:ln>
                          <a:solidFill>
                            <a:srgbClr val="333333"/>
                          </a:solidFill>
                          <a:effectLst/>
                          <a:latin typeface="Calibri Light"/>
                          <a:ea typeface="+mn-ea"/>
                          <a:cs typeface="Arial" charset="0"/>
                        </a:rPr>
                        <a:t>gomilaju</a:t>
                      </a:r>
                      <a:r>
                        <a:rPr kumimoji="0" lang="de-DE" sz="2000" b="0" i="0" u="none" strike="noStrike" kern="1200" cap="none" normalizeH="0" baseline="0" dirty="0">
                          <a:ln>
                            <a:noFill/>
                          </a:ln>
                          <a:solidFill>
                            <a:srgbClr val="333333"/>
                          </a:solidFill>
                          <a:effectLst/>
                          <a:latin typeface="Calibri Light"/>
                          <a:ea typeface="+mn-ea"/>
                          <a:cs typeface="Arial" charset="0"/>
                        </a:rPr>
                        <a:t>, Sorokin je </a:t>
                      </a:r>
                      <a:r>
                        <a:rPr kumimoji="0" lang="de-DE" sz="2000" b="0" i="0" u="none" strike="noStrike" kern="1200" cap="none" normalizeH="0" baseline="0" dirty="0" err="1">
                          <a:ln>
                            <a:noFill/>
                          </a:ln>
                          <a:solidFill>
                            <a:srgbClr val="333333"/>
                          </a:solidFill>
                          <a:effectLst/>
                          <a:latin typeface="Calibri Light"/>
                          <a:ea typeface="+mn-ea"/>
                          <a:cs typeface="Arial" charset="0"/>
                        </a:rPr>
                        <a:t>optužena</a:t>
                      </a:r>
                      <a:r>
                        <a:rPr kumimoji="0" lang="de-DE" sz="2000" b="0" i="0" u="none" strike="noStrike" kern="1200" cap="none" normalizeH="0" baseline="0" dirty="0">
                          <a:ln>
                            <a:noFill/>
                          </a:ln>
                          <a:solidFill>
                            <a:srgbClr val="333333"/>
                          </a:solidFill>
                          <a:effectLst/>
                          <a:latin typeface="Calibri Light"/>
                          <a:ea typeface="+mn-ea"/>
                          <a:cs typeface="Arial" charset="0"/>
                        </a:rPr>
                        <a:t> i </a:t>
                      </a:r>
                      <a:r>
                        <a:rPr kumimoji="0" lang="de-DE" sz="2000" b="0" i="0" u="none" strike="noStrike" kern="1200" cap="none" normalizeH="0" baseline="0" dirty="0" err="1">
                          <a:ln>
                            <a:noFill/>
                          </a:ln>
                          <a:solidFill>
                            <a:srgbClr val="333333"/>
                          </a:solidFill>
                          <a:effectLst/>
                          <a:latin typeface="Calibri Light"/>
                          <a:ea typeface="+mn-ea"/>
                          <a:cs typeface="Arial" charset="0"/>
                        </a:rPr>
                        <a:t>osuđena</a:t>
                      </a:r>
                      <a:r>
                        <a:rPr kumimoji="0" lang="de-DE" sz="2000" b="0" i="0" u="none" strike="noStrike" kern="1200" cap="none" normalizeH="0" baseline="0" dirty="0">
                          <a:ln>
                            <a:noFill/>
                          </a:ln>
                          <a:solidFill>
                            <a:srgbClr val="333333"/>
                          </a:solidFill>
                          <a:effectLst/>
                          <a:latin typeface="Calibri Light"/>
                          <a:ea typeface="+mn-ea"/>
                          <a:cs typeface="Arial" charset="0"/>
                        </a:rPr>
                        <a:t> </a:t>
                      </a:r>
                      <a:r>
                        <a:rPr kumimoji="0" lang="de-DE" sz="2000" b="0" i="0" u="none" strike="noStrike" kern="1200" cap="none" normalizeH="0" baseline="0" dirty="0" err="1">
                          <a:ln>
                            <a:noFill/>
                          </a:ln>
                          <a:solidFill>
                            <a:srgbClr val="333333"/>
                          </a:solidFill>
                          <a:effectLst/>
                          <a:latin typeface="Calibri Light"/>
                          <a:ea typeface="+mn-ea"/>
                          <a:cs typeface="Arial" charset="0"/>
                        </a:rPr>
                        <a:t>za</a:t>
                      </a:r>
                      <a:r>
                        <a:rPr kumimoji="0" lang="de-DE" sz="2000" b="0" i="0" u="none" strike="noStrike" kern="1200" cap="none" normalizeH="0" baseline="0" dirty="0">
                          <a:ln>
                            <a:noFill/>
                          </a:ln>
                          <a:solidFill>
                            <a:srgbClr val="333333"/>
                          </a:solidFill>
                          <a:effectLst/>
                          <a:latin typeface="Calibri Light"/>
                          <a:ea typeface="+mn-ea"/>
                          <a:cs typeface="Arial" charset="0"/>
                        </a:rPr>
                        <a:t> </a:t>
                      </a:r>
                      <a:r>
                        <a:rPr kumimoji="0" lang="de-DE" sz="2000" b="0" i="0" u="none" strike="noStrike" kern="1200" cap="none" normalizeH="0" baseline="0" dirty="0" err="1">
                          <a:ln>
                            <a:noFill/>
                          </a:ln>
                          <a:solidFill>
                            <a:srgbClr val="333333"/>
                          </a:solidFill>
                          <a:effectLst/>
                          <a:latin typeface="Calibri Light"/>
                          <a:ea typeface="+mn-ea"/>
                          <a:cs typeface="Arial" charset="0"/>
                        </a:rPr>
                        <a:t>krađu</a:t>
                      </a:r>
                      <a:r>
                        <a:rPr kumimoji="0" lang="de-DE" sz="2000" b="0" i="0" u="none" strike="noStrike" kern="1200" cap="none" normalizeH="0" baseline="0" dirty="0">
                          <a:ln>
                            <a:noFill/>
                          </a:ln>
                          <a:solidFill>
                            <a:srgbClr val="333333"/>
                          </a:solidFill>
                          <a:effectLst/>
                          <a:latin typeface="Calibri Light"/>
                          <a:ea typeface="+mn-ea"/>
                          <a:cs typeface="Arial" charset="0"/>
                        </a:rPr>
                        <a:t> i </a:t>
                      </a:r>
                      <a:r>
                        <a:rPr kumimoji="0" lang="de-DE" sz="2000" b="0" i="0" u="none" strike="noStrike" kern="1200" cap="none" normalizeH="0" baseline="0" dirty="0" err="1">
                          <a:ln>
                            <a:noFill/>
                          </a:ln>
                          <a:solidFill>
                            <a:srgbClr val="333333"/>
                          </a:solidFill>
                          <a:effectLst/>
                          <a:latin typeface="Calibri Light"/>
                          <a:ea typeface="+mn-ea"/>
                          <a:cs typeface="Arial" charset="0"/>
                        </a:rPr>
                        <a:t>prevaru</a:t>
                      </a:r>
                      <a:r>
                        <a:rPr kumimoji="0" lang="de-DE" sz="2000" b="0" i="0" u="none" strike="noStrike" kern="1200" cap="none" normalizeH="0" baseline="0" dirty="0">
                          <a:ln>
                            <a:noFill/>
                          </a:ln>
                          <a:solidFill>
                            <a:srgbClr val="333333"/>
                          </a:solidFill>
                          <a:effectLst/>
                          <a:latin typeface="Calibri Light"/>
                          <a:ea typeface="+mn-ea"/>
                          <a:cs typeface="Arial" charset="0"/>
                        </a:rPr>
                        <a:t>.</a:t>
                      </a:r>
                      <a:br>
                        <a:rPr kumimoji="0" lang="de-DE" sz="2000" b="0" i="0" u="none" strike="noStrike" kern="1200" cap="none" normalizeH="0" baseline="0" dirty="0">
                          <a:ln>
                            <a:noFill/>
                          </a:ln>
                          <a:solidFill>
                            <a:srgbClr val="333333"/>
                          </a:solidFill>
                          <a:effectLst/>
                          <a:latin typeface="Calibri Light"/>
                          <a:ea typeface="+mn-ea"/>
                          <a:cs typeface="Arial" charset="0"/>
                        </a:rPr>
                      </a:br>
                      <a:r>
                        <a:rPr kumimoji="0" lang="de-DE" sz="2000" b="0" i="0" u="none" strike="noStrike" kern="1200" cap="none" normalizeH="0" baseline="0" dirty="0" err="1">
                          <a:ln>
                            <a:noFill/>
                          </a:ln>
                          <a:solidFill>
                            <a:srgbClr val="333333"/>
                          </a:solidFill>
                          <a:effectLst/>
                          <a:latin typeface="Calibri Light"/>
                          <a:ea typeface="+mn-ea"/>
                          <a:cs typeface="Arial" charset="0"/>
                        </a:rPr>
                        <a:t>Zdrava</a:t>
                      </a:r>
                      <a:r>
                        <a:rPr kumimoji="0" lang="de-DE" sz="2000" b="0" i="0" u="none" strike="noStrike" kern="1200" cap="none" normalizeH="0" baseline="0" dirty="0">
                          <a:ln>
                            <a:noFill/>
                          </a:ln>
                          <a:solidFill>
                            <a:srgbClr val="333333"/>
                          </a:solidFill>
                          <a:effectLst/>
                          <a:latin typeface="Calibri Light"/>
                          <a:ea typeface="+mn-ea"/>
                          <a:cs typeface="Arial" charset="0"/>
                        </a:rPr>
                        <a:t> </a:t>
                      </a:r>
                      <a:r>
                        <a:rPr kumimoji="0" lang="de-DE" sz="2000" b="0" i="0" u="none" strike="noStrike" kern="1200" cap="none" normalizeH="0" baseline="0" dirty="0" err="1">
                          <a:ln>
                            <a:noFill/>
                          </a:ln>
                          <a:solidFill>
                            <a:srgbClr val="333333"/>
                          </a:solidFill>
                          <a:effectLst/>
                          <a:latin typeface="Calibri Light"/>
                          <a:ea typeface="+mn-ea"/>
                          <a:cs typeface="Arial" charset="0"/>
                        </a:rPr>
                        <a:t>količina</a:t>
                      </a:r>
                      <a:r>
                        <a:rPr kumimoji="0" lang="de-DE" sz="2000" b="0" i="0" u="none" strike="noStrike" kern="1200" cap="none" normalizeH="0" baseline="0" dirty="0">
                          <a:ln>
                            <a:noFill/>
                          </a:ln>
                          <a:solidFill>
                            <a:srgbClr val="333333"/>
                          </a:solidFill>
                          <a:effectLst/>
                          <a:latin typeface="Calibri Light"/>
                          <a:ea typeface="+mn-ea"/>
                          <a:cs typeface="Arial" charset="0"/>
                        </a:rPr>
                        <a:t> </a:t>
                      </a:r>
                      <a:r>
                        <a:rPr kumimoji="0" lang="de-DE" sz="2000" b="0" i="0" u="none" strike="noStrike" kern="1200" cap="none" normalizeH="0" baseline="0" dirty="0" err="1">
                          <a:ln>
                            <a:noFill/>
                          </a:ln>
                          <a:solidFill>
                            <a:srgbClr val="333333"/>
                          </a:solidFill>
                          <a:effectLst/>
                          <a:latin typeface="Calibri Light"/>
                          <a:ea typeface="+mn-ea"/>
                          <a:cs typeface="Arial" charset="0"/>
                        </a:rPr>
                        <a:t>skepticizma</a:t>
                      </a:r>
                      <a:r>
                        <a:rPr kumimoji="0" lang="de-DE" sz="2000" b="0" i="0" u="none" strike="noStrike" kern="1200" cap="none" normalizeH="0" baseline="0" dirty="0">
                          <a:ln>
                            <a:noFill/>
                          </a:ln>
                          <a:solidFill>
                            <a:srgbClr val="333333"/>
                          </a:solidFill>
                          <a:effectLst/>
                          <a:latin typeface="Calibri Light"/>
                          <a:ea typeface="+mn-ea"/>
                          <a:cs typeface="Arial" charset="0"/>
                        </a:rPr>
                        <a:t> </a:t>
                      </a:r>
                      <a:r>
                        <a:rPr kumimoji="0" lang="de-DE" sz="2000" b="0" i="0" u="none" strike="noStrike" kern="1200" cap="none" normalizeH="0" baseline="0" dirty="0" err="1">
                          <a:ln>
                            <a:noFill/>
                          </a:ln>
                          <a:solidFill>
                            <a:srgbClr val="333333"/>
                          </a:solidFill>
                          <a:effectLst/>
                          <a:latin typeface="Calibri Light"/>
                          <a:ea typeface="+mn-ea"/>
                          <a:cs typeface="Arial" charset="0"/>
                        </a:rPr>
                        <a:t>prema</a:t>
                      </a:r>
                      <a:r>
                        <a:rPr kumimoji="0" lang="de-DE" sz="2000" b="0" i="0" u="none" strike="noStrike" kern="1200" cap="none" normalizeH="0" baseline="0" dirty="0">
                          <a:ln>
                            <a:noFill/>
                          </a:ln>
                          <a:solidFill>
                            <a:srgbClr val="333333"/>
                          </a:solidFill>
                          <a:effectLst/>
                          <a:latin typeface="Calibri Light"/>
                          <a:ea typeface="+mn-ea"/>
                          <a:cs typeface="Arial" charset="0"/>
                        </a:rPr>
                        <a:t> </a:t>
                      </a:r>
                      <a:r>
                        <a:rPr kumimoji="0" lang="de-DE" sz="2000" b="0" i="0" u="none" strike="noStrike" kern="1200" cap="none" normalizeH="0" baseline="0" dirty="0" err="1">
                          <a:ln>
                            <a:noFill/>
                          </a:ln>
                          <a:solidFill>
                            <a:srgbClr val="333333"/>
                          </a:solidFill>
                          <a:effectLst/>
                          <a:latin typeface="Calibri Light"/>
                          <a:ea typeface="+mn-ea"/>
                          <a:cs typeface="Arial" charset="0"/>
                        </a:rPr>
                        <a:t>njenom</a:t>
                      </a:r>
                      <a:r>
                        <a:rPr kumimoji="0" lang="de-DE" sz="2000" b="0" i="0" u="none" strike="noStrike" kern="1200" cap="none" normalizeH="0" baseline="0" dirty="0">
                          <a:ln>
                            <a:noFill/>
                          </a:ln>
                          <a:solidFill>
                            <a:srgbClr val="333333"/>
                          </a:solidFill>
                          <a:effectLst/>
                          <a:latin typeface="Calibri Light"/>
                          <a:ea typeface="+mn-ea"/>
                          <a:cs typeface="Arial" charset="0"/>
                        </a:rPr>
                        <a:t> </a:t>
                      </a:r>
                      <a:r>
                        <a:rPr kumimoji="0" lang="de-DE" sz="2000" b="0" i="0" u="none" strike="noStrike" kern="1200" cap="none" normalizeH="0" baseline="0" dirty="0" err="1">
                          <a:ln>
                            <a:noFill/>
                          </a:ln>
                          <a:solidFill>
                            <a:srgbClr val="333333"/>
                          </a:solidFill>
                          <a:effectLst/>
                          <a:latin typeface="Calibri Light"/>
                          <a:ea typeface="+mn-ea"/>
                          <a:cs typeface="Arial" charset="0"/>
                        </a:rPr>
                        <a:t>identitetu</a:t>
                      </a:r>
                      <a:r>
                        <a:rPr kumimoji="0" lang="de-DE" sz="2000" b="0" i="0" u="none" strike="noStrike" kern="1200" cap="none" normalizeH="0" baseline="0" dirty="0">
                          <a:ln>
                            <a:noFill/>
                          </a:ln>
                          <a:solidFill>
                            <a:srgbClr val="333333"/>
                          </a:solidFill>
                          <a:effectLst/>
                          <a:latin typeface="Calibri Light"/>
                          <a:ea typeface="+mn-ea"/>
                          <a:cs typeface="Arial" charset="0"/>
                        </a:rPr>
                        <a:t>, </a:t>
                      </a:r>
                      <a:r>
                        <a:rPr kumimoji="0" lang="de-DE" sz="2000" b="0" i="0" u="none" strike="noStrike" kern="1200" cap="none" normalizeH="0" baseline="0" dirty="0" err="1">
                          <a:ln>
                            <a:noFill/>
                          </a:ln>
                          <a:solidFill>
                            <a:srgbClr val="333333"/>
                          </a:solidFill>
                          <a:effectLst/>
                          <a:latin typeface="Calibri Light"/>
                          <a:ea typeface="+mn-ea"/>
                          <a:cs typeface="Arial" charset="0"/>
                        </a:rPr>
                        <a:t>izjavama</a:t>
                      </a:r>
                      <a:r>
                        <a:rPr kumimoji="0" lang="de-DE" sz="2000" b="0" i="0" u="none" strike="noStrike" kern="1200" cap="none" normalizeH="0" baseline="0" dirty="0">
                          <a:ln>
                            <a:noFill/>
                          </a:ln>
                          <a:solidFill>
                            <a:srgbClr val="333333"/>
                          </a:solidFill>
                          <a:effectLst/>
                          <a:latin typeface="Calibri Light"/>
                          <a:ea typeface="+mn-ea"/>
                          <a:cs typeface="Arial" charset="0"/>
                        </a:rPr>
                        <a:t> i </a:t>
                      </a:r>
                      <a:r>
                        <a:rPr kumimoji="0" lang="de-DE" sz="2000" b="0" i="0" u="none" strike="noStrike" kern="1200" cap="none" normalizeH="0" baseline="0" dirty="0" err="1">
                          <a:ln>
                            <a:noFill/>
                          </a:ln>
                          <a:solidFill>
                            <a:srgbClr val="333333"/>
                          </a:solidFill>
                          <a:effectLst/>
                          <a:latin typeface="Calibri Light"/>
                          <a:ea typeface="+mn-ea"/>
                          <a:cs typeface="Arial" charset="0"/>
                        </a:rPr>
                        <a:t>sposobnosti</a:t>
                      </a:r>
                      <a:r>
                        <a:rPr kumimoji="0" lang="de-DE" sz="2000" b="0" i="0" u="none" strike="noStrike" kern="1200" cap="none" normalizeH="0" baseline="0" dirty="0">
                          <a:ln>
                            <a:noFill/>
                          </a:ln>
                          <a:solidFill>
                            <a:srgbClr val="333333"/>
                          </a:solidFill>
                          <a:effectLst/>
                          <a:latin typeface="Calibri Light"/>
                          <a:ea typeface="+mn-ea"/>
                          <a:cs typeface="Arial" charset="0"/>
                        </a:rPr>
                        <a:t> da </a:t>
                      </a:r>
                      <a:r>
                        <a:rPr kumimoji="0" lang="de-DE" sz="2000" b="0" i="0" u="none" strike="noStrike" kern="1200" cap="none" normalizeH="0" baseline="0" dirty="0" err="1">
                          <a:ln>
                            <a:noFill/>
                          </a:ln>
                          <a:solidFill>
                            <a:srgbClr val="333333"/>
                          </a:solidFill>
                          <a:effectLst/>
                          <a:latin typeface="Calibri Light"/>
                          <a:ea typeface="+mn-ea"/>
                          <a:cs typeface="Arial" charset="0"/>
                        </a:rPr>
                        <a:t>otplaćuje</a:t>
                      </a:r>
                      <a:r>
                        <a:rPr kumimoji="0" lang="de-DE" sz="2000" b="0" i="0" u="none" strike="noStrike" kern="1200" cap="none" normalizeH="0" baseline="0" dirty="0">
                          <a:ln>
                            <a:noFill/>
                          </a:ln>
                          <a:solidFill>
                            <a:srgbClr val="333333"/>
                          </a:solidFill>
                          <a:effectLst/>
                          <a:latin typeface="Calibri Light"/>
                          <a:ea typeface="+mn-ea"/>
                          <a:cs typeface="Arial" charset="0"/>
                        </a:rPr>
                        <a:t> </a:t>
                      </a:r>
                      <a:r>
                        <a:rPr kumimoji="0" lang="de-DE" sz="2000" b="0" i="0" u="none" strike="noStrike" kern="1200" cap="none" normalizeH="0" baseline="0" dirty="0" err="1">
                          <a:ln>
                            <a:noFill/>
                          </a:ln>
                          <a:solidFill>
                            <a:srgbClr val="333333"/>
                          </a:solidFill>
                          <a:effectLst/>
                          <a:latin typeface="Calibri Light"/>
                          <a:ea typeface="+mn-ea"/>
                          <a:cs typeface="Arial" charset="0"/>
                        </a:rPr>
                        <a:t>kredite</a:t>
                      </a:r>
                      <a:r>
                        <a:rPr kumimoji="0" lang="de-DE" sz="2000" b="0" i="0" u="none" strike="noStrike" kern="1200" cap="none" normalizeH="0" baseline="0" dirty="0">
                          <a:ln>
                            <a:noFill/>
                          </a:ln>
                          <a:solidFill>
                            <a:srgbClr val="333333"/>
                          </a:solidFill>
                          <a:effectLst/>
                          <a:latin typeface="Calibri Light"/>
                          <a:ea typeface="+mn-ea"/>
                          <a:cs typeface="Arial" charset="0"/>
                        </a:rPr>
                        <a:t> </a:t>
                      </a:r>
                      <a:r>
                        <a:rPr kumimoji="0" lang="de-DE" sz="2000" b="0" i="0" u="none" strike="noStrike" kern="1200" cap="none" normalizeH="0" baseline="0" dirty="0" err="1">
                          <a:ln>
                            <a:noFill/>
                          </a:ln>
                          <a:solidFill>
                            <a:srgbClr val="333333"/>
                          </a:solidFill>
                          <a:effectLst/>
                          <a:latin typeface="Calibri Light"/>
                          <a:ea typeface="+mn-ea"/>
                          <a:cs typeface="Arial" charset="0"/>
                        </a:rPr>
                        <a:t>možda</a:t>
                      </a:r>
                      <a:r>
                        <a:rPr kumimoji="0" lang="de-DE" sz="2000" b="0" i="0" u="none" strike="noStrike" kern="1200" cap="none" normalizeH="0" baseline="0" dirty="0">
                          <a:ln>
                            <a:noFill/>
                          </a:ln>
                          <a:solidFill>
                            <a:srgbClr val="333333"/>
                          </a:solidFill>
                          <a:effectLst/>
                          <a:latin typeface="Calibri Light"/>
                          <a:ea typeface="+mn-ea"/>
                          <a:cs typeface="Arial" charset="0"/>
                        </a:rPr>
                        <a:t> bi </a:t>
                      </a:r>
                      <a:r>
                        <a:rPr kumimoji="0" lang="de-DE" sz="2000" b="0" i="0" u="none" strike="noStrike" kern="1200" cap="none" normalizeH="0" baseline="0" dirty="0" err="1">
                          <a:ln>
                            <a:noFill/>
                          </a:ln>
                          <a:solidFill>
                            <a:srgbClr val="333333"/>
                          </a:solidFill>
                          <a:effectLst/>
                          <a:latin typeface="Calibri Light"/>
                          <a:ea typeface="+mn-ea"/>
                          <a:cs typeface="Arial" charset="0"/>
                        </a:rPr>
                        <a:t>ranije</a:t>
                      </a:r>
                      <a:r>
                        <a:rPr kumimoji="0" lang="de-DE" sz="2000" b="0" i="0" u="none" strike="noStrike" kern="1200" cap="none" normalizeH="0" baseline="0" dirty="0">
                          <a:ln>
                            <a:noFill/>
                          </a:ln>
                          <a:solidFill>
                            <a:srgbClr val="333333"/>
                          </a:solidFill>
                          <a:effectLst/>
                          <a:latin typeface="Calibri Light"/>
                          <a:ea typeface="+mn-ea"/>
                          <a:cs typeface="Arial" charset="0"/>
                        </a:rPr>
                        <a:t> </a:t>
                      </a:r>
                      <a:r>
                        <a:rPr kumimoji="0" lang="de-DE" sz="2000" b="0" i="0" u="none" strike="noStrike" kern="1200" cap="none" normalizeH="0" baseline="0" dirty="0" err="1">
                          <a:ln>
                            <a:noFill/>
                          </a:ln>
                          <a:solidFill>
                            <a:srgbClr val="333333"/>
                          </a:solidFill>
                          <a:effectLst/>
                          <a:latin typeface="Calibri Light"/>
                          <a:ea typeface="+mn-ea"/>
                          <a:cs typeface="Arial" charset="0"/>
                        </a:rPr>
                        <a:t>razotkrila</a:t>
                      </a:r>
                      <a:r>
                        <a:rPr kumimoji="0" lang="de-DE" sz="2000" b="0" i="0" u="none" strike="noStrike" kern="1200" cap="none" normalizeH="0" baseline="0" dirty="0">
                          <a:ln>
                            <a:noFill/>
                          </a:ln>
                          <a:solidFill>
                            <a:srgbClr val="333333"/>
                          </a:solidFill>
                          <a:effectLst/>
                          <a:latin typeface="Calibri Light"/>
                          <a:ea typeface="+mn-ea"/>
                          <a:cs typeface="Arial" charset="0"/>
                        </a:rPr>
                        <a:t> </a:t>
                      </a:r>
                      <a:r>
                        <a:rPr kumimoji="0" lang="de-DE" sz="2000" b="0" i="0" u="none" strike="noStrike" kern="1200" cap="none" normalizeH="0" baseline="0" dirty="0" err="1">
                          <a:ln>
                            <a:noFill/>
                          </a:ln>
                          <a:solidFill>
                            <a:srgbClr val="333333"/>
                          </a:solidFill>
                          <a:effectLst/>
                          <a:latin typeface="Calibri Light"/>
                          <a:ea typeface="+mn-ea"/>
                          <a:cs typeface="Arial" charset="0"/>
                        </a:rPr>
                        <a:t>njenu</a:t>
                      </a:r>
                      <a:r>
                        <a:rPr kumimoji="0" lang="de-DE" sz="2000" b="0" i="0" u="none" strike="noStrike" kern="1200" cap="none" normalizeH="0" baseline="0" dirty="0">
                          <a:ln>
                            <a:noFill/>
                          </a:ln>
                          <a:solidFill>
                            <a:srgbClr val="333333"/>
                          </a:solidFill>
                          <a:effectLst/>
                          <a:latin typeface="Calibri Light"/>
                          <a:ea typeface="+mn-ea"/>
                          <a:cs typeface="Arial" charset="0"/>
                        </a:rPr>
                        <a:t> </a:t>
                      </a:r>
                      <a:r>
                        <a:rPr kumimoji="0" lang="de-DE" sz="2000" b="0" i="0" u="none" strike="noStrike" kern="1200" cap="none" normalizeH="0" baseline="0" dirty="0" err="1">
                          <a:ln>
                            <a:noFill/>
                          </a:ln>
                          <a:solidFill>
                            <a:srgbClr val="333333"/>
                          </a:solidFill>
                          <a:effectLst/>
                          <a:latin typeface="Calibri Light"/>
                          <a:ea typeface="+mn-ea"/>
                          <a:cs typeface="Arial" charset="0"/>
                        </a:rPr>
                        <a:t>finansijsku</a:t>
                      </a:r>
                      <a:r>
                        <a:rPr kumimoji="0" lang="de-DE" sz="2000" b="0" i="0" u="none" strike="noStrike" kern="1200" cap="none" normalizeH="0" baseline="0" dirty="0">
                          <a:ln>
                            <a:noFill/>
                          </a:ln>
                          <a:solidFill>
                            <a:srgbClr val="333333"/>
                          </a:solidFill>
                          <a:effectLst/>
                          <a:latin typeface="Calibri Light"/>
                          <a:ea typeface="+mn-ea"/>
                          <a:cs typeface="Arial" charset="0"/>
                        </a:rPr>
                        <a:t> </a:t>
                      </a:r>
                      <a:r>
                        <a:rPr kumimoji="0" lang="de-DE" sz="2000" b="0" i="0" u="none" strike="noStrike" kern="1200" cap="none" normalizeH="0" baseline="0" dirty="0" err="1">
                          <a:ln>
                            <a:noFill/>
                          </a:ln>
                          <a:solidFill>
                            <a:srgbClr val="333333"/>
                          </a:solidFill>
                          <a:effectLst/>
                          <a:latin typeface="Calibri Light"/>
                          <a:ea typeface="+mn-ea"/>
                          <a:cs typeface="Arial" charset="0"/>
                        </a:rPr>
                        <a:t>situaciju</a:t>
                      </a:r>
                      <a:r>
                        <a:rPr kumimoji="0" lang="de-DE" sz="2000" b="0" i="0" u="none" strike="noStrike" kern="1200" cap="none" normalizeH="0" baseline="0" dirty="0">
                          <a:ln>
                            <a:noFill/>
                          </a:ln>
                          <a:solidFill>
                            <a:srgbClr val="333333"/>
                          </a:solidFill>
                          <a:effectLst/>
                          <a:latin typeface="Calibri Light"/>
                          <a:ea typeface="+mn-ea"/>
                          <a:cs typeface="Arial" charset="0"/>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2719201614"/>
                  </a:ext>
                </a:extLst>
              </a:tr>
            </a:tbl>
          </a:graphicData>
        </a:graphic>
      </p:graphicFrame>
      <p:sp>
        <p:nvSpPr>
          <p:cNvPr id="5" name="Footer Placeholder 4"/>
          <p:cNvSpPr>
            <a:spLocks noGrp="1"/>
          </p:cNvSpPr>
          <p:nvPr>
            <p:ph type="ftr" sz="quarter" idx="11"/>
          </p:nvPr>
        </p:nvSpPr>
        <p:spPr/>
        <p:txBody>
          <a:bodyPr/>
          <a:lstStyle/>
          <a:p>
            <a:pPr>
              <a:defRPr/>
            </a:pPr>
            <a:r>
              <a:rPr lang="de-DE"/>
              <a:t>Metakognitivni Trening 7 – Prerano zaključivanje II</a:t>
            </a:r>
          </a:p>
        </p:txBody>
      </p:sp>
      <p:sp>
        <p:nvSpPr>
          <p:cNvPr id="7" name="Slide Number Placeholder 6"/>
          <p:cNvSpPr>
            <a:spLocks noGrp="1"/>
          </p:cNvSpPr>
          <p:nvPr>
            <p:ph type="sldNum" sz="quarter" idx="12"/>
          </p:nvPr>
        </p:nvSpPr>
        <p:spPr/>
        <p:txBody>
          <a:bodyPr/>
          <a:lstStyle/>
          <a:p>
            <a:fld id="{BAADF737-D5A7-4569-B4BB-608942109827}" type="slidenum">
              <a:rPr lang="de-DE" altLang="de-DE" smtClean="0"/>
              <a:pPr/>
              <a:t>9</a:t>
            </a:fld>
            <a:endParaRPr lang="de-DE" altLang="de-DE"/>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163395"/>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Brzoplete</a:t>
            </a:r>
            <a:r>
              <a:rPr lang="en-US" sz="3600" dirty="0">
                <a:solidFill>
                  <a:srgbClr val="004992"/>
                </a:solidFill>
                <a:latin typeface="+mn-lt"/>
                <a:ea typeface="+mn-ea"/>
                <a:cs typeface="+mn-cs"/>
              </a:rPr>
              <a:t> </a:t>
            </a:r>
            <a:r>
              <a:rPr lang="en-US" sz="3600" err="1">
                <a:solidFill>
                  <a:srgbClr val="004992"/>
                </a:solidFill>
                <a:latin typeface="+mn-lt"/>
                <a:ea typeface="+mn-ea"/>
                <a:cs typeface="+mn-cs"/>
              </a:rPr>
              <a:t>odluke</a:t>
            </a:r>
            <a:r>
              <a:rPr lang="en-US" sz="3600">
                <a:solidFill>
                  <a:srgbClr val="004992"/>
                </a:solidFill>
                <a:latin typeface="+mn-lt"/>
                <a:ea typeface="+mn-ea"/>
                <a:cs typeface="+mn-cs"/>
              </a:rPr>
              <a:t> “u akciji”</a:t>
            </a:r>
            <a:br>
              <a:rPr lang="en-US" sz="3600" dirty="0">
                <a:solidFill>
                  <a:srgbClr val="004992"/>
                </a:solidFill>
                <a:latin typeface="+mn-lt"/>
                <a:ea typeface="+mn-ea"/>
                <a:cs typeface="+mn-cs"/>
              </a:rPr>
            </a:br>
            <a:r>
              <a:rPr lang="en-US" dirty="0">
                <a:solidFill>
                  <a:srgbClr val="004992"/>
                </a:solidFill>
                <a:latin typeface="+mn-lt"/>
                <a:ea typeface="+mn-ea"/>
                <a:cs typeface="+mn-cs"/>
              </a:rPr>
              <a:t>- Urbane </a:t>
            </a:r>
            <a:r>
              <a:rPr lang="en-US" dirty="0" err="1">
                <a:solidFill>
                  <a:srgbClr val="004992"/>
                </a:solidFill>
                <a:latin typeface="+mn-lt"/>
                <a:ea typeface="+mn-ea"/>
                <a:cs typeface="+mn-cs"/>
              </a:rPr>
              <a:t>legende</a:t>
            </a:r>
            <a:r>
              <a:rPr lang="en-US" dirty="0">
                <a:solidFill>
                  <a:srgbClr val="004992"/>
                </a:solidFill>
                <a:latin typeface="+mn-lt"/>
                <a:ea typeface="+mn-ea"/>
                <a:cs typeface="+mn-cs"/>
              </a:rPr>
              <a:t> -</a:t>
            </a:r>
            <a:br>
              <a:rPr lang="en-US" dirty="0">
                <a:solidFill>
                  <a:srgbClr val="004992"/>
                </a:solidFill>
                <a:latin typeface="+mn-lt"/>
                <a:ea typeface="+mn-ea"/>
                <a:cs typeface="+mn-cs"/>
              </a:rPr>
            </a:br>
            <a:r>
              <a:rPr lang="pl-PL" sz="1800" dirty="0">
                <a:solidFill>
                  <a:srgbClr val="004992"/>
                </a:solidFill>
                <a:latin typeface="+mn-lt"/>
                <a:ea typeface="+mn-ea"/>
                <a:cs typeface="+mn-cs"/>
              </a:rPr>
              <a:t>(za dodatnu vježbu vidite kraj prezentacije)</a:t>
            </a:r>
            <a:endParaRPr lang="en-US" dirty="0">
              <a:solidFill>
                <a:srgbClr val="004992"/>
              </a:solidFill>
              <a:latin typeface="+mn-lt"/>
              <a:ea typeface="+mn-ea"/>
              <a:cs typeface="+mn-cs"/>
            </a:endParaRPr>
          </a:p>
        </p:txBody>
      </p:sp>
      <p:graphicFrame>
        <p:nvGraphicFramePr>
          <p:cNvPr id="14" name="Group 3"/>
          <p:cNvGraphicFramePr>
            <a:graphicFrameLocks noGrp="1"/>
          </p:cNvGraphicFramePr>
          <p:nvPr>
            <p:extLst>
              <p:ext uri="{D42A27DB-BD31-4B8C-83A1-F6EECF244321}">
                <p14:modId xmlns:p14="http://schemas.microsoft.com/office/powerpoint/2010/main" val="883800875"/>
              </p:ext>
            </p:extLst>
          </p:nvPr>
        </p:nvGraphicFramePr>
        <p:xfrm>
          <a:off x="408955" y="2697480"/>
          <a:ext cx="11376000" cy="4028530"/>
        </p:xfrm>
        <a:graphic>
          <a:graphicData uri="http://schemas.openxmlformats.org/drawingml/2006/table">
            <a:tbl>
              <a:tblPr>
                <a:tableStyleId>{21E4AEA4-8DFA-4A89-87EB-49C32662AFE0}</a:tableStyleId>
              </a:tblPr>
              <a:tblGrid>
                <a:gridCol w="2364508">
                  <a:extLst>
                    <a:ext uri="{9D8B030D-6E8A-4147-A177-3AD203B41FA5}">
                      <a16:colId xmlns:a16="http://schemas.microsoft.com/office/drawing/2014/main" val="20000"/>
                    </a:ext>
                  </a:extLst>
                </a:gridCol>
                <a:gridCol w="5978154">
                  <a:extLst>
                    <a:ext uri="{9D8B030D-6E8A-4147-A177-3AD203B41FA5}">
                      <a16:colId xmlns:a16="http://schemas.microsoft.com/office/drawing/2014/main" val="20001"/>
                    </a:ext>
                  </a:extLst>
                </a:gridCol>
                <a:gridCol w="3033338">
                  <a:extLst>
                    <a:ext uri="{9D8B030D-6E8A-4147-A177-3AD203B41FA5}">
                      <a16:colId xmlns:a16="http://schemas.microsoft.com/office/drawing/2014/main" val="20002"/>
                    </a:ext>
                  </a:extLst>
                </a:gridCol>
              </a:tblGrid>
              <a:tr h="46237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Legenda</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cs typeface="Times New Roman" pitchFamily="18" charset="0"/>
                        </a:rPr>
                        <a:t>Za i protiv</a:t>
                      </a:r>
                      <a:endPar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cs typeface="Times New Roman" pitchFamily="18" charset="0"/>
                        </a:rPr>
                        <a:t>“Dokaz”</a:t>
                      </a:r>
                      <a:endPar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5661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Dizajn</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na</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pakovanju</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cigareta</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je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doveo</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do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glasina</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da </a:t>
                      </a:r>
                      <a:r>
                        <a:rPr kumimoji="0" lang="en-US" sz="1800" b="0" i="0" u="none" strike="noStrike" cap="none" normalizeH="0" baseline="0" err="1">
                          <a:ln>
                            <a:noFill/>
                          </a:ln>
                          <a:solidFill>
                            <a:srgbClr val="333333"/>
                          </a:solidFill>
                          <a:effectLst/>
                          <a:latin typeface="Calibri Light"/>
                          <a:ea typeface="ＭＳ Ｐゴシック" pitchFamily="34" charset="-128"/>
                          <a:cs typeface="Times New Roman" pitchFamily="18" charset="0"/>
                        </a:rPr>
                        <a:t>brend</a:t>
                      </a:r>
                      <a:r>
                        <a:rPr kumimoji="0" lang="en-US"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 “Lucky Strike”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ima</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nešto</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sa</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bacanjem</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atomske</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bombe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na</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Japan. </a:t>
                      </a:r>
                      <a:endPar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vi-VN" sz="14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Za: </a:t>
                      </a:r>
                      <a:r>
                        <a:rPr kumimoji="0" lang="en-US" sz="1400" b="1" i="0" u="none" strike="noStrike" cap="none" normalizeH="0" baseline="0" dirty="0">
                          <a:ln>
                            <a:noFill/>
                          </a:ln>
                          <a:solidFill>
                            <a:srgbClr val="004992"/>
                          </a:solidFill>
                          <a:effectLst/>
                          <a:latin typeface="Calibri Light"/>
                          <a:ea typeface="ＭＳ Ｐゴシック" pitchFamily="34" charset="-128"/>
                          <a:cs typeface="Times New Roman" pitchFamily="18" charset="0"/>
                        </a:rPr>
                        <a:t>???</a:t>
                      </a:r>
                      <a:endParaRPr kumimoji="0" lang="vi-VN" sz="1400" b="1" i="0" u="none" strike="noStrike" cap="none" normalizeH="0" baseline="0" dirty="0">
                        <a:ln>
                          <a:noFill/>
                        </a:ln>
                        <a:solidFill>
                          <a:srgbClr val="004992"/>
                        </a:solidFill>
                        <a:effectLst/>
                        <a:latin typeface="Calibri Light"/>
                        <a:ea typeface="ＭＳ Ｐゴシック" pitchFamily="34" charset="-128"/>
                        <a:cs typeface="Times New Roman" pitchFamily="18" charset="0"/>
                      </a:endParaRP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vi-VN"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Japanska zastava sadrži – slično pakovanju- crveni krug na bijeloj poleđini.</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vi-VN"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Zlatni obruč bi mogao ilustrovati radioaktivno zagađenje.</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vi-VN" sz="1400" b="0" i="0" u="none" strike="noStrike" cap="none" normalizeH="0" baseline="0">
                          <a:ln>
                            <a:noFill/>
                          </a:ln>
                          <a:solidFill>
                            <a:srgbClr val="FFFFFF"/>
                          </a:solidFill>
                          <a:effectLst/>
                          <a:latin typeface="Calibri Light"/>
                          <a:ea typeface="ＭＳ Ｐゴシック" pitchFamily="34" charset="-128"/>
                          <a:cs typeface="Times New Roman" pitchFamily="18" charset="0"/>
                        </a:rPr>
                        <a:t>“Lucky Strike” </a:t>
                      </a:r>
                      <a:r>
                        <a:rPr kumimoji="0" lang="vi-VN"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bi se mogao shvatiti </a:t>
                      </a:r>
                      <a:r>
                        <a:rPr kumimoji="0" lang="vi-VN" sz="1400" b="0" i="0" u="none" strike="noStrike" cap="none" normalizeH="0" baseline="0">
                          <a:ln>
                            <a:noFill/>
                          </a:ln>
                          <a:solidFill>
                            <a:srgbClr val="FFFFFF"/>
                          </a:solidFill>
                          <a:effectLst/>
                          <a:latin typeface="Calibri Light"/>
                          <a:ea typeface="ＭＳ Ｐゴシック" pitchFamily="34" charset="-128"/>
                          <a:cs typeface="Times New Roman" pitchFamily="18" charset="0"/>
                        </a:rPr>
                        <a:t>kao “uspiješan napad”.</a:t>
                      </a:r>
                      <a:endParaRPr kumimoji="0" lang="vi-VN"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endParaRP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vi-VN"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Lucky Strike je promijenio dizajn pakovanja tokom Drugog svjetskog rata. Prije toga, bijela poleđina je bila siva.</a:t>
                      </a:r>
                    </a:p>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vi-VN" sz="14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Protiv:</a:t>
                      </a:r>
                      <a:r>
                        <a:rPr kumimoji="0" lang="en-US" sz="14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1" i="0" u="none" strike="noStrike" cap="none" normalizeH="0" baseline="0" dirty="0">
                          <a:ln>
                            <a:noFill/>
                          </a:ln>
                          <a:solidFill>
                            <a:srgbClr val="004992"/>
                          </a:solidFill>
                          <a:effectLst/>
                          <a:latin typeface="Calibri Light"/>
                          <a:ea typeface="ＭＳ Ｐゴシック" pitchFamily="34" charset="-128"/>
                          <a:cs typeface="Times New Roman" pitchFamily="18" charset="0"/>
                        </a:rPr>
                        <a:t>???</a:t>
                      </a:r>
                      <a:endParaRPr kumimoji="0" lang="vi-VN" sz="1400" b="1" i="0" u="none" strike="noStrike" cap="none" normalizeH="0" baseline="0" dirty="0">
                        <a:ln>
                          <a:noFill/>
                        </a:ln>
                        <a:solidFill>
                          <a:srgbClr val="004992"/>
                        </a:solidFill>
                        <a:effectLst/>
                        <a:latin typeface="Calibri Light"/>
                        <a:ea typeface="ＭＳ Ｐゴシック" pitchFamily="34" charset="-128"/>
                        <a:cs typeface="Times New Roman" pitchFamily="18" charset="0"/>
                      </a:endParaRP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vi-VN"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Zlatni obruč je već postojao na starom pakovanju.</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vi-VN"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I dizajn pakovanja je već bio promjenjen 1940/1941 zbog markentiških razloga – dok se bacanje atomske bombe desilo 1945.</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vi-VN"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Brend je osnovan u vrijeme zlatnih kopača</a:t>
                      </a:r>
                      <a:r>
                        <a:rPr kumimoji="0" lang="vi-VN" sz="1400" b="0" i="0" u="none" strike="noStrike" cap="none" normalizeH="0" baseline="0">
                          <a:ln>
                            <a:noFill/>
                          </a:ln>
                          <a:solidFill>
                            <a:srgbClr val="FFFFFF"/>
                          </a:solidFill>
                          <a:effectLst/>
                          <a:latin typeface="Calibri Light"/>
                          <a:ea typeface="ＭＳ Ｐゴシック" pitchFamily="34" charset="-128"/>
                          <a:cs typeface="Times New Roman" pitchFamily="18" charset="0"/>
                        </a:rPr>
                        <a:t>. Ime “Lucky Strike” </a:t>
                      </a:r>
                      <a:r>
                        <a:rPr kumimoji="0" lang="vi-VN"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je registrovano još od 1871. Rani pakovanje cigareta je imalo čekić koji je bio okrenut nebu – simbol </a:t>
                      </a:r>
                      <a:r>
                        <a:rPr kumimoji="0" lang="vi-VN" sz="1400" b="0" i="0" u="none" strike="noStrike" cap="none" normalizeH="0" baseline="0">
                          <a:ln>
                            <a:noFill/>
                          </a:ln>
                          <a:solidFill>
                            <a:srgbClr val="FFFFFF"/>
                          </a:solidFill>
                          <a:effectLst/>
                          <a:latin typeface="Calibri Light"/>
                          <a:ea typeface="ＭＳ Ｐゴシック" pitchFamily="34" charset="-128"/>
                          <a:cs typeface="Times New Roman" pitchFamily="18" charset="0"/>
                        </a:rPr>
                        <a:t>za “lucky strike” </a:t>
                      </a:r>
                      <a:r>
                        <a:rPr kumimoji="0" lang="vi-VN"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zlatnih kopača.</a:t>
                      </a:r>
                      <a:endParaRPr kumimoji="0" lang="de-DE"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
                          <a:srgbClr val="336699"/>
                        </a:buClr>
                        <a:buSzTx/>
                        <a:buFontTx/>
                        <a:buNone/>
                        <a:tabLst/>
                      </a:pPr>
                      <a:endPar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1" marB="45721"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5" name="Picture 41" descr="06-02-11_japan-flagge">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17399" y="5516840"/>
            <a:ext cx="1188720" cy="79248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43" descr="Lucky Strike - Oiseau `3`- flickr- 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557379" y="3356992"/>
            <a:ext cx="1508760" cy="201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15"/>
          <p:cNvSpPr txBox="1">
            <a:spLocks noChangeArrowheads="1"/>
          </p:cNvSpPr>
          <p:nvPr/>
        </p:nvSpPr>
        <p:spPr bwMode="auto">
          <a:xfrm>
            <a:off x="9480089" y="6309320"/>
            <a:ext cx="166334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1600">
                <a:latin typeface="Calibri Light"/>
              </a:rPr>
              <a:t> Japanska zastava?</a:t>
            </a:r>
            <a:endParaRPr lang="de-DE" altLang="de-DE" sz="1600" dirty="0">
              <a:latin typeface="Calibri Light"/>
            </a:endParaRPr>
          </a:p>
        </p:txBody>
      </p:sp>
      <p:sp>
        <p:nvSpPr>
          <p:cNvPr id="18" name="Caption_14"/>
          <p:cNvSpPr txBox="1">
            <a:spLocks noChangeArrowheads="1"/>
          </p:cNvSpPr>
          <p:nvPr/>
        </p:nvSpPr>
        <p:spPr bwMode="auto">
          <a:xfrm>
            <a:off x="408955" y="2297370"/>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vi-VN" altLang="de-DE" sz="2000" b="0">
                <a:latin typeface="Calibri Light"/>
              </a:rPr>
              <a:t>Postoji li ikakva povezanost između brenda cigareta “Lucky Strike” i bacanja atomske bombe na Japan?  </a:t>
            </a:r>
            <a:endParaRPr lang="de-DE" altLang="de-DE" sz="2000" dirty="0">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7 – Prerano zaključivanje II</a:t>
            </a:r>
          </a:p>
        </p:txBody>
      </p:sp>
      <p:sp>
        <p:nvSpPr>
          <p:cNvPr id="6" name="Slide Number Placeholder 5"/>
          <p:cNvSpPr>
            <a:spLocks noGrp="1"/>
          </p:cNvSpPr>
          <p:nvPr>
            <p:ph type="sldNum" sz="quarter" idx="12"/>
          </p:nvPr>
        </p:nvSpPr>
        <p:spPr/>
        <p:txBody>
          <a:bodyPr/>
          <a:lstStyle/>
          <a:p>
            <a:fld id="{BAADF737-D5A7-4569-B4BB-608942109827}" type="slidenum">
              <a:rPr lang="de-DE" altLang="de-DE" smtClean="0"/>
              <a:pPr/>
              <a:t>10</a:t>
            </a:fld>
            <a:endParaRPr lang="de-DE" altLang="de-DE"/>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Brzoplete odluke “u akciji”</a:t>
            </a:r>
            <a:br>
              <a:rPr lang="en-US" sz="3600">
                <a:solidFill>
                  <a:srgbClr val="004992"/>
                </a:solidFill>
                <a:latin typeface="+mn-lt"/>
                <a:ea typeface="+mn-ea"/>
                <a:cs typeface="+mn-cs"/>
              </a:rPr>
            </a:br>
            <a:r>
              <a:rPr lang="en-US">
                <a:solidFill>
                  <a:srgbClr val="004992"/>
                </a:solidFill>
                <a:latin typeface="+mn-lt"/>
                <a:ea typeface="+mn-ea"/>
                <a:cs typeface="+mn-cs"/>
              </a:rPr>
              <a:t>- Urbane legende -</a:t>
            </a:r>
          </a:p>
        </p:txBody>
      </p:sp>
      <p:graphicFrame>
        <p:nvGraphicFramePr>
          <p:cNvPr id="14" name="Group 3"/>
          <p:cNvGraphicFramePr>
            <a:graphicFrameLocks noGrp="1"/>
          </p:cNvGraphicFramePr>
          <p:nvPr>
            <p:extLst>
              <p:ext uri="{D42A27DB-BD31-4B8C-83A1-F6EECF244321}">
                <p14:modId xmlns:p14="http://schemas.microsoft.com/office/powerpoint/2010/main" val="2196982484"/>
              </p:ext>
            </p:extLst>
          </p:nvPr>
        </p:nvGraphicFramePr>
        <p:xfrm>
          <a:off x="408955" y="2697480"/>
          <a:ext cx="11376000" cy="4028530"/>
        </p:xfrm>
        <a:graphic>
          <a:graphicData uri="http://schemas.openxmlformats.org/drawingml/2006/table">
            <a:tbl>
              <a:tblPr>
                <a:tableStyleId>{21E4AEA4-8DFA-4A89-87EB-49C32662AFE0}</a:tableStyleId>
              </a:tblPr>
              <a:tblGrid>
                <a:gridCol w="2364508">
                  <a:extLst>
                    <a:ext uri="{9D8B030D-6E8A-4147-A177-3AD203B41FA5}">
                      <a16:colId xmlns:a16="http://schemas.microsoft.com/office/drawing/2014/main" val="20000"/>
                    </a:ext>
                  </a:extLst>
                </a:gridCol>
                <a:gridCol w="5978154">
                  <a:extLst>
                    <a:ext uri="{9D8B030D-6E8A-4147-A177-3AD203B41FA5}">
                      <a16:colId xmlns:a16="http://schemas.microsoft.com/office/drawing/2014/main" val="20001"/>
                    </a:ext>
                  </a:extLst>
                </a:gridCol>
                <a:gridCol w="3033338">
                  <a:extLst>
                    <a:ext uri="{9D8B030D-6E8A-4147-A177-3AD203B41FA5}">
                      <a16:colId xmlns:a16="http://schemas.microsoft.com/office/drawing/2014/main" val="20002"/>
                    </a:ext>
                  </a:extLst>
                </a:gridCol>
              </a:tblGrid>
              <a:tr h="46237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Legenda</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cs typeface="Times New Roman" pitchFamily="18" charset="0"/>
                        </a:rPr>
                        <a:t>Za i protiv</a:t>
                      </a:r>
                      <a:endPar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cs typeface="Times New Roman" pitchFamily="18" charset="0"/>
                        </a:rPr>
                        <a:t>“Dokaz”</a:t>
                      </a:r>
                      <a:endPar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5661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Dizajn</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na</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pakovanju</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cigareta</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je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doveo</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do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glasina</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da </a:t>
                      </a:r>
                      <a:r>
                        <a:rPr kumimoji="0" lang="en-US" sz="1800" b="0" i="0" u="none" strike="noStrike" cap="none" normalizeH="0" baseline="0" err="1">
                          <a:ln>
                            <a:noFill/>
                          </a:ln>
                          <a:solidFill>
                            <a:srgbClr val="333333"/>
                          </a:solidFill>
                          <a:effectLst/>
                          <a:latin typeface="Calibri Light"/>
                          <a:ea typeface="ＭＳ Ｐゴシック" pitchFamily="34" charset="-128"/>
                          <a:cs typeface="Times New Roman" pitchFamily="18" charset="0"/>
                        </a:rPr>
                        <a:t>brend</a:t>
                      </a:r>
                      <a:r>
                        <a:rPr kumimoji="0" lang="en-US"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 “Lucky Strike”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ima</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nešto</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sa</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bacanjem</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atomske</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bombe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na</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Japan. </a:t>
                      </a:r>
                      <a:endPar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vi-VN" sz="14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Za: </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vi-VN"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Japanska zastava sadrži – slično pakovanju- crveni krug na bijeloj poleđini.</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vi-VN"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Zlatni obruč bi mogao ilustrovati radioaktivno zagađenje.</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vi-VN" sz="1400" b="0" i="0" u="none" strike="noStrike" cap="none" normalizeH="0" baseline="0">
                          <a:ln>
                            <a:noFill/>
                          </a:ln>
                          <a:solidFill>
                            <a:srgbClr val="333333"/>
                          </a:solidFill>
                          <a:effectLst/>
                          <a:latin typeface="Calibri Light"/>
                          <a:ea typeface="ＭＳ Ｐゴシック" pitchFamily="34" charset="-128"/>
                          <a:cs typeface="Times New Roman" pitchFamily="18" charset="0"/>
                        </a:rPr>
                        <a:t>“Lucky Strike” </a:t>
                      </a:r>
                      <a:r>
                        <a:rPr kumimoji="0" lang="vi-VN"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bi se mogao shvatiti </a:t>
                      </a:r>
                      <a:r>
                        <a:rPr kumimoji="0" lang="vi-VN" sz="1400" b="0" i="0" u="none" strike="noStrike" cap="none" normalizeH="0" baseline="0">
                          <a:ln>
                            <a:noFill/>
                          </a:ln>
                          <a:solidFill>
                            <a:srgbClr val="333333"/>
                          </a:solidFill>
                          <a:effectLst/>
                          <a:latin typeface="Calibri Light"/>
                          <a:ea typeface="ＭＳ Ｐゴシック" pitchFamily="34" charset="-128"/>
                          <a:cs typeface="Times New Roman" pitchFamily="18" charset="0"/>
                        </a:rPr>
                        <a:t>kao “uspiješan napad”.</a:t>
                      </a:r>
                      <a:endParaRPr kumimoji="0" lang="vi-VN"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vi-VN"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Lucky Strike je promijenio dizajn pakovanja tokom Drugog svjetskog rata. Prije toga, bijela poleđina je bila siva.</a:t>
                      </a:r>
                    </a:p>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vi-VN" sz="14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Protiv:</a:t>
                      </a:r>
                      <a:r>
                        <a:rPr kumimoji="0" lang="en-US" sz="14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1" i="0" u="none" strike="noStrike" cap="none" normalizeH="0" baseline="0" dirty="0">
                          <a:ln>
                            <a:noFill/>
                          </a:ln>
                          <a:solidFill>
                            <a:srgbClr val="004992"/>
                          </a:solidFill>
                          <a:effectLst/>
                          <a:latin typeface="Calibri Light"/>
                          <a:ea typeface="ＭＳ Ｐゴシック" pitchFamily="34" charset="-128"/>
                          <a:cs typeface="Times New Roman" pitchFamily="18" charset="0"/>
                        </a:rPr>
                        <a:t>???</a:t>
                      </a:r>
                      <a:endParaRPr kumimoji="0" lang="vi-VN" sz="1400" b="1" i="0" u="none" strike="noStrike" cap="none" normalizeH="0" baseline="0" dirty="0">
                        <a:ln>
                          <a:noFill/>
                        </a:ln>
                        <a:solidFill>
                          <a:srgbClr val="004992"/>
                        </a:solidFill>
                        <a:effectLst/>
                        <a:latin typeface="Calibri Light"/>
                        <a:ea typeface="ＭＳ Ｐゴシック" pitchFamily="34" charset="-128"/>
                        <a:cs typeface="Times New Roman" pitchFamily="18" charset="0"/>
                      </a:endParaRP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vi-VN"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Zlatni obruč je već postojao na starom pakovanju.</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vi-VN"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I dizajn pakovanja je već bio promjenjen 1940/1941 zbog markentiških razloga – dok se bacanje atomske bombe desilo 1945.</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vi-VN"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Brend je osnovan u vrijeme zlatnih kopača</a:t>
                      </a:r>
                      <a:r>
                        <a:rPr kumimoji="0" lang="vi-VN" sz="1400" b="0" i="0" u="none" strike="noStrike" cap="none" normalizeH="0" baseline="0">
                          <a:ln>
                            <a:noFill/>
                          </a:ln>
                          <a:solidFill>
                            <a:srgbClr val="FFFFFF"/>
                          </a:solidFill>
                          <a:effectLst/>
                          <a:latin typeface="Calibri Light"/>
                          <a:ea typeface="ＭＳ Ｐゴシック" pitchFamily="34" charset="-128"/>
                          <a:cs typeface="Times New Roman" pitchFamily="18" charset="0"/>
                        </a:rPr>
                        <a:t>. Ime “Lucky Strike” </a:t>
                      </a:r>
                      <a:r>
                        <a:rPr kumimoji="0" lang="vi-VN"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je registrovano još od 1871. Rani pakovanje cigareta je imalo čekić koji je bio okrenut nebu – simbol </a:t>
                      </a:r>
                      <a:r>
                        <a:rPr kumimoji="0" lang="vi-VN" sz="1400" b="0" i="0" u="none" strike="noStrike" cap="none" normalizeH="0" baseline="0">
                          <a:ln>
                            <a:noFill/>
                          </a:ln>
                          <a:solidFill>
                            <a:srgbClr val="FFFFFF"/>
                          </a:solidFill>
                          <a:effectLst/>
                          <a:latin typeface="Calibri Light"/>
                          <a:ea typeface="ＭＳ Ｐゴシック" pitchFamily="34" charset="-128"/>
                          <a:cs typeface="Times New Roman" pitchFamily="18" charset="0"/>
                        </a:rPr>
                        <a:t>za “lucky strike” </a:t>
                      </a:r>
                      <a:r>
                        <a:rPr kumimoji="0" lang="vi-VN"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zlatnih kopača.</a:t>
                      </a:r>
                      <a:endParaRPr kumimoji="0" lang="de-DE"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
                          <a:srgbClr val="336699"/>
                        </a:buClr>
                        <a:buSzTx/>
                        <a:buFontTx/>
                        <a:buNone/>
                        <a:tabLst/>
                      </a:pPr>
                      <a:endPar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1" marB="45721"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5" name="Picture 41" descr="06-02-11_japan-flagge">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17399" y="5516840"/>
            <a:ext cx="1188720" cy="79248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43" descr="Lucky Strike - Oiseau `3`- flickr- 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557379" y="3356992"/>
            <a:ext cx="1508760" cy="201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15"/>
          <p:cNvSpPr txBox="1">
            <a:spLocks noChangeArrowheads="1"/>
          </p:cNvSpPr>
          <p:nvPr/>
        </p:nvSpPr>
        <p:spPr bwMode="auto">
          <a:xfrm>
            <a:off x="9480089" y="6309320"/>
            <a:ext cx="166334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1600">
                <a:latin typeface="Calibri Light"/>
              </a:rPr>
              <a:t> Japanska zastava?</a:t>
            </a:r>
            <a:endParaRPr lang="de-DE" altLang="de-DE" sz="1600" dirty="0">
              <a:latin typeface="Calibri Light"/>
            </a:endParaRPr>
          </a:p>
        </p:txBody>
      </p:sp>
      <p:sp>
        <p:nvSpPr>
          <p:cNvPr id="18" name="Caption_14"/>
          <p:cNvSpPr txBox="1">
            <a:spLocks noChangeArrowheads="1"/>
          </p:cNvSpPr>
          <p:nvPr/>
        </p:nvSpPr>
        <p:spPr bwMode="auto">
          <a:xfrm>
            <a:off x="408955" y="2297370"/>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vi-VN" altLang="de-DE" sz="2000" b="0">
                <a:latin typeface="Calibri Light"/>
              </a:rPr>
              <a:t>Postoji li ikakva povezanost između brenda cigareta “Lucky Strike” i bacanja atomske bombe na Japan?  </a:t>
            </a:r>
            <a:endParaRPr lang="de-DE" altLang="de-DE" sz="2000" dirty="0">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7 – Prerano zaključivanje II</a:t>
            </a:r>
          </a:p>
        </p:txBody>
      </p:sp>
      <p:sp>
        <p:nvSpPr>
          <p:cNvPr id="6" name="Slide Number Placeholder 5"/>
          <p:cNvSpPr>
            <a:spLocks noGrp="1"/>
          </p:cNvSpPr>
          <p:nvPr>
            <p:ph type="sldNum" sz="quarter" idx="12"/>
          </p:nvPr>
        </p:nvSpPr>
        <p:spPr/>
        <p:txBody>
          <a:bodyPr/>
          <a:lstStyle/>
          <a:p>
            <a:fld id="{BAADF737-D5A7-4569-B4BB-608942109827}" type="slidenum">
              <a:rPr lang="de-DE" altLang="de-DE" smtClean="0"/>
              <a:pPr/>
              <a:t>11</a:t>
            </a:fld>
            <a:endParaRPr lang="de-DE" altLang="de-DE"/>
          </a:p>
        </p:txBody>
      </p:sp>
    </p:spTree>
    <p:extLst>
      <p:ext uri="{BB962C8B-B14F-4D97-AF65-F5344CB8AC3E}">
        <p14:creationId xmlns:p14="http://schemas.microsoft.com/office/powerpoint/2010/main" val="2708609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Brzoplete odluke “u akciji”</a:t>
            </a:r>
            <a:br>
              <a:rPr lang="en-US" sz="3600">
                <a:solidFill>
                  <a:srgbClr val="004992"/>
                </a:solidFill>
                <a:latin typeface="+mn-lt"/>
                <a:ea typeface="+mn-ea"/>
                <a:cs typeface="+mn-cs"/>
              </a:rPr>
            </a:br>
            <a:r>
              <a:rPr lang="en-US">
                <a:solidFill>
                  <a:srgbClr val="004992"/>
                </a:solidFill>
                <a:latin typeface="+mn-lt"/>
                <a:ea typeface="+mn-ea"/>
                <a:cs typeface="+mn-cs"/>
              </a:rPr>
              <a:t>- Urbane legende -</a:t>
            </a:r>
          </a:p>
        </p:txBody>
      </p:sp>
      <p:graphicFrame>
        <p:nvGraphicFramePr>
          <p:cNvPr id="14" name="Group 3"/>
          <p:cNvGraphicFramePr>
            <a:graphicFrameLocks noGrp="1"/>
          </p:cNvGraphicFramePr>
          <p:nvPr>
            <p:extLst>
              <p:ext uri="{D42A27DB-BD31-4B8C-83A1-F6EECF244321}">
                <p14:modId xmlns:p14="http://schemas.microsoft.com/office/powerpoint/2010/main" val="1510727031"/>
              </p:ext>
            </p:extLst>
          </p:nvPr>
        </p:nvGraphicFramePr>
        <p:xfrm>
          <a:off x="408955" y="2697480"/>
          <a:ext cx="11376000" cy="4028530"/>
        </p:xfrm>
        <a:graphic>
          <a:graphicData uri="http://schemas.openxmlformats.org/drawingml/2006/table">
            <a:tbl>
              <a:tblPr>
                <a:tableStyleId>{21E4AEA4-8DFA-4A89-87EB-49C32662AFE0}</a:tableStyleId>
              </a:tblPr>
              <a:tblGrid>
                <a:gridCol w="2364508">
                  <a:extLst>
                    <a:ext uri="{9D8B030D-6E8A-4147-A177-3AD203B41FA5}">
                      <a16:colId xmlns:a16="http://schemas.microsoft.com/office/drawing/2014/main" val="20000"/>
                    </a:ext>
                  </a:extLst>
                </a:gridCol>
                <a:gridCol w="5978154">
                  <a:extLst>
                    <a:ext uri="{9D8B030D-6E8A-4147-A177-3AD203B41FA5}">
                      <a16:colId xmlns:a16="http://schemas.microsoft.com/office/drawing/2014/main" val="20001"/>
                    </a:ext>
                  </a:extLst>
                </a:gridCol>
                <a:gridCol w="3033338">
                  <a:extLst>
                    <a:ext uri="{9D8B030D-6E8A-4147-A177-3AD203B41FA5}">
                      <a16:colId xmlns:a16="http://schemas.microsoft.com/office/drawing/2014/main" val="20002"/>
                    </a:ext>
                  </a:extLst>
                </a:gridCol>
              </a:tblGrid>
              <a:tr h="46237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cs typeface="Times New Roman" pitchFamily="18" charset="0"/>
                        </a:rPr>
                        <a:t>Legenda</a:t>
                      </a:r>
                      <a:endPar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cs typeface="Times New Roman" pitchFamily="18" charset="0"/>
                        </a:rPr>
                        <a:t>Za i protiv</a:t>
                      </a:r>
                      <a:endPar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cs typeface="Times New Roman" pitchFamily="18" charset="0"/>
                        </a:rPr>
                        <a:t>“Dokaz”</a:t>
                      </a:r>
                      <a:endPar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5661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Dizajn</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na</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pakovanju</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cigareta</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je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doveo</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do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glasina</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da </a:t>
                      </a:r>
                      <a:r>
                        <a:rPr kumimoji="0" lang="en-US" sz="1800" b="0" i="0" u="none" strike="noStrike" cap="none" normalizeH="0" baseline="0" err="1">
                          <a:ln>
                            <a:noFill/>
                          </a:ln>
                          <a:solidFill>
                            <a:srgbClr val="333333"/>
                          </a:solidFill>
                          <a:effectLst/>
                          <a:latin typeface="Calibri Light"/>
                          <a:ea typeface="ＭＳ Ｐゴシック" pitchFamily="34" charset="-128"/>
                          <a:cs typeface="Times New Roman" pitchFamily="18" charset="0"/>
                        </a:rPr>
                        <a:t>brend</a:t>
                      </a:r>
                      <a:r>
                        <a:rPr kumimoji="0" lang="en-US"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 “Lucky Strike”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ima</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nešto</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sa</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bacanjem</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atomske</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bombe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na</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Japan. </a:t>
                      </a:r>
                      <a:endPar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vi-VN" sz="14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Za: </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vi-VN"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Japanska zastava sadrži – slično pakovanju- crveni krug na bijeloj poleđini.</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vi-VN"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Zlatni obruč bi mogao ilustrovati radioaktivno zagađenje.</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vi-VN" sz="1400" b="0" i="0" u="none" strike="noStrike" cap="none" normalizeH="0" baseline="0">
                          <a:ln>
                            <a:noFill/>
                          </a:ln>
                          <a:solidFill>
                            <a:srgbClr val="333333"/>
                          </a:solidFill>
                          <a:effectLst/>
                          <a:latin typeface="Calibri Light"/>
                          <a:ea typeface="ＭＳ Ｐゴシック" pitchFamily="34" charset="-128"/>
                          <a:cs typeface="Times New Roman" pitchFamily="18" charset="0"/>
                        </a:rPr>
                        <a:t>“Lucky Strike” </a:t>
                      </a:r>
                      <a:r>
                        <a:rPr kumimoji="0" lang="vi-VN"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bi se mogao shvatiti </a:t>
                      </a:r>
                      <a:r>
                        <a:rPr kumimoji="0" lang="vi-VN" sz="1400" b="0" i="0" u="none" strike="noStrike" cap="none" normalizeH="0" baseline="0">
                          <a:ln>
                            <a:noFill/>
                          </a:ln>
                          <a:solidFill>
                            <a:srgbClr val="333333"/>
                          </a:solidFill>
                          <a:effectLst/>
                          <a:latin typeface="Calibri Light"/>
                          <a:ea typeface="ＭＳ Ｐゴシック" pitchFamily="34" charset="-128"/>
                          <a:cs typeface="Times New Roman" pitchFamily="18" charset="0"/>
                        </a:rPr>
                        <a:t>kao “uspiješan napad”.</a:t>
                      </a:r>
                      <a:endParaRPr kumimoji="0" lang="vi-VN"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vi-VN"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Lucky Strike je promijenio dizajn pakovanja tokom Drugog svjetskog rata. Prije toga, bijela poleđina je bila siva.</a:t>
                      </a:r>
                    </a:p>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vi-VN" sz="14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Protiv:</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vi-VN"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Zlatni obruč je već postojao na starom pakovanju.</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vi-VN"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I dizajn pakovanja je već bio promjenjen 1940/1941 zbog markentiških razloga – dok se bacanje atomske bombe desilo 1945.</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vi-VN"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Brend je osnovan u vrijeme zlatnih kopača</a:t>
                      </a:r>
                      <a:r>
                        <a:rPr kumimoji="0" lang="vi-VN" sz="1400" b="0" i="0" u="none" strike="noStrike" cap="none" normalizeH="0" baseline="0">
                          <a:ln>
                            <a:noFill/>
                          </a:ln>
                          <a:solidFill>
                            <a:srgbClr val="333333"/>
                          </a:solidFill>
                          <a:effectLst/>
                          <a:latin typeface="Calibri Light"/>
                          <a:ea typeface="ＭＳ Ｐゴシック" pitchFamily="34" charset="-128"/>
                          <a:cs typeface="Times New Roman" pitchFamily="18" charset="0"/>
                        </a:rPr>
                        <a:t>. Ime “Lucky Strike” </a:t>
                      </a:r>
                      <a:r>
                        <a:rPr kumimoji="0" lang="vi-VN"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je registrovano još od 1871. Rani pakovanje cigareta je imalo čekić koji je bio okrenut nebu – simbol </a:t>
                      </a:r>
                      <a:r>
                        <a:rPr kumimoji="0" lang="vi-VN" sz="1400" b="0" i="0" u="none" strike="noStrike" cap="none" normalizeH="0" baseline="0">
                          <a:ln>
                            <a:noFill/>
                          </a:ln>
                          <a:solidFill>
                            <a:srgbClr val="333333"/>
                          </a:solidFill>
                          <a:effectLst/>
                          <a:latin typeface="Calibri Light"/>
                          <a:ea typeface="ＭＳ Ｐゴシック" pitchFamily="34" charset="-128"/>
                          <a:cs typeface="Times New Roman" pitchFamily="18" charset="0"/>
                        </a:rPr>
                        <a:t>za “lucky strike” </a:t>
                      </a:r>
                      <a:r>
                        <a:rPr kumimoji="0" lang="vi-VN"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zlatnih kopača.</a:t>
                      </a:r>
                      <a:endParaRPr kumimoji="0" lang="de-DE"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
                          <a:srgbClr val="336699"/>
                        </a:buClr>
                        <a:buSzTx/>
                        <a:buFontTx/>
                        <a:buNone/>
                        <a:tabLst/>
                      </a:pPr>
                      <a:endPar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1" marB="45721"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5" name="Picture 41" descr="06-02-11_japan-flagge">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17399" y="5516840"/>
            <a:ext cx="1188720" cy="79248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43" descr="Lucky Strike - Oiseau `3`- flickr- 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557379" y="3356992"/>
            <a:ext cx="1508760" cy="201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15"/>
          <p:cNvSpPr txBox="1">
            <a:spLocks noChangeArrowheads="1"/>
          </p:cNvSpPr>
          <p:nvPr/>
        </p:nvSpPr>
        <p:spPr bwMode="auto">
          <a:xfrm>
            <a:off x="9480089" y="6309320"/>
            <a:ext cx="166334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1600">
                <a:latin typeface="Calibri Light"/>
              </a:rPr>
              <a:t> Japanska zastava?</a:t>
            </a:r>
            <a:endParaRPr lang="de-DE" altLang="de-DE" sz="1600" dirty="0">
              <a:latin typeface="Calibri Light"/>
            </a:endParaRPr>
          </a:p>
        </p:txBody>
      </p:sp>
      <p:sp>
        <p:nvSpPr>
          <p:cNvPr id="18" name="Caption_14"/>
          <p:cNvSpPr txBox="1">
            <a:spLocks noChangeArrowheads="1"/>
          </p:cNvSpPr>
          <p:nvPr/>
        </p:nvSpPr>
        <p:spPr bwMode="auto">
          <a:xfrm>
            <a:off x="408955" y="2297370"/>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vi-VN" altLang="de-DE" sz="2000" b="0" dirty="0">
                <a:latin typeface="Calibri Light"/>
              </a:rPr>
              <a:t>Postoji li ikakva povezanost između brenda cigareta “Lucky Strike” i bacanja atomske bombe na Japan?  </a:t>
            </a:r>
            <a:endParaRPr lang="de-DE" altLang="de-DE" sz="2000" dirty="0">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7 – Prerano zaključivanje II</a:t>
            </a:r>
          </a:p>
        </p:txBody>
      </p:sp>
      <p:sp>
        <p:nvSpPr>
          <p:cNvPr id="6" name="Slide Number Placeholder 5"/>
          <p:cNvSpPr>
            <a:spLocks noGrp="1"/>
          </p:cNvSpPr>
          <p:nvPr>
            <p:ph type="sldNum" sz="quarter" idx="12"/>
          </p:nvPr>
        </p:nvSpPr>
        <p:spPr/>
        <p:txBody>
          <a:bodyPr/>
          <a:lstStyle/>
          <a:p>
            <a:fld id="{BAADF737-D5A7-4569-B4BB-608942109827}" type="slidenum">
              <a:rPr lang="de-DE" altLang="de-DE" smtClean="0"/>
              <a:pPr/>
              <a:t>12</a:t>
            </a:fld>
            <a:endParaRPr lang="de-DE" altLang="de-DE"/>
          </a:p>
        </p:txBody>
      </p:sp>
    </p:spTree>
    <p:extLst>
      <p:ext uri="{BB962C8B-B14F-4D97-AF65-F5344CB8AC3E}">
        <p14:creationId xmlns:p14="http://schemas.microsoft.com/office/powerpoint/2010/main" val="4487517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Brzoplete odluke “u akciji”</a:t>
            </a:r>
            <a:br>
              <a:rPr lang="en-US" sz="3600">
                <a:solidFill>
                  <a:srgbClr val="004992"/>
                </a:solidFill>
                <a:latin typeface="+mn-lt"/>
                <a:ea typeface="+mn-ea"/>
                <a:cs typeface="+mn-cs"/>
              </a:rPr>
            </a:br>
            <a:r>
              <a:rPr lang="en-US">
                <a:solidFill>
                  <a:srgbClr val="004992"/>
                </a:solidFill>
                <a:latin typeface="+mn-lt"/>
                <a:ea typeface="+mn-ea"/>
                <a:cs typeface="+mn-cs"/>
              </a:rPr>
              <a:t>- Urbane legende -</a:t>
            </a:r>
          </a:p>
        </p:txBody>
      </p:sp>
      <p:pic>
        <p:nvPicPr>
          <p:cNvPr id="9" name="Picture 45" descr="Lucky Strike - Oiseau `3`- flickr-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06962" y="2791271"/>
            <a:ext cx="240030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11"/>
          <p:cNvSpPr txBox="1">
            <a:spLocks noChangeArrowheads="1"/>
          </p:cNvSpPr>
          <p:nvPr/>
        </p:nvSpPr>
        <p:spPr bwMode="auto">
          <a:xfrm>
            <a:off x="5670132" y="5991671"/>
            <a:ext cx="87395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a:latin typeface="Calibri Light"/>
              </a:rPr>
              <a:t>Ne! </a:t>
            </a:r>
            <a:endParaRPr lang="de-DE" altLang="de-DE" sz="2400" dirty="0">
              <a:latin typeface="Calibri Light"/>
            </a:endParaRPr>
          </a:p>
        </p:txBody>
      </p:sp>
      <p:sp>
        <p:nvSpPr>
          <p:cNvPr id="11" name="Caption_492547"/>
          <p:cNvSpPr txBox="1">
            <a:spLocks noChangeArrowheads="1"/>
          </p:cNvSpPr>
          <p:nvPr/>
        </p:nvSpPr>
        <p:spPr bwMode="auto">
          <a:xfrm>
            <a:off x="408955" y="2295144"/>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vi-VN" altLang="de-DE" sz="2000" b="0">
                <a:latin typeface="Calibri Light"/>
              </a:rPr>
              <a:t>Postoji li ikakva povezanost između brenda za cigarete “Lucky Strike” i atomskog bombardovanja Japana?  </a:t>
            </a:r>
            <a:endParaRPr lang="de-DE" altLang="de-DE" sz="2000" dirty="0">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7 – Prerano zaključivanje II</a:t>
            </a:r>
          </a:p>
        </p:txBody>
      </p:sp>
      <p:sp>
        <p:nvSpPr>
          <p:cNvPr id="6" name="Slide Number Placeholder 5"/>
          <p:cNvSpPr>
            <a:spLocks noGrp="1"/>
          </p:cNvSpPr>
          <p:nvPr>
            <p:ph type="sldNum" sz="quarter" idx="12"/>
          </p:nvPr>
        </p:nvSpPr>
        <p:spPr/>
        <p:txBody>
          <a:bodyPr/>
          <a:lstStyle/>
          <a:p>
            <a:fld id="{BAADF737-D5A7-4569-B4BB-608942109827}" type="slidenum">
              <a:rPr lang="de-DE" altLang="de-DE" smtClean="0"/>
              <a:pPr/>
              <a:t>13</a:t>
            </a:fld>
            <a:endParaRPr lang="de-DE" altLang="de-DE"/>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Kako nastaju ove teorije zavjere?</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en-US" altLang="de-DE" sz="2400">
                <a:solidFill>
                  <a:srgbClr val="333333"/>
                </a:solidFill>
              </a:rPr>
              <a:t>???</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de-DE"/>
              <a:t>Metakognitivni Trening 7 – Prerano zaključivanje II</a:t>
            </a:r>
          </a:p>
        </p:txBody>
      </p:sp>
      <p:sp>
        <p:nvSpPr>
          <p:cNvPr id="7" name="Slide Number Placeholder 6"/>
          <p:cNvSpPr>
            <a:spLocks noGrp="1"/>
          </p:cNvSpPr>
          <p:nvPr>
            <p:ph type="sldNum" sz="quarter" idx="12"/>
          </p:nvPr>
        </p:nvSpPr>
        <p:spPr/>
        <p:txBody>
          <a:bodyPr/>
          <a:lstStyle/>
          <a:p>
            <a:fld id="{F2B5BE1C-6A0B-45C2-962B-A52D210FE35B}" type="slidenum">
              <a:rPr lang="de-DE" altLang="de-DE" smtClean="0"/>
              <a:pPr/>
              <a:t>14</a:t>
            </a:fld>
            <a:endParaRPr lang="de-DE" altLang="de-DE"/>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Kako nastaju ove teorije zavjere?</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r-HR" altLang="de-DE" sz="2400">
                <a:solidFill>
                  <a:srgbClr val="333333"/>
                </a:solidFill>
              </a:rPr>
              <a:t>Često su privlačnije</a:t>
            </a:r>
            <a:r>
              <a:rPr lang="en-US" altLang="de-DE" sz="2400" dirty="0">
                <a:solidFill>
                  <a:srgbClr val="333333"/>
                </a:solidFill>
              </a:rPr>
              <a:t> </a:t>
            </a:r>
            <a:r>
              <a:rPr lang="hr-HR" altLang="de-DE" sz="2400" dirty="0">
                <a:solidFill>
                  <a:srgbClr val="333333"/>
                </a:solidFill>
              </a:rPr>
              <a:t>nego realnost</a:t>
            </a:r>
            <a:r>
              <a:rPr lang="en-US" altLang="de-DE" sz="2400" dirty="0">
                <a:solidFill>
                  <a:srgbClr val="333333"/>
                </a:solidFill>
              </a:rPr>
              <a:t>!</a:t>
            </a:r>
          </a:p>
          <a:p>
            <a:pPr marL="342900" lvl="0" indent="-342900" defTabSz="914400" fontAlgn="base">
              <a:buClr>
                <a:srgbClr val="333333"/>
              </a:buClr>
              <a:buFont typeface="WingDings"/>
              <a:buChar char=""/>
            </a:pPr>
            <a:r>
              <a:rPr lang="hr-HR" altLang="de-DE" sz="2400" dirty="0">
                <a:solidFill>
                  <a:srgbClr val="333333"/>
                </a:solidFill>
              </a:rPr>
              <a:t>Bazirane su izjavama</a:t>
            </a:r>
            <a:r>
              <a:rPr lang="en-US" altLang="de-DE" sz="2400" dirty="0">
                <a:solidFill>
                  <a:srgbClr val="333333"/>
                </a:solidFill>
              </a:rPr>
              <a:t> </a:t>
            </a:r>
            <a:r>
              <a:rPr lang="hr-HR" altLang="de-DE" sz="2400" dirty="0">
                <a:solidFill>
                  <a:srgbClr val="333333"/>
                </a:solidFill>
              </a:rPr>
              <a:t>koje je teško provjeriti</a:t>
            </a:r>
            <a:r>
              <a:rPr lang="en-US" altLang="de-DE" sz="2400" dirty="0">
                <a:solidFill>
                  <a:srgbClr val="333333"/>
                </a:solidFill>
              </a:rPr>
              <a:t> </a:t>
            </a:r>
            <a:r>
              <a:rPr lang="hr-HR" altLang="de-DE" sz="2400" dirty="0">
                <a:solidFill>
                  <a:srgbClr val="333333"/>
                </a:solidFill>
              </a:rPr>
              <a:t>ili dokazati</a:t>
            </a:r>
            <a:r>
              <a:rPr lang="en-US" altLang="de-DE" sz="2400" dirty="0">
                <a:solidFill>
                  <a:srgbClr val="333333"/>
                </a:solidFill>
              </a:rPr>
              <a:t> (</a:t>
            </a:r>
            <a:r>
              <a:rPr lang="hr-HR" altLang="de-DE" sz="2400" dirty="0">
                <a:solidFill>
                  <a:srgbClr val="333333"/>
                </a:solidFill>
              </a:rPr>
              <a:t>npr</a:t>
            </a:r>
            <a:r>
              <a:rPr lang="en-US" altLang="de-DE" sz="2400" dirty="0">
                <a:solidFill>
                  <a:srgbClr val="333333"/>
                </a:solidFill>
              </a:rPr>
              <a:t>. </a:t>
            </a:r>
            <a:r>
              <a:rPr lang="hr-HR" altLang="de-DE" sz="2400" dirty="0">
                <a:solidFill>
                  <a:srgbClr val="333333"/>
                </a:solidFill>
              </a:rPr>
              <a:t>Pakovanje se odnosi na Japan</a:t>
            </a:r>
            <a:r>
              <a:rPr lang="en-US" altLang="de-DE" sz="2400" dirty="0">
                <a:solidFill>
                  <a:srgbClr val="333333"/>
                </a:solidFill>
              </a:rPr>
              <a:t> </a:t>
            </a:r>
            <a:r>
              <a:rPr lang="hr-HR" altLang="de-DE" sz="2400" dirty="0">
                <a:solidFill>
                  <a:srgbClr val="333333"/>
                </a:solidFill>
              </a:rPr>
              <a:t>i zlatni</a:t>
            </a:r>
            <a:r>
              <a:rPr lang="en-US" altLang="de-DE" sz="2400" dirty="0">
                <a:solidFill>
                  <a:srgbClr val="333333"/>
                </a:solidFill>
              </a:rPr>
              <a:t> </a:t>
            </a:r>
            <a:r>
              <a:rPr lang="hr-HR" altLang="de-DE" sz="2400" dirty="0">
                <a:solidFill>
                  <a:srgbClr val="333333"/>
                </a:solidFill>
              </a:rPr>
              <a:t>prsten</a:t>
            </a:r>
            <a:r>
              <a:rPr lang="en-US" altLang="de-DE" sz="2400" dirty="0">
                <a:solidFill>
                  <a:srgbClr val="333333"/>
                </a:solidFill>
              </a:rPr>
              <a:t> </a:t>
            </a:r>
            <a:r>
              <a:rPr lang="hr-HR" altLang="de-DE" sz="2400" dirty="0">
                <a:solidFill>
                  <a:srgbClr val="333333"/>
                </a:solidFill>
              </a:rPr>
              <a:t>predstavlja</a:t>
            </a:r>
            <a:r>
              <a:rPr lang="en-US" altLang="de-DE" sz="2400" dirty="0">
                <a:solidFill>
                  <a:srgbClr val="333333"/>
                </a:solidFill>
              </a:rPr>
              <a:t> </a:t>
            </a:r>
            <a:r>
              <a:rPr lang="en-US" altLang="de-DE" sz="2400" dirty="0" err="1">
                <a:solidFill>
                  <a:srgbClr val="333333"/>
                </a:solidFill>
              </a:rPr>
              <a:t>radioa</a:t>
            </a:r>
            <a:r>
              <a:rPr lang="hr-HR" altLang="de-DE" sz="2400" dirty="0">
                <a:solidFill>
                  <a:srgbClr val="333333"/>
                </a:solidFill>
              </a:rPr>
              <a:t>ktivnu kontaminaciju</a:t>
            </a:r>
            <a:r>
              <a:rPr lang="en-US" altLang="de-DE" sz="2400" dirty="0">
                <a:solidFill>
                  <a:srgbClr val="333333"/>
                </a:solidFill>
              </a:rPr>
              <a:t>), </a:t>
            </a:r>
            <a:r>
              <a:rPr lang="hr-HR" altLang="de-DE" sz="2400" dirty="0">
                <a:solidFill>
                  <a:srgbClr val="333333"/>
                </a:solidFill>
              </a:rPr>
              <a:t>i neki ljudi im naivno vjeruju</a:t>
            </a:r>
            <a:r>
              <a:rPr lang="en-US" altLang="de-DE" sz="2400" dirty="0">
                <a:solidFill>
                  <a:srgbClr val="333333"/>
                </a:solidFill>
              </a:rPr>
              <a:t>.</a:t>
            </a:r>
          </a:p>
          <a:p>
            <a:pPr marL="342900" lvl="0" indent="-342900" defTabSz="914400" fontAlgn="base">
              <a:buClr>
                <a:srgbClr val="333333"/>
              </a:buClr>
              <a:buFont typeface="WingDings"/>
              <a:buChar char=""/>
            </a:pPr>
            <a:r>
              <a:rPr lang="hr-HR" altLang="de-DE" sz="2400" dirty="0">
                <a:solidFill>
                  <a:srgbClr val="333333"/>
                </a:solidFill>
              </a:rPr>
              <a:t>Oni odbijaju dodatna objašnjenja</a:t>
            </a:r>
            <a:r>
              <a:rPr lang="en-US" altLang="de-DE" sz="2400" dirty="0">
                <a:solidFill>
                  <a:srgbClr val="333333"/>
                </a:solidFill>
              </a:rPr>
              <a:t> (</a:t>
            </a:r>
            <a:r>
              <a:rPr lang="hr-HR" altLang="de-DE" sz="2400" dirty="0">
                <a:solidFill>
                  <a:srgbClr val="333333"/>
                </a:solidFill>
              </a:rPr>
              <a:t>npr</a:t>
            </a:r>
            <a:r>
              <a:rPr lang="en-US" altLang="de-DE" sz="2400" dirty="0">
                <a:solidFill>
                  <a:srgbClr val="333333"/>
                </a:solidFill>
              </a:rPr>
              <a:t>. </a:t>
            </a:r>
            <a:r>
              <a:rPr lang="hr-HR" altLang="de-DE" sz="2400" dirty="0">
                <a:solidFill>
                  <a:srgbClr val="333333"/>
                </a:solidFill>
              </a:rPr>
              <a:t>da</a:t>
            </a:r>
            <a:r>
              <a:rPr lang="en-US" altLang="de-DE" sz="2400" dirty="0">
                <a:solidFill>
                  <a:srgbClr val="333333"/>
                </a:solidFill>
              </a:rPr>
              <a:t> </a:t>
            </a:r>
            <a:r>
              <a:rPr lang="hr-HR" altLang="de-DE" sz="2400">
                <a:solidFill>
                  <a:srgbClr val="333333"/>
                </a:solidFill>
              </a:rPr>
              <a:t>se </a:t>
            </a:r>
            <a:r>
              <a:rPr lang="en-US" altLang="de-DE" sz="2400">
                <a:solidFill>
                  <a:srgbClr val="333333"/>
                </a:solidFill>
              </a:rPr>
              <a:t>“lucky strike” </a:t>
            </a:r>
            <a:r>
              <a:rPr lang="hr-HR" altLang="de-DE" sz="2400" dirty="0">
                <a:solidFill>
                  <a:srgbClr val="333333"/>
                </a:solidFill>
              </a:rPr>
              <a:t>takođe</a:t>
            </a:r>
            <a:r>
              <a:rPr lang="en-US" altLang="de-DE" sz="2400" dirty="0">
                <a:solidFill>
                  <a:srgbClr val="333333"/>
                </a:solidFill>
              </a:rPr>
              <a:t> </a:t>
            </a:r>
            <a:r>
              <a:rPr lang="hr-HR" altLang="de-DE" sz="2400" dirty="0">
                <a:solidFill>
                  <a:srgbClr val="333333"/>
                </a:solidFill>
              </a:rPr>
              <a:t>odnosi na</a:t>
            </a:r>
            <a:r>
              <a:rPr lang="en-US" altLang="de-DE" sz="2400" dirty="0">
                <a:solidFill>
                  <a:srgbClr val="333333"/>
                </a:solidFill>
              </a:rPr>
              <a:t> </a:t>
            </a:r>
            <a:r>
              <a:rPr lang="hr-HR" altLang="de-DE" sz="2400" dirty="0">
                <a:solidFill>
                  <a:srgbClr val="333333"/>
                </a:solidFill>
              </a:rPr>
              <a:t>otkriće</a:t>
            </a:r>
            <a:r>
              <a:rPr lang="en-US" altLang="de-DE" sz="2400" dirty="0">
                <a:solidFill>
                  <a:srgbClr val="333333"/>
                </a:solidFill>
              </a:rPr>
              <a:t>).</a:t>
            </a:r>
          </a:p>
          <a:p>
            <a:pPr marL="342900" lvl="0" indent="-342900" defTabSz="914400" fontAlgn="base">
              <a:buClr>
                <a:srgbClr val="333333"/>
              </a:buClr>
              <a:buFont typeface="WingDings"/>
              <a:buChar char=""/>
            </a:pPr>
            <a:r>
              <a:rPr lang="hr-HR" altLang="de-DE" sz="2400" dirty="0">
                <a:solidFill>
                  <a:srgbClr val="333333"/>
                </a:solidFill>
              </a:rPr>
              <a:t>Nekad su legende bazirane samo na</a:t>
            </a:r>
            <a:r>
              <a:rPr lang="en-US" altLang="de-DE" sz="2400" dirty="0">
                <a:solidFill>
                  <a:srgbClr val="333333"/>
                </a:solidFill>
              </a:rPr>
              <a:t> </a:t>
            </a:r>
            <a:r>
              <a:rPr lang="hr-HR" altLang="de-DE" sz="2400" dirty="0">
                <a:solidFill>
                  <a:srgbClr val="333333"/>
                </a:solidFill>
              </a:rPr>
              <a:t>činjenicama izvučenim</a:t>
            </a:r>
            <a:r>
              <a:rPr lang="en-US" altLang="de-DE" sz="2400" dirty="0">
                <a:solidFill>
                  <a:srgbClr val="333333"/>
                </a:solidFill>
              </a:rPr>
              <a:t> </a:t>
            </a:r>
            <a:r>
              <a:rPr lang="hr-HR" altLang="de-DE" sz="2400" dirty="0">
                <a:solidFill>
                  <a:srgbClr val="333333"/>
                </a:solidFill>
              </a:rPr>
              <a:t>iz konteksta</a:t>
            </a:r>
            <a:r>
              <a:rPr lang="en-US" altLang="de-DE" sz="2400" dirty="0">
                <a:solidFill>
                  <a:srgbClr val="333333"/>
                </a:solidFill>
              </a:rPr>
              <a:t>. </a:t>
            </a:r>
            <a:r>
              <a:rPr lang="hr-HR" altLang="de-DE" sz="2400" dirty="0">
                <a:solidFill>
                  <a:srgbClr val="333333"/>
                </a:solidFill>
              </a:rPr>
              <a:t>Značaj ovih detalja</a:t>
            </a:r>
            <a:r>
              <a:rPr lang="en-US" altLang="de-DE" sz="2400" dirty="0">
                <a:solidFill>
                  <a:srgbClr val="333333"/>
                </a:solidFill>
              </a:rPr>
              <a:t> </a:t>
            </a:r>
            <a:r>
              <a:rPr lang="hr-HR" altLang="de-DE" sz="2400" dirty="0">
                <a:solidFill>
                  <a:srgbClr val="333333"/>
                </a:solidFill>
              </a:rPr>
              <a:t>je takođe jako preuveličan</a:t>
            </a:r>
            <a:r>
              <a:rPr lang="en-US" altLang="de-DE" sz="2400" dirty="0">
                <a:solidFill>
                  <a:srgbClr val="333333"/>
                </a:solidFill>
              </a:rPr>
              <a:t> (</a:t>
            </a:r>
            <a:r>
              <a:rPr lang="hr-HR" altLang="de-DE" sz="2400" dirty="0">
                <a:solidFill>
                  <a:srgbClr val="333333"/>
                </a:solidFill>
              </a:rPr>
              <a:t>pakovanje se zaista promjenilo</a:t>
            </a:r>
            <a:r>
              <a:rPr lang="en-US" altLang="de-DE" sz="2400" dirty="0">
                <a:solidFill>
                  <a:srgbClr val="333333"/>
                </a:solidFill>
              </a:rPr>
              <a:t> </a:t>
            </a:r>
            <a:r>
              <a:rPr lang="hr-HR" altLang="de-DE" sz="2400" dirty="0">
                <a:solidFill>
                  <a:srgbClr val="333333"/>
                </a:solidFill>
              </a:rPr>
              <a:t>tokom</a:t>
            </a:r>
            <a:r>
              <a:rPr lang="en-US" altLang="de-DE" sz="2400" dirty="0">
                <a:solidFill>
                  <a:srgbClr val="333333"/>
                </a:solidFill>
              </a:rPr>
              <a:t> </a:t>
            </a:r>
            <a:r>
              <a:rPr lang="hr-HR" altLang="de-DE" sz="2400" dirty="0">
                <a:solidFill>
                  <a:srgbClr val="333333"/>
                </a:solidFill>
              </a:rPr>
              <a:t>Drugog svjetskog rata</a:t>
            </a:r>
            <a:r>
              <a:rPr lang="en-US" altLang="de-DE" sz="2400" dirty="0">
                <a:solidFill>
                  <a:srgbClr val="333333"/>
                </a:solidFill>
              </a:rPr>
              <a:t>, </a:t>
            </a:r>
            <a:r>
              <a:rPr lang="hr-HR" altLang="de-DE" sz="2400" dirty="0">
                <a:solidFill>
                  <a:srgbClr val="333333"/>
                </a:solidFill>
              </a:rPr>
              <a:t>ipak</a:t>
            </a:r>
            <a:r>
              <a:rPr lang="en-US" altLang="de-DE" sz="2400" dirty="0">
                <a:solidFill>
                  <a:srgbClr val="333333"/>
                </a:solidFill>
              </a:rPr>
              <a:t>, </a:t>
            </a:r>
            <a:r>
              <a:rPr lang="hr-HR" altLang="de-DE" sz="2400" dirty="0">
                <a:solidFill>
                  <a:srgbClr val="333333"/>
                </a:solidFill>
              </a:rPr>
              <a:t>ovo samo za sebe ne priča u prilog legendi</a:t>
            </a:r>
            <a:r>
              <a:rPr lang="en-US"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Metakognitivni Trening 7 – Prerano zaključivanje II</a:t>
            </a:r>
          </a:p>
        </p:txBody>
      </p:sp>
      <p:sp>
        <p:nvSpPr>
          <p:cNvPr id="7" name="Slide Number Placeholder 6"/>
          <p:cNvSpPr>
            <a:spLocks noGrp="1"/>
          </p:cNvSpPr>
          <p:nvPr>
            <p:ph type="sldNum" sz="quarter" idx="12"/>
          </p:nvPr>
        </p:nvSpPr>
        <p:spPr/>
        <p:txBody>
          <a:bodyPr/>
          <a:lstStyle/>
          <a:p>
            <a:fld id="{F2B5BE1C-6A0B-45C2-962B-A52D210FE35B}" type="slidenum">
              <a:rPr lang="de-DE" altLang="de-DE" smtClean="0"/>
              <a:pPr/>
              <a:t>15</a:t>
            </a:fld>
            <a:endParaRPr lang="de-DE" altLang="de-DE"/>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Kako nastaju ove teorije zavjere?</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hr-HR" sz="2400">
                <a:solidFill>
                  <a:srgbClr val="333333"/>
                </a:solidFill>
              </a:rPr>
              <a:t>Brojni su primjeri u istoriji</a:t>
            </a:r>
            <a:r>
              <a:rPr lang="de-DE" sz="2400" dirty="0">
                <a:solidFill>
                  <a:srgbClr val="333333"/>
                </a:solidFill>
              </a:rPr>
              <a:t> </a:t>
            </a:r>
            <a:r>
              <a:rPr lang="hr-HR" sz="2400" dirty="0">
                <a:solidFill>
                  <a:srgbClr val="333333"/>
                </a:solidFill>
              </a:rPr>
              <a:t>gdje su manjine</a:t>
            </a:r>
            <a:r>
              <a:rPr lang="de-DE" sz="2400" dirty="0">
                <a:solidFill>
                  <a:srgbClr val="333333"/>
                </a:solidFill>
              </a:rPr>
              <a:t> </a:t>
            </a:r>
            <a:r>
              <a:rPr lang="hr-HR" sz="2400" dirty="0">
                <a:solidFill>
                  <a:srgbClr val="333333"/>
                </a:solidFill>
              </a:rPr>
              <a:t>i raseljeni</a:t>
            </a:r>
            <a:r>
              <a:rPr lang="de-DE" sz="2400" dirty="0">
                <a:solidFill>
                  <a:srgbClr val="333333"/>
                </a:solidFill>
              </a:rPr>
              <a:t> </a:t>
            </a:r>
            <a:r>
              <a:rPr lang="hr-HR" sz="2400" dirty="0">
                <a:solidFill>
                  <a:srgbClr val="333333"/>
                </a:solidFill>
              </a:rPr>
              <a:t>bili lažno optuženivani za katastrofalne događaje na koje se ne može uticati</a:t>
            </a:r>
            <a:r>
              <a:rPr lang="de-DE" sz="2400" dirty="0">
                <a:solidFill>
                  <a:srgbClr val="333333"/>
                </a:solidFill>
              </a:rPr>
              <a:t>. </a:t>
            </a:r>
            <a:r>
              <a:rPr lang="hr-HR" sz="2400" dirty="0">
                <a:solidFill>
                  <a:srgbClr val="333333"/>
                </a:solidFill>
              </a:rPr>
              <a:t>Na primjer</a:t>
            </a:r>
            <a:r>
              <a:rPr lang="de-DE" sz="2400" dirty="0">
                <a:solidFill>
                  <a:srgbClr val="333333"/>
                </a:solidFill>
              </a:rPr>
              <a:t>, </a:t>
            </a:r>
            <a:r>
              <a:rPr lang="hr-HR" sz="2400" dirty="0">
                <a:solidFill>
                  <a:srgbClr val="333333"/>
                </a:solidFill>
              </a:rPr>
              <a:t>u srednjovjekovno doba</a:t>
            </a:r>
            <a:r>
              <a:rPr lang="de-DE" sz="2400" dirty="0">
                <a:solidFill>
                  <a:srgbClr val="333333"/>
                </a:solidFill>
              </a:rPr>
              <a:t> </a:t>
            </a:r>
            <a:r>
              <a:rPr lang="hr-HR" sz="2400" dirty="0">
                <a:solidFill>
                  <a:srgbClr val="333333"/>
                </a:solidFill>
              </a:rPr>
              <a:t>za slabu žetvu su često okrivljavali vještice ili religijske manjine</a:t>
            </a:r>
            <a:r>
              <a:rPr lang="de-DE" sz="2400" dirty="0">
                <a:solidFill>
                  <a:srgbClr val="333333"/>
                </a:solidFill>
              </a:rPr>
              <a:t>.</a:t>
            </a:r>
          </a:p>
          <a:p>
            <a:pPr marL="342900" lvl="0" indent="-342900" defTabSz="914400" fontAlgn="base">
              <a:buClr>
                <a:srgbClr val="333333"/>
              </a:buClr>
              <a:buFont typeface="WingDings"/>
              <a:buChar char=""/>
              <a:defRPr/>
            </a:pPr>
            <a:r>
              <a:rPr lang="hr-HR" sz="2400" dirty="0">
                <a:solidFill>
                  <a:srgbClr val="333333"/>
                </a:solidFill>
              </a:rPr>
              <a:t>Ova prosta objašnjenja smanjuju</a:t>
            </a:r>
            <a:r>
              <a:rPr lang="de-DE" sz="2400" dirty="0">
                <a:solidFill>
                  <a:srgbClr val="333333"/>
                </a:solidFill>
              </a:rPr>
              <a:t> ten</a:t>
            </a:r>
            <a:r>
              <a:rPr lang="hr-HR" sz="2400" dirty="0">
                <a:solidFill>
                  <a:srgbClr val="333333"/>
                </a:solidFill>
              </a:rPr>
              <a:t>z</a:t>
            </a:r>
            <a:r>
              <a:rPr lang="de-DE" sz="2400" dirty="0">
                <a:solidFill>
                  <a:srgbClr val="333333"/>
                </a:solidFill>
              </a:rPr>
              <a:t>i</a:t>
            </a:r>
            <a:r>
              <a:rPr lang="hr-HR" sz="2400" dirty="0">
                <a:solidFill>
                  <a:srgbClr val="333333"/>
                </a:solidFill>
              </a:rPr>
              <a:t>ju</a:t>
            </a:r>
            <a:r>
              <a:rPr lang="de-DE" sz="2400" dirty="0">
                <a:solidFill>
                  <a:srgbClr val="333333"/>
                </a:solidFill>
              </a:rPr>
              <a:t> </a:t>
            </a:r>
            <a:r>
              <a:rPr lang="hr-HR" sz="2400" dirty="0">
                <a:solidFill>
                  <a:srgbClr val="333333"/>
                </a:solidFill>
              </a:rPr>
              <a:t>i strah</a:t>
            </a:r>
            <a:r>
              <a:rPr lang="de-DE" sz="2400" dirty="0">
                <a:solidFill>
                  <a:srgbClr val="333333"/>
                </a:solidFill>
              </a:rPr>
              <a:t> </a:t>
            </a:r>
            <a:r>
              <a:rPr lang="hr-HR" sz="2400" dirty="0">
                <a:solidFill>
                  <a:srgbClr val="333333"/>
                </a:solidFill>
              </a:rPr>
              <a:t>i dovode do iluzije kontrole</a:t>
            </a:r>
            <a:r>
              <a:rPr 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Metakognitivni Trening 7 – Prerano zaključivanje II</a:t>
            </a:r>
          </a:p>
        </p:txBody>
      </p:sp>
      <p:sp>
        <p:nvSpPr>
          <p:cNvPr id="7" name="Slide Number Placeholder 6"/>
          <p:cNvSpPr>
            <a:spLocks noGrp="1"/>
          </p:cNvSpPr>
          <p:nvPr>
            <p:ph type="sldNum" sz="quarter" idx="12"/>
          </p:nvPr>
        </p:nvSpPr>
        <p:spPr/>
        <p:txBody>
          <a:bodyPr/>
          <a:lstStyle/>
          <a:p>
            <a:fld id="{F2B5BE1C-6A0B-45C2-962B-A52D210FE35B}" type="slidenum">
              <a:rPr lang="de-DE" altLang="de-DE" smtClean="0"/>
              <a:pPr/>
              <a:t>16</a:t>
            </a:fld>
            <a:endParaRPr lang="de-DE" altLang="de-DE"/>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8" name="Rectangle 7"/>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Zašto mi ovo radimo?</a:t>
            </a:r>
            <a:endParaRPr lang="de-DE" altLang="de-DE" sz="3600">
              <a:latin typeface="+mn-lt"/>
              <a:ea typeface="+mn-ea"/>
              <a:cs typeface="+mn-cs"/>
            </a:endParaRP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pPr>
            <a:r>
              <a:rPr lang="en-US" altLang="de-DE" sz="2400">
                <a:solidFill>
                  <a:srgbClr val="333333"/>
                </a:solidFill>
              </a:rPr>
              <a:t>S</a:t>
            </a:r>
            <a:r>
              <a:rPr lang="hr-HR" altLang="de-DE" sz="2400" dirty="0">
                <a:solidFill>
                  <a:srgbClr val="333333"/>
                </a:solidFill>
              </a:rPr>
              <a:t>tudije pokazuju da mnogi ljudi koji imaju psihozu</a:t>
            </a:r>
            <a:r>
              <a:rPr lang="en-US" altLang="de-DE" sz="2400" dirty="0">
                <a:solidFill>
                  <a:srgbClr val="333333"/>
                </a:solidFill>
              </a:rPr>
              <a:t> (</a:t>
            </a:r>
            <a:r>
              <a:rPr lang="hr-HR" altLang="de-DE" sz="2400" dirty="0">
                <a:solidFill>
                  <a:srgbClr val="333333"/>
                </a:solidFill>
              </a:rPr>
              <a:t>ali ne svi</a:t>
            </a:r>
            <a:r>
              <a:rPr lang="en-US" altLang="de-DE" sz="2400" dirty="0">
                <a:solidFill>
                  <a:srgbClr val="333333"/>
                </a:solidFill>
              </a:rPr>
              <a:t>!) </a:t>
            </a:r>
            <a:r>
              <a:rPr lang="hr-HR" altLang="de-DE" sz="2400" dirty="0">
                <a:solidFill>
                  <a:srgbClr val="333333"/>
                </a:solidFill>
              </a:rPr>
              <a:t>donose odluke na bazi</a:t>
            </a:r>
            <a:r>
              <a:rPr lang="en-US" altLang="de-DE" sz="2400" dirty="0">
                <a:solidFill>
                  <a:srgbClr val="333333"/>
                </a:solidFill>
              </a:rPr>
              <a:t> </a:t>
            </a:r>
            <a:r>
              <a:rPr lang="hr-HR" altLang="de-DE" sz="2400" dirty="0">
                <a:solidFill>
                  <a:srgbClr val="333333"/>
                </a:solidFill>
              </a:rPr>
              <a:t>malo informacija</a:t>
            </a:r>
            <a:r>
              <a:rPr lang="en-US" altLang="de-DE" sz="2400" dirty="0">
                <a:solidFill>
                  <a:srgbClr val="333333"/>
                </a:solidFill>
              </a:rPr>
              <a:t>. </a:t>
            </a:r>
            <a:r>
              <a:rPr lang="hr-HR" altLang="de-DE" sz="2400" dirty="0">
                <a:solidFill>
                  <a:srgbClr val="333333"/>
                </a:solidFill>
              </a:rPr>
              <a:t>Ovaj tip odlučivanja može lako voditi greškama</a:t>
            </a:r>
            <a:r>
              <a:rPr lang="en-US" altLang="de-DE" sz="2400" dirty="0">
                <a:solidFill>
                  <a:srgbClr val="333333"/>
                </a:solidFill>
              </a:rPr>
              <a:t>, </a:t>
            </a:r>
            <a:r>
              <a:rPr lang="hr-HR" altLang="de-DE" sz="2400" dirty="0">
                <a:solidFill>
                  <a:srgbClr val="333333"/>
                </a:solidFill>
              </a:rPr>
              <a:t>upoređujući sa tipom odlučivanja koje uključuje</a:t>
            </a:r>
            <a:r>
              <a:rPr lang="en-US" altLang="de-DE" sz="2400" dirty="0">
                <a:solidFill>
                  <a:srgbClr val="333333"/>
                </a:solidFill>
              </a:rPr>
              <a:t> </a:t>
            </a:r>
            <a:r>
              <a:rPr lang="hr-HR" altLang="de-DE" sz="2400" dirty="0">
                <a:solidFill>
                  <a:srgbClr val="333333"/>
                </a:solidFill>
              </a:rPr>
              <a:t>pažljivo uzimanje u obzir svih dostupnih </a:t>
            </a:r>
            <a:r>
              <a:rPr lang="hr-HR" altLang="de-DE" sz="2400">
                <a:solidFill>
                  <a:srgbClr val="333333"/>
                </a:solidFill>
              </a:rPr>
              <a:t>informacija</a:t>
            </a:r>
            <a:r>
              <a:rPr lang="en-US" altLang="de-DE" sz="2400">
                <a:solidFill>
                  <a:srgbClr val="333333"/>
                </a:solidFill>
              </a:rPr>
              <a:t>.</a:t>
            </a:r>
            <a:endParaRPr lang="en-US" sz="2400" dirty="0"/>
          </a:p>
        </p:txBody>
      </p:sp>
      <p:sp>
        <p:nvSpPr>
          <p:cNvPr id="5" name="Footer Placeholder 4"/>
          <p:cNvSpPr>
            <a:spLocks noGrp="1"/>
          </p:cNvSpPr>
          <p:nvPr>
            <p:ph type="ftr" sz="quarter" idx="11"/>
          </p:nvPr>
        </p:nvSpPr>
        <p:spPr/>
        <p:txBody>
          <a:bodyPr/>
          <a:lstStyle/>
          <a:p>
            <a:pPr>
              <a:defRPr/>
            </a:pPr>
            <a:r>
              <a:rPr lang="de-DE"/>
              <a:t>Metakognitivni Trening 7 – Prerano zaključivanje II</a:t>
            </a:r>
          </a:p>
        </p:txBody>
      </p:sp>
      <p:sp>
        <p:nvSpPr>
          <p:cNvPr id="6" name="Slide Number Placeholder 5"/>
          <p:cNvSpPr>
            <a:spLocks noGrp="1"/>
          </p:cNvSpPr>
          <p:nvPr>
            <p:ph type="sldNum" sz="quarter" idx="12"/>
          </p:nvPr>
        </p:nvSpPr>
        <p:spPr/>
        <p:txBody>
          <a:bodyPr/>
          <a:lstStyle/>
          <a:p>
            <a:fld id="{F2B5BE1C-6A0B-45C2-962B-A52D210FE35B}" type="slidenum">
              <a:rPr lang="de-DE" altLang="de-DE" smtClean="0"/>
              <a:pPr/>
              <a:t>17</a:t>
            </a:fld>
            <a:endParaRPr lang="de-DE" altLang="de-DE"/>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8" name="Rectangle 7"/>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Zašto mi ovo radimo?</a:t>
            </a:r>
            <a:endParaRPr lang="de-DE" altLang="de-DE" sz="3600">
              <a:latin typeface="+mn-lt"/>
              <a:ea typeface="+mn-ea"/>
              <a:cs typeface="+mn-cs"/>
            </a:endParaRP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pPr>
            <a:r>
              <a:rPr lang="en-US" altLang="de-DE" sz="2400">
                <a:solidFill>
                  <a:srgbClr val="333333"/>
                </a:solidFill>
              </a:rPr>
              <a:t>S</a:t>
            </a:r>
            <a:r>
              <a:rPr lang="hr-HR" altLang="de-DE" sz="2400" dirty="0">
                <a:solidFill>
                  <a:srgbClr val="333333"/>
                </a:solidFill>
              </a:rPr>
              <a:t>tudije pokazuju da mnogi ljudi koji imaju psihozu</a:t>
            </a:r>
            <a:r>
              <a:rPr lang="en-US" altLang="de-DE" sz="2400" dirty="0">
                <a:solidFill>
                  <a:srgbClr val="333333"/>
                </a:solidFill>
              </a:rPr>
              <a:t> (</a:t>
            </a:r>
            <a:r>
              <a:rPr lang="hr-HR" altLang="de-DE" sz="2400" dirty="0">
                <a:solidFill>
                  <a:srgbClr val="333333"/>
                </a:solidFill>
              </a:rPr>
              <a:t>ali ne svi</a:t>
            </a:r>
            <a:r>
              <a:rPr lang="en-US" altLang="de-DE" sz="2400" dirty="0">
                <a:solidFill>
                  <a:srgbClr val="333333"/>
                </a:solidFill>
              </a:rPr>
              <a:t>!) </a:t>
            </a:r>
            <a:r>
              <a:rPr lang="hr-HR" altLang="de-DE" sz="2400" dirty="0">
                <a:solidFill>
                  <a:srgbClr val="333333"/>
                </a:solidFill>
              </a:rPr>
              <a:t>donose odluke na bazi</a:t>
            </a:r>
            <a:r>
              <a:rPr lang="en-US" altLang="de-DE" sz="2400" dirty="0">
                <a:solidFill>
                  <a:srgbClr val="333333"/>
                </a:solidFill>
              </a:rPr>
              <a:t> </a:t>
            </a:r>
            <a:r>
              <a:rPr lang="hr-HR" altLang="de-DE" sz="2400" dirty="0">
                <a:solidFill>
                  <a:srgbClr val="333333"/>
                </a:solidFill>
              </a:rPr>
              <a:t>malo informacija</a:t>
            </a:r>
            <a:r>
              <a:rPr lang="en-US" altLang="de-DE" sz="2400" dirty="0">
                <a:solidFill>
                  <a:srgbClr val="333333"/>
                </a:solidFill>
              </a:rPr>
              <a:t>. </a:t>
            </a:r>
            <a:r>
              <a:rPr lang="hr-HR" altLang="de-DE" sz="2400" dirty="0">
                <a:solidFill>
                  <a:srgbClr val="333333"/>
                </a:solidFill>
              </a:rPr>
              <a:t>Ovaj tip odlučivanja može lako voditi greškama</a:t>
            </a:r>
            <a:r>
              <a:rPr lang="en-US" altLang="de-DE" sz="2400" dirty="0">
                <a:solidFill>
                  <a:srgbClr val="333333"/>
                </a:solidFill>
              </a:rPr>
              <a:t>, </a:t>
            </a:r>
            <a:r>
              <a:rPr lang="hr-HR" altLang="de-DE" sz="2400" dirty="0">
                <a:solidFill>
                  <a:srgbClr val="333333"/>
                </a:solidFill>
              </a:rPr>
              <a:t>upoređujući sa tipom odlučivanja koje uključuje</a:t>
            </a:r>
            <a:r>
              <a:rPr lang="en-US" altLang="de-DE" sz="2400" dirty="0">
                <a:solidFill>
                  <a:srgbClr val="333333"/>
                </a:solidFill>
              </a:rPr>
              <a:t> </a:t>
            </a:r>
            <a:r>
              <a:rPr lang="hr-HR" altLang="de-DE" sz="2400" dirty="0">
                <a:solidFill>
                  <a:srgbClr val="333333"/>
                </a:solidFill>
              </a:rPr>
              <a:t>pažljivo uzimanje u obzir svih dostupnih informacija</a:t>
            </a:r>
            <a:r>
              <a:rPr lang="en-US" altLang="de-DE" sz="2400" dirty="0">
                <a:solidFill>
                  <a:srgbClr val="333333"/>
                </a:solidFill>
              </a:rPr>
              <a:t>.</a:t>
            </a:r>
          </a:p>
          <a:p>
            <a:pPr marL="342900" lvl="0" indent="-342900" defTabSz="914400" fontAlgn="base">
              <a:buClr>
                <a:srgbClr val="333333"/>
              </a:buClr>
              <a:buFont typeface="WingDings"/>
              <a:buChar char=""/>
            </a:pPr>
            <a:r>
              <a:rPr lang="hr-HR" altLang="de-DE" sz="2400" dirty="0">
                <a:solidFill>
                  <a:srgbClr val="333333"/>
                </a:solidFill>
              </a:rPr>
              <a:t>Percepcija realnosti za mnoge</a:t>
            </a:r>
            <a:r>
              <a:rPr lang="de-DE" altLang="de-DE" sz="2400" dirty="0">
                <a:solidFill>
                  <a:srgbClr val="333333"/>
                </a:solidFill>
              </a:rPr>
              <a:t> (</a:t>
            </a:r>
            <a:r>
              <a:rPr lang="hr-HR" altLang="de-DE" sz="2400" dirty="0">
                <a:solidFill>
                  <a:srgbClr val="333333"/>
                </a:solidFill>
              </a:rPr>
              <a:t>ali ne za sve</a:t>
            </a:r>
            <a:r>
              <a:rPr lang="de-DE" altLang="de-DE" sz="2400" dirty="0">
                <a:solidFill>
                  <a:srgbClr val="333333"/>
                </a:solidFill>
              </a:rPr>
              <a:t>!) </a:t>
            </a:r>
            <a:r>
              <a:rPr lang="hr-HR" altLang="de-DE" sz="2400" dirty="0">
                <a:solidFill>
                  <a:srgbClr val="333333"/>
                </a:solidFill>
              </a:rPr>
              <a:t>ljude koji imaju psihozu</a:t>
            </a:r>
            <a:r>
              <a:rPr lang="de-DE" altLang="de-DE" sz="2400" dirty="0">
                <a:solidFill>
                  <a:srgbClr val="333333"/>
                </a:solidFill>
              </a:rPr>
              <a:t> </a:t>
            </a:r>
            <a:r>
              <a:rPr lang="hr-HR" altLang="de-DE" sz="2400" dirty="0">
                <a:solidFill>
                  <a:srgbClr val="333333"/>
                </a:solidFill>
              </a:rPr>
              <a:t>je oštećena</a:t>
            </a:r>
            <a:r>
              <a:rPr lang="de-DE" altLang="de-DE" sz="2400" dirty="0">
                <a:solidFill>
                  <a:srgbClr val="333333"/>
                </a:solidFill>
              </a:rPr>
              <a:t>. </a:t>
            </a:r>
            <a:r>
              <a:rPr lang="hr-HR" altLang="de-DE" sz="2400" dirty="0">
                <a:solidFill>
                  <a:srgbClr val="333333"/>
                </a:solidFill>
              </a:rPr>
              <a:t>Uzimaju se u obzir nemoguće interpretacije koje bi većina ljudi ignorisala</a:t>
            </a:r>
            <a:r>
              <a:rPr lang="de-DE" altLang="de-DE" sz="2400" dirty="0">
                <a:solidFill>
                  <a:srgbClr val="333333"/>
                </a:solidFill>
              </a:rPr>
              <a:t>.</a:t>
            </a:r>
            <a:endParaRPr lang="en-US" sz="2400" dirty="0"/>
          </a:p>
        </p:txBody>
      </p:sp>
      <p:sp>
        <p:nvSpPr>
          <p:cNvPr id="5" name="Footer Placeholder 4"/>
          <p:cNvSpPr>
            <a:spLocks noGrp="1"/>
          </p:cNvSpPr>
          <p:nvPr>
            <p:ph type="ftr" sz="quarter" idx="11"/>
          </p:nvPr>
        </p:nvSpPr>
        <p:spPr/>
        <p:txBody>
          <a:bodyPr/>
          <a:lstStyle/>
          <a:p>
            <a:pPr>
              <a:defRPr/>
            </a:pPr>
            <a:r>
              <a:rPr lang="de-DE"/>
              <a:t>Metakognitivni Trening 7 – Prerano zaključivanje II</a:t>
            </a:r>
          </a:p>
        </p:txBody>
      </p:sp>
      <p:sp>
        <p:nvSpPr>
          <p:cNvPr id="6" name="Slide Number Placeholder 5"/>
          <p:cNvSpPr>
            <a:spLocks noGrp="1"/>
          </p:cNvSpPr>
          <p:nvPr>
            <p:ph type="sldNum" sz="quarter" idx="12"/>
          </p:nvPr>
        </p:nvSpPr>
        <p:spPr/>
        <p:txBody>
          <a:bodyPr/>
          <a:lstStyle/>
          <a:p>
            <a:fld id="{F2B5BE1C-6A0B-45C2-962B-A52D210FE35B}" type="slidenum">
              <a:rPr lang="de-DE" altLang="de-DE" smtClean="0"/>
              <a:pPr/>
              <a:t>18</a:t>
            </a:fld>
            <a:endParaRPr lang="de-DE" altLang="de-DE"/>
          </a:p>
        </p:txBody>
      </p:sp>
    </p:spTree>
    <p:extLst>
      <p:ext uri="{BB962C8B-B14F-4D97-AF65-F5344CB8AC3E}">
        <p14:creationId xmlns:p14="http://schemas.microsoft.com/office/powerpoint/2010/main" val="11009636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latin typeface="+mn-lt"/>
                <a:ea typeface="+mn-ea"/>
                <a:cs typeface="+mn-cs"/>
              </a:rPr>
              <a:t>Kako</a:t>
            </a:r>
            <a:r>
              <a:rPr lang="en-US" sz="3600" dirty="0">
                <a:latin typeface="+mn-lt"/>
                <a:ea typeface="+mn-ea"/>
                <a:cs typeface="+mn-cs"/>
              </a:rPr>
              <a:t> </a:t>
            </a:r>
            <a:r>
              <a:rPr lang="en-US" sz="3600" dirty="0" err="1">
                <a:latin typeface="+mn-lt"/>
                <a:ea typeface="+mn-ea"/>
                <a:cs typeface="+mn-cs"/>
              </a:rPr>
              <a:t>prerano</a:t>
            </a:r>
            <a:r>
              <a:rPr lang="en-US" sz="3600" dirty="0">
                <a:latin typeface="+mn-lt"/>
                <a:ea typeface="+mn-ea"/>
                <a:cs typeface="+mn-cs"/>
              </a:rPr>
              <a:t> </a:t>
            </a:r>
            <a:r>
              <a:rPr lang="en-US" sz="3600" dirty="0" err="1">
                <a:latin typeface="+mn-lt"/>
                <a:ea typeface="+mn-ea"/>
                <a:cs typeface="+mn-cs"/>
              </a:rPr>
              <a:t>zaključivanje</a:t>
            </a:r>
            <a:r>
              <a:rPr lang="en-US" sz="3600" dirty="0">
                <a:latin typeface="+mn-lt"/>
                <a:ea typeface="+mn-ea"/>
                <a:cs typeface="+mn-cs"/>
              </a:rPr>
              <a:t> </a:t>
            </a:r>
            <a:r>
              <a:rPr lang="en-US" sz="3600" dirty="0" err="1">
                <a:latin typeface="+mn-lt"/>
                <a:ea typeface="+mn-ea"/>
                <a:cs typeface="+mn-cs"/>
              </a:rPr>
              <a:t>favorizuje</a:t>
            </a:r>
            <a:r>
              <a:rPr lang="en-US" sz="3600" dirty="0">
                <a:latin typeface="+mn-lt"/>
                <a:ea typeface="+mn-ea"/>
                <a:cs typeface="+mn-cs"/>
              </a:rPr>
              <a:t> </a:t>
            </a:r>
            <a:r>
              <a:rPr lang="en-US" sz="3600" dirty="0" err="1">
                <a:latin typeface="+mn-lt"/>
                <a:ea typeface="+mn-ea"/>
                <a:cs typeface="+mn-cs"/>
              </a:rPr>
              <a:t>nastanak</a:t>
            </a:r>
            <a:r>
              <a:rPr lang="en-US" sz="3600" dirty="0">
                <a:latin typeface="+mn-lt"/>
                <a:ea typeface="+mn-ea"/>
                <a:cs typeface="+mn-cs"/>
              </a:rPr>
              <a:t> </a:t>
            </a:r>
            <a:r>
              <a:rPr lang="en-US" sz="3600" dirty="0" err="1">
                <a:latin typeface="+mn-lt"/>
                <a:ea typeface="+mn-ea"/>
                <a:cs typeface="+mn-cs"/>
              </a:rPr>
              <a:t>pogrešnih</a:t>
            </a:r>
            <a:r>
              <a:rPr lang="en-US" sz="3600" dirty="0">
                <a:latin typeface="+mn-lt"/>
                <a:ea typeface="+mn-ea"/>
                <a:cs typeface="+mn-cs"/>
              </a:rPr>
              <a:t> </a:t>
            </a:r>
            <a:r>
              <a:rPr lang="en-US" sz="3600" dirty="0" err="1">
                <a:latin typeface="+mn-lt"/>
                <a:ea typeface="+mn-ea"/>
                <a:cs typeface="+mn-cs"/>
              </a:rPr>
              <a:t>interpretacija</a:t>
            </a:r>
            <a:r>
              <a:rPr lang="en-US" sz="3600" dirty="0">
                <a:latin typeface="+mn-lt"/>
                <a:ea typeface="+mn-ea"/>
                <a:cs typeface="+mn-cs"/>
              </a:rPr>
              <a:t> </a:t>
            </a:r>
            <a:r>
              <a:rPr lang="en-US" sz="3600" dirty="0" err="1">
                <a:latin typeface="+mn-lt"/>
                <a:ea typeface="+mn-ea"/>
                <a:cs typeface="+mn-cs"/>
              </a:rPr>
              <a:t>tokom</a:t>
            </a:r>
            <a:r>
              <a:rPr lang="en-US" sz="3600" dirty="0">
                <a:latin typeface="+mn-lt"/>
                <a:ea typeface="+mn-ea"/>
                <a:cs typeface="+mn-cs"/>
              </a:rPr>
              <a:t> </a:t>
            </a:r>
            <a:r>
              <a:rPr lang="en-US" sz="3600" dirty="0" err="1">
                <a:latin typeface="+mn-lt"/>
                <a:ea typeface="+mn-ea"/>
                <a:cs typeface="+mn-cs"/>
              </a:rPr>
              <a:t>psihoze</a:t>
            </a:r>
            <a:r>
              <a:rPr lang="en-US" sz="3600" dirty="0">
                <a:latin typeface="+mn-lt"/>
                <a:ea typeface="+mn-ea"/>
                <a:cs typeface="+mn-cs"/>
              </a:rPr>
              <a:t> – </a:t>
            </a:r>
            <a:r>
              <a:rPr lang="en-US" sz="3600" dirty="0" err="1">
                <a:latin typeface="+mn-lt"/>
                <a:ea typeface="+mn-ea"/>
                <a:cs typeface="+mn-cs"/>
              </a:rPr>
              <a:t>primjeri</a:t>
            </a:r>
            <a:endParaRPr lang="en-US" sz="3600" dirty="0">
              <a:latin typeface="+mn-lt"/>
              <a:ea typeface="+mn-ea"/>
              <a:cs typeface="+mn-cs"/>
            </a:endParaRPr>
          </a:p>
        </p:txBody>
      </p:sp>
      <p:sp>
        <p:nvSpPr>
          <p:cNvPr id="48154" name="Rechteck 1"/>
          <p:cNvSpPr>
            <a:spLocks noChangeArrowheads="1"/>
          </p:cNvSpPr>
          <p:nvPr/>
        </p:nvSpPr>
        <p:spPr bwMode="auto">
          <a:xfrm>
            <a:off x="408955" y="5661248"/>
            <a:ext cx="113760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0">
                <a:solidFill>
                  <a:srgbClr val="004992"/>
                </a:solidFill>
                <a:latin typeface="+mn-lt"/>
                <a:cs typeface="+mn-cs"/>
              </a:rPr>
              <a:t>Da li bi neko podijelio kratko licno iskustvo?</a:t>
            </a:r>
          </a:p>
        </p:txBody>
      </p:sp>
      <p:graphicFrame>
        <p:nvGraphicFramePr>
          <p:cNvPr id="7" name="Content Placeholder 8"/>
          <p:cNvGraphicFramePr>
            <a:graphicFrameLocks/>
          </p:cNvGraphicFramePr>
          <p:nvPr>
            <p:extLst>
              <p:ext uri="{D42A27DB-BD31-4B8C-83A1-F6EECF244321}">
                <p14:modId xmlns:p14="http://schemas.microsoft.com/office/powerpoint/2010/main" val="1382224111"/>
              </p:ext>
            </p:extLst>
          </p:nvPr>
        </p:nvGraphicFramePr>
        <p:xfrm>
          <a:off x="409575" y="2203704"/>
          <a:ext cx="11339514" cy="3200400"/>
        </p:xfrm>
        <a:graphic>
          <a:graphicData uri="http://schemas.openxmlformats.org/drawingml/2006/table">
            <a:tbl>
              <a:tblPr firstRow="1" bandRow="1">
                <a:tableStyleId>{21E4AEA4-8DFA-4A89-87EB-49C32662AFE0}</a:tableStyleId>
              </a:tblPr>
              <a:tblGrid>
                <a:gridCol w="3779838">
                  <a:extLst>
                    <a:ext uri="{9D8B030D-6E8A-4147-A177-3AD203B41FA5}">
                      <a16:colId xmlns:a16="http://schemas.microsoft.com/office/drawing/2014/main" val="20000"/>
                    </a:ext>
                  </a:extLst>
                </a:gridCol>
                <a:gridCol w="3779838">
                  <a:extLst>
                    <a:ext uri="{9D8B030D-6E8A-4147-A177-3AD203B41FA5}">
                      <a16:colId xmlns:a16="http://schemas.microsoft.com/office/drawing/2014/main" val="20001"/>
                    </a:ext>
                  </a:extLst>
                </a:gridCol>
                <a:gridCol w="3779838">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vi-VN" sz="2000" b="0" i="0" u="none" strike="noStrike" cap="none" normalizeH="0" baseline="0">
                          <a:ln>
                            <a:noFill/>
                          </a:ln>
                          <a:solidFill>
                            <a:srgbClr val="333333"/>
                          </a:solidFill>
                          <a:effectLst/>
                          <a:latin typeface="Calibri Light"/>
                          <a:ea typeface="ＭＳ Ｐゴシック" pitchFamily="34" charset="-128"/>
                          <a:cs typeface="Times New Roman" pitchFamily="18" charset="0"/>
                        </a:rPr>
                        <a:t>Događaj </a:t>
                      </a:r>
                      <a:endPar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cs typeface="Times New Roman" pitchFamily="18" charset="0"/>
                        </a:rPr>
                        <a:t>Objašnjenje tokom psihoze</a:t>
                      </a: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cs typeface="Times New Roman" pitchFamily="18" charset="0"/>
                        </a:rPr>
                        <a:t>Druga objašnjenja</a:t>
                      </a:r>
                      <a:endPar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Ukus</a:t>
                      </a:r>
                      <a:r>
                        <a:rPr kumimoji="0" lang="fr-FR"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fr-FR" sz="2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hrane</a:t>
                      </a:r>
                      <a:r>
                        <a:rPr kumimoji="0" lang="fr-FR"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je </a:t>
                      </a:r>
                      <a:r>
                        <a:rPr kumimoji="0" lang="fr-FR" sz="2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čudan</a:t>
                      </a:r>
                      <a:r>
                        <a:rPr kumimoji="0" lang="fr-FR"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endPar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Trovanje</a:t>
                      </a:r>
                      <a:r>
                        <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endPar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Loše</a:t>
                      </a:r>
                      <a:r>
                        <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2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skuvano</a:t>
                      </a:r>
                      <a:r>
                        <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2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nema</a:t>
                      </a:r>
                      <a:r>
                        <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2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dodataka</a:t>
                      </a:r>
                      <a:r>
                        <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endPar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ea typeface="ＭＳ Ｐゴシック" pitchFamily="34" charset="-128"/>
                          <a:cs typeface="Times New Roman" pitchFamily="18" charset="0"/>
                        </a:rPr>
                        <a:t>Djevojka ti drugačije miriše kad se vrati uveče kući.</a:t>
                      </a:r>
                      <a:endParaRPr kumimoji="0" lang="de-DE" sz="2000" b="0" i="0" u="none" strike="noStrike" cap="none" normalizeH="0" baseline="0">
                        <a:ln>
                          <a:noFill/>
                        </a:ln>
                        <a:solidFill>
                          <a:srgbClr val="333333"/>
                        </a:solidFill>
                        <a:effectLst/>
                        <a:latin typeface="Calibri Light"/>
                        <a:ea typeface="ＭＳ Ｐゴシック" pitchFamily="34" charset="-128"/>
                        <a:cs typeface="Times New Roman" pitchFamily="18" charset="0"/>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it-IT" sz="2000" b="0" i="0" u="none" strike="noStrike" cap="none" normalizeH="0" baseline="0">
                          <a:ln>
                            <a:noFill/>
                          </a:ln>
                          <a:solidFill>
                            <a:srgbClr val="333333"/>
                          </a:solidFill>
                          <a:effectLst/>
                          <a:latin typeface="Calibri Light"/>
                          <a:ea typeface="ＭＳ Ｐゴシック" pitchFamily="34" charset="-128"/>
                          <a:cs typeface="Times New Roman" pitchFamily="18" charset="0"/>
                        </a:rPr>
                        <a:t>Ubijeđen si da te vara.</a:t>
                      </a:r>
                      <a:endPar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t-BR" sz="2000" b="0" i="0" u="none" strike="noStrike" cap="none" normalizeH="0" baseline="0">
                          <a:ln>
                            <a:noFill/>
                          </a:ln>
                          <a:solidFill>
                            <a:srgbClr val="333333"/>
                          </a:solidFill>
                          <a:effectLst/>
                          <a:latin typeface="Calibri Light"/>
                          <a:ea typeface="ＭＳ Ｐゴシック" pitchFamily="34" charset="-128"/>
                          <a:cs typeface="Times New Roman" pitchFamily="18" charset="0"/>
                        </a:rPr>
                        <a:t>Ima novi parfem i očekuje komplimente prije nego optužbe!</a:t>
                      </a:r>
                      <a:endPar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l-PL" sz="2000" b="0" i="0" u="none" strike="noStrike" cap="none" normalizeH="0" baseline="0">
                          <a:ln>
                            <a:noFill/>
                          </a:ln>
                          <a:solidFill>
                            <a:srgbClr val="333333"/>
                          </a:solidFill>
                          <a:effectLst/>
                          <a:latin typeface="Calibri Light"/>
                          <a:ea typeface="ＭＳ Ｐゴシック" pitchFamily="34" charset="-128"/>
                          <a:cs typeface="Times New Roman" pitchFamily="18" charset="0"/>
                        </a:rPr>
                        <a:t>Na radiju je pjesma “Heroj” od Mariah Carey nekoliko puta.</a:t>
                      </a:r>
                      <a:endPar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l-PL" sz="2000" b="0" i="0" u="none" strike="noStrike" cap="none" normalizeH="0" baseline="0">
                          <a:ln>
                            <a:noFill/>
                          </a:ln>
                          <a:solidFill>
                            <a:srgbClr val="333333"/>
                          </a:solidFill>
                          <a:effectLst/>
                          <a:latin typeface="Calibri Light"/>
                          <a:ea typeface="ＭＳ Ｐゴシック" pitchFamily="34" charset="-128"/>
                          <a:cs typeface="Times New Roman" pitchFamily="18" charset="0"/>
                        </a:rPr>
                        <a:t>Ovo je tajni znak da si izabrani da spasite Svijet.</a:t>
                      </a:r>
                      <a:endPar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l-PL"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Na radiju je pop muzika.</a:t>
                      </a:r>
                      <a:endPar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de-DE"/>
              <a:t>Metakognitivni Trening 7 – Prerano zaključivanje II</a:t>
            </a:r>
          </a:p>
        </p:txBody>
      </p:sp>
      <p:sp>
        <p:nvSpPr>
          <p:cNvPr id="6" name="Slide Number Placeholder 5"/>
          <p:cNvSpPr>
            <a:spLocks noGrp="1"/>
          </p:cNvSpPr>
          <p:nvPr>
            <p:ph type="sldNum" sz="quarter" idx="12"/>
          </p:nvPr>
        </p:nvSpPr>
        <p:spPr/>
        <p:txBody>
          <a:bodyPr/>
          <a:lstStyle/>
          <a:p>
            <a:fld id="{BAADF737-D5A7-4569-B4BB-608942109827}" type="slidenum">
              <a:rPr lang="de-DE" altLang="de-DE" smtClean="0"/>
              <a:pPr/>
              <a:t>19</a:t>
            </a:fld>
            <a:endParaRPr lang="de-DE" altLang="de-DE"/>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Vježba</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r-HR" altLang="de-DE" sz="2400">
                <a:solidFill>
                  <a:srgbClr val="333333"/>
                </a:solidFill>
              </a:rPr>
              <a:t>U sledećim vježbama će vam se pokazati različite slike</a:t>
            </a:r>
            <a:r>
              <a:rPr lang="en-US" altLang="de-DE" sz="2400" dirty="0">
                <a:solidFill>
                  <a:srgbClr val="333333"/>
                </a:solidFill>
              </a:rPr>
              <a:t>. </a:t>
            </a:r>
            <a:r>
              <a:rPr lang="hr-HR" altLang="de-DE" sz="2400" dirty="0">
                <a:solidFill>
                  <a:srgbClr val="333333"/>
                </a:solidFill>
              </a:rPr>
              <a:t>Molimo Vas pokušajte da pronađete korektan naziv</a:t>
            </a:r>
            <a:r>
              <a:rPr lang="en-US" altLang="de-DE" sz="2400" dirty="0">
                <a:solidFill>
                  <a:srgbClr val="333333"/>
                </a:solidFill>
              </a:rPr>
              <a:t> </a:t>
            </a:r>
            <a:r>
              <a:rPr lang="hr-HR" altLang="de-DE" sz="2400" dirty="0">
                <a:solidFill>
                  <a:srgbClr val="333333"/>
                </a:solidFill>
              </a:rPr>
              <a:t>za svaku sliku</a:t>
            </a:r>
            <a:r>
              <a:rPr lang="en-US" altLang="de-DE" sz="2400" dirty="0">
                <a:solidFill>
                  <a:srgbClr val="333333"/>
                </a:solidFill>
              </a:rPr>
              <a:t> </a:t>
            </a:r>
            <a:r>
              <a:rPr lang="hr-HR" altLang="de-DE" sz="2400" dirty="0">
                <a:solidFill>
                  <a:srgbClr val="333333"/>
                </a:solidFill>
              </a:rPr>
              <a:t>i </a:t>
            </a:r>
            <a:r>
              <a:rPr lang="hr-HR" altLang="de-DE" sz="2400">
                <a:solidFill>
                  <a:srgbClr val="333333"/>
                </a:solidFill>
              </a:rPr>
              <a:t>isključite</a:t>
            </a:r>
            <a:r>
              <a:rPr lang="en-US" altLang="de-DE" sz="2400">
                <a:solidFill>
                  <a:srgbClr val="333333"/>
                </a:solidFill>
              </a:rPr>
              <a:t> “</a:t>
            </a:r>
            <a:r>
              <a:rPr lang="hr-HR" altLang="de-DE" sz="2400">
                <a:solidFill>
                  <a:srgbClr val="333333"/>
                </a:solidFill>
              </a:rPr>
              <a:t>neprikladni</a:t>
            </a:r>
            <a:r>
              <a:rPr lang="en-US" altLang="de-DE" sz="240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Metakognitivni Trening 7 – Prerano zaključivanje II</a:t>
            </a:r>
          </a:p>
        </p:txBody>
      </p:sp>
      <p:sp>
        <p:nvSpPr>
          <p:cNvPr id="7" name="Slide Number Placeholder 6"/>
          <p:cNvSpPr>
            <a:spLocks noGrp="1"/>
          </p:cNvSpPr>
          <p:nvPr>
            <p:ph type="sldNum" sz="quarter" idx="12"/>
          </p:nvPr>
        </p:nvSpPr>
        <p:spPr/>
        <p:txBody>
          <a:bodyPr/>
          <a:lstStyle/>
          <a:p>
            <a:fld id="{F2B5BE1C-6A0B-45C2-962B-A52D210FE35B}" type="slidenum">
              <a:rPr lang="de-DE" altLang="de-DE" smtClean="0"/>
              <a:pPr/>
              <a:t>20</a:t>
            </a:fld>
            <a:endParaRPr lang="de-DE" altLang="de-DE"/>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Vježba</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r-HR" altLang="de-DE" sz="2400">
                <a:solidFill>
                  <a:srgbClr val="333333"/>
                </a:solidFill>
              </a:rPr>
              <a:t>U sledećim vježbama će vam se pokazati različite slike</a:t>
            </a:r>
            <a:r>
              <a:rPr lang="en-US" altLang="de-DE" sz="2400" dirty="0">
                <a:solidFill>
                  <a:srgbClr val="333333"/>
                </a:solidFill>
              </a:rPr>
              <a:t>. </a:t>
            </a:r>
            <a:r>
              <a:rPr lang="hr-HR" altLang="de-DE" sz="2400" dirty="0">
                <a:solidFill>
                  <a:srgbClr val="333333"/>
                </a:solidFill>
              </a:rPr>
              <a:t>Molimo Vas pokušajte da pronađete korektan naziv</a:t>
            </a:r>
            <a:r>
              <a:rPr lang="en-US" altLang="de-DE" sz="2400" dirty="0">
                <a:solidFill>
                  <a:srgbClr val="333333"/>
                </a:solidFill>
              </a:rPr>
              <a:t> </a:t>
            </a:r>
            <a:r>
              <a:rPr lang="hr-HR" altLang="de-DE" sz="2400" dirty="0">
                <a:solidFill>
                  <a:srgbClr val="333333"/>
                </a:solidFill>
              </a:rPr>
              <a:t>za svaku sliku</a:t>
            </a:r>
            <a:r>
              <a:rPr lang="en-US" altLang="de-DE" sz="2400" dirty="0">
                <a:solidFill>
                  <a:srgbClr val="333333"/>
                </a:solidFill>
              </a:rPr>
              <a:t> </a:t>
            </a:r>
            <a:r>
              <a:rPr lang="hr-HR" altLang="de-DE" sz="2400" dirty="0">
                <a:solidFill>
                  <a:srgbClr val="333333"/>
                </a:solidFill>
              </a:rPr>
              <a:t>i </a:t>
            </a:r>
            <a:r>
              <a:rPr lang="hr-HR" altLang="de-DE" sz="2400">
                <a:solidFill>
                  <a:srgbClr val="333333"/>
                </a:solidFill>
              </a:rPr>
              <a:t>isključite</a:t>
            </a:r>
            <a:r>
              <a:rPr lang="en-US" altLang="de-DE" sz="2400">
                <a:solidFill>
                  <a:srgbClr val="333333"/>
                </a:solidFill>
              </a:rPr>
              <a:t> “</a:t>
            </a:r>
            <a:r>
              <a:rPr lang="hr-HR" altLang="de-DE" sz="2400">
                <a:solidFill>
                  <a:srgbClr val="333333"/>
                </a:solidFill>
              </a:rPr>
              <a:t>neprikladni</a:t>
            </a:r>
            <a:r>
              <a:rPr lang="en-US" altLang="de-DE" sz="2400">
                <a:solidFill>
                  <a:srgbClr val="333333"/>
                </a:solidFill>
              </a:rPr>
              <a:t>”.</a:t>
            </a:r>
            <a:endParaRPr lang="en-US" altLang="de-DE" sz="2400" dirty="0">
              <a:solidFill>
                <a:srgbClr val="333333"/>
              </a:solidFill>
            </a:endParaRPr>
          </a:p>
          <a:p>
            <a:pPr marL="342900" lvl="0" indent="-342900" defTabSz="914400" fontAlgn="base">
              <a:buClr>
                <a:srgbClr val="000000"/>
              </a:buClr>
              <a:buFont typeface="WingDings"/>
              <a:buChar char=""/>
            </a:pPr>
            <a:r>
              <a:rPr lang="hr-HR" altLang="de-DE" sz="2400" dirty="0">
                <a:solidFill>
                  <a:srgbClr val="333333"/>
                </a:solidFill>
              </a:rPr>
              <a:t>Prod</a:t>
            </a:r>
            <a:r>
              <a:rPr lang="en-US" altLang="de-DE" sz="2400" dirty="0">
                <a:solidFill>
                  <a:srgbClr val="333333"/>
                </a:solidFill>
              </a:rPr>
              <a:t>is</a:t>
            </a:r>
            <a:r>
              <a:rPr lang="hr-HR" altLang="de-DE" sz="2400" dirty="0">
                <a:solidFill>
                  <a:srgbClr val="333333"/>
                </a:solidFill>
              </a:rPr>
              <a:t>kutijte</a:t>
            </a:r>
            <a:r>
              <a:rPr lang="en-US" altLang="de-DE" sz="2400" dirty="0">
                <a:solidFill>
                  <a:srgbClr val="333333"/>
                </a:solidFill>
              </a:rPr>
              <a:t> </a:t>
            </a:r>
            <a:r>
              <a:rPr lang="hr-HR" altLang="de-DE" sz="2400" i="1" dirty="0">
                <a:solidFill>
                  <a:srgbClr val="004992"/>
                </a:solidFill>
              </a:rPr>
              <a:t>za i protiv</a:t>
            </a:r>
            <a:r>
              <a:rPr lang="en-US" altLang="de-DE" sz="2400" dirty="0">
                <a:solidFill>
                  <a:srgbClr val="333333"/>
                </a:solidFill>
              </a:rPr>
              <a:t> </a:t>
            </a:r>
            <a:r>
              <a:rPr lang="hr-HR" altLang="de-DE" sz="2400" dirty="0">
                <a:solidFill>
                  <a:srgbClr val="333333"/>
                </a:solidFill>
              </a:rPr>
              <a:t>za svaku od </a:t>
            </a:r>
            <a:r>
              <a:rPr lang="hr-HR" altLang="de-DE" sz="2400">
                <a:solidFill>
                  <a:srgbClr val="333333"/>
                </a:solidFill>
              </a:rPr>
              <a:t>interpretacija</a:t>
            </a:r>
            <a:r>
              <a:rPr lang="en-US" altLang="de-DE" sz="240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Metakognitivni Trening 7 – Prerano zaključivanje II</a:t>
            </a:r>
          </a:p>
        </p:txBody>
      </p:sp>
      <p:sp>
        <p:nvSpPr>
          <p:cNvPr id="7" name="Slide Number Placeholder 6"/>
          <p:cNvSpPr>
            <a:spLocks noGrp="1"/>
          </p:cNvSpPr>
          <p:nvPr>
            <p:ph type="sldNum" sz="quarter" idx="12"/>
          </p:nvPr>
        </p:nvSpPr>
        <p:spPr/>
        <p:txBody>
          <a:bodyPr/>
          <a:lstStyle/>
          <a:p>
            <a:fld id="{F2B5BE1C-6A0B-45C2-962B-A52D210FE35B}" type="slidenum">
              <a:rPr lang="de-DE" altLang="de-DE" smtClean="0"/>
              <a:pPr/>
              <a:t>21</a:t>
            </a:fld>
            <a:endParaRPr lang="de-DE" altLang="de-DE"/>
          </a:p>
        </p:txBody>
      </p:sp>
    </p:spTree>
    <p:extLst>
      <p:ext uri="{BB962C8B-B14F-4D97-AF65-F5344CB8AC3E}">
        <p14:creationId xmlns:p14="http://schemas.microsoft.com/office/powerpoint/2010/main" val="9634910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Vježba</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r-HR" altLang="de-DE" sz="2400">
                <a:solidFill>
                  <a:srgbClr val="333333"/>
                </a:solidFill>
              </a:rPr>
              <a:t>U sledećim vježbama će vam se pokazati različite slike</a:t>
            </a:r>
            <a:r>
              <a:rPr lang="en-US" altLang="de-DE" sz="2400" dirty="0">
                <a:solidFill>
                  <a:srgbClr val="333333"/>
                </a:solidFill>
              </a:rPr>
              <a:t>. </a:t>
            </a:r>
            <a:r>
              <a:rPr lang="hr-HR" altLang="de-DE" sz="2400" dirty="0">
                <a:solidFill>
                  <a:srgbClr val="333333"/>
                </a:solidFill>
              </a:rPr>
              <a:t>Molimo Vas pokušajte da pronađete korektan naziv</a:t>
            </a:r>
            <a:r>
              <a:rPr lang="en-US" altLang="de-DE" sz="2400" dirty="0">
                <a:solidFill>
                  <a:srgbClr val="333333"/>
                </a:solidFill>
              </a:rPr>
              <a:t> </a:t>
            </a:r>
            <a:r>
              <a:rPr lang="hr-HR" altLang="de-DE" sz="2400" dirty="0">
                <a:solidFill>
                  <a:srgbClr val="333333"/>
                </a:solidFill>
              </a:rPr>
              <a:t>za svaku sliku</a:t>
            </a:r>
            <a:r>
              <a:rPr lang="en-US" altLang="de-DE" sz="2400" dirty="0">
                <a:solidFill>
                  <a:srgbClr val="333333"/>
                </a:solidFill>
              </a:rPr>
              <a:t> </a:t>
            </a:r>
            <a:r>
              <a:rPr lang="hr-HR" altLang="de-DE" sz="2400" dirty="0">
                <a:solidFill>
                  <a:srgbClr val="333333"/>
                </a:solidFill>
              </a:rPr>
              <a:t>i </a:t>
            </a:r>
            <a:r>
              <a:rPr lang="hr-HR" altLang="de-DE" sz="2400">
                <a:solidFill>
                  <a:srgbClr val="333333"/>
                </a:solidFill>
              </a:rPr>
              <a:t>isključite</a:t>
            </a:r>
            <a:r>
              <a:rPr lang="en-US" altLang="de-DE" sz="2400">
                <a:solidFill>
                  <a:srgbClr val="333333"/>
                </a:solidFill>
              </a:rPr>
              <a:t> “</a:t>
            </a:r>
            <a:r>
              <a:rPr lang="hr-HR" altLang="de-DE" sz="2400">
                <a:solidFill>
                  <a:srgbClr val="333333"/>
                </a:solidFill>
              </a:rPr>
              <a:t>neprikladni</a:t>
            </a:r>
            <a:r>
              <a:rPr lang="en-US" altLang="de-DE" sz="2400">
                <a:solidFill>
                  <a:srgbClr val="333333"/>
                </a:solidFill>
              </a:rPr>
              <a:t>”.</a:t>
            </a:r>
            <a:endParaRPr lang="en-US" altLang="de-DE" sz="2400" dirty="0">
              <a:solidFill>
                <a:srgbClr val="333333"/>
              </a:solidFill>
            </a:endParaRPr>
          </a:p>
          <a:p>
            <a:pPr marL="342900" lvl="0" indent="-342900" defTabSz="914400" fontAlgn="base">
              <a:buClr>
                <a:srgbClr val="000000"/>
              </a:buClr>
              <a:buFont typeface="WingDings"/>
              <a:buChar char=""/>
            </a:pPr>
            <a:r>
              <a:rPr lang="hr-HR" altLang="de-DE" sz="2400" dirty="0">
                <a:solidFill>
                  <a:srgbClr val="333333"/>
                </a:solidFill>
              </a:rPr>
              <a:t>Prod</a:t>
            </a:r>
            <a:r>
              <a:rPr lang="en-US" altLang="de-DE" sz="2400" dirty="0">
                <a:solidFill>
                  <a:srgbClr val="333333"/>
                </a:solidFill>
              </a:rPr>
              <a:t>is</a:t>
            </a:r>
            <a:r>
              <a:rPr lang="hr-HR" altLang="de-DE" sz="2400" dirty="0">
                <a:solidFill>
                  <a:srgbClr val="333333"/>
                </a:solidFill>
              </a:rPr>
              <a:t>kutijte</a:t>
            </a:r>
            <a:r>
              <a:rPr lang="en-US" altLang="de-DE" sz="2400" dirty="0">
                <a:solidFill>
                  <a:srgbClr val="333333"/>
                </a:solidFill>
              </a:rPr>
              <a:t> </a:t>
            </a:r>
            <a:r>
              <a:rPr lang="hr-HR" altLang="de-DE" sz="2400" i="1" dirty="0">
                <a:solidFill>
                  <a:srgbClr val="004992"/>
                </a:solidFill>
              </a:rPr>
              <a:t>za i protiv</a:t>
            </a:r>
            <a:r>
              <a:rPr lang="en-US" altLang="de-DE" sz="2400" dirty="0">
                <a:solidFill>
                  <a:srgbClr val="333333"/>
                </a:solidFill>
              </a:rPr>
              <a:t> </a:t>
            </a:r>
            <a:r>
              <a:rPr lang="hr-HR" altLang="de-DE" sz="2400" dirty="0">
                <a:solidFill>
                  <a:srgbClr val="333333"/>
                </a:solidFill>
              </a:rPr>
              <a:t>za svaku od interpretacija</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err="1">
                <a:solidFill>
                  <a:srgbClr val="333333"/>
                </a:solidFill>
              </a:rPr>
              <a:t>Molimo</a:t>
            </a:r>
            <a:r>
              <a:rPr lang="en-US" altLang="de-DE" sz="2400" dirty="0">
                <a:solidFill>
                  <a:srgbClr val="333333"/>
                </a:solidFill>
              </a:rPr>
              <a:t> Vas </a:t>
            </a:r>
            <a:r>
              <a:rPr lang="en-US" altLang="de-DE" sz="2400" dirty="0" err="1">
                <a:solidFill>
                  <a:srgbClr val="333333"/>
                </a:solidFill>
              </a:rPr>
              <a:t>takođe</a:t>
            </a:r>
            <a:r>
              <a:rPr lang="en-US" altLang="de-DE" sz="2400" dirty="0">
                <a:solidFill>
                  <a:srgbClr val="333333"/>
                </a:solidFill>
              </a:rPr>
              <a:t> </a:t>
            </a:r>
            <a:r>
              <a:rPr lang="en-US" altLang="de-DE" sz="2400" dirty="0" err="1">
                <a:solidFill>
                  <a:srgbClr val="333333"/>
                </a:solidFill>
              </a:rPr>
              <a:t>navedite</a:t>
            </a:r>
            <a:r>
              <a:rPr lang="en-US" altLang="de-DE" sz="2400" dirty="0">
                <a:solidFill>
                  <a:srgbClr val="333333"/>
                </a:solidFill>
              </a:rPr>
              <a:t> </a:t>
            </a:r>
            <a:r>
              <a:rPr lang="en-US" altLang="de-DE" sz="2400" dirty="0" err="1">
                <a:solidFill>
                  <a:srgbClr val="333333"/>
                </a:solidFill>
              </a:rPr>
              <a:t>nivo</a:t>
            </a:r>
            <a:r>
              <a:rPr lang="en-US" altLang="de-DE" sz="2400" dirty="0">
                <a:solidFill>
                  <a:srgbClr val="333333"/>
                </a:solidFill>
              </a:rPr>
              <a:t> </a:t>
            </a:r>
            <a:r>
              <a:rPr lang="en-US" altLang="de-DE" sz="2400" dirty="0" err="1">
                <a:solidFill>
                  <a:srgbClr val="333333"/>
                </a:solidFill>
              </a:rPr>
              <a:t>povjerenja</a:t>
            </a:r>
            <a:r>
              <a:rPr lang="en-US" altLang="de-DE" sz="2400" dirty="0">
                <a:solidFill>
                  <a:srgbClr val="333333"/>
                </a:solidFill>
              </a:rPr>
              <a:t> u </a:t>
            </a:r>
            <a:r>
              <a:rPr lang="en-US" altLang="de-DE" sz="2400" dirty="0" err="1">
                <a:solidFill>
                  <a:srgbClr val="333333"/>
                </a:solidFill>
              </a:rPr>
              <a:t>Vašu</a:t>
            </a:r>
            <a:r>
              <a:rPr lang="en-US" altLang="de-DE" sz="2400" dirty="0">
                <a:solidFill>
                  <a:srgbClr val="333333"/>
                </a:solidFill>
              </a:rPr>
              <a:t> </a:t>
            </a:r>
            <a:r>
              <a:rPr lang="en-US" altLang="de-DE" sz="2400" err="1">
                <a:solidFill>
                  <a:srgbClr val="333333"/>
                </a:solidFill>
              </a:rPr>
              <a:t>procjenu</a:t>
            </a:r>
            <a:r>
              <a:rPr lang="en-US" altLang="de-DE" sz="240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Metakognitivni Trening 7 – Prerano zaključivanje II</a:t>
            </a:r>
          </a:p>
        </p:txBody>
      </p:sp>
      <p:sp>
        <p:nvSpPr>
          <p:cNvPr id="7" name="Slide Number Placeholder 6"/>
          <p:cNvSpPr>
            <a:spLocks noGrp="1"/>
          </p:cNvSpPr>
          <p:nvPr>
            <p:ph type="sldNum" sz="quarter" idx="12"/>
          </p:nvPr>
        </p:nvSpPr>
        <p:spPr/>
        <p:txBody>
          <a:bodyPr/>
          <a:lstStyle/>
          <a:p>
            <a:fld id="{F2B5BE1C-6A0B-45C2-962B-A52D210FE35B}" type="slidenum">
              <a:rPr lang="de-DE" altLang="de-DE" smtClean="0"/>
              <a:pPr/>
              <a:t>22</a:t>
            </a:fld>
            <a:endParaRPr lang="de-DE" altLang="de-DE"/>
          </a:p>
        </p:txBody>
      </p:sp>
    </p:spTree>
    <p:extLst>
      <p:ext uri="{BB962C8B-B14F-4D97-AF65-F5344CB8AC3E}">
        <p14:creationId xmlns:p14="http://schemas.microsoft.com/office/powerpoint/2010/main" val="26116311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Vježba</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r-HR" altLang="de-DE" sz="2400">
                <a:solidFill>
                  <a:srgbClr val="333333"/>
                </a:solidFill>
              </a:rPr>
              <a:t>U sledećim vježbama će vam se pokazati različite slike</a:t>
            </a:r>
            <a:r>
              <a:rPr lang="en-US" altLang="de-DE" sz="2400" dirty="0">
                <a:solidFill>
                  <a:srgbClr val="333333"/>
                </a:solidFill>
              </a:rPr>
              <a:t>. </a:t>
            </a:r>
            <a:r>
              <a:rPr lang="hr-HR" altLang="de-DE" sz="2400" dirty="0">
                <a:solidFill>
                  <a:srgbClr val="333333"/>
                </a:solidFill>
              </a:rPr>
              <a:t>Molimo Vas pokušajte da pronađete korektan naziv</a:t>
            </a:r>
            <a:r>
              <a:rPr lang="en-US" altLang="de-DE" sz="2400" dirty="0">
                <a:solidFill>
                  <a:srgbClr val="333333"/>
                </a:solidFill>
              </a:rPr>
              <a:t> </a:t>
            </a:r>
            <a:r>
              <a:rPr lang="hr-HR" altLang="de-DE" sz="2400" dirty="0">
                <a:solidFill>
                  <a:srgbClr val="333333"/>
                </a:solidFill>
              </a:rPr>
              <a:t>za svaku sliku</a:t>
            </a:r>
            <a:r>
              <a:rPr lang="en-US" altLang="de-DE" sz="2400" dirty="0">
                <a:solidFill>
                  <a:srgbClr val="333333"/>
                </a:solidFill>
              </a:rPr>
              <a:t> </a:t>
            </a:r>
            <a:r>
              <a:rPr lang="hr-HR" altLang="de-DE" sz="2400" dirty="0">
                <a:solidFill>
                  <a:srgbClr val="333333"/>
                </a:solidFill>
              </a:rPr>
              <a:t>i </a:t>
            </a:r>
            <a:r>
              <a:rPr lang="hr-HR" altLang="de-DE" sz="2400">
                <a:solidFill>
                  <a:srgbClr val="333333"/>
                </a:solidFill>
              </a:rPr>
              <a:t>isključite</a:t>
            </a:r>
            <a:r>
              <a:rPr lang="en-US" altLang="de-DE" sz="2400">
                <a:solidFill>
                  <a:srgbClr val="333333"/>
                </a:solidFill>
              </a:rPr>
              <a:t> “</a:t>
            </a:r>
            <a:r>
              <a:rPr lang="hr-HR" altLang="de-DE" sz="2400">
                <a:solidFill>
                  <a:srgbClr val="333333"/>
                </a:solidFill>
              </a:rPr>
              <a:t>neprikladni</a:t>
            </a:r>
            <a:r>
              <a:rPr lang="en-US" altLang="de-DE" sz="2400">
                <a:solidFill>
                  <a:srgbClr val="333333"/>
                </a:solidFill>
              </a:rPr>
              <a:t>”.</a:t>
            </a:r>
            <a:endParaRPr lang="en-US" altLang="de-DE" sz="2400" dirty="0">
              <a:solidFill>
                <a:srgbClr val="333333"/>
              </a:solidFill>
            </a:endParaRPr>
          </a:p>
          <a:p>
            <a:pPr marL="342900" lvl="0" indent="-342900" defTabSz="914400" fontAlgn="base">
              <a:buClr>
                <a:srgbClr val="000000"/>
              </a:buClr>
              <a:buFont typeface="WingDings"/>
              <a:buChar char=""/>
            </a:pPr>
            <a:r>
              <a:rPr lang="hr-HR" altLang="de-DE" sz="2400" dirty="0">
                <a:solidFill>
                  <a:srgbClr val="333333"/>
                </a:solidFill>
              </a:rPr>
              <a:t>Prod</a:t>
            </a:r>
            <a:r>
              <a:rPr lang="en-US" altLang="de-DE" sz="2400" dirty="0">
                <a:solidFill>
                  <a:srgbClr val="333333"/>
                </a:solidFill>
              </a:rPr>
              <a:t>is</a:t>
            </a:r>
            <a:r>
              <a:rPr lang="hr-HR" altLang="de-DE" sz="2400" dirty="0">
                <a:solidFill>
                  <a:srgbClr val="333333"/>
                </a:solidFill>
              </a:rPr>
              <a:t>kutijte</a:t>
            </a:r>
            <a:r>
              <a:rPr lang="en-US" altLang="de-DE" sz="2400" dirty="0">
                <a:solidFill>
                  <a:srgbClr val="333333"/>
                </a:solidFill>
              </a:rPr>
              <a:t> </a:t>
            </a:r>
            <a:r>
              <a:rPr lang="hr-HR" altLang="de-DE" sz="2400" i="1" dirty="0">
                <a:solidFill>
                  <a:srgbClr val="004992"/>
                </a:solidFill>
              </a:rPr>
              <a:t>za i protiv</a:t>
            </a:r>
            <a:r>
              <a:rPr lang="en-US" altLang="de-DE" sz="2400" dirty="0">
                <a:solidFill>
                  <a:srgbClr val="333333"/>
                </a:solidFill>
              </a:rPr>
              <a:t> </a:t>
            </a:r>
            <a:r>
              <a:rPr lang="hr-HR" altLang="de-DE" sz="2400" dirty="0">
                <a:solidFill>
                  <a:srgbClr val="333333"/>
                </a:solidFill>
              </a:rPr>
              <a:t>za svaku od interpretacija</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err="1">
                <a:solidFill>
                  <a:srgbClr val="333333"/>
                </a:solidFill>
              </a:rPr>
              <a:t>Molimo</a:t>
            </a:r>
            <a:r>
              <a:rPr lang="en-US" altLang="de-DE" sz="2400" dirty="0">
                <a:solidFill>
                  <a:srgbClr val="333333"/>
                </a:solidFill>
              </a:rPr>
              <a:t> Vas </a:t>
            </a:r>
            <a:r>
              <a:rPr lang="en-US" altLang="de-DE" sz="2400" dirty="0" err="1">
                <a:solidFill>
                  <a:srgbClr val="333333"/>
                </a:solidFill>
              </a:rPr>
              <a:t>takođe</a:t>
            </a:r>
            <a:r>
              <a:rPr lang="en-US" altLang="de-DE" sz="2400" dirty="0">
                <a:solidFill>
                  <a:srgbClr val="333333"/>
                </a:solidFill>
              </a:rPr>
              <a:t> </a:t>
            </a:r>
            <a:r>
              <a:rPr lang="en-US" altLang="de-DE" sz="2400" dirty="0" err="1">
                <a:solidFill>
                  <a:srgbClr val="333333"/>
                </a:solidFill>
              </a:rPr>
              <a:t>navedite</a:t>
            </a:r>
            <a:r>
              <a:rPr lang="en-US" altLang="de-DE" sz="2400" dirty="0">
                <a:solidFill>
                  <a:srgbClr val="333333"/>
                </a:solidFill>
              </a:rPr>
              <a:t> </a:t>
            </a:r>
            <a:r>
              <a:rPr lang="en-US" altLang="de-DE" sz="2400" dirty="0" err="1">
                <a:solidFill>
                  <a:srgbClr val="333333"/>
                </a:solidFill>
              </a:rPr>
              <a:t>nivo</a:t>
            </a:r>
            <a:r>
              <a:rPr lang="en-US" altLang="de-DE" sz="2400" dirty="0">
                <a:solidFill>
                  <a:srgbClr val="333333"/>
                </a:solidFill>
              </a:rPr>
              <a:t> </a:t>
            </a:r>
            <a:r>
              <a:rPr lang="en-US" altLang="de-DE" sz="2400" dirty="0" err="1">
                <a:solidFill>
                  <a:srgbClr val="333333"/>
                </a:solidFill>
              </a:rPr>
              <a:t>povjerenja</a:t>
            </a:r>
            <a:r>
              <a:rPr lang="en-US" altLang="de-DE" sz="2400" dirty="0">
                <a:solidFill>
                  <a:srgbClr val="333333"/>
                </a:solidFill>
              </a:rPr>
              <a:t> u </a:t>
            </a:r>
            <a:r>
              <a:rPr lang="en-US" altLang="de-DE" sz="2400" dirty="0" err="1">
                <a:solidFill>
                  <a:srgbClr val="333333"/>
                </a:solidFill>
              </a:rPr>
              <a:t>Vašu</a:t>
            </a:r>
            <a:r>
              <a:rPr lang="en-US" altLang="de-DE" sz="2400" dirty="0">
                <a:solidFill>
                  <a:srgbClr val="333333"/>
                </a:solidFill>
              </a:rPr>
              <a:t> </a:t>
            </a:r>
            <a:r>
              <a:rPr lang="en-US" altLang="de-DE" sz="2400" dirty="0" err="1">
                <a:solidFill>
                  <a:srgbClr val="333333"/>
                </a:solidFill>
              </a:rPr>
              <a:t>procjenu</a:t>
            </a:r>
            <a:r>
              <a:rPr lang="en-US" altLang="de-DE" sz="2400" dirty="0">
                <a:solidFill>
                  <a:srgbClr val="333333"/>
                </a:solidFill>
              </a:rPr>
              <a:t>.</a:t>
            </a:r>
          </a:p>
          <a:p>
            <a:pPr marL="342900" lvl="0" indent="-342900" defTabSz="914400" fontAlgn="base">
              <a:buClr>
                <a:srgbClr val="333333"/>
              </a:buClr>
              <a:buFont typeface="WingDings"/>
              <a:buChar char=""/>
            </a:pPr>
            <a:r>
              <a:rPr lang="hr-HR" altLang="de-DE" sz="2400" dirty="0">
                <a:solidFill>
                  <a:srgbClr val="333333"/>
                </a:solidFill>
              </a:rPr>
              <a:t>Obratite posebnu pažnju na dijelove slike koji jasno isključuju određene interpretacije</a:t>
            </a:r>
            <a:r>
              <a:rPr lang="en-US"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Metakognitivni Trening 7 – Prerano zaključivanje II</a:t>
            </a:r>
          </a:p>
        </p:txBody>
      </p:sp>
      <p:sp>
        <p:nvSpPr>
          <p:cNvPr id="7" name="Slide Number Placeholder 6"/>
          <p:cNvSpPr>
            <a:spLocks noGrp="1"/>
          </p:cNvSpPr>
          <p:nvPr>
            <p:ph type="sldNum" sz="quarter" idx="12"/>
          </p:nvPr>
        </p:nvSpPr>
        <p:spPr/>
        <p:txBody>
          <a:bodyPr/>
          <a:lstStyle/>
          <a:p>
            <a:fld id="{F2B5BE1C-6A0B-45C2-962B-A52D210FE35B}" type="slidenum">
              <a:rPr lang="de-DE" altLang="de-DE" smtClean="0"/>
              <a:pPr/>
              <a:t>23</a:t>
            </a:fld>
            <a:endParaRPr lang="de-DE" altLang="de-DE"/>
          </a:p>
        </p:txBody>
      </p:sp>
    </p:spTree>
    <p:extLst>
      <p:ext uri="{BB962C8B-B14F-4D97-AF65-F5344CB8AC3E}">
        <p14:creationId xmlns:p14="http://schemas.microsoft.com/office/powerpoint/2010/main" val="37050588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2" name="Text Box 5"/>
          <p:cNvSpPr txBox="1">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Dobre vijesti</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Mrtvo dijete</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Vojna obaveza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Tužna poruka</a:t>
            </a:r>
            <a:endParaRPr lang="en-US" altLang="de-DE" sz="2400" b="0" dirty="0">
              <a:solidFill>
                <a:srgbClr val="333333"/>
              </a:solidFill>
              <a:latin typeface="+mn-lt"/>
              <a:cs typeface="+mn-cs"/>
            </a:endParaRPr>
          </a:p>
        </p:txBody>
      </p:sp>
      <p:pic>
        <p:nvPicPr>
          <p:cNvPr id="7" name="Picture 4" descr="Traurige Botschaf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4700" y="1124712"/>
            <a:ext cx="4302840"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Metakognitivni Trening 7 – Prerano zaključivanje II</a:t>
            </a:r>
          </a:p>
        </p:txBody>
      </p:sp>
      <p:sp>
        <p:nvSpPr>
          <p:cNvPr id="5" name="Slide Number Placeholder 4"/>
          <p:cNvSpPr>
            <a:spLocks noGrp="1"/>
          </p:cNvSpPr>
          <p:nvPr>
            <p:ph type="sldNum" sz="quarter" idx="12"/>
          </p:nvPr>
        </p:nvSpPr>
        <p:spPr/>
        <p:txBody>
          <a:bodyPr/>
          <a:lstStyle/>
          <a:p>
            <a:fld id="{7C34E892-478F-4B32-937B-13641FB9A3DB}" type="slidenum">
              <a:rPr lang="de-DE" altLang="de-DE" smtClean="0"/>
              <a:pPr/>
              <a:t>24</a:t>
            </a:fld>
            <a:endParaRPr lang="de-DE" altLang="de-DE"/>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6" name="Text Box 3"/>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Dobre vijesti</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Mrtvo dijete</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Vojna obaveza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lphaLcPeriod"/>
            </a:pPr>
            <a:r>
              <a:rPr lang="hr-HR" altLang="de-DE" sz="2400" b="0" dirty="0">
                <a:solidFill>
                  <a:srgbClr val="004992"/>
                </a:solidFill>
                <a:latin typeface="+mn-lt"/>
                <a:cs typeface="+mn-cs"/>
              </a:rPr>
              <a:t>Tužna poruka</a:t>
            </a:r>
            <a:br>
              <a:rPr lang="de-DE" altLang="de-DE" sz="2400" b="0" dirty="0">
                <a:solidFill>
                  <a:srgbClr val="004992"/>
                </a:solidFill>
                <a:latin typeface="+mn-lt"/>
                <a:cs typeface="+mn-cs"/>
              </a:rPr>
            </a:br>
            <a:r>
              <a:rPr lang="de-DE" altLang="de-DE" sz="1800" b="0" dirty="0">
                <a:solidFill>
                  <a:srgbClr val="004992"/>
                </a:solidFill>
                <a:latin typeface="+mn-lt"/>
                <a:cs typeface="+mn-cs"/>
              </a:rPr>
              <a:t>(Peter Fendi, 1838)</a:t>
            </a:r>
            <a:endParaRPr lang="en-US" altLang="de-DE" sz="1800" b="0" dirty="0">
              <a:solidFill>
                <a:srgbClr val="004992"/>
              </a:solidFill>
              <a:latin typeface="+mn-lt"/>
              <a:cs typeface="+mn-cs"/>
            </a:endParaRPr>
          </a:p>
        </p:txBody>
      </p:sp>
      <p:pic>
        <p:nvPicPr>
          <p:cNvPr id="7" name="Picture 4" descr="Traurige Botschaf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4700" y="1124712"/>
            <a:ext cx="4302840"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Metakognitivni Trening 7 – Prerano zaključivanje II</a:t>
            </a:r>
          </a:p>
        </p:txBody>
      </p:sp>
      <p:sp>
        <p:nvSpPr>
          <p:cNvPr id="5" name="Slide Number Placeholder 4"/>
          <p:cNvSpPr>
            <a:spLocks noGrp="1"/>
          </p:cNvSpPr>
          <p:nvPr>
            <p:ph type="sldNum" sz="quarter" idx="12"/>
          </p:nvPr>
        </p:nvSpPr>
        <p:spPr/>
        <p:txBody>
          <a:bodyPr/>
          <a:lstStyle/>
          <a:p>
            <a:fld id="{7C34E892-478F-4B32-937B-13641FB9A3DB}" type="slidenum">
              <a:rPr lang="de-DE" altLang="de-DE" smtClean="0"/>
              <a:pPr/>
              <a:t>25</a:t>
            </a:fld>
            <a:endParaRPr lang="de-DE" altLang="de-DE"/>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00" name="Rectangle 11"/>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533400" indent="-5334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Edu</a:t>
            </a:r>
            <a:r>
              <a:rPr lang="hr-HR" altLang="de-DE" sz="2400" b="0" dirty="0">
                <a:solidFill>
                  <a:srgbClr val="333333"/>
                </a:solidFill>
                <a:latin typeface="+mn-lt"/>
                <a:cs typeface="+mn-cs"/>
              </a:rPr>
              <a:t>kacija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S</a:t>
            </a:r>
            <a:r>
              <a:rPr lang="hr-HR" altLang="de-DE" sz="2400" b="0" dirty="0">
                <a:solidFill>
                  <a:srgbClr val="333333"/>
                </a:solidFill>
                <a:latin typeface="+mn-lt"/>
                <a:cs typeface="+mn-cs"/>
              </a:rPr>
              <a:t>upa u manastiru</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Prije služenja u crkvi</a:t>
            </a: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Konverzija</a:t>
            </a:r>
            <a:endParaRPr lang="de-DE" altLang="de-DE" sz="2400" b="0" dirty="0">
              <a:solidFill>
                <a:srgbClr val="333333"/>
              </a:solidFill>
              <a:latin typeface="+mn-lt"/>
              <a:cs typeface="+mn-cs"/>
            </a:endParaRPr>
          </a:p>
        </p:txBody>
      </p:sp>
      <p:pic>
        <p:nvPicPr>
          <p:cNvPr id="7" name="Picture 6" descr="Mangold"/>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2920" y="1664208"/>
            <a:ext cx="5486400" cy="40649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Metakognitivni Trening 7 – Prerano zaključivanje II</a:t>
            </a:r>
          </a:p>
        </p:txBody>
      </p:sp>
      <p:sp>
        <p:nvSpPr>
          <p:cNvPr id="5" name="Slide Number Placeholder 4"/>
          <p:cNvSpPr>
            <a:spLocks noGrp="1"/>
          </p:cNvSpPr>
          <p:nvPr>
            <p:ph type="sldNum" sz="quarter" idx="12"/>
          </p:nvPr>
        </p:nvSpPr>
        <p:spPr/>
        <p:txBody>
          <a:bodyPr/>
          <a:lstStyle/>
          <a:p>
            <a:fld id="{7C34E892-478F-4B32-937B-13641FB9A3DB}" type="slidenum">
              <a:rPr lang="de-DE" altLang="de-DE" smtClean="0"/>
              <a:pPr/>
              <a:t>26</a:t>
            </a:fld>
            <a:endParaRPr lang="de-DE" altLang="de-DE"/>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5" descr="Mangold"/>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2920" y="1664208"/>
            <a:ext cx="5486400" cy="40649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11"/>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533400" indent="-5334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Edu</a:t>
            </a:r>
            <a:r>
              <a:rPr lang="hr-HR" altLang="de-DE" sz="2400" b="0" dirty="0">
                <a:solidFill>
                  <a:srgbClr val="333333"/>
                </a:solidFill>
                <a:latin typeface="+mn-lt"/>
                <a:cs typeface="+mn-cs"/>
              </a:rPr>
              <a:t>kacija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mn-lt"/>
                <a:cs typeface="+mn-cs"/>
              </a:rPr>
              <a:t>S</a:t>
            </a:r>
            <a:r>
              <a:rPr lang="hr-HR" altLang="de-DE" sz="2400" b="0" dirty="0">
                <a:solidFill>
                  <a:srgbClr val="004992"/>
                </a:solidFill>
                <a:latin typeface="+mn-lt"/>
                <a:cs typeface="+mn-cs"/>
              </a:rPr>
              <a:t>upa u manastiru</a:t>
            </a:r>
            <a:br>
              <a:rPr lang="en-US" altLang="de-DE" sz="2400" b="0" dirty="0">
                <a:solidFill>
                  <a:srgbClr val="004992"/>
                </a:solidFill>
                <a:latin typeface="+mn-lt"/>
                <a:cs typeface="+mn-cs"/>
              </a:rPr>
            </a:br>
            <a:r>
              <a:rPr lang="en-US" altLang="de-DE" sz="1800" b="0" dirty="0">
                <a:solidFill>
                  <a:srgbClr val="004992"/>
                </a:solidFill>
                <a:latin typeface="+mn-lt"/>
                <a:cs typeface="+mn-cs"/>
              </a:rPr>
              <a:t>(Anton Mangold, 1888)</a:t>
            </a:r>
            <a:endParaRPr lang="de-DE" altLang="de-DE" sz="1800" b="0" dirty="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Prije služenja u crkvi</a:t>
            </a: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Konverzija</a:t>
            </a:r>
            <a:endParaRPr lang="de-DE" altLang="de-DE" sz="2400" b="0" dirty="0">
              <a:solidFill>
                <a:srgbClr val="333333"/>
              </a:solidFill>
              <a:latin typeface="+mn-lt"/>
              <a:cs typeface="+mn-cs"/>
            </a:endParaRPr>
          </a:p>
        </p:txBody>
      </p:sp>
      <p:sp>
        <p:nvSpPr>
          <p:cNvPr id="2" name="Footer Placeholder 1"/>
          <p:cNvSpPr>
            <a:spLocks noGrp="1"/>
          </p:cNvSpPr>
          <p:nvPr>
            <p:ph type="ftr" sz="quarter" idx="11"/>
          </p:nvPr>
        </p:nvSpPr>
        <p:spPr/>
        <p:txBody>
          <a:bodyPr/>
          <a:lstStyle/>
          <a:p>
            <a:pPr>
              <a:defRPr/>
            </a:pPr>
            <a:r>
              <a:rPr lang="de-DE"/>
              <a:t>Metakognitivni Trening 7 – Prerano zaključivanje II</a:t>
            </a:r>
          </a:p>
        </p:txBody>
      </p:sp>
      <p:sp>
        <p:nvSpPr>
          <p:cNvPr id="5" name="Slide Number Placeholder 4"/>
          <p:cNvSpPr>
            <a:spLocks noGrp="1"/>
          </p:cNvSpPr>
          <p:nvPr>
            <p:ph type="sldNum" sz="quarter" idx="12"/>
          </p:nvPr>
        </p:nvSpPr>
        <p:spPr/>
        <p:txBody>
          <a:bodyPr/>
          <a:lstStyle/>
          <a:p>
            <a:fld id="{7C34E892-478F-4B32-937B-13641FB9A3DB}" type="slidenum">
              <a:rPr lang="de-DE" altLang="de-DE" smtClean="0"/>
              <a:pPr/>
              <a:t>27</a:t>
            </a:fld>
            <a:endParaRPr lang="de-DE" altLang="de-DE"/>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8" name="Text Box 5125"/>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Rat</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Objava dolaska Hrista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Crni konj</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en-US" altLang="de-DE" sz="2400" b="0" dirty="0">
                <a:solidFill>
                  <a:srgbClr val="333333"/>
                </a:solidFill>
                <a:latin typeface="+mn-lt"/>
                <a:cs typeface="+mn-cs"/>
              </a:rPr>
              <a:t>The rocking horse</a:t>
            </a:r>
          </a:p>
        </p:txBody>
      </p:sp>
      <p:pic>
        <p:nvPicPr>
          <p:cNvPr id="7" name="Picture 4" descr="rousseau_krieg_40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243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Metakognitivni Trening 7 – Prerano zaključivanje II</a:t>
            </a:r>
          </a:p>
        </p:txBody>
      </p:sp>
      <p:sp>
        <p:nvSpPr>
          <p:cNvPr id="5" name="Slide Number Placeholder 4"/>
          <p:cNvSpPr>
            <a:spLocks noGrp="1"/>
          </p:cNvSpPr>
          <p:nvPr>
            <p:ph type="sldNum" sz="quarter" idx="12"/>
          </p:nvPr>
        </p:nvSpPr>
        <p:spPr/>
        <p:txBody>
          <a:bodyPr/>
          <a:lstStyle/>
          <a:p>
            <a:fld id="{7C34E892-478F-4B32-937B-13641FB9A3DB}" type="slidenum">
              <a:rPr lang="de-DE" altLang="de-DE" smtClean="0"/>
              <a:pPr/>
              <a:t>28</a:t>
            </a:fld>
            <a:endParaRPr lang="de-DE" altLang="de-DE"/>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ext Box 2050"/>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lphaLcPeriod"/>
            </a:pPr>
            <a:r>
              <a:rPr lang="hr-HR" altLang="de-DE" sz="2400" b="0" dirty="0">
                <a:solidFill>
                  <a:srgbClr val="004992"/>
                </a:solidFill>
                <a:latin typeface="+mn-lt"/>
                <a:cs typeface="+mn-cs"/>
              </a:rPr>
              <a:t>Rat</a:t>
            </a:r>
            <a:br>
              <a:rPr lang="de-DE" altLang="de-DE" sz="2400" b="0" dirty="0">
                <a:solidFill>
                  <a:srgbClr val="004992"/>
                </a:solidFill>
                <a:latin typeface="+mn-lt"/>
                <a:cs typeface="+mn-cs"/>
              </a:rPr>
            </a:br>
            <a:r>
              <a:rPr lang="de-DE" altLang="de-DE" sz="1800" b="0" dirty="0">
                <a:solidFill>
                  <a:srgbClr val="004992"/>
                </a:solidFill>
                <a:latin typeface="+mn-lt"/>
                <a:cs typeface="+mn-cs"/>
              </a:rPr>
              <a:t>(Henri Julien F. Rousseau, 1894)</a:t>
            </a: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Objava dolaska Hrista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Crni konj</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en-US" altLang="de-DE" sz="2400" b="0" dirty="0">
                <a:solidFill>
                  <a:srgbClr val="333333"/>
                </a:solidFill>
                <a:latin typeface="+mn-lt"/>
                <a:cs typeface="+mn-cs"/>
              </a:rPr>
              <a:t>The rocking horse</a:t>
            </a:r>
          </a:p>
        </p:txBody>
      </p:sp>
      <p:pic>
        <p:nvPicPr>
          <p:cNvPr id="7" name="Picture 4" descr="rousseau_krieg_40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243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Metakognitivni Trening 7 – Prerano zaključivanje II</a:t>
            </a:r>
          </a:p>
        </p:txBody>
      </p:sp>
      <p:sp>
        <p:nvSpPr>
          <p:cNvPr id="5" name="Slide Number Placeholder 4"/>
          <p:cNvSpPr>
            <a:spLocks noGrp="1"/>
          </p:cNvSpPr>
          <p:nvPr>
            <p:ph type="sldNum" sz="quarter" idx="12"/>
          </p:nvPr>
        </p:nvSpPr>
        <p:spPr/>
        <p:txBody>
          <a:bodyPr/>
          <a:lstStyle/>
          <a:p>
            <a:fld id="{7C34E892-478F-4B32-937B-13641FB9A3DB}" type="slidenum">
              <a:rPr lang="de-DE" altLang="de-DE" smtClean="0"/>
              <a:pPr/>
              <a:t>29</a:t>
            </a:fld>
            <a:endParaRPr lang="de-DE" altLang="de-DE"/>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7" name="Text Box 3077"/>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Trovanje</a:t>
            </a: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Zašto sam se vjenčala sa njim</a:t>
            </a:r>
            <a:r>
              <a:rPr lang="de-DE" altLang="de-DE" sz="2400" b="0" dirty="0">
                <a:solidFill>
                  <a:srgbClr val="333333"/>
                </a:solidFill>
                <a:latin typeface="+mn-lt"/>
                <a:cs typeface="+mn-cs"/>
              </a:rPr>
              <a:t>?</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Suicid</a:t>
            </a: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Očajna majka</a:t>
            </a:r>
            <a:endParaRPr lang="de-DE" altLang="de-DE" sz="2400" b="0" dirty="0">
              <a:solidFill>
                <a:srgbClr val="333333"/>
              </a:solidFill>
              <a:latin typeface="+mn-lt"/>
              <a:cs typeface="+mn-cs"/>
            </a:endParaRPr>
          </a:p>
        </p:txBody>
      </p:sp>
      <p:pic>
        <p:nvPicPr>
          <p:cNvPr id="7" name="Picture 5" descr="car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6791" y="1664208"/>
            <a:ext cx="5218658"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7"/>
          <p:cNvSpPr/>
          <p:nvPr/>
        </p:nvSpPr>
        <p:spPr bwMode="gray">
          <a:xfrm>
            <a:off x="866750" y="5622384"/>
            <a:ext cx="4824536" cy="182880"/>
          </a:xfrm>
          <a:prstGeom prst="rect">
            <a:avLst/>
          </a:prstGeom>
          <a:solidFill>
            <a:srgbClr val="FDEFE4"/>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 name="Footer Placeholder 1"/>
          <p:cNvSpPr>
            <a:spLocks noGrp="1"/>
          </p:cNvSpPr>
          <p:nvPr>
            <p:ph type="ftr" sz="quarter" idx="11"/>
          </p:nvPr>
        </p:nvSpPr>
        <p:spPr/>
        <p:txBody>
          <a:bodyPr/>
          <a:lstStyle/>
          <a:p>
            <a:pPr>
              <a:defRPr/>
            </a:pPr>
            <a:r>
              <a:rPr lang="de-DE"/>
              <a:t>Metakognitivni Trening 7 – Prerano zaključivanje II</a:t>
            </a:r>
          </a:p>
        </p:txBody>
      </p:sp>
      <p:sp>
        <p:nvSpPr>
          <p:cNvPr id="5" name="Slide Number Placeholder 4"/>
          <p:cNvSpPr>
            <a:spLocks noGrp="1"/>
          </p:cNvSpPr>
          <p:nvPr>
            <p:ph type="sldNum" sz="quarter" idx="12"/>
          </p:nvPr>
        </p:nvSpPr>
        <p:spPr/>
        <p:txBody>
          <a:bodyPr/>
          <a:lstStyle/>
          <a:p>
            <a:fld id="{7C34E892-478F-4B32-937B-13641FB9A3DB}" type="slidenum">
              <a:rPr lang="de-DE" altLang="de-DE" smtClean="0"/>
              <a:pPr/>
              <a:t>30</a:t>
            </a:fld>
            <a:endParaRPr lang="de-DE" altLang="de-DE"/>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9" name="Text Box 2"/>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Trovanje</a:t>
            </a:r>
          </a:p>
          <a:p>
            <a:pPr eaLnBrk="1" hangingPunct="1">
              <a:lnSpc>
                <a:spcPct val="105000"/>
              </a:lnSpc>
              <a:spcBef>
                <a:spcPts val="1999"/>
              </a:spcBef>
              <a:spcAft>
                <a:spcPts val="0"/>
              </a:spcAft>
              <a:buClr>
                <a:srgbClr val="004992"/>
              </a:buClr>
              <a:buFont typeface="WingDings"/>
              <a:buAutoNum type="alphaLcPeriod"/>
            </a:pPr>
            <a:r>
              <a:rPr lang="hr-HR" altLang="de-DE" sz="2400" b="0" dirty="0">
                <a:solidFill>
                  <a:srgbClr val="004992"/>
                </a:solidFill>
                <a:latin typeface="+mn-lt"/>
                <a:cs typeface="+mn-cs"/>
              </a:rPr>
              <a:t>Zašto sam se vjenčala sa njim</a:t>
            </a:r>
            <a:r>
              <a:rPr lang="de-DE" altLang="de-DE" sz="2400" b="0" dirty="0">
                <a:solidFill>
                  <a:srgbClr val="004992"/>
                </a:solidFill>
                <a:latin typeface="+mn-lt"/>
                <a:cs typeface="+mn-cs"/>
              </a:rPr>
              <a:t>?</a:t>
            </a:r>
            <a:br>
              <a:rPr lang="de-DE" altLang="de-DE" sz="2400" b="0" dirty="0">
                <a:solidFill>
                  <a:srgbClr val="004992"/>
                </a:solidFill>
                <a:latin typeface="+mn-lt"/>
                <a:cs typeface="+mn-cs"/>
              </a:rPr>
            </a:br>
            <a:r>
              <a:rPr lang="de-DE" altLang="de-DE" sz="1800" b="0" dirty="0">
                <a:solidFill>
                  <a:srgbClr val="004992"/>
                </a:solidFill>
                <a:latin typeface="+mn-lt"/>
                <a:cs typeface="+mn-cs"/>
              </a:rPr>
              <a:t>(Murray, ca. 1940)</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Suicid</a:t>
            </a: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Očajna majka</a:t>
            </a:r>
            <a:endParaRPr lang="de-DE" altLang="de-DE" sz="2400" b="0" dirty="0">
              <a:solidFill>
                <a:srgbClr val="333333"/>
              </a:solidFill>
              <a:latin typeface="+mn-lt"/>
              <a:cs typeface="+mn-cs"/>
            </a:endParaRPr>
          </a:p>
        </p:txBody>
      </p:sp>
      <p:pic>
        <p:nvPicPr>
          <p:cNvPr id="7" name="Picture 5" descr="car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6791" y="1664208"/>
            <a:ext cx="5218658"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7"/>
          <p:cNvSpPr/>
          <p:nvPr/>
        </p:nvSpPr>
        <p:spPr bwMode="gray">
          <a:xfrm>
            <a:off x="866750" y="5622384"/>
            <a:ext cx="4824536" cy="182880"/>
          </a:xfrm>
          <a:prstGeom prst="rect">
            <a:avLst/>
          </a:prstGeom>
          <a:solidFill>
            <a:srgbClr val="FDEFE4"/>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 name="Footer Placeholder 1"/>
          <p:cNvSpPr>
            <a:spLocks noGrp="1"/>
          </p:cNvSpPr>
          <p:nvPr>
            <p:ph type="ftr" sz="quarter" idx="11"/>
          </p:nvPr>
        </p:nvSpPr>
        <p:spPr/>
        <p:txBody>
          <a:bodyPr/>
          <a:lstStyle/>
          <a:p>
            <a:pPr>
              <a:defRPr/>
            </a:pPr>
            <a:r>
              <a:rPr lang="de-DE"/>
              <a:t>Metakognitivni Trening 7 – Prerano zaključivanje II</a:t>
            </a:r>
          </a:p>
        </p:txBody>
      </p:sp>
      <p:sp>
        <p:nvSpPr>
          <p:cNvPr id="5" name="Slide Number Placeholder 4"/>
          <p:cNvSpPr>
            <a:spLocks noGrp="1"/>
          </p:cNvSpPr>
          <p:nvPr>
            <p:ph type="sldNum" sz="quarter" idx="12"/>
          </p:nvPr>
        </p:nvSpPr>
        <p:spPr/>
        <p:txBody>
          <a:bodyPr/>
          <a:lstStyle/>
          <a:p>
            <a:fld id="{7C34E892-478F-4B32-937B-13641FB9A3DB}" type="slidenum">
              <a:rPr lang="de-DE" altLang="de-DE" smtClean="0"/>
              <a:pPr/>
              <a:t>31</a:t>
            </a:fld>
            <a:endParaRPr lang="de-DE" altLang="de-DE"/>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4" name="Text Box 6"/>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Buna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Pazarni dan</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Zemlja meda i mlijeka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Dječja igra</a:t>
            </a:r>
            <a:endParaRPr lang="en-US" altLang="de-DE" sz="2400" b="0" dirty="0">
              <a:solidFill>
                <a:srgbClr val="333333"/>
              </a:solidFill>
              <a:latin typeface="+mn-lt"/>
              <a:cs typeface="+mn-cs"/>
            </a:endParaRPr>
          </a:p>
        </p:txBody>
      </p:sp>
      <p:pic>
        <p:nvPicPr>
          <p:cNvPr id="7" name="Picture 4" descr="Pieter Bruegel 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974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Metakognitivni Trening 7 – Prerano zaključivanje II</a:t>
            </a:r>
          </a:p>
        </p:txBody>
      </p:sp>
      <p:sp>
        <p:nvSpPr>
          <p:cNvPr id="5" name="Slide Number Placeholder 4"/>
          <p:cNvSpPr>
            <a:spLocks noGrp="1"/>
          </p:cNvSpPr>
          <p:nvPr>
            <p:ph type="sldNum" sz="quarter" idx="12"/>
          </p:nvPr>
        </p:nvSpPr>
        <p:spPr/>
        <p:txBody>
          <a:bodyPr/>
          <a:lstStyle/>
          <a:p>
            <a:fld id="{7C34E892-478F-4B32-937B-13641FB9A3DB}" type="slidenum">
              <a:rPr lang="de-DE" altLang="de-DE" smtClean="0"/>
              <a:pPr/>
              <a:t>32</a:t>
            </a:fld>
            <a:endParaRPr lang="de-DE" altLang="de-DE"/>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ext Box 1026"/>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Buna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Pazarni dan</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Zemlja meda i mlijeka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lphaLcPeriod"/>
            </a:pPr>
            <a:r>
              <a:rPr lang="hr-HR" altLang="de-DE" sz="2400" b="0" dirty="0">
                <a:solidFill>
                  <a:srgbClr val="004992"/>
                </a:solidFill>
                <a:latin typeface="+mn-lt"/>
                <a:cs typeface="+mn-cs"/>
              </a:rPr>
              <a:t>Dječja igra</a:t>
            </a:r>
            <a:br>
              <a:rPr lang="en-US" altLang="de-DE" sz="2400" b="0" dirty="0">
                <a:solidFill>
                  <a:srgbClr val="004992"/>
                </a:solidFill>
                <a:latin typeface="+mn-lt"/>
                <a:cs typeface="+mn-cs"/>
              </a:rPr>
            </a:br>
            <a:r>
              <a:rPr lang="en-US" altLang="de-DE" sz="1800" b="0" dirty="0">
                <a:solidFill>
                  <a:srgbClr val="004992"/>
                </a:solidFill>
                <a:latin typeface="+mn-lt"/>
                <a:cs typeface="+mn-cs"/>
              </a:rPr>
              <a:t>(Pieter d. Ä. Bruegel, 1560)</a:t>
            </a:r>
          </a:p>
        </p:txBody>
      </p:sp>
      <p:pic>
        <p:nvPicPr>
          <p:cNvPr id="7" name="Picture 4" descr="Pieter Bruegel 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974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Metakognitivni Trening 7 – Prerano zaključivanje II</a:t>
            </a:r>
          </a:p>
        </p:txBody>
      </p:sp>
      <p:sp>
        <p:nvSpPr>
          <p:cNvPr id="5" name="Slide Number Placeholder 4"/>
          <p:cNvSpPr>
            <a:spLocks noGrp="1"/>
          </p:cNvSpPr>
          <p:nvPr>
            <p:ph type="sldNum" sz="quarter" idx="12"/>
          </p:nvPr>
        </p:nvSpPr>
        <p:spPr/>
        <p:txBody>
          <a:bodyPr/>
          <a:lstStyle/>
          <a:p>
            <a:fld id="{7C34E892-478F-4B32-937B-13641FB9A3DB}" type="slidenum">
              <a:rPr lang="de-DE" altLang="de-DE" smtClean="0"/>
              <a:pPr/>
              <a:t>33</a:t>
            </a:fld>
            <a:endParaRPr lang="de-DE" altLang="de-DE"/>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opcionalno</a:t>
            </a:r>
            <a:r>
              <a:rPr lang="en-US" altLang="ko-KR" sz="3600" spc="-5" dirty="0">
                <a:latin typeface="+mn-lt"/>
                <a:ea typeface="+mn-ea"/>
                <a:cs typeface="+mn-cs"/>
              </a:rPr>
              <a:t>: Video </a:t>
            </a:r>
            <a:r>
              <a:rPr lang="en-US" altLang="ko-KR" sz="3600" spc="-5" dirty="0" err="1">
                <a:latin typeface="+mn-lt"/>
                <a:ea typeface="+mn-ea"/>
                <a:cs typeface="+mn-cs"/>
              </a:rPr>
              <a:t>Klip</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en-US" altLang="ko-KR" sz="2400" dirty="0" err="1">
                <a:solidFill>
                  <a:srgbClr val="004992"/>
                </a:solidFill>
              </a:rPr>
              <a:t>opcionalno</a:t>
            </a:r>
            <a:r>
              <a:rPr lang="en-US" altLang="ko-KR" sz="2400" dirty="0">
                <a:solidFill>
                  <a:srgbClr val="004992"/>
                </a:solidFill>
              </a:rPr>
              <a:t>: Video </a:t>
            </a:r>
            <a:r>
              <a:rPr lang="en-US" altLang="ko-KR" sz="2400" dirty="0" err="1">
                <a:solidFill>
                  <a:srgbClr val="004992"/>
                </a:solidFill>
              </a:rPr>
              <a:t>klip</a:t>
            </a:r>
            <a:r>
              <a:rPr lang="en-US" altLang="ko-KR" sz="2400" dirty="0">
                <a:solidFill>
                  <a:srgbClr val="004992"/>
                </a:solidFill>
              </a:rPr>
              <a:t> </a:t>
            </a:r>
            <a:r>
              <a:rPr lang="en-US" altLang="ko-KR" sz="2400" dirty="0" err="1">
                <a:solidFill>
                  <a:srgbClr val="004992"/>
                </a:solidFill>
              </a:rPr>
              <a:t>prezenatacije</a:t>
            </a:r>
            <a:r>
              <a:rPr lang="en-US" altLang="ko-KR" sz="2400" dirty="0">
                <a:solidFill>
                  <a:srgbClr val="004992"/>
                </a:solidFill>
              </a:rPr>
              <a:t> </a:t>
            </a:r>
            <a:r>
              <a:rPr lang="en-US" altLang="ko-KR" sz="2400" dirty="0" err="1">
                <a:solidFill>
                  <a:srgbClr val="004992"/>
                </a:solidFill>
              </a:rPr>
              <a:t>vezane</a:t>
            </a:r>
            <a:r>
              <a:rPr lang="en-US" altLang="ko-KR" sz="2400" dirty="0">
                <a:solidFill>
                  <a:srgbClr val="004992"/>
                </a:solidFill>
              </a:rPr>
              <a:t> </a:t>
            </a:r>
            <a:r>
              <a:rPr lang="en-US" altLang="ko-KR" sz="2400" dirty="0" err="1">
                <a:solidFill>
                  <a:srgbClr val="004992"/>
                </a:solidFill>
              </a:rPr>
              <a:t>za</a:t>
            </a:r>
            <a:r>
              <a:rPr lang="en-US" altLang="ko-KR" sz="2400" dirty="0">
                <a:solidFill>
                  <a:srgbClr val="004992"/>
                </a:solidFill>
              </a:rPr>
              <a:t> </a:t>
            </a:r>
            <a:r>
              <a:rPr lang="en-US" altLang="ko-KR" sz="2400" dirty="0" err="1">
                <a:solidFill>
                  <a:srgbClr val="004992"/>
                </a:solidFill>
              </a:rPr>
              <a:t>današnje</a:t>
            </a:r>
            <a:r>
              <a:rPr lang="en-US" altLang="ko-KR" sz="2400" dirty="0">
                <a:solidFill>
                  <a:srgbClr val="004992"/>
                </a:solidFill>
              </a:rPr>
              <a:t> </a:t>
            </a:r>
            <a:r>
              <a:rPr lang="en-US" altLang="ko-KR" sz="2400" dirty="0" err="1">
                <a:solidFill>
                  <a:srgbClr val="004992"/>
                </a:solidFill>
              </a:rPr>
              <a:t>teme</a:t>
            </a:r>
            <a:r>
              <a:rPr lang="en-US" altLang="ko-KR" sz="2400" dirty="0">
                <a:solidFill>
                  <a:srgbClr val="004992"/>
                </a:solidFill>
              </a:rPr>
              <a:t> </a:t>
            </a:r>
            <a:r>
              <a:rPr lang="en-US" altLang="ko-KR" sz="2400" dirty="0" err="1">
                <a:solidFill>
                  <a:srgbClr val="004992"/>
                </a:solidFill>
              </a:rPr>
              <a:t>su</a:t>
            </a:r>
            <a:r>
              <a:rPr lang="en-US" altLang="ko-KR" sz="2400" dirty="0">
                <a:solidFill>
                  <a:srgbClr val="004992"/>
                </a:solidFill>
              </a:rPr>
              <a:t> </a:t>
            </a:r>
            <a:r>
              <a:rPr lang="en-US" altLang="ko-KR" sz="2400" dirty="0" err="1">
                <a:solidFill>
                  <a:srgbClr val="004992"/>
                </a:solidFill>
              </a:rPr>
              <a:t>dostupne</a:t>
            </a:r>
            <a:r>
              <a:rPr lang="en-US" altLang="ko-KR" sz="2400" dirty="0">
                <a:solidFill>
                  <a:srgbClr val="004992"/>
                </a:solidFill>
              </a:rPr>
              <a:t> </a:t>
            </a:r>
            <a:r>
              <a:rPr lang="en-US" altLang="ko-KR" sz="2400" dirty="0" err="1">
                <a:solidFill>
                  <a:srgbClr val="004992"/>
                </a:solidFill>
              </a:rPr>
              <a:t>na</a:t>
            </a:r>
            <a:r>
              <a:rPr lang="en-US" altLang="ko-KR" sz="2400" dirty="0">
                <a:solidFill>
                  <a:srgbClr val="004992"/>
                </a:solidFill>
              </a:rPr>
              <a:t> </a:t>
            </a:r>
            <a:r>
              <a:rPr lang="en-US" altLang="ko-KR" sz="2400" dirty="0" err="1">
                <a:solidFill>
                  <a:srgbClr val="004992"/>
                </a:solidFill>
              </a:rPr>
              <a:t>sledećem</a:t>
            </a:r>
            <a:r>
              <a:rPr lang="en-US" altLang="ko-KR" sz="2400" dirty="0">
                <a:solidFill>
                  <a:srgbClr val="004992"/>
                </a:solidFill>
              </a:rPr>
              <a:t> </a:t>
            </a:r>
            <a:r>
              <a:rPr lang="en-US" altLang="ko-KR" sz="2400" dirty="0" err="1">
                <a:solidFill>
                  <a:srgbClr val="004992"/>
                </a:solidFill>
              </a:rPr>
              <a:t>sajtu</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n-US" altLang="ko-KR" sz="2400" dirty="0" err="1">
                <a:solidFill>
                  <a:srgbClr val="333333"/>
                </a:solidFill>
              </a:rPr>
              <a:t>Posle</a:t>
            </a:r>
            <a:r>
              <a:rPr lang="en-US" altLang="ko-KR" sz="2400" dirty="0">
                <a:solidFill>
                  <a:srgbClr val="333333"/>
                </a:solidFill>
              </a:rPr>
              <a:t> video </a:t>
            </a:r>
            <a:r>
              <a:rPr lang="en-US" altLang="ko-KR" sz="2400" dirty="0" err="1">
                <a:solidFill>
                  <a:srgbClr val="333333"/>
                </a:solidFill>
              </a:rPr>
              <a:t>klipa</a:t>
            </a:r>
            <a:r>
              <a:rPr lang="en-US" altLang="ko-KR" sz="2400" dirty="0">
                <a:solidFill>
                  <a:srgbClr val="333333"/>
                </a:solidFill>
              </a:rPr>
              <a:t> </a:t>
            </a:r>
            <a:r>
              <a:rPr lang="en-US" altLang="ko-KR" sz="2400" dirty="0" err="1">
                <a:solidFill>
                  <a:srgbClr val="333333"/>
                </a:solidFill>
              </a:rPr>
              <a:t>možete</a:t>
            </a:r>
            <a:r>
              <a:rPr lang="en-US" altLang="ko-KR" sz="2400" dirty="0">
                <a:solidFill>
                  <a:srgbClr val="333333"/>
                </a:solidFill>
              </a:rPr>
              <a:t> </a:t>
            </a:r>
            <a:r>
              <a:rPr lang="en-US" altLang="ko-KR" sz="2400" dirty="0" err="1">
                <a:solidFill>
                  <a:srgbClr val="333333"/>
                </a:solidFill>
              </a:rPr>
              <a:t>prodiskutovati</a:t>
            </a:r>
            <a:r>
              <a:rPr lang="en-US" altLang="ko-KR" sz="2400" dirty="0">
                <a:solidFill>
                  <a:srgbClr val="333333"/>
                </a:solidFill>
              </a:rPr>
              <a:t> </a:t>
            </a:r>
            <a:r>
              <a:rPr lang="en-US" altLang="ko-KR" sz="2400" dirty="0" err="1">
                <a:solidFill>
                  <a:srgbClr val="333333"/>
                </a:solidFill>
              </a:rPr>
              <a:t>kako</a:t>
            </a:r>
            <a:r>
              <a:rPr lang="en-US" altLang="ko-KR" sz="2400" dirty="0">
                <a:solidFill>
                  <a:srgbClr val="333333"/>
                </a:solidFill>
              </a:rPr>
              <a:t> je </a:t>
            </a:r>
            <a:r>
              <a:rPr lang="en-US" altLang="ko-KR" sz="2400" dirty="0" err="1">
                <a:solidFill>
                  <a:srgbClr val="333333"/>
                </a:solidFill>
              </a:rPr>
              <a:t>sadržaj</a:t>
            </a:r>
            <a:r>
              <a:rPr lang="en-US" altLang="ko-KR" sz="2400" dirty="0">
                <a:solidFill>
                  <a:srgbClr val="333333"/>
                </a:solidFill>
              </a:rPr>
              <a:t> </a:t>
            </a:r>
            <a:r>
              <a:rPr lang="en-US" altLang="ko-KR" sz="2400" dirty="0" err="1">
                <a:solidFill>
                  <a:srgbClr val="333333"/>
                </a:solidFill>
              </a:rPr>
              <a:t>povezan</a:t>
            </a:r>
            <a:r>
              <a:rPr lang="en-US" altLang="ko-KR" sz="2400" dirty="0">
                <a:solidFill>
                  <a:srgbClr val="333333"/>
                </a:solidFill>
              </a:rPr>
              <a:t> </a:t>
            </a:r>
            <a:r>
              <a:rPr lang="en-US" altLang="ko-KR" sz="2400" dirty="0" err="1">
                <a:solidFill>
                  <a:srgbClr val="333333"/>
                </a:solidFill>
              </a:rPr>
              <a:t>sa</a:t>
            </a:r>
            <a:r>
              <a:rPr lang="en-US" altLang="ko-KR" sz="2400" dirty="0">
                <a:solidFill>
                  <a:srgbClr val="333333"/>
                </a:solidFill>
              </a:rPr>
              <a:t> </a:t>
            </a:r>
            <a:r>
              <a:rPr lang="en-US" altLang="ko-KR" sz="2400" dirty="0" err="1">
                <a:solidFill>
                  <a:srgbClr val="333333"/>
                </a:solidFill>
              </a:rPr>
              <a:t>današnjom</a:t>
            </a:r>
            <a:r>
              <a:rPr lang="en-US" altLang="ko-KR" sz="2400" dirty="0">
                <a:solidFill>
                  <a:srgbClr val="333333"/>
                </a:solidFill>
              </a:rPr>
              <a:t> </a:t>
            </a:r>
            <a:r>
              <a:rPr lang="en-US" altLang="ko-KR" sz="2400" dirty="0" err="1">
                <a:solidFill>
                  <a:srgbClr val="333333"/>
                </a:solidFill>
              </a:rPr>
              <a:t>temom</a:t>
            </a:r>
            <a:r>
              <a:rPr lang="en-US" altLang="ko-KR" sz="2400" dirty="0">
                <a:solidFill>
                  <a:srgbClr val="333333"/>
                </a:solidFill>
              </a:rPr>
              <a:t>.</a:t>
            </a:r>
            <a:endParaRPr lang="de-DE" sz="2400" dirty="0">
              <a:solidFill>
                <a:srgbClr val="333333"/>
              </a:solidFill>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b="0" spc="-5" dirty="0">
                <a:solidFill>
                  <a:srgbClr val="333333"/>
                </a:solidFill>
              </a:rPr>
              <a:t>[</a:t>
            </a:r>
            <a:r>
              <a:rPr lang="en-US" altLang="ko-KR" b="0" i="1" spc="-5" dirty="0" err="1">
                <a:solidFill>
                  <a:srgbClr val="333333"/>
                </a:solidFill>
              </a:rPr>
              <a:t>za</a:t>
            </a:r>
            <a:r>
              <a:rPr lang="en-US" altLang="ko-KR" b="0" i="1" spc="-5" dirty="0">
                <a:solidFill>
                  <a:srgbClr val="333333"/>
                </a:solidFill>
              </a:rPr>
              <a:t> </a:t>
            </a:r>
            <a:r>
              <a:rPr lang="en-US" altLang="ko-KR" b="0" i="1" spc="-5" dirty="0" err="1">
                <a:solidFill>
                  <a:srgbClr val="333333"/>
                </a:solidFill>
              </a:rPr>
              <a:t>trenere</a:t>
            </a:r>
            <a:r>
              <a:rPr lang="en-US" altLang="ko-KR" b="0" i="1" spc="-5" dirty="0">
                <a:solidFill>
                  <a:srgbClr val="333333"/>
                </a:solidFill>
              </a:rPr>
              <a:t>:</a:t>
            </a:r>
          </a:p>
          <a:p>
            <a:pPr marL="635" defTabSz="914400" eaLnBrk="0" fontAlgn="base" hangingPunct="0">
              <a:spcBef>
                <a:spcPts val="894"/>
              </a:spcBef>
              <a:spcAft>
                <a:spcPct val="0"/>
              </a:spcAft>
            </a:pPr>
            <a:r>
              <a:rPr lang="en-US" altLang="ko-KR" b="0" dirty="0" err="1">
                <a:solidFill>
                  <a:srgbClr val="333333"/>
                </a:solidFill>
              </a:rPr>
              <a:t>Neki</a:t>
            </a:r>
            <a:r>
              <a:rPr lang="en-US" altLang="ko-KR" b="0" dirty="0">
                <a:solidFill>
                  <a:srgbClr val="333333"/>
                </a:solidFill>
              </a:rPr>
              <a:t> od video </a:t>
            </a:r>
            <a:r>
              <a:rPr lang="en-US" altLang="ko-KR" b="0" dirty="0" err="1">
                <a:solidFill>
                  <a:srgbClr val="333333"/>
                </a:solidFill>
              </a:rPr>
              <a:t>klipova</a:t>
            </a:r>
            <a:r>
              <a:rPr lang="en-US" altLang="ko-KR" b="0" dirty="0">
                <a:solidFill>
                  <a:srgbClr val="333333"/>
                </a:solidFill>
              </a:rPr>
              <a:t> </a:t>
            </a:r>
            <a:r>
              <a:rPr lang="en-US" altLang="ko-KR" b="0" dirty="0" err="1">
                <a:solidFill>
                  <a:srgbClr val="333333"/>
                </a:solidFill>
              </a:rPr>
              <a:t>mogu</a:t>
            </a:r>
            <a:r>
              <a:rPr lang="en-US" altLang="ko-KR" b="0" dirty="0">
                <a:solidFill>
                  <a:srgbClr val="333333"/>
                </a:solidFill>
              </a:rPr>
              <a:t> </a:t>
            </a:r>
            <a:r>
              <a:rPr lang="en-US" altLang="ko-KR" b="0" dirty="0" err="1">
                <a:solidFill>
                  <a:srgbClr val="333333"/>
                </a:solidFill>
              </a:rPr>
              <a:t>sadržati</a:t>
            </a:r>
            <a:r>
              <a:rPr lang="en-US" altLang="ko-KR" b="0" dirty="0">
                <a:solidFill>
                  <a:srgbClr val="333333"/>
                </a:solidFill>
              </a:rPr>
              <a:t> </a:t>
            </a:r>
            <a:r>
              <a:rPr lang="en-US" altLang="ko-KR" b="0" dirty="0" err="1">
                <a:solidFill>
                  <a:srgbClr val="333333"/>
                </a:solidFill>
              </a:rPr>
              <a:t>jezik</a:t>
            </a:r>
            <a:r>
              <a:rPr lang="en-US" altLang="ko-KR" b="0" dirty="0">
                <a:solidFill>
                  <a:srgbClr val="333333"/>
                </a:solidFill>
              </a:rPr>
              <a:t> </a:t>
            </a:r>
            <a:r>
              <a:rPr lang="en-US" altLang="ko-KR" b="0" dirty="0" err="1">
                <a:solidFill>
                  <a:srgbClr val="333333"/>
                </a:solidFill>
              </a:rPr>
              <a:t>koji</a:t>
            </a:r>
            <a:r>
              <a:rPr lang="en-US" altLang="ko-KR" b="0" dirty="0">
                <a:solidFill>
                  <a:srgbClr val="333333"/>
                </a:solidFill>
              </a:rPr>
              <a:t> je </a:t>
            </a:r>
            <a:r>
              <a:rPr lang="en-US" altLang="ko-KR" b="0" dirty="0" err="1">
                <a:solidFill>
                  <a:srgbClr val="333333"/>
                </a:solidFill>
              </a:rPr>
              <a:t>neadekvatan</a:t>
            </a:r>
            <a:r>
              <a:rPr lang="en-US" altLang="ko-KR" b="0" dirty="0">
                <a:solidFill>
                  <a:srgbClr val="333333"/>
                </a:solidFill>
              </a:rPr>
              <a:t> </a:t>
            </a:r>
            <a:r>
              <a:rPr lang="en-US" altLang="ko-KR" b="0" dirty="0" err="1">
                <a:solidFill>
                  <a:srgbClr val="333333"/>
                </a:solidFill>
              </a:rPr>
              <a:t>za</a:t>
            </a:r>
            <a:r>
              <a:rPr lang="en-US" altLang="ko-KR" b="0" dirty="0">
                <a:solidFill>
                  <a:srgbClr val="333333"/>
                </a:solidFill>
              </a:rPr>
              <a:t> </a:t>
            </a:r>
            <a:r>
              <a:rPr lang="en-US" altLang="ko-KR" b="0" dirty="0" err="1">
                <a:solidFill>
                  <a:srgbClr val="333333"/>
                </a:solidFill>
              </a:rPr>
              <a:t>pojedine</a:t>
            </a:r>
            <a:r>
              <a:rPr lang="en-US" altLang="ko-KR" b="0" dirty="0">
                <a:solidFill>
                  <a:srgbClr val="333333"/>
                </a:solidFill>
              </a:rPr>
              <a:t> </a:t>
            </a:r>
            <a:r>
              <a:rPr lang="en-US" altLang="ko-KR" b="0" dirty="0" err="1">
                <a:solidFill>
                  <a:srgbClr val="333333"/>
                </a:solidFill>
              </a:rPr>
              <a:t>osobe</a:t>
            </a:r>
            <a:r>
              <a:rPr lang="en-US" altLang="ko-KR" b="0" dirty="0">
                <a:solidFill>
                  <a:srgbClr val="333333"/>
                </a:solidFill>
              </a:rPr>
              <a:t> </a:t>
            </a:r>
            <a:r>
              <a:rPr lang="en-US" altLang="ko-KR" b="0" dirty="0" err="1">
                <a:solidFill>
                  <a:srgbClr val="333333"/>
                </a:solidFill>
              </a:rPr>
              <a:t>iz</a:t>
            </a:r>
            <a:r>
              <a:rPr lang="en-US" altLang="ko-KR" b="0" dirty="0">
                <a:solidFill>
                  <a:srgbClr val="333333"/>
                </a:solidFill>
              </a:rPr>
              <a:t> </a:t>
            </a:r>
            <a:r>
              <a:rPr lang="en-US" altLang="ko-KR" b="0" dirty="0" err="1">
                <a:solidFill>
                  <a:srgbClr val="333333"/>
                </a:solidFill>
              </a:rPr>
              <a:t>publike</a:t>
            </a:r>
            <a:r>
              <a:rPr lang="en-US" altLang="ko-KR" b="0" dirty="0">
                <a:solidFill>
                  <a:srgbClr val="333333"/>
                </a:solidFill>
              </a:rPr>
              <a:t> </a:t>
            </a:r>
            <a:r>
              <a:rPr lang="en-US" altLang="ko-KR" b="0" dirty="0" err="1">
                <a:solidFill>
                  <a:srgbClr val="333333"/>
                </a:solidFill>
              </a:rPr>
              <a:t>kao</a:t>
            </a:r>
            <a:r>
              <a:rPr lang="en-US" altLang="ko-KR" b="0" dirty="0">
                <a:solidFill>
                  <a:srgbClr val="333333"/>
                </a:solidFill>
              </a:rPr>
              <a:t> </a:t>
            </a:r>
            <a:r>
              <a:rPr lang="en-US" altLang="ko-KR" b="0" dirty="0" err="1">
                <a:solidFill>
                  <a:srgbClr val="333333"/>
                </a:solidFill>
              </a:rPr>
              <a:t>i</a:t>
            </a:r>
            <a:r>
              <a:rPr lang="en-US" altLang="ko-KR" b="0" dirty="0">
                <a:solidFill>
                  <a:srgbClr val="333333"/>
                </a:solidFill>
              </a:rPr>
              <a:t> </a:t>
            </a:r>
            <a:r>
              <a:rPr lang="en-US" altLang="ko-KR" b="0" dirty="0" err="1">
                <a:solidFill>
                  <a:srgbClr val="333333"/>
                </a:solidFill>
              </a:rPr>
              <a:t>za</a:t>
            </a:r>
            <a:r>
              <a:rPr lang="en-US" altLang="ko-KR" b="0" dirty="0">
                <a:solidFill>
                  <a:srgbClr val="333333"/>
                </a:solidFill>
              </a:rPr>
              <a:t> </a:t>
            </a:r>
            <a:r>
              <a:rPr lang="en-US" altLang="ko-KR" b="0" dirty="0" err="1">
                <a:solidFill>
                  <a:srgbClr val="333333"/>
                </a:solidFill>
              </a:rPr>
              <a:t>neke</a:t>
            </a:r>
            <a:r>
              <a:rPr lang="en-US" altLang="ko-KR" b="0" dirty="0">
                <a:solidFill>
                  <a:srgbClr val="333333"/>
                </a:solidFill>
              </a:rPr>
              <a:t> </a:t>
            </a:r>
            <a:r>
              <a:rPr lang="en-US" altLang="ko-KR" b="0" dirty="0" err="1">
                <a:solidFill>
                  <a:srgbClr val="333333"/>
                </a:solidFill>
              </a:rPr>
              <a:t>kulture</a:t>
            </a:r>
            <a:r>
              <a:rPr lang="en-US" altLang="ko-KR" b="0" dirty="0">
                <a:solidFill>
                  <a:srgbClr val="333333"/>
                </a:solidFill>
              </a:rPr>
              <a:t>. </a:t>
            </a:r>
            <a:r>
              <a:rPr lang="en-US" altLang="ko-KR" b="0" dirty="0" err="1">
                <a:solidFill>
                  <a:srgbClr val="333333"/>
                </a:solidFill>
              </a:rPr>
              <a:t>Molimo</a:t>
            </a:r>
            <a:r>
              <a:rPr lang="en-US" altLang="ko-KR" b="0" dirty="0">
                <a:solidFill>
                  <a:srgbClr val="333333"/>
                </a:solidFill>
              </a:rPr>
              <a:t> </a:t>
            </a:r>
            <a:r>
              <a:rPr lang="en-US" altLang="ko-KR" b="0" dirty="0" err="1">
                <a:solidFill>
                  <a:srgbClr val="333333"/>
                </a:solidFill>
              </a:rPr>
              <a:t>prije</a:t>
            </a:r>
            <a:r>
              <a:rPr lang="en-US" altLang="ko-KR" b="0" dirty="0">
                <a:solidFill>
                  <a:srgbClr val="333333"/>
                </a:solidFill>
              </a:rPr>
              <a:t> </a:t>
            </a:r>
            <a:r>
              <a:rPr lang="en-US" altLang="ko-KR" b="0" dirty="0" err="1">
                <a:solidFill>
                  <a:srgbClr val="333333"/>
                </a:solidFill>
              </a:rPr>
              <a:t>prikazivanja</a:t>
            </a:r>
            <a:r>
              <a:rPr lang="en-US" altLang="ko-KR" b="0" dirty="0">
                <a:solidFill>
                  <a:srgbClr val="333333"/>
                </a:solidFill>
              </a:rPr>
              <a:t> </a:t>
            </a:r>
            <a:r>
              <a:rPr lang="en-US" altLang="ko-KR" b="0" dirty="0" err="1">
                <a:solidFill>
                  <a:srgbClr val="333333"/>
                </a:solidFill>
              </a:rPr>
              <a:t>pažljivo</a:t>
            </a:r>
            <a:r>
              <a:rPr lang="en-US" altLang="ko-KR" b="0" dirty="0">
                <a:solidFill>
                  <a:srgbClr val="333333"/>
                </a:solidFill>
              </a:rPr>
              <a:t> </a:t>
            </a:r>
            <a:r>
              <a:rPr lang="en-US" altLang="ko-KR" b="0" dirty="0" err="1">
                <a:solidFill>
                  <a:srgbClr val="333333"/>
                </a:solidFill>
              </a:rPr>
              <a:t>pogledajte</a:t>
            </a:r>
            <a:r>
              <a:rPr lang="en-US" altLang="ko-KR" b="0" dirty="0">
                <a:solidFill>
                  <a:srgbClr val="333333"/>
                </a:solidFill>
              </a:rPr>
              <a:t> video </a:t>
            </a:r>
            <a:r>
              <a:rPr lang="en-US" altLang="ko-KR" b="0" dirty="0" err="1">
                <a:solidFill>
                  <a:srgbClr val="333333"/>
                </a:solidFill>
              </a:rPr>
              <a:t>zapise</a:t>
            </a:r>
            <a:r>
              <a:rPr lang="en-US" altLang="ko-KR" b="0" dirty="0">
                <a:solidFill>
                  <a:srgbClr val="333333"/>
                </a:solidFill>
              </a:rPr>
              <a:t> u </a:t>
            </a:r>
            <a:r>
              <a:rPr lang="en-US" altLang="ko-KR" b="0" dirty="0" err="1">
                <a:solidFill>
                  <a:srgbClr val="333333"/>
                </a:solidFill>
              </a:rPr>
              <a:t>svrhu</a:t>
            </a:r>
            <a:r>
              <a:rPr lang="en-US" altLang="ko-KR" b="0" dirty="0">
                <a:solidFill>
                  <a:srgbClr val="333333"/>
                </a:solidFill>
              </a:rPr>
              <a:t> </a:t>
            </a:r>
            <a:r>
              <a:rPr lang="en-US" altLang="ko-KR" b="0" dirty="0" err="1">
                <a:solidFill>
                  <a:srgbClr val="333333"/>
                </a:solidFill>
              </a:rPr>
              <a:t>skrininga</a:t>
            </a:r>
            <a:r>
              <a:rPr lang="en-US" altLang="ko-KR" b="0" dirty="0">
                <a:solidFill>
                  <a:srgbClr val="333333"/>
                </a:solidFill>
              </a:rPr>
              <a:t>.</a:t>
            </a:r>
            <a:r>
              <a:rPr lang="de-DE" b="0" dirty="0">
                <a:solidFill>
                  <a:srgbClr val="333333"/>
                </a:solidFill>
              </a:rPr>
              <a:t>]</a:t>
            </a:r>
          </a:p>
        </p:txBody>
      </p:sp>
      <p:grpSp>
        <p:nvGrpSpPr>
          <p:cNvPr id="3" name="Group 2"/>
          <p:cNvGrpSpPr/>
          <p:nvPr/>
        </p:nvGrpSpPr>
        <p:grpSpPr>
          <a:xfrm>
            <a:off x="9875318" y="4383231"/>
            <a:ext cx="1838137" cy="1828164"/>
            <a:chOff x="9875318" y="4383231"/>
            <a:chExt cx="1838137" cy="1828164"/>
          </a:xfrm>
        </p:grpSpPr>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grpSp>
      <p:sp>
        <p:nvSpPr>
          <p:cNvPr id="4" name="Footer Placeholder 3"/>
          <p:cNvSpPr>
            <a:spLocks noGrp="1"/>
          </p:cNvSpPr>
          <p:nvPr>
            <p:ph type="ftr" sz="quarter" idx="11"/>
          </p:nvPr>
        </p:nvSpPr>
        <p:spPr/>
        <p:txBody>
          <a:bodyPr/>
          <a:lstStyle/>
          <a:p>
            <a:pPr>
              <a:defRPr/>
            </a:pPr>
            <a:r>
              <a:rPr lang="de-DE"/>
              <a:t>Metakognitivni Trening 7 – Prerano zaključivanje II</a:t>
            </a:r>
          </a:p>
        </p:txBody>
      </p:sp>
      <p:sp>
        <p:nvSpPr>
          <p:cNvPr id="5" name="Slide Number Placeholder 4"/>
          <p:cNvSpPr>
            <a:spLocks noGrp="1"/>
          </p:cNvSpPr>
          <p:nvPr>
            <p:ph type="sldNum" sz="quarter" idx="12"/>
          </p:nvPr>
        </p:nvSpPr>
        <p:spPr/>
        <p:txBody>
          <a:bodyPr/>
          <a:lstStyle/>
          <a:p>
            <a:fld id="{F2B5BE1C-6A0B-45C2-962B-A52D210FE35B}" type="slidenum">
              <a:rPr lang="de-DE" altLang="de-DE" smtClean="0"/>
              <a:pPr/>
              <a:t>34</a:t>
            </a:fld>
            <a:endParaRPr lang="de-DE" altLang="de-DE"/>
          </a:p>
        </p:txBody>
      </p:sp>
    </p:spTree>
    <p:extLst>
      <p:ext uri="{BB962C8B-B14F-4D97-AF65-F5344CB8AC3E}">
        <p14:creationId xmlns:p14="http://schemas.microsoft.com/office/powerpoint/2010/main" val="31774846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6" name="Text Box 2053"/>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Zabranjeno kockanje</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Varalica sa</a:t>
            </a:r>
            <a:r>
              <a:rPr lang="de-DE" altLang="de-DE" sz="2400" b="0" dirty="0">
                <a:solidFill>
                  <a:srgbClr val="333333"/>
                </a:solidFill>
                <a:latin typeface="+mn-lt"/>
                <a:cs typeface="+mn-cs"/>
              </a:rPr>
              <a:t> di</a:t>
            </a:r>
            <a:r>
              <a:rPr lang="hr-HR" altLang="de-DE" sz="2400" b="0" dirty="0">
                <a:solidFill>
                  <a:srgbClr val="333333"/>
                </a:solidFill>
                <a:latin typeface="+mn-lt"/>
                <a:cs typeface="+mn-cs"/>
              </a:rPr>
              <a:t>jamantskim kecom</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Otrov</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Grofica kocka daleko od kuće i dvorišta</a:t>
            </a:r>
            <a:endParaRPr lang="en-US" altLang="de-DE" sz="2400" b="0" dirty="0">
              <a:solidFill>
                <a:srgbClr val="333333"/>
              </a:solidFill>
              <a:latin typeface="+mn-lt"/>
              <a:cs typeface="+mn-cs"/>
            </a:endParaRPr>
          </a:p>
        </p:txBody>
      </p:sp>
      <p:pic>
        <p:nvPicPr>
          <p:cNvPr id="7" name="Picture 4" descr="de la Tour_derFalschspieler_mit_dem_caro_a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7"/>
            <a:ext cx="5486400" cy="3983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Metakognitivni Trening 7 – Prerano zaključivanje II</a:t>
            </a:r>
          </a:p>
        </p:txBody>
      </p:sp>
      <p:sp>
        <p:nvSpPr>
          <p:cNvPr id="5" name="Slide Number Placeholder 4"/>
          <p:cNvSpPr>
            <a:spLocks noGrp="1"/>
          </p:cNvSpPr>
          <p:nvPr>
            <p:ph type="sldNum" sz="quarter" idx="12"/>
          </p:nvPr>
        </p:nvSpPr>
        <p:spPr/>
        <p:txBody>
          <a:bodyPr/>
          <a:lstStyle/>
          <a:p>
            <a:fld id="{7C34E892-478F-4B32-937B-13641FB9A3DB}" type="slidenum">
              <a:rPr lang="de-DE" altLang="de-DE" smtClean="0"/>
              <a:pPr/>
              <a:t>35</a:t>
            </a:fld>
            <a:endParaRPr lang="de-DE" altLang="de-DE"/>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Text Box 1026"/>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Zabranjeno kockanje</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lphaLcPeriod"/>
            </a:pPr>
            <a:r>
              <a:rPr lang="hr-HR" altLang="de-DE" sz="2400" b="0" dirty="0">
                <a:solidFill>
                  <a:srgbClr val="004992"/>
                </a:solidFill>
                <a:latin typeface="+mn-lt"/>
                <a:cs typeface="+mn-cs"/>
              </a:rPr>
              <a:t>Varalica sa</a:t>
            </a:r>
            <a:r>
              <a:rPr lang="de-DE" altLang="de-DE" sz="2400" b="0" dirty="0">
                <a:solidFill>
                  <a:srgbClr val="004992"/>
                </a:solidFill>
                <a:latin typeface="+mn-lt"/>
                <a:cs typeface="+mn-cs"/>
              </a:rPr>
              <a:t> di</a:t>
            </a:r>
            <a:r>
              <a:rPr lang="hr-HR" altLang="de-DE" sz="2400" b="0" dirty="0">
                <a:solidFill>
                  <a:srgbClr val="004992"/>
                </a:solidFill>
                <a:latin typeface="+mn-lt"/>
                <a:cs typeface="+mn-cs"/>
              </a:rPr>
              <a:t>jamantskim kecom</a:t>
            </a:r>
            <a:br>
              <a:rPr lang="de-DE" altLang="de-DE" sz="2400" b="0" dirty="0">
                <a:solidFill>
                  <a:srgbClr val="004992"/>
                </a:solidFill>
                <a:latin typeface="+mn-lt"/>
                <a:cs typeface="+mn-cs"/>
              </a:rPr>
            </a:br>
            <a:r>
              <a:rPr lang="de-DE" altLang="de-DE" sz="1800" b="0" dirty="0">
                <a:solidFill>
                  <a:srgbClr val="004992"/>
                </a:solidFill>
                <a:latin typeface="+mn-lt"/>
                <a:cs typeface="+mn-cs"/>
              </a:rPr>
              <a:t>(Georges de la Tour, 1630)</a:t>
            </a: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Otrov</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Grofica kocka daleko od kuće i dvorišta</a:t>
            </a:r>
            <a:endParaRPr lang="en-US" altLang="de-DE" sz="2400" b="0" dirty="0">
              <a:solidFill>
                <a:srgbClr val="333333"/>
              </a:solidFill>
              <a:latin typeface="+mn-lt"/>
              <a:cs typeface="+mn-cs"/>
            </a:endParaRPr>
          </a:p>
        </p:txBody>
      </p:sp>
      <p:pic>
        <p:nvPicPr>
          <p:cNvPr id="7" name="Picture 4" descr="de la Tour_derFalschspieler_mit_dem_caro_a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7"/>
            <a:ext cx="5486400" cy="3983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Metakognitivni Trening 7 – Prerano zaključivanje II</a:t>
            </a:r>
          </a:p>
        </p:txBody>
      </p:sp>
      <p:sp>
        <p:nvSpPr>
          <p:cNvPr id="5" name="Slide Number Placeholder 4"/>
          <p:cNvSpPr>
            <a:spLocks noGrp="1"/>
          </p:cNvSpPr>
          <p:nvPr>
            <p:ph type="sldNum" sz="quarter" idx="12"/>
          </p:nvPr>
        </p:nvSpPr>
        <p:spPr/>
        <p:txBody>
          <a:bodyPr/>
          <a:lstStyle/>
          <a:p>
            <a:fld id="{7C34E892-478F-4B32-937B-13641FB9A3DB}" type="slidenum">
              <a:rPr lang="de-DE" altLang="de-DE" smtClean="0"/>
              <a:pPr/>
              <a:t>36</a:t>
            </a:fld>
            <a:endParaRPr lang="de-DE" altLang="de-DE"/>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4" name="Text Box 5"/>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Opustošeno groblje</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Dva čovjeka koji posmatraju mjesec</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Vampir</a:t>
            </a:r>
            <a:r>
              <a:rPr lang="hr-HR" altLang="de-DE" sz="2400" b="0" dirty="0">
                <a:solidFill>
                  <a:srgbClr val="333333"/>
                </a:solidFill>
                <a:latin typeface="+mn-lt"/>
                <a:cs typeface="+mn-cs"/>
              </a:rPr>
              <a:t>ov sluga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E</a:t>
            </a:r>
            <a:r>
              <a:rPr lang="hr-HR" altLang="de-DE" sz="2400" b="0" dirty="0">
                <a:solidFill>
                  <a:srgbClr val="333333"/>
                </a:solidFill>
                <a:latin typeface="+mn-lt"/>
                <a:cs typeface="+mn-cs"/>
              </a:rPr>
              <a:t>klipsa sunca</a:t>
            </a:r>
            <a:endParaRPr lang="de-DE" altLang="de-DE" sz="2400" b="0" dirty="0">
              <a:solidFill>
                <a:srgbClr val="333333"/>
              </a:solidFill>
              <a:latin typeface="+mn-lt"/>
              <a:cs typeface="+mn-cs"/>
            </a:endParaRPr>
          </a:p>
        </p:txBody>
      </p:sp>
      <p:pic>
        <p:nvPicPr>
          <p:cNvPr id="7" name="Picture 4" descr="friedrich-caspar-david-zwei-maenner-in-betrachtung-910104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0131" y="1664208"/>
            <a:ext cx="5391978"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Metakognitivni Trening 7 – Prerano zaključivanje II</a:t>
            </a:r>
          </a:p>
        </p:txBody>
      </p:sp>
      <p:sp>
        <p:nvSpPr>
          <p:cNvPr id="5" name="Slide Number Placeholder 4"/>
          <p:cNvSpPr>
            <a:spLocks noGrp="1"/>
          </p:cNvSpPr>
          <p:nvPr>
            <p:ph type="sldNum" sz="quarter" idx="12"/>
          </p:nvPr>
        </p:nvSpPr>
        <p:spPr/>
        <p:txBody>
          <a:bodyPr/>
          <a:lstStyle/>
          <a:p>
            <a:fld id="{7C34E892-478F-4B32-937B-13641FB9A3DB}" type="slidenum">
              <a:rPr lang="de-DE" altLang="de-DE" smtClean="0"/>
              <a:pPr/>
              <a:t>37</a:t>
            </a:fld>
            <a:endParaRPr lang="de-DE" altLang="de-DE"/>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8" name="Text Box 5"/>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Opustošeno groblje</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lphaLcPeriod"/>
            </a:pPr>
            <a:r>
              <a:rPr lang="hr-HR" altLang="de-DE" sz="2400" b="0" dirty="0">
                <a:solidFill>
                  <a:srgbClr val="004992"/>
                </a:solidFill>
                <a:latin typeface="+mn-lt"/>
                <a:cs typeface="+mn-cs"/>
              </a:rPr>
              <a:t>Dva čovjeka koji posmatraju mjesec</a:t>
            </a:r>
            <a:br>
              <a:rPr lang="de-DE" altLang="de-DE" sz="2400" b="0" dirty="0">
                <a:solidFill>
                  <a:srgbClr val="004992"/>
                </a:solidFill>
                <a:latin typeface="+mn-lt"/>
                <a:cs typeface="+mn-cs"/>
              </a:rPr>
            </a:br>
            <a:r>
              <a:rPr lang="de-DE" altLang="de-DE" sz="1800" b="0" dirty="0">
                <a:solidFill>
                  <a:srgbClr val="004992"/>
                </a:solidFill>
                <a:latin typeface="+mn-lt"/>
                <a:cs typeface="+mn-cs"/>
              </a:rPr>
              <a:t>(Caspar David Friedrich, 1819)</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Vampir</a:t>
            </a:r>
            <a:r>
              <a:rPr lang="hr-HR" altLang="de-DE" sz="2400" b="0" dirty="0">
                <a:solidFill>
                  <a:srgbClr val="333333"/>
                </a:solidFill>
                <a:latin typeface="+mn-lt"/>
                <a:cs typeface="+mn-cs"/>
              </a:rPr>
              <a:t>ov sluga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E</a:t>
            </a:r>
            <a:r>
              <a:rPr lang="hr-HR" altLang="de-DE" sz="2400" b="0" dirty="0">
                <a:solidFill>
                  <a:srgbClr val="333333"/>
                </a:solidFill>
                <a:latin typeface="+mn-lt"/>
                <a:cs typeface="+mn-cs"/>
              </a:rPr>
              <a:t>klipsa sunca</a:t>
            </a:r>
            <a:endParaRPr lang="de-DE" altLang="de-DE" sz="2400" b="0" dirty="0">
              <a:solidFill>
                <a:srgbClr val="333333"/>
              </a:solidFill>
              <a:latin typeface="+mn-lt"/>
              <a:cs typeface="+mn-cs"/>
            </a:endParaRPr>
          </a:p>
        </p:txBody>
      </p:sp>
      <p:pic>
        <p:nvPicPr>
          <p:cNvPr id="7" name="Picture 4" descr="friedrich-caspar-david-zwei-maenner-in-betrachtung-910104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0131" y="1664208"/>
            <a:ext cx="5391978"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Metakognitivni Trening 7 – Prerano zaključivanje II</a:t>
            </a:r>
          </a:p>
        </p:txBody>
      </p:sp>
      <p:sp>
        <p:nvSpPr>
          <p:cNvPr id="5" name="Slide Number Placeholder 4"/>
          <p:cNvSpPr>
            <a:spLocks noGrp="1"/>
          </p:cNvSpPr>
          <p:nvPr>
            <p:ph type="sldNum" sz="quarter" idx="12"/>
          </p:nvPr>
        </p:nvSpPr>
        <p:spPr/>
        <p:txBody>
          <a:bodyPr/>
          <a:lstStyle/>
          <a:p>
            <a:fld id="{7C34E892-478F-4B32-937B-13641FB9A3DB}" type="slidenum">
              <a:rPr lang="de-DE" altLang="de-DE" smtClean="0"/>
              <a:pPr/>
              <a:t>38</a:t>
            </a:fld>
            <a:endParaRPr lang="de-DE" altLang="de-DE"/>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2" name="Text Box 6"/>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Odmor na kraju šume</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Spašavanje</a:t>
            </a: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Iscrpljenost</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Povreda</a:t>
            </a:r>
            <a:endParaRPr lang="en-US" altLang="de-DE" sz="2400" b="0" dirty="0">
              <a:solidFill>
                <a:srgbClr val="333333"/>
              </a:solidFill>
              <a:latin typeface="+mn-lt"/>
              <a:cs typeface="+mn-cs"/>
            </a:endParaRPr>
          </a:p>
        </p:txBody>
      </p:sp>
      <p:pic>
        <p:nvPicPr>
          <p:cNvPr id="7" name="Picture 4" descr="Rast im Wald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0282" y="1664208"/>
            <a:ext cx="5131676"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Metakognitivni Trening 7 – Prerano zaključivanje II</a:t>
            </a:r>
          </a:p>
        </p:txBody>
      </p:sp>
      <p:sp>
        <p:nvSpPr>
          <p:cNvPr id="5" name="Slide Number Placeholder 4"/>
          <p:cNvSpPr>
            <a:spLocks noGrp="1"/>
          </p:cNvSpPr>
          <p:nvPr>
            <p:ph type="sldNum" sz="quarter" idx="12"/>
          </p:nvPr>
        </p:nvSpPr>
        <p:spPr/>
        <p:txBody>
          <a:bodyPr/>
          <a:lstStyle/>
          <a:p>
            <a:fld id="{7C34E892-478F-4B32-937B-13641FB9A3DB}" type="slidenum">
              <a:rPr lang="de-DE" altLang="de-DE" smtClean="0"/>
              <a:pPr/>
              <a:t>39</a:t>
            </a:fld>
            <a:endParaRPr lang="de-DE" altLang="de-DE"/>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5" name="Text Box 3"/>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lphaLcPeriod"/>
            </a:pPr>
            <a:r>
              <a:rPr lang="hr-HR" altLang="de-DE" sz="2400" b="0" dirty="0">
                <a:solidFill>
                  <a:srgbClr val="004992"/>
                </a:solidFill>
                <a:latin typeface="+mn-lt"/>
                <a:cs typeface="+mn-cs"/>
              </a:rPr>
              <a:t>Odmor na kraju šume</a:t>
            </a:r>
            <a:br>
              <a:rPr lang="de-DE" altLang="de-DE" sz="2400" b="0" dirty="0">
                <a:solidFill>
                  <a:srgbClr val="004992"/>
                </a:solidFill>
                <a:latin typeface="+mn-lt"/>
                <a:cs typeface="+mn-cs"/>
              </a:rPr>
            </a:br>
            <a:r>
              <a:rPr lang="de-DE" altLang="de-DE" sz="1800" b="0" dirty="0">
                <a:solidFill>
                  <a:srgbClr val="004992"/>
                </a:solidFill>
                <a:latin typeface="+mn-lt"/>
                <a:cs typeface="+mn-cs"/>
              </a:rPr>
              <a:t>(F.G. Waldmüller, 1793-1865)</a:t>
            </a: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Spašavanje</a:t>
            </a: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Iscrpljenost</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Povreda</a:t>
            </a:r>
            <a:endParaRPr lang="en-US" altLang="de-DE" sz="2400" b="0" dirty="0">
              <a:solidFill>
                <a:srgbClr val="333333"/>
              </a:solidFill>
              <a:latin typeface="+mn-lt"/>
              <a:cs typeface="+mn-cs"/>
            </a:endParaRPr>
          </a:p>
        </p:txBody>
      </p:sp>
      <p:pic>
        <p:nvPicPr>
          <p:cNvPr id="7" name="Picture 4" descr="Rast im Wald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0282" y="1664208"/>
            <a:ext cx="5131676"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Metakognitivni Trening 7 – Prerano zaključivanje II</a:t>
            </a:r>
          </a:p>
        </p:txBody>
      </p:sp>
      <p:sp>
        <p:nvSpPr>
          <p:cNvPr id="5" name="Slide Number Placeholder 4"/>
          <p:cNvSpPr>
            <a:spLocks noGrp="1"/>
          </p:cNvSpPr>
          <p:nvPr>
            <p:ph type="sldNum" sz="quarter" idx="12"/>
          </p:nvPr>
        </p:nvSpPr>
        <p:spPr/>
        <p:txBody>
          <a:bodyPr/>
          <a:lstStyle/>
          <a:p>
            <a:fld id="{7C34E892-478F-4B32-937B-13641FB9A3DB}" type="slidenum">
              <a:rPr lang="de-DE" altLang="de-DE" smtClean="0"/>
              <a:pPr/>
              <a:t>40</a:t>
            </a:fld>
            <a:endParaRPr lang="de-DE" altLang="de-DE"/>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60" name="Text Box 1027"/>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Zadnji obrok</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Hranjenje zečeva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Drugari iz djetinjstva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Uskršnja nedjelja</a:t>
            </a:r>
            <a:endParaRPr lang="en-US" altLang="de-DE" sz="2400" b="0" dirty="0">
              <a:solidFill>
                <a:srgbClr val="333333"/>
              </a:solidFill>
              <a:latin typeface="+mn-lt"/>
              <a:cs typeface="+mn-cs"/>
            </a:endParaRPr>
          </a:p>
        </p:txBody>
      </p:sp>
      <p:pic>
        <p:nvPicPr>
          <p:cNvPr id="7" name="Picture 4" descr="Kaninchen fütter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4885" y="1664207"/>
            <a:ext cx="548247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Metakognitivni Trening 7 – Prerano zaključivanje II</a:t>
            </a:r>
          </a:p>
        </p:txBody>
      </p:sp>
      <p:sp>
        <p:nvSpPr>
          <p:cNvPr id="5" name="Slide Number Placeholder 4"/>
          <p:cNvSpPr>
            <a:spLocks noGrp="1"/>
          </p:cNvSpPr>
          <p:nvPr>
            <p:ph type="sldNum" sz="quarter" idx="12"/>
          </p:nvPr>
        </p:nvSpPr>
        <p:spPr/>
        <p:txBody>
          <a:bodyPr/>
          <a:lstStyle/>
          <a:p>
            <a:fld id="{7C34E892-478F-4B32-937B-13641FB9A3DB}" type="slidenum">
              <a:rPr lang="de-DE" altLang="de-DE" smtClean="0"/>
              <a:pPr/>
              <a:t>41</a:t>
            </a:fld>
            <a:endParaRPr lang="de-DE" altLang="de-DE"/>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4" name="Text Box 1027"/>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Zadnji obrok</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lphaLcPeriod"/>
            </a:pPr>
            <a:r>
              <a:rPr lang="hr-HR" altLang="de-DE" sz="2400" b="0" dirty="0">
                <a:solidFill>
                  <a:srgbClr val="004992"/>
                </a:solidFill>
                <a:latin typeface="+mn-lt"/>
                <a:cs typeface="+mn-cs"/>
              </a:rPr>
              <a:t>Hranjenje zečeva</a:t>
            </a:r>
            <a:br>
              <a:rPr lang="de-DE" altLang="de-DE" sz="2400" b="0" dirty="0">
                <a:solidFill>
                  <a:srgbClr val="004992"/>
                </a:solidFill>
                <a:latin typeface="+mn-lt"/>
                <a:cs typeface="+mn-cs"/>
              </a:rPr>
            </a:br>
            <a:r>
              <a:rPr lang="de-DE" altLang="de-DE" sz="1800" b="0" dirty="0">
                <a:solidFill>
                  <a:srgbClr val="004992"/>
                </a:solidFill>
                <a:latin typeface="+mn-lt"/>
                <a:cs typeface="+mn-cs"/>
              </a:rPr>
              <a:t>(Felix Schlesinger, 1833-1910)</a:t>
            </a: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Drugari iz djetinjstva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Uskršnja nedjelja</a:t>
            </a:r>
            <a:endParaRPr lang="en-US" altLang="de-DE" sz="2400" b="0" dirty="0">
              <a:solidFill>
                <a:srgbClr val="333333"/>
              </a:solidFill>
              <a:latin typeface="+mn-lt"/>
              <a:cs typeface="+mn-cs"/>
            </a:endParaRPr>
          </a:p>
        </p:txBody>
      </p:sp>
      <p:pic>
        <p:nvPicPr>
          <p:cNvPr id="7" name="Picture 4" descr="Kaninchen fütter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4885" y="1664207"/>
            <a:ext cx="548247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Metakognitivni Trening 7 – Prerano zaključivanje II</a:t>
            </a:r>
          </a:p>
        </p:txBody>
      </p:sp>
      <p:sp>
        <p:nvSpPr>
          <p:cNvPr id="5" name="Slide Number Placeholder 4"/>
          <p:cNvSpPr>
            <a:spLocks noGrp="1"/>
          </p:cNvSpPr>
          <p:nvPr>
            <p:ph type="sldNum" sz="quarter" idx="12"/>
          </p:nvPr>
        </p:nvSpPr>
        <p:spPr/>
        <p:txBody>
          <a:bodyPr/>
          <a:lstStyle/>
          <a:p>
            <a:fld id="{7C34E892-478F-4B32-937B-13641FB9A3DB}" type="slidenum">
              <a:rPr lang="de-DE" altLang="de-DE" smtClean="0"/>
              <a:pPr/>
              <a:t>42</a:t>
            </a:fld>
            <a:endParaRPr lang="de-DE" altLang="de-DE"/>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8" name="Text Box 1029"/>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Dah smrti</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Dijete koje umire</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Uspavanka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M</a:t>
            </a:r>
            <a:r>
              <a:rPr lang="hr-HR" altLang="de-DE" sz="2400" b="0" dirty="0">
                <a:solidFill>
                  <a:srgbClr val="333333"/>
                </a:solidFill>
                <a:latin typeface="+mn-lt"/>
                <a:cs typeface="+mn-cs"/>
              </a:rPr>
              <a:t>ajka nad kolijevkom</a:t>
            </a:r>
            <a:endParaRPr lang="de-DE" altLang="de-DE" sz="2400" b="0" dirty="0">
              <a:solidFill>
                <a:srgbClr val="004992"/>
              </a:solidFill>
              <a:latin typeface="+mn-lt"/>
              <a:cs typeface="+mn-cs"/>
            </a:endParaRPr>
          </a:p>
        </p:txBody>
      </p:sp>
      <p:pic>
        <p:nvPicPr>
          <p:cNvPr id="7" name="Picture 4" descr="morisot-berthe-mutter-an-der-wiege-970138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7747" y="1124712"/>
            <a:ext cx="4296747"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Metakognitivni Trening 7 – Prerano zaključivanje II</a:t>
            </a:r>
          </a:p>
        </p:txBody>
      </p:sp>
      <p:sp>
        <p:nvSpPr>
          <p:cNvPr id="5" name="Slide Number Placeholder 4"/>
          <p:cNvSpPr>
            <a:spLocks noGrp="1"/>
          </p:cNvSpPr>
          <p:nvPr>
            <p:ph type="sldNum" sz="quarter" idx="12"/>
          </p:nvPr>
        </p:nvSpPr>
        <p:spPr/>
        <p:txBody>
          <a:bodyPr/>
          <a:lstStyle/>
          <a:p>
            <a:fld id="{7C34E892-478F-4B32-937B-13641FB9A3DB}" type="slidenum">
              <a:rPr lang="de-DE" altLang="de-DE" smtClean="0"/>
              <a:pPr/>
              <a:t>43</a:t>
            </a:fld>
            <a:endParaRPr lang="de-DE" altLang="de-DE"/>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1" name="Text Box 2"/>
          <p:cNvSpPr txBox="1">
            <a:spLocks noChangeArrowheads="1"/>
          </p:cNvSpPr>
          <p:nvPr/>
        </p:nvSpPr>
        <p:spPr bwMode="auto">
          <a:xfrm>
            <a:off x="6400799"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Dah smrti</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Dijete koje umire</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Uspavanka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mn-lt"/>
                <a:cs typeface="+mn-cs"/>
              </a:rPr>
              <a:t>M</a:t>
            </a:r>
            <a:r>
              <a:rPr lang="hr-HR" altLang="de-DE" sz="2400" b="0" dirty="0">
                <a:solidFill>
                  <a:srgbClr val="004992"/>
                </a:solidFill>
                <a:latin typeface="+mn-lt"/>
                <a:cs typeface="+mn-cs"/>
              </a:rPr>
              <a:t>ajka nad kolijevkom</a:t>
            </a:r>
            <a:br>
              <a:rPr lang="de-DE" altLang="de-DE" sz="2400" b="0" dirty="0">
                <a:solidFill>
                  <a:srgbClr val="004992"/>
                </a:solidFill>
                <a:latin typeface="+mn-lt"/>
                <a:cs typeface="+mn-cs"/>
              </a:rPr>
            </a:br>
            <a:r>
              <a:rPr lang="de-DE" altLang="de-DE" sz="1800" b="0" dirty="0">
                <a:solidFill>
                  <a:srgbClr val="004992"/>
                </a:solidFill>
                <a:latin typeface="+mn-lt"/>
                <a:cs typeface="+mn-cs"/>
              </a:rPr>
              <a:t>(Morisot Berthe, 1872)</a:t>
            </a:r>
          </a:p>
        </p:txBody>
      </p:sp>
      <p:pic>
        <p:nvPicPr>
          <p:cNvPr id="7" name="Picture 4" descr="morisot-berthe-mutter-an-der-wiege-970138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7747" y="1124712"/>
            <a:ext cx="4296747"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Metakognitivni Trening 7 – Prerano zaključivanje II</a:t>
            </a:r>
          </a:p>
        </p:txBody>
      </p:sp>
      <p:sp>
        <p:nvSpPr>
          <p:cNvPr id="5" name="Slide Number Placeholder 4"/>
          <p:cNvSpPr>
            <a:spLocks noGrp="1"/>
          </p:cNvSpPr>
          <p:nvPr>
            <p:ph type="sldNum" sz="quarter" idx="12"/>
          </p:nvPr>
        </p:nvSpPr>
        <p:spPr/>
        <p:txBody>
          <a:bodyPr/>
          <a:lstStyle/>
          <a:p>
            <a:fld id="{7C34E892-478F-4B32-937B-13641FB9A3DB}" type="slidenum">
              <a:rPr lang="de-DE" altLang="de-DE" smtClean="0"/>
              <a:pPr/>
              <a:t>44</a:t>
            </a:fld>
            <a:endParaRPr lang="de-DE" altLang="de-DE"/>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4" descr="beim_ankleiden, Caraud,Josep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4246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Metakognitivni Trening 7 – Prerano zaključivanje II</a:t>
            </a:r>
          </a:p>
        </p:txBody>
      </p:sp>
      <p:sp>
        <p:nvSpPr>
          <p:cNvPr id="5" name="Slide Number Placeholder 4"/>
          <p:cNvSpPr>
            <a:spLocks noGrp="1"/>
          </p:cNvSpPr>
          <p:nvPr>
            <p:ph type="sldNum" sz="quarter" idx="12"/>
          </p:nvPr>
        </p:nvSpPr>
        <p:spPr/>
        <p:txBody>
          <a:bodyPr/>
          <a:lstStyle/>
          <a:p>
            <a:fld id="{7C34E892-478F-4B32-937B-13641FB9A3DB}" type="slidenum">
              <a:rPr lang="de-DE" altLang="de-DE" smtClean="0"/>
              <a:pPr/>
              <a:t>45</a:t>
            </a:fld>
            <a:endParaRPr lang="de-DE" altLang="de-DE"/>
          </a:p>
        </p:txBody>
      </p:sp>
      <p:sp>
        <p:nvSpPr>
          <p:cNvPr id="10" name="Text Box 2"/>
          <p:cNvSpPr txBox="1">
            <a:spLocks noChangeArrowheads="1"/>
          </p:cNvSpPr>
          <p:nvPr/>
        </p:nvSpPr>
        <p:spPr bwMode="auto">
          <a:xfrm>
            <a:off x="6400799"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hr-HR" altLang="de-DE" sz="2400" b="0">
                <a:solidFill>
                  <a:srgbClr val="333333"/>
                </a:solidFill>
                <a:latin typeface="+mn-lt"/>
                <a:cs typeface="+mn-cs"/>
              </a:rPr>
              <a:t>Pitanje za ples</a:t>
            </a:r>
          </a:p>
          <a:p>
            <a:pPr eaLnBrk="1" hangingPunct="1">
              <a:lnSpc>
                <a:spcPct val="105000"/>
              </a:lnSpc>
              <a:spcBef>
                <a:spcPts val="1999"/>
              </a:spcBef>
              <a:spcAft>
                <a:spcPts val="0"/>
              </a:spcAft>
              <a:buClr>
                <a:srgbClr val="333333"/>
              </a:buClr>
              <a:buFont typeface="WingDings"/>
              <a:buAutoNum type="alphaLcPeriod"/>
            </a:pPr>
            <a:r>
              <a:rPr lang="hr-HR" altLang="de-DE" sz="2400" b="0">
                <a:solidFill>
                  <a:srgbClr val="333333"/>
                </a:solidFill>
                <a:latin typeface="+mn-lt"/>
                <a:cs typeface="+mn-cs"/>
              </a:rPr>
              <a:t>Masaža vrata</a:t>
            </a:r>
          </a:p>
          <a:p>
            <a:pPr eaLnBrk="1" hangingPunct="1">
              <a:lnSpc>
                <a:spcPct val="105000"/>
              </a:lnSpc>
              <a:spcBef>
                <a:spcPts val="1999"/>
              </a:spcBef>
              <a:spcAft>
                <a:spcPts val="0"/>
              </a:spcAft>
              <a:buClr>
                <a:srgbClr val="333333"/>
              </a:buClr>
              <a:buFont typeface="WingDings"/>
              <a:buAutoNum type="alphaLcPeriod"/>
            </a:pPr>
            <a:r>
              <a:rPr lang="hr-HR" altLang="de-DE" sz="2400" b="0">
                <a:solidFill>
                  <a:srgbClr val="333333"/>
                </a:solidFill>
                <a:latin typeface="+mn-lt"/>
                <a:cs typeface="+mn-cs"/>
              </a:rPr>
              <a:t>Oblačenje</a:t>
            </a:r>
          </a:p>
          <a:p>
            <a:pPr eaLnBrk="1" hangingPunct="1">
              <a:lnSpc>
                <a:spcPct val="105000"/>
              </a:lnSpc>
              <a:spcBef>
                <a:spcPts val="1999"/>
              </a:spcBef>
              <a:spcAft>
                <a:spcPts val="0"/>
              </a:spcAft>
              <a:buClr>
                <a:srgbClr val="333333"/>
              </a:buClr>
              <a:buFont typeface="WingDings"/>
              <a:buAutoNum type="alphaLcPeriod"/>
            </a:pPr>
            <a:r>
              <a:rPr lang="hr-HR" altLang="de-DE" sz="2400" b="0">
                <a:solidFill>
                  <a:srgbClr val="333333"/>
                </a:solidFill>
                <a:latin typeface="+mn-lt"/>
                <a:cs typeface="+mn-cs"/>
              </a:rPr>
              <a:t>Uhvaćen na djelu</a:t>
            </a:r>
            <a:endParaRPr lang="de-DE" altLang="de-DE" sz="1800" b="0" dirty="0">
              <a:solidFill>
                <a:srgbClr val="004992"/>
              </a:solidFill>
              <a:latin typeface="+mn-lt"/>
              <a:cs typeface="+mn-cs"/>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4" descr="beim_ankleiden, Caraud,Josep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4246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Metakognitivni Trening 7 – Prerano zaključivanje II</a:t>
            </a:r>
          </a:p>
        </p:txBody>
      </p:sp>
      <p:sp>
        <p:nvSpPr>
          <p:cNvPr id="5" name="Slide Number Placeholder 4"/>
          <p:cNvSpPr>
            <a:spLocks noGrp="1"/>
          </p:cNvSpPr>
          <p:nvPr>
            <p:ph type="sldNum" sz="quarter" idx="12"/>
          </p:nvPr>
        </p:nvSpPr>
        <p:spPr/>
        <p:txBody>
          <a:bodyPr/>
          <a:lstStyle/>
          <a:p>
            <a:fld id="{7C34E892-478F-4B32-937B-13641FB9A3DB}" type="slidenum">
              <a:rPr lang="de-DE" altLang="de-DE" smtClean="0"/>
              <a:pPr/>
              <a:t>46</a:t>
            </a:fld>
            <a:endParaRPr lang="de-DE" altLang="de-DE"/>
          </a:p>
        </p:txBody>
      </p:sp>
      <p:sp>
        <p:nvSpPr>
          <p:cNvPr id="10" name="Text Box 2"/>
          <p:cNvSpPr txBox="1">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Pitanje za ples</a:t>
            </a: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Masaža vrata</a:t>
            </a:r>
          </a:p>
          <a:p>
            <a:pPr eaLnBrk="1" hangingPunct="1">
              <a:lnSpc>
                <a:spcPct val="105000"/>
              </a:lnSpc>
              <a:spcBef>
                <a:spcPts val="1999"/>
              </a:spcBef>
              <a:spcAft>
                <a:spcPts val="0"/>
              </a:spcAft>
              <a:buClr>
                <a:srgbClr val="004992"/>
              </a:buClr>
              <a:buFont typeface="WingDings"/>
              <a:buAutoNum type="alphaLcPeriod"/>
            </a:pPr>
            <a:r>
              <a:rPr lang="hr-HR" altLang="de-DE" sz="2400" b="0" dirty="0">
                <a:solidFill>
                  <a:srgbClr val="004992"/>
                </a:solidFill>
                <a:latin typeface="+mn-lt"/>
                <a:cs typeface="+mn-cs"/>
              </a:rPr>
              <a:t>Oblačenje</a:t>
            </a:r>
            <a:br>
              <a:rPr lang="en-US" altLang="de-DE" sz="2400" b="0" dirty="0">
                <a:solidFill>
                  <a:srgbClr val="004992"/>
                </a:solidFill>
                <a:latin typeface="+mn-lt"/>
                <a:cs typeface="+mn-cs"/>
              </a:rPr>
            </a:br>
            <a:r>
              <a:rPr lang="hr-HR" altLang="de-DE" sz="1800" b="0" dirty="0">
                <a:solidFill>
                  <a:srgbClr val="004992"/>
                </a:solidFill>
                <a:latin typeface="+mn-lt"/>
                <a:cs typeface="+mn-cs"/>
              </a:rPr>
              <a:t>(Joseph Caraud, 1868)</a:t>
            </a: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Uhvaćen na djelu</a:t>
            </a:r>
            <a:endParaRPr lang="de-DE" altLang="de-DE" sz="2400" b="0" dirty="0">
              <a:solidFill>
                <a:srgbClr val="004992"/>
              </a:solidFill>
              <a:latin typeface="+mn-lt"/>
              <a:cs typeface="+mn-cs"/>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4" name="Text Box 5"/>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Alkoholičari</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Reanima</a:t>
            </a:r>
            <a:r>
              <a:rPr lang="hr-HR" altLang="de-DE" sz="2400" b="0" dirty="0">
                <a:solidFill>
                  <a:srgbClr val="333333"/>
                </a:solidFill>
                <a:latin typeface="+mn-lt"/>
                <a:cs typeface="+mn-cs"/>
              </a:rPr>
              <a:t>cija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Žena koja čisti</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Žena koja pegla</a:t>
            </a:r>
            <a:endParaRPr lang="en-US" altLang="de-DE" sz="2400" b="0" dirty="0">
              <a:solidFill>
                <a:srgbClr val="333333"/>
              </a:solidFill>
              <a:latin typeface="+mn-lt"/>
              <a:cs typeface="+mn-cs"/>
            </a:endParaRPr>
          </a:p>
        </p:txBody>
      </p:sp>
      <p:pic>
        <p:nvPicPr>
          <p:cNvPr id="7" name="Picture 4" descr="Die Büglerinn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1134" y="1664207"/>
            <a:ext cx="456997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Metakognitivni Trening 7 – Prerano zaključivanje II</a:t>
            </a:r>
          </a:p>
        </p:txBody>
      </p:sp>
      <p:sp>
        <p:nvSpPr>
          <p:cNvPr id="5" name="Slide Number Placeholder 4"/>
          <p:cNvSpPr>
            <a:spLocks noGrp="1"/>
          </p:cNvSpPr>
          <p:nvPr>
            <p:ph type="sldNum" sz="quarter" idx="12"/>
          </p:nvPr>
        </p:nvSpPr>
        <p:spPr/>
        <p:txBody>
          <a:bodyPr/>
          <a:lstStyle/>
          <a:p>
            <a:fld id="{7C34E892-478F-4B32-937B-13641FB9A3DB}" type="slidenum">
              <a:rPr lang="de-DE" altLang="de-DE" smtClean="0"/>
              <a:pPr/>
              <a:t>47</a:t>
            </a:fld>
            <a:endParaRPr lang="de-DE" altLang="de-DE"/>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8" name="Text Box 3"/>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Alkoholičari</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Reanima</a:t>
            </a:r>
            <a:r>
              <a:rPr lang="hr-HR" altLang="de-DE" sz="2400" b="0" dirty="0">
                <a:solidFill>
                  <a:srgbClr val="333333"/>
                </a:solidFill>
                <a:latin typeface="+mn-lt"/>
                <a:cs typeface="+mn-cs"/>
              </a:rPr>
              <a:t>cija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Žena koja čisti</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lphaLcPeriod"/>
            </a:pPr>
            <a:r>
              <a:rPr lang="hr-HR" altLang="de-DE" sz="2400" b="0" dirty="0">
                <a:solidFill>
                  <a:srgbClr val="004992"/>
                </a:solidFill>
                <a:latin typeface="+mn-lt"/>
                <a:cs typeface="+mn-cs"/>
              </a:rPr>
              <a:t>Žena koja pegla</a:t>
            </a:r>
            <a:br>
              <a:rPr lang="de-DE" altLang="de-DE" sz="2400" b="0" dirty="0">
                <a:solidFill>
                  <a:srgbClr val="004992"/>
                </a:solidFill>
                <a:latin typeface="+mn-lt"/>
                <a:cs typeface="+mn-cs"/>
              </a:rPr>
            </a:br>
            <a:r>
              <a:rPr lang="de-DE" altLang="de-DE" sz="1800" b="0" dirty="0">
                <a:solidFill>
                  <a:srgbClr val="004992"/>
                </a:solidFill>
                <a:latin typeface="+mn-lt"/>
                <a:cs typeface="+mn-cs"/>
              </a:rPr>
              <a:t>(Edgar Degas, 1884)</a:t>
            </a:r>
            <a:endParaRPr lang="en-US" altLang="de-DE" sz="1800" b="0" dirty="0">
              <a:solidFill>
                <a:srgbClr val="004992"/>
              </a:solidFill>
              <a:latin typeface="+mn-lt"/>
              <a:cs typeface="+mn-cs"/>
            </a:endParaRPr>
          </a:p>
        </p:txBody>
      </p:sp>
      <p:pic>
        <p:nvPicPr>
          <p:cNvPr id="7" name="Picture 4" descr="Die Büglerinn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1134" y="1664207"/>
            <a:ext cx="456997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Metakognitivni Trening 7 – Prerano zaključivanje II</a:t>
            </a:r>
          </a:p>
        </p:txBody>
      </p:sp>
      <p:sp>
        <p:nvSpPr>
          <p:cNvPr id="5" name="Slide Number Placeholder 4"/>
          <p:cNvSpPr>
            <a:spLocks noGrp="1"/>
          </p:cNvSpPr>
          <p:nvPr>
            <p:ph type="sldNum" sz="quarter" idx="12"/>
          </p:nvPr>
        </p:nvSpPr>
        <p:spPr/>
        <p:txBody>
          <a:bodyPr/>
          <a:lstStyle/>
          <a:p>
            <a:fld id="{7C34E892-478F-4B32-937B-13641FB9A3DB}" type="slidenum">
              <a:rPr lang="de-DE" altLang="de-DE" smtClean="0"/>
              <a:pPr/>
              <a:t>48</a:t>
            </a:fld>
            <a:endParaRPr lang="de-DE" altLang="de-DE"/>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1" name="Text Box 6"/>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Poslije žetve</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Zemlja meda i mlijeka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Obezglavljene kokoške</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Trovanje hranom</a:t>
            </a:r>
            <a:endParaRPr lang="de-DE" altLang="de-DE" sz="2400" b="0" dirty="0">
              <a:solidFill>
                <a:srgbClr val="333333"/>
              </a:solidFill>
              <a:latin typeface="+mn-lt"/>
              <a:cs typeface="+mn-cs"/>
            </a:endParaRPr>
          </a:p>
        </p:txBody>
      </p:sp>
      <p:pic>
        <p:nvPicPr>
          <p:cNvPr id="7" name="Picture 4" descr="brueghel-the-elder-pieter-schlaraffenland-240855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803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Metakognitivni Trening 7 – Prerano zaključivanje II</a:t>
            </a:r>
          </a:p>
        </p:txBody>
      </p:sp>
      <p:sp>
        <p:nvSpPr>
          <p:cNvPr id="5" name="Slide Number Placeholder 4"/>
          <p:cNvSpPr>
            <a:spLocks noGrp="1"/>
          </p:cNvSpPr>
          <p:nvPr>
            <p:ph type="sldNum" sz="quarter" idx="12"/>
          </p:nvPr>
        </p:nvSpPr>
        <p:spPr/>
        <p:txBody>
          <a:bodyPr/>
          <a:lstStyle/>
          <a:p>
            <a:fld id="{7C34E892-478F-4B32-937B-13641FB9A3DB}" type="slidenum">
              <a:rPr lang="de-DE" altLang="de-DE" smtClean="0"/>
              <a:pPr/>
              <a:t>49</a:t>
            </a:fld>
            <a:endParaRPr lang="de-DE" altLang="de-DE"/>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6" name="Text Box 3"/>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Poslije žetve</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lphaLcPeriod"/>
            </a:pPr>
            <a:r>
              <a:rPr lang="hr-HR" altLang="de-DE" sz="2400" b="0" dirty="0">
                <a:solidFill>
                  <a:srgbClr val="004992"/>
                </a:solidFill>
                <a:latin typeface="+mn-lt"/>
                <a:cs typeface="+mn-cs"/>
              </a:rPr>
              <a:t>Zemlja meda i mlijeka</a:t>
            </a:r>
            <a:br>
              <a:rPr lang="de-DE" altLang="de-DE" sz="2400" b="0" dirty="0">
                <a:solidFill>
                  <a:srgbClr val="004992"/>
                </a:solidFill>
                <a:latin typeface="+mn-lt"/>
                <a:cs typeface="+mn-cs"/>
              </a:rPr>
            </a:br>
            <a:r>
              <a:rPr lang="de-DE" altLang="de-DE" sz="1800" b="0" dirty="0">
                <a:solidFill>
                  <a:srgbClr val="004992"/>
                </a:solidFill>
                <a:latin typeface="+mn-lt"/>
                <a:cs typeface="+mn-cs"/>
              </a:rPr>
              <a:t>(Pieter d. Ä. Bruegel, 1567)</a:t>
            </a: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Obezglavljene kokoške</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Trovanje hranom</a:t>
            </a:r>
            <a:endParaRPr lang="de-DE" altLang="de-DE" sz="2400" b="0" dirty="0">
              <a:solidFill>
                <a:srgbClr val="333333"/>
              </a:solidFill>
              <a:latin typeface="+mn-lt"/>
              <a:cs typeface="+mn-cs"/>
            </a:endParaRPr>
          </a:p>
        </p:txBody>
      </p:sp>
      <p:pic>
        <p:nvPicPr>
          <p:cNvPr id="7" name="Picture 4" descr="brueghel-the-elder-pieter-schlaraffenland-240855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803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Metakognitivni Trening 7 – Prerano zaključivanje II</a:t>
            </a:r>
          </a:p>
        </p:txBody>
      </p:sp>
      <p:sp>
        <p:nvSpPr>
          <p:cNvPr id="5" name="Slide Number Placeholder 4"/>
          <p:cNvSpPr>
            <a:spLocks noGrp="1"/>
          </p:cNvSpPr>
          <p:nvPr>
            <p:ph type="sldNum" sz="quarter" idx="12"/>
          </p:nvPr>
        </p:nvSpPr>
        <p:spPr/>
        <p:txBody>
          <a:bodyPr/>
          <a:lstStyle/>
          <a:p>
            <a:fld id="{7C34E892-478F-4B32-937B-13641FB9A3DB}" type="slidenum">
              <a:rPr lang="de-DE" altLang="de-DE" smtClean="0"/>
              <a:pPr/>
              <a:t>50</a:t>
            </a:fld>
            <a:endParaRPr lang="de-DE" altLang="de-DE"/>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900" name="Text Box 5"/>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Magija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Zapanjenost</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Putujući sveštenik</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Žongler</a:t>
            </a:r>
            <a:endParaRPr lang="de-DE" altLang="de-DE" sz="2400" b="0" dirty="0">
              <a:solidFill>
                <a:srgbClr val="333333"/>
              </a:solidFill>
              <a:latin typeface="+mn-lt"/>
              <a:cs typeface="+mn-cs"/>
            </a:endParaRPr>
          </a:p>
        </p:txBody>
      </p:sp>
      <p:pic>
        <p:nvPicPr>
          <p:cNvPr id="7" name="Picture 4" descr="der-gaukler-970087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4370" y="1664208"/>
            <a:ext cx="51435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Metakognitivni Trening 7 – Prerano zaključivanje II</a:t>
            </a:r>
          </a:p>
        </p:txBody>
      </p:sp>
      <p:sp>
        <p:nvSpPr>
          <p:cNvPr id="5" name="Slide Number Placeholder 4"/>
          <p:cNvSpPr>
            <a:spLocks noGrp="1"/>
          </p:cNvSpPr>
          <p:nvPr>
            <p:ph type="sldNum" sz="quarter" idx="12"/>
          </p:nvPr>
        </p:nvSpPr>
        <p:spPr/>
        <p:txBody>
          <a:bodyPr/>
          <a:lstStyle/>
          <a:p>
            <a:fld id="{7C34E892-478F-4B32-937B-13641FB9A3DB}" type="slidenum">
              <a:rPr lang="de-DE" altLang="de-DE" smtClean="0"/>
              <a:pPr/>
              <a:t>51</a:t>
            </a:fld>
            <a:endParaRPr lang="de-DE" altLang="de-DE"/>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4" name="Text Box 3"/>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Magija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Zapanjenost</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Putujući sveštenik</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lphaLcPeriod"/>
            </a:pPr>
            <a:r>
              <a:rPr lang="hr-HR" altLang="de-DE" sz="2400" b="0" dirty="0">
                <a:solidFill>
                  <a:srgbClr val="004992"/>
                </a:solidFill>
                <a:latin typeface="+mn-lt"/>
                <a:cs typeface="+mn-cs"/>
              </a:rPr>
              <a:t>Žongler</a:t>
            </a:r>
            <a:br>
              <a:rPr lang="de-DE" altLang="de-DE" sz="2400" b="0" dirty="0">
                <a:solidFill>
                  <a:srgbClr val="004992"/>
                </a:solidFill>
                <a:latin typeface="+mn-lt"/>
                <a:cs typeface="+mn-cs"/>
              </a:rPr>
            </a:br>
            <a:r>
              <a:rPr lang="de-DE" altLang="de-DE" sz="1800" b="0" dirty="0">
                <a:solidFill>
                  <a:srgbClr val="004992"/>
                </a:solidFill>
                <a:latin typeface="+mn-lt"/>
                <a:cs typeface="+mn-cs"/>
              </a:rPr>
              <a:t>(Hieronymus Bosch, 1480)</a:t>
            </a:r>
          </a:p>
        </p:txBody>
      </p:sp>
      <p:pic>
        <p:nvPicPr>
          <p:cNvPr id="7" name="Picture 4" descr="der-gaukler-970087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4370" y="1664208"/>
            <a:ext cx="51435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Metakognitivni Trening 7 – Prerano zaključivanje II</a:t>
            </a:r>
          </a:p>
        </p:txBody>
      </p:sp>
      <p:sp>
        <p:nvSpPr>
          <p:cNvPr id="5" name="Slide Number Placeholder 4"/>
          <p:cNvSpPr>
            <a:spLocks noGrp="1"/>
          </p:cNvSpPr>
          <p:nvPr>
            <p:ph type="sldNum" sz="quarter" idx="12"/>
          </p:nvPr>
        </p:nvSpPr>
        <p:spPr/>
        <p:txBody>
          <a:bodyPr/>
          <a:lstStyle/>
          <a:p>
            <a:fld id="{7C34E892-478F-4B32-937B-13641FB9A3DB}" type="slidenum">
              <a:rPr lang="de-DE" altLang="de-DE" smtClean="0"/>
              <a:pPr/>
              <a:t>52</a:t>
            </a:fld>
            <a:endParaRPr lang="de-DE" altLang="de-DE"/>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8" name="Text Box 1029"/>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Pogrebna svetkovina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Molitvenik</a:t>
            </a: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Ručak</a:t>
            </a: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Bučni govor</a:t>
            </a:r>
            <a:endParaRPr lang="en-US" altLang="de-DE" sz="2400" b="0" dirty="0">
              <a:solidFill>
                <a:srgbClr val="333333"/>
              </a:solidFill>
              <a:latin typeface="+mn-lt"/>
              <a:cs typeface="+mn-cs"/>
            </a:endParaRPr>
          </a:p>
        </p:txBody>
      </p:sp>
      <p:pic>
        <p:nvPicPr>
          <p:cNvPr id="7" name="Picture 4" descr="egger-lienz-mittagess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690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Metakognitivni Trening 7 – Prerano zaključivanje II</a:t>
            </a:r>
          </a:p>
        </p:txBody>
      </p:sp>
      <p:sp>
        <p:nvSpPr>
          <p:cNvPr id="5" name="Slide Number Placeholder 4"/>
          <p:cNvSpPr>
            <a:spLocks noGrp="1"/>
          </p:cNvSpPr>
          <p:nvPr>
            <p:ph type="sldNum" sz="quarter" idx="12"/>
          </p:nvPr>
        </p:nvSpPr>
        <p:spPr/>
        <p:txBody>
          <a:bodyPr/>
          <a:lstStyle/>
          <a:p>
            <a:fld id="{7C34E892-478F-4B32-937B-13641FB9A3DB}" type="slidenum">
              <a:rPr lang="de-DE" altLang="de-DE" smtClean="0"/>
              <a:pPr/>
              <a:t>53</a:t>
            </a:fld>
            <a:endParaRPr lang="de-DE" altLang="de-DE"/>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Text Box 2"/>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Pogrebna svetkovina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Molitvenik</a:t>
            </a:r>
          </a:p>
          <a:p>
            <a:pPr eaLnBrk="1" hangingPunct="1">
              <a:lnSpc>
                <a:spcPct val="105000"/>
              </a:lnSpc>
              <a:spcBef>
                <a:spcPts val="1999"/>
              </a:spcBef>
              <a:spcAft>
                <a:spcPts val="0"/>
              </a:spcAft>
              <a:buClr>
                <a:srgbClr val="004992"/>
              </a:buClr>
              <a:buFont typeface="WingDings"/>
              <a:buAutoNum type="alphaLcPeriod"/>
            </a:pPr>
            <a:r>
              <a:rPr lang="hr-HR" altLang="de-DE" sz="2400" b="0" dirty="0">
                <a:solidFill>
                  <a:srgbClr val="004992"/>
                </a:solidFill>
                <a:latin typeface="+mn-lt"/>
                <a:cs typeface="+mn-cs"/>
              </a:rPr>
              <a:t>Ručak</a:t>
            </a:r>
            <a:br>
              <a:rPr lang="hr-HR" altLang="de-DE" sz="2400" b="0" dirty="0">
                <a:solidFill>
                  <a:srgbClr val="004992"/>
                </a:solidFill>
                <a:latin typeface="+mn-lt"/>
                <a:cs typeface="+mn-cs"/>
              </a:rPr>
            </a:br>
            <a:r>
              <a:rPr lang="de-DE" altLang="de-DE" sz="1800" b="0" dirty="0">
                <a:solidFill>
                  <a:srgbClr val="004992"/>
                </a:solidFill>
                <a:latin typeface="+mn-lt"/>
                <a:cs typeface="+mn-cs"/>
              </a:rPr>
              <a:t>(Albin Egger-Lienz, 1910)</a:t>
            </a: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Bučni govor</a:t>
            </a:r>
            <a:endParaRPr lang="en-US" altLang="de-DE" sz="2400" b="0" dirty="0">
              <a:solidFill>
                <a:srgbClr val="333333"/>
              </a:solidFill>
              <a:latin typeface="+mn-lt"/>
              <a:cs typeface="+mn-cs"/>
            </a:endParaRPr>
          </a:p>
        </p:txBody>
      </p:sp>
      <p:pic>
        <p:nvPicPr>
          <p:cNvPr id="7" name="Picture 4" descr="egger-lienz-mittagess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690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Metakognitivni Trening 7 – Prerano zaključivanje II</a:t>
            </a:r>
          </a:p>
        </p:txBody>
      </p:sp>
      <p:sp>
        <p:nvSpPr>
          <p:cNvPr id="5" name="Slide Number Placeholder 4"/>
          <p:cNvSpPr>
            <a:spLocks noGrp="1"/>
          </p:cNvSpPr>
          <p:nvPr>
            <p:ph type="sldNum" sz="quarter" idx="12"/>
          </p:nvPr>
        </p:nvSpPr>
        <p:spPr/>
        <p:txBody>
          <a:bodyPr/>
          <a:lstStyle/>
          <a:p>
            <a:fld id="{7C34E892-478F-4B32-937B-13641FB9A3DB}" type="slidenum">
              <a:rPr lang="de-DE" altLang="de-DE" smtClean="0"/>
              <a:pPr/>
              <a:t>54</a:t>
            </a:fld>
            <a:endParaRPr lang="de-DE" altLang="de-DE"/>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7" name="Rectangle 2"/>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Cura koja pije vino</a:t>
            </a:r>
            <a:r>
              <a:rPr lang="de-DE" altLang="de-DE" sz="2400" b="0" dirty="0">
                <a:solidFill>
                  <a:srgbClr val="333333"/>
                </a:solidFill>
                <a:latin typeface="+mn-lt"/>
                <a:cs typeface="+mn-cs"/>
              </a:rPr>
              <a:t> </a:t>
            </a:r>
            <a:r>
              <a:rPr lang="hr-HR" altLang="de-DE" sz="2400" b="0" dirty="0">
                <a:solidFill>
                  <a:srgbClr val="333333"/>
                </a:solidFill>
                <a:latin typeface="+mn-lt"/>
                <a:cs typeface="+mn-cs"/>
              </a:rPr>
              <a:t>sa dva</a:t>
            </a:r>
            <a:r>
              <a:rPr lang="de-DE" altLang="de-DE" sz="2400" b="0" dirty="0">
                <a:solidFill>
                  <a:srgbClr val="333333"/>
                </a:solidFill>
                <a:latin typeface="+mn-lt"/>
                <a:cs typeface="+mn-cs"/>
              </a:rPr>
              <a:t> </a:t>
            </a:r>
            <a:r>
              <a:rPr lang="hr-HR" altLang="de-DE" sz="2400" b="0" dirty="0">
                <a:solidFill>
                  <a:srgbClr val="333333"/>
                </a:solidFill>
                <a:latin typeface="+mn-lt"/>
                <a:cs typeface="+mn-cs"/>
              </a:rPr>
              <a:t>udvarača</a:t>
            </a:r>
            <a:endParaRPr lang="de-DE" altLang="de-DE" sz="2400" b="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Predlog</a:t>
            </a:r>
          </a:p>
          <a:p>
            <a:pPr marL="457200" indent="-457200"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Blizanci</a:t>
            </a:r>
          </a:p>
          <a:p>
            <a:pPr marL="457200" indent="-457200"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Svečana večera</a:t>
            </a:r>
            <a:endParaRPr lang="de-DE" altLang="de-DE" sz="2400" b="0" dirty="0">
              <a:solidFill>
                <a:srgbClr val="333333"/>
              </a:solidFill>
              <a:latin typeface="+mn-lt"/>
              <a:cs typeface="+mn-cs"/>
            </a:endParaRPr>
          </a:p>
        </p:txBody>
      </p:sp>
      <p:pic>
        <p:nvPicPr>
          <p:cNvPr id="7" name="Picture 4" descr="weintrinkendes_maedchen_mit 2 Kavalieren ,Vermeer van Delf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9142" y="1124712"/>
            <a:ext cx="4573957"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Metakognitivni Trening 7 – Prerano zaključivanje II</a:t>
            </a:r>
          </a:p>
        </p:txBody>
      </p:sp>
      <p:sp>
        <p:nvSpPr>
          <p:cNvPr id="5" name="Slide Number Placeholder 4"/>
          <p:cNvSpPr>
            <a:spLocks noGrp="1"/>
          </p:cNvSpPr>
          <p:nvPr>
            <p:ph type="sldNum" sz="quarter" idx="12"/>
          </p:nvPr>
        </p:nvSpPr>
        <p:spPr/>
        <p:txBody>
          <a:bodyPr/>
          <a:lstStyle/>
          <a:p>
            <a:fld id="{7C34E892-478F-4B32-937B-13641FB9A3DB}" type="slidenum">
              <a:rPr lang="de-DE" altLang="de-DE" smtClean="0"/>
              <a:pPr/>
              <a:t>55</a:t>
            </a:fld>
            <a:endParaRPr lang="de-DE" altLang="de-DE"/>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20" name="Rectangle 3"/>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004992"/>
              </a:buClr>
              <a:buFont typeface="WingDings"/>
              <a:buAutoNum type="alphaLcPeriod"/>
            </a:pPr>
            <a:r>
              <a:rPr lang="hr-HR" altLang="de-DE" sz="2400" b="0" dirty="0">
                <a:solidFill>
                  <a:srgbClr val="004992"/>
                </a:solidFill>
                <a:latin typeface="+mn-lt"/>
                <a:cs typeface="+mn-cs"/>
              </a:rPr>
              <a:t>Cura koja pije vino</a:t>
            </a:r>
            <a:r>
              <a:rPr lang="de-DE" altLang="de-DE" sz="2400" b="0" dirty="0">
                <a:solidFill>
                  <a:srgbClr val="004992"/>
                </a:solidFill>
                <a:latin typeface="+mn-lt"/>
                <a:cs typeface="+mn-cs"/>
              </a:rPr>
              <a:t> </a:t>
            </a:r>
            <a:r>
              <a:rPr lang="hr-HR" altLang="de-DE" sz="2400" b="0" dirty="0">
                <a:solidFill>
                  <a:srgbClr val="004992"/>
                </a:solidFill>
                <a:latin typeface="+mn-lt"/>
                <a:cs typeface="+mn-cs"/>
              </a:rPr>
              <a:t>sa dva</a:t>
            </a:r>
            <a:r>
              <a:rPr lang="de-DE" altLang="de-DE" sz="2400" b="0" dirty="0">
                <a:solidFill>
                  <a:srgbClr val="004992"/>
                </a:solidFill>
                <a:latin typeface="+mn-lt"/>
                <a:cs typeface="+mn-cs"/>
              </a:rPr>
              <a:t> </a:t>
            </a:r>
            <a:r>
              <a:rPr lang="hr-HR" altLang="de-DE" sz="2400" b="0" dirty="0">
                <a:solidFill>
                  <a:srgbClr val="004992"/>
                </a:solidFill>
                <a:latin typeface="+mn-lt"/>
                <a:cs typeface="+mn-cs"/>
              </a:rPr>
              <a:t>udvarača</a:t>
            </a:r>
            <a:br>
              <a:rPr lang="de-DE" altLang="de-DE" sz="2400" b="0" dirty="0">
                <a:solidFill>
                  <a:srgbClr val="004992"/>
                </a:solidFill>
                <a:latin typeface="+mn-lt"/>
                <a:cs typeface="+mn-cs"/>
              </a:rPr>
            </a:br>
            <a:r>
              <a:rPr lang="de-DE" altLang="de-DE" sz="1800" b="0" dirty="0">
                <a:solidFill>
                  <a:srgbClr val="004992"/>
                </a:solidFill>
                <a:latin typeface="+mn-lt"/>
                <a:cs typeface="+mn-cs"/>
              </a:rPr>
              <a:t>(Jan Vermeer van Delft, 1660)</a:t>
            </a:r>
          </a:p>
          <a:p>
            <a:pPr marL="457200" indent="-457200"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Predlog</a:t>
            </a:r>
          </a:p>
          <a:p>
            <a:pPr marL="457200" indent="-457200"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Blizanci</a:t>
            </a:r>
          </a:p>
          <a:p>
            <a:pPr marL="457200" indent="-457200"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Svečana večera</a:t>
            </a:r>
            <a:endParaRPr lang="de-DE" altLang="de-DE" sz="2400" b="0" dirty="0">
              <a:solidFill>
                <a:srgbClr val="333333"/>
              </a:solidFill>
              <a:latin typeface="+mn-lt"/>
              <a:cs typeface="+mn-cs"/>
            </a:endParaRPr>
          </a:p>
        </p:txBody>
      </p:sp>
      <p:pic>
        <p:nvPicPr>
          <p:cNvPr id="7" name="Picture 4" descr="weintrinkendes_maedchen_mit 2 Kavalieren ,Vermeer van Delf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9142" y="1124712"/>
            <a:ext cx="4573957"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Metakognitivni Trening 7 – Prerano zaključivanje II</a:t>
            </a:r>
          </a:p>
        </p:txBody>
      </p:sp>
      <p:sp>
        <p:nvSpPr>
          <p:cNvPr id="5" name="Slide Number Placeholder 4"/>
          <p:cNvSpPr>
            <a:spLocks noGrp="1"/>
          </p:cNvSpPr>
          <p:nvPr>
            <p:ph type="sldNum" sz="quarter" idx="12"/>
          </p:nvPr>
        </p:nvSpPr>
        <p:spPr/>
        <p:txBody>
          <a:bodyPr/>
          <a:lstStyle/>
          <a:p>
            <a:fld id="{7C34E892-478F-4B32-937B-13641FB9A3DB}" type="slidenum">
              <a:rPr lang="de-DE" altLang="de-DE" smtClean="0"/>
              <a:pPr/>
              <a:t>56</a:t>
            </a:fld>
            <a:endParaRPr lang="de-DE" altLang="de-DE"/>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4" name="Text Box 5"/>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Karneval u Veneciji</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Dama sa dvogledom za operu</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Tajni agent</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Demon</a:t>
            </a:r>
          </a:p>
        </p:txBody>
      </p:sp>
      <p:pic>
        <p:nvPicPr>
          <p:cNvPr id="7" name="Picture 4" descr="degas-edgar-dame-mit-opernglas-970090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97568" y="1124712"/>
            <a:ext cx="3497105"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Metakognitivni Trening 7 – Prerano zaključivanje II</a:t>
            </a:r>
          </a:p>
        </p:txBody>
      </p:sp>
      <p:sp>
        <p:nvSpPr>
          <p:cNvPr id="5" name="Slide Number Placeholder 4"/>
          <p:cNvSpPr>
            <a:spLocks noGrp="1"/>
          </p:cNvSpPr>
          <p:nvPr>
            <p:ph type="sldNum" sz="quarter" idx="12"/>
          </p:nvPr>
        </p:nvSpPr>
        <p:spPr/>
        <p:txBody>
          <a:bodyPr/>
          <a:lstStyle/>
          <a:p>
            <a:fld id="{7C34E892-478F-4B32-937B-13641FB9A3DB}" type="slidenum">
              <a:rPr lang="de-DE" altLang="de-DE" smtClean="0"/>
              <a:pPr/>
              <a:t>57</a:t>
            </a:fld>
            <a:endParaRPr lang="de-DE" altLang="de-DE"/>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8" name="Text Box 3"/>
          <p:cNvSpPr txBox="1">
            <a:spLocks noChangeArrowheads="1"/>
          </p:cNvSpPr>
          <p:nvPr/>
        </p:nvSpPr>
        <p:spPr bwMode="auto">
          <a:xfrm>
            <a:off x="6400799"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Karneval u Veneciji</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lphaLcPeriod"/>
            </a:pPr>
            <a:r>
              <a:rPr lang="hr-HR" altLang="de-DE" sz="2400" b="0" dirty="0">
                <a:solidFill>
                  <a:srgbClr val="004992"/>
                </a:solidFill>
                <a:latin typeface="+mn-lt"/>
                <a:cs typeface="+mn-cs"/>
              </a:rPr>
              <a:t>Dama sa dvogledom za operu</a:t>
            </a:r>
            <a:br>
              <a:rPr lang="de-DE" altLang="de-DE" sz="2400" b="0" dirty="0">
                <a:solidFill>
                  <a:srgbClr val="004992"/>
                </a:solidFill>
                <a:latin typeface="+mn-lt"/>
                <a:cs typeface="+mn-cs"/>
              </a:rPr>
            </a:br>
            <a:r>
              <a:rPr lang="de-DE" altLang="de-DE" sz="1800" b="0" dirty="0">
                <a:solidFill>
                  <a:srgbClr val="004992"/>
                </a:solidFill>
                <a:latin typeface="+mn-lt"/>
                <a:cs typeface="+mn-cs"/>
              </a:rPr>
              <a:t>(Edgar Degas, 1834-1917)</a:t>
            </a: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Tajni agent</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D</a:t>
            </a:r>
            <a:r>
              <a:rPr lang="hr-HR" altLang="de-DE" sz="2400" b="0" dirty="0">
                <a:solidFill>
                  <a:srgbClr val="333333"/>
                </a:solidFill>
                <a:latin typeface="+mn-lt"/>
                <a:cs typeface="+mn-cs"/>
              </a:rPr>
              <a:t>emon</a:t>
            </a:r>
            <a:endParaRPr lang="de-DE" altLang="de-DE" sz="2400" b="0" dirty="0">
              <a:solidFill>
                <a:srgbClr val="333333"/>
              </a:solidFill>
              <a:latin typeface="+mn-lt"/>
              <a:cs typeface="+mn-cs"/>
            </a:endParaRPr>
          </a:p>
        </p:txBody>
      </p:sp>
      <p:pic>
        <p:nvPicPr>
          <p:cNvPr id="7" name="Picture 4" descr="degas-edgar-dame-mit-opernglas-970090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97568" y="1124712"/>
            <a:ext cx="3497105"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Metakognitivni Trening 7 – Prerano zaključivanje II</a:t>
            </a:r>
          </a:p>
        </p:txBody>
      </p:sp>
      <p:sp>
        <p:nvSpPr>
          <p:cNvPr id="5" name="Slide Number Placeholder 4"/>
          <p:cNvSpPr>
            <a:spLocks noGrp="1"/>
          </p:cNvSpPr>
          <p:nvPr>
            <p:ph type="sldNum" sz="quarter" idx="12"/>
          </p:nvPr>
        </p:nvSpPr>
        <p:spPr/>
        <p:txBody>
          <a:bodyPr/>
          <a:lstStyle/>
          <a:p>
            <a:fld id="{7C34E892-478F-4B32-937B-13641FB9A3DB}" type="slidenum">
              <a:rPr lang="de-DE" altLang="de-DE" smtClean="0"/>
              <a:pPr/>
              <a:t>58</a:t>
            </a:fld>
            <a:endParaRPr lang="de-DE" altLang="de-DE"/>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Prenos</a:t>
            </a:r>
            <a:r>
              <a:rPr lang="en-US" sz="3600" dirty="0">
                <a:solidFill>
                  <a:srgbClr val="004992"/>
                </a:solidFill>
                <a:latin typeface="+mn-lt"/>
                <a:ea typeface="+mn-ea"/>
                <a:cs typeface="+mn-cs"/>
              </a:rPr>
              <a:t> u </a:t>
            </a:r>
            <a:r>
              <a:rPr lang="en-US" sz="3600" dirty="0" err="1">
                <a:solidFill>
                  <a:srgbClr val="004992"/>
                </a:solidFill>
                <a:latin typeface="+mn-lt"/>
                <a:ea typeface="+mn-ea"/>
                <a:cs typeface="+mn-cs"/>
              </a:rPr>
              <a:t>svakodnevni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život</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hr-HR" altLang="de-DE" sz="2000" b="1" dirty="0">
                <a:solidFill>
                  <a:srgbClr val="333333"/>
                </a:solidFill>
              </a:rPr>
              <a:t>Ciljevi učenja</a:t>
            </a:r>
            <a:r>
              <a:rPr lang="de-DE" altLang="de-DE" sz="2000" b="1"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hr-HR" altLang="de-DE" sz="2000" dirty="0">
                <a:solidFill>
                  <a:srgbClr val="333333"/>
                </a:solidFill>
              </a:rPr>
              <a:t>Kad su odluke bitne i ozbiljne</a:t>
            </a:r>
            <a:r>
              <a:rPr lang="en-GB" altLang="de-DE" sz="2000" dirty="0">
                <a:solidFill>
                  <a:srgbClr val="333333"/>
                </a:solidFill>
              </a:rPr>
              <a:t>, </a:t>
            </a:r>
            <a:r>
              <a:rPr lang="hr-HR" altLang="de-DE" sz="2000" dirty="0">
                <a:solidFill>
                  <a:srgbClr val="333333"/>
                </a:solidFill>
              </a:rPr>
              <a:t>bolje je izbjegavati</a:t>
            </a:r>
            <a:r>
              <a:rPr lang="en-GB" altLang="de-DE" sz="2000" dirty="0">
                <a:solidFill>
                  <a:srgbClr val="333333"/>
                </a:solidFill>
              </a:rPr>
              <a:t> </a:t>
            </a:r>
            <a:r>
              <a:rPr lang="hr-HR" altLang="de-DE" sz="2000" dirty="0">
                <a:solidFill>
                  <a:srgbClr val="333333"/>
                </a:solidFill>
              </a:rPr>
              <a:t>brzoplete odluke</a:t>
            </a:r>
            <a:r>
              <a:rPr lang="en-GB" altLang="de-DE" sz="2000" dirty="0">
                <a:solidFill>
                  <a:srgbClr val="333333"/>
                </a:solidFill>
              </a:rPr>
              <a:t> </a:t>
            </a:r>
            <a:r>
              <a:rPr lang="hr-HR" altLang="de-DE" sz="2000" dirty="0">
                <a:solidFill>
                  <a:srgbClr val="333333"/>
                </a:solidFill>
              </a:rPr>
              <a:t>i uzeti u obzir</a:t>
            </a:r>
            <a:r>
              <a:rPr lang="de-DE" altLang="de-DE" sz="2000" dirty="0">
                <a:solidFill>
                  <a:srgbClr val="333333"/>
                </a:solidFill>
              </a:rPr>
              <a:t> </a:t>
            </a:r>
            <a:r>
              <a:rPr lang="hr-HR" altLang="de-DE" sz="2000" dirty="0">
                <a:solidFill>
                  <a:srgbClr val="333333"/>
                </a:solidFill>
              </a:rPr>
              <a:t>sve relevantne </a:t>
            </a:r>
            <a:r>
              <a:rPr lang="hr-HR" altLang="de-DE" sz="2000">
                <a:solidFill>
                  <a:srgbClr val="333333"/>
                </a:solidFill>
              </a:rPr>
              <a:t>informacije</a:t>
            </a:r>
            <a:r>
              <a:rPr lang="en-GB" altLang="de-DE" sz="2000">
                <a:solidFill>
                  <a:srgbClr val="333333"/>
                </a:solidFill>
              </a:rPr>
              <a:t> (“b</a:t>
            </a:r>
            <a:r>
              <a:rPr lang="hr-HR" altLang="de-DE" sz="2000" dirty="0">
                <a:solidFill>
                  <a:srgbClr val="333333"/>
                </a:solidFill>
              </a:rPr>
              <a:t>olje sigurno </a:t>
            </a:r>
            <a:r>
              <a:rPr lang="hr-HR" altLang="de-DE" sz="2000">
                <a:solidFill>
                  <a:srgbClr val="333333"/>
                </a:solidFill>
              </a:rPr>
              <a:t>nego žaliti</a:t>
            </a:r>
            <a:r>
              <a:rPr lang="en-GB" altLang="de-DE" sz="2000">
                <a:solidFill>
                  <a:srgbClr val="333333"/>
                </a:solidFill>
              </a:rPr>
              <a:t>”).</a:t>
            </a:r>
            <a:endParaRPr lang="de-DE" altLang="de-DE" sz="2000" dirty="0">
              <a:solidFill>
                <a:srgbClr val="333333"/>
              </a:solidFill>
            </a:endParaRPr>
          </a:p>
        </p:txBody>
      </p:sp>
      <p:sp>
        <p:nvSpPr>
          <p:cNvPr id="6" name="Footer Placeholder 5"/>
          <p:cNvSpPr>
            <a:spLocks noGrp="1"/>
          </p:cNvSpPr>
          <p:nvPr>
            <p:ph type="ftr" sz="quarter" idx="11"/>
          </p:nvPr>
        </p:nvSpPr>
        <p:spPr/>
        <p:txBody>
          <a:bodyPr/>
          <a:lstStyle/>
          <a:p>
            <a:pPr>
              <a:defRPr/>
            </a:pPr>
            <a:r>
              <a:rPr lang="de-DE"/>
              <a:t>Metakognitivni Trening 7 – Prerano zaključivanje II</a:t>
            </a:r>
          </a:p>
        </p:txBody>
      </p:sp>
      <p:sp>
        <p:nvSpPr>
          <p:cNvPr id="7" name="Slide Number Placeholder 6"/>
          <p:cNvSpPr>
            <a:spLocks noGrp="1"/>
          </p:cNvSpPr>
          <p:nvPr>
            <p:ph type="sldNum" sz="quarter" idx="12"/>
          </p:nvPr>
        </p:nvSpPr>
        <p:spPr/>
        <p:txBody>
          <a:bodyPr/>
          <a:lstStyle/>
          <a:p>
            <a:fld id="{F2B5BE1C-6A0B-45C2-962B-A52D210FE35B}" type="slidenum">
              <a:rPr lang="de-DE" altLang="de-DE" smtClean="0"/>
              <a:pPr/>
              <a:t>59</a:t>
            </a:fld>
            <a:endParaRPr lang="de-DE" altLang="de-DE"/>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Prenos</a:t>
            </a:r>
            <a:r>
              <a:rPr lang="en-US" sz="3600" dirty="0">
                <a:solidFill>
                  <a:srgbClr val="004992"/>
                </a:solidFill>
                <a:latin typeface="+mn-lt"/>
                <a:ea typeface="+mn-ea"/>
                <a:cs typeface="+mn-cs"/>
              </a:rPr>
              <a:t> u </a:t>
            </a:r>
            <a:r>
              <a:rPr lang="en-US" sz="3600" dirty="0" err="1">
                <a:solidFill>
                  <a:srgbClr val="004992"/>
                </a:solidFill>
                <a:latin typeface="+mn-lt"/>
                <a:ea typeface="+mn-ea"/>
                <a:cs typeface="+mn-cs"/>
              </a:rPr>
              <a:t>svakodnevni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život</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hr-HR" altLang="de-DE" sz="2000" b="1" dirty="0">
                <a:solidFill>
                  <a:srgbClr val="333333"/>
                </a:solidFill>
              </a:rPr>
              <a:t>Ciljevi učenja</a:t>
            </a:r>
            <a:r>
              <a:rPr lang="de-DE" altLang="de-DE" sz="2000" b="1"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hr-HR" altLang="de-DE" sz="2000" dirty="0">
                <a:solidFill>
                  <a:srgbClr val="333333"/>
                </a:solidFill>
              </a:rPr>
              <a:t>Kad su odluke bitne i ozbiljne</a:t>
            </a:r>
            <a:r>
              <a:rPr lang="en-GB" altLang="de-DE" sz="2000" dirty="0">
                <a:solidFill>
                  <a:srgbClr val="333333"/>
                </a:solidFill>
              </a:rPr>
              <a:t>, </a:t>
            </a:r>
            <a:r>
              <a:rPr lang="hr-HR" altLang="de-DE" sz="2000" dirty="0">
                <a:solidFill>
                  <a:srgbClr val="333333"/>
                </a:solidFill>
              </a:rPr>
              <a:t>bolje je izbjegavati</a:t>
            </a:r>
            <a:r>
              <a:rPr lang="en-GB" altLang="de-DE" sz="2000" dirty="0">
                <a:solidFill>
                  <a:srgbClr val="333333"/>
                </a:solidFill>
              </a:rPr>
              <a:t> </a:t>
            </a:r>
            <a:r>
              <a:rPr lang="hr-HR" altLang="de-DE" sz="2000" dirty="0">
                <a:solidFill>
                  <a:srgbClr val="333333"/>
                </a:solidFill>
              </a:rPr>
              <a:t>brzoplete odluke</a:t>
            </a:r>
            <a:r>
              <a:rPr lang="en-GB" altLang="de-DE" sz="2000" dirty="0">
                <a:solidFill>
                  <a:srgbClr val="333333"/>
                </a:solidFill>
              </a:rPr>
              <a:t> </a:t>
            </a:r>
            <a:r>
              <a:rPr lang="hr-HR" altLang="de-DE" sz="2000" dirty="0">
                <a:solidFill>
                  <a:srgbClr val="333333"/>
                </a:solidFill>
              </a:rPr>
              <a:t>i uzeti u obzir</a:t>
            </a:r>
            <a:r>
              <a:rPr lang="de-DE" altLang="de-DE" sz="2000" dirty="0">
                <a:solidFill>
                  <a:srgbClr val="333333"/>
                </a:solidFill>
              </a:rPr>
              <a:t> </a:t>
            </a:r>
            <a:r>
              <a:rPr lang="hr-HR" altLang="de-DE" sz="2000" dirty="0">
                <a:solidFill>
                  <a:srgbClr val="333333"/>
                </a:solidFill>
              </a:rPr>
              <a:t>sve relevantne </a:t>
            </a:r>
            <a:r>
              <a:rPr lang="hr-HR" altLang="de-DE" sz="2000">
                <a:solidFill>
                  <a:srgbClr val="333333"/>
                </a:solidFill>
              </a:rPr>
              <a:t>informacije</a:t>
            </a:r>
            <a:r>
              <a:rPr lang="en-GB" altLang="de-DE" sz="2000">
                <a:solidFill>
                  <a:srgbClr val="333333"/>
                </a:solidFill>
              </a:rPr>
              <a:t> (“b</a:t>
            </a:r>
            <a:r>
              <a:rPr lang="hr-HR" altLang="de-DE" sz="2000" dirty="0">
                <a:solidFill>
                  <a:srgbClr val="333333"/>
                </a:solidFill>
              </a:rPr>
              <a:t>olje sigurno </a:t>
            </a:r>
            <a:r>
              <a:rPr lang="hr-HR" altLang="de-DE" sz="2000">
                <a:solidFill>
                  <a:srgbClr val="333333"/>
                </a:solidFill>
              </a:rPr>
              <a:t>nego žaliti</a:t>
            </a:r>
            <a:r>
              <a:rPr lang="en-GB" altLang="de-DE" sz="2000">
                <a:solidFill>
                  <a:srgbClr val="333333"/>
                </a:solidFill>
              </a:rPr>
              <a:t>”).</a:t>
            </a:r>
            <a:endParaRPr lang="de-DE" altLang="de-DE" sz="2000" dirty="0">
              <a:solidFill>
                <a:srgbClr val="333333"/>
              </a:solidFill>
            </a:endParaRPr>
          </a:p>
          <a:p>
            <a:pPr marL="342900" lvl="0" indent="-342900" defTabSz="914400" fontAlgn="base">
              <a:lnSpc>
                <a:spcPct val="100000"/>
              </a:lnSpc>
              <a:spcBef>
                <a:spcPts val="1200"/>
              </a:spcBef>
              <a:buClr>
                <a:srgbClr val="000000"/>
              </a:buClr>
              <a:buFont typeface="WingDings"/>
              <a:buChar char=""/>
            </a:pPr>
            <a:r>
              <a:rPr lang="hr-HR" altLang="de-DE" sz="2000" dirty="0">
                <a:solidFill>
                  <a:srgbClr val="004992"/>
                </a:solidFill>
              </a:rPr>
              <a:t>Primjer</a:t>
            </a:r>
            <a:r>
              <a:rPr lang="de-DE" altLang="de-DE" sz="2000" dirty="0">
                <a:solidFill>
                  <a:srgbClr val="004992"/>
                </a:solidFill>
              </a:rPr>
              <a:t>:</a:t>
            </a:r>
            <a:r>
              <a:rPr lang="de-DE" altLang="de-DE" sz="2000" dirty="0">
                <a:solidFill>
                  <a:srgbClr val="333333"/>
                </a:solidFill>
              </a:rPr>
              <a:t> </a:t>
            </a:r>
            <a:r>
              <a:rPr lang="hr-HR" altLang="de-DE" sz="2000" dirty="0">
                <a:solidFill>
                  <a:srgbClr val="333333"/>
                </a:solidFill>
              </a:rPr>
              <a:t>Neko priča veoma sporo</a:t>
            </a:r>
            <a:r>
              <a:rPr lang="en-GB" altLang="de-DE" sz="2000" dirty="0">
                <a:solidFill>
                  <a:srgbClr val="333333"/>
                </a:solidFill>
              </a:rPr>
              <a:t> </a:t>
            </a:r>
            <a:r>
              <a:rPr lang="hr-HR" altLang="de-DE" sz="2000" dirty="0">
                <a:solidFill>
                  <a:srgbClr val="333333"/>
                </a:solidFill>
              </a:rPr>
              <a:t>i ima</a:t>
            </a:r>
            <a:r>
              <a:rPr lang="en-GB" altLang="de-DE" sz="2000" dirty="0">
                <a:solidFill>
                  <a:srgbClr val="333333"/>
                </a:solidFill>
              </a:rPr>
              <a:t> </a:t>
            </a:r>
            <a:r>
              <a:rPr lang="hr-HR" altLang="de-DE" sz="2000" dirty="0">
                <a:solidFill>
                  <a:srgbClr val="333333"/>
                </a:solidFill>
              </a:rPr>
              <a:t>nepokretan izraz lica</a:t>
            </a:r>
            <a:r>
              <a:rPr lang="en-GB" altLang="de-DE" sz="2000" dirty="0">
                <a:solidFill>
                  <a:srgbClr val="333333"/>
                </a:solidFill>
              </a:rPr>
              <a:t>. </a:t>
            </a:r>
            <a:r>
              <a:rPr lang="en-GB" altLang="de-DE" sz="2000" i="1" dirty="0" err="1">
                <a:solidFill>
                  <a:srgbClr val="004992"/>
                </a:solidFill>
              </a:rPr>
              <a:t>Menta</a:t>
            </a:r>
            <a:r>
              <a:rPr lang="hr-HR" altLang="de-DE" sz="2000" i="1" dirty="0">
                <a:solidFill>
                  <a:srgbClr val="004992"/>
                </a:solidFill>
              </a:rPr>
              <a:t>lna retardacija</a:t>
            </a:r>
            <a:r>
              <a:rPr lang="de-DE" altLang="de-DE" sz="2000" i="1" dirty="0">
                <a:solidFill>
                  <a:srgbClr val="004992"/>
                </a:solidFill>
              </a:rPr>
              <a:t>? Neurolo</a:t>
            </a:r>
            <a:r>
              <a:rPr lang="hr-HR" altLang="de-DE" sz="2000" i="1" dirty="0">
                <a:solidFill>
                  <a:srgbClr val="004992"/>
                </a:solidFill>
              </a:rPr>
              <a:t>ško oboljenje</a:t>
            </a:r>
            <a:r>
              <a:rPr lang="de-DE" altLang="de-DE" sz="2000" i="1" dirty="0">
                <a:solidFill>
                  <a:srgbClr val="004992"/>
                </a:solidFill>
              </a:rPr>
              <a:t>?</a:t>
            </a:r>
          </a:p>
          <a:p>
            <a:pPr marL="342900" lvl="0" indent="-342900" defTabSz="914400" fontAlgn="base">
              <a:lnSpc>
                <a:spcPct val="100000"/>
              </a:lnSpc>
              <a:spcBef>
                <a:spcPts val="1200"/>
              </a:spcBef>
              <a:buClr>
                <a:srgbClr val="000000"/>
              </a:buClr>
              <a:buFont typeface="WingDings"/>
              <a:buChar char=""/>
            </a:pPr>
            <a:r>
              <a:rPr lang="en-GB" altLang="de-DE" sz="2000" dirty="0">
                <a:solidFill>
                  <a:srgbClr val="333333"/>
                </a:solidFill>
              </a:rPr>
              <a:t>B</a:t>
            </a:r>
            <a:r>
              <a:rPr lang="hr-HR" altLang="de-DE" sz="2000" dirty="0">
                <a:solidFill>
                  <a:srgbClr val="333333"/>
                </a:solidFill>
              </a:rPr>
              <a:t>udite oprezni sa brzopletim odlukama</a:t>
            </a:r>
            <a:r>
              <a:rPr lang="en-GB" altLang="de-DE" sz="2000" dirty="0">
                <a:solidFill>
                  <a:srgbClr val="333333"/>
                </a:solidFill>
              </a:rPr>
              <a:t>: </a:t>
            </a:r>
            <a:br>
              <a:rPr lang="en-GB" altLang="de-DE" sz="2000" dirty="0">
                <a:solidFill>
                  <a:srgbClr val="333333"/>
                </a:solidFill>
              </a:rPr>
            </a:br>
            <a:r>
              <a:rPr lang="hr-HR" altLang="de-DE" sz="2000" i="1" dirty="0">
                <a:solidFill>
                  <a:srgbClr val="004992"/>
                </a:solidFill>
              </a:rPr>
              <a:t>Takođe može biti</a:t>
            </a:r>
            <a:r>
              <a:rPr lang="en-GB" altLang="de-DE" sz="2000" i="1" dirty="0">
                <a:solidFill>
                  <a:srgbClr val="004992"/>
                </a:solidFill>
              </a:rPr>
              <a:t> </a:t>
            </a:r>
            <a:r>
              <a:rPr lang="hr-HR" altLang="de-DE" sz="2000" i="1" dirty="0">
                <a:solidFill>
                  <a:srgbClr val="004992"/>
                </a:solidFill>
              </a:rPr>
              <a:t>da su simptomi uzrokovani</a:t>
            </a:r>
            <a:r>
              <a:rPr lang="en-GB" altLang="de-DE" sz="2000" i="1" dirty="0">
                <a:solidFill>
                  <a:srgbClr val="004992"/>
                </a:solidFill>
              </a:rPr>
              <a:t> </a:t>
            </a:r>
            <a:r>
              <a:rPr lang="hr-HR" altLang="de-DE" sz="2000" i="1" dirty="0">
                <a:solidFill>
                  <a:srgbClr val="004992"/>
                </a:solidFill>
              </a:rPr>
              <a:t>neželjenim dejstvom</a:t>
            </a:r>
            <a:r>
              <a:rPr lang="en-GB" altLang="de-DE" sz="2000" i="1" dirty="0">
                <a:solidFill>
                  <a:srgbClr val="004992"/>
                </a:solidFill>
              </a:rPr>
              <a:t> </a:t>
            </a:r>
            <a:r>
              <a:rPr lang="hr-HR" altLang="de-DE" sz="2000" i="1" dirty="0">
                <a:solidFill>
                  <a:srgbClr val="004992"/>
                </a:solidFill>
              </a:rPr>
              <a:t>lijekova</a:t>
            </a:r>
            <a:r>
              <a:rPr lang="en-GB" altLang="de-DE" sz="2000" i="1" dirty="0">
                <a:solidFill>
                  <a:srgbClr val="004992"/>
                </a:solidFill>
              </a:rPr>
              <a:t>.</a:t>
            </a:r>
          </a:p>
        </p:txBody>
      </p:sp>
      <p:sp>
        <p:nvSpPr>
          <p:cNvPr id="6" name="Footer Placeholder 5"/>
          <p:cNvSpPr>
            <a:spLocks noGrp="1"/>
          </p:cNvSpPr>
          <p:nvPr>
            <p:ph type="ftr" sz="quarter" idx="11"/>
          </p:nvPr>
        </p:nvSpPr>
        <p:spPr/>
        <p:txBody>
          <a:bodyPr/>
          <a:lstStyle/>
          <a:p>
            <a:pPr>
              <a:defRPr/>
            </a:pPr>
            <a:r>
              <a:rPr lang="de-DE"/>
              <a:t>Metakognitivni Trening 7 – Prerano zaključivanje II</a:t>
            </a:r>
          </a:p>
        </p:txBody>
      </p:sp>
      <p:sp>
        <p:nvSpPr>
          <p:cNvPr id="7" name="Slide Number Placeholder 6"/>
          <p:cNvSpPr>
            <a:spLocks noGrp="1"/>
          </p:cNvSpPr>
          <p:nvPr>
            <p:ph type="sldNum" sz="quarter" idx="12"/>
          </p:nvPr>
        </p:nvSpPr>
        <p:spPr/>
        <p:txBody>
          <a:bodyPr/>
          <a:lstStyle/>
          <a:p>
            <a:fld id="{F2B5BE1C-6A0B-45C2-962B-A52D210FE35B}" type="slidenum">
              <a:rPr lang="de-DE" altLang="de-DE" smtClean="0"/>
              <a:pPr/>
              <a:t>60</a:t>
            </a:fld>
            <a:endParaRPr lang="de-DE" altLang="de-DE"/>
          </a:p>
        </p:txBody>
      </p:sp>
    </p:spTree>
    <p:extLst>
      <p:ext uri="{BB962C8B-B14F-4D97-AF65-F5344CB8AC3E}">
        <p14:creationId xmlns:p14="http://schemas.microsoft.com/office/powerpoint/2010/main" val="137697978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Prenos</a:t>
            </a:r>
            <a:r>
              <a:rPr lang="en-US" sz="3600" dirty="0">
                <a:solidFill>
                  <a:srgbClr val="004992"/>
                </a:solidFill>
                <a:latin typeface="+mn-lt"/>
                <a:ea typeface="+mn-ea"/>
                <a:cs typeface="+mn-cs"/>
              </a:rPr>
              <a:t> u </a:t>
            </a:r>
            <a:r>
              <a:rPr lang="en-US" sz="3600" dirty="0" err="1">
                <a:solidFill>
                  <a:srgbClr val="004992"/>
                </a:solidFill>
                <a:latin typeface="+mn-lt"/>
                <a:ea typeface="+mn-ea"/>
                <a:cs typeface="+mn-cs"/>
              </a:rPr>
              <a:t>svakodnevni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život</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hr-HR" altLang="de-DE" sz="2000" b="1" dirty="0">
                <a:solidFill>
                  <a:srgbClr val="333333"/>
                </a:solidFill>
              </a:rPr>
              <a:t>Ciljevi učenja</a:t>
            </a:r>
            <a:r>
              <a:rPr lang="de-DE" altLang="de-DE" sz="2000" b="1"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hr-HR" altLang="de-DE" sz="2000" dirty="0">
                <a:solidFill>
                  <a:srgbClr val="333333"/>
                </a:solidFill>
              </a:rPr>
              <a:t>Kad su odluke bitne i ozbiljne</a:t>
            </a:r>
            <a:r>
              <a:rPr lang="en-GB" altLang="de-DE" sz="2000" dirty="0">
                <a:solidFill>
                  <a:srgbClr val="333333"/>
                </a:solidFill>
              </a:rPr>
              <a:t>, </a:t>
            </a:r>
            <a:r>
              <a:rPr lang="hr-HR" altLang="de-DE" sz="2000" dirty="0">
                <a:solidFill>
                  <a:srgbClr val="333333"/>
                </a:solidFill>
              </a:rPr>
              <a:t>bolje je izbjegavati</a:t>
            </a:r>
            <a:r>
              <a:rPr lang="en-GB" altLang="de-DE" sz="2000" dirty="0">
                <a:solidFill>
                  <a:srgbClr val="333333"/>
                </a:solidFill>
              </a:rPr>
              <a:t> </a:t>
            </a:r>
            <a:r>
              <a:rPr lang="hr-HR" altLang="de-DE" sz="2000" dirty="0">
                <a:solidFill>
                  <a:srgbClr val="333333"/>
                </a:solidFill>
              </a:rPr>
              <a:t>brzoplete odluke</a:t>
            </a:r>
            <a:r>
              <a:rPr lang="en-GB" altLang="de-DE" sz="2000" dirty="0">
                <a:solidFill>
                  <a:srgbClr val="333333"/>
                </a:solidFill>
              </a:rPr>
              <a:t> </a:t>
            </a:r>
            <a:r>
              <a:rPr lang="hr-HR" altLang="de-DE" sz="2000" dirty="0">
                <a:solidFill>
                  <a:srgbClr val="333333"/>
                </a:solidFill>
              </a:rPr>
              <a:t>i uzeti u obzir</a:t>
            </a:r>
            <a:r>
              <a:rPr lang="de-DE" altLang="de-DE" sz="2000" dirty="0">
                <a:solidFill>
                  <a:srgbClr val="333333"/>
                </a:solidFill>
              </a:rPr>
              <a:t> </a:t>
            </a:r>
            <a:r>
              <a:rPr lang="hr-HR" altLang="de-DE" sz="2000" dirty="0">
                <a:solidFill>
                  <a:srgbClr val="333333"/>
                </a:solidFill>
              </a:rPr>
              <a:t>sve relevantne </a:t>
            </a:r>
            <a:r>
              <a:rPr lang="hr-HR" altLang="de-DE" sz="2000">
                <a:solidFill>
                  <a:srgbClr val="333333"/>
                </a:solidFill>
              </a:rPr>
              <a:t>informacije</a:t>
            </a:r>
            <a:r>
              <a:rPr lang="en-GB" altLang="de-DE" sz="2000">
                <a:solidFill>
                  <a:srgbClr val="333333"/>
                </a:solidFill>
              </a:rPr>
              <a:t> (“b</a:t>
            </a:r>
            <a:r>
              <a:rPr lang="hr-HR" altLang="de-DE" sz="2000" dirty="0">
                <a:solidFill>
                  <a:srgbClr val="333333"/>
                </a:solidFill>
              </a:rPr>
              <a:t>olje sigurno </a:t>
            </a:r>
            <a:r>
              <a:rPr lang="hr-HR" altLang="de-DE" sz="2000">
                <a:solidFill>
                  <a:srgbClr val="333333"/>
                </a:solidFill>
              </a:rPr>
              <a:t>nego žaliti</a:t>
            </a:r>
            <a:r>
              <a:rPr lang="en-GB" altLang="de-DE" sz="2000">
                <a:solidFill>
                  <a:srgbClr val="333333"/>
                </a:solidFill>
              </a:rPr>
              <a:t>”).</a:t>
            </a:r>
            <a:endParaRPr lang="de-DE" altLang="de-DE" sz="2000" dirty="0">
              <a:solidFill>
                <a:srgbClr val="333333"/>
              </a:solidFill>
            </a:endParaRPr>
          </a:p>
          <a:p>
            <a:pPr marL="342900" lvl="0" indent="-342900" defTabSz="914400" fontAlgn="base">
              <a:lnSpc>
                <a:spcPct val="100000"/>
              </a:lnSpc>
              <a:spcBef>
                <a:spcPts val="1200"/>
              </a:spcBef>
              <a:buClr>
                <a:srgbClr val="000000"/>
              </a:buClr>
              <a:buFont typeface="WingDings"/>
              <a:buChar char=""/>
            </a:pPr>
            <a:r>
              <a:rPr lang="hr-HR" altLang="de-DE" sz="2000" dirty="0">
                <a:solidFill>
                  <a:srgbClr val="004992"/>
                </a:solidFill>
              </a:rPr>
              <a:t>Primjer</a:t>
            </a:r>
            <a:r>
              <a:rPr lang="de-DE" altLang="de-DE" sz="2000" dirty="0">
                <a:solidFill>
                  <a:srgbClr val="004992"/>
                </a:solidFill>
              </a:rPr>
              <a:t>:</a:t>
            </a:r>
            <a:r>
              <a:rPr lang="de-DE" altLang="de-DE" sz="2000" dirty="0">
                <a:solidFill>
                  <a:srgbClr val="333333"/>
                </a:solidFill>
              </a:rPr>
              <a:t> </a:t>
            </a:r>
            <a:r>
              <a:rPr lang="hr-HR" altLang="de-DE" sz="2000" dirty="0">
                <a:solidFill>
                  <a:srgbClr val="333333"/>
                </a:solidFill>
              </a:rPr>
              <a:t>Neko priča veoma sporo</a:t>
            </a:r>
            <a:r>
              <a:rPr lang="en-GB" altLang="de-DE" sz="2000" dirty="0">
                <a:solidFill>
                  <a:srgbClr val="333333"/>
                </a:solidFill>
              </a:rPr>
              <a:t> </a:t>
            </a:r>
            <a:r>
              <a:rPr lang="hr-HR" altLang="de-DE" sz="2000" dirty="0">
                <a:solidFill>
                  <a:srgbClr val="333333"/>
                </a:solidFill>
              </a:rPr>
              <a:t>i ima</a:t>
            </a:r>
            <a:r>
              <a:rPr lang="en-GB" altLang="de-DE" sz="2000" dirty="0">
                <a:solidFill>
                  <a:srgbClr val="333333"/>
                </a:solidFill>
              </a:rPr>
              <a:t> </a:t>
            </a:r>
            <a:r>
              <a:rPr lang="hr-HR" altLang="de-DE" sz="2000" dirty="0">
                <a:solidFill>
                  <a:srgbClr val="333333"/>
                </a:solidFill>
              </a:rPr>
              <a:t>nepokretan izraz lica</a:t>
            </a:r>
            <a:r>
              <a:rPr lang="en-GB" altLang="de-DE" sz="2000" dirty="0">
                <a:solidFill>
                  <a:srgbClr val="333333"/>
                </a:solidFill>
              </a:rPr>
              <a:t>. </a:t>
            </a:r>
            <a:r>
              <a:rPr lang="en-GB" altLang="de-DE" sz="2000" i="1" dirty="0" err="1">
                <a:solidFill>
                  <a:srgbClr val="004992"/>
                </a:solidFill>
              </a:rPr>
              <a:t>Menta</a:t>
            </a:r>
            <a:r>
              <a:rPr lang="hr-HR" altLang="de-DE" sz="2000" i="1" dirty="0">
                <a:solidFill>
                  <a:srgbClr val="004992"/>
                </a:solidFill>
              </a:rPr>
              <a:t>lna retardacija</a:t>
            </a:r>
            <a:r>
              <a:rPr lang="de-DE" altLang="de-DE" sz="2000" i="1" dirty="0">
                <a:solidFill>
                  <a:srgbClr val="004992"/>
                </a:solidFill>
              </a:rPr>
              <a:t>? Neurolo</a:t>
            </a:r>
            <a:r>
              <a:rPr lang="hr-HR" altLang="de-DE" sz="2000" i="1" dirty="0">
                <a:solidFill>
                  <a:srgbClr val="004992"/>
                </a:solidFill>
              </a:rPr>
              <a:t>ško oboljenje</a:t>
            </a:r>
            <a:r>
              <a:rPr lang="de-DE" altLang="de-DE" sz="2000" i="1" dirty="0">
                <a:solidFill>
                  <a:srgbClr val="004992"/>
                </a:solidFill>
              </a:rPr>
              <a:t>?</a:t>
            </a:r>
          </a:p>
          <a:p>
            <a:pPr marL="342900" lvl="0" indent="-342900" defTabSz="914400" fontAlgn="base">
              <a:lnSpc>
                <a:spcPct val="100000"/>
              </a:lnSpc>
              <a:spcBef>
                <a:spcPts val="1200"/>
              </a:spcBef>
              <a:buClr>
                <a:srgbClr val="000000"/>
              </a:buClr>
              <a:buFont typeface="WingDings"/>
              <a:buChar char=""/>
            </a:pPr>
            <a:r>
              <a:rPr lang="en-GB" altLang="de-DE" sz="2000" dirty="0">
                <a:solidFill>
                  <a:srgbClr val="333333"/>
                </a:solidFill>
              </a:rPr>
              <a:t>B</a:t>
            </a:r>
            <a:r>
              <a:rPr lang="hr-HR" altLang="de-DE" sz="2000" dirty="0">
                <a:solidFill>
                  <a:srgbClr val="333333"/>
                </a:solidFill>
              </a:rPr>
              <a:t>udite oprezni sa brzopletim odlukama</a:t>
            </a:r>
            <a:r>
              <a:rPr lang="en-GB" altLang="de-DE" sz="2000" dirty="0">
                <a:solidFill>
                  <a:srgbClr val="333333"/>
                </a:solidFill>
              </a:rPr>
              <a:t>: </a:t>
            </a:r>
            <a:br>
              <a:rPr lang="en-GB" altLang="de-DE" sz="2000" dirty="0">
                <a:solidFill>
                  <a:srgbClr val="333333"/>
                </a:solidFill>
              </a:rPr>
            </a:br>
            <a:r>
              <a:rPr lang="hr-HR" altLang="de-DE" sz="2000" i="1" dirty="0">
                <a:solidFill>
                  <a:srgbClr val="004992"/>
                </a:solidFill>
              </a:rPr>
              <a:t>Takođe može biti</a:t>
            </a:r>
            <a:r>
              <a:rPr lang="en-GB" altLang="de-DE" sz="2000" i="1" dirty="0">
                <a:solidFill>
                  <a:srgbClr val="004992"/>
                </a:solidFill>
              </a:rPr>
              <a:t> </a:t>
            </a:r>
            <a:r>
              <a:rPr lang="hr-HR" altLang="de-DE" sz="2000" i="1" dirty="0">
                <a:solidFill>
                  <a:srgbClr val="004992"/>
                </a:solidFill>
              </a:rPr>
              <a:t>da su simptomi uzrokovani</a:t>
            </a:r>
            <a:r>
              <a:rPr lang="en-GB" altLang="de-DE" sz="2000" i="1" dirty="0">
                <a:solidFill>
                  <a:srgbClr val="004992"/>
                </a:solidFill>
              </a:rPr>
              <a:t> </a:t>
            </a:r>
            <a:r>
              <a:rPr lang="hr-HR" altLang="de-DE" sz="2000" i="1" dirty="0">
                <a:solidFill>
                  <a:srgbClr val="004992"/>
                </a:solidFill>
              </a:rPr>
              <a:t>neželjenim dejstvom</a:t>
            </a:r>
            <a:r>
              <a:rPr lang="en-GB" altLang="de-DE" sz="2000" i="1" dirty="0">
                <a:solidFill>
                  <a:srgbClr val="004992"/>
                </a:solidFill>
              </a:rPr>
              <a:t> </a:t>
            </a:r>
            <a:r>
              <a:rPr lang="hr-HR" altLang="de-DE" sz="2000" i="1" dirty="0">
                <a:solidFill>
                  <a:srgbClr val="004992"/>
                </a:solidFill>
              </a:rPr>
              <a:t>lijekova</a:t>
            </a:r>
            <a:r>
              <a:rPr lang="en-GB" altLang="de-DE" sz="2000" i="1" dirty="0">
                <a:solidFill>
                  <a:srgbClr val="004992"/>
                </a:solidFill>
              </a:rPr>
              <a:t>.</a:t>
            </a:r>
          </a:p>
          <a:p>
            <a:pPr marL="342900" lvl="0" indent="-342900" defTabSz="914400" fontAlgn="base">
              <a:lnSpc>
                <a:spcPct val="100000"/>
              </a:lnSpc>
              <a:spcBef>
                <a:spcPts val="1200"/>
              </a:spcBef>
              <a:buClr>
                <a:srgbClr val="333333"/>
              </a:buClr>
              <a:buFont typeface="WingDings"/>
              <a:buChar char=""/>
            </a:pPr>
            <a:r>
              <a:rPr lang="hr-HR" altLang="de-DE" sz="2000" dirty="0">
                <a:solidFill>
                  <a:srgbClr val="333333"/>
                </a:solidFill>
              </a:rPr>
              <a:t>Za događaje od minimalnog značaja</a:t>
            </a:r>
            <a:r>
              <a:rPr lang="de-DE" altLang="de-DE" sz="2000" dirty="0">
                <a:solidFill>
                  <a:srgbClr val="333333"/>
                </a:solidFill>
              </a:rPr>
              <a:t>,</a:t>
            </a:r>
            <a:r>
              <a:rPr lang="hr-HR" altLang="de-DE" sz="2000" dirty="0">
                <a:solidFill>
                  <a:srgbClr val="333333"/>
                </a:solidFill>
              </a:rPr>
              <a:t> takođe možemo djelovati brzo</a:t>
            </a:r>
            <a:r>
              <a:rPr lang="en-GB" altLang="de-DE" sz="2000" dirty="0">
                <a:solidFill>
                  <a:srgbClr val="333333"/>
                </a:solidFill>
              </a:rPr>
              <a:t> (</a:t>
            </a:r>
            <a:r>
              <a:rPr lang="hr-HR" altLang="de-DE" sz="2000" dirty="0">
                <a:solidFill>
                  <a:srgbClr val="333333"/>
                </a:solidFill>
              </a:rPr>
              <a:t>npr</a:t>
            </a:r>
            <a:r>
              <a:rPr lang="en-GB" altLang="de-DE" sz="2000" dirty="0">
                <a:solidFill>
                  <a:srgbClr val="333333"/>
                </a:solidFill>
              </a:rPr>
              <a:t>. </a:t>
            </a:r>
            <a:r>
              <a:rPr lang="hr-HR" altLang="de-DE" sz="2000" dirty="0">
                <a:solidFill>
                  <a:srgbClr val="333333"/>
                </a:solidFill>
              </a:rPr>
              <a:t>Biranje vrste jogurta</a:t>
            </a:r>
            <a:r>
              <a:rPr lang="en-GB" altLang="de-DE" sz="2000" dirty="0">
                <a:solidFill>
                  <a:srgbClr val="333333"/>
                </a:solidFill>
              </a:rPr>
              <a:t>, </a:t>
            </a:r>
            <a:r>
              <a:rPr lang="hr-HR" altLang="de-DE" sz="2000" dirty="0">
                <a:solidFill>
                  <a:srgbClr val="333333"/>
                </a:solidFill>
              </a:rPr>
              <a:t>vrste kolača</a:t>
            </a:r>
            <a:r>
              <a:rPr lang="en-GB" altLang="de-DE" sz="2000" dirty="0">
                <a:solidFill>
                  <a:srgbClr val="333333"/>
                </a:solidFill>
              </a:rPr>
              <a:t>)</a:t>
            </a:r>
            <a:r>
              <a:rPr lang="de-DE" altLang="de-DE" sz="2000" dirty="0">
                <a:solidFill>
                  <a:srgbClr val="333333"/>
                </a:solidFill>
              </a:rPr>
              <a:t>.</a:t>
            </a:r>
          </a:p>
        </p:txBody>
      </p:sp>
      <p:sp>
        <p:nvSpPr>
          <p:cNvPr id="6" name="Footer Placeholder 5"/>
          <p:cNvSpPr>
            <a:spLocks noGrp="1"/>
          </p:cNvSpPr>
          <p:nvPr>
            <p:ph type="ftr" sz="quarter" idx="11"/>
          </p:nvPr>
        </p:nvSpPr>
        <p:spPr/>
        <p:txBody>
          <a:bodyPr/>
          <a:lstStyle/>
          <a:p>
            <a:pPr>
              <a:defRPr/>
            </a:pPr>
            <a:r>
              <a:rPr lang="de-DE"/>
              <a:t>Metakognitivni Trening 7 – Prerano zaključivanje II</a:t>
            </a:r>
          </a:p>
        </p:txBody>
      </p:sp>
      <p:sp>
        <p:nvSpPr>
          <p:cNvPr id="7" name="Slide Number Placeholder 6"/>
          <p:cNvSpPr>
            <a:spLocks noGrp="1"/>
          </p:cNvSpPr>
          <p:nvPr>
            <p:ph type="sldNum" sz="quarter" idx="12"/>
          </p:nvPr>
        </p:nvSpPr>
        <p:spPr/>
        <p:txBody>
          <a:bodyPr/>
          <a:lstStyle/>
          <a:p>
            <a:fld id="{F2B5BE1C-6A0B-45C2-962B-A52D210FE35B}" type="slidenum">
              <a:rPr lang="de-DE" altLang="de-DE" smtClean="0"/>
              <a:pPr/>
              <a:t>61</a:t>
            </a:fld>
            <a:endParaRPr lang="de-DE" altLang="de-DE"/>
          </a:p>
        </p:txBody>
      </p:sp>
    </p:spTree>
    <p:extLst>
      <p:ext uri="{BB962C8B-B14F-4D97-AF65-F5344CB8AC3E}">
        <p14:creationId xmlns:p14="http://schemas.microsoft.com/office/powerpoint/2010/main" val="145451317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Prenos</a:t>
            </a:r>
            <a:r>
              <a:rPr lang="en-US" sz="3600" dirty="0">
                <a:solidFill>
                  <a:srgbClr val="004992"/>
                </a:solidFill>
                <a:latin typeface="+mn-lt"/>
                <a:ea typeface="+mn-ea"/>
                <a:cs typeface="+mn-cs"/>
              </a:rPr>
              <a:t> u </a:t>
            </a:r>
            <a:r>
              <a:rPr lang="en-US" sz="3600" dirty="0" err="1">
                <a:solidFill>
                  <a:srgbClr val="004992"/>
                </a:solidFill>
                <a:latin typeface="+mn-lt"/>
                <a:ea typeface="+mn-ea"/>
                <a:cs typeface="+mn-cs"/>
              </a:rPr>
              <a:t>svakodnevni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život</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hr-HR" altLang="de-DE" sz="2000" b="1" dirty="0">
                <a:solidFill>
                  <a:srgbClr val="333333"/>
                </a:solidFill>
              </a:rPr>
              <a:t>Ciljevi učenja</a:t>
            </a:r>
            <a:r>
              <a:rPr lang="de-DE" altLang="de-DE" sz="2000" b="1"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hr-HR" altLang="de-DE" sz="2000" dirty="0">
                <a:solidFill>
                  <a:srgbClr val="333333"/>
                </a:solidFill>
              </a:rPr>
              <a:t>Kad su odluke bitne i ozbiljne</a:t>
            </a:r>
            <a:r>
              <a:rPr lang="en-GB" altLang="de-DE" sz="2000" dirty="0">
                <a:solidFill>
                  <a:srgbClr val="333333"/>
                </a:solidFill>
              </a:rPr>
              <a:t>, </a:t>
            </a:r>
            <a:r>
              <a:rPr lang="hr-HR" altLang="de-DE" sz="2000" dirty="0">
                <a:solidFill>
                  <a:srgbClr val="333333"/>
                </a:solidFill>
              </a:rPr>
              <a:t>bolje je izbjegavati</a:t>
            </a:r>
            <a:r>
              <a:rPr lang="en-GB" altLang="de-DE" sz="2000" dirty="0">
                <a:solidFill>
                  <a:srgbClr val="333333"/>
                </a:solidFill>
              </a:rPr>
              <a:t> </a:t>
            </a:r>
            <a:r>
              <a:rPr lang="hr-HR" altLang="de-DE" sz="2000" dirty="0">
                <a:solidFill>
                  <a:srgbClr val="333333"/>
                </a:solidFill>
              </a:rPr>
              <a:t>brzoplete odluke</a:t>
            </a:r>
            <a:r>
              <a:rPr lang="en-GB" altLang="de-DE" sz="2000" dirty="0">
                <a:solidFill>
                  <a:srgbClr val="333333"/>
                </a:solidFill>
              </a:rPr>
              <a:t> </a:t>
            </a:r>
            <a:r>
              <a:rPr lang="hr-HR" altLang="de-DE" sz="2000" dirty="0">
                <a:solidFill>
                  <a:srgbClr val="333333"/>
                </a:solidFill>
              </a:rPr>
              <a:t>i uzeti u obzir</a:t>
            </a:r>
            <a:r>
              <a:rPr lang="de-DE" altLang="de-DE" sz="2000" dirty="0">
                <a:solidFill>
                  <a:srgbClr val="333333"/>
                </a:solidFill>
              </a:rPr>
              <a:t> </a:t>
            </a:r>
            <a:r>
              <a:rPr lang="hr-HR" altLang="de-DE" sz="2000" dirty="0">
                <a:solidFill>
                  <a:srgbClr val="333333"/>
                </a:solidFill>
              </a:rPr>
              <a:t>sve relevantne </a:t>
            </a:r>
            <a:r>
              <a:rPr lang="hr-HR" altLang="de-DE" sz="2000">
                <a:solidFill>
                  <a:srgbClr val="333333"/>
                </a:solidFill>
              </a:rPr>
              <a:t>informacije</a:t>
            </a:r>
            <a:r>
              <a:rPr lang="en-GB" altLang="de-DE" sz="2000">
                <a:solidFill>
                  <a:srgbClr val="333333"/>
                </a:solidFill>
              </a:rPr>
              <a:t> (“b</a:t>
            </a:r>
            <a:r>
              <a:rPr lang="hr-HR" altLang="de-DE" sz="2000" dirty="0">
                <a:solidFill>
                  <a:srgbClr val="333333"/>
                </a:solidFill>
              </a:rPr>
              <a:t>olje sigurno </a:t>
            </a:r>
            <a:r>
              <a:rPr lang="hr-HR" altLang="de-DE" sz="2000">
                <a:solidFill>
                  <a:srgbClr val="333333"/>
                </a:solidFill>
              </a:rPr>
              <a:t>nego žaliti</a:t>
            </a:r>
            <a:r>
              <a:rPr lang="en-GB" altLang="de-DE" sz="2000">
                <a:solidFill>
                  <a:srgbClr val="333333"/>
                </a:solidFill>
              </a:rPr>
              <a:t>”).</a:t>
            </a:r>
            <a:endParaRPr lang="de-DE" altLang="de-DE" sz="2000" dirty="0">
              <a:solidFill>
                <a:srgbClr val="333333"/>
              </a:solidFill>
            </a:endParaRPr>
          </a:p>
          <a:p>
            <a:pPr marL="342900" lvl="0" indent="-342900" defTabSz="914400" fontAlgn="base">
              <a:lnSpc>
                <a:spcPct val="100000"/>
              </a:lnSpc>
              <a:spcBef>
                <a:spcPts val="1200"/>
              </a:spcBef>
              <a:buClr>
                <a:srgbClr val="000000"/>
              </a:buClr>
              <a:buFont typeface="WingDings"/>
              <a:buChar char=""/>
            </a:pPr>
            <a:r>
              <a:rPr lang="hr-HR" altLang="de-DE" sz="2000" dirty="0">
                <a:solidFill>
                  <a:srgbClr val="004992"/>
                </a:solidFill>
              </a:rPr>
              <a:t>Primjer</a:t>
            </a:r>
            <a:r>
              <a:rPr lang="de-DE" altLang="de-DE" sz="2000" dirty="0">
                <a:solidFill>
                  <a:srgbClr val="004992"/>
                </a:solidFill>
              </a:rPr>
              <a:t>:</a:t>
            </a:r>
            <a:r>
              <a:rPr lang="de-DE" altLang="de-DE" sz="2000" dirty="0">
                <a:solidFill>
                  <a:srgbClr val="333333"/>
                </a:solidFill>
              </a:rPr>
              <a:t> </a:t>
            </a:r>
            <a:r>
              <a:rPr lang="hr-HR" altLang="de-DE" sz="2000" dirty="0">
                <a:solidFill>
                  <a:srgbClr val="333333"/>
                </a:solidFill>
              </a:rPr>
              <a:t>Neko priča veoma sporo</a:t>
            </a:r>
            <a:r>
              <a:rPr lang="en-GB" altLang="de-DE" sz="2000" dirty="0">
                <a:solidFill>
                  <a:srgbClr val="333333"/>
                </a:solidFill>
              </a:rPr>
              <a:t> </a:t>
            </a:r>
            <a:r>
              <a:rPr lang="hr-HR" altLang="de-DE" sz="2000" dirty="0">
                <a:solidFill>
                  <a:srgbClr val="333333"/>
                </a:solidFill>
              </a:rPr>
              <a:t>i ima</a:t>
            </a:r>
            <a:r>
              <a:rPr lang="en-GB" altLang="de-DE" sz="2000" dirty="0">
                <a:solidFill>
                  <a:srgbClr val="333333"/>
                </a:solidFill>
              </a:rPr>
              <a:t> </a:t>
            </a:r>
            <a:r>
              <a:rPr lang="hr-HR" altLang="de-DE" sz="2000" dirty="0">
                <a:solidFill>
                  <a:srgbClr val="333333"/>
                </a:solidFill>
              </a:rPr>
              <a:t>nepokretan izraz lica</a:t>
            </a:r>
            <a:r>
              <a:rPr lang="en-GB" altLang="de-DE" sz="2000" dirty="0">
                <a:solidFill>
                  <a:srgbClr val="333333"/>
                </a:solidFill>
              </a:rPr>
              <a:t>. </a:t>
            </a:r>
            <a:r>
              <a:rPr lang="en-GB" altLang="de-DE" sz="2000" i="1" dirty="0" err="1">
                <a:solidFill>
                  <a:srgbClr val="004992"/>
                </a:solidFill>
              </a:rPr>
              <a:t>Menta</a:t>
            </a:r>
            <a:r>
              <a:rPr lang="hr-HR" altLang="de-DE" sz="2000" i="1" dirty="0">
                <a:solidFill>
                  <a:srgbClr val="004992"/>
                </a:solidFill>
              </a:rPr>
              <a:t>lna retardacija</a:t>
            </a:r>
            <a:r>
              <a:rPr lang="de-DE" altLang="de-DE" sz="2000" i="1" dirty="0">
                <a:solidFill>
                  <a:srgbClr val="004992"/>
                </a:solidFill>
              </a:rPr>
              <a:t>? Neurolo</a:t>
            </a:r>
            <a:r>
              <a:rPr lang="hr-HR" altLang="de-DE" sz="2000" i="1" dirty="0">
                <a:solidFill>
                  <a:srgbClr val="004992"/>
                </a:solidFill>
              </a:rPr>
              <a:t>ško oboljenje</a:t>
            </a:r>
            <a:r>
              <a:rPr lang="de-DE" altLang="de-DE" sz="2000" i="1" dirty="0">
                <a:solidFill>
                  <a:srgbClr val="004992"/>
                </a:solidFill>
              </a:rPr>
              <a:t>?</a:t>
            </a:r>
          </a:p>
          <a:p>
            <a:pPr marL="342900" lvl="0" indent="-342900" defTabSz="914400" fontAlgn="base">
              <a:lnSpc>
                <a:spcPct val="100000"/>
              </a:lnSpc>
              <a:spcBef>
                <a:spcPts val="1200"/>
              </a:spcBef>
              <a:buClr>
                <a:srgbClr val="000000"/>
              </a:buClr>
              <a:buFont typeface="WingDings"/>
              <a:buChar char=""/>
            </a:pPr>
            <a:r>
              <a:rPr lang="en-GB" altLang="de-DE" sz="2000" dirty="0">
                <a:solidFill>
                  <a:srgbClr val="333333"/>
                </a:solidFill>
              </a:rPr>
              <a:t>B</a:t>
            </a:r>
            <a:r>
              <a:rPr lang="hr-HR" altLang="de-DE" sz="2000" dirty="0">
                <a:solidFill>
                  <a:srgbClr val="333333"/>
                </a:solidFill>
              </a:rPr>
              <a:t>udite oprezni sa brzopletim odlukama</a:t>
            </a:r>
            <a:r>
              <a:rPr lang="en-GB" altLang="de-DE" sz="2000" dirty="0">
                <a:solidFill>
                  <a:srgbClr val="333333"/>
                </a:solidFill>
              </a:rPr>
              <a:t>: </a:t>
            </a:r>
            <a:br>
              <a:rPr lang="en-GB" altLang="de-DE" sz="2000" dirty="0">
                <a:solidFill>
                  <a:srgbClr val="333333"/>
                </a:solidFill>
              </a:rPr>
            </a:br>
            <a:r>
              <a:rPr lang="hr-HR" altLang="de-DE" sz="2000" i="1" dirty="0">
                <a:solidFill>
                  <a:srgbClr val="004992"/>
                </a:solidFill>
              </a:rPr>
              <a:t>Takođe može biti</a:t>
            </a:r>
            <a:r>
              <a:rPr lang="en-GB" altLang="de-DE" sz="2000" i="1" dirty="0">
                <a:solidFill>
                  <a:srgbClr val="004992"/>
                </a:solidFill>
              </a:rPr>
              <a:t> </a:t>
            </a:r>
            <a:r>
              <a:rPr lang="hr-HR" altLang="de-DE" sz="2000" i="1" dirty="0">
                <a:solidFill>
                  <a:srgbClr val="004992"/>
                </a:solidFill>
              </a:rPr>
              <a:t>da su simptomi uzrokovani</a:t>
            </a:r>
            <a:r>
              <a:rPr lang="en-GB" altLang="de-DE" sz="2000" i="1" dirty="0">
                <a:solidFill>
                  <a:srgbClr val="004992"/>
                </a:solidFill>
              </a:rPr>
              <a:t> </a:t>
            </a:r>
            <a:r>
              <a:rPr lang="hr-HR" altLang="de-DE" sz="2000" i="1" dirty="0">
                <a:solidFill>
                  <a:srgbClr val="004992"/>
                </a:solidFill>
              </a:rPr>
              <a:t>neželjenim dejstvom</a:t>
            </a:r>
            <a:r>
              <a:rPr lang="en-GB" altLang="de-DE" sz="2000" i="1" dirty="0">
                <a:solidFill>
                  <a:srgbClr val="004992"/>
                </a:solidFill>
              </a:rPr>
              <a:t> </a:t>
            </a:r>
            <a:r>
              <a:rPr lang="hr-HR" altLang="de-DE" sz="2000" i="1" dirty="0">
                <a:solidFill>
                  <a:srgbClr val="004992"/>
                </a:solidFill>
              </a:rPr>
              <a:t>lijekova</a:t>
            </a:r>
            <a:r>
              <a:rPr lang="en-GB" altLang="de-DE" sz="2000" i="1" dirty="0">
                <a:solidFill>
                  <a:srgbClr val="004992"/>
                </a:solidFill>
              </a:rPr>
              <a:t>.</a:t>
            </a:r>
          </a:p>
          <a:p>
            <a:pPr marL="342900" lvl="0" indent="-342900" defTabSz="914400" fontAlgn="base">
              <a:lnSpc>
                <a:spcPct val="100000"/>
              </a:lnSpc>
              <a:spcBef>
                <a:spcPts val="1200"/>
              </a:spcBef>
              <a:buClr>
                <a:srgbClr val="333333"/>
              </a:buClr>
              <a:buFont typeface="WingDings"/>
              <a:buChar char=""/>
            </a:pPr>
            <a:r>
              <a:rPr lang="hr-HR" altLang="de-DE" sz="2000" dirty="0">
                <a:solidFill>
                  <a:srgbClr val="333333"/>
                </a:solidFill>
              </a:rPr>
              <a:t>Za događaje od minimalnog značaja</a:t>
            </a:r>
            <a:r>
              <a:rPr lang="de-DE" altLang="de-DE" sz="2000" dirty="0">
                <a:solidFill>
                  <a:srgbClr val="333333"/>
                </a:solidFill>
              </a:rPr>
              <a:t>,</a:t>
            </a:r>
            <a:r>
              <a:rPr lang="hr-HR" altLang="de-DE" sz="2000" dirty="0">
                <a:solidFill>
                  <a:srgbClr val="333333"/>
                </a:solidFill>
              </a:rPr>
              <a:t> takođe možemo djelovati brzo</a:t>
            </a:r>
            <a:r>
              <a:rPr lang="en-GB" altLang="de-DE" sz="2000" dirty="0">
                <a:solidFill>
                  <a:srgbClr val="333333"/>
                </a:solidFill>
              </a:rPr>
              <a:t> (</a:t>
            </a:r>
            <a:r>
              <a:rPr lang="hr-HR" altLang="de-DE" sz="2000" dirty="0">
                <a:solidFill>
                  <a:srgbClr val="333333"/>
                </a:solidFill>
              </a:rPr>
              <a:t>npr</a:t>
            </a:r>
            <a:r>
              <a:rPr lang="en-GB" altLang="de-DE" sz="2000" dirty="0">
                <a:solidFill>
                  <a:srgbClr val="333333"/>
                </a:solidFill>
              </a:rPr>
              <a:t>. </a:t>
            </a:r>
            <a:r>
              <a:rPr lang="hr-HR" altLang="de-DE" sz="2000" dirty="0">
                <a:solidFill>
                  <a:srgbClr val="333333"/>
                </a:solidFill>
              </a:rPr>
              <a:t>Biranje vrste jogurta</a:t>
            </a:r>
            <a:r>
              <a:rPr lang="en-GB" altLang="de-DE" sz="2000" dirty="0">
                <a:solidFill>
                  <a:srgbClr val="333333"/>
                </a:solidFill>
              </a:rPr>
              <a:t>, </a:t>
            </a:r>
            <a:r>
              <a:rPr lang="hr-HR" altLang="de-DE" sz="2000" dirty="0">
                <a:solidFill>
                  <a:srgbClr val="333333"/>
                </a:solidFill>
              </a:rPr>
              <a:t>vrste kolača</a:t>
            </a:r>
            <a:r>
              <a:rPr lang="en-GB" altLang="de-DE" sz="2000" dirty="0">
                <a:solidFill>
                  <a:srgbClr val="333333"/>
                </a:solidFill>
              </a:rPr>
              <a:t>)</a:t>
            </a:r>
            <a:r>
              <a:rPr lang="de-DE"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hr-HR" altLang="de-DE" sz="2000" dirty="0">
                <a:solidFill>
                  <a:srgbClr val="333333"/>
                </a:solidFill>
              </a:rPr>
              <a:t>Ljudski je griješiti</a:t>
            </a:r>
            <a:r>
              <a:rPr lang="en-US" altLang="de-DE" sz="2000" dirty="0">
                <a:solidFill>
                  <a:srgbClr val="333333"/>
                </a:solidFill>
              </a:rPr>
              <a:t> – b</a:t>
            </a:r>
            <a:r>
              <a:rPr lang="hr-HR" altLang="de-DE" sz="2000" dirty="0">
                <a:solidFill>
                  <a:srgbClr val="333333"/>
                </a:solidFill>
              </a:rPr>
              <a:t>udite spremni na mogućnost da niste u pravu</a:t>
            </a:r>
            <a:r>
              <a:rPr lang="en-US" altLang="de-DE" sz="2000" dirty="0">
                <a:solidFill>
                  <a:srgbClr val="333333"/>
                </a:solidFill>
              </a:rPr>
              <a:t>.</a:t>
            </a:r>
          </a:p>
        </p:txBody>
      </p:sp>
      <p:sp>
        <p:nvSpPr>
          <p:cNvPr id="6" name="Footer Placeholder 5"/>
          <p:cNvSpPr>
            <a:spLocks noGrp="1"/>
          </p:cNvSpPr>
          <p:nvPr>
            <p:ph type="ftr" sz="quarter" idx="11"/>
          </p:nvPr>
        </p:nvSpPr>
        <p:spPr/>
        <p:txBody>
          <a:bodyPr/>
          <a:lstStyle/>
          <a:p>
            <a:pPr>
              <a:defRPr/>
            </a:pPr>
            <a:r>
              <a:rPr lang="de-DE"/>
              <a:t>Metakognitivni Trening 7 – Prerano zaključivanje II</a:t>
            </a:r>
          </a:p>
        </p:txBody>
      </p:sp>
      <p:sp>
        <p:nvSpPr>
          <p:cNvPr id="7" name="Slide Number Placeholder 6"/>
          <p:cNvSpPr>
            <a:spLocks noGrp="1"/>
          </p:cNvSpPr>
          <p:nvPr>
            <p:ph type="sldNum" sz="quarter" idx="12"/>
          </p:nvPr>
        </p:nvSpPr>
        <p:spPr/>
        <p:txBody>
          <a:bodyPr/>
          <a:lstStyle/>
          <a:p>
            <a:fld id="{F2B5BE1C-6A0B-45C2-962B-A52D210FE35B}" type="slidenum">
              <a:rPr lang="de-DE" altLang="de-DE" smtClean="0"/>
              <a:pPr/>
              <a:t>62</a:t>
            </a:fld>
            <a:endParaRPr lang="de-DE" altLang="de-DE"/>
          </a:p>
        </p:txBody>
      </p:sp>
    </p:spTree>
    <p:extLst>
      <p:ext uri="{BB962C8B-B14F-4D97-AF65-F5344CB8AC3E}">
        <p14:creationId xmlns:p14="http://schemas.microsoft.com/office/powerpoint/2010/main" val="350405904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Prenos</a:t>
            </a:r>
            <a:r>
              <a:rPr lang="en-US" sz="3600" dirty="0">
                <a:solidFill>
                  <a:srgbClr val="004992"/>
                </a:solidFill>
                <a:latin typeface="+mn-lt"/>
                <a:ea typeface="+mn-ea"/>
                <a:cs typeface="+mn-cs"/>
              </a:rPr>
              <a:t> u </a:t>
            </a:r>
            <a:r>
              <a:rPr lang="en-US" sz="3600" dirty="0" err="1">
                <a:solidFill>
                  <a:srgbClr val="004992"/>
                </a:solidFill>
                <a:latin typeface="+mn-lt"/>
                <a:ea typeface="+mn-ea"/>
                <a:cs typeface="+mn-cs"/>
              </a:rPr>
              <a:t>svakodnevni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život</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hr-HR" altLang="de-DE" sz="2000" b="1" dirty="0">
                <a:solidFill>
                  <a:srgbClr val="333333"/>
                </a:solidFill>
              </a:rPr>
              <a:t>Ciljevi učenja</a:t>
            </a:r>
            <a:r>
              <a:rPr lang="de-DE" altLang="de-DE" sz="2000" b="1"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hr-HR" altLang="de-DE" sz="2000" dirty="0">
                <a:solidFill>
                  <a:srgbClr val="333333"/>
                </a:solidFill>
              </a:rPr>
              <a:t>Kad su odluke bitne i ozbiljne</a:t>
            </a:r>
            <a:r>
              <a:rPr lang="en-GB" altLang="de-DE" sz="2000" dirty="0">
                <a:solidFill>
                  <a:srgbClr val="333333"/>
                </a:solidFill>
              </a:rPr>
              <a:t>, </a:t>
            </a:r>
            <a:r>
              <a:rPr lang="hr-HR" altLang="de-DE" sz="2000" dirty="0">
                <a:solidFill>
                  <a:srgbClr val="333333"/>
                </a:solidFill>
              </a:rPr>
              <a:t>bolje je izbjegavati</a:t>
            </a:r>
            <a:r>
              <a:rPr lang="en-GB" altLang="de-DE" sz="2000" dirty="0">
                <a:solidFill>
                  <a:srgbClr val="333333"/>
                </a:solidFill>
              </a:rPr>
              <a:t> </a:t>
            </a:r>
            <a:r>
              <a:rPr lang="hr-HR" altLang="de-DE" sz="2000" dirty="0">
                <a:solidFill>
                  <a:srgbClr val="333333"/>
                </a:solidFill>
              </a:rPr>
              <a:t>brzoplete odluke</a:t>
            </a:r>
            <a:r>
              <a:rPr lang="en-GB" altLang="de-DE" sz="2000" dirty="0">
                <a:solidFill>
                  <a:srgbClr val="333333"/>
                </a:solidFill>
              </a:rPr>
              <a:t> </a:t>
            </a:r>
            <a:r>
              <a:rPr lang="hr-HR" altLang="de-DE" sz="2000" dirty="0">
                <a:solidFill>
                  <a:srgbClr val="333333"/>
                </a:solidFill>
              </a:rPr>
              <a:t>i uzeti u obzir</a:t>
            </a:r>
            <a:r>
              <a:rPr lang="de-DE" altLang="de-DE" sz="2000" dirty="0">
                <a:solidFill>
                  <a:srgbClr val="333333"/>
                </a:solidFill>
              </a:rPr>
              <a:t> </a:t>
            </a:r>
            <a:r>
              <a:rPr lang="hr-HR" altLang="de-DE" sz="2000" dirty="0">
                <a:solidFill>
                  <a:srgbClr val="333333"/>
                </a:solidFill>
              </a:rPr>
              <a:t>sve relevantne </a:t>
            </a:r>
            <a:r>
              <a:rPr lang="hr-HR" altLang="de-DE" sz="2000">
                <a:solidFill>
                  <a:srgbClr val="333333"/>
                </a:solidFill>
              </a:rPr>
              <a:t>informacije</a:t>
            </a:r>
            <a:r>
              <a:rPr lang="en-GB" altLang="de-DE" sz="2000">
                <a:solidFill>
                  <a:srgbClr val="333333"/>
                </a:solidFill>
              </a:rPr>
              <a:t> (“b</a:t>
            </a:r>
            <a:r>
              <a:rPr lang="hr-HR" altLang="de-DE" sz="2000" dirty="0">
                <a:solidFill>
                  <a:srgbClr val="333333"/>
                </a:solidFill>
              </a:rPr>
              <a:t>olje sigurno </a:t>
            </a:r>
            <a:r>
              <a:rPr lang="hr-HR" altLang="de-DE" sz="2000">
                <a:solidFill>
                  <a:srgbClr val="333333"/>
                </a:solidFill>
              </a:rPr>
              <a:t>nego žaliti</a:t>
            </a:r>
            <a:r>
              <a:rPr lang="en-GB" altLang="de-DE" sz="2000">
                <a:solidFill>
                  <a:srgbClr val="333333"/>
                </a:solidFill>
              </a:rPr>
              <a:t>”).</a:t>
            </a:r>
            <a:endParaRPr lang="de-DE" altLang="de-DE" sz="2000" dirty="0">
              <a:solidFill>
                <a:srgbClr val="333333"/>
              </a:solidFill>
            </a:endParaRPr>
          </a:p>
          <a:p>
            <a:pPr marL="342900" lvl="0" indent="-342900" defTabSz="914400" fontAlgn="base">
              <a:lnSpc>
                <a:spcPct val="100000"/>
              </a:lnSpc>
              <a:spcBef>
                <a:spcPts val="1200"/>
              </a:spcBef>
              <a:buClr>
                <a:srgbClr val="000000"/>
              </a:buClr>
              <a:buFont typeface="WingDings"/>
              <a:buChar char=""/>
            </a:pPr>
            <a:r>
              <a:rPr lang="hr-HR" altLang="de-DE" sz="2000" dirty="0">
                <a:solidFill>
                  <a:srgbClr val="004992"/>
                </a:solidFill>
              </a:rPr>
              <a:t>Primjer</a:t>
            </a:r>
            <a:r>
              <a:rPr lang="de-DE" altLang="de-DE" sz="2000" dirty="0">
                <a:solidFill>
                  <a:srgbClr val="004992"/>
                </a:solidFill>
              </a:rPr>
              <a:t>:</a:t>
            </a:r>
            <a:r>
              <a:rPr lang="de-DE" altLang="de-DE" sz="2000" dirty="0">
                <a:solidFill>
                  <a:srgbClr val="333333"/>
                </a:solidFill>
              </a:rPr>
              <a:t> </a:t>
            </a:r>
            <a:r>
              <a:rPr lang="hr-HR" altLang="de-DE" sz="2000" dirty="0">
                <a:solidFill>
                  <a:srgbClr val="333333"/>
                </a:solidFill>
              </a:rPr>
              <a:t>Neko priča veoma sporo</a:t>
            </a:r>
            <a:r>
              <a:rPr lang="en-GB" altLang="de-DE" sz="2000" dirty="0">
                <a:solidFill>
                  <a:srgbClr val="333333"/>
                </a:solidFill>
              </a:rPr>
              <a:t> </a:t>
            </a:r>
            <a:r>
              <a:rPr lang="hr-HR" altLang="de-DE" sz="2000" dirty="0">
                <a:solidFill>
                  <a:srgbClr val="333333"/>
                </a:solidFill>
              </a:rPr>
              <a:t>i ima</a:t>
            </a:r>
            <a:r>
              <a:rPr lang="en-GB" altLang="de-DE" sz="2000" dirty="0">
                <a:solidFill>
                  <a:srgbClr val="333333"/>
                </a:solidFill>
              </a:rPr>
              <a:t> </a:t>
            </a:r>
            <a:r>
              <a:rPr lang="hr-HR" altLang="de-DE" sz="2000" dirty="0">
                <a:solidFill>
                  <a:srgbClr val="333333"/>
                </a:solidFill>
              </a:rPr>
              <a:t>nepokretan izraz lica</a:t>
            </a:r>
            <a:r>
              <a:rPr lang="en-GB" altLang="de-DE" sz="2000" dirty="0">
                <a:solidFill>
                  <a:srgbClr val="333333"/>
                </a:solidFill>
              </a:rPr>
              <a:t>. </a:t>
            </a:r>
            <a:r>
              <a:rPr lang="en-GB" altLang="de-DE" sz="2000" i="1" dirty="0" err="1">
                <a:solidFill>
                  <a:srgbClr val="004992"/>
                </a:solidFill>
              </a:rPr>
              <a:t>Menta</a:t>
            </a:r>
            <a:r>
              <a:rPr lang="hr-HR" altLang="de-DE" sz="2000" i="1" dirty="0">
                <a:solidFill>
                  <a:srgbClr val="004992"/>
                </a:solidFill>
              </a:rPr>
              <a:t>lna retardacija</a:t>
            </a:r>
            <a:r>
              <a:rPr lang="de-DE" altLang="de-DE" sz="2000" i="1" dirty="0">
                <a:solidFill>
                  <a:srgbClr val="004992"/>
                </a:solidFill>
              </a:rPr>
              <a:t>? Neurolo</a:t>
            </a:r>
            <a:r>
              <a:rPr lang="hr-HR" altLang="de-DE" sz="2000" i="1" dirty="0">
                <a:solidFill>
                  <a:srgbClr val="004992"/>
                </a:solidFill>
              </a:rPr>
              <a:t>ško oboljenje</a:t>
            </a:r>
            <a:r>
              <a:rPr lang="de-DE" altLang="de-DE" sz="2000" i="1" dirty="0">
                <a:solidFill>
                  <a:srgbClr val="004992"/>
                </a:solidFill>
              </a:rPr>
              <a:t>?</a:t>
            </a:r>
          </a:p>
          <a:p>
            <a:pPr marL="342900" lvl="0" indent="-342900" defTabSz="914400" fontAlgn="base">
              <a:lnSpc>
                <a:spcPct val="100000"/>
              </a:lnSpc>
              <a:spcBef>
                <a:spcPts val="1200"/>
              </a:spcBef>
              <a:buClr>
                <a:srgbClr val="000000"/>
              </a:buClr>
              <a:buFont typeface="WingDings"/>
              <a:buChar char=""/>
            </a:pPr>
            <a:r>
              <a:rPr lang="en-GB" altLang="de-DE" sz="2000" dirty="0">
                <a:solidFill>
                  <a:srgbClr val="333333"/>
                </a:solidFill>
              </a:rPr>
              <a:t>B</a:t>
            </a:r>
            <a:r>
              <a:rPr lang="hr-HR" altLang="de-DE" sz="2000" dirty="0">
                <a:solidFill>
                  <a:srgbClr val="333333"/>
                </a:solidFill>
              </a:rPr>
              <a:t>udite oprezni sa brzopletim odlukama</a:t>
            </a:r>
            <a:r>
              <a:rPr lang="en-GB" altLang="de-DE" sz="2000" dirty="0">
                <a:solidFill>
                  <a:srgbClr val="333333"/>
                </a:solidFill>
              </a:rPr>
              <a:t>: </a:t>
            </a:r>
            <a:br>
              <a:rPr lang="en-GB" altLang="de-DE" sz="2000" dirty="0">
                <a:solidFill>
                  <a:srgbClr val="333333"/>
                </a:solidFill>
              </a:rPr>
            </a:br>
            <a:r>
              <a:rPr lang="hr-HR" altLang="de-DE" sz="2000" i="1" dirty="0">
                <a:solidFill>
                  <a:srgbClr val="004992"/>
                </a:solidFill>
              </a:rPr>
              <a:t>Takođe može biti</a:t>
            </a:r>
            <a:r>
              <a:rPr lang="en-GB" altLang="de-DE" sz="2000" i="1" dirty="0">
                <a:solidFill>
                  <a:srgbClr val="004992"/>
                </a:solidFill>
              </a:rPr>
              <a:t> </a:t>
            </a:r>
            <a:r>
              <a:rPr lang="hr-HR" altLang="de-DE" sz="2000" i="1" dirty="0">
                <a:solidFill>
                  <a:srgbClr val="004992"/>
                </a:solidFill>
              </a:rPr>
              <a:t>da su simptomi uzrokovani</a:t>
            </a:r>
            <a:r>
              <a:rPr lang="en-GB" altLang="de-DE" sz="2000" i="1" dirty="0">
                <a:solidFill>
                  <a:srgbClr val="004992"/>
                </a:solidFill>
              </a:rPr>
              <a:t> </a:t>
            </a:r>
            <a:r>
              <a:rPr lang="hr-HR" altLang="de-DE" sz="2000" i="1" dirty="0">
                <a:solidFill>
                  <a:srgbClr val="004992"/>
                </a:solidFill>
              </a:rPr>
              <a:t>neželjenim dejstvom</a:t>
            </a:r>
            <a:r>
              <a:rPr lang="en-GB" altLang="de-DE" sz="2000" i="1" dirty="0">
                <a:solidFill>
                  <a:srgbClr val="004992"/>
                </a:solidFill>
              </a:rPr>
              <a:t> </a:t>
            </a:r>
            <a:r>
              <a:rPr lang="hr-HR" altLang="de-DE" sz="2000" i="1" dirty="0">
                <a:solidFill>
                  <a:srgbClr val="004992"/>
                </a:solidFill>
              </a:rPr>
              <a:t>lijekova</a:t>
            </a:r>
            <a:r>
              <a:rPr lang="en-GB" altLang="de-DE" sz="2000" i="1" dirty="0">
                <a:solidFill>
                  <a:srgbClr val="004992"/>
                </a:solidFill>
              </a:rPr>
              <a:t>.</a:t>
            </a:r>
          </a:p>
          <a:p>
            <a:pPr marL="342900" lvl="0" indent="-342900" defTabSz="914400" fontAlgn="base">
              <a:lnSpc>
                <a:spcPct val="100000"/>
              </a:lnSpc>
              <a:spcBef>
                <a:spcPts val="1200"/>
              </a:spcBef>
              <a:buClr>
                <a:srgbClr val="333333"/>
              </a:buClr>
              <a:buFont typeface="WingDings"/>
              <a:buChar char=""/>
            </a:pPr>
            <a:r>
              <a:rPr lang="hr-HR" altLang="de-DE" sz="2000" dirty="0">
                <a:solidFill>
                  <a:srgbClr val="333333"/>
                </a:solidFill>
              </a:rPr>
              <a:t>Za događaje od minimalnog značaja</a:t>
            </a:r>
            <a:r>
              <a:rPr lang="de-DE" altLang="de-DE" sz="2000" dirty="0">
                <a:solidFill>
                  <a:srgbClr val="333333"/>
                </a:solidFill>
              </a:rPr>
              <a:t>,</a:t>
            </a:r>
            <a:r>
              <a:rPr lang="hr-HR" altLang="de-DE" sz="2000" dirty="0">
                <a:solidFill>
                  <a:srgbClr val="333333"/>
                </a:solidFill>
              </a:rPr>
              <a:t> takođe možemo djelovati brzo</a:t>
            </a:r>
            <a:r>
              <a:rPr lang="en-GB" altLang="de-DE" sz="2000" dirty="0">
                <a:solidFill>
                  <a:srgbClr val="333333"/>
                </a:solidFill>
              </a:rPr>
              <a:t> (</a:t>
            </a:r>
            <a:r>
              <a:rPr lang="hr-HR" altLang="de-DE" sz="2000" dirty="0">
                <a:solidFill>
                  <a:srgbClr val="333333"/>
                </a:solidFill>
              </a:rPr>
              <a:t>npr</a:t>
            </a:r>
            <a:r>
              <a:rPr lang="en-GB" altLang="de-DE" sz="2000" dirty="0">
                <a:solidFill>
                  <a:srgbClr val="333333"/>
                </a:solidFill>
              </a:rPr>
              <a:t>. </a:t>
            </a:r>
            <a:r>
              <a:rPr lang="hr-HR" altLang="de-DE" sz="2000" dirty="0">
                <a:solidFill>
                  <a:srgbClr val="333333"/>
                </a:solidFill>
              </a:rPr>
              <a:t>Biranje vrste jogurta</a:t>
            </a:r>
            <a:r>
              <a:rPr lang="en-GB" altLang="de-DE" sz="2000" dirty="0">
                <a:solidFill>
                  <a:srgbClr val="333333"/>
                </a:solidFill>
              </a:rPr>
              <a:t>, </a:t>
            </a:r>
            <a:r>
              <a:rPr lang="hr-HR" altLang="de-DE" sz="2000" dirty="0">
                <a:solidFill>
                  <a:srgbClr val="333333"/>
                </a:solidFill>
              </a:rPr>
              <a:t>vrste kolača</a:t>
            </a:r>
            <a:r>
              <a:rPr lang="en-GB" altLang="de-DE" sz="2000" dirty="0">
                <a:solidFill>
                  <a:srgbClr val="333333"/>
                </a:solidFill>
              </a:rPr>
              <a:t>)</a:t>
            </a:r>
            <a:r>
              <a:rPr lang="de-DE"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hr-HR" altLang="de-DE" sz="2000" dirty="0">
                <a:solidFill>
                  <a:srgbClr val="333333"/>
                </a:solidFill>
              </a:rPr>
              <a:t>Ljudski je griješiti</a:t>
            </a:r>
            <a:r>
              <a:rPr lang="en-US" altLang="de-DE" sz="2000" dirty="0">
                <a:solidFill>
                  <a:srgbClr val="333333"/>
                </a:solidFill>
              </a:rPr>
              <a:t> – b</a:t>
            </a:r>
            <a:r>
              <a:rPr lang="hr-HR" altLang="de-DE" sz="2000" dirty="0">
                <a:solidFill>
                  <a:srgbClr val="333333"/>
                </a:solidFill>
              </a:rPr>
              <a:t>udite spremni na mogućnost da niste u pravu</a:t>
            </a:r>
            <a:r>
              <a:rPr lang="en-US"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en-US" altLang="de-DE" sz="2000" dirty="0">
                <a:solidFill>
                  <a:srgbClr val="333333"/>
                </a:solidFill>
              </a:rPr>
              <a:t>Ba</a:t>
            </a:r>
            <a:r>
              <a:rPr lang="hr-HR" altLang="de-DE" sz="2000" dirty="0">
                <a:solidFill>
                  <a:srgbClr val="333333"/>
                </a:solidFill>
              </a:rPr>
              <a:t>zirajte važne odluke na čvrstim dokazima</a:t>
            </a:r>
            <a:r>
              <a:rPr lang="en-US" altLang="de-DE" sz="2000" dirty="0">
                <a:solidFill>
                  <a:srgbClr val="333333"/>
                </a:solidFill>
              </a:rPr>
              <a:t>. </a:t>
            </a:r>
            <a:r>
              <a:rPr lang="hr-HR" altLang="de-DE" sz="2000" dirty="0">
                <a:solidFill>
                  <a:srgbClr val="333333"/>
                </a:solidFill>
              </a:rPr>
              <a:t>Pretpostavke </a:t>
            </a:r>
            <a:r>
              <a:rPr lang="hr-HR" altLang="de-DE" sz="2000">
                <a:solidFill>
                  <a:srgbClr val="333333"/>
                </a:solidFill>
              </a:rPr>
              <a:t>su</a:t>
            </a:r>
            <a:r>
              <a:rPr lang="en-US" altLang="de-DE" sz="2000">
                <a:solidFill>
                  <a:srgbClr val="333333"/>
                </a:solidFill>
              </a:rPr>
              <a:t> “</a:t>
            </a:r>
            <a:r>
              <a:rPr lang="hr-HR" altLang="de-DE" sz="2000">
                <a:solidFill>
                  <a:srgbClr val="333333"/>
                </a:solidFill>
              </a:rPr>
              <a:t>loši savjetnici</a:t>
            </a:r>
            <a:r>
              <a:rPr lang="en-US" altLang="de-DE" sz="2000">
                <a:solidFill>
                  <a:srgbClr val="333333"/>
                </a:solidFill>
              </a:rPr>
              <a:t>.” </a:t>
            </a:r>
            <a:r>
              <a:rPr lang="hr-HR" altLang="de-DE" sz="2000" dirty="0">
                <a:solidFill>
                  <a:srgbClr val="333333"/>
                </a:solidFill>
              </a:rPr>
              <a:t>Uvijek uzmite u obzir posledice pogrešnog rasuđivanja</a:t>
            </a:r>
            <a:r>
              <a:rPr lang="en-GB" altLang="de-DE" sz="2000" dirty="0">
                <a:solidFill>
                  <a:srgbClr val="333333"/>
                </a:solidFill>
              </a:rPr>
              <a:t>.</a:t>
            </a:r>
            <a:endParaRPr lang="en-US" sz="2000" dirty="0"/>
          </a:p>
        </p:txBody>
      </p:sp>
      <p:sp>
        <p:nvSpPr>
          <p:cNvPr id="6" name="Footer Placeholder 5"/>
          <p:cNvSpPr>
            <a:spLocks noGrp="1"/>
          </p:cNvSpPr>
          <p:nvPr>
            <p:ph type="ftr" sz="quarter" idx="11"/>
          </p:nvPr>
        </p:nvSpPr>
        <p:spPr/>
        <p:txBody>
          <a:bodyPr/>
          <a:lstStyle/>
          <a:p>
            <a:pPr>
              <a:defRPr/>
            </a:pPr>
            <a:r>
              <a:rPr lang="de-DE"/>
              <a:t>Metakognitivni Trening 7 – Prerano zaključivanje II</a:t>
            </a:r>
          </a:p>
        </p:txBody>
      </p:sp>
      <p:sp>
        <p:nvSpPr>
          <p:cNvPr id="7" name="Slide Number Placeholder 6"/>
          <p:cNvSpPr>
            <a:spLocks noGrp="1"/>
          </p:cNvSpPr>
          <p:nvPr>
            <p:ph type="sldNum" sz="quarter" idx="12"/>
          </p:nvPr>
        </p:nvSpPr>
        <p:spPr/>
        <p:txBody>
          <a:bodyPr/>
          <a:lstStyle/>
          <a:p>
            <a:fld id="{F2B5BE1C-6A0B-45C2-962B-A52D210FE35B}" type="slidenum">
              <a:rPr lang="de-DE" altLang="de-DE" smtClean="0"/>
              <a:pPr/>
              <a:t>63</a:t>
            </a:fld>
            <a:endParaRPr lang="de-DE" altLang="de-DE"/>
          </a:p>
        </p:txBody>
      </p:sp>
    </p:spTree>
    <p:extLst>
      <p:ext uri="{BB962C8B-B14F-4D97-AF65-F5344CB8AC3E}">
        <p14:creationId xmlns:p14="http://schemas.microsoft.com/office/powerpoint/2010/main" val="264756140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Kako</a:t>
            </a:r>
            <a:r>
              <a:rPr lang="en-US" sz="3600" dirty="0">
                <a:solidFill>
                  <a:srgbClr val="004992"/>
                </a:solidFill>
                <a:latin typeface="+mn-lt"/>
                <a:ea typeface="+mn-ea"/>
                <a:cs typeface="+mn-cs"/>
              </a:rPr>
              <a:t> je </a:t>
            </a:r>
            <a:r>
              <a:rPr lang="en-US" sz="3600" dirty="0" err="1">
                <a:solidFill>
                  <a:srgbClr val="004992"/>
                </a:solidFill>
                <a:latin typeface="+mn-lt"/>
                <a:ea typeface="+mn-ea"/>
                <a:cs typeface="+mn-cs"/>
              </a:rPr>
              <a:t>ovo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povezano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psihozom</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r>
              <a:rPr lang="en-AU" altLang="de-DE" sz="2400" dirty="0">
                <a:solidFill>
                  <a:srgbClr val="333333"/>
                </a:solidFill>
              </a:rPr>
              <a:t>M</a:t>
            </a:r>
            <a:r>
              <a:rPr lang="hr-HR" altLang="de-DE" sz="2400" dirty="0">
                <a:solidFill>
                  <a:srgbClr val="333333"/>
                </a:solidFill>
              </a:rPr>
              <a:t>nogi ljudi</a:t>
            </a:r>
            <a:r>
              <a:rPr lang="en-AU" altLang="de-DE" sz="2400" dirty="0">
                <a:solidFill>
                  <a:srgbClr val="333333"/>
                </a:solidFill>
              </a:rPr>
              <a:t> </a:t>
            </a:r>
            <a:r>
              <a:rPr lang="de-DE" altLang="de-DE" sz="2400" dirty="0">
                <a:solidFill>
                  <a:srgbClr val="333333"/>
                </a:solidFill>
              </a:rPr>
              <a:t>(</a:t>
            </a:r>
            <a:r>
              <a:rPr lang="hr-HR" altLang="de-DE" sz="2400" dirty="0">
                <a:solidFill>
                  <a:srgbClr val="333333"/>
                </a:solidFill>
              </a:rPr>
              <a:t>ali ne svi</a:t>
            </a:r>
            <a:r>
              <a:rPr lang="de-DE" altLang="de-DE" sz="2400" dirty="0">
                <a:solidFill>
                  <a:srgbClr val="333333"/>
                </a:solidFill>
              </a:rPr>
              <a:t>!) </a:t>
            </a:r>
            <a:r>
              <a:rPr lang="hr-HR" altLang="de-DE" sz="2400" dirty="0">
                <a:solidFill>
                  <a:srgbClr val="333333"/>
                </a:solidFill>
              </a:rPr>
              <a:t>sa psihozom imaju sklonost</a:t>
            </a:r>
            <a:r>
              <a:rPr lang="en-AU" altLang="de-DE" sz="2400" dirty="0">
                <a:solidFill>
                  <a:srgbClr val="333333"/>
                </a:solidFill>
              </a:rPr>
              <a:t> </a:t>
            </a:r>
            <a:r>
              <a:rPr lang="hr-HR" altLang="de-DE" sz="2400" dirty="0">
                <a:solidFill>
                  <a:srgbClr val="333333"/>
                </a:solidFill>
              </a:rPr>
              <a:t>da prerano donose zaključke</a:t>
            </a:r>
            <a:r>
              <a:rPr lang="en-AU" altLang="de-DE" sz="2400" dirty="0">
                <a:solidFill>
                  <a:srgbClr val="333333"/>
                </a:solidFill>
              </a:rPr>
              <a:t> </a:t>
            </a:r>
            <a:r>
              <a:rPr lang="hr-HR" altLang="de-DE" sz="2400" dirty="0">
                <a:solidFill>
                  <a:srgbClr val="333333"/>
                </a:solidFill>
              </a:rPr>
              <a:t>i da formiraju ekstremna mišljenja</a:t>
            </a:r>
            <a:r>
              <a:rPr lang="en-AU" altLang="de-DE" sz="2400" dirty="0">
                <a:solidFill>
                  <a:srgbClr val="333333"/>
                </a:solidFill>
              </a:rPr>
              <a:t>. </a:t>
            </a:r>
            <a:r>
              <a:rPr lang="hr-HR" altLang="de-DE" sz="2400" dirty="0">
                <a:solidFill>
                  <a:srgbClr val="333333"/>
                </a:solidFill>
              </a:rPr>
              <a:t>Ovaj način razmišljanja</a:t>
            </a:r>
            <a:r>
              <a:rPr lang="en-AU" altLang="de-DE" sz="2400" dirty="0">
                <a:solidFill>
                  <a:srgbClr val="333333"/>
                </a:solidFill>
              </a:rPr>
              <a:t> </a:t>
            </a:r>
            <a:r>
              <a:rPr lang="hr-HR" altLang="de-DE" sz="2400" dirty="0">
                <a:solidFill>
                  <a:srgbClr val="333333"/>
                </a:solidFill>
              </a:rPr>
              <a:t>se povećava kad je neko pod pritiskom</a:t>
            </a:r>
            <a:r>
              <a:rPr lang="en-AU" altLang="de-DE" sz="2400" dirty="0">
                <a:solidFill>
                  <a:srgbClr val="333333"/>
                </a:solidFill>
              </a:rPr>
              <a:t> </a:t>
            </a:r>
            <a:r>
              <a:rPr lang="hr-HR" altLang="de-DE" sz="2400" dirty="0">
                <a:solidFill>
                  <a:srgbClr val="333333"/>
                </a:solidFill>
              </a:rPr>
              <a:t>i želi</a:t>
            </a:r>
            <a:r>
              <a:rPr lang="en-AU" altLang="de-DE" sz="2400" dirty="0">
                <a:solidFill>
                  <a:srgbClr val="333333"/>
                </a:solidFill>
              </a:rPr>
              <a:t> to </a:t>
            </a:r>
            <a:r>
              <a:rPr lang="hr-HR" altLang="de-DE" sz="2400" dirty="0">
                <a:solidFill>
                  <a:srgbClr val="333333"/>
                </a:solidFill>
              </a:rPr>
              <a:t>izbaciti iz sebe</a:t>
            </a:r>
            <a:r>
              <a:rPr lang="en-AU" altLang="de-DE" sz="2400" dirty="0">
                <a:solidFill>
                  <a:srgbClr val="333333"/>
                </a:solidFill>
              </a:rPr>
              <a:t>.</a:t>
            </a:r>
          </a:p>
        </p:txBody>
      </p:sp>
      <p:sp>
        <p:nvSpPr>
          <p:cNvPr id="6" name="Footer Placeholder 5"/>
          <p:cNvSpPr>
            <a:spLocks noGrp="1"/>
          </p:cNvSpPr>
          <p:nvPr>
            <p:ph type="ftr" sz="quarter" idx="11"/>
          </p:nvPr>
        </p:nvSpPr>
        <p:spPr/>
        <p:txBody>
          <a:bodyPr/>
          <a:lstStyle/>
          <a:p>
            <a:pPr>
              <a:defRPr/>
            </a:pPr>
            <a:r>
              <a:rPr lang="de-DE"/>
              <a:t>Metakognitivni Trening 7 – Prerano zaključivanje II</a:t>
            </a:r>
          </a:p>
        </p:txBody>
      </p:sp>
      <p:sp>
        <p:nvSpPr>
          <p:cNvPr id="7" name="Slide Number Placeholder 6"/>
          <p:cNvSpPr>
            <a:spLocks noGrp="1"/>
          </p:cNvSpPr>
          <p:nvPr>
            <p:ph type="sldNum" sz="quarter" idx="12"/>
          </p:nvPr>
        </p:nvSpPr>
        <p:spPr/>
        <p:txBody>
          <a:bodyPr/>
          <a:lstStyle/>
          <a:p>
            <a:fld id="{F2B5BE1C-6A0B-45C2-962B-A52D210FE35B}" type="slidenum">
              <a:rPr lang="de-DE" altLang="de-DE" smtClean="0"/>
              <a:pPr/>
              <a:t>64</a:t>
            </a:fld>
            <a:endParaRPr lang="de-DE" altLang="de-DE"/>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Kako</a:t>
            </a:r>
            <a:r>
              <a:rPr lang="en-US" sz="3600" dirty="0">
                <a:solidFill>
                  <a:srgbClr val="004992"/>
                </a:solidFill>
                <a:latin typeface="+mn-lt"/>
                <a:ea typeface="+mn-ea"/>
                <a:cs typeface="+mn-cs"/>
              </a:rPr>
              <a:t> je </a:t>
            </a:r>
            <a:r>
              <a:rPr lang="en-US" sz="3600" dirty="0" err="1">
                <a:solidFill>
                  <a:srgbClr val="004992"/>
                </a:solidFill>
                <a:latin typeface="+mn-lt"/>
                <a:ea typeface="+mn-ea"/>
                <a:cs typeface="+mn-cs"/>
              </a:rPr>
              <a:t>ovo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povezano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psihozom</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r>
              <a:rPr lang="en-AU" altLang="de-DE" sz="2400" dirty="0">
                <a:solidFill>
                  <a:srgbClr val="333333"/>
                </a:solidFill>
              </a:rPr>
              <a:t>M</a:t>
            </a:r>
            <a:r>
              <a:rPr lang="hr-HR" altLang="de-DE" sz="2400" dirty="0">
                <a:solidFill>
                  <a:srgbClr val="333333"/>
                </a:solidFill>
              </a:rPr>
              <a:t>nogi ljudi</a:t>
            </a:r>
            <a:r>
              <a:rPr lang="en-AU" altLang="de-DE" sz="2400" dirty="0">
                <a:solidFill>
                  <a:srgbClr val="333333"/>
                </a:solidFill>
              </a:rPr>
              <a:t> </a:t>
            </a:r>
            <a:r>
              <a:rPr lang="de-DE" altLang="de-DE" sz="2400" dirty="0">
                <a:solidFill>
                  <a:srgbClr val="333333"/>
                </a:solidFill>
              </a:rPr>
              <a:t>(</a:t>
            </a:r>
            <a:r>
              <a:rPr lang="hr-HR" altLang="de-DE" sz="2400" dirty="0">
                <a:solidFill>
                  <a:srgbClr val="333333"/>
                </a:solidFill>
              </a:rPr>
              <a:t>ali ne svi</a:t>
            </a:r>
            <a:r>
              <a:rPr lang="de-DE" altLang="de-DE" sz="2400" dirty="0">
                <a:solidFill>
                  <a:srgbClr val="333333"/>
                </a:solidFill>
              </a:rPr>
              <a:t>!) </a:t>
            </a:r>
            <a:r>
              <a:rPr lang="hr-HR" altLang="de-DE" sz="2400" dirty="0">
                <a:solidFill>
                  <a:srgbClr val="333333"/>
                </a:solidFill>
              </a:rPr>
              <a:t>sa psihozom imaju sklonost</a:t>
            </a:r>
            <a:r>
              <a:rPr lang="en-AU" altLang="de-DE" sz="2400" dirty="0">
                <a:solidFill>
                  <a:srgbClr val="333333"/>
                </a:solidFill>
              </a:rPr>
              <a:t> </a:t>
            </a:r>
            <a:r>
              <a:rPr lang="hr-HR" altLang="de-DE" sz="2400" dirty="0">
                <a:solidFill>
                  <a:srgbClr val="333333"/>
                </a:solidFill>
              </a:rPr>
              <a:t>da prerano donose zaključke</a:t>
            </a:r>
            <a:r>
              <a:rPr lang="en-AU" altLang="de-DE" sz="2400" dirty="0">
                <a:solidFill>
                  <a:srgbClr val="333333"/>
                </a:solidFill>
              </a:rPr>
              <a:t> </a:t>
            </a:r>
            <a:r>
              <a:rPr lang="hr-HR" altLang="de-DE" sz="2400" dirty="0">
                <a:solidFill>
                  <a:srgbClr val="333333"/>
                </a:solidFill>
              </a:rPr>
              <a:t>i da formiraju ekstremna mišljenja</a:t>
            </a:r>
            <a:r>
              <a:rPr lang="en-AU" altLang="de-DE" sz="2400" dirty="0">
                <a:solidFill>
                  <a:srgbClr val="333333"/>
                </a:solidFill>
              </a:rPr>
              <a:t>. </a:t>
            </a:r>
            <a:r>
              <a:rPr lang="hr-HR" altLang="de-DE" sz="2400" dirty="0">
                <a:solidFill>
                  <a:srgbClr val="333333"/>
                </a:solidFill>
              </a:rPr>
              <a:t>Ovaj način razmišljanja</a:t>
            </a:r>
            <a:r>
              <a:rPr lang="en-AU" altLang="de-DE" sz="2400" dirty="0">
                <a:solidFill>
                  <a:srgbClr val="333333"/>
                </a:solidFill>
              </a:rPr>
              <a:t> </a:t>
            </a:r>
            <a:r>
              <a:rPr lang="hr-HR" altLang="de-DE" sz="2400" dirty="0">
                <a:solidFill>
                  <a:srgbClr val="333333"/>
                </a:solidFill>
              </a:rPr>
              <a:t>se povećava kad je neko pod pritiskom</a:t>
            </a:r>
            <a:r>
              <a:rPr lang="en-AU" altLang="de-DE" sz="2400" dirty="0">
                <a:solidFill>
                  <a:srgbClr val="333333"/>
                </a:solidFill>
              </a:rPr>
              <a:t> </a:t>
            </a:r>
            <a:r>
              <a:rPr lang="hr-HR" altLang="de-DE" sz="2400" dirty="0">
                <a:solidFill>
                  <a:srgbClr val="333333"/>
                </a:solidFill>
              </a:rPr>
              <a:t>i želi</a:t>
            </a:r>
            <a:r>
              <a:rPr lang="en-AU" altLang="de-DE" sz="2400" dirty="0">
                <a:solidFill>
                  <a:srgbClr val="333333"/>
                </a:solidFill>
              </a:rPr>
              <a:t> to </a:t>
            </a:r>
            <a:r>
              <a:rPr lang="hr-HR" altLang="de-DE" sz="2400" dirty="0">
                <a:solidFill>
                  <a:srgbClr val="333333"/>
                </a:solidFill>
              </a:rPr>
              <a:t>izbaciti iz sebe</a:t>
            </a:r>
            <a:r>
              <a:rPr lang="en-AU" altLang="de-DE" sz="2400" dirty="0">
                <a:solidFill>
                  <a:srgbClr val="333333"/>
                </a:solidFill>
              </a:rPr>
              <a:t>.</a:t>
            </a:r>
          </a:p>
          <a:p>
            <a:pPr lvl="0" defTabSz="914400" fontAlgn="base"/>
            <a:r>
              <a:rPr lang="hr-HR" altLang="de-DE" sz="2400" dirty="0">
                <a:solidFill>
                  <a:srgbClr val="004992"/>
                </a:solidFill>
              </a:rPr>
              <a:t>Primjer</a:t>
            </a:r>
            <a:r>
              <a:rPr lang="en-AU" altLang="de-DE" sz="2400" dirty="0">
                <a:solidFill>
                  <a:srgbClr val="004992"/>
                </a:solidFill>
              </a:rPr>
              <a:t>: </a:t>
            </a:r>
            <a:r>
              <a:rPr lang="en-AU" altLang="de-DE" sz="2400" dirty="0">
                <a:solidFill>
                  <a:srgbClr val="333333"/>
                </a:solidFill>
              </a:rPr>
              <a:t>S</a:t>
            </a:r>
            <a:r>
              <a:rPr lang="hr-HR" altLang="de-DE" sz="2400" dirty="0">
                <a:solidFill>
                  <a:srgbClr val="333333"/>
                </a:solidFill>
              </a:rPr>
              <a:t>anja</a:t>
            </a:r>
            <a:r>
              <a:rPr lang="en-AU" altLang="de-DE" sz="2400" dirty="0">
                <a:solidFill>
                  <a:srgbClr val="333333"/>
                </a:solidFill>
              </a:rPr>
              <a:t> </a:t>
            </a:r>
            <a:r>
              <a:rPr lang="hr-HR" altLang="de-DE" sz="2400" dirty="0">
                <a:solidFill>
                  <a:srgbClr val="333333"/>
                </a:solidFill>
              </a:rPr>
              <a:t>izjavljuje</a:t>
            </a:r>
            <a:r>
              <a:rPr lang="en-AU" altLang="de-DE" sz="2400" dirty="0">
                <a:solidFill>
                  <a:srgbClr val="333333"/>
                </a:solidFill>
              </a:rPr>
              <a:t> </a:t>
            </a:r>
            <a:r>
              <a:rPr lang="hr-HR" altLang="de-DE" sz="2400" dirty="0">
                <a:solidFill>
                  <a:srgbClr val="333333"/>
                </a:solidFill>
              </a:rPr>
              <a:t>da je njen doktor u stvari</a:t>
            </a:r>
            <a:r>
              <a:rPr lang="en-AU" altLang="de-DE" sz="2400" dirty="0">
                <a:solidFill>
                  <a:srgbClr val="333333"/>
                </a:solidFill>
              </a:rPr>
              <a:t> </a:t>
            </a:r>
            <a:r>
              <a:rPr lang="hr-HR" altLang="de-DE" sz="2400" dirty="0">
                <a:solidFill>
                  <a:srgbClr val="333333"/>
                </a:solidFill>
              </a:rPr>
              <a:t>njen bivši momak</a:t>
            </a:r>
            <a:r>
              <a:rPr lang="en-AU" altLang="de-DE" sz="2400" dirty="0">
                <a:solidFill>
                  <a:srgbClr val="333333"/>
                </a:solidFill>
              </a:rPr>
              <a:t> </a:t>
            </a:r>
            <a:r>
              <a:rPr lang="hr-HR" altLang="de-DE" sz="2400" dirty="0">
                <a:solidFill>
                  <a:srgbClr val="333333"/>
                </a:solidFill>
              </a:rPr>
              <a:t>koji je prati</a:t>
            </a:r>
            <a:r>
              <a:rPr lang="en-AU" altLang="de-DE" sz="2400" dirty="0">
                <a:solidFill>
                  <a:srgbClr val="333333"/>
                </a:solidFill>
              </a:rPr>
              <a:t> </a:t>
            </a:r>
            <a:r>
              <a:rPr lang="hr-HR" altLang="de-DE" sz="2400" dirty="0">
                <a:solidFill>
                  <a:srgbClr val="333333"/>
                </a:solidFill>
              </a:rPr>
              <a:t>godinama na psihijatriji pod lažnim identitetom</a:t>
            </a:r>
            <a:r>
              <a:rPr lang="en-AU" altLang="de-DE" sz="2400" dirty="0">
                <a:solidFill>
                  <a:srgbClr val="333333"/>
                </a:solidFill>
              </a:rPr>
              <a:t>.</a:t>
            </a:r>
          </a:p>
          <a:p>
            <a:pPr lvl="0" defTabSz="914400" fontAlgn="base">
              <a:lnSpc>
                <a:spcPct val="100000"/>
              </a:lnSpc>
              <a:spcBef>
                <a:spcPts val="1200"/>
              </a:spcBef>
            </a:pPr>
            <a:r>
              <a:rPr lang="hr-HR" altLang="de-DE" sz="2400" dirty="0">
                <a:solidFill>
                  <a:srgbClr val="004992"/>
                </a:solidFill>
              </a:rPr>
              <a:t>Prošlost</a:t>
            </a:r>
            <a:r>
              <a:rPr lang="en-AU" altLang="de-DE" sz="2400" dirty="0">
                <a:solidFill>
                  <a:srgbClr val="004992"/>
                </a:solidFill>
              </a:rPr>
              <a:t>: </a:t>
            </a:r>
            <a:r>
              <a:rPr lang="hr-HR" altLang="de-DE" sz="2400" dirty="0">
                <a:solidFill>
                  <a:srgbClr val="333333"/>
                </a:solidFill>
              </a:rPr>
              <a:t>Obojica potiču iz istog sela</a:t>
            </a:r>
            <a:r>
              <a:rPr lang="en-AU" altLang="de-DE" sz="2400" dirty="0">
                <a:solidFill>
                  <a:srgbClr val="333333"/>
                </a:solidFill>
              </a:rPr>
              <a:t> </a:t>
            </a:r>
            <a:r>
              <a:rPr lang="hr-HR" altLang="de-DE" sz="2400" dirty="0">
                <a:solidFill>
                  <a:srgbClr val="333333"/>
                </a:solidFill>
              </a:rPr>
              <a:t>i dijele</a:t>
            </a:r>
            <a:r>
              <a:rPr lang="en-AU" altLang="de-DE" sz="2400" dirty="0">
                <a:solidFill>
                  <a:srgbClr val="333333"/>
                </a:solidFill>
              </a:rPr>
              <a:t> </a:t>
            </a:r>
            <a:r>
              <a:rPr lang="hr-HR" altLang="de-DE" sz="2400" dirty="0">
                <a:solidFill>
                  <a:srgbClr val="333333"/>
                </a:solidFill>
              </a:rPr>
              <a:t>isto ime</a:t>
            </a:r>
            <a:r>
              <a:rPr lang="en-AU" altLang="de-DE" sz="2400" dirty="0">
                <a:solidFill>
                  <a:srgbClr val="333333"/>
                </a:solidFill>
              </a:rPr>
              <a:t>.</a:t>
            </a:r>
          </a:p>
          <a:p>
            <a:pPr lvl="0" defTabSz="914400" fontAlgn="base">
              <a:lnSpc>
                <a:spcPct val="100000"/>
              </a:lnSpc>
              <a:spcBef>
                <a:spcPts val="1200"/>
              </a:spcBef>
            </a:pPr>
            <a:r>
              <a:rPr lang="hr-HR" altLang="de-DE" sz="2400" dirty="0">
                <a:solidFill>
                  <a:srgbClr val="004992"/>
                </a:solidFill>
              </a:rPr>
              <a:t>Ali</a:t>
            </a:r>
            <a:r>
              <a:rPr lang="en-AU" altLang="de-DE" sz="2400" dirty="0">
                <a:solidFill>
                  <a:srgbClr val="004992"/>
                </a:solidFill>
              </a:rPr>
              <a:t>: </a:t>
            </a:r>
            <a:r>
              <a:rPr lang="hr-HR" altLang="de-DE" sz="2400" dirty="0">
                <a:solidFill>
                  <a:srgbClr val="333333"/>
                </a:solidFill>
              </a:rPr>
              <a:t>Ovo je bila slučajnost</a:t>
            </a:r>
            <a:r>
              <a:rPr lang="en-AU" altLang="de-DE" sz="2400" dirty="0">
                <a:solidFill>
                  <a:srgbClr val="333333"/>
                </a:solidFill>
              </a:rPr>
              <a:t>.</a:t>
            </a:r>
          </a:p>
        </p:txBody>
      </p:sp>
      <p:sp>
        <p:nvSpPr>
          <p:cNvPr id="6" name="Footer Placeholder 5"/>
          <p:cNvSpPr>
            <a:spLocks noGrp="1"/>
          </p:cNvSpPr>
          <p:nvPr>
            <p:ph type="ftr" sz="quarter" idx="11"/>
          </p:nvPr>
        </p:nvSpPr>
        <p:spPr/>
        <p:txBody>
          <a:bodyPr/>
          <a:lstStyle/>
          <a:p>
            <a:pPr>
              <a:defRPr/>
            </a:pPr>
            <a:r>
              <a:rPr lang="de-DE"/>
              <a:t>Metakognitivni Trening 7 – Prerano zaključivanje II</a:t>
            </a:r>
          </a:p>
        </p:txBody>
      </p:sp>
      <p:sp>
        <p:nvSpPr>
          <p:cNvPr id="7" name="Slide Number Placeholder 6"/>
          <p:cNvSpPr>
            <a:spLocks noGrp="1"/>
          </p:cNvSpPr>
          <p:nvPr>
            <p:ph type="sldNum" sz="quarter" idx="12"/>
          </p:nvPr>
        </p:nvSpPr>
        <p:spPr/>
        <p:txBody>
          <a:bodyPr/>
          <a:lstStyle/>
          <a:p>
            <a:fld id="{F2B5BE1C-6A0B-45C2-962B-A52D210FE35B}" type="slidenum">
              <a:rPr lang="de-DE" altLang="de-DE" smtClean="0"/>
              <a:pPr/>
              <a:t>65</a:t>
            </a:fld>
            <a:endParaRPr lang="de-DE" altLang="de-DE"/>
          </a:p>
        </p:txBody>
      </p:sp>
    </p:spTree>
    <p:extLst>
      <p:ext uri="{BB962C8B-B14F-4D97-AF65-F5344CB8AC3E}">
        <p14:creationId xmlns:p14="http://schemas.microsoft.com/office/powerpoint/2010/main" val="56425394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Kako</a:t>
            </a:r>
            <a:r>
              <a:rPr lang="en-US" sz="3600" dirty="0">
                <a:solidFill>
                  <a:srgbClr val="004992"/>
                </a:solidFill>
                <a:latin typeface="+mn-lt"/>
                <a:ea typeface="+mn-ea"/>
                <a:cs typeface="+mn-cs"/>
              </a:rPr>
              <a:t> je </a:t>
            </a:r>
            <a:r>
              <a:rPr lang="en-US" sz="3600" dirty="0" err="1">
                <a:solidFill>
                  <a:srgbClr val="004992"/>
                </a:solidFill>
                <a:latin typeface="+mn-lt"/>
                <a:ea typeface="+mn-ea"/>
                <a:cs typeface="+mn-cs"/>
              </a:rPr>
              <a:t>ovo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povezano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psihozom</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r>
              <a:rPr lang="en-AU" altLang="de-DE" sz="2400" dirty="0">
                <a:solidFill>
                  <a:srgbClr val="333333"/>
                </a:solidFill>
              </a:rPr>
              <a:t>M</a:t>
            </a:r>
            <a:r>
              <a:rPr lang="hr-HR" altLang="de-DE" sz="2400" dirty="0">
                <a:solidFill>
                  <a:srgbClr val="333333"/>
                </a:solidFill>
              </a:rPr>
              <a:t>nogi ljudi</a:t>
            </a:r>
            <a:r>
              <a:rPr lang="en-AU" altLang="de-DE" sz="2400" dirty="0">
                <a:solidFill>
                  <a:srgbClr val="333333"/>
                </a:solidFill>
              </a:rPr>
              <a:t> </a:t>
            </a:r>
            <a:r>
              <a:rPr lang="de-DE" altLang="de-DE" sz="2400" dirty="0">
                <a:solidFill>
                  <a:srgbClr val="333333"/>
                </a:solidFill>
              </a:rPr>
              <a:t>(</a:t>
            </a:r>
            <a:r>
              <a:rPr lang="hr-HR" altLang="de-DE" sz="2400" dirty="0">
                <a:solidFill>
                  <a:srgbClr val="333333"/>
                </a:solidFill>
              </a:rPr>
              <a:t>ali ne svi</a:t>
            </a:r>
            <a:r>
              <a:rPr lang="de-DE" altLang="de-DE" sz="2400" dirty="0">
                <a:solidFill>
                  <a:srgbClr val="333333"/>
                </a:solidFill>
              </a:rPr>
              <a:t>!) </a:t>
            </a:r>
            <a:r>
              <a:rPr lang="hr-HR" altLang="de-DE" sz="2400" dirty="0">
                <a:solidFill>
                  <a:srgbClr val="333333"/>
                </a:solidFill>
              </a:rPr>
              <a:t>sa psihozom imaju sklonost</a:t>
            </a:r>
            <a:r>
              <a:rPr lang="en-AU" altLang="de-DE" sz="2400" dirty="0">
                <a:solidFill>
                  <a:srgbClr val="333333"/>
                </a:solidFill>
              </a:rPr>
              <a:t> </a:t>
            </a:r>
            <a:r>
              <a:rPr lang="hr-HR" altLang="de-DE" sz="2400" dirty="0">
                <a:solidFill>
                  <a:srgbClr val="333333"/>
                </a:solidFill>
              </a:rPr>
              <a:t>da prerano donose zaključke</a:t>
            </a:r>
            <a:r>
              <a:rPr lang="en-AU" altLang="de-DE" sz="2400" dirty="0">
                <a:solidFill>
                  <a:srgbClr val="333333"/>
                </a:solidFill>
              </a:rPr>
              <a:t> </a:t>
            </a:r>
            <a:r>
              <a:rPr lang="hr-HR" altLang="de-DE" sz="2400" dirty="0">
                <a:solidFill>
                  <a:srgbClr val="333333"/>
                </a:solidFill>
              </a:rPr>
              <a:t>i da formiraju ekstremna mišljenja</a:t>
            </a:r>
            <a:r>
              <a:rPr lang="en-AU" altLang="de-DE" sz="2400" dirty="0">
                <a:solidFill>
                  <a:srgbClr val="333333"/>
                </a:solidFill>
              </a:rPr>
              <a:t>. </a:t>
            </a:r>
            <a:r>
              <a:rPr lang="hr-HR" altLang="de-DE" sz="2400" dirty="0">
                <a:solidFill>
                  <a:srgbClr val="333333"/>
                </a:solidFill>
              </a:rPr>
              <a:t>Ovaj način razmišljanja</a:t>
            </a:r>
            <a:r>
              <a:rPr lang="en-AU" altLang="de-DE" sz="2400" dirty="0">
                <a:solidFill>
                  <a:srgbClr val="333333"/>
                </a:solidFill>
              </a:rPr>
              <a:t> </a:t>
            </a:r>
            <a:r>
              <a:rPr lang="hr-HR" altLang="de-DE" sz="2400" dirty="0">
                <a:solidFill>
                  <a:srgbClr val="333333"/>
                </a:solidFill>
              </a:rPr>
              <a:t>se povećava kad je neko pod pritiskom</a:t>
            </a:r>
            <a:r>
              <a:rPr lang="en-AU" altLang="de-DE" sz="2400" dirty="0">
                <a:solidFill>
                  <a:srgbClr val="333333"/>
                </a:solidFill>
              </a:rPr>
              <a:t> </a:t>
            </a:r>
            <a:r>
              <a:rPr lang="hr-HR" altLang="de-DE" sz="2400" dirty="0">
                <a:solidFill>
                  <a:srgbClr val="333333"/>
                </a:solidFill>
              </a:rPr>
              <a:t>i želi</a:t>
            </a:r>
            <a:r>
              <a:rPr lang="en-AU" altLang="de-DE" sz="2400" dirty="0">
                <a:solidFill>
                  <a:srgbClr val="333333"/>
                </a:solidFill>
              </a:rPr>
              <a:t> to </a:t>
            </a:r>
            <a:r>
              <a:rPr lang="hr-HR" altLang="de-DE" sz="2400" dirty="0">
                <a:solidFill>
                  <a:srgbClr val="333333"/>
                </a:solidFill>
              </a:rPr>
              <a:t>izbaciti iz sebe</a:t>
            </a:r>
            <a:r>
              <a:rPr lang="en-AU" altLang="de-DE" sz="2400" dirty="0">
                <a:solidFill>
                  <a:srgbClr val="333333"/>
                </a:solidFill>
              </a:rPr>
              <a:t>.</a:t>
            </a:r>
          </a:p>
          <a:p>
            <a:pPr lvl="0" defTabSz="914400" fontAlgn="base"/>
            <a:r>
              <a:rPr lang="hr-HR" altLang="de-DE" sz="2400" dirty="0">
                <a:solidFill>
                  <a:srgbClr val="004992"/>
                </a:solidFill>
              </a:rPr>
              <a:t>Primjer</a:t>
            </a:r>
            <a:r>
              <a:rPr lang="en-AU" altLang="de-DE" sz="2400" dirty="0">
                <a:solidFill>
                  <a:srgbClr val="004992"/>
                </a:solidFill>
              </a:rPr>
              <a:t>: </a:t>
            </a:r>
            <a:r>
              <a:rPr lang="en-AU" altLang="de-DE" sz="2400" dirty="0">
                <a:solidFill>
                  <a:srgbClr val="333333"/>
                </a:solidFill>
              </a:rPr>
              <a:t>S</a:t>
            </a:r>
            <a:r>
              <a:rPr lang="hr-HR" altLang="de-DE" sz="2400" dirty="0">
                <a:solidFill>
                  <a:srgbClr val="333333"/>
                </a:solidFill>
              </a:rPr>
              <a:t>anja</a:t>
            </a:r>
            <a:r>
              <a:rPr lang="en-AU" altLang="de-DE" sz="2400" dirty="0">
                <a:solidFill>
                  <a:srgbClr val="333333"/>
                </a:solidFill>
              </a:rPr>
              <a:t> </a:t>
            </a:r>
            <a:r>
              <a:rPr lang="hr-HR" altLang="de-DE" sz="2400" dirty="0">
                <a:solidFill>
                  <a:srgbClr val="333333"/>
                </a:solidFill>
              </a:rPr>
              <a:t>izjavljuje</a:t>
            </a:r>
            <a:r>
              <a:rPr lang="en-AU" altLang="de-DE" sz="2400" dirty="0">
                <a:solidFill>
                  <a:srgbClr val="333333"/>
                </a:solidFill>
              </a:rPr>
              <a:t> </a:t>
            </a:r>
            <a:r>
              <a:rPr lang="hr-HR" altLang="de-DE" sz="2400" dirty="0">
                <a:solidFill>
                  <a:srgbClr val="333333"/>
                </a:solidFill>
              </a:rPr>
              <a:t>da je njen doktor u stvari</a:t>
            </a:r>
            <a:r>
              <a:rPr lang="en-AU" altLang="de-DE" sz="2400" dirty="0">
                <a:solidFill>
                  <a:srgbClr val="333333"/>
                </a:solidFill>
              </a:rPr>
              <a:t> </a:t>
            </a:r>
            <a:r>
              <a:rPr lang="hr-HR" altLang="de-DE" sz="2400" dirty="0">
                <a:solidFill>
                  <a:srgbClr val="333333"/>
                </a:solidFill>
              </a:rPr>
              <a:t>njen bivši momak</a:t>
            </a:r>
            <a:r>
              <a:rPr lang="en-AU" altLang="de-DE" sz="2400" dirty="0">
                <a:solidFill>
                  <a:srgbClr val="333333"/>
                </a:solidFill>
              </a:rPr>
              <a:t> </a:t>
            </a:r>
            <a:r>
              <a:rPr lang="hr-HR" altLang="de-DE" sz="2400" dirty="0">
                <a:solidFill>
                  <a:srgbClr val="333333"/>
                </a:solidFill>
              </a:rPr>
              <a:t>koji je prati</a:t>
            </a:r>
            <a:r>
              <a:rPr lang="en-AU" altLang="de-DE" sz="2400" dirty="0">
                <a:solidFill>
                  <a:srgbClr val="333333"/>
                </a:solidFill>
              </a:rPr>
              <a:t> </a:t>
            </a:r>
            <a:r>
              <a:rPr lang="hr-HR" altLang="de-DE" sz="2400" dirty="0">
                <a:solidFill>
                  <a:srgbClr val="333333"/>
                </a:solidFill>
              </a:rPr>
              <a:t>godinama na psihijatriji pod lažnim identitetom</a:t>
            </a:r>
            <a:r>
              <a:rPr lang="en-AU" altLang="de-DE" sz="2400" dirty="0">
                <a:solidFill>
                  <a:srgbClr val="333333"/>
                </a:solidFill>
              </a:rPr>
              <a:t>.</a:t>
            </a:r>
          </a:p>
          <a:p>
            <a:pPr lvl="0" defTabSz="914400" fontAlgn="base">
              <a:lnSpc>
                <a:spcPct val="100000"/>
              </a:lnSpc>
              <a:spcBef>
                <a:spcPts val="1200"/>
              </a:spcBef>
            </a:pPr>
            <a:r>
              <a:rPr lang="hr-HR" altLang="de-DE" sz="2400" dirty="0">
                <a:solidFill>
                  <a:srgbClr val="004992"/>
                </a:solidFill>
              </a:rPr>
              <a:t>Prošlost</a:t>
            </a:r>
            <a:r>
              <a:rPr lang="en-AU" altLang="de-DE" sz="2400" dirty="0">
                <a:solidFill>
                  <a:srgbClr val="004992"/>
                </a:solidFill>
              </a:rPr>
              <a:t>: </a:t>
            </a:r>
            <a:r>
              <a:rPr lang="hr-HR" altLang="de-DE" sz="2400" dirty="0">
                <a:solidFill>
                  <a:srgbClr val="333333"/>
                </a:solidFill>
              </a:rPr>
              <a:t>Obojica potiču iz istog sela</a:t>
            </a:r>
            <a:r>
              <a:rPr lang="en-AU" altLang="de-DE" sz="2400" dirty="0">
                <a:solidFill>
                  <a:srgbClr val="333333"/>
                </a:solidFill>
              </a:rPr>
              <a:t> </a:t>
            </a:r>
            <a:r>
              <a:rPr lang="hr-HR" altLang="de-DE" sz="2400" dirty="0">
                <a:solidFill>
                  <a:srgbClr val="333333"/>
                </a:solidFill>
              </a:rPr>
              <a:t>i dijele</a:t>
            </a:r>
            <a:r>
              <a:rPr lang="en-AU" altLang="de-DE" sz="2400" dirty="0">
                <a:solidFill>
                  <a:srgbClr val="333333"/>
                </a:solidFill>
              </a:rPr>
              <a:t> </a:t>
            </a:r>
            <a:r>
              <a:rPr lang="hr-HR" altLang="de-DE" sz="2400" dirty="0">
                <a:solidFill>
                  <a:srgbClr val="333333"/>
                </a:solidFill>
              </a:rPr>
              <a:t>isto ime</a:t>
            </a:r>
            <a:r>
              <a:rPr lang="en-AU" altLang="de-DE" sz="2400" dirty="0">
                <a:solidFill>
                  <a:srgbClr val="333333"/>
                </a:solidFill>
              </a:rPr>
              <a:t>.</a:t>
            </a:r>
          </a:p>
          <a:p>
            <a:pPr lvl="0" defTabSz="914400" fontAlgn="base">
              <a:lnSpc>
                <a:spcPct val="100000"/>
              </a:lnSpc>
              <a:spcBef>
                <a:spcPts val="1200"/>
              </a:spcBef>
            </a:pPr>
            <a:r>
              <a:rPr lang="hr-HR" altLang="de-DE" sz="2400" dirty="0">
                <a:solidFill>
                  <a:srgbClr val="004992"/>
                </a:solidFill>
              </a:rPr>
              <a:t>Ali</a:t>
            </a:r>
            <a:r>
              <a:rPr lang="en-AU" altLang="de-DE" sz="2400" dirty="0">
                <a:solidFill>
                  <a:srgbClr val="004992"/>
                </a:solidFill>
              </a:rPr>
              <a:t>: </a:t>
            </a:r>
            <a:r>
              <a:rPr lang="hr-HR" altLang="de-DE" sz="2400" dirty="0">
                <a:solidFill>
                  <a:srgbClr val="333333"/>
                </a:solidFill>
              </a:rPr>
              <a:t>Ovo je bila slučajnost</a:t>
            </a:r>
            <a:r>
              <a:rPr lang="en-AU" altLang="de-DE" sz="2400" dirty="0">
                <a:solidFill>
                  <a:srgbClr val="333333"/>
                </a:solidFill>
              </a:rPr>
              <a:t>.</a:t>
            </a:r>
          </a:p>
          <a:p>
            <a:pPr lvl="0" defTabSz="914400" fontAlgn="base"/>
            <a:r>
              <a:rPr lang="hr-HR" altLang="de-DE" sz="2400" dirty="0">
                <a:solidFill>
                  <a:srgbClr val="333333"/>
                </a:solidFill>
              </a:rPr>
              <a:t>Prije nego nekoga ozbiljno optužite</a:t>
            </a:r>
            <a:r>
              <a:rPr lang="en-AU" altLang="de-DE" sz="2400" dirty="0">
                <a:solidFill>
                  <a:srgbClr val="333333"/>
                </a:solidFill>
              </a:rPr>
              <a:t>, </a:t>
            </a:r>
            <a:r>
              <a:rPr lang="hr-HR" altLang="de-DE" sz="2400" dirty="0">
                <a:solidFill>
                  <a:srgbClr val="333333"/>
                </a:solidFill>
              </a:rPr>
              <a:t>trebali biste skupiti informacije</a:t>
            </a:r>
            <a:r>
              <a:rPr lang="en-AU" altLang="de-DE" sz="2400" dirty="0">
                <a:solidFill>
                  <a:srgbClr val="333333"/>
                </a:solidFill>
              </a:rPr>
              <a:t> </a:t>
            </a:r>
            <a:r>
              <a:rPr lang="en-AU" altLang="de-DE" sz="2400" dirty="0" err="1">
                <a:solidFill>
                  <a:srgbClr val="333333"/>
                </a:solidFill>
              </a:rPr>
              <a:t>i</a:t>
            </a:r>
            <a:r>
              <a:rPr lang="hr-HR" altLang="de-DE" sz="2400" dirty="0">
                <a:solidFill>
                  <a:srgbClr val="333333"/>
                </a:solidFill>
              </a:rPr>
              <a:t>z što je moguće više izvora i</a:t>
            </a:r>
            <a:r>
              <a:rPr lang="en-AU" altLang="de-DE" sz="2400" dirty="0">
                <a:solidFill>
                  <a:srgbClr val="333333"/>
                </a:solidFill>
              </a:rPr>
              <a:t> </a:t>
            </a:r>
            <a:r>
              <a:rPr lang="hr-HR" altLang="de-DE" sz="2400" dirty="0">
                <a:solidFill>
                  <a:srgbClr val="333333"/>
                </a:solidFill>
              </a:rPr>
              <a:t>trebali biste razmotriti različita</a:t>
            </a:r>
            <a:r>
              <a:rPr lang="en-AU" altLang="de-DE" sz="2400" dirty="0">
                <a:solidFill>
                  <a:srgbClr val="333333"/>
                </a:solidFill>
              </a:rPr>
              <a:t> </a:t>
            </a:r>
            <a:r>
              <a:rPr lang="hr-HR" altLang="de-DE" sz="2400" dirty="0">
                <a:solidFill>
                  <a:srgbClr val="333333"/>
                </a:solidFill>
              </a:rPr>
              <a:t>objašnjenja sa osobama u koje imate povjerenja</a:t>
            </a:r>
            <a:r>
              <a:rPr lang="en-AU"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Metakognitivni Trening 7 – Prerano zaključivanje II</a:t>
            </a:r>
          </a:p>
        </p:txBody>
      </p:sp>
      <p:sp>
        <p:nvSpPr>
          <p:cNvPr id="7" name="Slide Number Placeholder 6"/>
          <p:cNvSpPr>
            <a:spLocks noGrp="1"/>
          </p:cNvSpPr>
          <p:nvPr>
            <p:ph type="sldNum" sz="quarter" idx="12"/>
          </p:nvPr>
        </p:nvSpPr>
        <p:spPr/>
        <p:txBody>
          <a:bodyPr/>
          <a:lstStyle/>
          <a:p>
            <a:fld id="{F2B5BE1C-6A0B-45C2-962B-A52D210FE35B}" type="slidenum">
              <a:rPr lang="de-DE" altLang="de-DE" smtClean="0"/>
              <a:pPr/>
              <a:t>66</a:t>
            </a:fld>
            <a:endParaRPr lang="de-DE" altLang="de-DE"/>
          </a:p>
        </p:txBody>
      </p:sp>
    </p:spTree>
    <p:extLst>
      <p:ext uri="{BB962C8B-B14F-4D97-AF65-F5344CB8AC3E}">
        <p14:creationId xmlns:p14="http://schemas.microsoft.com/office/powerpoint/2010/main" val="327250457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Hvala</a:t>
            </a:r>
            <a:r>
              <a:rPr lang="en-US" altLang="ko-KR" sz="3600" dirty="0">
                <a:latin typeface="+mn-lt"/>
                <a:ea typeface="+mn-ea"/>
                <a:cs typeface="+mn-cs"/>
              </a:rPr>
              <a:t> </a:t>
            </a:r>
            <a:r>
              <a:rPr lang="en-US" altLang="ko-KR" sz="3600" dirty="0" err="1">
                <a:latin typeface="+mn-lt"/>
                <a:ea typeface="+mn-ea"/>
                <a:cs typeface="+mn-cs"/>
              </a:rPr>
              <a:t>Vam</a:t>
            </a:r>
            <a:r>
              <a:rPr lang="en-US" altLang="ko-KR" sz="3600" dirty="0">
                <a:latin typeface="+mn-lt"/>
                <a:ea typeface="+mn-ea"/>
                <a:cs typeface="+mn-cs"/>
              </a:rPr>
              <a:t> </a:t>
            </a:r>
            <a:r>
              <a:rPr lang="en-US" altLang="ko-KR" sz="3600" dirty="0" err="1">
                <a:latin typeface="+mn-lt"/>
                <a:ea typeface="+mn-ea"/>
                <a:cs typeface="+mn-cs"/>
              </a:rPr>
              <a:t>na</a:t>
            </a:r>
            <a:r>
              <a:rPr lang="en-US" altLang="ko-KR" sz="3600" dirty="0">
                <a:latin typeface="+mn-lt"/>
                <a:ea typeface="+mn-ea"/>
                <a:cs typeface="+mn-cs"/>
              </a:rPr>
              <a:t> </a:t>
            </a:r>
            <a:r>
              <a:rPr lang="en-US" altLang="ko-KR" sz="3600" dirty="0" err="1">
                <a:latin typeface="+mn-lt"/>
                <a:ea typeface="+mn-ea"/>
                <a:cs typeface="+mn-cs"/>
              </a:rPr>
              <a:t>pažnji</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err="1">
                <a:solidFill>
                  <a:srgbClr val="004992"/>
                </a:solidFill>
              </a:rPr>
              <a:t>za</a:t>
            </a:r>
            <a:r>
              <a:rPr lang="en-US" altLang="ko-KR" i="1" dirty="0">
                <a:solidFill>
                  <a:srgbClr val="004992"/>
                </a:solidFill>
              </a:rPr>
              <a:t> </a:t>
            </a:r>
            <a:r>
              <a:rPr lang="en-US" altLang="ko-KR" i="1" dirty="0" err="1">
                <a:solidFill>
                  <a:srgbClr val="004992"/>
                </a:solidFill>
              </a:rPr>
              <a:t>trenere</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en-US" altLang="ko-KR" dirty="0" err="1">
                <a:solidFill>
                  <a:srgbClr val="004992"/>
                </a:solidFill>
              </a:rPr>
              <a:t>Podijelite</a:t>
            </a:r>
            <a:r>
              <a:rPr lang="en-US" altLang="ko-KR" dirty="0">
                <a:solidFill>
                  <a:srgbClr val="004992"/>
                </a:solidFill>
              </a:rPr>
              <a:t> </a:t>
            </a:r>
            <a:r>
              <a:rPr lang="en-US" altLang="ko-KR" dirty="0" err="1">
                <a:solidFill>
                  <a:srgbClr val="004992"/>
                </a:solidFill>
              </a:rPr>
              <a:t>radne</a:t>
            </a:r>
            <a:r>
              <a:rPr lang="en-US" altLang="ko-KR" dirty="0">
                <a:solidFill>
                  <a:srgbClr val="004992"/>
                </a:solidFill>
              </a:rPr>
              <a:t> </a:t>
            </a:r>
            <a:r>
              <a:rPr lang="en-US" altLang="ko-KR" dirty="0" err="1">
                <a:solidFill>
                  <a:srgbClr val="004992"/>
                </a:solidFill>
              </a:rPr>
              <a:t>listove</a:t>
            </a:r>
            <a:r>
              <a:rPr lang="en-US" altLang="ko-KR" dirty="0">
                <a:solidFill>
                  <a:srgbClr val="004992"/>
                </a:solidFill>
              </a:rPr>
              <a:t>. </a:t>
            </a:r>
            <a:r>
              <a:rPr lang="en-US" altLang="ko-KR" dirty="0" err="1">
                <a:solidFill>
                  <a:srgbClr val="004992"/>
                </a:solidFill>
              </a:rPr>
              <a:t>Predstavite</a:t>
            </a:r>
            <a:r>
              <a:rPr lang="en-US" altLang="ko-KR" dirty="0">
                <a:solidFill>
                  <a:srgbClr val="004992"/>
                </a:solidFill>
              </a:rPr>
              <a:t> </a:t>
            </a:r>
            <a:r>
              <a:rPr lang="en-US" altLang="ko-KR" dirty="0" err="1">
                <a:solidFill>
                  <a:srgbClr val="004992"/>
                </a:solidFill>
              </a:rPr>
              <a:t>našu</a:t>
            </a:r>
            <a:r>
              <a:rPr lang="en-US" altLang="ko-KR" dirty="0">
                <a:solidFill>
                  <a:srgbClr val="004992"/>
                </a:solidFill>
              </a:rPr>
              <a:t> </a:t>
            </a:r>
            <a:r>
              <a:rPr lang="en-US" altLang="ko-KR" dirty="0" err="1">
                <a:solidFill>
                  <a:srgbClr val="004992"/>
                </a:solidFill>
              </a:rPr>
              <a:t>aplikaciju</a:t>
            </a:r>
            <a:r>
              <a:rPr lang="en-US" altLang="ko-KR" dirty="0">
                <a:solidFill>
                  <a:srgbClr val="004992"/>
                </a:solidFill>
              </a:rPr>
              <a:t> COGITO (</a:t>
            </a:r>
            <a:r>
              <a:rPr lang="en-US" altLang="ko-KR" dirty="0" err="1">
                <a:solidFill>
                  <a:srgbClr val="004992"/>
                </a:solidFill>
              </a:rPr>
              <a:t>preuzmite</a:t>
            </a:r>
            <a:r>
              <a:rPr lang="en-US" altLang="ko-KR" dirty="0">
                <a:solidFill>
                  <a:srgbClr val="004992"/>
                </a:solidFill>
              </a:rPr>
              <a:t> </a:t>
            </a:r>
            <a:r>
              <a:rPr lang="en-US" altLang="ko-KR" dirty="0" err="1">
                <a:solidFill>
                  <a:srgbClr val="004992"/>
                </a:solidFill>
              </a:rPr>
              <a:t>besplatno</a:t>
            </a:r>
            <a:r>
              <a:rPr lang="en-US" altLang="ko-KR" dirty="0">
                <a:solidFill>
                  <a:srgbClr val="004992"/>
                </a:solidFill>
              </a:rPr>
              <a:t>).</a:t>
            </a: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b="0" spc="-10" dirty="0">
                <a:solidFill>
                  <a:srgbClr val="333333"/>
                </a:solidFill>
                <a:latin typeface="+mn-lt"/>
                <a:cs typeface="+mn-cs"/>
              </a:rPr>
              <a:t>www.uke.de/mct_app</a:t>
            </a:r>
            <a:endParaRPr lang="de-DE" b="0" dirty="0">
              <a:solidFill>
                <a:srgbClr val="333333"/>
              </a:solidFill>
              <a:latin typeface="+mn-lt"/>
              <a:cs typeface="+mn-cs"/>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
        <p:nvSpPr>
          <p:cNvPr id="7" name="Footer Placeholder 6"/>
          <p:cNvSpPr>
            <a:spLocks noGrp="1"/>
          </p:cNvSpPr>
          <p:nvPr>
            <p:ph type="ftr" sz="quarter" idx="11"/>
          </p:nvPr>
        </p:nvSpPr>
        <p:spPr/>
        <p:txBody>
          <a:bodyPr/>
          <a:lstStyle/>
          <a:p>
            <a:pPr>
              <a:defRPr/>
            </a:pPr>
            <a:r>
              <a:rPr lang="de-DE"/>
              <a:t>Metakognitivni Trening 7 – Prerano zaključivanje II</a:t>
            </a:r>
          </a:p>
        </p:txBody>
      </p:sp>
      <p:sp>
        <p:nvSpPr>
          <p:cNvPr id="8" name="Slide Number Placeholder 7"/>
          <p:cNvSpPr>
            <a:spLocks noGrp="1"/>
          </p:cNvSpPr>
          <p:nvPr>
            <p:ph type="sldNum" sz="quarter" idx="12"/>
          </p:nvPr>
        </p:nvSpPr>
        <p:spPr/>
        <p:txBody>
          <a:bodyPr/>
          <a:lstStyle/>
          <a:p>
            <a:fld id="{F2B5BE1C-6A0B-45C2-962B-A52D210FE35B}" type="slidenum">
              <a:rPr lang="de-DE" altLang="de-DE" smtClean="0"/>
              <a:pPr/>
              <a:t>67</a:t>
            </a:fld>
            <a:endParaRPr lang="de-DE" altLang="de-DE"/>
          </a:p>
        </p:txBody>
      </p:sp>
    </p:spTree>
    <p:extLst>
      <p:ext uri="{BB962C8B-B14F-4D97-AF65-F5344CB8AC3E}">
        <p14:creationId xmlns:p14="http://schemas.microsoft.com/office/powerpoint/2010/main" val="130156096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2719971534"/>
              </p:ext>
            </p:extLst>
          </p:nvPr>
        </p:nvGraphicFramePr>
        <p:xfrm>
          <a:off x="408954" y="2011680"/>
          <a:ext cx="11375999" cy="170381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Oiseau ‘3’</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LUCKY STRIKE</a:t>
                      </a:r>
                      <a:endPar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Lucky Strike cigarette box/ Zigarettenschachtel</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gridSpan="5">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All reproduced paintings are in the public domain because their copyright has expired (all artists died more than 70years ago).</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Alle abgebildeten Kunstwerke sind </a:t>
                      </a: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gemeinfrei (“public domain”), </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da die Schutzfrist des Urheberrechts unseres Wissens abgelaufen </a:t>
                      </a: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ist (“public domain”; </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alle Künstler verstarben vor mindestens 70 Jahren). Alle Reproduktionen gelten ebenfalls als gemeinfrei.</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5" name="Footer Placeholder 4"/>
          <p:cNvSpPr>
            <a:spLocks noGrp="1"/>
          </p:cNvSpPr>
          <p:nvPr>
            <p:ph type="ftr" sz="quarter" idx="11"/>
          </p:nvPr>
        </p:nvSpPr>
        <p:spPr/>
        <p:txBody>
          <a:bodyPr/>
          <a:lstStyle/>
          <a:p>
            <a:pPr>
              <a:defRPr/>
            </a:pPr>
            <a:r>
              <a:rPr lang="de-DE"/>
              <a:t>Metakognitivni Trening 7 – Prerano zaključivanje II</a:t>
            </a:r>
          </a:p>
        </p:txBody>
      </p:sp>
      <p:sp>
        <p:nvSpPr>
          <p:cNvPr id="7" name="Slide Number Placeholder 6"/>
          <p:cNvSpPr>
            <a:spLocks noGrp="1"/>
          </p:cNvSpPr>
          <p:nvPr>
            <p:ph type="sldNum" sz="quarter" idx="12"/>
          </p:nvPr>
        </p:nvSpPr>
        <p:spPr/>
        <p:txBody>
          <a:bodyPr/>
          <a:lstStyle/>
          <a:p>
            <a:fld id="{7C34E892-478F-4B32-937B-13641FB9A3DB}" type="slidenum">
              <a:rPr lang="de-DE" altLang="de-DE" smtClean="0"/>
              <a:pPr/>
              <a:t>68</a:t>
            </a:fld>
            <a:endParaRPr lang="de-DE" altLang="de-DE"/>
          </a:p>
        </p:txBody>
      </p:sp>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mn-lt"/>
                <a:cs typeface="+mn-cs"/>
              </a:rPr>
              <a:t>A full list can be obtained via </a:t>
            </a:r>
            <a:r>
              <a:rPr lang="de-DE" altLang="de-DE" sz="1200" b="0" u="sng" dirty="0">
                <a:solidFill>
                  <a:srgbClr val="333333"/>
                </a:solidFill>
                <a:latin typeface="+mn-lt"/>
                <a:cs typeface="+mn-cs"/>
              </a:rPr>
              <a:t>www.uke.de/mct</a:t>
            </a:r>
            <a:r>
              <a:rPr lang="de-DE" altLang="de-DE" sz="1200" b="0" dirty="0">
                <a:solidFill>
                  <a:srgbClr val="333333"/>
                </a:solidFill>
                <a:latin typeface="+mn-lt"/>
                <a:cs typeface="+mn-cs"/>
              </a:rPr>
              <a:t>. </a:t>
            </a:r>
            <a:r>
              <a:rPr lang="en-GB" altLang="de-DE" sz="1200" b="0" dirty="0">
                <a:solidFill>
                  <a:srgbClr val="333333"/>
                </a:solidFill>
                <a:latin typeface="+mn-lt"/>
                <a:cs typeface="+mn-cs"/>
              </a:rPr>
              <a:t>If we have involuntarily breached copyright, please</a:t>
            </a:r>
            <a:r>
              <a:rPr lang="de-DE" altLang="de-DE" sz="1200" b="0" dirty="0">
                <a:solidFill>
                  <a:srgbClr val="333333"/>
                </a:solidFill>
                <a:latin typeface="+mn-lt"/>
                <a:cs typeface="+mn-cs"/>
              </a:rPr>
              <a:t> accept our apologies. In this case, we kindly ask creators for their</a:t>
            </a:r>
            <a:r>
              <a:rPr lang="en-GB" altLang="de-DE" sz="1200" b="0" dirty="0">
                <a:solidFill>
                  <a:srgbClr val="333333"/>
                </a:solidFill>
                <a:latin typeface="+mn-lt"/>
                <a:cs typeface="+mn-cs"/>
              </a:rPr>
              <a:t> permission to use their work under </a:t>
            </a:r>
            <a:r>
              <a:rPr lang="en-GB" altLang="de-DE" sz="1200" b="0">
                <a:solidFill>
                  <a:srgbClr val="333333"/>
                </a:solidFill>
                <a:latin typeface="+mn-lt"/>
                <a:cs typeface="+mn-cs"/>
              </a:rPr>
              <a:t>the “fair use” </a:t>
            </a:r>
            <a:r>
              <a:rPr lang="en-GB" altLang="de-DE" sz="1200" b="0" dirty="0">
                <a:solidFill>
                  <a:srgbClr val="333333"/>
                </a:solidFill>
                <a:latin typeface="+mn-lt"/>
                <a:cs typeface="+mn-cs"/>
              </a:rPr>
              <a:t>policy.</a:t>
            </a:r>
            <a:br>
              <a:rPr lang="de-DE" altLang="de-DE" sz="1200" b="0" dirty="0">
                <a:solidFill>
                  <a:srgbClr val="333333"/>
                </a:solidFill>
                <a:latin typeface="+mn-lt"/>
                <a:cs typeface="+mn-cs"/>
              </a:rPr>
            </a:br>
            <a:r>
              <a:rPr lang="de-DE" altLang="de-DE" sz="1200" b="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mn-lt"/>
                <a:cs typeface="+mn-cs"/>
              </a:rPr>
              <a:t>www.uke.de/mkt</a:t>
            </a:r>
            <a:r>
              <a:rPr lang="de-DE" altLang="de-DE" sz="1200" b="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Prebrzo zaključivanje “u akciji”</a:t>
            </a:r>
            <a:br>
              <a:rPr lang="en-US" sz="3600">
                <a:solidFill>
                  <a:srgbClr val="004992"/>
                </a:solidFill>
                <a:latin typeface="+mn-lt"/>
                <a:ea typeface="+mn-ea"/>
                <a:cs typeface="+mn-cs"/>
              </a:rPr>
            </a:br>
            <a:r>
              <a:rPr lang="en-US">
                <a:solidFill>
                  <a:srgbClr val="004992"/>
                </a:solidFill>
                <a:latin typeface="+mn-lt"/>
                <a:ea typeface="+mn-ea"/>
                <a:cs typeface="+mn-cs"/>
              </a:rPr>
              <a:t>- Urbane legende -</a:t>
            </a:r>
          </a:p>
        </p:txBody>
      </p:sp>
      <p:graphicFrame>
        <p:nvGraphicFramePr>
          <p:cNvPr id="8" name="Group 45"/>
          <p:cNvGraphicFramePr>
            <a:graphicFrameLocks noGrp="1"/>
          </p:cNvGraphicFramePr>
          <p:nvPr>
            <p:extLst>
              <p:ext uri="{D42A27DB-BD31-4B8C-83A1-F6EECF244321}">
                <p14:modId xmlns:p14="http://schemas.microsoft.com/office/powerpoint/2010/main" val="3803299545"/>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Teoretičari zavjere</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“Dokaz”</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a:ln>
                            <a:noFill/>
                          </a:ln>
                          <a:solidFill>
                            <a:srgbClr val="333333"/>
                          </a:solidFill>
                          <a:effectLst/>
                          <a:latin typeface="Calibri Light"/>
                        </a:rPr>
                        <a:t>Navodno slijetanje na Mjesec 1969 se nikad nije desilo i ustvari se radilo o prevari.</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2000" b="0" i="0" u="none">
                          <a:solidFill>
                            <a:srgbClr val="333333"/>
                          </a:solidFill>
                          <a:latin typeface="Calibri Light"/>
                        </a:rPr>
                        <a:t>Argumenti za?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69</a:t>
            </a:fld>
            <a:endParaRPr lang="de-DE" altLang="de-DE"/>
          </a:p>
        </p:txBody>
      </p:sp>
    </p:spTree>
    <p:extLst>
      <p:ext uri="{BB962C8B-B14F-4D97-AF65-F5344CB8AC3E}">
        <p14:creationId xmlns:p14="http://schemas.microsoft.com/office/powerpoint/2010/main" val="250348181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Prebrzo zaključivanje “u akciji”</a:t>
            </a:r>
            <a:br>
              <a:rPr lang="en-US" sz="3600">
                <a:solidFill>
                  <a:srgbClr val="004992"/>
                </a:solidFill>
                <a:latin typeface="+mn-lt"/>
                <a:ea typeface="+mn-ea"/>
                <a:cs typeface="+mn-cs"/>
              </a:rPr>
            </a:br>
            <a:r>
              <a:rPr lang="en-US">
                <a:solidFill>
                  <a:srgbClr val="004992"/>
                </a:solidFill>
                <a:latin typeface="+mn-lt"/>
                <a:ea typeface="+mn-ea"/>
                <a:cs typeface="+mn-cs"/>
              </a:rPr>
              <a:t>- Urbane legende -</a:t>
            </a:r>
          </a:p>
        </p:txBody>
      </p:sp>
      <p:graphicFrame>
        <p:nvGraphicFramePr>
          <p:cNvPr id="8" name="Group 45"/>
          <p:cNvGraphicFramePr>
            <a:graphicFrameLocks noGrp="1"/>
          </p:cNvGraphicFramePr>
          <p:nvPr>
            <p:extLst>
              <p:ext uri="{D42A27DB-BD31-4B8C-83A1-F6EECF244321}">
                <p14:modId xmlns:p14="http://schemas.microsoft.com/office/powerpoint/2010/main" val="4233440433"/>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Teoretičari zavjere</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“Dokaz”</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a:ln>
                            <a:noFill/>
                          </a:ln>
                          <a:solidFill>
                            <a:srgbClr val="333333"/>
                          </a:solidFill>
                          <a:effectLst/>
                          <a:latin typeface="Calibri Light"/>
                        </a:rPr>
                        <a:t>Navodno slijetanje na Mjesec 1969 se nikad nije desilo i ustvari se radilo o prevari.</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2000" b="0" i="0" u="none" dirty="0" err="1">
                          <a:solidFill>
                            <a:srgbClr val="333333"/>
                          </a:solidFill>
                          <a:latin typeface="Calibri Light"/>
                        </a:rPr>
                        <a:t>Navodni</a:t>
                      </a:r>
                      <a:r>
                        <a:rPr lang="en-US" sz="2000" b="0" i="0" u="none" dirty="0">
                          <a:solidFill>
                            <a:srgbClr val="333333"/>
                          </a:solidFill>
                          <a:latin typeface="Calibri Light"/>
                        </a:rPr>
                        <a:t> </a:t>
                      </a:r>
                      <a:r>
                        <a:rPr lang="en-US" sz="2000" b="0" i="0" u="none" dirty="0" err="1">
                          <a:solidFill>
                            <a:srgbClr val="333333"/>
                          </a:solidFill>
                          <a:latin typeface="Calibri Light"/>
                        </a:rPr>
                        <a:t>motivi</a:t>
                      </a:r>
                      <a:r>
                        <a:rPr lang="en-US" sz="2000" b="0" i="0" u="none" dirty="0">
                          <a:solidFill>
                            <a:srgbClr val="333333"/>
                          </a:solidFill>
                          <a:latin typeface="Calibri Light"/>
                        </a:rPr>
                        <a:t> od </a:t>
                      </a:r>
                      <a:r>
                        <a:rPr lang="en-US" sz="2000" b="0" i="0" u="none" dirty="0" err="1">
                          <a:solidFill>
                            <a:srgbClr val="333333"/>
                          </a:solidFill>
                          <a:latin typeface="Calibri Light"/>
                        </a:rPr>
                        <a:t>strane</a:t>
                      </a:r>
                      <a:r>
                        <a:rPr lang="en-US" sz="2000" b="0" i="0" u="none" dirty="0">
                          <a:solidFill>
                            <a:srgbClr val="333333"/>
                          </a:solidFill>
                          <a:latin typeface="Calibri Light"/>
                        </a:rPr>
                        <a:t> USA:</a:t>
                      </a:r>
                    </a:p>
                    <a:p>
                      <a:pPr marL="342900" indent="-342900">
                        <a:lnSpc>
                          <a:spcPct val="100000"/>
                        </a:lnSpc>
                        <a:spcBef>
                          <a:spcPts val="1200"/>
                        </a:spcBef>
                        <a:buFont typeface="+mj-lt"/>
                        <a:buAutoNum type="arabicPeriod"/>
                      </a:pPr>
                      <a:r>
                        <a:rPr lang="en-US" sz="2000" b="0" i="0" u="none">
                          <a:solidFill>
                            <a:srgbClr val="333333"/>
                          </a:solidFill>
                          <a:latin typeface="Calibri Light"/>
                        </a:rPr>
                        <a:t>“Tehnološka pobjeda” </a:t>
                      </a:r>
                      <a:r>
                        <a:rPr lang="en-US" sz="2000" b="0" i="0" u="none" dirty="0">
                          <a:solidFill>
                            <a:srgbClr val="333333"/>
                          </a:solidFill>
                          <a:latin typeface="Calibri Light"/>
                        </a:rPr>
                        <a:t>u </a:t>
                      </a:r>
                      <a:r>
                        <a:rPr lang="en-US" sz="2000" b="0" i="0" u="none" dirty="0" err="1">
                          <a:solidFill>
                            <a:srgbClr val="333333"/>
                          </a:solidFill>
                          <a:latin typeface="Calibri Light"/>
                        </a:rPr>
                        <a:t>svemirskom</a:t>
                      </a:r>
                      <a:r>
                        <a:rPr lang="en-US" sz="2000" b="0" i="0" u="none" dirty="0">
                          <a:solidFill>
                            <a:srgbClr val="333333"/>
                          </a:solidFill>
                          <a:latin typeface="Calibri Light"/>
                        </a:rPr>
                        <a:t> </a:t>
                      </a:r>
                      <a:r>
                        <a:rPr lang="en-US" sz="2000" b="0" i="0" u="none" dirty="0" err="1">
                          <a:solidFill>
                            <a:srgbClr val="333333"/>
                          </a:solidFill>
                          <a:latin typeface="Calibri Light"/>
                        </a:rPr>
                        <a:t>putovanju</a:t>
                      </a:r>
                      <a:r>
                        <a:rPr lang="en-US" sz="2000" b="0" i="0" u="none" dirty="0">
                          <a:solidFill>
                            <a:srgbClr val="333333"/>
                          </a:solidFill>
                          <a:latin typeface="Calibri Light"/>
                        </a:rPr>
                        <a:t> u </a:t>
                      </a:r>
                      <a:r>
                        <a:rPr lang="en-US" sz="2000" b="0" i="0" u="none" dirty="0" err="1">
                          <a:solidFill>
                            <a:srgbClr val="333333"/>
                          </a:solidFill>
                          <a:latin typeface="Calibri Light"/>
                        </a:rPr>
                        <a:t>konkurenciji</a:t>
                      </a:r>
                      <a:r>
                        <a:rPr lang="en-US" sz="2000" b="0" i="0" u="none" dirty="0">
                          <a:solidFill>
                            <a:srgbClr val="333333"/>
                          </a:solidFill>
                          <a:latin typeface="Calibri Light"/>
                        </a:rPr>
                        <a:t> </a:t>
                      </a:r>
                      <a:r>
                        <a:rPr lang="en-US" sz="2000" b="0" i="0" u="none" dirty="0" err="1">
                          <a:solidFill>
                            <a:srgbClr val="333333"/>
                          </a:solidFill>
                          <a:latin typeface="Calibri Light"/>
                        </a:rPr>
                        <a:t>sa</a:t>
                      </a:r>
                      <a:r>
                        <a:rPr lang="en-US" sz="2000" b="0" i="0" u="none" dirty="0">
                          <a:solidFill>
                            <a:srgbClr val="333333"/>
                          </a:solidFill>
                          <a:latin typeface="Calibri Light"/>
                        </a:rPr>
                        <a:t> </a:t>
                      </a:r>
                      <a:r>
                        <a:rPr lang="en-US" sz="2000" b="0" i="0" u="none" dirty="0" err="1">
                          <a:solidFill>
                            <a:srgbClr val="333333"/>
                          </a:solidFill>
                          <a:latin typeface="Calibri Light"/>
                        </a:rPr>
                        <a:t>Sovjetskim</a:t>
                      </a:r>
                      <a:r>
                        <a:rPr lang="en-US" sz="2000" b="0" i="0" u="none" dirty="0">
                          <a:solidFill>
                            <a:srgbClr val="333333"/>
                          </a:solidFill>
                          <a:latin typeface="Calibri Light"/>
                        </a:rPr>
                        <a:t> </a:t>
                      </a:r>
                      <a:r>
                        <a:rPr lang="en-US" sz="2000" b="0" i="0" u="none" dirty="0" err="1">
                          <a:solidFill>
                            <a:srgbClr val="333333"/>
                          </a:solidFill>
                          <a:latin typeface="Calibri Light"/>
                        </a:rPr>
                        <a:t>Savezom</a:t>
                      </a:r>
                      <a:r>
                        <a:rPr lang="en-US" sz="2000" b="0" i="0" u="none" dirty="0">
                          <a:solidFill>
                            <a:srgbClr val="333333"/>
                          </a:solidFill>
                          <a:latin typeface="Calibri Light"/>
                        </a:rPr>
                        <a:t>, </a:t>
                      </a:r>
                      <a:r>
                        <a:rPr lang="en-US" sz="2000" b="0" i="0" u="none" dirty="0" err="1">
                          <a:solidFill>
                            <a:srgbClr val="333333"/>
                          </a:solidFill>
                          <a:latin typeface="Calibri Light"/>
                        </a:rPr>
                        <a:t>koji</a:t>
                      </a:r>
                      <a:r>
                        <a:rPr lang="en-US" sz="2000" b="0" i="0" u="none" dirty="0">
                          <a:solidFill>
                            <a:srgbClr val="333333"/>
                          </a:solidFill>
                          <a:latin typeface="Calibri Light"/>
                        </a:rPr>
                        <a:t> je </a:t>
                      </a:r>
                      <a:r>
                        <a:rPr lang="en-US" sz="2000" b="0" i="0" u="none" dirty="0" err="1">
                          <a:solidFill>
                            <a:srgbClr val="333333"/>
                          </a:solidFill>
                          <a:latin typeface="Calibri Light"/>
                        </a:rPr>
                        <a:t>ranije</a:t>
                      </a:r>
                      <a:r>
                        <a:rPr lang="en-US" sz="2000" b="0" i="0" u="none" dirty="0">
                          <a:solidFill>
                            <a:srgbClr val="333333"/>
                          </a:solidFill>
                          <a:latin typeface="Calibri Light"/>
                        </a:rPr>
                        <a:t> </a:t>
                      </a:r>
                      <a:r>
                        <a:rPr lang="en-US" sz="2000" b="0" i="0" u="none" dirty="0" err="1">
                          <a:solidFill>
                            <a:srgbClr val="333333"/>
                          </a:solidFill>
                          <a:latin typeface="Calibri Light"/>
                        </a:rPr>
                        <a:t>uspiješno</a:t>
                      </a:r>
                      <a:r>
                        <a:rPr lang="en-US" sz="2000" b="0" i="0" u="none" dirty="0">
                          <a:solidFill>
                            <a:srgbClr val="333333"/>
                          </a:solidFill>
                          <a:latin typeface="Calibri Light"/>
                        </a:rPr>
                        <a:t> </a:t>
                      </a:r>
                      <a:r>
                        <a:rPr lang="en-US" sz="2000" b="0" i="0" u="none" dirty="0" err="1">
                          <a:solidFill>
                            <a:srgbClr val="333333"/>
                          </a:solidFill>
                          <a:latin typeface="Calibri Light"/>
                        </a:rPr>
                        <a:t>lansirao</a:t>
                      </a:r>
                      <a:r>
                        <a:rPr lang="en-US" sz="2000" b="0" i="0" u="none" dirty="0">
                          <a:solidFill>
                            <a:srgbClr val="333333"/>
                          </a:solidFill>
                          <a:latin typeface="Calibri Light"/>
                        </a:rPr>
                        <a:t> </a:t>
                      </a:r>
                      <a:r>
                        <a:rPr lang="en-US" sz="2000" b="0" i="0" u="none" dirty="0" err="1">
                          <a:solidFill>
                            <a:srgbClr val="333333"/>
                          </a:solidFill>
                          <a:latin typeface="Calibri Light"/>
                        </a:rPr>
                        <a:t>satelit</a:t>
                      </a:r>
                      <a:r>
                        <a:rPr lang="en-US" sz="2000" b="0" i="0" u="none" dirty="0">
                          <a:solidFill>
                            <a:srgbClr val="333333"/>
                          </a:solidFill>
                          <a:latin typeface="Calibri Light"/>
                        </a:rPr>
                        <a:t> </a:t>
                      </a:r>
                    </a:p>
                    <a:p>
                      <a:pPr marL="342900" indent="-342900">
                        <a:lnSpc>
                          <a:spcPct val="100000"/>
                        </a:lnSpc>
                        <a:spcBef>
                          <a:spcPts val="1200"/>
                        </a:spcBef>
                        <a:buFont typeface="+mj-lt"/>
                        <a:buAutoNum type="arabicPeriod"/>
                      </a:pPr>
                      <a:r>
                        <a:rPr lang="en-US" sz="2000" b="0" i="0" u="none" dirty="0" err="1">
                          <a:solidFill>
                            <a:srgbClr val="333333"/>
                          </a:solidFill>
                          <a:latin typeface="Calibri Light"/>
                        </a:rPr>
                        <a:t>Odvlačenje</a:t>
                      </a:r>
                      <a:r>
                        <a:rPr lang="en-US" sz="2000" b="0" i="0" u="none" dirty="0">
                          <a:solidFill>
                            <a:srgbClr val="333333"/>
                          </a:solidFill>
                          <a:latin typeface="Calibri Light"/>
                        </a:rPr>
                        <a:t> </a:t>
                      </a:r>
                      <a:r>
                        <a:rPr lang="en-US" sz="2000" b="0" i="0" u="none" dirty="0" err="1">
                          <a:solidFill>
                            <a:srgbClr val="333333"/>
                          </a:solidFill>
                          <a:latin typeface="Calibri Light"/>
                        </a:rPr>
                        <a:t>pažnje</a:t>
                      </a:r>
                      <a:r>
                        <a:rPr lang="en-US" sz="2000" b="0" i="0" u="none" dirty="0">
                          <a:solidFill>
                            <a:srgbClr val="333333"/>
                          </a:solidFill>
                          <a:latin typeface="Calibri Light"/>
                        </a:rPr>
                        <a:t> </a:t>
                      </a:r>
                      <a:r>
                        <a:rPr lang="en-US" sz="2000" b="0" i="0" u="none" dirty="0" err="1">
                          <a:solidFill>
                            <a:srgbClr val="333333"/>
                          </a:solidFill>
                          <a:latin typeface="Calibri Light"/>
                        </a:rPr>
                        <a:t>sa</a:t>
                      </a:r>
                      <a:r>
                        <a:rPr lang="en-US" sz="2000" b="0" i="0" u="none" dirty="0">
                          <a:solidFill>
                            <a:srgbClr val="333333"/>
                          </a:solidFill>
                          <a:latin typeface="Calibri Light"/>
                        </a:rPr>
                        <a:t> </a:t>
                      </a:r>
                      <a:r>
                        <a:rPr lang="en-US" sz="2000" b="0" i="0" u="none" dirty="0" err="1">
                          <a:solidFill>
                            <a:srgbClr val="333333"/>
                          </a:solidFill>
                          <a:latin typeface="Calibri Light"/>
                        </a:rPr>
                        <a:t>Vijetnamskog</a:t>
                      </a:r>
                      <a:r>
                        <a:rPr lang="en-US" sz="2000" b="0" i="0" u="none" dirty="0">
                          <a:solidFill>
                            <a:srgbClr val="333333"/>
                          </a:solidFill>
                          <a:latin typeface="Calibri Light"/>
                        </a:rPr>
                        <a:t> rata </a:t>
                      </a:r>
                    </a:p>
                    <a:p>
                      <a:pPr marL="342900" indent="-342900">
                        <a:lnSpc>
                          <a:spcPct val="100000"/>
                        </a:lnSpc>
                        <a:spcBef>
                          <a:spcPts val="1200"/>
                        </a:spcBef>
                        <a:buFont typeface="+mj-lt"/>
                        <a:buAutoNum type="arabicPeriod"/>
                      </a:pPr>
                      <a:r>
                        <a:rPr lang="en-US" sz="2000" b="0" i="0" u="none" dirty="0">
                          <a:solidFill>
                            <a:srgbClr val="333333"/>
                          </a:solidFill>
                          <a:latin typeface="Calibri Light"/>
                        </a:rPr>
                        <a:t>NASA je </a:t>
                      </a:r>
                      <a:r>
                        <a:rPr lang="en-US" sz="2000" b="0" i="0" u="none" dirty="0" err="1">
                          <a:solidFill>
                            <a:srgbClr val="333333"/>
                          </a:solidFill>
                          <a:latin typeface="Calibri Light"/>
                        </a:rPr>
                        <a:t>sama</a:t>
                      </a:r>
                      <a:r>
                        <a:rPr lang="en-US" sz="2000" b="0" i="0" u="none" dirty="0">
                          <a:solidFill>
                            <a:srgbClr val="333333"/>
                          </a:solidFill>
                          <a:latin typeface="Calibri Light"/>
                        </a:rPr>
                        <a:t> </a:t>
                      </a:r>
                      <a:r>
                        <a:rPr lang="en-US" sz="2000" b="0" i="0" u="none" dirty="0" err="1">
                          <a:solidFill>
                            <a:srgbClr val="333333"/>
                          </a:solidFill>
                          <a:latin typeface="Calibri Light"/>
                        </a:rPr>
                        <a:t>lažirala</a:t>
                      </a:r>
                      <a:r>
                        <a:rPr lang="en-US" sz="2000" b="0" i="0" u="none" dirty="0">
                          <a:solidFill>
                            <a:srgbClr val="333333"/>
                          </a:solidFill>
                          <a:latin typeface="Calibri Light"/>
                        </a:rPr>
                        <a:t> </a:t>
                      </a:r>
                      <a:r>
                        <a:rPr lang="en-US" sz="2000" b="0" i="0" u="none" dirty="0" err="1">
                          <a:solidFill>
                            <a:srgbClr val="333333"/>
                          </a:solidFill>
                          <a:latin typeface="Calibri Light"/>
                        </a:rPr>
                        <a:t>sletanje</a:t>
                      </a:r>
                      <a:r>
                        <a:rPr lang="en-US" sz="2000" b="0" i="0" u="none" dirty="0">
                          <a:solidFill>
                            <a:srgbClr val="333333"/>
                          </a:solidFill>
                          <a:latin typeface="Calibri Light"/>
                        </a:rPr>
                        <a:t> </a:t>
                      </a:r>
                      <a:r>
                        <a:rPr lang="en-US" sz="2000" b="0" i="0" u="none" dirty="0" err="1">
                          <a:solidFill>
                            <a:srgbClr val="333333"/>
                          </a:solidFill>
                          <a:latin typeface="Calibri Light"/>
                        </a:rPr>
                        <a:t>na</a:t>
                      </a:r>
                      <a:r>
                        <a:rPr lang="en-US" sz="2000" b="0" i="0" u="none" dirty="0">
                          <a:solidFill>
                            <a:srgbClr val="333333"/>
                          </a:solidFill>
                          <a:latin typeface="Calibri Light"/>
                        </a:rPr>
                        <a:t> </a:t>
                      </a:r>
                      <a:r>
                        <a:rPr lang="en-US" sz="2000" b="0" i="0" u="none" dirty="0" err="1">
                          <a:solidFill>
                            <a:srgbClr val="333333"/>
                          </a:solidFill>
                          <a:latin typeface="Calibri Light"/>
                        </a:rPr>
                        <a:t>Mjesec</a:t>
                      </a:r>
                      <a:r>
                        <a:rPr lang="en-US" sz="2000" b="0" i="0" u="none" dirty="0">
                          <a:solidFill>
                            <a:srgbClr val="333333"/>
                          </a:solidFill>
                          <a:latin typeface="Calibri Light"/>
                        </a:rPr>
                        <a:t> </a:t>
                      </a:r>
                      <a:r>
                        <a:rPr lang="en-US" sz="2000" b="0" i="0" u="none" dirty="0" err="1">
                          <a:solidFill>
                            <a:srgbClr val="333333"/>
                          </a:solidFill>
                          <a:latin typeface="Calibri Light"/>
                        </a:rPr>
                        <a:t>zbog</a:t>
                      </a:r>
                      <a:r>
                        <a:rPr lang="en-US" sz="2000" b="0" i="0" u="none" dirty="0">
                          <a:solidFill>
                            <a:srgbClr val="333333"/>
                          </a:solidFill>
                          <a:latin typeface="Calibri Light"/>
                        </a:rPr>
                        <a:t> </a:t>
                      </a:r>
                      <a:r>
                        <a:rPr lang="en-US" sz="2000" b="0" i="0" u="none" dirty="0" err="1">
                          <a:solidFill>
                            <a:srgbClr val="333333"/>
                          </a:solidFill>
                          <a:latin typeface="Calibri Light"/>
                        </a:rPr>
                        <a:t>straha</a:t>
                      </a:r>
                      <a:r>
                        <a:rPr lang="en-US" sz="2000" b="0" i="0" u="none" dirty="0">
                          <a:solidFill>
                            <a:srgbClr val="333333"/>
                          </a:solidFill>
                          <a:latin typeface="Calibri Light"/>
                        </a:rPr>
                        <a:t> od </a:t>
                      </a:r>
                      <a:r>
                        <a:rPr lang="en-US" sz="2000" b="0" i="0" u="none" dirty="0" err="1">
                          <a:solidFill>
                            <a:srgbClr val="333333"/>
                          </a:solidFill>
                          <a:latin typeface="Calibri Light"/>
                        </a:rPr>
                        <a:t>ukidanja</a:t>
                      </a:r>
                      <a:r>
                        <a:rPr lang="en-US" sz="2000" b="0" i="0" u="none" dirty="0">
                          <a:solidFill>
                            <a:srgbClr val="333333"/>
                          </a:solidFill>
                          <a:latin typeface="Calibri Light"/>
                        </a:rPr>
                        <a:t> </a:t>
                      </a:r>
                      <a:r>
                        <a:rPr lang="en-US" sz="2000" b="0" i="0" u="none" dirty="0" err="1">
                          <a:solidFill>
                            <a:srgbClr val="333333"/>
                          </a:solidFill>
                          <a:latin typeface="Calibri Light"/>
                        </a:rPr>
                        <a:t>finansiranja</a:t>
                      </a:r>
                      <a:r>
                        <a:rPr lang="en-US" sz="2000" b="0" i="0" u="none" dirty="0">
                          <a:solidFill>
                            <a:srgbClr val="333333"/>
                          </a:solidFill>
                          <a:latin typeface="Calibri Light"/>
                        </a:rPr>
                        <a:t> </a:t>
                      </a:r>
                      <a:r>
                        <a:rPr lang="en-US" sz="2000" b="0" i="0" u="none" dirty="0" err="1">
                          <a:solidFill>
                            <a:srgbClr val="333333"/>
                          </a:solidFill>
                          <a:latin typeface="Calibri Light"/>
                        </a:rPr>
                        <a:t>iz</a:t>
                      </a:r>
                      <a:r>
                        <a:rPr lang="en-US" sz="2000" b="0" i="0" u="none" dirty="0">
                          <a:solidFill>
                            <a:srgbClr val="333333"/>
                          </a:solidFill>
                          <a:latin typeface="Calibri Light"/>
                        </a:rPr>
                        <a:t> </a:t>
                      </a:r>
                      <a:r>
                        <a:rPr lang="en-US" sz="2000" b="0" i="0" u="none" dirty="0" err="1">
                          <a:solidFill>
                            <a:srgbClr val="333333"/>
                          </a:solidFill>
                          <a:latin typeface="Calibri Light"/>
                        </a:rPr>
                        <a:t>budžeta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70</a:t>
            </a:fld>
            <a:endParaRPr lang="de-DE" altLang="de-DE"/>
          </a:p>
        </p:txBody>
      </p:sp>
    </p:spTree>
    <p:extLst>
      <p:ext uri="{BB962C8B-B14F-4D97-AF65-F5344CB8AC3E}">
        <p14:creationId xmlns:p14="http://schemas.microsoft.com/office/powerpoint/2010/main" val="420026453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Prebrzo zaključivanje “u akciji”</a:t>
            </a:r>
            <a:br>
              <a:rPr lang="en-US" sz="3600">
                <a:solidFill>
                  <a:srgbClr val="004992"/>
                </a:solidFill>
                <a:latin typeface="+mn-lt"/>
                <a:ea typeface="+mn-ea"/>
                <a:cs typeface="+mn-cs"/>
              </a:rPr>
            </a:br>
            <a:r>
              <a:rPr lang="en-US">
                <a:solidFill>
                  <a:srgbClr val="004992"/>
                </a:solidFill>
                <a:latin typeface="+mn-lt"/>
                <a:ea typeface="+mn-ea"/>
                <a:cs typeface="+mn-cs"/>
              </a:rPr>
              <a:t>- Urbane legende -</a:t>
            </a:r>
          </a:p>
        </p:txBody>
      </p:sp>
      <p:graphicFrame>
        <p:nvGraphicFramePr>
          <p:cNvPr id="8" name="Group 42"/>
          <p:cNvGraphicFramePr>
            <a:graphicFrameLocks noGrp="1"/>
          </p:cNvGraphicFramePr>
          <p:nvPr>
            <p:extLst>
              <p:ext uri="{D42A27DB-BD31-4B8C-83A1-F6EECF244321}">
                <p14:modId xmlns:p14="http://schemas.microsoft.com/office/powerpoint/2010/main" val="457374235"/>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Za i Protiv</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“Dokaz”</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a:ln>
                            <a:noFill/>
                          </a:ln>
                          <a:solidFill>
                            <a:srgbClr val="333333"/>
                          </a:solidFill>
                          <a:effectLst/>
                          <a:latin typeface="Calibri Light"/>
                        </a:rPr>
                        <a:t>Navodno slijetanje na Mjesec 1969 se nikad nije desilo i ustvari se radilo o prevari.</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2000" b="1" i="0" u="none" strike="noStrike" cap="none" normalizeH="0" baseline="0" dirty="0">
                          <a:ln>
                            <a:noFill/>
                          </a:ln>
                          <a:solidFill>
                            <a:srgbClr val="333333"/>
                          </a:solidFill>
                          <a:effectLst/>
                          <a:latin typeface="Calibri Light"/>
                        </a:rPr>
                        <a:t>Za:</a:t>
                      </a:r>
                      <a:r>
                        <a:rPr kumimoji="0" lang="de-DE" sz="2000" b="0" i="0" u="none" strike="noStrike" cap="none" normalizeH="0" baseline="0" dirty="0">
                          <a:ln>
                            <a:noFill/>
                          </a:ln>
                          <a:solidFill>
                            <a:srgbClr val="333333"/>
                          </a:solidFill>
                          <a:effectLst/>
                          <a:latin typeface="Calibri Light"/>
                        </a:rPr>
                        <a:t> </a:t>
                      </a:r>
                      <a:r>
                        <a:rPr kumimoji="0" lang="de-DE"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71</a:t>
            </a:fld>
            <a:endParaRPr lang="de-DE" altLang="de-DE"/>
          </a:p>
        </p:txBody>
      </p:sp>
    </p:spTree>
    <p:extLst>
      <p:ext uri="{BB962C8B-B14F-4D97-AF65-F5344CB8AC3E}">
        <p14:creationId xmlns:p14="http://schemas.microsoft.com/office/powerpoint/2010/main" val="40289781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Prebrzo zaključivanje “u akciji”</a:t>
            </a:r>
            <a:br>
              <a:rPr lang="en-US" sz="3600">
                <a:solidFill>
                  <a:srgbClr val="004992"/>
                </a:solidFill>
                <a:latin typeface="+mn-lt"/>
                <a:ea typeface="+mn-ea"/>
                <a:cs typeface="+mn-cs"/>
              </a:rPr>
            </a:br>
            <a:r>
              <a:rPr lang="en-US">
                <a:solidFill>
                  <a:srgbClr val="004992"/>
                </a:solidFill>
                <a:latin typeface="+mn-lt"/>
                <a:ea typeface="+mn-ea"/>
                <a:cs typeface="+mn-cs"/>
              </a:rPr>
              <a:t>- Urbane legende -</a:t>
            </a:r>
          </a:p>
        </p:txBody>
      </p:sp>
      <p:graphicFrame>
        <p:nvGraphicFramePr>
          <p:cNvPr id="8" name="Group 42"/>
          <p:cNvGraphicFramePr>
            <a:graphicFrameLocks noGrp="1"/>
          </p:cNvGraphicFramePr>
          <p:nvPr>
            <p:extLst>
              <p:ext uri="{D42A27DB-BD31-4B8C-83A1-F6EECF244321}">
                <p14:modId xmlns:p14="http://schemas.microsoft.com/office/powerpoint/2010/main" val="3083069383"/>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Za i Protiv</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“Dokaz”</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a:ln>
                            <a:noFill/>
                          </a:ln>
                          <a:solidFill>
                            <a:srgbClr val="333333"/>
                          </a:solidFill>
                          <a:effectLst/>
                          <a:latin typeface="Calibri Light"/>
                        </a:rPr>
                        <a:t>Navodno slijetanje na Mjesec 1969 se nikad nije desilo i ustvari se radilo o prevari.</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mj-lt"/>
                        <a:buNone/>
                        <a:tabLst/>
                      </a:pPr>
                      <a:r>
                        <a:rPr kumimoji="0" lang="en-US" sz="2000" b="1" i="0" u="none" strike="noStrike" cap="none" normalizeH="0" baseline="0" dirty="0" err="1">
                          <a:ln>
                            <a:noFill/>
                          </a:ln>
                          <a:solidFill>
                            <a:srgbClr val="333333"/>
                          </a:solidFill>
                          <a:effectLst/>
                          <a:latin typeface="Calibri Light"/>
                          <a:cs typeface="Times New Roman" pitchFamily="18" charset="0"/>
                        </a:rPr>
                        <a:t>Za</a:t>
                      </a:r>
                      <a:r>
                        <a:rPr kumimoji="0" lang="en-US" sz="2000" b="1" i="0" u="none" strike="noStrike" cap="none" normalizeH="0" baseline="0" dirty="0">
                          <a:ln>
                            <a:noFill/>
                          </a:ln>
                          <a:solidFill>
                            <a:srgbClr val="333333"/>
                          </a:solidFill>
                          <a:effectLst/>
                          <a:latin typeface="Calibri Light"/>
                          <a:cs typeface="Times New Roman" pitchFamily="18" charset="0"/>
                        </a:rPr>
                        <a:t>:</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n-US" sz="2000" b="0" i="0" u="none" strike="noStrike" cap="none" normalizeH="0" baseline="0">
                          <a:ln>
                            <a:noFill/>
                          </a:ln>
                          <a:solidFill>
                            <a:srgbClr val="333333"/>
                          </a:solidFill>
                          <a:effectLst/>
                          <a:latin typeface="Calibri Light"/>
                          <a:cs typeface="Times New Roman" pitchFamily="18" charset="0"/>
                        </a:rPr>
                        <a:t>“Zastava </a:t>
                      </a:r>
                      <a:r>
                        <a:rPr kumimoji="0" lang="en-US" sz="2000" b="0" i="0" u="none" strike="noStrike" cap="none" normalizeH="0" baseline="0" err="1">
                          <a:ln>
                            <a:noFill/>
                          </a:ln>
                          <a:solidFill>
                            <a:srgbClr val="333333"/>
                          </a:solidFill>
                          <a:effectLst/>
                          <a:latin typeface="Calibri Light"/>
                          <a:cs typeface="Times New Roman" pitchFamily="18" charset="0"/>
                        </a:rPr>
                        <a:t>koja</a:t>
                      </a:r>
                      <a:r>
                        <a:rPr kumimoji="0" lang="en-US" sz="2000" b="0" i="0" u="none" strike="noStrike" cap="none" normalizeH="0" baseline="0">
                          <a:ln>
                            <a:noFill/>
                          </a:ln>
                          <a:solidFill>
                            <a:srgbClr val="333333"/>
                          </a:solidFill>
                          <a:effectLst/>
                          <a:latin typeface="Calibri Light"/>
                          <a:cs typeface="Times New Roman" pitchFamily="18" charset="0"/>
                        </a:rPr>
                        <a:t> viori”: </a:t>
                      </a:r>
                      <a:r>
                        <a:rPr kumimoji="0" lang="en-US" sz="2000" b="0" i="0" u="none" strike="noStrike" cap="none" normalizeH="0" baseline="0" dirty="0" err="1">
                          <a:ln>
                            <a:noFill/>
                          </a:ln>
                          <a:solidFill>
                            <a:srgbClr val="333333"/>
                          </a:solidFill>
                          <a:effectLst/>
                          <a:latin typeface="Calibri Light"/>
                          <a:cs typeface="Times New Roman" pitchFamily="18" charset="0"/>
                        </a:rPr>
                        <a:t>nemoguće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jer</a:t>
                      </a:r>
                      <a:r>
                        <a:rPr kumimoji="0" lang="en-US" sz="2000" b="0" i="0" u="none" strike="noStrike" cap="none" normalizeH="0" baseline="0" dirty="0">
                          <a:ln>
                            <a:noFill/>
                          </a:ln>
                          <a:solidFill>
                            <a:srgbClr val="333333"/>
                          </a:solidFill>
                          <a:effectLst/>
                          <a:latin typeface="Calibri Light"/>
                          <a:cs typeface="Times New Roman" pitchFamily="18" charset="0"/>
                        </a:rPr>
                        <a:t> ne </a:t>
                      </a:r>
                      <a:r>
                        <a:rPr kumimoji="0" lang="en-US" sz="2000" b="0" i="0" u="none" strike="noStrike" cap="none" normalizeH="0" baseline="0" dirty="0" err="1">
                          <a:ln>
                            <a:noFill/>
                          </a:ln>
                          <a:solidFill>
                            <a:srgbClr val="333333"/>
                          </a:solidFill>
                          <a:effectLst/>
                          <a:latin typeface="Calibri Light"/>
                          <a:cs typeface="Times New Roman" pitchFamily="18" charset="0"/>
                        </a:rPr>
                        <a:t>postoji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atmosfera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na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Mjesecu</a:t>
                      </a:r>
                      <a:endParaRPr kumimoji="0" lang="en-US" sz="2000" b="0" i="0" u="none" strike="noStrike" cap="none" normalizeH="0" baseline="0" dirty="0">
                        <a:ln>
                          <a:noFill/>
                        </a:ln>
                        <a:solidFill>
                          <a:srgbClr val="333333"/>
                        </a:solidFill>
                        <a:effectLst/>
                        <a:latin typeface="Calibri Light"/>
                        <a:cs typeface="Times New Roman" pitchFamily="18" charset="0"/>
                      </a:endParaRP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n-US" sz="2000" b="0" i="0" u="none" strike="noStrike" cap="none" normalizeH="0" baseline="0" dirty="0" err="1">
                          <a:ln>
                            <a:noFill/>
                          </a:ln>
                          <a:solidFill>
                            <a:srgbClr val="333333"/>
                          </a:solidFill>
                          <a:effectLst/>
                          <a:latin typeface="Calibri Light"/>
                          <a:cs typeface="Times New Roman" pitchFamily="18" charset="0"/>
                        </a:rPr>
                        <a:t>Slike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neba</a:t>
                      </a:r>
                      <a:r>
                        <a:rPr kumimoji="0" lang="en-US" sz="2000" b="0" i="0" u="none" strike="noStrike" cap="none" normalizeH="0" baseline="0" dirty="0">
                          <a:ln>
                            <a:noFill/>
                          </a:ln>
                          <a:solidFill>
                            <a:srgbClr val="333333"/>
                          </a:solidFill>
                          <a:effectLst/>
                          <a:latin typeface="Calibri Light"/>
                          <a:cs typeface="Times New Roman" pitchFamily="18" charset="0"/>
                        </a:rPr>
                        <a:t> bez </a:t>
                      </a:r>
                      <a:r>
                        <a:rPr kumimoji="0" lang="en-US" sz="2000" b="0" i="0" u="none" strike="noStrike" cap="none" normalizeH="0" baseline="0" dirty="0" err="1">
                          <a:ln>
                            <a:noFill/>
                          </a:ln>
                          <a:solidFill>
                            <a:srgbClr val="333333"/>
                          </a:solidFill>
                          <a:effectLst/>
                          <a:latin typeface="Calibri Light"/>
                          <a:cs typeface="Times New Roman" pitchFamily="18" charset="0"/>
                        </a:rPr>
                        <a:t>zvijezda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različite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sjenke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upućuju</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na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produkciju</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a:ln>
                            <a:noFill/>
                          </a:ln>
                          <a:solidFill>
                            <a:srgbClr val="333333"/>
                          </a:solidFill>
                          <a:effectLst/>
                          <a:latin typeface="Calibri Light"/>
                          <a:cs typeface="Times New Roman" pitchFamily="18" charset="0"/>
                        </a:rPr>
                        <a:t>u studiju </a:t>
                      </a:r>
                      <a:endParaRPr kumimoji="0" lang="en-US" sz="2000" b="0" i="0" u="none" strike="noStrike" cap="none" normalizeH="0" baseline="0" dirty="0">
                        <a:ln>
                          <a:noFill/>
                        </a:ln>
                        <a:solidFill>
                          <a:srgbClr val="333333"/>
                        </a:solidFill>
                        <a:effectLst/>
                        <a:latin typeface="Calibri Light"/>
                        <a:cs typeface="Times New Roman" pitchFamily="18" charset="0"/>
                      </a:endParaRP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n-US" sz="2000" b="0" i="0" u="none" strike="noStrike" cap="none" normalizeH="0" baseline="0" dirty="0">
                          <a:ln>
                            <a:noFill/>
                          </a:ln>
                          <a:solidFill>
                            <a:srgbClr val="333333"/>
                          </a:solidFill>
                          <a:effectLst/>
                          <a:latin typeface="Calibri Light"/>
                          <a:cs typeface="Times New Roman" pitchFamily="18" charset="0"/>
                        </a:rPr>
                        <a:t>Armstrong-ova radio </a:t>
                      </a:r>
                      <a:r>
                        <a:rPr kumimoji="0" lang="en-US" sz="2000" b="0" i="0" u="none" strike="noStrike" cap="none" normalizeH="0" baseline="0" dirty="0" err="1">
                          <a:ln>
                            <a:noFill/>
                          </a:ln>
                          <a:solidFill>
                            <a:srgbClr val="333333"/>
                          </a:solidFill>
                          <a:effectLst/>
                          <a:latin typeface="Calibri Light"/>
                          <a:cs typeface="Times New Roman" pitchFamily="18" charset="0"/>
                        </a:rPr>
                        <a:t>poruka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Prebrzo</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odgovara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na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zadnju</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rečenicu</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predsjednika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Nixona</a:t>
                      </a:r>
                      <a:r>
                        <a:rPr kumimoji="0" lang="en-US" sz="2000" b="0" i="0" u="none" strike="noStrike" cap="none" normalizeH="0" baseline="0" dirty="0">
                          <a:ln>
                            <a:noFill/>
                          </a:ln>
                          <a:solidFill>
                            <a:srgbClr val="333333"/>
                          </a:solidFill>
                          <a:effectLst/>
                          <a:latin typeface="Calibri Light"/>
                          <a:cs typeface="Times New Roman" pitchFamily="18" charset="0"/>
                        </a:rPr>
                        <a:t>. Radio </a:t>
                      </a:r>
                      <a:r>
                        <a:rPr kumimoji="0" lang="en-US" sz="2000" b="0" i="0" u="none" strike="noStrike" cap="none" normalizeH="0" baseline="0" dirty="0" err="1">
                          <a:ln>
                            <a:noFill/>
                          </a:ln>
                          <a:solidFill>
                            <a:srgbClr val="333333"/>
                          </a:solidFill>
                          <a:effectLst/>
                          <a:latin typeface="Calibri Light"/>
                          <a:cs typeface="Times New Roman" pitchFamily="18" charset="0"/>
                        </a:rPr>
                        <a:t>signalima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treba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više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vremena</a:t>
                      </a:r>
                      <a:r>
                        <a:rPr kumimoji="0" lang="en-US" sz="2000" b="0" i="0" u="none" strike="noStrike" cap="none" normalizeH="0" baseline="0" dirty="0">
                          <a:ln>
                            <a:noFill/>
                          </a:ln>
                          <a:solidFill>
                            <a:srgbClr val="333333"/>
                          </a:solidFill>
                          <a:effectLst/>
                          <a:latin typeface="Calibri Light"/>
                          <a:cs typeface="Times New Roman" pitchFamily="18" charset="0"/>
                        </a:rPr>
                        <a:t> da se </a:t>
                      </a:r>
                      <a:r>
                        <a:rPr kumimoji="0" lang="en-US" sz="2000" b="0" i="0" u="none" strike="noStrike" cap="none" normalizeH="0" baseline="0" dirty="0" err="1">
                          <a:ln>
                            <a:noFill/>
                          </a:ln>
                          <a:solidFill>
                            <a:srgbClr val="333333"/>
                          </a:solidFill>
                          <a:effectLst/>
                          <a:latin typeface="Calibri Light"/>
                          <a:cs typeface="Times New Roman" pitchFamily="18" charset="0"/>
                        </a:rPr>
                        <a:t>prenesu</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na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Zemlju</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nego</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što</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a:ln>
                            <a:noFill/>
                          </a:ln>
                          <a:solidFill>
                            <a:srgbClr val="333333"/>
                          </a:solidFill>
                          <a:effectLst/>
                          <a:latin typeface="Calibri Light"/>
                          <a:cs typeface="Times New Roman" pitchFamily="18" charset="0"/>
                        </a:rPr>
                        <a:t>je trebalo Armstrongu </a:t>
                      </a:r>
                      <a:r>
                        <a:rPr kumimoji="0" lang="en-US" sz="2000" b="0" i="0" u="none" strike="noStrike" cap="none" normalizeH="0" baseline="0" dirty="0">
                          <a:ln>
                            <a:noFill/>
                          </a:ln>
                          <a:solidFill>
                            <a:srgbClr val="333333"/>
                          </a:solidFill>
                          <a:effectLst/>
                          <a:latin typeface="Calibri Light"/>
                          <a:cs typeface="Times New Roman" pitchFamily="18" charset="0"/>
                        </a:rPr>
                        <a:t>da </a:t>
                      </a:r>
                      <a:r>
                        <a:rPr kumimoji="0" lang="en-US" sz="2000" b="0" i="0" u="none" strike="noStrike" cap="none" normalizeH="0" baseline="0" dirty="0" err="1">
                          <a:ln>
                            <a:noFill/>
                          </a:ln>
                          <a:solidFill>
                            <a:srgbClr val="333333"/>
                          </a:solidFill>
                          <a:effectLst/>
                          <a:latin typeface="Calibri Light"/>
                          <a:cs typeface="Times New Roman" pitchFamily="18" charset="0"/>
                        </a:rPr>
                        <a:t>odgovori</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72</a:t>
            </a:fld>
            <a:endParaRPr lang="de-DE" altLang="de-DE"/>
          </a:p>
        </p:txBody>
      </p:sp>
    </p:spTree>
    <p:extLst>
      <p:ext uri="{BB962C8B-B14F-4D97-AF65-F5344CB8AC3E}">
        <p14:creationId xmlns:p14="http://schemas.microsoft.com/office/powerpoint/2010/main" val="104816759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Prebrzo zaključivanje “u akciji”</a:t>
            </a:r>
            <a:br>
              <a:rPr lang="en-US" sz="3600">
                <a:solidFill>
                  <a:srgbClr val="004992"/>
                </a:solidFill>
                <a:latin typeface="+mn-lt"/>
                <a:ea typeface="+mn-ea"/>
                <a:cs typeface="+mn-cs"/>
              </a:rPr>
            </a:br>
            <a:r>
              <a:rPr lang="en-US">
                <a:solidFill>
                  <a:srgbClr val="004992"/>
                </a:solidFill>
                <a:latin typeface="+mn-lt"/>
                <a:ea typeface="+mn-ea"/>
                <a:cs typeface="+mn-cs"/>
              </a:rPr>
              <a:t>- Urbane legende -</a:t>
            </a:r>
          </a:p>
        </p:txBody>
      </p:sp>
      <p:graphicFrame>
        <p:nvGraphicFramePr>
          <p:cNvPr id="8" name="Group 27"/>
          <p:cNvGraphicFramePr>
            <a:graphicFrameLocks noGrp="1"/>
          </p:cNvGraphicFramePr>
          <p:nvPr>
            <p:extLst>
              <p:ext uri="{D42A27DB-BD31-4B8C-83A1-F6EECF244321}">
                <p14:modId xmlns:p14="http://schemas.microsoft.com/office/powerpoint/2010/main" val="4096133465"/>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Za i Protiv</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“Dokaz”</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a:ln>
                            <a:noFill/>
                          </a:ln>
                          <a:solidFill>
                            <a:srgbClr val="333333"/>
                          </a:solidFill>
                          <a:effectLst/>
                          <a:latin typeface="Calibri Light"/>
                        </a:rPr>
                        <a:t>Navodno slijetanje na Mjesec 1969 se nikad nije desilo i ustvari se radilo o prevari.</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2000" b="1" i="0" u="none" strike="noStrike" cap="none" normalizeH="0" baseline="0" dirty="0">
                          <a:ln>
                            <a:noFill/>
                          </a:ln>
                          <a:solidFill>
                            <a:srgbClr val="333333"/>
                          </a:solidFill>
                          <a:effectLst/>
                          <a:latin typeface="Calibri Light"/>
                        </a:rPr>
                        <a:t>Protiv:</a:t>
                      </a:r>
                      <a:r>
                        <a:rPr kumimoji="0" lang="de-DE" sz="2000" b="0" i="0" u="none" strike="noStrike" cap="none" normalizeH="0" baseline="0" dirty="0">
                          <a:ln>
                            <a:noFill/>
                          </a:ln>
                          <a:solidFill>
                            <a:srgbClr val="333333"/>
                          </a:solidFill>
                          <a:effectLst/>
                          <a:latin typeface="Calibri Light"/>
                        </a:rPr>
                        <a:t> </a:t>
                      </a:r>
                      <a:r>
                        <a:rPr kumimoji="0" lang="de-DE"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73</a:t>
            </a:fld>
            <a:endParaRPr lang="de-DE" altLang="de-DE"/>
          </a:p>
        </p:txBody>
      </p:sp>
    </p:spTree>
    <p:extLst>
      <p:ext uri="{BB962C8B-B14F-4D97-AF65-F5344CB8AC3E}">
        <p14:creationId xmlns:p14="http://schemas.microsoft.com/office/powerpoint/2010/main" val="122406695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Prebrzo zaključivanje “u akciji”</a:t>
            </a:r>
            <a:br>
              <a:rPr lang="en-US" sz="3600">
                <a:solidFill>
                  <a:srgbClr val="004992"/>
                </a:solidFill>
                <a:latin typeface="+mn-lt"/>
                <a:ea typeface="+mn-ea"/>
                <a:cs typeface="+mn-cs"/>
              </a:rPr>
            </a:br>
            <a:r>
              <a:rPr lang="en-US">
                <a:solidFill>
                  <a:srgbClr val="004992"/>
                </a:solidFill>
                <a:latin typeface="+mn-lt"/>
                <a:ea typeface="+mn-ea"/>
                <a:cs typeface="+mn-cs"/>
              </a:rPr>
              <a:t>- Urbane legende -</a:t>
            </a:r>
          </a:p>
        </p:txBody>
      </p:sp>
      <p:graphicFrame>
        <p:nvGraphicFramePr>
          <p:cNvPr id="8" name="Group 27"/>
          <p:cNvGraphicFramePr>
            <a:graphicFrameLocks noGrp="1"/>
          </p:cNvGraphicFramePr>
          <p:nvPr>
            <p:extLst>
              <p:ext uri="{D42A27DB-BD31-4B8C-83A1-F6EECF244321}">
                <p14:modId xmlns:p14="http://schemas.microsoft.com/office/powerpoint/2010/main" val="3811803956"/>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Legenda</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Za i Protiv</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“Dokaz”</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a:ln>
                            <a:noFill/>
                          </a:ln>
                          <a:solidFill>
                            <a:srgbClr val="333333"/>
                          </a:solidFill>
                          <a:effectLst/>
                          <a:latin typeface="Calibri Light"/>
                        </a:rPr>
                        <a:t>Navodno slijetanje na Mjesec 1969 se nikad nije desilo i ustvari se radilo o prevari.</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vi-VN" sz="2000" b="1" i="0" u="none" dirty="0">
                          <a:solidFill>
                            <a:srgbClr val="333333"/>
                          </a:solidFill>
                          <a:latin typeface="Calibri Light"/>
                        </a:rPr>
                        <a:t>Protiv:</a:t>
                      </a:r>
                    </a:p>
                    <a:p>
                      <a:pPr marL="342900" indent="-342900">
                        <a:lnSpc>
                          <a:spcPct val="100000"/>
                        </a:lnSpc>
                        <a:spcBef>
                          <a:spcPts val="1200"/>
                        </a:spcBef>
                        <a:buFont typeface="+mj-lt"/>
                        <a:buAutoNum type="arabicPeriod"/>
                      </a:pPr>
                      <a:r>
                        <a:rPr lang="vi-VN" sz="2000" b="0" i="0" u="none" dirty="0">
                          <a:solidFill>
                            <a:srgbClr val="333333"/>
                          </a:solidFill>
                          <a:latin typeface="Calibri Light"/>
                        </a:rPr>
                        <a:t>Viorenje zastave je uzrokovano nabijanjem motke u površinu Mjeseca i podržavajuće podprečke</a:t>
                      </a:r>
                    </a:p>
                    <a:p>
                      <a:pPr marL="342900" indent="-342900">
                        <a:lnSpc>
                          <a:spcPct val="100000"/>
                        </a:lnSpc>
                        <a:spcBef>
                          <a:spcPts val="1200"/>
                        </a:spcBef>
                        <a:buFont typeface="+mj-lt"/>
                        <a:buAutoNum type="arabicPeriod"/>
                      </a:pPr>
                      <a:r>
                        <a:rPr lang="vi-VN" sz="2000" b="0" i="0" u="none" dirty="0">
                          <a:solidFill>
                            <a:srgbClr val="333333"/>
                          </a:solidFill>
                          <a:latin typeface="Calibri Light"/>
                        </a:rPr>
                        <a:t>Noćne fotografije ne mogu uhvatiti slabe izvore svjetlosti uslijed vremenske </a:t>
                      </a:r>
                      <a:r>
                        <a:rPr lang="vi-VN" sz="2000" b="0" i="0" u="none">
                          <a:solidFill>
                            <a:srgbClr val="333333"/>
                          </a:solidFill>
                          <a:latin typeface="Calibri Light"/>
                        </a:rPr>
                        <a:t>izloženosti </a:t>
                      </a:r>
                      <a:r>
                        <a:rPr lang="vi-VN" sz="2000" b="0" i="0" u="none">
                          <a:solidFill>
                            <a:srgbClr val="333333"/>
                          </a:solidFill>
                          <a:latin typeface="Times New Roman"/>
                        </a:rPr>
                        <a:t>→</a:t>
                      </a:r>
                      <a:r>
                        <a:rPr lang="vi-VN" sz="2000" b="0" i="0" u="none">
                          <a:solidFill>
                            <a:srgbClr val="333333"/>
                          </a:solidFill>
                          <a:latin typeface="Calibri Light"/>
                        </a:rPr>
                        <a:t> </a:t>
                      </a:r>
                      <a:r>
                        <a:rPr lang="vi-VN" sz="2000" b="0" i="0" u="none" dirty="0">
                          <a:solidFill>
                            <a:srgbClr val="333333"/>
                          </a:solidFill>
                          <a:latin typeface="Calibri Light"/>
                        </a:rPr>
                        <a:t>nema zvijezda</a:t>
                      </a:r>
                    </a:p>
                    <a:p>
                      <a:pPr marL="342900" indent="-342900">
                        <a:lnSpc>
                          <a:spcPct val="100000"/>
                        </a:lnSpc>
                        <a:spcBef>
                          <a:spcPts val="1200"/>
                        </a:spcBef>
                        <a:buFont typeface="+mj-lt"/>
                        <a:buAutoNum type="arabicPeriod"/>
                      </a:pPr>
                      <a:r>
                        <a:rPr lang="vi-VN" sz="2000" b="0" i="0" u="none" dirty="0">
                          <a:solidFill>
                            <a:srgbClr val="333333"/>
                          </a:solidFill>
                          <a:latin typeface="Calibri Light"/>
                        </a:rPr>
                        <a:t>Različite sjenke su bile posledica neravnomjerne površine Mjeseca </a:t>
                      </a:r>
                    </a:p>
                    <a:p>
                      <a:pPr marL="342900" indent="-342900">
                        <a:lnSpc>
                          <a:spcPct val="100000"/>
                        </a:lnSpc>
                        <a:spcBef>
                          <a:spcPts val="1200"/>
                        </a:spcBef>
                        <a:buFont typeface="+mj-lt"/>
                        <a:buAutoNum type="arabicPeriod"/>
                      </a:pPr>
                      <a:r>
                        <a:rPr lang="vi-VN" sz="2000" b="0" i="0" u="none" dirty="0">
                          <a:solidFill>
                            <a:srgbClr val="333333"/>
                          </a:solidFill>
                          <a:latin typeface="Calibri Light"/>
                        </a:rPr>
                        <a:t>Intervju je izmijenjen da bi se pokrilo originalno kašnjenje u dialogu između Nixona i Armstronga</a:t>
                      </a:r>
                      <a:endParaRPr lang="en-US" sz="2000" b="0" i="0" u="none" dirty="0">
                        <a:solidFill>
                          <a:srgbClr val="333333"/>
                        </a:solidFill>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74</a:t>
            </a:fld>
            <a:endParaRPr lang="de-DE" altLang="de-DE"/>
          </a:p>
        </p:txBody>
      </p:sp>
    </p:spTree>
    <p:extLst>
      <p:ext uri="{BB962C8B-B14F-4D97-AF65-F5344CB8AC3E}">
        <p14:creationId xmlns:p14="http://schemas.microsoft.com/office/powerpoint/2010/main" val="105230070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Prebrzo zaključivanje “u akciji”</a:t>
            </a:r>
            <a:br>
              <a:rPr lang="en-US" sz="3600">
                <a:solidFill>
                  <a:srgbClr val="004992"/>
                </a:solidFill>
                <a:latin typeface="+mn-lt"/>
                <a:ea typeface="+mn-ea"/>
                <a:cs typeface="+mn-cs"/>
              </a:rPr>
            </a:br>
            <a:r>
              <a:rPr lang="en-US">
                <a:solidFill>
                  <a:srgbClr val="004992"/>
                </a:solidFill>
                <a:latin typeface="+mn-lt"/>
                <a:ea typeface="+mn-ea"/>
                <a:cs typeface="+mn-cs"/>
              </a:rPr>
              <a:t>- Urbane legende -</a:t>
            </a: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193" y="3600126"/>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13"/>
          <p:cNvSpPr/>
          <p:nvPr/>
        </p:nvSpPr>
        <p:spPr>
          <a:xfrm>
            <a:off x="408955" y="2649106"/>
            <a:ext cx="11376000" cy="707886"/>
          </a:xfrm>
          <a:prstGeom prst="rect">
            <a:avLst/>
          </a:prstGeom>
        </p:spPr>
        <p:txBody>
          <a:bodyPr wrap="none">
            <a:noAutofit/>
          </a:bodyPr>
          <a:lstStyle/>
          <a:p>
            <a:pPr algn="ctr">
              <a:spcBef>
                <a:spcPts val="0"/>
              </a:spcBef>
            </a:pPr>
            <a:r>
              <a:rPr lang="de-DE" altLang="de-DE" sz="4000" b="0">
                <a:solidFill>
                  <a:srgbClr val="FF0000"/>
                </a:solidFill>
                <a:latin typeface="Calibri Light"/>
              </a:rPr>
              <a:t>Ne! </a:t>
            </a:r>
            <a:endParaRPr lang="de-DE" altLang="de-DE" sz="4000" b="0" dirty="0">
              <a:latin typeface="Calibri Light"/>
            </a:endParaRPr>
          </a:p>
        </p:txBody>
      </p:sp>
      <p:sp>
        <p:nvSpPr>
          <p:cNvPr id="13" name="Caption_13"/>
          <p:cNvSpPr txBox="1">
            <a:spLocks noChangeArrowheads="1"/>
          </p:cNvSpPr>
          <p:nvPr/>
        </p:nvSpPr>
        <p:spPr bwMode="auto">
          <a:xfrm>
            <a:off x="408955" y="2312440"/>
            <a:ext cx="11376000" cy="430887"/>
          </a:xfrm>
          <a:prstGeom prst="rect">
            <a:avLst/>
          </a:prstGeom>
          <a:noFill/>
          <a:ln w="9525">
            <a:noFill/>
            <a:miter lim="800000"/>
            <a:headEnd/>
            <a:tailEnd/>
          </a:ln>
        </p:spPr>
        <p:txBody>
          <a:bodyPr>
            <a:spAutoFit/>
          </a:bodyPr>
          <a:lstStyle/>
          <a:p>
            <a:pPr fontAlgn="base">
              <a:spcBef>
                <a:spcPct val="0"/>
              </a:spcBef>
              <a:spcAft>
                <a:spcPct val="0"/>
              </a:spcAft>
              <a:defRPr/>
            </a:pPr>
            <a:r>
              <a:rPr lang="pl-PL" sz="2200" b="0" dirty="0">
                <a:solidFill>
                  <a:srgbClr val="000000"/>
                </a:solidFill>
                <a:latin typeface="Calibri Light"/>
                <a:ea typeface="ＭＳ Ｐゴシック" panose="020B0600070205080204" pitchFamily="34" charset="-128"/>
              </a:rPr>
              <a:t>Da li je sletanje na Mjesec lažirano od strane US vlade? </a:t>
            </a:r>
            <a:endParaRPr lang="de-DE" sz="2200" b="0" dirty="0">
              <a:solidFill>
                <a:srgbClr val="000000"/>
              </a:solidFill>
              <a:latin typeface="Calibri Light"/>
              <a:ea typeface="ＭＳ Ｐゴシック" panose="020B0600070205080204" pitchFamily="34" charset="-128"/>
            </a:endParaRPr>
          </a:p>
        </p:txBody>
      </p:sp>
      <p:sp>
        <p:nvSpPr>
          <p:cNvPr id="14" name="Caption_12"/>
          <p:cNvSpPr txBox="1">
            <a:spLocks noChangeArrowheads="1"/>
          </p:cNvSpPr>
          <p:nvPr/>
        </p:nvSpPr>
        <p:spPr bwMode="auto">
          <a:xfrm>
            <a:off x="4138971" y="5124758"/>
            <a:ext cx="76099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200" b="0">
                <a:latin typeface="+mj-lt"/>
              </a:rPr>
              <a:t>Izvor: Njemačka TV stanica ZDF: “Vorsicht Verschwörung” (Oprez sa teorijama zavjere) </a:t>
            </a:r>
            <a:endParaRPr lang="de-DE" altLang="de-DE" sz="1200" b="0" dirty="0">
              <a:latin typeface="+mj-lt"/>
            </a:endParaRPr>
          </a:p>
        </p:txBody>
      </p:sp>
      <p:sp>
        <p:nvSpPr>
          <p:cNvPr id="15" name="Caption_15"/>
          <p:cNvSpPr txBox="1">
            <a:spLocks noChangeArrowheads="1"/>
          </p:cNvSpPr>
          <p:nvPr/>
        </p:nvSpPr>
        <p:spPr bwMode="auto">
          <a:xfrm>
            <a:off x="4138971" y="3496940"/>
            <a:ext cx="7609984" cy="1627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en-US" altLang="de-DE" sz="2400" b="0">
                <a:latin typeface="Calibri Light"/>
              </a:rPr>
              <a:t>Reditelj Roland Emmerich (Independence Day):</a:t>
            </a:r>
            <a:br>
              <a:rPr lang="en-US" altLang="de-DE" sz="2400" b="0">
                <a:latin typeface="Calibri Light"/>
              </a:rPr>
            </a:br>
            <a:r>
              <a:rPr lang="en-US" altLang="de-DE" sz="2400" b="0">
                <a:latin typeface="Calibri Light"/>
              </a:rPr>
              <a:t>“Sletanje na Mjesec (…) je bilo previše dobro. Takvu stvar je bilo nemoguće napraviti tokom 1960-ih. Čak i sa današnjom opremom bi bilo problematično .”</a:t>
            </a:r>
            <a:endParaRPr lang="de-DE" altLang="de-DE" sz="2400" b="0" i="1" dirty="0">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75</a:t>
            </a:fld>
            <a:endParaRPr lang="de-DE" altLang="de-DE"/>
          </a:p>
        </p:txBody>
      </p:sp>
    </p:spTree>
    <p:extLst>
      <p:ext uri="{BB962C8B-B14F-4D97-AF65-F5344CB8AC3E}">
        <p14:creationId xmlns:p14="http://schemas.microsoft.com/office/powerpoint/2010/main" val="140128558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Kako ova urbana legenda i ostale teorije zavjere nastaju?</a:t>
            </a:r>
          </a:p>
        </p:txBody>
      </p:sp>
      <p:sp>
        <p:nvSpPr>
          <p:cNvPr id="5" name="Content Placeholder 4"/>
          <p:cNvSpPr>
            <a:spLocks noGrp="1"/>
          </p:cNvSpPr>
          <p:nvPr>
            <p:ph idx="1"/>
          </p:nvPr>
        </p:nvSpPr>
        <p:spPr/>
        <p:txBody>
          <a:bodyPr/>
          <a:lstStyle/>
          <a:p>
            <a:pPr lvl="0" defTabSz="914400" fontAlgn="base"/>
            <a:r>
              <a:rPr lang="de-DE" altLang="de-DE" sz="2400">
                <a:solidFill>
                  <a:srgbClr val="333333"/>
                </a:solidFill>
              </a:rPr>
              <a:t>???</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de-DE"/>
              <a:t>Metakognitivni Trening 2 – Prerano zaključivanje I</a:t>
            </a:r>
          </a:p>
        </p:txBody>
      </p:sp>
      <p:sp>
        <p:nvSpPr>
          <p:cNvPr id="7" name="Slide Number Placeholder 6"/>
          <p:cNvSpPr>
            <a:spLocks noGrp="1"/>
          </p:cNvSpPr>
          <p:nvPr>
            <p:ph type="sldNum" sz="quarter" idx="12"/>
          </p:nvPr>
        </p:nvSpPr>
        <p:spPr/>
        <p:txBody>
          <a:bodyPr/>
          <a:lstStyle/>
          <a:p>
            <a:fld id="{2C2A7A4A-662E-44E3-BC5E-85F6AA0B6D96}" type="slidenum">
              <a:rPr lang="de-DE" altLang="de-DE" smtClean="0"/>
              <a:pPr/>
              <a:t>76</a:t>
            </a:fld>
            <a:endParaRPr lang="de-DE" altLang="de-DE"/>
          </a:p>
        </p:txBody>
      </p:sp>
    </p:spTree>
    <p:extLst>
      <p:ext uri="{BB962C8B-B14F-4D97-AF65-F5344CB8AC3E}">
        <p14:creationId xmlns:p14="http://schemas.microsoft.com/office/powerpoint/2010/main" val="325758731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Kako ova urbana legenda i ostale teorije zavjere nastaju?</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r-HR" altLang="de-DE" sz="2400">
                <a:solidFill>
                  <a:srgbClr val="333333"/>
                </a:solidFill>
              </a:rPr>
              <a:t>Često su ubjedljivije od realnosti</a:t>
            </a:r>
            <a:r>
              <a:rPr lang="en-US" altLang="de-DE" sz="2400" dirty="0">
                <a:solidFill>
                  <a:srgbClr val="333333"/>
                </a:solidFill>
              </a:rPr>
              <a:t>.</a:t>
            </a:r>
          </a:p>
          <a:p>
            <a:pPr marL="342900" lvl="0" indent="-342900" defTabSz="914400" fontAlgn="base">
              <a:buClr>
                <a:srgbClr val="333333"/>
              </a:buClr>
              <a:buFont typeface="WingDings"/>
              <a:buChar char=""/>
            </a:pPr>
            <a:r>
              <a:rPr lang="hr-HR" altLang="de-DE" sz="2400" dirty="0">
                <a:solidFill>
                  <a:srgbClr val="333333"/>
                </a:solidFill>
              </a:rPr>
              <a:t>B</a:t>
            </a:r>
            <a:r>
              <a:rPr lang="en-US" altLang="de-DE" sz="2400" dirty="0">
                <a:solidFill>
                  <a:srgbClr val="333333"/>
                </a:solidFill>
              </a:rPr>
              <a:t>a</a:t>
            </a:r>
            <a:r>
              <a:rPr lang="hr-HR" altLang="de-DE" sz="2400" dirty="0">
                <a:solidFill>
                  <a:srgbClr val="333333"/>
                </a:solidFill>
              </a:rPr>
              <a:t>zirane su na činjenicama koje je teško provjeriti</a:t>
            </a:r>
            <a:r>
              <a:rPr lang="en-US" altLang="de-DE" sz="2400" dirty="0">
                <a:solidFill>
                  <a:srgbClr val="333333"/>
                </a:solidFill>
              </a:rPr>
              <a:t> </a:t>
            </a:r>
            <a:r>
              <a:rPr lang="hr-HR" altLang="de-DE" sz="2400" dirty="0">
                <a:solidFill>
                  <a:srgbClr val="333333"/>
                </a:solidFill>
              </a:rPr>
              <a:t>i ljudi im lako vjeruju</a:t>
            </a:r>
            <a:r>
              <a:rPr lang="en-US" altLang="de-DE" sz="2400" dirty="0">
                <a:solidFill>
                  <a:srgbClr val="333333"/>
                </a:solidFill>
              </a:rPr>
              <a:t> (</a:t>
            </a:r>
            <a:r>
              <a:rPr lang="hr-HR" altLang="de-DE" sz="2400" dirty="0">
                <a:solidFill>
                  <a:srgbClr val="333333"/>
                </a:solidFill>
              </a:rPr>
              <a:t>npr.</a:t>
            </a:r>
            <a:r>
              <a:rPr lang="en-US" altLang="de-DE" sz="2400" dirty="0">
                <a:solidFill>
                  <a:srgbClr val="333333"/>
                </a:solidFill>
              </a:rPr>
              <a:t> z</a:t>
            </a:r>
            <a:r>
              <a:rPr lang="hr-HR" altLang="de-DE" sz="2400" dirty="0">
                <a:solidFill>
                  <a:srgbClr val="333333"/>
                </a:solidFill>
              </a:rPr>
              <a:t>astava koja viori upućuje na zaključak da su slike rađene na </a:t>
            </a:r>
            <a:r>
              <a:rPr lang="en-US" altLang="de-DE" sz="2400" dirty="0">
                <a:solidFill>
                  <a:srgbClr val="333333"/>
                </a:solidFill>
              </a:rPr>
              <a:t>Z</a:t>
            </a:r>
            <a:r>
              <a:rPr lang="hr-HR" altLang="de-DE" sz="2400" dirty="0">
                <a:solidFill>
                  <a:srgbClr val="333333"/>
                </a:solidFill>
              </a:rPr>
              <a:t>emlji</a:t>
            </a:r>
            <a:r>
              <a:rPr lang="en-US" altLang="de-DE" sz="2400" dirty="0">
                <a:solidFill>
                  <a:srgbClr val="333333"/>
                </a:solidFill>
              </a:rPr>
              <a:t>).</a:t>
            </a:r>
          </a:p>
          <a:p>
            <a:pPr marL="342900" lvl="0" indent="-342900" defTabSz="914400" fontAlgn="base">
              <a:buClr>
                <a:srgbClr val="333333"/>
              </a:buClr>
              <a:buFont typeface="WingDings"/>
              <a:buChar char=""/>
            </a:pPr>
            <a:r>
              <a:rPr lang="hr-HR" altLang="de-DE" sz="2400" dirty="0">
                <a:solidFill>
                  <a:srgbClr val="333333"/>
                </a:solidFill>
              </a:rPr>
              <a:t>One </a:t>
            </a:r>
            <a:r>
              <a:rPr lang="en-US" altLang="de-DE" sz="2400" dirty="0" err="1">
                <a:solidFill>
                  <a:srgbClr val="333333"/>
                </a:solidFill>
              </a:rPr>
              <a:t>prikrivaju</a:t>
            </a:r>
            <a:r>
              <a:rPr lang="en-US" altLang="de-DE" sz="2400" dirty="0">
                <a:solidFill>
                  <a:srgbClr val="333333"/>
                </a:solidFill>
              </a:rPr>
              <a:t> </a:t>
            </a:r>
            <a:r>
              <a:rPr lang="en-US" altLang="de-DE" sz="2400" dirty="0" err="1">
                <a:solidFill>
                  <a:srgbClr val="333333"/>
                </a:solidFill>
              </a:rPr>
              <a:t>alternat</a:t>
            </a:r>
            <a:r>
              <a:rPr lang="hr-HR" altLang="de-DE" sz="2400" dirty="0">
                <a:solidFill>
                  <a:srgbClr val="333333"/>
                </a:solidFill>
              </a:rPr>
              <a:t>ivna objašnjenja</a:t>
            </a:r>
            <a:r>
              <a:rPr lang="en-US" altLang="de-DE" sz="2400" dirty="0">
                <a:solidFill>
                  <a:srgbClr val="333333"/>
                </a:solidFill>
              </a:rPr>
              <a:t> (</a:t>
            </a:r>
            <a:r>
              <a:rPr lang="en-US" altLang="de-DE" sz="2400" dirty="0" err="1">
                <a:solidFill>
                  <a:srgbClr val="333333"/>
                </a:solidFill>
              </a:rPr>
              <a:t>npr</a:t>
            </a:r>
            <a:r>
              <a:rPr lang="en-US" altLang="de-DE" sz="2400" dirty="0">
                <a:solidFill>
                  <a:srgbClr val="333333"/>
                </a:solidFill>
              </a:rPr>
              <a:t>. </a:t>
            </a:r>
            <a:r>
              <a:rPr lang="hr-HR" altLang="de-DE" sz="2400" dirty="0">
                <a:solidFill>
                  <a:srgbClr val="333333"/>
                </a:solidFill>
              </a:rPr>
              <a:t>nebo bez zvijezda se može objasniti tehničkim limitacijama</a:t>
            </a:r>
            <a:r>
              <a:rPr lang="en-US" altLang="de-DE" sz="2400" dirty="0">
                <a:solidFill>
                  <a:srgbClr val="333333"/>
                </a:solidFill>
              </a:rPr>
              <a:t> </a:t>
            </a:r>
            <a:r>
              <a:rPr lang="hr-HR" altLang="de-DE" sz="2400" dirty="0">
                <a:solidFill>
                  <a:srgbClr val="333333"/>
                </a:solidFill>
              </a:rPr>
              <a:t>fotografije</a:t>
            </a:r>
            <a:r>
              <a:rPr lang="en-US" altLang="de-DE" sz="2400" dirty="0">
                <a:solidFill>
                  <a:srgbClr val="333333"/>
                </a:solidFill>
              </a:rPr>
              <a:t> no</a:t>
            </a:r>
            <a:r>
              <a:rPr lang="hr-HR" altLang="de-DE" sz="2400" dirty="0">
                <a:solidFill>
                  <a:srgbClr val="333333"/>
                </a:solidFill>
              </a:rPr>
              <a:t>ću</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a:solidFill>
                  <a:srgbClr val="333333"/>
                </a:solidFill>
              </a:rPr>
              <a:t>Urban</a:t>
            </a:r>
            <a:r>
              <a:rPr lang="hr-HR" altLang="de-DE" sz="2400" dirty="0">
                <a:solidFill>
                  <a:srgbClr val="333333"/>
                </a:solidFill>
              </a:rPr>
              <a:t>e legende</a:t>
            </a:r>
            <a:r>
              <a:rPr lang="en-US" altLang="de-DE" sz="2400" dirty="0">
                <a:solidFill>
                  <a:srgbClr val="333333"/>
                </a:solidFill>
              </a:rPr>
              <a:t> </a:t>
            </a:r>
            <a:r>
              <a:rPr lang="hr-HR" altLang="de-DE" sz="2400" dirty="0">
                <a:solidFill>
                  <a:srgbClr val="333333"/>
                </a:solidFill>
              </a:rPr>
              <a:t>uzimaju činjenice iz konteksta i </a:t>
            </a:r>
            <a:r>
              <a:rPr lang="en-US" altLang="de-DE" sz="2400" dirty="0" err="1">
                <a:solidFill>
                  <a:srgbClr val="333333"/>
                </a:solidFill>
              </a:rPr>
              <a:t>isti</a:t>
            </a:r>
            <a:r>
              <a:rPr lang="hr-HR" altLang="de-DE" sz="2400" dirty="0">
                <a:solidFill>
                  <a:srgbClr val="333333"/>
                </a:solidFill>
              </a:rPr>
              <a:t>č</a:t>
            </a:r>
            <a:r>
              <a:rPr lang="en-US" altLang="de-DE" sz="2400" dirty="0">
                <a:solidFill>
                  <a:srgbClr val="333333"/>
                </a:solidFill>
              </a:rPr>
              <a:t>u </a:t>
            </a:r>
            <a:r>
              <a:rPr lang="en-US" altLang="de-DE" sz="2400" dirty="0" err="1">
                <a:solidFill>
                  <a:srgbClr val="333333"/>
                </a:solidFill>
              </a:rPr>
              <a:t>ih</a:t>
            </a:r>
            <a:r>
              <a:rPr lang="en-US" altLang="de-DE" sz="2400" dirty="0">
                <a:solidFill>
                  <a:srgbClr val="333333"/>
                </a:solidFill>
              </a:rPr>
              <a:t> do </a:t>
            </a:r>
            <a:r>
              <a:rPr lang="en-US" altLang="de-DE" sz="2400" dirty="0" err="1">
                <a:solidFill>
                  <a:srgbClr val="333333"/>
                </a:solidFill>
              </a:rPr>
              <a:t>krajnjih</a:t>
            </a:r>
            <a:r>
              <a:rPr lang="en-US" altLang="de-DE" sz="2400" dirty="0">
                <a:solidFill>
                  <a:srgbClr val="333333"/>
                </a:solidFill>
              </a:rPr>
              <a:t> </a:t>
            </a:r>
            <a:r>
              <a:rPr lang="en-US" altLang="de-DE" sz="2400" dirty="0" err="1">
                <a:solidFill>
                  <a:srgbClr val="333333"/>
                </a:solidFill>
              </a:rPr>
              <a:t>granica</a:t>
            </a:r>
            <a:r>
              <a:rPr lang="en-US"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Metakognitivni Trening 2 – Prerano zaključivanje I</a:t>
            </a:r>
          </a:p>
        </p:txBody>
      </p:sp>
      <p:sp>
        <p:nvSpPr>
          <p:cNvPr id="7" name="Slide Number Placeholder 6"/>
          <p:cNvSpPr>
            <a:spLocks noGrp="1"/>
          </p:cNvSpPr>
          <p:nvPr>
            <p:ph type="sldNum" sz="quarter" idx="12"/>
          </p:nvPr>
        </p:nvSpPr>
        <p:spPr/>
        <p:txBody>
          <a:bodyPr/>
          <a:lstStyle/>
          <a:p>
            <a:fld id="{2C2A7A4A-662E-44E3-BC5E-85F6AA0B6D96}" type="slidenum">
              <a:rPr lang="de-DE" altLang="de-DE" smtClean="0"/>
              <a:pPr/>
              <a:t>77</a:t>
            </a:fld>
            <a:endParaRPr lang="de-DE" altLang="de-DE"/>
          </a:p>
        </p:txBody>
      </p:sp>
    </p:spTree>
    <p:extLst>
      <p:ext uri="{BB962C8B-B14F-4D97-AF65-F5344CB8AC3E}">
        <p14:creationId xmlns:p14="http://schemas.microsoft.com/office/powerpoint/2010/main" val="2440153058"/>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4551</Words>
  <Application>Microsoft Office PowerPoint</Application>
  <PresentationFormat>Benutzerdefiniert</PresentationFormat>
  <Paragraphs>647</Paragraphs>
  <Slides>77</Slides>
  <Notes>77</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77</vt:i4>
      </vt:variant>
    </vt:vector>
  </HeadingPairs>
  <TitlesOfParts>
    <vt:vector size="84" baseType="lpstr">
      <vt:lpstr>Arial</vt:lpstr>
      <vt:lpstr>WingDings</vt:lpstr>
      <vt:lpstr>Symbol</vt:lpstr>
      <vt:lpstr>Calibri Light</vt:lpstr>
      <vt:lpstr>Calibri</vt:lpstr>
      <vt:lpstr>Times New Roman</vt:lpstr>
      <vt:lpstr>UKE_PPT-Vorlage_16zu9</vt:lpstr>
      <vt:lpstr>MKT 7 B – Prerano zaključivanje II</vt:lpstr>
      <vt:lpstr>Brzoplete odluke</vt:lpstr>
      <vt:lpstr>Brzoplete odluke</vt:lpstr>
      <vt:lpstr>Brzoplete odluke</vt:lpstr>
      <vt:lpstr>Prerano zaključivanje U kakvim situacijama donosimo zaključke bez znanja cjelokupne istine? </vt:lpstr>
      <vt:lpstr>Prerano zaključivanje U kakvim situacijama donosimo zaključke bez znanja cjelokupne istine? </vt:lpstr>
      <vt:lpstr>Prerano zaključivanje U kakvim situacijama donosimo zaključke bez znanja cjelokupne istine? </vt:lpstr>
      <vt:lpstr>Prerano zaključivanje U kakvim situacijama donosimo zaključke bez znanja cjelokupne istine? </vt:lpstr>
      <vt:lpstr>Brzoplete odluke “u akciji” - Urbane legende -</vt:lpstr>
      <vt:lpstr>Brzoplete odluke “u akciji” - Urbane legende - (za dodatnu vježbu vidite kraj prezentacije)</vt:lpstr>
      <vt:lpstr>Brzoplete odluke “u akciji” - Urbane legende -</vt:lpstr>
      <vt:lpstr>Brzoplete odluke “u akciji” - Urbane legende -</vt:lpstr>
      <vt:lpstr>Brzoplete odluke “u akciji” - Urbane legende -</vt:lpstr>
      <vt:lpstr>Kako nastaju ove teorije zavjere?</vt:lpstr>
      <vt:lpstr>Kako nastaju ove teorije zavjere?</vt:lpstr>
      <vt:lpstr>Kako nastaju ove teorije zavjere?</vt:lpstr>
      <vt:lpstr>Zašto mi ovo radimo?</vt:lpstr>
      <vt:lpstr>Zašto mi ovo radimo?</vt:lpstr>
      <vt:lpstr>Kako prerano zaključivanje favorizuje nastanak pogrešnih interpretacija tokom psihoze – primjeri</vt:lpstr>
      <vt:lpstr>Vježba</vt:lpstr>
      <vt:lpstr>Vježba</vt:lpstr>
      <vt:lpstr>Vježba</vt:lpstr>
      <vt:lpstr>Vježba</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opcionalno: Video Klip</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Prenos u svakodnevni život</vt:lpstr>
      <vt:lpstr>Prenos u svakodnevni život</vt:lpstr>
      <vt:lpstr>Prenos u svakodnevni život</vt:lpstr>
      <vt:lpstr>Prenos u svakodnevni život</vt:lpstr>
      <vt:lpstr>Prenos u svakodnevni život</vt:lpstr>
      <vt:lpstr>Kako je ovo povezano sa psihozom?</vt:lpstr>
      <vt:lpstr>Kako je ovo povezano sa psihozom?</vt:lpstr>
      <vt:lpstr>Kako je ovo povezano sa psihozom?</vt:lpstr>
      <vt:lpstr>Hvala Vam na pažnji!</vt:lpstr>
      <vt:lpstr>PowerPoint-Präsentation</vt:lpstr>
      <vt:lpstr>Prebrzo zaključivanje “u akciji” - Urbane legende -</vt:lpstr>
      <vt:lpstr>Prebrzo zaključivanje “u akciji” - Urbane legende -</vt:lpstr>
      <vt:lpstr>Prebrzo zaključivanje “u akciji” - Urbane legende -</vt:lpstr>
      <vt:lpstr>Prebrzo zaključivanje “u akciji” - Urbane legende -</vt:lpstr>
      <vt:lpstr>Prebrzo zaključivanje “u akciji” - Urbane legende -</vt:lpstr>
      <vt:lpstr>Prebrzo zaključivanje “u akciji” - Urbane legende -</vt:lpstr>
      <vt:lpstr>Prebrzo zaključivanje “u akciji” - Urbane legende -</vt:lpstr>
      <vt:lpstr>Kako ova urbana legenda i ostale teorije zavjere nastaju?</vt:lpstr>
      <vt:lpstr>Kako ova urbana legenda i ostale teorije zavjere nastaju?</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239</cp:revision>
  <dcterms:created xsi:type="dcterms:W3CDTF">2004-06-30T16:15:23Z</dcterms:created>
  <dcterms:modified xsi:type="dcterms:W3CDTF">2022-11-21T10:47:11Z</dcterms:modified>
</cp:coreProperties>
</file>