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50"/>
  </p:notesMasterIdLst>
  <p:sldIdLst>
    <p:sldId id="435" r:id="rId2"/>
    <p:sldId id="331" r:id="rId3"/>
    <p:sldId id="418" r:id="rId4"/>
    <p:sldId id="417" r:id="rId5"/>
    <p:sldId id="416" r:id="rId6"/>
    <p:sldId id="288" r:id="rId7"/>
    <p:sldId id="262" r:id="rId8"/>
    <p:sldId id="263" r:id="rId9"/>
    <p:sldId id="412" r:id="rId10"/>
    <p:sldId id="401" r:id="rId11"/>
    <p:sldId id="419" r:id="rId12"/>
    <p:sldId id="399" r:id="rId13"/>
    <p:sldId id="421" r:id="rId14"/>
    <p:sldId id="420" r:id="rId15"/>
    <p:sldId id="410" r:id="rId16"/>
    <p:sldId id="422" r:id="rId17"/>
    <p:sldId id="403" r:id="rId18"/>
    <p:sldId id="423" r:id="rId19"/>
    <p:sldId id="384" r:id="rId20"/>
    <p:sldId id="342" r:id="rId21"/>
    <p:sldId id="272" r:id="rId22"/>
    <p:sldId id="343" r:id="rId23"/>
    <p:sldId id="344" r:id="rId24"/>
    <p:sldId id="404" r:id="rId25"/>
    <p:sldId id="425" r:id="rId26"/>
    <p:sldId id="424" r:id="rId27"/>
    <p:sldId id="406" r:id="rId28"/>
    <p:sldId id="427" r:id="rId29"/>
    <p:sldId id="426" r:id="rId30"/>
    <p:sldId id="298" r:id="rId31"/>
    <p:sldId id="349" r:id="rId32"/>
    <p:sldId id="350" r:id="rId33"/>
    <p:sldId id="351" r:id="rId34"/>
    <p:sldId id="408" r:id="rId35"/>
    <p:sldId id="392" r:id="rId36"/>
    <p:sldId id="428" r:id="rId37"/>
    <p:sldId id="429" r:id="rId38"/>
    <p:sldId id="396" r:id="rId39"/>
    <p:sldId id="432" r:id="rId40"/>
    <p:sldId id="431" r:id="rId41"/>
    <p:sldId id="430" r:id="rId42"/>
    <p:sldId id="411" r:id="rId43"/>
    <p:sldId id="433" r:id="rId44"/>
    <p:sldId id="409" r:id="rId45"/>
    <p:sldId id="413" r:id="rId46"/>
    <p:sldId id="434" r:id="rId47"/>
    <p:sldId id="415"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003" autoAdjust="0"/>
    <p:restoredTop sz="95915" autoAdjust="0"/>
  </p:normalViewPr>
  <p:slideViewPr>
    <p:cSldViewPr snapToGrid="0">
      <p:cViewPr varScale="1">
        <p:scale>
          <a:sx n="67" d="100"/>
          <a:sy n="67" d="100"/>
        </p:scale>
        <p:origin x="948" y="44"/>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21.11.2022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3905462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1033167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192682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192682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3410220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3410220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3410220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2207405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2207405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1862977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4440203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1466660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2007326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2141932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25063077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2506307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25063077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4130769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30315374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31870151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7857588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6959417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40763074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38829577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27843489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42286429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9238263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29983872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6367569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37366383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13569035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22114191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23893803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30731489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27725878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15591747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9 – Samopouzdanje</a:t>
            </a:r>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9 – Samopouzdanje</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9 – Samopouzdanje</a:t>
            </a:r>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9 – Samopouzdanje</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9 – Samopouzdanje</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9 – Samopouzdanje</a:t>
            </a:r>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9 – Samopouzdanje</a:t>
            </a:r>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9 – Samopouzdanje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9 I – </a:t>
            </a:r>
            <a:r>
              <a:rPr lang="en-US" altLang="ja-JP" dirty="0" err="1">
                <a:latin typeface="+mn-lt"/>
                <a:ea typeface="+mn-ea"/>
                <a:cs typeface="+mn-cs"/>
              </a:rPr>
              <a:t>Samopouzdanje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(11|22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39340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Šta je Samopouzdanje?</a:t>
            </a:r>
            <a:endParaRPr lang="de-DE" sz="3600" dirty="0">
              <a:latin typeface="+mn-lt"/>
              <a:ea typeface="+mn-ea"/>
              <a:cs typeface="+mn-cs"/>
            </a:endParaRPr>
          </a:p>
        </p:txBody>
      </p:sp>
      <p:sp>
        <p:nvSpPr>
          <p:cNvPr id="467971" name="Rectangle 3"/>
          <p:cNvSpPr>
            <a:spLocks noGrp="1" noChangeArrowheads="1"/>
          </p:cNvSpPr>
          <p:nvPr>
            <p:ph idx="1"/>
          </p:nvPr>
        </p:nvSpPr>
        <p:spPr>
          <a:xfrm>
            <a:off x="6822831" y="2204864"/>
            <a:ext cx="4926124" cy="4248000"/>
          </a:xfrm>
        </p:spPr>
        <p:txBody>
          <a:bodyPr>
            <a:noAutofit/>
          </a:bodyPr>
          <a:lstStyle/>
          <a:p>
            <a:pPr eaLnBrk="1" hangingPunct="1">
              <a:buClr>
                <a:srgbClr val="333333"/>
              </a:buClr>
              <a:defRPr/>
            </a:pP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917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Šta je Samopouzdanje?</a:t>
            </a:r>
            <a:endParaRPr lang="de-DE" sz="3600" dirty="0">
              <a:latin typeface="+mn-lt"/>
              <a:ea typeface="+mn-ea"/>
              <a:cs typeface="+mn-cs"/>
            </a:endParaRPr>
          </a:p>
        </p:txBody>
      </p:sp>
      <p:sp>
        <p:nvSpPr>
          <p:cNvPr id="467971" name="Rectangle 3"/>
          <p:cNvSpPr>
            <a:spLocks noGrp="1" noChangeArrowheads="1"/>
          </p:cNvSpPr>
          <p:nvPr>
            <p:ph idx="1"/>
          </p:nvPr>
        </p:nvSpPr>
        <p:spPr>
          <a:xfrm>
            <a:off x="6822831" y="2204864"/>
            <a:ext cx="4926124" cy="4248000"/>
          </a:xfrm>
        </p:spPr>
        <p:txBody>
          <a:bodyPr>
            <a:noAutofit/>
          </a:bodyPr>
          <a:lstStyle/>
          <a:p>
            <a:pPr marL="342900" indent="-342900" eaLnBrk="1" hangingPunct="1">
              <a:buClr>
                <a:srgbClr val="333333"/>
              </a:buClr>
              <a:buFont typeface="WingDings"/>
              <a:buChar char=""/>
              <a:defRPr/>
            </a:pPr>
            <a:r>
              <a:rPr lang="hr-HR" sz="2400" dirty="0">
                <a:solidFill>
                  <a:srgbClr val="333333"/>
                </a:solidFill>
              </a:rPr>
              <a:t>Vrijednost koju pridajemo sebi</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360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Šta je Samopouzdanje?</a:t>
            </a:r>
            <a:endParaRPr lang="de-DE" sz="3600" dirty="0">
              <a:latin typeface="+mn-lt"/>
              <a:ea typeface="+mn-ea"/>
              <a:cs typeface="+mn-cs"/>
            </a:endParaRPr>
          </a:p>
        </p:txBody>
      </p:sp>
      <p:sp>
        <p:nvSpPr>
          <p:cNvPr id="467971" name="Rectangle 3"/>
          <p:cNvSpPr>
            <a:spLocks noGrp="1" noChangeArrowheads="1"/>
          </p:cNvSpPr>
          <p:nvPr>
            <p:ph idx="1"/>
          </p:nvPr>
        </p:nvSpPr>
        <p:spPr>
          <a:xfrm>
            <a:off x="6822831" y="2204864"/>
            <a:ext cx="4926124" cy="4248000"/>
          </a:xfrm>
        </p:spPr>
        <p:txBody>
          <a:bodyPr>
            <a:noAutofit/>
          </a:bodyPr>
          <a:lstStyle/>
          <a:p>
            <a:pPr marL="342900" indent="-342900" eaLnBrk="1" hangingPunct="1">
              <a:buClr>
                <a:srgbClr val="333333"/>
              </a:buClr>
              <a:buFont typeface="WingDings"/>
              <a:buChar char=""/>
              <a:defRPr/>
            </a:pPr>
            <a:r>
              <a:rPr lang="hr-HR" sz="2400" dirty="0">
                <a:solidFill>
                  <a:srgbClr val="333333"/>
                </a:solidFill>
              </a:rPr>
              <a:t>Vrijednost koju pridajemo sebi</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hr-HR" sz="2400" dirty="0">
                <a:solidFill>
                  <a:srgbClr val="333333"/>
                </a:solidFill>
              </a:rPr>
              <a:t>Subjektivno cijenjenje samog </a:t>
            </a:r>
            <a:r>
              <a:rPr lang="hr-HR" sz="2400">
                <a:solidFill>
                  <a:srgbClr val="333333"/>
                </a:solidFill>
              </a:rPr>
              <a:t>sebe.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2545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dirty="0">
                <a:latin typeface="+mn-lt"/>
                <a:ea typeface="+mn-ea"/>
                <a:cs typeface="+mn-cs"/>
              </a:rPr>
              <a:t>Šta je Samopouzdanje?</a:t>
            </a:r>
            <a:endParaRPr lang="de-DE" sz="3600" dirty="0">
              <a:latin typeface="+mn-lt"/>
              <a:ea typeface="+mn-ea"/>
              <a:cs typeface="+mn-cs"/>
            </a:endParaRPr>
          </a:p>
        </p:txBody>
      </p:sp>
      <p:sp>
        <p:nvSpPr>
          <p:cNvPr id="467971" name="Rectangle 3"/>
          <p:cNvSpPr>
            <a:spLocks noGrp="1" noChangeArrowheads="1"/>
          </p:cNvSpPr>
          <p:nvPr>
            <p:ph idx="1"/>
          </p:nvPr>
        </p:nvSpPr>
        <p:spPr>
          <a:xfrm>
            <a:off x="6822831" y="2204864"/>
            <a:ext cx="4926124" cy="4248000"/>
          </a:xfrm>
        </p:spPr>
        <p:txBody>
          <a:bodyPr>
            <a:noAutofit/>
          </a:bodyPr>
          <a:lstStyle/>
          <a:p>
            <a:pPr marL="342900" indent="-342900" eaLnBrk="1" hangingPunct="1">
              <a:buClr>
                <a:srgbClr val="333333"/>
              </a:buClr>
              <a:buFont typeface="WingDings"/>
              <a:buChar char=""/>
              <a:defRPr/>
            </a:pPr>
            <a:r>
              <a:rPr lang="hr-HR" sz="2400" dirty="0">
                <a:solidFill>
                  <a:srgbClr val="333333"/>
                </a:solidFill>
              </a:rPr>
              <a:t>Vrijednost koju pridajemo sebi</a:t>
            </a:r>
            <a:r>
              <a:rPr lang="en-US" sz="2400" dirty="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hr-HR" sz="2400" dirty="0">
                <a:solidFill>
                  <a:srgbClr val="333333"/>
                </a:solidFill>
              </a:rPr>
              <a:t>Subjektivno cijenjenje samog sebe.</a:t>
            </a:r>
            <a:endParaRPr lang="de-DE" sz="2400" dirty="0">
              <a:solidFill>
                <a:srgbClr val="333333"/>
              </a:solidFill>
            </a:endParaRPr>
          </a:p>
          <a:p>
            <a:pPr marL="342900" indent="-342900">
              <a:buClr>
                <a:srgbClr val="333333"/>
              </a:buClr>
              <a:buFont typeface="WingDings"/>
              <a:buChar char=""/>
              <a:defRPr/>
            </a:pPr>
            <a:r>
              <a:rPr lang="hr-HR" sz="2400" dirty="0">
                <a:solidFill>
                  <a:srgbClr val="333333"/>
                </a:solidFill>
              </a:rPr>
              <a:t>Ovo ne mora da bude povezano sa načinom kako </a:t>
            </a:r>
            <a:r>
              <a:rPr lang="en-US" sz="2400" dirty="0" err="1">
                <a:solidFill>
                  <a:srgbClr val="333333"/>
                </a:solidFill>
              </a:rPr>
              <a:t>te</a:t>
            </a:r>
            <a:r>
              <a:rPr lang="hr-HR" sz="2400" dirty="0">
                <a:solidFill>
                  <a:srgbClr val="333333"/>
                </a:solidFill>
              </a:rPr>
              <a:t> druge osobe doživljavaju.</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314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Nisko samopouzdanje može uticati na mentalno zdravlje</a:t>
            </a:r>
            <a:endParaRPr lang="de-DE" sz="3600" dirty="0">
              <a:latin typeface="+mn-lt"/>
              <a:ea typeface="+mn-ea"/>
              <a:cs typeface="+mn-cs"/>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Ljudi sa mentalnim poremećajima često imaju nisko samopouzdanje.</a:t>
            </a:r>
            <a:endParaRPr lang="en-US" sz="2400" dirty="0">
              <a:solidFill>
                <a:srgbClr val="333333"/>
              </a:solidFill>
            </a:endParaRPr>
          </a:p>
          <a:p>
            <a:pPr marL="342900" indent="-342900">
              <a:buClr>
                <a:srgbClr val="333333"/>
              </a:buClr>
              <a:buFont typeface="WingDings"/>
              <a:buChar char=""/>
            </a:pPr>
            <a:r>
              <a:rPr lang="hr-HR" sz="2400" dirty="0">
                <a:solidFill>
                  <a:srgbClr val="333333"/>
                </a:solidFill>
              </a:rPr>
              <a:t>Nisko samopouzdanje može doprinositi psihološkim problemima</a:t>
            </a:r>
            <a:r>
              <a:rPr lang="en-US" sz="2400" dirty="0">
                <a:solidFill>
                  <a:srgbClr val="333333"/>
                </a:solidFill>
              </a:rPr>
              <a:t> </a:t>
            </a:r>
            <a:r>
              <a:rPr lang="hr-HR" sz="2400" dirty="0">
                <a:solidFill>
                  <a:srgbClr val="333333"/>
                </a:solidFill>
              </a:rPr>
              <a:t>kao što su</a:t>
            </a:r>
            <a:r>
              <a:rPr lang="en-US" sz="2400" dirty="0">
                <a:solidFill>
                  <a:srgbClr val="333333"/>
                </a:solidFill>
              </a:rPr>
              <a:t>:</a:t>
            </a:r>
            <a:endParaRPr lang="de-DE" sz="2400" dirty="0">
              <a:solidFill>
                <a:srgbClr val="333333"/>
              </a:solidFill>
            </a:endParaRPr>
          </a:p>
          <a:p>
            <a:pPr marL="774827" lvl="3" indent="-342900">
              <a:spcBef>
                <a:spcPts val="1999"/>
              </a:spcBef>
              <a:buClr>
                <a:srgbClr val="333333"/>
              </a:buClr>
              <a:buFont typeface="WingDings"/>
              <a:buChar char=""/>
            </a:pPr>
            <a:r>
              <a:rPr lang="de-DE" sz="2400" dirty="0">
                <a:solidFill>
                  <a:srgbClr val="333333"/>
                </a:solidFill>
              </a:rPr>
              <a:t>S</a:t>
            </a:r>
            <a:r>
              <a:rPr lang="hr-HR" sz="2400" dirty="0">
                <a:solidFill>
                  <a:srgbClr val="333333"/>
                </a:solidFill>
              </a:rPr>
              <a:t>umnja u sebe</a:t>
            </a:r>
            <a:endParaRPr lang="de-DE" sz="2400" dirty="0">
              <a:solidFill>
                <a:srgbClr val="333333"/>
              </a:solidFill>
            </a:endParaRPr>
          </a:p>
          <a:p>
            <a:pPr marL="774827" lvl="3" indent="-342900">
              <a:spcBef>
                <a:spcPts val="1999"/>
              </a:spcBef>
              <a:buClr>
                <a:srgbClr val="333333"/>
              </a:buClr>
              <a:buFont typeface="WingDings"/>
              <a:buChar char=""/>
            </a:pPr>
            <a:r>
              <a:rPr lang="hr-HR" sz="2400" dirty="0">
                <a:solidFill>
                  <a:srgbClr val="333333"/>
                </a:solidFill>
              </a:rPr>
              <a:t>Strah</a:t>
            </a:r>
            <a:endParaRPr lang="de-DE" sz="2400" dirty="0">
              <a:solidFill>
                <a:srgbClr val="333333"/>
              </a:solidFill>
            </a:endParaRPr>
          </a:p>
          <a:p>
            <a:pPr marL="774827" lvl="3" indent="-342900">
              <a:spcBef>
                <a:spcPts val="1999"/>
              </a:spcBef>
              <a:buClr>
                <a:srgbClr val="333333"/>
              </a:buClr>
              <a:buFont typeface="WingDings"/>
              <a:buChar char=""/>
            </a:pPr>
            <a:r>
              <a:rPr lang="de-DE" sz="2400" dirty="0">
                <a:solidFill>
                  <a:srgbClr val="333333"/>
                </a:solidFill>
              </a:rPr>
              <a:t>Depres</a:t>
            </a:r>
            <a:r>
              <a:rPr lang="hr-HR" sz="2400" dirty="0">
                <a:solidFill>
                  <a:srgbClr val="333333"/>
                </a:solidFill>
              </a:rPr>
              <a:t>ivni simptomi</a:t>
            </a:r>
            <a:endParaRPr lang="de-DE" sz="2400" dirty="0">
              <a:solidFill>
                <a:srgbClr val="333333"/>
              </a:solidFill>
            </a:endParaRPr>
          </a:p>
          <a:p>
            <a:pPr marL="774827" lvl="3" indent="-342900">
              <a:spcBef>
                <a:spcPts val="1999"/>
              </a:spcBef>
              <a:buClr>
                <a:srgbClr val="333333"/>
              </a:buClr>
              <a:buFont typeface="WingDings"/>
              <a:buChar char=""/>
            </a:pPr>
            <a:r>
              <a:rPr lang="hr-HR" sz="2400" dirty="0">
                <a:solidFill>
                  <a:srgbClr val="333333"/>
                </a:solidFill>
              </a:rPr>
              <a:t>Usamljenost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Razlika izmedju naglašenog samopouzdanja i zdravog samopouzdanja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hr-HR" sz="2000" dirty="0">
                <a:solidFill>
                  <a:srgbClr val="333333"/>
                </a:solidFill>
              </a:rPr>
              <a:t>Tokom psihoze se mnoge osobe (ali ne sve) osjećaju proganjano ili pod pritiskom okoline</a:t>
            </a:r>
            <a:r>
              <a:rPr lang="en-US" sz="2000" dirty="0">
                <a:solidFill>
                  <a:srgbClr val="333333"/>
                </a:solidFill>
              </a:rPr>
              <a:t>. </a:t>
            </a:r>
            <a:r>
              <a:rPr lang="hr-HR" sz="2000" dirty="0">
                <a:solidFill>
                  <a:srgbClr val="333333"/>
                </a:solidFill>
              </a:rPr>
              <a:t>Ovaj osjećaj može voditi smanjenom samopouzdanju</a:t>
            </a:r>
            <a:r>
              <a:rPr lang="en-US" sz="2000" dirty="0">
                <a:solidFill>
                  <a:srgbClr val="333333"/>
                </a:solidFill>
              </a:rPr>
              <a:t>. </a:t>
            </a:r>
            <a:r>
              <a:rPr lang="hr-HR" sz="2000" dirty="0">
                <a:solidFill>
                  <a:srgbClr val="333333"/>
                </a:solidFill>
              </a:rPr>
              <a:t>Sa druge strane, osobe mogu osjećati povišeno samopouzdanje ako osjećaju da su predodređene za specijalne zadatke</a:t>
            </a:r>
            <a:r>
              <a:rPr lang="en-US" sz="2000" dirty="0">
                <a:solidFill>
                  <a:srgbClr val="333333"/>
                </a:solidFill>
              </a:rPr>
              <a:t> </a:t>
            </a:r>
            <a:r>
              <a:rPr lang="hr-HR" sz="2000" dirty="0">
                <a:solidFill>
                  <a:srgbClr val="333333"/>
                </a:solidFill>
              </a:rPr>
              <a:t>ili vjeruju da su odabrane za velike misije.</a:t>
            </a:r>
            <a:endParaRPr lang="en-US" sz="2000" dirty="0">
              <a:solidFill>
                <a:srgbClr val="333333"/>
              </a:solidFill>
            </a:endParaRPr>
          </a:p>
          <a:p>
            <a:pPr>
              <a:defRPr/>
            </a:pPr>
            <a:endParaRPr lang="en-US" sz="2000" dirty="0">
              <a:solidFill>
                <a:srgbClr val="333333"/>
              </a:solidFill>
            </a:endParaRPr>
          </a:p>
          <a:p>
            <a:pPr>
              <a:defRPr/>
            </a:pPr>
            <a:endParaRPr lang="en-US" sz="2000" dirty="0">
              <a:solidFill>
                <a:srgbClr val="333333"/>
              </a:solidFill>
            </a:endParaRPr>
          </a:p>
          <a:p>
            <a:pPr>
              <a:defRPr/>
            </a:pPr>
            <a:r>
              <a:rPr lang="hr-HR" sz="2000" b="1" dirty="0">
                <a:solidFill>
                  <a:srgbClr val="004992"/>
                </a:solidFill>
              </a:rPr>
              <a:t>PAŽNJA</a:t>
            </a:r>
            <a:r>
              <a:rPr lang="en-US" sz="2000" b="1" dirty="0">
                <a:solidFill>
                  <a:srgbClr val="004992"/>
                </a:solidFill>
              </a:rPr>
              <a:t>:</a:t>
            </a:r>
            <a:r>
              <a:rPr lang="en-US" sz="2000" b="1" dirty="0">
                <a:solidFill>
                  <a:srgbClr val="333333"/>
                </a:solidFill>
              </a:rPr>
              <a:t> </a:t>
            </a:r>
            <a:r>
              <a:rPr lang="hr-HR" sz="2000" dirty="0">
                <a:solidFill>
                  <a:srgbClr val="333333"/>
                </a:solidFill>
              </a:rPr>
              <a:t>Megalomanske ideje</a:t>
            </a:r>
            <a:r>
              <a:rPr lang="en-US" sz="2000" dirty="0">
                <a:solidFill>
                  <a:srgbClr val="333333"/>
                </a:solidFill>
              </a:rPr>
              <a:t> (</a:t>
            </a:r>
            <a:r>
              <a:rPr lang="hr-HR" sz="2000" dirty="0">
                <a:solidFill>
                  <a:srgbClr val="333333"/>
                </a:solidFill>
              </a:rPr>
              <a:t>kao što su vjerovanja da smo snažniji ili važniji od drugih</a:t>
            </a:r>
            <a:r>
              <a:rPr lang="en-US" sz="2000" dirty="0">
                <a:solidFill>
                  <a:srgbClr val="333333"/>
                </a:solidFill>
              </a:rPr>
              <a:t>) m</a:t>
            </a:r>
            <a:r>
              <a:rPr lang="hr-HR" sz="2000" dirty="0">
                <a:solidFill>
                  <a:srgbClr val="333333"/>
                </a:solidFill>
              </a:rPr>
              <a:t>ože na kratko povećati</a:t>
            </a:r>
            <a:r>
              <a:rPr lang="en-US" sz="2000" dirty="0">
                <a:solidFill>
                  <a:srgbClr val="333333"/>
                </a:solidFill>
              </a:rPr>
              <a:t> </a:t>
            </a:r>
            <a:r>
              <a:rPr lang="hr-HR" sz="2000" dirty="0">
                <a:solidFill>
                  <a:srgbClr val="333333"/>
                </a:solidFill>
              </a:rPr>
              <a:t>osjećaj sospstvene vrijednosti, ali ovo nema ništa zajedničko sa zdravim samopouzdanjem</a:t>
            </a:r>
            <a:r>
              <a:rPr lang="en-US" sz="2000" dirty="0">
                <a:solidFill>
                  <a:srgbClr val="333333"/>
                </a:solidFill>
              </a:rPr>
              <a:t>!</a:t>
            </a:r>
          </a:p>
          <a:p>
            <a:pPr marL="342900" indent="-342900">
              <a:buClr>
                <a:srgbClr val="333333"/>
              </a:buClr>
              <a:buFont typeface="WingDings"/>
              <a:buChar char=""/>
              <a:defRPr/>
            </a:pPr>
            <a:r>
              <a:rPr lang="hr-HR" sz="2000" dirty="0">
                <a:solidFill>
                  <a:srgbClr val="333333"/>
                </a:solidFill>
              </a:rPr>
              <a:t>Osjećaj neće trajati dugo</a:t>
            </a:r>
            <a:endParaRPr lang="en-US" sz="2000" dirty="0">
              <a:solidFill>
                <a:srgbClr val="333333"/>
              </a:solidFill>
            </a:endParaRPr>
          </a:p>
          <a:p>
            <a:pPr marL="342900" indent="-342900">
              <a:buClr>
                <a:srgbClr val="333333"/>
              </a:buClr>
              <a:buFont typeface="WingDings"/>
              <a:buChar char=""/>
              <a:defRPr/>
            </a:pPr>
            <a:r>
              <a:rPr lang="en-US" sz="2000" dirty="0">
                <a:solidFill>
                  <a:srgbClr val="333333"/>
                </a:solidFill>
              </a:rPr>
              <a:t>... </a:t>
            </a:r>
            <a:r>
              <a:rPr lang="hr-HR" sz="2000" dirty="0">
                <a:solidFill>
                  <a:srgbClr val="333333"/>
                </a:solidFill>
              </a:rPr>
              <a:t>I nije baziran na realnosti i sopstvenim snagama</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390162"/>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Ali…</a:t>
            </a:r>
            <a:endParaRPr lang="de-DE" sz="3600" dirty="0">
              <a:latin typeface="+mn-lt"/>
              <a:ea typeface="+mn-ea"/>
              <a:cs typeface="+mn-cs"/>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Svi ljudi imaju </a:t>
            </a:r>
            <a:r>
              <a:rPr lang="en-US" sz="2400" dirty="0" err="1">
                <a:solidFill>
                  <a:srgbClr val="333333"/>
                </a:solidFill>
              </a:rPr>
              <a:t>kvalitete</a:t>
            </a:r>
            <a:r>
              <a:rPr lang="en-US" sz="2400" dirty="0">
                <a:solidFill>
                  <a:srgbClr val="333333"/>
                </a:solidFill>
              </a:rPr>
              <a:t>, </a:t>
            </a:r>
            <a:r>
              <a:rPr lang="hr-HR" sz="2400" dirty="0">
                <a:solidFill>
                  <a:srgbClr val="333333"/>
                </a:solidFill>
              </a:rPr>
              <a:t>često ist</a:t>
            </a:r>
            <a:r>
              <a:rPr lang="en-US" sz="2400" dirty="0" err="1">
                <a:solidFill>
                  <a:srgbClr val="333333"/>
                </a:solidFill>
              </a:rPr>
              <a:t>i</a:t>
            </a:r>
            <a:r>
              <a:rPr lang="hr-HR" sz="2400" dirty="0">
                <a:solidFill>
                  <a:srgbClr val="333333"/>
                </a:solidFill>
              </a:rPr>
              <a:t> trebaju tek da budu otkriven</a:t>
            </a:r>
            <a:r>
              <a:rPr lang="en-US" sz="2400" dirty="0" err="1">
                <a:solidFill>
                  <a:srgbClr val="333333"/>
                </a:solidFill>
              </a:rPr>
              <a:t>i</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pPr>
            <a:r>
              <a:rPr lang="hr-HR" sz="2400" dirty="0">
                <a:solidFill>
                  <a:srgbClr val="333333"/>
                </a:solidFill>
              </a:rPr>
              <a:t>Ti možeš i treba da budeš ponosan na ove </a:t>
            </a:r>
            <a:r>
              <a:rPr lang="en-US" sz="2400" dirty="0" err="1">
                <a:solidFill>
                  <a:srgbClr val="333333"/>
                </a:solidFill>
              </a:rPr>
              <a:t>kvalitete</a:t>
            </a:r>
            <a:r>
              <a:rPr lang="de-DE" sz="2400" dirty="0">
                <a:solidFill>
                  <a:srgbClr val="333333"/>
                </a:solidFill>
              </a:rPr>
              <a:t>!</a:t>
            </a:r>
          </a:p>
          <a:p>
            <a:pPr marL="342900" indent="-342900">
              <a:buClr>
                <a:srgbClr val="333333"/>
              </a:buClr>
              <a:buFont typeface="WingDings"/>
              <a:buChar char=""/>
            </a:pPr>
            <a:r>
              <a:rPr lang="hr-HR" sz="2400" dirty="0">
                <a:solidFill>
                  <a:srgbClr val="333333"/>
                </a:solidFill>
              </a:rPr>
              <a:t>Svjesnost ovih snaga</a:t>
            </a:r>
            <a:r>
              <a:rPr lang="de-DE" sz="2400" dirty="0">
                <a:solidFill>
                  <a:srgbClr val="333333"/>
                </a:solidFill>
              </a:rPr>
              <a:t> </a:t>
            </a:r>
            <a:r>
              <a:rPr lang="hr-HR" sz="2400" dirty="0">
                <a:solidFill>
                  <a:srgbClr val="333333"/>
                </a:solidFill>
              </a:rPr>
              <a:t>formira bazu samopouzdanja</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err="1">
                <a:solidFill>
                  <a:srgbClr val="333333"/>
                </a:solidFill>
              </a:rPr>
              <a:t>Mnoge</a:t>
            </a:r>
            <a:r>
              <a:rPr lang="de-DE" sz="2400" dirty="0">
                <a:solidFill>
                  <a:srgbClr val="333333"/>
                </a:solidFill>
              </a:rPr>
              <a:t> (</a:t>
            </a:r>
            <a:r>
              <a:rPr lang="de-DE" sz="2400" dirty="0" err="1">
                <a:solidFill>
                  <a:srgbClr val="333333"/>
                </a:solidFill>
              </a:rPr>
              <a:t>ali</a:t>
            </a:r>
            <a:r>
              <a:rPr lang="de-DE" sz="2400" dirty="0">
                <a:solidFill>
                  <a:srgbClr val="333333"/>
                </a:solidFill>
              </a:rPr>
              <a:t> ne i </a:t>
            </a:r>
            <a:r>
              <a:rPr lang="de-DE" sz="2400" dirty="0" err="1">
                <a:solidFill>
                  <a:srgbClr val="333333"/>
                </a:solidFill>
              </a:rPr>
              <a:t>sve</a:t>
            </a:r>
            <a:r>
              <a:rPr lang="de-DE" sz="2400" dirty="0">
                <a:solidFill>
                  <a:srgbClr val="333333"/>
                </a:solidFill>
              </a:rPr>
              <a:t>!) </a:t>
            </a:r>
            <a:r>
              <a:rPr lang="de-DE" sz="2400" dirty="0" err="1">
                <a:solidFill>
                  <a:srgbClr val="333333"/>
                </a:solidFill>
              </a:rPr>
              <a:t>osobe</a:t>
            </a:r>
            <a:r>
              <a:rPr lang="de-DE" sz="2400" dirty="0">
                <a:solidFill>
                  <a:srgbClr val="333333"/>
                </a:solidFill>
              </a:rPr>
              <a:t> </a:t>
            </a:r>
            <a:r>
              <a:rPr lang="de-DE" sz="2400" dirty="0" err="1">
                <a:solidFill>
                  <a:srgbClr val="333333"/>
                </a:solidFill>
              </a:rPr>
              <a:t>sa</a:t>
            </a:r>
            <a:r>
              <a:rPr lang="de-DE" sz="2400" dirty="0">
                <a:solidFill>
                  <a:srgbClr val="333333"/>
                </a:solidFill>
              </a:rPr>
              <a:t> </a:t>
            </a:r>
            <a:r>
              <a:rPr lang="de-DE" sz="2400" dirty="0" err="1">
                <a:solidFill>
                  <a:srgbClr val="333333"/>
                </a:solidFill>
              </a:rPr>
              <a:t>psihozom</a:t>
            </a:r>
            <a:r>
              <a:rPr lang="de-DE" sz="2400" dirty="0">
                <a:solidFill>
                  <a:srgbClr val="333333"/>
                </a:solidFill>
              </a:rPr>
              <a:t> </a:t>
            </a:r>
            <a:r>
              <a:rPr lang="de-DE" sz="2400" dirty="0" err="1">
                <a:solidFill>
                  <a:srgbClr val="333333"/>
                </a:solidFill>
              </a:rPr>
              <a:t>imaju</a:t>
            </a:r>
            <a:r>
              <a:rPr lang="de-DE" sz="2400" dirty="0">
                <a:solidFill>
                  <a:srgbClr val="333333"/>
                </a:solidFill>
              </a:rPr>
              <a:t> </a:t>
            </a:r>
            <a:r>
              <a:rPr lang="de-DE" sz="2400" dirty="0" err="1">
                <a:solidFill>
                  <a:srgbClr val="333333"/>
                </a:solidFill>
              </a:rPr>
              <a:t>nisko</a:t>
            </a:r>
            <a:r>
              <a:rPr lang="de-DE" sz="2400" dirty="0">
                <a:solidFill>
                  <a:srgbClr val="333333"/>
                </a:solidFill>
              </a:rPr>
              <a:t> </a:t>
            </a:r>
            <a:r>
              <a:rPr lang="de-DE" sz="2400" dirty="0" err="1">
                <a:solidFill>
                  <a:srgbClr val="333333"/>
                </a:solidFill>
              </a:rPr>
              <a:t>samopuzdanje</a:t>
            </a:r>
            <a:r>
              <a:rPr lang="de-DE" sz="2400" dirty="0">
                <a:solidFill>
                  <a:srgbClr val="333333"/>
                </a:solidFill>
              </a:rPr>
              <a:t>, </a:t>
            </a:r>
            <a:r>
              <a:rPr lang="de-DE" sz="2400" dirty="0" err="1">
                <a:solidFill>
                  <a:srgbClr val="333333"/>
                </a:solidFill>
              </a:rPr>
              <a:t>cesto</a:t>
            </a:r>
            <a:r>
              <a:rPr lang="de-DE" sz="2400" dirty="0">
                <a:solidFill>
                  <a:srgbClr val="333333"/>
                </a:solidFill>
              </a:rPr>
              <a:t> </a:t>
            </a:r>
            <a:r>
              <a:rPr lang="de-DE" sz="2400" dirty="0" err="1">
                <a:solidFill>
                  <a:srgbClr val="333333"/>
                </a:solidFill>
              </a:rPr>
              <a:t>zbog</a:t>
            </a:r>
            <a:r>
              <a:rPr lang="de-DE" sz="2400" dirty="0">
                <a:solidFill>
                  <a:srgbClr val="333333"/>
                </a:solidFill>
              </a:rPr>
              <a:t> </a:t>
            </a:r>
            <a:r>
              <a:rPr lang="de-DE" sz="2400" dirty="0" err="1">
                <a:solidFill>
                  <a:srgbClr val="333333"/>
                </a:solidFill>
              </a:rPr>
              <a:t>negativnih</a:t>
            </a:r>
            <a:r>
              <a:rPr lang="de-DE" sz="2400" dirty="0">
                <a:solidFill>
                  <a:srgbClr val="333333"/>
                </a:solidFill>
              </a:rPr>
              <a:t> </a:t>
            </a:r>
            <a:r>
              <a:rPr lang="de-DE" sz="2400" dirty="0" err="1">
                <a:solidFill>
                  <a:srgbClr val="333333"/>
                </a:solidFill>
              </a:rPr>
              <a:t>predjasjih</a:t>
            </a:r>
            <a:r>
              <a:rPr lang="de-DE" sz="2400" dirty="0">
                <a:solidFill>
                  <a:srgbClr val="333333"/>
                </a:solidFill>
              </a:rPr>
              <a:t> </a:t>
            </a:r>
            <a:r>
              <a:rPr lang="de-DE" sz="2400" dirty="0" err="1">
                <a:solidFill>
                  <a:srgbClr val="333333"/>
                </a:solidFill>
              </a:rPr>
              <a:t>iskustava</a:t>
            </a:r>
            <a:r>
              <a:rPr lang="de-DE" sz="2400" dirty="0">
                <a:solidFill>
                  <a:srgbClr val="333333"/>
                </a:solidFill>
              </a:rPr>
              <a:t> u </a:t>
            </a:r>
            <a:r>
              <a:rPr lang="de-DE" sz="2400" dirty="0" err="1">
                <a:solidFill>
                  <a:srgbClr val="333333"/>
                </a:solidFill>
              </a:rPr>
              <a:t>kontaktu</a:t>
            </a:r>
            <a:r>
              <a:rPr lang="de-DE" sz="2400" dirty="0">
                <a:solidFill>
                  <a:srgbClr val="333333"/>
                </a:solidFill>
              </a:rPr>
              <a:t> </a:t>
            </a:r>
            <a:r>
              <a:rPr lang="de-DE" sz="2400" dirty="0" err="1">
                <a:solidFill>
                  <a:srgbClr val="333333"/>
                </a:solidFill>
              </a:rPr>
              <a:t>sa</a:t>
            </a:r>
            <a:r>
              <a:rPr lang="de-DE" sz="2400" dirty="0">
                <a:solidFill>
                  <a:srgbClr val="333333"/>
                </a:solidFill>
              </a:rPr>
              <a:t> </a:t>
            </a:r>
            <a:r>
              <a:rPr lang="de-DE" sz="2400" dirty="0" err="1">
                <a:solidFill>
                  <a:srgbClr val="333333"/>
                </a:solidFill>
              </a:rPr>
              <a:t>drugima</a:t>
            </a:r>
            <a:r>
              <a:rPr lang="de-DE" sz="2400" dirty="0">
                <a:solidFill>
                  <a:srgbClr val="333333"/>
                </a:solidFill>
              </a:rPr>
              <a:t>. </a:t>
            </a:r>
            <a:r>
              <a:rPr lang="de-DE" sz="2400" dirty="0" err="1">
                <a:solidFill>
                  <a:srgbClr val="333333"/>
                </a:solidFill>
              </a:rPr>
              <a:t>Poboljsanje</a:t>
            </a:r>
            <a:r>
              <a:rPr lang="de-DE" sz="2400" dirty="0">
                <a:solidFill>
                  <a:srgbClr val="333333"/>
                </a:solidFill>
              </a:rPr>
              <a:t> </a:t>
            </a:r>
            <a:r>
              <a:rPr lang="de-DE" sz="2400" dirty="0" err="1">
                <a:solidFill>
                  <a:srgbClr val="333333"/>
                </a:solidFill>
              </a:rPr>
              <a:t>samopouzdanja</a:t>
            </a:r>
            <a:r>
              <a:rPr lang="de-DE" sz="2400" dirty="0">
                <a:solidFill>
                  <a:srgbClr val="333333"/>
                </a:solidFill>
              </a:rPr>
              <a:t> i </a:t>
            </a:r>
            <a:r>
              <a:rPr lang="de-DE" sz="2400" dirty="0" err="1">
                <a:solidFill>
                  <a:srgbClr val="333333"/>
                </a:solidFill>
              </a:rPr>
              <a:t>drugih</a:t>
            </a:r>
            <a:r>
              <a:rPr lang="de-DE" sz="2400" dirty="0">
                <a:solidFill>
                  <a:srgbClr val="333333"/>
                </a:solidFill>
              </a:rPr>
              <a:t> </a:t>
            </a:r>
            <a:r>
              <a:rPr lang="de-DE" sz="2400" dirty="0" err="1">
                <a:solidFill>
                  <a:srgbClr val="333333"/>
                </a:solidFill>
              </a:rPr>
              <a:t>depresivnih</a:t>
            </a:r>
            <a:r>
              <a:rPr lang="de-DE" sz="2400" dirty="0">
                <a:solidFill>
                  <a:srgbClr val="333333"/>
                </a:solidFill>
              </a:rPr>
              <a:t> </a:t>
            </a:r>
            <a:r>
              <a:rPr lang="de-DE" sz="2400" err="1">
                <a:solidFill>
                  <a:srgbClr val="333333"/>
                </a:solidFill>
              </a:rPr>
              <a:t>simptoma</a:t>
            </a:r>
            <a:r>
              <a:rPr lang="de-DE" sz="2400">
                <a:solidFill>
                  <a:srgbClr val="333333"/>
                </a:solidFill>
              </a:rPr>
              <a:t> poboljsava mentalnu </a:t>
            </a:r>
            <a:r>
              <a:rPr lang="de-DE" sz="2400" dirty="0" err="1">
                <a:solidFill>
                  <a:srgbClr val="333333"/>
                </a:solidFill>
              </a:rPr>
              <a:t>stabilnost</a:t>
            </a:r>
            <a:r>
              <a:rPr lang="de-DE" sz="2400" dirty="0">
                <a:solidFill>
                  <a:srgbClr val="333333"/>
                </a:solidFill>
              </a:rPr>
              <a:t>. Ovo </a:t>
            </a:r>
            <a:r>
              <a:rPr lang="de-DE" sz="2400" dirty="0" err="1">
                <a:solidFill>
                  <a:srgbClr val="333333"/>
                </a:solidFill>
              </a:rPr>
              <a:t>takodje</a:t>
            </a:r>
            <a:r>
              <a:rPr lang="de-DE" sz="2400" dirty="0">
                <a:solidFill>
                  <a:srgbClr val="333333"/>
                </a:solidFill>
              </a:rPr>
              <a:t> </a:t>
            </a:r>
            <a:r>
              <a:rPr lang="de-DE" sz="2400" dirty="0" err="1">
                <a:solidFill>
                  <a:srgbClr val="333333"/>
                </a:solidFill>
              </a:rPr>
              <a:t>moze</a:t>
            </a:r>
            <a:r>
              <a:rPr lang="de-DE" sz="2400" dirty="0">
                <a:solidFill>
                  <a:srgbClr val="333333"/>
                </a:solidFill>
              </a:rPr>
              <a:t> </a:t>
            </a:r>
            <a:r>
              <a:rPr lang="de-DE" sz="2400" dirty="0" err="1">
                <a:solidFill>
                  <a:srgbClr val="333333"/>
                </a:solidFill>
              </a:rPr>
              <a:t>pomoci</a:t>
            </a:r>
            <a:r>
              <a:rPr lang="de-DE" sz="2400" dirty="0">
                <a:solidFill>
                  <a:srgbClr val="333333"/>
                </a:solidFill>
              </a:rPr>
              <a:t> u </a:t>
            </a:r>
            <a:r>
              <a:rPr lang="de-DE" sz="2400" dirty="0" err="1">
                <a:solidFill>
                  <a:srgbClr val="333333"/>
                </a:solidFill>
              </a:rPr>
              <a:t>smanjenju</a:t>
            </a:r>
            <a:r>
              <a:rPr lang="de-DE" sz="2400" dirty="0">
                <a:solidFill>
                  <a:srgbClr val="333333"/>
                </a:solidFill>
              </a:rPr>
              <a:t> </a:t>
            </a:r>
            <a:r>
              <a:rPr lang="de-DE" sz="2400" dirty="0" err="1">
                <a:solidFill>
                  <a:srgbClr val="333333"/>
                </a:solidFill>
              </a:rPr>
              <a:t>psihoticnih</a:t>
            </a:r>
            <a:r>
              <a:rPr lang="de-DE" sz="2400" dirty="0">
                <a:solidFill>
                  <a:srgbClr val="333333"/>
                </a:solidFill>
              </a:rPr>
              <a:t> </a:t>
            </a:r>
            <a:r>
              <a:rPr lang="de-DE" sz="2400" err="1">
                <a:solidFill>
                  <a:srgbClr val="333333"/>
                </a:solidFill>
              </a:rPr>
              <a:t>simptoma</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160970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Izvori samopouzdanja</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400800" cy="4248000"/>
          </a:xfrm>
        </p:spPr>
        <p:txBody>
          <a:bodyPr>
            <a:noAutofit/>
          </a:bodyPr>
          <a:lstStyle/>
          <a:p>
            <a:pPr marL="342900" indent="-342900" eaLnBrk="1" hangingPunct="1">
              <a:buClr>
                <a:srgbClr val="333333"/>
              </a:buClr>
              <a:buFont typeface="WingDings"/>
              <a:buChar char=""/>
            </a:pPr>
            <a:r>
              <a:rPr lang="en-US" sz="2400" dirty="0">
                <a:solidFill>
                  <a:srgbClr val="333333"/>
                </a:solidFill>
              </a:rPr>
              <a:t>S</a:t>
            </a:r>
            <a:r>
              <a:rPr lang="hr-HR" sz="2400" dirty="0">
                <a:solidFill>
                  <a:srgbClr val="333333"/>
                </a:solidFill>
              </a:rPr>
              <a:t>apouzdanje nije konstanta</a:t>
            </a:r>
            <a:r>
              <a:rPr lang="en-US" sz="2400" dirty="0">
                <a:solidFill>
                  <a:srgbClr val="333333"/>
                </a:solidFill>
              </a:rPr>
              <a:t>, </a:t>
            </a:r>
            <a:r>
              <a:rPr lang="hr-HR" sz="2400" dirty="0">
                <a:solidFill>
                  <a:srgbClr val="333333"/>
                </a:solidFill>
              </a:rPr>
              <a:t>ali se može javiti u različitim sferama života u različitim formama</a:t>
            </a:r>
            <a:r>
              <a:rPr lang="en-US" sz="2400" dirty="0">
                <a:solidFill>
                  <a:srgbClr val="333333"/>
                </a:solidFill>
              </a:rPr>
              <a:t> (</a:t>
            </a:r>
            <a:r>
              <a:rPr lang="hr-HR" sz="2400" dirty="0">
                <a:solidFill>
                  <a:srgbClr val="333333"/>
                </a:solidFill>
              </a:rPr>
              <a:t>označeno kao na policama na desnoj strani</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sp>
        <p:nvSpPr>
          <p:cNvPr id="19"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Veze</a:t>
            </a:r>
            <a:endParaRPr lang="de-DE" dirty="0">
              <a:solidFill>
                <a:srgbClr val="333333"/>
              </a:solidFill>
              <a:latin typeface="Calibri Light"/>
              <a:cs typeface="Verdana"/>
            </a:endParaRPr>
          </a:p>
        </p:txBody>
      </p:sp>
      <p:sp>
        <p:nvSpPr>
          <p:cNvPr id="20"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Posao</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Izgled</a:t>
            </a:r>
            <a:endParaRPr lang="de-DE" dirty="0">
              <a:solidFill>
                <a:srgbClr val="333333"/>
              </a:solidFill>
              <a:latin typeface="Calibri Light"/>
              <a:cs typeface="Verdana"/>
            </a:endParaRPr>
          </a:p>
        </p:txBody>
      </p:sp>
      <p:sp>
        <p:nvSpPr>
          <p:cNvPr id="22"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3"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Hobiji</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137039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Izvori samopouzdanja</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400800" cy="4248000"/>
          </a:xfrm>
        </p:spPr>
        <p:txBody>
          <a:bodyPr>
            <a:noAutofit/>
          </a:bodyPr>
          <a:lstStyle/>
          <a:p>
            <a:pPr marL="342900" indent="-342900" eaLnBrk="1" hangingPunct="1">
              <a:buClr>
                <a:srgbClr val="333333"/>
              </a:buClr>
              <a:buFont typeface="WingDings"/>
              <a:buChar char=""/>
            </a:pPr>
            <a:r>
              <a:rPr lang="en-US" sz="2400" dirty="0">
                <a:solidFill>
                  <a:srgbClr val="333333"/>
                </a:solidFill>
              </a:rPr>
              <a:t>S</a:t>
            </a:r>
            <a:r>
              <a:rPr lang="hr-HR" sz="2400" dirty="0">
                <a:solidFill>
                  <a:srgbClr val="333333"/>
                </a:solidFill>
              </a:rPr>
              <a:t>apouzdanje nije konstanta</a:t>
            </a:r>
            <a:r>
              <a:rPr lang="en-US" sz="2400" dirty="0">
                <a:solidFill>
                  <a:srgbClr val="333333"/>
                </a:solidFill>
              </a:rPr>
              <a:t>, </a:t>
            </a:r>
            <a:r>
              <a:rPr lang="hr-HR" sz="2400" dirty="0">
                <a:solidFill>
                  <a:srgbClr val="333333"/>
                </a:solidFill>
              </a:rPr>
              <a:t>ali se može javiti u različitim sferama života u različitim formama</a:t>
            </a:r>
            <a:r>
              <a:rPr lang="en-US" sz="2400" dirty="0">
                <a:solidFill>
                  <a:srgbClr val="333333"/>
                </a:solidFill>
              </a:rPr>
              <a:t> (</a:t>
            </a:r>
            <a:r>
              <a:rPr lang="hr-HR" sz="2400" dirty="0">
                <a:solidFill>
                  <a:srgbClr val="333333"/>
                </a:solidFill>
              </a:rPr>
              <a:t>označeno kao na policama na desnoj strani</a:t>
            </a:r>
            <a:r>
              <a:rPr lang="en-US" sz="2400" dirty="0">
                <a:solidFill>
                  <a:srgbClr val="333333"/>
                </a:solidFill>
              </a:rPr>
              <a:t>).</a:t>
            </a:r>
            <a:endParaRPr lang="hr-HR" sz="2400" dirty="0">
              <a:solidFill>
                <a:srgbClr val="333333"/>
              </a:solidFill>
            </a:endParaRPr>
          </a:p>
          <a:p>
            <a:pPr marL="342900" indent="-342900" eaLnBrk="1" hangingPunct="1">
              <a:buClr>
                <a:srgbClr val="333333"/>
              </a:buClr>
              <a:buFont typeface="WingDings"/>
              <a:buChar char=""/>
            </a:pPr>
            <a:r>
              <a:rPr lang="hr-HR" sz="2400" dirty="0">
                <a:solidFill>
                  <a:srgbClr val="333333"/>
                </a:solidFill>
              </a:rPr>
              <a:t>Ono što je bitno jeste da li smo fokusirani samo na svojim slabostima</a:t>
            </a:r>
            <a:r>
              <a:rPr lang="en-US" sz="2400" dirty="0">
                <a:solidFill>
                  <a:srgbClr val="333333"/>
                </a:solidFill>
              </a:rPr>
              <a:t> (= </a:t>
            </a:r>
            <a:r>
              <a:rPr lang="hr-HR" sz="2400" dirty="0">
                <a:solidFill>
                  <a:srgbClr val="333333"/>
                </a:solidFill>
              </a:rPr>
              <a:t>prazne</a:t>
            </a:r>
            <a:r>
              <a:rPr lang="en-US" sz="2400" dirty="0">
                <a:solidFill>
                  <a:srgbClr val="333333"/>
                </a:solidFill>
              </a:rPr>
              <a:t> </a:t>
            </a:r>
            <a:r>
              <a:rPr lang="hr-HR" sz="2400" dirty="0">
                <a:solidFill>
                  <a:srgbClr val="333333"/>
                </a:solidFill>
              </a:rPr>
              <a:t>police</a:t>
            </a:r>
            <a:r>
              <a:rPr lang="en-US" sz="2400" dirty="0">
                <a:solidFill>
                  <a:srgbClr val="333333"/>
                </a:solidFill>
              </a:rPr>
              <a:t>) </a:t>
            </a:r>
            <a:r>
              <a:rPr lang="hr-HR" sz="2400" dirty="0">
                <a:solidFill>
                  <a:srgbClr val="333333"/>
                </a:solidFill>
              </a:rPr>
              <a:t>prije nego</a:t>
            </a:r>
            <a:r>
              <a:rPr lang="en-US" sz="2400" dirty="0">
                <a:solidFill>
                  <a:srgbClr val="333333"/>
                </a:solidFill>
              </a:rPr>
              <a:t> </a:t>
            </a:r>
            <a:r>
              <a:rPr lang="hr-HR" sz="2400" dirty="0">
                <a:solidFill>
                  <a:srgbClr val="333333"/>
                </a:solidFill>
              </a:rPr>
              <a:t>da uzimamo u obzir i naše sposobnosti i prednosti</a:t>
            </a:r>
            <a:r>
              <a:rPr lang="en-US" sz="2400" dirty="0">
                <a:solidFill>
                  <a:srgbClr val="333333"/>
                </a:solidFill>
              </a:rPr>
              <a:t> (</a:t>
            </a:r>
            <a:r>
              <a:rPr lang="hr-HR" sz="2400" dirty="0">
                <a:solidFill>
                  <a:srgbClr val="333333"/>
                </a:solidFill>
              </a:rPr>
              <a:t>pune police</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sp>
        <p:nvSpPr>
          <p:cNvPr id="19"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Veze</a:t>
            </a:r>
            <a:endParaRPr lang="de-DE" dirty="0">
              <a:solidFill>
                <a:srgbClr val="333333"/>
              </a:solidFill>
              <a:latin typeface="Calibri Light"/>
              <a:cs typeface="Verdana"/>
            </a:endParaRPr>
          </a:p>
        </p:txBody>
      </p:sp>
      <p:sp>
        <p:nvSpPr>
          <p:cNvPr id="20"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Posao</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Izgled</a:t>
            </a:r>
            <a:endParaRPr lang="de-DE" dirty="0">
              <a:solidFill>
                <a:srgbClr val="333333"/>
              </a:solidFill>
              <a:latin typeface="Calibri Light"/>
              <a:cs typeface="Verdana"/>
            </a:endParaRPr>
          </a:p>
        </p:txBody>
      </p:sp>
      <p:sp>
        <p:nvSpPr>
          <p:cNvPr id="22"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3"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Hobiji</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561449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Osobe sa niskim samopouzdanjem</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4008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hr-HR" sz="2400" dirty="0">
                <a:solidFill>
                  <a:srgbClr val="333333"/>
                </a:solidFill>
              </a:rPr>
              <a:t>su sklone da se fokusiraju na sopstven</a:t>
            </a:r>
            <a:r>
              <a:rPr lang="en-US" sz="2400" dirty="0">
                <a:solidFill>
                  <a:srgbClr val="333333"/>
                </a:solidFill>
              </a:rPr>
              <a:t>e</a:t>
            </a:r>
            <a:r>
              <a:rPr lang="hr-HR" sz="2400" dirty="0">
                <a:solidFill>
                  <a:srgbClr val="333333"/>
                </a:solidFill>
              </a:rPr>
              <a:t> prazn</a:t>
            </a:r>
            <a:r>
              <a:rPr lang="en-US" sz="2400">
                <a:solidFill>
                  <a:srgbClr val="333333"/>
                </a:solidFill>
              </a:rPr>
              <a:t>e</a:t>
            </a:r>
            <a:r>
              <a:rPr lang="hr-HR" sz="2400">
                <a:solidFill>
                  <a:srgbClr val="333333"/>
                </a:solidFill>
              </a:rPr>
              <a:t> </a:t>
            </a:r>
            <a:r>
              <a:rPr lang="en-US" sz="2400" kern="1200">
                <a:solidFill>
                  <a:srgbClr val="333333"/>
                </a:solidFill>
              </a:rPr>
              <a:t>“</a:t>
            </a:r>
            <a:r>
              <a:rPr lang="hr-HR" sz="2400">
                <a:solidFill>
                  <a:srgbClr val="333333"/>
                </a:solidFill>
              </a:rPr>
              <a:t>polic</a:t>
            </a:r>
            <a:r>
              <a:rPr lang="en-US" sz="2400">
                <a:solidFill>
                  <a:srgbClr val="333333"/>
                </a:solidFill>
              </a:rPr>
              <a:t>e</a:t>
            </a:r>
            <a:r>
              <a:rPr lang="en-US" sz="2400" kern="1200">
                <a:solidFill>
                  <a:srgbClr val="333333"/>
                </a:solidFill>
              </a:rPr>
              <a:t>”</a:t>
            </a:r>
            <a:r>
              <a:rPr lang="de-DE" sz="2400">
                <a:solidFill>
                  <a:srgbClr val="333333"/>
                </a:solidFill>
              </a:rPr>
              <a:t>, </a:t>
            </a:r>
            <a:r>
              <a:rPr lang="hr-HR" sz="2400" dirty="0">
                <a:solidFill>
                  <a:srgbClr val="333333"/>
                </a:solidFill>
              </a:rPr>
              <a:t>ali se </a:t>
            </a:r>
            <a:r>
              <a:rPr lang="en-US" sz="2400" dirty="0" err="1">
                <a:solidFill>
                  <a:srgbClr val="333333"/>
                </a:solidFill>
              </a:rPr>
              <a:t>kod</a:t>
            </a:r>
            <a:r>
              <a:rPr lang="en-US" sz="2400" dirty="0">
                <a:solidFill>
                  <a:srgbClr val="333333"/>
                </a:solidFill>
              </a:rPr>
              <a:t> </a:t>
            </a:r>
            <a:r>
              <a:rPr lang="en-US" sz="2400" dirty="0" err="1">
                <a:solidFill>
                  <a:srgbClr val="333333"/>
                </a:solidFill>
              </a:rPr>
              <a:t>drugih</a:t>
            </a:r>
            <a:r>
              <a:rPr lang="en-US" sz="2400" dirty="0">
                <a:solidFill>
                  <a:srgbClr val="333333"/>
                </a:solidFill>
              </a:rPr>
              <a:t> </a:t>
            </a:r>
            <a:r>
              <a:rPr lang="en-US" sz="2400" dirty="0" err="1">
                <a:solidFill>
                  <a:srgbClr val="333333"/>
                </a:solidFill>
              </a:rPr>
              <a:t>fokusiraju</a:t>
            </a:r>
            <a:r>
              <a:rPr lang="en-US" sz="2400" dirty="0">
                <a:solidFill>
                  <a:srgbClr val="333333"/>
                </a:solidFill>
              </a:rPr>
              <a:t> </a:t>
            </a:r>
            <a:r>
              <a:rPr lang="hr-HR" sz="2400" dirty="0">
                <a:solidFill>
                  <a:srgbClr val="333333"/>
                </a:solidFill>
              </a:rPr>
              <a:t>na pun</a:t>
            </a:r>
            <a:r>
              <a:rPr lang="en-US" sz="2400">
                <a:solidFill>
                  <a:srgbClr val="333333"/>
                </a:solidFill>
              </a:rPr>
              <a:t>e</a:t>
            </a:r>
            <a:r>
              <a:rPr lang="hr-HR" sz="2400">
                <a:solidFill>
                  <a:srgbClr val="333333"/>
                </a:solidFill>
              </a:rPr>
              <a:t> </a:t>
            </a:r>
            <a:r>
              <a:rPr lang="en-US" sz="2400" kern="1200">
                <a:solidFill>
                  <a:srgbClr val="333333"/>
                </a:solidFill>
              </a:rPr>
              <a:t>“</a:t>
            </a:r>
            <a:r>
              <a:rPr lang="hr-HR" sz="2400">
                <a:solidFill>
                  <a:srgbClr val="333333"/>
                </a:solidFill>
              </a:rPr>
              <a:t>polic</a:t>
            </a:r>
            <a:r>
              <a:rPr lang="en-US" sz="2400">
                <a:solidFill>
                  <a:srgbClr val="333333"/>
                </a:solidFill>
              </a:rPr>
              <a:t>e</a:t>
            </a:r>
            <a:r>
              <a:rPr lang="en-US" sz="2400" kern="1200">
                <a:solidFill>
                  <a:srgbClr val="333333"/>
                </a:solidFill>
              </a:rPr>
              <a:t>”</a:t>
            </a:r>
            <a:r>
              <a:rPr lang="hr-HR"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a:latin typeface="+mn-lt"/>
            </a:endParaRPr>
          </a:p>
        </p:txBody>
      </p:sp>
      <p:pic>
        <p:nvPicPr>
          <p:cNvPr id="2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Veze</a:t>
            </a:r>
            <a:endParaRPr lang="de-DE" dirty="0">
              <a:solidFill>
                <a:srgbClr val="333333"/>
              </a:solidFill>
              <a:latin typeface="Calibri Light"/>
              <a:cs typeface="Verdana"/>
            </a:endParaRPr>
          </a:p>
        </p:txBody>
      </p:sp>
      <p:sp>
        <p:nvSpPr>
          <p:cNvPr id="2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Posao</a:t>
            </a:r>
            <a:endParaRPr lang="de-DE" dirty="0">
              <a:solidFill>
                <a:srgbClr val="333333"/>
              </a:solidFill>
              <a:latin typeface="Calibri Light"/>
              <a:cs typeface="Verdana"/>
            </a:endParaRPr>
          </a:p>
        </p:txBody>
      </p:sp>
      <p:sp>
        <p:nvSpPr>
          <p:cNvPr id="2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Izgled</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Hobiji</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049900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Osobe sa niskim samopouzdanjem</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4008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hr-HR" sz="2400" dirty="0">
                <a:solidFill>
                  <a:srgbClr val="333333"/>
                </a:solidFill>
              </a:rPr>
              <a:t>su sklone da se fokusiraju na sopstven</a:t>
            </a:r>
            <a:r>
              <a:rPr lang="en-US" sz="2400" dirty="0">
                <a:solidFill>
                  <a:srgbClr val="333333"/>
                </a:solidFill>
              </a:rPr>
              <a:t>e</a:t>
            </a:r>
            <a:r>
              <a:rPr lang="hr-HR" sz="2400" dirty="0">
                <a:solidFill>
                  <a:srgbClr val="333333"/>
                </a:solidFill>
              </a:rPr>
              <a:t> prazn</a:t>
            </a:r>
            <a:r>
              <a:rPr lang="en-US" sz="2400">
                <a:solidFill>
                  <a:srgbClr val="333333"/>
                </a:solidFill>
              </a:rPr>
              <a:t>e</a:t>
            </a:r>
            <a:r>
              <a:rPr lang="hr-HR" sz="2400">
                <a:solidFill>
                  <a:srgbClr val="333333"/>
                </a:solidFill>
              </a:rPr>
              <a:t> </a:t>
            </a:r>
            <a:r>
              <a:rPr lang="en-US" sz="2400" kern="1200">
                <a:solidFill>
                  <a:srgbClr val="333333"/>
                </a:solidFill>
              </a:rPr>
              <a:t>“</a:t>
            </a:r>
            <a:r>
              <a:rPr lang="hr-HR" sz="2400">
                <a:solidFill>
                  <a:srgbClr val="333333"/>
                </a:solidFill>
              </a:rPr>
              <a:t>polic</a:t>
            </a:r>
            <a:r>
              <a:rPr lang="en-US" sz="2400">
                <a:solidFill>
                  <a:srgbClr val="333333"/>
                </a:solidFill>
              </a:rPr>
              <a:t>e</a:t>
            </a:r>
            <a:r>
              <a:rPr lang="en-US" sz="2400" kern="1200">
                <a:solidFill>
                  <a:srgbClr val="333333"/>
                </a:solidFill>
              </a:rPr>
              <a:t>”</a:t>
            </a:r>
            <a:r>
              <a:rPr lang="de-DE" sz="2400">
                <a:solidFill>
                  <a:srgbClr val="333333"/>
                </a:solidFill>
              </a:rPr>
              <a:t>, </a:t>
            </a:r>
            <a:r>
              <a:rPr lang="hr-HR" sz="2400" dirty="0">
                <a:solidFill>
                  <a:srgbClr val="333333"/>
                </a:solidFill>
              </a:rPr>
              <a:t>ali se </a:t>
            </a:r>
            <a:r>
              <a:rPr lang="en-US" sz="2400" dirty="0" err="1">
                <a:solidFill>
                  <a:srgbClr val="333333"/>
                </a:solidFill>
              </a:rPr>
              <a:t>kod</a:t>
            </a:r>
            <a:r>
              <a:rPr lang="en-US" sz="2400" dirty="0">
                <a:solidFill>
                  <a:srgbClr val="333333"/>
                </a:solidFill>
              </a:rPr>
              <a:t> </a:t>
            </a:r>
            <a:r>
              <a:rPr lang="en-US" sz="2400" dirty="0" err="1">
                <a:solidFill>
                  <a:srgbClr val="333333"/>
                </a:solidFill>
              </a:rPr>
              <a:t>drugih</a:t>
            </a:r>
            <a:r>
              <a:rPr lang="en-US" sz="2400" dirty="0">
                <a:solidFill>
                  <a:srgbClr val="333333"/>
                </a:solidFill>
              </a:rPr>
              <a:t> </a:t>
            </a:r>
            <a:r>
              <a:rPr lang="en-US" sz="2400" dirty="0" err="1">
                <a:solidFill>
                  <a:srgbClr val="333333"/>
                </a:solidFill>
              </a:rPr>
              <a:t>fokusiraju</a:t>
            </a:r>
            <a:r>
              <a:rPr lang="en-US" sz="2400" dirty="0">
                <a:solidFill>
                  <a:srgbClr val="333333"/>
                </a:solidFill>
              </a:rPr>
              <a:t> </a:t>
            </a:r>
            <a:r>
              <a:rPr lang="hr-HR" sz="2400" dirty="0">
                <a:solidFill>
                  <a:srgbClr val="333333"/>
                </a:solidFill>
              </a:rPr>
              <a:t>na pun</a:t>
            </a:r>
            <a:r>
              <a:rPr lang="en-US" sz="2400">
                <a:solidFill>
                  <a:srgbClr val="333333"/>
                </a:solidFill>
              </a:rPr>
              <a:t>e</a:t>
            </a:r>
            <a:r>
              <a:rPr lang="hr-HR" sz="2400">
                <a:solidFill>
                  <a:srgbClr val="333333"/>
                </a:solidFill>
              </a:rPr>
              <a:t> </a:t>
            </a:r>
            <a:r>
              <a:rPr lang="en-US" sz="2400" kern="1200">
                <a:solidFill>
                  <a:srgbClr val="333333"/>
                </a:solidFill>
              </a:rPr>
              <a:t>“</a:t>
            </a:r>
            <a:r>
              <a:rPr lang="hr-HR" sz="2400">
                <a:solidFill>
                  <a:srgbClr val="333333"/>
                </a:solidFill>
              </a:rPr>
              <a:t>polic</a:t>
            </a:r>
            <a:r>
              <a:rPr lang="en-US" sz="2400">
                <a:solidFill>
                  <a:srgbClr val="333333"/>
                </a:solidFill>
              </a:rPr>
              <a:t>e</a:t>
            </a:r>
            <a:r>
              <a:rPr lang="en-US" sz="2400" kern="1200">
                <a:solidFill>
                  <a:srgbClr val="333333"/>
                </a:solidFill>
              </a:rPr>
              <a:t>”</a:t>
            </a:r>
            <a:r>
              <a:rPr lang="hr-HR" sz="2400">
                <a:solidFill>
                  <a:srgbClr val="333333"/>
                </a:solidFill>
              </a:rPr>
              <a:t>.</a:t>
            </a:r>
          </a:p>
          <a:p>
            <a:pPr marL="342900" indent="-342900" eaLnBrk="1" hangingPunct="1">
              <a:buClr>
                <a:srgbClr val="333333"/>
              </a:buClr>
              <a:buFont typeface="WingDings"/>
              <a:buChar char=""/>
            </a:pPr>
            <a:r>
              <a:rPr lang="de-DE" sz="2400">
                <a:solidFill>
                  <a:srgbClr val="333333"/>
                </a:solidFill>
              </a:rPr>
              <a:t>… </a:t>
            </a:r>
            <a:r>
              <a:rPr lang="hr-HR" sz="2400" dirty="0">
                <a:solidFill>
                  <a:srgbClr val="333333"/>
                </a:solidFill>
              </a:rPr>
              <a:t>su sklone da donose generalizovane negativne samokritične ocjene</a:t>
            </a:r>
            <a:r>
              <a:rPr lang="en-US" sz="2400" dirty="0">
                <a:solidFill>
                  <a:srgbClr val="333333"/>
                </a:solidFill>
              </a:rPr>
              <a:t> (</a:t>
            </a:r>
            <a:r>
              <a:rPr lang="hr-HR" sz="2400" dirty="0">
                <a:solidFill>
                  <a:srgbClr val="333333"/>
                </a:solidFill>
              </a:rPr>
              <a:t>npr</a:t>
            </a:r>
            <a:r>
              <a:rPr lang="hr-HR" sz="2400">
                <a:solidFill>
                  <a:srgbClr val="333333"/>
                </a:solidFill>
              </a:rPr>
              <a:t>.</a:t>
            </a:r>
            <a:r>
              <a:rPr lang="en-US" sz="2400">
                <a:solidFill>
                  <a:srgbClr val="333333"/>
                </a:solidFill>
              </a:rPr>
              <a:t> </a:t>
            </a:r>
            <a:r>
              <a:rPr lang="en-US" sz="2400" kern="1200">
                <a:solidFill>
                  <a:srgbClr val="333333"/>
                </a:solidFill>
              </a:rPr>
              <a:t>“</a:t>
            </a:r>
            <a:r>
              <a:rPr lang="hr-HR" sz="2400">
                <a:solidFill>
                  <a:srgbClr val="333333"/>
                </a:solidFill>
              </a:rPr>
              <a:t>Ja sam bezvrijedan</a:t>
            </a:r>
            <a:r>
              <a:rPr lang="en-US" sz="2400" kern="1200">
                <a:solidFill>
                  <a:srgbClr val="333333"/>
                </a:solidFill>
              </a:rPr>
              <a:t>”</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a:latin typeface="+mn-lt"/>
            </a:endParaRPr>
          </a:p>
        </p:txBody>
      </p:sp>
      <p:pic>
        <p:nvPicPr>
          <p:cNvPr id="2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Veze</a:t>
            </a:r>
            <a:endParaRPr lang="de-DE" dirty="0">
              <a:solidFill>
                <a:srgbClr val="333333"/>
              </a:solidFill>
              <a:latin typeface="Calibri Light"/>
              <a:cs typeface="Verdana"/>
            </a:endParaRPr>
          </a:p>
        </p:txBody>
      </p:sp>
      <p:sp>
        <p:nvSpPr>
          <p:cNvPr id="2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Posao</a:t>
            </a:r>
            <a:endParaRPr lang="de-DE" dirty="0">
              <a:solidFill>
                <a:srgbClr val="333333"/>
              </a:solidFill>
              <a:latin typeface="Calibri Light"/>
              <a:cs typeface="Verdana"/>
            </a:endParaRPr>
          </a:p>
        </p:txBody>
      </p:sp>
      <p:sp>
        <p:nvSpPr>
          <p:cNvPr id="2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Izgled</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Hobiji</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442783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Osobe sa niskim samopouzdanjem</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4008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hr-HR" sz="2400" dirty="0">
                <a:solidFill>
                  <a:srgbClr val="333333"/>
                </a:solidFill>
              </a:rPr>
              <a:t>su sklone da se fokusiraju na sopstven</a:t>
            </a:r>
            <a:r>
              <a:rPr lang="en-US" sz="2400" dirty="0">
                <a:solidFill>
                  <a:srgbClr val="333333"/>
                </a:solidFill>
              </a:rPr>
              <a:t>e</a:t>
            </a:r>
            <a:r>
              <a:rPr lang="hr-HR" sz="2400" dirty="0">
                <a:solidFill>
                  <a:srgbClr val="333333"/>
                </a:solidFill>
              </a:rPr>
              <a:t> prazn</a:t>
            </a:r>
            <a:r>
              <a:rPr lang="en-US" sz="2400">
                <a:solidFill>
                  <a:srgbClr val="333333"/>
                </a:solidFill>
              </a:rPr>
              <a:t>e</a:t>
            </a:r>
            <a:r>
              <a:rPr lang="hr-HR" sz="2400">
                <a:solidFill>
                  <a:srgbClr val="333333"/>
                </a:solidFill>
              </a:rPr>
              <a:t> </a:t>
            </a:r>
            <a:r>
              <a:rPr lang="en-US" sz="2400" kern="1200">
                <a:solidFill>
                  <a:srgbClr val="333333"/>
                </a:solidFill>
              </a:rPr>
              <a:t>“</a:t>
            </a:r>
            <a:r>
              <a:rPr lang="hr-HR" sz="2400">
                <a:solidFill>
                  <a:srgbClr val="333333"/>
                </a:solidFill>
              </a:rPr>
              <a:t>polic</a:t>
            </a:r>
            <a:r>
              <a:rPr lang="en-US" sz="2400">
                <a:solidFill>
                  <a:srgbClr val="333333"/>
                </a:solidFill>
              </a:rPr>
              <a:t>e</a:t>
            </a:r>
            <a:r>
              <a:rPr lang="en-US" sz="2400" kern="1200">
                <a:solidFill>
                  <a:srgbClr val="333333"/>
                </a:solidFill>
              </a:rPr>
              <a:t>”</a:t>
            </a:r>
            <a:r>
              <a:rPr lang="de-DE" sz="2400">
                <a:solidFill>
                  <a:srgbClr val="333333"/>
                </a:solidFill>
              </a:rPr>
              <a:t>, </a:t>
            </a:r>
            <a:r>
              <a:rPr lang="hr-HR" sz="2400" dirty="0">
                <a:solidFill>
                  <a:srgbClr val="333333"/>
                </a:solidFill>
              </a:rPr>
              <a:t>ali se </a:t>
            </a:r>
            <a:r>
              <a:rPr lang="en-US" sz="2400" dirty="0" err="1">
                <a:solidFill>
                  <a:srgbClr val="333333"/>
                </a:solidFill>
              </a:rPr>
              <a:t>kod</a:t>
            </a:r>
            <a:r>
              <a:rPr lang="en-US" sz="2400" dirty="0">
                <a:solidFill>
                  <a:srgbClr val="333333"/>
                </a:solidFill>
              </a:rPr>
              <a:t> </a:t>
            </a:r>
            <a:r>
              <a:rPr lang="en-US" sz="2400" dirty="0" err="1">
                <a:solidFill>
                  <a:srgbClr val="333333"/>
                </a:solidFill>
              </a:rPr>
              <a:t>drugih</a:t>
            </a:r>
            <a:r>
              <a:rPr lang="en-US" sz="2400" dirty="0">
                <a:solidFill>
                  <a:srgbClr val="333333"/>
                </a:solidFill>
              </a:rPr>
              <a:t> </a:t>
            </a:r>
            <a:r>
              <a:rPr lang="en-US" sz="2400" dirty="0" err="1">
                <a:solidFill>
                  <a:srgbClr val="333333"/>
                </a:solidFill>
              </a:rPr>
              <a:t>fokusiraju</a:t>
            </a:r>
            <a:r>
              <a:rPr lang="en-US" sz="2400" dirty="0">
                <a:solidFill>
                  <a:srgbClr val="333333"/>
                </a:solidFill>
              </a:rPr>
              <a:t> </a:t>
            </a:r>
            <a:r>
              <a:rPr lang="hr-HR" sz="2400" dirty="0">
                <a:solidFill>
                  <a:srgbClr val="333333"/>
                </a:solidFill>
              </a:rPr>
              <a:t>na pun</a:t>
            </a:r>
            <a:r>
              <a:rPr lang="en-US" sz="2400">
                <a:solidFill>
                  <a:srgbClr val="333333"/>
                </a:solidFill>
              </a:rPr>
              <a:t>e</a:t>
            </a:r>
            <a:r>
              <a:rPr lang="hr-HR" sz="2400">
                <a:solidFill>
                  <a:srgbClr val="333333"/>
                </a:solidFill>
              </a:rPr>
              <a:t> </a:t>
            </a:r>
            <a:r>
              <a:rPr lang="en-US" sz="2400" kern="1200">
                <a:solidFill>
                  <a:srgbClr val="333333"/>
                </a:solidFill>
              </a:rPr>
              <a:t>“</a:t>
            </a:r>
            <a:r>
              <a:rPr lang="hr-HR" sz="2400">
                <a:solidFill>
                  <a:srgbClr val="333333"/>
                </a:solidFill>
              </a:rPr>
              <a:t>polic</a:t>
            </a:r>
            <a:r>
              <a:rPr lang="en-US" sz="2400">
                <a:solidFill>
                  <a:srgbClr val="333333"/>
                </a:solidFill>
              </a:rPr>
              <a:t>e</a:t>
            </a:r>
            <a:r>
              <a:rPr lang="en-US" sz="2400" kern="1200">
                <a:solidFill>
                  <a:srgbClr val="333333"/>
                </a:solidFill>
              </a:rPr>
              <a:t>”</a:t>
            </a:r>
            <a:r>
              <a:rPr lang="hr-HR" sz="2400">
                <a:solidFill>
                  <a:srgbClr val="333333"/>
                </a:solidFill>
              </a:rPr>
              <a:t>.</a:t>
            </a:r>
          </a:p>
          <a:p>
            <a:pPr marL="342900" indent="-342900" eaLnBrk="1" hangingPunct="1">
              <a:buClr>
                <a:srgbClr val="333333"/>
              </a:buClr>
              <a:buFont typeface="WingDings"/>
              <a:buChar char=""/>
            </a:pPr>
            <a:r>
              <a:rPr lang="de-DE" sz="2400">
                <a:solidFill>
                  <a:srgbClr val="333333"/>
                </a:solidFill>
              </a:rPr>
              <a:t>… </a:t>
            </a:r>
            <a:r>
              <a:rPr lang="hr-HR" sz="2400" dirty="0">
                <a:solidFill>
                  <a:srgbClr val="333333"/>
                </a:solidFill>
              </a:rPr>
              <a:t>su sklone da donose generalizovane negativne samokritične ocjene</a:t>
            </a:r>
            <a:r>
              <a:rPr lang="en-US" sz="2400" dirty="0">
                <a:solidFill>
                  <a:srgbClr val="333333"/>
                </a:solidFill>
              </a:rPr>
              <a:t> (</a:t>
            </a:r>
            <a:r>
              <a:rPr lang="hr-HR" sz="2400" dirty="0">
                <a:solidFill>
                  <a:srgbClr val="333333"/>
                </a:solidFill>
              </a:rPr>
              <a:t>npr</a:t>
            </a:r>
            <a:r>
              <a:rPr lang="hr-HR" sz="2400">
                <a:solidFill>
                  <a:srgbClr val="333333"/>
                </a:solidFill>
              </a:rPr>
              <a:t>.</a:t>
            </a:r>
            <a:r>
              <a:rPr lang="en-US" sz="2400">
                <a:solidFill>
                  <a:srgbClr val="333333"/>
                </a:solidFill>
              </a:rPr>
              <a:t> </a:t>
            </a:r>
            <a:r>
              <a:rPr lang="en-US" sz="2400" kern="1200">
                <a:solidFill>
                  <a:srgbClr val="333333"/>
                </a:solidFill>
              </a:rPr>
              <a:t>“</a:t>
            </a:r>
            <a:r>
              <a:rPr lang="hr-HR" sz="2400">
                <a:solidFill>
                  <a:srgbClr val="333333"/>
                </a:solidFill>
              </a:rPr>
              <a:t>Ja sam bezvrijedan</a:t>
            </a:r>
            <a:r>
              <a:rPr lang="en-US" sz="2400" kern="1200">
                <a:solidFill>
                  <a:srgbClr val="333333"/>
                </a:solidFill>
              </a:rPr>
              <a:t>”</a:t>
            </a:r>
            <a:r>
              <a:rPr lang="en-US" sz="2400">
                <a:solidFill>
                  <a:srgbClr val="333333"/>
                </a:solidFill>
              </a:rPr>
              <a:t>).</a:t>
            </a:r>
            <a:endParaRPr lang="hr-HR" sz="2400" dirty="0">
              <a:solidFill>
                <a:srgbClr val="333333"/>
              </a:solidFill>
            </a:endParaRPr>
          </a:p>
          <a:p>
            <a:pPr marL="342900" indent="-342900" eaLnBrk="1" hangingPunct="1">
              <a:buClr>
                <a:srgbClr val="333333"/>
              </a:buClr>
              <a:buFont typeface="WingDings"/>
              <a:buChar char=""/>
            </a:pPr>
            <a:r>
              <a:rPr lang="de-DE" sz="2400" dirty="0">
                <a:solidFill>
                  <a:srgbClr val="333333"/>
                </a:solidFill>
              </a:rPr>
              <a:t>... </a:t>
            </a:r>
            <a:r>
              <a:rPr lang="hr-HR" sz="2400" dirty="0">
                <a:solidFill>
                  <a:srgbClr val="333333"/>
                </a:solidFill>
              </a:rPr>
              <a:t>ne razlikuju osobu kao cjelinu od ponašanja</a:t>
            </a:r>
            <a:r>
              <a:rPr lang="en-US" sz="2400" dirty="0">
                <a:solidFill>
                  <a:srgbClr val="333333"/>
                </a:solidFill>
              </a:rPr>
              <a:t> (</a:t>
            </a:r>
            <a:r>
              <a:rPr lang="hr-HR" sz="2400" dirty="0">
                <a:solidFill>
                  <a:srgbClr val="333333"/>
                </a:solidFill>
              </a:rPr>
              <a:t>npr</a:t>
            </a:r>
            <a:r>
              <a:rPr lang="hr-HR" sz="2400">
                <a:solidFill>
                  <a:srgbClr val="333333"/>
                </a:solidFill>
              </a:rPr>
              <a:t>.</a:t>
            </a:r>
            <a:r>
              <a:rPr lang="en-US" sz="2400">
                <a:solidFill>
                  <a:srgbClr val="333333"/>
                </a:solidFill>
              </a:rPr>
              <a:t> </a:t>
            </a:r>
            <a:r>
              <a:rPr lang="en-US" sz="2400" kern="1200">
                <a:solidFill>
                  <a:srgbClr val="333333"/>
                </a:solidFill>
              </a:rPr>
              <a:t>“</a:t>
            </a:r>
            <a:r>
              <a:rPr lang="hr-HR" sz="2400">
                <a:solidFill>
                  <a:srgbClr val="333333"/>
                </a:solidFill>
              </a:rPr>
              <a:t>Ako </a:t>
            </a:r>
            <a:r>
              <a:rPr lang="hr-HR" sz="2400" dirty="0">
                <a:solidFill>
                  <a:srgbClr val="333333"/>
                </a:solidFill>
              </a:rPr>
              <a:t>sam neuspiješan u jednoj stvari</a:t>
            </a:r>
            <a:r>
              <a:rPr lang="en-US" sz="2400" dirty="0">
                <a:solidFill>
                  <a:srgbClr val="333333"/>
                </a:solidFill>
              </a:rPr>
              <a:t>, </a:t>
            </a:r>
            <a:r>
              <a:rPr lang="hr-HR" sz="2400" dirty="0">
                <a:solidFill>
                  <a:srgbClr val="333333"/>
                </a:solidFill>
              </a:rPr>
              <a:t>znači da sam </a:t>
            </a:r>
            <a:r>
              <a:rPr lang="hr-HR" sz="2400">
                <a:solidFill>
                  <a:srgbClr val="333333"/>
                </a:solidFill>
              </a:rPr>
              <a:t>jedan gubitnik</a:t>
            </a:r>
            <a:r>
              <a:rPr lang="en-US" sz="2400" kern="1200">
                <a:solidFill>
                  <a:srgbClr val="333333"/>
                </a:solidFill>
              </a:rPr>
              <a:t>”</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a:latin typeface="+mn-lt"/>
            </a:endParaRPr>
          </a:p>
        </p:txBody>
      </p:sp>
      <p:pic>
        <p:nvPicPr>
          <p:cNvPr id="2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Veze</a:t>
            </a:r>
            <a:endParaRPr lang="de-DE" dirty="0">
              <a:solidFill>
                <a:srgbClr val="333333"/>
              </a:solidFill>
              <a:latin typeface="Calibri Light"/>
              <a:cs typeface="Verdana"/>
            </a:endParaRPr>
          </a:p>
        </p:txBody>
      </p:sp>
      <p:sp>
        <p:nvSpPr>
          <p:cNvPr id="2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Posao</a:t>
            </a:r>
            <a:endParaRPr lang="de-DE" dirty="0">
              <a:solidFill>
                <a:srgbClr val="333333"/>
              </a:solidFill>
              <a:latin typeface="Calibri Light"/>
              <a:cs typeface="Verdana"/>
            </a:endParaRPr>
          </a:p>
        </p:txBody>
      </p:sp>
      <p:sp>
        <p:nvSpPr>
          <p:cNvPr id="2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Izgled</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8" name="Caption_22"/>
          <p:cNvSpPr txBox="1">
            <a:spLocks noChangeArrowheads="1"/>
          </p:cNvSpPr>
          <p:nvPr/>
        </p:nvSpPr>
        <p:spPr bwMode="auto">
          <a:xfrm>
            <a:off x="972866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Hobiji</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193764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Ne zaboravi…</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36"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Bio sam poslednji odabran/odabrana u sposrtskom timu škole; Loš/a sam u bacanju lopte ali sam dobar/dobra u plesu...</a:t>
            </a:r>
            <a:endParaRPr lang="de-DE" sz="1600" i="1" dirty="0">
              <a:solidFill>
                <a:srgbClr val="333333"/>
              </a:solidFill>
              <a:latin typeface="Calibri Light"/>
              <a:ea typeface="ＭＳ Ｐゴシック" charset="0"/>
            </a:endParaRPr>
          </a:p>
        </p:txBody>
      </p:sp>
      <p:sp>
        <p:nvSpPr>
          <p:cNvPr id="37" name="Caption_27"/>
          <p:cNvSpPr>
            <a:spLocks noChangeArrowheads="1"/>
          </p:cNvSpPr>
          <p:nvPr/>
        </p:nvSpPr>
        <p:spPr bwMode="auto">
          <a:xfrm>
            <a:off x="8088283" y="4009292"/>
            <a:ext cx="3539611" cy="904404"/>
          </a:xfrm>
          <a:prstGeom prst="wedgeRoundRectCallout">
            <a:avLst>
              <a:gd name="adj1" fmla="val -59748"/>
              <a:gd name="adj2" fmla="val 191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Volim da kuham i znam mnogo o muzici i politici. Interesuje me literatura i film... </a:t>
            </a:r>
            <a:endParaRPr lang="de-DE" sz="1600" i="1" dirty="0">
              <a:solidFill>
                <a:srgbClr val="333333"/>
              </a:solidFill>
              <a:latin typeface="Calibri Light"/>
              <a:ea typeface="ＭＳ Ｐゴシック" charset="0"/>
            </a:endParaRPr>
          </a:p>
        </p:txBody>
      </p:sp>
      <p:sp>
        <p:nvSpPr>
          <p:cNvPr id="38" name="Caption_26"/>
          <p:cNvSpPr>
            <a:spLocks noChangeArrowheads="1"/>
          </p:cNvSpPr>
          <p:nvPr/>
        </p:nvSpPr>
        <p:spPr bwMode="auto">
          <a:xfrm>
            <a:off x="680250" y="4384453"/>
            <a:ext cx="3351885" cy="981368"/>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vi-VN" sz="1600" i="1">
                <a:solidFill>
                  <a:srgbClr val="333333"/>
                </a:solidFill>
                <a:latin typeface="Calibri Light"/>
                <a:ea typeface="ＭＳ Ｐゴシック" charset="0"/>
              </a:rPr>
              <a:t>Zadovoljan/ Zadovoljna sam sa svojom kosom i sviđaju mi se moji oči, ali bih volio/voljela da sam viši...</a:t>
            </a:r>
            <a:endParaRPr lang="de-DE" sz="1600" i="1" dirty="0">
              <a:solidFill>
                <a:srgbClr val="333333"/>
              </a:solidFill>
              <a:latin typeface="Calibri Light"/>
              <a:ea typeface="ＭＳ Ｐゴシック" charset="0"/>
            </a:endParaRPr>
          </a:p>
        </p:txBody>
      </p:sp>
      <p:sp>
        <p:nvSpPr>
          <p:cNvPr id="39" name="Caption_25"/>
          <p:cNvSpPr>
            <a:spLocks noChangeArrowheads="1"/>
          </p:cNvSpPr>
          <p:nvPr/>
        </p:nvSpPr>
        <p:spPr bwMode="auto">
          <a:xfrm>
            <a:off x="680251" y="3338212"/>
            <a:ext cx="3351884" cy="821067"/>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pl-PL" sz="1600" i="1">
                <a:solidFill>
                  <a:srgbClr val="333333"/>
                </a:solidFill>
                <a:latin typeface="Calibri Light"/>
                <a:ea typeface="ＭＳ Ｐゴシック" charset="0"/>
              </a:rPr>
              <a:t>Nezaposlen sam u ovom trenutku; pao sam zadnji test </a:t>
            </a:r>
            <a:endParaRPr lang="de-DE" sz="1600" i="1" dirty="0">
              <a:solidFill>
                <a:srgbClr val="333333"/>
              </a:solidFill>
              <a:latin typeface="Calibri Light"/>
              <a:ea typeface="ＭＳ Ｐゴシック" charset="0"/>
            </a:endParaRPr>
          </a:p>
        </p:txBody>
      </p:sp>
      <p:sp>
        <p:nvSpPr>
          <p:cNvPr id="40" name="Caption_28"/>
          <p:cNvSpPr>
            <a:spLocks noChangeArrowheads="1"/>
          </p:cNvSpPr>
          <p:nvPr/>
        </p:nvSpPr>
        <p:spPr bwMode="auto">
          <a:xfrm>
            <a:off x="680251" y="1969477"/>
            <a:ext cx="3351884" cy="1185856"/>
          </a:xfrm>
          <a:prstGeom prst="wedgeRoundRectCallout">
            <a:avLst>
              <a:gd name="adj1" fmla="val 65495"/>
              <a:gd name="adj2" fmla="val 48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Umijem da slušam druge osobe, veoma pouzdan/a, u stanju sam da  održavam moja prijateljstva i da druge nasmijavam…</a:t>
            </a:r>
            <a:endParaRPr lang="de-DE" sz="1600" dirty="0">
              <a:solidFill>
                <a:srgbClr val="333333"/>
              </a:solidFill>
              <a:latin typeface="Calibri Light"/>
              <a:ea typeface="ＭＳ Ｐゴシック" charset="0"/>
            </a:endParaRPr>
          </a:p>
        </p:txBody>
      </p:sp>
      <p:sp>
        <p:nvSpPr>
          <p:cNvPr id="45"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Veze</a:t>
            </a:r>
            <a:endParaRPr lang="de-DE" dirty="0">
              <a:solidFill>
                <a:srgbClr val="333333"/>
              </a:solidFill>
              <a:latin typeface="Calibri Light"/>
              <a:cs typeface="Verdana"/>
            </a:endParaRPr>
          </a:p>
        </p:txBody>
      </p:sp>
      <p:sp>
        <p:nvSpPr>
          <p:cNvPr id="46"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Posao</a:t>
            </a:r>
            <a:endParaRPr lang="de-DE" dirty="0">
              <a:solidFill>
                <a:srgbClr val="333333"/>
              </a:solidFill>
              <a:latin typeface="Calibri Light"/>
              <a:cs typeface="Verdana"/>
            </a:endParaRPr>
          </a:p>
        </p:txBody>
      </p:sp>
      <p:sp>
        <p:nvSpPr>
          <p:cNvPr id="47"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Izgled</a:t>
            </a:r>
            <a:endParaRPr lang="de-DE" dirty="0">
              <a:solidFill>
                <a:srgbClr val="333333"/>
              </a:solidFill>
              <a:latin typeface="Calibri Light"/>
              <a:cs typeface="Verdana"/>
            </a:endParaRPr>
          </a:p>
        </p:txBody>
      </p:sp>
      <p:sp>
        <p:nvSpPr>
          <p:cNvPr id="48"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49"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Hobiji</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932102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Ne zaboravi…</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20"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en-US" sz="2000" dirty="0">
                <a:solidFill>
                  <a:srgbClr val="004992"/>
                </a:solidFill>
                <a:latin typeface="Calibri Light"/>
                <a:cs typeface="Verdana"/>
              </a:rPr>
              <a:t>Na </a:t>
            </a:r>
            <a:r>
              <a:rPr lang="en-US" sz="2000" dirty="0" err="1">
                <a:solidFill>
                  <a:srgbClr val="004992"/>
                </a:solidFill>
                <a:latin typeface="Calibri Light"/>
                <a:cs typeface="Verdana"/>
              </a:rPr>
              <a:t>koju</a:t>
            </a:r>
            <a:r>
              <a:rPr lang="en-US" sz="2000" dirty="0">
                <a:solidFill>
                  <a:srgbClr val="004992"/>
                </a:solidFill>
                <a:latin typeface="Calibri Light"/>
                <a:cs typeface="Verdana"/>
              </a:rPr>
              <a:t> </a:t>
            </a:r>
            <a:r>
              <a:rPr lang="en-US" sz="2000" dirty="0" err="1">
                <a:solidFill>
                  <a:srgbClr val="004992"/>
                </a:solidFill>
                <a:latin typeface="Calibri Light"/>
                <a:cs typeface="Verdana"/>
              </a:rPr>
              <a:t>policu</a:t>
            </a:r>
            <a:r>
              <a:rPr lang="en-US" sz="2000" dirty="0">
                <a:solidFill>
                  <a:srgbClr val="004992"/>
                </a:solidFill>
                <a:latin typeface="Calibri Light"/>
                <a:cs typeface="Verdana"/>
              </a:rPr>
              <a:t> nisi </a:t>
            </a:r>
            <a:r>
              <a:rPr lang="en-US" sz="2000" dirty="0" err="1">
                <a:solidFill>
                  <a:srgbClr val="004992"/>
                </a:solidFill>
                <a:latin typeface="Calibri Light"/>
                <a:cs typeface="Verdana"/>
              </a:rPr>
              <a:t>gledao</a:t>
            </a:r>
            <a:r>
              <a:rPr lang="en-US" sz="2000" dirty="0">
                <a:solidFill>
                  <a:srgbClr val="004992"/>
                </a:solidFill>
                <a:latin typeface="Calibri Light"/>
                <a:cs typeface="Verdana"/>
              </a:rPr>
              <a:t>/</a:t>
            </a:r>
            <a:r>
              <a:rPr lang="en-US" sz="2000" dirty="0" err="1">
                <a:solidFill>
                  <a:srgbClr val="004992"/>
                </a:solidFill>
                <a:latin typeface="Calibri Light"/>
                <a:cs typeface="Verdana"/>
              </a:rPr>
              <a:t>gledala</a:t>
            </a:r>
            <a:r>
              <a:rPr lang="en-US" sz="2000" dirty="0">
                <a:solidFill>
                  <a:srgbClr val="004992"/>
                </a:solidFill>
                <a:latin typeface="Calibri Light"/>
                <a:cs typeface="Verdana"/>
              </a:rPr>
              <a:t> </a:t>
            </a:r>
            <a:r>
              <a:rPr lang="en-US" sz="2000" dirty="0" err="1">
                <a:solidFill>
                  <a:srgbClr val="004992"/>
                </a:solidFill>
                <a:latin typeface="Calibri Light"/>
                <a:cs typeface="Verdana"/>
              </a:rPr>
              <a:t>dugo</a:t>
            </a:r>
            <a:r>
              <a:rPr lang="en-US" sz="2000" dirty="0">
                <a:solidFill>
                  <a:srgbClr val="004992"/>
                </a:solidFill>
                <a:latin typeface="Calibri Light"/>
                <a:cs typeface="Verdana"/>
              </a:rPr>
              <a:t> </a:t>
            </a:r>
            <a:r>
              <a:rPr lang="en-US" sz="2000" dirty="0" err="1">
                <a:solidFill>
                  <a:srgbClr val="004992"/>
                </a:solidFill>
                <a:latin typeface="Calibri Light"/>
                <a:cs typeface="Verdana"/>
              </a:rPr>
              <a:t>vremena</a:t>
            </a:r>
            <a:r>
              <a:rPr lang="en-US" sz="2000" dirty="0">
                <a:solidFill>
                  <a:srgbClr val="004992"/>
                </a:solidFill>
                <a:latin typeface="Calibri Light"/>
                <a:cs typeface="Verdana"/>
              </a:rPr>
              <a:t>? </a:t>
            </a:r>
            <a:r>
              <a:rPr lang="en-US" sz="2000" dirty="0" err="1">
                <a:solidFill>
                  <a:srgbClr val="004992"/>
                </a:solidFill>
                <a:latin typeface="Calibri Light"/>
                <a:cs typeface="Verdana"/>
              </a:rPr>
              <a:t>Koje</a:t>
            </a:r>
            <a:r>
              <a:rPr lang="en-US" sz="2000" dirty="0">
                <a:solidFill>
                  <a:srgbClr val="004992"/>
                </a:solidFill>
                <a:latin typeface="Calibri Light"/>
                <a:cs typeface="Verdana"/>
              </a:rPr>
              <a:t> </a:t>
            </a:r>
            <a:r>
              <a:rPr lang="en-US" sz="2000" dirty="0" err="1">
                <a:solidFill>
                  <a:srgbClr val="004992"/>
                </a:solidFill>
                <a:latin typeface="Calibri Light"/>
                <a:cs typeface="Verdana"/>
              </a:rPr>
              <a:t>skriveno</a:t>
            </a:r>
            <a:r>
              <a:rPr lang="en-US" sz="2000" dirty="0">
                <a:solidFill>
                  <a:srgbClr val="004992"/>
                </a:solidFill>
                <a:latin typeface="Calibri Light"/>
                <a:cs typeface="Verdana"/>
              </a:rPr>
              <a:t> </a:t>
            </a:r>
            <a:r>
              <a:rPr lang="en-US" sz="2000" dirty="0" err="1">
                <a:solidFill>
                  <a:srgbClr val="004992"/>
                </a:solidFill>
                <a:latin typeface="Calibri Light"/>
                <a:cs typeface="Verdana"/>
              </a:rPr>
              <a:t>blago</a:t>
            </a:r>
            <a:r>
              <a:rPr lang="en-US" sz="2000" dirty="0">
                <a:solidFill>
                  <a:srgbClr val="004992"/>
                </a:solidFill>
                <a:latin typeface="Calibri Light"/>
                <a:cs typeface="Verdana"/>
              </a:rPr>
              <a:t> </a:t>
            </a:r>
            <a:r>
              <a:rPr lang="en-US" sz="2000" dirty="0" err="1">
                <a:solidFill>
                  <a:srgbClr val="004992"/>
                </a:solidFill>
                <a:latin typeface="Calibri Light"/>
                <a:cs typeface="Verdana"/>
              </a:rPr>
              <a:t>može</a:t>
            </a:r>
            <a:r>
              <a:rPr lang="en-US" sz="2000" dirty="0">
                <a:solidFill>
                  <a:srgbClr val="004992"/>
                </a:solidFill>
                <a:latin typeface="Calibri Light"/>
                <a:cs typeface="Verdana"/>
              </a:rPr>
              <a:t> da se </a:t>
            </a:r>
            <a:r>
              <a:rPr lang="en-US" sz="2000" dirty="0" err="1">
                <a:solidFill>
                  <a:srgbClr val="004992"/>
                </a:solidFill>
                <a:latin typeface="Calibri Light"/>
                <a:cs typeface="Verdana"/>
              </a:rPr>
              <a:t>tamo</a:t>
            </a:r>
            <a:r>
              <a:rPr lang="en-US" sz="2000" dirty="0">
                <a:solidFill>
                  <a:srgbClr val="004992"/>
                </a:solidFill>
                <a:latin typeface="Calibri Light"/>
                <a:cs typeface="Verdana"/>
              </a:rPr>
              <a:t> </a:t>
            </a:r>
            <a:r>
              <a:rPr lang="en-US" sz="2000" dirty="0" err="1">
                <a:solidFill>
                  <a:srgbClr val="004992"/>
                </a:solidFill>
                <a:latin typeface="Calibri Light"/>
                <a:cs typeface="Verdana"/>
              </a:rPr>
              <a:t>skriva</a:t>
            </a:r>
            <a:r>
              <a:rPr lang="en-US" sz="2000" dirty="0">
                <a:solidFill>
                  <a:srgbClr val="004992"/>
                </a:solidFill>
                <a:latin typeface="Calibri Light"/>
                <a:cs typeface="Verdana"/>
              </a:rPr>
              <a:t>?</a:t>
            </a:r>
            <a:endParaRPr lang="fr-FR" sz="2000" dirty="0">
              <a:solidFill>
                <a:srgbClr val="004992"/>
              </a:solidFill>
              <a:latin typeface="Calibri Light"/>
              <a:cs typeface="Verdana"/>
            </a:endParaRPr>
          </a:p>
        </p:txBody>
      </p:sp>
      <p:sp>
        <p:nvSpPr>
          <p:cNvPr id="36"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Bio sam poslednji odabran/odabrana u sposrtskom timu škole; Loš/a sam u bacanju lopte ali sam dobar/dobra u plesu...</a:t>
            </a:r>
            <a:endParaRPr lang="de-DE" sz="1600" i="1" dirty="0">
              <a:solidFill>
                <a:srgbClr val="333333"/>
              </a:solidFill>
              <a:latin typeface="Calibri Light"/>
              <a:ea typeface="ＭＳ Ｐゴシック" charset="0"/>
            </a:endParaRPr>
          </a:p>
        </p:txBody>
      </p:sp>
      <p:sp>
        <p:nvSpPr>
          <p:cNvPr id="37" name="Caption_27"/>
          <p:cNvSpPr>
            <a:spLocks noChangeArrowheads="1"/>
          </p:cNvSpPr>
          <p:nvPr/>
        </p:nvSpPr>
        <p:spPr bwMode="auto">
          <a:xfrm>
            <a:off x="8088283" y="4009292"/>
            <a:ext cx="3539611" cy="904404"/>
          </a:xfrm>
          <a:prstGeom prst="wedgeRoundRectCallout">
            <a:avLst>
              <a:gd name="adj1" fmla="val -59748"/>
              <a:gd name="adj2" fmla="val 191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Volim da kuham i znam mnogo o muzici i politici. Interesuje me literatura i film... </a:t>
            </a:r>
            <a:endParaRPr lang="de-DE" sz="1600" i="1" dirty="0">
              <a:solidFill>
                <a:srgbClr val="333333"/>
              </a:solidFill>
              <a:latin typeface="Calibri Light"/>
              <a:ea typeface="ＭＳ Ｐゴシック" charset="0"/>
            </a:endParaRPr>
          </a:p>
        </p:txBody>
      </p:sp>
      <p:sp>
        <p:nvSpPr>
          <p:cNvPr id="38" name="Caption_26"/>
          <p:cNvSpPr>
            <a:spLocks noChangeArrowheads="1"/>
          </p:cNvSpPr>
          <p:nvPr/>
        </p:nvSpPr>
        <p:spPr bwMode="auto">
          <a:xfrm>
            <a:off x="680250" y="4384453"/>
            <a:ext cx="3351885" cy="981368"/>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vi-VN" sz="1600" i="1">
                <a:solidFill>
                  <a:srgbClr val="333333"/>
                </a:solidFill>
                <a:latin typeface="Calibri Light"/>
                <a:ea typeface="ＭＳ Ｐゴシック" charset="0"/>
              </a:rPr>
              <a:t>Zadovoljan/ Zadovoljna sam sa svojom kosom i sviđaju mi se moji oči, ali bih volio/voljela da sam viši...</a:t>
            </a:r>
            <a:endParaRPr lang="de-DE" sz="1600" i="1" dirty="0">
              <a:solidFill>
                <a:srgbClr val="333333"/>
              </a:solidFill>
              <a:latin typeface="Calibri Light"/>
              <a:ea typeface="ＭＳ Ｐゴシック" charset="0"/>
            </a:endParaRPr>
          </a:p>
        </p:txBody>
      </p:sp>
      <p:sp>
        <p:nvSpPr>
          <p:cNvPr id="39" name="Caption_25"/>
          <p:cNvSpPr>
            <a:spLocks noChangeArrowheads="1"/>
          </p:cNvSpPr>
          <p:nvPr/>
        </p:nvSpPr>
        <p:spPr bwMode="auto">
          <a:xfrm>
            <a:off x="680251" y="3338212"/>
            <a:ext cx="3351884" cy="821067"/>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pl-PL" sz="1600" i="1">
                <a:solidFill>
                  <a:srgbClr val="333333"/>
                </a:solidFill>
                <a:latin typeface="Calibri Light"/>
                <a:ea typeface="ＭＳ Ｐゴシック" charset="0"/>
              </a:rPr>
              <a:t>Nezaposlen sam u ovom trenutku; pao sam zadnji test </a:t>
            </a:r>
            <a:endParaRPr lang="de-DE" sz="1600" i="1" dirty="0">
              <a:solidFill>
                <a:srgbClr val="333333"/>
              </a:solidFill>
              <a:latin typeface="Calibri Light"/>
              <a:ea typeface="ＭＳ Ｐゴシック" charset="0"/>
            </a:endParaRPr>
          </a:p>
        </p:txBody>
      </p:sp>
      <p:sp>
        <p:nvSpPr>
          <p:cNvPr id="40" name="Caption_28"/>
          <p:cNvSpPr>
            <a:spLocks noChangeArrowheads="1"/>
          </p:cNvSpPr>
          <p:nvPr/>
        </p:nvSpPr>
        <p:spPr bwMode="auto">
          <a:xfrm>
            <a:off x="680251" y="1969477"/>
            <a:ext cx="3351884" cy="1185856"/>
          </a:xfrm>
          <a:prstGeom prst="wedgeRoundRectCallout">
            <a:avLst>
              <a:gd name="adj1" fmla="val 65495"/>
              <a:gd name="adj2" fmla="val 48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a:solidFill>
                  <a:srgbClr val="333333"/>
                </a:solidFill>
                <a:latin typeface="Calibri Light"/>
                <a:ea typeface="ＭＳ Ｐゴシック" charset="0"/>
              </a:rPr>
              <a:t>Umijem da slušam druge osobe, veoma pouzdan/a, u stanju sam da  održavam moja prijateljstva i da druge nasmijavam…</a:t>
            </a:r>
            <a:endParaRPr lang="de-DE" sz="1600" dirty="0">
              <a:solidFill>
                <a:srgbClr val="333333"/>
              </a:solidFill>
              <a:latin typeface="Calibri Light"/>
              <a:ea typeface="ＭＳ Ｐゴシック" charset="0"/>
            </a:endParaRPr>
          </a:p>
        </p:txBody>
      </p:sp>
      <p:sp>
        <p:nvSpPr>
          <p:cNvPr id="45"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Veze</a:t>
            </a:r>
            <a:endParaRPr lang="de-DE" dirty="0">
              <a:solidFill>
                <a:srgbClr val="333333"/>
              </a:solidFill>
              <a:latin typeface="Calibri Light"/>
              <a:cs typeface="Verdana"/>
            </a:endParaRPr>
          </a:p>
        </p:txBody>
      </p:sp>
      <p:sp>
        <p:nvSpPr>
          <p:cNvPr id="46"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  Posao</a:t>
            </a:r>
            <a:endParaRPr lang="de-DE" dirty="0">
              <a:solidFill>
                <a:srgbClr val="333333"/>
              </a:solidFill>
              <a:latin typeface="Calibri Light"/>
              <a:cs typeface="Verdana"/>
            </a:endParaRPr>
          </a:p>
        </p:txBody>
      </p:sp>
      <p:sp>
        <p:nvSpPr>
          <p:cNvPr id="47"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Izgled</a:t>
            </a:r>
            <a:endParaRPr lang="de-DE" dirty="0">
              <a:solidFill>
                <a:srgbClr val="333333"/>
              </a:solidFill>
              <a:latin typeface="Calibri Light"/>
              <a:cs typeface="Verdana"/>
            </a:endParaRPr>
          </a:p>
        </p:txBody>
      </p:sp>
      <p:sp>
        <p:nvSpPr>
          <p:cNvPr id="48"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49" name="Caption_22"/>
          <p:cNvSpPr txBox="1">
            <a:spLocks noChangeArrowheads="1"/>
          </p:cNvSpPr>
          <p:nvPr/>
        </p:nvSpPr>
        <p:spPr bwMode="auto">
          <a:xfrm>
            <a:off x="6342491"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Hobiji</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4135131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Šta identifikuje osobe sa visokim samopouzdanjem?</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eaLnBrk="1" hangingPunct="1">
              <a:buClr>
                <a:srgbClr val="000000"/>
              </a:buClr>
              <a:buFont typeface="WingDings"/>
              <a:buChar char=""/>
              <a:defRPr/>
            </a:pPr>
            <a:r>
              <a:rPr lang="hr-HR" sz="2400" dirty="0">
                <a:solidFill>
                  <a:srgbClr val="333333"/>
                </a:solidFill>
              </a:rPr>
              <a:t>Glas</a:t>
            </a:r>
            <a:r>
              <a:rPr lang="de-DE" sz="2400" dirty="0">
                <a:solidFill>
                  <a:srgbClr val="333333"/>
                </a:solidFill>
              </a:rPr>
              <a:t>: </a:t>
            </a:r>
            <a:r>
              <a:rPr lang="en-US" sz="2400" dirty="0">
                <a:solidFill>
                  <a:srgbClr val="004992"/>
                </a:solidFill>
              </a:rPr>
              <a:t>???</a:t>
            </a:r>
            <a:endParaRPr lang="de-DE" sz="2400" dirty="0">
              <a:solidFill>
                <a:srgbClr val="004992"/>
              </a:solidFill>
            </a:endParaRPr>
          </a:p>
          <a:p>
            <a:pPr marL="342900" indent="-342900">
              <a:buClr>
                <a:srgbClr val="000000"/>
              </a:buClr>
              <a:buFont typeface="WingDings"/>
              <a:buChar char=""/>
              <a:defRPr/>
            </a:pPr>
            <a:r>
              <a:rPr lang="hr-HR" sz="2400" dirty="0">
                <a:solidFill>
                  <a:srgbClr val="333333"/>
                </a:solidFill>
              </a:rPr>
              <a:t>Izraz lica</a:t>
            </a:r>
            <a:r>
              <a:rPr lang="de-DE" sz="2400" dirty="0">
                <a:solidFill>
                  <a:srgbClr val="333333"/>
                </a:solidFill>
              </a:rPr>
              <a:t>/Gest</a:t>
            </a:r>
            <a:r>
              <a:rPr lang="hr-HR" sz="2400" dirty="0">
                <a:solidFill>
                  <a:srgbClr val="333333"/>
                </a:solidFill>
              </a:rPr>
              <a:t>ovi</a:t>
            </a:r>
            <a:r>
              <a:rPr lang="de-DE" sz="2400" dirty="0">
                <a:solidFill>
                  <a:srgbClr val="333333"/>
                </a:solidFill>
              </a:rPr>
              <a:t>: </a:t>
            </a:r>
            <a:r>
              <a:rPr lang="en-US" sz="2400" dirty="0">
                <a:solidFill>
                  <a:srgbClr val="004992"/>
                </a:solidFill>
              </a:rPr>
              <a:t>???</a:t>
            </a:r>
            <a:endParaRPr lang="de-DE" sz="2400" dirty="0">
              <a:solidFill>
                <a:srgbClr val="333333"/>
              </a:solidFill>
            </a:endParaRPr>
          </a:p>
          <a:p>
            <a:pPr marL="342900" indent="-342900" eaLnBrk="1" hangingPunct="1">
              <a:buClr>
                <a:srgbClr val="333333"/>
              </a:buClr>
              <a:buFont typeface="WingDings"/>
              <a:buChar char=""/>
              <a:defRPr/>
            </a:pPr>
            <a:r>
              <a:rPr lang="hr-HR" sz="2400" dirty="0">
                <a:solidFill>
                  <a:srgbClr val="333333"/>
                </a:solidFill>
              </a:rPr>
              <a:t>Stav</a:t>
            </a:r>
            <a:r>
              <a:rPr lang="de-DE" sz="2400" dirty="0">
                <a:solidFill>
                  <a:srgbClr val="333333"/>
                </a:solidFill>
              </a:rPr>
              <a:t>: </a:t>
            </a:r>
            <a:r>
              <a:rPr lang="en-US" sz="2400" dirty="0">
                <a:solidFill>
                  <a:srgbClr val="004992"/>
                </a:solidFill>
              </a:rPr>
              <a:t>???</a:t>
            </a:r>
            <a:endParaRPr lang="hr-HR"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9 – Samopouzdanje</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3917176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Šta identifikuje osobe sa visokim samopouzdanjem?</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eaLnBrk="1" hangingPunct="1">
              <a:buClr>
                <a:srgbClr val="000000"/>
              </a:buClr>
              <a:buFont typeface="WingDings"/>
              <a:buChar char=""/>
              <a:defRPr/>
            </a:pPr>
            <a:r>
              <a:rPr lang="hr-HR" sz="2400" dirty="0">
                <a:solidFill>
                  <a:srgbClr val="333333"/>
                </a:solidFill>
              </a:rPr>
              <a:t>Glas</a:t>
            </a:r>
            <a:r>
              <a:rPr lang="de-DE" sz="2400" dirty="0">
                <a:solidFill>
                  <a:srgbClr val="333333"/>
                </a:solidFill>
              </a:rPr>
              <a:t>: </a:t>
            </a:r>
            <a:r>
              <a:rPr lang="hr-HR" sz="2400" dirty="0">
                <a:solidFill>
                  <a:srgbClr val="004992"/>
                </a:solidFill>
              </a:rPr>
              <a:t>jasan</a:t>
            </a:r>
            <a:r>
              <a:rPr lang="de-DE" sz="2400" dirty="0">
                <a:solidFill>
                  <a:srgbClr val="004992"/>
                </a:solidFill>
              </a:rPr>
              <a:t>, </a:t>
            </a:r>
            <a:r>
              <a:rPr lang="hr-HR" sz="2400" dirty="0">
                <a:solidFill>
                  <a:srgbClr val="004992"/>
                </a:solidFill>
              </a:rPr>
              <a:t>dobro artikulisan</a:t>
            </a:r>
            <a:r>
              <a:rPr lang="de-DE" sz="2400" dirty="0">
                <a:solidFill>
                  <a:srgbClr val="004992"/>
                </a:solidFill>
              </a:rPr>
              <a:t>, </a:t>
            </a:r>
            <a:r>
              <a:rPr lang="hr-HR" sz="2400" dirty="0">
                <a:solidFill>
                  <a:srgbClr val="004992"/>
                </a:solidFill>
              </a:rPr>
              <a:t>odgovarajućeg volumena</a:t>
            </a:r>
            <a:endParaRPr lang="de-DE" sz="2400" dirty="0">
              <a:solidFill>
                <a:srgbClr val="004992"/>
              </a:solidFill>
            </a:endParaRPr>
          </a:p>
          <a:p>
            <a:pPr marL="342900" indent="-342900">
              <a:buClr>
                <a:srgbClr val="000000"/>
              </a:buClr>
              <a:buFont typeface="WingDings"/>
              <a:buChar char=""/>
              <a:defRPr/>
            </a:pPr>
            <a:r>
              <a:rPr lang="hr-HR" sz="2400" dirty="0">
                <a:solidFill>
                  <a:srgbClr val="333333"/>
                </a:solidFill>
              </a:rPr>
              <a:t>Izraz lica</a:t>
            </a:r>
            <a:r>
              <a:rPr lang="de-DE" sz="2400" dirty="0">
                <a:solidFill>
                  <a:srgbClr val="333333"/>
                </a:solidFill>
              </a:rPr>
              <a:t>/Gest</a:t>
            </a:r>
            <a:r>
              <a:rPr lang="hr-HR" sz="2400" dirty="0">
                <a:solidFill>
                  <a:srgbClr val="333333"/>
                </a:solidFill>
              </a:rPr>
              <a:t>ovi</a:t>
            </a:r>
            <a:r>
              <a:rPr lang="de-DE" sz="2400" dirty="0">
                <a:solidFill>
                  <a:srgbClr val="333333"/>
                </a:solidFill>
              </a:rPr>
              <a:t>: </a:t>
            </a:r>
            <a:r>
              <a:rPr lang="hr-HR" sz="2400" dirty="0">
                <a:solidFill>
                  <a:srgbClr val="004992"/>
                </a:solidFill>
              </a:rPr>
              <a:t>kontakt očima</a:t>
            </a:r>
            <a:r>
              <a:rPr lang="de-DE" sz="2400" dirty="0">
                <a:solidFill>
                  <a:srgbClr val="004992"/>
                </a:solidFill>
              </a:rPr>
              <a:t>; </a:t>
            </a:r>
            <a:r>
              <a:rPr lang="hr-HR" sz="2400" dirty="0">
                <a:solidFill>
                  <a:srgbClr val="004992"/>
                </a:solidFill>
              </a:rPr>
              <a:t>samopouzdan izgled</a:t>
            </a:r>
            <a:endParaRPr lang="de-DE" sz="2400" dirty="0">
              <a:solidFill>
                <a:srgbClr val="333333"/>
              </a:solidFill>
            </a:endParaRPr>
          </a:p>
          <a:p>
            <a:pPr marL="342900" indent="-342900" eaLnBrk="1" hangingPunct="1">
              <a:buClr>
                <a:srgbClr val="333333"/>
              </a:buClr>
              <a:buFont typeface="WingDings"/>
              <a:buChar char=""/>
              <a:defRPr/>
            </a:pPr>
            <a:r>
              <a:rPr lang="hr-HR" sz="2400" dirty="0">
                <a:solidFill>
                  <a:srgbClr val="333333"/>
                </a:solidFill>
              </a:rPr>
              <a:t>Stav</a:t>
            </a:r>
            <a:r>
              <a:rPr lang="de-DE" sz="2400" dirty="0">
                <a:solidFill>
                  <a:srgbClr val="333333"/>
                </a:solidFill>
              </a:rPr>
              <a:t>: </a:t>
            </a:r>
            <a:r>
              <a:rPr lang="de-DE" sz="2400" dirty="0">
                <a:solidFill>
                  <a:srgbClr val="004992"/>
                </a:solidFill>
              </a:rPr>
              <a:t>u</a:t>
            </a:r>
            <a:r>
              <a:rPr lang="hr-HR" sz="2400" dirty="0">
                <a:solidFill>
                  <a:srgbClr val="004992"/>
                </a:solidFill>
              </a:rPr>
              <a:t>spravan</a:t>
            </a:r>
          </a:p>
          <a:p>
            <a:pPr lvl="0" defTabSz="914400" fontAlgn="base"/>
            <a:r>
              <a:rPr lang="hr-HR" sz="2400" dirty="0">
                <a:solidFill>
                  <a:srgbClr val="004992"/>
                </a:solidFill>
              </a:rPr>
              <a:t>Kao i za sve</a:t>
            </a:r>
            <a:r>
              <a:rPr lang="en-US" sz="2400" dirty="0">
                <a:solidFill>
                  <a:srgbClr val="004992"/>
                </a:solidFill>
              </a:rPr>
              <a:t>: </a:t>
            </a:r>
            <a:r>
              <a:rPr lang="hr-HR" sz="2400" dirty="0">
                <a:solidFill>
                  <a:srgbClr val="004992"/>
                </a:solidFill>
              </a:rPr>
              <a:t>nemojte pretjerivati</a:t>
            </a:r>
            <a:r>
              <a:rPr lang="en-US" sz="2400" dirty="0">
                <a:solidFill>
                  <a:srgbClr val="004992"/>
                </a:solidFill>
              </a:rPr>
              <a:t> (</a:t>
            </a:r>
            <a:r>
              <a:rPr lang="hr-HR" sz="2400" dirty="0">
                <a:solidFill>
                  <a:srgbClr val="004992"/>
                </a:solidFill>
              </a:rPr>
              <a:t>npr</a:t>
            </a:r>
            <a:r>
              <a:rPr lang="hr-HR" sz="2400">
                <a:solidFill>
                  <a:srgbClr val="004992"/>
                </a:solidFill>
              </a:rPr>
              <a:t>. “buljenje” </a:t>
            </a:r>
            <a:r>
              <a:rPr lang="hr-HR" sz="2400" dirty="0">
                <a:solidFill>
                  <a:srgbClr val="004992"/>
                </a:solidFill>
              </a:rPr>
              <a:t>u druge osobe</a:t>
            </a:r>
            <a:r>
              <a:rPr lang="en-US" sz="2400" dirty="0">
                <a:solidFill>
                  <a:srgbClr val="004992"/>
                </a:solidFill>
              </a:rPr>
              <a:t>, </a:t>
            </a:r>
            <a:r>
              <a:rPr lang="hr-HR" sz="2400" dirty="0">
                <a:solidFill>
                  <a:srgbClr val="004992"/>
                </a:solidFill>
              </a:rPr>
              <a:t>konstantno uznemiravanje</a:t>
            </a:r>
            <a:r>
              <a:rPr lang="en-US" sz="2400" dirty="0">
                <a:solidFill>
                  <a:srgbClr val="004992"/>
                </a:solidFill>
              </a:rPr>
              <a:t>, </a:t>
            </a:r>
            <a:r>
              <a:rPr lang="hr-HR" sz="2400" dirty="0">
                <a:solidFill>
                  <a:srgbClr val="004992"/>
                </a:solidFill>
              </a:rPr>
              <a:t>naređivanje</a:t>
            </a:r>
            <a:r>
              <a:rPr lang="en-US" sz="2400" dirty="0">
                <a:solidFill>
                  <a:srgbClr val="004992"/>
                </a:solidFill>
              </a:rPr>
              <a:t>).</a:t>
            </a:r>
            <a:endParaRPr 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Metakognitivni Trening 9 – Samopouzdanje</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776301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Karakteristike velikog samopouzdanja koje se ne mogu direktno osmotriti</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4572000" cy="4248000"/>
          </a:xfrm>
        </p:spPr>
        <p:txBody>
          <a:bodyPr>
            <a:noAutofit/>
          </a:bodyPr>
          <a:lstStyle/>
          <a:p>
            <a:r>
              <a:rPr lang="hr-HR" sz="2400" kern="1200">
                <a:solidFill>
                  <a:srgbClr val="333333"/>
                </a:solidFill>
              </a:rPr>
              <a:t>???</a:t>
            </a:r>
            <a:endParaRPr lang="de-DE" sz="2400"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Karakteristike velikog samopouzdanja koje se ne mogu direktno osmotriti</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4572000" cy="4248000"/>
          </a:xfrm>
        </p:spPr>
        <p:txBody>
          <a:bodyPr>
            <a:noAutofit/>
          </a:bodyPr>
          <a:lstStyle/>
          <a:p>
            <a:pPr marL="342900" indent="-342900">
              <a:buClr>
                <a:srgbClr val="333333"/>
              </a:buClr>
              <a:buFont typeface="WingDings"/>
              <a:buChar char=""/>
              <a:defRPr/>
            </a:pPr>
            <a:r>
              <a:rPr lang="hr-HR" sz="2400" dirty="0">
                <a:solidFill>
                  <a:srgbClr val="333333"/>
                </a:solidFill>
              </a:rPr>
              <a:t>Samopouzdanje u sopstvenu sposobnost</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hr-HR" sz="2400" dirty="0">
                <a:solidFill>
                  <a:srgbClr val="333333"/>
                </a:solidFill>
              </a:rPr>
              <a:t>Prihvatanje sopstvenih greški ili mana</a:t>
            </a:r>
            <a:r>
              <a:rPr lang="en-US" sz="2400" dirty="0">
                <a:solidFill>
                  <a:srgbClr val="333333"/>
                </a:solidFill>
              </a:rPr>
              <a:t> (</a:t>
            </a:r>
            <a:r>
              <a:rPr lang="hr-HR" sz="2400" dirty="0">
                <a:solidFill>
                  <a:srgbClr val="333333"/>
                </a:solidFill>
              </a:rPr>
              <a:t>bez nipodaštavanja </a:t>
            </a:r>
            <a:r>
              <a:rPr lang="hr-HR" sz="2400">
                <a:solidFill>
                  <a:srgbClr val="333333"/>
                </a:solidFill>
              </a:rPr>
              <a:t>sebe</a:t>
            </a:r>
            <a:r>
              <a:rPr lang="en-US" sz="2400">
                <a:solidFill>
                  <a:srgbClr val="333333"/>
                </a:solidFill>
              </a:rPr>
              <a:t>).</a:t>
            </a:r>
          </a:p>
          <a:p>
            <a:pPr marL="342900" indent="-342900">
              <a:buClr>
                <a:srgbClr val="333333"/>
              </a:buClr>
              <a:buFont typeface="WingDings"/>
              <a:buChar char=""/>
              <a:defRPr/>
            </a:pPr>
            <a:r>
              <a:rPr lang="en-US" sz="2400">
                <a:solidFill>
                  <a:srgbClr val="333333"/>
                </a:solidFill>
              </a:rPr>
              <a:t>Introspe</a:t>
            </a:r>
            <a:r>
              <a:rPr lang="hr-HR" sz="2400" dirty="0">
                <a:solidFill>
                  <a:srgbClr val="333333"/>
                </a:solidFill>
              </a:rPr>
              <a:t>ktivan</a:t>
            </a:r>
            <a:r>
              <a:rPr lang="en-US" sz="2400" dirty="0">
                <a:solidFill>
                  <a:srgbClr val="333333"/>
                </a:solidFill>
              </a:rPr>
              <a:t>, </a:t>
            </a:r>
            <a:r>
              <a:rPr lang="hr-HR" sz="2400" dirty="0">
                <a:solidFill>
                  <a:srgbClr val="333333"/>
                </a:solidFill>
              </a:rPr>
              <a:t>spreman da uči</a:t>
            </a:r>
            <a:r>
              <a:rPr lang="en-US" sz="2400" dirty="0">
                <a:solidFill>
                  <a:srgbClr val="333333"/>
                </a:solidFill>
              </a:rPr>
              <a:t> (</a:t>
            </a:r>
            <a:r>
              <a:rPr lang="hr-HR" sz="2400" dirty="0">
                <a:solidFill>
                  <a:srgbClr val="333333"/>
                </a:solidFill>
              </a:rPr>
              <a:t>iz sopstvenih grešaka/mana</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en-US" sz="2400" dirty="0">
                <a:solidFill>
                  <a:srgbClr val="333333"/>
                </a:solidFill>
              </a:rPr>
              <a:t>Po</a:t>
            </a:r>
            <a:r>
              <a:rPr lang="hr-HR" sz="2400" dirty="0">
                <a:solidFill>
                  <a:srgbClr val="333333"/>
                </a:solidFill>
              </a:rPr>
              <a:t>zitivan stav</a:t>
            </a:r>
            <a:r>
              <a:rPr lang="en-US" sz="2400" dirty="0">
                <a:solidFill>
                  <a:srgbClr val="333333"/>
                </a:solidFill>
              </a:rPr>
              <a:t> </a:t>
            </a:r>
            <a:r>
              <a:rPr lang="hr-HR" sz="2400" dirty="0">
                <a:solidFill>
                  <a:srgbClr val="333333"/>
                </a:solidFill>
              </a:rPr>
              <a:t>prema sebi</a:t>
            </a:r>
            <a:r>
              <a:rPr lang="en-US" sz="2400" dirty="0">
                <a:solidFill>
                  <a:srgbClr val="333333"/>
                </a:solidFill>
              </a:rPr>
              <a:t>, </a:t>
            </a:r>
            <a:r>
              <a:rPr lang="hr-HR" sz="2400" dirty="0">
                <a:solidFill>
                  <a:srgbClr val="333333"/>
                </a:solidFill>
              </a:rPr>
              <a:t>npr.pohvala sebe za neki </a:t>
            </a:r>
            <a:r>
              <a:rPr lang="hr-HR" sz="2400">
                <a:solidFill>
                  <a:srgbClr val="333333"/>
                </a:solidFill>
              </a:rPr>
              <a:t>uspijeh.</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Shvatanje kvaliteta</a:t>
            </a:r>
            <a:endParaRPr lang="de-DE" sz="3600" dirty="0">
              <a:latin typeface="+mn-lt"/>
              <a:ea typeface="+mn-ea"/>
              <a:cs typeface="+mn-cs"/>
            </a:endParaRPr>
          </a:p>
        </p:txBody>
      </p:sp>
      <p:sp>
        <p:nvSpPr>
          <p:cNvPr id="3" name="Inhaltsplatzhalter 2"/>
          <p:cNvSpPr>
            <a:spLocks noGrp="1"/>
          </p:cNvSpPr>
          <p:nvPr>
            <p:ph idx="1"/>
          </p:nvPr>
        </p:nvSpPr>
        <p:spPr/>
        <p:txBody>
          <a:bodyPr wrap="square">
            <a:noAutofit/>
          </a:bodyPr>
          <a:lstStyle/>
          <a:p>
            <a:pPr>
              <a:defRPr/>
            </a:pPr>
            <a:r>
              <a:rPr lang="hr-HR" sz="2400" dirty="0">
                <a:solidFill>
                  <a:srgbClr val="004992"/>
                </a:solidFill>
              </a:rPr>
              <a:t>Zašto je ponekad teško identifikovati sopstvene kvalitete</a:t>
            </a:r>
            <a:r>
              <a:rPr lang="en-US" sz="2400" dirty="0">
                <a:solidFill>
                  <a:srgbClr val="004992"/>
                </a:solidFill>
              </a:rPr>
              <a:t>?</a:t>
            </a:r>
          </a:p>
          <a:p>
            <a:pPr marL="342900" lvl="1" indent="-342900">
              <a:spcBef>
                <a:spcPts val="1999"/>
              </a:spcBef>
              <a:spcAft>
                <a:spcPts val="0"/>
              </a:spcAft>
              <a:buClr>
                <a:srgbClr val="333333"/>
              </a:buClr>
              <a:buFont typeface="WingDings"/>
              <a:buChar char=""/>
              <a:tabLst>
                <a:tab pos="82550" algn="l"/>
                <a:tab pos="808038" algn="l"/>
                <a:tab pos="895350" algn="l"/>
              </a:tabLst>
              <a:defRPr/>
            </a:pPr>
            <a:r>
              <a:rPr lang="hr-HR" sz="2400" dirty="0">
                <a:solidFill>
                  <a:srgbClr val="333333"/>
                </a:solidFill>
              </a:rPr>
              <a:t>Česta pretpostavka</a:t>
            </a:r>
            <a:r>
              <a:rPr lang="de-DE" sz="2400">
                <a:solidFill>
                  <a:srgbClr val="333333"/>
                </a:solidFill>
              </a:rPr>
              <a:t>: </a:t>
            </a:r>
            <a:r>
              <a:rPr lang="hr-HR" sz="2400">
                <a:solidFill>
                  <a:srgbClr val="333333"/>
                </a:solidFill>
              </a:rPr>
              <a:t>“Ako </a:t>
            </a:r>
            <a:r>
              <a:rPr lang="hr-HR" sz="2400" dirty="0">
                <a:solidFill>
                  <a:srgbClr val="333333"/>
                </a:solidFill>
              </a:rPr>
              <a:t>pohvalim sebe</a:t>
            </a:r>
            <a:r>
              <a:rPr lang="en-US" sz="2400" dirty="0">
                <a:solidFill>
                  <a:srgbClr val="333333"/>
                </a:solidFill>
              </a:rPr>
              <a:t>, </a:t>
            </a:r>
            <a:r>
              <a:rPr lang="hr-HR" sz="2400" dirty="0">
                <a:solidFill>
                  <a:srgbClr val="333333"/>
                </a:solidFill>
              </a:rPr>
              <a:t>postaću </a:t>
            </a:r>
            <a:r>
              <a:rPr lang="hr-HR" sz="2400">
                <a:solidFill>
                  <a:srgbClr val="333333"/>
                </a:solidFill>
              </a:rPr>
              <a:t>sujetan/sujetna</a:t>
            </a:r>
            <a:r>
              <a:rPr lang="de-DE" sz="2400">
                <a:solidFill>
                  <a:srgbClr val="333333"/>
                </a:solidFill>
              </a:rPr>
              <a:t>.</a:t>
            </a:r>
            <a:r>
              <a:rPr lang="hr-HR" sz="2400">
                <a:solidFill>
                  <a:srgbClr val="333333"/>
                </a:solidFill>
              </a:rPr>
              <a:t>”</a:t>
            </a:r>
            <a:endParaRPr lang="de-DE" sz="2400" dirty="0">
              <a:solidFill>
                <a:srgbClr val="333333"/>
              </a:solidFill>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hr-HR" sz="2400" dirty="0">
                <a:solidFill>
                  <a:srgbClr val="333333"/>
                </a:solidFill>
              </a:rPr>
              <a:t>Tokom perioda akutnog psihičkog poremećaja</a:t>
            </a:r>
            <a:r>
              <a:rPr lang="en-US" sz="2400" dirty="0">
                <a:solidFill>
                  <a:srgbClr val="333333"/>
                </a:solidFill>
              </a:rPr>
              <a:t>, </a:t>
            </a:r>
            <a:r>
              <a:rPr lang="hr-HR" sz="2400" dirty="0">
                <a:solidFill>
                  <a:srgbClr val="333333"/>
                </a:solidFill>
              </a:rPr>
              <a:t>može biti teže vidjeti ili pokazati svoje sopstvene kvalitete</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Oslobađanje snaga</a:t>
            </a:r>
            <a:endParaRPr lang="de-DE"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r>
              <a:rPr lang="hr-HR" sz="2400" dirty="0">
                <a:solidFill>
                  <a:srgbClr val="004992"/>
                </a:solidFill>
              </a:rPr>
              <a:t>Povezano </a:t>
            </a:r>
            <a:r>
              <a:rPr lang="hr-HR" sz="2400">
                <a:solidFill>
                  <a:srgbClr val="004992"/>
                </a:solidFill>
              </a:rPr>
              <a:t>sa</a:t>
            </a:r>
            <a:r>
              <a:rPr lang="de-DE" sz="2400">
                <a:solidFill>
                  <a:srgbClr val="004992"/>
                </a:solidFill>
              </a:rPr>
              <a:t> </a:t>
            </a:r>
            <a:r>
              <a:rPr lang="en-US" sz="2400">
                <a:solidFill>
                  <a:srgbClr val="004992"/>
                </a:solidFill>
              </a:rPr>
              <a:t>“</a:t>
            </a:r>
            <a:r>
              <a:rPr lang="hr-HR" sz="2400">
                <a:solidFill>
                  <a:srgbClr val="004992"/>
                </a:solidFill>
              </a:rPr>
              <a:t>izgubljenim blagom</a:t>
            </a:r>
            <a:r>
              <a:rPr lang="en-US" sz="2400">
                <a:solidFill>
                  <a:srgbClr val="004992"/>
                </a:solidFill>
              </a:rPr>
              <a:t>”</a:t>
            </a:r>
            <a:r>
              <a:rPr lang="de-DE" sz="2400">
                <a:solidFill>
                  <a:srgbClr val="004992"/>
                </a:solidFill>
              </a:rPr>
              <a:t>:</a:t>
            </a:r>
            <a:endParaRPr lang="de-DE" sz="2400" dirty="0">
              <a:solidFill>
                <a:srgbClr val="004992"/>
              </a:solidFill>
            </a:endParaRPr>
          </a:p>
          <a:p>
            <a:pPr marL="342900" indent="-342900">
              <a:buClr>
                <a:srgbClr val="333333"/>
              </a:buClr>
              <a:buFont typeface="WingDings"/>
              <a:buChar char=""/>
            </a:pPr>
            <a:r>
              <a:rPr lang="en-US" sz="2400" dirty="0">
                <a:solidFill>
                  <a:srgbClr val="333333"/>
                </a:solidFill>
              </a:rPr>
              <a:t>P</a:t>
            </a:r>
            <a:r>
              <a:rPr lang="hr-HR" sz="2400" dirty="0">
                <a:solidFill>
                  <a:srgbClr val="333333"/>
                </a:solidFill>
              </a:rPr>
              <a:t>itaj prijatelje ili porodicu koje kvalitete cijene kod </a:t>
            </a:r>
            <a:r>
              <a:rPr lang="en-US" sz="2400" dirty="0" err="1">
                <a:solidFill>
                  <a:srgbClr val="333333"/>
                </a:solidFill>
              </a:rPr>
              <a:t>tebe</a:t>
            </a:r>
            <a:r>
              <a:rPr lang="en-US" sz="2400" dirty="0">
                <a:solidFill>
                  <a:srgbClr val="333333"/>
                </a:solidFill>
              </a:rPr>
              <a:t>.</a:t>
            </a:r>
          </a:p>
          <a:p>
            <a:pPr marL="342900" indent="-342900">
              <a:buClr>
                <a:srgbClr val="333333"/>
              </a:buClr>
              <a:buFont typeface="WingDings"/>
              <a:buChar char=""/>
            </a:pPr>
            <a:r>
              <a:rPr lang="hr-HR" sz="2400" dirty="0">
                <a:solidFill>
                  <a:srgbClr val="333333"/>
                </a:solidFill>
              </a:rPr>
              <a:t>Misli na</a:t>
            </a:r>
            <a:r>
              <a:rPr lang="en-US" sz="2400" dirty="0">
                <a:solidFill>
                  <a:srgbClr val="333333"/>
                </a:solidFill>
              </a:rPr>
              <a:t> </a:t>
            </a:r>
            <a:r>
              <a:rPr lang="hr-HR" sz="2400" u="sng" dirty="0">
                <a:solidFill>
                  <a:srgbClr val="333333"/>
                </a:solidFill>
              </a:rPr>
              <a:t>konkretne</a:t>
            </a:r>
            <a:r>
              <a:rPr lang="en-US" sz="2400" dirty="0">
                <a:solidFill>
                  <a:srgbClr val="333333"/>
                </a:solidFill>
              </a:rPr>
              <a:t> </a:t>
            </a:r>
            <a:r>
              <a:rPr lang="en-US" sz="2400" dirty="0" err="1">
                <a:solidFill>
                  <a:srgbClr val="333333"/>
                </a:solidFill>
              </a:rPr>
              <a:t>situa</a:t>
            </a:r>
            <a:r>
              <a:rPr lang="hr-HR" sz="2400" dirty="0">
                <a:solidFill>
                  <a:srgbClr val="333333"/>
                </a:solidFill>
              </a:rPr>
              <a:t>cije u kojima si se dobro snalazio</a:t>
            </a:r>
            <a:r>
              <a:rPr lang="en-US" sz="2400" dirty="0">
                <a:solidFill>
                  <a:srgbClr val="333333"/>
                </a:solidFill>
              </a:rPr>
              <a:t>,</a:t>
            </a:r>
            <a:r>
              <a:rPr lang="hr-HR" sz="2400" dirty="0">
                <a:solidFill>
                  <a:srgbClr val="333333"/>
                </a:solidFill>
              </a:rPr>
              <a:t> čak bio i p</a:t>
            </a:r>
            <a:r>
              <a:rPr lang="en-US" sz="2400" dirty="0">
                <a:solidFill>
                  <a:srgbClr val="333333"/>
                </a:solidFill>
              </a:rPr>
              <a:t>o</a:t>
            </a:r>
            <a:r>
              <a:rPr lang="hr-HR" sz="2400" dirty="0">
                <a:solidFill>
                  <a:srgbClr val="333333"/>
                </a:solidFill>
              </a:rPr>
              <a:t>hvaljen/a</a:t>
            </a:r>
            <a:r>
              <a:rPr lang="en-US" sz="2400" dirty="0">
                <a:solidFill>
                  <a:srgbClr val="333333"/>
                </a:solidFill>
              </a:rPr>
              <a:t> (</a:t>
            </a:r>
            <a:r>
              <a:rPr lang="hr-HR" sz="2400" dirty="0">
                <a:solidFill>
                  <a:srgbClr val="333333"/>
                </a:solidFill>
              </a:rPr>
              <a:t>i male stvari se računaju</a:t>
            </a:r>
            <a:r>
              <a:rPr lang="en-US" sz="2400" dirty="0">
                <a:solidFill>
                  <a:srgbClr val="333333"/>
                </a:solidFill>
              </a:rPr>
              <a:t>).</a:t>
            </a:r>
          </a:p>
          <a:p>
            <a:pPr marL="342900" indent="-342900">
              <a:buClr>
                <a:srgbClr val="333333"/>
              </a:buClr>
              <a:buFont typeface="WingDings"/>
              <a:buChar char=""/>
            </a:pPr>
            <a:r>
              <a:rPr lang="en-US" sz="2400" dirty="0">
                <a:solidFill>
                  <a:srgbClr val="333333"/>
                </a:solidFill>
              </a:rPr>
              <a:t>... </a:t>
            </a:r>
            <a:r>
              <a:rPr lang="hr-HR" sz="2400" dirty="0">
                <a:solidFill>
                  <a:srgbClr val="333333"/>
                </a:solidFill>
              </a:rPr>
              <a:t>Napiši ova iskustva </a:t>
            </a:r>
            <a:r>
              <a:rPr lang="hr-HR" sz="2400">
                <a:solidFill>
                  <a:srgbClr val="333333"/>
                </a:solidFill>
              </a:rPr>
              <a:t>u “dnevnik radosti</a:t>
            </a:r>
            <a:r>
              <a:rPr lang="en-US" sz="2400">
                <a:solidFill>
                  <a:srgbClr val="333333"/>
                </a:solidFill>
              </a:rPr>
              <a:t>” </a:t>
            </a:r>
            <a:r>
              <a:rPr lang="en-US" sz="2400" dirty="0">
                <a:solidFill>
                  <a:srgbClr val="333333"/>
                </a:solidFill>
              </a:rPr>
              <a:t>*, </a:t>
            </a:r>
            <a:r>
              <a:rPr lang="hr-HR" sz="2400" dirty="0">
                <a:solidFill>
                  <a:srgbClr val="333333"/>
                </a:solidFill>
              </a:rPr>
              <a:t>tako da možeš da ih se sjetiš u lošim </a:t>
            </a:r>
            <a:r>
              <a:rPr lang="en-US" sz="2400" dirty="0" err="1">
                <a:solidFill>
                  <a:srgbClr val="333333"/>
                </a:solidFill>
              </a:rPr>
              <a:t>periodima</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sp>
        <p:nvSpPr>
          <p:cNvPr id="5"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noAutofit/>
          </a:bodyPr>
          <a:lstStyle/>
          <a:p>
            <a:r>
              <a:rPr lang="de-DE" sz="1400" dirty="0">
                <a:solidFill>
                  <a:srgbClr val="333333"/>
                </a:solidFill>
                <a:latin typeface="+mn-lt"/>
              </a:rPr>
              <a:t>* </a:t>
            </a:r>
            <a:r>
              <a:rPr lang="hr-HR" sz="1400" dirty="0">
                <a:solidFill>
                  <a:srgbClr val="333333"/>
                </a:solidFill>
                <a:latin typeface="+mn-lt"/>
              </a:rPr>
              <a:t>U </a:t>
            </a:r>
            <a:r>
              <a:rPr lang="hr-HR" sz="1400">
                <a:solidFill>
                  <a:srgbClr val="333333"/>
                </a:solidFill>
                <a:latin typeface="+mn-lt"/>
              </a:rPr>
              <a:t>tvom</a:t>
            </a:r>
            <a:r>
              <a:rPr lang="de-DE" sz="1400">
                <a:solidFill>
                  <a:srgbClr val="333333"/>
                </a:solidFill>
                <a:latin typeface="+mn-lt"/>
              </a:rPr>
              <a:t> “</a:t>
            </a:r>
            <a:r>
              <a:rPr lang="hr-HR" sz="1400">
                <a:solidFill>
                  <a:srgbClr val="333333"/>
                </a:solidFill>
                <a:latin typeface="+mn-lt"/>
              </a:rPr>
              <a:t>dnevniku radosti</a:t>
            </a:r>
            <a:r>
              <a:rPr lang="en-US" sz="1400">
                <a:solidFill>
                  <a:srgbClr val="333333"/>
                </a:solidFill>
                <a:latin typeface="+mn-lt"/>
              </a:rPr>
              <a:t>” </a:t>
            </a:r>
            <a:r>
              <a:rPr lang="hr-HR" sz="1400" dirty="0">
                <a:solidFill>
                  <a:srgbClr val="333333"/>
                </a:solidFill>
                <a:latin typeface="+mn-lt"/>
              </a:rPr>
              <a:t>bi trebalo napisati samo pozitivne aspekte</a:t>
            </a:r>
            <a:r>
              <a:rPr lang="de-DE" sz="1400" dirty="0">
                <a:solidFill>
                  <a:srgbClr val="333333"/>
                </a:solidFill>
                <a:latin typeface="+mn-lt"/>
              </a:rPr>
              <a:t> </a:t>
            </a:r>
            <a:r>
              <a:rPr lang="hr-HR" sz="1400" dirty="0">
                <a:solidFill>
                  <a:srgbClr val="333333"/>
                </a:solidFill>
                <a:latin typeface="+mn-lt"/>
              </a:rPr>
              <a:t>dana.</a:t>
            </a:r>
            <a:r>
              <a:rPr lang="de-DE" sz="1400" dirty="0">
                <a:solidFill>
                  <a:srgbClr val="333333"/>
                </a:solidFill>
                <a:latin typeface="+mn-lt"/>
              </a:rPr>
              <a:t> </a:t>
            </a: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hr-HR" sz="2400">
                <a:solidFill>
                  <a:srgbClr val="004992"/>
                </a:solidFill>
              </a:rPr>
              <a:t>Šta </a:t>
            </a:r>
            <a:r>
              <a:rPr lang="hr-HR" sz="2400" dirty="0">
                <a:solidFill>
                  <a:srgbClr val="004992"/>
                </a:solidFill>
              </a:rPr>
              <a:t>ti se sviđa kod sebe</a:t>
            </a:r>
            <a:r>
              <a:rPr lang="de-DE" sz="2400" dirty="0">
                <a:solidFill>
                  <a:srgbClr val="004992"/>
                </a:solidFill>
              </a:rPr>
              <a:t>?</a:t>
            </a:r>
          </a:p>
          <a:p>
            <a:pPr algn="ctr">
              <a:defRPr/>
            </a:pPr>
            <a:r>
              <a:rPr lang="hr-HR" sz="2400">
                <a:solidFill>
                  <a:srgbClr val="004992"/>
                </a:solidFill>
              </a:rPr>
              <a:t>U </a:t>
            </a:r>
            <a:r>
              <a:rPr lang="hr-HR" sz="2400" dirty="0">
                <a:solidFill>
                  <a:srgbClr val="004992"/>
                </a:solidFill>
              </a:rPr>
              <a:t>čemu si dobar</a:t>
            </a:r>
            <a:r>
              <a:rPr lang="de-DE" sz="2400" dirty="0">
                <a:solidFill>
                  <a:srgbClr val="004992"/>
                </a:solidFill>
              </a:rPr>
              <a:t>?</a:t>
            </a:r>
          </a:p>
          <a:p>
            <a:pPr algn="ctr">
              <a:defRPr/>
            </a:pPr>
            <a:r>
              <a:rPr lang="hr-HR" sz="2400">
                <a:solidFill>
                  <a:srgbClr val="333333"/>
                </a:solidFill>
              </a:rPr>
              <a:t>Svako </a:t>
            </a:r>
            <a:r>
              <a:rPr lang="hr-HR" sz="2400" dirty="0">
                <a:solidFill>
                  <a:srgbClr val="333333"/>
                </a:solidFill>
              </a:rPr>
              <a:t>neka misli o jedno</a:t>
            </a:r>
            <a:r>
              <a:rPr lang="en-US" sz="2400" dirty="0">
                <a:solidFill>
                  <a:srgbClr val="333333"/>
                </a:solidFill>
              </a:rPr>
              <a:t>m </a:t>
            </a:r>
            <a:r>
              <a:rPr lang="en-US" sz="2400" err="1">
                <a:solidFill>
                  <a:srgbClr val="333333"/>
                </a:solidFill>
              </a:rPr>
              <a:t>kvalitetu</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Metakognitivni Trening 9 – Samopouzdanje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Ustani i pusti da ti </a:t>
            </a:r>
            <a:r>
              <a:rPr lang="hr-HR" sz="2400">
                <a:solidFill>
                  <a:srgbClr val="333333"/>
                </a:solidFill>
              </a:rPr>
              <a:t>glava “visi”</a:t>
            </a:r>
            <a:r>
              <a:rPr lang="de-DE" sz="2400">
                <a:solidFill>
                  <a:srgbClr val="333333"/>
                </a:solidFill>
              </a:rPr>
              <a:t>.</a:t>
            </a:r>
            <a:endParaRPr lang="de-DE" sz="2400" dirty="0">
              <a:solidFill>
                <a:srgbClr val="333333"/>
              </a:solidFill>
            </a:endParaRPr>
          </a:p>
          <a:p>
            <a:pPr marL="342900" indent="-342900">
              <a:buClr>
                <a:srgbClr val="333333"/>
              </a:buClr>
              <a:buFont typeface="WingDings"/>
              <a:buChar char=""/>
            </a:pPr>
            <a:r>
              <a:rPr lang="hr-HR" sz="2400" dirty="0">
                <a:solidFill>
                  <a:srgbClr val="333333"/>
                </a:solidFill>
              </a:rPr>
              <a:t>Gledaj dolje</a:t>
            </a:r>
            <a:r>
              <a:rPr lang="de-DE" sz="2400" dirty="0">
                <a:solidFill>
                  <a:srgbClr val="333333"/>
                </a:solidFill>
              </a:rPr>
              <a:t>, </a:t>
            </a:r>
            <a:r>
              <a:rPr lang="hr-HR" sz="2400" dirty="0">
                <a:solidFill>
                  <a:srgbClr val="333333"/>
                </a:solidFill>
              </a:rPr>
              <a:t>pusti da ti ramena i </a:t>
            </a:r>
            <a:r>
              <a:rPr lang="hr-HR" sz="2400">
                <a:solidFill>
                  <a:srgbClr val="333333"/>
                </a:solidFill>
              </a:rPr>
              <a:t>ruke “vise”,</a:t>
            </a:r>
            <a:r>
              <a:rPr lang="de-DE" sz="2400">
                <a:solidFill>
                  <a:srgbClr val="333333"/>
                </a:solidFill>
              </a:rPr>
              <a:t> </a:t>
            </a:r>
            <a:r>
              <a:rPr lang="hr-HR" sz="2400" dirty="0">
                <a:solidFill>
                  <a:srgbClr val="333333"/>
                </a:solidFill>
              </a:rPr>
              <a:t>izboči malo leđa</a:t>
            </a:r>
            <a:r>
              <a:rPr lang="de-DE"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64356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Ustani i pusti da ti </a:t>
            </a:r>
            <a:r>
              <a:rPr lang="hr-HR" sz="2400">
                <a:solidFill>
                  <a:srgbClr val="333333"/>
                </a:solidFill>
              </a:rPr>
              <a:t>glava “visi”</a:t>
            </a:r>
            <a:r>
              <a:rPr lang="de-DE" sz="2400">
                <a:solidFill>
                  <a:srgbClr val="333333"/>
                </a:solidFill>
              </a:rPr>
              <a:t>.</a:t>
            </a:r>
            <a:endParaRPr lang="de-DE" sz="2400" dirty="0">
              <a:solidFill>
                <a:srgbClr val="333333"/>
              </a:solidFill>
            </a:endParaRPr>
          </a:p>
          <a:p>
            <a:pPr marL="342900" indent="-342900">
              <a:buClr>
                <a:srgbClr val="333333"/>
              </a:buClr>
              <a:buFont typeface="WingDings"/>
              <a:buChar char=""/>
            </a:pPr>
            <a:r>
              <a:rPr lang="hr-HR" sz="2400" dirty="0">
                <a:solidFill>
                  <a:srgbClr val="333333"/>
                </a:solidFill>
              </a:rPr>
              <a:t>Gledaj dolje</a:t>
            </a:r>
            <a:r>
              <a:rPr lang="de-DE" sz="2400" dirty="0">
                <a:solidFill>
                  <a:srgbClr val="333333"/>
                </a:solidFill>
              </a:rPr>
              <a:t>, </a:t>
            </a:r>
            <a:r>
              <a:rPr lang="hr-HR" sz="2400" dirty="0">
                <a:solidFill>
                  <a:srgbClr val="333333"/>
                </a:solidFill>
              </a:rPr>
              <a:t>pusti da ti ramena i </a:t>
            </a:r>
            <a:r>
              <a:rPr lang="hr-HR" sz="2400">
                <a:solidFill>
                  <a:srgbClr val="333333"/>
                </a:solidFill>
              </a:rPr>
              <a:t>ruke “vise”,</a:t>
            </a:r>
            <a:r>
              <a:rPr lang="de-DE" sz="2400">
                <a:solidFill>
                  <a:srgbClr val="333333"/>
                </a:solidFill>
              </a:rPr>
              <a:t> </a:t>
            </a:r>
            <a:r>
              <a:rPr lang="hr-HR" sz="2400" dirty="0">
                <a:solidFill>
                  <a:srgbClr val="333333"/>
                </a:solidFill>
              </a:rPr>
              <a:t>izboči malo leđa</a:t>
            </a:r>
            <a:r>
              <a:rPr lang="de-DE" sz="2400" dirty="0">
                <a:solidFill>
                  <a:srgbClr val="333333"/>
                </a:solidFill>
              </a:rPr>
              <a:t>.</a:t>
            </a:r>
          </a:p>
          <a:p>
            <a:pPr marL="342900" indent="-342900">
              <a:buClr>
                <a:srgbClr val="333333"/>
              </a:buClr>
              <a:buFont typeface="WingDings"/>
              <a:buChar char=""/>
            </a:pPr>
            <a:r>
              <a:rPr lang="hr-HR" sz="2400" dirty="0">
                <a:solidFill>
                  <a:srgbClr val="333333"/>
                </a:solidFill>
              </a:rPr>
              <a:t>Šetaj kroz sobu u ovoj </a:t>
            </a:r>
            <a:r>
              <a:rPr lang="hr-HR" sz="2400">
                <a:solidFill>
                  <a:srgbClr val="333333"/>
                </a:solidFill>
              </a:rPr>
              <a:t>poziciji</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1042106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Ustani i pusti da ti </a:t>
            </a:r>
            <a:r>
              <a:rPr lang="hr-HR" sz="2400">
                <a:solidFill>
                  <a:srgbClr val="333333"/>
                </a:solidFill>
              </a:rPr>
              <a:t>glava “visi”</a:t>
            </a:r>
            <a:r>
              <a:rPr lang="de-DE" sz="2400">
                <a:solidFill>
                  <a:srgbClr val="333333"/>
                </a:solidFill>
              </a:rPr>
              <a:t>.</a:t>
            </a:r>
            <a:endParaRPr lang="de-DE" sz="2400" dirty="0">
              <a:solidFill>
                <a:srgbClr val="333333"/>
              </a:solidFill>
            </a:endParaRPr>
          </a:p>
          <a:p>
            <a:pPr marL="342900" indent="-342900">
              <a:buClr>
                <a:srgbClr val="333333"/>
              </a:buClr>
              <a:buFont typeface="WingDings"/>
              <a:buChar char=""/>
            </a:pPr>
            <a:r>
              <a:rPr lang="hr-HR" sz="2400" dirty="0">
                <a:solidFill>
                  <a:srgbClr val="333333"/>
                </a:solidFill>
              </a:rPr>
              <a:t>Gledaj dolje</a:t>
            </a:r>
            <a:r>
              <a:rPr lang="de-DE" sz="2400" dirty="0">
                <a:solidFill>
                  <a:srgbClr val="333333"/>
                </a:solidFill>
              </a:rPr>
              <a:t>, </a:t>
            </a:r>
            <a:r>
              <a:rPr lang="hr-HR" sz="2400" dirty="0">
                <a:solidFill>
                  <a:srgbClr val="333333"/>
                </a:solidFill>
              </a:rPr>
              <a:t>pusti da ti ramena i </a:t>
            </a:r>
            <a:r>
              <a:rPr lang="hr-HR" sz="2400">
                <a:solidFill>
                  <a:srgbClr val="333333"/>
                </a:solidFill>
              </a:rPr>
              <a:t>ruke “vise”,</a:t>
            </a:r>
            <a:r>
              <a:rPr lang="de-DE" sz="2400">
                <a:solidFill>
                  <a:srgbClr val="333333"/>
                </a:solidFill>
              </a:rPr>
              <a:t> </a:t>
            </a:r>
            <a:r>
              <a:rPr lang="hr-HR" sz="2400" dirty="0">
                <a:solidFill>
                  <a:srgbClr val="333333"/>
                </a:solidFill>
              </a:rPr>
              <a:t>izboči malo leđa</a:t>
            </a:r>
            <a:r>
              <a:rPr lang="de-DE" sz="2400" dirty="0">
                <a:solidFill>
                  <a:srgbClr val="333333"/>
                </a:solidFill>
              </a:rPr>
              <a:t>.</a:t>
            </a:r>
          </a:p>
          <a:p>
            <a:pPr marL="342900" indent="-342900">
              <a:buClr>
                <a:srgbClr val="333333"/>
              </a:buClr>
              <a:buFont typeface="WingDings"/>
              <a:buChar char=""/>
            </a:pPr>
            <a:r>
              <a:rPr lang="hr-HR" sz="2400" dirty="0">
                <a:solidFill>
                  <a:srgbClr val="333333"/>
                </a:solidFill>
              </a:rPr>
              <a:t>Šetaj kroz sobu u ovoj poziciji</a:t>
            </a:r>
            <a:r>
              <a:rPr lang="de-DE" sz="2400" dirty="0">
                <a:solidFill>
                  <a:srgbClr val="333333"/>
                </a:solidFill>
              </a:rPr>
              <a:t>!</a:t>
            </a:r>
          </a:p>
          <a:p>
            <a:pPr algn="ctr"/>
            <a:r>
              <a:rPr lang="hr-HR" sz="2400" dirty="0">
                <a:solidFill>
                  <a:srgbClr val="004992"/>
                </a:solidFill>
              </a:rPr>
              <a:t>Kako se osjećaš</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3699341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Sad dospusti da ti cijeli gornji dio </a:t>
            </a:r>
            <a:r>
              <a:rPr lang="hr-HR" sz="2400">
                <a:solidFill>
                  <a:srgbClr val="333333"/>
                </a:solidFill>
              </a:rPr>
              <a:t>tijela “visi” </a:t>
            </a:r>
            <a:r>
              <a:rPr lang="hr-HR" sz="2400" dirty="0">
                <a:solidFill>
                  <a:srgbClr val="333333"/>
                </a:solidFill>
              </a:rPr>
              <a:t>u relaksiranom stanju i onda se veoma sporo uspravi</a:t>
            </a:r>
            <a:r>
              <a:rPr lang="en-US" sz="2400" dirty="0">
                <a:solidFill>
                  <a:srgbClr val="333333"/>
                </a:solidFill>
              </a:rPr>
              <a:t>. </a:t>
            </a:r>
            <a:r>
              <a:rPr lang="hr-HR" sz="2400" dirty="0">
                <a:solidFill>
                  <a:srgbClr val="333333"/>
                </a:solidFill>
              </a:rPr>
              <a:t>Zamisli da te neko povlači za kraj kose</a:t>
            </a:r>
            <a:r>
              <a:rPr lang="en-US"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351017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Sad dospusti da ti cijeli gornji dio </a:t>
            </a:r>
            <a:r>
              <a:rPr lang="hr-HR" sz="2400">
                <a:solidFill>
                  <a:srgbClr val="333333"/>
                </a:solidFill>
              </a:rPr>
              <a:t>tijela “visi” </a:t>
            </a:r>
            <a:r>
              <a:rPr lang="hr-HR" sz="2400" dirty="0">
                <a:solidFill>
                  <a:srgbClr val="333333"/>
                </a:solidFill>
              </a:rPr>
              <a:t>u relaksiranom stanju i onda se veoma sporo uspravi</a:t>
            </a:r>
            <a:r>
              <a:rPr lang="en-US" sz="2400" dirty="0">
                <a:solidFill>
                  <a:srgbClr val="333333"/>
                </a:solidFill>
              </a:rPr>
              <a:t>. </a:t>
            </a:r>
            <a:r>
              <a:rPr lang="hr-HR" sz="2400" dirty="0">
                <a:solidFill>
                  <a:srgbClr val="333333"/>
                </a:solidFill>
              </a:rPr>
              <a:t>Zamisli da te neko povlači za kraj kose</a:t>
            </a:r>
            <a:r>
              <a:rPr lang="en-US" sz="2400" dirty="0">
                <a:solidFill>
                  <a:srgbClr val="333333"/>
                </a:solidFill>
              </a:rPr>
              <a:t>.</a:t>
            </a:r>
            <a:endParaRPr lang="hr-HR" sz="2400" dirty="0">
              <a:solidFill>
                <a:srgbClr val="333333"/>
              </a:solidFill>
            </a:endParaRPr>
          </a:p>
          <a:p>
            <a:pPr marL="342900" indent="-342900">
              <a:buClr>
                <a:srgbClr val="333333"/>
              </a:buClr>
              <a:buFont typeface="WingDings"/>
              <a:buChar char=""/>
            </a:pPr>
            <a:r>
              <a:rPr lang="hr-HR" sz="2400" dirty="0">
                <a:solidFill>
                  <a:srgbClr val="333333"/>
                </a:solidFill>
              </a:rPr>
              <a:t>Šetaj kroz sobu u ovoj </a:t>
            </a:r>
            <a:r>
              <a:rPr lang="hr-HR" sz="2400">
                <a:solidFill>
                  <a:srgbClr val="333333"/>
                </a:solidFill>
              </a:rPr>
              <a:t>poziciji</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440941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Sad dospusti da ti cijeli gornji dio </a:t>
            </a:r>
            <a:r>
              <a:rPr lang="hr-HR" sz="2400">
                <a:solidFill>
                  <a:srgbClr val="333333"/>
                </a:solidFill>
              </a:rPr>
              <a:t>tijela “visi” </a:t>
            </a:r>
            <a:r>
              <a:rPr lang="hr-HR" sz="2400" dirty="0">
                <a:solidFill>
                  <a:srgbClr val="333333"/>
                </a:solidFill>
              </a:rPr>
              <a:t>u relaksiranom stanju i onda se veoma sporo uspravi</a:t>
            </a:r>
            <a:r>
              <a:rPr lang="en-US" sz="2400" dirty="0">
                <a:solidFill>
                  <a:srgbClr val="333333"/>
                </a:solidFill>
              </a:rPr>
              <a:t>. </a:t>
            </a:r>
            <a:r>
              <a:rPr lang="hr-HR" sz="2400" dirty="0">
                <a:solidFill>
                  <a:srgbClr val="333333"/>
                </a:solidFill>
              </a:rPr>
              <a:t>Zamisli da te neko povlači za kraj kose</a:t>
            </a:r>
            <a:r>
              <a:rPr lang="en-US" sz="2400" dirty="0">
                <a:solidFill>
                  <a:srgbClr val="333333"/>
                </a:solidFill>
              </a:rPr>
              <a:t>.</a:t>
            </a:r>
            <a:endParaRPr lang="hr-HR" sz="2400" dirty="0">
              <a:solidFill>
                <a:srgbClr val="333333"/>
              </a:solidFill>
            </a:endParaRPr>
          </a:p>
          <a:p>
            <a:pPr marL="342900" indent="-342900">
              <a:buClr>
                <a:srgbClr val="333333"/>
              </a:buClr>
              <a:buFont typeface="WingDings"/>
              <a:buChar char=""/>
            </a:pPr>
            <a:r>
              <a:rPr lang="hr-HR" sz="2400" dirty="0">
                <a:solidFill>
                  <a:srgbClr val="333333"/>
                </a:solidFill>
              </a:rPr>
              <a:t>Šetaj kroz sobu u ovoj poziciji</a:t>
            </a:r>
            <a:r>
              <a:rPr lang="de-DE" sz="2400" dirty="0">
                <a:solidFill>
                  <a:srgbClr val="333333"/>
                </a:solidFill>
              </a:rPr>
              <a:t>!</a:t>
            </a:r>
          </a:p>
          <a:p>
            <a:pPr algn="ctr"/>
            <a:r>
              <a:rPr lang="hr-HR" sz="2400" dirty="0">
                <a:solidFill>
                  <a:srgbClr val="004992"/>
                </a:solidFill>
              </a:rPr>
              <a:t>Kako se osjećaš</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25244990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Vježba 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defRPr/>
            </a:pPr>
            <a:r>
              <a:rPr lang="hr-HR" sz="2400" dirty="0">
                <a:solidFill>
                  <a:srgbClr val="333333"/>
                </a:solidFill>
              </a:rPr>
              <a:t>Možda primjetiš da si mnogo više uspravljen/a i siguran/sigurna</a:t>
            </a:r>
            <a:r>
              <a:rPr lang="en-US" sz="2400" dirty="0">
                <a:solidFill>
                  <a:srgbClr val="333333"/>
                </a:solidFill>
              </a:rPr>
              <a:t>.</a:t>
            </a:r>
          </a:p>
          <a:p>
            <a:pPr marL="342900" indent="-342900">
              <a:buClr>
                <a:srgbClr val="333333"/>
              </a:buClr>
              <a:buFont typeface="WingDings"/>
              <a:buChar char=""/>
              <a:defRPr/>
            </a:pPr>
            <a:r>
              <a:rPr lang="hr-HR" sz="2400" dirty="0">
                <a:solidFill>
                  <a:srgbClr val="333333"/>
                </a:solidFill>
              </a:rPr>
              <a:t>Solidna pozicija i uspravljeno držanje ne izgledaju samo mnogo samopouzdanije drugima, imaju pozitivan uticaj i na samopouzdanje</a:t>
            </a:r>
            <a:r>
              <a:rPr lang="en-US" sz="2400" dirty="0">
                <a:solidFill>
                  <a:srgbClr val="333333"/>
                </a:solidFill>
              </a:rPr>
              <a:t>.</a:t>
            </a:r>
          </a:p>
          <a:p>
            <a:pPr marL="342900" indent="-342900">
              <a:buClr>
                <a:srgbClr val="333333"/>
              </a:buClr>
              <a:buFont typeface="WingDings"/>
              <a:buChar char=""/>
              <a:defRPr/>
            </a:pPr>
            <a:r>
              <a:rPr lang="hr-HR" sz="2400" dirty="0">
                <a:solidFill>
                  <a:srgbClr val="333333"/>
                </a:solidFill>
              </a:rPr>
              <a:t>Razvoj novog unutrašnjeg osjećaja sa pravim držanjem tijela</a:t>
            </a:r>
            <a:r>
              <a:rPr lang="en-US" sz="2400" dirty="0">
                <a:solidFill>
                  <a:srgbClr val="333333"/>
                </a:solidFill>
              </a:rPr>
              <a:t>: </a:t>
            </a:r>
            <a:r>
              <a:rPr lang="hr-HR" sz="2400" dirty="0">
                <a:solidFill>
                  <a:srgbClr val="333333"/>
                </a:solidFill>
              </a:rPr>
              <a:t>Govor tijela koji </a:t>
            </a:r>
            <a:r>
              <a:rPr lang="hr-HR" sz="2400">
                <a:solidFill>
                  <a:srgbClr val="333333"/>
                </a:solidFill>
              </a:rPr>
              <a:t>poručuje</a:t>
            </a:r>
            <a:r>
              <a:rPr lang="en-US" sz="2400">
                <a:solidFill>
                  <a:srgbClr val="333333"/>
                </a:solidFill>
              </a:rPr>
              <a:t> </a:t>
            </a:r>
            <a:r>
              <a:rPr lang="hr-HR" sz="2400">
                <a:solidFill>
                  <a:srgbClr val="333333"/>
                </a:solidFill>
              </a:rPr>
              <a:t>“Imam samopouzdanje”</a:t>
            </a:r>
            <a:r>
              <a:rPr lang="en-US" sz="2400">
                <a:solidFill>
                  <a:srgbClr val="333333"/>
                </a:solidFill>
              </a:rPr>
              <a:t> </a:t>
            </a:r>
            <a:r>
              <a:rPr lang="en-US" sz="2400" dirty="0">
                <a:solidFill>
                  <a:srgbClr val="333333"/>
                </a:solidFill>
              </a:rPr>
              <a:t>(</a:t>
            </a:r>
            <a:r>
              <a:rPr lang="hr-HR" sz="2400" dirty="0">
                <a:solidFill>
                  <a:srgbClr val="333333"/>
                </a:solidFill>
              </a:rPr>
              <a:t>uspravno držanje</a:t>
            </a:r>
            <a:r>
              <a:rPr lang="en-US" sz="2400" dirty="0">
                <a:solidFill>
                  <a:srgbClr val="333333"/>
                </a:solidFill>
              </a:rPr>
              <a:t>, </a:t>
            </a:r>
            <a:r>
              <a:rPr lang="hr-HR" sz="2400" dirty="0">
                <a:solidFill>
                  <a:srgbClr val="333333"/>
                </a:solidFill>
              </a:rPr>
              <a:t>kontakt očima</a:t>
            </a:r>
            <a:r>
              <a:rPr lang="en-US" sz="2400" dirty="0">
                <a:solidFill>
                  <a:srgbClr val="333333"/>
                </a:solidFill>
              </a:rPr>
              <a:t>, </a:t>
            </a:r>
            <a:r>
              <a:rPr lang="hr-HR" sz="2400" dirty="0">
                <a:solidFill>
                  <a:srgbClr val="333333"/>
                </a:solidFill>
              </a:rPr>
              <a:t>jasan glas</a:t>
            </a:r>
            <a:r>
              <a:rPr lang="en-US" sz="2400" dirty="0">
                <a:solidFill>
                  <a:srgbClr val="333333"/>
                </a:solidFill>
              </a:rPr>
              <a:t>) </a:t>
            </a:r>
            <a:r>
              <a:rPr lang="hr-HR" sz="2400" dirty="0">
                <a:solidFill>
                  <a:srgbClr val="333333"/>
                </a:solidFill>
              </a:rPr>
              <a:t>pozitivno djeluje na stvarne prednosti i realno samopouzdanje unutar tebe</a:t>
            </a:r>
            <a:r>
              <a:rPr lang="en-US" sz="2400" dirty="0">
                <a:solidFill>
                  <a:srgbClr val="333333"/>
                </a:solidFill>
              </a:rPr>
              <a:t>.</a:t>
            </a:r>
          </a:p>
          <a:p>
            <a:pPr algn="ctr">
              <a:tabLst>
                <a:tab pos="271463" algn="l"/>
              </a:tabLst>
              <a:defRPr/>
            </a:pPr>
            <a:r>
              <a:rPr lang="hr-HR" sz="2400" dirty="0">
                <a:solidFill>
                  <a:srgbClr val="004992"/>
                </a:solidFill>
              </a:rPr>
              <a:t>Ono što je počelo </a:t>
            </a:r>
            <a:r>
              <a:rPr lang="hr-HR" sz="2400">
                <a:solidFill>
                  <a:srgbClr val="004992"/>
                </a:solidFill>
              </a:rPr>
              <a:t>sa</a:t>
            </a:r>
            <a:r>
              <a:rPr lang="en-US" sz="2400">
                <a:solidFill>
                  <a:srgbClr val="004992"/>
                </a:solidFill>
              </a:rPr>
              <a:t> </a:t>
            </a:r>
            <a:r>
              <a:rPr lang="hr-HR" sz="2400">
                <a:solidFill>
                  <a:srgbClr val="004992"/>
                </a:solidFill>
              </a:rPr>
              <a:t>“držanjem tijela</a:t>
            </a:r>
            <a:r>
              <a:rPr lang="en-US" sz="2400">
                <a:solidFill>
                  <a:srgbClr val="004992"/>
                </a:solidFill>
              </a:rPr>
              <a:t>” </a:t>
            </a:r>
            <a:r>
              <a:rPr lang="hr-HR" sz="2400" dirty="0">
                <a:solidFill>
                  <a:srgbClr val="004992"/>
                </a:solidFill>
              </a:rPr>
              <a:t>kreće u stvarni stav</a:t>
            </a:r>
            <a:r>
              <a:rPr lang="en-US" sz="2400" dirty="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Ruminacije: Vrćenje u krugu, ali nema kretanja naprijed</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fontAlgn="auto">
              <a:buClr>
                <a:srgbClr val="333333"/>
              </a:buClr>
              <a:buFont typeface="WingDings"/>
              <a:buChar char=""/>
              <a:defRPr/>
            </a:pPr>
            <a:r>
              <a:rPr lang="hr-HR" sz="2400" dirty="0">
                <a:solidFill>
                  <a:srgbClr val="333333"/>
                </a:solidFill>
              </a:rPr>
              <a:t>Mnogi ljudi sa psihološkim problemima pate od </a:t>
            </a:r>
            <a:r>
              <a:rPr lang="hr-HR" sz="2400">
                <a:solidFill>
                  <a:srgbClr val="333333"/>
                </a:solidFill>
              </a:rPr>
              <a:t>beskrajnih</a:t>
            </a:r>
            <a:r>
              <a:rPr lang="en-US" sz="2400">
                <a:solidFill>
                  <a:srgbClr val="333333"/>
                </a:solidFill>
              </a:rPr>
              <a:t> “rumin</a:t>
            </a:r>
            <a:r>
              <a:rPr lang="hr-HR" sz="2400">
                <a:solidFill>
                  <a:srgbClr val="333333"/>
                </a:solidFill>
              </a:rPr>
              <a:t>acija</a:t>
            </a:r>
            <a:r>
              <a:rPr lang="en-US" sz="2400">
                <a:solidFill>
                  <a:srgbClr val="333333"/>
                </a:solidFill>
              </a:rPr>
              <a:t>”</a:t>
            </a:r>
            <a:endParaRPr lang="en-US" sz="2400" dirty="0">
              <a:solidFill>
                <a:srgbClr val="333333"/>
              </a:solidFill>
            </a:endParaRPr>
          </a:p>
          <a:p>
            <a:pPr marL="342900" indent="-342900" fontAlgn="auto">
              <a:buClr>
                <a:srgbClr val="333333"/>
              </a:buClr>
              <a:buFont typeface="WingDings"/>
              <a:buChar char=""/>
              <a:defRPr/>
            </a:pPr>
            <a:r>
              <a:rPr lang="hr-HR" sz="2400" dirty="0">
                <a:solidFill>
                  <a:srgbClr val="004992"/>
                </a:solidFill>
              </a:rPr>
              <a:t>Jesi li primjetio/primjetila da ruminiraš</a:t>
            </a:r>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latin typeface="+mn-lt"/>
              </a:rPr>
              <a:t>Metakognitivni Trening 9 – Samopouzdanje</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Problemi</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fontAlgn="auto">
              <a:defRPr/>
            </a:pPr>
            <a:r>
              <a:rPr lang="de-DE" sz="2400" dirty="0">
                <a:solidFill>
                  <a:srgbClr val="004992"/>
                </a:solidFill>
              </a:rPr>
              <a:t>Rumin</a:t>
            </a:r>
            <a:r>
              <a:rPr lang="hr-HR" sz="2400" dirty="0">
                <a:solidFill>
                  <a:srgbClr val="004992"/>
                </a:solidFill>
              </a:rPr>
              <a:t>iranje je problematično iz nekoliko razloga</a:t>
            </a:r>
            <a:r>
              <a:rPr lang="de-DE" sz="2400" dirty="0">
                <a:solidFill>
                  <a:srgbClr val="004992"/>
                </a:solidFill>
              </a:rPr>
              <a:t>:</a:t>
            </a:r>
          </a:p>
          <a:p>
            <a:pPr marL="342900" indent="-342900" fontAlgn="auto">
              <a:buClr>
                <a:srgbClr val="333333"/>
              </a:buClr>
              <a:buFont typeface="WingDings"/>
              <a:buChar char=""/>
              <a:defRPr/>
            </a:pPr>
            <a:r>
              <a:rPr lang="hr-HR" sz="2400" dirty="0">
                <a:solidFill>
                  <a:srgbClr val="333333"/>
                </a:solidFill>
              </a:rPr>
              <a:t>Misli se kreću u krugovima</a:t>
            </a:r>
            <a:r>
              <a:rPr lang="de-DE" sz="2400" dirty="0">
                <a:solidFill>
                  <a:srgbClr val="333333"/>
                </a:solidFill>
              </a:rPr>
              <a:t>: Problem</a:t>
            </a:r>
            <a:r>
              <a:rPr lang="hr-HR" sz="2400" dirty="0">
                <a:solidFill>
                  <a:srgbClr val="333333"/>
                </a:solidFill>
              </a:rPr>
              <a:t>i su prisutni ali nisu riješeni.</a:t>
            </a:r>
            <a:endParaRPr lang="de-DE" sz="2400" dirty="0">
              <a:solidFill>
                <a:srgbClr val="333333"/>
              </a:solidFill>
            </a:endParaRPr>
          </a:p>
          <a:p>
            <a:pPr marL="342900" indent="-342900" fontAlgn="auto">
              <a:buClr>
                <a:srgbClr val="333333"/>
              </a:buClr>
              <a:buFont typeface="WingDings"/>
              <a:buChar char=""/>
              <a:defRPr/>
            </a:pPr>
            <a:r>
              <a:rPr lang="hr-HR" sz="2400" dirty="0">
                <a:solidFill>
                  <a:srgbClr val="333333"/>
                </a:solidFill>
              </a:rPr>
              <a:t>Samopouzdanje se dalje urušava jer korisne i lijepe misli ili radnje se ne zapažaju, čak se i ne primjećuju</a:t>
            </a:r>
            <a:r>
              <a:rPr lang="en-US" sz="2400" dirty="0">
                <a:solidFill>
                  <a:srgbClr val="333333"/>
                </a:solidFill>
              </a:rPr>
              <a:t>.</a:t>
            </a:r>
          </a:p>
          <a:p>
            <a:pPr marL="342900" indent="-342900" fontAlgn="auto">
              <a:buClr>
                <a:srgbClr val="333333"/>
              </a:buClr>
              <a:buFont typeface="WingDings"/>
              <a:buChar char=""/>
              <a:defRPr/>
            </a:pPr>
            <a:r>
              <a:rPr lang="hr-HR" sz="2400" dirty="0">
                <a:solidFill>
                  <a:srgbClr val="333333"/>
                </a:solidFill>
              </a:rPr>
              <a:t>Za razliku od mišljenja koje ima cilj, ruminiranje se karakteriše istim neuspješnim mislima i sopstvenim optuživanjem iznova i iznova.</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Šta uraditi?</a:t>
            </a:r>
            <a:endParaRPr lang="de-DE" sz="3600" dirty="0">
              <a:latin typeface="+mn-lt"/>
              <a:ea typeface="+mn-ea"/>
              <a:cs typeface="+mn-cs"/>
            </a:endParaRPr>
          </a:p>
        </p:txBody>
      </p:sp>
      <p:sp>
        <p:nvSpPr>
          <p:cNvPr id="3" name="Content Placeholder 2"/>
          <p:cNvSpPr>
            <a:spLocks noGrp="1"/>
          </p:cNvSpPr>
          <p:nvPr>
            <p:ph idx="1"/>
          </p:nvPr>
        </p:nvSpPr>
        <p:spPr/>
        <p:txBody>
          <a:bodyPr/>
          <a:lstStyle/>
          <a:p>
            <a:pPr lvl="0" defTabSz="914400">
              <a:defRPr/>
            </a:pPr>
            <a:r>
              <a:rPr lang="hr-HR" sz="2400" dirty="0">
                <a:solidFill>
                  <a:srgbClr val="333333"/>
                </a:solidFill>
              </a:rPr>
              <a:t>Prvi i najvažniji korak jeste da se ruminacije označe kao problem a ne kao korisna strategija.</a:t>
            </a:r>
            <a:r>
              <a:rPr lang="de-DE" sz="2400" dirty="0">
                <a:solidFill>
                  <a:srgbClr val="333333"/>
                </a:solidFill>
              </a:rPr>
              <a:t> Rumin</a:t>
            </a:r>
            <a:r>
              <a:rPr lang="hr-HR" sz="2400" dirty="0">
                <a:solidFill>
                  <a:srgbClr val="333333"/>
                </a:solidFill>
              </a:rPr>
              <a:t>acija jasno vodi ka većim problemima umjesto da ih rješava</a:t>
            </a:r>
            <a:r>
              <a:rPr lang="de-DE" sz="2400" dirty="0">
                <a:solidFill>
                  <a:srgbClr val="333333"/>
                </a:solidFill>
              </a:rPr>
              <a:t>.</a:t>
            </a:r>
          </a:p>
          <a:p>
            <a:pPr marL="342900" lvl="0" indent="-342900" defTabSz="914400">
              <a:buClr>
                <a:srgbClr val="333333"/>
              </a:buClr>
              <a:buFont typeface="WingDings"/>
              <a:buChar char=""/>
              <a:defRPr/>
            </a:pPr>
            <a:r>
              <a:rPr lang="de-DE" sz="2400" dirty="0">
                <a:solidFill>
                  <a:srgbClr val="004992"/>
                </a:solidFill>
              </a:rPr>
              <a:t>Rumina</a:t>
            </a:r>
            <a:r>
              <a:rPr lang="hr-HR" sz="2400" dirty="0">
                <a:solidFill>
                  <a:srgbClr val="004992"/>
                </a:solidFill>
              </a:rPr>
              <a:t>cije su samo misli</a:t>
            </a:r>
            <a:r>
              <a:rPr lang="de-DE" sz="2400" dirty="0">
                <a:solidFill>
                  <a:srgbClr val="004992"/>
                </a:solidFill>
              </a:rPr>
              <a:t>... </a:t>
            </a:r>
            <a:r>
              <a:rPr lang="hr-HR" sz="2400" dirty="0">
                <a:solidFill>
                  <a:srgbClr val="333333"/>
                </a:solidFill>
              </a:rPr>
              <a:t>Nisu realnost</a:t>
            </a:r>
            <a:r>
              <a:rPr lang="de-DE" sz="2400" dirty="0">
                <a:solidFill>
                  <a:srgbClr val="333333"/>
                </a:solidFill>
              </a:rPr>
              <a:t>!</a:t>
            </a:r>
          </a:p>
          <a:p>
            <a:pPr marL="342900" lvl="0" indent="-342900" defTabSz="914400">
              <a:buClr>
                <a:srgbClr val="333333"/>
              </a:buClr>
              <a:buFont typeface="WingDings"/>
              <a:buChar char=""/>
              <a:defRPr/>
            </a:pPr>
            <a:r>
              <a:rPr lang="hr-HR" sz="2400" dirty="0">
                <a:solidFill>
                  <a:srgbClr val="333333"/>
                </a:solidFill>
              </a:rPr>
              <a:t>Pokušaj da ih primjetiš</a:t>
            </a:r>
            <a:r>
              <a:rPr lang="de-DE" sz="2400" dirty="0">
                <a:solidFill>
                  <a:srgbClr val="333333"/>
                </a:solidFill>
              </a:rPr>
              <a:t>, </a:t>
            </a:r>
            <a:r>
              <a:rPr lang="hr-HR" sz="2400" dirty="0">
                <a:solidFill>
                  <a:srgbClr val="333333"/>
                </a:solidFill>
              </a:rPr>
              <a:t>ali im ne pridaji preveliku važnost</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latin typeface="+mn-lt"/>
              </a:rPr>
              <a:t>Metakognitivni Trening 9 – Samopouzdanje</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Vježba protiv ruminacija 1: Traženje unutražnjeg odvajanja...</a:t>
            </a:r>
          </a:p>
        </p:txBody>
      </p:sp>
      <p:sp>
        <p:nvSpPr>
          <p:cNvPr id="4" name="Content Placeholder 3"/>
          <p:cNvSpPr>
            <a:spLocks noGrp="1"/>
          </p:cNvSpPr>
          <p:nvPr>
            <p:ph idx="1"/>
          </p:nvPr>
        </p:nvSpPr>
        <p:spPr>
          <a:xfrm>
            <a:off x="408955" y="2204864"/>
            <a:ext cx="5029200" cy="4248000"/>
          </a:xfrm>
        </p:spPr>
        <p:txBody>
          <a:bodyPr/>
          <a:lstStyle/>
          <a:p>
            <a:pPr marL="342900" lvl="0" indent="-342900" defTabSz="914400">
              <a:buClr>
                <a:srgbClr val="333333"/>
              </a:buClr>
              <a:buFont typeface="WingDings"/>
              <a:buChar char=""/>
              <a:defRPr/>
            </a:pPr>
            <a:r>
              <a:rPr lang="hr-HR" sz="2000" dirty="0">
                <a:solidFill>
                  <a:srgbClr val="333333"/>
                </a:solidFill>
              </a:rPr>
              <a:t>Uzmi u obzir šta se dešava u tebi bez sopstvenog </a:t>
            </a:r>
            <a:r>
              <a:rPr lang="hr-HR" sz="2000">
                <a:solidFill>
                  <a:srgbClr val="333333"/>
                </a:solidFill>
              </a:rPr>
              <a:t>omalovažavanja</a:t>
            </a:r>
            <a:r>
              <a:rPr lang="de-DE" sz="2000">
                <a:solidFill>
                  <a:srgbClr val="333333"/>
                </a:solidFill>
              </a:rPr>
              <a:t> (“</a:t>
            </a:r>
            <a:r>
              <a:rPr lang="hr-HR" sz="2000">
                <a:solidFill>
                  <a:srgbClr val="333333"/>
                </a:solidFill>
              </a:rPr>
              <a:t>Ja </a:t>
            </a:r>
            <a:r>
              <a:rPr lang="hr-HR" sz="2000" dirty="0">
                <a:solidFill>
                  <a:srgbClr val="333333"/>
                </a:solidFill>
              </a:rPr>
              <a:t>sam idiot</a:t>
            </a:r>
            <a:r>
              <a:rPr lang="de-DE" sz="2000" dirty="0">
                <a:solidFill>
                  <a:srgbClr val="333333"/>
                </a:solidFill>
              </a:rPr>
              <a:t>, </a:t>
            </a:r>
            <a:r>
              <a:rPr lang="hr-HR" sz="2000" dirty="0">
                <a:solidFill>
                  <a:srgbClr val="333333"/>
                </a:solidFill>
              </a:rPr>
              <a:t>Ne mogu da prestanem da mislim na </a:t>
            </a:r>
            <a:r>
              <a:rPr lang="hr-HR" sz="2000">
                <a:solidFill>
                  <a:srgbClr val="333333"/>
                </a:solidFill>
              </a:rPr>
              <a:t>to</a:t>
            </a:r>
            <a:r>
              <a:rPr lang="de-DE" sz="2000">
                <a:solidFill>
                  <a:srgbClr val="333333"/>
                </a:solidFill>
              </a:rPr>
              <a:t>!</a:t>
            </a:r>
            <a:r>
              <a:rPr lang="en-US" sz="2000">
                <a:solidFill>
                  <a:srgbClr val="333333"/>
                </a:solidFill>
              </a:rPr>
              <a:t>”</a:t>
            </a:r>
            <a:r>
              <a:rPr lang="de-DE" sz="2000">
                <a:solidFill>
                  <a:srgbClr val="333333"/>
                </a:solidFill>
              </a:rPr>
              <a:t>; “</a:t>
            </a:r>
            <a:r>
              <a:rPr lang="hr-HR" sz="2000">
                <a:solidFill>
                  <a:srgbClr val="333333"/>
                </a:solidFill>
              </a:rPr>
              <a:t>Zašto </a:t>
            </a:r>
            <a:r>
              <a:rPr lang="hr-HR" sz="2000" dirty="0">
                <a:solidFill>
                  <a:srgbClr val="333333"/>
                </a:solidFill>
              </a:rPr>
              <a:t>imam ovaj </a:t>
            </a:r>
            <a:r>
              <a:rPr lang="hr-HR" sz="2000">
                <a:solidFill>
                  <a:srgbClr val="333333"/>
                </a:solidFill>
              </a:rPr>
              <a:t>problem</a:t>
            </a:r>
            <a:r>
              <a:rPr lang="de-DE" sz="2000">
                <a:solidFill>
                  <a:srgbClr val="333333"/>
                </a:solidFill>
              </a:rPr>
              <a:t>?</a:t>
            </a:r>
            <a:r>
              <a:rPr lang="en-US" sz="2000">
                <a:solidFill>
                  <a:srgbClr val="333333"/>
                </a:solidFill>
              </a:rPr>
              <a:t>”</a:t>
            </a:r>
            <a:r>
              <a:rPr lang="de-DE" sz="2000">
                <a:solidFill>
                  <a:srgbClr val="333333"/>
                </a:solidFill>
              </a:rPr>
              <a:t>)</a:t>
            </a:r>
            <a:endParaRPr lang="de-DE" sz="2000" dirty="0">
              <a:solidFill>
                <a:srgbClr val="333333"/>
              </a:solidFill>
            </a:endParaRPr>
          </a:p>
          <a:p>
            <a:pPr marL="342900" lvl="0" indent="-342900" defTabSz="914400">
              <a:buClr>
                <a:srgbClr val="333333"/>
              </a:buClr>
              <a:buFont typeface="WingDings"/>
              <a:buChar char=""/>
              <a:defRPr/>
            </a:pPr>
            <a:r>
              <a:rPr lang="hr-HR" sz="2000" dirty="0">
                <a:solidFill>
                  <a:srgbClr val="333333"/>
                </a:solidFill>
              </a:rPr>
              <a:t>Posmatraj ove misli nalik na odlazeći voz sa stanice, oblake koji se kreću po nebu, ili lišće koje nosi vjetar</a:t>
            </a:r>
            <a:r>
              <a:rPr lang="de-DE" sz="2000" dirty="0">
                <a:solidFill>
                  <a:srgbClr val="333333"/>
                </a:solidFill>
              </a:rPr>
              <a:t>.</a:t>
            </a:r>
          </a:p>
          <a:p>
            <a:pPr lvl="0" defTabSz="914400" eaLnBrk="0" fontAlgn="base" hangingPunct="0">
              <a:buClr>
                <a:srgbClr val="006699"/>
              </a:buClr>
              <a:tabLst>
                <a:tab pos="84137" algn="l"/>
              </a:tabLst>
              <a:defRPr/>
            </a:pPr>
            <a:r>
              <a:rPr lang="hr-HR" sz="2000" kern="0" dirty="0">
                <a:solidFill>
                  <a:srgbClr val="004992"/>
                </a:solidFill>
              </a:rPr>
              <a:t>Ove misli su perzistentne ne zato što su istinite već zato što te plaše. I upravo zato stalno o tome misliš opet i opet.</a:t>
            </a:r>
            <a:endParaRPr lang="en-US" sz="2000" dirty="0"/>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2441756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Vježba protiv ruminacija 2: Fizička distrakcija</a:t>
            </a:r>
          </a:p>
        </p:txBody>
      </p:sp>
      <p:sp>
        <p:nvSpPr>
          <p:cNvPr id="3" name="Inhaltsplatzhalter 2"/>
          <p:cNvSpPr>
            <a:spLocks noGrp="1"/>
          </p:cNvSpPr>
          <p:nvPr>
            <p:ph idx="1"/>
          </p:nvPr>
        </p:nvSpPr>
        <p:spPr/>
        <p:txBody>
          <a:bodyPr>
            <a:noAutofit/>
          </a:bodyPr>
          <a:lstStyle/>
          <a:p>
            <a:pPr>
              <a:lnSpc>
                <a:spcPct val="100000"/>
              </a:lnSpc>
              <a:spcBef>
                <a:spcPts val="1200"/>
              </a:spcBef>
              <a:defRPr/>
            </a:pPr>
            <a:r>
              <a:rPr lang="hr-HR" sz="2400" dirty="0">
                <a:solidFill>
                  <a:srgbClr val="004992"/>
                </a:solidFill>
              </a:rPr>
              <a:t>Fizičke vježbe</a:t>
            </a:r>
            <a:endParaRPr lang="de-DE" sz="2400" dirty="0">
              <a:solidFill>
                <a:srgbClr val="004992"/>
              </a:solidFill>
            </a:endParaRPr>
          </a:p>
          <a:p>
            <a:pPr marL="457200" indent="-457200">
              <a:lnSpc>
                <a:spcPct val="100000"/>
              </a:lnSpc>
              <a:spcBef>
                <a:spcPts val="1200"/>
              </a:spcBef>
              <a:buFont typeface="+mj-lt"/>
              <a:buAutoNum type="arabicPeriod"/>
              <a:defRPr/>
            </a:pPr>
            <a:r>
              <a:rPr lang="hr-HR" sz="2400" dirty="0">
                <a:solidFill>
                  <a:srgbClr val="333333"/>
                </a:solidFill>
              </a:rPr>
              <a:t>Ustani</a:t>
            </a:r>
            <a:r>
              <a:rPr lang="de-DE" sz="2400" dirty="0">
                <a:solidFill>
                  <a:srgbClr val="333333"/>
                </a:solidFill>
              </a:rPr>
              <a:t>!</a:t>
            </a:r>
          </a:p>
          <a:p>
            <a:pPr marL="457200" indent="-457200">
              <a:lnSpc>
                <a:spcPct val="100000"/>
              </a:lnSpc>
              <a:spcBef>
                <a:spcPts val="1200"/>
              </a:spcBef>
              <a:buFont typeface="+mj-lt"/>
              <a:buAutoNum type="arabicPeriod"/>
              <a:defRPr/>
            </a:pPr>
            <a:r>
              <a:rPr lang="hr-HR" sz="2400" dirty="0">
                <a:solidFill>
                  <a:srgbClr val="333333"/>
                </a:solidFill>
              </a:rPr>
              <a:t>Stavi lijevu ruku na desno rame</a:t>
            </a:r>
            <a:endParaRPr lang="de-DE" sz="2400" dirty="0">
              <a:solidFill>
                <a:srgbClr val="333333"/>
              </a:solidFill>
            </a:endParaRPr>
          </a:p>
          <a:p>
            <a:pPr marL="457200" indent="-457200">
              <a:lnSpc>
                <a:spcPct val="100000"/>
              </a:lnSpc>
              <a:spcBef>
                <a:spcPts val="1200"/>
              </a:spcBef>
              <a:buFont typeface="+mj-lt"/>
              <a:buAutoNum type="arabicPeriod"/>
              <a:defRPr/>
            </a:pPr>
            <a:r>
              <a:rPr lang="hr-HR" sz="2400" dirty="0">
                <a:solidFill>
                  <a:srgbClr val="333333"/>
                </a:solidFill>
              </a:rPr>
              <a:t>Stavi desnu</a:t>
            </a:r>
            <a:r>
              <a:rPr lang="de-DE" sz="2400" dirty="0">
                <a:solidFill>
                  <a:srgbClr val="333333"/>
                </a:solidFill>
              </a:rPr>
              <a:t> </a:t>
            </a:r>
            <a:r>
              <a:rPr lang="hr-HR" sz="2400" dirty="0">
                <a:solidFill>
                  <a:srgbClr val="333333"/>
                </a:solidFill>
              </a:rPr>
              <a:t>ruku na lijevo rame</a:t>
            </a:r>
            <a:endParaRPr lang="de-DE" sz="2400" dirty="0">
              <a:solidFill>
                <a:srgbClr val="333333"/>
              </a:solidFill>
            </a:endParaRPr>
          </a:p>
          <a:p>
            <a:pPr marL="457200" indent="-457200">
              <a:lnSpc>
                <a:spcPct val="100000"/>
              </a:lnSpc>
              <a:spcBef>
                <a:spcPts val="1200"/>
              </a:spcBef>
              <a:buFont typeface="+mj-lt"/>
              <a:buAutoNum type="arabicPeriod"/>
              <a:defRPr/>
            </a:pPr>
            <a:r>
              <a:rPr lang="hr-HR" sz="2400" dirty="0">
                <a:solidFill>
                  <a:srgbClr val="333333"/>
                </a:solidFill>
              </a:rPr>
              <a:t>Podigni jednu nogu</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a:solidFill>
                  <a:srgbClr val="333333"/>
                </a:solidFill>
              </a:rPr>
              <a:t>...</a:t>
            </a:r>
            <a:r>
              <a:rPr lang="hr-HR" sz="2400" dirty="0">
                <a:solidFill>
                  <a:srgbClr val="333333"/>
                </a:solidFill>
              </a:rPr>
              <a:t>rotiraj je</a:t>
            </a:r>
          </a:p>
        </p:txBody>
      </p:sp>
      <p:sp>
        <p:nvSpPr>
          <p:cNvPr id="4" name="Footer Placeholder 3"/>
          <p:cNvSpPr>
            <a:spLocks noGrp="1"/>
          </p:cNvSpPr>
          <p:nvPr>
            <p:ph type="ftr" sz="quarter" idx="11"/>
          </p:nvPr>
        </p:nvSpPr>
        <p:spPr/>
        <p:txBody>
          <a:bodyPr/>
          <a:lstStyle/>
          <a:p>
            <a:pPr>
              <a:defRPr/>
            </a:pPr>
            <a:r>
              <a:rPr lang="de-DE">
                <a:latin typeface="+mn-lt"/>
              </a:rPr>
              <a:t>Metakognitivni Trening 9 – Samopouzdanje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Vježba protiv ruminacija 2: Fizička distrakcija</a:t>
            </a:r>
          </a:p>
        </p:txBody>
      </p:sp>
      <p:sp>
        <p:nvSpPr>
          <p:cNvPr id="3" name="Inhaltsplatzhalter 2"/>
          <p:cNvSpPr>
            <a:spLocks noGrp="1"/>
          </p:cNvSpPr>
          <p:nvPr>
            <p:ph idx="1"/>
          </p:nvPr>
        </p:nvSpPr>
        <p:spPr/>
        <p:txBody>
          <a:bodyPr>
            <a:noAutofit/>
          </a:bodyPr>
          <a:lstStyle/>
          <a:p>
            <a:pPr>
              <a:lnSpc>
                <a:spcPct val="100000"/>
              </a:lnSpc>
              <a:spcBef>
                <a:spcPts val="1200"/>
              </a:spcBef>
              <a:defRPr/>
            </a:pPr>
            <a:r>
              <a:rPr lang="hr-HR" sz="2400" dirty="0">
                <a:solidFill>
                  <a:srgbClr val="004992"/>
                </a:solidFill>
              </a:rPr>
              <a:t>Fizičke vježbe</a:t>
            </a:r>
            <a:endParaRPr lang="de-DE" sz="2400" dirty="0">
              <a:solidFill>
                <a:srgbClr val="004992"/>
              </a:solidFill>
            </a:endParaRPr>
          </a:p>
          <a:p>
            <a:pPr marL="457200" indent="-457200">
              <a:lnSpc>
                <a:spcPct val="100000"/>
              </a:lnSpc>
              <a:spcBef>
                <a:spcPts val="1200"/>
              </a:spcBef>
              <a:buFont typeface="+mj-lt"/>
              <a:buAutoNum type="arabicPeriod"/>
              <a:defRPr/>
            </a:pPr>
            <a:r>
              <a:rPr lang="hr-HR" sz="2400" dirty="0">
                <a:solidFill>
                  <a:srgbClr val="333333"/>
                </a:solidFill>
              </a:rPr>
              <a:t>Ustani</a:t>
            </a:r>
            <a:r>
              <a:rPr lang="de-DE" sz="2400" dirty="0">
                <a:solidFill>
                  <a:srgbClr val="333333"/>
                </a:solidFill>
              </a:rPr>
              <a:t>!</a:t>
            </a:r>
          </a:p>
          <a:p>
            <a:pPr marL="457200" indent="-457200">
              <a:lnSpc>
                <a:spcPct val="100000"/>
              </a:lnSpc>
              <a:spcBef>
                <a:spcPts val="1200"/>
              </a:spcBef>
              <a:buFont typeface="+mj-lt"/>
              <a:buAutoNum type="arabicPeriod"/>
              <a:defRPr/>
            </a:pPr>
            <a:r>
              <a:rPr lang="hr-HR" sz="2400" dirty="0">
                <a:solidFill>
                  <a:srgbClr val="333333"/>
                </a:solidFill>
              </a:rPr>
              <a:t>Stavi lijevu ruku na desno rame</a:t>
            </a:r>
            <a:endParaRPr lang="de-DE" sz="2400" dirty="0">
              <a:solidFill>
                <a:srgbClr val="333333"/>
              </a:solidFill>
            </a:endParaRPr>
          </a:p>
          <a:p>
            <a:pPr marL="457200" indent="-457200">
              <a:lnSpc>
                <a:spcPct val="100000"/>
              </a:lnSpc>
              <a:spcBef>
                <a:spcPts val="1200"/>
              </a:spcBef>
              <a:buFont typeface="+mj-lt"/>
              <a:buAutoNum type="arabicPeriod"/>
              <a:defRPr/>
            </a:pPr>
            <a:r>
              <a:rPr lang="hr-HR" sz="2400" dirty="0">
                <a:solidFill>
                  <a:srgbClr val="333333"/>
                </a:solidFill>
              </a:rPr>
              <a:t>Stavi desnu</a:t>
            </a:r>
            <a:r>
              <a:rPr lang="de-DE" sz="2400" dirty="0">
                <a:solidFill>
                  <a:srgbClr val="333333"/>
                </a:solidFill>
              </a:rPr>
              <a:t> </a:t>
            </a:r>
            <a:r>
              <a:rPr lang="hr-HR" sz="2400" dirty="0">
                <a:solidFill>
                  <a:srgbClr val="333333"/>
                </a:solidFill>
              </a:rPr>
              <a:t>ruku na lijevo rame</a:t>
            </a:r>
            <a:endParaRPr lang="de-DE" sz="2400" dirty="0">
              <a:solidFill>
                <a:srgbClr val="333333"/>
              </a:solidFill>
            </a:endParaRPr>
          </a:p>
          <a:p>
            <a:pPr marL="457200" indent="-457200">
              <a:lnSpc>
                <a:spcPct val="100000"/>
              </a:lnSpc>
              <a:spcBef>
                <a:spcPts val="1200"/>
              </a:spcBef>
              <a:buFont typeface="+mj-lt"/>
              <a:buAutoNum type="arabicPeriod"/>
              <a:defRPr/>
            </a:pPr>
            <a:r>
              <a:rPr lang="hr-HR" sz="2400" dirty="0">
                <a:solidFill>
                  <a:srgbClr val="333333"/>
                </a:solidFill>
              </a:rPr>
              <a:t>Podigni jednu nogu</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a:solidFill>
                  <a:srgbClr val="333333"/>
                </a:solidFill>
              </a:rPr>
              <a:t>...</a:t>
            </a:r>
            <a:r>
              <a:rPr lang="hr-HR" sz="2400" dirty="0">
                <a:solidFill>
                  <a:srgbClr val="333333"/>
                </a:solidFill>
              </a:rPr>
              <a:t>rotiraj je</a:t>
            </a:r>
          </a:p>
          <a:p>
            <a:pPr>
              <a:lnSpc>
                <a:spcPct val="100000"/>
              </a:lnSpc>
              <a:spcBef>
                <a:spcPts val="1200"/>
              </a:spcBef>
              <a:defRPr/>
            </a:pPr>
            <a:r>
              <a:rPr lang="hr-HR" sz="2400" dirty="0">
                <a:solidFill>
                  <a:srgbClr val="004992"/>
                </a:solidFill>
              </a:rPr>
              <a:t>O čemu misliš</a:t>
            </a:r>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latin typeface="+mn-lt"/>
              </a:rPr>
              <a:t>Metakognitivni Trening 9 – Samopouzdanje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20299777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Vježba protiv ruminacija 2: Fizička distrakcija</a:t>
            </a:r>
          </a:p>
        </p:txBody>
      </p:sp>
      <p:sp>
        <p:nvSpPr>
          <p:cNvPr id="3" name="Inhaltsplatzhalter 2"/>
          <p:cNvSpPr>
            <a:spLocks noGrp="1"/>
          </p:cNvSpPr>
          <p:nvPr>
            <p:ph idx="1"/>
          </p:nvPr>
        </p:nvSpPr>
        <p:spPr/>
        <p:txBody>
          <a:bodyPr>
            <a:noAutofit/>
          </a:bodyPr>
          <a:lstStyle/>
          <a:p>
            <a:pPr>
              <a:lnSpc>
                <a:spcPct val="100000"/>
              </a:lnSpc>
              <a:spcBef>
                <a:spcPts val="1200"/>
              </a:spcBef>
              <a:defRPr/>
            </a:pPr>
            <a:r>
              <a:rPr lang="hr-HR" sz="2400" dirty="0">
                <a:solidFill>
                  <a:srgbClr val="004992"/>
                </a:solidFill>
              </a:rPr>
              <a:t>Fizičke vježbe</a:t>
            </a:r>
            <a:endParaRPr lang="de-DE" sz="2400" dirty="0">
              <a:solidFill>
                <a:srgbClr val="004992"/>
              </a:solidFill>
            </a:endParaRPr>
          </a:p>
          <a:p>
            <a:pPr marL="457200" indent="-457200">
              <a:lnSpc>
                <a:spcPct val="100000"/>
              </a:lnSpc>
              <a:spcBef>
                <a:spcPts val="1200"/>
              </a:spcBef>
              <a:buFont typeface="+mj-lt"/>
              <a:buAutoNum type="arabicPeriod"/>
              <a:defRPr/>
            </a:pPr>
            <a:r>
              <a:rPr lang="hr-HR" sz="2400" dirty="0">
                <a:solidFill>
                  <a:srgbClr val="333333"/>
                </a:solidFill>
              </a:rPr>
              <a:t>Ustani</a:t>
            </a:r>
            <a:r>
              <a:rPr lang="de-DE" sz="2400" dirty="0">
                <a:solidFill>
                  <a:srgbClr val="333333"/>
                </a:solidFill>
              </a:rPr>
              <a:t>!</a:t>
            </a:r>
          </a:p>
          <a:p>
            <a:pPr marL="457200" indent="-457200">
              <a:lnSpc>
                <a:spcPct val="100000"/>
              </a:lnSpc>
              <a:spcBef>
                <a:spcPts val="1200"/>
              </a:spcBef>
              <a:buFont typeface="+mj-lt"/>
              <a:buAutoNum type="arabicPeriod"/>
              <a:defRPr/>
            </a:pPr>
            <a:r>
              <a:rPr lang="hr-HR" sz="2400" dirty="0">
                <a:solidFill>
                  <a:srgbClr val="333333"/>
                </a:solidFill>
              </a:rPr>
              <a:t>Stavi lijevu ruku na desno rame</a:t>
            </a:r>
            <a:endParaRPr lang="de-DE" sz="2400" dirty="0">
              <a:solidFill>
                <a:srgbClr val="333333"/>
              </a:solidFill>
            </a:endParaRPr>
          </a:p>
          <a:p>
            <a:pPr marL="457200" indent="-457200">
              <a:lnSpc>
                <a:spcPct val="100000"/>
              </a:lnSpc>
              <a:spcBef>
                <a:spcPts val="1200"/>
              </a:spcBef>
              <a:buFont typeface="+mj-lt"/>
              <a:buAutoNum type="arabicPeriod"/>
              <a:defRPr/>
            </a:pPr>
            <a:r>
              <a:rPr lang="hr-HR" sz="2400" dirty="0">
                <a:solidFill>
                  <a:srgbClr val="333333"/>
                </a:solidFill>
              </a:rPr>
              <a:t>Stavi desnu</a:t>
            </a:r>
            <a:r>
              <a:rPr lang="de-DE" sz="2400" dirty="0">
                <a:solidFill>
                  <a:srgbClr val="333333"/>
                </a:solidFill>
              </a:rPr>
              <a:t> </a:t>
            </a:r>
            <a:r>
              <a:rPr lang="hr-HR" sz="2400" dirty="0">
                <a:solidFill>
                  <a:srgbClr val="333333"/>
                </a:solidFill>
              </a:rPr>
              <a:t>ruku na lijevo rame</a:t>
            </a:r>
            <a:endParaRPr lang="de-DE" sz="2400" dirty="0">
              <a:solidFill>
                <a:srgbClr val="333333"/>
              </a:solidFill>
            </a:endParaRPr>
          </a:p>
          <a:p>
            <a:pPr marL="457200" indent="-457200">
              <a:lnSpc>
                <a:spcPct val="100000"/>
              </a:lnSpc>
              <a:spcBef>
                <a:spcPts val="1200"/>
              </a:spcBef>
              <a:buFont typeface="+mj-lt"/>
              <a:buAutoNum type="arabicPeriod"/>
              <a:defRPr/>
            </a:pPr>
            <a:r>
              <a:rPr lang="hr-HR" sz="2400" dirty="0">
                <a:solidFill>
                  <a:srgbClr val="333333"/>
                </a:solidFill>
              </a:rPr>
              <a:t>Podigni jednu nogu</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a:solidFill>
                  <a:srgbClr val="333333"/>
                </a:solidFill>
              </a:rPr>
              <a:t>...</a:t>
            </a:r>
            <a:r>
              <a:rPr lang="hr-HR" sz="2400" dirty="0">
                <a:solidFill>
                  <a:srgbClr val="333333"/>
                </a:solidFill>
              </a:rPr>
              <a:t>rotiraj je</a:t>
            </a:r>
          </a:p>
          <a:p>
            <a:pPr>
              <a:lnSpc>
                <a:spcPct val="100000"/>
              </a:lnSpc>
              <a:spcBef>
                <a:spcPts val="1200"/>
              </a:spcBef>
              <a:defRPr/>
            </a:pPr>
            <a:r>
              <a:rPr lang="hr-HR" sz="2400" dirty="0">
                <a:solidFill>
                  <a:srgbClr val="004992"/>
                </a:solidFill>
              </a:rPr>
              <a:t>Zato što moraš da se koncentrišeš na ovu vježbu, ona pomaže da se prekine ciklus misli koje se vrte.</a:t>
            </a:r>
            <a:endParaRPr 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latin typeface="+mn-lt"/>
              </a:rPr>
              <a:t>Metakognitivni Trening 9 – Samopouzdanje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42175981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Savjeti za povećanje samopouzdanja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Izrazi sopstvene želje drugim ljudima</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latin typeface="+mn-lt"/>
              </a:rPr>
              <a:t>Metakognitivni Trening 9 – Samopouzdanje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362347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Savjeti za povećanje samopouzdanja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Izrazi sopstvene želje drugim ljudima</a:t>
            </a:r>
            <a:r>
              <a:rPr lang="de-DE" sz="2400" dirty="0">
                <a:solidFill>
                  <a:srgbClr val="333333"/>
                </a:solidFill>
              </a:rPr>
              <a:t>.</a:t>
            </a:r>
          </a:p>
          <a:p>
            <a:pPr marL="342900" indent="-342900">
              <a:buClr>
                <a:srgbClr val="333333"/>
              </a:buClr>
              <a:buFont typeface="WingDings"/>
              <a:buChar char=""/>
            </a:pPr>
            <a:r>
              <a:rPr lang="hr-HR" sz="2400" dirty="0">
                <a:solidFill>
                  <a:srgbClr val="333333"/>
                </a:solidFill>
              </a:rPr>
              <a:t>Pokušaj da pričaš jasno i </a:t>
            </a:r>
            <a:r>
              <a:rPr lang="hr-HR" sz="2400">
                <a:solidFill>
                  <a:srgbClr val="333333"/>
                </a:solidFill>
              </a:rPr>
              <a:t>glasno</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Metakognitivni Trening 9 – Samopouzdanje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28929695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Savjeti za povećanje samopouzdanja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Izrazi sopstvene želje drugim ljudima</a:t>
            </a:r>
            <a:r>
              <a:rPr lang="de-DE" sz="2400" dirty="0">
                <a:solidFill>
                  <a:srgbClr val="333333"/>
                </a:solidFill>
              </a:rPr>
              <a:t>.</a:t>
            </a:r>
          </a:p>
          <a:p>
            <a:pPr marL="342900" indent="-342900">
              <a:buClr>
                <a:srgbClr val="333333"/>
              </a:buClr>
              <a:buFont typeface="WingDings"/>
              <a:buChar char=""/>
            </a:pPr>
            <a:r>
              <a:rPr lang="hr-HR" sz="2400" dirty="0">
                <a:solidFill>
                  <a:srgbClr val="333333"/>
                </a:solidFill>
              </a:rPr>
              <a:t>Pokušaj da pričaš jasno i glasno</a:t>
            </a:r>
            <a:r>
              <a:rPr lang="de-DE" sz="2400" dirty="0">
                <a:solidFill>
                  <a:srgbClr val="333333"/>
                </a:solidFill>
              </a:rPr>
              <a:t>.</a:t>
            </a:r>
          </a:p>
          <a:p>
            <a:pPr marL="342900" indent="-342900">
              <a:buClr>
                <a:srgbClr val="333333"/>
              </a:buClr>
              <a:buFont typeface="WingDings"/>
              <a:buChar char=""/>
            </a:pPr>
            <a:r>
              <a:rPr lang="hr-HR" sz="2400" dirty="0">
                <a:solidFill>
                  <a:srgbClr val="333333"/>
                </a:solidFill>
              </a:rPr>
              <a:t>Napravi kontakt očima</a:t>
            </a:r>
            <a:r>
              <a:rPr lang="de-DE" sz="2400" dirty="0">
                <a:solidFill>
                  <a:srgbClr val="333333"/>
                </a:solidFill>
              </a:rPr>
              <a:t> (</a:t>
            </a:r>
            <a:r>
              <a:rPr lang="hr-HR" sz="2400" dirty="0">
                <a:solidFill>
                  <a:srgbClr val="333333"/>
                </a:solidFill>
              </a:rPr>
              <a:t>pokušaj da počneš sa ljudima koje znaš</a:t>
            </a:r>
            <a:r>
              <a:rPr lang="de-DE" sz="2400" dirty="0">
                <a:solidFill>
                  <a:srgbClr val="333333"/>
                </a:solidFill>
              </a:rPr>
              <a:t>, </a:t>
            </a:r>
            <a:r>
              <a:rPr lang="hr-HR" sz="2400" dirty="0">
                <a:solidFill>
                  <a:srgbClr val="333333"/>
                </a:solidFill>
              </a:rPr>
              <a:t>onda nastavi sa </a:t>
            </a:r>
            <a:r>
              <a:rPr lang="hr-HR" sz="2400">
                <a:solidFill>
                  <a:srgbClr val="333333"/>
                </a:solidFill>
              </a:rPr>
              <a:t>strancima</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Metakognitivni Trening 9 – Samopouzdanje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30808747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r-HR" sz="3600">
                <a:latin typeface="+mn-lt"/>
                <a:ea typeface="+mn-ea"/>
                <a:cs typeface="+mn-cs"/>
              </a:rPr>
              <a:t>Savjeti za povećanje samopouzdanja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r-HR" sz="2400" dirty="0">
                <a:solidFill>
                  <a:srgbClr val="333333"/>
                </a:solidFill>
              </a:rPr>
              <a:t>Izrazi sopstvene želje drugim ljudima</a:t>
            </a:r>
            <a:r>
              <a:rPr lang="de-DE" sz="2400" dirty="0">
                <a:solidFill>
                  <a:srgbClr val="333333"/>
                </a:solidFill>
              </a:rPr>
              <a:t>.</a:t>
            </a:r>
          </a:p>
          <a:p>
            <a:pPr marL="342900" indent="-342900">
              <a:buClr>
                <a:srgbClr val="333333"/>
              </a:buClr>
              <a:buFont typeface="WingDings"/>
              <a:buChar char=""/>
            </a:pPr>
            <a:r>
              <a:rPr lang="hr-HR" sz="2400" dirty="0">
                <a:solidFill>
                  <a:srgbClr val="333333"/>
                </a:solidFill>
              </a:rPr>
              <a:t>Pokušaj da pričaš jasno i glasno</a:t>
            </a:r>
            <a:r>
              <a:rPr lang="de-DE" sz="2400" dirty="0">
                <a:solidFill>
                  <a:srgbClr val="333333"/>
                </a:solidFill>
              </a:rPr>
              <a:t>.</a:t>
            </a:r>
          </a:p>
          <a:p>
            <a:pPr marL="342900" indent="-342900">
              <a:buClr>
                <a:srgbClr val="333333"/>
              </a:buClr>
              <a:buFont typeface="WingDings"/>
              <a:buChar char=""/>
            </a:pPr>
            <a:r>
              <a:rPr lang="hr-HR" sz="2400" dirty="0">
                <a:solidFill>
                  <a:srgbClr val="333333"/>
                </a:solidFill>
              </a:rPr>
              <a:t>Napravi kontakt očima</a:t>
            </a:r>
            <a:r>
              <a:rPr lang="de-DE" sz="2400" dirty="0">
                <a:solidFill>
                  <a:srgbClr val="333333"/>
                </a:solidFill>
              </a:rPr>
              <a:t> (</a:t>
            </a:r>
            <a:r>
              <a:rPr lang="hr-HR" sz="2400" dirty="0">
                <a:solidFill>
                  <a:srgbClr val="333333"/>
                </a:solidFill>
              </a:rPr>
              <a:t>pokušaj da počneš sa ljudima koje znaš</a:t>
            </a:r>
            <a:r>
              <a:rPr lang="de-DE" sz="2400" dirty="0">
                <a:solidFill>
                  <a:srgbClr val="333333"/>
                </a:solidFill>
              </a:rPr>
              <a:t>, </a:t>
            </a:r>
            <a:r>
              <a:rPr lang="hr-HR" sz="2400" dirty="0">
                <a:solidFill>
                  <a:srgbClr val="333333"/>
                </a:solidFill>
              </a:rPr>
              <a:t>onda nastavi sa strancima</a:t>
            </a:r>
            <a:r>
              <a:rPr lang="de-DE" sz="2400" dirty="0">
                <a:solidFill>
                  <a:srgbClr val="333333"/>
                </a:solidFill>
              </a:rPr>
              <a:t>).</a:t>
            </a:r>
          </a:p>
          <a:p>
            <a:pPr marL="342900" indent="-342900">
              <a:buClr>
                <a:srgbClr val="333333"/>
              </a:buClr>
              <a:buFont typeface="WingDings"/>
              <a:buChar char=""/>
            </a:pPr>
            <a:r>
              <a:rPr lang="hr-HR" sz="2400" dirty="0">
                <a:solidFill>
                  <a:srgbClr val="333333"/>
                </a:solidFill>
              </a:rPr>
              <a:t>Ostani uspravan/uspravna</a:t>
            </a:r>
            <a:r>
              <a:rPr lang="de-DE" sz="2400" dirty="0">
                <a:solidFill>
                  <a:srgbClr val="333333"/>
                </a:solidFill>
              </a:rPr>
              <a:t>: </a:t>
            </a:r>
            <a:r>
              <a:rPr lang="hr-HR" sz="2400" dirty="0">
                <a:solidFill>
                  <a:srgbClr val="333333"/>
                </a:solidFill>
              </a:rPr>
              <a:t>Sjeti se uticaja uspravnog položaja na sosptveno samopouzdanje i na ljude oko tebe</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latin typeface="+mn-lt"/>
              </a:rPr>
              <a:t>Metakognitivni Trening 9 – Samopouzdanje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35374662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Domaći zadatak</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hr-HR" sz="2000" dirty="0">
                <a:solidFill>
                  <a:srgbClr val="004992"/>
                </a:solidFill>
              </a:rPr>
              <a:t>Savjeti kako da cijeniš p</a:t>
            </a:r>
            <a:r>
              <a:rPr lang="en-US" sz="2000" dirty="0">
                <a:solidFill>
                  <a:srgbClr val="004992"/>
                </a:solidFill>
              </a:rPr>
              <a:t>o</a:t>
            </a:r>
            <a:r>
              <a:rPr lang="hr-HR" sz="2000" dirty="0">
                <a:solidFill>
                  <a:srgbClr val="004992"/>
                </a:solidFill>
              </a:rPr>
              <a:t>zitivne stvari koje ti se dese u tokom dana</a:t>
            </a:r>
            <a:r>
              <a:rPr lang="de-DE" sz="2000" dirty="0">
                <a:solidFill>
                  <a:srgbClr val="004992"/>
                </a:solidFill>
              </a:rPr>
              <a:t>:</a:t>
            </a:r>
          </a:p>
          <a:p>
            <a:pPr marL="342900" indent="-342900">
              <a:buClr>
                <a:srgbClr val="333333"/>
              </a:buClr>
              <a:buFont typeface="WingDings"/>
              <a:buChar char=""/>
              <a:defRPr/>
            </a:pPr>
            <a:r>
              <a:rPr lang="hr-HR" sz="2000" dirty="0">
                <a:solidFill>
                  <a:srgbClr val="333333"/>
                </a:solidFill>
              </a:rPr>
              <a:t>Kad napustiš kuću</a:t>
            </a:r>
            <a:r>
              <a:rPr lang="de-DE" sz="2000" dirty="0">
                <a:solidFill>
                  <a:srgbClr val="333333"/>
                </a:solidFill>
              </a:rPr>
              <a:t>, </a:t>
            </a:r>
            <a:r>
              <a:rPr lang="hr-HR" sz="2000" dirty="0">
                <a:solidFill>
                  <a:srgbClr val="333333"/>
                </a:solidFill>
              </a:rPr>
              <a:t>uzmi šaku kuglica i stavi ih u desni džep</a:t>
            </a:r>
            <a:r>
              <a:rPr lang="de-DE" sz="2000" dirty="0">
                <a:solidFill>
                  <a:srgbClr val="333333"/>
                </a:solidFill>
              </a:rPr>
              <a:t> (</a:t>
            </a:r>
            <a:r>
              <a:rPr lang="hr-HR" sz="2000" dirty="0">
                <a:solidFill>
                  <a:srgbClr val="333333"/>
                </a:solidFill>
              </a:rPr>
              <a:t>pasulj</a:t>
            </a:r>
            <a:r>
              <a:rPr lang="de-DE" sz="2000" dirty="0">
                <a:solidFill>
                  <a:srgbClr val="333333"/>
                </a:solidFill>
              </a:rPr>
              <a:t>, </a:t>
            </a:r>
            <a:r>
              <a:rPr lang="hr-HR" sz="2000" dirty="0">
                <a:solidFill>
                  <a:srgbClr val="333333"/>
                </a:solidFill>
              </a:rPr>
              <a:t>klikeri itd.</a:t>
            </a:r>
            <a:r>
              <a:rPr lang="de-DE" sz="2000" dirty="0">
                <a:solidFill>
                  <a:srgbClr val="333333"/>
                </a:solidFill>
              </a:rPr>
              <a:t>)</a:t>
            </a:r>
          </a:p>
          <a:p>
            <a:pPr marL="342900" indent="-342900">
              <a:buClr>
                <a:srgbClr val="333333"/>
              </a:buClr>
              <a:buFont typeface="WingDings"/>
              <a:buChar char=""/>
              <a:defRPr/>
            </a:pPr>
            <a:r>
              <a:rPr lang="hr-HR" sz="2000" dirty="0">
                <a:solidFill>
                  <a:srgbClr val="333333"/>
                </a:solidFill>
              </a:rPr>
              <a:t>Svaki put kad se desi nešto pozitivno</a:t>
            </a:r>
            <a:r>
              <a:rPr lang="de-DE" sz="2000" dirty="0">
                <a:solidFill>
                  <a:srgbClr val="333333"/>
                </a:solidFill>
              </a:rPr>
              <a:t> (</a:t>
            </a:r>
            <a:r>
              <a:rPr lang="hr-HR" sz="2000" dirty="0">
                <a:solidFill>
                  <a:srgbClr val="333333"/>
                </a:solidFill>
              </a:rPr>
              <a:t>npr. Dobiješ osmijeh prijatelja, imaš prijatan razgovor, imaš ukusan obrok itd</a:t>
            </a:r>
            <a:r>
              <a:rPr lang="de-DE" sz="2000" dirty="0">
                <a:solidFill>
                  <a:srgbClr val="333333"/>
                </a:solidFill>
              </a:rPr>
              <a:t>…), </a:t>
            </a:r>
            <a:r>
              <a:rPr lang="hr-HR" sz="2000" dirty="0">
                <a:solidFill>
                  <a:srgbClr val="333333"/>
                </a:solidFill>
              </a:rPr>
              <a:t>premjesti jednu kuglicu iz desnog u lijevi džep.</a:t>
            </a:r>
          </a:p>
          <a:p>
            <a:pPr marL="342900" indent="-342900">
              <a:buClr>
                <a:srgbClr val="333333"/>
              </a:buClr>
              <a:buFont typeface="WingDings"/>
              <a:buChar char=""/>
              <a:defRPr/>
            </a:pPr>
            <a:r>
              <a:rPr lang="hr-HR" sz="2000" dirty="0">
                <a:solidFill>
                  <a:srgbClr val="333333"/>
                </a:solidFill>
              </a:rPr>
              <a:t>Kad se uveče vratiš kući</a:t>
            </a:r>
            <a:r>
              <a:rPr lang="de-DE" sz="2000" dirty="0">
                <a:solidFill>
                  <a:srgbClr val="333333"/>
                </a:solidFill>
              </a:rPr>
              <a:t>, </a:t>
            </a:r>
            <a:r>
              <a:rPr lang="hr-HR" sz="2000" dirty="0">
                <a:solidFill>
                  <a:srgbClr val="333333"/>
                </a:solidFill>
              </a:rPr>
              <a:t>uzmi kuglice iz lijevog džepa i sjeti se svih lijepih stvari koje si iskusio/iskusila taj dan.</a:t>
            </a:r>
          </a:p>
          <a:p>
            <a:pPr marL="342900" indent="-342900">
              <a:buClr>
                <a:srgbClr val="333333"/>
              </a:buClr>
              <a:buFont typeface="WingDings"/>
              <a:buChar char=""/>
              <a:defRPr/>
            </a:pPr>
            <a:r>
              <a:rPr lang="hr-HR" sz="2000" dirty="0">
                <a:solidFill>
                  <a:srgbClr val="333333"/>
                </a:solidFill>
              </a:rPr>
              <a:t>Na taj način pratiš pozitivna, lijepa sjećanja i uživaš u momentu. Na nesreću, često prijatne stvari ostavljamo neprimjećenim i puštamo ih da prođu prebrzo.</a:t>
            </a:r>
          </a:p>
        </p:txBody>
      </p:sp>
      <p:sp>
        <p:nvSpPr>
          <p:cNvPr id="4" name="Footer Placeholder 3"/>
          <p:cNvSpPr>
            <a:spLocks noGrp="1"/>
          </p:cNvSpPr>
          <p:nvPr>
            <p:ph type="ftr" sz="quarter" idx="11"/>
          </p:nvPr>
        </p:nvSpPr>
        <p:spPr/>
        <p:txBody>
          <a:bodyPr/>
          <a:lstStyle/>
          <a:p>
            <a:pPr>
              <a:defRPr/>
            </a:pPr>
            <a:r>
              <a:rPr lang="de-DE">
                <a:latin typeface="+mn-lt"/>
              </a:rPr>
              <a:t>Metakognitivni Trening 9 – Samopouzdanje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extLst>
      <p:ext uri="{BB962C8B-B14F-4D97-AF65-F5344CB8AC3E}">
        <p14:creationId xmlns:p14="http://schemas.microsoft.com/office/powerpoint/2010/main" val="2204287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Domaći zadatak</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hr-HR" sz="2000" dirty="0">
                <a:solidFill>
                  <a:srgbClr val="004992"/>
                </a:solidFill>
              </a:rPr>
              <a:t>Savjeti kako da cijeniš p</a:t>
            </a:r>
            <a:r>
              <a:rPr lang="en-US" sz="2000" dirty="0">
                <a:solidFill>
                  <a:srgbClr val="004992"/>
                </a:solidFill>
              </a:rPr>
              <a:t>o</a:t>
            </a:r>
            <a:r>
              <a:rPr lang="hr-HR" sz="2000" dirty="0">
                <a:solidFill>
                  <a:srgbClr val="004992"/>
                </a:solidFill>
              </a:rPr>
              <a:t>zitivne stvari koje ti se dese u tokom dana</a:t>
            </a:r>
            <a:r>
              <a:rPr lang="de-DE" sz="2000" dirty="0">
                <a:solidFill>
                  <a:srgbClr val="004992"/>
                </a:solidFill>
              </a:rPr>
              <a:t>:</a:t>
            </a:r>
          </a:p>
          <a:p>
            <a:pPr marL="342900" indent="-342900">
              <a:buClr>
                <a:srgbClr val="333333"/>
              </a:buClr>
              <a:buFont typeface="WingDings"/>
              <a:buChar char=""/>
              <a:defRPr/>
            </a:pPr>
            <a:r>
              <a:rPr lang="hr-HR" sz="2000" dirty="0">
                <a:solidFill>
                  <a:srgbClr val="333333"/>
                </a:solidFill>
              </a:rPr>
              <a:t>Kad napustiš kuću</a:t>
            </a:r>
            <a:r>
              <a:rPr lang="de-DE" sz="2000" dirty="0">
                <a:solidFill>
                  <a:srgbClr val="333333"/>
                </a:solidFill>
              </a:rPr>
              <a:t>, </a:t>
            </a:r>
            <a:r>
              <a:rPr lang="hr-HR" sz="2000" dirty="0">
                <a:solidFill>
                  <a:srgbClr val="333333"/>
                </a:solidFill>
              </a:rPr>
              <a:t>uzmi šaku kuglica i stavi ih u desni džep</a:t>
            </a:r>
            <a:r>
              <a:rPr lang="de-DE" sz="2000" dirty="0">
                <a:solidFill>
                  <a:srgbClr val="333333"/>
                </a:solidFill>
              </a:rPr>
              <a:t> (</a:t>
            </a:r>
            <a:r>
              <a:rPr lang="hr-HR" sz="2000" dirty="0">
                <a:solidFill>
                  <a:srgbClr val="333333"/>
                </a:solidFill>
              </a:rPr>
              <a:t>pasulj</a:t>
            </a:r>
            <a:r>
              <a:rPr lang="de-DE" sz="2000" dirty="0">
                <a:solidFill>
                  <a:srgbClr val="333333"/>
                </a:solidFill>
              </a:rPr>
              <a:t>, </a:t>
            </a:r>
            <a:r>
              <a:rPr lang="hr-HR" sz="2000" dirty="0">
                <a:solidFill>
                  <a:srgbClr val="333333"/>
                </a:solidFill>
              </a:rPr>
              <a:t>klikeri itd.</a:t>
            </a:r>
            <a:r>
              <a:rPr lang="de-DE" sz="2000" dirty="0">
                <a:solidFill>
                  <a:srgbClr val="333333"/>
                </a:solidFill>
              </a:rPr>
              <a:t>)</a:t>
            </a:r>
          </a:p>
          <a:p>
            <a:pPr marL="342900" indent="-342900">
              <a:buClr>
                <a:srgbClr val="333333"/>
              </a:buClr>
              <a:buFont typeface="WingDings"/>
              <a:buChar char=""/>
              <a:defRPr/>
            </a:pPr>
            <a:r>
              <a:rPr lang="hr-HR" sz="2000" dirty="0">
                <a:solidFill>
                  <a:srgbClr val="333333"/>
                </a:solidFill>
              </a:rPr>
              <a:t>Svaki put kad se desi nešto pozitivno</a:t>
            </a:r>
            <a:r>
              <a:rPr lang="de-DE" sz="2000" dirty="0">
                <a:solidFill>
                  <a:srgbClr val="333333"/>
                </a:solidFill>
              </a:rPr>
              <a:t> (</a:t>
            </a:r>
            <a:r>
              <a:rPr lang="hr-HR" sz="2000" dirty="0">
                <a:solidFill>
                  <a:srgbClr val="333333"/>
                </a:solidFill>
              </a:rPr>
              <a:t>npr. Dobiješ osmijeh prijatelja, imaš prijatan razgovor, imaš ukusan obrok itd</a:t>
            </a:r>
            <a:r>
              <a:rPr lang="de-DE" sz="2000" dirty="0">
                <a:solidFill>
                  <a:srgbClr val="333333"/>
                </a:solidFill>
              </a:rPr>
              <a:t>…), </a:t>
            </a:r>
            <a:r>
              <a:rPr lang="hr-HR" sz="2000" dirty="0">
                <a:solidFill>
                  <a:srgbClr val="333333"/>
                </a:solidFill>
              </a:rPr>
              <a:t>premjesti jednu kuglicu iz desnog u lijevi džep.</a:t>
            </a:r>
          </a:p>
          <a:p>
            <a:pPr marL="342900" indent="-342900">
              <a:buClr>
                <a:srgbClr val="333333"/>
              </a:buClr>
              <a:buFont typeface="WingDings"/>
              <a:buChar char=""/>
              <a:defRPr/>
            </a:pPr>
            <a:r>
              <a:rPr lang="hr-HR" sz="2000" dirty="0">
                <a:solidFill>
                  <a:srgbClr val="333333"/>
                </a:solidFill>
              </a:rPr>
              <a:t>Kad se uveče vratiš kući</a:t>
            </a:r>
            <a:r>
              <a:rPr lang="de-DE" sz="2000" dirty="0">
                <a:solidFill>
                  <a:srgbClr val="333333"/>
                </a:solidFill>
              </a:rPr>
              <a:t>, </a:t>
            </a:r>
            <a:r>
              <a:rPr lang="hr-HR" sz="2000" dirty="0">
                <a:solidFill>
                  <a:srgbClr val="333333"/>
                </a:solidFill>
              </a:rPr>
              <a:t>uzmi kuglice iz lijevog džepa i sjeti se svih lijepih stvari koje si iskusio/iskusila taj dan.</a:t>
            </a:r>
          </a:p>
          <a:p>
            <a:pPr marL="342900" indent="-342900">
              <a:buClr>
                <a:srgbClr val="333333"/>
              </a:buClr>
              <a:buFont typeface="WingDings"/>
              <a:buChar char=""/>
              <a:defRPr/>
            </a:pPr>
            <a:r>
              <a:rPr lang="hr-HR" sz="2000" dirty="0">
                <a:solidFill>
                  <a:srgbClr val="333333"/>
                </a:solidFill>
              </a:rPr>
              <a:t>Na taj način pratiš pozitivna, lijepa sjećanja i uživaš u momentu. Na nesreću, često prijatne stvari ostavljamo neprimjećenim i puštamo ih da prođu prebrzo.</a:t>
            </a:r>
          </a:p>
          <a:p>
            <a:pPr>
              <a:defRPr/>
            </a:pPr>
            <a:r>
              <a:rPr lang="hr-HR" sz="2000" dirty="0">
                <a:solidFill>
                  <a:srgbClr val="004992"/>
                </a:solidFill>
              </a:rPr>
              <a:t>Znaš li druge načine da se sjetiš i uživaš u lijepim stvarima tokom dana</a:t>
            </a:r>
            <a:r>
              <a:rPr lang="de-DE" sz="20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latin typeface="+mn-lt"/>
              </a:rPr>
              <a:t>Metakognitivni Trening 9 – Samopouzdanje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2657171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sz="3600" dirty="0">
                <a:solidFill>
                  <a:srgbClr val="004992"/>
                </a:solidFill>
                <a:latin typeface="+mn-lt"/>
                <a:ea typeface="+mn-ea"/>
                <a:cs typeface="+mn-cs"/>
              </a:rPr>
              <a:t>Transfer u svakodnevni život</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defRPr/>
            </a:pPr>
            <a:r>
              <a:rPr lang="hr-HR" sz="2400" b="1" dirty="0">
                <a:solidFill>
                  <a:srgbClr val="333333"/>
                </a:solidFill>
              </a:rPr>
              <a:t>Ciljevi učenja</a:t>
            </a:r>
            <a:r>
              <a:rPr lang="de-DE" sz="2400" b="1" dirty="0">
                <a:solidFill>
                  <a:srgbClr val="333333"/>
                </a:solidFill>
              </a:rPr>
              <a:t>:</a:t>
            </a:r>
          </a:p>
          <a:p>
            <a:pPr marL="342900" indent="-342900">
              <a:buClr>
                <a:srgbClr val="333333"/>
              </a:buClr>
              <a:buFont typeface="WingDings"/>
              <a:buChar char=""/>
              <a:defRPr/>
            </a:pPr>
            <a:r>
              <a:rPr lang="de-DE" sz="2400" dirty="0">
                <a:solidFill>
                  <a:srgbClr val="333333"/>
                </a:solidFill>
              </a:rPr>
              <a:t>S</a:t>
            </a:r>
            <a:r>
              <a:rPr lang="hr-HR" sz="2400" dirty="0">
                <a:solidFill>
                  <a:srgbClr val="333333"/>
                </a:solidFill>
              </a:rPr>
              <a:t>amopouzdanje je vrijednost koju pridajemo sopstvenoj ličnosti</a:t>
            </a:r>
            <a:r>
              <a:rPr lang="de-DE" sz="2400" dirty="0">
                <a:solidFill>
                  <a:srgbClr val="333333"/>
                </a:solidFill>
              </a:rPr>
              <a:t>.</a:t>
            </a:r>
          </a:p>
          <a:p>
            <a:pPr marL="342900" indent="-342900">
              <a:buClr>
                <a:srgbClr val="333333"/>
              </a:buClr>
              <a:buFont typeface="WingDings"/>
              <a:buChar char=""/>
              <a:defRPr/>
            </a:pPr>
            <a:r>
              <a:rPr lang="hr-HR" sz="2400" dirty="0">
                <a:solidFill>
                  <a:srgbClr val="333333"/>
                </a:solidFill>
              </a:rPr>
              <a:t>Postani svjestan/svjesna svojih prednosti u različitim sferama života i pokušaj da poboljšaš samopouzdanje korišćenjem metoda o kojima smo pričali</a:t>
            </a:r>
            <a:r>
              <a:rPr lang="de-DE" sz="2400" dirty="0">
                <a:solidFill>
                  <a:srgbClr val="333333"/>
                </a:solidFill>
              </a:rPr>
              <a:t>. </a:t>
            </a:r>
          </a:p>
          <a:p>
            <a:pPr marL="342900" indent="-342900">
              <a:buClr>
                <a:srgbClr val="333333"/>
              </a:buClr>
              <a:buFont typeface="WingDings"/>
              <a:buChar char=""/>
              <a:defRPr/>
            </a:pPr>
            <a:r>
              <a:rPr lang="hr-HR" sz="2400" dirty="0">
                <a:solidFill>
                  <a:srgbClr val="333333"/>
                </a:solidFill>
              </a:rPr>
              <a:t>Traži zaboravljene </a:t>
            </a:r>
            <a:r>
              <a:rPr lang="hr-HR" sz="2400">
                <a:solidFill>
                  <a:srgbClr val="333333"/>
                </a:solidFill>
              </a:rPr>
              <a:t>kvalitete</a:t>
            </a:r>
            <a:r>
              <a:rPr lang="en-US" sz="2400">
                <a:solidFill>
                  <a:srgbClr val="333333"/>
                </a:solidFill>
              </a:rPr>
              <a:t> (</a:t>
            </a:r>
            <a:r>
              <a:rPr lang="hr-HR" sz="2400">
                <a:solidFill>
                  <a:srgbClr val="333333"/>
                </a:solidFill>
              </a:rPr>
              <a:t>“skriveno blago</a:t>
            </a:r>
            <a:r>
              <a:rPr lang="en-US" sz="2400" kern="1200">
                <a:solidFill>
                  <a:srgbClr val="333333"/>
                </a:solidFill>
              </a:rPr>
              <a:t>”</a:t>
            </a:r>
            <a:r>
              <a:rPr lang="en-US" sz="2400">
                <a:solidFill>
                  <a:srgbClr val="333333"/>
                </a:solidFill>
              </a:rPr>
              <a:t>) </a:t>
            </a:r>
            <a:r>
              <a:rPr lang="hr-HR" sz="2400" dirty="0">
                <a:solidFill>
                  <a:srgbClr val="333333"/>
                </a:solidFill>
              </a:rPr>
              <a:t>postavljanjem pitanja prijateljima ili pisanjem dnevnika radosti.</a:t>
            </a:r>
            <a:endParaRPr lang="de-DE" sz="2400" dirty="0">
              <a:solidFill>
                <a:srgbClr val="333333"/>
              </a:solidFill>
            </a:endParaRPr>
          </a:p>
          <a:p>
            <a:pPr marL="342900" indent="-342900">
              <a:buClr>
                <a:srgbClr val="333333"/>
              </a:buClr>
              <a:buFont typeface="WingDings"/>
              <a:buChar char=""/>
              <a:defRPr/>
            </a:pPr>
            <a:r>
              <a:rPr lang="hr-HR" sz="2400" dirty="0">
                <a:solidFill>
                  <a:srgbClr val="333333"/>
                </a:solidFill>
              </a:rPr>
              <a:t>Imaj na umu pozitivne momente koji ti se dese preko dana</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extLst>
      <p:ext uri="{BB962C8B-B14F-4D97-AF65-F5344CB8AC3E}">
        <p14:creationId xmlns:p14="http://schemas.microsoft.com/office/powerpoint/2010/main" val="21049539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sz="3600" dirty="0">
                <a:solidFill>
                  <a:srgbClr val="004992"/>
                </a:solidFill>
                <a:latin typeface="+mn-lt"/>
                <a:ea typeface="+mn-ea"/>
                <a:cs typeface="+mn-cs"/>
              </a:rPr>
              <a:t>Kako je ovo povezano sa psihozom?</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marL="0" indent="0">
              <a:buNone/>
            </a:pPr>
            <a:r>
              <a:rPr lang="de-DE" sz="2000" dirty="0">
                <a:solidFill>
                  <a:srgbClr val="333333"/>
                </a:solidFill>
              </a:rPr>
              <a:t>Mnoge (ali ne i sve!) osobe sa psihozom imaju nisko samopuzdanje i negativne misaone sheme (npr, sklonost dubokom analiziranju i brigama) sto opet moze voditi daljem negativnom uticaju na samopouzdanje.</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25837577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sz="3600" dirty="0">
                <a:solidFill>
                  <a:srgbClr val="004992"/>
                </a:solidFill>
                <a:latin typeface="+mn-lt"/>
                <a:ea typeface="+mn-ea"/>
                <a:cs typeface="+mn-cs"/>
              </a:rPr>
              <a:t>Kako je ovo povezano sa psihozom?</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marL="0" indent="0">
              <a:buNone/>
            </a:pPr>
            <a:r>
              <a:rPr lang="de-DE" sz="2000" dirty="0">
                <a:solidFill>
                  <a:srgbClr val="333333"/>
                </a:solidFill>
              </a:rPr>
              <a:t>Mnoge (ali ne i sve!) osobe sa psihozom imaju nisko samopuzdanje i negativne misaone sheme (npr, sklonost dubokom analiziranju i brigama) sto opet moze voditi daljem negativnom uticaju na samopouzdanje.</a:t>
            </a:r>
          </a:p>
          <a:p>
            <a:pPr marL="0" indent="0">
              <a:buNone/>
            </a:pPr>
            <a:r>
              <a:rPr lang="de-DE" sz="2000" dirty="0">
                <a:solidFill>
                  <a:srgbClr val="004992"/>
                </a:solidFill>
              </a:rPr>
              <a:t>Primjer: </a:t>
            </a:r>
            <a:r>
              <a:rPr lang="de-DE" sz="2000" dirty="0">
                <a:solidFill>
                  <a:srgbClr val="333333"/>
                </a:solidFill>
              </a:rPr>
              <a:t>Haris je dobio negativnu procjenu na kraju obuke vezane za posao. </a:t>
            </a:r>
          </a:p>
          <a:p>
            <a:pPr marL="0" indent="0">
              <a:buNone/>
            </a:pPr>
            <a:r>
              <a:rPr lang="de-DE" sz="2000" dirty="0" err="1">
                <a:solidFill>
                  <a:srgbClr val="004992"/>
                </a:solidFill>
              </a:rPr>
              <a:t>Procjena</a:t>
            </a:r>
            <a:r>
              <a:rPr lang="de-DE" sz="2000" dirty="0">
                <a:solidFill>
                  <a:srgbClr val="004992"/>
                </a:solidFill>
              </a:rPr>
              <a:t>: </a:t>
            </a:r>
            <a:r>
              <a:rPr lang="de-DE" sz="2000" dirty="0">
                <a:solidFill>
                  <a:srgbClr val="333333"/>
                </a:solidFill>
              </a:rPr>
              <a:t>U </a:t>
            </a:r>
            <a:r>
              <a:rPr lang="de-DE" sz="2000" dirty="0" err="1">
                <a:solidFill>
                  <a:srgbClr val="333333"/>
                </a:solidFill>
              </a:rPr>
              <a:t>pocetku</a:t>
            </a:r>
            <a:r>
              <a:rPr lang="de-DE" sz="2000" dirty="0">
                <a:solidFill>
                  <a:srgbClr val="333333"/>
                </a:solidFill>
              </a:rPr>
              <a:t> je Haris </a:t>
            </a:r>
            <a:r>
              <a:rPr lang="de-DE" sz="2000" dirty="0" err="1">
                <a:solidFill>
                  <a:srgbClr val="333333"/>
                </a:solidFill>
              </a:rPr>
              <a:t>posumnjao</a:t>
            </a:r>
            <a:r>
              <a:rPr lang="de-DE" sz="2000" dirty="0">
                <a:solidFill>
                  <a:srgbClr val="333333"/>
                </a:solidFill>
              </a:rPr>
              <a:t> u </a:t>
            </a:r>
            <a:r>
              <a:rPr lang="de-DE" sz="2000" dirty="0" err="1">
                <a:solidFill>
                  <a:srgbClr val="333333"/>
                </a:solidFill>
              </a:rPr>
              <a:t>svoje</a:t>
            </a:r>
            <a:r>
              <a:rPr lang="de-DE" sz="2000" dirty="0">
                <a:solidFill>
                  <a:srgbClr val="333333"/>
                </a:solidFill>
              </a:rPr>
              <a:t> </a:t>
            </a:r>
            <a:r>
              <a:rPr lang="de-DE" sz="2000" dirty="0" err="1">
                <a:solidFill>
                  <a:srgbClr val="333333"/>
                </a:solidFill>
              </a:rPr>
              <a:t>kvalitete</a:t>
            </a:r>
            <a:r>
              <a:rPr lang="de-DE" sz="2000" dirty="0">
                <a:solidFill>
                  <a:srgbClr val="333333"/>
                </a:solidFill>
              </a:rPr>
              <a:t> </a:t>
            </a:r>
            <a:r>
              <a:rPr lang="de-DE" sz="2000" dirty="0" err="1">
                <a:solidFill>
                  <a:srgbClr val="333333"/>
                </a:solidFill>
              </a:rPr>
              <a:t>kao</a:t>
            </a:r>
            <a:r>
              <a:rPr lang="de-DE" sz="2000" dirty="0">
                <a:solidFill>
                  <a:srgbClr val="333333"/>
                </a:solidFill>
              </a:rPr>
              <a:t> </a:t>
            </a:r>
            <a:r>
              <a:rPr lang="de-DE" sz="2000" dirty="0" err="1">
                <a:solidFill>
                  <a:srgbClr val="333333"/>
                </a:solidFill>
              </a:rPr>
              <a:t>zaposlenog</a:t>
            </a:r>
            <a:r>
              <a:rPr lang="de-DE" sz="2000" dirty="0">
                <a:solidFill>
                  <a:srgbClr val="333333"/>
                </a:solidFill>
              </a:rPr>
              <a:t>, </a:t>
            </a:r>
            <a:r>
              <a:rPr lang="de-DE" sz="2000" dirty="0" err="1">
                <a:solidFill>
                  <a:srgbClr val="333333"/>
                </a:solidFill>
              </a:rPr>
              <a:t>ali</a:t>
            </a:r>
            <a:r>
              <a:rPr lang="de-DE" sz="2000" dirty="0">
                <a:solidFill>
                  <a:srgbClr val="333333"/>
                </a:solidFill>
              </a:rPr>
              <a:t> </a:t>
            </a:r>
            <a:r>
              <a:rPr lang="de-DE" sz="2000" dirty="0" err="1">
                <a:solidFill>
                  <a:srgbClr val="333333"/>
                </a:solidFill>
              </a:rPr>
              <a:t>postepeno</a:t>
            </a:r>
            <a:r>
              <a:rPr lang="de-DE" sz="2000" dirty="0">
                <a:solidFill>
                  <a:srgbClr val="333333"/>
                </a:solidFill>
              </a:rPr>
              <a:t> je </a:t>
            </a:r>
            <a:r>
              <a:rPr lang="de-DE" sz="2000" dirty="0" err="1">
                <a:solidFill>
                  <a:srgbClr val="333333"/>
                </a:solidFill>
              </a:rPr>
              <a:t>poceo</a:t>
            </a:r>
            <a:r>
              <a:rPr lang="de-DE" sz="2000" dirty="0">
                <a:solidFill>
                  <a:srgbClr val="333333"/>
                </a:solidFill>
              </a:rPr>
              <a:t> da </a:t>
            </a:r>
            <a:r>
              <a:rPr lang="de-DE" sz="2000" dirty="0" err="1">
                <a:solidFill>
                  <a:srgbClr val="333333"/>
                </a:solidFill>
              </a:rPr>
              <a:t>sumnja</a:t>
            </a:r>
            <a:r>
              <a:rPr lang="de-DE" sz="2000" dirty="0">
                <a:solidFill>
                  <a:srgbClr val="333333"/>
                </a:solidFill>
              </a:rPr>
              <a:t> u </a:t>
            </a:r>
            <a:r>
              <a:rPr lang="de-DE" sz="2000" dirty="0" err="1">
                <a:solidFill>
                  <a:srgbClr val="333333"/>
                </a:solidFill>
              </a:rPr>
              <a:t>svoje</a:t>
            </a:r>
            <a:r>
              <a:rPr lang="de-DE" sz="2000" dirty="0">
                <a:solidFill>
                  <a:srgbClr val="333333"/>
                </a:solidFill>
              </a:rPr>
              <a:t> </a:t>
            </a:r>
            <a:r>
              <a:rPr lang="de-DE" sz="2000" dirty="0" err="1">
                <a:solidFill>
                  <a:srgbClr val="333333"/>
                </a:solidFill>
              </a:rPr>
              <a:t>licne</a:t>
            </a:r>
            <a:r>
              <a:rPr lang="de-DE" sz="2000" dirty="0">
                <a:solidFill>
                  <a:srgbClr val="333333"/>
                </a:solidFill>
              </a:rPr>
              <a:t> </a:t>
            </a:r>
            <a:r>
              <a:rPr lang="de-DE" sz="2000" dirty="0" err="1">
                <a:solidFill>
                  <a:srgbClr val="333333"/>
                </a:solidFill>
              </a:rPr>
              <a:t>kvalitete</a:t>
            </a:r>
            <a:r>
              <a:rPr lang="de-DE" sz="2000" dirty="0">
                <a:solidFill>
                  <a:srgbClr val="333333"/>
                </a:solidFill>
              </a:rPr>
              <a:t> </a:t>
            </a:r>
            <a:r>
              <a:rPr lang="de-DE" sz="2000" dirty="0" err="1">
                <a:solidFill>
                  <a:srgbClr val="333333"/>
                </a:solidFill>
              </a:rPr>
              <a:t>koje</a:t>
            </a:r>
            <a:r>
              <a:rPr lang="de-DE" sz="2000" dirty="0">
                <a:solidFill>
                  <a:srgbClr val="333333"/>
                </a:solidFill>
              </a:rPr>
              <a:t> </a:t>
            </a:r>
            <a:r>
              <a:rPr lang="de-DE" sz="2000" dirty="0" err="1">
                <a:solidFill>
                  <a:srgbClr val="333333"/>
                </a:solidFill>
              </a:rPr>
              <a:t>nisu</a:t>
            </a:r>
            <a:r>
              <a:rPr lang="de-DE" sz="2000" dirty="0">
                <a:solidFill>
                  <a:srgbClr val="333333"/>
                </a:solidFill>
              </a:rPr>
              <a:t> </a:t>
            </a:r>
            <a:r>
              <a:rPr lang="de-DE" sz="2000" dirty="0" err="1">
                <a:solidFill>
                  <a:srgbClr val="333333"/>
                </a:solidFill>
              </a:rPr>
              <a:t>vezane</a:t>
            </a:r>
            <a:r>
              <a:rPr lang="de-DE" sz="2000" dirty="0">
                <a:solidFill>
                  <a:srgbClr val="333333"/>
                </a:solidFill>
              </a:rPr>
              <a:t> </a:t>
            </a:r>
            <a:r>
              <a:rPr lang="de-DE" sz="2000" dirty="0" err="1">
                <a:solidFill>
                  <a:srgbClr val="333333"/>
                </a:solidFill>
              </a:rPr>
              <a:t>za</a:t>
            </a:r>
            <a:r>
              <a:rPr lang="de-DE" sz="2000" dirty="0">
                <a:solidFill>
                  <a:srgbClr val="333333"/>
                </a:solidFill>
              </a:rPr>
              <a:t> </a:t>
            </a:r>
            <a:r>
              <a:rPr lang="de-DE" sz="2000" dirty="0" err="1">
                <a:solidFill>
                  <a:srgbClr val="333333"/>
                </a:solidFill>
              </a:rPr>
              <a:t>posao</a:t>
            </a:r>
            <a:r>
              <a:rPr lang="de-DE" sz="2000" dirty="0">
                <a:solidFill>
                  <a:srgbClr val="333333"/>
                </a:solidFill>
              </a:rPr>
              <a:t>. </a:t>
            </a:r>
            <a:r>
              <a:rPr lang="de-DE" sz="2000" dirty="0" err="1">
                <a:solidFill>
                  <a:srgbClr val="333333"/>
                </a:solidFill>
              </a:rPr>
              <a:t>Poceo</a:t>
            </a:r>
            <a:r>
              <a:rPr lang="de-DE" sz="2000" dirty="0">
                <a:solidFill>
                  <a:srgbClr val="333333"/>
                </a:solidFill>
              </a:rPr>
              <a:t> se </a:t>
            </a:r>
            <a:r>
              <a:rPr lang="de-DE" sz="2000" dirty="0" err="1">
                <a:solidFill>
                  <a:srgbClr val="333333"/>
                </a:solidFill>
              </a:rPr>
              <a:t>osjecati</a:t>
            </a:r>
            <a:r>
              <a:rPr lang="de-DE" sz="2000" dirty="0">
                <a:solidFill>
                  <a:srgbClr val="333333"/>
                </a:solidFill>
              </a:rPr>
              <a:t> </a:t>
            </a:r>
            <a:r>
              <a:rPr lang="de-DE" sz="2000" dirty="0" err="1">
                <a:solidFill>
                  <a:srgbClr val="333333"/>
                </a:solidFill>
              </a:rPr>
              <a:t>depresivno</a:t>
            </a:r>
            <a:r>
              <a:rPr lang="de-DE" sz="2000" dirty="0">
                <a:solidFill>
                  <a:srgbClr val="333333"/>
                </a:solidFill>
              </a:rPr>
              <a:t>. </a:t>
            </a:r>
          </a:p>
          <a:p>
            <a:pPr marL="0" indent="0">
              <a:buNone/>
            </a:pPr>
            <a:r>
              <a:rPr lang="de-DE" sz="2000" dirty="0">
                <a:solidFill>
                  <a:srgbClr val="004992"/>
                </a:solidFill>
              </a:rPr>
              <a:t>Ali: </a:t>
            </a:r>
            <a:r>
              <a:rPr lang="de-DE" sz="2000" dirty="0" err="1">
                <a:solidFill>
                  <a:srgbClr val="333333"/>
                </a:solidFill>
              </a:rPr>
              <a:t>Prijatelji</a:t>
            </a:r>
            <a:r>
              <a:rPr lang="de-DE" sz="2000" dirty="0">
                <a:solidFill>
                  <a:srgbClr val="333333"/>
                </a:solidFill>
              </a:rPr>
              <a:t> </a:t>
            </a:r>
            <a:r>
              <a:rPr lang="de-DE" sz="2000" dirty="0" err="1">
                <a:solidFill>
                  <a:srgbClr val="333333"/>
                </a:solidFill>
              </a:rPr>
              <a:t>mu</a:t>
            </a:r>
            <a:r>
              <a:rPr lang="de-DE" sz="2000" dirty="0">
                <a:solidFill>
                  <a:srgbClr val="333333"/>
                </a:solidFill>
              </a:rPr>
              <a:t> </a:t>
            </a:r>
            <a:r>
              <a:rPr lang="de-DE" sz="2000" dirty="0" err="1">
                <a:solidFill>
                  <a:srgbClr val="333333"/>
                </a:solidFill>
              </a:rPr>
              <a:t>pomazu</a:t>
            </a:r>
            <a:r>
              <a:rPr lang="de-DE" sz="2000" dirty="0">
                <a:solidFill>
                  <a:srgbClr val="333333"/>
                </a:solidFill>
              </a:rPr>
              <a:t> </a:t>
            </a:r>
            <a:r>
              <a:rPr lang="de-DE" sz="2000" dirty="0" err="1">
                <a:solidFill>
                  <a:srgbClr val="333333"/>
                </a:solidFill>
              </a:rPr>
              <a:t>tokom</a:t>
            </a:r>
            <a:r>
              <a:rPr lang="de-DE" sz="2000" dirty="0">
                <a:solidFill>
                  <a:srgbClr val="333333"/>
                </a:solidFill>
              </a:rPr>
              <a:t> </a:t>
            </a:r>
            <a:r>
              <a:rPr lang="de-DE" sz="2000" dirty="0" err="1">
                <a:solidFill>
                  <a:srgbClr val="333333"/>
                </a:solidFill>
              </a:rPr>
              <a:t>sledecih</a:t>
            </a:r>
            <a:r>
              <a:rPr lang="de-DE" sz="2000" dirty="0">
                <a:solidFill>
                  <a:srgbClr val="333333"/>
                </a:solidFill>
              </a:rPr>
              <a:t> </a:t>
            </a:r>
            <a:r>
              <a:rPr lang="de-DE" sz="2000" dirty="0" err="1">
                <a:solidFill>
                  <a:srgbClr val="333333"/>
                </a:solidFill>
              </a:rPr>
              <a:t>dana</a:t>
            </a:r>
            <a:r>
              <a:rPr lang="de-DE" sz="2000" dirty="0">
                <a:solidFill>
                  <a:srgbClr val="333333"/>
                </a:solidFill>
              </a:rPr>
              <a:t> time </a:t>
            </a:r>
            <a:r>
              <a:rPr lang="de-DE" sz="2000" dirty="0" err="1">
                <a:solidFill>
                  <a:srgbClr val="333333"/>
                </a:solidFill>
              </a:rPr>
              <a:t>sto</a:t>
            </a:r>
            <a:r>
              <a:rPr lang="de-DE" sz="2000" dirty="0">
                <a:solidFill>
                  <a:srgbClr val="333333"/>
                </a:solidFill>
              </a:rPr>
              <a:t> </a:t>
            </a:r>
            <a:r>
              <a:rPr lang="de-DE" sz="2000" dirty="0" err="1">
                <a:solidFill>
                  <a:srgbClr val="333333"/>
                </a:solidFill>
              </a:rPr>
              <a:t>jasno</a:t>
            </a:r>
            <a:r>
              <a:rPr lang="de-DE" sz="2000" dirty="0">
                <a:solidFill>
                  <a:srgbClr val="333333"/>
                </a:solidFill>
              </a:rPr>
              <a:t> </a:t>
            </a:r>
            <a:r>
              <a:rPr lang="de-DE" sz="2000" dirty="0" err="1">
                <a:solidFill>
                  <a:srgbClr val="333333"/>
                </a:solidFill>
              </a:rPr>
              <a:t>naglasavaju</a:t>
            </a:r>
            <a:r>
              <a:rPr lang="de-DE" sz="2000" dirty="0">
                <a:solidFill>
                  <a:srgbClr val="333333"/>
                </a:solidFill>
              </a:rPr>
              <a:t> da </a:t>
            </a:r>
            <a:r>
              <a:rPr lang="de-DE" sz="2000" dirty="0" err="1">
                <a:solidFill>
                  <a:srgbClr val="333333"/>
                </a:solidFill>
              </a:rPr>
              <a:t>test</a:t>
            </a:r>
            <a:r>
              <a:rPr lang="de-DE" sz="2000" dirty="0">
                <a:solidFill>
                  <a:srgbClr val="333333"/>
                </a:solidFill>
              </a:rPr>
              <a:t> </a:t>
            </a:r>
            <a:r>
              <a:rPr lang="de-DE" sz="2000" dirty="0" err="1">
                <a:solidFill>
                  <a:srgbClr val="333333"/>
                </a:solidFill>
              </a:rPr>
              <a:t>nije</a:t>
            </a:r>
            <a:r>
              <a:rPr lang="de-DE" sz="2000" dirty="0">
                <a:solidFill>
                  <a:srgbClr val="333333"/>
                </a:solidFill>
              </a:rPr>
              <a:t> </a:t>
            </a:r>
            <a:r>
              <a:rPr lang="de-DE" sz="2000" dirty="0" err="1">
                <a:solidFill>
                  <a:srgbClr val="333333"/>
                </a:solidFill>
              </a:rPr>
              <a:t>procjena</a:t>
            </a:r>
            <a:r>
              <a:rPr lang="de-DE" sz="2000" dirty="0">
                <a:solidFill>
                  <a:srgbClr val="333333"/>
                </a:solidFill>
              </a:rPr>
              <a:t> </a:t>
            </a:r>
            <a:r>
              <a:rPr lang="de-DE" sz="2000" dirty="0" err="1">
                <a:solidFill>
                  <a:srgbClr val="333333"/>
                </a:solidFill>
              </a:rPr>
              <a:t>njegovih</a:t>
            </a:r>
            <a:r>
              <a:rPr lang="de-DE" sz="2000" dirty="0">
                <a:solidFill>
                  <a:srgbClr val="333333"/>
                </a:solidFill>
              </a:rPr>
              <a:t> </a:t>
            </a:r>
            <a:r>
              <a:rPr lang="de-DE" sz="2000" dirty="0" err="1">
                <a:solidFill>
                  <a:srgbClr val="333333"/>
                </a:solidFill>
              </a:rPr>
              <a:t>licnih</a:t>
            </a:r>
            <a:r>
              <a:rPr lang="de-DE" sz="2000" dirty="0">
                <a:solidFill>
                  <a:srgbClr val="333333"/>
                </a:solidFill>
              </a:rPr>
              <a:t> </a:t>
            </a:r>
            <a:r>
              <a:rPr lang="de-DE" sz="2000" dirty="0" err="1">
                <a:solidFill>
                  <a:srgbClr val="333333"/>
                </a:solidFill>
              </a:rPr>
              <a:t>kvaliteta</a:t>
            </a:r>
            <a:r>
              <a:rPr lang="de-DE" sz="2000" dirty="0">
                <a:solidFill>
                  <a:srgbClr val="333333"/>
                </a:solidFill>
              </a:rPr>
              <a:t>, </a:t>
            </a:r>
            <a:r>
              <a:rPr lang="de-DE" sz="2000" dirty="0" err="1">
                <a:solidFill>
                  <a:srgbClr val="333333"/>
                </a:solidFill>
              </a:rPr>
              <a:t>vec</a:t>
            </a:r>
            <a:r>
              <a:rPr lang="de-DE" sz="2000" dirty="0">
                <a:solidFill>
                  <a:srgbClr val="333333"/>
                </a:solidFill>
              </a:rPr>
              <a:t> je </a:t>
            </a:r>
            <a:r>
              <a:rPr lang="de-DE" sz="2000" dirty="0" err="1">
                <a:solidFill>
                  <a:srgbClr val="333333"/>
                </a:solidFill>
              </a:rPr>
              <a:t>ciljana</a:t>
            </a:r>
            <a:r>
              <a:rPr lang="de-DE" sz="2000" dirty="0">
                <a:solidFill>
                  <a:srgbClr val="333333"/>
                </a:solidFill>
              </a:rPr>
              <a:t> </a:t>
            </a:r>
            <a:r>
              <a:rPr lang="de-DE" sz="2000" dirty="0" err="1">
                <a:solidFill>
                  <a:srgbClr val="333333"/>
                </a:solidFill>
              </a:rPr>
              <a:t>procjena</a:t>
            </a:r>
            <a:r>
              <a:rPr lang="de-DE" sz="2000" dirty="0">
                <a:solidFill>
                  <a:srgbClr val="333333"/>
                </a:solidFill>
              </a:rPr>
              <a:t> </a:t>
            </a:r>
            <a:r>
              <a:rPr lang="de-DE" sz="2000" dirty="0" err="1">
                <a:solidFill>
                  <a:srgbClr val="333333"/>
                </a:solidFill>
              </a:rPr>
              <a:t>njega</a:t>
            </a:r>
            <a:r>
              <a:rPr lang="de-DE" sz="2000" dirty="0">
                <a:solidFill>
                  <a:srgbClr val="333333"/>
                </a:solidFill>
              </a:rPr>
              <a:t> </a:t>
            </a:r>
            <a:r>
              <a:rPr lang="de-DE" sz="2000" dirty="0" err="1">
                <a:solidFill>
                  <a:srgbClr val="333333"/>
                </a:solidFill>
              </a:rPr>
              <a:t>kao</a:t>
            </a:r>
            <a:r>
              <a:rPr lang="de-DE" sz="2000" dirty="0">
                <a:solidFill>
                  <a:srgbClr val="333333"/>
                </a:solidFill>
              </a:rPr>
              <a:t> </a:t>
            </a:r>
            <a:r>
              <a:rPr lang="de-DE" sz="2000" dirty="0" err="1">
                <a:solidFill>
                  <a:srgbClr val="333333"/>
                </a:solidFill>
              </a:rPr>
              <a:t>zaposlenog</a:t>
            </a:r>
            <a:r>
              <a:rPr lang="de-DE" sz="2000" dirty="0">
                <a:solidFill>
                  <a:srgbClr val="333333"/>
                </a:solidFill>
              </a:rPr>
              <a:t>, i </a:t>
            </a:r>
            <a:r>
              <a:rPr lang="de-DE" sz="2000" dirty="0" err="1">
                <a:solidFill>
                  <a:srgbClr val="333333"/>
                </a:solidFill>
              </a:rPr>
              <a:t>to</a:t>
            </a:r>
            <a:r>
              <a:rPr lang="de-DE" sz="2000" dirty="0">
                <a:solidFill>
                  <a:srgbClr val="333333"/>
                </a:solidFill>
              </a:rPr>
              <a:t> </a:t>
            </a:r>
            <a:r>
              <a:rPr lang="de-DE" sz="2000" dirty="0" err="1">
                <a:solidFill>
                  <a:srgbClr val="333333"/>
                </a:solidFill>
              </a:rPr>
              <a:t>samo</a:t>
            </a:r>
            <a:r>
              <a:rPr lang="de-DE" sz="2000" dirty="0">
                <a:solidFill>
                  <a:srgbClr val="333333"/>
                </a:solidFill>
              </a:rPr>
              <a:t> u </a:t>
            </a:r>
            <a:r>
              <a:rPr lang="de-DE" sz="2000" dirty="0" err="1">
                <a:solidFill>
                  <a:srgbClr val="333333"/>
                </a:solidFill>
              </a:rPr>
              <a:t>jednoj</a:t>
            </a:r>
            <a:r>
              <a:rPr lang="de-DE" sz="2000" dirty="0">
                <a:solidFill>
                  <a:srgbClr val="333333"/>
                </a:solidFill>
              </a:rPr>
              <a:t> </a:t>
            </a:r>
            <a:r>
              <a:rPr lang="de-DE" sz="2000" dirty="0" err="1">
                <a:solidFill>
                  <a:srgbClr val="333333"/>
                </a:solidFill>
              </a:rPr>
              <a:t>od</a:t>
            </a:r>
            <a:r>
              <a:rPr lang="de-DE" sz="2000" dirty="0">
                <a:solidFill>
                  <a:srgbClr val="333333"/>
                </a:solidFill>
              </a:rPr>
              <a:t> </a:t>
            </a:r>
            <a:r>
              <a:rPr lang="de-DE" sz="2000" dirty="0" err="1">
                <a:solidFill>
                  <a:srgbClr val="333333"/>
                </a:solidFill>
              </a:rPr>
              <a:t>mnogih</a:t>
            </a:r>
            <a:r>
              <a:rPr lang="de-DE" sz="2000" dirty="0">
                <a:solidFill>
                  <a:srgbClr val="333333"/>
                </a:solidFill>
              </a:rPr>
              <a:t> </a:t>
            </a:r>
            <a:r>
              <a:rPr lang="de-DE" sz="2000" dirty="0" err="1">
                <a:solidFill>
                  <a:srgbClr val="333333"/>
                </a:solidFill>
              </a:rPr>
              <a:t>oblasti</a:t>
            </a:r>
            <a:r>
              <a:rPr lang="de-DE" sz="2000" dirty="0">
                <a:solidFill>
                  <a:srgbClr val="333333"/>
                </a:solidFill>
              </a:rPr>
              <a:t> na </a:t>
            </a:r>
            <a:r>
              <a:rPr lang="de-DE" sz="2000" dirty="0" err="1">
                <a:solidFill>
                  <a:srgbClr val="333333"/>
                </a:solidFill>
              </a:rPr>
              <a:t>poslu</a:t>
            </a:r>
            <a:r>
              <a:rPr lang="de-DE" sz="2000" dirty="0">
                <a:solidFill>
                  <a:srgbClr val="333333"/>
                </a:solidFill>
              </a:rPr>
              <a:t>. </a:t>
            </a:r>
            <a:r>
              <a:rPr lang="de-DE" sz="2000" dirty="0" err="1">
                <a:solidFill>
                  <a:srgbClr val="333333"/>
                </a:solidFill>
              </a:rPr>
              <a:t>Naravno</a:t>
            </a:r>
            <a:r>
              <a:rPr lang="de-DE" sz="2000" dirty="0">
                <a:solidFill>
                  <a:srgbClr val="333333"/>
                </a:solidFill>
              </a:rPr>
              <a:t>, ne bi </a:t>
            </a:r>
            <a:r>
              <a:rPr lang="de-DE" sz="2000" dirty="0" err="1">
                <a:solidFill>
                  <a:srgbClr val="333333"/>
                </a:solidFill>
              </a:rPr>
              <a:t>trebao</a:t>
            </a:r>
            <a:r>
              <a:rPr lang="de-DE" sz="2000" dirty="0">
                <a:solidFill>
                  <a:srgbClr val="333333"/>
                </a:solidFill>
              </a:rPr>
              <a:t> </a:t>
            </a:r>
            <a:r>
              <a:rPr lang="de-DE" sz="2000" dirty="0" err="1">
                <a:solidFill>
                  <a:srgbClr val="333333"/>
                </a:solidFill>
              </a:rPr>
              <a:t>olako</a:t>
            </a:r>
            <a:r>
              <a:rPr lang="de-DE" sz="2000" dirty="0">
                <a:solidFill>
                  <a:srgbClr val="333333"/>
                </a:solidFill>
              </a:rPr>
              <a:t> </a:t>
            </a:r>
            <a:r>
              <a:rPr lang="de-DE" sz="2000" dirty="0" err="1">
                <a:solidFill>
                  <a:srgbClr val="333333"/>
                </a:solidFill>
              </a:rPr>
              <a:t>shvatiti</a:t>
            </a:r>
            <a:r>
              <a:rPr lang="de-DE" sz="2000" dirty="0">
                <a:solidFill>
                  <a:srgbClr val="333333"/>
                </a:solidFill>
              </a:rPr>
              <a:t> </a:t>
            </a:r>
            <a:r>
              <a:rPr lang="de-DE" sz="2000" dirty="0" err="1">
                <a:solidFill>
                  <a:srgbClr val="333333"/>
                </a:solidFill>
              </a:rPr>
              <a:t>rezultat</a:t>
            </a:r>
            <a:r>
              <a:rPr lang="de-DE" sz="2000" dirty="0">
                <a:solidFill>
                  <a:srgbClr val="333333"/>
                </a:solidFill>
              </a:rPr>
              <a:t>, </a:t>
            </a:r>
            <a:r>
              <a:rPr lang="de-DE" sz="2000" dirty="0" err="1">
                <a:solidFill>
                  <a:srgbClr val="333333"/>
                </a:solidFill>
              </a:rPr>
              <a:t>ali</a:t>
            </a:r>
            <a:r>
              <a:rPr lang="de-DE" sz="2000" dirty="0">
                <a:solidFill>
                  <a:srgbClr val="333333"/>
                </a:solidFill>
              </a:rPr>
              <a:t> je </a:t>
            </a:r>
            <a:r>
              <a:rPr lang="de-DE" sz="2000" dirty="0" err="1">
                <a:solidFill>
                  <a:srgbClr val="333333"/>
                </a:solidFill>
              </a:rPr>
              <a:t>takodje</a:t>
            </a:r>
            <a:r>
              <a:rPr lang="de-DE" sz="2000" dirty="0">
                <a:solidFill>
                  <a:srgbClr val="333333"/>
                </a:solidFill>
              </a:rPr>
              <a:t> </a:t>
            </a:r>
            <a:r>
              <a:rPr lang="de-DE" sz="2000" dirty="0" err="1">
                <a:solidFill>
                  <a:srgbClr val="333333"/>
                </a:solidFill>
              </a:rPr>
              <a:t>jako</a:t>
            </a:r>
            <a:r>
              <a:rPr lang="de-DE" sz="2000" dirty="0">
                <a:solidFill>
                  <a:srgbClr val="333333"/>
                </a:solidFill>
              </a:rPr>
              <a:t> </a:t>
            </a:r>
            <a:r>
              <a:rPr lang="de-DE" sz="2000" dirty="0" err="1">
                <a:solidFill>
                  <a:srgbClr val="333333"/>
                </a:solidFill>
              </a:rPr>
              <a:t>vazno</a:t>
            </a:r>
            <a:r>
              <a:rPr lang="de-DE" sz="2000" dirty="0">
                <a:solidFill>
                  <a:srgbClr val="333333"/>
                </a:solidFill>
              </a:rPr>
              <a:t> da </a:t>
            </a:r>
            <a:r>
              <a:rPr lang="de-DE" sz="2000" dirty="0" err="1">
                <a:solidFill>
                  <a:srgbClr val="333333"/>
                </a:solidFill>
              </a:rPr>
              <a:t>ima</a:t>
            </a:r>
            <a:r>
              <a:rPr lang="de-DE" sz="2000" dirty="0">
                <a:solidFill>
                  <a:srgbClr val="333333"/>
                </a:solidFill>
              </a:rPr>
              <a:t> na </a:t>
            </a:r>
            <a:r>
              <a:rPr lang="de-DE" sz="2000" dirty="0" err="1">
                <a:solidFill>
                  <a:srgbClr val="333333"/>
                </a:solidFill>
              </a:rPr>
              <a:t>umu</a:t>
            </a:r>
            <a:r>
              <a:rPr lang="de-DE" sz="2000" dirty="0">
                <a:solidFill>
                  <a:srgbClr val="333333"/>
                </a:solidFill>
              </a:rPr>
              <a:t> </a:t>
            </a:r>
            <a:r>
              <a:rPr lang="de-DE" sz="2000" dirty="0" err="1">
                <a:solidFill>
                  <a:srgbClr val="333333"/>
                </a:solidFill>
              </a:rPr>
              <a:t>svoje</a:t>
            </a:r>
            <a:r>
              <a:rPr lang="de-DE" sz="2000" dirty="0">
                <a:solidFill>
                  <a:srgbClr val="333333"/>
                </a:solidFill>
              </a:rPr>
              <a:t> </a:t>
            </a:r>
            <a:r>
              <a:rPr lang="de-DE" sz="2000" dirty="0" err="1">
                <a:solidFill>
                  <a:srgbClr val="333333"/>
                </a:solidFill>
              </a:rPr>
              <a:t>kvalitete</a:t>
            </a:r>
            <a:r>
              <a:rPr lang="de-DE" sz="2000" dirty="0">
                <a:solidFill>
                  <a:srgbClr val="333333"/>
                </a:solidFill>
              </a:rPr>
              <a:t> (</a:t>
            </a:r>
            <a:r>
              <a:rPr lang="de-DE" sz="2000" dirty="0" err="1">
                <a:solidFill>
                  <a:srgbClr val="333333"/>
                </a:solidFill>
              </a:rPr>
              <a:t>kako</a:t>
            </a:r>
            <a:r>
              <a:rPr lang="de-DE" sz="2000" dirty="0">
                <a:solidFill>
                  <a:srgbClr val="333333"/>
                </a:solidFill>
              </a:rPr>
              <a:t> </a:t>
            </a:r>
            <a:r>
              <a:rPr lang="de-DE" sz="2000" dirty="0" err="1">
                <a:solidFill>
                  <a:srgbClr val="333333"/>
                </a:solidFill>
              </a:rPr>
              <a:t>one</a:t>
            </a:r>
            <a:r>
              <a:rPr lang="de-DE" sz="2000" dirty="0">
                <a:solidFill>
                  <a:srgbClr val="333333"/>
                </a:solidFill>
              </a:rPr>
              <a:t> </a:t>
            </a:r>
            <a:r>
              <a:rPr lang="de-DE" sz="2000" dirty="0" err="1">
                <a:solidFill>
                  <a:srgbClr val="333333"/>
                </a:solidFill>
              </a:rPr>
              <a:t>vezane</a:t>
            </a:r>
            <a:r>
              <a:rPr lang="de-DE" sz="2000" dirty="0">
                <a:solidFill>
                  <a:srgbClr val="333333"/>
                </a:solidFill>
              </a:rPr>
              <a:t> </a:t>
            </a:r>
            <a:r>
              <a:rPr lang="de-DE" sz="2000" dirty="0" err="1">
                <a:solidFill>
                  <a:srgbClr val="333333"/>
                </a:solidFill>
              </a:rPr>
              <a:t>za</a:t>
            </a:r>
            <a:r>
              <a:rPr lang="de-DE" sz="2000" dirty="0">
                <a:solidFill>
                  <a:srgbClr val="333333"/>
                </a:solidFill>
              </a:rPr>
              <a:t> </a:t>
            </a:r>
            <a:r>
              <a:rPr lang="de-DE" sz="2000" dirty="0" err="1">
                <a:solidFill>
                  <a:srgbClr val="333333"/>
                </a:solidFill>
              </a:rPr>
              <a:t>posao</a:t>
            </a:r>
            <a:r>
              <a:rPr lang="de-DE" sz="2000" dirty="0">
                <a:solidFill>
                  <a:srgbClr val="333333"/>
                </a:solidFill>
              </a:rPr>
              <a:t>, </a:t>
            </a:r>
            <a:r>
              <a:rPr lang="de-DE" sz="2000" dirty="0" err="1">
                <a:solidFill>
                  <a:srgbClr val="333333"/>
                </a:solidFill>
              </a:rPr>
              <a:t>tako</a:t>
            </a:r>
            <a:r>
              <a:rPr lang="de-DE" sz="2000" dirty="0">
                <a:solidFill>
                  <a:srgbClr val="333333"/>
                </a:solidFill>
              </a:rPr>
              <a:t> i u </a:t>
            </a:r>
            <a:r>
              <a:rPr lang="de-DE" sz="2000" dirty="0" err="1">
                <a:solidFill>
                  <a:srgbClr val="333333"/>
                </a:solidFill>
              </a:rPr>
              <a:t>drugim</a:t>
            </a:r>
            <a:r>
              <a:rPr lang="de-DE" sz="2000" dirty="0">
                <a:solidFill>
                  <a:srgbClr val="333333"/>
                </a:solidFill>
              </a:rPr>
              <a:t> </a:t>
            </a:r>
            <a:r>
              <a:rPr lang="de-DE" sz="2000" dirty="0" err="1">
                <a:solidFill>
                  <a:srgbClr val="333333"/>
                </a:solidFill>
              </a:rPr>
              <a:t>oblastima</a:t>
            </a:r>
            <a:r>
              <a:rPr lang="de-DE" sz="2000" dirty="0">
                <a:solidFill>
                  <a:srgbClr val="333333"/>
                </a:solidFill>
              </a:rPr>
              <a:t> </a:t>
            </a:r>
            <a:r>
              <a:rPr lang="de-DE" sz="2000" dirty="0" err="1">
                <a:solidFill>
                  <a:srgbClr val="333333"/>
                </a:solidFill>
              </a:rPr>
              <a:t>zivota</a:t>
            </a:r>
            <a:r>
              <a:rPr lang="de-DE" sz="2000" dirty="0">
                <a:solidFill>
                  <a:srgbClr val="333333"/>
                </a:solidFill>
              </a:rPr>
              <a:t>). Jako je </a:t>
            </a:r>
            <a:r>
              <a:rPr lang="de-DE" sz="2000" dirty="0" err="1">
                <a:solidFill>
                  <a:srgbClr val="333333"/>
                </a:solidFill>
              </a:rPr>
              <a:t>vazno</a:t>
            </a:r>
            <a:r>
              <a:rPr lang="de-DE" sz="2000" dirty="0">
                <a:solidFill>
                  <a:srgbClr val="333333"/>
                </a:solidFill>
              </a:rPr>
              <a:t> i da ne </a:t>
            </a:r>
            <a:r>
              <a:rPr lang="de-DE" sz="2000" dirty="0" err="1">
                <a:solidFill>
                  <a:srgbClr val="333333"/>
                </a:solidFill>
              </a:rPr>
              <a:t>bude</a:t>
            </a:r>
            <a:r>
              <a:rPr lang="de-DE" sz="2000" dirty="0">
                <a:solidFill>
                  <a:srgbClr val="333333"/>
                </a:solidFill>
              </a:rPr>
              <a:t> </a:t>
            </a:r>
            <a:r>
              <a:rPr lang="de-DE" sz="2000" dirty="0" err="1">
                <a:solidFill>
                  <a:srgbClr val="333333"/>
                </a:solidFill>
              </a:rPr>
              <a:t>strog</a:t>
            </a:r>
            <a:r>
              <a:rPr lang="de-DE" sz="2000" dirty="0">
                <a:solidFill>
                  <a:srgbClr val="333333"/>
                </a:solidFill>
              </a:rPr>
              <a:t> </a:t>
            </a:r>
            <a:r>
              <a:rPr lang="de-DE" sz="2000" dirty="0" err="1">
                <a:solidFill>
                  <a:srgbClr val="333333"/>
                </a:solidFill>
              </a:rPr>
              <a:t>prema</a:t>
            </a:r>
            <a:r>
              <a:rPr lang="de-DE" sz="2000" dirty="0">
                <a:solidFill>
                  <a:srgbClr val="333333"/>
                </a:solidFill>
              </a:rPr>
              <a:t> </a:t>
            </a:r>
            <a:r>
              <a:rPr lang="de-DE" sz="2000" dirty="0" err="1">
                <a:solidFill>
                  <a:srgbClr val="333333"/>
                </a:solidFill>
              </a:rPr>
              <a:t>sebi</a:t>
            </a:r>
            <a:r>
              <a:rPr lang="de-DE" sz="2000" dirty="0">
                <a:solidFill>
                  <a:srgbClr val="333333"/>
                </a:solidFill>
              </a:rPr>
              <a:t>. </a:t>
            </a:r>
          </a:p>
          <a:p>
            <a:pPr marL="0" indent="0">
              <a:buNone/>
            </a:pPr>
            <a:r>
              <a:rPr lang="de-DE" sz="2000" dirty="0">
                <a:solidFill>
                  <a:srgbClr val="004992"/>
                </a:solidFill>
              </a:rPr>
              <a:t>Vazno: Cak i ako dozivis neuspijeh, nikad ne ignorisi stvari koje ti idu u zivotu</a:t>
            </a:r>
            <a:r>
              <a:rPr lang="de-DE" sz="2000" i="1" dirty="0">
                <a:solidFill>
                  <a:srgbClr val="004992"/>
                </a:solidFill>
              </a:rPr>
              <a:t>. </a:t>
            </a:r>
            <a:endParaRPr lang="de-DE" sz="20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12302227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Metakognitivni Trening 9 – Samopouzdanje</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389594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Metakognitivni Trening 9 – Samopouzdanje</a:t>
            </a: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862908838"/>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Neues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bookshelf/Bücherregal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Steve Wilson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Smiling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businessman</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portrait of a smiling man/Portrait eines lächelnden Mannes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Beatrice 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El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Ancona, Marche, </a:t>
                      </a:r>
                      <a:r>
                        <a:rPr lang="it-IT" sz="1000" b="0" i="0" u="none" kern="1200" dirty="0" err="1">
                          <a:solidFill>
                            <a:srgbClr val="333333"/>
                          </a:solidFill>
                          <a:effectLst/>
                          <a:latin typeface="Calibri Light"/>
                          <a:ea typeface="Verdana" panose="020B0604030504040204" pitchFamily="34" charset="0"/>
                          <a:cs typeface="Verdana" panose="020B0604030504040204" pitchFamily="34" charset="0"/>
                        </a:rPr>
                        <a:t>Italy</a:t>
                      </a: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3091</Words>
  <Application>Microsoft Office PowerPoint</Application>
  <PresentationFormat>Benutzerdefiniert</PresentationFormat>
  <Paragraphs>428</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Arial</vt:lpstr>
      <vt:lpstr>Wingdings</vt:lpstr>
      <vt:lpstr>Symbol</vt:lpstr>
      <vt:lpstr>Calibri Light</vt:lpstr>
      <vt:lpstr>Wingdings</vt:lpstr>
      <vt:lpstr>Calibri</vt:lpstr>
      <vt:lpstr>Times New Roman</vt:lpstr>
      <vt:lpstr>UKE_PPT-Vorlage_16zu9</vt:lpstr>
      <vt:lpstr>MKT 9 I – Samopouzdanje</vt:lpstr>
      <vt:lpstr>Šta je Samopouzdanje?</vt:lpstr>
      <vt:lpstr>Šta je Samopouzdanje?</vt:lpstr>
      <vt:lpstr>Šta je Samopouzdanje?</vt:lpstr>
      <vt:lpstr>Šta je Samopouzdanje?</vt:lpstr>
      <vt:lpstr>Nisko samopouzdanje može uticati na mentalno zdravlje</vt:lpstr>
      <vt:lpstr>Razlika izmedju naglašenog samopouzdanja i zdravog samopouzdanja</vt:lpstr>
      <vt:lpstr>Ali…</vt:lpstr>
      <vt:lpstr>Zašto mi ovo radimo?</vt:lpstr>
      <vt:lpstr>Izvori samopouzdanja</vt:lpstr>
      <vt:lpstr>Izvori samopouzdanja</vt:lpstr>
      <vt:lpstr>Osobe sa niskim samopouzdanjem</vt:lpstr>
      <vt:lpstr>Osobe sa niskim samopouzdanjem</vt:lpstr>
      <vt:lpstr>Osobe sa niskim samopouzdanjem</vt:lpstr>
      <vt:lpstr>Ne zaboravi…</vt:lpstr>
      <vt:lpstr>Ne zaboravi…</vt:lpstr>
      <vt:lpstr>Šta identifikuje osobe sa visokim samopouzdanjem?</vt:lpstr>
      <vt:lpstr>Šta identifikuje osobe sa visokim samopouzdanjem?</vt:lpstr>
      <vt:lpstr>Karakteristike velikog samopouzdanja koje se ne mogu direktno osmotriti</vt:lpstr>
      <vt:lpstr>Karakteristike velikog samopouzdanja koje se ne mogu direktno osmotriti</vt:lpstr>
      <vt:lpstr>Shvatanje kvaliteta</vt:lpstr>
      <vt:lpstr>Oslobađanje snaga</vt:lpstr>
      <vt:lpstr>Vježba 1</vt:lpstr>
      <vt:lpstr>Vježba 2</vt:lpstr>
      <vt:lpstr>Vježba 2</vt:lpstr>
      <vt:lpstr>Vježba 2</vt:lpstr>
      <vt:lpstr>Vježba 2</vt:lpstr>
      <vt:lpstr>Vježba 2</vt:lpstr>
      <vt:lpstr>Vježba 2</vt:lpstr>
      <vt:lpstr>Vježba 2</vt:lpstr>
      <vt:lpstr>Ruminacije: Vrćenje u krugu, ali nema kretanja naprijed</vt:lpstr>
      <vt:lpstr>Problemi</vt:lpstr>
      <vt:lpstr>Šta uraditi?</vt:lpstr>
      <vt:lpstr>Vježba protiv ruminacija 1: Traženje unutražnjeg odvajanja...</vt:lpstr>
      <vt:lpstr>Vježba protiv ruminacija 2: Fizička distrakcija</vt:lpstr>
      <vt:lpstr>Vježba protiv ruminacija 2: Fizička distrakcija</vt:lpstr>
      <vt:lpstr>Vježba protiv ruminacija 2: Fizička distrakcija</vt:lpstr>
      <vt:lpstr>Savjeti za povećanje samopouzdanja</vt:lpstr>
      <vt:lpstr>Savjeti za povećanje samopouzdanja</vt:lpstr>
      <vt:lpstr>Savjeti za povećanje samopouzdanja</vt:lpstr>
      <vt:lpstr>Savjeti za povećanje samopouzdanja</vt:lpstr>
      <vt:lpstr>Domaći zadatak</vt:lpstr>
      <vt:lpstr>Domaći zadatak</vt:lpstr>
      <vt:lpstr>Transfer u svakodnevni život</vt:lpstr>
      <vt:lpstr>Kako je ovo povezano sa psihozom?</vt:lpstr>
      <vt:lpstr>Kako je ovo povezano sa psihozom?</vt:lpstr>
      <vt:lpstr>Hvala Vam na pažnji!</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301</cp:revision>
  <dcterms:created xsi:type="dcterms:W3CDTF">2015-06-01T16:15:11Z</dcterms:created>
  <dcterms:modified xsi:type="dcterms:W3CDTF">2022-11-21T10:21:13Z</dcterms:modified>
</cp:coreProperties>
</file>