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91"/>
  </p:notesMasterIdLst>
  <p:handoutMasterIdLst>
    <p:handoutMasterId r:id="rId92"/>
  </p:handoutMasterIdLst>
  <p:sldIdLst>
    <p:sldId id="916" r:id="rId2"/>
    <p:sldId id="871" r:id="rId3"/>
    <p:sldId id="881" r:id="rId4"/>
    <p:sldId id="880" r:id="rId5"/>
    <p:sldId id="879" r:id="rId6"/>
    <p:sldId id="878" r:id="rId7"/>
    <p:sldId id="444" r:id="rId8"/>
    <p:sldId id="888" r:id="rId9"/>
    <p:sldId id="899" r:id="rId10"/>
    <p:sldId id="898" r:id="rId11"/>
    <p:sldId id="897" r:id="rId12"/>
    <p:sldId id="896" r:id="rId13"/>
    <p:sldId id="895" r:id="rId14"/>
    <p:sldId id="894" r:id="rId15"/>
    <p:sldId id="446" r:id="rId16"/>
    <p:sldId id="823" r:id="rId17"/>
    <p:sldId id="824" r:id="rId18"/>
    <p:sldId id="825" r:id="rId19"/>
    <p:sldId id="840" r:id="rId20"/>
    <p:sldId id="901" r:id="rId21"/>
    <p:sldId id="900" r:id="rId22"/>
    <p:sldId id="458" r:id="rId23"/>
    <p:sldId id="459" r:id="rId24"/>
    <p:sldId id="460" r:id="rId25"/>
    <p:sldId id="728" r:id="rId26"/>
    <p:sldId id="729" r:id="rId27"/>
    <p:sldId id="730" r:id="rId28"/>
    <p:sldId id="842" r:id="rId29"/>
    <p:sldId id="903" r:id="rId30"/>
    <p:sldId id="902" r:id="rId31"/>
    <p:sldId id="811" r:id="rId32"/>
    <p:sldId id="844" r:id="rId33"/>
    <p:sldId id="905" r:id="rId34"/>
    <p:sldId id="904" r:id="rId35"/>
    <p:sldId id="847" r:id="rId36"/>
    <p:sldId id="907" r:id="rId37"/>
    <p:sldId id="906" r:id="rId38"/>
    <p:sldId id="850" r:id="rId39"/>
    <p:sldId id="909" r:id="rId40"/>
    <p:sldId id="908" r:id="rId41"/>
    <p:sldId id="819" r:id="rId42"/>
    <p:sldId id="851" r:id="rId43"/>
    <p:sldId id="910" r:id="rId44"/>
    <p:sldId id="804" r:id="rId45"/>
    <p:sldId id="805" r:id="rId46"/>
    <p:sldId id="806" r:id="rId47"/>
    <p:sldId id="801" r:id="rId48"/>
    <p:sldId id="802" r:id="rId49"/>
    <p:sldId id="803" r:id="rId50"/>
    <p:sldId id="911" r:id="rId51"/>
    <p:sldId id="749" r:id="rId52"/>
    <p:sldId id="752" r:id="rId53"/>
    <p:sldId id="750" r:id="rId54"/>
    <p:sldId id="751" r:id="rId55"/>
    <p:sldId id="760" r:id="rId56"/>
    <p:sldId id="761" r:id="rId57"/>
    <p:sldId id="762" r:id="rId58"/>
    <p:sldId id="753" r:id="rId59"/>
    <p:sldId id="756" r:id="rId60"/>
    <p:sldId id="754" r:id="rId61"/>
    <p:sldId id="755" r:id="rId62"/>
    <p:sldId id="785" r:id="rId63"/>
    <p:sldId id="788" r:id="rId64"/>
    <p:sldId id="786" r:id="rId65"/>
    <p:sldId id="787" r:id="rId66"/>
    <p:sldId id="778" r:id="rId67"/>
    <p:sldId id="779" r:id="rId68"/>
    <p:sldId id="780" r:id="rId69"/>
    <p:sldId id="769" r:id="rId70"/>
    <p:sldId id="770" r:id="rId71"/>
    <p:sldId id="771" r:id="rId72"/>
    <p:sldId id="772" r:id="rId73"/>
    <p:sldId id="773" r:id="rId74"/>
    <p:sldId id="774" r:id="rId75"/>
    <p:sldId id="863" r:id="rId76"/>
    <p:sldId id="864" r:id="rId77"/>
    <p:sldId id="865" r:id="rId78"/>
    <p:sldId id="866" r:id="rId79"/>
    <p:sldId id="867" r:id="rId80"/>
    <p:sldId id="868" r:id="rId81"/>
    <p:sldId id="869" r:id="rId82"/>
    <p:sldId id="853" r:id="rId83"/>
    <p:sldId id="913" r:id="rId84"/>
    <p:sldId id="912" r:id="rId85"/>
    <p:sldId id="855" r:id="rId86"/>
    <p:sldId id="915" r:id="rId87"/>
    <p:sldId id="914" r:id="rId88"/>
    <p:sldId id="876" r:id="rId89"/>
    <p:sldId id="870" r:id="rId90"/>
  </p:sldIdLst>
  <p:sldSz cx="12195175" cy="6858000"/>
  <p:notesSz cx="7099300" cy="10234613"/>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10" autoAdjust="0"/>
    <p:restoredTop sz="94660"/>
  </p:normalViewPr>
  <p:slideViewPr>
    <p:cSldViewPr>
      <p:cViewPr varScale="1">
        <p:scale>
          <a:sx n="63" d="100"/>
          <a:sy n="63" d="100"/>
        </p:scale>
        <p:origin x="744"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6.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6D4975E-7223-46E8-BD00-C92BD4F4DF7C}" type="slidenum">
              <a:rPr lang="en-GB" altLang="de-DE"/>
              <a:pPr>
                <a:defRPr/>
              </a:pPr>
              <a:t>‹Nr.›</a:t>
            </a:fld>
            <a:endParaRPr lang="en-GB" altLang="de-DE"/>
          </a:p>
        </p:txBody>
      </p:sp>
    </p:spTree>
    <p:extLst>
      <p:ext uri="{BB962C8B-B14F-4D97-AF65-F5344CB8AC3E}">
        <p14:creationId xmlns:p14="http://schemas.microsoft.com/office/powerpoint/2010/main" val="557528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F3741F0-0126-4494-8400-9A5B8A1CFCB4}" type="slidenum">
              <a:rPr lang="en-US" altLang="de-DE"/>
              <a:pPr>
                <a:defRPr/>
              </a:pPr>
              <a:t>‹Nr.›</a:t>
            </a:fld>
            <a:endParaRPr lang="en-US" altLang="de-DE"/>
          </a:p>
        </p:txBody>
      </p:sp>
    </p:spTree>
    <p:extLst>
      <p:ext uri="{BB962C8B-B14F-4D97-AF65-F5344CB8AC3E}">
        <p14:creationId xmlns:p14="http://schemas.microsoft.com/office/powerpoint/2010/main" val="7370166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EB5582-37FE-478F-ABF7-9E03FA56AAB9}"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394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EB5582-37FE-478F-ABF7-9E03FA56AAB9}"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394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EB5582-37FE-478F-ABF7-9E03FA56AAB9}"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394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EB5582-37FE-478F-ABF7-9E03FA56AAB9}"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394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EB5582-37FE-478F-ABF7-9E03FA56AAB9}"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394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0B6CB5-C1D0-4216-8F1B-8B08CE4237F4}"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5929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ABFE83-B349-43EA-9090-8659929E20B2}"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090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ABFE83-B349-43EA-9090-8659929E20B2}"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090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ABFE83-B349-43EA-9090-8659929E20B2}"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090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ABFE83-B349-43EA-9090-8659929E20B2}"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090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ABFE83-B349-43EA-9090-8659929E20B2}"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090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ABFE83-B349-43EA-9090-8659929E20B2}"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090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ABFE83-B349-43EA-9090-8659929E20B2}"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090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CAF767-B917-4E97-AEB4-CECB3AE54E2C}"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0309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641A14-B390-4206-BC69-1741345C683C}"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0891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0A575F-18FC-4CB9-82BE-DB282B3097E5}"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9755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B779CF-5C99-4613-BE94-BA76CBB744C2}"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1785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9CE20B-0DE7-4B3B-867F-5302732C9A29}"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118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9CE20B-0DE7-4B3B-867F-5302732C9A29}"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118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9CE20B-0DE7-4B3B-867F-5302732C9A29}"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118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FB866E-F35D-4B0E-9AF0-E2539E095BB6}"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5389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28105F-6862-4C7C-BB0B-26E17DA5D825}"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113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BC017A-318A-436A-BBF1-01178C9DAC36}"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67986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085DA7-5AC0-4985-96FC-8FAF1705C97E}"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0182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5BF64-268D-4584-BF45-DAFF6881EF19}"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4732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60A00-1F84-49A3-8341-1E505C5CE74D}"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20886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076415-CA67-4145-9A04-0A784C661A10}"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9251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076415-CA67-4145-9A04-0A784C661A10}"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925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076415-CA67-4145-9A04-0A784C661A10}"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9251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D5DA3E-DDE6-4D64-94D8-31FF5FD910AF}"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9173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7679DC-C40E-4DED-B7CB-22993FDAE4CB}"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4712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7679DC-C40E-4DED-B7CB-22993FDAE4CB}"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4712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7679DC-C40E-4DED-B7CB-22993FDAE4CB}"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47126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712633-7A88-4A19-AA30-E7681BACF352}" type="slidenum">
              <a:rPr lang="en-US" altLang="de-DE" sz="1300" smtClean="0"/>
              <a:pPr>
                <a:spcBef>
                  <a:spcPct val="0"/>
                </a:spcBef>
              </a:pPr>
              <a:t>35</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10492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712633-7A88-4A19-AA30-E7681BACF352}" type="slidenum">
              <a:rPr lang="en-US" altLang="de-DE" sz="1300" smtClean="0"/>
              <a:pPr>
                <a:spcBef>
                  <a:spcPct val="0"/>
                </a:spcBef>
              </a:pPr>
              <a:t>36</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10492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712633-7A88-4A19-AA30-E7681BACF352}" type="slidenum">
              <a:rPr lang="en-US" altLang="de-DE" sz="1300" smtClean="0"/>
              <a:pPr>
                <a:spcBef>
                  <a:spcPct val="0"/>
                </a:spcBef>
              </a:pPr>
              <a:t>37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10492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BF27F7-27A7-4753-8A4B-855FA460AD5E}" type="slidenum">
              <a:rPr lang="en-US" altLang="de-DE" sz="1300" smtClean="0"/>
              <a:pPr>
                <a:spcBef>
                  <a:spcPct val="0"/>
                </a:spcBef>
              </a:pPr>
              <a:t>38</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9989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BF27F7-27A7-4753-8A4B-855FA460AD5E}" type="slidenum">
              <a:rPr lang="en-US" altLang="de-DE" sz="1300" smtClean="0"/>
              <a:pPr>
                <a:spcBef>
                  <a:spcPct val="0"/>
                </a:spcBef>
              </a:pPr>
              <a:t>39</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9989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BF27F7-27A7-4753-8A4B-855FA460AD5E}" type="slidenum">
              <a:rPr lang="en-US" altLang="de-DE" sz="1300" smtClean="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9989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E751D3-9E99-4B86-8691-4CEED2D2F781}"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14735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091ABE-D582-4296-971C-92496237B867}" type="slidenum">
              <a:rPr lang="en-US" altLang="de-DE" sz="1300" smtClean="0"/>
              <a:pPr>
                <a:spcBef>
                  <a:spcPct val="0"/>
                </a:spcBef>
              </a:pPr>
              <a:t>42</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71751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091ABE-D582-4296-971C-92496237B867}"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71751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21CCA3-A87D-4604-9E7F-BFB090D640DC}"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76008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472C43-198B-4C34-BC46-0BCA805E77A5}"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1395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B363E0-C35D-4025-9506-953414AF6987}" type="slidenum">
              <a:rPr lang="en-US" altLang="de-DE" sz="1300" smtClean="0"/>
              <a:pPr>
                <a:spcBef>
                  <a:spcPct val="0"/>
                </a:spcBef>
              </a:pPr>
              <a:t>46</a:t>
            </a:fld>
            <a:endParaRPr lang="en-US" altLang="de-DE" sz="1300"/>
          </a:p>
        </p:txBody>
      </p:sp>
      <p:sp>
        <p:nvSpPr>
          <p:cNvPr id="97283" name="Rectangle 2050"/>
          <p:cNvSpPr>
            <a:spLocks noGrp="1" noRot="1" noChangeAspect="1" noChangeArrowheads="1" noTextEdit="1"/>
          </p:cNvSpPr>
          <p:nvPr>
            <p:ph type="sldImg"/>
          </p:nvPr>
        </p:nvSpPr>
        <p:spPr>
          <a:xfrm>
            <a:off x="138113" y="768350"/>
            <a:ext cx="6823075" cy="3836988"/>
          </a:xfrm>
          <a:ln/>
        </p:spPr>
      </p:sp>
      <p:sp>
        <p:nvSpPr>
          <p:cNvPr id="972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72775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C2BE8F-0E6E-44EE-8BBB-03D93C849529}" type="slidenum">
              <a:rPr lang="en-US" altLang="de-DE" sz="1300" smtClean="0"/>
              <a:pPr>
                <a:spcBef>
                  <a:spcPct val="0"/>
                </a:spcBef>
              </a:pPr>
              <a:t>47</a:t>
            </a:fld>
            <a:endParaRPr lang="en-US" altLang="de-DE" sz="1300"/>
          </a:p>
        </p:txBody>
      </p:sp>
      <p:sp>
        <p:nvSpPr>
          <p:cNvPr id="99331" name="Rectangle 1026"/>
          <p:cNvSpPr>
            <a:spLocks noGrp="1" noRot="1" noChangeAspect="1" noChangeArrowheads="1" noTextEdit="1"/>
          </p:cNvSpPr>
          <p:nvPr>
            <p:ph type="sldImg"/>
          </p:nvPr>
        </p:nvSpPr>
        <p:spPr>
          <a:xfrm>
            <a:off x="138113" y="768350"/>
            <a:ext cx="6823075" cy="3836988"/>
          </a:xfrm>
          <a:ln/>
        </p:spPr>
      </p:sp>
      <p:sp>
        <p:nvSpPr>
          <p:cNvPr id="99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40704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5E9DD6-8DC7-4255-9A1A-39E42B3C490E}"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41707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94AC49-2A52-4032-BF9A-DC1896A7A623}"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25641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A380EC-DC0A-4B55-B5FC-B8685AB406A4}"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01303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6C5183-0652-4795-9ACD-FEC4B3650E8B}"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1691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8E66A-005F-4190-8F44-2C95E2D39383}"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53773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3F2F87-A5C5-4B5F-A5BA-D45323F514D6}"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02654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A3E8A4-4946-476A-AF2E-792483888027}"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04121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212F0F-A41C-4D8C-8B79-E33374C2E781}"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79199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5410D5-7BCD-4023-9695-51CE9C998A18}"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88892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E9B7BB-93FA-4942-937E-4297690ED575}"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5071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B47881-4C6F-4332-83C2-A0313ADE250E}"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53697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620E1B-9630-4D3F-9952-D30D204D88CF}"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42471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CC808D-2A68-484E-950A-7963633D97E1}"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1537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AAB9F7-61A4-4922-B219-11605E5C1AE4}"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22956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2169EB-F8DD-4586-9BB3-EFA1988A64BB}"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72414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72487E-9EBD-4973-8C8F-3C4344EB0C18}"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76120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32CBA5-A71B-4790-BE64-B383FD71EFBB}"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89582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244D94-F319-4792-87A1-2D016BC171A7}"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82443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10B3C8-561A-4D57-A74E-691A6D54ED49}"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26976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1A924-AF60-46F4-BF45-22C8734095AE}"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4688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5F5264-6E16-4FA2-929C-33D72FAC7599}"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54716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0EC720-A49F-4503-8491-0DF379769919}"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27857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E031D-B77C-4D70-8365-A3B9426B1A69}"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78914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757533-24B9-4D7D-9532-6917EED7C0A9}"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00693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FA7CE3-B0AF-45C9-AA88-7399979AF986}"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83854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088C89-70BC-4C2C-AADD-FB69A9924435}"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10368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910F8-3A7E-449E-8913-0C967F3476DA}" type="slidenum">
              <a:rPr lang="en-US" altLang="de-DE" sz="1300" smtClean="0"/>
              <a:pPr>
                <a:spcBef>
                  <a:spcPct val="0"/>
                </a:spcBef>
              </a:pPr>
              <a:t>75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94732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22999C-4CC5-475A-A096-654AE50A125F}"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713481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6ACE30-31B3-446B-A118-9790809B5BF1}"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5627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EA538A-72EE-452E-A6E6-EF10264AE5C1}"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50523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1E8813-72F9-4C15-A0EF-A867EB387813}"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06397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F07DFB-60D1-47B6-91F9-E263BDB82410}"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038280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D22A97-CE34-4D72-9AB9-A260E6926A8A}"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47879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77969A-C098-4D16-ACF6-1C5FB3E0EAE1}" type="slidenum">
              <a:rPr lang="en-US" altLang="de-DE" sz="1300" smtClean="0"/>
              <a:pPr>
                <a:spcBef>
                  <a:spcPct val="0"/>
                </a:spcBef>
              </a:pPr>
              <a:t>82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120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77969A-C098-4D16-ACF6-1C5FB3E0EAE1}"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120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77969A-C098-4D16-ACF6-1C5FB3E0EAE1}"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120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5AD38E-B198-410C-99D5-46B276DDC49C}" type="slidenum">
              <a:rPr lang="en-US" altLang="de-DE" sz="1300" smtClean="0"/>
              <a:pPr>
                <a:spcBef>
                  <a:spcPct val="0"/>
                </a:spcBef>
              </a:pPr>
              <a:t>85</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2225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5AD38E-B198-410C-99D5-46B276DDC49C}"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2225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5AD38E-B198-410C-99D5-46B276DDC49C}"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2225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CD39CC-1A8F-4CE2-824B-5DA5BD383F91}" type="slidenum">
              <a:rPr lang="en-US" altLang="de-DE" sz="1300" smtClean="0"/>
              <a:pPr>
                <a:spcBef>
                  <a:spcPct val="0"/>
                </a:spcBef>
              </a:pPr>
              <a:t>89</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0236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4" name="Slide Number Placeholder 3"/>
          <p:cNvSpPr>
            <a:spLocks noGrp="1"/>
          </p:cNvSpPr>
          <p:nvPr>
            <p:ph type="sldNum" sz="quarter" idx="12"/>
          </p:nvPr>
        </p:nvSpPr>
        <p:spPr bwMode="gray"/>
        <p:txBody>
          <a:bodyPr/>
          <a:lstStyle>
            <a:lvl1pPr>
              <a:defRPr b="0"/>
            </a:lvl1pPr>
          </a:lstStyle>
          <a:p>
            <a:pPr>
              <a:defRPr/>
            </a:pPr>
            <a:fld id="{A7574626-2687-411E-8FE0-82EC73B8054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5 – Memorija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DA89751-3655-426A-BD0B-D165D17FFEA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7" name="Slide Number Placeholder 6"/>
          <p:cNvSpPr>
            <a:spLocks noGrp="1"/>
          </p:cNvSpPr>
          <p:nvPr>
            <p:ph type="sldNum" sz="quarter" idx="12"/>
          </p:nvPr>
        </p:nvSpPr>
        <p:spPr bwMode="gray"/>
        <p:txBody>
          <a:bodyPr/>
          <a:lstStyle>
            <a:lvl1pPr>
              <a:defRPr b="0"/>
            </a:lvl1pPr>
          </a:lstStyle>
          <a:p>
            <a:pPr>
              <a:defRPr/>
            </a:pPr>
            <a:fld id="{4BE516D3-4CF1-4F4E-BAB6-D578DF309CA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7" name="Slide Number Placeholder 6"/>
          <p:cNvSpPr>
            <a:spLocks noGrp="1"/>
          </p:cNvSpPr>
          <p:nvPr>
            <p:ph type="sldNum" sz="quarter" idx="12"/>
          </p:nvPr>
        </p:nvSpPr>
        <p:spPr bwMode="gray"/>
        <p:txBody>
          <a:bodyPr/>
          <a:lstStyle>
            <a:lvl1pPr>
              <a:defRPr b="0"/>
            </a:lvl1pPr>
          </a:lstStyle>
          <a:p>
            <a:pPr>
              <a:defRPr/>
            </a:pPr>
            <a:fld id="{A7574626-2687-411E-8FE0-82EC73B8054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7" name="Slide Number Placeholder 6"/>
          <p:cNvSpPr>
            <a:spLocks noGrp="1"/>
          </p:cNvSpPr>
          <p:nvPr>
            <p:ph type="sldNum" sz="quarter" idx="12"/>
          </p:nvPr>
        </p:nvSpPr>
        <p:spPr bwMode="gray"/>
        <p:txBody>
          <a:bodyPr/>
          <a:lstStyle>
            <a:lvl1pPr>
              <a:defRPr b="0"/>
            </a:lvl1pPr>
          </a:lstStyle>
          <a:p>
            <a:pPr>
              <a:defRPr/>
            </a:pPr>
            <a:fld id="{A7574626-2687-411E-8FE0-82EC73B8054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5" name="Slide Number Placeholder 4"/>
          <p:cNvSpPr>
            <a:spLocks noGrp="1"/>
          </p:cNvSpPr>
          <p:nvPr>
            <p:ph type="sldNum" sz="quarter" idx="12"/>
          </p:nvPr>
        </p:nvSpPr>
        <p:spPr bwMode="gray"/>
        <p:txBody>
          <a:bodyPr/>
          <a:lstStyle>
            <a:lvl1pPr>
              <a:defRPr b="0"/>
            </a:lvl1pPr>
          </a:lstStyle>
          <a:p>
            <a:pPr>
              <a:defRPr/>
            </a:pPr>
            <a:fld id="{31AAF25B-6866-4CFB-8CB9-E90419291091}"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5 – Memorija</a:t>
            </a:r>
          </a:p>
        </p:txBody>
      </p:sp>
      <p:sp>
        <p:nvSpPr>
          <p:cNvPr id="4" name="Slide Number Placeholder 3"/>
          <p:cNvSpPr>
            <a:spLocks noGrp="1"/>
          </p:cNvSpPr>
          <p:nvPr>
            <p:ph type="sldNum" sz="quarter" idx="12"/>
          </p:nvPr>
        </p:nvSpPr>
        <p:spPr bwMode="gray"/>
        <p:txBody>
          <a:bodyPr/>
          <a:lstStyle>
            <a:lvl1pPr>
              <a:defRPr b="0"/>
            </a:lvl1pPr>
          </a:lstStyle>
          <a:p>
            <a:pPr>
              <a:defRPr/>
            </a:pPr>
            <a:fld id="{C48B0184-F13F-457F-A614-24F84CB727D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5 – Memorija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A7574626-2687-411E-8FE0-82EC73B8054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5 A – Memorija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218331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br>
              <a:rPr lang="en-US" sz="2400" dirty="0">
                <a:solidFill>
                  <a:srgbClr val="333333"/>
                </a:solidFill>
              </a:rPr>
            </a:br>
            <a:r>
              <a:rPr lang="hr-HR" sz="2400" dirty="0">
                <a:solidFill>
                  <a:srgbClr val="333333"/>
                </a:solidFill>
              </a:rPr>
              <a:t>Primjer</a:t>
            </a:r>
            <a:r>
              <a:rPr lang="en-US" sz="2400" dirty="0">
                <a:solidFill>
                  <a:srgbClr val="333333"/>
                </a:solidFill>
              </a:rPr>
              <a:t>: </a:t>
            </a:r>
            <a:r>
              <a:rPr lang="hr-HR" sz="2400" dirty="0">
                <a:solidFill>
                  <a:srgbClr val="333333"/>
                </a:solidFill>
              </a:rPr>
              <a:t>ne može</a:t>
            </a:r>
            <a:r>
              <a:rPr lang="de-DE" sz="2400" dirty="0">
                <a:solidFill>
                  <a:srgbClr val="333333"/>
                </a:solidFill>
              </a:rPr>
              <a:t>mo</a:t>
            </a:r>
            <a:r>
              <a:rPr lang="hr-HR" sz="2400" dirty="0">
                <a:solidFill>
                  <a:srgbClr val="333333"/>
                </a:solidFill>
              </a:rPr>
              <a:t> </a:t>
            </a:r>
            <a:r>
              <a:rPr lang="de-DE" sz="2400" dirty="0">
                <a:solidFill>
                  <a:srgbClr val="333333"/>
                </a:solidFill>
              </a:rPr>
              <a:t>se </a:t>
            </a:r>
            <a:r>
              <a:rPr lang="hr-HR" sz="2400" dirty="0">
                <a:solidFill>
                  <a:srgbClr val="333333"/>
                </a:solidFill>
              </a:rPr>
              <a:t>aktivno</a:t>
            </a:r>
            <a:r>
              <a:rPr lang="en-US" sz="2400" dirty="0">
                <a:solidFill>
                  <a:srgbClr val="333333"/>
                </a:solidFill>
              </a:rPr>
              <a:t> </a:t>
            </a:r>
            <a:r>
              <a:rPr lang="en-US" sz="2400" dirty="0" err="1">
                <a:solidFill>
                  <a:srgbClr val="333333"/>
                </a:solidFill>
              </a:rPr>
              <a:t>sjetiti</a:t>
            </a:r>
            <a:r>
              <a:rPr lang="en-US" sz="2400" dirty="0">
                <a:solidFill>
                  <a:srgbClr val="333333"/>
                </a:solidFill>
              </a:rPr>
              <a:t> </a:t>
            </a:r>
            <a:r>
              <a:rPr lang="hr-HR" sz="2400" dirty="0">
                <a:solidFill>
                  <a:srgbClr val="333333"/>
                </a:solidFill>
              </a:rPr>
              <a:t>približno</a:t>
            </a:r>
            <a:r>
              <a:rPr lang="en-US" sz="2400" dirty="0">
                <a:solidFill>
                  <a:srgbClr val="333333"/>
                </a:solidFill>
              </a:rPr>
              <a:t> 40% </a:t>
            </a:r>
            <a:r>
              <a:rPr lang="hr-HR" sz="2400" dirty="0">
                <a:solidFill>
                  <a:srgbClr val="333333"/>
                </a:solidFill>
              </a:rPr>
              <a:t>detalja priče koju smo čuli</a:t>
            </a:r>
            <a:r>
              <a:rPr lang="en-US" sz="2400" dirty="0">
                <a:solidFill>
                  <a:srgbClr val="333333"/>
                </a:solidFill>
              </a:rPr>
              <a:t> </a:t>
            </a:r>
            <a:r>
              <a:rPr lang="hr-HR" sz="2400" dirty="0">
                <a:solidFill>
                  <a:srgbClr val="333333"/>
                </a:solidFill>
              </a:rPr>
              <a:t>pola sata ranije</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3</a:t>
            </a:fld>
            <a:endParaRPr lang="de-DE" altLang="de-DE"/>
          </a:p>
        </p:txBody>
      </p:sp>
    </p:spTree>
    <p:extLst>
      <p:ext uri="{BB962C8B-B14F-4D97-AF65-F5344CB8AC3E}">
        <p14:creationId xmlns:p14="http://schemas.microsoft.com/office/powerpoint/2010/main" val="2576687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br>
              <a:rPr lang="en-US" sz="2400" dirty="0">
                <a:solidFill>
                  <a:srgbClr val="333333"/>
                </a:solidFill>
              </a:rPr>
            </a:br>
            <a:r>
              <a:rPr lang="hr-HR" sz="2400" dirty="0">
                <a:solidFill>
                  <a:srgbClr val="333333"/>
                </a:solidFill>
              </a:rPr>
              <a:t>Primjer</a:t>
            </a:r>
            <a:r>
              <a:rPr lang="en-US" sz="2400" dirty="0">
                <a:solidFill>
                  <a:srgbClr val="333333"/>
                </a:solidFill>
              </a:rPr>
              <a:t>: </a:t>
            </a:r>
            <a:r>
              <a:rPr lang="hr-HR" sz="2400" dirty="0">
                <a:solidFill>
                  <a:srgbClr val="333333"/>
                </a:solidFill>
              </a:rPr>
              <a:t>ne može</a:t>
            </a:r>
            <a:r>
              <a:rPr lang="de-DE" sz="2400" dirty="0">
                <a:solidFill>
                  <a:srgbClr val="333333"/>
                </a:solidFill>
              </a:rPr>
              <a:t>mo</a:t>
            </a:r>
            <a:r>
              <a:rPr lang="hr-HR" sz="2400" dirty="0">
                <a:solidFill>
                  <a:srgbClr val="333333"/>
                </a:solidFill>
              </a:rPr>
              <a:t> </a:t>
            </a:r>
            <a:r>
              <a:rPr lang="de-DE" sz="2400" dirty="0">
                <a:solidFill>
                  <a:srgbClr val="333333"/>
                </a:solidFill>
              </a:rPr>
              <a:t>se </a:t>
            </a:r>
            <a:r>
              <a:rPr lang="hr-HR" sz="2400" dirty="0">
                <a:solidFill>
                  <a:srgbClr val="333333"/>
                </a:solidFill>
              </a:rPr>
              <a:t>aktivno</a:t>
            </a:r>
            <a:r>
              <a:rPr lang="en-US" sz="2400" dirty="0">
                <a:solidFill>
                  <a:srgbClr val="333333"/>
                </a:solidFill>
              </a:rPr>
              <a:t> </a:t>
            </a:r>
            <a:r>
              <a:rPr lang="en-US" sz="2400" dirty="0" err="1">
                <a:solidFill>
                  <a:srgbClr val="333333"/>
                </a:solidFill>
              </a:rPr>
              <a:t>sjetiti</a:t>
            </a:r>
            <a:r>
              <a:rPr lang="en-US" sz="2400" dirty="0">
                <a:solidFill>
                  <a:srgbClr val="333333"/>
                </a:solidFill>
              </a:rPr>
              <a:t> </a:t>
            </a:r>
            <a:r>
              <a:rPr lang="hr-HR" sz="2400" dirty="0">
                <a:solidFill>
                  <a:srgbClr val="333333"/>
                </a:solidFill>
              </a:rPr>
              <a:t>približno</a:t>
            </a:r>
            <a:r>
              <a:rPr lang="en-US" sz="2400" dirty="0">
                <a:solidFill>
                  <a:srgbClr val="333333"/>
                </a:solidFill>
              </a:rPr>
              <a:t> 40% </a:t>
            </a:r>
            <a:r>
              <a:rPr lang="hr-HR" sz="2400" dirty="0">
                <a:solidFill>
                  <a:srgbClr val="333333"/>
                </a:solidFill>
              </a:rPr>
              <a:t>detalja priče koju smo čuli</a:t>
            </a:r>
            <a:r>
              <a:rPr lang="en-US" sz="2400" dirty="0">
                <a:solidFill>
                  <a:srgbClr val="333333"/>
                </a:solidFill>
              </a:rPr>
              <a:t> </a:t>
            </a:r>
            <a:r>
              <a:rPr lang="hr-HR" sz="2400" dirty="0">
                <a:solidFill>
                  <a:srgbClr val="333333"/>
                </a:solidFill>
              </a:rPr>
              <a:t>pola sata ranije</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Prednost</a:t>
            </a:r>
            <a:r>
              <a:rPr lang="en-US" sz="2400" dirty="0">
                <a:solidFill>
                  <a:srgbClr val="004992"/>
                </a:solidFill>
              </a:rPr>
              <a:t>: </a:t>
            </a:r>
            <a:r>
              <a:rPr lang="en-US" sz="2400" dirty="0">
                <a:solidFill>
                  <a:srgbClr val="333333"/>
                </a:solidFill>
              </a:rPr>
              <a:t>??? </a:t>
            </a:r>
            <a:r>
              <a:rPr lang="hr-HR" sz="2400" dirty="0">
                <a:solidFill>
                  <a:srgbClr val="FFFFFF"/>
                </a:solidFill>
              </a:rPr>
              <a:t>Naš mozak nije preopterećen beskorisnim informacijama.</a:t>
            </a:r>
            <a:r>
              <a:rPr lang="en-US" sz="2400" dirty="0">
                <a:solidFill>
                  <a:srgbClr val="FFFFFF"/>
                </a:solidFill>
              </a:rPr>
              <a:t>. </a:t>
            </a:r>
            <a:r>
              <a:rPr lang="hr-HR" sz="2400" dirty="0">
                <a:solidFill>
                  <a:srgbClr val="FFFFFF"/>
                </a:solidFill>
              </a:rPr>
              <a:t>Uglavnom, nevažna informacija se gubi</a:t>
            </a:r>
            <a:r>
              <a:rPr lang="en-US" sz="2400" dirty="0">
                <a:solidFill>
                  <a:srgbClr val="FFFFFF"/>
                </a:solidFill>
              </a:rPr>
              <a:t>...</a:t>
            </a:r>
            <a:r>
              <a:rPr lang="hr-HR" sz="2400" i="1" dirty="0">
                <a:solidFill>
                  <a:srgbClr val="FFFFFF"/>
                </a:solidFill>
              </a:rPr>
              <a:t>ali</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hr-HR" sz="2400" dirty="0">
                <a:solidFill>
                  <a:srgbClr val="004992"/>
                </a:solidFill>
              </a:rPr>
              <a:t>Mana</a:t>
            </a:r>
            <a:r>
              <a:rPr lang="en-US" sz="2400" dirty="0">
                <a:solidFill>
                  <a:srgbClr val="004992"/>
                </a:solidFill>
              </a:rPr>
              <a:t>: </a:t>
            </a:r>
            <a:r>
              <a:rPr lang="en-US" sz="2400" dirty="0">
                <a:solidFill>
                  <a:srgbClr val="333333"/>
                </a:solidFill>
              </a:rPr>
              <a:t>??? </a:t>
            </a:r>
            <a:r>
              <a:rPr lang="en-US" sz="2400" dirty="0">
                <a:solidFill>
                  <a:srgbClr val="FFFFFF"/>
                </a:solidFill>
              </a:rPr>
              <a:t>...m</a:t>
            </a:r>
            <a:r>
              <a:rPr lang="hr-HR" sz="2400" dirty="0">
                <a:solidFill>
                  <a:srgbClr val="FFFFFF"/>
                </a:solidFill>
              </a:rPr>
              <a:t>noga značajna sjećanja takođe nestaju</a:t>
            </a:r>
            <a:r>
              <a:rPr lang="en-US" sz="2400" dirty="0">
                <a:solidFill>
                  <a:srgbClr val="FFFFFF"/>
                </a:solidFill>
              </a:rPr>
              <a:t> (</a:t>
            </a:r>
            <a:r>
              <a:rPr lang="hr-HR" sz="2400" dirty="0">
                <a:solidFill>
                  <a:srgbClr val="FFFFFF"/>
                </a:solidFill>
              </a:rPr>
              <a:t>poslovni sastanci</a:t>
            </a:r>
            <a:r>
              <a:rPr lang="en-US" sz="2400" dirty="0">
                <a:solidFill>
                  <a:srgbClr val="FFFFFF"/>
                </a:solidFill>
              </a:rPr>
              <a:t>, </a:t>
            </a:r>
            <a:r>
              <a:rPr lang="hr-HR" sz="2400" dirty="0">
                <a:solidFill>
                  <a:srgbClr val="FFFFFF"/>
                </a:solidFill>
              </a:rPr>
              <a:t>sjećanja sa odmora</a:t>
            </a:r>
            <a:r>
              <a:rPr lang="en-US" sz="2400" dirty="0">
                <a:solidFill>
                  <a:srgbClr val="FFFFFF"/>
                </a:solidFill>
              </a:rPr>
              <a:t>,</a:t>
            </a:r>
            <a:r>
              <a:rPr lang="hr-HR" sz="2400" dirty="0">
                <a:solidFill>
                  <a:srgbClr val="FFFFFF"/>
                </a:solidFill>
              </a:rPr>
              <a:t> znanje iz škole</a:t>
            </a:r>
            <a:r>
              <a:rPr lang="en-US" sz="2400" dirty="0">
                <a:solidFill>
                  <a:srgbClr val="FFFFFF"/>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4</a:t>
            </a:fld>
            <a:endParaRPr lang="de-DE" altLang="de-DE"/>
          </a:p>
        </p:txBody>
      </p:sp>
    </p:spTree>
    <p:extLst>
      <p:ext uri="{BB962C8B-B14F-4D97-AF65-F5344CB8AC3E}">
        <p14:creationId xmlns:p14="http://schemas.microsoft.com/office/powerpoint/2010/main" val="42745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br>
              <a:rPr lang="en-US" sz="2400" dirty="0">
                <a:solidFill>
                  <a:srgbClr val="333333"/>
                </a:solidFill>
              </a:rPr>
            </a:br>
            <a:r>
              <a:rPr lang="hr-HR" sz="2400" dirty="0">
                <a:solidFill>
                  <a:srgbClr val="333333"/>
                </a:solidFill>
              </a:rPr>
              <a:t>Primjer</a:t>
            </a:r>
            <a:r>
              <a:rPr lang="en-US" sz="2400" dirty="0">
                <a:solidFill>
                  <a:srgbClr val="333333"/>
                </a:solidFill>
              </a:rPr>
              <a:t>: </a:t>
            </a:r>
            <a:r>
              <a:rPr lang="hr-HR" sz="2400" dirty="0">
                <a:solidFill>
                  <a:srgbClr val="333333"/>
                </a:solidFill>
              </a:rPr>
              <a:t>ne može</a:t>
            </a:r>
            <a:r>
              <a:rPr lang="de-DE" sz="2400" dirty="0">
                <a:solidFill>
                  <a:srgbClr val="333333"/>
                </a:solidFill>
              </a:rPr>
              <a:t>mo</a:t>
            </a:r>
            <a:r>
              <a:rPr lang="hr-HR" sz="2400" dirty="0">
                <a:solidFill>
                  <a:srgbClr val="333333"/>
                </a:solidFill>
              </a:rPr>
              <a:t> </a:t>
            </a:r>
            <a:r>
              <a:rPr lang="de-DE" sz="2400" dirty="0">
                <a:solidFill>
                  <a:srgbClr val="333333"/>
                </a:solidFill>
              </a:rPr>
              <a:t>se </a:t>
            </a:r>
            <a:r>
              <a:rPr lang="hr-HR" sz="2400" dirty="0">
                <a:solidFill>
                  <a:srgbClr val="333333"/>
                </a:solidFill>
              </a:rPr>
              <a:t>aktivno</a:t>
            </a:r>
            <a:r>
              <a:rPr lang="en-US" sz="2400" dirty="0">
                <a:solidFill>
                  <a:srgbClr val="333333"/>
                </a:solidFill>
              </a:rPr>
              <a:t> </a:t>
            </a:r>
            <a:r>
              <a:rPr lang="en-US" sz="2400" dirty="0" err="1">
                <a:solidFill>
                  <a:srgbClr val="333333"/>
                </a:solidFill>
              </a:rPr>
              <a:t>sjetiti</a:t>
            </a:r>
            <a:r>
              <a:rPr lang="en-US" sz="2400" dirty="0">
                <a:solidFill>
                  <a:srgbClr val="333333"/>
                </a:solidFill>
              </a:rPr>
              <a:t> </a:t>
            </a:r>
            <a:r>
              <a:rPr lang="hr-HR" sz="2400" dirty="0">
                <a:solidFill>
                  <a:srgbClr val="333333"/>
                </a:solidFill>
              </a:rPr>
              <a:t>približno</a:t>
            </a:r>
            <a:r>
              <a:rPr lang="en-US" sz="2400" dirty="0">
                <a:solidFill>
                  <a:srgbClr val="333333"/>
                </a:solidFill>
              </a:rPr>
              <a:t> 40% </a:t>
            </a:r>
            <a:r>
              <a:rPr lang="hr-HR" sz="2400" dirty="0">
                <a:solidFill>
                  <a:srgbClr val="333333"/>
                </a:solidFill>
              </a:rPr>
              <a:t>detalja priče koju smo čuli</a:t>
            </a:r>
            <a:r>
              <a:rPr lang="en-US" sz="2400" dirty="0">
                <a:solidFill>
                  <a:srgbClr val="333333"/>
                </a:solidFill>
              </a:rPr>
              <a:t> </a:t>
            </a:r>
            <a:r>
              <a:rPr lang="hr-HR" sz="2400" dirty="0">
                <a:solidFill>
                  <a:srgbClr val="333333"/>
                </a:solidFill>
              </a:rPr>
              <a:t>pola sata ranije</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hr-HR" sz="2400" dirty="0">
                <a:solidFill>
                  <a:srgbClr val="004992"/>
                </a:solidFill>
              </a:rPr>
              <a:t>Prednost</a:t>
            </a:r>
            <a:r>
              <a:rPr lang="en-US" sz="2400" dirty="0">
                <a:solidFill>
                  <a:srgbClr val="004992"/>
                </a:solidFill>
              </a:rPr>
              <a:t>:</a:t>
            </a:r>
            <a:r>
              <a:rPr lang="en-US" sz="2400" dirty="0">
                <a:solidFill>
                  <a:srgbClr val="333333"/>
                </a:solidFill>
              </a:rPr>
              <a:t> </a:t>
            </a:r>
            <a:r>
              <a:rPr lang="hr-HR" sz="2400" dirty="0">
                <a:solidFill>
                  <a:srgbClr val="333333"/>
                </a:solidFill>
              </a:rPr>
              <a:t>Naš mozak nije preopterećen beskorisnim informacijama.</a:t>
            </a:r>
            <a:r>
              <a:rPr lang="en-US" sz="2400" dirty="0">
                <a:solidFill>
                  <a:srgbClr val="333333"/>
                </a:solidFill>
              </a:rPr>
              <a:t>. </a:t>
            </a:r>
            <a:r>
              <a:rPr lang="hr-HR" sz="2400" dirty="0">
                <a:solidFill>
                  <a:srgbClr val="333333"/>
                </a:solidFill>
              </a:rPr>
              <a:t>Uglavnom, nevažna informacija se gubi</a:t>
            </a:r>
            <a:r>
              <a:rPr lang="en-US" sz="2400" dirty="0">
                <a:solidFill>
                  <a:srgbClr val="333333"/>
                </a:solidFill>
              </a:rPr>
              <a:t>...</a:t>
            </a:r>
            <a:r>
              <a:rPr lang="hr-HR" sz="2400" i="1" dirty="0">
                <a:solidFill>
                  <a:srgbClr val="004992"/>
                </a:solidFill>
              </a:rPr>
              <a:t>ali</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hr-HR" sz="2400" dirty="0">
                <a:solidFill>
                  <a:srgbClr val="004992"/>
                </a:solidFill>
              </a:rPr>
              <a:t>Mana</a:t>
            </a:r>
            <a:r>
              <a:rPr lang="en-US" sz="2400" dirty="0">
                <a:solidFill>
                  <a:srgbClr val="004992"/>
                </a:solidFill>
              </a:rPr>
              <a:t>: </a:t>
            </a:r>
            <a:r>
              <a:rPr lang="en-US" sz="2400" dirty="0">
                <a:solidFill>
                  <a:srgbClr val="333333"/>
                </a:solidFill>
              </a:rPr>
              <a:t>??? </a:t>
            </a:r>
            <a:r>
              <a:rPr lang="en-US" sz="2400" dirty="0">
                <a:solidFill>
                  <a:srgbClr val="FFFFFF"/>
                </a:solidFill>
              </a:rPr>
              <a:t>...m</a:t>
            </a:r>
            <a:r>
              <a:rPr lang="hr-HR" sz="2400" dirty="0">
                <a:solidFill>
                  <a:srgbClr val="FFFFFF"/>
                </a:solidFill>
              </a:rPr>
              <a:t>noga značajna sjećanja takođe nestaju</a:t>
            </a:r>
            <a:r>
              <a:rPr lang="en-US" sz="2400" dirty="0">
                <a:solidFill>
                  <a:srgbClr val="FFFFFF"/>
                </a:solidFill>
              </a:rPr>
              <a:t> (</a:t>
            </a:r>
            <a:r>
              <a:rPr lang="hr-HR" sz="2400" dirty="0">
                <a:solidFill>
                  <a:srgbClr val="FFFFFF"/>
                </a:solidFill>
              </a:rPr>
              <a:t>poslovni sastanci</a:t>
            </a:r>
            <a:r>
              <a:rPr lang="en-US" sz="2400" dirty="0">
                <a:solidFill>
                  <a:srgbClr val="FFFFFF"/>
                </a:solidFill>
              </a:rPr>
              <a:t>, </a:t>
            </a:r>
            <a:r>
              <a:rPr lang="hr-HR" sz="2400" dirty="0">
                <a:solidFill>
                  <a:srgbClr val="FFFFFF"/>
                </a:solidFill>
              </a:rPr>
              <a:t>sjećanja sa odmora</a:t>
            </a:r>
            <a:r>
              <a:rPr lang="en-US" sz="2400" dirty="0">
                <a:solidFill>
                  <a:srgbClr val="FFFFFF"/>
                </a:solidFill>
              </a:rPr>
              <a:t>,</a:t>
            </a:r>
            <a:r>
              <a:rPr lang="hr-HR" sz="2400" dirty="0">
                <a:solidFill>
                  <a:srgbClr val="FFFFFF"/>
                </a:solidFill>
              </a:rPr>
              <a:t> znanje iz škole</a:t>
            </a:r>
            <a:r>
              <a:rPr lang="en-US" sz="2400" dirty="0">
                <a:solidFill>
                  <a:srgbClr val="FFFFFF"/>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5</a:t>
            </a:fld>
            <a:endParaRPr lang="de-DE" altLang="de-DE"/>
          </a:p>
        </p:txBody>
      </p:sp>
    </p:spTree>
    <p:extLst>
      <p:ext uri="{BB962C8B-B14F-4D97-AF65-F5344CB8AC3E}">
        <p14:creationId xmlns:p14="http://schemas.microsoft.com/office/powerpoint/2010/main" val="2969231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333333"/>
                </a:solidFill>
              </a:rPr>
              <a:t>Naš kapacitet da memorišemo stvari je ograničen</a:t>
            </a:r>
            <a:r>
              <a:rPr lang="en-US" sz="2400" dirty="0">
                <a:solidFill>
                  <a:srgbClr val="333333"/>
                </a:solidFill>
              </a:rPr>
              <a:t>.</a:t>
            </a:r>
            <a:br>
              <a:rPr lang="en-US" sz="2400" dirty="0">
                <a:solidFill>
                  <a:srgbClr val="333333"/>
                </a:solidFill>
              </a:rPr>
            </a:br>
            <a:r>
              <a:rPr lang="hr-HR" sz="2400" dirty="0">
                <a:solidFill>
                  <a:srgbClr val="333333"/>
                </a:solidFill>
              </a:rPr>
              <a:t>Primjer</a:t>
            </a:r>
            <a:r>
              <a:rPr lang="en-US" sz="2400" dirty="0">
                <a:solidFill>
                  <a:srgbClr val="333333"/>
                </a:solidFill>
              </a:rPr>
              <a:t>: </a:t>
            </a:r>
            <a:r>
              <a:rPr lang="hr-HR" sz="2400" dirty="0">
                <a:solidFill>
                  <a:srgbClr val="333333"/>
                </a:solidFill>
              </a:rPr>
              <a:t>ne može</a:t>
            </a:r>
            <a:r>
              <a:rPr lang="de-DE" sz="2400" dirty="0">
                <a:solidFill>
                  <a:srgbClr val="333333"/>
                </a:solidFill>
              </a:rPr>
              <a:t>mo</a:t>
            </a:r>
            <a:r>
              <a:rPr lang="hr-HR" sz="2400" dirty="0">
                <a:solidFill>
                  <a:srgbClr val="333333"/>
                </a:solidFill>
              </a:rPr>
              <a:t> </a:t>
            </a:r>
            <a:r>
              <a:rPr lang="de-DE" sz="2400" dirty="0">
                <a:solidFill>
                  <a:srgbClr val="333333"/>
                </a:solidFill>
              </a:rPr>
              <a:t>se </a:t>
            </a:r>
            <a:r>
              <a:rPr lang="hr-HR" sz="2400" dirty="0">
                <a:solidFill>
                  <a:srgbClr val="333333"/>
                </a:solidFill>
              </a:rPr>
              <a:t>aktivno</a:t>
            </a:r>
            <a:r>
              <a:rPr lang="en-US" sz="2400" dirty="0">
                <a:solidFill>
                  <a:srgbClr val="333333"/>
                </a:solidFill>
              </a:rPr>
              <a:t> </a:t>
            </a:r>
            <a:r>
              <a:rPr lang="en-US" sz="2400" dirty="0" err="1">
                <a:solidFill>
                  <a:srgbClr val="333333"/>
                </a:solidFill>
              </a:rPr>
              <a:t>sjetiti</a:t>
            </a:r>
            <a:r>
              <a:rPr lang="en-US" sz="2400" dirty="0">
                <a:solidFill>
                  <a:srgbClr val="333333"/>
                </a:solidFill>
              </a:rPr>
              <a:t> </a:t>
            </a:r>
            <a:r>
              <a:rPr lang="hr-HR" sz="2400" dirty="0">
                <a:solidFill>
                  <a:srgbClr val="333333"/>
                </a:solidFill>
              </a:rPr>
              <a:t>približno</a:t>
            </a:r>
            <a:r>
              <a:rPr lang="en-US" sz="2400" dirty="0">
                <a:solidFill>
                  <a:srgbClr val="333333"/>
                </a:solidFill>
              </a:rPr>
              <a:t> 40% </a:t>
            </a:r>
            <a:r>
              <a:rPr lang="hr-HR" sz="2400" dirty="0">
                <a:solidFill>
                  <a:srgbClr val="333333"/>
                </a:solidFill>
              </a:rPr>
              <a:t>detalja priče koju smo čuli</a:t>
            </a:r>
            <a:r>
              <a:rPr lang="en-US" sz="2400" dirty="0">
                <a:solidFill>
                  <a:srgbClr val="333333"/>
                </a:solidFill>
              </a:rPr>
              <a:t> </a:t>
            </a:r>
            <a:r>
              <a:rPr lang="hr-HR" sz="2400" dirty="0">
                <a:solidFill>
                  <a:srgbClr val="333333"/>
                </a:solidFill>
              </a:rPr>
              <a:t>pola sata ranije</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hr-HR" sz="2400" dirty="0">
                <a:solidFill>
                  <a:srgbClr val="004992"/>
                </a:solidFill>
              </a:rPr>
              <a:t>Prednost</a:t>
            </a:r>
            <a:r>
              <a:rPr lang="en-US" sz="2400" dirty="0">
                <a:solidFill>
                  <a:srgbClr val="004992"/>
                </a:solidFill>
              </a:rPr>
              <a:t>:</a:t>
            </a:r>
            <a:r>
              <a:rPr lang="en-US" sz="2400" dirty="0">
                <a:solidFill>
                  <a:srgbClr val="333333"/>
                </a:solidFill>
              </a:rPr>
              <a:t> </a:t>
            </a:r>
            <a:r>
              <a:rPr lang="hr-HR" sz="2400" dirty="0">
                <a:solidFill>
                  <a:srgbClr val="333333"/>
                </a:solidFill>
              </a:rPr>
              <a:t>Naš mozak nije preopterećen beskorisnim informacijama.</a:t>
            </a:r>
            <a:r>
              <a:rPr lang="en-US" sz="2400" dirty="0">
                <a:solidFill>
                  <a:srgbClr val="333333"/>
                </a:solidFill>
              </a:rPr>
              <a:t>. </a:t>
            </a:r>
            <a:r>
              <a:rPr lang="hr-HR" sz="2400" dirty="0">
                <a:solidFill>
                  <a:srgbClr val="333333"/>
                </a:solidFill>
              </a:rPr>
              <a:t>Uglavnom, nevažna informacija se gubi</a:t>
            </a:r>
            <a:r>
              <a:rPr lang="en-US" sz="2400" dirty="0">
                <a:solidFill>
                  <a:srgbClr val="333333"/>
                </a:solidFill>
              </a:rPr>
              <a:t>...</a:t>
            </a:r>
            <a:r>
              <a:rPr lang="hr-HR" sz="2400" i="1" dirty="0">
                <a:solidFill>
                  <a:srgbClr val="004992"/>
                </a:solidFill>
              </a:rPr>
              <a:t>ali</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hr-HR" sz="2400" dirty="0">
                <a:solidFill>
                  <a:srgbClr val="004992"/>
                </a:solidFill>
              </a:rPr>
              <a:t>Mana</a:t>
            </a:r>
            <a:r>
              <a:rPr lang="en-US" sz="2400" dirty="0">
                <a:solidFill>
                  <a:srgbClr val="004992"/>
                </a:solidFill>
              </a:rPr>
              <a:t>:</a:t>
            </a:r>
            <a:r>
              <a:rPr lang="en-US" sz="2400" dirty="0">
                <a:solidFill>
                  <a:srgbClr val="333333"/>
                </a:solidFill>
              </a:rPr>
              <a:t> ...m</a:t>
            </a:r>
            <a:r>
              <a:rPr lang="hr-HR" sz="2400" dirty="0">
                <a:solidFill>
                  <a:srgbClr val="333333"/>
                </a:solidFill>
              </a:rPr>
              <a:t>noga značajna sjećanja takođe nestaju</a:t>
            </a:r>
            <a:r>
              <a:rPr lang="en-US" sz="2400" dirty="0">
                <a:solidFill>
                  <a:srgbClr val="333333"/>
                </a:solidFill>
              </a:rPr>
              <a:t> (</a:t>
            </a:r>
            <a:r>
              <a:rPr lang="hr-HR" sz="2400" dirty="0">
                <a:solidFill>
                  <a:srgbClr val="333333"/>
                </a:solidFill>
              </a:rPr>
              <a:t>poslovni sastanci</a:t>
            </a:r>
            <a:r>
              <a:rPr lang="en-US" sz="2400" dirty="0">
                <a:solidFill>
                  <a:srgbClr val="333333"/>
                </a:solidFill>
              </a:rPr>
              <a:t>, </a:t>
            </a:r>
            <a:r>
              <a:rPr lang="hr-HR" sz="2400" dirty="0">
                <a:solidFill>
                  <a:srgbClr val="333333"/>
                </a:solidFill>
              </a:rPr>
              <a:t>sjećanja sa odmora</a:t>
            </a:r>
            <a:r>
              <a:rPr lang="en-US" sz="2400" dirty="0">
                <a:solidFill>
                  <a:srgbClr val="333333"/>
                </a:solidFill>
              </a:rPr>
              <a:t>,</a:t>
            </a:r>
            <a:r>
              <a:rPr lang="hr-HR" sz="2400" dirty="0">
                <a:solidFill>
                  <a:srgbClr val="333333"/>
                </a:solidFill>
              </a:rPr>
              <a:t> znanje iz škole</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6</a:t>
            </a:fld>
            <a:endParaRPr lang="de-DE" altLang="de-DE"/>
          </a:p>
        </p:txBody>
      </p:sp>
    </p:spTree>
    <p:extLst>
      <p:ext uri="{BB962C8B-B14F-4D97-AF65-F5344CB8AC3E}">
        <p14:creationId xmlns:p14="http://schemas.microsoft.com/office/powerpoint/2010/main" val="2084006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bolje pamtiti stvari?</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bolje pamtiti stvari?</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hr-HR" altLang="de-DE" sz="2400" dirty="0">
                <a:solidFill>
                  <a:srgbClr val="333333"/>
                </a:solidFill>
              </a:rPr>
              <a:t>ponavljanjem</a:t>
            </a:r>
            <a:r>
              <a:rPr lang="en-US" altLang="de-DE" sz="2400" dirty="0">
                <a:solidFill>
                  <a:srgbClr val="333333"/>
                </a:solidFill>
              </a:rPr>
              <a:t> &amp; </a:t>
            </a:r>
            <a:r>
              <a:rPr lang="hr-HR" altLang="de-DE" sz="2400" dirty="0">
                <a:solidFill>
                  <a:srgbClr val="333333"/>
                </a:solidFill>
              </a:rPr>
              <a:t>primjenom u praksi</a:t>
            </a:r>
            <a:r>
              <a:rPr lang="en-US" altLang="de-DE" sz="2400" dirty="0">
                <a:solidFill>
                  <a:srgbClr val="333333"/>
                </a:solidFill>
              </a:rPr>
              <a:t>; </a:t>
            </a:r>
            <a:r>
              <a:rPr lang="hr-HR" altLang="de-DE" sz="2400" dirty="0">
                <a:solidFill>
                  <a:srgbClr val="004992"/>
                </a:solidFill>
              </a:rPr>
              <a:t>SHVATITI</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8</a:t>
            </a:fld>
            <a:endParaRPr lang="de-DE" altLang="de-DE"/>
          </a:p>
        </p:txBody>
      </p:sp>
    </p:spTree>
    <p:extLst>
      <p:ext uri="{BB962C8B-B14F-4D97-AF65-F5344CB8AC3E}">
        <p14:creationId xmlns:p14="http://schemas.microsoft.com/office/powerpoint/2010/main" val="549105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bolje pamtiti stvari?</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hr-HR" altLang="de-DE" sz="2400" dirty="0">
                <a:solidFill>
                  <a:srgbClr val="333333"/>
                </a:solidFill>
              </a:rPr>
              <a:t>ponavljanjem</a:t>
            </a:r>
            <a:r>
              <a:rPr lang="en-US" altLang="de-DE" sz="2400" dirty="0">
                <a:solidFill>
                  <a:srgbClr val="333333"/>
                </a:solidFill>
              </a:rPr>
              <a:t> &amp; </a:t>
            </a:r>
            <a:r>
              <a:rPr lang="hr-HR" altLang="de-DE" sz="2400" dirty="0">
                <a:solidFill>
                  <a:srgbClr val="333333"/>
                </a:solidFill>
              </a:rPr>
              <a:t>primjenom u praksi</a:t>
            </a:r>
            <a:r>
              <a:rPr lang="en-US" altLang="de-DE" sz="2400" dirty="0">
                <a:solidFill>
                  <a:srgbClr val="333333"/>
                </a:solidFill>
              </a:rPr>
              <a:t>; </a:t>
            </a:r>
            <a:r>
              <a:rPr lang="hr-HR" altLang="de-DE" sz="2400" dirty="0">
                <a:solidFill>
                  <a:srgbClr val="004992"/>
                </a:solidFill>
              </a:rPr>
              <a:t>SHVATITI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sa abstraktnim stvarima</a:t>
            </a:r>
            <a:r>
              <a:rPr lang="en-US" altLang="de-DE" sz="2400" dirty="0">
                <a:solidFill>
                  <a:srgbClr val="333333"/>
                </a:solidFill>
              </a:rPr>
              <a:t>: </a:t>
            </a:r>
            <a:r>
              <a:rPr lang="hr-HR" altLang="de-DE" sz="2400" dirty="0">
                <a:solidFill>
                  <a:srgbClr val="333333"/>
                </a:solidFill>
              </a:rPr>
              <a:t>pokušajte da mislite na primjere ili proste mnemoničke skraćenice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004992"/>
                </a:solidFill>
              </a:rPr>
              <a:t>E=mc</a:t>
            </a:r>
            <a:r>
              <a:rPr lang="de-DE" altLang="de-DE" sz="2400" dirty="0">
                <a:solidFill>
                  <a:srgbClr val="004992"/>
                </a:solidFill>
              </a:rPr>
              <a:t>² </a:t>
            </a:r>
            <a:r>
              <a:rPr lang="de-DE" altLang="de-DE" sz="2400" dirty="0">
                <a:solidFill>
                  <a:srgbClr val="333333"/>
                </a:solidFill>
              </a:rPr>
              <a:t>;</a:t>
            </a:r>
            <a:r>
              <a:rPr lang="de-DE" altLang="de-DE" sz="2400" dirty="0">
                <a:solidFill>
                  <a:srgbClr val="004992"/>
                </a:solidFill>
              </a:rPr>
              <a:t> </a:t>
            </a:r>
            <a:r>
              <a:rPr lang="hr-HR" altLang="de-DE" sz="2400" dirty="0">
                <a:solidFill>
                  <a:srgbClr val="004992"/>
                </a:solidFill>
              </a:rPr>
              <a:t>E</a:t>
            </a:r>
            <a:r>
              <a:rPr lang="hr-HR" altLang="de-DE" sz="2400" dirty="0">
                <a:solidFill>
                  <a:srgbClr val="333333"/>
                </a:solidFill>
              </a:rPr>
              <a:t>instein </a:t>
            </a:r>
            <a:r>
              <a:rPr lang="hr-HR" altLang="de-DE" sz="2400" dirty="0">
                <a:solidFill>
                  <a:srgbClr val="004992"/>
                </a:solidFill>
              </a:rPr>
              <a:t>m</a:t>
            </a:r>
            <a:r>
              <a:rPr lang="hr-HR" altLang="de-DE" sz="2400" dirty="0">
                <a:solidFill>
                  <a:srgbClr val="333333"/>
                </a:solidFill>
              </a:rPr>
              <a:t>iriše </a:t>
            </a:r>
            <a:r>
              <a:rPr lang="hr-HR" altLang="de-DE" sz="2400" dirty="0">
                <a:solidFill>
                  <a:srgbClr val="004992"/>
                </a:solidFill>
              </a:rPr>
              <a:t>c</a:t>
            </a:r>
            <a:r>
              <a:rPr lang="hr-HR" altLang="de-DE" sz="2400" dirty="0">
                <a:solidFill>
                  <a:srgbClr val="333333"/>
                </a:solidFill>
              </a:rPr>
              <a:t>vijeta </a:t>
            </a:r>
            <a:r>
              <a:rPr lang="hr-HR" altLang="de-DE" sz="2400" dirty="0">
                <a:solidFill>
                  <a:srgbClr val="004992"/>
                </a:solidFill>
              </a:rPr>
              <a:t>d</a:t>
            </a:r>
            <a:r>
              <a:rPr lang="hr-HR" altLang="de-DE" sz="2400" dirty="0">
                <a:solidFill>
                  <a:srgbClr val="333333"/>
                </a:solidFill>
              </a:rPr>
              <a:t>va</a:t>
            </a:r>
            <a:r>
              <a:rPr lang="hr-HR" altLang="de-DE" sz="2400">
                <a:solidFill>
                  <a:srgbClr val="333333"/>
                </a:solidFill>
              </a:rPr>
              <a:t>!</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9</a:t>
            </a:fld>
            <a:endParaRPr lang="de-DE" altLang="de-DE"/>
          </a:p>
        </p:txBody>
      </p:sp>
    </p:spTree>
    <p:extLst>
      <p:ext uri="{BB962C8B-B14F-4D97-AF65-F5344CB8AC3E}">
        <p14:creationId xmlns:p14="http://schemas.microsoft.com/office/powerpoint/2010/main" val="221403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bolje pamtiti stvari?</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hr-HR" altLang="de-DE" sz="2400" dirty="0">
                <a:solidFill>
                  <a:srgbClr val="333333"/>
                </a:solidFill>
              </a:rPr>
              <a:t>ponavljanjem</a:t>
            </a:r>
            <a:r>
              <a:rPr lang="en-US" altLang="de-DE" sz="2400" dirty="0">
                <a:solidFill>
                  <a:srgbClr val="333333"/>
                </a:solidFill>
              </a:rPr>
              <a:t> &amp; </a:t>
            </a:r>
            <a:r>
              <a:rPr lang="hr-HR" altLang="de-DE" sz="2400" dirty="0">
                <a:solidFill>
                  <a:srgbClr val="333333"/>
                </a:solidFill>
              </a:rPr>
              <a:t>primjenom u praksi</a:t>
            </a:r>
            <a:r>
              <a:rPr lang="en-US" altLang="de-DE" sz="2400" dirty="0">
                <a:solidFill>
                  <a:srgbClr val="333333"/>
                </a:solidFill>
              </a:rPr>
              <a:t>; </a:t>
            </a:r>
            <a:r>
              <a:rPr lang="hr-HR" altLang="de-DE" sz="2400" dirty="0">
                <a:solidFill>
                  <a:srgbClr val="004992"/>
                </a:solidFill>
              </a:rPr>
              <a:t>SHVATITI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sa abstraktnim stvarima</a:t>
            </a:r>
            <a:r>
              <a:rPr lang="en-US" altLang="de-DE" sz="2400" dirty="0">
                <a:solidFill>
                  <a:srgbClr val="333333"/>
                </a:solidFill>
              </a:rPr>
              <a:t>: </a:t>
            </a:r>
            <a:r>
              <a:rPr lang="hr-HR" altLang="de-DE" sz="2400" dirty="0">
                <a:solidFill>
                  <a:srgbClr val="333333"/>
                </a:solidFill>
              </a:rPr>
              <a:t>pokušajte da mislite na primjere ili proste mnemoničke skraćenice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004992"/>
                </a:solidFill>
              </a:rPr>
              <a:t>E=mc</a:t>
            </a:r>
            <a:r>
              <a:rPr lang="de-DE" altLang="de-DE" sz="2400" dirty="0">
                <a:solidFill>
                  <a:srgbClr val="004992"/>
                </a:solidFill>
              </a:rPr>
              <a:t>² </a:t>
            </a:r>
            <a:r>
              <a:rPr lang="de-DE" altLang="de-DE" sz="2400" dirty="0">
                <a:solidFill>
                  <a:srgbClr val="333333"/>
                </a:solidFill>
              </a:rPr>
              <a:t>;</a:t>
            </a:r>
            <a:r>
              <a:rPr lang="de-DE" altLang="de-DE" sz="2400" dirty="0">
                <a:solidFill>
                  <a:srgbClr val="004992"/>
                </a:solidFill>
              </a:rPr>
              <a:t> </a:t>
            </a:r>
            <a:r>
              <a:rPr lang="hr-HR" altLang="de-DE" sz="2400" dirty="0">
                <a:solidFill>
                  <a:srgbClr val="004992"/>
                </a:solidFill>
              </a:rPr>
              <a:t>E</a:t>
            </a:r>
            <a:r>
              <a:rPr lang="hr-HR" altLang="de-DE" sz="2400" dirty="0">
                <a:solidFill>
                  <a:srgbClr val="333333"/>
                </a:solidFill>
              </a:rPr>
              <a:t>instein </a:t>
            </a:r>
            <a:r>
              <a:rPr lang="hr-HR" altLang="de-DE" sz="2400" dirty="0">
                <a:solidFill>
                  <a:srgbClr val="004992"/>
                </a:solidFill>
              </a:rPr>
              <a:t>m</a:t>
            </a:r>
            <a:r>
              <a:rPr lang="hr-HR" altLang="de-DE" sz="2400" dirty="0">
                <a:solidFill>
                  <a:srgbClr val="333333"/>
                </a:solidFill>
              </a:rPr>
              <a:t>iriše </a:t>
            </a:r>
            <a:r>
              <a:rPr lang="hr-HR" altLang="de-DE" sz="2400" dirty="0">
                <a:solidFill>
                  <a:srgbClr val="004992"/>
                </a:solidFill>
              </a:rPr>
              <a:t>c</a:t>
            </a:r>
            <a:r>
              <a:rPr lang="hr-HR" altLang="de-DE" sz="2400" dirty="0">
                <a:solidFill>
                  <a:srgbClr val="333333"/>
                </a:solidFill>
              </a:rPr>
              <a:t>vijeta </a:t>
            </a:r>
            <a:r>
              <a:rPr lang="hr-HR" altLang="de-DE" sz="2400" dirty="0">
                <a:solidFill>
                  <a:srgbClr val="004992"/>
                </a:solidFill>
              </a:rPr>
              <a:t>d</a:t>
            </a:r>
            <a:r>
              <a:rPr lang="hr-HR" altLang="de-DE" sz="2400" dirty="0">
                <a:solidFill>
                  <a:srgbClr val="333333"/>
                </a:solidFill>
              </a:rPr>
              <a:t>va!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t>
            </a:r>
            <a:r>
              <a:rPr lang="en-US" altLang="de-DE" sz="2400" dirty="0" err="1">
                <a:solidFill>
                  <a:srgbClr val="333333"/>
                </a:solidFill>
              </a:rPr>
              <a:t>ombin</a:t>
            </a:r>
            <a:r>
              <a:rPr lang="hr-HR" altLang="de-DE" sz="2400" dirty="0">
                <a:solidFill>
                  <a:srgbClr val="333333"/>
                </a:solidFill>
              </a:rPr>
              <a:t>ujte informacije</a:t>
            </a:r>
            <a:r>
              <a:rPr lang="en-US" altLang="de-DE" sz="2400" dirty="0">
                <a:solidFill>
                  <a:srgbClr val="333333"/>
                </a:solidFill>
              </a:rPr>
              <a:t> </a:t>
            </a:r>
            <a:r>
              <a:rPr lang="hr-HR" altLang="de-DE" sz="2400" dirty="0">
                <a:solidFill>
                  <a:srgbClr val="333333"/>
                </a:solidFill>
              </a:rPr>
              <a:t>sa </a:t>
            </a:r>
            <a:r>
              <a:rPr lang="hr-HR" altLang="de-DE" sz="2400">
                <a:solidFill>
                  <a:srgbClr val="333333"/>
                </a:solidFill>
              </a:rPr>
              <a:t>postojećim znanjem</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10</a:t>
            </a:fld>
            <a:endParaRPr lang="de-DE" altLang="de-DE"/>
          </a:p>
        </p:txBody>
      </p:sp>
    </p:spTree>
    <p:extLst>
      <p:ext uri="{BB962C8B-B14F-4D97-AF65-F5344CB8AC3E}">
        <p14:creationId xmlns:p14="http://schemas.microsoft.com/office/powerpoint/2010/main" val="3742983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bolje pamtiti stvari?</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hr-HR" altLang="de-DE" sz="2400" dirty="0">
                <a:solidFill>
                  <a:srgbClr val="333333"/>
                </a:solidFill>
              </a:rPr>
              <a:t>ponavljanjem</a:t>
            </a:r>
            <a:r>
              <a:rPr lang="en-US" altLang="de-DE" sz="2400" dirty="0">
                <a:solidFill>
                  <a:srgbClr val="333333"/>
                </a:solidFill>
              </a:rPr>
              <a:t> &amp; </a:t>
            </a:r>
            <a:r>
              <a:rPr lang="hr-HR" altLang="de-DE" sz="2400" dirty="0">
                <a:solidFill>
                  <a:srgbClr val="333333"/>
                </a:solidFill>
              </a:rPr>
              <a:t>primjenom u praksi</a:t>
            </a:r>
            <a:r>
              <a:rPr lang="en-US" altLang="de-DE" sz="2400" dirty="0">
                <a:solidFill>
                  <a:srgbClr val="333333"/>
                </a:solidFill>
              </a:rPr>
              <a:t>; </a:t>
            </a:r>
            <a:r>
              <a:rPr lang="hr-HR" altLang="de-DE" sz="2400" dirty="0">
                <a:solidFill>
                  <a:srgbClr val="004992"/>
                </a:solidFill>
              </a:rPr>
              <a:t>SHVATITI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sa abstraktnim stvarima</a:t>
            </a:r>
            <a:r>
              <a:rPr lang="en-US" altLang="de-DE" sz="2400" dirty="0">
                <a:solidFill>
                  <a:srgbClr val="333333"/>
                </a:solidFill>
              </a:rPr>
              <a:t>: </a:t>
            </a:r>
            <a:r>
              <a:rPr lang="hr-HR" altLang="de-DE" sz="2400" dirty="0">
                <a:solidFill>
                  <a:srgbClr val="333333"/>
                </a:solidFill>
              </a:rPr>
              <a:t>pokušajte da mislite na primjere ili proste mnemoničke skraćenice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004992"/>
                </a:solidFill>
              </a:rPr>
              <a:t>E=mc</a:t>
            </a:r>
            <a:r>
              <a:rPr lang="de-DE" altLang="de-DE" sz="2400" dirty="0">
                <a:solidFill>
                  <a:srgbClr val="004992"/>
                </a:solidFill>
              </a:rPr>
              <a:t>² </a:t>
            </a:r>
            <a:r>
              <a:rPr lang="de-DE" altLang="de-DE" sz="2400" dirty="0">
                <a:solidFill>
                  <a:srgbClr val="333333"/>
                </a:solidFill>
              </a:rPr>
              <a:t>;</a:t>
            </a:r>
            <a:r>
              <a:rPr lang="de-DE" altLang="de-DE" sz="2400" dirty="0">
                <a:solidFill>
                  <a:srgbClr val="004992"/>
                </a:solidFill>
              </a:rPr>
              <a:t> </a:t>
            </a:r>
            <a:r>
              <a:rPr lang="hr-HR" altLang="de-DE" sz="2400" dirty="0">
                <a:solidFill>
                  <a:srgbClr val="004992"/>
                </a:solidFill>
              </a:rPr>
              <a:t>E</a:t>
            </a:r>
            <a:r>
              <a:rPr lang="hr-HR" altLang="de-DE" sz="2400" dirty="0">
                <a:solidFill>
                  <a:srgbClr val="333333"/>
                </a:solidFill>
              </a:rPr>
              <a:t>instein </a:t>
            </a:r>
            <a:r>
              <a:rPr lang="hr-HR" altLang="de-DE" sz="2400" dirty="0">
                <a:solidFill>
                  <a:srgbClr val="004992"/>
                </a:solidFill>
              </a:rPr>
              <a:t>m</a:t>
            </a:r>
            <a:r>
              <a:rPr lang="hr-HR" altLang="de-DE" sz="2400" dirty="0">
                <a:solidFill>
                  <a:srgbClr val="333333"/>
                </a:solidFill>
              </a:rPr>
              <a:t>iriše </a:t>
            </a:r>
            <a:r>
              <a:rPr lang="hr-HR" altLang="de-DE" sz="2400" dirty="0">
                <a:solidFill>
                  <a:srgbClr val="004992"/>
                </a:solidFill>
              </a:rPr>
              <a:t>c</a:t>
            </a:r>
            <a:r>
              <a:rPr lang="hr-HR" altLang="de-DE" sz="2400" dirty="0">
                <a:solidFill>
                  <a:srgbClr val="333333"/>
                </a:solidFill>
              </a:rPr>
              <a:t>vijeta </a:t>
            </a:r>
            <a:r>
              <a:rPr lang="hr-HR" altLang="de-DE" sz="2400" dirty="0">
                <a:solidFill>
                  <a:srgbClr val="004992"/>
                </a:solidFill>
              </a:rPr>
              <a:t>d</a:t>
            </a:r>
            <a:r>
              <a:rPr lang="hr-HR" altLang="de-DE" sz="2400" dirty="0">
                <a:solidFill>
                  <a:srgbClr val="333333"/>
                </a:solidFill>
              </a:rPr>
              <a:t>va!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t>
            </a:r>
            <a:r>
              <a:rPr lang="en-US" altLang="de-DE" sz="2400" dirty="0" err="1">
                <a:solidFill>
                  <a:srgbClr val="333333"/>
                </a:solidFill>
              </a:rPr>
              <a:t>ombin</a:t>
            </a:r>
            <a:r>
              <a:rPr lang="hr-HR" altLang="de-DE" sz="2400" dirty="0">
                <a:solidFill>
                  <a:srgbClr val="333333"/>
                </a:solidFill>
              </a:rPr>
              <a:t>ujte informacije</a:t>
            </a:r>
            <a:r>
              <a:rPr lang="en-US" altLang="de-DE" sz="2400" dirty="0">
                <a:solidFill>
                  <a:srgbClr val="333333"/>
                </a:solidFill>
              </a:rPr>
              <a:t> </a:t>
            </a:r>
            <a:r>
              <a:rPr lang="hr-HR" altLang="de-DE" sz="2400" dirty="0">
                <a:solidFill>
                  <a:srgbClr val="333333"/>
                </a:solidFill>
              </a:rPr>
              <a:t>sa postojećim znanjem</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izbjegavajte </a:t>
            </a:r>
            <a:r>
              <a:rPr lang="hr-HR" altLang="de-DE" sz="2400">
                <a:solidFill>
                  <a:srgbClr val="333333"/>
                </a:solidFill>
              </a:rPr>
              <a:t>dugotrajno učenje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11</a:t>
            </a:fld>
            <a:endParaRPr lang="de-DE" altLang="de-DE"/>
          </a:p>
        </p:txBody>
      </p:sp>
    </p:spTree>
    <p:extLst>
      <p:ext uri="{BB962C8B-B14F-4D97-AF65-F5344CB8AC3E}">
        <p14:creationId xmlns:p14="http://schemas.microsoft.com/office/powerpoint/2010/main" val="2455475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bolje pamtiti stvari?</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hr-HR" altLang="de-DE" sz="2400" dirty="0">
                <a:solidFill>
                  <a:srgbClr val="333333"/>
                </a:solidFill>
              </a:rPr>
              <a:t>ponavljanjem</a:t>
            </a:r>
            <a:r>
              <a:rPr lang="en-US" altLang="de-DE" sz="2400" dirty="0">
                <a:solidFill>
                  <a:srgbClr val="333333"/>
                </a:solidFill>
              </a:rPr>
              <a:t> &amp; </a:t>
            </a:r>
            <a:r>
              <a:rPr lang="hr-HR" altLang="de-DE" sz="2400" dirty="0">
                <a:solidFill>
                  <a:srgbClr val="333333"/>
                </a:solidFill>
              </a:rPr>
              <a:t>primjenom u praksi</a:t>
            </a:r>
            <a:r>
              <a:rPr lang="en-US" altLang="de-DE" sz="2400" dirty="0">
                <a:solidFill>
                  <a:srgbClr val="333333"/>
                </a:solidFill>
              </a:rPr>
              <a:t>; </a:t>
            </a:r>
            <a:r>
              <a:rPr lang="hr-HR" altLang="de-DE" sz="2400" dirty="0">
                <a:solidFill>
                  <a:srgbClr val="004992"/>
                </a:solidFill>
              </a:rPr>
              <a:t>SHVATITI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sa abstraktnim stvarima</a:t>
            </a:r>
            <a:r>
              <a:rPr lang="en-US" altLang="de-DE" sz="2400" dirty="0">
                <a:solidFill>
                  <a:srgbClr val="333333"/>
                </a:solidFill>
              </a:rPr>
              <a:t>: </a:t>
            </a:r>
            <a:r>
              <a:rPr lang="hr-HR" altLang="de-DE" sz="2400" dirty="0">
                <a:solidFill>
                  <a:srgbClr val="333333"/>
                </a:solidFill>
              </a:rPr>
              <a:t>pokušajte da mislite na primjere ili proste mnemoničke skraćenice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004992"/>
                </a:solidFill>
              </a:rPr>
              <a:t>E=mc</a:t>
            </a:r>
            <a:r>
              <a:rPr lang="de-DE" altLang="de-DE" sz="2400" dirty="0">
                <a:solidFill>
                  <a:srgbClr val="004992"/>
                </a:solidFill>
              </a:rPr>
              <a:t>² </a:t>
            </a:r>
            <a:r>
              <a:rPr lang="de-DE" altLang="de-DE" sz="2400" dirty="0">
                <a:solidFill>
                  <a:srgbClr val="333333"/>
                </a:solidFill>
              </a:rPr>
              <a:t>;</a:t>
            </a:r>
            <a:r>
              <a:rPr lang="de-DE" altLang="de-DE" sz="2400" dirty="0">
                <a:solidFill>
                  <a:srgbClr val="004992"/>
                </a:solidFill>
              </a:rPr>
              <a:t> </a:t>
            </a:r>
            <a:r>
              <a:rPr lang="hr-HR" altLang="de-DE" sz="2400" dirty="0">
                <a:solidFill>
                  <a:srgbClr val="004992"/>
                </a:solidFill>
              </a:rPr>
              <a:t>E</a:t>
            </a:r>
            <a:r>
              <a:rPr lang="hr-HR" altLang="de-DE" sz="2400" dirty="0">
                <a:solidFill>
                  <a:srgbClr val="333333"/>
                </a:solidFill>
              </a:rPr>
              <a:t>instein </a:t>
            </a:r>
            <a:r>
              <a:rPr lang="hr-HR" altLang="de-DE" sz="2400" dirty="0">
                <a:solidFill>
                  <a:srgbClr val="004992"/>
                </a:solidFill>
              </a:rPr>
              <a:t>m</a:t>
            </a:r>
            <a:r>
              <a:rPr lang="hr-HR" altLang="de-DE" sz="2400" dirty="0">
                <a:solidFill>
                  <a:srgbClr val="333333"/>
                </a:solidFill>
              </a:rPr>
              <a:t>iriše </a:t>
            </a:r>
            <a:r>
              <a:rPr lang="hr-HR" altLang="de-DE" sz="2400" dirty="0">
                <a:solidFill>
                  <a:srgbClr val="004992"/>
                </a:solidFill>
              </a:rPr>
              <a:t>c</a:t>
            </a:r>
            <a:r>
              <a:rPr lang="hr-HR" altLang="de-DE" sz="2400" dirty="0">
                <a:solidFill>
                  <a:srgbClr val="333333"/>
                </a:solidFill>
              </a:rPr>
              <a:t>vijeta </a:t>
            </a:r>
            <a:r>
              <a:rPr lang="hr-HR" altLang="de-DE" sz="2400" dirty="0">
                <a:solidFill>
                  <a:srgbClr val="004992"/>
                </a:solidFill>
              </a:rPr>
              <a:t>d</a:t>
            </a:r>
            <a:r>
              <a:rPr lang="hr-HR" altLang="de-DE" sz="2400" dirty="0">
                <a:solidFill>
                  <a:srgbClr val="333333"/>
                </a:solidFill>
              </a:rPr>
              <a:t>va!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t>
            </a:r>
            <a:r>
              <a:rPr lang="en-US" altLang="de-DE" sz="2400" dirty="0" err="1">
                <a:solidFill>
                  <a:srgbClr val="333333"/>
                </a:solidFill>
              </a:rPr>
              <a:t>ombin</a:t>
            </a:r>
            <a:r>
              <a:rPr lang="hr-HR" altLang="de-DE" sz="2400" dirty="0">
                <a:solidFill>
                  <a:srgbClr val="333333"/>
                </a:solidFill>
              </a:rPr>
              <a:t>ujte informacije</a:t>
            </a:r>
            <a:r>
              <a:rPr lang="en-US" altLang="de-DE" sz="2400" dirty="0">
                <a:solidFill>
                  <a:srgbClr val="333333"/>
                </a:solidFill>
              </a:rPr>
              <a:t> </a:t>
            </a:r>
            <a:r>
              <a:rPr lang="hr-HR" altLang="de-DE" sz="2400" dirty="0">
                <a:solidFill>
                  <a:srgbClr val="333333"/>
                </a:solidFill>
              </a:rPr>
              <a:t>sa postojećim znanjem</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izbjegavajte dugotrajno učenje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pijte</a:t>
            </a:r>
            <a:r>
              <a:rPr lang="en-US" altLang="de-DE" sz="2400" dirty="0">
                <a:solidFill>
                  <a:srgbClr val="333333"/>
                </a:solidFill>
              </a:rPr>
              <a:t> n</a:t>
            </a:r>
            <a:r>
              <a:rPr lang="hr-HR" altLang="de-DE" sz="2400" dirty="0">
                <a:solidFill>
                  <a:srgbClr val="333333"/>
                </a:solidFill>
              </a:rPr>
              <a:t>i malo</a:t>
            </a:r>
            <a:r>
              <a:rPr lang="en-US" altLang="de-DE" sz="2400" dirty="0">
                <a:solidFill>
                  <a:srgbClr val="333333"/>
                </a:solidFill>
              </a:rPr>
              <a:t>/</a:t>
            </a:r>
            <a:r>
              <a:rPr lang="hr-HR" altLang="de-DE" sz="2400">
                <a:solidFill>
                  <a:srgbClr val="333333"/>
                </a:solidFill>
              </a:rPr>
              <a:t>malo alkohola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12</a:t>
            </a:fld>
            <a:endParaRPr lang="de-DE" altLang="de-DE"/>
          </a:p>
        </p:txBody>
      </p:sp>
    </p:spTree>
    <p:extLst>
      <p:ext uri="{BB962C8B-B14F-4D97-AF65-F5344CB8AC3E}">
        <p14:creationId xmlns:p14="http://schemas.microsoft.com/office/powerpoint/2010/main" val="332687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bolje pamtiti stvari?</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hr-HR" altLang="de-DE" sz="2400" dirty="0">
                <a:solidFill>
                  <a:srgbClr val="333333"/>
                </a:solidFill>
              </a:rPr>
              <a:t>ponavljanjem</a:t>
            </a:r>
            <a:r>
              <a:rPr lang="en-US" altLang="de-DE" sz="2400" dirty="0">
                <a:solidFill>
                  <a:srgbClr val="333333"/>
                </a:solidFill>
              </a:rPr>
              <a:t> &amp; </a:t>
            </a:r>
            <a:r>
              <a:rPr lang="hr-HR" altLang="de-DE" sz="2400" dirty="0">
                <a:solidFill>
                  <a:srgbClr val="333333"/>
                </a:solidFill>
              </a:rPr>
              <a:t>primjenom u praksi</a:t>
            </a:r>
            <a:r>
              <a:rPr lang="en-US" altLang="de-DE" sz="2400" dirty="0">
                <a:solidFill>
                  <a:srgbClr val="333333"/>
                </a:solidFill>
              </a:rPr>
              <a:t>; </a:t>
            </a:r>
            <a:r>
              <a:rPr lang="hr-HR" altLang="de-DE" sz="2400" dirty="0">
                <a:solidFill>
                  <a:srgbClr val="004992"/>
                </a:solidFill>
              </a:rPr>
              <a:t>SHVATITI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sa abstraktnim stvarima</a:t>
            </a:r>
            <a:r>
              <a:rPr lang="en-US" altLang="de-DE" sz="2400" dirty="0">
                <a:solidFill>
                  <a:srgbClr val="333333"/>
                </a:solidFill>
              </a:rPr>
              <a:t>: </a:t>
            </a:r>
            <a:r>
              <a:rPr lang="hr-HR" altLang="de-DE" sz="2400" dirty="0">
                <a:solidFill>
                  <a:srgbClr val="333333"/>
                </a:solidFill>
              </a:rPr>
              <a:t>pokušajte da mislite na primjere ili proste mnemoničke skraćenice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004992"/>
                </a:solidFill>
              </a:rPr>
              <a:t>E=mc</a:t>
            </a:r>
            <a:r>
              <a:rPr lang="de-DE" altLang="de-DE" sz="2400" dirty="0">
                <a:solidFill>
                  <a:srgbClr val="004992"/>
                </a:solidFill>
              </a:rPr>
              <a:t>² </a:t>
            </a:r>
            <a:r>
              <a:rPr lang="de-DE" altLang="de-DE" sz="2400" dirty="0">
                <a:solidFill>
                  <a:srgbClr val="333333"/>
                </a:solidFill>
              </a:rPr>
              <a:t>;</a:t>
            </a:r>
            <a:r>
              <a:rPr lang="de-DE" altLang="de-DE" sz="2400" dirty="0">
                <a:solidFill>
                  <a:srgbClr val="004992"/>
                </a:solidFill>
              </a:rPr>
              <a:t> </a:t>
            </a:r>
            <a:r>
              <a:rPr lang="hr-HR" altLang="de-DE" sz="2400" dirty="0">
                <a:solidFill>
                  <a:srgbClr val="004992"/>
                </a:solidFill>
              </a:rPr>
              <a:t>E</a:t>
            </a:r>
            <a:r>
              <a:rPr lang="hr-HR" altLang="de-DE" sz="2400" dirty="0">
                <a:solidFill>
                  <a:srgbClr val="333333"/>
                </a:solidFill>
              </a:rPr>
              <a:t>instein </a:t>
            </a:r>
            <a:r>
              <a:rPr lang="hr-HR" altLang="de-DE" sz="2400" dirty="0">
                <a:solidFill>
                  <a:srgbClr val="004992"/>
                </a:solidFill>
              </a:rPr>
              <a:t>m</a:t>
            </a:r>
            <a:r>
              <a:rPr lang="hr-HR" altLang="de-DE" sz="2400" dirty="0">
                <a:solidFill>
                  <a:srgbClr val="333333"/>
                </a:solidFill>
              </a:rPr>
              <a:t>iriše </a:t>
            </a:r>
            <a:r>
              <a:rPr lang="hr-HR" altLang="de-DE" sz="2400" dirty="0">
                <a:solidFill>
                  <a:srgbClr val="004992"/>
                </a:solidFill>
              </a:rPr>
              <a:t>c</a:t>
            </a:r>
            <a:r>
              <a:rPr lang="hr-HR" altLang="de-DE" sz="2400" dirty="0">
                <a:solidFill>
                  <a:srgbClr val="333333"/>
                </a:solidFill>
              </a:rPr>
              <a:t>vijeta </a:t>
            </a:r>
            <a:r>
              <a:rPr lang="hr-HR" altLang="de-DE" sz="2400" dirty="0">
                <a:solidFill>
                  <a:srgbClr val="004992"/>
                </a:solidFill>
              </a:rPr>
              <a:t>d</a:t>
            </a:r>
            <a:r>
              <a:rPr lang="hr-HR" altLang="de-DE" sz="2400" dirty="0">
                <a:solidFill>
                  <a:srgbClr val="333333"/>
                </a:solidFill>
              </a:rPr>
              <a:t>va!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t>
            </a:r>
            <a:r>
              <a:rPr lang="en-US" altLang="de-DE" sz="2400" dirty="0" err="1">
                <a:solidFill>
                  <a:srgbClr val="333333"/>
                </a:solidFill>
              </a:rPr>
              <a:t>ombin</a:t>
            </a:r>
            <a:r>
              <a:rPr lang="hr-HR" altLang="de-DE" sz="2400" dirty="0">
                <a:solidFill>
                  <a:srgbClr val="333333"/>
                </a:solidFill>
              </a:rPr>
              <a:t>ujte informacije</a:t>
            </a:r>
            <a:r>
              <a:rPr lang="en-US" altLang="de-DE" sz="2400" dirty="0">
                <a:solidFill>
                  <a:srgbClr val="333333"/>
                </a:solidFill>
              </a:rPr>
              <a:t> </a:t>
            </a:r>
            <a:r>
              <a:rPr lang="hr-HR" altLang="de-DE" sz="2400" dirty="0">
                <a:solidFill>
                  <a:srgbClr val="333333"/>
                </a:solidFill>
              </a:rPr>
              <a:t>sa postojećim znanjem</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izbjegavajte dugotrajno učenje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pijte</a:t>
            </a:r>
            <a:r>
              <a:rPr lang="en-US" altLang="de-DE" sz="2400" dirty="0">
                <a:solidFill>
                  <a:srgbClr val="333333"/>
                </a:solidFill>
              </a:rPr>
              <a:t> n</a:t>
            </a:r>
            <a:r>
              <a:rPr lang="hr-HR" altLang="de-DE" sz="2400" dirty="0">
                <a:solidFill>
                  <a:srgbClr val="333333"/>
                </a:solidFill>
              </a:rPr>
              <a:t>i malo</a:t>
            </a:r>
            <a:r>
              <a:rPr lang="en-US" altLang="de-DE" sz="2400" dirty="0">
                <a:solidFill>
                  <a:srgbClr val="333333"/>
                </a:solidFill>
              </a:rPr>
              <a:t>/</a:t>
            </a:r>
            <a:r>
              <a:rPr lang="hr-HR" altLang="de-DE" sz="2400" dirty="0">
                <a:solidFill>
                  <a:srgbClr val="333333"/>
                </a:solidFill>
              </a:rPr>
              <a:t>malo alkohola</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idite u krevet nakon učenja</a:t>
            </a:r>
            <a:r>
              <a:rPr lang="en-US" altLang="de-DE" sz="2400" dirty="0">
                <a:solidFill>
                  <a:srgbClr val="333333"/>
                </a:solidFill>
              </a:rPr>
              <a:t> (</a:t>
            </a:r>
            <a:r>
              <a:rPr lang="hr-HR" altLang="de-DE" sz="2400" dirty="0">
                <a:solidFill>
                  <a:srgbClr val="333333"/>
                </a:solidFill>
              </a:rPr>
              <a:t>bez daljih </a:t>
            </a:r>
            <a:r>
              <a:rPr lang="hr-HR" altLang="de-DE" sz="2400">
                <a:solidFill>
                  <a:srgbClr val="333333"/>
                </a:solidFill>
              </a:rPr>
              <a:t>ometanja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13</a:t>
            </a:fld>
            <a:endParaRPr lang="de-DE" altLang="de-DE"/>
          </a:p>
        </p:txBody>
      </p:sp>
    </p:spTree>
    <p:extLst>
      <p:ext uri="{BB962C8B-B14F-4D97-AF65-F5344CB8AC3E}">
        <p14:creationId xmlns:p14="http://schemas.microsoft.com/office/powerpoint/2010/main" val="3170083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bolje pamtiti stvari?</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hr-HR" altLang="de-DE" sz="2400" dirty="0">
                <a:solidFill>
                  <a:srgbClr val="333333"/>
                </a:solidFill>
              </a:rPr>
              <a:t>ponavljanjem</a:t>
            </a:r>
            <a:r>
              <a:rPr lang="en-US" altLang="de-DE" sz="2400" dirty="0">
                <a:solidFill>
                  <a:srgbClr val="333333"/>
                </a:solidFill>
              </a:rPr>
              <a:t> &amp; </a:t>
            </a:r>
            <a:r>
              <a:rPr lang="hr-HR" altLang="de-DE" sz="2400" dirty="0">
                <a:solidFill>
                  <a:srgbClr val="333333"/>
                </a:solidFill>
              </a:rPr>
              <a:t>primjenom u praksi</a:t>
            </a:r>
            <a:r>
              <a:rPr lang="en-US" altLang="de-DE" sz="2400" dirty="0">
                <a:solidFill>
                  <a:srgbClr val="333333"/>
                </a:solidFill>
              </a:rPr>
              <a:t>; </a:t>
            </a:r>
            <a:r>
              <a:rPr lang="hr-HR" altLang="de-DE" sz="2400" dirty="0">
                <a:solidFill>
                  <a:srgbClr val="004992"/>
                </a:solidFill>
              </a:rPr>
              <a:t>SHVATITI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sa abstraktnim stvarima</a:t>
            </a:r>
            <a:r>
              <a:rPr lang="en-US" altLang="de-DE" sz="2400" dirty="0">
                <a:solidFill>
                  <a:srgbClr val="333333"/>
                </a:solidFill>
              </a:rPr>
              <a:t>: </a:t>
            </a:r>
            <a:r>
              <a:rPr lang="hr-HR" altLang="de-DE" sz="2400" dirty="0">
                <a:solidFill>
                  <a:srgbClr val="333333"/>
                </a:solidFill>
              </a:rPr>
              <a:t>pokušajte da mislite na primjere ili proste mnemoničke skraćenice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004992"/>
                </a:solidFill>
              </a:rPr>
              <a:t>E=mc</a:t>
            </a:r>
            <a:r>
              <a:rPr lang="de-DE" altLang="de-DE" sz="2400" dirty="0">
                <a:solidFill>
                  <a:srgbClr val="004992"/>
                </a:solidFill>
              </a:rPr>
              <a:t>² </a:t>
            </a:r>
            <a:r>
              <a:rPr lang="de-DE" altLang="de-DE" sz="2400" dirty="0">
                <a:solidFill>
                  <a:srgbClr val="333333"/>
                </a:solidFill>
              </a:rPr>
              <a:t>;</a:t>
            </a:r>
            <a:r>
              <a:rPr lang="de-DE" altLang="de-DE" sz="2400" dirty="0">
                <a:solidFill>
                  <a:srgbClr val="004992"/>
                </a:solidFill>
              </a:rPr>
              <a:t> </a:t>
            </a:r>
            <a:r>
              <a:rPr lang="hr-HR" altLang="de-DE" sz="2400" dirty="0">
                <a:solidFill>
                  <a:srgbClr val="004992"/>
                </a:solidFill>
              </a:rPr>
              <a:t>E</a:t>
            </a:r>
            <a:r>
              <a:rPr lang="hr-HR" altLang="de-DE" sz="2400" dirty="0">
                <a:solidFill>
                  <a:srgbClr val="333333"/>
                </a:solidFill>
              </a:rPr>
              <a:t>instein </a:t>
            </a:r>
            <a:r>
              <a:rPr lang="hr-HR" altLang="de-DE" sz="2400" dirty="0">
                <a:solidFill>
                  <a:srgbClr val="004992"/>
                </a:solidFill>
              </a:rPr>
              <a:t>m</a:t>
            </a:r>
            <a:r>
              <a:rPr lang="hr-HR" altLang="de-DE" sz="2400" dirty="0">
                <a:solidFill>
                  <a:srgbClr val="333333"/>
                </a:solidFill>
              </a:rPr>
              <a:t>iriše </a:t>
            </a:r>
            <a:r>
              <a:rPr lang="hr-HR" altLang="de-DE" sz="2400" dirty="0">
                <a:solidFill>
                  <a:srgbClr val="004992"/>
                </a:solidFill>
              </a:rPr>
              <a:t>c</a:t>
            </a:r>
            <a:r>
              <a:rPr lang="hr-HR" altLang="de-DE" sz="2400" dirty="0">
                <a:solidFill>
                  <a:srgbClr val="333333"/>
                </a:solidFill>
              </a:rPr>
              <a:t>vijeta </a:t>
            </a:r>
            <a:r>
              <a:rPr lang="hr-HR" altLang="de-DE" sz="2400" dirty="0">
                <a:solidFill>
                  <a:srgbClr val="004992"/>
                </a:solidFill>
              </a:rPr>
              <a:t>d</a:t>
            </a:r>
            <a:r>
              <a:rPr lang="hr-HR" altLang="de-DE" sz="2400" dirty="0">
                <a:solidFill>
                  <a:srgbClr val="333333"/>
                </a:solidFill>
              </a:rPr>
              <a:t>va!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t>
            </a:r>
            <a:r>
              <a:rPr lang="en-US" altLang="de-DE" sz="2400" dirty="0" err="1">
                <a:solidFill>
                  <a:srgbClr val="333333"/>
                </a:solidFill>
              </a:rPr>
              <a:t>ombin</a:t>
            </a:r>
            <a:r>
              <a:rPr lang="hr-HR" altLang="de-DE" sz="2400" dirty="0">
                <a:solidFill>
                  <a:srgbClr val="333333"/>
                </a:solidFill>
              </a:rPr>
              <a:t>ujte informacije</a:t>
            </a:r>
            <a:r>
              <a:rPr lang="en-US" altLang="de-DE" sz="2400" dirty="0">
                <a:solidFill>
                  <a:srgbClr val="333333"/>
                </a:solidFill>
              </a:rPr>
              <a:t> </a:t>
            </a:r>
            <a:r>
              <a:rPr lang="hr-HR" altLang="de-DE" sz="2400" dirty="0">
                <a:solidFill>
                  <a:srgbClr val="333333"/>
                </a:solidFill>
              </a:rPr>
              <a:t>sa postojećim znanjem</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izbjegavajte dugotrajno učenje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pijte</a:t>
            </a:r>
            <a:r>
              <a:rPr lang="en-US" altLang="de-DE" sz="2400" dirty="0">
                <a:solidFill>
                  <a:srgbClr val="333333"/>
                </a:solidFill>
              </a:rPr>
              <a:t> n</a:t>
            </a:r>
            <a:r>
              <a:rPr lang="hr-HR" altLang="de-DE" sz="2400" dirty="0">
                <a:solidFill>
                  <a:srgbClr val="333333"/>
                </a:solidFill>
              </a:rPr>
              <a:t>i malo</a:t>
            </a:r>
            <a:r>
              <a:rPr lang="en-US" altLang="de-DE" sz="2400" dirty="0">
                <a:solidFill>
                  <a:srgbClr val="333333"/>
                </a:solidFill>
              </a:rPr>
              <a:t>/</a:t>
            </a:r>
            <a:r>
              <a:rPr lang="hr-HR" altLang="de-DE" sz="2400" dirty="0">
                <a:solidFill>
                  <a:srgbClr val="333333"/>
                </a:solidFill>
              </a:rPr>
              <a:t>malo alkohola</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idite u krevet nakon učenja</a:t>
            </a:r>
            <a:r>
              <a:rPr lang="en-US" altLang="de-DE" sz="2400" dirty="0">
                <a:solidFill>
                  <a:srgbClr val="333333"/>
                </a:solidFill>
              </a:rPr>
              <a:t> (</a:t>
            </a:r>
            <a:r>
              <a:rPr lang="hr-HR" altLang="de-DE" sz="2400" dirty="0">
                <a:solidFill>
                  <a:srgbClr val="333333"/>
                </a:solidFill>
              </a:rPr>
              <a:t>bez daljih ometanja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uključite što više čula dok učite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a:t>
            </a:r>
            <a:r>
              <a:rPr lang="de-DE" altLang="de-DE" sz="2400" dirty="0">
                <a:solidFill>
                  <a:srgbClr val="333333"/>
                </a:solidFill>
              </a:rPr>
              <a:t> </a:t>
            </a:r>
            <a:r>
              <a:rPr lang="hr-HR" altLang="de-DE" sz="2400" dirty="0">
                <a:solidFill>
                  <a:srgbClr val="333333"/>
                </a:solidFill>
              </a:rPr>
              <a:t>slušanje</a:t>
            </a:r>
            <a:r>
              <a:rPr lang="en-US" altLang="de-DE" sz="2400" dirty="0">
                <a:solidFill>
                  <a:srgbClr val="333333"/>
                </a:solidFill>
              </a:rPr>
              <a:t>, </a:t>
            </a:r>
            <a:r>
              <a:rPr lang="hr-HR" altLang="de-DE" sz="2400" dirty="0">
                <a:solidFill>
                  <a:srgbClr val="333333"/>
                </a:solidFill>
              </a:rPr>
              <a:t>gledanje</a:t>
            </a:r>
            <a:r>
              <a:rPr lang="en-US" altLang="de-DE" sz="2400" dirty="0">
                <a:solidFill>
                  <a:srgbClr val="333333"/>
                </a:solidFill>
              </a:rPr>
              <a:t>, </a:t>
            </a:r>
            <a:r>
              <a:rPr lang="hr-HR" altLang="de-DE" sz="2400" dirty="0">
                <a:solidFill>
                  <a:srgbClr val="333333"/>
                </a:solidFill>
              </a:rPr>
              <a:t>pisanje stvari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14</a:t>
            </a:fld>
            <a:endParaRPr lang="de-DE" altLang="de-DE"/>
          </a:p>
        </p:txBody>
      </p:sp>
    </p:spTree>
    <p:extLst>
      <p:ext uri="{BB962C8B-B14F-4D97-AF65-F5344CB8AC3E}">
        <p14:creationId xmlns:p14="http://schemas.microsoft.com/office/powerpoint/2010/main" val="2246093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hr-HR" altLang="de-DE" sz="2400">
                <a:solidFill>
                  <a:srgbClr val="004992"/>
                </a:solidFill>
              </a:rPr>
              <a:t>Što je više čula uključeno tokom učenja</a:t>
            </a:r>
            <a:r>
              <a:rPr lang="de-DE" altLang="de-DE" sz="2400" dirty="0">
                <a:solidFill>
                  <a:srgbClr val="004992"/>
                </a:solidFill>
              </a:rPr>
              <a:t>, </a:t>
            </a:r>
            <a:r>
              <a:rPr lang="hr-HR" altLang="de-DE" sz="2400" dirty="0">
                <a:solidFill>
                  <a:srgbClr val="004992"/>
                </a:solidFill>
              </a:rPr>
              <a:t>bolje je pamćenje</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bolje pamtiti stvari?</a:t>
            </a: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primjenom</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18872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diskutovanjem</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18872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disckutovanjem</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gledanjem</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Memorija sjećanja u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Da li mi svi isto uočavamo i sjećamo se istog?</a:t>
            </a:r>
            <a:endParaRPr lang="en-US" sz="3600" dirty="0">
              <a:solidFill>
                <a:srgbClr val="004992"/>
              </a:solidFill>
              <a:latin typeface="+mn-lt"/>
              <a:ea typeface="+mn-ea"/>
              <a:cs typeface="+mn-cs"/>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Primjer</a:t>
            </a:r>
            <a:r>
              <a:rPr lang="en-US" sz="2400" dirty="0">
                <a:solidFill>
                  <a:srgbClr val="333333"/>
                </a:solidFill>
              </a:rPr>
              <a:t>: Tri </a:t>
            </a:r>
            <a:r>
              <a:rPr lang="en-US" sz="2400" dirty="0" err="1">
                <a:solidFill>
                  <a:srgbClr val="333333"/>
                </a:solidFill>
              </a:rPr>
              <a:t>različita</a:t>
            </a:r>
            <a:r>
              <a:rPr lang="en-US" sz="2400" dirty="0">
                <a:solidFill>
                  <a:srgbClr val="333333"/>
                </a:solidFill>
              </a:rPr>
              <a:t> </a:t>
            </a:r>
            <a:r>
              <a:rPr lang="en-US" sz="2400" dirty="0" err="1">
                <a:solidFill>
                  <a:srgbClr val="333333"/>
                </a:solidFill>
              </a:rPr>
              <a:t>umjetnika</a:t>
            </a:r>
            <a:r>
              <a:rPr lang="en-US" sz="2400" dirty="0">
                <a:solidFill>
                  <a:srgbClr val="333333"/>
                </a:solidFill>
              </a:rPr>
              <a:t> </a:t>
            </a:r>
            <a:r>
              <a:rPr lang="en-US" sz="2400" dirty="0" err="1">
                <a:solidFill>
                  <a:srgbClr val="333333"/>
                </a:solidFill>
              </a:rPr>
              <a:t>slikaju</a:t>
            </a:r>
            <a:r>
              <a:rPr lang="en-US" sz="2400" dirty="0">
                <a:solidFill>
                  <a:srgbClr val="333333"/>
                </a:solidFill>
              </a:rPr>
              <a:t> </a:t>
            </a:r>
            <a:r>
              <a:rPr lang="en-US" sz="2400" dirty="0" err="1">
                <a:solidFill>
                  <a:srgbClr val="333333"/>
                </a:solidFill>
              </a:rPr>
              <a:t>isti</a:t>
            </a:r>
            <a:r>
              <a:rPr lang="en-US" sz="2400" dirty="0">
                <a:solidFill>
                  <a:srgbClr val="333333"/>
                </a:solidFill>
              </a:rPr>
              <a:t> </a:t>
            </a:r>
            <a:r>
              <a:rPr lang="en-US" sz="2400" dirty="0" err="1">
                <a:solidFill>
                  <a:srgbClr val="333333"/>
                </a:solidFill>
              </a:rPr>
              <a:t>španski</a:t>
            </a:r>
            <a:r>
              <a:rPr lang="en-US" sz="2400" dirty="0">
                <a:solidFill>
                  <a:srgbClr val="333333"/>
                </a:solidFill>
              </a:rPr>
              <a:t> </a:t>
            </a:r>
            <a:r>
              <a:rPr lang="en-US" sz="2400" dirty="0" err="1">
                <a:solidFill>
                  <a:srgbClr val="333333"/>
                </a:solidFill>
              </a:rPr>
              <a:t>pejzaž</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31AAF25B-6866-4CFB-8CB9-E90419291091}"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Molimo</a:t>
            </a:r>
            <a:r>
              <a:rPr lang="en-US" sz="3600" dirty="0">
                <a:solidFill>
                  <a:srgbClr val="004992"/>
                </a:solidFill>
                <a:latin typeface="+mn-lt"/>
                <a:ea typeface="+mn-ea"/>
                <a:cs typeface="+mn-cs"/>
              </a:rPr>
              <a:t> Vas </a:t>
            </a:r>
            <a:r>
              <a:rPr lang="en-US" sz="3600" dirty="0" err="1">
                <a:solidFill>
                  <a:srgbClr val="004992"/>
                </a:solidFill>
                <a:latin typeface="+mn-lt"/>
                <a:ea typeface="+mn-ea"/>
                <a:cs typeface="+mn-cs"/>
              </a:rPr>
              <a:t>obratite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pažnju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različitosti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što</a:t>
            </a:r>
            <a:r>
              <a:rPr lang="en-US" sz="3600" dirty="0">
                <a:solidFill>
                  <a:srgbClr val="004992"/>
                </a:solidFill>
                <a:latin typeface="+mn-lt"/>
                <a:ea typeface="+mn-ea"/>
                <a:cs typeface="+mn-cs"/>
              </a:rPr>
              <a:t> se </a:t>
            </a:r>
            <a:r>
              <a:rPr lang="en-US" sz="3600" dirty="0" err="1">
                <a:solidFill>
                  <a:srgbClr val="004992"/>
                </a:solidFill>
                <a:latin typeface="+mn-lt"/>
                <a:ea typeface="+mn-ea"/>
                <a:cs typeface="+mn-cs"/>
              </a:rPr>
              <a:t>tiče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boja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veličina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slikama</a:t>
            </a:r>
            <a:r>
              <a:rPr lang="en-US" sz="3600" dirty="0">
                <a:solidFill>
                  <a:srgbClr val="004992"/>
                </a:solidFill>
                <a:latin typeface="+mn-lt"/>
                <a:ea typeface="+mn-ea"/>
                <a:cs typeface="+mn-cs"/>
              </a:rPr>
              <a:t>. Ima li </a:t>
            </a:r>
            <a:r>
              <a:rPr lang="en-US" sz="3600" dirty="0" err="1">
                <a:solidFill>
                  <a:srgbClr val="004992"/>
                </a:solidFill>
                <a:latin typeface="+mn-lt"/>
                <a:ea typeface="+mn-ea"/>
                <a:cs typeface="+mn-cs"/>
              </a:rPr>
              <a:t>aspekata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umjetnici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različito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naslikali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izostavili</a:t>
            </a:r>
            <a:r>
              <a:rPr lang="en-US" sz="3600" dirty="0">
                <a:solidFill>
                  <a:srgbClr val="004992"/>
                </a:solidFill>
                <a:latin typeface="+mn-lt"/>
                <a:ea typeface="+mn-ea"/>
                <a:cs typeface="+mn-cs"/>
              </a:rPr>
              <a:t>?</a:t>
            </a: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780928"/>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80928"/>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780928"/>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524128"/>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524128"/>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524128"/>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31AAF25B-6866-4CFB-8CB9-E90419291091}"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Svaka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osoba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uočava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stvari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različito</a:t>
            </a:r>
            <a:r>
              <a:rPr lang="en-US" sz="3600" dirty="0">
                <a:solidFill>
                  <a:srgbClr val="004992"/>
                </a:solidFill>
                <a:latin typeface="+mn-lt"/>
                <a:ea typeface="+mn-ea"/>
                <a:cs typeface="+mn-cs"/>
              </a:rPr>
              <a:t>! Kao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tri </a:t>
            </a:r>
            <a:r>
              <a:rPr lang="en-US" sz="3600" dirty="0" err="1">
                <a:solidFill>
                  <a:srgbClr val="004992"/>
                </a:solidFill>
                <a:latin typeface="+mn-lt"/>
                <a:ea typeface="+mn-ea"/>
                <a:cs typeface="+mn-cs"/>
              </a:rPr>
              <a:t>slike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krajolik</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naslikan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različitih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gledišta</a:t>
            </a:r>
            <a:r>
              <a:rPr lang="en-US" sz="3600" dirty="0">
                <a:solidFill>
                  <a:srgbClr val="004992"/>
                </a:solidFill>
                <a:latin typeface="+mn-lt"/>
                <a:ea typeface="+mn-ea"/>
                <a:cs typeface="+mn-cs"/>
              </a:rPr>
              <a:t>!</a:t>
            </a: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780928"/>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80928"/>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780928"/>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720726"/>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838795"/>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720727"/>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524128"/>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Boja pejzaža je mnogo više zemljana. Nedostaje drvo desno na putu. (crveni krug).</a:t>
            </a:r>
            <a:endParaRPr lang="en-US" altLang="de-DE" sz="1200" b="0" dirty="0">
              <a:latin typeface="+mn-lt"/>
              <a:cs typeface="+mn-cs"/>
            </a:endParaRPr>
          </a:p>
        </p:txBody>
      </p:sp>
      <p:sp>
        <p:nvSpPr>
          <p:cNvPr id="24" name="Caption_17"/>
          <p:cNvSpPr txBox="1">
            <a:spLocks noChangeArrowheads="1"/>
          </p:cNvSpPr>
          <p:nvPr/>
        </p:nvSpPr>
        <p:spPr bwMode="auto">
          <a:xfrm>
            <a:off x="8552788" y="5524128"/>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ovoj slici, vidite da različite djelove zemlje  koji su rašireni do horizonta. Pejzaž je sa mnogo više boja. Suprotno drugim dvijema slikama, grupa stabala djelom direktno stoje ispred horizonta (nema brda pozadi). </a:t>
            </a:r>
            <a:endParaRPr lang="en-US" altLang="de-DE" sz="1200" b="0" dirty="0">
              <a:latin typeface="+mn-lt"/>
              <a:cs typeface="+mn-cs"/>
            </a:endParaRPr>
          </a:p>
        </p:txBody>
      </p:sp>
      <p:sp>
        <p:nvSpPr>
          <p:cNvPr id="25" name="Caption_19"/>
          <p:cNvSpPr txBox="1">
            <a:spLocks noChangeArrowheads="1"/>
          </p:cNvSpPr>
          <p:nvPr/>
        </p:nvSpPr>
        <p:spPr bwMode="auto">
          <a:xfrm>
            <a:off x="408954" y="5524128"/>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Brda na ovoj slici su manja nego na druge dvije slike. </a:t>
            </a:r>
            <a:endParaRPr lang="en-US" altLang="de-DE" sz="1200" b="0" dirty="0">
              <a:latin typeface="+mn-lt"/>
              <a:cs typeface="+mn-cs"/>
            </a:endParaRP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31AAF25B-6866-4CFB-8CB9-E90419291091}"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Vježba</a:t>
            </a:r>
            <a:endParaRPr lang="de-DE" altLang="de-DE" sz="3600">
              <a:solidFill>
                <a:srgbClr val="004992"/>
              </a:solidFill>
              <a:latin typeface="+mn-lt"/>
              <a:ea typeface="+mn-ea"/>
              <a:cs typeface="+mn-cs"/>
            </a:endParaRPr>
          </a:p>
        </p:txBody>
      </p:sp>
      <p:sp>
        <p:nvSpPr>
          <p:cNvPr id="4505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r-HR" altLang="de-DE" sz="2400" dirty="0">
                <a:solidFill>
                  <a:srgbClr val="333333"/>
                </a:solidFill>
              </a:rPr>
              <a:t>Vidjećete složene scene</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plaža</a:t>
            </a:r>
            <a:r>
              <a:rPr lang="de-DE" altLang="de-DE" sz="2400" dirty="0">
                <a:solidFill>
                  <a:srgbClr val="333333"/>
                </a:solidFill>
              </a:rPr>
              <a:t>, </a:t>
            </a:r>
            <a:r>
              <a:rPr lang="hr-HR" altLang="de-DE" sz="2400" dirty="0">
                <a:solidFill>
                  <a:srgbClr val="333333"/>
                </a:solidFill>
              </a:rPr>
              <a:t>željeznička stanica</a:t>
            </a:r>
            <a:r>
              <a:rPr lang="de-DE" altLang="de-DE" sz="2400" dirty="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Vježba</a:t>
            </a:r>
            <a:endParaRPr lang="de-DE" altLang="de-DE" sz="3600">
              <a:solidFill>
                <a:srgbClr val="004992"/>
              </a:solidFill>
              <a:latin typeface="+mn-lt"/>
              <a:ea typeface="+mn-ea"/>
              <a:cs typeface="+mn-cs"/>
            </a:endParaRPr>
          </a:p>
        </p:txBody>
      </p:sp>
      <p:sp>
        <p:nvSpPr>
          <p:cNvPr id="4505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r-HR" altLang="de-DE" sz="2400" dirty="0">
                <a:solidFill>
                  <a:srgbClr val="333333"/>
                </a:solidFill>
              </a:rPr>
              <a:t>Vidjećete složene scene</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plaža</a:t>
            </a:r>
            <a:r>
              <a:rPr lang="de-DE" altLang="de-DE" sz="2400" dirty="0">
                <a:solidFill>
                  <a:srgbClr val="333333"/>
                </a:solidFill>
              </a:rPr>
              <a:t>, </a:t>
            </a:r>
            <a:r>
              <a:rPr lang="hr-HR" altLang="de-DE" sz="2400" dirty="0">
                <a:solidFill>
                  <a:srgbClr val="333333"/>
                </a:solidFill>
              </a:rPr>
              <a:t>željeznička stanica</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hr-HR" altLang="de-DE" sz="2400" dirty="0">
                <a:solidFill>
                  <a:srgbClr val="333333"/>
                </a:solidFill>
              </a:rPr>
              <a:t>Posle toga će se od Vas tražiti da se sjetite šta ste vidjeli na slici i koliko ste sigurni u svoj </a:t>
            </a:r>
            <a:r>
              <a:rPr lang="hr-HR" altLang="de-DE" sz="2400">
                <a:solidFill>
                  <a:srgbClr val="333333"/>
                </a:solidFill>
              </a:rPr>
              <a:t>sud.</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20</a:t>
            </a:fld>
            <a:endParaRPr lang="de-DE" altLang="de-DE"/>
          </a:p>
        </p:txBody>
      </p:sp>
    </p:spTree>
    <p:extLst>
      <p:ext uri="{BB962C8B-B14F-4D97-AF65-F5344CB8AC3E}">
        <p14:creationId xmlns:p14="http://schemas.microsoft.com/office/powerpoint/2010/main" val="2368858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Vježba</a:t>
            </a:r>
            <a:endParaRPr lang="de-DE" altLang="de-DE" sz="3600">
              <a:solidFill>
                <a:srgbClr val="004992"/>
              </a:solidFill>
              <a:latin typeface="+mn-lt"/>
              <a:ea typeface="+mn-ea"/>
              <a:cs typeface="+mn-cs"/>
            </a:endParaRPr>
          </a:p>
        </p:txBody>
      </p:sp>
      <p:sp>
        <p:nvSpPr>
          <p:cNvPr id="4505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r-HR" altLang="de-DE" sz="2400" dirty="0">
                <a:solidFill>
                  <a:srgbClr val="333333"/>
                </a:solidFill>
              </a:rPr>
              <a:t>Vidjećete složene scene</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plaža</a:t>
            </a:r>
            <a:r>
              <a:rPr lang="de-DE" altLang="de-DE" sz="2400" dirty="0">
                <a:solidFill>
                  <a:srgbClr val="333333"/>
                </a:solidFill>
              </a:rPr>
              <a:t>, </a:t>
            </a:r>
            <a:r>
              <a:rPr lang="hr-HR" altLang="de-DE" sz="2400" dirty="0">
                <a:solidFill>
                  <a:srgbClr val="333333"/>
                </a:solidFill>
              </a:rPr>
              <a:t>željeznička stanica</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hr-HR" altLang="de-DE" sz="2400" dirty="0">
                <a:solidFill>
                  <a:srgbClr val="333333"/>
                </a:solidFill>
              </a:rPr>
              <a:t>Posle toga će se od Vas tražiti da se sjetite šta ste vidjeli na slici i koliko ste sigurni u svoj sud.</a:t>
            </a:r>
            <a:endParaRPr lang="de-DE" altLang="de-DE" sz="2400" dirty="0">
              <a:solidFill>
                <a:srgbClr val="333333"/>
              </a:solidFill>
            </a:endParaRPr>
          </a:p>
          <a:p>
            <a:pPr algn="ctr" eaLnBrk="1" hangingPunct="1">
              <a:tabLst>
                <a:tab pos="361950" algn="l"/>
              </a:tabLst>
            </a:pPr>
            <a:r>
              <a:rPr lang="hr-HR" altLang="de-DE" sz="2400">
                <a:solidFill>
                  <a:srgbClr val="004992"/>
                </a:solidFill>
              </a:rPr>
              <a:t>Probajte </a:t>
            </a:r>
            <a:r>
              <a:rPr lang="hr-HR" altLang="de-DE" sz="2400" dirty="0">
                <a:solidFill>
                  <a:srgbClr val="004992"/>
                </a:solidFill>
              </a:rPr>
              <a:t>da se sjetite što je više moguće detalja</a:t>
            </a:r>
            <a:r>
              <a:rPr lang="de-DE" alt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21</a:t>
            </a:fld>
            <a:endParaRPr lang="de-DE" altLang="de-DE"/>
          </a:p>
        </p:txBody>
      </p:sp>
    </p:spTree>
    <p:extLst>
      <p:ext uri="{BB962C8B-B14F-4D97-AF65-F5344CB8AC3E}">
        <p14:creationId xmlns:p14="http://schemas.microsoft.com/office/powerpoint/2010/main" val="562319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Na plaži</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Koliko ste sigurni?</a:t>
            </a:r>
            <a:endParaRPr lang="de-DE" altLang="de-DE">
              <a:solidFill>
                <a:srgbClr val="004992"/>
              </a:solidFill>
              <a:latin typeface="+mn-lt"/>
              <a:ea typeface="+mn-ea"/>
              <a:cs typeface="+mn-cs"/>
            </a:endParaRPr>
          </a:p>
        </p:txBody>
      </p:sp>
      <p:sp>
        <p:nvSpPr>
          <p:cNvPr id="49155" name="Rectangle 10"/>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suncobran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tjelohranitelj</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pas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lopta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spasilac</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šešir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peškir</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Na plaži</a:t>
            </a:r>
            <a:endParaRPr lang="de-DE" altLang="de-DE" sz="3600">
              <a:latin typeface="+mn-lt"/>
              <a:ea typeface="+mn-ea"/>
              <a:cs typeface="+mn-cs"/>
            </a:endParaRPr>
          </a:p>
        </p:txBody>
      </p:sp>
      <p:sp>
        <p:nvSpPr>
          <p:cNvPr id="512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suncobran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tjelohranitelj</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pas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lopta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spasilac</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šešir</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peškir</a:t>
            </a:r>
            <a:endParaRPr lang="de-DE" altLang="de-DE" sz="24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prikazano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C48B0184-F13F-457F-A614-24F84CB727D5}"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Stanica</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Koliko ste sigurni?</a:t>
            </a:r>
            <a:endParaRPr lang="de-DE" altLang="de-DE">
              <a:solidFill>
                <a:srgbClr val="004992"/>
              </a:solidFill>
              <a:latin typeface="+mn-lt"/>
              <a:ea typeface="+mn-ea"/>
              <a:cs typeface="+mn-cs"/>
            </a:endParaRPr>
          </a:p>
        </p:txBody>
      </p:sp>
      <p:sp>
        <p:nvSpPr>
          <p:cNvPr id="55299" name="Rectangle 4"/>
          <p:cNvSpPr>
            <a:spLocks noGrp="1" noChangeArrowheads="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r-HR" altLang="de-DE" sz="2400">
                <a:solidFill>
                  <a:srgbClr val="333333"/>
                </a:solidFill>
              </a:rPr>
              <a:t>šine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vagon</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motor od voza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sta</a:t>
            </a:r>
            <a:r>
              <a:rPr lang="hr-HR" altLang="de-DE" sz="2400" dirty="0">
                <a:solidFill>
                  <a:srgbClr val="333333"/>
                </a:solidFill>
              </a:rPr>
              <a:t>nica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tabla sa rasporedom</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signal za željeznicu</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klupa</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Stanica</a:t>
            </a:r>
          </a:p>
        </p:txBody>
      </p:sp>
      <p:sp>
        <p:nvSpPr>
          <p:cNvPr id="5734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šine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vagon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motor od voza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a:t>
            </a:r>
            <a:r>
              <a:rPr lang="hr-HR" altLang="de-DE" sz="2400" dirty="0">
                <a:solidFill>
                  <a:srgbClr val="333333"/>
                </a:solidFill>
              </a:rPr>
              <a:t>nica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tabla sa rasporedom</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signal za željeznicu</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klupa</a:t>
            </a:r>
            <a:endParaRPr lang="de-DE" altLang="de-DE" sz="2400" dirty="0">
              <a:solidFill>
                <a:srgbClr val="333333"/>
              </a:solidFill>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sp>
        <p:nvSpPr>
          <p:cNvPr id="634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N</a:t>
            </a:r>
            <a:r>
              <a:rPr lang="hr-HR" altLang="de-DE" sz="2400" dirty="0">
                <a:solidFill>
                  <a:srgbClr val="333333"/>
                </a:solidFill>
              </a:rPr>
              <a:t>ije se sve ono čega se sjećamo zapravo i </a:t>
            </a:r>
            <a:r>
              <a:rPr lang="hr-HR" altLang="de-DE" sz="2400">
                <a:solidFill>
                  <a:srgbClr val="333333"/>
                </a:solidFill>
              </a:rPr>
              <a:t>dogodilo</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EDA89751-3655-426A-BD0B-D165D17FFEA1}"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sp>
        <p:nvSpPr>
          <p:cNvPr id="634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N</a:t>
            </a:r>
            <a:r>
              <a:rPr lang="hr-HR" altLang="de-DE" sz="2400" dirty="0">
                <a:solidFill>
                  <a:srgbClr val="333333"/>
                </a:solidFill>
              </a:rPr>
              <a:t>ije se sve ono čega se sjećamo zapravo i </a:t>
            </a:r>
            <a:r>
              <a:rPr lang="hr-HR" altLang="de-DE" sz="2400">
                <a:solidFill>
                  <a:srgbClr val="333333"/>
                </a:solidFill>
              </a:rPr>
              <a:t>dogodilo</a:t>
            </a:r>
            <a:r>
              <a:rPr lang="de-DE" altLang="de-DE" sz="2400">
                <a:solidFill>
                  <a:srgbClr val="333333"/>
                </a:solidFill>
              </a:rPr>
              <a:t>!</a:t>
            </a:r>
          </a:p>
          <a:p>
            <a:pPr marL="342900" indent="-342900" eaLnBrk="1" hangingPunct="1">
              <a:buClr>
                <a:srgbClr val="333333"/>
              </a:buClr>
              <a:buFont typeface="WingDings"/>
              <a:buChar char=""/>
            </a:pPr>
            <a:r>
              <a:rPr lang="hr-HR" altLang="de-DE" sz="2400">
                <a:solidFill>
                  <a:srgbClr val="333333"/>
                </a:solidFill>
              </a:rPr>
              <a:t>Naš </a:t>
            </a:r>
            <a:r>
              <a:rPr lang="hr-HR" altLang="de-DE" sz="2400" dirty="0">
                <a:solidFill>
                  <a:srgbClr val="333333"/>
                </a:solidFill>
              </a:rPr>
              <a:t>mozak</a:t>
            </a:r>
            <a:r>
              <a:rPr lang="de-DE" altLang="de-DE" sz="2400" dirty="0">
                <a:solidFill>
                  <a:srgbClr val="333333"/>
                </a:solidFill>
              </a:rPr>
              <a:t> </a:t>
            </a:r>
            <a:r>
              <a:rPr lang="hr-HR" altLang="de-DE" sz="2400" dirty="0">
                <a:solidFill>
                  <a:srgbClr val="333333"/>
                </a:solidFill>
              </a:rPr>
              <a:t>premješta</a:t>
            </a:r>
            <a:r>
              <a:rPr lang="de-DE" altLang="de-DE" sz="2400" dirty="0">
                <a:solidFill>
                  <a:srgbClr val="333333"/>
                </a:solidFill>
              </a:rPr>
              <a:t> </a:t>
            </a:r>
            <a:r>
              <a:rPr lang="hr-HR" altLang="de-DE" sz="2400" dirty="0">
                <a:solidFill>
                  <a:srgbClr val="333333"/>
                </a:solidFill>
              </a:rPr>
              <a:t>i dodaje informacije koje </a:t>
            </a:r>
            <a:r>
              <a:rPr lang="hr-HR" altLang="de-DE" sz="2400">
                <a:solidFill>
                  <a:srgbClr val="333333"/>
                </a:solidFill>
              </a:rPr>
              <a:t>nedostaju</a:t>
            </a:r>
            <a:r>
              <a:rPr lang="de-DE" altLang="de-DE" sz="2400">
                <a:solidFill>
                  <a:srgbClr val="333333"/>
                </a:solidFill>
              </a:rPr>
              <a:t> </a:t>
            </a:r>
            <a:r>
              <a:rPr lang="hr-HR" altLang="de-DE" sz="2400">
                <a:solidFill>
                  <a:srgbClr val="333333"/>
                </a:solidFill>
              </a:rPr>
              <a:t>sličnim</a:t>
            </a:r>
            <a:r>
              <a:rPr lang="de-DE" altLang="de-DE" sz="2400">
                <a:solidFill>
                  <a:srgbClr val="333333"/>
                </a:solidFill>
              </a:rPr>
              <a:t> </a:t>
            </a:r>
            <a:r>
              <a:rPr lang="hr-HR" altLang="de-DE" sz="2400">
                <a:solidFill>
                  <a:srgbClr val="333333"/>
                </a:solidFill>
              </a:rPr>
              <a:t>iz </a:t>
            </a:r>
            <a:r>
              <a:rPr lang="hr-HR" altLang="de-DE" sz="2400" dirty="0">
                <a:solidFill>
                  <a:srgbClr val="333333"/>
                </a:solidFill>
              </a:rPr>
              <a:t>naše prošlosti</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tipična scena sa plaže sa odmora</a:t>
            </a:r>
            <a:r>
              <a:rPr lang="de-DE" altLang="de-DE" sz="2400" dirty="0">
                <a:solidFill>
                  <a:srgbClr val="333333"/>
                </a:solidFill>
              </a:rPr>
              <a:t>). </a:t>
            </a:r>
            <a:br>
              <a:rPr lang="de-DE" altLang="de-DE" sz="2400" dirty="0">
                <a:solidFill>
                  <a:srgbClr val="333333"/>
                </a:solidFill>
              </a:rPr>
            </a:br>
            <a:r>
              <a:rPr lang="hr-HR" altLang="de-DE" sz="2400" dirty="0">
                <a:solidFill>
                  <a:srgbClr val="333333"/>
                </a:solidFill>
              </a:rPr>
              <a:t>Neki objekti su </a:t>
            </a:r>
            <a:r>
              <a:rPr lang="hr-HR" altLang="de-DE" sz="2400">
                <a:solidFill>
                  <a:srgbClr val="333333"/>
                </a:solidFill>
              </a:rPr>
              <a:t>dodani </a:t>
            </a:r>
            <a:r>
              <a:rPr lang="en-CA" altLang="de-DE" sz="2400">
                <a:solidFill>
                  <a:srgbClr val="333333"/>
                </a:solidFill>
              </a:rPr>
              <a:t>“logi</a:t>
            </a:r>
            <a:r>
              <a:rPr lang="hr-HR" altLang="de-DE" sz="2400">
                <a:solidFill>
                  <a:srgbClr val="333333"/>
                </a:solidFill>
              </a:rPr>
              <a:t>čno</a:t>
            </a:r>
            <a:r>
              <a:rPr lang="en-CA" altLang="de-DE" sz="2400">
                <a:solidFill>
                  <a:srgbClr val="333333"/>
                </a:solidFill>
              </a:rPr>
              <a:t>”</a:t>
            </a:r>
            <a:r>
              <a:rPr lang="de-DE" altLang="de-DE" sz="2400">
                <a:solidFill>
                  <a:srgbClr val="333333"/>
                </a:solidFill>
              </a:rPr>
              <a:t>(</a:t>
            </a:r>
            <a:r>
              <a:rPr lang="hr-HR" altLang="de-DE" sz="2400" dirty="0">
                <a:solidFill>
                  <a:srgbClr val="333333"/>
                </a:solidFill>
              </a:rPr>
              <a:t>u primjeru</a:t>
            </a:r>
            <a:r>
              <a:rPr lang="de-DE" altLang="de-DE" sz="2400" dirty="0">
                <a:solidFill>
                  <a:srgbClr val="333333"/>
                </a:solidFill>
              </a:rPr>
              <a:t>: </a:t>
            </a:r>
            <a:r>
              <a:rPr lang="hr-HR" altLang="de-DE" sz="2400" dirty="0">
                <a:solidFill>
                  <a:srgbClr val="333333"/>
                </a:solidFill>
              </a:rPr>
              <a:t>lopta</a:t>
            </a:r>
            <a:r>
              <a:rPr lang="de-DE" altLang="de-DE" sz="2400" dirty="0">
                <a:solidFill>
                  <a:srgbClr val="333333"/>
                </a:solidFill>
              </a:rPr>
              <a:t>, </a:t>
            </a:r>
            <a:r>
              <a:rPr lang="hr-HR" altLang="de-DE" sz="2400">
                <a:solidFill>
                  <a:srgbClr val="333333"/>
                </a:solidFill>
              </a:rPr>
              <a:t>peškir</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EDA89751-3655-426A-BD0B-D165D17FFEA1}" type="slidenum">
              <a:rPr lang="de-DE" altLang="de-DE" smtClean="0"/>
              <a:pPr>
                <a:defRPr/>
              </a:pPr>
              <a:t>29</a:t>
            </a:fld>
            <a:endParaRPr lang="de-DE" altLang="de-DE"/>
          </a:p>
        </p:txBody>
      </p:sp>
    </p:spTree>
    <p:extLst>
      <p:ext uri="{BB962C8B-B14F-4D97-AF65-F5344CB8AC3E}">
        <p14:creationId xmlns:p14="http://schemas.microsoft.com/office/powerpoint/2010/main" val="1288672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sp>
        <p:nvSpPr>
          <p:cNvPr id="634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N</a:t>
            </a:r>
            <a:r>
              <a:rPr lang="hr-HR" altLang="de-DE" sz="2400" dirty="0">
                <a:solidFill>
                  <a:srgbClr val="333333"/>
                </a:solidFill>
              </a:rPr>
              <a:t>ije se sve ono čega se sjećamo zapravo i </a:t>
            </a:r>
            <a:r>
              <a:rPr lang="hr-HR" altLang="de-DE" sz="2400">
                <a:solidFill>
                  <a:srgbClr val="333333"/>
                </a:solidFill>
              </a:rPr>
              <a:t>dogodilo</a:t>
            </a:r>
            <a:r>
              <a:rPr lang="de-DE" altLang="de-DE" sz="2400">
                <a:solidFill>
                  <a:srgbClr val="333333"/>
                </a:solidFill>
              </a:rPr>
              <a:t>!</a:t>
            </a:r>
          </a:p>
          <a:p>
            <a:pPr marL="342900" indent="-342900" eaLnBrk="1" hangingPunct="1">
              <a:buClr>
                <a:srgbClr val="333333"/>
              </a:buClr>
              <a:buFont typeface="WingDings"/>
              <a:buChar char=""/>
            </a:pPr>
            <a:r>
              <a:rPr lang="hr-HR" altLang="de-DE" sz="2400">
                <a:solidFill>
                  <a:srgbClr val="333333"/>
                </a:solidFill>
              </a:rPr>
              <a:t>Naš </a:t>
            </a:r>
            <a:r>
              <a:rPr lang="hr-HR" altLang="de-DE" sz="2400" dirty="0">
                <a:solidFill>
                  <a:srgbClr val="333333"/>
                </a:solidFill>
              </a:rPr>
              <a:t>mozak</a:t>
            </a:r>
            <a:r>
              <a:rPr lang="de-DE" altLang="de-DE" sz="2400" dirty="0">
                <a:solidFill>
                  <a:srgbClr val="333333"/>
                </a:solidFill>
              </a:rPr>
              <a:t> </a:t>
            </a:r>
            <a:r>
              <a:rPr lang="hr-HR" altLang="de-DE" sz="2400" dirty="0">
                <a:solidFill>
                  <a:srgbClr val="333333"/>
                </a:solidFill>
              </a:rPr>
              <a:t>premješta</a:t>
            </a:r>
            <a:r>
              <a:rPr lang="de-DE" altLang="de-DE" sz="2400" dirty="0">
                <a:solidFill>
                  <a:srgbClr val="333333"/>
                </a:solidFill>
              </a:rPr>
              <a:t> </a:t>
            </a:r>
            <a:r>
              <a:rPr lang="hr-HR" altLang="de-DE" sz="2400" dirty="0">
                <a:solidFill>
                  <a:srgbClr val="333333"/>
                </a:solidFill>
              </a:rPr>
              <a:t>i dodaje informacije koje </a:t>
            </a:r>
            <a:r>
              <a:rPr lang="hr-HR" altLang="de-DE" sz="2400">
                <a:solidFill>
                  <a:srgbClr val="333333"/>
                </a:solidFill>
              </a:rPr>
              <a:t>nedostaju</a:t>
            </a:r>
            <a:r>
              <a:rPr lang="de-DE" altLang="de-DE" sz="2400">
                <a:solidFill>
                  <a:srgbClr val="333333"/>
                </a:solidFill>
              </a:rPr>
              <a:t> </a:t>
            </a:r>
            <a:r>
              <a:rPr lang="hr-HR" altLang="de-DE" sz="2400">
                <a:solidFill>
                  <a:srgbClr val="333333"/>
                </a:solidFill>
              </a:rPr>
              <a:t>sličnim</a:t>
            </a:r>
            <a:r>
              <a:rPr lang="de-DE" altLang="de-DE" sz="2400">
                <a:solidFill>
                  <a:srgbClr val="333333"/>
                </a:solidFill>
              </a:rPr>
              <a:t> </a:t>
            </a:r>
            <a:r>
              <a:rPr lang="hr-HR" altLang="de-DE" sz="2400">
                <a:solidFill>
                  <a:srgbClr val="333333"/>
                </a:solidFill>
              </a:rPr>
              <a:t>iz </a:t>
            </a:r>
            <a:r>
              <a:rPr lang="hr-HR" altLang="de-DE" sz="2400" dirty="0">
                <a:solidFill>
                  <a:srgbClr val="333333"/>
                </a:solidFill>
              </a:rPr>
              <a:t>naše prošlosti</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tipična scena sa plaže sa odmora</a:t>
            </a:r>
            <a:r>
              <a:rPr lang="de-DE" altLang="de-DE" sz="2400" dirty="0">
                <a:solidFill>
                  <a:srgbClr val="333333"/>
                </a:solidFill>
              </a:rPr>
              <a:t>). </a:t>
            </a:r>
            <a:br>
              <a:rPr lang="de-DE" altLang="de-DE" sz="2400" dirty="0">
                <a:solidFill>
                  <a:srgbClr val="333333"/>
                </a:solidFill>
              </a:rPr>
            </a:br>
            <a:r>
              <a:rPr lang="hr-HR" altLang="de-DE" sz="2400" dirty="0">
                <a:solidFill>
                  <a:srgbClr val="333333"/>
                </a:solidFill>
              </a:rPr>
              <a:t>Neki objekti su </a:t>
            </a:r>
            <a:r>
              <a:rPr lang="hr-HR" altLang="de-DE" sz="2400">
                <a:solidFill>
                  <a:srgbClr val="333333"/>
                </a:solidFill>
              </a:rPr>
              <a:t>dodani </a:t>
            </a:r>
            <a:r>
              <a:rPr lang="en-CA" altLang="de-DE" sz="2400">
                <a:solidFill>
                  <a:srgbClr val="333333"/>
                </a:solidFill>
              </a:rPr>
              <a:t>“logi</a:t>
            </a:r>
            <a:r>
              <a:rPr lang="hr-HR" altLang="de-DE" sz="2400">
                <a:solidFill>
                  <a:srgbClr val="333333"/>
                </a:solidFill>
              </a:rPr>
              <a:t>čno</a:t>
            </a:r>
            <a:r>
              <a:rPr lang="en-CA" altLang="de-DE" sz="2400">
                <a:solidFill>
                  <a:srgbClr val="333333"/>
                </a:solidFill>
              </a:rPr>
              <a:t>”</a:t>
            </a:r>
            <a:r>
              <a:rPr lang="de-DE" altLang="de-DE" sz="2400">
                <a:solidFill>
                  <a:srgbClr val="333333"/>
                </a:solidFill>
              </a:rPr>
              <a:t>(</a:t>
            </a:r>
            <a:r>
              <a:rPr lang="hr-HR" altLang="de-DE" sz="2400" dirty="0">
                <a:solidFill>
                  <a:srgbClr val="333333"/>
                </a:solidFill>
              </a:rPr>
              <a:t>u primjeru</a:t>
            </a:r>
            <a:r>
              <a:rPr lang="de-DE" altLang="de-DE" sz="2400" dirty="0">
                <a:solidFill>
                  <a:srgbClr val="333333"/>
                </a:solidFill>
              </a:rPr>
              <a:t>: </a:t>
            </a:r>
            <a:r>
              <a:rPr lang="hr-HR" altLang="de-DE" sz="2400" dirty="0">
                <a:solidFill>
                  <a:srgbClr val="333333"/>
                </a:solidFill>
              </a:rPr>
              <a:t>lopta</a:t>
            </a:r>
            <a:r>
              <a:rPr lang="de-DE" altLang="de-DE" sz="2400" dirty="0">
                <a:solidFill>
                  <a:srgbClr val="333333"/>
                </a:solidFill>
              </a:rPr>
              <a:t>, </a:t>
            </a:r>
            <a:r>
              <a:rPr lang="hr-HR" altLang="de-DE" sz="2400" dirty="0">
                <a:solidFill>
                  <a:srgbClr val="333333"/>
                </a:solidFill>
              </a:rPr>
              <a:t>peškir</a:t>
            </a:r>
            <a:r>
              <a:rPr lang="de-DE" altLang="de-DE" sz="2400" dirty="0">
                <a:solidFill>
                  <a:srgbClr val="333333"/>
                </a:solidFill>
              </a:rPr>
              <a:t>)!</a:t>
            </a:r>
          </a:p>
          <a:p>
            <a:pPr marL="342900" indent="-342900" eaLnBrk="1" hangingPunct="1">
              <a:buClr>
                <a:srgbClr val="000000"/>
              </a:buClr>
              <a:buFont typeface="WingDings"/>
              <a:buChar char=""/>
            </a:pPr>
            <a:r>
              <a:rPr lang="hr-HR" altLang="de-DE" sz="2400">
                <a:solidFill>
                  <a:srgbClr val="333333"/>
                </a:solidFill>
              </a:rPr>
              <a:t>Prava </a:t>
            </a:r>
            <a:r>
              <a:rPr lang="hr-HR" altLang="de-DE" sz="2400" dirty="0">
                <a:solidFill>
                  <a:srgbClr val="333333"/>
                </a:solidFill>
              </a:rPr>
              <a:t>sjećanja</a:t>
            </a:r>
            <a:r>
              <a:rPr lang="de-DE" altLang="de-DE" sz="2400" dirty="0">
                <a:solidFill>
                  <a:srgbClr val="333333"/>
                </a:solidFill>
              </a:rPr>
              <a:t> </a:t>
            </a:r>
            <a:r>
              <a:rPr lang="hr-HR" altLang="de-DE" sz="2400" dirty="0">
                <a:solidFill>
                  <a:srgbClr val="333333"/>
                </a:solidFill>
              </a:rPr>
              <a:t>se često mogu da razlikuju od lažnog sjećanja</a:t>
            </a:r>
            <a:r>
              <a:rPr lang="de-DE" altLang="de-DE" sz="2400" dirty="0">
                <a:solidFill>
                  <a:srgbClr val="333333"/>
                </a:solidFill>
              </a:rPr>
              <a:t> </a:t>
            </a:r>
            <a:r>
              <a:rPr lang="hr-HR" altLang="de-DE" sz="2400" dirty="0">
                <a:solidFill>
                  <a:srgbClr val="333333"/>
                </a:solidFill>
              </a:rPr>
              <a:t>putem</a:t>
            </a:r>
            <a:r>
              <a:rPr lang="de-DE" altLang="de-DE" sz="2400" dirty="0">
                <a:solidFill>
                  <a:srgbClr val="333333"/>
                </a:solidFill>
              </a:rPr>
              <a:t> </a:t>
            </a:r>
            <a:r>
              <a:rPr lang="hr-HR" altLang="de-DE" sz="2400" dirty="0">
                <a:solidFill>
                  <a:srgbClr val="004992"/>
                </a:solidFill>
              </a:rPr>
              <a:t>slikovitosti</a:t>
            </a:r>
            <a:r>
              <a:rPr lang="de-DE" altLang="de-DE" sz="2400" dirty="0">
                <a:solidFill>
                  <a:srgbClr val="333333"/>
                </a:solidFill>
              </a:rPr>
              <a:t>: </a:t>
            </a:r>
            <a:r>
              <a:rPr lang="hr-HR" altLang="de-DE" sz="2400" dirty="0">
                <a:solidFill>
                  <a:srgbClr val="333333"/>
                </a:solidFill>
              </a:rPr>
              <a:t>lažna sjećanja su </a:t>
            </a:r>
            <a:r>
              <a:rPr lang="hr-HR" altLang="de-DE" sz="2400">
                <a:solidFill>
                  <a:srgbClr val="333333"/>
                </a:solidFill>
              </a:rPr>
              <a:t>radije</a:t>
            </a:r>
            <a:r>
              <a:rPr lang="de-DE" altLang="de-DE" sz="2400">
                <a:solidFill>
                  <a:srgbClr val="333333"/>
                </a:solidFill>
              </a:rPr>
              <a:t> </a:t>
            </a:r>
            <a:r>
              <a:rPr lang="en-CA" altLang="de-DE" sz="2400">
                <a:solidFill>
                  <a:srgbClr val="333333"/>
                </a:solidFill>
              </a:rPr>
              <a:t>“</a:t>
            </a:r>
            <a:r>
              <a:rPr lang="hr-HR" altLang="de-DE" sz="2400">
                <a:solidFill>
                  <a:srgbClr val="333333"/>
                </a:solidFill>
              </a:rPr>
              <a:t>blijeda</a:t>
            </a:r>
            <a:r>
              <a:rPr lang="en-CA" altLang="de-DE" sz="2400">
                <a:solidFill>
                  <a:srgbClr val="333333"/>
                </a:solidFill>
              </a:rPr>
              <a:t>”</a:t>
            </a:r>
            <a:r>
              <a:rPr lang="de-DE" altLang="de-DE" sz="2400">
                <a:solidFill>
                  <a:srgbClr val="333333"/>
                </a:solidFill>
              </a:rPr>
              <a:t> </a:t>
            </a:r>
            <a:r>
              <a:rPr lang="hr-HR" altLang="de-DE" sz="2400" dirty="0">
                <a:solidFill>
                  <a:srgbClr val="333333"/>
                </a:solidFill>
              </a:rPr>
              <a:t>i sa manje detalja</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EDA89751-3655-426A-BD0B-D165D17FFEA1}" type="slidenum">
              <a:rPr lang="de-DE" altLang="de-DE" smtClean="0"/>
              <a:pPr>
                <a:defRPr/>
              </a:pPr>
              <a:t>30</a:t>
            </a:fld>
            <a:endParaRPr lang="de-DE" altLang="de-DE"/>
          </a:p>
        </p:txBody>
      </p:sp>
    </p:spTree>
    <p:extLst>
      <p:ext uri="{BB962C8B-B14F-4D97-AF65-F5344CB8AC3E}">
        <p14:creationId xmlns:p14="http://schemas.microsoft.com/office/powerpoint/2010/main" val="1310872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grešaka u sjećanju</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grešaka u sjećanju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004992"/>
                </a:solidFill>
              </a:rPr>
              <a:t>Zaboravljanje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grešaka u sjećanju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004992"/>
                </a:solidFill>
              </a:rPr>
              <a:t>Zaboravljanje</a:t>
            </a:r>
            <a:endParaRPr lang="en-US" sz="2400" dirty="0">
              <a:solidFill>
                <a:srgbClr val="004992"/>
              </a:solidFill>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rPr>
              <a:t>Memor</a:t>
            </a:r>
            <a:r>
              <a:rPr lang="hr-HR" sz="2400" dirty="0">
                <a:solidFill>
                  <a:srgbClr val="004992"/>
                </a:solidFill>
              </a:rPr>
              <a:t>ijski bajas</a:t>
            </a:r>
            <a:r>
              <a:rPr lang="en-US" sz="2400" dirty="0">
                <a:solidFill>
                  <a:srgbClr val="004992"/>
                </a:solidFill>
              </a:rPr>
              <a:t>:</a:t>
            </a:r>
            <a:br>
              <a:rPr lang="en-US" sz="2400">
                <a:solidFill>
                  <a:srgbClr val="004992"/>
                </a:solidFill>
              </a:rPr>
            </a:b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normalan memorijski bajas</a:t>
            </a:r>
            <a:r>
              <a:rPr lang="en-US" sz="2400" dirty="0">
                <a:solidFill>
                  <a:srgbClr val="333333"/>
                </a:solidFill>
              </a:rPr>
              <a:t>: </a:t>
            </a:r>
            <a:r>
              <a:rPr lang="hr-HR" sz="2400" dirty="0">
                <a:solidFill>
                  <a:srgbClr val="333333"/>
                </a:solidFill>
              </a:rPr>
              <a:t>bolje se pamte pozitivni događaji nego negativni</a:t>
            </a:r>
            <a:br>
              <a:rPr lang="en-US" sz="2400">
                <a:solidFill>
                  <a:srgbClr val="333333"/>
                </a:solidFill>
              </a:rPr>
            </a:br>
            <a:r>
              <a:rPr lang="en-US" sz="2400">
                <a:solidFill>
                  <a:srgbClr val="333333"/>
                </a:solidFill>
                <a:latin typeface="Times New Roman"/>
                <a:sym typeface="Wingdings" pitchFamily="2" charset="2"/>
              </a:rPr>
              <a:t>→</a:t>
            </a:r>
            <a:r>
              <a:rPr lang="en-US" sz="2400">
                <a:solidFill>
                  <a:srgbClr val="333333"/>
                </a:solidFill>
                <a:sym typeface="Wingdings" pitchFamily="2" charset="2"/>
              </a:rPr>
              <a:t> </a:t>
            </a:r>
            <a:r>
              <a:rPr lang="en-US" sz="2400" dirty="0" err="1">
                <a:solidFill>
                  <a:srgbClr val="333333"/>
                </a:solidFill>
              </a:rPr>
              <a:t>depres</a:t>
            </a:r>
            <a:r>
              <a:rPr lang="hr-HR" sz="2400" dirty="0">
                <a:solidFill>
                  <a:srgbClr val="333333"/>
                </a:solidFill>
              </a:rPr>
              <a:t>ivni</a:t>
            </a:r>
            <a:r>
              <a:rPr lang="en-US" sz="2400" dirty="0">
                <a:solidFill>
                  <a:srgbClr val="333333"/>
                </a:solidFill>
              </a:rPr>
              <a:t> </a:t>
            </a:r>
            <a:r>
              <a:rPr lang="en-US" sz="2400" dirty="0" err="1">
                <a:solidFill>
                  <a:srgbClr val="333333"/>
                </a:solidFill>
              </a:rPr>
              <a:t>memor</a:t>
            </a:r>
            <a:r>
              <a:rPr lang="hr-HR" sz="2400" dirty="0">
                <a:solidFill>
                  <a:srgbClr val="333333"/>
                </a:solidFill>
              </a:rPr>
              <a:t>ijski</a:t>
            </a:r>
            <a:r>
              <a:rPr lang="en-US" sz="2400" dirty="0">
                <a:solidFill>
                  <a:srgbClr val="333333"/>
                </a:solidFill>
              </a:rPr>
              <a:t> b</a:t>
            </a:r>
            <a:r>
              <a:rPr lang="hr-HR" sz="2400" dirty="0">
                <a:solidFill>
                  <a:srgbClr val="333333"/>
                </a:solidFill>
              </a:rPr>
              <a:t>ajas</a:t>
            </a:r>
            <a:r>
              <a:rPr lang="en-US" sz="2400" dirty="0">
                <a:solidFill>
                  <a:srgbClr val="333333"/>
                </a:solidFill>
              </a:rPr>
              <a:t>: </a:t>
            </a:r>
            <a:r>
              <a:rPr lang="hr-HR" sz="2400" dirty="0">
                <a:solidFill>
                  <a:srgbClr val="333333"/>
                </a:solidFill>
              </a:rPr>
              <a:t>bolje se pamte negativni događaji </a:t>
            </a:r>
            <a:r>
              <a:rPr lang="hr-HR" sz="2400">
                <a:solidFill>
                  <a:srgbClr val="333333"/>
                </a:solidFill>
              </a:rPr>
              <a:t>nego pozitivni</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33</a:t>
            </a:fld>
            <a:endParaRPr lang="de-DE" altLang="de-DE"/>
          </a:p>
        </p:txBody>
      </p:sp>
    </p:spTree>
    <p:extLst>
      <p:ext uri="{BB962C8B-B14F-4D97-AF65-F5344CB8AC3E}">
        <p14:creationId xmlns:p14="http://schemas.microsoft.com/office/powerpoint/2010/main" val="3970289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grešaka u sjećanju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hr-HR" sz="2400" dirty="0">
                <a:solidFill>
                  <a:srgbClr val="004992"/>
                </a:solidFill>
              </a:rPr>
              <a:t>Zaboravljanje</a:t>
            </a:r>
            <a:endParaRPr lang="en-US" sz="2400" dirty="0">
              <a:solidFill>
                <a:srgbClr val="004992"/>
              </a:solidFill>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rPr>
              <a:t>Memor</a:t>
            </a:r>
            <a:r>
              <a:rPr lang="hr-HR" sz="2400" dirty="0">
                <a:solidFill>
                  <a:srgbClr val="004992"/>
                </a:solidFill>
              </a:rPr>
              <a:t>ijski bajas</a:t>
            </a:r>
            <a:r>
              <a:rPr lang="en-US" sz="2400" dirty="0">
                <a:solidFill>
                  <a:srgbClr val="004992"/>
                </a:solidFill>
              </a:rPr>
              <a:t>:</a:t>
            </a:r>
            <a:br>
              <a:rPr lang="en-US" sz="2400">
                <a:solidFill>
                  <a:srgbClr val="004992"/>
                </a:solidFill>
              </a:rPr>
            </a:b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normalan memorijski bajas</a:t>
            </a:r>
            <a:r>
              <a:rPr lang="en-US" sz="2400" dirty="0">
                <a:solidFill>
                  <a:srgbClr val="333333"/>
                </a:solidFill>
              </a:rPr>
              <a:t>: </a:t>
            </a:r>
            <a:r>
              <a:rPr lang="hr-HR" sz="2400" dirty="0">
                <a:solidFill>
                  <a:srgbClr val="333333"/>
                </a:solidFill>
              </a:rPr>
              <a:t>bolje se pamte pozitivni događaji nego negativni</a:t>
            </a:r>
            <a:br>
              <a:rPr lang="en-US" sz="2400">
                <a:solidFill>
                  <a:srgbClr val="333333"/>
                </a:solidFill>
              </a:rPr>
            </a:br>
            <a:r>
              <a:rPr lang="en-US" sz="2400">
                <a:solidFill>
                  <a:srgbClr val="333333"/>
                </a:solidFill>
                <a:latin typeface="Times New Roman"/>
                <a:sym typeface="Wingdings" pitchFamily="2" charset="2"/>
              </a:rPr>
              <a:t>→</a:t>
            </a:r>
            <a:r>
              <a:rPr lang="en-US" sz="2400">
                <a:solidFill>
                  <a:srgbClr val="333333"/>
                </a:solidFill>
                <a:sym typeface="Wingdings" pitchFamily="2" charset="2"/>
              </a:rPr>
              <a:t> </a:t>
            </a:r>
            <a:r>
              <a:rPr lang="en-US" sz="2400" dirty="0" err="1">
                <a:solidFill>
                  <a:srgbClr val="333333"/>
                </a:solidFill>
              </a:rPr>
              <a:t>depres</a:t>
            </a:r>
            <a:r>
              <a:rPr lang="hr-HR" sz="2400" dirty="0">
                <a:solidFill>
                  <a:srgbClr val="333333"/>
                </a:solidFill>
              </a:rPr>
              <a:t>ivni</a:t>
            </a:r>
            <a:r>
              <a:rPr lang="en-US" sz="2400" dirty="0">
                <a:solidFill>
                  <a:srgbClr val="333333"/>
                </a:solidFill>
              </a:rPr>
              <a:t> </a:t>
            </a:r>
            <a:r>
              <a:rPr lang="en-US" sz="2400" dirty="0" err="1">
                <a:solidFill>
                  <a:srgbClr val="333333"/>
                </a:solidFill>
              </a:rPr>
              <a:t>memor</a:t>
            </a:r>
            <a:r>
              <a:rPr lang="hr-HR" sz="2400" dirty="0">
                <a:solidFill>
                  <a:srgbClr val="333333"/>
                </a:solidFill>
              </a:rPr>
              <a:t>ijski</a:t>
            </a:r>
            <a:r>
              <a:rPr lang="en-US" sz="2400" dirty="0">
                <a:solidFill>
                  <a:srgbClr val="333333"/>
                </a:solidFill>
              </a:rPr>
              <a:t> b</a:t>
            </a:r>
            <a:r>
              <a:rPr lang="hr-HR" sz="2400" dirty="0">
                <a:solidFill>
                  <a:srgbClr val="333333"/>
                </a:solidFill>
              </a:rPr>
              <a:t>ajas</a:t>
            </a:r>
            <a:r>
              <a:rPr lang="en-US" sz="2400" dirty="0">
                <a:solidFill>
                  <a:srgbClr val="333333"/>
                </a:solidFill>
              </a:rPr>
              <a:t>: </a:t>
            </a:r>
            <a:r>
              <a:rPr lang="hr-HR" sz="2400" dirty="0">
                <a:solidFill>
                  <a:srgbClr val="333333"/>
                </a:solidFill>
              </a:rPr>
              <a:t>bolje se pamte negativni događaji nego pozitivni</a:t>
            </a:r>
          </a:p>
          <a:p>
            <a:pPr marL="342900" lvl="0" indent="-342900" defTabSz="914400" fontAlgn="base">
              <a:buClr>
                <a:srgbClr val="000000"/>
              </a:buClr>
              <a:buFont typeface="WingDings"/>
              <a:buChar char=""/>
              <a:tabLst>
                <a:tab pos="361950" algn="l"/>
              </a:tabLst>
              <a:defRPr/>
            </a:pPr>
            <a:r>
              <a:rPr lang="en-US" sz="2400" dirty="0">
                <a:solidFill>
                  <a:srgbClr val="004992"/>
                </a:solidFill>
              </a:rPr>
              <a:t>Il</a:t>
            </a:r>
            <a:r>
              <a:rPr lang="hr-HR" sz="2400" dirty="0">
                <a:solidFill>
                  <a:srgbClr val="004992"/>
                </a:solidFill>
              </a:rPr>
              <a:t>uzije</a:t>
            </a:r>
            <a:r>
              <a:rPr lang="en-US" sz="2400" dirty="0">
                <a:solidFill>
                  <a:srgbClr val="004992"/>
                </a:solidFill>
              </a:rPr>
              <a:t>/</a:t>
            </a:r>
            <a:r>
              <a:rPr lang="hr-HR" sz="2400" dirty="0">
                <a:solidFill>
                  <a:srgbClr val="004992"/>
                </a:solidFill>
              </a:rPr>
              <a:t>lažna sjećanja</a:t>
            </a:r>
            <a:r>
              <a:rPr lang="en-US" sz="2400" dirty="0">
                <a:solidFill>
                  <a:srgbClr val="004992"/>
                </a:solidFill>
              </a:rPr>
              <a:t>:</a:t>
            </a:r>
            <a:r>
              <a:rPr lang="en-US" sz="2400" dirty="0">
                <a:solidFill>
                  <a:srgbClr val="333333"/>
                </a:solidFill>
              </a:rPr>
              <a:t> </a:t>
            </a:r>
            <a:r>
              <a:rPr lang="hr-HR" sz="2400" dirty="0">
                <a:solidFill>
                  <a:srgbClr val="333333"/>
                </a:solidFill>
              </a:rPr>
              <a:t>sjećanje za događeje koji se nijesu dogodili</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34</a:t>
            </a:fld>
            <a:endParaRPr lang="de-DE" altLang="de-DE"/>
          </a:p>
        </p:txBody>
      </p:sp>
    </p:spTree>
    <p:extLst>
      <p:ext uri="{BB962C8B-B14F-4D97-AF65-F5344CB8AC3E}">
        <p14:creationId xmlns:p14="http://schemas.microsoft.com/office/powerpoint/2010/main" val="910583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Pogrešna sjećanja</a:t>
            </a:r>
          </a:p>
        </p:txBody>
      </p:sp>
      <p:graphicFrame>
        <p:nvGraphicFramePr>
          <p:cNvPr id="17" name="Table 16"/>
          <p:cNvGraphicFramePr>
            <a:graphicFrameLocks noGrp="1"/>
          </p:cNvGraphicFramePr>
          <p:nvPr>
            <p:extLst>
              <p:ext uri="{D42A27DB-BD31-4B8C-83A1-F6EECF244321}">
                <p14:modId xmlns:p14="http://schemas.microsoft.com/office/powerpoint/2010/main" val="568623282"/>
              </p:ext>
            </p:extLst>
          </p:nvPr>
        </p:nvGraphicFramePr>
        <p:xfrm>
          <a:off x="408954" y="2204864"/>
          <a:ext cx="11376000" cy="1417320"/>
        </p:xfrm>
        <a:graphic>
          <a:graphicData uri="http://schemas.openxmlformats.org/drawingml/2006/table">
            <a:tbl>
              <a:tblPr firstRow="1" bandRow="1">
                <a:tableStyleId>{21E4AEA4-8DFA-4A89-87EB-49C32662AFE0}</a:tableStyleId>
              </a:tblPr>
              <a:tblGrid>
                <a:gridCol w="1800201">
                  <a:extLst>
                    <a:ext uri="{9D8B030D-6E8A-4147-A177-3AD203B41FA5}">
                      <a16:colId xmlns:a16="http://schemas.microsoft.com/office/drawing/2014/main" val="20000"/>
                    </a:ext>
                  </a:extLst>
                </a:gridCol>
                <a:gridCol w="9575799">
                  <a:extLst>
                    <a:ext uri="{9D8B030D-6E8A-4147-A177-3AD203B41FA5}">
                      <a16:colId xmlns:a16="http://schemas.microsoft.com/office/drawing/2014/main" val="20001"/>
                    </a:ext>
                  </a:extLst>
                </a:gridCol>
              </a:tblGrid>
              <a:tr h="141732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Neki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očevidci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bombardovanja</a:t>
                      </a:r>
                      <a:r>
                        <a:rPr kumimoji="0" lang="en-US" sz="2000" b="0" i="0" u="none" strike="noStrike" cap="none" normalizeH="0" baseline="0" dirty="0">
                          <a:ln>
                            <a:noFill/>
                          </a:ln>
                          <a:solidFill>
                            <a:srgbClr val="333333"/>
                          </a:solidFill>
                          <a:effectLst/>
                          <a:latin typeface="+mn-lt"/>
                          <a:ea typeface="+mn-ea"/>
                          <a:cs typeface="+mn-cs"/>
                        </a:rPr>
                        <a:t> u </a:t>
                      </a:r>
                      <a:r>
                        <a:rPr kumimoji="0" lang="en-US" sz="2000" b="0" i="0" u="none" strike="noStrike" cap="none" normalizeH="0" baseline="0" dirty="0" err="1">
                          <a:ln>
                            <a:noFill/>
                          </a:ln>
                          <a:solidFill>
                            <a:srgbClr val="333333"/>
                          </a:solidFill>
                          <a:effectLst/>
                          <a:latin typeface="+mn-lt"/>
                          <a:ea typeface="+mn-ea"/>
                          <a:cs typeface="+mn-cs"/>
                        </a:rPr>
                        <a:t>Drezdenu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Njemačka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sjećaju</a:t>
                      </a:r>
                      <a:r>
                        <a:rPr kumimoji="0" lang="en-US" sz="2000" b="0" i="0" u="none" strike="noStrike" cap="none" normalizeH="0" baseline="0" dirty="0">
                          <a:ln>
                            <a:noFill/>
                          </a:ln>
                          <a:solidFill>
                            <a:srgbClr val="333333"/>
                          </a:solidFill>
                          <a:effectLst/>
                          <a:latin typeface="+mn-lt"/>
                          <a:ea typeface="+mn-ea"/>
                          <a:cs typeface="+mn-cs"/>
                        </a:rPr>
                        <a:t> se da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posle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bombardovanja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niskoleteći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avioni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jurili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ljude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koji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bježali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Istoričari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većinom</a:t>
                      </a:r>
                      <a:r>
                        <a:rPr kumimoji="0" lang="en-US" sz="2000" b="0" i="0" u="none" strike="noStrike" cap="none" normalizeH="0" baseline="0" dirty="0">
                          <a:ln>
                            <a:noFill/>
                          </a:ln>
                          <a:solidFill>
                            <a:srgbClr val="333333"/>
                          </a:solidFill>
                          <a:effectLst/>
                          <a:latin typeface="+mn-lt"/>
                          <a:ea typeface="+mn-ea"/>
                          <a:cs typeface="+mn-cs"/>
                        </a:rPr>
                        <a:t> u </a:t>
                      </a:r>
                      <a:r>
                        <a:rPr kumimoji="0" lang="en-US" sz="2000" b="0" i="0" u="none" strike="noStrike" cap="none" normalizeH="0" baseline="0" dirty="0" err="1">
                          <a:ln>
                            <a:noFill/>
                          </a:ln>
                          <a:solidFill>
                            <a:srgbClr val="333333"/>
                          </a:solidFill>
                          <a:effectLst/>
                          <a:latin typeface="+mn-lt"/>
                          <a:ea typeface="+mn-ea"/>
                          <a:cs typeface="+mn-cs"/>
                        </a:rPr>
                        <a:t>ovo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sumnjaju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npr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Prašina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širenje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vatre</a:t>
                      </a:r>
                      <a:r>
                        <a:rPr kumimoji="0" lang="en-US" sz="2000" b="0" i="0" u="none" strike="noStrike" cap="none" normalizeH="0" baseline="0" dirty="0">
                          <a:ln>
                            <a:noFill/>
                          </a:ln>
                          <a:solidFill>
                            <a:srgbClr val="333333"/>
                          </a:solidFill>
                          <a:effectLst/>
                          <a:latin typeface="+mn-lt"/>
                          <a:ea typeface="+mn-ea"/>
                          <a:cs typeface="+mn-cs"/>
                        </a:rPr>
                        <a:t> bi </a:t>
                      </a:r>
                      <a:r>
                        <a:rPr kumimoji="0" lang="en-US" sz="2000" b="0" i="0" u="none" strike="noStrike" cap="none" normalizeH="0" baseline="0" dirty="0" err="1">
                          <a:ln>
                            <a:noFill/>
                          </a:ln>
                          <a:solidFill>
                            <a:srgbClr val="333333"/>
                          </a:solidFill>
                          <a:effectLst/>
                          <a:latin typeface="+mn-lt"/>
                          <a:ea typeface="+mn-ea"/>
                          <a:cs typeface="+mn-cs"/>
                        </a:rPr>
                        <a:t>onemogućili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ovakvo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dešavanje</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8"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042" y="2348880"/>
            <a:ext cx="882043"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31AAF25B-6866-4CFB-8CB9-E90419291091}"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Pogrešna sjećanja</a:t>
            </a:r>
          </a:p>
        </p:txBody>
      </p:sp>
      <p:graphicFrame>
        <p:nvGraphicFramePr>
          <p:cNvPr id="17" name="Table 16"/>
          <p:cNvGraphicFramePr>
            <a:graphicFrameLocks noGrp="1"/>
          </p:cNvGraphicFramePr>
          <p:nvPr>
            <p:extLst>
              <p:ext uri="{D42A27DB-BD31-4B8C-83A1-F6EECF244321}">
                <p14:modId xmlns:p14="http://schemas.microsoft.com/office/powerpoint/2010/main" val="669257320"/>
              </p:ext>
            </p:extLst>
          </p:nvPr>
        </p:nvGraphicFramePr>
        <p:xfrm>
          <a:off x="408954" y="2204864"/>
          <a:ext cx="11376000" cy="2834640"/>
        </p:xfrm>
        <a:graphic>
          <a:graphicData uri="http://schemas.openxmlformats.org/drawingml/2006/table">
            <a:tbl>
              <a:tblPr firstRow="1" bandRow="1">
                <a:tableStyleId>{21E4AEA4-8DFA-4A89-87EB-49C32662AFE0}</a:tableStyleId>
              </a:tblPr>
              <a:tblGrid>
                <a:gridCol w="1800201">
                  <a:extLst>
                    <a:ext uri="{9D8B030D-6E8A-4147-A177-3AD203B41FA5}">
                      <a16:colId xmlns:a16="http://schemas.microsoft.com/office/drawing/2014/main" val="20000"/>
                    </a:ext>
                  </a:extLst>
                </a:gridCol>
                <a:gridCol w="9575799">
                  <a:extLst>
                    <a:ext uri="{9D8B030D-6E8A-4147-A177-3AD203B41FA5}">
                      <a16:colId xmlns:a16="http://schemas.microsoft.com/office/drawing/2014/main" val="20001"/>
                    </a:ext>
                  </a:extLst>
                </a:gridCol>
              </a:tblGrid>
              <a:tr h="141732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Neki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očevidci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bombardovanja</a:t>
                      </a:r>
                      <a:r>
                        <a:rPr kumimoji="0" lang="en-US" sz="2000" b="0" i="0" u="none" strike="noStrike" cap="none" normalizeH="0" baseline="0" dirty="0">
                          <a:ln>
                            <a:noFill/>
                          </a:ln>
                          <a:solidFill>
                            <a:srgbClr val="333333"/>
                          </a:solidFill>
                          <a:effectLst/>
                          <a:latin typeface="+mn-lt"/>
                          <a:ea typeface="+mn-ea"/>
                          <a:cs typeface="+mn-cs"/>
                        </a:rPr>
                        <a:t> u </a:t>
                      </a:r>
                      <a:r>
                        <a:rPr kumimoji="0" lang="en-US" sz="2000" b="0" i="0" u="none" strike="noStrike" cap="none" normalizeH="0" baseline="0" dirty="0" err="1">
                          <a:ln>
                            <a:noFill/>
                          </a:ln>
                          <a:solidFill>
                            <a:srgbClr val="333333"/>
                          </a:solidFill>
                          <a:effectLst/>
                          <a:latin typeface="+mn-lt"/>
                          <a:ea typeface="+mn-ea"/>
                          <a:cs typeface="+mn-cs"/>
                        </a:rPr>
                        <a:t>Drezdenu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Njemačka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sjećaju</a:t>
                      </a:r>
                      <a:r>
                        <a:rPr kumimoji="0" lang="en-US" sz="2000" b="0" i="0" u="none" strike="noStrike" cap="none" normalizeH="0" baseline="0" dirty="0">
                          <a:ln>
                            <a:noFill/>
                          </a:ln>
                          <a:solidFill>
                            <a:srgbClr val="333333"/>
                          </a:solidFill>
                          <a:effectLst/>
                          <a:latin typeface="+mn-lt"/>
                          <a:ea typeface="+mn-ea"/>
                          <a:cs typeface="+mn-cs"/>
                        </a:rPr>
                        <a:t> se da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posle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bombardovanja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niskoleteći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avioni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jurili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ljude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koji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bježali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Istoričari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većinom</a:t>
                      </a:r>
                      <a:r>
                        <a:rPr kumimoji="0" lang="en-US" sz="2000" b="0" i="0" u="none" strike="noStrike" cap="none" normalizeH="0" baseline="0" dirty="0">
                          <a:ln>
                            <a:noFill/>
                          </a:ln>
                          <a:solidFill>
                            <a:srgbClr val="333333"/>
                          </a:solidFill>
                          <a:effectLst/>
                          <a:latin typeface="+mn-lt"/>
                          <a:ea typeface="+mn-ea"/>
                          <a:cs typeface="+mn-cs"/>
                        </a:rPr>
                        <a:t> u </a:t>
                      </a:r>
                      <a:r>
                        <a:rPr kumimoji="0" lang="en-US" sz="2000" b="0" i="0" u="none" strike="noStrike" cap="none" normalizeH="0" baseline="0" dirty="0" err="1">
                          <a:ln>
                            <a:noFill/>
                          </a:ln>
                          <a:solidFill>
                            <a:srgbClr val="333333"/>
                          </a:solidFill>
                          <a:effectLst/>
                          <a:latin typeface="+mn-lt"/>
                          <a:ea typeface="+mn-ea"/>
                          <a:cs typeface="+mn-cs"/>
                        </a:rPr>
                        <a:t>ovo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sumnjaju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npr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Prašina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širenje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vatre</a:t>
                      </a:r>
                      <a:r>
                        <a:rPr kumimoji="0" lang="en-US" sz="2000" b="0" i="0" u="none" strike="noStrike" cap="none" normalizeH="0" baseline="0" dirty="0">
                          <a:ln>
                            <a:noFill/>
                          </a:ln>
                          <a:solidFill>
                            <a:srgbClr val="333333"/>
                          </a:solidFill>
                          <a:effectLst/>
                          <a:latin typeface="+mn-lt"/>
                          <a:ea typeface="+mn-ea"/>
                          <a:cs typeface="+mn-cs"/>
                        </a:rPr>
                        <a:t> bi </a:t>
                      </a:r>
                      <a:r>
                        <a:rPr kumimoji="0" lang="en-US" sz="2000" b="0" i="0" u="none" strike="noStrike" cap="none" normalizeH="0" baseline="0" dirty="0" err="1">
                          <a:ln>
                            <a:noFill/>
                          </a:ln>
                          <a:solidFill>
                            <a:srgbClr val="333333"/>
                          </a:solidFill>
                          <a:effectLst/>
                          <a:latin typeface="+mn-lt"/>
                          <a:ea typeface="+mn-ea"/>
                          <a:cs typeface="+mn-cs"/>
                        </a:rPr>
                        <a:t>onemogućili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ovakvo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dešavanje</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41732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Poznati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psiholog</a:t>
                      </a:r>
                      <a:r>
                        <a:rPr kumimoji="0" lang="en-US" sz="2000" b="0" i="0" u="none" strike="noStrike" cap="none" normalizeH="0" baseline="0" dirty="0">
                          <a:ln>
                            <a:noFill/>
                          </a:ln>
                          <a:solidFill>
                            <a:srgbClr val="333333"/>
                          </a:solidFill>
                          <a:effectLst/>
                          <a:latin typeface="+mn-lt"/>
                          <a:ea typeface="+mn-ea"/>
                          <a:cs typeface="+mn-cs"/>
                        </a:rPr>
                        <a:t> Jean Piaget se </a:t>
                      </a:r>
                      <a:r>
                        <a:rPr kumimoji="0" lang="en-US" sz="2000" b="0" i="0" u="none" strike="noStrike" cap="none" normalizeH="0" baseline="0" dirty="0" err="1">
                          <a:ln>
                            <a:noFill/>
                          </a:ln>
                          <a:solidFill>
                            <a:srgbClr val="333333"/>
                          </a:solidFill>
                          <a:effectLst/>
                          <a:latin typeface="+mn-lt"/>
                          <a:ea typeface="+mn-ea"/>
                          <a:cs typeface="+mn-cs"/>
                        </a:rPr>
                        <a:t>sjećao</a:t>
                      </a:r>
                      <a:r>
                        <a:rPr kumimoji="0" lang="en-US" sz="2000" b="0" i="0" u="none" strike="noStrike" cap="none" normalizeH="0" baseline="0" dirty="0">
                          <a:ln>
                            <a:noFill/>
                          </a:ln>
                          <a:solidFill>
                            <a:srgbClr val="333333"/>
                          </a:solidFill>
                          <a:effectLst/>
                          <a:latin typeface="+mn-lt"/>
                          <a:ea typeface="+mn-ea"/>
                          <a:cs typeface="+mn-cs"/>
                        </a:rPr>
                        <a:t> da je bio </a:t>
                      </a:r>
                      <a:r>
                        <a:rPr kumimoji="0" lang="en-US" sz="2000" b="0" i="0" u="none" strike="noStrike" cap="none" normalizeH="0" baseline="0" dirty="0" err="1">
                          <a:ln>
                            <a:noFill/>
                          </a:ln>
                          <a:solidFill>
                            <a:srgbClr val="333333"/>
                          </a:solidFill>
                          <a:effectLst/>
                          <a:latin typeface="+mn-lt"/>
                          <a:ea typeface="+mn-ea"/>
                          <a:cs typeface="+mn-cs"/>
                        </a:rPr>
                        <a:t>kidnapovan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dvogodišnjak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što</a:t>
                      </a:r>
                      <a:r>
                        <a:rPr kumimoji="0" lang="en-US" sz="2000" b="0" i="0" u="none" strike="noStrike" cap="none" normalizeH="0" baseline="0" dirty="0">
                          <a:ln>
                            <a:noFill/>
                          </a:ln>
                          <a:solidFill>
                            <a:srgbClr val="333333"/>
                          </a:solidFill>
                          <a:effectLst/>
                          <a:latin typeface="+mn-lt"/>
                          <a:ea typeface="+mn-ea"/>
                          <a:cs typeface="+mn-cs"/>
                        </a:rPr>
                        <a:t> je </a:t>
                      </a:r>
                      <a:r>
                        <a:rPr kumimoji="0" lang="en-US" sz="2000" b="0" i="0" u="none" strike="noStrike" cap="none" normalizeH="0" baseline="0" dirty="0" err="1">
                          <a:ln>
                            <a:noFill/>
                          </a:ln>
                          <a:solidFill>
                            <a:srgbClr val="333333"/>
                          </a:solidFill>
                          <a:effectLst/>
                          <a:latin typeface="+mn-lt"/>
                          <a:ea typeface="+mn-ea"/>
                          <a:cs typeface="+mn-cs"/>
                        </a:rPr>
                        <a:t>ispostavilo</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bila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priča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njegove</a:t>
                      </a:r>
                      <a:r>
                        <a:rPr kumimoji="0" lang="en-US" sz="2000" b="0" i="0" u="none" strike="noStrike" cap="none" normalizeH="0" baseline="0" dirty="0">
                          <a:ln>
                            <a:noFill/>
                          </a:ln>
                          <a:solidFill>
                            <a:srgbClr val="333333"/>
                          </a:solidFill>
                          <a:effectLst/>
                          <a:latin typeface="+mn-lt"/>
                          <a:ea typeface="+mn-ea"/>
                          <a:cs typeface="+mn-cs"/>
                        </a:rPr>
                        <a:t> bake </a:t>
                      </a:r>
                      <a:r>
                        <a:rPr kumimoji="0" lang="en-US" sz="2000" b="0" i="0" u="none" strike="noStrike" cap="none" normalizeH="0" baseline="0" dirty="0" err="1">
                          <a:ln>
                            <a:noFill/>
                          </a:ln>
                          <a:solidFill>
                            <a:srgbClr val="333333"/>
                          </a:solidFill>
                          <a:effectLst/>
                          <a:latin typeface="+mn-lt"/>
                          <a:ea typeface="+mn-ea"/>
                          <a:cs typeface="+mn-cs"/>
                        </a:rPr>
                        <a:t>koja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ju</a:t>
                      </a:r>
                      <a:r>
                        <a:rPr kumimoji="0" lang="en-US" sz="2000" b="0" i="0" u="none" strike="noStrike" cap="none" normalizeH="0" baseline="0" dirty="0">
                          <a:ln>
                            <a:noFill/>
                          </a:ln>
                          <a:solidFill>
                            <a:srgbClr val="333333"/>
                          </a:solidFill>
                          <a:effectLst/>
                          <a:latin typeface="+mn-lt"/>
                          <a:ea typeface="+mn-ea"/>
                          <a:cs typeface="+mn-cs"/>
                        </a:rPr>
                        <a:t> je </a:t>
                      </a:r>
                      <a:r>
                        <a:rPr kumimoji="0" lang="en-US" sz="2000" b="0" i="0" u="none" strike="noStrike" cap="none" normalizeH="0" baseline="0" dirty="0" err="1">
                          <a:ln>
                            <a:noFill/>
                          </a:ln>
                          <a:solidFill>
                            <a:srgbClr val="333333"/>
                          </a:solidFill>
                          <a:effectLst/>
                          <a:latin typeface="+mn-lt"/>
                          <a:ea typeface="+mn-ea"/>
                          <a:cs typeface="+mn-cs"/>
                        </a:rPr>
                        <a:t>izmislila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kad</a:t>
                      </a:r>
                      <a:r>
                        <a:rPr kumimoji="0" lang="en-US" sz="2000" b="0" i="0" u="none" strike="noStrike" cap="none" normalizeH="0" baseline="0" dirty="0">
                          <a:ln>
                            <a:noFill/>
                          </a:ln>
                          <a:solidFill>
                            <a:srgbClr val="333333"/>
                          </a:solidFill>
                          <a:effectLst/>
                          <a:latin typeface="+mn-lt"/>
                          <a:ea typeface="+mn-ea"/>
                          <a:cs typeface="+mn-cs"/>
                        </a:rPr>
                        <a:t> je on bio </a:t>
                      </a:r>
                      <a:r>
                        <a:rPr kumimoji="0" lang="en-US" sz="2000" b="0" i="0" u="none" strike="noStrike" cap="none" normalizeH="0" baseline="0" dirty="0" err="1">
                          <a:ln>
                            <a:noFill/>
                          </a:ln>
                          <a:solidFill>
                            <a:srgbClr val="333333"/>
                          </a:solidFill>
                          <a:effectLst/>
                          <a:latin typeface="+mn-lt"/>
                          <a:ea typeface="+mn-ea"/>
                          <a:cs typeface="+mn-cs"/>
                        </a:rPr>
                        <a:t>mali</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8"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042" y="2348880"/>
            <a:ext cx="882043"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871" y="3780460"/>
            <a:ext cx="1354384"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31AAF25B-6866-4CFB-8CB9-E90419291091}" type="slidenum">
              <a:rPr lang="de-DE" altLang="de-DE" smtClean="0"/>
              <a:pPr>
                <a:defRPr/>
              </a:pPr>
              <a:t>36</a:t>
            </a:fld>
            <a:endParaRPr lang="de-DE" altLang="de-DE"/>
          </a:p>
        </p:txBody>
      </p:sp>
    </p:spTree>
    <p:extLst>
      <p:ext uri="{BB962C8B-B14F-4D97-AF65-F5344CB8AC3E}">
        <p14:creationId xmlns:p14="http://schemas.microsoft.com/office/powerpoint/2010/main" val="2325566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Pogrešna sjećanja</a:t>
            </a:r>
          </a:p>
        </p:txBody>
      </p:sp>
      <p:graphicFrame>
        <p:nvGraphicFramePr>
          <p:cNvPr id="17" name="Table 16"/>
          <p:cNvGraphicFramePr>
            <a:graphicFrameLocks noGrp="1"/>
          </p:cNvGraphicFramePr>
          <p:nvPr>
            <p:extLst>
              <p:ext uri="{D42A27DB-BD31-4B8C-83A1-F6EECF244321}">
                <p14:modId xmlns:p14="http://schemas.microsoft.com/office/powerpoint/2010/main" val="476647770"/>
              </p:ext>
            </p:extLst>
          </p:nvPr>
        </p:nvGraphicFramePr>
        <p:xfrm>
          <a:off x="408954" y="2204864"/>
          <a:ext cx="11376000" cy="4251960"/>
        </p:xfrm>
        <a:graphic>
          <a:graphicData uri="http://schemas.openxmlformats.org/drawingml/2006/table">
            <a:tbl>
              <a:tblPr firstRow="1" bandRow="1">
                <a:tableStyleId>{21E4AEA4-8DFA-4A89-87EB-49C32662AFE0}</a:tableStyleId>
              </a:tblPr>
              <a:tblGrid>
                <a:gridCol w="1800201">
                  <a:extLst>
                    <a:ext uri="{9D8B030D-6E8A-4147-A177-3AD203B41FA5}">
                      <a16:colId xmlns:a16="http://schemas.microsoft.com/office/drawing/2014/main" val="20000"/>
                    </a:ext>
                  </a:extLst>
                </a:gridCol>
                <a:gridCol w="9575799">
                  <a:extLst>
                    <a:ext uri="{9D8B030D-6E8A-4147-A177-3AD203B41FA5}">
                      <a16:colId xmlns:a16="http://schemas.microsoft.com/office/drawing/2014/main" val="20001"/>
                    </a:ext>
                  </a:extLst>
                </a:gridCol>
              </a:tblGrid>
              <a:tr h="141732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Neki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očevidci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bombardovanja</a:t>
                      </a:r>
                      <a:r>
                        <a:rPr kumimoji="0" lang="en-US" sz="2000" b="0" i="0" u="none" strike="noStrike" cap="none" normalizeH="0" baseline="0" dirty="0">
                          <a:ln>
                            <a:noFill/>
                          </a:ln>
                          <a:solidFill>
                            <a:srgbClr val="333333"/>
                          </a:solidFill>
                          <a:effectLst/>
                          <a:latin typeface="+mn-lt"/>
                          <a:ea typeface="+mn-ea"/>
                          <a:cs typeface="+mn-cs"/>
                        </a:rPr>
                        <a:t> u </a:t>
                      </a:r>
                      <a:r>
                        <a:rPr kumimoji="0" lang="en-US" sz="2000" b="0" i="0" u="none" strike="noStrike" cap="none" normalizeH="0" baseline="0" dirty="0" err="1">
                          <a:ln>
                            <a:noFill/>
                          </a:ln>
                          <a:solidFill>
                            <a:srgbClr val="333333"/>
                          </a:solidFill>
                          <a:effectLst/>
                          <a:latin typeface="+mn-lt"/>
                          <a:ea typeface="+mn-ea"/>
                          <a:cs typeface="+mn-cs"/>
                        </a:rPr>
                        <a:t>Drezdenu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Njemačka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sjećaju</a:t>
                      </a:r>
                      <a:r>
                        <a:rPr kumimoji="0" lang="en-US" sz="2000" b="0" i="0" u="none" strike="noStrike" cap="none" normalizeH="0" baseline="0" dirty="0">
                          <a:ln>
                            <a:noFill/>
                          </a:ln>
                          <a:solidFill>
                            <a:srgbClr val="333333"/>
                          </a:solidFill>
                          <a:effectLst/>
                          <a:latin typeface="+mn-lt"/>
                          <a:ea typeface="+mn-ea"/>
                          <a:cs typeface="+mn-cs"/>
                        </a:rPr>
                        <a:t> se da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posle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bombardovanja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niskoleteći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avioni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jurili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ljude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koji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bježali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Istoričari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većinom</a:t>
                      </a:r>
                      <a:r>
                        <a:rPr kumimoji="0" lang="en-US" sz="2000" b="0" i="0" u="none" strike="noStrike" cap="none" normalizeH="0" baseline="0" dirty="0">
                          <a:ln>
                            <a:noFill/>
                          </a:ln>
                          <a:solidFill>
                            <a:srgbClr val="333333"/>
                          </a:solidFill>
                          <a:effectLst/>
                          <a:latin typeface="+mn-lt"/>
                          <a:ea typeface="+mn-ea"/>
                          <a:cs typeface="+mn-cs"/>
                        </a:rPr>
                        <a:t> u </a:t>
                      </a:r>
                      <a:r>
                        <a:rPr kumimoji="0" lang="en-US" sz="2000" b="0" i="0" u="none" strike="noStrike" cap="none" normalizeH="0" baseline="0" dirty="0" err="1">
                          <a:ln>
                            <a:noFill/>
                          </a:ln>
                          <a:solidFill>
                            <a:srgbClr val="333333"/>
                          </a:solidFill>
                          <a:effectLst/>
                          <a:latin typeface="+mn-lt"/>
                          <a:ea typeface="+mn-ea"/>
                          <a:cs typeface="+mn-cs"/>
                        </a:rPr>
                        <a:t>ovo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sumnjaju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npr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Prašina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širenje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vatre</a:t>
                      </a:r>
                      <a:r>
                        <a:rPr kumimoji="0" lang="en-US" sz="2000" b="0" i="0" u="none" strike="noStrike" cap="none" normalizeH="0" baseline="0" dirty="0">
                          <a:ln>
                            <a:noFill/>
                          </a:ln>
                          <a:solidFill>
                            <a:srgbClr val="333333"/>
                          </a:solidFill>
                          <a:effectLst/>
                          <a:latin typeface="+mn-lt"/>
                          <a:ea typeface="+mn-ea"/>
                          <a:cs typeface="+mn-cs"/>
                        </a:rPr>
                        <a:t> bi </a:t>
                      </a:r>
                      <a:r>
                        <a:rPr kumimoji="0" lang="en-US" sz="2000" b="0" i="0" u="none" strike="noStrike" cap="none" normalizeH="0" baseline="0" dirty="0" err="1">
                          <a:ln>
                            <a:noFill/>
                          </a:ln>
                          <a:solidFill>
                            <a:srgbClr val="333333"/>
                          </a:solidFill>
                          <a:effectLst/>
                          <a:latin typeface="+mn-lt"/>
                          <a:ea typeface="+mn-ea"/>
                          <a:cs typeface="+mn-cs"/>
                        </a:rPr>
                        <a:t>onemogućili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ovakvo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dešavanje</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41732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Poznati psiholog Jean Piaget se sjećao da je bio kidnapovan kao dvogodišnjak, što je ispostavilo se, bila priča njegove bake koja ju je izmislila kad je on bio mali.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41732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U </a:t>
                      </a:r>
                      <a:r>
                        <a:rPr kumimoji="0" lang="en-US" sz="2000" b="0" i="0" u="none" strike="noStrike" cap="none" normalizeH="0" baseline="0" dirty="0" err="1">
                          <a:ln>
                            <a:noFill/>
                          </a:ln>
                          <a:solidFill>
                            <a:srgbClr val="333333"/>
                          </a:solidFill>
                          <a:effectLst/>
                          <a:latin typeface="+mn-lt"/>
                          <a:ea typeface="+mn-ea"/>
                          <a:cs typeface="+mn-cs"/>
                        </a:rPr>
                        <a:t>jednom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eksperimentu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učesnicima</a:t>
                      </a:r>
                      <a:r>
                        <a:rPr kumimoji="0" lang="en-US" sz="2000" b="0" i="0" u="none" strike="noStrike" cap="none" normalizeH="0" baseline="0" dirty="0">
                          <a:ln>
                            <a:noFill/>
                          </a:ln>
                          <a:solidFill>
                            <a:srgbClr val="333333"/>
                          </a:solidFill>
                          <a:effectLst/>
                          <a:latin typeface="+mn-lt"/>
                          <a:ea typeface="+mn-ea"/>
                          <a:cs typeface="+mn-cs"/>
                        </a:rPr>
                        <a:t> je </a:t>
                      </a:r>
                      <a:r>
                        <a:rPr kumimoji="0" lang="en-US" sz="2000" b="0" i="0" u="none" strike="noStrike" cap="none" normalizeH="0" baseline="0" dirty="0" err="1">
                          <a:ln>
                            <a:noFill/>
                          </a:ln>
                          <a:solidFill>
                            <a:srgbClr val="333333"/>
                          </a:solidFill>
                          <a:effectLst/>
                          <a:latin typeface="+mn-lt"/>
                          <a:ea typeface="+mn-ea"/>
                          <a:cs typeface="+mn-cs"/>
                        </a:rPr>
                        <a:t>pokazan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oglas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za</a:t>
                      </a:r>
                      <a:r>
                        <a:rPr kumimoji="0" lang="en-US" sz="2000" b="0" i="0" u="none" strike="noStrike" cap="none" normalizeH="0" baseline="0" dirty="0">
                          <a:ln>
                            <a:noFill/>
                          </a:ln>
                          <a:solidFill>
                            <a:srgbClr val="333333"/>
                          </a:solidFill>
                          <a:effectLst/>
                          <a:latin typeface="+mn-lt"/>
                          <a:ea typeface="+mn-ea"/>
                          <a:cs typeface="+mn-cs"/>
                        </a:rPr>
                        <a:t> Disney World, </a:t>
                      </a:r>
                      <a:r>
                        <a:rPr kumimoji="0" lang="en-US" sz="2000" b="0" i="0" u="none" strike="noStrike" cap="none" normalizeH="0" baseline="0" dirty="0" err="1">
                          <a:ln>
                            <a:noFill/>
                          </a:ln>
                          <a:solidFill>
                            <a:srgbClr val="333333"/>
                          </a:solidFill>
                          <a:effectLst/>
                          <a:latin typeface="+mn-lt"/>
                          <a:ea typeface="+mn-ea"/>
                          <a:cs typeface="+mn-cs"/>
                        </a:rPr>
                        <a:t>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kojem</a:t>
                      </a:r>
                      <a:r>
                        <a:rPr kumimoji="0" lang="en-US" sz="2000" b="0" i="0" u="none" strike="noStrike" cap="none" normalizeH="0" baseline="0" dirty="0">
                          <a:ln>
                            <a:noFill/>
                          </a:ln>
                          <a:solidFill>
                            <a:srgbClr val="333333"/>
                          </a:solidFill>
                          <a:effectLst/>
                          <a:latin typeface="+mn-lt"/>
                          <a:ea typeface="+mn-ea"/>
                          <a:cs typeface="+mn-cs"/>
                        </a:rPr>
                        <a:t> je bio </a:t>
                      </a:r>
                      <a:r>
                        <a:rPr kumimoji="0" lang="en-US" sz="2000" b="0" i="0" u="none" strike="noStrike" cap="none" normalizeH="0" baseline="0" dirty="0" err="1">
                          <a:ln>
                            <a:noFill/>
                          </a:ln>
                          <a:solidFill>
                            <a:srgbClr val="333333"/>
                          </a:solidFill>
                          <a:effectLst/>
                          <a:latin typeface="+mn-lt"/>
                          <a:ea typeface="+mn-ea"/>
                          <a:cs typeface="+mn-cs"/>
                        </a:rPr>
                        <a:t>prikazan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Duško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Dugouško</a:t>
                      </a:r>
                      <a:r>
                        <a:rPr kumimoji="0" lang="en-US" sz="2000" b="0" i="0" u="none" strike="noStrike" cap="none" normalizeH="0" baseline="0" dirty="0">
                          <a:ln>
                            <a:noFill/>
                          </a:ln>
                          <a:solidFill>
                            <a:srgbClr val="333333"/>
                          </a:solidFill>
                          <a:effectLst/>
                          <a:latin typeface="+mn-lt"/>
                          <a:ea typeface="+mn-ea"/>
                          <a:cs typeface="+mn-cs"/>
                        </a:rPr>
                        <a:t>. 30% </a:t>
                      </a:r>
                      <a:r>
                        <a:rPr kumimoji="0" lang="en-US" sz="2000" b="0" i="0" u="none" strike="noStrike" cap="none" normalizeH="0" baseline="0" dirty="0" err="1">
                          <a:ln>
                            <a:noFill/>
                          </a:ln>
                          <a:solidFill>
                            <a:srgbClr val="333333"/>
                          </a:solidFill>
                          <a:effectLst/>
                          <a:latin typeface="+mn-lt"/>
                          <a:ea typeface="+mn-ea"/>
                          <a:cs typeface="+mn-cs"/>
                        </a:rPr>
                        <a:t>učesnika</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sjećalo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susreta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zecom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kad</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posjetili</a:t>
                      </a:r>
                      <a:r>
                        <a:rPr kumimoji="0" lang="en-US" sz="2000" b="0" i="0" u="none" strike="noStrike" cap="none" normalizeH="0" baseline="0" dirty="0">
                          <a:ln>
                            <a:noFill/>
                          </a:ln>
                          <a:solidFill>
                            <a:srgbClr val="333333"/>
                          </a:solidFill>
                          <a:effectLst/>
                          <a:latin typeface="+mn-lt"/>
                          <a:ea typeface="+mn-ea"/>
                          <a:cs typeface="+mn-cs"/>
                        </a:rPr>
                        <a:t> Disney World </a:t>
                      </a:r>
                      <a:r>
                        <a:rPr kumimoji="0" lang="en-US" sz="2000" b="0" i="0" u="none" strike="noStrike" cap="none" normalizeH="0" baseline="0" dirty="0" err="1">
                          <a:ln>
                            <a:noFill/>
                          </a:ln>
                          <a:solidFill>
                            <a:srgbClr val="333333"/>
                          </a:solidFill>
                          <a:effectLst/>
                          <a:latin typeface="+mn-lt"/>
                          <a:ea typeface="+mn-ea"/>
                          <a:cs typeface="+mn-cs"/>
                        </a:rPr>
                        <a:t>kao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djeca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iako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Duško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Dugouško</a:t>
                      </a:r>
                      <a:r>
                        <a:rPr kumimoji="0" lang="en-US" sz="2000" b="0" i="0" u="none" strike="noStrike" cap="none" normalizeH="0" baseline="0" dirty="0">
                          <a:ln>
                            <a:noFill/>
                          </a:ln>
                          <a:solidFill>
                            <a:srgbClr val="333333"/>
                          </a:solidFill>
                          <a:effectLst/>
                          <a:latin typeface="+mn-lt"/>
                          <a:ea typeface="+mn-ea"/>
                          <a:cs typeface="+mn-cs"/>
                        </a:rPr>
                        <a:t> je Warner Brothers a ne Disney </a:t>
                      </a:r>
                      <a:r>
                        <a:rPr kumimoji="0" lang="en-US" sz="2000" b="0" i="0" u="none" strike="noStrike" cap="none" normalizeH="0" baseline="0" dirty="0" err="1">
                          <a:ln>
                            <a:noFill/>
                          </a:ln>
                          <a:solidFill>
                            <a:srgbClr val="333333"/>
                          </a:solidFill>
                          <a:effectLst/>
                          <a:latin typeface="+mn-lt"/>
                          <a:ea typeface="+mn-ea"/>
                          <a:cs typeface="+mn-cs"/>
                        </a:rPr>
                        <a:t>lik</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8"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042" y="2348880"/>
            <a:ext cx="882043"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871" y="3780460"/>
            <a:ext cx="1354384"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missha - bug bunny -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987" y="5212040"/>
            <a:ext cx="146615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31AAF25B-6866-4CFB-8CB9-E90419291091}" type="slidenum">
              <a:rPr lang="de-DE" altLang="de-DE" smtClean="0"/>
              <a:pPr>
                <a:defRPr/>
              </a:pPr>
              <a:t>37</a:t>
            </a:fld>
            <a:endParaRPr lang="de-DE" altLang="de-DE"/>
          </a:p>
        </p:txBody>
      </p:sp>
    </p:spTree>
    <p:extLst>
      <p:ext uri="{BB962C8B-B14F-4D97-AF65-F5344CB8AC3E}">
        <p14:creationId xmlns:p14="http://schemas.microsoft.com/office/powerpoint/2010/main" val="3383484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Studi</a:t>
            </a:r>
            <a:r>
              <a:rPr lang="hr-HR" altLang="de-DE" sz="2400" dirty="0">
                <a:solidFill>
                  <a:srgbClr val="333333"/>
                </a:solidFill>
              </a:rPr>
              <a:t>je pokazuju da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su više sigurni u </a:t>
            </a:r>
            <a:r>
              <a:rPr lang="de-DE" altLang="de-DE" sz="2400" dirty="0">
                <a:solidFill>
                  <a:srgbClr val="333333"/>
                </a:solidFill>
              </a:rPr>
              <a:t>pogre</a:t>
            </a:r>
            <a:r>
              <a:rPr lang="en-US" altLang="de-DE" sz="2400" dirty="0">
                <a:solidFill>
                  <a:srgbClr val="333333"/>
                </a:solidFill>
              </a:rPr>
              <a:t>š</a:t>
            </a:r>
            <a:r>
              <a:rPr lang="de-DE" altLang="de-DE" sz="2400" dirty="0">
                <a:solidFill>
                  <a:srgbClr val="333333"/>
                </a:solidFill>
              </a:rPr>
              <a:t>na</a:t>
            </a:r>
            <a:r>
              <a:rPr lang="hr-HR" altLang="de-DE" sz="2400" dirty="0">
                <a:solidFill>
                  <a:srgbClr val="333333"/>
                </a:solidFill>
              </a:rPr>
              <a:t> sjećanja nego ljudi koji nemaju </a:t>
            </a:r>
            <a:r>
              <a:rPr lang="hr-HR" altLang="de-DE" sz="2400">
                <a:solidFill>
                  <a:srgbClr val="333333"/>
                </a:solidFill>
              </a:rPr>
              <a:t>psihozu.</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Studi</a:t>
            </a:r>
            <a:r>
              <a:rPr lang="hr-HR" altLang="de-DE" sz="2400" dirty="0">
                <a:solidFill>
                  <a:srgbClr val="333333"/>
                </a:solidFill>
              </a:rPr>
              <a:t>je pokazuju da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su više sigurni u </a:t>
            </a:r>
            <a:r>
              <a:rPr lang="de-DE" altLang="de-DE" sz="2400" dirty="0">
                <a:solidFill>
                  <a:srgbClr val="333333"/>
                </a:solidFill>
              </a:rPr>
              <a:t>pogre</a:t>
            </a:r>
            <a:r>
              <a:rPr lang="en-US" altLang="de-DE" sz="2400" dirty="0">
                <a:solidFill>
                  <a:srgbClr val="333333"/>
                </a:solidFill>
              </a:rPr>
              <a:t>š</a:t>
            </a:r>
            <a:r>
              <a:rPr lang="de-DE" altLang="de-DE" sz="2400" dirty="0">
                <a:solidFill>
                  <a:srgbClr val="333333"/>
                </a:solidFill>
              </a:rPr>
              <a:t>na</a:t>
            </a:r>
            <a:r>
              <a:rPr lang="hr-HR" altLang="de-DE" sz="2400" dirty="0">
                <a:solidFill>
                  <a:srgbClr val="333333"/>
                </a:solidFill>
              </a:rPr>
              <a:t> sjećanja nego ljudi koji nemaju psihozu.</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 isto vrijeme</a:t>
            </a:r>
            <a:r>
              <a:rPr lang="en-US" altLang="de-DE" sz="2400" dirty="0">
                <a:solidFill>
                  <a:srgbClr val="333333"/>
                </a:solidFill>
              </a:rPr>
              <a:t> </a:t>
            </a:r>
            <a:r>
              <a:rPr lang="hr-HR" altLang="de-DE" sz="2400" dirty="0">
                <a:solidFill>
                  <a:srgbClr val="333333"/>
                </a:solidFill>
              </a:rPr>
              <a:t>sigurnost</a:t>
            </a:r>
            <a:r>
              <a:rPr lang="en-US" altLang="de-DE" sz="2400" dirty="0">
                <a:solidFill>
                  <a:srgbClr val="333333"/>
                </a:solidFill>
              </a:rPr>
              <a:t> </a:t>
            </a:r>
            <a:r>
              <a:rPr lang="hr-HR" altLang="de-DE" sz="2400" dirty="0">
                <a:solidFill>
                  <a:srgbClr val="333333"/>
                </a:solidFill>
              </a:rPr>
              <a:t>za pravo sjećanje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stvari koje su se stvarno desile</a:t>
            </a:r>
            <a:r>
              <a:rPr lang="en-US" altLang="de-DE" sz="2400" dirty="0">
                <a:solidFill>
                  <a:srgbClr val="333333"/>
                </a:solidFill>
              </a:rPr>
              <a:t>) </a:t>
            </a:r>
            <a:r>
              <a:rPr lang="hr-HR" altLang="de-DE" sz="2400" dirty="0">
                <a:solidFill>
                  <a:srgbClr val="333333"/>
                </a:solidFill>
              </a:rPr>
              <a:t>je smanjena u </a:t>
            </a:r>
            <a:r>
              <a:rPr lang="hr-HR" altLang="de-DE" sz="2400">
                <a:solidFill>
                  <a:srgbClr val="333333"/>
                </a:solidFill>
              </a:rPr>
              <a:t>psihozi</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39</a:t>
            </a:fld>
            <a:endParaRPr lang="de-DE" altLang="de-DE"/>
          </a:p>
        </p:txBody>
      </p:sp>
    </p:spTree>
    <p:extLst>
      <p:ext uri="{BB962C8B-B14F-4D97-AF65-F5344CB8AC3E}">
        <p14:creationId xmlns:p14="http://schemas.microsoft.com/office/powerpoint/2010/main" val="6058662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Studi</a:t>
            </a:r>
            <a:r>
              <a:rPr lang="hr-HR" altLang="de-DE" sz="2400" dirty="0">
                <a:solidFill>
                  <a:srgbClr val="333333"/>
                </a:solidFill>
              </a:rPr>
              <a:t>je pokazuju da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su više sigurni u </a:t>
            </a:r>
            <a:r>
              <a:rPr lang="de-DE" altLang="de-DE" sz="2400" dirty="0">
                <a:solidFill>
                  <a:srgbClr val="333333"/>
                </a:solidFill>
              </a:rPr>
              <a:t>pogre</a:t>
            </a:r>
            <a:r>
              <a:rPr lang="en-US" altLang="de-DE" sz="2400" dirty="0">
                <a:solidFill>
                  <a:srgbClr val="333333"/>
                </a:solidFill>
              </a:rPr>
              <a:t>š</a:t>
            </a:r>
            <a:r>
              <a:rPr lang="de-DE" altLang="de-DE" sz="2400" dirty="0">
                <a:solidFill>
                  <a:srgbClr val="333333"/>
                </a:solidFill>
              </a:rPr>
              <a:t>na</a:t>
            </a:r>
            <a:r>
              <a:rPr lang="hr-HR" altLang="de-DE" sz="2400" dirty="0">
                <a:solidFill>
                  <a:srgbClr val="333333"/>
                </a:solidFill>
              </a:rPr>
              <a:t> sjećanja nego ljudi koji nemaju psihozu.</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 isto vrijeme</a:t>
            </a:r>
            <a:r>
              <a:rPr lang="en-US" altLang="de-DE" sz="2400" dirty="0">
                <a:solidFill>
                  <a:srgbClr val="333333"/>
                </a:solidFill>
              </a:rPr>
              <a:t> </a:t>
            </a:r>
            <a:r>
              <a:rPr lang="hr-HR" altLang="de-DE" sz="2400" dirty="0">
                <a:solidFill>
                  <a:srgbClr val="333333"/>
                </a:solidFill>
              </a:rPr>
              <a:t>sigurnost</a:t>
            </a:r>
            <a:r>
              <a:rPr lang="en-US" altLang="de-DE" sz="2400" dirty="0">
                <a:solidFill>
                  <a:srgbClr val="333333"/>
                </a:solidFill>
              </a:rPr>
              <a:t> </a:t>
            </a:r>
            <a:r>
              <a:rPr lang="hr-HR" altLang="de-DE" sz="2400" dirty="0">
                <a:solidFill>
                  <a:srgbClr val="333333"/>
                </a:solidFill>
              </a:rPr>
              <a:t>za pravo sjećanje</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stvari koje su se stvarno desile</a:t>
            </a:r>
            <a:r>
              <a:rPr lang="en-US" altLang="de-DE" sz="2400" dirty="0">
                <a:solidFill>
                  <a:srgbClr val="333333"/>
                </a:solidFill>
              </a:rPr>
              <a:t>) </a:t>
            </a:r>
            <a:r>
              <a:rPr lang="hr-HR" altLang="de-DE" sz="2400" dirty="0">
                <a:solidFill>
                  <a:srgbClr val="333333"/>
                </a:solidFill>
              </a:rPr>
              <a:t>je smanjena u psihozi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Ovo može voditi teškoćama u razlikovanju pravog od </a:t>
            </a:r>
            <a:r>
              <a:rPr lang="de-DE" altLang="de-DE" sz="2400" dirty="0">
                <a:solidFill>
                  <a:srgbClr val="333333"/>
                </a:solidFill>
              </a:rPr>
              <a:t>pogre</a:t>
            </a:r>
            <a:r>
              <a:rPr lang="en-US" altLang="de-DE" sz="2400" dirty="0" err="1">
                <a:solidFill>
                  <a:srgbClr val="333333"/>
                </a:solidFill>
              </a:rPr>
              <a:t>šnih</a:t>
            </a:r>
            <a:r>
              <a:rPr lang="en-US" altLang="de-DE" sz="2400" dirty="0">
                <a:solidFill>
                  <a:srgbClr val="333333"/>
                </a:solidFill>
              </a:rPr>
              <a:t> </a:t>
            </a:r>
            <a:r>
              <a:rPr lang="hr-HR" altLang="de-DE" sz="2400" dirty="0">
                <a:solidFill>
                  <a:srgbClr val="333333"/>
                </a:solidFill>
              </a:rPr>
              <a:t>sjećanja</a:t>
            </a:r>
            <a:r>
              <a:rPr lang="en-US" altLang="de-DE" sz="2400" dirty="0">
                <a:solidFill>
                  <a:srgbClr val="333333"/>
                </a:solidFill>
              </a:rPr>
              <a:t> </a:t>
            </a:r>
            <a:r>
              <a:rPr lang="hr-HR" altLang="de-DE" sz="2400" dirty="0">
                <a:solidFill>
                  <a:srgbClr val="333333"/>
                </a:solidFill>
              </a:rPr>
              <a:t>i može</a:t>
            </a:r>
            <a:r>
              <a:rPr lang="en-US" altLang="de-DE" sz="2400" dirty="0">
                <a:solidFill>
                  <a:srgbClr val="333333"/>
                </a:solidFill>
              </a:rPr>
              <a:t> </a:t>
            </a:r>
            <a:r>
              <a:rPr lang="hr-HR" altLang="de-DE" sz="2400" dirty="0">
                <a:solidFill>
                  <a:srgbClr val="333333"/>
                </a:solidFill>
              </a:rPr>
              <a:t>onemogućiti</a:t>
            </a:r>
            <a:r>
              <a:rPr lang="en-US" altLang="de-DE" sz="2400" dirty="0">
                <a:solidFill>
                  <a:srgbClr val="333333"/>
                </a:solidFill>
              </a:rPr>
              <a:t> </a:t>
            </a:r>
            <a:r>
              <a:rPr lang="hr-HR" altLang="de-DE" sz="2400" dirty="0">
                <a:solidFill>
                  <a:srgbClr val="333333"/>
                </a:solidFill>
              </a:rPr>
              <a:t>zdrav</a:t>
            </a:r>
            <a:r>
              <a:rPr lang="en-US" altLang="de-DE" sz="2400" dirty="0">
                <a:solidFill>
                  <a:srgbClr val="333333"/>
                </a:solidFill>
              </a:rPr>
              <a:t>, real</a:t>
            </a:r>
            <a:r>
              <a:rPr lang="hr-HR" altLang="de-DE" sz="2400" dirty="0">
                <a:solidFill>
                  <a:srgbClr val="333333"/>
                </a:solidFill>
              </a:rPr>
              <a:t>ističan pogled na okolinu</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40</a:t>
            </a:fld>
            <a:endParaRPr lang="de-DE" altLang="de-DE"/>
          </a:p>
        </p:txBody>
      </p:sp>
    </p:spTree>
    <p:extLst>
      <p:ext uri="{BB962C8B-B14F-4D97-AF65-F5344CB8AC3E}">
        <p14:creationId xmlns:p14="http://schemas.microsoft.com/office/powerpoint/2010/main" val="1075376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greške</a:t>
            </a:r>
            <a:r>
              <a:rPr lang="en-US" sz="3600" dirty="0">
                <a:latin typeface="+mn-lt"/>
                <a:ea typeface="+mn-ea"/>
                <a:cs typeface="+mn-cs"/>
              </a:rPr>
              <a:t> u </a:t>
            </a:r>
            <a:r>
              <a:rPr lang="en-US" sz="3600" dirty="0" err="1">
                <a:latin typeface="+mn-lt"/>
                <a:ea typeface="+mn-ea"/>
                <a:cs typeface="+mn-cs"/>
              </a:rPr>
              <a:t>sjećanju</a:t>
            </a:r>
            <a:r>
              <a:rPr lang="en-US" sz="3600" dirty="0">
                <a:latin typeface="+mn-lt"/>
                <a:ea typeface="+mn-ea"/>
                <a:cs typeface="+mn-cs"/>
              </a:rPr>
              <a:t> </a:t>
            </a:r>
            <a:r>
              <a:rPr lang="en-US" sz="3600" dirty="0" err="1">
                <a:latin typeface="+mn-lt"/>
                <a:ea typeface="+mn-ea"/>
                <a:cs typeface="+mn-cs"/>
              </a:rPr>
              <a:t>favorizuju</a:t>
            </a:r>
            <a:r>
              <a:rPr lang="en-US" sz="3600" dirty="0">
                <a:latin typeface="+mn-lt"/>
                <a:ea typeface="+mn-ea"/>
                <a:cs typeface="+mn-cs"/>
              </a:rPr>
              <a:t> </a:t>
            </a:r>
            <a:r>
              <a:rPr lang="en-US" sz="3600" dirty="0" err="1">
                <a:latin typeface="+mn-lt"/>
                <a:ea typeface="+mn-ea"/>
                <a:cs typeface="+mn-cs"/>
              </a:rPr>
              <a:t>loše</a:t>
            </a:r>
            <a:r>
              <a:rPr lang="en-US" sz="3600" dirty="0">
                <a:latin typeface="+mn-lt"/>
                <a:ea typeface="+mn-ea"/>
                <a:cs typeface="+mn-cs"/>
              </a:rPr>
              <a:t> </a:t>
            </a:r>
            <a:r>
              <a:rPr lang="en-US" sz="3600" dirty="0" err="1">
                <a:latin typeface="+mn-lt"/>
                <a:ea typeface="+mn-ea"/>
                <a:cs typeface="+mn-cs"/>
              </a:rPr>
              <a:t>interpretacije</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86038" name="Rechteck 1"/>
          <p:cNvSpPr>
            <a:spLocks noChangeArrowheads="1"/>
          </p:cNvSpPr>
          <p:nvPr/>
        </p:nvSpPr>
        <p:spPr bwMode="auto">
          <a:xfrm>
            <a:off x="408955" y="5805264"/>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240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2278088241"/>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2880321">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503929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Lažno sjećanje</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Situacija koja se dogodila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Svađa sa majkom.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Sjećanje da je rekla “ti više nisi moja ćerka.”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Majka</a:t>
                      </a:r>
                      <a:r>
                        <a:rPr kumimoji="0" lang="en-US" sz="2400" b="0" i="0" u="none" strike="noStrike" cap="none" normalizeH="0" baseline="0" dirty="0">
                          <a:ln>
                            <a:noFill/>
                          </a:ln>
                          <a:solidFill>
                            <a:srgbClr val="333333"/>
                          </a:solidFill>
                          <a:effectLst/>
                          <a:latin typeface="+mn-lt"/>
                          <a:ea typeface="+mn-ea"/>
                          <a:cs typeface="+mn-cs"/>
                        </a:rPr>
                        <a:t> je </a:t>
                      </a:r>
                      <a:r>
                        <a:rPr kumimoji="0" lang="en-US" sz="2400" b="0" i="0" u="none" strike="noStrike" cap="none" normalizeH="0" baseline="0" dirty="0" err="1">
                          <a:ln>
                            <a:noFill/>
                          </a:ln>
                          <a:solidFill>
                            <a:srgbClr val="333333"/>
                          </a:solidFill>
                          <a:effectLst/>
                          <a:latin typeface="+mn-lt"/>
                          <a:ea typeface="+mn-ea"/>
                          <a:cs typeface="+mn-cs"/>
                        </a:rPr>
                        <a:t>stvarno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rekla</a:t>
                      </a:r>
                      <a:r>
                        <a:rPr kumimoji="0" lang="en-US" sz="2400" b="0" i="0" u="none" strike="noStrike" cap="none" normalizeH="0" baseline="0">
                          <a:ln>
                            <a:noFill/>
                          </a:ln>
                          <a:solidFill>
                            <a:srgbClr val="333333"/>
                          </a:solidFill>
                          <a:effectLst/>
                          <a:latin typeface="+mn-lt"/>
                          <a:ea typeface="+mn-ea"/>
                          <a:cs typeface="+mn-cs"/>
                        </a:rPr>
                        <a:t>: “Nisam </a:t>
                      </a:r>
                      <a:r>
                        <a:rPr kumimoji="0" lang="en-US" sz="2400" b="0" i="0" u="none" strike="noStrike" cap="none" normalizeH="0" baseline="0" dirty="0" err="1">
                          <a:ln>
                            <a:noFill/>
                          </a:ln>
                          <a:solidFill>
                            <a:srgbClr val="333333"/>
                          </a:solidFill>
                          <a:effectLst/>
                          <a:latin typeface="+mn-lt"/>
                          <a:ea typeface="+mn-ea"/>
                          <a:cs typeface="+mn-cs"/>
                        </a:rPr>
                        <a:t>znala</a:t>
                      </a:r>
                      <a:r>
                        <a:rPr kumimoji="0" lang="en-US" sz="2400" b="0" i="0" u="none" strike="noStrike" cap="none" normalizeH="0" baseline="0" dirty="0">
                          <a:ln>
                            <a:noFill/>
                          </a:ln>
                          <a:solidFill>
                            <a:srgbClr val="333333"/>
                          </a:solidFill>
                          <a:effectLst/>
                          <a:latin typeface="+mn-lt"/>
                          <a:ea typeface="+mn-ea"/>
                          <a:cs typeface="+mn-cs"/>
                        </a:rPr>
                        <a:t> da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takva</a:t>
                      </a:r>
                      <a:r>
                        <a:rPr kumimoji="0" lang="en-US" sz="2400" b="0" i="0" u="none" strike="noStrike" cap="none" normalizeH="0" baseline="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vremenenom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zaboravila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tačne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riječi</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Grupna terapijska zajednica.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Nikome nije stalo do mojih problema.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Ipak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drugi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učesnici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pokušavaju</a:t>
                      </a:r>
                      <a:r>
                        <a:rPr kumimoji="0" lang="en-US" sz="2400" b="0" i="0" u="none" strike="noStrike" cap="none" normalizeH="0" baseline="0" dirty="0">
                          <a:ln>
                            <a:noFill/>
                          </a:ln>
                          <a:solidFill>
                            <a:srgbClr val="333333"/>
                          </a:solidFill>
                          <a:effectLst/>
                          <a:latin typeface="+mn-lt"/>
                          <a:ea typeface="+mn-ea"/>
                          <a:cs typeface="+mn-cs"/>
                        </a:rPr>
                        <a:t> da </a:t>
                      </a:r>
                      <a:r>
                        <a:rPr kumimoji="0" lang="en-US" sz="2400" b="0" i="0" u="none" strike="noStrike" cap="none" normalizeH="0" baseline="0" dirty="0" err="1">
                          <a:ln>
                            <a:noFill/>
                          </a:ln>
                          <a:solidFill>
                            <a:srgbClr val="333333"/>
                          </a:solidFill>
                          <a:effectLst/>
                          <a:latin typeface="+mn-lt"/>
                          <a:ea typeface="+mn-ea"/>
                          <a:cs typeface="+mn-cs"/>
                        </a:rPr>
                        <a:t>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ohrabre</a:t>
                      </a:r>
                      <a:r>
                        <a:rPr kumimoji="0" lang="en-US" sz="2400" b="0" i="0" u="none" strike="noStrike" cap="none" normalizeH="0" baseline="0" dirty="0">
                          <a:ln>
                            <a:noFill/>
                          </a:ln>
                          <a:solidFill>
                            <a:srgbClr val="333333"/>
                          </a:solidFill>
                          <a:effectLst/>
                          <a:latin typeface="+mn-lt"/>
                          <a:ea typeface="+mn-ea"/>
                          <a:cs typeface="+mn-cs"/>
                        </a:rPr>
                        <a:t> u </a:t>
                      </a:r>
                      <a:r>
                        <a:rPr kumimoji="0" lang="en-US" sz="2400" b="0" i="0" u="none" strike="noStrike" cap="none" normalizeH="0" baseline="0" dirty="0" err="1">
                          <a:ln>
                            <a:noFill/>
                          </a:ln>
                          <a:solidFill>
                            <a:srgbClr val="333333"/>
                          </a:solidFill>
                          <a:effectLst/>
                          <a:latin typeface="+mn-lt"/>
                          <a:ea typeface="+mn-ea"/>
                          <a:cs typeface="+mn-cs"/>
                        </a:rPr>
                        <a:t>toj</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situaciji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što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posle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zaboravio</a:t>
                      </a:r>
                      <a:r>
                        <a:rPr kumimoji="0" lang="en-US" sz="2400" b="0" i="0" u="none" strike="noStrike" cap="none" normalizeH="0" baseline="0" dirty="0">
                          <a:ln>
                            <a:noFill/>
                          </a:ln>
                          <a:solidFill>
                            <a:srgbClr val="333333"/>
                          </a:solidFill>
                          <a:effectLst/>
                          <a:latin typeface="+mn-lt"/>
                          <a:ea typeface="+mn-ea"/>
                          <a:cs typeface="+mn-cs"/>
                        </a:rPr>
                        <a:t>/la.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31AAF25B-6866-4CFB-8CB9-E90419291091}"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Zadatak 2</a:t>
            </a:r>
            <a:endParaRPr lang="de-DE" altLang="de-DE" sz="3600">
              <a:latin typeface="+mn-lt"/>
              <a:ea typeface="+mn-ea"/>
              <a:cs typeface="+mn-cs"/>
            </a:endParaRPr>
          </a:p>
        </p:txBody>
      </p:sp>
      <p:sp>
        <p:nvSpPr>
          <p:cNvPr id="9011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a:solidFill>
                  <a:srgbClr val="333333"/>
                </a:solidFill>
              </a:rPr>
              <a:t>Opet ćete vidjeti složenu scenu</a:t>
            </a:r>
            <a:r>
              <a:rPr lang="de-DE" altLang="de-DE" sz="240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Zadatak 2</a:t>
            </a:r>
            <a:endParaRPr lang="de-DE" altLang="de-DE" sz="3600">
              <a:latin typeface="+mn-lt"/>
              <a:ea typeface="+mn-ea"/>
              <a:cs typeface="+mn-cs"/>
            </a:endParaRPr>
          </a:p>
        </p:txBody>
      </p:sp>
      <p:sp>
        <p:nvSpPr>
          <p:cNvPr id="9011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a:solidFill>
                  <a:srgbClr val="333333"/>
                </a:solidFill>
              </a:rPr>
              <a:t>Opet ćete vidjeti složenu scenu</a:t>
            </a:r>
            <a:r>
              <a:rPr lang="de-DE" altLang="de-DE" sz="2400">
                <a:solidFill>
                  <a:srgbClr val="333333"/>
                </a:solidFill>
              </a:rPr>
              <a:t>.</a:t>
            </a:r>
          </a:p>
          <a:p>
            <a:pPr marL="342900" indent="-342900" eaLnBrk="1" hangingPunct="1">
              <a:buClr>
                <a:srgbClr val="333333"/>
              </a:buClr>
              <a:buFont typeface="WingDings"/>
              <a:buChar char=""/>
            </a:pPr>
            <a:r>
              <a:rPr lang="hr-HR" altLang="de-DE" sz="2400">
                <a:solidFill>
                  <a:srgbClr val="333333"/>
                </a:solidFill>
              </a:rPr>
              <a:t>Pokušajte da otkrijete šta je izostavljeno</a:t>
            </a:r>
            <a:r>
              <a:rPr lang="de-DE" altLang="de-DE" sz="2400">
                <a:solidFill>
                  <a:srgbClr val="333333"/>
                </a:solidFill>
              </a:rPr>
              <a:t> </a:t>
            </a:r>
            <a:r>
              <a:rPr lang="hr-HR" altLang="de-DE" sz="2400">
                <a:solidFill>
                  <a:srgbClr val="333333"/>
                </a:solidFill>
              </a:rPr>
              <a:t>(detalji koji nedostaju su kasnije prikazani plavom bojom</a:t>
            </a:r>
            <a:r>
              <a:rPr lang="de-DE" altLang="de-DE" sz="240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43</a:t>
            </a:fld>
            <a:endParaRPr lang="de-DE" altLang="de-DE"/>
          </a:p>
        </p:txBody>
      </p:sp>
    </p:spTree>
    <p:extLst>
      <p:ext uri="{BB962C8B-B14F-4D97-AF65-F5344CB8AC3E}">
        <p14:creationId xmlns:p14="http://schemas.microsoft.com/office/powerpoint/2010/main" val="255278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a:t>
            </a:r>
            <a:br>
              <a:rPr lang="de-DE" altLang="de-DE" sz="3600">
                <a:latin typeface="+mn-lt"/>
                <a:ea typeface="+mn-ea"/>
                <a:cs typeface="+mn-cs"/>
              </a:rPr>
            </a:br>
            <a:r>
              <a:rPr lang="de-DE" altLang="de-DE" sz="3600">
                <a:latin typeface="+mn-lt"/>
                <a:ea typeface="+mn-ea"/>
                <a:cs typeface="+mn-cs"/>
              </a:rPr>
              <a:t>Šta ste vidjeli? Koliko ste sigurni?</a:t>
            </a:r>
          </a:p>
        </p:txBody>
      </p:sp>
      <p:sp>
        <p:nvSpPr>
          <p:cNvPr id="94211" name="Rectangle 4"/>
          <p:cNvSpPr>
            <a:spLocks noGrp="1" noChangeArrowheads="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r-HR" altLang="de-DE" sz="2400">
                <a:solidFill>
                  <a:srgbClr val="333333"/>
                </a:solidFill>
              </a:rPr>
              <a:t>znak za kiosk</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kobasica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kanta sa smećem</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klupa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zastave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oznake za cijene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bo</a:t>
            </a:r>
            <a:r>
              <a:rPr lang="hr-HR" altLang="de-DE" sz="2400" dirty="0">
                <a:solidFill>
                  <a:srgbClr val="333333"/>
                </a:solidFill>
              </a:rPr>
              <a:t>ce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prodavač</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962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znak za 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kobasica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kanta sa smećem</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klupa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zastave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oznake za cijene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a:t>
            </a:r>
            <a:r>
              <a:rPr lang="hr-HR" altLang="de-DE" sz="2400" dirty="0">
                <a:solidFill>
                  <a:srgbClr val="333333"/>
                </a:solidFill>
              </a:rPr>
              <a:t>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prodavač</a:t>
            </a:r>
            <a:endParaRPr lang="de-DE" altLang="de-DE" sz="24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Bašta</a:t>
            </a:r>
            <a:br>
              <a:rPr lang="en-US" sz="3600">
                <a:solidFill>
                  <a:srgbClr val="004992"/>
                </a:solidFill>
                <a:latin typeface="+mn-lt"/>
                <a:ea typeface="+mn-ea"/>
                <a:cs typeface="+mn-cs"/>
              </a:rPr>
            </a:br>
            <a:r>
              <a:rPr lang="en-US">
                <a:solidFill>
                  <a:srgbClr val="004992"/>
                </a:solidFill>
                <a:latin typeface="+mn-lt"/>
                <a:ea typeface="+mn-ea"/>
                <a:cs typeface="+mn-cs"/>
              </a:rPr>
              <a:t>Šta nije bilo prisutno? Koliko ste sigurni?</a:t>
            </a:r>
            <a:endParaRPr lang="en-US" dirty="0">
              <a:solidFill>
                <a:srgbClr val="004992"/>
              </a:solidFill>
              <a:latin typeface="+mn-lt"/>
              <a:ea typeface="+mn-ea"/>
              <a:cs typeface="+mn-cs"/>
            </a:endParaRPr>
          </a:p>
        </p:txBody>
      </p:sp>
      <p:sp>
        <p:nvSpPr>
          <p:cNvPr id="100355" name="Rectangle 4"/>
          <p:cNvSpPr>
            <a:spLocks noGrp="1" noChangeArrowheads="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hr-HR" altLang="de-DE" sz="2400" dirty="0">
                <a:solidFill>
                  <a:srgbClr val="333333"/>
                </a:solidFill>
              </a:rPr>
              <a:t>kanta za zalivanje</a:t>
            </a:r>
          </a:p>
          <a:p>
            <a:pPr marL="342900" lvl="0" indent="-342900" defTabSz="914377">
              <a:lnSpc>
                <a:spcPct val="100000"/>
              </a:lnSpc>
              <a:spcBef>
                <a:spcPts val="1200"/>
              </a:spcBef>
              <a:buClr>
                <a:srgbClr val="333333"/>
              </a:buClr>
              <a:buFont typeface="WingDings"/>
              <a:buChar char=""/>
            </a:pPr>
            <a:r>
              <a:rPr lang="hr-HR" altLang="de-DE" sz="2400" dirty="0">
                <a:solidFill>
                  <a:srgbClr val="333333"/>
                </a:solidFill>
              </a:rPr>
              <a:t>suncokreti</a:t>
            </a:r>
          </a:p>
          <a:p>
            <a:pPr marL="342900" lvl="0" indent="-342900" defTabSz="914377">
              <a:lnSpc>
                <a:spcPct val="100000"/>
              </a:lnSpc>
              <a:spcBef>
                <a:spcPts val="1200"/>
              </a:spcBef>
              <a:buClr>
                <a:srgbClr val="333333"/>
              </a:buClr>
              <a:buFont typeface="WingDings"/>
              <a:buChar char=""/>
            </a:pPr>
            <a:r>
              <a:rPr lang="hr-HR" altLang="de-DE" sz="2400" dirty="0">
                <a:solidFill>
                  <a:srgbClr val="333333"/>
                </a:solidFill>
              </a:rPr>
              <a:t>bašta sa cvijećem</a:t>
            </a:r>
          </a:p>
          <a:p>
            <a:pPr marL="342900" lvl="0" indent="-342900" defTabSz="914377">
              <a:lnSpc>
                <a:spcPct val="100000"/>
              </a:lnSpc>
              <a:spcBef>
                <a:spcPts val="1200"/>
              </a:spcBef>
              <a:buClr>
                <a:srgbClr val="333333"/>
              </a:buClr>
              <a:buFont typeface="WingDings"/>
              <a:buChar char=""/>
            </a:pPr>
            <a:r>
              <a:rPr lang="hr-HR" altLang="de-DE" sz="2400" dirty="0">
                <a:solidFill>
                  <a:srgbClr val="333333"/>
                </a:solidFill>
              </a:rPr>
              <a:t>drvo</a:t>
            </a:r>
          </a:p>
          <a:p>
            <a:pPr marL="342900" lvl="0" indent="-342900" defTabSz="914377">
              <a:lnSpc>
                <a:spcPct val="100000"/>
              </a:lnSpc>
              <a:spcBef>
                <a:spcPts val="1200"/>
              </a:spcBef>
              <a:buClr>
                <a:srgbClr val="333333"/>
              </a:buClr>
              <a:buFont typeface="WingDings"/>
              <a:buChar char=""/>
            </a:pPr>
            <a:r>
              <a:rPr lang="hr-HR" altLang="de-DE" sz="2400" dirty="0">
                <a:solidFill>
                  <a:srgbClr val="333333"/>
                </a:solidFill>
              </a:rPr>
              <a:t>lopata</a:t>
            </a:r>
          </a:p>
          <a:p>
            <a:pPr marL="342900" lvl="0" indent="-342900" defTabSz="914377">
              <a:lnSpc>
                <a:spcPct val="100000"/>
              </a:lnSpc>
              <a:spcBef>
                <a:spcPts val="1200"/>
              </a:spcBef>
              <a:buClr>
                <a:srgbClr val="333333"/>
              </a:buClr>
              <a:buFont typeface="WingDings"/>
              <a:buChar char=""/>
            </a:pPr>
            <a:r>
              <a:rPr lang="hr-HR" altLang="de-DE" sz="2400" dirty="0">
                <a:solidFill>
                  <a:srgbClr val="333333"/>
                </a:solidFill>
              </a:rPr>
              <a:t>prskalica</a:t>
            </a:r>
          </a:p>
          <a:p>
            <a:pPr marL="342900" lvl="0" indent="-342900" defTabSz="914377">
              <a:lnSpc>
                <a:spcPct val="100000"/>
              </a:lnSpc>
              <a:spcBef>
                <a:spcPts val="1200"/>
              </a:spcBef>
              <a:buClr>
                <a:srgbClr val="333333"/>
              </a:buClr>
              <a:buFont typeface="WingDings"/>
              <a:buChar char=""/>
            </a:pPr>
            <a:r>
              <a:rPr lang="hr-HR" altLang="de-DE" sz="2400" dirty="0">
                <a:solidFill>
                  <a:srgbClr val="333333"/>
                </a:solidFill>
              </a:rPr>
              <a:t>crijevo</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EDA89751-3655-426A-BD0B-D165D17FFEA1}"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Bašta</a:t>
            </a:r>
            <a:endParaRPr lang="de-DE" altLang="de-DE" sz="3600">
              <a:latin typeface="+mn-lt"/>
              <a:ea typeface="+mn-ea"/>
              <a:cs typeface="+mn-cs"/>
            </a:endParaRPr>
          </a:p>
        </p:txBody>
      </p:sp>
      <p:sp>
        <p:nvSpPr>
          <p:cNvPr id="1024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kanta za zalivanje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a:t>
            </a:r>
            <a:r>
              <a:rPr lang="de-DE" altLang="de-DE" sz="2400" dirty="0">
                <a:solidFill>
                  <a:srgbClr val="333333"/>
                </a:solidFill>
              </a:rPr>
              <a:t>un</a:t>
            </a:r>
            <a:r>
              <a:rPr lang="hr-HR" altLang="de-DE" sz="2400" dirty="0">
                <a:solidFill>
                  <a:srgbClr val="333333"/>
                </a:solidFill>
              </a:rPr>
              <a:t>cokreti</a:t>
            </a: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bašta sa cvijećem</a:t>
            </a: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drvo</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lopata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prskalica</a:t>
            </a: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crijevo</a:t>
            </a:r>
            <a:endParaRPr lang="de-DE" altLang="de-DE" sz="2400" dirty="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trenere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Neki</a:t>
            </a:r>
            <a:r>
              <a:rPr lang="en-US" altLang="ko-KR" sz="1800" dirty="0">
                <a:solidFill>
                  <a:srgbClr val="333333"/>
                </a:solidFill>
              </a:rPr>
              <a:t> od video </a:t>
            </a:r>
            <a:r>
              <a:rPr lang="en-US" altLang="ko-KR" sz="1800" dirty="0" err="1">
                <a:solidFill>
                  <a:srgbClr val="333333"/>
                </a:solidFill>
              </a:rPr>
              <a:t>klipova</a:t>
            </a:r>
            <a:r>
              <a:rPr lang="en-US" altLang="ko-KR" sz="1800" dirty="0">
                <a:solidFill>
                  <a:srgbClr val="333333"/>
                </a:solidFill>
              </a:rPr>
              <a:t> </a:t>
            </a:r>
            <a:r>
              <a:rPr lang="en-US" altLang="ko-KR" sz="1800" dirty="0" err="1">
                <a:solidFill>
                  <a:srgbClr val="333333"/>
                </a:solidFill>
              </a:rPr>
              <a:t>mogu</a:t>
            </a:r>
            <a:r>
              <a:rPr lang="en-US" altLang="ko-KR" sz="1800" dirty="0">
                <a:solidFill>
                  <a:srgbClr val="333333"/>
                </a:solidFill>
              </a:rPr>
              <a:t> </a:t>
            </a:r>
            <a:r>
              <a:rPr lang="en-US" altLang="ko-KR" sz="1800" dirty="0" err="1">
                <a:solidFill>
                  <a:srgbClr val="333333"/>
                </a:solidFill>
              </a:rPr>
              <a:t>sadržati</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je </a:t>
            </a:r>
            <a:r>
              <a:rPr lang="en-US" altLang="ko-KR" sz="1800" dirty="0" err="1">
                <a:solidFill>
                  <a:srgbClr val="333333"/>
                </a:solidFill>
              </a:rPr>
              <a:t>neadekvatan</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pojedine</a:t>
            </a:r>
            <a:r>
              <a:rPr lang="en-US" altLang="ko-KR" sz="1800" dirty="0">
                <a:solidFill>
                  <a:srgbClr val="333333"/>
                </a:solidFill>
              </a:rPr>
              <a:t> </a:t>
            </a:r>
            <a:r>
              <a:rPr lang="en-US" altLang="ko-KR" sz="1800" dirty="0" err="1">
                <a:solidFill>
                  <a:srgbClr val="333333"/>
                </a:solidFill>
              </a:rPr>
              <a:t>osobe</a:t>
            </a:r>
            <a:r>
              <a:rPr lang="en-US" altLang="ko-KR" sz="1800" dirty="0">
                <a:solidFill>
                  <a:srgbClr val="333333"/>
                </a:solidFill>
              </a:rPr>
              <a:t> </a:t>
            </a:r>
            <a:r>
              <a:rPr lang="en-US" altLang="ko-KR" sz="1800" dirty="0" err="1">
                <a:solidFill>
                  <a:srgbClr val="333333"/>
                </a:solidFill>
              </a:rPr>
              <a:t>iz</a:t>
            </a:r>
            <a:r>
              <a:rPr lang="en-US" altLang="ko-KR" sz="1800" dirty="0">
                <a:solidFill>
                  <a:srgbClr val="333333"/>
                </a:solidFill>
              </a:rPr>
              <a:t> </a:t>
            </a:r>
            <a:r>
              <a:rPr lang="en-US" altLang="ko-KR" sz="1800" dirty="0" err="1">
                <a:solidFill>
                  <a:srgbClr val="333333"/>
                </a:solidFill>
              </a:rPr>
              <a:t>publike</a:t>
            </a:r>
            <a:r>
              <a:rPr lang="en-US" altLang="ko-KR" sz="1800" dirty="0">
                <a:solidFill>
                  <a:srgbClr val="333333"/>
                </a:solidFill>
              </a:rPr>
              <a:t> </a:t>
            </a:r>
            <a:r>
              <a:rPr lang="en-US" altLang="ko-KR" sz="1800" dirty="0" err="1">
                <a:solidFill>
                  <a:srgbClr val="333333"/>
                </a:solidFill>
              </a:rPr>
              <a:t>kao</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neke</a:t>
            </a:r>
            <a:r>
              <a:rPr lang="en-US" altLang="ko-KR" sz="1800" dirty="0">
                <a:solidFill>
                  <a:srgbClr val="333333"/>
                </a:solidFill>
              </a:rPr>
              <a:t> </a:t>
            </a:r>
            <a:r>
              <a:rPr lang="en-US" altLang="ko-KR" sz="1800" dirty="0" err="1">
                <a:solidFill>
                  <a:srgbClr val="333333"/>
                </a:solidFill>
              </a:rPr>
              <a:t>kulture</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a:t>
            </a:r>
            <a:r>
              <a:rPr lang="en-US" altLang="ko-KR" sz="1800" dirty="0" err="1">
                <a:solidFill>
                  <a:srgbClr val="333333"/>
                </a:solidFill>
              </a:rPr>
              <a:t>prije</a:t>
            </a:r>
            <a:r>
              <a:rPr lang="en-US" altLang="ko-KR" sz="1800" dirty="0">
                <a:solidFill>
                  <a:srgbClr val="333333"/>
                </a:solidFill>
              </a:rPr>
              <a:t> </a:t>
            </a:r>
            <a:r>
              <a:rPr lang="en-US" altLang="ko-KR" sz="1800" dirty="0" err="1">
                <a:solidFill>
                  <a:srgbClr val="333333"/>
                </a:solidFill>
              </a:rPr>
              <a:t>prikazivanja</a:t>
            </a:r>
            <a:r>
              <a:rPr lang="en-US" altLang="ko-KR" sz="1800" dirty="0">
                <a:solidFill>
                  <a:srgbClr val="333333"/>
                </a:solidFill>
              </a:rPr>
              <a:t>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pogledajte</a:t>
            </a:r>
            <a:r>
              <a:rPr lang="en-US" altLang="ko-KR" sz="1800" dirty="0">
                <a:solidFill>
                  <a:srgbClr val="333333"/>
                </a:solidFill>
              </a:rPr>
              <a:t> video </a:t>
            </a:r>
            <a:r>
              <a:rPr lang="en-US" altLang="ko-KR" sz="1800" dirty="0" err="1">
                <a:solidFill>
                  <a:srgbClr val="333333"/>
                </a:solidFill>
              </a:rPr>
              <a:t>zapise</a:t>
            </a:r>
            <a:r>
              <a:rPr lang="en-US" altLang="ko-KR" sz="1800" dirty="0">
                <a:solidFill>
                  <a:srgbClr val="333333"/>
                </a:solidFill>
              </a:rPr>
              <a:t> u </a:t>
            </a:r>
            <a:r>
              <a:rPr lang="en-US" altLang="ko-KR" sz="1800" dirty="0" err="1">
                <a:solidFill>
                  <a:srgbClr val="333333"/>
                </a:solidFill>
              </a:rPr>
              <a:t>svrhu</a:t>
            </a:r>
            <a:r>
              <a:rPr lang="en-US" altLang="ko-KR" sz="1800" dirty="0">
                <a:solidFill>
                  <a:srgbClr val="333333"/>
                </a:solidFill>
              </a:rPr>
              <a:t> </a:t>
            </a:r>
            <a:r>
              <a:rPr lang="en-US" altLang="ko-KR" sz="1800" dirty="0" err="1">
                <a:solidFill>
                  <a:srgbClr val="333333"/>
                </a:solidFill>
              </a:rPr>
              <a:t>skrininga</a:t>
            </a:r>
            <a:r>
              <a:rPr lang="en-US" altLang="ko-KR" sz="1800" dirty="0">
                <a:solidFill>
                  <a:srgbClr val="333333"/>
                </a:solidFill>
              </a:rPr>
              <a:t>.</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50</a:t>
            </a:fld>
            <a:endParaRPr lang="de-DE" altLang="de-DE"/>
          </a:p>
        </p:txBody>
      </p:sp>
    </p:spTree>
    <p:extLst>
      <p:ext uri="{BB962C8B-B14F-4D97-AF65-F5344CB8AC3E}">
        <p14:creationId xmlns:p14="http://schemas.microsoft.com/office/powerpoint/2010/main" val="1913435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C48B0184-F13F-457F-A614-24F84CB727D5}"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Ideje u grupi</a:t>
            </a:r>
            <a:endParaRPr lang="de-DE" altLang="de-DE" sz="3600">
              <a:latin typeface="+mn-lt"/>
              <a:ea typeface="+mn-ea"/>
              <a:cs typeface="+mn-cs"/>
            </a:endParaRPr>
          </a:p>
        </p:txBody>
      </p:sp>
      <p:sp>
        <p:nvSpPr>
          <p:cNvPr id="108547"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obično vidite u tipičnoj učionici</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Učionica</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na slici? Koliko ste sigurni?</a:t>
            </a:r>
            <a:endParaRPr lang="de-DE" altLang="de-DE">
              <a:solidFill>
                <a:srgbClr val="004992"/>
              </a:solidFill>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r-HR" altLang="de-DE" sz="2400">
                <a:solidFill>
                  <a:srgbClr val="333333"/>
                </a:solidFill>
              </a:rPr>
              <a:t>ranac</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učitelj</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map</a:t>
            </a:r>
            <a:r>
              <a:rPr lang="hr-HR" altLang="de-DE" sz="2400" dirty="0">
                <a:solidFill>
                  <a:srgbClr val="333333"/>
                </a:solidFill>
              </a:rPr>
              <a:t>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knjige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klupe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učiteljeva stolica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tabla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učiteljeva tašna</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EDA89751-3655-426A-BD0B-D165D17FFEA1}"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Učionica</a:t>
            </a:r>
            <a:endParaRPr lang="de-DE" altLang="de-DE" sz="3600">
              <a:latin typeface="+mn-lt"/>
              <a:ea typeface="+mn-ea"/>
              <a:cs typeface="+mn-cs"/>
            </a:endParaRPr>
          </a:p>
        </p:txBody>
      </p:sp>
      <p:sp>
        <p:nvSpPr>
          <p:cNvPr id="11264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ranac</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učitelj</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map</a:t>
            </a:r>
            <a:r>
              <a:rPr lang="hr-HR" altLang="de-DE" sz="2400" dirty="0">
                <a:solidFill>
                  <a:srgbClr val="333333"/>
                </a:solidFill>
              </a:rPr>
              <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knjige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klupe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učiteljeva stolica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tabla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učiteljeva tašna</a:t>
            </a:r>
            <a:endParaRPr lang="de-DE" altLang="de-DE" sz="2400" dirty="0">
              <a:solidFill>
                <a:srgbClr val="333333"/>
              </a:solidFill>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Ribolovac</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nije prikazano? Koliko ste sigurni?</a:t>
            </a:r>
            <a:endParaRPr lang="de-DE" altLang="de-DE">
              <a:solidFill>
                <a:srgbClr val="004992"/>
              </a:solidFill>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r-HR" altLang="de-DE" sz="2400">
                <a:solidFill>
                  <a:srgbClr val="333333"/>
                </a:solidFill>
              </a:rPr>
              <a:t>lula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čabar</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dugme na šeširu</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 </a:t>
            </a:r>
            <a:r>
              <a:rPr lang="hr-HR" altLang="de-DE" sz="2400" dirty="0">
                <a:solidFill>
                  <a:srgbClr val="333333"/>
                </a:solidFill>
              </a:rPr>
              <a:t>znak na brodu</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štap za ribolov</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kaput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voda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riba</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EDA89751-3655-426A-BD0B-D165D17FFEA1}"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Ribolovac</a:t>
            </a:r>
            <a:endParaRPr lang="de-DE" altLang="de-DE" sz="3600">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lula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čabar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dugme na šeširu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 </a:t>
            </a:r>
            <a:r>
              <a:rPr lang="hr-HR" altLang="de-DE" sz="2400" dirty="0">
                <a:solidFill>
                  <a:srgbClr val="333333"/>
                </a:solidFill>
              </a:rPr>
              <a:t>znak na brodu</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štap za ribolov</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kaput</a:t>
            </a: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riba</a:t>
            </a:r>
            <a:endParaRPr lang="de-DE" altLang="de-DE" sz="2400" dirty="0">
              <a:solidFill>
                <a:srgbClr val="333333"/>
              </a:solidFill>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Ideje u grupi</a:t>
            </a:r>
            <a:endParaRPr lang="de-DE" altLang="de-DE" sz="3600">
              <a:latin typeface="+mn-lt"/>
              <a:ea typeface="+mn-ea"/>
              <a:cs typeface="+mn-cs"/>
            </a:endParaRPr>
          </a:p>
        </p:txBody>
      </p:sp>
      <p:sp>
        <p:nvSpPr>
          <p:cNvPr id="122883"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obično vidite na raskrsnici</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Raskrsnica</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na slici? Koliko ste sigurni?</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kola</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poli</a:t>
            </a:r>
            <a:r>
              <a:rPr lang="hr-HR" altLang="de-DE" sz="2000" dirty="0">
                <a:solidFill>
                  <a:srgbClr val="333333"/>
                </a:solidFill>
              </a:rPr>
              <a:t>cajac</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dijete na biciklu</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starica</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zeleno svijetlo na</a:t>
            </a:r>
            <a:br>
              <a:rPr lang="en-US" altLang="de-DE" sz="2000" dirty="0">
                <a:solidFill>
                  <a:srgbClr val="333333"/>
                </a:solidFill>
              </a:rPr>
            </a:br>
            <a:r>
              <a:rPr lang="hr-HR" altLang="de-DE" sz="2000" dirty="0">
                <a:solidFill>
                  <a:srgbClr val="333333"/>
                </a:solidFill>
              </a:rPr>
              <a:t>semaforu</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pješački prelaz</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znak stop</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gradska linija horizonta</a:t>
            </a:r>
            <a:endParaRPr lang="en-US" sz="2000" dirty="0"/>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EDA89751-3655-426A-BD0B-D165D17FFEA1}"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Raskrsnica</a:t>
            </a:r>
            <a:endParaRPr lang="de-DE" altLang="de-DE" sz="3600">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hr-HR" altLang="de-DE" sz="2000" dirty="0">
                <a:solidFill>
                  <a:srgbClr val="004992"/>
                </a:solidFill>
              </a:rPr>
              <a:t>kola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poli</a:t>
            </a:r>
            <a:r>
              <a:rPr lang="hr-HR" altLang="de-DE" sz="2000" dirty="0">
                <a:solidFill>
                  <a:srgbClr val="333333"/>
                </a:solidFill>
              </a:rPr>
              <a:t>cajac</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dirty="0">
                <a:solidFill>
                  <a:srgbClr val="333333"/>
                </a:solidFill>
              </a:rPr>
              <a:t>dijete na biciklu</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dirty="0">
                <a:solidFill>
                  <a:srgbClr val="333333"/>
                </a:solidFill>
              </a:rPr>
              <a:t>starica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000" dirty="0">
                <a:solidFill>
                  <a:srgbClr val="004992"/>
                </a:solidFill>
              </a:rPr>
              <a:t>zeleno svijetlo na</a:t>
            </a:r>
            <a:br>
              <a:rPr lang="en-US" altLang="de-DE" sz="2000" dirty="0">
                <a:solidFill>
                  <a:srgbClr val="004992"/>
                </a:solidFill>
              </a:rPr>
            </a:br>
            <a:r>
              <a:rPr lang="hr-HR" altLang="de-DE" sz="2000" dirty="0">
                <a:solidFill>
                  <a:srgbClr val="004992"/>
                </a:solidFill>
              </a:rPr>
              <a:t>semaforu</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000" dirty="0">
                <a:solidFill>
                  <a:srgbClr val="333333"/>
                </a:solidFill>
              </a:rPr>
              <a:t>pješački prelaz</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dirty="0">
                <a:solidFill>
                  <a:srgbClr val="333333"/>
                </a:solidFill>
              </a:rPr>
              <a:t>znak stop</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dirty="0">
                <a:solidFill>
                  <a:srgbClr val="333333"/>
                </a:solidFill>
              </a:rPr>
              <a:t>gradska linija horizonta</a:t>
            </a:r>
            <a:endParaRPr lang="de-DE" altLang="de-DE"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Ideje u grupi</a:t>
            </a:r>
            <a:endParaRPr lang="de-DE" altLang="de-DE" sz="3600">
              <a:latin typeface="+mn-lt"/>
              <a:ea typeface="+mn-ea"/>
              <a:cs typeface="+mn-cs"/>
            </a:endParaRPr>
          </a:p>
        </p:txBody>
      </p:sp>
      <p:sp>
        <p:nvSpPr>
          <p:cNvPr id="131075"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se obično nalazi na igralištu za djecu</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Igralište za djecu</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ste vidjeli na slici? Koliko ste sigurni?</a:t>
            </a:r>
            <a:endParaRPr lang="de-DE" altLang="de-DE">
              <a:solidFill>
                <a:srgbClr val="004992"/>
              </a:solidFill>
              <a:latin typeface="+mn-lt"/>
              <a:ea typeface="+mn-ea"/>
              <a:cs typeface="+mn-cs"/>
            </a:endParaRPr>
          </a:p>
        </p:txBody>
      </p:sp>
      <p:sp>
        <p:nvSpPr>
          <p:cNvPr id="133123" name="Rectangle 6"/>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kliza</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ringišpil</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zmaj</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sk</a:t>
            </a:r>
            <a:r>
              <a:rPr lang="hr-HR" altLang="de-DE" sz="2000">
                <a:solidFill>
                  <a:srgbClr val="333333"/>
                </a:solidFill>
              </a:rPr>
              <a:t>ejtbord</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lopta</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drveće</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ljuljaška</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igračke</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dio sa pjeskom</a:t>
            </a:r>
            <a:endParaRPr lang="de-DE" altLang="de-DE" sz="20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Igralište</a:t>
            </a:r>
            <a:endParaRPr lang="de-DE" altLang="de-DE" sz="3600">
              <a:latin typeface="+mn-lt"/>
              <a:ea typeface="+mn-ea"/>
              <a:cs typeface="+mn-cs"/>
            </a:endParaRPr>
          </a:p>
        </p:txBody>
      </p:sp>
      <p:sp>
        <p:nvSpPr>
          <p:cNvPr id="1351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kliza</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ringišpil</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zmaj</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sk</a:t>
            </a:r>
            <a:r>
              <a:rPr lang="hr-HR" altLang="de-DE" sz="2000">
                <a:solidFill>
                  <a:srgbClr val="333333"/>
                </a:solidFill>
              </a:rPr>
              <a:t>ejtbord</a:t>
            </a:r>
            <a:endParaRPr lang="de-DE" altLang="de-DE" sz="200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000">
                <a:solidFill>
                  <a:srgbClr val="004992"/>
                </a:solidFill>
              </a:rPr>
              <a:t>lopta</a:t>
            </a:r>
            <a:endParaRPr lang="de-DE" altLang="de-DE" sz="200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drveće</a:t>
            </a:r>
            <a:endParaRPr lang="de-DE" altLang="de-DE" sz="200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000">
                <a:solidFill>
                  <a:srgbClr val="004992"/>
                </a:solidFill>
              </a:rPr>
              <a:t>ljuljaška</a:t>
            </a:r>
            <a:endParaRPr lang="de-DE" altLang="de-DE" sz="200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igračke</a:t>
            </a:r>
            <a:endParaRPr lang="de-DE"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000">
                <a:solidFill>
                  <a:srgbClr val="333333"/>
                </a:solidFill>
              </a:rPr>
              <a:t>dio sa pjeskom</a:t>
            </a:r>
            <a:endParaRPr lang="de-DE" altLang="de-DE" sz="200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Vjenčanje</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nije predstavljeno? Koliko ste sigurni?</a:t>
            </a:r>
            <a:endParaRPr lang="de-DE" altLang="de-DE">
              <a:solidFill>
                <a:srgbClr val="004992"/>
              </a:solidFill>
              <a:latin typeface="+mn-lt"/>
              <a:ea typeface="+mn-ea"/>
              <a:cs typeface="+mn-cs"/>
            </a:endParaRPr>
          </a:p>
        </p:txBody>
      </p:sp>
      <p:sp>
        <p:nvSpPr>
          <p:cNvPr id="139267"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prozor na crkvi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kum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svadbeni veo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djevojčica sa cvijećem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klupe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vrata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Vjenčanje</a:t>
            </a:r>
            <a:endParaRPr lang="de-DE" altLang="de-DE" sz="3600">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prozor na crkvi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kum</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svadbeni veo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djevojčica sa cvijećem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klupe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vrata</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Fudbal</a:t>
            </a:r>
            <a:br>
              <a:rPr lang="de-DE" altLang="de-DE" sz="3600">
                <a:solidFill>
                  <a:srgbClr val="004992"/>
                </a:solidFill>
                <a:latin typeface="+mn-lt"/>
                <a:ea typeface="+mn-ea"/>
                <a:cs typeface="+mn-cs"/>
              </a:rPr>
            </a:br>
            <a:r>
              <a:rPr lang="de-DE" altLang="de-DE">
                <a:solidFill>
                  <a:srgbClr val="004992"/>
                </a:solidFill>
                <a:latin typeface="+mn-lt"/>
                <a:ea typeface="+mn-ea"/>
                <a:cs typeface="+mn-cs"/>
              </a:rPr>
              <a:t>Šta nije bilo predstavljeno? Koliko ste sigurni?</a:t>
            </a:r>
          </a:p>
        </p:txBody>
      </p:sp>
      <p:sp>
        <p:nvSpPr>
          <p:cNvPr id="145411"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tabla sa rezultatom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linije</a:t>
            </a: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igrač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fudbalska lopta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navijači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oglas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zastave</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Fudbal</a:t>
            </a:r>
            <a:endParaRPr lang="de-DE" altLang="de-DE" sz="3600">
              <a:latin typeface="+mn-lt"/>
              <a:ea typeface="+mn-ea"/>
              <a:cs typeface="+mn-cs"/>
            </a:endParaRPr>
          </a:p>
        </p:txBody>
      </p:sp>
      <p:sp>
        <p:nvSpPr>
          <p:cNvPr id="1474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tabla sa rezultatom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linije</a:t>
            </a: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igrač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fudbalska lopta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navijači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oglas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zastave</a:t>
            </a:r>
            <a:endParaRPr lang="de-DE" altLang="de-DE" sz="2400" dirty="0">
              <a:solidFill>
                <a:srgbClr val="333333"/>
              </a:solidFill>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Na mjesecu</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nije predstavljeno? Koliko ste sigurni?</a:t>
            </a:r>
            <a:endParaRPr lang="de-DE" altLang="de-DE">
              <a:solidFill>
                <a:srgbClr val="004992"/>
              </a:solidFill>
              <a:latin typeface="+mn-lt"/>
              <a:ea typeface="+mn-ea"/>
              <a:cs typeface="+mn-cs"/>
            </a:endParaRPr>
          </a:p>
        </p:txBody>
      </p:sp>
      <p:sp>
        <p:nvSpPr>
          <p:cNvPr id="151555" name="Rectangle 7"/>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t>
            </a:r>
            <a:r>
              <a:rPr lang="hr-HR" altLang="de-DE" sz="2400" dirty="0">
                <a:solidFill>
                  <a:srgbClr val="333333"/>
                </a:solidFill>
              </a:rPr>
              <a:t>ostolje za raketu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t>
            </a:r>
            <a:r>
              <a:rPr lang="hr-HR" altLang="de-DE" sz="2400" dirty="0">
                <a:solidFill>
                  <a:srgbClr val="333333"/>
                </a:solidFill>
              </a:rPr>
              <a:t>enk sa kiseonikom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kaciga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krateri na mjesecu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t>
            </a:r>
            <a:r>
              <a:rPr lang="hr-HR" altLang="de-DE" sz="2400" dirty="0">
                <a:solidFill>
                  <a:srgbClr val="333333"/>
                </a:solidFill>
              </a:rPr>
              <a:t>aketni vrh</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hr-HR" altLang="de-DE" sz="2400" dirty="0">
                <a:solidFill>
                  <a:srgbClr val="333333"/>
                </a:solidFill>
              </a:rPr>
              <a:t>rp planete</a:t>
            </a:r>
            <a:r>
              <a:rPr lang="de-DE" altLang="de-DE" sz="2400" dirty="0">
                <a:solidFill>
                  <a:srgbClr val="333333"/>
                </a:solidFill>
              </a:rPr>
              <a:t> </a:t>
            </a:r>
            <a:r>
              <a:rPr lang="hr-HR" altLang="de-DE" sz="2400" dirty="0">
                <a:solidFill>
                  <a:srgbClr val="333333"/>
                </a:solidFill>
              </a:rPr>
              <a:t>u pozadini</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Na mjesecu</a:t>
            </a:r>
            <a:endParaRPr lang="de-DE" altLang="de-DE" sz="3600">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t>
            </a:r>
            <a:r>
              <a:rPr lang="hr-HR" altLang="de-DE" sz="2400" dirty="0">
                <a:solidFill>
                  <a:srgbClr val="333333"/>
                </a:solidFill>
              </a:rPr>
              <a:t>ostolje za raketu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t>
            </a:r>
            <a:r>
              <a:rPr lang="hr-HR" altLang="de-DE" sz="2400" dirty="0">
                <a:solidFill>
                  <a:srgbClr val="333333"/>
                </a:solidFill>
              </a:rPr>
              <a:t>enk sa kiseonikom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kaciga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krateri na mjesecu</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t>
            </a:r>
            <a:r>
              <a:rPr lang="hr-HR" altLang="de-DE" sz="2400" dirty="0">
                <a:solidFill>
                  <a:srgbClr val="004992"/>
                </a:solidFill>
              </a:rPr>
              <a:t>aketni vrh</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t>
            </a:r>
            <a:r>
              <a:rPr lang="hr-HR" altLang="de-DE" sz="2400" dirty="0">
                <a:solidFill>
                  <a:srgbClr val="333333"/>
                </a:solidFill>
              </a:rPr>
              <a:t>rp planete</a:t>
            </a:r>
            <a:r>
              <a:rPr lang="de-DE" altLang="de-DE" sz="2400" dirty="0">
                <a:solidFill>
                  <a:srgbClr val="333333"/>
                </a:solidFill>
              </a:rPr>
              <a:t> </a:t>
            </a:r>
            <a:r>
              <a:rPr lang="hr-HR" altLang="de-DE" sz="2400" dirty="0">
                <a:solidFill>
                  <a:srgbClr val="333333"/>
                </a:solidFill>
              </a:rPr>
              <a:t>u pozadini</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C48B0184-F13F-457F-A614-24F84CB727D5}"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Spašavanje</a:t>
            </a:r>
            <a:br>
              <a:rPr lang="hr-HR" altLang="de-DE" sz="3600">
                <a:solidFill>
                  <a:srgbClr val="004992"/>
                </a:solidFill>
                <a:latin typeface="+mn-lt"/>
                <a:ea typeface="+mn-ea"/>
                <a:cs typeface="+mn-cs"/>
              </a:rPr>
            </a:br>
            <a:r>
              <a:rPr lang="hr-HR" altLang="de-DE">
                <a:solidFill>
                  <a:srgbClr val="004992"/>
                </a:solidFill>
                <a:latin typeface="+mn-lt"/>
                <a:ea typeface="+mn-ea"/>
                <a:cs typeface="+mn-cs"/>
              </a:rPr>
              <a:t>Šta nije predstavljeno? Koliko ste sigurni?</a:t>
            </a:r>
            <a:endParaRPr lang="de-DE" altLang="de-DE">
              <a:solidFill>
                <a:srgbClr val="004992"/>
              </a:solidFill>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de-DE" altLang="de-DE" sz="2400">
                <a:solidFill>
                  <a:srgbClr val="333333"/>
                </a:solidFill>
              </a:rPr>
              <a:t>heli</a:t>
            </a:r>
            <a:r>
              <a:rPr lang="hr-HR" altLang="de-DE" sz="2400" dirty="0">
                <a:solidFill>
                  <a:srgbClr val="333333"/>
                </a:solidFill>
              </a:rPr>
              <a:t>k</a:t>
            </a:r>
            <a:r>
              <a:rPr lang="de-DE" altLang="de-DE" sz="2400" dirty="0">
                <a:solidFill>
                  <a:srgbClr val="333333"/>
                </a:solidFill>
              </a:rPr>
              <a:t>opter</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umeni čamac</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ronilac</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spašeni</a:t>
            </a:r>
            <a:r>
              <a:rPr lang="de-DE" altLang="de-DE" sz="2400" dirty="0">
                <a:solidFill>
                  <a:srgbClr val="333333"/>
                </a:solidFill>
              </a:rPr>
              <a:t> b</a:t>
            </a:r>
            <a:r>
              <a:rPr lang="hr-HR" altLang="de-DE" sz="2400" dirty="0">
                <a:solidFill>
                  <a:srgbClr val="333333"/>
                </a:solidFill>
              </a:rPr>
              <a:t>rod</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voda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nosila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spasilac</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pilot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5 – Memorija</a:t>
            </a:r>
          </a:p>
        </p:txBody>
      </p:sp>
      <p:sp>
        <p:nvSpPr>
          <p:cNvPr id="6" name="Slide Number Placeholder 5"/>
          <p:cNvSpPr>
            <a:spLocks noGrp="1"/>
          </p:cNvSpPr>
          <p:nvPr>
            <p:ph type="sldNum" sz="quarter" idx="12"/>
          </p:nvPr>
        </p:nvSpPr>
        <p:spPr/>
        <p:txBody>
          <a:bodyPr/>
          <a:lstStyle/>
          <a:p>
            <a:pPr>
              <a:defRPr/>
            </a:pPr>
            <a:fld id="{EDA89751-3655-426A-BD0B-D165D17FFEA1}"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Spašavanje</a:t>
            </a:r>
            <a:endParaRPr lang="de-DE" altLang="de-DE" sz="3600">
              <a:latin typeface="+mn-lt"/>
              <a:ea typeface="+mn-ea"/>
              <a:cs typeface="+mn-cs"/>
            </a:endParaRPr>
          </a:p>
        </p:txBody>
      </p:sp>
      <p:sp>
        <p:nvSpPr>
          <p:cNvPr id="1658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a:t>
            </a:r>
            <a:r>
              <a:rPr lang="hr-HR" altLang="de-DE" sz="2400" dirty="0">
                <a:solidFill>
                  <a:srgbClr val="333333"/>
                </a:solidFill>
              </a:rPr>
              <a:t>k</a:t>
            </a:r>
            <a:r>
              <a:rPr lang="de-DE" altLang="de-DE" sz="2400" dirty="0">
                <a:solidFill>
                  <a:srgbClr val="333333"/>
                </a:solidFill>
              </a:rPr>
              <a:t>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umeni čamac</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ronilac</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spašeni</a:t>
            </a:r>
            <a:r>
              <a:rPr lang="de-DE" altLang="de-DE" sz="2400" dirty="0">
                <a:solidFill>
                  <a:srgbClr val="004992"/>
                </a:solidFill>
              </a:rPr>
              <a:t> b</a:t>
            </a:r>
            <a:r>
              <a:rPr lang="hr-HR" altLang="de-DE" sz="2400" dirty="0">
                <a:solidFill>
                  <a:srgbClr val="004992"/>
                </a:solidFill>
              </a:rPr>
              <a:t>rod</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nosila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spasilac</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C48B0184-F13F-457F-A614-24F84CB727D5}"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Ideje u grupi</a:t>
            </a:r>
            <a:endParaRPr lang="de-DE" altLang="de-DE" sz="3600">
              <a:latin typeface="+mn-lt"/>
              <a:ea typeface="+mn-ea"/>
              <a:cs typeface="+mn-cs"/>
            </a:endParaRPr>
          </a:p>
        </p:txBody>
      </p:sp>
      <p:sp>
        <p:nvSpPr>
          <p:cNvPr id="169987"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obično vidite na mjestu građenja</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Radovi na putu</a:t>
            </a:r>
            <a:br>
              <a:rPr lang="de-DE" altLang="de-DE" sz="3600">
                <a:solidFill>
                  <a:srgbClr val="004992"/>
                </a:solidFill>
                <a:latin typeface="+mn-lt"/>
                <a:ea typeface="+mn-ea"/>
                <a:cs typeface="+mn-cs"/>
              </a:rPr>
            </a:br>
            <a:r>
              <a:rPr lang="de-DE" altLang="de-DE">
                <a:solidFill>
                  <a:srgbClr val="004992"/>
                </a:solidFill>
                <a:latin typeface="+mn-lt"/>
                <a:ea typeface="+mn-ea"/>
                <a:cs typeface="+mn-cs"/>
              </a:rPr>
              <a:t>Šta ste vidjeli na slici? Koliko ste sigurni?</a:t>
            </a:r>
          </a:p>
        </p:txBody>
      </p:sp>
      <p:sp>
        <p:nvSpPr>
          <p:cNvPr id="172035" name="Rectangle 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cijevi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kolica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a:t>
            </a:r>
            <a:r>
              <a:rPr lang="hr-HR" altLang="de-DE" sz="2400" dirty="0">
                <a:solidFill>
                  <a:srgbClr val="333333"/>
                </a:solidFill>
              </a:rPr>
              <a:t>ijera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t>
            </a:r>
            <a:r>
              <a:rPr lang="hr-HR" altLang="de-DE" sz="2400" dirty="0">
                <a:solidFill>
                  <a:srgbClr val="333333"/>
                </a:solidFill>
              </a:rPr>
              <a:t>adnik na</a:t>
            </a:r>
            <a:br>
              <a:rPr lang="en-US" altLang="de-DE" sz="2400" dirty="0">
                <a:solidFill>
                  <a:srgbClr val="333333"/>
                </a:solidFill>
              </a:rPr>
            </a:br>
            <a:r>
              <a:rPr lang="hr-HR" altLang="de-DE" sz="2400" dirty="0">
                <a:solidFill>
                  <a:srgbClr val="333333"/>
                </a:solidFill>
              </a:rPr>
              <a:t>iskopavanju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a:t>
            </a:r>
            <a:r>
              <a:rPr lang="en-US" altLang="de-DE" sz="2400" dirty="0" err="1">
                <a:solidFill>
                  <a:srgbClr val="333333"/>
                </a:solidFill>
              </a:rPr>
              <a:t>šilica</a:t>
            </a:r>
            <a:r>
              <a:rPr lang="en-US" altLang="de-DE" sz="2400" dirty="0">
                <a:solidFill>
                  <a:srgbClr val="333333"/>
                </a:solidFill>
              </a:rPr>
              <a:t> </a:t>
            </a:r>
            <a:r>
              <a:rPr lang="en-US" altLang="de-DE" sz="2400" dirty="0" err="1">
                <a:solidFill>
                  <a:srgbClr val="333333"/>
                </a:solidFill>
              </a:rPr>
              <a:t>betona</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znak stop</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Rad na putu</a:t>
            </a:r>
          </a:p>
        </p:txBody>
      </p:sp>
      <p:sp>
        <p:nvSpPr>
          <p:cNvPr id="174085"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cijevi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kolica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a:t>
            </a:r>
            <a:r>
              <a:rPr lang="hr-HR" altLang="de-DE" sz="2400" dirty="0">
                <a:solidFill>
                  <a:srgbClr val="333333"/>
                </a:solidFill>
              </a:rPr>
              <a:t>ijera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t>
            </a:r>
            <a:r>
              <a:rPr lang="hr-HR" altLang="de-DE" sz="2400" dirty="0">
                <a:solidFill>
                  <a:srgbClr val="004992"/>
                </a:solidFill>
              </a:rPr>
              <a:t>adnik na</a:t>
            </a:r>
            <a:br>
              <a:rPr lang="en-US" altLang="de-DE" sz="2400" dirty="0">
                <a:solidFill>
                  <a:srgbClr val="004992"/>
                </a:solidFill>
              </a:rPr>
            </a:br>
            <a:r>
              <a:rPr lang="hr-HR" altLang="de-DE" sz="2400" dirty="0">
                <a:solidFill>
                  <a:srgbClr val="004992"/>
                </a:solidFill>
              </a:rPr>
              <a:t>iskopavanju</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a:t>
            </a:r>
            <a:r>
              <a:rPr lang="en-US" altLang="de-DE" sz="2400" dirty="0" err="1">
                <a:solidFill>
                  <a:srgbClr val="333333"/>
                </a:solidFill>
              </a:rPr>
              <a:t>šilica</a:t>
            </a:r>
            <a:r>
              <a:rPr lang="en-US" altLang="de-DE" sz="2400" dirty="0">
                <a:solidFill>
                  <a:srgbClr val="333333"/>
                </a:solidFill>
              </a:rPr>
              <a:t> </a:t>
            </a:r>
            <a:r>
              <a:rPr lang="en-US" altLang="de-DE" sz="2400" dirty="0" err="1">
                <a:solidFill>
                  <a:srgbClr val="333333"/>
                </a:solidFill>
              </a:rPr>
              <a:t>betona</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r-HR"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r-HR" altLang="de-DE" sz="2400" dirty="0">
                <a:solidFill>
                  <a:srgbClr val="004992"/>
                </a:solidFill>
              </a:rPr>
              <a:t>znak stop</a:t>
            </a:r>
            <a:endParaRPr lang="de-DE" altLang="de-DE" sz="2400" dirty="0">
              <a:solidFill>
                <a:srgbClr val="004992"/>
              </a:solidFill>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EDA89751-3655-426A-BD0B-D165D17FFEA1}"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hr-HR" sz="2400" b="1" dirty="0">
                <a:solidFill>
                  <a:srgbClr val="333333"/>
                </a:solidFill>
              </a:rPr>
              <a:t>Ciljevi Učenja</a:t>
            </a:r>
            <a:r>
              <a:rPr lang="en-US" sz="2400" b="1" dirty="0">
                <a:solidFill>
                  <a:srgbClr val="333333"/>
                </a:solidFill>
              </a:rPr>
              <a:t>:</a:t>
            </a:r>
          </a:p>
          <a:p>
            <a:pPr marL="342900" lvl="0" indent="-342900" defTabSz="914400" fontAlgn="base">
              <a:buClr>
                <a:srgbClr val="000000"/>
              </a:buClr>
              <a:buFont typeface="WingDings"/>
              <a:buChar char=""/>
              <a:tabLst>
                <a:tab pos="354013" algn="l"/>
              </a:tabLst>
              <a:defRPr/>
            </a:pPr>
            <a:r>
              <a:rPr lang="hr-HR" sz="2400" dirty="0">
                <a:solidFill>
                  <a:srgbClr val="004992"/>
                </a:solidFill>
              </a:rPr>
              <a:t>Naša sjećanja nas mogu zavarati</a:t>
            </a:r>
            <a:r>
              <a:rPr lang="en-US" sz="2400" dirty="0">
                <a:solidFill>
                  <a:srgbClr val="004992"/>
                </a:solidFill>
              </a:rPr>
              <a:t>!</a:t>
            </a:r>
            <a:br>
              <a:rPr lang="en-US" sz="2400" dirty="0">
                <a:solidFill>
                  <a:srgbClr val="004992"/>
                </a:solidFill>
              </a:rPr>
            </a:br>
            <a:r>
              <a:rPr lang="hr-HR" sz="2400" dirty="0">
                <a:solidFill>
                  <a:srgbClr val="333333"/>
                </a:solidFill>
              </a:rPr>
              <a:t>Posebno za bitne događaje</a:t>
            </a:r>
            <a:r>
              <a:rPr lang="en-US" sz="2400" dirty="0">
                <a:solidFill>
                  <a:srgbClr val="333333"/>
                </a:solidFill>
              </a:rPr>
              <a:t> (</a:t>
            </a:r>
            <a:r>
              <a:rPr lang="hr-HR" sz="2400" dirty="0">
                <a:solidFill>
                  <a:srgbClr val="333333"/>
                </a:solidFill>
              </a:rPr>
              <a:t>svađa</a:t>
            </a:r>
            <a:r>
              <a:rPr lang="en-US" sz="2400" dirty="0">
                <a:solidFill>
                  <a:srgbClr val="333333"/>
                </a:solidFill>
              </a:rPr>
              <a:t>, </a:t>
            </a:r>
            <a:r>
              <a:rPr lang="hr-HR" sz="2400" dirty="0">
                <a:solidFill>
                  <a:srgbClr val="333333"/>
                </a:solidFill>
              </a:rPr>
              <a:t>svjedočenje na sudu</a:t>
            </a:r>
            <a:r>
              <a:rPr lang="en-US" sz="2400" dirty="0">
                <a:solidFill>
                  <a:srgbClr val="333333"/>
                </a:solidFill>
              </a:rPr>
              <a:t> </a:t>
            </a:r>
            <a:r>
              <a:rPr lang="hr-HR" sz="2400" dirty="0">
                <a:solidFill>
                  <a:srgbClr val="333333"/>
                </a:solidFill>
              </a:rPr>
              <a:t>itd.</a:t>
            </a:r>
            <a:r>
              <a:rPr lang="en-US" sz="2400" dirty="0">
                <a:solidFill>
                  <a:srgbClr val="333333"/>
                </a:solidFill>
              </a:rPr>
              <a:t>), </a:t>
            </a:r>
            <a:r>
              <a:rPr lang="hr-HR" sz="2400" dirty="0">
                <a:solidFill>
                  <a:srgbClr val="333333"/>
                </a:solidFill>
              </a:rPr>
              <a:t>imajte na umu</a:t>
            </a:r>
            <a:r>
              <a:rPr lang="en-US" sz="2400" dirty="0">
                <a:solidFill>
                  <a:srgbClr val="333333"/>
                </a:solidFill>
              </a:rPr>
              <a:t>:</a:t>
            </a:r>
            <a:br>
              <a:rPr lang="en-US" sz="2400" dirty="0">
                <a:solidFill>
                  <a:srgbClr val="333333"/>
                </a:solidFill>
              </a:rPr>
            </a:br>
            <a:r>
              <a:rPr lang="hr-HR" sz="2400" dirty="0">
                <a:solidFill>
                  <a:srgbClr val="333333"/>
                </a:solidFill>
              </a:rPr>
              <a:t>Ako se</a:t>
            </a:r>
            <a:r>
              <a:rPr lang="en-US" sz="2400" dirty="0">
                <a:solidFill>
                  <a:srgbClr val="333333"/>
                </a:solidFill>
              </a:rPr>
              <a:t> </a:t>
            </a:r>
            <a:r>
              <a:rPr lang="hr-HR" sz="2400" i="1" dirty="0">
                <a:solidFill>
                  <a:srgbClr val="333333"/>
                </a:solidFill>
              </a:rPr>
              <a:t>ne možete</a:t>
            </a:r>
            <a:r>
              <a:rPr lang="en-US" sz="2400" dirty="0">
                <a:solidFill>
                  <a:srgbClr val="333333"/>
                </a:solidFill>
              </a:rPr>
              <a:t> </a:t>
            </a:r>
            <a:r>
              <a:rPr lang="hr-HR" sz="2400" dirty="0">
                <a:solidFill>
                  <a:srgbClr val="333333"/>
                </a:solidFill>
              </a:rPr>
              <a:t>sjetiti</a:t>
            </a:r>
            <a:r>
              <a:rPr lang="en-US" sz="2400" dirty="0">
                <a:solidFill>
                  <a:srgbClr val="333333"/>
                </a:solidFill>
              </a:rPr>
              <a:t> </a:t>
            </a:r>
            <a:r>
              <a:rPr lang="hr-HR" sz="2400" i="1" dirty="0">
                <a:solidFill>
                  <a:srgbClr val="333333"/>
                </a:solidFill>
              </a:rPr>
              <a:t>živih</a:t>
            </a:r>
            <a:r>
              <a:rPr lang="en-US" sz="2400" i="1" dirty="0">
                <a:solidFill>
                  <a:srgbClr val="333333"/>
                </a:solidFill>
              </a:rPr>
              <a:t> </a:t>
            </a:r>
            <a:r>
              <a:rPr lang="en-US" sz="2400" dirty="0" err="1">
                <a:solidFill>
                  <a:srgbClr val="333333"/>
                </a:solidFill>
              </a:rPr>
              <a:t>det</a:t>
            </a:r>
            <a:r>
              <a:rPr lang="hr-HR" sz="2400" dirty="0">
                <a:solidFill>
                  <a:srgbClr val="333333"/>
                </a:solidFill>
              </a:rPr>
              <a:t>alja</a:t>
            </a:r>
            <a:r>
              <a:rPr lang="en-US" sz="2400" dirty="0">
                <a:solidFill>
                  <a:srgbClr val="333333"/>
                </a:solidFill>
              </a:rPr>
              <a:t> </a:t>
            </a:r>
            <a:r>
              <a:rPr lang="hr-HR" sz="2400" dirty="0">
                <a:solidFill>
                  <a:srgbClr val="333333"/>
                </a:solidFill>
              </a:rPr>
              <a:t>oko nekog događaja</a:t>
            </a:r>
            <a:r>
              <a:rPr lang="en-US" sz="24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hr-HR" sz="2400" dirty="0">
                <a:solidFill>
                  <a:srgbClr val="004992"/>
                </a:solidFill>
              </a:rPr>
              <a:t>Ne budite tako sigurni da</a:t>
            </a:r>
            <a:r>
              <a:rPr lang="en-US" sz="2400" dirty="0">
                <a:solidFill>
                  <a:srgbClr val="004992"/>
                </a:solidFill>
              </a:rPr>
              <a:t> </a:t>
            </a:r>
            <a:r>
              <a:rPr lang="hr-HR" sz="2400" dirty="0">
                <a:solidFill>
                  <a:srgbClr val="004992"/>
                </a:solidFill>
              </a:rPr>
              <a:t>je vaše sjećanje istinito</a:t>
            </a:r>
            <a:r>
              <a:rPr lang="en-US" sz="24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hr-HR" sz="2400" b="1" dirty="0">
                <a:solidFill>
                  <a:srgbClr val="333333"/>
                </a:solidFill>
              </a:rPr>
              <a:t>Ciljevi Učenja</a:t>
            </a:r>
            <a:r>
              <a:rPr lang="en-US" sz="2400" b="1" dirty="0">
                <a:solidFill>
                  <a:srgbClr val="333333"/>
                </a:solidFill>
              </a:rPr>
              <a:t>:</a:t>
            </a:r>
          </a:p>
          <a:p>
            <a:pPr marL="342900" lvl="0" indent="-342900" defTabSz="914400" fontAlgn="base">
              <a:buClr>
                <a:srgbClr val="000000"/>
              </a:buClr>
              <a:buFont typeface="WingDings"/>
              <a:buChar char=""/>
              <a:tabLst>
                <a:tab pos="354013" algn="l"/>
              </a:tabLst>
              <a:defRPr/>
            </a:pPr>
            <a:r>
              <a:rPr lang="hr-HR" sz="2400" dirty="0">
                <a:solidFill>
                  <a:srgbClr val="004992"/>
                </a:solidFill>
              </a:rPr>
              <a:t>Naša sjećanja nas mogu zavarati</a:t>
            </a:r>
            <a:r>
              <a:rPr lang="en-US" sz="2400" dirty="0">
                <a:solidFill>
                  <a:srgbClr val="004992"/>
                </a:solidFill>
              </a:rPr>
              <a:t>!</a:t>
            </a:r>
            <a:br>
              <a:rPr lang="en-US" sz="2400" dirty="0">
                <a:solidFill>
                  <a:srgbClr val="004992"/>
                </a:solidFill>
              </a:rPr>
            </a:br>
            <a:r>
              <a:rPr lang="hr-HR" sz="2400" dirty="0">
                <a:solidFill>
                  <a:srgbClr val="333333"/>
                </a:solidFill>
              </a:rPr>
              <a:t>Posebno za bitne događaje</a:t>
            </a:r>
            <a:r>
              <a:rPr lang="en-US" sz="2400" dirty="0">
                <a:solidFill>
                  <a:srgbClr val="333333"/>
                </a:solidFill>
              </a:rPr>
              <a:t> (</a:t>
            </a:r>
            <a:r>
              <a:rPr lang="hr-HR" sz="2400" dirty="0">
                <a:solidFill>
                  <a:srgbClr val="333333"/>
                </a:solidFill>
              </a:rPr>
              <a:t>svađa</a:t>
            </a:r>
            <a:r>
              <a:rPr lang="en-US" sz="2400" dirty="0">
                <a:solidFill>
                  <a:srgbClr val="333333"/>
                </a:solidFill>
              </a:rPr>
              <a:t>, </a:t>
            </a:r>
            <a:r>
              <a:rPr lang="hr-HR" sz="2400" dirty="0">
                <a:solidFill>
                  <a:srgbClr val="333333"/>
                </a:solidFill>
              </a:rPr>
              <a:t>svjedočenje na sudu</a:t>
            </a:r>
            <a:r>
              <a:rPr lang="en-US" sz="2400" dirty="0">
                <a:solidFill>
                  <a:srgbClr val="333333"/>
                </a:solidFill>
              </a:rPr>
              <a:t> </a:t>
            </a:r>
            <a:r>
              <a:rPr lang="hr-HR" sz="2400" dirty="0">
                <a:solidFill>
                  <a:srgbClr val="333333"/>
                </a:solidFill>
              </a:rPr>
              <a:t>itd.</a:t>
            </a:r>
            <a:r>
              <a:rPr lang="en-US" sz="2400" dirty="0">
                <a:solidFill>
                  <a:srgbClr val="333333"/>
                </a:solidFill>
              </a:rPr>
              <a:t>), </a:t>
            </a:r>
            <a:r>
              <a:rPr lang="hr-HR" sz="2400" dirty="0">
                <a:solidFill>
                  <a:srgbClr val="333333"/>
                </a:solidFill>
              </a:rPr>
              <a:t>imajte na umu</a:t>
            </a:r>
            <a:r>
              <a:rPr lang="en-US" sz="2400" dirty="0">
                <a:solidFill>
                  <a:srgbClr val="333333"/>
                </a:solidFill>
              </a:rPr>
              <a:t>:</a:t>
            </a:r>
            <a:br>
              <a:rPr lang="en-US" sz="2400" dirty="0">
                <a:solidFill>
                  <a:srgbClr val="333333"/>
                </a:solidFill>
              </a:rPr>
            </a:br>
            <a:r>
              <a:rPr lang="hr-HR" sz="2400" dirty="0">
                <a:solidFill>
                  <a:srgbClr val="333333"/>
                </a:solidFill>
              </a:rPr>
              <a:t>Ako se</a:t>
            </a:r>
            <a:r>
              <a:rPr lang="en-US" sz="2400" dirty="0">
                <a:solidFill>
                  <a:srgbClr val="333333"/>
                </a:solidFill>
              </a:rPr>
              <a:t> </a:t>
            </a:r>
            <a:r>
              <a:rPr lang="hr-HR" sz="2400" i="1" dirty="0">
                <a:solidFill>
                  <a:srgbClr val="333333"/>
                </a:solidFill>
              </a:rPr>
              <a:t>ne možete</a:t>
            </a:r>
            <a:r>
              <a:rPr lang="en-US" sz="2400" dirty="0">
                <a:solidFill>
                  <a:srgbClr val="333333"/>
                </a:solidFill>
              </a:rPr>
              <a:t> </a:t>
            </a:r>
            <a:r>
              <a:rPr lang="hr-HR" sz="2400" dirty="0">
                <a:solidFill>
                  <a:srgbClr val="333333"/>
                </a:solidFill>
              </a:rPr>
              <a:t>sjetiti</a:t>
            </a:r>
            <a:r>
              <a:rPr lang="en-US" sz="2400" dirty="0">
                <a:solidFill>
                  <a:srgbClr val="333333"/>
                </a:solidFill>
              </a:rPr>
              <a:t> </a:t>
            </a:r>
            <a:r>
              <a:rPr lang="hr-HR" sz="2400" i="1" dirty="0">
                <a:solidFill>
                  <a:srgbClr val="333333"/>
                </a:solidFill>
              </a:rPr>
              <a:t>živih</a:t>
            </a:r>
            <a:r>
              <a:rPr lang="en-US" sz="2400" i="1" dirty="0">
                <a:solidFill>
                  <a:srgbClr val="333333"/>
                </a:solidFill>
              </a:rPr>
              <a:t> </a:t>
            </a:r>
            <a:r>
              <a:rPr lang="en-US" sz="2400" dirty="0" err="1">
                <a:solidFill>
                  <a:srgbClr val="333333"/>
                </a:solidFill>
              </a:rPr>
              <a:t>det</a:t>
            </a:r>
            <a:r>
              <a:rPr lang="hr-HR" sz="2400" dirty="0">
                <a:solidFill>
                  <a:srgbClr val="333333"/>
                </a:solidFill>
              </a:rPr>
              <a:t>alja</a:t>
            </a:r>
            <a:r>
              <a:rPr lang="en-US" sz="2400" dirty="0">
                <a:solidFill>
                  <a:srgbClr val="333333"/>
                </a:solidFill>
              </a:rPr>
              <a:t> </a:t>
            </a:r>
            <a:r>
              <a:rPr lang="hr-HR" sz="2400" dirty="0">
                <a:solidFill>
                  <a:srgbClr val="333333"/>
                </a:solidFill>
              </a:rPr>
              <a:t>oko nekog događaja</a:t>
            </a:r>
            <a:r>
              <a:rPr lang="en-US" sz="24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hr-HR" sz="2400" dirty="0">
                <a:solidFill>
                  <a:srgbClr val="004992"/>
                </a:solidFill>
              </a:rPr>
              <a:t>Ne budite tako sigurni da</a:t>
            </a:r>
            <a:r>
              <a:rPr lang="en-US" sz="2400" dirty="0">
                <a:solidFill>
                  <a:srgbClr val="004992"/>
                </a:solidFill>
              </a:rPr>
              <a:t> </a:t>
            </a:r>
            <a:r>
              <a:rPr lang="hr-HR" sz="2400" dirty="0">
                <a:solidFill>
                  <a:srgbClr val="004992"/>
                </a:solidFill>
              </a:rPr>
              <a:t>je vaše sjećanje istinito</a:t>
            </a:r>
            <a:r>
              <a:rPr lang="en-US" sz="2400" dirty="0">
                <a:solidFill>
                  <a:srgbClr val="004992"/>
                </a:solidFill>
              </a:rPr>
              <a:t>.</a:t>
            </a:r>
          </a:p>
          <a:p>
            <a:pPr marL="774827" lvl="3" indent="-342900" defTabSz="914400" fontAlgn="base">
              <a:spcBef>
                <a:spcPts val="1999"/>
              </a:spcBef>
              <a:buClr>
                <a:srgbClr val="000000"/>
              </a:buClr>
              <a:buFont typeface="WingDings"/>
              <a:buChar char=""/>
              <a:tabLst>
                <a:tab pos="354013" algn="l"/>
              </a:tabLst>
              <a:defRPr/>
            </a:pPr>
            <a:r>
              <a:rPr lang="hr-HR" sz="2400" dirty="0">
                <a:solidFill>
                  <a:srgbClr val="004992"/>
                </a:solidFill>
              </a:rPr>
              <a:t>Tražite dodatne</a:t>
            </a:r>
            <a:r>
              <a:rPr lang="en-US" sz="2400" dirty="0">
                <a:solidFill>
                  <a:srgbClr val="004992"/>
                </a:solidFill>
              </a:rPr>
              <a:t> </a:t>
            </a:r>
            <a:r>
              <a:rPr lang="en-US" sz="2400" dirty="0" err="1">
                <a:solidFill>
                  <a:srgbClr val="004992"/>
                </a:solidFill>
              </a:rPr>
              <a:t>inf</a:t>
            </a:r>
            <a:r>
              <a:rPr lang="hr-HR" sz="2400" dirty="0">
                <a:solidFill>
                  <a:srgbClr val="004992"/>
                </a:solidFill>
              </a:rPr>
              <a:t>ormacije</a:t>
            </a:r>
            <a:r>
              <a:rPr lang="en-US" sz="2400" dirty="0">
                <a:solidFill>
                  <a:srgbClr val="004992"/>
                </a:solidFill>
              </a:rPr>
              <a:t> (</a:t>
            </a:r>
            <a:r>
              <a:rPr lang="hr-HR" sz="2400" dirty="0">
                <a:solidFill>
                  <a:srgbClr val="004992"/>
                </a:solidFill>
              </a:rPr>
              <a:t>npr. svjedok</a:t>
            </a: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83</a:t>
            </a:fld>
            <a:endParaRPr lang="de-DE" altLang="de-DE"/>
          </a:p>
        </p:txBody>
      </p:sp>
    </p:spTree>
    <p:extLst>
      <p:ext uri="{BB962C8B-B14F-4D97-AF65-F5344CB8AC3E}">
        <p14:creationId xmlns:p14="http://schemas.microsoft.com/office/powerpoint/2010/main" val="32390885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hr-HR" sz="2400" b="1" dirty="0">
                <a:solidFill>
                  <a:srgbClr val="333333"/>
                </a:solidFill>
              </a:rPr>
              <a:t>Ciljevi Učenja</a:t>
            </a:r>
            <a:r>
              <a:rPr lang="en-US" sz="2400" b="1" dirty="0">
                <a:solidFill>
                  <a:srgbClr val="333333"/>
                </a:solidFill>
              </a:rPr>
              <a:t>:</a:t>
            </a:r>
          </a:p>
          <a:p>
            <a:pPr marL="342900" lvl="0" indent="-342900" defTabSz="914400" fontAlgn="base">
              <a:buClr>
                <a:srgbClr val="000000"/>
              </a:buClr>
              <a:buFont typeface="WingDings"/>
              <a:buChar char=""/>
              <a:tabLst>
                <a:tab pos="354013" algn="l"/>
              </a:tabLst>
              <a:defRPr/>
            </a:pPr>
            <a:r>
              <a:rPr lang="hr-HR" sz="2400" dirty="0">
                <a:solidFill>
                  <a:srgbClr val="004992"/>
                </a:solidFill>
              </a:rPr>
              <a:t>Naša sjećanja nas mogu zavarati</a:t>
            </a:r>
            <a:r>
              <a:rPr lang="en-US" sz="2400" dirty="0">
                <a:solidFill>
                  <a:srgbClr val="004992"/>
                </a:solidFill>
              </a:rPr>
              <a:t>!</a:t>
            </a:r>
            <a:br>
              <a:rPr lang="en-US" sz="2400" dirty="0">
                <a:solidFill>
                  <a:srgbClr val="004992"/>
                </a:solidFill>
              </a:rPr>
            </a:br>
            <a:r>
              <a:rPr lang="hr-HR" sz="2400" dirty="0">
                <a:solidFill>
                  <a:srgbClr val="333333"/>
                </a:solidFill>
              </a:rPr>
              <a:t>Posebno za bitne događaje</a:t>
            </a:r>
            <a:r>
              <a:rPr lang="en-US" sz="2400" dirty="0">
                <a:solidFill>
                  <a:srgbClr val="333333"/>
                </a:solidFill>
              </a:rPr>
              <a:t> (</a:t>
            </a:r>
            <a:r>
              <a:rPr lang="hr-HR" sz="2400" dirty="0">
                <a:solidFill>
                  <a:srgbClr val="333333"/>
                </a:solidFill>
              </a:rPr>
              <a:t>svađa</a:t>
            </a:r>
            <a:r>
              <a:rPr lang="en-US" sz="2400" dirty="0">
                <a:solidFill>
                  <a:srgbClr val="333333"/>
                </a:solidFill>
              </a:rPr>
              <a:t>, </a:t>
            </a:r>
            <a:r>
              <a:rPr lang="hr-HR" sz="2400" dirty="0">
                <a:solidFill>
                  <a:srgbClr val="333333"/>
                </a:solidFill>
              </a:rPr>
              <a:t>svjedočenje na sudu</a:t>
            </a:r>
            <a:r>
              <a:rPr lang="en-US" sz="2400" dirty="0">
                <a:solidFill>
                  <a:srgbClr val="333333"/>
                </a:solidFill>
              </a:rPr>
              <a:t> </a:t>
            </a:r>
            <a:r>
              <a:rPr lang="hr-HR" sz="2400" dirty="0">
                <a:solidFill>
                  <a:srgbClr val="333333"/>
                </a:solidFill>
              </a:rPr>
              <a:t>itd.</a:t>
            </a:r>
            <a:r>
              <a:rPr lang="en-US" sz="2400" dirty="0">
                <a:solidFill>
                  <a:srgbClr val="333333"/>
                </a:solidFill>
              </a:rPr>
              <a:t>), </a:t>
            </a:r>
            <a:r>
              <a:rPr lang="hr-HR" sz="2400" dirty="0">
                <a:solidFill>
                  <a:srgbClr val="333333"/>
                </a:solidFill>
              </a:rPr>
              <a:t>imajte na umu</a:t>
            </a:r>
            <a:r>
              <a:rPr lang="en-US" sz="2400" dirty="0">
                <a:solidFill>
                  <a:srgbClr val="333333"/>
                </a:solidFill>
              </a:rPr>
              <a:t>:</a:t>
            </a:r>
            <a:br>
              <a:rPr lang="en-US" sz="2400" dirty="0">
                <a:solidFill>
                  <a:srgbClr val="333333"/>
                </a:solidFill>
              </a:rPr>
            </a:br>
            <a:r>
              <a:rPr lang="hr-HR" sz="2400" dirty="0">
                <a:solidFill>
                  <a:srgbClr val="333333"/>
                </a:solidFill>
              </a:rPr>
              <a:t>Ako se</a:t>
            </a:r>
            <a:r>
              <a:rPr lang="en-US" sz="2400" dirty="0">
                <a:solidFill>
                  <a:srgbClr val="333333"/>
                </a:solidFill>
              </a:rPr>
              <a:t> </a:t>
            </a:r>
            <a:r>
              <a:rPr lang="hr-HR" sz="2400" i="1" dirty="0">
                <a:solidFill>
                  <a:srgbClr val="333333"/>
                </a:solidFill>
              </a:rPr>
              <a:t>ne možete</a:t>
            </a:r>
            <a:r>
              <a:rPr lang="en-US" sz="2400" dirty="0">
                <a:solidFill>
                  <a:srgbClr val="333333"/>
                </a:solidFill>
              </a:rPr>
              <a:t> </a:t>
            </a:r>
            <a:r>
              <a:rPr lang="hr-HR" sz="2400" dirty="0">
                <a:solidFill>
                  <a:srgbClr val="333333"/>
                </a:solidFill>
              </a:rPr>
              <a:t>sjetiti</a:t>
            </a:r>
            <a:r>
              <a:rPr lang="en-US" sz="2400" dirty="0">
                <a:solidFill>
                  <a:srgbClr val="333333"/>
                </a:solidFill>
              </a:rPr>
              <a:t> </a:t>
            </a:r>
            <a:r>
              <a:rPr lang="hr-HR" sz="2400" i="1" dirty="0">
                <a:solidFill>
                  <a:srgbClr val="333333"/>
                </a:solidFill>
              </a:rPr>
              <a:t>živih</a:t>
            </a:r>
            <a:r>
              <a:rPr lang="en-US" sz="2400" i="1" dirty="0">
                <a:solidFill>
                  <a:srgbClr val="333333"/>
                </a:solidFill>
              </a:rPr>
              <a:t> </a:t>
            </a:r>
            <a:r>
              <a:rPr lang="en-US" sz="2400" dirty="0" err="1">
                <a:solidFill>
                  <a:srgbClr val="333333"/>
                </a:solidFill>
              </a:rPr>
              <a:t>det</a:t>
            </a:r>
            <a:r>
              <a:rPr lang="hr-HR" sz="2400" dirty="0">
                <a:solidFill>
                  <a:srgbClr val="333333"/>
                </a:solidFill>
              </a:rPr>
              <a:t>alja</a:t>
            </a:r>
            <a:r>
              <a:rPr lang="en-US" sz="2400" dirty="0">
                <a:solidFill>
                  <a:srgbClr val="333333"/>
                </a:solidFill>
              </a:rPr>
              <a:t> </a:t>
            </a:r>
            <a:r>
              <a:rPr lang="hr-HR" sz="2400" dirty="0">
                <a:solidFill>
                  <a:srgbClr val="333333"/>
                </a:solidFill>
              </a:rPr>
              <a:t>oko nekog događaja</a:t>
            </a:r>
            <a:r>
              <a:rPr lang="en-US" sz="24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hr-HR" sz="2400" dirty="0">
                <a:solidFill>
                  <a:srgbClr val="004992"/>
                </a:solidFill>
              </a:rPr>
              <a:t>Ne budite tako sigurni da</a:t>
            </a:r>
            <a:r>
              <a:rPr lang="en-US" sz="2400" dirty="0">
                <a:solidFill>
                  <a:srgbClr val="004992"/>
                </a:solidFill>
              </a:rPr>
              <a:t> </a:t>
            </a:r>
            <a:r>
              <a:rPr lang="hr-HR" sz="2400" dirty="0">
                <a:solidFill>
                  <a:srgbClr val="004992"/>
                </a:solidFill>
              </a:rPr>
              <a:t>je vaše sjećanje istinito</a:t>
            </a:r>
            <a:r>
              <a:rPr lang="en-US" sz="2400" dirty="0">
                <a:solidFill>
                  <a:srgbClr val="004992"/>
                </a:solidFill>
              </a:rPr>
              <a:t>.</a:t>
            </a:r>
          </a:p>
          <a:p>
            <a:pPr marL="774827" lvl="3" indent="-342900" defTabSz="914400" fontAlgn="base">
              <a:spcBef>
                <a:spcPts val="1999"/>
              </a:spcBef>
              <a:buClr>
                <a:srgbClr val="000000"/>
              </a:buClr>
              <a:buFont typeface="WingDings"/>
              <a:buChar char=""/>
              <a:tabLst>
                <a:tab pos="354013" algn="l"/>
              </a:tabLst>
              <a:defRPr/>
            </a:pPr>
            <a:r>
              <a:rPr lang="hr-HR" sz="2400" dirty="0">
                <a:solidFill>
                  <a:srgbClr val="004992"/>
                </a:solidFill>
              </a:rPr>
              <a:t>Tražite dodatne</a:t>
            </a:r>
            <a:r>
              <a:rPr lang="en-US" sz="2400" dirty="0">
                <a:solidFill>
                  <a:srgbClr val="004992"/>
                </a:solidFill>
              </a:rPr>
              <a:t> </a:t>
            </a:r>
            <a:r>
              <a:rPr lang="en-US" sz="2400" dirty="0" err="1">
                <a:solidFill>
                  <a:srgbClr val="004992"/>
                </a:solidFill>
              </a:rPr>
              <a:t>inf</a:t>
            </a:r>
            <a:r>
              <a:rPr lang="hr-HR" sz="2400" dirty="0">
                <a:solidFill>
                  <a:srgbClr val="004992"/>
                </a:solidFill>
              </a:rPr>
              <a:t>ormacije</a:t>
            </a:r>
            <a:r>
              <a:rPr lang="en-US" sz="2400" dirty="0">
                <a:solidFill>
                  <a:srgbClr val="004992"/>
                </a:solidFill>
              </a:rPr>
              <a:t> (</a:t>
            </a:r>
            <a:r>
              <a:rPr lang="hr-HR" sz="2400" dirty="0">
                <a:solidFill>
                  <a:srgbClr val="004992"/>
                </a:solidFill>
              </a:rPr>
              <a:t>npr. svjedok</a:t>
            </a:r>
            <a:r>
              <a:rPr lang="en-US" sz="2400" dirty="0">
                <a:solidFill>
                  <a:srgbClr val="004992"/>
                </a:solidFill>
              </a:rPr>
              <a:t>).</a:t>
            </a:r>
            <a:br>
              <a:rPr lang="en-US" sz="2400" dirty="0">
                <a:solidFill>
                  <a:srgbClr val="004992"/>
                </a:solidFill>
              </a:rPr>
            </a:br>
            <a:r>
              <a:rPr lang="hr-HR" sz="2400" u="sng" dirty="0">
                <a:solidFill>
                  <a:srgbClr val="333333"/>
                </a:solidFill>
              </a:rPr>
              <a:t>Primjer</a:t>
            </a:r>
            <a:r>
              <a:rPr lang="en-US" sz="2400" dirty="0">
                <a:solidFill>
                  <a:srgbClr val="333333"/>
                </a:solidFill>
              </a:rPr>
              <a:t>: </a:t>
            </a:r>
            <a:r>
              <a:rPr lang="hr-HR" sz="2400" dirty="0">
                <a:solidFill>
                  <a:srgbClr val="333333"/>
                </a:solidFill>
              </a:rPr>
              <a:t>Posvađali ste se sa nekim</a:t>
            </a:r>
            <a:r>
              <a:rPr lang="en-US" sz="2400" dirty="0">
                <a:solidFill>
                  <a:srgbClr val="333333"/>
                </a:solidFill>
              </a:rPr>
              <a:t> </a:t>
            </a:r>
            <a:r>
              <a:rPr lang="hr-HR" sz="2400" dirty="0">
                <a:solidFill>
                  <a:srgbClr val="333333"/>
                </a:solidFill>
              </a:rPr>
              <a:t>i</a:t>
            </a:r>
            <a:r>
              <a:rPr lang="en-US" sz="2400" dirty="0">
                <a:solidFill>
                  <a:srgbClr val="333333"/>
                </a:solidFill>
              </a:rPr>
              <a:t> </a:t>
            </a:r>
            <a:r>
              <a:rPr lang="hr-HR" sz="2400" i="1" dirty="0">
                <a:solidFill>
                  <a:srgbClr val="333333"/>
                </a:solidFill>
              </a:rPr>
              <a:t>maglovito</a:t>
            </a:r>
            <a:r>
              <a:rPr lang="en-US" sz="2400" i="1" dirty="0">
                <a:solidFill>
                  <a:srgbClr val="333333"/>
                </a:solidFill>
              </a:rPr>
              <a:t> </a:t>
            </a:r>
            <a:r>
              <a:rPr lang="hr-HR" sz="2400" dirty="0">
                <a:solidFill>
                  <a:srgbClr val="333333"/>
                </a:solidFill>
              </a:rPr>
              <a:t>se sjećate da vam je</a:t>
            </a:r>
            <a:r>
              <a:rPr lang="en-US" sz="2400" dirty="0">
                <a:solidFill>
                  <a:srgbClr val="333333"/>
                </a:solidFill>
              </a:rPr>
              <a:t> </a:t>
            </a:r>
            <a:r>
              <a:rPr lang="hr-HR" sz="2400" dirty="0">
                <a:solidFill>
                  <a:srgbClr val="333333"/>
                </a:solidFill>
              </a:rPr>
              <a:t>on</a:t>
            </a:r>
            <a:r>
              <a:rPr lang="en-US" sz="2400" dirty="0">
                <a:solidFill>
                  <a:srgbClr val="333333"/>
                </a:solidFill>
              </a:rPr>
              <a:t>/</a:t>
            </a:r>
            <a:r>
              <a:rPr lang="hr-HR" sz="2400" dirty="0">
                <a:solidFill>
                  <a:srgbClr val="333333"/>
                </a:solidFill>
              </a:rPr>
              <a:t>ona</a:t>
            </a:r>
            <a:r>
              <a:rPr lang="en-US" sz="2400" dirty="0">
                <a:solidFill>
                  <a:srgbClr val="333333"/>
                </a:solidFill>
              </a:rPr>
              <a:t> </a:t>
            </a:r>
            <a:r>
              <a:rPr lang="hr-HR" sz="2400" dirty="0">
                <a:solidFill>
                  <a:srgbClr val="333333"/>
                </a:solidFill>
              </a:rPr>
              <a:t>uputila uvrede</a:t>
            </a:r>
            <a:r>
              <a:rPr lang="en-US" sz="2400" dirty="0">
                <a:solidFill>
                  <a:srgbClr val="333333"/>
                </a:solidFill>
              </a:rPr>
              <a:t>. </a:t>
            </a:r>
            <a:r>
              <a:rPr lang="hr-HR" sz="2400" dirty="0">
                <a:solidFill>
                  <a:srgbClr val="333333"/>
                </a:solidFill>
              </a:rPr>
              <a:t>Uzmite u obzir da vas je možda vaše sjećanje zavaralo</a:t>
            </a:r>
            <a:r>
              <a:rPr lang="en-US" sz="2400" dirty="0">
                <a:solidFill>
                  <a:srgbClr val="333333"/>
                </a:solidFill>
              </a:rPr>
              <a:t> </a:t>
            </a:r>
            <a:r>
              <a:rPr lang="hr-HR" sz="2400" dirty="0">
                <a:solidFill>
                  <a:srgbClr val="333333"/>
                </a:solidFill>
              </a:rPr>
              <a:t>ili da se vaše sjećanje</a:t>
            </a:r>
            <a:r>
              <a:rPr lang="de-DE" sz="2400" dirty="0">
                <a:solidFill>
                  <a:srgbClr val="333333"/>
                </a:solidFill>
              </a:rPr>
              <a:t> </a:t>
            </a:r>
            <a:r>
              <a:rPr lang="hr-HR" sz="2400" dirty="0">
                <a:solidFill>
                  <a:srgbClr val="333333"/>
                </a:solidFill>
              </a:rPr>
              <a:t>izmjenilo</a:t>
            </a:r>
            <a:r>
              <a:rPr lang="en-US" sz="2400" dirty="0">
                <a:solidFill>
                  <a:srgbClr val="333333"/>
                </a:solidFill>
              </a:rPr>
              <a:t>. </a:t>
            </a:r>
            <a:r>
              <a:rPr lang="hr-HR" sz="2400" dirty="0">
                <a:solidFill>
                  <a:srgbClr val="333333"/>
                </a:solidFill>
              </a:rPr>
              <a:t>Takođe</a:t>
            </a:r>
            <a:r>
              <a:rPr lang="en-US" sz="2400" dirty="0">
                <a:solidFill>
                  <a:srgbClr val="333333"/>
                </a:solidFill>
              </a:rPr>
              <a:t>, </a:t>
            </a:r>
            <a:r>
              <a:rPr lang="hr-HR" sz="2400" dirty="0">
                <a:solidFill>
                  <a:srgbClr val="333333"/>
                </a:solidFill>
              </a:rPr>
              <a:t>pitajte ljude koji su bili prisutni u toj situaciji</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84</a:t>
            </a:fld>
            <a:endParaRPr lang="de-DE" altLang="de-DE"/>
          </a:p>
        </p:txBody>
      </p:sp>
    </p:spTree>
    <p:extLst>
      <p:ext uri="{BB962C8B-B14F-4D97-AF65-F5344CB8AC3E}">
        <p14:creationId xmlns:p14="http://schemas.microsoft.com/office/powerpoint/2010/main" val="8292739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Tokom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da se sjećaju</a:t>
            </a:r>
            <a:r>
              <a:rPr lang="en-AU" altLang="de-DE" sz="2000" dirty="0">
                <a:solidFill>
                  <a:srgbClr val="333333"/>
                </a:solidFill>
              </a:rPr>
              <a:t> </a:t>
            </a:r>
            <a:r>
              <a:rPr lang="hr-HR" altLang="de-DE" sz="2000" dirty="0">
                <a:solidFill>
                  <a:srgbClr val="333333"/>
                </a:solidFill>
              </a:rPr>
              <a:t>stvari koje se uopšte nijesu desile</a:t>
            </a:r>
            <a:r>
              <a:rPr lang="en-AU" altLang="de-DE" sz="2000" dirty="0">
                <a:solidFill>
                  <a:srgbClr val="333333"/>
                </a:solidFill>
              </a:rPr>
              <a:t> </a:t>
            </a:r>
            <a:r>
              <a:rPr lang="hr-HR" altLang="de-DE" sz="2000" dirty="0">
                <a:solidFill>
                  <a:srgbClr val="333333"/>
                </a:solidFill>
              </a:rPr>
              <a:t>ili su se desile ali drugačije</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Tokom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da se sjećaju</a:t>
            </a:r>
            <a:r>
              <a:rPr lang="en-AU" altLang="de-DE" sz="2000" dirty="0">
                <a:solidFill>
                  <a:srgbClr val="333333"/>
                </a:solidFill>
              </a:rPr>
              <a:t> </a:t>
            </a:r>
            <a:r>
              <a:rPr lang="hr-HR" altLang="de-DE" sz="2000" dirty="0">
                <a:solidFill>
                  <a:srgbClr val="333333"/>
                </a:solidFill>
              </a:rPr>
              <a:t>stvari koje se uopšte nijesu desile</a:t>
            </a:r>
            <a:r>
              <a:rPr lang="en-AU" altLang="de-DE" sz="2000" dirty="0">
                <a:solidFill>
                  <a:srgbClr val="333333"/>
                </a:solidFill>
              </a:rPr>
              <a:t> </a:t>
            </a:r>
            <a:r>
              <a:rPr lang="hr-HR" altLang="de-DE" sz="2000" dirty="0">
                <a:solidFill>
                  <a:srgbClr val="333333"/>
                </a:solidFill>
              </a:rPr>
              <a:t>ili su se desile ali drugačije</a:t>
            </a:r>
            <a:r>
              <a:rPr lang="en-AU" altLang="de-DE" sz="2000" dirty="0">
                <a:solidFill>
                  <a:srgbClr val="333333"/>
                </a:solidFill>
              </a:rPr>
              <a:t>.</a:t>
            </a:r>
          </a:p>
          <a:p>
            <a:pPr lvl="0" defTabSz="914400" fontAlgn="base"/>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Filip </a:t>
            </a:r>
            <a:r>
              <a:rPr lang="hr-HR" altLang="de-DE" sz="2000" dirty="0">
                <a:solidFill>
                  <a:srgbClr val="333333"/>
                </a:solidFill>
              </a:rPr>
              <a:t>je ubjeđen da mu je neko ukrao biciklo</a:t>
            </a:r>
            <a:r>
              <a:rPr lang="de-DE" altLang="de-DE" sz="2000" dirty="0">
                <a:solidFill>
                  <a:srgbClr val="333333"/>
                </a:solidFill>
              </a:rPr>
              <a:t>.</a:t>
            </a:r>
          </a:p>
          <a:p>
            <a:pPr lvl="0" defTabSz="914400" fontAlgn="base">
              <a:lnSpc>
                <a:spcPct val="100000"/>
              </a:lnSpc>
              <a:spcBef>
                <a:spcPts val="1200"/>
              </a:spcBef>
            </a:pPr>
            <a:r>
              <a:rPr lang="hr-HR" altLang="de-DE" sz="2000" dirty="0">
                <a:solidFill>
                  <a:srgbClr val="004992"/>
                </a:solidFill>
              </a:rPr>
              <a:t>Prošlost</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Biciklo 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ostavio prošle noći</a:t>
            </a:r>
            <a:r>
              <a:rPr lang="de-DE" altLang="de-DE" sz="2000" dirty="0">
                <a:solidFill>
                  <a:srgbClr val="333333"/>
                </a:solidFill>
              </a:rPr>
              <a:t>. </a:t>
            </a:r>
            <a:r>
              <a:rPr lang="hr-HR" altLang="de-DE" sz="2000" dirty="0">
                <a:solidFill>
                  <a:srgbClr val="333333"/>
                </a:solidFill>
              </a:rPr>
              <a:t>Onda je vidio njegovo zaključano biciklo ispred vrata supermarketa</a:t>
            </a:r>
            <a:r>
              <a:rPr lang="de-DE" altLang="de-DE" sz="2000" dirty="0">
                <a:solidFill>
                  <a:srgbClr val="333333"/>
                </a:solidFill>
              </a:rPr>
              <a:t>, </a:t>
            </a:r>
            <a:r>
              <a:rPr lang="hr-HR" altLang="de-DE" sz="2000" dirty="0">
                <a:solidFill>
                  <a:srgbClr val="333333"/>
                </a:solidFill>
              </a:rPr>
              <a:t>i imao namjeru da zove policiju jer je sumnjao da je kradljivac</a:t>
            </a:r>
            <a:r>
              <a:rPr lang="de-DE" altLang="de-DE" sz="2000" dirty="0">
                <a:solidFill>
                  <a:srgbClr val="333333"/>
                </a:solidFill>
              </a:rPr>
              <a:t> </a:t>
            </a:r>
            <a:r>
              <a:rPr lang="hr-HR" altLang="de-DE" sz="2000" dirty="0">
                <a:solidFill>
                  <a:srgbClr val="333333"/>
                </a:solidFill>
              </a:rPr>
              <a:t>u supermarketu</a:t>
            </a:r>
            <a:r>
              <a:rPr lang="de-DE" altLang="de-DE" sz="2000" dirty="0">
                <a:solidFill>
                  <a:srgbClr val="333333"/>
                </a:solidFill>
              </a:rPr>
              <a:t>. </a:t>
            </a:r>
            <a:r>
              <a:rPr lang="hr-HR" altLang="de-DE" sz="2000" dirty="0">
                <a:solidFill>
                  <a:srgbClr val="333333"/>
                </a:solidFill>
              </a:rPr>
              <a:t>Za njega</a:t>
            </a:r>
            <a:r>
              <a:rPr lang="de-DE" altLang="de-DE" sz="2000" dirty="0">
                <a:solidFill>
                  <a:srgbClr val="333333"/>
                </a:solidFill>
              </a:rPr>
              <a:t>, incident </a:t>
            </a:r>
            <a:r>
              <a:rPr lang="hr-HR" altLang="de-DE" sz="2000" dirty="0">
                <a:solidFill>
                  <a:srgbClr val="333333"/>
                </a:solidFill>
              </a:rPr>
              <a:t>je samo još jedan pokazatelj za zavjeru</a:t>
            </a:r>
            <a:r>
              <a:rPr lang="de-DE" altLang="de-DE" sz="2000" dirty="0">
                <a:solidFill>
                  <a:srgbClr val="333333"/>
                </a:solidFill>
              </a:rPr>
              <a:t> </a:t>
            </a:r>
            <a:r>
              <a:rPr lang="hr-HR" altLang="de-DE" sz="2000" dirty="0">
                <a:solidFill>
                  <a:srgbClr val="333333"/>
                </a:solidFill>
              </a:rPr>
              <a:t>jer mu je ukraden novčanik prije</a:t>
            </a:r>
            <a:r>
              <a:rPr lang="de-DE" altLang="de-DE" sz="2000" dirty="0">
                <a:solidFill>
                  <a:srgbClr val="333333"/>
                </a:solidFill>
              </a:rPr>
              <a:t> 3 </a:t>
            </a:r>
            <a:r>
              <a:rPr lang="hr-HR" altLang="de-DE" sz="2000" dirty="0">
                <a:solidFill>
                  <a:srgbClr val="333333"/>
                </a:solidFill>
              </a:rPr>
              <a:t>nedelje</a:t>
            </a:r>
            <a:r>
              <a:rPr lang="de-DE" altLang="de-DE" sz="2000" dirty="0">
                <a:solidFill>
                  <a:srgbClr val="333333"/>
                </a:solidFill>
              </a:rPr>
              <a:t>.</a:t>
            </a:r>
          </a:p>
          <a:p>
            <a:pPr lvl="0" defTabSz="914400" fontAlgn="base">
              <a:lnSpc>
                <a:spcPct val="100000"/>
              </a:lnSpc>
              <a:spcBef>
                <a:spcPts val="1200"/>
              </a:spcBef>
            </a:pPr>
            <a:r>
              <a:rPr lang="hr-HR" altLang="de-DE" sz="2000" dirty="0">
                <a:solidFill>
                  <a:srgbClr val="004992"/>
                </a:solidFill>
              </a:rPr>
              <a:t>Ali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U telefonskoj govornici</a:t>
            </a:r>
            <a:r>
              <a:rPr lang="de-DE" altLang="de-DE" sz="2000" dirty="0">
                <a:solidFill>
                  <a:srgbClr val="333333"/>
                </a:solidFill>
              </a:rPr>
              <a:t>, Filip </a:t>
            </a:r>
            <a:r>
              <a:rPr lang="hr-HR" altLang="de-DE" sz="2000" dirty="0">
                <a:solidFill>
                  <a:srgbClr val="333333"/>
                </a:solidFill>
              </a:rPr>
              <a:t>stavlja ruku u džep i otkriva ključeve od bicikla</a:t>
            </a:r>
            <a:r>
              <a:rPr lang="de-DE" altLang="de-DE" sz="2000" dirty="0">
                <a:solidFill>
                  <a:srgbClr val="333333"/>
                </a:solidFill>
              </a:rPr>
              <a:t>. </a:t>
            </a:r>
            <a:r>
              <a:rPr lang="hr-HR" altLang="de-DE" sz="2000" dirty="0">
                <a:solidFill>
                  <a:srgbClr val="333333"/>
                </a:solidFill>
              </a:rPr>
              <a:t>Odjednom se sjetio da je sam ostavio biciklo ispred supermarketa</a:t>
            </a:r>
            <a:r>
              <a:rPr lang="de-DE" altLang="de-DE" sz="2000" dirty="0">
                <a:solidFill>
                  <a:srgbClr val="333333"/>
                </a:solidFill>
              </a:rPr>
              <a:t>.</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86</a:t>
            </a:fld>
            <a:endParaRPr lang="de-DE" altLang="de-DE"/>
          </a:p>
        </p:txBody>
      </p:sp>
    </p:spTree>
    <p:extLst>
      <p:ext uri="{BB962C8B-B14F-4D97-AF65-F5344CB8AC3E}">
        <p14:creationId xmlns:p14="http://schemas.microsoft.com/office/powerpoint/2010/main" val="10357938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Tokom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da se sjećaju</a:t>
            </a:r>
            <a:r>
              <a:rPr lang="en-AU" altLang="de-DE" sz="2000" dirty="0">
                <a:solidFill>
                  <a:srgbClr val="333333"/>
                </a:solidFill>
              </a:rPr>
              <a:t> </a:t>
            </a:r>
            <a:r>
              <a:rPr lang="hr-HR" altLang="de-DE" sz="2000" dirty="0">
                <a:solidFill>
                  <a:srgbClr val="333333"/>
                </a:solidFill>
              </a:rPr>
              <a:t>stvari koje se uopšte nijesu desile</a:t>
            </a:r>
            <a:r>
              <a:rPr lang="en-AU" altLang="de-DE" sz="2000" dirty="0">
                <a:solidFill>
                  <a:srgbClr val="333333"/>
                </a:solidFill>
              </a:rPr>
              <a:t> </a:t>
            </a:r>
            <a:r>
              <a:rPr lang="hr-HR" altLang="de-DE" sz="2000" dirty="0">
                <a:solidFill>
                  <a:srgbClr val="333333"/>
                </a:solidFill>
              </a:rPr>
              <a:t>ili su se desile ali drugačije</a:t>
            </a:r>
            <a:r>
              <a:rPr lang="en-AU" altLang="de-DE" sz="2000" dirty="0">
                <a:solidFill>
                  <a:srgbClr val="333333"/>
                </a:solidFill>
              </a:rPr>
              <a:t>.</a:t>
            </a:r>
          </a:p>
          <a:p>
            <a:pPr lvl="0" defTabSz="914400" fontAlgn="base"/>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Filip </a:t>
            </a:r>
            <a:r>
              <a:rPr lang="hr-HR" altLang="de-DE" sz="2000" dirty="0">
                <a:solidFill>
                  <a:srgbClr val="333333"/>
                </a:solidFill>
              </a:rPr>
              <a:t>je ubjeđen da mu je neko ukrao biciklo</a:t>
            </a:r>
            <a:r>
              <a:rPr lang="de-DE" altLang="de-DE" sz="2000" dirty="0">
                <a:solidFill>
                  <a:srgbClr val="333333"/>
                </a:solidFill>
              </a:rPr>
              <a:t>.</a:t>
            </a:r>
          </a:p>
          <a:p>
            <a:pPr lvl="0" defTabSz="914400" fontAlgn="base">
              <a:lnSpc>
                <a:spcPct val="100000"/>
              </a:lnSpc>
              <a:spcBef>
                <a:spcPts val="1200"/>
              </a:spcBef>
            </a:pPr>
            <a:r>
              <a:rPr lang="hr-HR" altLang="de-DE" sz="2000" dirty="0">
                <a:solidFill>
                  <a:srgbClr val="004992"/>
                </a:solidFill>
              </a:rPr>
              <a:t>Prošlost</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Biciklo 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ostavio prošle noći</a:t>
            </a:r>
            <a:r>
              <a:rPr lang="de-DE" altLang="de-DE" sz="2000" dirty="0">
                <a:solidFill>
                  <a:srgbClr val="333333"/>
                </a:solidFill>
              </a:rPr>
              <a:t>. </a:t>
            </a:r>
            <a:r>
              <a:rPr lang="hr-HR" altLang="de-DE" sz="2000" dirty="0">
                <a:solidFill>
                  <a:srgbClr val="333333"/>
                </a:solidFill>
              </a:rPr>
              <a:t>Onda je vidio njegovo zaključano biciklo ispred vrata supermarketa</a:t>
            </a:r>
            <a:r>
              <a:rPr lang="de-DE" altLang="de-DE" sz="2000" dirty="0">
                <a:solidFill>
                  <a:srgbClr val="333333"/>
                </a:solidFill>
              </a:rPr>
              <a:t>, </a:t>
            </a:r>
            <a:r>
              <a:rPr lang="hr-HR" altLang="de-DE" sz="2000" dirty="0">
                <a:solidFill>
                  <a:srgbClr val="333333"/>
                </a:solidFill>
              </a:rPr>
              <a:t>i imao namjeru da zove policiju jer je sumnjao da je kradljivac</a:t>
            </a:r>
            <a:r>
              <a:rPr lang="de-DE" altLang="de-DE" sz="2000" dirty="0">
                <a:solidFill>
                  <a:srgbClr val="333333"/>
                </a:solidFill>
              </a:rPr>
              <a:t> </a:t>
            </a:r>
            <a:r>
              <a:rPr lang="hr-HR" altLang="de-DE" sz="2000" dirty="0">
                <a:solidFill>
                  <a:srgbClr val="333333"/>
                </a:solidFill>
              </a:rPr>
              <a:t>u supermarketu</a:t>
            </a:r>
            <a:r>
              <a:rPr lang="de-DE" altLang="de-DE" sz="2000" dirty="0">
                <a:solidFill>
                  <a:srgbClr val="333333"/>
                </a:solidFill>
              </a:rPr>
              <a:t>. </a:t>
            </a:r>
            <a:r>
              <a:rPr lang="hr-HR" altLang="de-DE" sz="2000" dirty="0">
                <a:solidFill>
                  <a:srgbClr val="333333"/>
                </a:solidFill>
              </a:rPr>
              <a:t>Za njega</a:t>
            </a:r>
            <a:r>
              <a:rPr lang="de-DE" altLang="de-DE" sz="2000" dirty="0">
                <a:solidFill>
                  <a:srgbClr val="333333"/>
                </a:solidFill>
              </a:rPr>
              <a:t>, incident </a:t>
            </a:r>
            <a:r>
              <a:rPr lang="hr-HR" altLang="de-DE" sz="2000" dirty="0">
                <a:solidFill>
                  <a:srgbClr val="333333"/>
                </a:solidFill>
              </a:rPr>
              <a:t>je samo još jedan pokazatelj za zavjeru</a:t>
            </a:r>
            <a:r>
              <a:rPr lang="de-DE" altLang="de-DE" sz="2000" dirty="0">
                <a:solidFill>
                  <a:srgbClr val="333333"/>
                </a:solidFill>
              </a:rPr>
              <a:t> </a:t>
            </a:r>
            <a:r>
              <a:rPr lang="hr-HR" altLang="de-DE" sz="2000" dirty="0">
                <a:solidFill>
                  <a:srgbClr val="333333"/>
                </a:solidFill>
              </a:rPr>
              <a:t>jer mu je ukraden novčanik prije</a:t>
            </a:r>
            <a:r>
              <a:rPr lang="de-DE" altLang="de-DE" sz="2000" dirty="0">
                <a:solidFill>
                  <a:srgbClr val="333333"/>
                </a:solidFill>
              </a:rPr>
              <a:t> 3 </a:t>
            </a:r>
            <a:r>
              <a:rPr lang="hr-HR" altLang="de-DE" sz="2000" dirty="0">
                <a:solidFill>
                  <a:srgbClr val="333333"/>
                </a:solidFill>
              </a:rPr>
              <a:t>nedelje</a:t>
            </a:r>
            <a:r>
              <a:rPr lang="de-DE" altLang="de-DE" sz="2000" dirty="0">
                <a:solidFill>
                  <a:srgbClr val="333333"/>
                </a:solidFill>
              </a:rPr>
              <a:t>.</a:t>
            </a:r>
          </a:p>
          <a:p>
            <a:pPr lvl="0" defTabSz="914400" fontAlgn="base">
              <a:lnSpc>
                <a:spcPct val="100000"/>
              </a:lnSpc>
              <a:spcBef>
                <a:spcPts val="1200"/>
              </a:spcBef>
            </a:pPr>
            <a:r>
              <a:rPr lang="hr-HR" altLang="de-DE" sz="2000" dirty="0">
                <a:solidFill>
                  <a:srgbClr val="004992"/>
                </a:solidFill>
              </a:rPr>
              <a:t>Ali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U telefonskoj govornici</a:t>
            </a:r>
            <a:r>
              <a:rPr lang="de-DE" altLang="de-DE" sz="2000" dirty="0">
                <a:solidFill>
                  <a:srgbClr val="333333"/>
                </a:solidFill>
              </a:rPr>
              <a:t>, Filip </a:t>
            </a:r>
            <a:r>
              <a:rPr lang="hr-HR" altLang="de-DE" sz="2000" dirty="0">
                <a:solidFill>
                  <a:srgbClr val="333333"/>
                </a:solidFill>
              </a:rPr>
              <a:t>stavlja ruku u džep i otkriva ključeve od bicikla</a:t>
            </a:r>
            <a:r>
              <a:rPr lang="de-DE" altLang="de-DE" sz="2000" dirty="0">
                <a:solidFill>
                  <a:srgbClr val="333333"/>
                </a:solidFill>
              </a:rPr>
              <a:t>. </a:t>
            </a:r>
            <a:r>
              <a:rPr lang="hr-HR" altLang="de-DE" sz="2000" dirty="0">
                <a:solidFill>
                  <a:srgbClr val="333333"/>
                </a:solidFill>
              </a:rPr>
              <a:t>Odjednom se sjetio da je sam ostavio biciklo ispred supermarketa</a:t>
            </a:r>
            <a:r>
              <a:rPr lang="de-DE" altLang="de-DE" sz="2000" dirty="0">
                <a:solidFill>
                  <a:srgbClr val="333333"/>
                </a:solidFill>
              </a:rPr>
              <a:t>.</a:t>
            </a:r>
            <a:endParaRPr lang="en-AU" altLang="de-DE" sz="2000" dirty="0">
              <a:solidFill>
                <a:srgbClr val="333333"/>
              </a:solidFill>
            </a:endParaRPr>
          </a:p>
          <a:p>
            <a:pPr lvl="0" defTabSz="914400" fontAlgn="base"/>
            <a:r>
              <a:rPr lang="de-DE" altLang="de-DE" sz="2000" dirty="0">
                <a:solidFill>
                  <a:srgbClr val="333333"/>
                </a:solidFill>
              </a:rPr>
              <a:t>Pogre</a:t>
            </a:r>
            <a:r>
              <a:rPr lang="en-US" altLang="de-DE" sz="2000" dirty="0" err="1">
                <a:solidFill>
                  <a:srgbClr val="333333"/>
                </a:solidFill>
              </a:rPr>
              <a:t>šna</a:t>
            </a:r>
            <a:r>
              <a:rPr lang="hr-HR" altLang="de-DE" sz="2000" dirty="0">
                <a:solidFill>
                  <a:srgbClr val="333333"/>
                </a:solidFill>
              </a:rPr>
              <a:t> sjećanja se češće javljaju</a:t>
            </a:r>
            <a:r>
              <a:rPr lang="en-AU" altLang="de-DE" sz="2000" dirty="0">
                <a:solidFill>
                  <a:srgbClr val="333333"/>
                </a:solidFill>
              </a:rPr>
              <a:t> </a:t>
            </a:r>
            <a:r>
              <a:rPr lang="hr-HR" altLang="de-DE" sz="2000" dirty="0">
                <a:solidFill>
                  <a:srgbClr val="333333"/>
                </a:solidFill>
              </a:rPr>
              <a:t>kad</a:t>
            </a:r>
            <a:r>
              <a:rPr lang="en-AU" altLang="de-DE" sz="2000" dirty="0">
                <a:solidFill>
                  <a:srgbClr val="333333"/>
                </a:solidFill>
              </a:rPr>
              <a:t> </a:t>
            </a:r>
            <a:r>
              <a:rPr lang="hr-HR" altLang="de-DE" sz="2000" dirty="0">
                <a:solidFill>
                  <a:srgbClr val="333333"/>
                </a:solidFill>
              </a:rPr>
              <a:t>je nekoga strah ili je pod velikim pritiskom</a:t>
            </a:r>
            <a:r>
              <a:rPr lang="en-AU" altLang="de-DE" sz="2000" dirty="0">
                <a:solidFill>
                  <a:srgbClr val="333333"/>
                </a:solidFill>
              </a:rPr>
              <a:t>. </a:t>
            </a:r>
            <a:r>
              <a:rPr lang="hr-HR" altLang="de-DE" sz="2000" dirty="0">
                <a:solidFill>
                  <a:srgbClr val="333333"/>
                </a:solidFill>
              </a:rPr>
              <a:t>Prije</a:t>
            </a:r>
            <a:r>
              <a:rPr lang="en-AU" altLang="de-DE" sz="2000" dirty="0">
                <a:solidFill>
                  <a:srgbClr val="333333"/>
                </a:solidFill>
              </a:rPr>
              <a:t> d</a:t>
            </a:r>
            <a:r>
              <a:rPr lang="hr-HR" altLang="de-DE" sz="2000" dirty="0">
                <a:solidFill>
                  <a:srgbClr val="333333"/>
                </a:solidFill>
              </a:rPr>
              <a:t>onošenja</a:t>
            </a:r>
            <a:r>
              <a:rPr lang="en-AU" altLang="de-DE" sz="2000" dirty="0">
                <a:solidFill>
                  <a:srgbClr val="333333"/>
                </a:solidFill>
              </a:rPr>
              <a:t> </a:t>
            </a:r>
            <a:r>
              <a:rPr lang="hr-HR" altLang="de-DE" sz="2000" dirty="0">
                <a:solidFill>
                  <a:srgbClr val="333333"/>
                </a:solidFill>
              </a:rPr>
              <a:t>zaključaka</a:t>
            </a:r>
            <a:r>
              <a:rPr lang="en-AU" altLang="de-DE" sz="2000" dirty="0">
                <a:solidFill>
                  <a:srgbClr val="333333"/>
                </a:solidFill>
              </a:rPr>
              <a:t>: </a:t>
            </a:r>
            <a:r>
              <a:rPr lang="hr-HR" altLang="de-DE" sz="2000" dirty="0">
                <a:solidFill>
                  <a:srgbClr val="333333"/>
                </a:solidFill>
              </a:rPr>
              <a:t>Razmislite pažljivo</a:t>
            </a:r>
            <a:r>
              <a:rPr lang="en-AU" altLang="de-DE" sz="2000" dirty="0">
                <a:solidFill>
                  <a:srgbClr val="333333"/>
                </a:solidFill>
              </a:rPr>
              <a:t> </a:t>
            </a:r>
            <a:r>
              <a:rPr lang="hr-HR" altLang="de-DE" sz="2000" dirty="0">
                <a:solidFill>
                  <a:srgbClr val="333333"/>
                </a:solidFill>
              </a:rPr>
              <a:t>da li su vaše</a:t>
            </a:r>
            <a:r>
              <a:rPr lang="en-AU" altLang="de-DE" sz="2000" dirty="0">
                <a:solidFill>
                  <a:srgbClr val="333333"/>
                </a:solidFill>
              </a:rPr>
              <a:t> </a:t>
            </a:r>
            <a:r>
              <a:rPr lang="hr-HR" altLang="de-DE" sz="2000" dirty="0">
                <a:solidFill>
                  <a:srgbClr val="333333"/>
                </a:solidFill>
              </a:rPr>
              <a:t>pretpostavke</a:t>
            </a:r>
            <a:r>
              <a:rPr lang="en-AU" altLang="de-DE" sz="2000" dirty="0">
                <a:solidFill>
                  <a:srgbClr val="333333"/>
                </a:solidFill>
              </a:rPr>
              <a:t> </a:t>
            </a:r>
            <a:r>
              <a:rPr lang="en-AU" altLang="de-DE" sz="2000" dirty="0" err="1">
                <a:solidFill>
                  <a:srgbClr val="333333"/>
                </a:solidFill>
              </a:rPr>
              <a:t>ob</a:t>
            </a:r>
            <a:r>
              <a:rPr lang="hr-HR" altLang="de-DE" sz="2000" dirty="0">
                <a:solidFill>
                  <a:srgbClr val="333333"/>
                </a:solidFill>
              </a:rPr>
              <a:t>jektivne</a:t>
            </a:r>
            <a:r>
              <a:rPr lang="en-AU" altLang="de-DE" sz="2000" dirty="0">
                <a:solidFill>
                  <a:srgbClr val="333333"/>
                </a:solidFill>
              </a:rPr>
              <a:t> </a:t>
            </a:r>
            <a:r>
              <a:rPr lang="hr-HR" altLang="de-DE" sz="2000" dirty="0">
                <a:solidFill>
                  <a:srgbClr val="333333"/>
                </a:solidFill>
              </a:rPr>
              <a:t>i dobro zasnovane</a:t>
            </a:r>
            <a:r>
              <a:rPr lang="en-AU" altLang="de-DE" sz="2000" dirty="0">
                <a:solidFill>
                  <a:srgbClr val="333333"/>
                </a:solidFill>
              </a:rPr>
              <a:t>! </a:t>
            </a:r>
            <a:r>
              <a:rPr lang="hr-HR" altLang="de-DE" sz="2000" dirty="0">
                <a:solidFill>
                  <a:srgbClr val="333333"/>
                </a:solidFill>
              </a:rPr>
              <a:t>Takođe</a:t>
            </a:r>
            <a:r>
              <a:rPr lang="en-AU" altLang="de-DE" sz="2000" dirty="0">
                <a:solidFill>
                  <a:srgbClr val="333333"/>
                </a:solidFill>
              </a:rPr>
              <a:t> </a:t>
            </a:r>
            <a:r>
              <a:rPr lang="hr-HR" altLang="de-DE" sz="2000" dirty="0">
                <a:solidFill>
                  <a:srgbClr val="333333"/>
                </a:solidFill>
              </a:rPr>
              <a:t>uzmite u obzir</a:t>
            </a:r>
            <a:r>
              <a:rPr lang="en-AU" altLang="de-DE" sz="2000" dirty="0">
                <a:solidFill>
                  <a:srgbClr val="333333"/>
                </a:solidFill>
              </a:rPr>
              <a:t>: </a:t>
            </a:r>
            <a:r>
              <a:rPr lang="hr-HR" altLang="de-DE" sz="2000" dirty="0">
                <a:solidFill>
                  <a:srgbClr val="333333"/>
                </a:solidFill>
              </a:rPr>
              <a:t>U poređenju sa</a:t>
            </a:r>
            <a:r>
              <a:rPr lang="en-AU" altLang="de-DE" sz="2000" dirty="0">
                <a:solidFill>
                  <a:srgbClr val="333333"/>
                </a:solidFill>
              </a:rPr>
              <a:t> </a:t>
            </a:r>
            <a:r>
              <a:rPr lang="hr-HR" altLang="de-DE" sz="2000" dirty="0">
                <a:solidFill>
                  <a:srgbClr val="333333"/>
                </a:solidFill>
              </a:rPr>
              <a:t>stvarnim sjećanjima</a:t>
            </a:r>
            <a:r>
              <a:rPr lang="en-AU" altLang="de-DE" sz="2000" dirty="0">
                <a:solidFill>
                  <a:srgbClr val="333333"/>
                </a:solidFill>
              </a:rPr>
              <a:t>, </a:t>
            </a:r>
            <a:r>
              <a:rPr lang="de-DE" altLang="de-DE" sz="2000" dirty="0">
                <a:solidFill>
                  <a:srgbClr val="333333"/>
                </a:solidFill>
              </a:rPr>
              <a:t>pogre</a:t>
            </a:r>
            <a:r>
              <a:rPr lang="en-US" altLang="de-DE" sz="2000" dirty="0" err="1">
                <a:solidFill>
                  <a:srgbClr val="333333"/>
                </a:solidFill>
              </a:rPr>
              <a:t>šna</a:t>
            </a:r>
            <a:r>
              <a:rPr lang="hr-HR" altLang="de-DE" sz="2000" dirty="0">
                <a:solidFill>
                  <a:srgbClr val="333333"/>
                </a:solidFill>
              </a:rPr>
              <a:t> sjećanja su često maglovita</a:t>
            </a:r>
            <a:r>
              <a:rPr lang="en-AU"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5 – Memorija</a:t>
            </a:r>
          </a:p>
        </p:txBody>
      </p:sp>
      <p:sp>
        <p:nvSpPr>
          <p:cNvPr id="7" name="Slide Number Placeholder 6"/>
          <p:cNvSpPr>
            <a:spLocks noGrp="1"/>
          </p:cNvSpPr>
          <p:nvPr>
            <p:ph type="sldNum" sz="quarter" idx="12"/>
          </p:nvPr>
        </p:nvSpPr>
        <p:spPr/>
        <p:txBody>
          <a:bodyPr/>
          <a:lstStyle/>
          <a:p>
            <a:pPr>
              <a:defRPr/>
            </a:pPr>
            <a:fld id="{EDA89751-3655-426A-BD0B-D165D17FFEA1}" type="slidenum">
              <a:rPr lang="de-DE" altLang="de-DE" smtClean="0"/>
              <a:pPr>
                <a:defRPr/>
              </a:pPr>
              <a:t>87</a:t>
            </a:fld>
            <a:endParaRPr lang="de-DE" altLang="de-DE"/>
          </a:p>
        </p:txBody>
      </p:sp>
    </p:spTree>
    <p:extLst>
      <p:ext uri="{BB962C8B-B14F-4D97-AF65-F5344CB8AC3E}">
        <p14:creationId xmlns:p14="http://schemas.microsoft.com/office/powerpoint/2010/main" val="25024019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5 – Memorija</a:t>
            </a:r>
          </a:p>
        </p:txBody>
      </p:sp>
      <p:sp>
        <p:nvSpPr>
          <p:cNvPr id="8" name="Slide Number Placeholder 7"/>
          <p:cNvSpPr>
            <a:spLocks noGrp="1"/>
          </p:cNvSpPr>
          <p:nvPr>
            <p:ph type="sldNum" sz="quarter" idx="12"/>
          </p:nvPr>
        </p:nvSpPr>
        <p:spPr/>
        <p:txBody>
          <a:bodyPr/>
          <a:lstStyle/>
          <a:p>
            <a:pPr>
              <a:defRPr/>
            </a:pPr>
            <a:fld id="{EDA89751-3655-426A-BD0B-D165D17FFEA1}" type="slidenum">
              <a:rPr lang="de-DE" altLang="de-DE" smtClean="0"/>
              <a:pPr>
                <a:defRPr/>
              </a:pPr>
              <a:t>88</a:t>
            </a:fld>
            <a:endParaRPr lang="de-DE" altLang="de-DE"/>
          </a:p>
        </p:txBody>
      </p:sp>
    </p:spTree>
    <p:extLst>
      <p:ext uri="{BB962C8B-B14F-4D97-AF65-F5344CB8AC3E}">
        <p14:creationId xmlns:p14="http://schemas.microsoft.com/office/powerpoint/2010/main" val="35205379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853266411"/>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5 – Memorija</a:t>
            </a:r>
          </a:p>
        </p:txBody>
      </p:sp>
      <p:sp>
        <p:nvSpPr>
          <p:cNvPr id="5" name="Slide Number Placeholder 4"/>
          <p:cNvSpPr>
            <a:spLocks noGrp="1"/>
          </p:cNvSpPr>
          <p:nvPr>
            <p:ph type="sldNum" sz="quarter" idx="12"/>
          </p:nvPr>
        </p:nvSpPr>
        <p:spPr/>
        <p:txBody>
          <a:bodyPr/>
          <a:lstStyle/>
          <a:p>
            <a:pPr>
              <a:defRPr/>
            </a:pPr>
            <a:fld id="{C48B0184-F13F-457F-A614-24F84CB727D5}" type="slidenum">
              <a:rPr lang="de-DE" altLang="de-DE" smtClean="0"/>
              <a:pPr>
                <a:defRPr/>
              </a:pPr>
              <a:t>89</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3963</Words>
  <Application>Microsoft Office PowerPoint</Application>
  <PresentationFormat>Benutzerdefiniert</PresentationFormat>
  <Paragraphs>760</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89</vt:i4>
      </vt:variant>
    </vt:vector>
  </HeadingPairs>
  <TitlesOfParts>
    <vt:vector size="97" baseType="lpstr">
      <vt:lpstr>Wingdings</vt:lpstr>
      <vt:lpstr>Calibri Light</vt:lpstr>
      <vt:lpstr>Symbol</vt:lpstr>
      <vt:lpstr>Times New Roman</vt:lpstr>
      <vt:lpstr>Arial</vt:lpstr>
      <vt:lpstr>Wingdings</vt:lpstr>
      <vt:lpstr>Calibri</vt:lpstr>
      <vt:lpstr>UKE_PPT-Vorlage_16zu9</vt:lpstr>
      <vt:lpstr>MKT 5 A – Memorija</vt:lpstr>
      <vt:lpstr>Memorija</vt:lpstr>
      <vt:lpstr>Memorija</vt:lpstr>
      <vt:lpstr>Memorija</vt:lpstr>
      <vt:lpstr>Memorija</vt:lpstr>
      <vt:lpstr>Memorija</vt:lpstr>
      <vt:lpstr>Kako mogu bolje pamtiti stvari?</vt:lpstr>
      <vt:lpstr>Kako mogu bolje pamtiti stvari?</vt:lpstr>
      <vt:lpstr>Kako mogu bolje pamtiti stvari?</vt:lpstr>
      <vt:lpstr>Kako mogu bolje pamtiti stvari?</vt:lpstr>
      <vt:lpstr>Kako mogu bolje pamtiti stvari?</vt:lpstr>
      <vt:lpstr>Kako mogu bolje pamtiti stvari?</vt:lpstr>
      <vt:lpstr>Kako mogu bolje pamtiti stvari?</vt:lpstr>
      <vt:lpstr>Kako mogu bolje pamtiti stvari?</vt:lpstr>
      <vt:lpstr>Kako mogu bolje pamtiti stvari?</vt:lpstr>
      <vt:lpstr>Da li mi svi isto uočavamo i sjećamo se istog?</vt:lpstr>
      <vt:lpstr>Molimo Vas obratite pažnju na različitosti što se tiče boja i veličina na slikama. Ima li aspekata koje su umjetnici različito naslikali ili čak izostavili?</vt:lpstr>
      <vt:lpstr>Svaka osoba uočava stvari različito! Kao na tri slike: Isti krajolik je naslikan ali iz različitih gledišta!</vt:lpstr>
      <vt:lpstr>Vježba</vt:lpstr>
      <vt:lpstr>Vježba</vt:lpstr>
      <vt:lpstr>Vježba</vt:lpstr>
      <vt:lpstr>PowerPoint-Präsentation</vt:lpstr>
      <vt:lpstr>Na plaži Šta ste vidjeli? Koliko ste sigurni?</vt:lpstr>
      <vt:lpstr>Na plaži</vt:lpstr>
      <vt:lpstr>PowerPoint-Präsentation</vt:lpstr>
      <vt:lpstr>Stanica Šta ste vidjeli? Koliko ste sigurni?</vt:lpstr>
      <vt:lpstr>Stanica</vt:lpstr>
      <vt:lpstr>Lažna sjećanja</vt:lpstr>
      <vt:lpstr>Lažna sjećanja</vt:lpstr>
      <vt:lpstr>Lažna sjećanja</vt:lpstr>
      <vt:lpstr>Tipovi grešaka u sjećanju</vt:lpstr>
      <vt:lpstr>Tipovi grešaka u sjećanju</vt:lpstr>
      <vt:lpstr>Tipovi grešaka u sjećanju</vt:lpstr>
      <vt:lpstr>Tipovi grešaka u sjećanju</vt:lpstr>
      <vt:lpstr>Pogrešna sjećanja</vt:lpstr>
      <vt:lpstr>Pogrešna sjećanja</vt:lpstr>
      <vt:lpstr>Pogrešna sjećanja</vt:lpstr>
      <vt:lpstr>Zašto mi ovo radimo?</vt:lpstr>
      <vt:lpstr>Zašto mi ovo radimo?</vt:lpstr>
      <vt:lpstr>Zašto mi ovo radimo?</vt:lpstr>
      <vt:lpstr>Kako greške u sjećanju favorizuju loše interpretacije tokom psihoze – primjeri</vt:lpstr>
      <vt:lpstr>Zadatak 2</vt:lpstr>
      <vt:lpstr>Zadatak 2</vt:lpstr>
      <vt:lpstr>PowerPoint-Präsentation</vt:lpstr>
      <vt:lpstr>Kiosk Šta ste vidjeli? Koliko ste sigurni?</vt:lpstr>
      <vt:lpstr>Kiosk</vt:lpstr>
      <vt:lpstr>PowerPoint-Präsentation</vt:lpstr>
      <vt:lpstr>Bašta Šta nije bilo prisutno? Koliko ste sigurni?</vt:lpstr>
      <vt:lpstr>Bašta</vt:lpstr>
      <vt:lpstr>opcionalno: Video Klip</vt:lpstr>
      <vt:lpstr>PowerPoint-Präsentation</vt:lpstr>
      <vt:lpstr>Ideje u grupi</vt:lpstr>
      <vt:lpstr>Učionica Šta ste vidjeli na slici? Koliko ste sigurni?</vt:lpstr>
      <vt:lpstr>Učionica</vt:lpstr>
      <vt:lpstr>PowerPoint-Präsentation</vt:lpstr>
      <vt:lpstr>Ribolovac Šta nije prikazano? Koliko ste sigurni?</vt:lpstr>
      <vt:lpstr>Ribolovac</vt:lpstr>
      <vt:lpstr>PowerPoint-Präsentation</vt:lpstr>
      <vt:lpstr>Ideje u grupi</vt:lpstr>
      <vt:lpstr>Raskrsnica Šta ste vidjeli na slici? Koliko ste sigurni?</vt:lpstr>
      <vt:lpstr>Raskrsnica</vt:lpstr>
      <vt:lpstr>PowerPoint-Präsentation</vt:lpstr>
      <vt:lpstr>Ideje u grupi</vt:lpstr>
      <vt:lpstr>Igralište za djecu Šta ste vidjeli na slici? Koliko ste sigurni?</vt:lpstr>
      <vt:lpstr>Igralište</vt:lpstr>
      <vt:lpstr>PowerPoint-Präsentation</vt:lpstr>
      <vt:lpstr>Vjenčanje Šta nije predstavljeno? Koliko ste sigurni?</vt:lpstr>
      <vt:lpstr>Vjenčanje</vt:lpstr>
      <vt:lpstr>PowerPoint-Präsentation</vt:lpstr>
      <vt:lpstr>Fudbal Šta nije bilo predstavljeno? Koliko ste sigurni?</vt:lpstr>
      <vt:lpstr>Fudbal</vt:lpstr>
      <vt:lpstr>PowerPoint-Präsentation</vt:lpstr>
      <vt:lpstr>Na mjesecu Šta nije predstavljeno? Koliko ste sigurni?</vt:lpstr>
      <vt:lpstr>Na mjesecu</vt:lpstr>
      <vt:lpstr>PowerPoint-Präsentation</vt:lpstr>
      <vt:lpstr>Spašavanje Šta nije predstavljeno? Koliko ste sigurni?</vt:lpstr>
      <vt:lpstr>Spašavanje</vt:lpstr>
      <vt:lpstr>PowerPoint-Präsentation</vt:lpstr>
      <vt:lpstr>Ideje u grupi</vt:lpstr>
      <vt:lpstr>Radovi na putu Šta ste vidjeli na slici? Koliko ste sigurni?</vt:lpstr>
      <vt:lpstr>Rad na putu</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263</cp:revision>
  <dcterms:created xsi:type="dcterms:W3CDTF">2004-06-30T16:15:23Z</dcterms:created>
  <dcterms:modified xsi:type="dcterms:W3CDTF">2025-01-09T22:26:12Z</dcterms:modified>
</cp:coreProperties>
</file>