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1" r:id="rId1"/>
  </p:sldMasterIdLst>
  <p:notesMasterIdLst>
    <p:notesMasterId r:id="rId39"/>
  </p:notesMasterIdLst>
  <p:handoutMasterIdLst>
    <p:handoutMasterId r:id="rId40"/>
  </p:handoutMasterIdLst>
  <p:sldIdLst>
    <p:sldId id="488" r:id="rId2"/>
    <p:sldId id="403" r:id="rId3"/>
    <p:sldId id="404" r:id="rId4"/>
    <p:sldId id="405" r:id="rId5"/>
    <p:sldId id="406" r:id="rId6"/>
    <p:sldId id="456" r:id="rId7"/>
    <p:sldId id="472" r:id="rId8"/>
    <p:sldId id="473" r:id="rId9"/>
    <p:sldId id="471" r:id="rId10"/>
    <p:sldId id="459" r:id="rId11"/>
    <p:sldId id="475" r:id="rId12"/>
    <p:sldId id="474" r:id="rId13"/>
    <p:sldId id="462" r:id="rId14"/>
    <p:sldId id="477" r:id="rId15"/>
    <p:sldId id="476" r:id="rId16"/>
    <p:sldId id="332" r:id="rId17"/>
    <p:sldId id="425" r:id="rId18"/>
    <p:sldId id="478" r:id="rId19"/>
    <p:sldId id="389" r:id="rId20"/>
    <p:sldId id="426" r:id="rId21"/>
    <p:sldId id="479" r:id="rId22"/>
    <p:sldId id="437" r:id="rId23"/>
    <p:sldId id="438" r:id="rId24"/>
    <p:sldId id="439" r:id="rId25"/>
    <p:sldId id="440" r:id="rId26"/>
    <p:sldId id="480" r:id="rId27"/>
    <p:sldId id="481" r:id="rId28"/>
    <p:sldId id="482" r:id="rId29"/>
    <p:sldId id="483" r:id="rId30"/>
    <p:sldId id="484" r:id="rId31"/>
    <p:sldId id="485" r:id="rId32"/>
    <p:sldId id="486" r:id="rId33"/>
    <p:sldId id="424" r:id="rId34"/>
    <p:sldId id="487" r:id="rId35"/>
    <p:sldId id="368" r:id="rId36"/>
    <p:sldId id="465" r:id="rId37"/>
    <p:sldId id="436" r:id="rId38"/>
  </p:sldIdLst>
  <p:sldSz cx="12195175" cy="6858000"/>
  <p:notesSz cx="7099300" cy="10234613"/>
  <p:embeddedFontLst>
    <p:embeddedFont>
      <p:font typeface="Calibri" panose="020F0502020204030204" pitchFamily="34" charset="0"/>
      <p:regular r:id="rId41"/>
      <p:bold r:id="rId42"/>
      <p:italic r:id="rId43"/>
      <p:boldItalic r:id="rId44"/>
    </p:embeddedFont>
    <p:embeddedFont>
      <p:font typeface="Calibri Light" panose="020F0302020204030204" pitchFamily="34" charset="0"/>
      <p:regular r:id="rId45"/>
      <p:italic r:id="rId46"/>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84" autoAdjust="0"/>
    <p:restoredTop sz="94664" autoAdjust="0"/>
  </p:normalViewPr>
  <p:slideViewPr>
    <p:cSldViewPr>
      <p:cViewPr varScale="1">
        <p:scale>
          <a:sx n="67" d="100"/>
          <a:sy n="67" d="100"/>
        </p:scale>
        <p:origin x="696"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8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4EF43F1E-2FC5-47C3-A239-E76A9E2857C3}" type="slidenum">
              <a:rPr lang="en-US" altLang="de-DE"/>
              <a:pPr/>
              <a:t>‹Nr.›</a:t>
            </a:fld>
            <a:endParaRPr lang="en-US" altLang="de-DE"/>
          </a:p>
        </p:txBody>
      </p:sp>
    </p:spTree>
    <p:extLst>
      <p:ext uri="{BB962C8B-B14F-4D97-AF65-F5344CB8AC3E}">
        <p14:creationId xmlns:p14="http://schemas.microsoft.com/office/powerpoint/2010/main" val="2464853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4710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6B52E1EC-421F-4CF5-A3F3-44179FA4C53F}" type="slidenum">
              <a:rPr lang="en-US" altLang="de-DE"/>
              <a:pPr/>
              <a:t>‹Nr.›</a:t>
            </a:fld>
            <a:endParaRPr lang="en-US" altLang="de-DE"/>
          </a:p>
        </p:txBody>
      </p:sp>
    </p:spTree>
    <p:extLst>
      <p:ext uri="{BB962C8B-B14F-4D97-AF65-F5344CB8AC3E}">
        <p14:creationId xmlns:p14="http://schemas.microsoft.com/office/powerpoint/2010/main" val="118678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FFFAF3-2035-4853-893F-EE123194E540}" type="slidenum">
              <a:rPr lang="en-US" altLang="de-DE" sz="1300"/>
              <a:pPr eaLnBrk="1" hangingPunct="1">
                <a:spcBef>
                  <a:spcPct val="0"/>
                </a:spcBef>
              </a:pPr>
              <a:t>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4460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FB627F-ABC2-4BCE-AB37-83F1D41CE3C1}" type="slidenum">
              <a:rPr lang="en-US" altLang="de-DE" sz="1300"/>
              <a:pPr eaLnBrk="1" hangingPunct="1">
                <a:spcBef>
                  <a:spcPct val="0"/>
                </a:spcBef>
              </a:pPr>
              <a:t>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4216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210133-7A40-4F8F-A5D9-52F7C7A9138E}" type="slidenum">
              <a:rPr lang="en-US" altLang="de-DE" sz="1300"/>
              <a:pPr eaLnBrk="1" hangingPunct="1">
                <a:spcBef>
                  <a:spcPct val="0"/>
                </a:spcBef>
              </a:pPr>
              <a:t>4</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4814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91BBF2-AE14-4ABC-A280-1D5B77B29EEF}" type="slidenum">
              <a:rPr lang="en-US" altLang="de-DE" sz="1300"/>
              <a:pPr eaLnBrk="1" hangingPunct="1">
                <a:spcBef>
                  <a:spcPct val="0"/>
                </a:spcBef>
              </a:pPr>
              <a:t>5</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9166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713B725-C80A-48BC-A1ED-BC33158659FD}" type="slidenum">
              <a:rPr lang="en-US" altLang="de-DE" sz="1300" b="1"/>
              <a:pPr algn="r" eaLnBrk="1" hangingPunct="1">
                <a:spcBef>
                  <a:spcPct val="0"/>
                </a:spcBef>
              </a:pPr>
              <a:t>6</a:t>
            </a:fld>
            <a:endParaRPr lang="en-US" altLang="de-DE" sz="1300" b="1"/>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8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713B725-C80A-48BC-A1ED-BC33158659FD}" type="slidenum">
              <a:rPr lang="en-US" altLang="de-DE" sz="1300" b="1"/>
              <a:pPr algn="r" eaLnBrk="1" hangingPunct="1">
                <a:spcBef>
                  <a:spcPct val="0"/>
                </a:spcBef>
              </a:pPr>
              <a:t>7</a:t>
            </a:fld>
            <a:endParaRPr lang="en-US" altLang="de-DE" sz="1300" b="1"/>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8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713B725-C80A-48BC-A1ED-BC33158659FD}" type="slidenum">
              <a:rPr lang="en-US" altLang="de-DE" sz="1300" b="1"/>
              <a:pPr algn="r" eaLnBrk="1" hangingPunct="1">
                <a:spcBef>
                  <a:spcPct val="0"/>
                </a:spcBef>
              </a:pPr>
              <a:t>8</a:t>
            </a:fld>
            <a:endParaRPr lang="en-US" altLang="de-DE" sz="1300" b="1"/>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8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713B725-C80A-48BC-A1ED-BC33158659FD}" type="slidenum">
              <a:rPr lang="en-US" altLang="de-DE" sz="1300" b="1"/>
              <a:pPr algn="r" eaLnBrk="1" hangingPunct="1">
                <a:spcBef>
                  <a:spcPct val="0"/>
                </a:spcBef>
              </a:pPr>
              <a:t>9</a:t>
            </a:fld>
            <a:endParaRPr lang="en-US" altLang="de-DE" sz="1300" b="1"/>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8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04BA1A4-8257-430E-9150-DCE77FE665EA}" type="slidenum">
              <a:rPr lang="en-US" altLang="de-DE" sz="1300" b="1"/>
              <a:pPr algn="r" eaLnBrk="1" hangingPunct="1">
                <a:spcBef>
                  <a:spcPct val="0"/>
                </a:spcBef>
              </a:pPr>
              <a:t>10</a:t>
            </a:fld>
            <a:endParaRPr lang="en-US" altLang="de-DE" sz="1300" b="1"/>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255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04BA1A4-8257-430E-9150-DCE77FE665EA}" type="slidenum">
              <a:rPr lang="en-US" altLang="de-DE" sz="1300" b="1"/>
              <a:pPr algn="r" eaLnBrk="1" hangingPunct="1">
                <a:spcBef>
                  <a:spcPct val="0"/>
                </a:spcBef>
              </a:pPr>
              <a:t>11</a:t>
            </a:fld>
            <a:endParaRPr lang="en-US" altLang="de-DE" sz="1300" b="1"/>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255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04BA1A4-8257-430E-9150-DCE77FE665EA}" type="slidenum">
              <a:rPr lang="en-US" altLang="de-DE" sz="1300" b="1"/>
              <a:pPr algn="r" eaLnBrk="1" hangingPunct="1">
                <a:spcBef>
                  <a:spcPct val="0"/>
                </a:spcBef>
              </a:pPr>
              <a:t>12</a:t>
            </a:fld>
            <a:endParaRPr lang="en-US" altLang="de-DE" sz="1300" b="1"/>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255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E3B3F2-A69C-4EE8-AECA-DB1B2361A606}" type="slidenum">
              <a:rPr lang="en-US" altLang="de-DE" sz="1300" b="1"/>
              <a:pPr algn="r" eaLnBrk="1" hangingPunct="1">
                <a:spcBef>
                  <a:spcPct val="0"/>
                </a:spcBef>
              </a:pPr>
              <a:t>13</a:t>
            </a:fld>
            <a:endParaRPr lang="en-US" altLang="de-DE" sz="1300" b="1"/>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92147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E3B3F2-A69C-4EE8-AECA-DB1B2361A606}" type="slidenum">
              <a:rPr lang="en-US" altLang="de-DE" sz="1300" b="1"/>
              <a:pPr algn="r" eaLnBrk="1" hangingPunct="1">
                <a:spcBef>
                  <a:spcPct val="0"/>
                </a:spcBef>
              </a:pPr>
              <a:t>14</a:t>
            </a:fld>
            <a:endParaRPr lang="en-US" altLang="de-DE" sz="1300" b="1"/>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9214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E3B3F2-A69C-4EE8-AECA-DB1B2361A606}" type="slidenum">
              <a:rPr lang="en-US" altLang="de-DE" sz="1300" b="1"/>
              <a:pPr algn="r" eaLnBrk="1" hangingPunct="1">
                <a:spcBef>
                  <a:spcPct val="0"/>
                </a:spcBef>
              </a:pPr>
              <a:t>15</a:t>
            </a:fld>
            <a:endParaRPr lang="en-US" altLang="de-DE" sz="1300" b="1"/>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9214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073806-15F5-4D7B-86D1-00065D4984BC}" type="slidenum">
              <a:rPr lang="en-US" altLang="de-DE" sz="1300"/>
              <a:pPr eaLnBrk="1" hangingPunct="1">
                <a:spcBef>
                  <a:spcPct val="0"/>
                </a:spcBef>
              </a:pPr>
              <a:t>16</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0147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292297-8410-4E54-8850-BBE8480D020A}" type="slidenum">
              <a:rPr lang="en-US" altLang="de-DE" sz="1300"/>
              <a:pPr eaLnBrk="1" hangingPunct="1">
                <a:spcBef>
                  <a:spcPct val="0"/>
                </a:spcBef>
              </a:pPr>
              <a:t>17</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5599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292297-8410-4E54-8850-BBE8480D020A}" type="slidenum">
              <a:rPr lang="en-US" altLang="de-DE" sz="1300"/>
              <a:pPr eaLnBrk="1" hangingPunct="1">
                <a:spcBef>
                  <a:spcPct val="0"/>
                </a:spcBef>
              </a:pPr>
              <a:t>18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5599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FC9D35-3137-4175-BFCC-F65207834D7D}" type="slidenum">
              <a:rPr lang="en-US" altLang="de-DE" sz="1300"/>
              <a:pPr eaLnBrk="1" hangingPunct="1">
                <a:spcBef>
                  <a:spcPct val="0"/>
                </a:spcBef>
              </a:pPr>
              <a:t>19</a:t>
            </a:fld>
            <a:endParaRPr lang="en-US" altLang="de-DE" sz="1300"/>
          </a:p>
        </p:txBody>
      </p:sp>
      <p:sp>
        <p:nvSpPr>
          <p:cNvPr id="66563" name="Rectangle 2"/>
          <p:cNvSpPr>
            <a:spLocks noGrp="1" noRot="1" noChangeAspect="1" noChangeArrowheads="1" noTextEdit="1"/>
          </p:cNvSpPr>
          <p:nvPr>
            <p:ph type="sldImg"/>
          </p:nvPr>
        </p:nvSpPr>
        <p:spPr>
          <a:xfrm>
            <a:off x="139700" y="768350"/>
            <a:ext cx="6821488"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4190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53DD89-56CC-462A-A15D-308B3E75D076}" type="slidenum">
              <a:rPr lang="en-US" altLang="de-DE" sz="1300"/>
              <a:pPr eaLnBrk="1" hangingPunct="1">
                <a:spcBef>
                  <a:spcPct val="0"/>
                </a:spcBef>
              </a:pPr>
              <a:t>20</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7183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53DD89-56CC-462A-A15D-308B3E75D076}" type="slidenum">
              <a:rPr lang="en-US" altLang="de-DE" sz="1300"/>
              <a:pPr eaLnBrk="1" hangingPunct="1">
                <a:spcBef>
                  <a:spcPct val="0"/>
                </a:spcBef>
              </a:pPr>
              <a:t>21</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7183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38113" y="768350"/>
            <a:ext cx="6823075" cy="3836988"/>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11827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92568CB-11D2-4018-913E-504BAB7370A5}" type="slidenum">
              <a:rPr lang="en-US" altLang="de-DE" sz="1300" b="1"/>
              <a:pPr algn="r" eaLnBrk="1" hangingPunct="1">
                <a:spcBef>
                  <a:spcPct val="0"/>
                </a:spcBef>
              </a:pPr>
              <a:t>23</a:t>
            </a:fld>
            <a:endParaRPr lang="en-US" altLang="de-DE" sz="1300" b="1"/>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9809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4C145C-4038-4000-89E8-B8CE49B16430}" type="slidenum">
              <a:rPr lang="en-US" altLang="de-DE" sz="1300" b="1"/>
              <a:pPr algn="r" eaLnBrk="1" hangingPunct="1">
                <a:spcBef>
                  <a:spcPct val="0"/>
                </a:spcBef>
              </a:pPr>
              <a:t>24</a:t>
            </a:fld>
            <a:endParaRPr lang="en-US" altLang="de-DE" sz="1300" b="1"/>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22639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1F693C6-B462-4A64-8216-666F8E226208}" type="slidenum">
              <a:rPr lang="en-US" altLang="de-DE" sz="1300" b="1"/>
              <a:pPr algn="r" eaLnBrk="1" hangingPunct="1">
                <a:spcBef>
                  <a:spcPct val="0"/>
                </a:spcBef>
              </a:pPr>
              <a:t>25</a:t>
            </a:fld>
            <a:endParaRPr lang="en-US" altLang="de-DE" sz="1300" b="1"/>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79145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38113" y="768350"/>
            <a:ext cx="6823075" cy="3836988"/>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18208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138113" y="768350"/>
            <a:ext cx="6823075" cy="3836988"/>
          </a:xfrm>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733172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7584A22-BB2C-44F9-BFF9-125E60EB6746}" type="slidenum">
              <a:rPr lang="en-US" altLang="de-DE" sz="1300" b="1"/>
              <a:pPr algn="r" eaLnBrk="1" hangingPunct="1">
                <a:spcBef>
                  <a:spcPct val="0"/>
                </a:spcBef>
              </a:pPr>
              <a:t>28</a:t>
            </a:fld>
            <a:endParaRPr lang="en-US" altLang="de-DE" sz="1300" b="1"/>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3055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8350"/>
            <a:ext cx="6823075" cy="3836988"/>
          </a:xfrm>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658883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EF4EFAE-1818-4CCB-A897-A0E8890CFD94}" type="slidenum">
              <a:rPr lang="en-US" altLang="de-DE" sz="1300" b="1"/>
              <a:pPr algn="r" eaLnBrk="1" hangingPunct="1">
                <a:spcBef>
                  <a:spcPct val="0"/>
                </a:spcBef>
              </a:pPr>
              <a:t>31</a:t>
            </a:fld>
            <a:endParaRPr lang="en-US" altLang="de-DE" sz="1300" b="1"/>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26406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38113" y="768350"/>
            <a:ext cx="6823075"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7918479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5CB3CB-65D3-4A84-B550-3769422EE7B9}" type="slidenum">
              <a:rPr lang="en-US" altLang="de-DE" sz="1300"/>
              <a:pPr eaLnBrk="1" hangingPunct="1">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68829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5CB3CB-65D3-4A84-B550-3769422EE7B9}" type="slidenum">
              <a:rPr lang="en-US" altLang="de-DE" sz="1300"/>
              <a:pPr eaLnBrk="1" hangingPunct="1">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68829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E18F53-AFCF-455B-9DDA-A6BC4CD840C2}" type="slidenum">
              <a:rPr lang="en-US" altLang="de-DE" sz="1300"/>
              <a:pPr eaLnBrk="1" hangingPunct="1">
                <a:spcBef>
                  <a:spcPct val="0"/>
                </a:spcBef>
              </a:pPr>
              <a:t>35</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06502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38113" y="768350"/>
            <a:ext cx="6823075" cy="3836988"/>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779624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4" name="Slide Number Placeholder 3"/>
          <p:cNvSpPr>
            <a:spLocks noGrp="1"/>
          </p:cNvSpPr>
          <p:nvPr>
            <p:ph type="sldNum" sz="quarter" idx="12"/>
          </p:nvPr>
        </p:nvSpPr>
        <p:spPr bwMode="gray"/>
        <p:txBody>
          <a:bodyPr/>
          <a:lstStyle>
            <a:lvl1pPr>
              <a:defRPr b="0"/>
            </a:lvl1pPr>
          </a:lstStyle>
          <a:p>
            <a:fld id="{2D15C2A1-AE6F-4DE0-A01E-4D23613628E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bwMode="gray"/>
        <p:txBody>
          <a:bodyPr>
            <a:noAutofit/>
          </a:bodyPr>
          <a:lstStyle>
            <a:lvl1pPr>
              <a:defRPr b="0"/>
            </a:lvl1pPr>
          </a:lstStyle>
          <a:p>
            <a:fld id="{981D3BA4-C0A8-4083-96DB-59F76C481FF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fld id="{1EDBD371-EA7E-4B25-8716-D863C96A0AB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fld id="{2D15C2A1-AE6F-4DE0-A01E-4D23613628E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fld id="{2D15C2A1-AE6F-4DE0-A01E-4D23613628E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bwMode="gray"/>
        <p:txBody>
          <a:bodyPr/>
          <a:lstStyle>
            <a:lvl1pPr>
              <a:defRPr b="0"/>
            </a:lvl1pPr>
          </a:lstStyle>
          <a:p>
            <a:fld id="{1C505251-9EF4-4CA1-9EF6-1218068D234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4" name="Slide Number Placeholder 3"/>
          <p:cNvSpPr>
            <a:spLocks noGrp="1"/>
          </p:cNvSpPr>
          <p:nvPr>
            <p:ph type="sldNum" sz="quarter" idx="12"/>
          </p:nvPr>
        </p:nvSpPr>
        <p:spPr bwMode="gray"/>
        <p:txBody>
          <a:bodyPr/>
          <a:lstStyle>
            <a:lvl1pPr>
              <a:defRPr b="0"/>
            </a:lvl1pPr>
          </a:lstStyle>
          <a:p>
            <a:fld id="{D95E5CA5-D5E9-48AD-94DE-8D470D11D47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D15C2A1-AE6F-4DE0-A01E-4D23613628E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dirty="0">
                <a:latin typeface="+mn-lt"/>
                <a:ea typeface="+mn-ea"/>
                <a:cs typeface="+mn-cs"/>
              </a:rPr>
              <a:t>MKT 6 B – Sposobnost da se zamisli i podijeli osjećanje druge osobe…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74730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Kad</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nekoga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upoznate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Gdje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gledate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ovi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znaci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dobri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dobru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procjenu</a:t>
            </a:r>
            <a:r>
              <a:rPr lang="en-US" sz="3600" dirty="0">
                <a:solidFill>
                  <a:srgbClr val="004992"/>
                </a:solidFill>
                <a:latin typeface="+mn-lt"/>
                <a:ea typeface="+mn-ea"/>
                <a:cs typeface="+mn-cs"/>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9" name="Slide Number Placeholder 8"/>
          <p:cNvSpPr>
            <a:spLocks noGrp="1"/>
          </p:cNvSpPr>
          <p:nvPr>
            <p:ph type="sldNum" sz="quarter" idx="12"/>
          </p:nvPr>
        </p:nvSpPr>
        <p:spPr/>
        <p:txBody>
          <a:bodyPr/>
          <a:lstStyle/>
          <a:p>
            <a:fld id="{1C505251-9EF4-4CA1-9EF6-1218068D234B}"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nekoga upoznate. Gdje prvo gledate? Koliko su ovi znaci dobri za dobru procjenu?</a:t>
            </a:r>
            <a:endParaRPr lang="en-US" sz="3600" dirty="0">
              <a:solidFill>
                <a:srgbClr val="004992"/>
              </a:solidFill>
              <a:latin typeface="+mn-lt"/>
              <a:ea typeface="+mn-ea"/>
              <a:cs typeface="+mn-cs"/>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govor tijela/</a:t>
            </a:r>
            <a:br>
              <a:rPr lang="de-DE" altLang="de-DE" sz="2000">
                <a:latin typeface="Calibri Light"/>
              </a:rPr>
            </a:br>
            <a:r>
              <a:rPr lang="de-DE" altLang="de-DE" sz="2000">
                <a:latin typeface="Calibri Light"/>
              </a:rPr>
              <a:t>držanje?</a:t>
            </a:r>
            <a:endParaRPr lang="de-DE" altLang="de-DE" sz="2000" dirty="0">
              <a:latin typeface="Calibri Light"/>
            </a:endParaRPr>
          </a:p>
        </p:txBody>
      </p:sp>
      <p:sp>
        <p:nvSpPr>
          <p:cNvPr id="21"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2"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govor?</a:t>
            </a:r>
            <a:endParaRPr lang="de-DE" altLang="de-DE" sz="2000" dirty="0">
              <a:solidFill>
                <a:srgbClr val="333333"/>
              </a:solidFill>
              <a:latin typeface="Calibri Light"/>
            </a:endParaRPr>
          </a:p>
        </p:txBody>
      </p:sp>
      <p:sp>
        <p:nvSpPr>
          <p:cNvPr id="23"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odjeća?</a:t>
            </a:r>
            <a:endParaRPr lang="de-DE" altLang="de-DE" sz="2000" dirty="0">
              <a:solidFill>
                <a:srgbClr val="333333"/>
              </a:solidFill>
              <a:latin typeface="Calibri Light"/>
            </a:endParaRPr>
          </a:p>
        </p:txBody>
      </p:sp>
      <p:sp>
        <p:nvSpPr>
          <p:cNvPr id="24"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ruke?</a:t>
            </a:r>
            <a:endParaRPr lang="de-DE" altLang="de-DE" sz="2000" dirty="0">
              <a:solidFill>
                <a:srgbClr val="333333"/>
              </a:solidFill>
              <a:latin typeface="Calibri Light"/>
            </a:endParaRPr>
          </a:p>
        </p:txBody>
      </p:sp>
      <p:sp>
        <p:nvSpPr>
          <p:cNvPr id="29"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drugo?...</a:t>
            </a:r>
            <a:endParaRPr lang="de-DE" altLang="de-DE" sz="20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Koje druge izvore informacija možete uzeti u obzir? Koliko su pouzdane?</a:t>
            </a:r>
            <a:endParaRPr lang="en-US" sz="3600" dirty="0">
              <a:solidFill>
                <a:srgbClr val="004992"/>
              </a:solidFill>
              <a:latin typeface="+mn-lt"/>
              <a:ea typeface="+mn-ea"/>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9" name="Slide Number Placeholder 8"/>
          <p:cNvSpPr>
            <a:spLocks noGrp="1"/>
          </p:cNvSpPr>
          <p:nvPr>
            <p:ph type="sldNum" sz="quarter" idx="12"/>
          </p:nvPr>
        </p:nvSpPr>
        <p:spPr/>
        <p:txBody>
          <a:bodyPr/>
          <a:lstStyle/>
          <a:p>
            <a:fld id="{1C505251-9EF4-4CA1-9EF6-1218068D234B}"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Koje druge izvore informacija možete uzeti u obzir? Koliko su pouzdane?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buClr>
                <a:srgbClr val="333333"/>
              </a:buClr>
              <a:buFont typeface="WingDings"/>
              <a:buChar char=""/>
            </a:pPr>
            <a:r>
              <a:rPr lang="en-US" altLang="de-DE" sz="2400">
                <a:solidFill>
                  <a:srgbClr val="333333"/>
                </a:solidFill>
              </a:rPr>
              <a:t>pr</a:t>
            </a:r>
            <a:r>
              <a:rPr lang="hr-HR" altLang="de-DE" sz="2400" dirty="0">
                <a:solidFill>
                  <a:srgbClr val="333333"/>
                </a:solidFill>
              </a:rPr>
              <a:t>ethodno znanje o osobi</a:t>
            </a:r>
            <a:r>
              <a:rPr lang="en-US" altLang="de-DE" sz="2400" dirty="0">
                <a:solidFill>
                  <a:srgbClr val="333333"/>
                </a:solidFill>
              </a:rPr>
              <a:t> (</a:t>
            </a:r>
            <a:r>
              <a:rPr lang="hr-HR" altLang="de-DE" sz="2400" dirty="0">
                <a:solidFill>
                  <a:srgbClr val="333333"/>
                </a:solidFill>
              </a:rPr>
              <a:t>šta drugi kažu</a:t>
            </a:r>
            <a:r>
              <a:rPr lang="en-US" altLang="de-DE" sz="2400" dirty="0">
                <a:solidFill>
                  <a:srgbClr val="333333"/>
                </a:solidFill>
              </a:rPr>
              <a:t>): </a:t>
            </a:r>
            <a:r>
              <a:rPr lang="hr-HR" altLang="de-DE" sz="2400" dirty="0">
                <a:solidFill>
                  <a:srgbClr val="333333"/>
                </a:solidFill>
              </a:rPr>
              <a:t>na</a:t>
            </a:r>
          </a:p>
          <a:p>
            <a:pPr marL="342900" lvl="0" indent="-342900" defTabSz="914400" fontAlgn="base">
              <a:buClr>
                <a:srgbClr val="333333"/>
              </a:buClr>
              <a:buFont typeface="WingDings"/>
              <a:buChar char=""/>
            </a:pPr>
            <a:r>
              <a:rPr lang="hr-HR" altLang="de-DE" sz="2400" dirty="0">
                <a:solidFill>
                  <a:srgbClr val="333333"/>
                </a:solidFill>
              </a:rPr>
              <a:t>primjer prijateljevo opažanje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pr</a:t>
            </a:r>
            <a:r>
              <a:rPr lang="hr-HR" altLang="de-DE" sz="2400" dirty="0">
                <a:solidFill>
                  <a:srgbClr val="333333"/>
                </a:solidFill>
              </a:rPr>
              <a:t>eđašnje znanje o sličnoj osobi</a:t>
            </a:r>
            <a:r>
              <a:rPr lang="en-US" altLang="de-DE" sz="2400" dirty="0">
                <a:solidFill>
                  <a:srgbClr val="333333"/>
                </a:solidFill>
              </a:rPr>
              <a:t>/</a:t>
            </a:r>
            <a:r>
              <a:rPr lang="en-US" altLang="de-DE" sz="2400" dirty="0" err="1">
                <a:solidFill>
                  <a:srgbClr val="333333"/>
                </a:solidFill>
              </a:rPr>
              <a:t>grup</a:t>
            </a:r>
            <a:r>
              <a:rPr lang="hr-HR" altLang="de-DE" sz="2400" dirty="0">
                <a:solidFill>
                  <a:srgbClr val="333333"/>
                </a:solidFill>
              </a:rPr>
              <a:t>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i="1" dirty="0">
                <a:solidFill>
                  <a:srgbClr val="333333"/>
                </a:solidFill>
              </a:rPr>
              <a:t>Bajker</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hr-HR" altLang="de-DE" sz="2400">
                <a:solidFill>
                  <a:srgbClr val="333333"/>
                </a:solidFill>
              </a:rPr>
              <a:t>unutrašnje osjećanje</a:t>
            </a:r>
            <a:r>
              <a:rPr lang="en-US" altLang="de-DE" sz="2400">
                <a:solidFill>
                  <a:srgbClr val="333333"/>
                </a:solidFill>
              </a:rPr>
              <a:t>”/</a:t>
            </a:r>
            <a:r>
              <a:rPr lang="en-US" altLang="de-DE" sz="2400" dirty="0" err="1">
                <a:solidFill>
                  <a:srgbClr val="333333"/>
                </a:solidFill>
              </a:rPr>
              <a:t>intui</a:t>
            </a:r>
            <a:r>
              <a:rPr lang="hr-HR" altLang="de-DE" sz="2400" dirty="0">
                <a:solidFill>
                  <a:srgbClr val="333333"/>
                </a:solidFill>
              </a:rPr>
              <a:t>cija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nešto napisano</a:t>
            </a:r>
            <a:r>
              <a:rPr lang="en-US" altLang="de-DE" sz="2400" dirty="0">
                <a:solidFill>
                  <a:srgbClr val="333333"/>
                </a:solidFill>
              </a:rPr>
              <a:t>: </a:t>
            </a:r>
            <a:r>
              <a:rPr lang="hr-HR" altLang="de-DE" sz="2400" dirty="0">
                <a:solidFill>
                  <a:srgbClr val="333333"/>
                </a:solidFill>
              </a:rPr>
              <a:t>na primjer iz email-ova ili internet čatova</a:t>
            </a:r>
            <a:endParaRPr lang="en-US" sz="2400" dirty="0"/>
          </a:p>
        </p:txBody>
      </p:sp>
      <p:pic>
        <p:nvPicPr>
          <p:cNvPr id="10"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endParaRPr lang="en-US" sz="3600" dirty="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813725595"/>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Pažnja: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Primjer</a:t>
            </a:r>
            <a:endParaRPr lang="en-US" altLang="de-DE" sz="2000" dirty="0">
              <a:solidFill>
                <a:srgbClr val="333333"/>
              </a:solidFill>
              <a:latin typeface="+mj-lt"/>
            </a:endParaRPr>
          </a:p>
        </p:txBody>
      </p:sp>
      <p:sp>
        <p:nvSpPr>
          <p:cNvPr id="14"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Molitva/Hladnoća?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endParaRPr lang="en-US" sz="3600" dirty="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573445670"/>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Gestovi</a:t>
                      </a:r>
                      <a:r>
                        <a:rPr kumimoji="0" lang="es-ES" sz="2000" b="0" i="0" u="none" strike="noStrike" cap="none" normalizeH="0" baseline="0" dirty="0">
                          <a:ln>
                            <a:noFill/>
                          </a:ln>
                          <a:solidFill>
                            <a:srgbClr val="333333"/>
                          </a:solidFill>
                          <a:effectLst/>
                          <a:latin typeface="Calibri Light"/>
                        </a:rPr>
                        <a:t> i </a:t>
                      </a:r>
                      <a:r>
                        <a:rPr kumimoji="0" lang="es-ES" sz="2000" b="0" i="0" u="none" strike="noStrike" cap="none" normalizeH="0" baseline="0" dirty="0" err="1">
                          <a:ln>
                            <a:noFill/>
                          </a:ln>
                          <a:solidFill>
                            <a:srgbClr val="333333"/>
                          </a:solidFill>
                          <a:effectLst/>
                          <a:latin typeface="Calibri Light"/>
                        </a:rPr>
                        <a:t>držanje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mogu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naglasiti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riječi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npr</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Stezanje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pesnica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ljutnje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podizanje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ruku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pozdrava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spuštanje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glave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molitvi</a:t>
                      </a:r>
                      <a:r>
                        <a:rPr kumimoji="0" lang="es-E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Pažnja: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Primjer</a:t>
            </a:r>
            <a:endParaRPr lang="en-US" altLang="de-DE" sz="2000" dirty="0">
              <a:solidFill>
                <a:srgbClr val="333333"/>
              </a:solidFill>
              <a:latin typeface="+mj-lt"/>
            </a:endParaRPr>
          </a:p>
        </p:txBody>
      </p:sp>
      <p:sp>
        <p:nvSpPr>
          <p:cNvPr id="14"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Molitva/Hladnoća?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7</a:t>
            </a:fld>
            <a:endParaRPr lang="de-DE" altLang="de-DE"/>
          </a:p>
        </p:txBody>
      </p:sp>
    </p:spTree>
    <p:extLst>
      <p:ext uri="{BB962C8B-B14F-4D97-AF65-F5344CB8AC3E}">
        <p14:creationId xmlns:p14="http://schemas.microsoft.com/office/powerpoint/2010/main" val="3322479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endParaRPr lang="en-US" sz="3600" dirty="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609003639"/>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Gestovi</a:t>
                      </a:r>
                      <a:r>
                        <a:rPr kumimoji="0" lang="es-ES" sz="2000" b="0" i="0" u="none" strike="noStrike" cap="none" normalizeH="0" baseline="0" dirty="0">
                          <a:ln>
                            <a:noFill/>
                          </a:ln>
                          <a:solidFill>
                            <a:srgbClr val="333333"/>
                          </a:solidFill>
                          <a:effectLst/>
                          <a:latin typeface="Calibri Light"/>
                        </a:rPr>
                        <a:t> i </a:t>
                      </a:r>
                      <a:r>
                        <a:rPr kumimoji="0" lang="es-ES" sz="2000" b="0" i="0" u="none" strike="noStrike" cap="none" normalizeH="0" baseline="0" dirty="0" err="1">
                          <a:ln>
                            <a:noFill/>
                          </a:ln>
                          <a:solidFill>
                            <a:srgbClr val="333333"/>
                          </a:solidFill>
                          <a:effectLst/>
                          <a:latin typeface="Calibri Light"/>
                        </a:rPr>
                        <a:t>držanje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mogu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naglasiti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riječi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npr</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Stezanje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pesnica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ljutnje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podizanje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ruku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pozdrava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spuštanje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glave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molitvi</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Indirektni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znaci</a:t>
                      </a:r>
                      <a:r>
                        <a:rPr kumimoji="0" lang="es-ES" sz="2000" b="0" i="0" u="none" strike="noStrike" cap="none" normalizeH="0" baseline="0" dirty="0">
                          <a:ln>
                            <a:noFill/>
                          </a:ln>
                          <a:solidFill>
                            <a:srgbClr val="333333"/>
                          </a:solidFill>
                          <a:effectLst/>
                          <a:latin typeface="Calibri Light"/>
                        </a:rPr>
                        <a:t> su </a:t>
                      </a:r>
                      <a:r>
                        <a:rPr kumimoji="0" lang="es-ES" sz="2000" b="0" i="0" u="none" strike="noStrike" cap="none" normalizeH="0" baseline="0" dirty="0" err="1">
                          <a:ln>
                            <a:noFill/>
                          </a:ln>
                          <a:solidFill>
                            <a:srgbClr val="333333"/>
                          </a:solidFill>
                          <a:effectLst/>
                          <a:latin typeface="Calibri Light"/>
                        </a:rPr>
                        <a:t>često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smisleni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dok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gestovi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mogu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upućivati</a:t>
                      </a:r>
                      <a:r>
                        <a:rPr kumimoji="0" lang="es-ES" sz="2000" b="0" i="0" u="none" strike="noStrike" cap="none" normalizeH="0" baseline="0" dirty="0">
                          <a:ln>
                            <a:noFill/>
                          </a:ln>
                          <a:solidFill>
                            <a:srgbClr val="333333"/>
                          </a:solidFill>
                          <a:effectLst/>
                          <a:latin typeface="Calibri Light"/>
                        </a:rPr>
                        <a:t> na </a:t>
                      </a:r>
                      <a:r>
                        <a:rPr kumimoji="0" lang="es-ES" sz="2000" b="0" i="0" u="none" strike="noStrike" cap="none" normalizeH="0" baseline="0" dirty="0" err="1">
                          <a:ln>
                            <a:noFill/>
                          </a:ln>
                          <a:solidFill>
                            <a:srgbClr val="333333"/>
                          </a:solidFill>
                          <a:effectLst/>
                          <a:latin typeface="Calibri Light"/>
                        </a:rPr>
                        <a:t>nervozu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ipak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budite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svjesni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kulturnih</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razlika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pogurenost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biti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niskog</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samopouzdanja</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Pažnja: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Primjer</a:t>
            </a:r>
            <a:endParaRPr lang="en-US" altLang="de-DE" sz="2000" dirty="0">
              <a:solidFill>
                <a:srgbClr val="333333"/>
              </a:solidFill>
              <a:latin typeface="+mj-lt"/>
            </a:endParaRPr>
          </a:p>
        </p:txBody>
      </p:sp>
      <p:sp>
        <p:nvSpPr>
          <p:cNvPr id="14"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Molitva/Hladnoća?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8</a:t>
            </a:fld>
            <a:endParaRPr lang="de-DE" altLang="de-DE"/>
          </a:p>
        </p:txBody>
      </p:sp>
    </p:spTree>
    <p:extLst>
      <p:ext uri="{BB962C8B-B14F-4D97-AF65-F5344CB8AC3E}">
        <p14:creationId xmlns:p14="http://schemas.microsoft.com/office/powerpoint/2010/main" val="618843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endParaRPr lang="en-US" sz="3600" dirty="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741673195"/>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Gestovi</a:t>
                      </a:r>
                      <a:r>
                        <a:rPr kumimoji="0" lang="es-ES" sz="2000" b="0" i="0" u="none" strike="noStrike" cap="none" normalizeH="0" baseline="0" dirty="0">
                          <a:ln>
                            <a:noFill/>
                          </a:ln>
                          <a:solidFill>
                            <a:srgbClr val="333333"/>
                          </a:solidFill>
                          <a:effectLst/>
                          <a:latin typeface="Calibri Light"/>
                        </a:rPr>
                        <a:t> i </a:t>
                      </a:r>
                      <a:r>
                        <a:rPr kumimoji="0" lang="es-ES" sz="2000" b="0" i="0" u="none" strike="noStrike" cap="none" normalizeH="0" baseline="0" dirty="0" err="1">
                          <a:ln>
                            <a:noFill/>
                          </a:ln>
                          <a:solidFill>
                            <a:srgbClr val="333333"/>
                          </a:solidFill>
                          <a:effectLst/>
                          <a:latin typeface="Calibri Light"/>
                        </a:rPr>
                        <a:t>držanje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mogu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naglasiti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riječi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npr</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Stezanje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pesnica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ljutnje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podizanje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ruku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pozdrava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spuštanje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glave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molitvi</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Indirektni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znaci</a:t>
                      </a:r>
                      <a:r>
                        <a:rPr kumimoji="0" lang="es-ES" sz="2000" b="0" i="0" u="none" strike="noStrike" cap="none" normalizeH="0" baseline="0" dirty="0">
                          <a:ln>
                            <a:noFill/>
                          </a:ln>
                          <a:solidFill>
                            <a:srgbClr val="333333"/>
                          </a:solidFill>
                          <a:effectLst/>
                          <a:latin typeface="Calibri Light"/>
                        </a:rPr>
                        <a:t> su </a:t>
                      </a:r>
                      <a:r>
                        <a:rPr kumimoji="0" lang="es-ES" sz="2000" b="0" i="0" u="none" strike="noStrike" cap="none" normalizeH="0" baseline="0" dirty="0" err="1">
                          <a:ln>
                            <a:noFill/>
                          </a:ln>
                          <a:solidFill>
                            <a:srgbClr val="333333"/>
                          </a:solidFill>
                          <a:effectLst/>
                          <a:latin typeface="Calibri Light"/>
                        </a:rPr>
                        <a:t>često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smisleni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dok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gestovi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mogu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upućivati</a:t>
                      </a:r>
                      <a:r>
                        <a:rPr kumimoji="0" lang="es-ES" sz="2000" b="0" i="0" u="none" strike="noStrike" cap="none" normalizeH="0" baseline="0" dirty="0">
                          <a:ln>
                            <a:noFill/>
                          </a:ln>
                          <a:solidFill>
                            <a:srgbClr val="333333"/>
                          </a:solidFill>
                          <a:effectLst/>
                          <a:latin typeface="Calibri Light"/>
                        </a:rPr>
                        <a:t> na </a:t>
                      </a:r>
                      <a:r>
                        <a:rPr kumimoji="0" lang="es-ES" sz="2000" b="0" i="0" u="none" strike="noStrike" cap="none" normalizeH="0" baseline="0" dirty="0" err="1">
                          <a:ln>
                            <a:noFill/>
                          </a:ln>
                          <a:solidFill>
                            <a:srgbClr val="333333"/>
                          </a:solidFill>
                          <a:effectLst/>
                          <a:latin typeface="Calibri Light"/>
                        </a:rPr>
                        <a:t>nervozu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ipak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budite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svjesni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kulturnih</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razlika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pogurenost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biti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niskog</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samopouzdanja</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Calibri Light"/>
                        </a:rPr>
                        <a:t>Govor tijela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Pažnja: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Govor tijela može voditi pogrešnim interpretacijama.</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Primjer: Neko ko izgleda samopouzdano možda se samo želi da ističe. Ili deformitet u držanju se može protumačiti kao da neko ima malo samopouzdanja.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Primjer</a:t>
            </a:r>
            <a:endParaRPr lang="en-US" altLang="de-DE" sz="2000" dirty="0">
              <a:solidFill>
                <a:srgbClr val="333333"/>
              </a:solidFill>
              <a:latin typeface="+mj-lt"/>
            </a:endParaRPr>
          </a:p>
        </p:txBody>
      </p:sp>
      <p:sp>
        <p:nvSpPr>
          <p:cNvPr id="14"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Molitva/Hladnoća?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9</a:t>
            </a:fld>
            <a:endParaRPr lang="de-DE" altLang="de-DE"/>
          </a:p>
        </p:txBody>
      </p:sp>
    </p:spTree>
    <p:extLst>
      <p:ext uri="{BB962C8B-B14F-4D97-AF65-F5344CB8AC3E}">
        <p14:creationId xmlns:p14="http://schemas.microsoft.com/office/powerpoint/2010/main" val="461906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565410685"/>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Napisane izjave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Oprez:</a:t>
                      </a:r>
                      <a:endParaRPr kumimoji="0" lang="de-DE"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Primjer:</a:t>
            </a:r>
            <a:br>
              <a:rPr lang="es-ES" altLang="de-DE" sz="2000">
                <a:solidFill>
                  <a:srgbClr val="333333"/>
                </a:solidFill>
                <a:latin typeface="+mj-lt"/>
              </a:rPr>
            </a:br>
            <a:r>
              <a:rPr lang="en-US" altLang="de-DE" sz="2000">
                <a:solidFill>
                  <a:srgbClr val="333333"/>
                </a:solidFill>
                <a:latin typeface="+mj-lt"/>
              </a:rPr>
              <a:t>“Nemoj </a:t>
            </a:r>
            <a:r>
              <a:rPr lang="en-US" altLang="de-DE" sz="2000" dirty="0" err="1">
                <a:solidFill>
                  <a:srgbClr val="333333"/>
                </a:solidFill>
                <a:latin typeface="+mj-lt"/>
              </a:rPr>
              <a:t>previše</a:t>
            </a:r>
            <a:r>
              <a:rPr lang="en-US" altLang="de-DE" sz="2000" dirty="0">
                <a:solidFill>
                  <a:srgbClr val="333333"/>
                </a:solidFill>
                <a:latin typeface="+mj-lt"/>
              </a:rPr>
              <a:t> </a:t>
            </a:r>
            <a:r>
              <a:rPr lang="en-US" altLang="de-DE" sz="2000" err="1">
                <a:solidFill>
                  <a:srgbClr val="333333"/>
                </a:solidFill>
                <a:latin typeface="+mj-lt"/>
              </a:rPr>
              <a:t>raditi</a:t>
            </a:r>
            <a:r>
              <a:rPr lang="en-US" altLang="de-DE" sz="2000">
                <a:solidFill>
                  <a:srgbClr val="333333"/>
                </a:solidFill>
                <a:latin typeface="+mj-lt"/>
              </a:rPr>
              <a: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rPr>
              <a:t> </a:t>
            </a:r>
            <a:r>
              <a:rPr lang="en-US" altLang="de-DE" sz="2000" dirty="0" err="1">
                <a:solidFill>
                  <a:srgbClr val="333333"/>
                </a:solidFill>
                <a:latin typeface="+mj-lt"/>
              </a:rPr>
              <a:t>sarkazam</a:t>
            </a:r>
            <a:r>
              <a:rPr lang="en-US" altLang="de-DE" sz="2000" dirty="0">
                <a:solidFill>
                  <a:srgbClr val="333333"/>
                </a:solidFill>
                <a:latin typeface="+mj-lt"/>
              </a:rPr>
              <a:t>, </a:t>
            </a:r>
            <a:r>
              <a:rPr lang="en-US" altLang="de-DE" sz="2000" dirty="0" err="1">
                <a:solidFill>
                  <a:srgbClr val="333333"/>
                </a:solidFill>
                <a:latin typeface="+mj-lt"/>
              </a:rPr>
              <a:t>simpatija</a:t>
            </a:r>
            <a:r>
              <a:rPr lang="en-US" altLang="de-DE" sz="2000" dirty="0">
                <a:solidFill>
                  <a:srgbClr val="333333"/>
                </a:solidFill>
                <a:latin typeface="+mj-lt"/>
              </a:rPr>
              <a:t>, </a:t>
            </a:r>
            <a:r>
              <a:rPr lang="en-US" altLang="de-DE" sz="2000" dirty="0" err="1">
                <a:solidFill>
                  <a:srgbClr val="333333"/>
                </a:solidFill>
                <a:latin typeface="+mj-lt"/>
              </a:rPr>
              <a:t>obična</a:t>
            </a:r>
            <a:r>
              <a:rPr lang="en-US" altLang="de-DE" sz="2000" dirty="0">
                <a:solidFill>
                  <a:srgbClr val="333333"/>
                </a:solidFill>
                <a:latin typeface="+mj-lt"/>
              </a:rPr>
              <a:t> </a:t>
            </a:r>
            <a:r>
              <a:rPr lang="en-US" altLang="de-DE" sz="2000" dirty="0" err="1">
                <a:solidFill>
                  <a:srgbClr val="333333"/>
                </a:solidFill>
                <a:latin typeface="+mj-lt"/>
              </a:rPr>
              <a:t>fraza</a:t>
            </a:r>
            <a:r>
              <a:rPr lang="en-US" altLang="de-DE" sz="2000" dirty="0">
                <a:solidFill>
                  <a:srgbClr val="333333"/>
                </a:solidFill>
                <a:latin typeface="+mj-lt"/>
              </a:rPr>
              <a:t>?</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62180214"/>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Napisane izjave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 često više mislimo o onome što pišemo nego o onome!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Primjer:</a:t>
            </a:r>
            <a:br>
              <a:rPr lang="es-ES" altLang="de-DE" sz="2000">
                <a:solidFill>
                  <a:srgbClr val="333333"/>
                </a:solidFill>
                <a:latin typeface="+mj-lt"/>
              </a:rPr>
            </a:br>
            <a:r>
              <a:rPr lang="en-US" altLang="de-DE" sz="2000">
                <a:solidFill>
                  <a:srgbClr val="333333"/>
                </a:solidFill>
                <a:latin typeface="+mj-lt"/>
              </a:rPr>
              <a:t>“Nemoj </a:t>
            </a:r>
            <a:r>
              <a:rPr lang="en-US" altLang="de-DE" sz="2000" dirty="0" err="1">
                <a:solidFill>
                  <a:srgbClr val="333333"/>
                </a:solidFill>
                <a:latin typeface="+mj-lt"/>
              </a:rPr>
              <a:t>previše</a:t>
            </a:r>
            <a:r>
              <a:rPr lang="en-US" altLang="de-DE" sz="2000" dirty="0">
                <a:solidFill>
                  <a:srgbClr val="333333"/>
                </a:solidFill>
                <a:latin typeface="+mj-lt"/>
              </a:rPr>
              <a:t> </a:t>
            </a:r>
            <a:r>
              <a:rPr lang="en-US" altLang="de-DE" sz="2000" err="1">
                <a:solidFill>
                  <a:srgbClr val="333333"/>
                </a:solidFill>
                <a:latin typeface="+mj-lt"/>
              </a:rPr>
              <a:t>raditi</a:t>
            </a:r>
            <a:r>
              <a:rPr lang="en-US" altLang="de-DE" sz="2000">
                <a:solidFill>
                  <a:srgbClr val="333333"/>
                </a:solidFill>
                <a:latin typeface="+mj-lt"/>
              </a:rPr>
              <a: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rPr>
              <a:t> </a:t>
            </a:r>
            <a:r>
              <a:rPr lang="en-US" altLang="de-DE" sz="2000" dirty="0" err="1">
                <a:solidFill>
                  <a:srgbClr val="333333"/>
                </a:solidFill>
                <a:latin typeface="+mj-lt"/>
              </a:rPr>
              <a:t>sarkazam</a:t>
            </a:r>
            <a:r>
              <a:rPr lang="en-US" altLang="de-DE" sz="2000" dirty="0">
                <a:solidFill>
                  <a:srgbClr val="333333"/>
                </a:solidFill>
                <a:latin typeface="+mj-lt"/>
              </a:rPr>
              <a:t>, </a:t>
            </a:r>
            <a:r>
              <a:rPr lang="en-US" altLang="de-DE" sz="2000" dirty="0" err="1">
                <a:solidFill>
                  <a:srgbClr val="333333"/>
                </a:solidFill>
                <a:latin typeface="+mj-lt"/>
              </a:rPr>
              <a:t>simpatija</a:t>
            </a:r>
            <a:r>
              <a:rPr lang="en-US" altLang="de-DE" sz="2000" dirty="0">
                <a:solidFill>
                  <a:srgbClr val="333333"/>
                </a:solidFill>
                <a:latin typeface="+mj-lt"/>
              </a:rPr>
              <a:t>, </a:t>
            </a:r>
            <a:r>
              <a:rPr lang="en-US" altLang="de-DE" sz="2000" dirty="0" err="1">
                <a:solidFill>
                  <a:srgbClr val="333333"/>
                </a:solidFill>
                <a:latin typeface="+mj-lt"/>
              </a:rPr>
              <a:t>obična</a:t>
            </a:r>
            <a:r>
              <a:rPr lang="en-US" altLang="de-DE" sz="2000" dirty="0">
                <a:solidFill>
                  <a:srgbClr val="333333"/>
                </a:solidFill>
                <a:latin typeface="+mj-lt"/>
              </a:rPr>
              <a:t> </a:t>
            </a:r>
            <a:r>
              <a:rPr lang="en-US" altLang="de-DE" sz="2000" dirty="0" err="1">
                <a:solidFill>
                  <a:srgbClr val="333333"/>
                </a:solidFill>
                <a:latin typeface="+mj-lt"/>
              </a:rPr>
              <a:t>fraza</a:t>
            </a:r>
            <a:r>
              <a:rPr lang="en-US" altLang="de-DE" sz="2000" dirty="0">
                <a:solidFill>
                  <a:srgbClr val="333333"/>
                </a:solidFill>
                <a:latin typeface="+mj-lt"/>
              </a:rPr>
              <a:t>?</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11</a:t>
            </a:fld>
            <a:endParaRPr lang="de-DE" altLang="de-DE"/>
          </a:p>
        </p:txBody>
      </p:sp>
    </p:spTree>
    <p:extLst>
      <p:ext uri="{BB962C8B-B14F-4D97-AF65-F5344CB8AC3E}">
        <p14:creationId xmlns:p14="http://schemas.microsoft.com/office/powerpoint/2010/main" val="3350370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2230951971"/>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Napisane izjave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 često više mislimo o onome što pišemo nego o onome!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Oprez</a:t>
                      </a:r>
                      <a:r>
                        <a:rPr kumimoji="0" lang="vi-VN"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Ponekad, morate čitati između redova da biste shvatili značenje. Ipak, ovo može voditi netačnim zaključcima!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Nova studija pokazuje da email-pisači i email-čitaoci su veoma sigurni oko“tona” jednog emaila. U stvarnosti, postoji slaganje u oko 56%, što je malo iznad slučajnosti!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Primjer:</a:t>
            </a:r>
            <a:br>
              <a:rPr lang="es-ES" altLang="de-DE" sz="2000">
                <a:solidFill>
                  <a:srgbClr val="333333"/>
                </a:solidFill>
                <a:latin typeface="+mj-lt"/>
              </a:rPr>
            </a:br>
            <a:r>
              <a:rPr lang="en-US" altLang="de-DE" sz="2000">
                <a:solidFill>
                  <a:srgbClr val="333333"/>
                </a:solidFill>
                <a:latin typeface="+mj-lt"/>
              </a:rPr>
              <a:t>“Nemoj </a:t>
            </a:r>
            <a:r>
              <a:rPr lang="en-US" altLang="de-DE" sz="2000" dirty="0" err="1">
                <a:solidFill>
                  <a:srgbClr val="333333"/>
                </a:solidFill>
                <a:latin typeface="+mj-lt"/>
              </a:rPr>
              <a:t>previše</a:t>
            </a:r>
            <a:r>
              <a:rPr lang="en-US" altLang="de-DE" sz="2000" dirty="0">
                <a:solidFill>
                  <a:srgbClr val="333333"/>
                </a:solidFill>
                <a:latin typeface="+mj-lt"/>
              </a:rPr>
              <a:t> </a:t>
            </a:r>
            <a:r>
              <a:rPr lang="en-US" altLang="de-DE" sz="2000" err="1">
                <a:solidFill>
                  <a:srgbClr val="333333"/>
                </a:solidFill>
                <a:latin typeface="+mj-lt"/>
              </a:rPr>
              <a:t>raditi</a:t>
            </a:r>
            <a:r>
              <a:rPr lang="en-US" altLang="de-DE" sz="2000">
                <a:solidFill>
                  <a:srgbClr val="333333"/>
                </a:solidFill>
                <a:latin typeface="+mj-lt"/>
              </a:rPr>
              <a: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rPr>
              <a:t> </a:t>
            </a:r>
            <a:r>
              <a:rPr lang="en-US" altLang="de-DE" sz="2000" dirty="0" err="1">
                <a:solidFill>
                  <a:srgbClr val="333333"/>
                </a:solidFill>
                <a:latin typeface="+mj-lt"/>
              </a:rPr>
              <a:t>sarkazam</a:t>
            </a:r>
            <a:r>
              <a:rPr lang="en-US" altLang="de-DE" sz="2000" dirty="0">
                <a:solidFill>
                  <a:srgbClr val="333333"/>
                </a:solidFill>
                <a:latin typeface="+mj-lt"/>
              </a:rPr>
              <a:t>, </a:t>
            </a:r>
            <a:r>
              <a:rPr lang="en-US" altLang="de-DE" sz="2000" dirty="0" err="1">
                <a:solidFill>
                  <a:srgbClr val="333333"/>
                </a:solidFill>
                <a:latin typeface="+mj-lt"/>
              </a:rPr>
              <a:t>simpatija</a:t>
            </a:r>
            <a:r>
              <a:rPr lang="en-US" altLang="de-DE" sz="2000" dirty="0">
                <a:solidFill>
                  <a:srgbClr val="333333"/>
                </a:solidFill>
                <a:latin typeface="+mj-lt"/>
              </a:rPr>
              <a:t>, </a:t>
            </a:r>
            <a:r>
              <a:rPr lang="en-US" altLang="de-DE" sz="2000" dirty="0" err="1">
                <a:solidFill>
                  <a:srgbClr val="333333"/>
                </a:solidFill>
                <a:latin typeface="+mj-lt"/>
              </a:rPr>
              <a:t>obična</a:t>
            </a:r>
            <a:r>
              <a:rPr lang="en-US" altLang="de-DE" sz="2000" dirty="0">
                <a:solidFill>
                  <a:srgbClr val="333333"/>
                </a:solidFill>
                <a:latin typeface="+mj-lt"/>
              </a:rPr>
              <a:t> </a:t>
            </a:r>
            <a:r>
              <a:rPr lang="en-US" altLang="de-DE" sz="2000" dirty="0" err="1">
                <a:solidFill>
                  <a:srgbClr val="333333"/>
                </a:solidFill>
                <a:latin typeface="+mj-lt"/>
              </a:rPr>
              <a:t>fraza</a:t>
            </a:r>
            <a:r>
              <a:rPr lang="en-US" altLang="de-DE" sz="2000" dirty="0">
                <a:solidFill>
                  <a:srgbClr val="333333"/>
                </a:solidFill>
                <a:latin typeface="+mj-lt"/>
              </a:rPr>
              <a:t>?</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12</a:t>
            </a:fld>
            <a:endParaRPr lang="de-DE" altLang="de-DE"/>
          </a:p>
        </p:txBody>
      </p:sp>
    </p:spTree>
    <p:extLst>
      <p:ext uri="{BB962C8B-B14F-4D97-AF65-F5344CB8AC3E}">
        <p14:creationId xmlns:p14="http://schemas.microsoft.com/office/powerpoint/2010/main" val="3474328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7" name="Group 2"/>
          <p:cNvGraphicFramePr>
            <a:graphicFrameLocks noGrp="1"/>
          </p:cNvGraphicFramePr>
          <p:nvPr>
            <p:extLst>
              <p:ext uri="{D42A27DB-BD31-4B8C-83A1-F6EECF244321}">
                <p14:modId xmlns:p14="http://schemas.microsoft.com/office/powerpoint/2010/main" val="1844822855"/>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Prethodno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znanje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sličnim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predrasude</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Važan</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znak</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1"/>
          <p:cNvSpPr txBox="1">
            <a:spLocks noChangeArrowheads="1"/>
          </p:cNvSpPr>
          <p:nvPr/>
        </p:nvSpPr>
        <p:spPr bwMode="auto">
          <a:xfrm>
            <a:off x="408955" y="530120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333333"/>
                </a:solidFill>
                <a:latin typeface="+mj-lt"/>
              </a:rPr>
              <a:t>Tipičam musliman, tipičan Njemac?</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7" name="Group 2"/>
          <p:cNvGraphicFramePr>
            <a:graphicFrameLocks noGrp="1"/>
          </p:cNvGraphicFramePr>
          <p:nvPr>
            <p:extLst>
              <p:ext uri="{D42A27DB-BD31-4B8C-83A1-F6EECF244321}">
                <p14:modId xmlns:p14="http://schemas.microsoft.com/office/powerpoint/2010/main" val="960141361"/>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Prethodno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znanje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sličnim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predrasude</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Važan</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znak</a:t>
                      </a:r>
                      <a:r>
                        <a:rPr kumimoji="0" lang="en-U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rPr>
                        <a:t>Poznavanje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različitih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etničkih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pomaže</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shvatanju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koji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pripadaju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toj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Svaka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svoja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nenapisana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društvena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pravila</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1"/>
          <p:cNvSpPr txBox="1">
            <a:spLocks noChangeArrowheads="1"/>
          </p:cNvSpPr>
          <p:nvPr/>
        </p:nvSpPr>
        <p:spPr bwMode="auto">
          <a:xfrm>
            <a:off x="408955" y="530120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333333"/>
                </a:solidFill>
                <a:latin typeface="+mj-lt"/>
              </a:rPr>
              <a:t>Tipičam musliman, tipičan Njemac?</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14</a:t>
            </a:fld>
            <a:endParaRPr lang="de-DE" altLang="de-DE"/>
          </a:p>
        </p:txBody>
      </p:sp>
    </p:spTree>
    <p:extLst>
      <p:ext uri="{BB962C8B-B14F-4D97-AF65-F5344CB8AC3E}">
        <p14:creationId xmlns:p14="http://schemas.microsoft.com/office/powerpoint/2010/main" val="881220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7" name="Group 2"/>
          <p:cNvGraphicFramePr>
            <a:graphicFrameLocks noGrp="1"/>
          </p:cNvGraphicFramePr>
          <p:nvPr>
            <p:extLst>
              <p:ext uri="{D42A27DB-BD31-4B8C-83A1-F6EECF244321}">
                <p14:modId xmlns:p14="http://schemas.microsoft.com/office/powerpoint/2010/main" val="608704044"/>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Prethodno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znanje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sličnim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predrasude</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Važan</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znak</a:t>
                      </a:r>
                      <a:r>
                        <a:rPr kumimoji="0" lang="en-U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rPr>
                        <a:t>Poznavanje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različitih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etničkih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pomaže</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shvatanju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koji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pripadaju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toj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Svaka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svoja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nenapisana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društvena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pravila</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Oprez:</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Ljudi se često ponašaju nestereotipno! Ljudi određene religije ili ljudi iz nekih zemalja su ponekad suočeni sa predrasudama (npr. muslimani su fanatici; US-Amerikanci su arogantni i jedu samo brzu hranu).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1"/>
          <p:cNvSpPr txBox="1">
            <a:spLocks noChangeArrowheads="1"/>
          </p:cNvSpPr>
          <p:nvPr/>
        </p:nvSpPr>
        <p:spPr bwMode="auto">
          <a:xfrm>
            <a:off x="408955" y="530120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333333"/>
                </a:solidFill>
                <a:latin typeface="+mj-lt"/>
              </a:rPr>
              <a:t>Tipičam musliman, tipičan Njemac?</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15</a:t>
            </a:fld>
            <a:endParaRPr lang="de-DE" altLang="de-DE"/>
          </a:p>
        </p:txBody>
      </p:sp>
    </p:spTree>
    <p:extLst>
      <p:ext uri="{BB962C8B-B14F-4D97-AF65-F5344CB8AC3E}">
        <p14:creationId xmlns:p14="http://schemas.microsoft.com/office/powerpoint/2010/main" val="4042342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Izgled i realnost!</a:t>
            </a: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n</a:t>
            </a:r>
            <a:r>
              <a:rPr lang="hr-HR" sz="2400" dirty="0">
                <a:solidFill>
                  <a:srgbClr val="004992"/>
                </a:solidFill>
              </a:rPr>
              <a:t>i jednom od prethodno diskutovanih aspekata </a:t>
            </a:r>
            <a:r>
              <a:rPr lang="en-US" sz="2400" dirty="0">
                <a:solidFill>
                  <a:srgbClr val="004992"/>
                </a:solidFill>
              </a:rPr>
              <a:t>(</a:t>
            </a:r>
            <a:r>
              <a:rPr lang="hr-HR" sz="2400" dirty="0">
                <a:solidFill>
                  <a:srgbClr val="004992"/>
                </a:solidFill>
              </a:rPr>
              <a:t>npr</a:t>
            </a:r>
            <a:r>
              <a:rPr lang="en-US" sz="2400" dirty="0">
                <a:solidFill>
                  <a:srgbClr val="004992"/>
                </a:solidFill>
              </a:rPr>
              <a:t>. </a:t>
            </a:r>
            <a:r>
              <a:rPr lang="hr-HR" sz="2400" dirty="0">
                <a:solidFill>
                  <a:srgbClr val="004992"/>
                </a:solidFill>
              </a:rPr>
              <a:t>jezik) se ne može kompletno vjerovati</a:t>
            </a:r>
            <a:r>
              <a:rPr lang="en-US" sz="2400" dirty="0">
                <a:solidFill>
                  <a:srgbClr val="004992"/>
                </a:solidFill>
              </a:rPr>
              <a:t> </a:t>
            </a:r>
            <a:r>
              <a:rPr lang="hr-HR" sz="2400" dirty="0">
                <a:solidFill>
                  <a:srgbClr val="004992"/>
                </a:solidFill>
              </a:rPr>
              <a:t>pojedinačno</a:t>
            </a:r>
            <a:r>
              <a:rPr lang="en-US" sz="2400" dirty="0">
                <a:solidFill>
                  <a:srgbClr val="004992"/>
                </a:solidFill>
              </a:rPr>
              <a:t>!</a:t>
            </a:r>
            <a:endParaRPr lang="de-DE" sz="2400" dirty="0">
              <a:solidFill>
                <a:srgbClr val="004992"/>
              </a:solidFill>
            </a:endParaRPr>
          </a:p>
          <a:p>
            <a:pPr lvl="0" defTabSz="914400" fontAlgn="base"/>
            <a:r>
              <a:rPr lang="hr-HR" sz="2400" i="1" dirty="0">
                <a:solidFill>
                  <a:srgbClr val="333333"/>
                </a:solidFill>
              </a:rPr>
              <a:t>Moraju se uzeti u obzir svi aspekti</a:t>
            </a:r>
            <a:r>
              <a:rPr lang="en-US" sz="2400" i="1" dirty="0">
                <a:solidFill>
                  <a:srgbClr val="333333"/>
                </a:solidFill>
              </a:rPr>
              <a:t>!</a:t>
            </a:r>
            <a:br>
              <a:rPr lang="en-US" sz="2400" i="1" dirty="0">
                <a:solidFill>
                  <a:srgbClr val="333333"/>
                </a:solidFill>
              </a:rPr>
            </a:br>
            <a:r>
              <a:rPr lang="hr-HR" sz="2400" dirty="0">
                <a:solidFill>
                  <a:srgbClr val="333333"/>
                </a:solidFill>
              </a:rPr>
              <a:t>U kombinaciji</a:t>
            </a:r>
            <a:r>
              <a:rPr lang="en-US" sz="2400" dirty="0">
                <a:solidFill>
                  <a:srgbClr val="333333"/>
                </a:solidFill>
              </a:rPr>
              <a:t>, </a:t>
            </a:r>
            <a:r>
              <a:rPr lang="hr-HR" sz="2400" dirty="0">
                <a:solidFill>
                  <a:srgbClr val="333333"/>
                </a:solidFill>
              </a:rPr>
              <a:t>pomažu u složenoj situaciji</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lvl="0" defTabSz="914400" fontAlgn="base">
              <a:defRPr/>
            </a:pPr>
            <a:r>
              <a:rPr lang="en-US" sz="2400" dirty="0">
                <a:solidFill>
                  <a:srgbClr val="333333"/>
                </a:solidFill>
              </a:rPr>
              <a:t>Stu</a:t>
            </a:r>
            <a:r>
              <a:rPr lang="hr-HR" sz="2400" dirty="0">
                <a:solidFill>
                  <a:srgbClr val="333333"/>
                </a:solidFill>
              </a:rPr>
              <a:t>dije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problemima u sferi mentalnog</a:t>
            </a:r>
            <a:r>
              <a:rPr lang="en-US" sz="2400" dirty="0">
                <a:solidFill>
                  <a:srgbClr val="333333"/>
                </a:solidFill>
              </a:rPr>
              <a:t> (</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probleme u sledećim poljima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Teškoće u otkrivanju</a:t>
            </a:r>
            <a:r>
              <a:rPr lang="en-US" sz="2400" dirty="0">
                <a:solidFill>
                  <a:srgbClr val="004992"/>
                </a:solidFill>
              </a:rPr>
              <a:t> </a:t>
            </a:r>
            <a:r>
              <a:rPr lang="hr-HR" sz="2400" dirty="0">
                <a:solidFill>
                  <a:srgbClr val="004992"/>
                </a:solidFill>
              </a:rPr>
              <a:t>i</a:t>
            </a:r>
            <a:r>
              <a:rPr lang="en-US" sz="2400" dirty="0">
                <a:solidFill>
                  <a:srgbClr val="004992"/>
                </a:solidFill>
              </a:rPr>
              <a:t> </a:t>
            </a:r>
            <a:r>
              <a:rPr lang="hr-HR" sz="2400" dirty="0">
                <a:solidFill>
                  <a:srgbClr val="004992"/>
                </a:solidFill>
              </a:rPr>
              <a:t>procjeni</a:t>
            </a:r>
            <a:r>
              <a:rPr lang="en-US" sz="2400" dirty="0">
                <a:solidFill>
                  <a:srgbClr val="004992"/>
                </a:solidFill>
              </a:rPr>
              <a:t> </a:t>
            </a:r>
            <a:r>
              <a:rPr lang="hr-HR" sz="2400" dirty="0">
                <a:solidFill>
                  <a:srgbClr val="004992"/>
                </a:solidFill>
              </a:rPr>
              <a:t>izraza lica drugih</a:t>
            </a:r>
            <a:r>
              <a:rPr lang="de-DE" sz="2400" dirty="0">
                <a:solidFill>
                  <a:srgbClr val="004992"/>
                </a:solidFill>
              </a:rPr>
              <a:t> (</a:t>
            </a:r>
            <a:r>
              <a:rPr lang="hr-HR" sz="2400" dirty="0">
                <a:solidFill>
                  <a:srgbClr val="004992"/>
                </a:solidFill>
              </a:rPr>
              <a:t>npr</a:t>
            </a:r>
            <a:r>
              <a:rPr lang="de-DE" sz="2400" dirty="0">
                <a:solidFill>
                  <a:srgbClr val="004992"/>
                </a:solidFill>
              </a:rPr>
              <a:t>. </a:t>
            </a:r>
            <a:r>
              <a:rPr lang="hr-HR" sz="2400" dirty="0">
                <a:solidFill>
                  <a:srgbClr val="004992"/>
                </a:solidFill>
              </a:rPr>
              <a:t>sreća</a:t>
            </a:r>
            <a:r>
              <a:rPr lang="de-DE" sz="2400" dirty="0">
                <a:solidFill>
                  <a:srgbClr val="004992"/>
                </a:solidFill>
              </a:rPr>
              <a:t>, </a:t>
            </a:r>
            <a:r>
              <a:rPr lang="hr-HR" sz="2400" dirty="0">
                <a:solidFill>
                  <a:srgbClr val="004992"/>
                </a:solidFill>
              </a:rPr>
              <a:t>tuga</a:t>
            </a:r>
            <a:r>
              <a:rPr lang="de-DE" sz="2400" dirty="0">
                <a:solidFill>
                  <a:srgbClr val="004992"/>
                </a:solidFill>
              </a:rPr>
              <a:t>)</a:t>
            </a:r>
            <a:r>
              <a:rPr lang="en-US"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lvl="0" defTabSz="914400" fontAlgn="base">
              <a:defRPr/>
            </a:pPr>
            <a:r>
              <a:rPr lang="en-US" sz="2400" dirty="0">
                <a:solidFill>
                  <a:srgbClr val="333333"/>
                </a:solidFill>
              </a:rPr>
              <a:t>Stu</a:t>
            </a:r>
            <a:r>
              <a:rPr lang="hr-HR" sz="2400" dirty="0">
                <a:solidFill>
                  <a:srgbClr val="333333"/>
                </a:solidFill>
              </a:rPr>
              <a:t>dije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problemima u sferi mentalnog</a:t>
            </a:r>
            <a:r>
              <a:rPr lang="en-US" sz="2400" dirty="0">
                <a:solidFill>
                  <a:srgbClr val="333333"/>
                </a:solidFill>
              </a:rPr>
              <a:t> (</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probleme u sledećim poljima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Teškoće u otkrivanju</a:t>
            </a:r>
            <a:r>
              <a:rPr lang="en-US" sz="2400" dirty="0">
                <a:solidFill>
                  <a:srgbClr val="004992"/>
                </a:solidFill>
              </a:rPr>
              <a:t> </a:t>
            </a:r>
            <a:r>
              <a:rPr lang="hr-HR" sz="2400" dirty="0">
                <a:solidFill>
                  <a:srgbClr val="004992"/>
                </a:solidFill>
              </a:rPr>
              <a:t>i</a:t>
            </a:r>
            <a:r>
              <a:rPr lang="en-US" sz="2400" dirty="0">
                <a:solidFill>
                  <a:srgbClr val="004992"/>
                </a:solidFill>
              </a:rPr>
              <a:t> </a:t>
            </a:r>
            <a:r>
              <a:rPr lang="hr-HR" sz="2400" dirty="0">
                <a:solidFill>
                  <a:srgbClr val="004992"/>
                </a:solidFill>
              </a:rPr>
              <a:t>procjeni</a:t>
            </a:r>
            <a:r>
              <a:rPr lang="en-US" sz="2400" dirty="0">
                <a:solidFill>
                  <a:srgbClr val="004992"/>
                </a:solidFill>
              </a:rPr>
              <a:t> </a:t>
            </a:r>
            <a:r>
              <a:rPr lang="hr-HR" sz="2400" dirty="0">
                <a:solidFill>
                  <a:srgbClr val="004992"/>
                </a:solidFill>
              </a:rPr>
              <a:t>izraza lica drugih</a:t>
            </a:r>
            <a:r>
              <a:rPr lang="de-DE" sz="2400" dirty="0">
                <a:solidFill>
                  <a:srgbClr val="004992"/>
                </a:solidFill>
              </a:rPr>
              <a:t> (</a:t>
            </a:r>
            <a:r>
              <a:rPr lang="hr-HR" sz="2400" dirty="0">
                <a:solidFill>
                  <a:srgbClr val="004992"/>
                </a:solidFill>
              </a:rPr>
              <a:t>npr</a:t>
            </a:r>
            <a:r>
              <a:rPr lang="de-DE" sz="2400" dirty="0">
                <a:solidFill>
                  <a:srgbClr val="004992"/>
                </a:solidFill>
              </a:rPr>
              <a:t>. </a:t>
            </a:r>
            <a:r>
              <a:rPr lang="hr-HR" sz="2400" dirty="0">
                <a:solidFill>
                  <a:srgbClr val="004992"/>
                </a:solidFill>
              </a:rPr>
              <a:t>sreća</a:t>
            </a:r>
            <a:r>
              <a:rPr lang="de-DE" sz="2400" dirty="0">
                <a:solidFill>
                  <a:srgbClr val="004992"/>
                </a:solidFill>
              </a:rPr>
              <a:t>, </a:t>
            </a:r>
            <a:r>
              <a:rPr lang="hr-HR" sz="2400" dirty="0">
                <a:solidFill>
                  <a:srgbClr val="004992"/>
                </a:solidFill>
              </a:rPr>
              <a:t>tuga</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hr-HR" sz="2400" dirty="0">
                <a:solidFill>
                  <a:srgbClr val="004992"/>
                </a:solidFill>
              </a:rPr>
              <a:t>Teškoće</a:t>
            </a:r>
            <a:r>
              <a:rPr lang="en-US" sz="2400" dirty="0">
                <a:solidFill>
                  <a:srgbClr val="004992"/>
                </a:solidFill>
              </a:rPr>
              <a:t> </a:t>
            </a:r>
            <a:r>
              <a:rPr lang="hr-HR" sz="2400" dirty="0">
                <a:solidFill>
                  <a:srgbClr val="004992"/>
                </a:solidFill>
              </a:rPr>
              <a:t>u predviđanju motiva</a:t>
            </a:r>
            <a:r>
              <a:rPr lang="en-US" sz="2400" dirty="0">
                <a:solidFill>
                  <a:srgbClr val="004992"/>
                </a:solidFill>
              </a:rPr>
              <a:t>/</a:t>
            </a:r>
            <a:r>
              <a:rPr lang="hr-HR" sz="2400" dirty="0">
                <a:solidFill>
                  <a:srgbClr val="004992"/>
                </a:solidFill>
              </a:rPr>
              <a:t>budućih aktivnosti drugih ljudi</a:t>
            </a:r>
            <a:r>
              <a:rPr lang="en-US" sz="2400" dirty="0">
                <a:solidFill>
                  <a:srgbClr val="004992"/>
                </a:solidFill>
              </a:rPr>
              <a:t> </a:t>
            </a:r>
            <a:r>
              <a:rPr lang="hr-HR" sz="2400" dirty="0">
                <a:solidFill>
                  <a:srgbClr val="004992"/>
                </a:solidFill>
              </a:rPr>
              <a:t>iz trenutnog ponašanja</a:t>
            </a:r>
            <a:r>
              <a:rPr lang="en-US"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18</a:t>
            </a:fld>
            <a:endParaRPr lang="de-DE" altLang="de-DE"/>
          </a:p>
        </p:txBody>
      </p:sp>
    </p:spTree>
    <p:extLst>
      <p:ext uri="{BB962C8B-B14F-4D97-AF65-F5344CB8AC3E}">
        <p14:creationId xmlns:p14="http://schemas.microsoft.com/office/powerpoint/2010/main" val="3412113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nedostatak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empatije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vodi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pogrešnim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tumačenjima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tokom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psihoze</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primjeri</a:t>
            </a:r>
            <a:endParaRPr lang="en-US" sz="3600" dirty="0">
              <a:solidFill>
                <a:srgbClr val="004992"/>
              </a:solidFill>
              <a:latin typeface="+mn-lt"/>
              <a:ea typeface="+mn-ea"/>
              <a:cs typeface="+mn-cs"/>
            </a:endParaRPr>
          </a:p>
        </p:txBody>
      </p:sp>
      <p:sp>
        <p:nvSpPr>
          <p:cNvPr id="21530" name="Rechteck 1"/>
          <p:cNvSpPr>
            <a:spLocks noChangeArrowheads="1"/>
          </p:cNvSpPr>
          <p:nvPr/>
        </p:nvSpPr>
        <p:spPr bwMode="auto">
          <a:xfrm>
            <a:off x="408955" y="6087576"/>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2000" dirty="0">
                <a:solidFill>
                  <a:srgbClr val="004992"/>
                </a:solidFill>
                <a:latin typeface="+mn-lt"/>
              </a:rPr>
              <a:t>Da li bi neko podijelio kratko licno iskustvo?</a:t>
            </a:r>
          </a:p>
        </p:txBody>
      </p:sp>
      <p:graphicFrame>
        <p:nvGraphicFramePr>
          <p:cNvPr id="7" name="Table 6"/>
          <p:cNvGraphicFramePr>
            <a:graphicFrameLocks noGrp="1"/>
          </p:cNvGraphicFramePr>
          <p:nvPr>
            <p:extLst>
              <p:ext uri="{D42A27DB-BD31-4B8C-83A1-F6EECF244321}">
                <p14:modId xmlns:p14="http://schemas.microsoft.com/office/powerpoint/2010/main" val="2225804805"/>
              </p:ext>
            </p:extLst>
          </p:nvPr>
        </p:nvGraphicFramePr>
        <p:xfrm>
          <a:off x="408954" y="2203704"/>
          <a:ext cx="11376000" cy="3657600"/>
        </p:xfrm>
        <a:graphic>
          <a:graphicData uri="http://schemas.openxmlformats.org/drawingml/2006/table">
            <a:tbl>
              <a:tblPr firstRow="1" bandRow="1">
                <a:tableStyleId>{21E4AEA4-8DFA-4A89-87EB-49C32662AFE0}</a:tableStyleId>
              </a:tblPr>
              <a:tblGrid>
                <a:gridCol w="3168353">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607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Objašnjenje tokom psihoze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Druga objašnjenja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Pošto je pričao sa tobom, doktor se smije sa sestrom.</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“Smiju se meni.”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Puka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slučajnost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doktor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sestra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pričali</a:t>
                      </a:r>
                      <a:r>
                        <a:rPr kumimoji="0" lang="en-US" sz="2000" b="0" i="0" u="none" strike="noStrike" cap="none" normalizeH="0" baseline="0" dirty="0">
                          <a:ln>
                            <a:noFill/>
                          </a:ln>
                          <a:solidFill>
                            <a:srgbClr val="333333"/>
                          </a:solidFill>
                          <a:effectLst/>
                          <a:latin typeface="Calibri Light"/>
                          <a:ea typeface="ＭＳ Ｐゴシック" pitchFamily="34" charset="-128"/>
                        </a:rPr>
                        <a:t> o </a:t>
                      </a:r>
                      <a:r>
                        <a:rPr kumimoji="0" lang="en-US" sz="2000" b="0" i="0" u="none" strike="noStrike" cap="none" normalizeH="0" baseline="0" dirty="0" err="1">
                          <a:ln>
                            <a:noFill/>
                          </a:ln>
                          <a:solidFill>
                            <a:srgbClr val="333333"/>
                          </a:solidFill>
                          <a:effectLst/>
                          <a:latin typeface="Calibri Light"/>
                          <a:ea typeface="ＭＳ Ｐゴシック" pitchFamily="34" charset="-128"/>
                        </a:rPr>
                        <a:t>nečemu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drugom</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ea typeface="ＭＳ Ｐゴシック" pitchFamily="34" charset="-128"/>
                        </a:rPr>
                        <a:t>Pješak te gleda dva puta i okreće za tobom kasnije.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ea typeface="ＭＳ Ｐゴシック" pitchFamily="34" charset="-128"/>
                        </a:rPr>
                        <a:t>Ubijeđen/a si da te čovjek proganja.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Pješak je iziritiran, jer si izgledao/la užasnut/a zbog njegovog izgleda. Okreće se opet da vidi šta nije u redu.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Druga osoba ti namiguje.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Ovaj morseov kod je upozorenje.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Osoba</a:t>
                      </a:r>
                      <a:r>
                        <a:rPr kumimoji="0" lang="en-US" sz="2000" b="0" i="0" u="none" strike="noStrike" cap="none" normalizeH="0" baseline="0" dirty="0">
                          <a:ln>
                            <a:noFill/>
                          </a:ln>
                          <a:solidFill>
                            <a:srgbClr val="333333"/>
                          </a:solidFill>
                          <a:effectLst/>
                          <a:latin typeface="Calibri Light"/>
                          <a:ea typeface="ＭＳ Ｐゴシック" pitchFamily="34" charset="-128"/>
                        </a:rPr>
                        <a:t> je </a:t>
                      </a:r>
                      <a:r>
                        <a:rPr kumimoji="0" lang="en-US" sz="2000" b="0" i="0" u="none" strike="noStrike" cap="none" normalizeH="0" baseline="0" dirty="0" err="1">
                          <a:ln>
                            <a:noFill/>
                          </a:ln>
                          <a:solidFill>
                            <a:srgbClr val="333333"/>
                          </a:solidFill>
                          <a:effectLst/>
                          <a:latin typeface="Calibri Light"/>
                          <a:ea typeface="ＭＳ Ｐゴシック" pitchFamily="34" charset="-128"/>
                        </a:rPr>
                        <a:t>zaslijepljena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suncem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slučajnost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zainteresovanost</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dirty="0">
                <a:solidFill>
                  <a:srgbClr val="333333"/>
                </a:solidFill>
              </a:rPr>
              <a:t>Sledeće što ćete vidjeti su komični stripovi</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Molimo vas diskutujte šta likovi u priči mogu misliti jedni o drugima</a:t>
            </a:r>
            <a:r>
              <a:rPr 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dirty="0">
                <a:solidFill>
                  <a:srgbClr val="333333"/>
                </a:solidFill>
              </a:rPr>
              <a:t>Sledeće što ćete vidjeti su komični stripovi</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Molimo vas diskutujte šta likovi u priči mogu misliti jedni o drugima</a:t>
            </a:r>
            <a:r>
              <a:rPr lang="de-DE" sz="2400" dirty="0">
                <a:solidFill>
                  <a:srgbClr val="333333"/>
                </a:solidFill>
              </a:rPr>
              <a:t>.</a:t>
            </a:r>
          </a:p>
          <a:p>
            <a:pPr lvl="0" defTabSz="914400" fontAlgn="base">
              <a:defRPr/>
            </a:pPr>
            <a:endParaRPr lang="en-US" sz="2400" b="1" dirty="0">
              <a:solidFill>
                <a:srgbClr val="004992"/>
              </a:solidFill>
            </a:endParaRPr>
          </a:p>
          <a:p>
            <a:pPr lvl="0" defTabSz="914400" fontAlgn="base">
              <a:defRPr/>
            </a:pPr>
            <a:r>
              <a:rPr lang="hr-HR" sz="2400" b="1" dirty="0">
                <a:solidFill>
                  <a:srgbClr val="004992"/>
                </a:solidFill>
              </a:rPr>
              <a:t>Važno</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Morate napraviti razliku između informacija dostupnih vama i onih informacija koje likovi imaju jedni o drugima</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Koja</a:t>
            </a:r>
            <a:r>
              <a:rPr lang="de-DE" sz="2400" dirty="0">
                <a:solidFill>
                  <a:srgbClr val="333333"/>
                </a:solidFill>
              </a:rPr>
              <a:t> </a:t>
            </a:r>
            <a:r>
              <a:rPr lang="hr-HR" sz="2400" dirty="0">
                <a:solidFill>
                  <a:srgbClr val="333333"/>
                </a:solidFill>
              </a:rPr>
              <a:t>dodatna</a:t>
            </a:r>
            <a:r>
              <a:rPr lang="de-DE" sz="2400" dirty="0">
                <a:solidFill>
                  <a:srgbClr val="333333"/>
                </a:solidFill>
              </a:rPr>
              <a:t> inform</a:t>
            </a:r>
            <a:r>
              <a:rPr lang="hr-HR" sz="2400" dirty="0">
                <a:solidFill>
                  <a:srgbClr val="333333"/>
                </a:solidFill>
              </a:rPr>
              <a:t>acija</a:t>
            </a:r>
            <a:r>
              <a:rPr lang="de-DE" sz="2400" dirty="0">
                <a:solidFill>
                  <a:srgbClr val="333333"/>
                </a:solidFill>
              </a:rPr>
              <a:t> </a:t>
            </a:r>
            <a:r>
              <a:rPr lang="hr-HR" sz="2400" dirty="0">
                <a:solidFill>
                  <a:srgbClr val="333333"/>
                </a:solidFill>
              </a:rPr>
              <a:t>je neophodna</a:t>
            </a:r>
            <a:r>
              <a:rPr lang="de-DE" sz="2400" dirty="0">
                <a:solidFill>
                  <a:srgbClr val="333333"/>
                </a:solidFill>
              </a:rPr>
              <a:t> </a:t>
            </a:r>
            <a:r>
              <a:rPr lang="hr-HR" sz="2400" dirty="0">
                <a:solidFill>
                  <a:srgbClr val="333333"/>
                </a:solidFill>
              </a:rPr>
              <a:t>za dobijanje</a:t>
            </a:r>
            <a:r>
              <a:rPr lang="de-DE" sz="2400" dirty="0">
                <a:solidFill>
                  <a:srgbClr val="333333"/>
                </a:solidFill>
              </a:rPr>
              <a:t> defi</a:t>
            </a:r>
            <a:r>
              <a:rPr lang="hr-HR" sz="2400" dirty="0">
                <a:solidFill>
                  <a:srgbClr val="333333"/>
                </a:solidFill>
              </a:rPr>
              <a:t>nitivnog odgovora</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21</a:t>
            </a:fld>
            <a:endParaRPr lang="de-DE" altLang="de-DE"/>
          </a:p>
        </p:txBody>
      </p:sp>
    </p:spTree>
    <p:extLst>
      <p:ext uri="{BB962C8B-B14F-4D97-AF65-F5344CB8AC3E}">
        <p14:creationId xmlns:p14="http://schemas.microsoft.com/office/powerpoint/2010/main" val="3881804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j-lt"/>
              </a:rPr>
              <a:t>Šta ljudi mogu misliti...jesu li u pravu?</a:t>
            </a:r>
            <a:endParaRPr lang="de-DE" altLang="de-DE" sz="2400" dirty="0">
              <a:solidFill>
                <a:srgbClr val="004992"/>
              </a:solidFill>
              <a:latin typeface="+mj-lt"/>
            </a:endParaRPr>
          </a:p>
        </p:txBody>
      </p:sp>
      <p:sp>
        <p:nvSpPr>
          <p:cNvPr id="16"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a:latin typeface="Calibri Light"/>
              </a:rPr>
              <a:t>Primjer: Čovjek sa viškom kilograma je pao sa stolice</a:t>
            </a:r>
            <a:endParaRPr lang="de-DE" altLang="de-DE" sz="2400" dirty="0">
              <a:latin typeface="Calibri Light"/>
            </a:endParaRPr>
          </a:p>
        </p:txBody>
      </p:sp>
      <p:sp>
        <p:nvSpPr>
          <p:cNvPr id="17"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a:solidFill>
                  <a:srgbClr val="333333"/>
                </a:solidFill>
                <a:latin typeface="Calibri Light"/>
              </a:rPr>
              <a:t>Tako je debeo!</a:t>
            </a:r>
            <a:endParaRPr lang="de-DE" altLang="de-DE" sz="11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Čovjek sa viškom kilograma je pao sa stolice</a:t>
            </a:r>
            <a:br>
              <a:rPr lang="en-US" sz="3600">
                <a:solidFill>
                  <a:srgbClr val="004992"/>
                </a:solidFill>
                <a:latin typeface="+mn-lt"/>
                <a:ea typeface="+mn-ea"/>
                <a:cs typeface="+mn-cs"/>
              </a:rPr>
            </a:br>
            <a:r>
              <a:rPr lang="en-US">
                <a:solidFill>
                  <a:srgbClr val="004992"/>
                </a:solidFill>
                <a:latin typeface="+mn-lt"/>
                <a:ea typeface="+mn-ea"/>
                <a:cs typeface="+mn-cs"/>
              </a:rPr>
              <a:t>Šta bi većina ljudi mogla misliti?...</a:t>
            </a:r>
          </a:p>
        </p:txBody>
      </p:sp>
      <p:pic>
        <p:nvPicPr>
          <p:cNvPr id="10"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en-US" altLang="de-DE" sz="2000" dirty="0" err="1">
                <a:solidFill>
                  <a:srgbClr val="004992"/>
                </a:solidFill>
                <a:latin typeface="Calibri Light"/>
              </a:rPr>
              <a:t>Vjerovatno</a:t>
            </a:r>
            <a:r>
              <a:rPr lang="en-US" altLang="de-DE" sz="2000" dirty="0">
                <a:solidFill>
                  <a:srgbClr val="004992"/>
                </a:solidFill>
                <a:latin typeface="Calibri Light"/>
              </a:rPr>
              <a:t>: </a:t>
            </a:r>
            <a:r>
              <a:rPr lang="en-US" altLang="de-DE" sz="2000" dirty="0" err="1">
                <a:solidFill>
                  <a:srgbClr val="333333"/>
                </a:solidFill>
                <a:latin typeface="Calibri Light"/>
              </a:rPr>
              <a:t>čovjek</a:t>
            </a:r>
            <a:r>
              <a:rPr lang="en-US" altLang="de-DE" sz="2000" dirty="0">
                <a:solidFill>
                  <a:srgbClr val="333333"/>
                </a:solidFill>
                <a:latin typeface="Calibri Light"/>
              </a:rPr>
              <a:t> je </a:t>
            </a:r>
            <a:r>
              <a:rPr lang="en-US" altLang="de-DE" sz="2000" dirty="0" err="1">
                <a:solidFill>
                  <a:srgbClr val="333333"/>
                </a:solidFill>
                <a:latin typeface="Calibri Light"/>
              </a:rPr>
              <a:t>pretežak</a:t>
            </a:r>
            <a:r>
              <a:rPr lang="en-US" altLang="de-DE" sz="2000" dirty="0">
                <a:solidFill>
                  <a:srgbClr val="333333"/>
                </a:solidFill>
                <a:latin typeface="Calibri Light"/>
              </a:rPr>
              <a:t> </a:t>
            </a:r>
            <a:r>
              <a:rPr lang="en-US" altLang="de-DE" sz="2000" dirty="0" err="1">
                <a:solidFill>
                  <a:srgbClr val="333333"/>
                </a:solidFill>
                <a:latin typeface="Calibri Light"/>
              </a:rPr>
              <a:t>za</a:t>
            </a:r>
            <a:r>
              <a:rPr lang="en-US" altLang="de-DE" sz="2000" dirty="0">
                <a:solidFill>
                  <a:srgbClr val="333333"/>
                </a:solidFill>
                <a:latin typeface="Calibri Light"/>
              </a:rPr>
              <a:t> </a:t>
            </a:r>
            <a:r>
              <a:rPr lang="en-US" altLang="de-DE" sz="2000" dirty="0" err="1">
                <a:solidFill>
                  <a:srgbClr val="333333"/>
                </a:solidFill>
                <a:latin typeface="Calibri Light"/>
              </a:rPr>
              <a:t>stolicu</a:t>
            </a:r>
            <a:r>
              <a:rPr lang="en-US" altLang="de-DE" sz="2000" dirty="0">
                <a:solidFill>
                  <a:srgbClr val="333333"/>
                </a:solidFill>
                <a:latin typeface="Calibri Light"/>
              </a:rPr>
              <a:t>.</a:t>
            </a:r>
          </a:p>
          <a:p>
            <a:pPr eaLnBrk="1" hangingPunct="1">
              <a:spcBef>
                <a:spcPts val="1200"/>
              </a:spcBef>
              <a:buFontTx/>
              <a:buNone/>
            </a:pPr>
            <a:r>
              <a:rPr lang="en-US" altLang="de-DE" sz="2000" dirty="0" err="1">
                <a:solidFill>
                  <a:srgbClr val="004992"/>
                </a:solidFill>
                <a:latin typeface="Calibri Light"/>
              </a:rPr>
              <a:t>Manje</a:t>
            </a:r>
            <a:r>
              <a:rPr lang="en-US" altLang="de-DE" sz="2000" dirty="0">
                <a:solidFill>
                  <a:srgbClr val="004992"/>
                </a:solidFill>
                <a:latin typeface="Calibri Light"/>
              </a:rPr>
              <a:t> </a:t>
            </a:r>
            <a:r>
              <a:rPr lang="en-US" altLang="de-DE" sz="2000" dirty="0" err="1">
                <a:solidFill>
                  <a:srgbClr val="004992"/>
                </a:solidFill>
                <a:latin typeface="Calibri Light"/>
              </a:rPr>
              <a:t>vjerovatno</a:t>
            </a:r>
            <a:r>
              <a:rPr lang="en-US" altLang="de-DE" sz="2000" dirty="0">
                <a:solidFill>
                  <a:srgbClr val="004992"/>
                </a:solidFill>
                <a:latin typeface="Calibri Light"/>
              </a:rPr>
              <a:t>: </a:t>
            </a:r>
            <a:r>
              <a:rPr lang="en-US" altLang="de-DE" sz="2000" dirty="0" err="1">
                <a:solidFill>
                  <a:srgbClr val="333333"/>
                </a:solidFill>
                <a:latin typeface="Calibri Light"/>
              </a:rPr>
              <a:t>Čovjek</a:t>
            </a:r>
            <a:r>
              <a:rPr lang="en-US" altLang="de-DE" sz="2000" dirty="0">
                <a:solidFill>
                  <a:srgbClr val="333333"/>
                </a:solidFill>
                <a:latin typeface="Calibri Light"/>
              </a:rPr>
              <a:t> se </a:t>
            </a:r>
            <a:r>
              <a:rPr lang="en-US" altLang="de-DE" sz="2000" dirty="0" err="1">
                <a:solidFill>
                  <a:srgbClr val="333333"/>
                </a:solidFill>
                <a:latin typeface="Calibri Light"/>
              </a:rPr>
              <a:t>nagnuo</a:t>
            </a:r>
            <a:r>
              <a:rPr lang="en-US" altLang="de-DE" sz="2000" dirty="0">
                <a:solidFill>
                  <a:srgbClr val="333333"/>
                </a:solidFill>
                <a:latin typeface="Calibri Light"/>
              </a:rPr>
              <a:t> </a:t>
            </a:r>
            <a:r>
              <a:rPr lang="en-US" altLang="de-DE" sz="2000" dirty="0" err="1">
                <a:solidFill>
                  <a:srgbClr val="333333"/>
                </a:solidFill>
                <a:latin typeface="Calibri Light"/>
              </a:rPr>
              <a:t>sa</a:t>
            </a:r>
            <a:r>
              <a:rPr lang="en-US" altLang="de-DE" sz="2000" dirty="0">
                <a:solidFill>
                  <a:srgbClr val="333333"/>
                </a:solidFill>
                <a:latin typeface="Calibri Light"/>
              </a:rPr>
              <a:t> </a:t>
            </a:r>
            <a:r>
              <a:rPr lang="en-US" altLang="de-DE" sz="2000" dirty="0" err="1">
                <a:solidFill>
                  <a:srgbClr val="333333"/>
                </a:solidFill>
                <a:latin typeface="Calibri Light"/>
              </a:rPr>
              <a:t>stolice</a:t>
            </a:r>
            <a:r>
              <a:rPr lang="en-US" altLang="de-DE" sz="2000" dirty="0">
                <a:solidFill>
                  <a:srgbClr val="333333"/>
                </a:solidFill>
                <a:latin typeface="Calibri Light"/>
              </a:rPr>
              <a:t>; </a:t>
            </a:r>
            <a:r>
              <a:rPr lang="en-US" altLang="de-DE" sz="2000" dirty="0" err="1">
                <a:solidFill>
                  <a:srgbClr val="333333"/>
                </a:solidFill>
                <a:latin typeface="Calibri Light"/>
              </a:rPr>
              <a:t>stolica</a:t>
            </a:r>
            <a:r>
              <a:rPr lang="en-US" altLang="de-DE" sz="2000" dirty="0">
                <a:solidFill>
                  <a:srgbClr val="333333"/>
                </a:solidFill>
                <a:latin typeface="Calibri Light"/>
              </a:rPr>
              <a:t> je </a:t>
            </a:r>
            <a:r>
              <a:rPr lang="en-US" altLang="de-DE" sz="2000" dirty="0" err="1">
                <a:solidFill>
                  <a:srgbClr val="333333"/>
                </a:solidFill>
                <a:latin typeface="Calibri Light"/>
              </a:rPr>
              <a:t>previše</a:t>
            </a:r>
            <a:r>
              <a:rPr lang="en-US" altLang="de-DE" sz="2000" dirty="0">
                <a:solidFill>
                  <a:srgbClr val="333333"/>
                </a:solidFill>
                <a:latin typeface="Calibri Light"/>
              </a:rPr>
              <a:t> </a:t>
            </a:r>
            <a:r>
              <a:rPr lang="en-US" altLang="de-DE" sz="2000" dirty="0" err="1">
                <a:solidFill>
                  <a:srgbClr val="333333"/>
                </a:solidFill>
                <a:latin typeface="Calibri Light"/>
              </a:rPr>
              <a:t>fragilna</a:t>
            </a:r>
            <a:r>
              <a:rPr lang="en-US" altLang="de-DE" sz="2000" dirty="0">
                <a:solidFill>
                  <a:srgbClr val="333333"/>
                </a:solidFill>
                <a:latin typeface="Calibri Light"/>
              </a:rPr>
              <a:t>.</a:t>
            </a:r>
          </a:p>
          <a:p>
            <a:pPr eaLnBrk="1" hangingPunct="1">
              <a:spcBef>
                <a:spcPts val="1200"/>
              </a:spcBef>
              <a:buFontTx/>
              <a:buNone/>
            </a:pPr>
            <a:r>
              <a:rPr lang="en-US" altLang="de-DE" sz="2000" b="1" dirty="0" err="1">
                <a:solidFill>
                  <a:srgbClr val="004992"/>
                </a:solidFill>
                <a:latin typeface="Calibri Light"/>
              </a:rPr>
              <a:t>Veoma</a:t>
            </a:r>
            <a:r>
              <a:rPr lang="en-US" altLang="de-DE" sz="2000" b="1" dirty="0">
                <a:solidFill>
                  <a:srgbClr val="004992"/>
                </a:solidFill>
                <a:latin typeface="Calibri Light"/>
              </a:rPr>
              <a:t> </a:t>
            </a:r>
            <a:r>
              <a:rPr lang="en-US" altLang="de-DE" sz="2000" b="1" dirty="0" err="1">
                <a:solidFill>
                  <a:srgbClr val="004992"/>
                </a:solidFill>
                <a:latin typeface="Calibri Light"/>
              </a:rPr>
              <a:t>nevjerovatan</a:t>
            </a:r>
            <a:r>
              <a:rPr lang="en-US" altLang="de-DE" sz="2000" b="1" dirty="0">
                <a:solidFill>
                  <a:srgbClr val="004992"/>
                </a:solidFill>
                <a:latin typeface="Calibri Light"/>
              </a:rPr>
              <a:t> </a:t>
            </a:r>
            <a:r>
              <a:rPr lang="en-US" altLang="de-DE" sz="2000" b="1" dirty="0" err="1">
                <a:solidFill>
                  <a:srgbClr val="004992"/>
                </a:solidFill>
                <a:latin typeface="Calibri Light"/>
              </a:rPr>
              <a:t>zaključak</a:t>
            </a:r>
            <a:r>
              <a:rPr lang="en-US" altLang="de-DE" sz="2000" b="1" dirty="0">
                <a:solidFill>
                  <a:srgbClr val="004992"/>
                </a:solidFill>
                <a:latin typeface="Calibri Light"/>
              </a:rPr>
              <a:t> </a:t>
            </a:r>
            <a:r>
              <a:rPr lang="en-US" altLang="de-DE" sz="2000" dirty="0" err="1">
                <a:solidFill>
                  <a:srgbClr val="004992"/>
                </a:solidFill>
                <a:latin typeface="Calibri Light"/>
              </a:rPr>
              <a:t>koju</a:t>
            </a:r>
            <a:r>
              <a:rPr lang="en-US" altLang="de-DE" sz="2000" dirty="0">
                <a:solidFill>
                  <a:srgbClr val="004992"/>
                </a:solidFill>
                <a:latin typeface="Calibri Light"/>
              </a:rPr>
              <a:t> </a:t>
            </a:r>
            <a:r>
              <a:rPr lang="en-US" altLang="de-DE" sz="2000" dirty="0" err="1">
                <a:solidFill>
                  <a:srgbClr val="004992"/>
                </a:solidFill>
                <a:latin typeface="Calibri Light"/>
              </a:rPr>
              <a:t>su</a:t>
            </a:r>
            <a:r>
              <a:rPr lang="en-US" altLang="de-DE" sz="2000" dirty="0">
                <a:solidFill>
                  <a:srgbClr val="004992"/>
                </a:solidFill>
                <a:latin typeface="Calibri Light"/>
              </a:rPr>
              <a:t> </a:t>
            </a:r>
            <a:r>
              <a:rPr lang="en-US" altLang="de-DE" sz="2000" dirty="0" err="1">
                <a:solidFill>
                  <a:srgbClr val="004992"/>
                </a:solidFill>
                <a:latin typeface="Calibri Light"/>
              </a:rPr>
              <a:t>ljudi</a:t>
            </a:r>
            <a:r>
              <a:rPr lang="en-US" altLang="de-DE" sz="2000" dirty="0">
                <a:solidFill>
                  <a:srgbClr val="004992"/>
                </a:solidFill>
                <a:latin typeface="Calibri Light"/>
              </a:rPr>
              <a:t> </a:t>
            </a:r>
            <a:r>
              <a:rPr lang="en-US" altLang="de-DE" sz="2000" dirty="0" err="1">
                <a:solidFill>
                  <a:srgbClr val="004992"/>
                </a:solidFill>
                <a:latin typeface="Calibri Light"/>
              </a:rPr>
              <a:t>mogli</a:t>
            </a:r>
            <a:r>
              <a:rPr lang="en-US" altLang="de-DE" sz="2000" dirty="0">
                <a:solidFill>
                  <a:srgbClr val="004992"/>
                </a:solidFill>
                <a:latin typeface="Calibri Light"/>
              </a:rPr>
              <a:t> </a:t>
            </a:r>
            <a:r>
              <a:rPr lang="en-US" altLang="de-DE" sz="2000" dirty="0" err="1">
                <a:solidFill>
                  <a:srgbClr val="004992"/>
                </a:solidFill>
                <a:latin typeface="Calibri Light"/>
              </a:rPr>
              <a:t>imati</a:t>
            </a:r>
            <a:r>
              <a:rPr lang="en-US" altLang="de-DE" sz="2000" dirty="0">
                <a:solidFill>
                  <a:srgbClr val="004992"/>
                </a:solidFill>
                <a:latin typeface="Calibri Light"/>
              </a:rPr>
              <a:t> </a:t>
            </a:r>
            <a:r>
              <a:rPr lang="en-US" altLang="de-DE" sz="2000" dirty="0" err="1">
                <a:solidFill>
                  <a:srgbClr val="004992"/>
                </a:solidFill>
                <a:latin typeface="Calibri Light"/>
              </a:rPr>
              <a:t>ali</a:t>
            </a:r>
            <a:r>
              <a:rPr lang="en-US" altLang="de-DE" sz="2000" dirty="0">
                <a:solidFill>
                  <a:srgbClr val="004992"/>
                </a:solidFill>
                <a:latin typeface="Calibri Light"/>
              </a:rPr>
              <a:t> je </a:t>
            </a:r>
            <a:r>
              <a:rPr lang="en-US" altLang="de-DE" sz="2000" b="1" dirty="0" err="1">
                <a:solidFill>
                  <a:srgbClr val="004992"/>
                </a:solidFill>
                <a:latin typeface="Calibri Light"/>
              </a:rPr>
              <a:t>istina</a:t>
            </a:r>
            <a:r>
              <a:rPr lang="en-US" altLang="de-DE" sz="2000" dirty="0">
                <a:solidFill>
                  <a:srgbClr val="004992"/>
                </a:solidFill>
                <a:latin typeface="Calibri Light"/>
              </a:rPr>
              <a:t>: </a:t>
            </a:r>
            <a:r>
              <a:rPr lang="en-US" altLang="de-DE" sz="2000" dirty="0" err="1">
                <a:solidFill>
                  <a:srgbClr val="333333"/>
                </a:solidFill>
                <a:latin typeface="Calibri Light"/>
              </a:rPr>
              <a:t>Stolica</a:t>
            </a:r>
            <a:r>
              <a:rPr lang="en-US" altLang="de-DE" sz="2000" dirty="0">
                <a:solidFill>
                  <a:srgbClr val="333333"/>
                </a:solidFill>
                <a:latin typeface="Calibri Light"/>
              </a:rPr>
              <a:t> je </a:t>
            </a:r>
            <a:r>
              <a:rPr lang="en-US" altLang="de-DE" sz="2000" dirty="0" err="1">
                <a:solidFill>
                  <a:srgbClr val="333333"/>
                </a:solidFill>
                <a:latin typeface="Calibri Light"/>
              </a:rPr>
              <a:t>bila</a:t>
            </a:r>
            <a:r>
              <a:rPr lang="en-US" altLang="de-DE" sz="2000" dirty="0">
                <a:solidFill>
                  <a:srgbClr val="333333"/>
                </a:solidFill>
                <a:latin typeface="Calibri Light"/>
              </a:rPr>
              <a:t> </a:t>
            </a:r>
            <a:r>
              <a:rPr lang="en-US" altLang="de-DE" sz="2000" dirty="0" err="1">
                <a:solidFill>
                  <a:srgbClr val="333333"/>
                </a:solidFill>
                <a:latin typeface="Calibri Light"/>
              </a:rPr>
              <a:t>sasječena</a:t>
            </a:r>
            <a:r>
              <a:rPr lang="en-US" altLang="de-DE" sz="2000" dirty="0">
                <a:solidFill>
                  <a:srgbClr val="333333"/>
                </a:solidFill>
                <a:latin typeface="Calibri Light"/>
              </a:rPr>
              <a:t> </a:t>
            </a:r>
            <a:r>
              <a:rPr lang="en-US" altLang="de-DE" sz="2000" dirty="0" err="1">
                <a:solidFill>
                  <a:srgbClr val="333333"/>
                </a:solidFill>
                <a:latin typeface="Calibri Light"/>
              </a:rPr>
              <a:t>testerom</a:t>
            </a:r>
            <a:r>
              <a:rPr lang="en-US" altLang="de-DE" sz="2000" dirty="0">
                <a:solidFill>
                  <a:srgbClr val="333333"/>
                </a:solidFill>
                <a:latin typeface="Calibri Light"/>
              </a:rPr>
              <a:t> – </a:t>
            </a:r>
            <a:r>
              <a:rPr lang="en-US" altLang="de-DE" sz="2000" dirty="0" err="1">
                <a:solidFill>
                  <a:srgbClr val="333333"/>
                </a:solidFill>
                <a:latin typeface="Calibri Light"/>
              </a:rPr>
              <a:t>malo</a:t>
            </a:r>
            <a:r>
              <a:rPr lang="en-US" altLang="de-DE" sz="2000" dirty="0">
                <a:solidFill>
                  <a:srgbClr val="333333"/>
                </a:solidFill>
                <a:latin typeface="Calibri Light"/>
              </a:rPr>
              <a:t> </a:t>
            </a:r>
            <a:r>
              <a:rPr lang="en-US" altLang="de-DE" sz="2000" dirty="0" err="1">
                <a:solidFill>
                  <a:srgbClr val="333333"/>
                </a:solidFill>
                <a:latin typeface="Calibri Light"/>
              </a:rPr>
              <a:t>vjerovatna</a:t>
            </a:r>
            <a:r>
              <a:rPr lang="en-US" altLang="de-DE" sz="2000" dirty="0">
                <a:solidFill>
                  <a:srgbClr val="333333"/>
                </a:solidFill>
                <a:latin typeface="Calibri Light"/>
              </a:rPr>
              <a:t> </a:t>
            </a:r>
            <a:r>
              <a:rPr lang="en-US" altLang="de-DE" sz="2000" dirty="0" err="1">
                <a:solidFill>
                  <a:srgbClr val="333333"/>
                </a:solidFill>
                <a:latin typeface="Calibri Light"/>
              </a:rPr>
              <a:t>pretpostavka</a:t>
            </a:r>
            <a:r>
              <a:rPr lang="en-US" altLang="de-DE" sz="2000" dirty="0">
                <a:solidFill>
                  <a:srgbClr val="333333"/>
                </a:solidFill>
                <a:latin typeface="Calibri Light"/>
              </a:rPr>
              <a:t> </a:t>
            </a:r>
            <a:r>
              <a:rPr lang="en-US" altLang="de-DE" sz="2000" dirty="0" err="1">
                <a:solidFill>
                  <a:srgbClr val="333333"/>
                </a:solidFill>
                <a:latin typeface="Calibri Light"/>
              </a:rPr>
              <a:t>jer</a:t>
            </a:r>
            <a:r>
              <a:rPr lang="en-US" altLang="de-DE" sz="2000" dirty="0">
                <a:solidFill>
                  <a:srgbClr val="333333"/>
                </a:solidFill>
                <a:latin typeface="Calibri Light"/>
              </a:rPr>
              <a:t> </a:t>
            </a:r>
            <a:r>
              <a:rPr lang="en-US" altLang="de-DE" sz="2000" dirty="0" err="1">
                <a:solidFill>
                  <a:srgbClr val="333333"/>
                </a:solidFill>
                <a:latin typeface="Calibri Light"/>
              </a:rPr>
              <a:t>niko</a:t>
            </a:r>
            <a:r>
              <a:rPr lang="en-US" altLang="de-DE" sz="2000" dirty="0">
                <a:solidFill>
                  <a:srgbClr val="333333"/>
                </a:solidFill>
                <a:latin typeface="Calibri Light"/>
              </a:rPr>
              <a:t> </a:t>
            </a:r>
            <a:r>
              <a:rPr lang="en-US" altLang="de-DE" sz="2000" dirty="0" err="1">
                <a:solidFill>
                  <a:srgbClr val="333333"/>
                </a:solidFill>
                <a:latin typeface="Calibri Light"/>
              </a:rPr>
              <a:t>nije</a:t>
            </a:r>
            <a:r>
              <a:rPr lang="en-US" altLang="de-DE" sz="2000" dirty="0">
                <a:solidFill>
                  <a:srgbClr val="333333"/>
                </a:solidFill>
                <a:latin typeface="Calibri Light"/>
              </a:rPr>
              <a:t> </a:t>
            </a:r>
            <a:r>
              <a:rPr lang="en-US" altLang="de-DE" sz="2000" dirty="0" err="1">
                <a:solidFill>
                  <a:srgbClr val="333333"/>
                </a:solidFill>
                <a:latin typeface="Calibri Light"/>
              </a:rPr>
              <a:t>posmatrao</a:t>
            </a:r>
            <a:r>
              <a:rPr lang="en-US" altLang="de-DE" sz="2000" dirty="0">
                <a:solidFill>
                  <a:srgbClr val="333333"/>
                </a:solidFill>
                <a:latin typeface="Calibri Light"/>
              </a:rPr>
              <a:t> </a:t>
            </a:r>
            <a:r>
              <a:rPr lang="en-US" altLang="de-DE" sz="2000" dirty="0" err="1">
                <a:solidFill>
                  <a:srgbClr val="333333"/>
                </a:solidFill>
                <a:latin typeface="Calibri Light"/>
              </a:rPr>
              <a:t>dječaka</a:t>
            </a:r>
            <a:r>
              <a:rPr lang="en-US" altLang="de-DE" sz="2000" dirty="0">
                <a:solidFill>
                  <a:srgbClr val="333333"/>
                </a:solidFill>
                <a:latin typeface="Calibri Light"/>
              </a:rPr>
              <a:t> </a:t>
            </a:r>
            <a:r>
              <a:rPr lang="en-US" altLang="de-DE" sz="2000" dirty="0" err="1">
                <a:solidFill>
                  <a:srgbClr val="333333"/>
                </a:solidFill>
                <a:latin typeface="Calibri Light"/>
              </a:rPr>
              <a:t>na</a:t>
            </a:r>
            <a:r>
              <a:rPr lang="en-US" altLang="de-DE" sz="2000" dirty="0">
                <a:solidFill>
                  <a:srgbClr val="333333"/>
                </a:solidFill>
                <a:latin typeface="Calibri Light"/>
              </a:rPr>
              <a:t> </a:t>
            </a:r>
            <a:r>
              <a:rPr lang="en-US" altLang="de-DE" sz="2000" dirty="0" err="1">
                <a:solidFill>
                  <a:srgbClr val="333333"/>
                </a:solidFill>
                <a:latin typeface="Calibri Light"/>
              </a:rPr>
              <a:t>prvoj</a:t>
            </a:r>
            <a:r>
              <a:rPr lang="en-US" altLang="de-DE" sz="2000" dirty="0">
                <a:solidFill>
                  <a:srgbClr val="333333"/>
                </a:solidFill>
                <a:latin typeface="Calibri Light"/>
              </a:rPr>
              <a:t> </a:t>
            </a:r>
            <a:r>
              <a:rPr lang="en-US" altLang="de-DE" sz="2000" dirty="0" err="1">
                <a:solidFill>
                  <a:srgbClr val="333333"/>
                </a:solidFill>
                <a:latin typeface="Calibri Light"/>
              </a:rPr>
              <a:t>slici</a:t>
            </a:r>
            <a:r>
              <a:rPr lang="en-US" altLang="de-DE" sz="2000" dirty="0">
                <a:solidFill>
                  <a:srgbClr val="333333"/>
                </a:solidFill>
                <a:latin typeface="Calibri Light"/>
              </a:rPr>
              <a:t> </a:t>
            </a:r>
            <a:r>
              <a:rPr lang="en-US" altLang="de-DE" sz="2000" dirty="0" err="1">
                <a:solidFill>
                  <a:srgbClr val="333333"/>
                </a:solidFill>
                <a:latin typeface="Calibri Light"/>
              </a:rPr>
              <a:t>koji</a:t>
            </a:r>
            <a:r>
              <a:rPr lang="en-US" altLang="de-DE" sz="2000" dirty="0">
                <a:solidFill>
                  <a:srgbClr val="333333"/>
                </a:solidFill>
                <a:latin typeface="Calibri Light"/>
              </a:rPr>
              <a:t> </a:t>
            </a:r>
            <a:r>
              <a:rPr lang="en-US" altLang="de-DE" sz="2000" dirty="0" err="1">
                <a:solidFill>
                  <a:srgbClr val="333333"/>
                </a:solidFill>
                <a:latin typeface="Calibri Light"/>
              </a:rPr>
              <a:t>sječe</a:t>
            </a:r>
            <a:r>
              <a:rPr lang="en-US" altLang="de-DE" sz="2000" dirty="0">
                <a:solidFill>
                  <a:srgbClr val="333333"/>
                </a:solidFill>
                <a:latin typeface="Calibri Light"/>
              </a:rPr>
              <a:t> </a:t>
            </a:r>
            <a:r>
              <a:rPr lang="en-US" altLang="de-DE" sz="2000" dirty="0" err="1">
                <a:solidFill>
                  <a:srgbClr val="333333"/>
                </a:solidFill>
                <a:latin typeface="Calibri Light"/>
              </a:rPr>
              <a:t>nogar</a:t>
            </a:r>
            <a:r>
              <a:rPr lang="en-US" altLang="de-DE" sz="2000" dirty="0">
                <a:solidFill>
                  <a:srgbClr val="333333"/>
                </a:solidFill>
                <a:latin typeface="Calibri Light"/>
              </a:rPr>
              <a:t> </a:t>
            </a:r>
            <a:r>
              <a:rPr lang="en-US" altLang="de-DE" sz="2000" dirty="0" err="1">
                <a:solidFill>
                  <a:srgbClr val="333333"/>
                </a:solidFill>
                <a:latin typeface="Calibri Light"/>
              </a:rPr>
              <a:t>stolice</a:t>
            </a:r>
            <a:r>
              <a:rPr lang="en-US" altLang="de-DE" sz="2000" dirty="0">
                <a:solidFill>
                  <a:srgbClr val="333333"/>
                </a:solidFill>
                <a:latin typeface="Calibri Light"/>
              </a:rPr>
              <a:t>!</a:t>
            </a:r>
            <a:endParaRPr lang="de-DE" altLang="de-DE" sz="2000" dirty="0">
              <a:solidFill>
                <a:srgbClr val="333333"/>
              </a:solidFill>
              <a:latin typeface="Calibri Light"/>
            </a:endParaRPr>
          </a:p>
        </p:txBody>
      </p:sp>
      <p:sp>
        <p:nvSpPr>
          <p:cNvPr id="25606" name="Text Box 2"/>
          <p:cNvSpPr txBox="1">
            <a:spLocks noChangeArrowheads="1"/>
          </p:cNvSpPr>
          <p:nvPr/>
        </p:nvSpPr>
        <p:spPr bwMode="auto">
          <a:xfrm>
            <a:off x="6025579" y="2962656"/>
            <a:ext cx="4572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700">
                <a:solidFill>
                  <a:srgbClr val="333333"/>
                </a:solidFill>
                <a:latin typeface="+mn-lt"/>
              </a:rPr>
              <a:t>Tako je debeo!</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Idemo!</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fld id="{1C505251-9EF4-4CA1-9EF6-1218068D234B}"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6" name="Text Box 6"/>
          <p:cNvSpPr txBox="1">
            <a:spLocks noChangeArrowheads="1"/>
          </p:cNvSpPr>
          <p:nvPr/>
        </p:nvSpPr>
        <p:spPr bwMode="auto">
          <a:xfrm>
            <a:off x="7554233" y="1813842"/>
            <a:ext cx="2000772"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r-HR" altLang="de-DE" sz="2000" b="1">
                <a:solidFill>
                  <a:srgbClr val="333333"/>
                </a:solidFill>
                <a:latin typeface="+mn-lt"/>
              </a:rPr>
              <a:t>Zeleno je</a:t>
            </a:r>
            <a:r>
              <a:rPr lang="de-DE" altLang="de-DE" sz="2000" b="1">
                <a:solidFill>
                  <a:srgbClr val="333333"/>
                </a:solidFill>
                <a:latin typeface="+mn-lt"/>
              </a:rPr>
              <a:t>!</a:t>
            </a:r>
            <a:endParaRPr lang="de-DE" altLang="de-DE" sz="1400" b="1">
              <a:solidFill>
                <a:srgbClr val="333333"/>
              </a:solidFill>
              <a:latin typeface="+mn-lt"/>
            </a:endParaRPr>
          </a:p>
        </p:txBody>
      </p:sp>
      <p:pic>
        <p:nvPicPr>
          <p:cNvPr id="11"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6"/>
          <p:cNvSpPr>
            <a:spLocks noChangeArrowheads="1"/>
          </p:cNvSpPr>
          <p:nvPr/>
        </p:nvSpPr>
        <p:spPr bwMode="auto">
          <a:xfrm>
            <a:off x="3641373" y="5884164"/>
            <a:ext cx="4878771"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n-US" altLang="de-DE" sz="2400">
                <a:solidFill>
                  <a:srgbClr val="004992"/>
                </a:solidFill>
                <a:latin typeface="Calibri Light"/>
              </a:rPr>
              <a:t>Kako se žena može osjećati u situaciji?</a:t>
            </a:r>
            <a:endParaRPr lang="de-DE" altLang="de-DE" sz="2400" dirty="0">
              <a:solidFill>
                <a:srgbClr val="004992"/>
              </a:solidFill>
              <a:latin typeface="Calibri Light"/>
            </a:endParaRPr>
          </a:p>
        </p:txBody>
      </p:sp>
      <p:sp>
        <p:nvSpPr>
          <p:cNvPr id="13"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The lights are green!</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bi čovjek mogao da misli?</a:t>
            </a:r>
            <a:endParaRPr lang="de-DE" altLang="de-DE" sz="2400" dirty="0">
              <a:solidFill>
                <a:srgbClr val="004992"/>
              </a:solidFill>
              <a:latin typeface="Calibri Light"/>
            </a:endParaRPr>
          </a:p>
        </p:txBody>
      </p:sp>
      <p:sp>
        <p:nvSpPr>
          <p:cNvPr id="14"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i="1">
                <a:latin typeface="Calibri Light"/>
              </a:rPr>
              <a:t>Jeste li vidjeli taj dosadni upitnik o zadovoljstvu na poslu?</a:t>
            </a:r>
            <a:endParaRPr lang="de-DE" altLang="de-DE" sz="1400" dirty="0">
              <a:latin typeface="Calibri Light"/>
            </a:endParaRPr>
          </a:p>
        </p:txBody>
      </p:sp>
      <p:sp>
        <p:nvSpPr>
          <p:cNvPr id="15"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sv-SE" altLang="de-DE" sz="1400">
                <a:latin typeface="Calibri Light"/>
              </a:rPr>
              <a:t>Možete li mi molim Vas reći kad je ova knjiga izdata?</a:t>
            </a:r>
            <a:endParaRPr lang="en-GB" altLang="de-DE" sz="1400" dirty="0">
              <a:latin typeface="Calibri Light"/>
            </a:endParaRPr>
          </a:p>
        </p:txBody>
      </p:sp>
      <p:sp>
        <p:nvSpPr>
          <p:cNvPr id="16"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a:latin typeface="Calibri Light"/>
              </a:rPr>
              <a:t>Ne odgovaram na tako glupa pitanja!</a:t>
            </a:r>
            <a:endParaRPr lang="en-GB" altLang="de-DE" sz="1400" dirty="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26</a:t>
            </a:fld>
            <a:endParaRPr lang="de-DE" altLang="de-DE"/>
          </a:p>
        </p:txBody>
      </p:sp>
    </p:spTree>
    <p:extLst>
      <p:ext uri="{BB962C8B-B14F-4D97-AF65-F5344CB8AC3E}">
        <p14:creationId xmlns:p14="http://schemas.microsoft.com/office/powerpoint/2010/main" val="1166843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Calibri Light"/>
              </a:rPr>
              <a:t>Play football?</a:t>
            </a:r>
            <a:endParaRPr lang="en-GB" altLang="de-DE" sz="1400" b="1" dirty="0">
              <a:latin typeface="Calibri Light"/>
            </a:endParaRPr>
          </a:p>
        </p:txBody>
      </p:sp>
      <p:sp>
        <p:nvSpPr>
          <p:cNvPr id="19"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čuvar parka vjerovatno misli...je li u pravu?</a:t>
            </a:r>
            <a:endParaRPr lang="de-DE" altLang="de-DE" sz="2400" dirty="0">
              <a:solidFill>
                <a:srgbClr val="004992"/>
              </a:solidFill>
              <a:latin typeface="Calibri Light"/>
            </a:endParaRPr>
          </a:p>
        </p:txBody>
      </p:sp>
      <p:sp>
        <p:nvSpPr>
          <p:cNvPr id="20" name="Caption_21"/>
          <p:cNvSpPr>
            <a:spLocks noChangeArrowheads="1" noChangeShapeType="1" noTextEdit="1"/>
          </p:cNvSpPr>
          <p:nvPr/>
        </p:nvSpPr>
        <p:spPr bwMode="auto">
          <a:xfrm>
            <a:off x="6329595" y="1354480"/>
            <a:ext cx="1280160" cy="274320"/>
          </a:xfrm>
          <a:prstGeom prst="rect">
            <a:avLst/>
          </a:prstGeom>
        </p:spPr>
        <p:txBody>
          <a:bodyPr spcFirstLastPara="1" wrap="none" fromWordArt="1">
            <a:prstTxWarp prst="textArchUp">
              <a:avLst>
                <a:gd name="adj" fmla="val 10592674"/>
              </a:avLst>
            </a:prstTxWarp>
          </a:bodyPr>
          <a:lstStyle/>
          <a:p>
            <a:r>
              <a:rPr lang="de-DE" sz="2400" kern="10" dirty="0">
                <a:ln w="9525">
                  <a:solidFill>
                    <a:srgbClr val="000000"/>
                  </a:solidFill>
                  <a:round/>
                  <a:headEnd/>
                  <a:tailEnd/>
                </a:ln>
                <a:solidFill>
                  <a:srgbClr val="000000"/>
                </a:solidFill>
                <a:latin typeface="Calibri Light"/>
              </a:rPr>
              <a:t>Škola Jezika</a:t>
            </a:r>
          </a:p>
        </p:txBody>
      </p:sp>
      <p:sp>
        <p:nvSpPr>
          <p:cNvPr id="21" name="Caption_23"/>
          <p:cNvSpPr txBox="1">
            <a:spLocks noChangeArrowheads="1"/>
          </p:cNvSpPr>
          <p:nvPr/>
        </p:nvSpPr>
        <p:spPr bwMode="auto">
          <a:xfrm>
            <a:off x="4576203" y="1671166"/>
            <a:ext cx="640080" cy="377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800" b="1">
                <a:latin typeface="Calibri Light"/>
              </a:rPr>
              <a:t>Ja sam</a:t>
            </a:r>
          </a:p>
          <a:p>
            <a:pPr eaLnBrk="1" hangingPunct="1">
              <a:lnSpc>
                <a:spcPct val="40000"/>
              </a:lnSpc>
              <a:spcBef>
                <a:spcPct val="50000"/>
              </a:spcBef>
              <a:buFontTx/>
              <a:buNone/>
            </a:pPr>
            <a:r>
              <a:rPr lang="de-DE" altLang="de-DE" sz="800" b="1">
                <a:latin typeface="Calibri Light"/>
              </a:rPr>
              <a:t>Ti si</a:t>
            </a:r>
          </a:p>
          <a:p>
            <a:pPr eaLnBrk="1" hangingPunct="1">
              <a:lnSpc>
                <a:spcPct val="40000"/>
              </a:lnSpc>
              <a:spcBef>
                <a:spcPct val="50000"/>
              </a:spcBef>
              <a:buFontTx/>
              <a:buNone/>
            </a:pPr>
            <a:r>
              <a:rPr lang="de-DE" altLang="de-DE" sz="800" b="1">
                <a:latin typeface="Calibri Light"/>
              </a:rPr>
              <a:t>On, ona je</a:t>
            </a:r>
            <a:endParaRPr lang="de-DE" altLang="de-DE" sz="800" b="1" dirty="0">
              <a:latin typeface="Calibri Light"/>
            </a:endParaRPr>
          </a:p>
        </p:txBody>
      </p:sp>
      <p:sp>
        <p:nvSpPr>
          <p:cNvPr id="22"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Ne gazite travu!</a:t>
            </a:r>
            <a:endParaRPr lang="de-DE" altLang="de-DE" sz="700" b="1" dirty="0">
              <a:latin typeface="Calibri Light"/>
              <a:cs typeface="Arial" panose="020B0604020202020204" pitchFamily="34" charset="0"/>
            </a:endParaRPr>
          </a:p>
        </p:txBody>
      </p:sp>
      <p:sp>
        <p:nvSpPr>
          <p:cNvPr id="23"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Ne gazite travu!</a:t>
            </a:r>
            <a:endParaRPr lang="de-DE" altLang="de-DE" sz="800" b="1" dirty="0">
              <a:latin typeface="Calibri Light"/>
              <a:cs typeface="Arial" panose="020B0604020202020204" pitchFamily="34" charset="0"/>
            </a:endParaRPr>
          </a:p>
        </p:txBody>
      </p:sp>
      <p:sp>
        <p:nvSpPr>
          <p:cNvPr id="24"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Kurs crnogorskog 1A</a:t>
            </a:r>
            <a:endParaRPr lang="de-DE" altLang="de-DE" sz="1000" dirty="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27</a:t>
            </a:fld>
            <a:endParaRPr lang="de-DE" altLang="de-DE"/>
          </a:p>
        </p:txBody>
      </p:sp>
    </p:spTree>
    <p:extLst>
      <p:ext uri="{BB962C8B-B14F-4D97-AF65-F5344CB8AC3E}">
        <p14:creationId xmlns:p14="http://schemas.microsoft.com/office/powerpoint/2010/main" val="4146395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bi mogao da misli čovjek koji stoji direktno ispred slike sa mačkom...da li je u pravu?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28</a:t>
            </a:fld>
            <a:endParaRPr lang="de-DE" altLang="de-DE"/>
          </a:p>
        </p:txBody>
      </p:sp>
    </p:spTree>
    <p:extLst>
      <p:ext uri="{BB962C8B-B14F-4D97-AF65-F5344CB8AC3E}">
        <p14:creationId xmlns:p14="http://schemas.microsoft.com/office/powerpoint/2010/main" val="3136113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Calibri Light"/>
              </a:rPr>
              <a:t>Šta majka misli? Da li nam treba dodatna informacija da odlučimo?</a:t>
            </a:r>
            <a:endParaRPr lang="de-DE" altLang="de-DE" sz="2400" dirty="0">
              <a:solidFill>
                <a:srgbClr val="004992"/>
              </a:solidFill>
              <a:latin typeface="Calibri Light"/>
            </a:endParaRPr>
          </a:p>
        </p:txBody>
      </p:sp>
      <p:sp>
        <p:nvSpPr>
          <p:cNvPr id="16"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Bolestan</a:t>
            </a:r>
          </a:p>
          <a:p>
            <a:pPr algn="ctr" eaLnBrk="1" hangingPunct="1">
              <a:spcBef>
                <a:spcPts val="0"/>
              </a:spcBef>
              <a:spcAft>
                <a:spcPts val="0"/>
              </a:spcAft>
              <a:buNone/>
            </a:pPr>
            <a:r>
              <a:rPr lang="en-US" altLang="de-DE" sz="1000">
                <a:latin typeface="Calibri Light"/>
              </a:rPr>
              <a:t>sam!</a:t>
            </a:r>
            <a:endParaRPr lang="de-DE" altLang="de-DE" sz="1000" dirty="0">
              <a:latin typeface="Calibri Light"/>
            </a:endParaRPr>
          </a:p>
        </p:txBody>
      </p:sp>
      <p:sp>
        <p:nvSpPr>
          <p:cNvPr id="17"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Probudi se, duso! Vrijeme je da podjes u skolu!</a:t>
            </a:r>
            <a:endParaRPr lang="de-DE" altLang="de-DE" sz="900" dirty="0">
              <a:latin typeface="Calibri Light"/>
            </a:endParaRPr>
          </a:p>
        </p:txBody>
      </p:sp>
      <p:sp>
        <p:nvSpPr>
          <p:cNvPr id="18"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Calibri Light"/>
              </a:rPr>
              <a:t>Evo ti termometar, vraticu se da vidim imas li temperaturu!</a:t>
            </a:r>
            <a:endParaRPr lang="de-DE" altLang="de-DE" sz="1000" dirty="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29</a:t>
            </a:fld>
            <a:endParaRPr lang="de-DE" altLang="de-DE"/>
          </a:p>
        </p:txBody>
      </p:sp>
    </p:spTree>
    <p:extLst>
      <p:ext uri="{BB962C8B-B14F-4D97-AF65-F5344CB8AC3E}">
        <p14:creationId xmlns:p14="http://schemas.microsoft.com/office/powerpoint/2010/main" val="3646717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za</a:t>
            </a:r>
            <a:r>
              <a:rPr lang="en-US" altLang="ko-KR" i="1" spc="-5" dirty="0">
                <a:solidFill>
                  <a:srgbClr val="333333"/>
                </a:solidFill>
              </a:rPr>
              <a:t> </a:t>
            </a:r>
            <a:r>
              <a:rPr lang="en-US" altLang="ko-KR" i="1" spc="-5" dirty="0" err="1">
                <a:solidFill>
                  <a:srgbClr val="333333"/>
                </a:solidFill>
              </a:rPr>
              <a:t>trenere</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Neki</a:t>
            </a:r>
            <a:r>
              <a:rPr lang="en-US" altLang="ko-KR" dirty="0">
                <a:solidFill>
                  <a:srgbClr val="333333"/>
                </a:solidFill>
              </a:rPr>
              <a:t> od video </a:t>
            </a:r>
            <a:r>
              <a:rPr lang="en-US" altLang="ko-KR" dirty="0" err="1">
                <a:solidFill>
                  <a:srgbClr val="333333"/>
                </a:solidFill>
              </a:rPr>
              <a:t>klipova</a:t>
            </a:r>
            <a:r>
              <a:rPr lang="en-US" altLang="ko-KR" dirty="0">
                <a:solidFill>
                  <a:srgbClr val="333333"/>
                </a:solidFill>
              </a:rPr>
              <a:t> </a:t>
            </a:r>
            <a:r>
              <a:rPr lang="en-US" altLang="ko-KR" dirty="0" err="1">
                <a:solidFill>
                  <a:srgbClr val="333333"/>
                </a:solidFill>
              </a:rPr>
              <a:t>mogu</a:t>
            </a:r>
            <a:r>
              <a:rPr lang="en-US" altLang="ko-KR" dirty="0">
                <a:solidFill>
                  <a:srgbClr val="333333"/>
                </a:solidFill>
              </a:rPr>
              <a:t> </a:t>
            </a:r>
            <a:r>
              <a:rPr lang="en-US" altLang="ko-KR" dirty="0" err="1">
                <a:solidFill>
                  <a:srgbClr val="333333"/>
                </a:solidFill>
              </a:rPr>
              <a:t>sadržati</a:t>
            </a:r>
            <a:r>
              <a:rPr lang="en-US" altLang="ko-KR" dirty="0">
                <a:solidFill>
                  <a:srgbClr val="333333"/>
                </a:solidFill>
              </a:rPr>
              <a:t> </a:t>
            </a:r>
            <a:r>
              <a:rPr lang="en-US" altLang="ko-KR" dirty="0" err="1">
                <a:solidFill>
                  <a:srgbClr val="333333"/>
                </a:solidFill>
              </a:rPr>
              <a:t>jezik</a:t>
            </a:r>
            <a:r>
              <a:rPr lang="en-US" altLang="ko-KR" dirty="0">
                <a:solidFill>
                  <a:srgbClr val="333333"/>
                </a:solidFill>
              </a:rPr>
              <a:t> </a:t>
            </a:r>
            <a:r>
              <a:rPr lang="en-US" altLang="ko-KR" dirty="0" err="1">
                <a:solidFill>
                  <a:srgbClr val="333333"/>
                </a:solidFill>
              </a:rPr>
              <a:t>koji</a:t>
            </a:r>
            <a:r>
              <a:rPr lang="en-US" altLang="ko-KR" dirty="0">
                <a:solidFill>
                  <a:srgbClr val="333333"/>
                </a:solidFill>
              </a:rPr>
              <a:t> je </a:t>
            </a:r>
            <a:r>
              <a:rPr lang="en-US" altLang="ko-KR" dirty="0" err="1">
                <a:solidFill>
                  <a:srgbClr val="333333"/>
                </a:solidFill>
              </a:rPr>
              <a:t>neadekvatan</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pojedine</a:t>
            </a:r>
            <a:r>
              <a:rPr lang="en-US" altLang="ko-KR" dirty="0">
                <a:solidFill>
                  <a:srgbClr val="333333"/>
                </a:solidFill>
              </a:rPr>
              <a:t> </a:t>
            </a:r>
            <a:r>
              <a:rPr lang="en-US" altLang="ko-KR" dirty="0" err="1">
                <a:solidFill>
                  <a:srgbClr val="333333"/>
                </a:solidFill>
              </a:rPr>
              <a:t>osobe</a:t>
            </a:r>
            <a:r>
              <a:rPr lang="en-US" altLang="ko-KR" dirty="0">
                <a:solidFill>
                  <a:srgbClr val="333333"/>
                </a:solidFill>
              </a:rPr>
              <a:t> </a:t>
            </a:r>
            <a:r>
              <a:rPr lang="en-US" altLang="ko-KR" dirty="0" err="1">
                <a:solidFill>
                  <a:srgbClr val="333333"/>
                </a:solidFill>
              </a:rPr>
              <a:t>iz</a:t>
            </a:r>
            <a:r>
              <a:rPr lang="en-US" altLang="ko-KR" dirty="0">
                <a:solidFill>
                  <a:srgbClr val="333333"/>
                </a:solidFill>
              </a:rPr>
              <a:t> </a:t>
            </a:r>
            <a:r>
              <a:rPr lang="en-US" altLang="ko-KR" dirty="0" err="1">
                <a:solidFill>
                  <a:srgbClr val="333333"/>
                </a:solidFill>
              </a:rPr>
              <a:t>publike</a:t>
            </a:r>
            <a:r>
              <a:rPr lang="en-US" altLang="ko-KR" dirty="0">
                <a:solidFill>
                  <a:srgbClr val="333333"/>
                </a:solidFill>
              </a:rPr>
              <a:t> </a:t>
            </a:r>
            <a:r>
              <a:rPr lang="en-US" altLang="ko-KR" dirty="0" err="1">
                <a:solidFill>
                  <a:srgbClr val="333333"/>
                </a:solidFill>
              </a:rPr>
              <a:t>kao</a:t>
            </a:r>
            <a:r>
              <a:rPr lang="en-US" altLang="ko-KR" dirty="0">
                <a:solidFill>
                  <a:srgbClr val="333333"/>
                </a:solidFill>
              </a:rPr>
              <a:t> </a:t>
            </a:r>
            <a:r>
              <a:rPr lang="en-US" altLang="ko-KR" dirty="0" err="1">
                <a:solidFill>
                  <a:srgbClr val="333333"/>
                </a:solidFill>
              </a:rPr>
              <a:t>i</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neke</a:t>
            </a:r>
            <a:r>
              <a:rPr lang="en-US" altLang="ko-KR" dirty="0">
                <a:solidFill>
                  <a:srgbClr val="333333"/>
                </a:solidFill>
              </a:rPr>
              <a:t> </a:t>
            </a:r>
            <a:r>
              <a:rPr lang="en-US" altLang="ko-KR" dirty="0" err="1">
                <a:solidFill>
                  <a:srgbClr val="333333"/>
                </a:solidFill>
              </a:rPr>
              <a:t>kulture</a:t>
            </a:r>
            <a:r>
              <a:rPr lang="en-US" altLang="ko-KR" dirty="0">
                <a:solidFill>
                  <a:srgbClr val="333333"/>
                </a:solidFill>
              </a:rPr>
              <a:t>. </a:t>
            </a:r>
            <a:r>
              <a:rPr lang="en-US" altLang="ko-KR" dirty="0" err="1">
                <a:solidFill>
                  <a:srgbClr val="333333"/>
                </a:solidFill>
              </a:rPr>
              <a:t>Molimo</a:t>
            </a:r>
            <a:r>
              <a:rPr lang="en-US" altLang="ko-KR" dirty="0">
                <a:solidFill>
                  <a:srgbClr val="333333"/>
                </a:solidFill>
              </a:rPr>
              <a:t> </a:t>
            </a:r>
            <a:r>
              <a:rPr lang="en-US" altLang="ko-KR" dirty="0" err="1">
                <a:solidFill>
                  <a:srgbClr val="333333"/>
                </a:solidFill>
              </a:rPr>
              <a:t>prije</a:t>
            </a:r>
            <a:r>
              <a:rPr lang="en-US" altLang="ko-KR" dirty="0">
                <a:solidFill>
                  <a:srgbClr val="333333"/>
                </a:solidFill>
              </a:rPr>
              <a:t> </a:t>
            </a:r>
            <a:r>
              <a:rPr lang="en-US" altLang="ko-KR" dirty="0" err="1">
                <a:solidFill>
                  <a:srgbClr val="333333"/>
                </a:solidFill>
              </a:rPr>
              <a:t>prikazivanja</a:t>
            </a:r>
            <a:r>
              <a:rPr lang="en-US" altLang="ko-KR" dirty="0">
                <a:solidFill>
                  <a:srgbClr val="333333"/>
                </a:solidFill>
              </a:rPr>
              <a:t> </a:t>
            </a:r>
            <a:r>
              <a:rPr lang="en-US" altLang="ko-KR" dirty="0" err="1">
                <a:solidFill>
                  <a:srgbClr val="333333"/>
                </a:solidFill>
              </a:rPr>
              <a:t>pažljivo</a:t>
            </a:r>
            <a:r>
              <a:rPr lang="en-US" altLang="ko-KR" dirty="0">
                <a:solidFill>
                  <a:srgbClr val="333333"/>
                </a:solidFill>
              </a:rPr>
              <a:t> </a:t>
            </a:r>
            <a:r>
              <a:rPr lang="en-US" altLang="ko-KR" dirty="0" err="1">
                <a:solidFill>
                  <a:srgbClr val="333333"/>
                </a:solidFill>
              </a:rPr>
              <a:t>pogledajte</a:t>
            </a:r>
            <a:r>
              <a:rPr lang="en-US" altLang="ko-KR" dirty="0">
                <a:solidFill>
                  <a:srgbClr val="333333"/>
                </a:solidFill>
              </a:rPr>
              <a:t> video </a:t>
            </a:r>
            <a:r>
              <a:rPr lang="en-US" altLang="ko-KR" dirty="0" err="1">
                <a:solidFill>
                  <a:srgbClr val="333333"/>
                </a:solidFill>
              </a:rPr>
              <a:t>zapise</a:t>
            </a:r>
            <a:r>
              <a:rPr lang="en-US" altLang="ko-KR" dirty="0">
                <a:solidFill>
                  <a:srgbClr val="333333"/>
                </a:solidFill>
              </a:rPr>
              <a:t> u </a:t>
            </a:r>
            <a:r>
              <a:rPr lang="en-US" altLang="ko-KR" dirty="0" err="1">
                <a:solidFill>
                  <a:srgbClr val="333333"/>
                </a:solidFill>
              </a:rPr>
              <a:t>svrhu</a:t>
            </a:r>
            <a:r>
              <a:rPr lang="en-US" altLang="ko-KR" dirty="0">
                <a:solidFill>
                  <a:srgbClr val="333333"/>
                </a:solidFill>
              </a:rPr>
              <a:t> </a:t>
            </a:r>
            <a:r>
              <a:rPr lang="en-US" altLang="ko-KR" dirty="0" err="1">
                <a:solidFill>
                  <a:srgbClr val="333333"/>
                </a:solidFill>
              </a:rPr>
              <a:t>skrininga</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981D3BA4-C0A8-4083-96DB-59F76C481FF1}" type="slidenum">
              <a:rPr lang="de-DE" altLang="de-DE" smtClean="0"/>
              <a:pPr/>
              <a:t>30</a:t>
            </a:fld>
            <a:endParaRPr lang="de-DE" altLang="de-DE"/>
          </a:p>
        </p:txBody>
      </p:sp>
    </p:spTree>
    <p:extLst>
      <p:ext uri="{BB962C8B-B14F-4D97-AF65-F5344CB8AC3E}">
        <p14:creationId xmlns:p14="http://schemas.microsoft.com/office/powerpoint/2010/main" val="2727079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Šta bi mogao da misli čovjek koji šeta psa?</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31</a:t>
            </a:fld>
            <a:endParaRPr lang="de-DE" altLang="de-DE"/>
          </a:p>
        </p:txBody>
      </p:sp>
    </p:spTree>
    <p:extLst>
      <p:ext uri="{BB962C8B-B14F-4D97-AF65-F5344CB8AC3E}">
        <p14:creationId xmlns:p14="http://schemas.microsoft.com/office/powerpoint/2010/main" val="2929337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1" name="Textfeld 23"/>
          <p:cNvSpPr txBox="1">
            <a:spLocks noChangeArrowheads="1"/>
          </p:cNvSpPr>
          <p:nvPr/>
        </p:nvSpPr>
        <p:spPr bwMode="auto">
          <a:xfrm>
            <a:off x="985019" y="1813842"/>
            <a:ext cx="640080" cy="307975"/>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Ljilja</a:t>
            </a:r>
          </a:p>
        </p:txBody>
      </p:sp>
      <p:sp>
        <p:nvSpPr>
          <p:cNvPr id="40972" name="Textfeld 23"/>
          <p:cNvSpPr txBox="1">
            <a:spLocks noChangeArrowheads="1"/>
          </p:cNvSpPr>
          <p:nvPr/>
        </p:nvSpPr>
        <p:spPr bwMode="auto">
          <a:xfrm>
            <a:off x="6760277" y="2936876"/>
            <a:ext cx="660572" cy="2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000" b="1">
                <a:solidFill>
                  <a:srgbClr val="333333"/>
                </a:solidFill>
                <a:latin typeface="+mn-lt"/>
              </a:rPr>
              <a:t>Ljilja</a:t>
            </a:r>
          </a:p>
        </p:txBody>
      </p:sp>
      <p:sp>
        <p:nvSpPr>
          <p:cNvPr id="40973" name="Textfeld 24"/>
          <p:cNvSpPr txBox="1">
            <a:spLocks noChangeArrowheads="1"/>
          </p:cNvSpPr>
          <p:nvPr/>
        </p:nvSpPr>
        <p:spPr bwMode="auto">
          <a:xfrm>
            <a:off x="2065139" y="1813842"/>
            <a:ext cx="731520" cy="307777"/>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Kaća</a:t>
            </a:r>
          </a:p>
        </p:txBody>
      </p:sp>
      <p:sp>
        <p:nvSpPr>
          <p:cNvPr id="18"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pl-PL" altLang="de-DE" sz="2400">
                <a:solidFill>
                  <a:srgbClr val="004992"/>
                </a:solidFill>
                <a:latin typeface="Calibri Light"/>
              </a:rPr>
              <a:t>Šta bi mogao da misli čovjek na zadnjoj slici i</a:t>
            </a:r>
          </a:p>
          <a:p>
            <a:pPr algn="ctr" eaLnBrk="1" hangingPunct="1">
              <a:lnSpc>
                <a:spcPct val="90000"/>
              </a:lnSpc>
              <a:spcBef>
                <a:spcPts val="0"/>
              </a:spcBef>
              <a:buFontTx/>
              <a:buNone/>
            </a:pPr>
            <a:r>
              <a:rPr lang="pl-PL" altLang="de-DE" sz="2400">
                <a:solidFill>
                  <a:srgbClr val="004992"/>
                </a:solidFill>
                <a:latin typeface="Calibri Light"/>
              </a:rPr>
              <a:t>...je li u pravu?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fld id="{D95E5CA5-D5E9-48AD-94DE-8D470D11D479}" type="slidenum">
              <a:rPr lang="de-DE" altLang="de-DE" smtClean="0"/>
              <a:pPr/>
              <a:t>32</a:t>
            </a:fld>
            <a:endParaRPr lang="de-DE" altLang="de-DE"/>
          </a:p>
        </p:txBody>
      </p:sp>
      <p:sp>
        <p:nvSpPr>
          <p:cNvPr id="17" name="Caption_23"/>
          <p:cNvSpPr>
            <a:spLocks noChangeArrowheads="1"/>
          </p:cNvSpPr>
          <p:nvPr/>
        </p:nvSpPr>
        <p:spPr bwMode="auto">
          <a:xfrm>
            <a:off x="3328416" y="1610750"/>
            <a:ext cx="2468880"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a:latin typeface="Calibri Light"/>
              </a:rPr>
              <a:t>Gospođice Stanić, mogu li Vas pozvati na piće?</a:t>
            </a:r>
            <a:endParaRPr lang="de-DE" altLang="de-DE" sz="1200" b="1" dirty="0">
              <a:latin typeface="Calibri Light"/>
            </a:endParaRPr>
          </a:p>
        </p:txBody>
      </p:sp>
      <p:sp>
        <p:nvSpPr>
          <p:cNvPr id="16" name="Caption_22"/>
          <p:cNvSpPr>
            <a:spLocks noChangeArrowheads="1"/>
          </p:cNvSpPr>
          <p:nvPr/>
        </p:nvSpPr>
        <p:spPr bwMode="auto">
          <a:xfrm>
            <a:off x="5521523" y="2286000"/>
            <a:ext cx="1944216" cy="792088"/>
          </a:xfrm>
          <a:prstGeom prst="wedgeRoundRectCallout">
            <a:avLst>
              <a:gd name="adj1" fmla="val 412"/>
              <a:gd name="adj2" fmla="val 98777"/>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dirty="0">
                <a:latin typeface="Calibri Light"/>
              </a:rPr>
              <a:t>Žao mi je imam druge planove za danas.</a:t>
            </a:r>
            <a:endParaRPr lang="de-DE" altLang="de-DE" sz="1200" b="1" dirty="0">
              <a:latin typeface="Calibri Light"/>
            </a:endParaRPr>
          </a:p>
        </p:txBody>
      </p:sp>
      <p:sp>
        <p:nvSpPr>
          <p:cNvPr id="23" name="Textfeld 23"/>
          <p:cNvSpPr txBox="1">
            <a:spLocks noChangeArrowheads="1"/>
          </p:cNvSpPr>
          <p:nvPr/>
        </p:nvSpPr>
        <p:spPr bwMode="auto">
          <a:xfrm>
            <a:off x="6702552" y="4149080"/>
            <a:ext cx="640080" cy="307975"/>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Ljilja</a:t>
            </a:r>
          </a:p>
        </p:txBody>
      </p:sp>
      <p:sp>
        <p:nvSpPr>
          <p:cNvPr id="14" name="Textfeld 24"/>
          <p:cNvSpPr txBox="1">
            <a:spLocks noChangeArrowheads="1"/>
          </p:cNvSpPr>
          <p:nvPr/>
        </p:nvSpPr>
        <p:spPr bwMode="auto">
          <a:xfrm>
            <a:off x="7897787" y="4417367"/>
            <a:ext cx="658368" cy="307777"/>
          </a:xfrm>
          <a:prstGeom prst="round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333333"/>
                </a:solidFill>
                <a:latin typeface="+mn-lt"/>
              </a:rPr>
              <a:t>Kaća</a:t>
            </a:r>
          </a:p>
        </p:txBody>
      </p:sp>
    </p:spTree>
    <p:extLst>
      <p:ext uri="{BB962C8B-B14F-4D97-AF65-F5344CB8AC3E}">
        <p14:creationId xmlns:p14="http://schemas.microsoft.com/office/powerpoint/2010/main" val="37807528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de-DE" altLang="de-DE" sz="2400" dirty="0">
                <a:solidFill>
                  <a:srgbClr val="004992"/>
                </a:solidFill>
              </a:rPr>
              <a:t>M</a:t>
            </a:r>
            <a:r>
              <a:rPr lang="hr-HR" altLang="de-DE" sz="2400" dirty="0">
                <a:solidFill>
                  <a:srgbClr val="004992"/>
                </a:solidFill>
              </a:rPr>
              <a:t>nogi nesporazumi</a:t>
            </a:r>
            <a:r>
              <a:rPr lang="de-DE" altLang="de-DE" sz="2400" dirty="0">
                <a:solidFill>
                  <a:srgbClr val="004992"/>
                </a:solidFill>
              </a:rPr>
              <a:t> </a:t>
            </a:r>
            <a:r>
              <a:rPr lang="hr-HR" altLang="de-DE" sz="2400" dirty="0">
                <a:solidFill>
                  <a:srgbClr val="004992"/>
                </a:solidFill>
              </a:rPr>
              <a:t>čak i sukobi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je u glavi drugih ljudi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Ako ne kažete prijateljima da se osjećate loše u tom momentu</a:t>
            </a:r>
            <a:r>
              <a:rPr lang="de-DE" altLang="de-DE" sz="2400" dirty="0">
                <a:solidFill>
                  <a:srgbClr val="333333"/>
                </a:solidFill>
              </a:rPr>
              <a:t>, </a:t>
            </a:r>
            <a:r>
              <a:rPr lang="hr-HR" altLang="de-DE" sz="2400" dirty="0">
                <a:solidFill>
                  <a:srgbClr val="333333"/>
                </a:solidFill>
              </a:rPr>
              <a:t>ne možete očekivati od njih da imaju više razumjevanja</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de-DE" altLang="de-DE" sz="2400" dirty="0">
                <a:solidFill>
                  <a:srgbClr val="004992"/>
                </a:solidFill>
              </a:rPr>
              <a:t>M</a:t>
            </a:r>
            <a:r>
              <a:rPr lang="hr-HR" altLang="de-DE" sz="2400" dirty="0">
                <a:solidFill>
                  <a:srgbClr val="004992"/>
                </a:solidFill>
              </a:rPr>
              <a:t>nogi nesporazumi</a:t>
            </a:r>
            <a:r>
              <a:rPr lang="de-DE" altLang="de-DE" sz="2400" dirty="0">
                <a:solidFill>
                  <a:srgbClr val="004992"/>
                </a:solidFill>
              </a:rPr>
              <a:t> </a:t>
            </a:r>
            <a:r>
              <a:rPr lang="hr-HR" altLang="de-DE" sz="2400" dirty="0">
                <a:solidFill>
                  <a:srgbClr val="004992"/>
                </a:solidFill>
              </a:rPr>
              <a:t>čak i sukobi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je u glavi drugih ljudi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Ako ne kažete prijateljima da se osjećate loše u tom momentu</a:t>
            </a:r>
            <a:r>
              <a:rPr lang="de-DE" altLang="de-DE" sz="2400" dirty="0">
                <a:solidFill>
                  <a:srgbClr val="333333"/>
                </a:solidFill>
              </a:rPr>
              <a:t>, </a:t>
            </a:r>
            <a:r>
              <a:rPr lang="hr-HR" altLang="de-DE" sz="2400" dirty="0">
                <a:solidFill>
                  <a:srgbClr val="333333"/>
                </a:solidFill>
              </a:rPr>
              <a:t>ne možete očekivati od njih da imaju više razumjevanja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Pokušajte da</a:t>
            </a:r>
            <a:r>
              <a:rPr lang="de-DE" altLang="de-DE" sz="2400" dirty="0">
                <a:solidFill>
                  <a:srgbClr val="333333"/>
                </a:solidFill>
              </a:rPr>
              <a:t> </a:t>
            </a:r>
            <a:r>
              <a:rPr lang="hr-HR" altLang="de-DE" sz="2400" dirty="0">
                <a:solidFill>
                  <a:srgbClr val="333333"/>
                </a:solidFill>
              </a:rPr>
              <a:t>procjenite</a:t>
            </a:r>
            <a:r>
              <a:rPr lang="de-DE" altLang="de-DE" sz="2400" dirty="0">
                <a:solidFill>
                  <a:srgbClr val="333333"/>
                </a:solidFill>
              </a:rPr>
              <a:t> </a:t>
            </a:r>
            <a:r>
              <a:rPr lang="hr-HR" altLang="de-DE" sz="2400" dirty="0">
                <a:solidFill>
                  <a:srgbClr val="333333"/>
                </a:solidFill>
              </a:rPr>
              <a:t>složene društvene situacije iz različitih perspektiva</a:t>
            </a:r>
            <a:r>
              <a:rPr lang="de-DE" altLang="de-DE" sz="2400" dirty="0">
                <a:solidFill>
                  <a:srgbClr val="333333"/>
                </a:solidFill>
              </a:rPr>
              <a:t> </a:t>
            </a:r>
            <a:r>
              <a:rPr lang="hr-HR" altLang="de-DE" sz="2400" dirty="0">
                <a:solidFill>
                  <a:srgbClr val="333333"/>
                </a:solidFill>
              </a:rPr>
              <a:t>i uzmite u obzir sve dostupne informacije</a:t>
            </a:r>
            <a:r>
              <a:rPr lang="de-DE" altLang="de-DE" sz="2400" dirty="0">
                <a:solidFill>
                  <a:srgbClr val="333333"/>
                </a:solidFill>
              </a:rPr>
              <a:t>. </a:t>
            </a:r>
            <a:r>
              <a:rPr lang="hr-HR" altLang="de-DE" sz="2400" dirty="0">
                <a:solidFill>
                  <a:srgbClr val="333333"/>
                </a:solidFill>
              </a:rPr>
              <a:t>Što se uzme u obzir više informacija</a:t>
            </a:r>
            <a:r>
              <a:rPr lang="de-DE" altLang="de-DE" sz="2400" dirty="0">
                <a:solidFill>
                  <a:srgbClr val="333333"/>
                </a:solidFill>
              </a:rPr>
              <a:t>, </a:t>
            </a:r>
            <a:r>
              <a:rPr lang="hr-HR" altLang="de-DE" sz="2400" dirty="0">
                <a:solidFill>
                  <a:srgbClr val="333333"/>
                </a:solidFill>
              </a:rPr>
              <a:t>vjerovatnije je da će se dobiti odgovarajuće mišljenje</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34</a:t>
            </a:fld>
            <a:endParaRPr lang="de-DE" altLang="de-DE"/>
          </a:p>
        </p:txBody>
      </p:sp>
    </p:spTree>
    <p:extLst>
      <p:ext uri="{BB962C8B-B14F-4D97-AF65-F5344CB8AC3E}">
        <p14:creationId xmlns:p14="http://schemas.microsoft.com/office/powerpoint/2010/main" val="2880395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Tokom psihoze ljudi su u opasnosti da pogrešno</a:t>
            </a:r>
            <a:r>
              <a:rPr lang="en-AU" altLang="de-DE" sz="2400" dirty="0">
                <a:solidFill>
                  <a:srgbClr val="333333"/>
                </a:solidFill>
              </a:rPr>
              <a:t> </a:t>
            </a:r>
            <a:r>
              <a:rPr lang="hr-HR" altLang="de-DE" sz="2400" dirty="0">
                <a:solidFill>
                  <a:srgbClr val="333333"/>
                </a:solidFill>
              </a:rPr>
              <a:t>protumače ili previše interpretiraju izraze lica i radnji</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a:solidFill>
                  <a:srgbClr val="333333"/>
                </a:solidFill>
              </a:rPr>
              <a:t>N</a:t>
            </a:r>
            <a:r>
              <a:rPr lang="hr-HR" altLang="de-DE" sz="2400" dirty="0">
                <a:solidFill>
                  <a:srgbClr val="333333"/>
                </a:solidFill>
              </a:rPr>
              <a:t>ikola misli</a:t>
            </a:r>
            <a:r>
              <a:rPr lang="en-AU" altLang="de-DE" sz="2400" dirty="0">
                <a:solidFill>
                  <a:srgbClr val="333333"/>
                </a:solidFill>
              </a:rPr>
              <a:t> </a:t>
            </a:r>
            <a:r>
              <a:rPr lang="hr-HR" altLang="de-DE" sz="2400" dirty="0">
                <a:solidFill>
                  <a:srgbClr val="333333"/>
                </a:solidFill>
              </a:rPr>
              <a:t>da bulje u njega</a:t>
            </a:r>
            <a:r>
              <a:rPr lang="en-AU" altLang="de-DE" sz="2400" dirty="0">
                <a:solidFill>
                  <a:srgbClr val="333333"/>
                </a:solidFill>
              </a:rPr>
              <a:t>, </a:t>
            </a:r>
            <a:r>
              <a:rPr lang="hr-HR" altLang="de-DE" sz="2400" dirty="0">
                <a:solidFill>
                  <a:srgbClr val="333333"/>
                </a:solidFill>
              </a:rPr>
              <a:t>ima osjećaj da</a:t>
            </a:r>
            <a:r>
              <a:rPr lang="en-AU" altLang="de-DE" sz="2400">
                <a:solidFill>
                  <a:srgbClr val="333333"/>
                </a:solidFill>
              </a:rPr>
              <a:t>: “</a:t>
            </a:r>
            <a:r>
              <a:rPr lang="hr-HR" altLang="de-DE" sz="2400">
                <a:solidFill>
                  <a:srgbClr val="333333"/>
                </a:solidFill>
              </a:rPr>
              <a:t>Oni </a:t>
            </a:r>
            <a:r>
              <a:rPr lang="hr-HR" altLang="de-DE" sz="2400" dirty="0">
                <a:solidFill>
                  <a:srgbClr val="333333"/>
                </a:solidFill>
              </a:rPr>
              <a:t>žele da me </a:t>
            </a:r>
            <a:r>
              <a:rPr lang="hr-HR" altLang="de-DE" sz="2400">
                <a:solidFill>
                  <a:srgbClr val="333333"/>
                </a:solidFill>
              </a:rPr>
              <a:t>uhvate</a:t>
            </a:r>
            <a:r>
              <a:rPr lang="en-AU" altLang="de-DE" sz="2400">
                <a:solidFill>
                  <a:srgbClr val="333333"/>
                </a:solidFill>
              </a:rPr>
              <a:t>.”</a:t>
            </a:r>
            <a:endParaRPr lang="en-AU" altLang="de-DE" sz="2400" dirty="0">
              <a:solidFill>
                <a:srgbClr val="333333"/>
              </a:solidFill>
            </a:endParaRPr>
          </a:p>
          <a:p>
            <a:pPr lvl="0" defTabSz="914400" fontAlgn="base"/>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Nikola</a:t>
            </a:r>
            <a:r>
              <a:rPr lang="en-AU" altLang="de-DE" sz="2400" dirty="0">
                <a:solidFill>
                  <a:srgbClr val="333333"/>
                </a:solidFill>
              </a:rPr>
              <a:t> </a:t>
            </a:r>
            <a:r>
              <a:rPr lang="hr-HR" altLang="de-DE" sz="2400" dirty="0">
                <a:solidFill>
                  <a:srgbClr val="333333"/>
                </a:solidFill>
              </a:rPr>
              <a:t>se boji</a:t>
            </a:r>
            <a:r>
              <a:rPr lang="en-AU" altLang="de-DE" sz="2400" dirty="0">
                <a:solidFill>
                  <a:srgbClr val="333333"/>
                </a:solidFill>
              </a:rPr>
              <a:t>/</a:t>
            </a:r>
            <a:r>
              <a:rPr lang="hr-HR" altLang="de-DE" sz="2400" dirty="0">
                <a:solidFill>
                  <a:srgbClr val="333333"/>
                </a:solidFill>
              </a:rPr>
              <a:t>uplašen je nedjeljama</a:t>
            </a:r>
            <a:r>
              <a:rPr lang="en-AU" altLang="de-DE" sz="2400" dirty="0">
                <a:solidFill>
                  <a:srgbClr val="333333"/>
                </a:solidFill>
              </a:rPr>
              <a:t> </a:t>
            </a:r>
            <a:r>
              <a:rPr lang="hr-HR" altLang="de-DE" sz="2400" dirty="0">
                <a:solidFill>
                  <a:srgbClr val="333333"/>
                </a:solidFill>
              </a:rPr>
              <a:t>i nosi</a:t>
            </a:r>
            <a:r>
              <a:rPr lang="en-AU" altLang="de-DE" sz="2400" dirty="0">
                <a:solidFill>
                  <a:srgbClr val="333333"/>
                </a:solidFill>
              </a:rPr>
              <a:t> </a:t>
            </a:r>
            <a:r>
              <a:rPr lang="hr-HR" altLang="de-DE" sz="2400" dirty="0">
                <a:solidFill>
                  <a:srgbClr val="333333"/>
                </a:solidFill>
              </a:rPr>
              <a:t>tamne naočare</a:t>
            </a:r>
            <a:r>
              <a:rPr lang="en-AU" altLang="de-DE" sz="2400" dirty="0">
                <a:solidFill>
                  <a:srgbClr val="333333"/>
                </a:solidFill>
              </a:rPr>
              <a:t> </a:t>
            </a:r>
            <a:r>
              <a:rPr lang="hr-HR" altLang="de-DE" sz="2400" dirty="0">
                <a:solidFill>
                  <a:srgbClr val="333333"/>
                </a:solidFill>
              </a:rPr>
              <a:t>za prerušavanje</a:t>
            </a:r>
            <a:r>
              <a:rPr lang="en-AU" altLang="de-DE" sz="2400" dirty="0">
                <a:solidFill>
                  <a:srgbClr val="333333"/>
                </a:solidFill>
              </a:rPr>
              <a:t>.</a:t>
            </a: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Zbog svog čudnog ponašanja</a:t>
            </a:r>
            <a:r>
              <a:rPr lang="en-AU" altLang="de-DE" sz="2400" dirty="0">
                <a:solidFill>
                  <a:srgbClr val="333333"/>
                </a:solidFill>
              </a:rPr>
              <a:t>, </a:t>
            </a:r>
            <a:r>
              <a:rPr lang="hr-HR" altLang="de-DE" sz="2400" dirty="0">
                <a:solidFill>
                  <a:srgbClr val="333333"/>
                </a:solidFill>
              </a:rPr>
              <a:t>privlači posebnu pažnju</a:t>
            </a:r>
            <a:r>
              <a:rPr lang="en-AU" altLang="de-DE" sz="2400" dirty="0">
                <a:solidFill>
                  <a:srgbClr val="333333"/>
                </a:solidFill>
              </a:rPr>
              <a:t>.</a:t>
            </a:r>
          </a:p>
          <a:p>
            <a:pPr lvl="0" defTabSz="914400" fontAlgn="base"/>
            <a:r>
              <a:rPr lang="hr-HR" altLang="de-DE" sz="2400" dirty="0">
                <a:solidFill>
                  <a:srgbClr val="333333"/>
                </a:solidFill>
              </a:rPr>
              <a:t>Svi mi pravimo greške</a:t>
            </a:r>
            <a:r>
              <a:rPr lang="en-AU" altLang="de-DE" sz="2400" dirty="0">
                <a:solidFill>
                  <a:srgbClr val="333333"/>
                </a:solidFill>
              </a:rPr>
              <a:t>! – </a:t>
            </a:r>
            <a:r>
              <a:rPr lang="hr-HR" altLang="de-DE" sz="2400" dirty="0">
                <a:solidFill>
                  <a:srgbClr val="333333"/>
                </a:solidFill>
              </a:rPr>
              <a:t>uvijek uzmite različite</a:t>
            </a:r>
            <a:r>
              <a:rPr lang="en-AU" altLang="de-DE" sz="2400" dirty="0">
                <a:solidFill>
                  <a:srgbClr val="333333"/>
                </a:solidFill>
              </a:rPr>
              <a:t> perspectives </a:t>
            </a:r>
            <a:r>
              <a:rPr lang="hr-HR" altLang="de-DE" sz="2400" dirty="0">
                <a:solidFill>
                  <a:srgbClr val="333333"/>
                </a:solidFill>
              </a:rPr>
              <a:t>u obzir</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981D3BA4-C0A8-4083-96DB-59F76C481FF1}"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8" name="Slide Number Placeholder 7"/>
          <p:cNvSpPr>
            <a:spLocks noGrp="1"/>
          </p:cNvSpPr>
          <p:nvPr>
            <p:ph type="sldNum" sz="quarter" idx="12"/>
          </p:nvPr>
        </p:nvSpPr>
        <p:spPr/>
        <p:txBody>
          <a:bodyPr/>
          <a:lstStyle/>
          <a:p>
            <a:fld id="{981D3BA4-C0A8-4083-96DB-59F76C481FF1}" type="slidenum">
              <a:rPr lang="de-DE" altLang="de-DE" smtClean="0"/>
              <a:pPr/>
              <a:t>36</a:t>
            </a:fld>
            <a:endParaRPr lang="de-DE" altLang="de-DE"/>
          </a:p>
        </p:txBody>
      </p:sp>
    </p:spTree>
    <p:extLst>
      <p:ext uri="{BB962C8B-B14F-4D97-AF65-F5344CB8AC3E}">
        <p14:creationId xmlns:p14="http://schemas.microsoft.com/office/powerpoint/2010/main" val="4175335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698855561"/>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 Müller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fld id="{D95E5CA5-D5E9-48AD-94DE-8D470D11D479}" type="slidenum">
              <a:rPr lang="de-DE" altLang="de-DE" smtClean="0"/>
              <a:pPr/>
              <a:t>37</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2847</Words>
  <Application>Microsoft Office PowerPoint</Application>
  <PresentationFormat>Benutzerdefiniert</PresentationFormat>
  <Paragraphs>354</Paragraphs>
  <Slides>37</Slides>
  <Notes>37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37</vt:i4>
      </vt:variant>
    </vt:vector>
  </HeadingPairs>
  <TitlesOfParts>
    <vt:vector size="44" baseType="lpstr">
      <vt:lpstr>Arial</vt:lpstr>
      <vt:lpstr>Symbol</vt:lpstr>
      <vt:lpstr>Calibri Light</vt:lpstr>
      <vt:lpstr>WingDings</vt:lpstr>
      <vt:lpstr>Calibri</vt:lpstr>
      <vt:lpstr>Times New Roman</vt:lpstr>
      <vt:lpstr>UKE_PPT-Vorlage_16zu9</vt:lpstr>
      <vt:lpstr>MKT 6 B – Sposobnost da se zamisli i podijeli osjećanje druge osobe… II</vt:lpstr>
      <vt:lpstr>Kad nekoga upoznate. Gdje prvo gledate? Koliko su ovi znaci dobri za dobru procjenu?</vt:lpstr>
      <vt:lpstr>Kad nekoga upoznate. Gdje prvo gledate? Koliko su ovi znaci dobri za dobru procjenu?</vt:lpstr>
      <vt:lpstr>Koje druge izvore informacija možete uzeti u obzir? Koliko su pouzdane?</vt:lpstr>
      <vt:lpstr>Koje druge izvore informacija možete uzeti u obzir? Koliko su pouzdane?</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Izgled i realnost!</vt:lpstr>
      <vt:lpstr>Zašto mi ovo radimo?</vt:lpstr>
      <vt:lpstr>Zašto mi ovo radimo?</vt:lpstr>
      <vt:lpstr>Kako nedostatak empatije vodi pogrešnim tumačenjima tokom psihoze – primjeri</vt:lpstr>
      <vt:lpstr>Vježba</vt:lpstr>
      <vt:lpstr>Vježba</vt:lpstr>
      <vt:lpstr>PowerPoint-Präsentation</vt:lpstr>
      <vt:lpstr>Čovjek sa viškom kilograma je pao sa stolice Šta bi većina ljudi mogla misliti?...</vt:lpstr>
      <vt:lpstr>Idemo!</vt:lpstr>
      <vt:lpstr>PowerPoint-Präsentation</vt:lpstr>
      <vt:lpstr>PowerPoint-Präsentation</vt:lpstr>
      <vt:lpstr>PowerPoint-Präsentation</vt:lpstr>
      <vt:lpstr>PowerPoint-Präsentation</vt:lpstr>
      <vt:lpstr>PowerPoint-Präsentation</vt:lpstr>
      <vt:lpstr>opcionalno: Video Klip</vt:lpstr>
      <vt:lpstr>PowerPoint-Präsentation</vt:lpstr>
      <vt:lpstr>PowerPoint-Präsentation</vt:lpstr>
      <vt:lpstr>Prenos u svakodnevni život</vt:lpstr>
      <vt:lpstr>Prenos u svakodnevni život</vt:lpstr>
      <vt:lpstr>Kako je ovo povezano sa psihozom?</vt:lpstr>
      <vt:lpstr>Hvala Vam na pažnji!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263</cp:revision>
  <dcterms:created xsi:type="dcterms:W3CDTF">2004-06-30T16:15:23Z</dcterms:created>
  <dcterms:modified xsi:type="dcterms:W3CDTF">2022-11-21T11:13:06Z</dcterms:modified>
</cp:coreProperties>
</file>