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57" r:id="rId1"/>
  </p:sldMasterIdLst>
  <p:notesMasterIdLst>
    <p:notesMasterId r:id="rId93"/>
  </p:notesMasterIdLst>
  <p:handoutMasterIdLst>
    <p:handoutMasterId r:id="rId94"/>
  </p:handoutMasterIdLst>
  <p:sldIdLst>
    <p:sldId id="973" r:id="rId2"/>
    <p:sldId id="897" r:id="rId3"/>
    <p:sldId id="952" r:id="rId4"/>
    <p:sldId id="951" r:id="rId5"/>
    <p:sldId id="950" r:id="rId6"/>
    <p:sldId id="949" r:id="rId7"/>
    <p:sldId id="847" r:id="rId8"/>
    <p:sldId id="905" r:id="rId9"/>
    <p:sldId id="955" r:id="rId10"/>
    <p:sldId id="954" r:id="rId11"/>
    <p:sldId id="953" r:id="rId12"/>
    <p:sldId id="446" r:id="rId13"/>
    <p:sldId id="887" r:id="rId14"/>
    <p:sldId id="888" r:id="rId15"/>
    <p:sldId id="889" r:id="rId16"/>
    <p:sldId id="890" r:id="rId17"/>
    <p:sldId id="891" r:id="rId18"/>
    <p:sldId id="930" r:id="rId19"/>
    <p:sldId id="957" r:id="rId20"/>
    <p:sldId id="956" r:id="rId21"/>
    <p:sldId id="793" r:id="rId22"/>
    <p:sldId id="794" r:id="rId23"/>
    <p:sldId id="795" r:id="rId24"/>
    <p:sldId id="796" r:id="rId25"/>
    <p:sldId id="797" r:id="rId26"/>
    <p:sldId id="798" r:id="rId27"/>
    <p:sldId id="908" r:id="rId28"/>
    <p:sldId id="959" r:id="rId29"/>
    <p:sldId id="958" r:id="rId30"/>
    <p:sldId id="872" r:id="rId31"/>
    <p:sldId id="921" r:id="rId32"/>
    <p:sldId id="961" r:id="rId33"/>
    <p:sldId id="960" r:id="rId34"/>
    <p:sldId id="915" r:id="rId35"/>
    <p:sldId id="964" r:id="rId36"/>
    <p:sldId id="963" r:id="rId37"/>
    <p:sldId id="962" r:id="rId38"/>
    <p:sldId id="902" r:id="rId39"/>
    <p:sldId id="966" r:id="rId40"/>
    <p:sldId id="965" r:id="rId41"/>
    <p:sldId id="884" r:id="rId42"/>
    <p:sldId id="904" r:id="rId43"/>
    <p:sldId id="967" r:id="rId44"/>
    <p:sldId id="931" r:id="rId45"/>
    <p:sldId id="819" r:id="rId46"/>
    <p:sldId id="820" r:id="rId47"/>
    <p:sldId id="821" r:id="rId48"/>
    <p:sldId id="822" r:id="rId49"/>
    <p:sldId id="823" r:id="rId50"/>
    <p:sldId id="968" r:id="rId51"/>
    <p:sldId id="932" r:id="rId52"/>
    <p:sldId id="845" r:id="rId53"/>
    <p:sldId id="846" r:id="rId54"/>
    <p:sldId id="804" r:id="rId55"/>
    <p:sldId id="807" r:id="rId56"/>
    <p:sldId id="805" r:id="rId57"/>
    <p:sldId id="806" r:id="rId58"/>
    <p:sldId id="933" r:id="rId59"/>
    <p:sldId id="811" r:id="rId60"/>
    <p:sldId id="809" r:id="rId61"/>
    <p:sldId id="810" r:id="rId62"/>
    <p:sldId id="812" r:id="rId63"/>
    <p:sldId id="813" r:id="rId64"/>
    <p:sldId id="814" r:id="rId65"/>
    <p:sldId id="934" r:id="rId66"/>
    <p:sldId id="816" r:id="rId67"/>
    <p:sldId id="817" r:id="rId68"/>
    <p:sldId id="935" r:id="rId69"/>
    <p:sldId id="828" r:id="rId70"/>
    <p:sldId id="943" r:id="rId71"/>
    <p:sldId id="830" r:id="rId72"/>
    <p:sldId id="836" r:id="rId73"/>
    <p:sldId id="831" r:id="rId74"/>
    <p:sldId id="832" r:id="rId75"/>
    <p:sldId id="936" r:id="rId76"/>
    <p:sldId id="837" r:id="rId77"/>
    <p:sldId id="834" r:id="rId78"/>
    <p:sldId id="835" r:id="rId79"/>
    <p:sldId id="910" r:id="rId80"/>
    <p:sldId id="970" r:id="rId81"/>
    <p:sldId id="969" r:id="rId82"/>
    <p:sldId id="912" r:id="rId83"/>
    <p:sldId id="972" r:id="rId84"/>
    <p:sldId id="971" r:id="rId85"/>
    <p:sldId id="948" r:id="rId86"/>
    <p:sldId id="937" r:id="rId87"/>
    <p:sldId id="938" r:id="rId88"/>
    <p:sldId id="939" r:id="rId89"/>
    <p:sldId id="940" r:id="rId90"/>
    <p:sldId id="941" r:id="rId91"/>
    <p:sldId id="942" r:id="rId92"/>
  </p:sldIdLst>
  <p:sldSz cx="12195175" cy="6858000"/>
  <p:notesSz cx="6797675" cy="9926638"/>
  <p:embeddedFontLst>
    <p:embeddedFont>
      <p:font typeface="Calibri" panose="020F0502020204030204" pitchFamily="34" charset="0"/>
      <p:regular r:id="rId95"/>
      <p:bold r:id="rId96"/>
      <p:italic r:id="rId97"/>
      <p:boldItalic r:id="rId98"/>
    </p:embeddedFont>
    <p:embeddedFont>
      <p:font typeface="Calibri Light" panose="020F0302020204030204" pitchFamily="34" charset="0"/>
      <p:regular r:id="rId99"/>
      <p:italic r:id="rId100"/>
    </p:embeddedFont>
  </p:embeddedFontLst>
  <p:defaultTextStyle>
    <a:defPPr>
      <a:defRPr lang="de-DE"/>
    </a:defPPr>
    <a:lvl1pPr algn="l" rtl="0" fontAlgn="base">
      <a:spcBef>
        <a:spcPct val="0"/>
      </a:spcBef>
      <a:spcAft>
        <a:spcPct val="0"/>
      </a:spcAft>
      <a:defRPr lang="en-US" sz="2800" kern="1200">
        <a:solidFill>
          <a:schemeClr val="tx1"/>
        </a:solidFill>
        <a:latin typeface="+mn-lt"/>
        <a:ea typeface="+mn-ea"/>
        <a:cs typeface="+mn-cs"/>
      </a:defRPr>
    </a:lvl1pPr>
    <a:lvl2pPr marL="457200" algn="l" rtl="0" fontAlgn="base">
      <a:spcBef>
        <a:spcPct val="0"/>
      </a:spcBef>
      <a:spcAft>
        <a:spcPct val="0"/>
      </a:spcAft>
      <a:defRPr lang="en-US" sz="2800" kern="1200">
        <a:solidFill>
          <a:schemeClr val="tx1"/>
        </a:solidFill>
        <a:latin typeface="+mn-lt"/>
        <a:ea typeface="+mn-ea"/>
        <a:cs typeface="+mn-cs"/>
      </a:defRPr>
    </a:lvl2pPr>
    <a:lvl3pPr marL="914400" algn="l" rtl="0" fontAlgn="base">
      <a:spcBef>
        <a:spcPct val="0"/>
      </a:spcBef>
      <a:spcAft>
        <a:spcPct val="0"/>
      </a:spcAft>
      <a:defRPr lang="en-US" sz="2800" kern="1200">
        <a:solidFill>
          <a:schemeClr val="tx1"/>
        </a:solidFill>
        <a:latin typeface="+mn-lt"/>
        <a:ea typeface="+mn-ea"/>
        <a:cs typeface="+mn-cs"/>
      </a:defRPr>
    </a:lvl3pPr>
    <a:lvl4pPr marL="1371600" algn="l" rtl="0" fontAlgn="base">
      <a:spcBef>
        <a:spcPct val="0"/>
      </a:spcBef>
      <a:spcAft>
        <a:spcPct val="0"/>
      </a:spcAft>
      <a:defRPr lang="en-US" sz="2800" kern="1200">
        <a:solidFill>
          <a:schemeClr val="tx1"/>
        </a:solidFill>
        <a:latin typeface="+mn-lt"/>
        <a:ea typeface="+mn-ea"/>
        <a:cs typeface="+mn-cs"/>
      </a:defRPr>
    </a:lvl4pPr>
    <a:lvl5pPr marL="1828800" algn="l" rtl="0" fontAlgn="base">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00" autoAdjust="0"/>
    <p:restoredTop sz="94660"/>
  </p:normalViewPr>
  <p:slideViewPr>
    <p:cSldViewPr>
      <p:cViewPr varScale="1">
        <p:scale>
          <a:sx n="98" d="100"/>
          <a:sy n="98" d="100"/>
        </p:scale>
        <p:origin x="256" y="56"/>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5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0965EADA-8FD1-43AD-92E9-FBCD99AF9EF2}" type="slidenum">
              <a:rPr lang="en-GB" altLang="de-DE"/>
              <a:pPr/>
              <a:t>‹Nr.›</a:t>
            </a:fld>
            <a:endParaRPr lang="en-GB" altLang="de-DE"/>
          </a:p>
        </p:txBody>
      </p:sp>
    </p:spTree>
    <p:extLst>
      <p:ext uri="{BB962C8B-B14F-4D97-AF65-F5344CB8AC3E}">
        <p14:creationId xmlns:p14="http://schemas.microsoft.com/office/powerpoint/2010/main" val="3339713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US"/>
          </a:p>
        </p:txBody>
      </p:sp>
      <p:sp>
        <p:nvSpPr>
          <p:cNvPr id="109572"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D1087D1C-728D-4DE3-A8AD-9020A0EF74D4}" type="slidenum">
              <a:rPr lang="en-US" altLang="de-DE"/>
              <a:pPr/>
              <a:t>‹Nr.›</a:t>
            </a:fld>
            <a:endParaRPr lang="en-US" altLang="de-DE"/>
          </a:p>
        </p:txBody>
      </p:sp>
    </p:spTree>
    <p:extLst>
      <p:ext uri="{BB962C8B-B14F-4D97-AF65-F5344CB8AC3E}">
        <p14:creationId xmlns:p14="http://schemas.microsoft.com/office/powerpoint/2010/main" val="2018401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3DD02-FD85-4728-AD2C-6250FBABA641}" type="slidenum">
              <a:rPr lang="en-US" altLang="de-DE" sz="1300"/>
              <a:pPr eaLnBrk="1" hangingPunct="1">
                <a:spcBef>
                  <a:spcPct val="0"/>
                </a:spcBef>
              </a:pPr>
              <a:t>2</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72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3DD02-FD85-4728-AD2C-6250FBABA641}" type="slidenum">
              <a:rPr lang="en-US" altLang="de-DE" sz="1300"/>
              <a:pPr eaLnBrk="1" hangingPunct="1">
                <a:spcBef>
                  <a:spcPct val="0"/>
                </a:spcBef>
              </a:pPr>
              <a:t>3</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72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3DD02-FD85-4728-AD2C-6250FBABA641}" type="slidenum">
              <a:rPr lang="en-US" altLang="de-DE" sz="1300"/>
              <a:pPr eaLnBrk="1" hangingPunct="1">
                <a:spcBef>
                  <a:spcPct val="0"/>
                </a:spcBef>
              </a:pPr>
              <a:t>4</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72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3DD02-FD85-4728-AD2C-6250FBABA641}" type="slidenum">
              <a:rPr lang="en-US" altLang="de-DE" sz="1300"/>
              <a:pPr eaLnBrk="1" hangingPunct="1">
                <a:spcBef>
                  <a:spcPct val="0"/>
                </a:spcBef>
              </a:pPr>
              <a:t>5</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72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3DD02-FD85-4728-AD2C-6250FBABA641}" type="slidenum">
              <a:rPr lang="en-US" altLang="de-DE" sz="1300"/>
              <a:pPr eaLnBrk="1" hangingPunct="1">
                <a:spcBef>
                  <a:spcPct val="0"/>
                </a:spcBef>
              </a:pPr>
              <a:t>6</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72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8BFFBA-C8B3-41D4-B3CE-B23E84F99CDA}" type="slidenum">
              <a:rPr lang="en-US" altLang="de-DE" sz="1300"/>
              <a:pPr eaLnBrk="1" hangingPunct="1">
                <a:spcBef>
                  <a:spcPct val="0"/>
                </a:spcBef>
              </a:pPr>
              <a:t>7</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836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B3705-E537-4D83-99D0-D4DA67AFA15C}" type="slidenum">
              <a:rPr lang="en-US" altLang="de-DE" sz="1300"/>
              <a:pPr eaLnBrk="1" hangingPunct="1">
                <a:spcBef>
                  <a:spcPct val="0"/>
                </a:spcBef>
              </a:pPr>
              <a:t>8</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502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B3705-E537-4D83-99D0-D4DA67AFA15C}" type="slidenum">
              <a:rPr lang="en-US" altLang="de-DE" sz="1300"/>
              <a:pPr eaLnBrk="1" hangingPunct="1">
                <a:spcBef>
                  <a:spcPct val="0"/>
                </a:spcBef>
              </a:pPr>
              <a:t>9</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50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B3705-E537-4D83-99D0-D4DA67AFA15C}" type="slidenum">
              <a:rPr lang="en-US" altLang="de-DE" sz="1300"/>
              <a:pPr eaLnBrk="1" hangingPunct="1">
                <a:spcBef>
                  <a:spcPct val="0"/>
                </a:spcBef>
              </a:pPr>
              <a:t>10</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50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B3705-E537-4D83-99D0-D4DA67AFA15C}" type="slidenum">
              <a:rPr lang="en-US" altLang="de-DE" sz="1300"/>
              <a:pPr eaLnBrk="1" hangingPunct="1">
                <a:spcBef>
                  <a:spcPct val="0"/>
                </a:spcBef>
              </a:pPr>
              <a:t>11</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502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6940D7-91FF-4145-98AD-FEC599EB5FFD}" type="slidenum">
              <a:rPr lang="en-US" altLang="de-DE" sz="1300"/>
              <a:pPr eaLnBrk="1" hangingPunct="1">
                <a:spcBef>
                  <a:spcPct val="0"/>
                </a:spcBef>
              </a:pPr>
              <a:t>12</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6370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30ED4F-ACCD-473F-B34D-F3E27E86FC57}" type="slidenum">
              <a:rPr lang="en-US" altLang="de-DE" sz="1300"/>
              <a:pPr eaLnBrk="1" hangingPunct="1">
                <a:spcBef>
                  <a:spcPct val="0"/>
                </a:spcBef>
              </a:pPr>
              <a:t>13</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1044328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9D7E62-84DD-497B-9FAF-B3C5BE49259F}" type="slidenum">
              <a:rPr lang="en-US" altLang="de-DE" sz="1300"/>
              <a:pPr eaLnBrk="1" hangingPunct="1">
                <a:spcBef>
                  <a:spcPct val="0"/>
                </a:spcBef>
              </a:pPr>
              <a:t>14</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7218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A0BE34-D44E-434B-AB55-F7A12E4050E6}" type="slidenum">
              <a:rPr lang="en-US" altLang="de-DE" sz="1300"/>
              <a:pPr eaLnBrk="1" hangingPunct="1">
                <a:spcBef>
                  <a:spcPct val="0"/>
                </a:spcBef>
              </a:pPr>
              <a:t>15</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1886941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B0EFE0-5FCC-4920-8147-A6325490A6B2}" type="slidenum">
              <a:rPr lang="en-US" altLang="de-DE" sz="1300"/>
              <a:pPr eaLnBrk="1" hangingPunct="1">
                <a:spcBef>
                  <a:spcPct val="0"/>
                </a:spcBef>
              </a:pPr>
              <a:t>16</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2661874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D70089-9D31-4E70-8391-F1D7CE382123}" type="slidenum">
              <a:rPr lang="en-US" altLang="de-DE" sz="1300"/>
              <a:pPr eaLnBrk="1" hangingPunct="1">
                <a:spcBef>
                  <a:spcPct val="0"/>
                </a:spcBef>
              </a:pPr>
              <a:t>17</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681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A20D53-9519-4267-9D83-BD448EE7865B}" type="slidenum">
              <a:rPr lang="en-US" altLang="de-DE" sz="1300" b="1"/>
              <a:pPr algn="r" eaLnBrk="1" hangingPunct="1">
                <a:spcBef>
                  <a:spcPct val="0"/>
                </a:spcBef>
              </a:pPr>
              <a:t>18</a:t>
            </a:fld>
            <a:endParaRPr lang="en-US" altLang="de-DE" sz="1300" b="1"/>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091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A20D53-9519-4267-9D83-BD448EE7865B}" type="slidenum">
              <a:rPr lang="en-US" altLang="de-DE" sz="1300" b="1"/>
              <a:pPr algn="r" eaLnBrk="1" hangingPunct="1">
                <a:spcBef>
                  <a:spcPct val="0"/>
                </a:spcBef>
              </a:pPr>
              <a:t>19</a:t>
            </a:fld>
            <a:endParaRPr lang="en-US" altLang="de-DE" sz="1300" b="1"/>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091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A20D53-9519-4267-9D83-BD448EE7865B}" type="slidenum">
              <a:rPr lang="en-US" altLang="de-DE" sz="1300" b="1"/>
              <a:pPr algn="r" eaLnBrk="1" hangingPunct="1">
                <a:spcBef>
                  <a:spcPct val="0"/>
                </a:spcBef>
              </a:pPr>
              <a:t>20</a:t>
            </a:fld>
            <a:endParaRPr lang="en-US" altLang="de-DE" sz="1300" b="1"/>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091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571ABF-958D-406E-A222-C4F027A705C3}" type="slidenum">
              <a:rPr lang="en-US" altLang="de-DE" sz="1300"/>
              <a:pPr eaLnBrk="1" hangingPunct="1">
                <a:spcBef>
                  <a:spcPct val="0"/>
                </a:spcBef>
              </a:pPr>
              <a:t>21</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0158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68E60F-BA27-472D-8A1A-EE0ACA8B96CE}" type="slidenum">
              <a:rPr lang="en-US" altLang="de-DE" sz="1300"/>
              <a:pPr eaLnBrk="1" hangingPunct="1">
                <a:spcBef>
                  <a:spcPct val="0"/>
                </a:spcBef>
              </a:pPr>
              <a:t>22</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3989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4DC837-35FB-4729-8747-A5FB6CF2F19B}" type="slidenum">
              <a:rPr lang="en-US" altLang="de-DE" sz="1300"/>
              <a:pPr eaLnBrk="1" hangingPunct="1">
                <a:spcBef>
                  <a:spcPct val="0"/>
                </a:spcBef>
              </a:pPr>
              <a:t>23</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781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50AE5D-2E56-439E-8A88-B6C0D2619545}" type="slidenum">
              <a:rPr lang="en-US" altLang="de-DE" sz="1300"/>
              <a:pPr eaLnBrk="1" hangingPunct="1">
                <a:spcBef>
                  <a:spcPct val="0"/>
                </a:spcBef>
              </a:pPr>
              <a:t>24</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4436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52AB52-5712-470F-8129-810726037731}" type="slidenum">
              <a:rPr lang="en-US" altLang="de-DE" sz="1300"/>
              <a:pPr eaLnBrk="1" hangingPunct="1">
                <a:spcBef>
                  <a:spcPct val="0"/>
                </a:spcBef>
              </a:pPr>
              <a:t>25</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464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8CE51F-26CF-412A-BB8A-13E3C2332790}" type="slidenum">
              <a:rPr lang="en-US" altLang="de-DE" sz="1300"/>
              <a:pPr eaLnBrk="1" hangingPunct="1">
                <a:spcBef>
                  <a:spcPct val="0"/>
                </a:spcBef>
              </a:pPr>
              <a:t>26</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781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5F1BF9-AC47-4612-8424-516D76FD68C2}" type="slidenum">
              <a:rPr lang="en-US" altLang="de-DE" sz="1300"/>
              <a:pPr eaLnBrk="1" hangingPunct="1">
                <a:spcBef>
                  <a:spcPct val="0"/>
                </a:spcBef>
              </a:pPr>
              <a:t>27</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273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5F1BF9-AC47-4612-8424-516D76FD68C2}" type="slidenum">
              <a:rPr lang="en-US" altLang="de-DE" sz="1300"/>
              <a:pPr eaLnBrk="1" hangingPunct="1">
                <a:spcBef>
                  <a:spcPct val="0"/>
                </a:spcBef>
              </a:pPr>
              <a:t>28</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273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5F1BF9-AC47-4612-8424-516D76FD68C2}" type="slidenum">
              <a:rPr lang="en-US" altLang="de-DE" sz="1300"/>
              <a:pPr eaLnBrk="1" hangingPunct="1">
                <a:spcBef>
                  <a:spcPct val="0"/>
                </a:spcBef>
              </a:pPr>
              <a:t>29</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273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3EE189-7CCB-450D-8554-0CD52239117D}" type="slidenum">
              <a:rPr lang="en-US" altLang="de-DE" sz="1300"/>
              <a:pPr eaLnBrk="1" hangingPunct="1">
                <a:spcBef>
                  <a:spcPct val="0"/>
                </a:spcBef>
              </a:pPr>
              <a:t>30</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606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76AA7B-F7BD-4924-8433-852C803AD7F6}" type="slidenum">
              <a:rPr lang="en-US" altLang="de-DE" sz="1300" b="1"/>
              <a:pPr algn="r" eaLnBrk="1" hangingPunct="1">
                <a:spcBef>
                  <a:spcPct val="0"/>
                </a:spcBef>
              </a:pPr>
              <a:t>31</a:t>
            </a:fld>
            <a:endParaRPr lang="en-US" altLang="de-DE" sz="1300" b="1"/>
          </a:p>
        </p:txBody>
      </p:sp>
      <p:sp>
        <p:nvSpPr>
          <p:cNvPr id="143363" name="Rectangle 2"/>
          <p:cNvSpPr>
            <a:spLocks noGrp="1" noRot="1" noChangeAspect="1" noChangeArrowheads="1" noTextEdit="1"/>
          </p:cNvSpPr>
          <p:nvPr>
            <p:ph type="sldImg"/>
          </p:nvPr>
        </p:nvSpPr>
        <p:spPr>
          <a:xfrm>
            <a:off x="90488" y="744538"/>
            <a:ext cx="6618287"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6032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76AA7B-F7BD-4924-8433-852C803AD7F6}" type="slidenum">
              <a:rPr lang="en-US" altLang="de-DE" sz="1300" b="1"/>
              <a:pPr algn="r" eaLnBrk="1" hangingPunct="1">
                <a:spcBef>
                  <a:spcPct val="0"/>
                </a:spcBef>
              </a:pPr>
              <a:t>32</a:t>
            </a:fld>
            <a:endParaRPr lang="en-US" altLang="de-DE" sz="1300" b="1"/>
          </a:p>
        </p:txBody>
      </p:sp>
      <p:sp>
        <p:nvSpPr>
          <p:cNvPr id="143363" name="Rectangle 2"/>
          <p:cNvSpPr>
            <a:spLocks noGrp="1" noRot="1" noChangeAspect="1" noChangeArrowheads="1" noTextEdit="1"/>
          </p:cNvSpPr>
          <p:nvPr>
            <p:ph type="sldImg"/>
          </p:nvPr>
        </p:nvSpPr>
        <p:spPr>
          <a:xfrm>
            <a:off x="90488" y="744538"/>
            <a:ext cx="6618287"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60327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76AA7B-F7BD-4924-8433-852C803AD7F6}" type="slidenum">
              <a:rPr lang="en-US" altLang="de-DE" sz="1300" b="1"/>
              <a:pPr algn="r" eaLnBrk="1" hangingPunct="1">
                <a:spcBef>
                  <a:spcPct val="0"/>
                </a:spcBef>
              </a:pPr>
              <a:t>33</a:t>
            </a:fld>
            <a:endParaRPr lang="en-US" altLang="de-DE" sz="1300" b="1"/>
          </a:p>
        </p:txBody>
      </p:sp>
      <p:sp>
        <p:nvSpPr>
          <p:cNvPr id="143363" name="Rectangle 2"/>
          <p:cNvSpPr>
            <a:spLocks noGrp="1" noRot="1" noChangeAspect="1" noChangeArrowheads="1" noTextEdit="1"/>
          </p:cNvSpPr>
          <p:nvPr>
            <p:ph type="sldImg"/>
          </p:nvPr>
        </p:nvSpPr>
        <p:spPr>
          <a:xfrm>
            <a:off x="90488" y="744538"/>
            <a:ext cx="6618287"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6032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39CC3-4105-4777-8C71-4A2D9809A5C5}" type="slidenum">
              <a:rPr lang="en-US" altLang="de-DE" sz="1300"/>
              <a:pPr eaLnBrk="1" hangingPunct="1">
                <a:spcBef>
                  <a:spcPct val="0"/>
                </a:spcBef>
              </a:pPr>
              <a:t>34</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094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39CC3-4105-4777-8C71-4A2D9809A5C5}" type="slidenum">
              <a:rPr lang="en-US" altLang="de-DE" sz="1300"/>
              <a:pPr eaLnBrk="1" hangingPunct="1">
                <a:spcBef>
                  <a:spcPct val="0"/>
                </a:spcBef>
              </a:pPr>
              <a:t>35</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094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39CC3-4105-4777-8C71-4A2D9809A5C5}" type="slidenum">
              <a:rPr lang="en-US" altLang="de-DE" sz="1300"/>
              <a:pPr eaLnBrk="1" hangingPunct="1">
                <a:spcBef>
                  <a:spcPct val="0"/>
                </a:spcBef>
              </a:pPr>
              <a:t>36</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094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39CC3-4105-4777-8C71-4A2D9809A5C5}" type="slidenum">
              <a:rPr lang="en-US" altLang="de-DE" sz="1300"/>
              <a:pPr eaLnBrk="1" hangingPunct="1">
                <a:spcBef>
                  <a:spcPct val="0"/>
                </a:spcBef>
              </a:pPr>
              <a:t>37</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094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706EDD-6912-4977-BC4A-445ACAA7784F}" type="slidenum">
              <a:rPr lang="en-US" altLang="de-DE" sz="1300"/>
              <a:pPr eaLnBrk="1" hangingPunct="1">
                <a:spcBef>
                  <a:spcPct val="0"/>
                </a:spcBef>
              </a:pPr>
              <a:t>38</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3868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706EDD-6912-4977-BC4A-445ACAA7784F}" type="slidenum">
              <a:rPr lang="en-US" altLang="de-DE" sz="1300"/>
              <a:pPr eaLnBrk="1" hangingPunct="1">
                <a:spcBef>
                  <a:spcPct val="0"/>
                </a:spcBef>
              </a:pPr>
              <a:t>39</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38681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706EDD-6912-4977-BC4A-445ACAA7784F}" type="slidenum">
              <a:rPr lang="en-US" altLang="de-DE" sz="1300"/>
              <a:pPr eaLnBrk="1" hangingPunct="1">
                <a:spcBef>
                  <a:spcPct val="0"/>
                </a:spcBef>
              </a:pPr>
              <a:t>40</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38681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BC6C40-7A7B-4FA6-A589-A740F26C3B3C}" type="slidenum">
              <a:rPr lang="en-US" altLang="de-DE" sz="1300"/>
              <a:pPr eaLnBrk="1" hangingPunct="1">
                <a:spcBef>
                  <a:spcPct val="0"/>
                </a:spcBef>
              </a:pPr>
              <a:t>41</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4298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E25057-A79D-435E-B0A1-89A954F14F1B}" type="slidenum">
              <a:rPr lang="en-US" altLang="de-DE" sz="1300"/>
              <a:pPr eaLnBrk="1" hangingPunct="1">
                <a:spcBef>
                  <a:spcPct val="0"/>
                </a:spcBef>
              </a:pPr>
              <a:t>42</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7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E25057-A79D-435E-B0A1-89A954F14F1B}" type="slidenum">
              <a:rPr lang="en-US" altLang="de-DE" sz="1300"/>
              <a:pPr eaLnBrk="1" hangingPunct="1">
                <a:spcBef>
                  <a:spcPct val="0"/>
                </a:spcBef>
              </a:pPr>
              <a:t>43</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70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F63E90-9554-4378-8AAA-B4342B33F2E5}" type="slidenum">
              <a:rPr lang="en-US" altLang="de-DE" sz="1300"/>
              <a:pPr eaLnBrk="1" hangingPunct="1">
                <a:spcBef>
                  <a:spcPct val="0"/>
                </a:spcBef>
              </a:pPr>
              <a:t>44</a:t>
            </a:fld>
            <a:endParaRPr lang="en-US" altLang="de-DE" sz="1300"/>
          </a:p>
        </p:txBody>
      </p:sp>
      <p:sp>
        <p:nvSpPr>
          <p:cNvPr id="154627" name="Rectangle 2"/>
          <p:cNvSpPr>
            <a:spLocks noGrp="1" noRot="1" noChangeAspect="1" noChangeArrowheads="1" noTextEdit="1"/>
          </p:cNvSpPr>
          <p:nvPr>
            <p:ph type="sldImg"/>
          </p:nvPr>
        </p:nvSpPr>
        <p:spPr>
          <a:xfrm>
            <a:off x="90488" y="744538"/>
            <a:ext cx="6616700"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503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E42108-9C00-4519-8A8A-92244EBA936B}" type="slidenum">
              <a:rPr lang="en-US" altLang="de-DE" sz="1300"/>
              <a:pPr eaLnBrk="1" hangingPunct="1">
                <a:spcBef>
                  <a:spcPct val="0"/>
                </a:spcBef>
              </a:pPr>
              <a:t>45</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2774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4C7577-1E6F-46AF-A3FE-786BED7A402A}" type="slidenum">
              <a:rPr lang="en-US" altLang="de-DE" sz="1300"/>
              <a:pPr eaLnBrk="1" hangingPunct="1">
                <a:spcBef>
                  <a:spcPct val="0"/>
                </a:spcBef>
              </a:pPr>
              <a:t>46</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4923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48FB1D-AAB2-4723-A47D-6E64AC443EBB}" type="slidenum">
              <a:rPr lang="en-US" altLang="de-DE" sz="1300"/>
              <a:pPr eaLnBrk="1" hangingPunct="1">
                <a:spcBef>
                  <a:spcPct val="0"/>
                </a:spcBef>
              </a:pPr>
              <a:t>47</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66916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0DE7C8-4DAC-495E-9BC0-04B77B61BA13}" type="slidenum">
              <a:rPr lang="en-US" altLang="de-DE" sz="1300"/>
              <a:pPr eaLnBrk="1" hangingPunct="1">
                <a:spcBef>
                  <a:spcPct val="0"/>
                </a:spcBef>
              </a:pPr>
              <a:t>48</a:t>
            </a:fld>
            <a:endParaRPr lang="en-US" altLang="de-DE" sz="1300"/>
          </a:p>
        </p:txBody>
      </p:sp>
      <p:sp>
        <p:nvSpPr>
          <p:cNvPr id="15872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65272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CB8D4C-7EBC-424E-9B1E-5E0E584D635A}" type="slidenum">
              <a:rPr lang="en-US" altLang="de-DE" sz="1300"/>
              <a:pPr eaLnBrk="1" hangingPunct="1">
                <a:spcBef>
                  <a:spcPct val="0"/>
                </a:spcBef>
              </a:pPr>
              <a:t>49</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2608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FC7DE4-FA38-4214-A124-8C96084B6AFF}" type="slidenum">
              <a:rPr lang="en-US" altLang="de-DE" sz="1300"/>
              <a:pPr eaLnBrk="1" hangingPunct="1">
                <a:spcBef>
                  <a:spcPct val="0"/>
                </a:spcBef>
              </a:pPr>
              <a:t>51</a:t>
            </a:fld>
            <a:endParaRPr lang="en-US" altLang="de-DE" sz="1300"/>
          </a:p>
        </p:txBody>
      </p:sp>
      <p:sp>
        <p:nvSpPr>
          <p:cNvPr id="161795" name="Rectangle 2"/>
          <p:cNvSpPr>
            <a:spLocks noGrp="1" noRot="1" noChangeAspect="1" noChangeArrowheads="1" noTextEdit="1"/>
          </p:cNvSpPr>
          <p:nvPr>
            <p:ph type="sldImg"/>
          </p:nvPr>
        </p:nvSpPr>
        <p:spPr>
          <a:xfrm>
            <a:off x="90488" y="744538"/>
            <a:ext cx="6616700"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3963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EB0A9D-3E29-4BA3-AC0D-0C5BD8F6BA42}" type="slidenum">
              <a:rPr lang="en-US" altLang="de-DE" sz="1300"/>
              <a:pPr eaLnBrk="1" hangingPunct="1">
                <a:spcBef>
                  <a:spcPct val="0"/>
                </a:spcBef>
              </a:pPr>
              <a:t>52</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4067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F4F148-E5EF-43C0-BA95-33EE9521B743}" type="slidenum">
              <a:rPr lang="en-US" altLang="de-DE" sz="1300"/>
              <a:pPr eaLnBrk="1" hangingPunct="1">
                <a:spcBef>
                  <a:spcPct val="0"/>
                </a:spcBef>
              </a:pPr>
              <a:t>53</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9449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ED3B5C-4D02-49F0-A1D3-F8430D042942}" type="slidenum">
              <a:rPr lang="en-US" altLang="de-DE" sz="1300"/>
              <a:pPr eaLnBrk="1" hangingPunct="1">
                <a:spcBef>
                  <a:spcPct val="0"/>
                </a:spcBef>
              </a:pPr>
              <a:t>54</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2770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B56B74-705A-46BF-9520-A7BDE75894AB}" type="slidenum">
              <a:rPr lang="en-US" altLang="de-DE" sz="1300"/>
              <a:pPr eaLnBrk="1" hangingPunct="1">
                <a:spcBef>
                  <a:spcPct val="0"/>
                </a:spcBef>
              </a:pPr>
              <a:t>55</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440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9E2BBA-0354-4896-AED6-AE34BEF98864}" type="slidenum">
              <a:rPr lang="en-US" altLang="de-DE" sz="1300"/>
              <a:pPr eaLnBrk="1" hangingPunct="1">
                <a:spcBef>
                  <a:spcPct val="0"/>
                </a:spcBef>
              </a:pPr>
              <a:t>56</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2115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53E05A-EDA4-49D3-86F4-57908D1C5A46}" type="slidenum">
              <a:rPr lang="en-US" altLang="de-DE" sz="1300"/>
              <a:pPr eaLnBrk="1" hangingPunct="1">
                <a:spcBef>
                  <a:spcPct val="0"/>
                </a:spcBef>
              </a:pPr>
              <a:t>57</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26360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609FCE-5A29-45D3-8F95-B25B06F87EB0}" type="slidenum">
              <a:rPr lang="en-US" altLang="de-DE" sz="1300"/>
              <a:pPr eaLnBrk="1" hangingPunct="1">
                <a:spcBef>
                  <a:spcPct val="0"/>
                </a:spcBef>
              </a:pPr>
              <a:t>58</a:t>
            </a:fld>
            <a:endParaRPr lang="en-US" altLang="de-DE" sz="1300"/>
          </a:p>
        </p:txBody>
      </p:sp>
      <p:sp>
        <p:nvSpPr>
          <p:cNvPr id="168963" name="Rectangle 2"/>
          <p:cNvSpPr>
            <a:spLocks noGrp="1" noRot="1" noChangeAspect="1" noChangeArrowheads="1" noTextEdit="1"/>
          </p:cNvSpPr>
          <p:nvPr>
            <p:ph type="sldImg"/>
          </p:nvPr>
        </p:nvSpPr>
        <p:spPr>
          <a:xfrm>
            <a:off x="90488" y="744538"/>
            <a:ext cx="6616700"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96494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EC4639-9720-4AD6-AF66-AF831F7E5DE2}" type="slidenum">
              <a:rPr lang="en-US" altLang="de-DE" sz="1300"/>
              <a:pPr eaLnBrk="1" hangingPunct="1">
                <a:spcBef>
                  <a:spcPct val="0"/>
                </a:spcBef>
              </a:pPr>
              <a:t>59</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46453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B60DC3-C3B3-4CB4-BCDC-3DB32663B38C}" type="slidenum">
              <a:rPr lang="en-US" altLang="de-DE" sz="1300"/>
              <a:pPr eaLnBrk="1" hangingPunct="1">
                <a:spcBef>
                  <a:spcPct val="0"/>
                </a:spcBef>
              </a:pPr>
              <a:t>60</a:t>
            </a:fld>
            <a:endParaRPr lang="en-US" altLang="de-DE" sz="1300"/>
          </a:p>
        </p:txBody>
      </p:sp>
      <p:sp>
        <p:nvSpPr>
          <p:cNvPr id="17101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23799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A2C74E-9EB6-49DC-9A65-20A51F13786C}" type="slidenum">
              <a:rPr lang="en-US" altLang="de-DE" sz="1300"/>
              <a:pPr eaLnBrk="1" hangingPunct="1">
                <a:spcBef>
                  <a:spcPct val="0"/>
                </a:spcBef>
              </a:pPr>
              <a:t>61</a:t>
            </a:fld>
            <a:endParaRPr lang="en-US" altLang="de-DE" sz="1300"/>
          </a:p>
        </p:txBody>
      </p:sp>
      <p:sp>
        <p:nvSpPr>
          <p:cNvPr id="17203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307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E13EC5-515C-4CDB-91AC-7B811D570BD4}" type="slidenum">
              <a:rPr lang="en-US" altLang="de-DE" sz="1300"/>
              <a:pPr eaLnBrk="1" hangingPunct="1">
                <a:spcBef>
                  <a:spcPct val="0"/>
                </a:spcBef>
              </a:pPr>
              <a:t>62</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0104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9273A6-29B0-4C42-9F04-BD03ED5DAD05}" type="slidenum">
              <a:rPr lang="en-US" altLang="de-DE" sz="1300"/>
              <a:pPr eaLnBrk="1" hangingPunct="1">
                <a:spcBef>
                  <a:spcPct val="0"/>
                </a:spcBef>
              </a:pPr>
              <a:t>63</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4909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88826B-9263-4802-85FC-DFD923C1FCFB}" type="slidenum">
              <a:rPr lang="en-US" altLang="de-DE" sz="1300"/>
              <a:pPr eaLnBrk="1" hangingPunct="1">
                <a:spcBef>
                  <a:spcPct val="0"/>
                </a:spcBef>
              </a:pPr>
              <a:t>64</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4076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B5374E-0218-42D1-87A6-79882DF7712B}" type="slidenum">
              <a:rPr lang="en-US" altLang="de-DE" sz="1300"/>
              <a:pPr eaLnBrk="1" hangingPunct="1">
                <a:spcBef>
                  <a:spcPct val="0"/>
                </a:spcBef>
              </a:pPr>
              <a:t>65</a:t>
            </a:fld>
            <a:endParaRPr lang="en-US" altLang="de-DE" sz="1300"/>
          </a:p>
        </p:txBody>
      </p:sp>
      <p:sp>
        <p:nvSpPr>
          <p:cNvPr id="176131" name="Rectangle 2"/>
          <p:cNvSpPr>
            <a:spLocks noGrp="1" noRot="1" noChangeAspect="1" noChangeArrowheads="1" noTextEdit="1"/>
          </p:cNvSpPr>
          <p:nvPr>
            <p:ph type="sldImg"/>
          </p:nvPr>
        </p:nvSpPr>
        <p:spPr>
          <a:xfrm>
            <a:off x="90488" y="744538"/>
            <a:ext cx="6616700"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5247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244597-C433-470B-992B-365BAE7DDFC7}" type="slidenum">
              <a:rPr lang="en-US" altLang="de-DE" sz="1300"/>
              <a:pPr eaLnBrk="1" hangingPunct="1">
                <a:spcBef>
                  <a:spcPct val="0"/>
                </a:spcBef>
              </a:pPr>
              <a:t>66</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656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A8C853-11C6-42D5-A354-FDB14F551C7D}" type="slidenum">
              <a:rPr lang="en-US" altLang="de-DE" sz="1300"/>
              <a:pPr eaLnBrk="1" hangingPunct="1">
                <a:spcBef>
                  <a:spcPct val="0"/>
                </a:spcBef>
              </a:pPr>
              <a:t>67</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0285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6EEB04-5C04-48A0-B0A4-77356F7D6E50}" type="slidenum">
              <a:rPr lang="en-US" altLang="de-DE" sz="1300"/>
              <a:pPr eaLnBrk="1" hangingPunct="1">
                <a:spcBef>
                  <a:spcPct val="0"/>
                </a:spcBef>
              </a:pPr>
              <a:t>68</a:t>
            </a:fld>
            <a:endParaRPr lang="en-US" altLang="de-DE"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9545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BE9823-D704-4712-9D6B-EF346ED354AC}" type="slidenum">
              <a:rPr lang="en-US" altLang="de-DE" sz="1300"/>
              <a:pPr eaLnBrk="1" hangingPunct="1">
                <a:spcBef>
                  <a:spcPct val="0"/>
                </a:spcBef>
              </a:pPr>
              <a:t>69</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10053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EE12E5-EDD2-4E50-87B2-A5A7A94F862E}" type="slidenum">
              <a:rPr lang="en-US" altLang="de-DE" sz="1300"/>
              <a:pPr eaLnBrk="1" hangingPunct="1">
                <a:spcBef>
                  <a:spcPct val="0"/>
                </a:spcBef>
              </a:pPr>
              <a:t>70</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51743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100DC5-766E-4A8D-B2B4-AE3D66B0DF19}" type="slidenum">
              <a:rPr lang="en-US" altLang="de-DE" sz="1300"/>
              <a:pPr eaLnBrk="1" hangingPunct="1">
                <a:spcBef>
                  <a:spcPct val="0"/>
                </a:spcBef>
              </a:pPr>
              <a:t>71</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314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E6A1DD-BD0F-4CBD-8499-F22E3ACEC024}" type="slidenum">
              <a:rPr lang="en-US" altLang="de-DE" sz="1300"/>
              <a:pPr eaLnBrk="1" hangingPunct="1">
                <a:spcBef>
                  <a:spcPct val="0"/>
                </a:spcBef>
              </a:pPr>
              <a:t>72</a:t>
            </a:fld>
            <a:endParaRPr lang="en-US" altLang="de-DE" sz="1300"/>
          </a:p>
        </p:txBody>
      </p:sp>
      <p:sp>
        <p:nvSpPr>
          <p:cNvPr id="183299" name="Rectangle 2"/>
          <p:cNvSpPr>
            <a:spLocks noGrp="1" noRot="1" noChangeAspect="1" noChangeArrowheads="1" noTextEdit="1"/>
          </p:cNvSpPr>
          <p:nvPr>
            <p:ph type="sldImg"/>
          </p:nvPr>
        </p:nvSpPr>
        <p:spPr>
          <a:xfrm>
            <a:off x="9048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41176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159B67-8FBC-4BF6-95B9-B75E28F33E97}" type="slidenum">
              <a:rPr lang="en-US" altLang="de-DE" sz="1300"/>
              <a:pPr eaLnBrk="1" hangingPunct="1">
                <a:spcBef>
                  <a:spcPct val="0"/>
                </a:spcBef>
              </a:pPr>
              <a:t>73</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79299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9B583F-BEA3-4B82-B1E4-CFF8751C29FC}" type="slidenum">
              <a:rPr lang="en-US" altLang="de-DE" sz="1300"/>
              <a:pPr eaLnBrk="1" hangingPunct="1">
                <a:spcBef>
                  <a:spcPct val="0"/>
                </a:spcBef>
              </a:pPr>
              <a:t>74</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4225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A00FE5-5DF4-44A6-B5AD-1B7F6C5ACD03}" type="slidenum">
              <a:rPr lang="en-US" altLang="de-DE" sz="1300"/>
              <a:pPr eaLnBrk="1" hangingPunct="1">
                <a:spcBef>
                  <a:spcPct val="0"/>
                </a:spcBef>
              </a:pPr>
              <a:t>75</a:t>
            </a:fld>
            <a:endParaRPr lang="en-US" altLang="de-DE"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86095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3A03A7-7622-4400-9232-28EC512D5B51}" type="slidenum">
              <a:rPr lang="en-US" altLang="de-DE" sz="1300"/>
              <a:pPr eaLnBrk="1" hangingPunct="1">
                <a:spcBef>
                  <a:spcPct val="0"/>
                </a:spcBef>
              </a:pPr>
              <a:t>76</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31970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6F1C9A-DF59-4CDD-A8D6-D0F250DCCF7D}" type="slidenum">
              <a:rPr lang="en-US" altLang="de-DE" sz="1300"/>
              <a:pPr eaLnBrk="1" hangingPunct="1">
                <a:spcBef>
                  <a:spcPct val="0"/>
                </a:spcBef>
              </a:pPr>
              <a:t>77</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66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3FAC69-A5E0-4B74-BAD9-D20ACC36E61D}" type="slidenum">
              <a:rPr lang="en-US" altLang="de-DE" sz="1300"/>
              <a:pPr eaLnBrk="1" hangingPunct="1">
                <a:spcBef>
                  <a:spcPct val="0"/>
                </a:spcBef>
              </a:pPr>
              <a:t>78</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89689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D44AC-0E4C-4B48-B8AA-F1D26D50CCF5}" type="slidenum">
              <a:rPr lang="en-US" altLang="de-DE" sz="1300"/>
              <a:pPr eaLnBrk="1" hangingPunct="1">
                <a:spcBef>
                  <a:spcPct val="0"/>
                </a:spcBef>
              </a:pPr>
              <a:t>79</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2722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D44AC-0E4C-4B48-B8AA-F1D26D50CCF5}" type="slidenum">
              <a:rPr lang="en-US" altLang="de-DE" sz="1300"/>
              <a:pPr eaLnBrk="1" hangingPunct="1">
                <a:spcBef>
                  <a:spcPct val="0"/>
                </a:spcBef>
              </a:pPr>
              <a:t>80</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2722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D44AC-0E4C-4B48-B8AA-F1D26D50CCF5}" type="slidenum">
              <a:rPr lang="en-US" altLang="de-DE" sz="1300"/>
              <a:pPr eaLnBrk="1" hangingPunct="1">
                <a:spcBef>
                  <a:spcPct val="0"/>
                </a:spcBef>
              </a:pPr>
              <a:t>81</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2722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DA5AA-F2DE-4BAB-8668-595879A8CBAC}" type="slidenum">
              <a:rPr lang="en-US" altLang="de-DE" sz="1300"/>
              <a:pPr eaLnBrk="1" hangingPunct="1">
                <a:spcBef>
                  <a:spcPct val="0"/>
                </a:spcBef>
              </a:pPr>
              <a:t>82</a:t>
            </a:fld>
            <a:endParaRPr lang="en-US" altLang="de-DE" sz="1300"/>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40012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DA5AA-F2DE-4BAB-8668-595879A8CBAC}" type="slidenum">
              <a:rPr lang="en-US" altLang="de-DE" sz="1300"/>
              <a:pPr eaLnBrk="1" hangingPunct="1">
                <a:spcBef>
                  <a:spcPct val="0"/>
                </a:spcBef>
              </a:pPr>
              <a:t>83</a:t>
            </a:fld>
            <a:endParaRPr lang="en-US" altLang="de-DE" sz="1300"/>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40012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DA5AA-F2DE-4BAB-8668-595879A8CBAC}" type="slidenum">
              <a:rPr lang="en-US" altLang="de-DE" sz="1300"/>
              <a:pPr eaLnBrk="1" hangingPunct="1">
                <a:spcBef>
                  <a:spcPct val="0"/>
                </a:spcBef>
              </a:pPr>
              <a:t>84</a:t>
            </a:fld>
            <a:endParaRPr lang="en-US" altLang="de-DE" sz="1300"/>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40012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A8933B-A661-4E89-80EA-B25C4D6EFB73}" type="slidenum">
              <a:rPr lang="en-US" altLang="de-DE" sz="1300"/>
              <a:pPr eaLnBrk="1" hangingPunct="1">
                <a:spcBef>
                  <a:spcPct val="0"/>
                </a:spcBef>
              </a:pPr>
              <a:t>86</a:t>
            </a:fld>
            <a:endParaRPr lang="en-US" altLang="de-DE" sz="1300"/>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3738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CEFDB7-4A3F-4BFF-B12A-5584EED9728B}" type="slidenum">
              <a:rPr lang="en-US" altLang="de-DE" sz="1300">
                <a:solidFill>
                  <a:srgbClr val="000000"/>
                </a:solidFill>
              </a:rPr>
              <a:pPr eaLnBrk="1" hangingPunct="1">
                <a:spcBef>
                  <a:spcPct val="0"/>
                </a:spcBef>
              </a:pPr>
              <a:t>87</a:t>
            </a:fld>
            <a:endParaRPr lang="en-US" altLang="de-DE" sz="1300">
              <a:solidFill>
                <a:srgbClr val="000000"/>
              </a:solidFill>
            </a:endParaRPr>
          </a:p>
        </p:txBody>
      </p:sp>
      <p:sp>
        <p:nvSpPr>
          <p:cNvPr id="198659" name="Rectangle 2"/>
          <p:cNvSpPr>
            <a:spLocks noGrp="1" noRot="1" noChangeAspect="1" noChangeArrowheads="1" noTextEdit="1"/>
          </p:cNvSpPr>
          <p:nvPr>
            <p:ph type="sldImg"/>
          </p:nvPr>
        </p:nvSpPr>
        <p:spPr>
          <a:xfrm>
            <a:off x="90488" y="744538"/>
            <a:ext cx="6616700"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96668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C7DFF5-44F6-4493-A965-ADC82AB00ED7}" type="slidenum">
              <a:rPr lang="en-US" altLang="de-DE" sz="1300">
                <a:solidFill>
                  <a:srgbClr val="000000"/>
                </a:solidFill>
              </a:rPr>
              <a:pPr eaLnBrk="1" hangingPunct="1">
                <a:spcBef>
                  <a:spcPct val="0"/>
                </a:spcBef>
              </a:pPr>
              <a:t>88</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90488" y="744538"/>
            <a:ext cx="6616700"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168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124E9B-D82F-4778-97D5-9F1DE769551E}" type="slidenum">
              <a:rPr lang="en-US" altLang="de-DE" sz="1300">
                <a:solidFill>
                  <a:srgbClr val="000000"/>
                </a:solidFill>
              </a:rPr>
              <a:pPr eaLnBrk="1" hangingPunct="1">
                <a:spcBef>
                  <a:spcPct val="0"/>
                </a:spcBef>
              </a:pPr>
              <a:t>89</a:t>
            </a:fld>
            <a:endParaRPr lang="en-US" altLang="de-DE" sz="1300">
              <a:solidFill>
                <a:srgbClr val="000000"/>
              </a:solidFill>
            </a:endParaRPr>
          </a:p>
        </p:txBody>
      </p:sp>
      <p:sp>
        <p:nvSpPr>
          <p:cNvPr id="200707" name="Rectangle 2"/>
          <p:cNvSpPr>
            <a:spLocks noGrp="1" noRot="1" noChangeAspect="1" noChangeArrowheads="1" noTextEdit="1"/>
          </p:cNvSpPr>
          <p:nvPr>
            <p:ph type="sldImg"/>
          </p:nvPr>
        </p:nvSpPr>
        <p:spPr>
          <a:xfrm>
            <a:off x="90488" y="744538"/>
            <a:ext cx="6616700"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53450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1087D1C-728D-4DE3-A8AD-9020A0EF74D4}" type="slidenum">
              <a:rPr lang="en-US" altLang="de-DE" smtClean="0"/>
              <a:pPr/>
              <a:t>90</a:t>
            </a:fld>
            <a:endParaRPr lang="en-US" altLang="de-DE"/>
          </a:p>
        </p:txBody>
      </p:sp>
    </p:spTree>
    <p:extLst>
      <p:ext uri="{BB962C8B-B14F-4D97-AF65-F5344CB8AC3E}">
        <p14:creationId xmlns:p14="http://schemas.microsoft.com/office/powerpoint/2010/main" val="15866249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F45068-8711-46F5-8BCC-24FBB93C0990}" type="slidenum">
              <a:rPr lang="en-US" altLang="de-DE" sz="1300">
                <a:solidFill>
                  <a:srgbClr val="000000"/>
                </a:solidFill>
                <a:ea typeface="ＭＳ Ｐゴシック" panose="020B0600070205080204" pitchFamily="34" charset="-128"/>
              </a:rPr>
              <a:pPr eaLnBrk="1" hangingPunct="1">
                <a:spcBef>
                  <a:spcPct val="0"/>
                </a:spcBef>
              </a:pPr>
              <a:t>91</a:t>
            </a:fld>
            <a:endParaRPr lang="en-US" altLang="de-DE" sz="1300">
              <a:solidFill>
                <a:srgbClr val="000000"/>
              </a:solidFill>
              <a:ea typeface="ＭＳ Ｐゴシック" panose="020B0600070205080204" pitchFamily="34" charset="-128"/>
            </a:endParaRPr>
          </a:p>
        </p:txBody>
      </p:sp>
      <p:sp>
        <p:nvSpPr>
          <p:cNvPr id="201731" name="Rectangle 2"/>
          <p:cNvSpPr>
            <a:spLocks noGrp="1" noRot="1" noChangeAspect="1" noChangeArrowheads="1" noTextEdit="1"/>
          </p:cNvSpPr>
          <p:nvPr>
            <p:ph type="sldImg"/>
          </p:nvPr>
        </p:nvSpPr>
        <p:spPr>
          <a:xfrm>
            <a:off x="90488" y="744538"/>
            <a:ext cx="6616700"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7641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4" name="Slide Number Placeholder 3"/>
          <p:cNvSpPr>
            <a:spLocks noGrp="1"/>
          </p:cNvSpPr>
          <p:nvPr>
            <p:ph type="sldNum" sz="quarter" idx="12"/>
          </p:nvPr>
        </p:nvSpPr>
        <p:spPr bwMode="gray"/>
        <p:txBody>
          <a:bodyPr/>
          <a:lstStyle>
            <a:lvl1pPr>
              <a:defRPr b="0"/>
            </a:lvl1pPr>
          </a:lstStyle>
          <a:p>
            <a:fld id="{F4DBB3A2-86B7-429E-ACBD-474E47A8B13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5 – Memorija</a:t>
            </a:r>
          </a:p>
        </p:txBody>
      </p:sp>
      <p:sp>
        <p:nvSpPr>
          <p:cNvPr id="6" name="Slide Number Placeholder 5"/>
          <p:cNvSpPr>
            <a:spLocks noGrp="1"/>
          </p:cNvSpPr>
          <p:nvPr>
            <p:ph type="sldNum" sz="quarter" idx="12"/>
          </p:nvPr>
        </p:nvSpPr>
        <p:spPr bwMode="gray"/>
        <p:txBody>
          <a:bodyPr>
            <a:noAutofit/>
          </a:bodyPr>
          <a:lstStyle>
            <a:lvl1pPr>
              <a:defRPr b="0"/>
            </a:lvl1pPr>
          </a:lstStyle>
          <a:p>
            <a:fld id="{03BD6BB9-8C69-4F80-823A-9E2449591FE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fld id="{90495FC1-C740-4C83-9729-863A7D85037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fld id="{F4DBB3A2-86B7-429E-ACBD-474E47A8B13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fld id="{F4DBB3A2-86B7-429E-ACBD-474E47A8B13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5" name="Slide Number Placeholder 4"/>
          <p:cNvSpPr>
            <a:spLocks noGrp="1"/>
          </p:cNvSpPr>
          <p:nvPr>
            <p:ph type="sldNum" sz="quarter" idx="12"/>
          </p:nvPr>
        </p:nvSpPr>
        <p:spPr bwMode="gray"/>
        <p:txBody>
          <a:bodyPr/>
          <a:lstStyle>
            <a:lvl1pPr>
              <a:defRPr b="0"/>
            </a:lvl1pPr>
          </a:lstStyle>
          <a:p>
            <a:fld id="{932DC534-685E-4255-8B1D-AC790BD22C6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4" name="Slide Number Placeholder 3"/>
          <p:cNvSpPr>
            <a:spLocks noGrp="1"/>
          </p:cNvSpPr>
          <p:nvPr>
            <p:ph type="sldNum" sz="quarter" idx="12"/>
          </p:nvPr>
        </p:nvSpPr>
        <p:spPr bwMode="gray"/>
        <p:txBody>
          <a:bodyPr/>
          <a:lstStyle>
            <a:lvl1pPr>
              <a:defRPr b="0"/>
            </a:lvl1pPr>
          </a:lstStyle>
          <a:p>
            <a:fld id="{4804C479-8E86-4537-9539-AEE04EB4797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5 – Memorija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4DBB3A2-86B7-429E-ACBD-474E47A8B13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9.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9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5 B – Memorija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5203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 </a:t>
            </a:r>
            <a:r>
              <a:rPr lang="hr-HR" sz="2400" dirty="0">
                <a:solidFill>
                  <a:srgbClr val="333333"/>
                </a:solidFill>
              </a:rPr>
              <a:t>se ne možemo aktivno</a:t>
            </a:r>
            <a:r>
              <a:rPr lang="en-US" sz="2400" dirty="0">
                <a:solidFill>
                  <a:srgbClr val="333333"/>
                </a:solidFill>
              </a:rPr>
              <a:t> </a:t>
            </a:r>
            <a:r>
              <a:rPr lang="hr-HR" sz="2400" dirty="0">
                <a:solidFill>
                  <a:srgbClr val="333333"/>
                </a:solidFill>
              </a:rPr>
              <a:t>sjetiti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a:t>
            </a:fld>
            <a:endParaRPr lang="de-DE" altLang="de-DE"/>
          </a:p>
        </p:txBody>
      </p:sp>
    </p:spTree>
    <p:extLst>
      <p:ext uri="{BB962C8B-B14F-4D97-AF65-F5344CB8AC3E}">
        <p14:creationId xmlns:p14="http://schemas.microsoft.com/office/powerpoint/2010/main" val="223862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 </a:t>
            </a:r>
            <a:r>
              <a:rPr lang="hr-HR" sz="2400" dirty="0">
                <a:solidFill>
                  <a:srgbClr val="333333"/>
                </a:solidFill>
              </a:rPr>
              <a:t>se ne možemo aktivno</a:t>
            </a:r>
            <a:r>
              <a:rPr lang="en-US" sz="2400" dirty="0">
                <a:solidFill>
                  <a:srgbClr val="333333"/>
                </a:solidFill>
              </a:rPr>
              <a:t> </a:t>
            </a:r>
            <a:r>
              <a:rPr lang="hr-HR" sz="2400" dirty="0">
                <a:solidFill>
                  <a:srgbClr val="333333"/>
                </a:solidFill>
              </a:rPr>
              <a:t>sjetiti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Prednost</a:t>
            </a:r>
            <a:r>
              <a:rPr lang="en-US" sz="2400" dirty="0">
                <a:solidFill>
                  <a:srgbClr val="004992"/>
                </a:solidFill>
              </a:rPr>
              <a:t>:</a:t>
            </a:r>
            <a:r>
              <a:rPr lang="en-US" sz="2400" dirty="0">
                <a:solidFill>
                  <a:srgbClr val="333333"/>
                </a:solidFill>
              </a:rPr>
              <a:t> ??? </a:t>
            </a:r>
            <a:r>
              <a:rPr lang="hr-HR" sz="2400" dirty="0">
                <a:solidFill>
                  <a:srgbClr val="FFFFFF"/>
                </a:solidFill>
              </a:rPr>
              <a:t>Naš mozak nije preopterećen beskorisnim informacijama.</a:t>
            </a:r>
            <a:r>
              <a:rPr lang="de-DE" sz="2400" dirty="0">
                <a:solidFill>
                  <a:srgbClr val="FFFFFF"/>
                </a:solidFill>
              </a:rPr>
              <a:t> </a:t>
            </a:r>
            <a:r>
              <a:rPr lang="hr-HR" sz="2400" dirty="0">
                <a:solidFill>
                  <a:srgbClr val="FFFFFF"/>
                </a:solidFill>
              </a:rPr>
              <a:t>Uglavnom, nevažna informacija se gubi</a:t>
            </a:r>
            <a:r>
              <a:rPr lang="en-US" sz="2400" dirty="0">
                <a:solidFill>
                  <a:srgbClr val="FFFFFF"/>
                </a:solidFill>
              </a:rPr>
              <a:t>...</a:t>
            </a:r>
            <a:r>
              <a:rPr lang="hr-HR" sz="2400" i="1" dirty="0">
                <a:solidFill>
                  <a:srgbClr val="FFFFFF"/>
                </a:solidFill>
              </a:rPr>
              <a:t>ali</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hr-HR" sz="2400" dirty="0">
                <a:solidFill>
                  <a:srgbClr val="004992"/>
                </a:solidFill>
              </a:rPr>
              <a:t>Mana</a:t>
            </a:r>
            <a:r>
              <a:rPr lang="en-US" sz="2400" dirty="0">
                <a:solidFill>
                  <a:srgbClr val="004992"/>
                </a:solidFill>
              </a:rPr>
              <a:t>:</a:t>
            </a:r>
            <a:r>
              <a:rPr lang="en-US" sz="2400" dirty="0">
                <a:solidFill>
                  <a:srgbClr val="333333"/>
                </a:solidFill>
              </a:rPr>
              <a:t> ??? </a:t>
            </a:r>
            <a:r>
              <a:rPr lang="en-US" sz="2400" dirty="0">
                <a:solidFill>
                  <a:srgbClr val="FFFFFF"/>
                </a:solidFill>
              </a:rPr>
              <a:t>... m</a:t>
            </a:r>
            <a:r>
              <a:rPr lang="hr-HR" sz="2400" dirty="0">
                <a:solidFill>
                  <a:srgbClr val="FFFFFF"/>
                </a:solidFill>
              </a:rPr>
              <a:t>noga značajna sjećanja takođe nestaju</a:t>
            </a:r>
            <a:r>
              <a:rPr lang="en-US" sz="2400" dirty="0">
                <a:solidFill>
                  <a:srgbClr val="FFFFFF"/>
                </a:solidFill>
              </a:rPr>
              <a:t> (</a:t>
            </a:r>
            <a:r>
              <a:rPr lang="hr-HR" sz="2400" dirty="0">
                <a:solidFill>
                  <a:srgbClr val="FFFFFF"/>
                </a:solidFill>
              </a:rPr>
              <a:t>poslovni sastanci</a:t>
            </a:r>
            <a:r>
              <a:rPr lang="en-US" sz="2400" dirty="0">
                <a:solidFill>
                  <a:srgbClr val="FFFFFF"/>
                </a:solidFill>
              </a:rPr>
              <a:t>, </a:t>
            </a:r>
            <a:r>
              <a:rPr lang="hr-HR" sz="2400" dirty="0">
                <a:solidFill>
                  <a:srgbClr val="FFFFFF"/>
                </a:solidFill>
              </a:rPr>
              <a:t>sjećanja sa odmora</a:t>
            </a:r>
            <a:r>
              <a:rPr lang="en-US" sz="2400" dirty="0">
                <a:solidFill>
                  <a:srgbClr val="FFFFFF"/>
                </a:solidFill>
              </a:rPr>
              <a:t>,</a:t>
            </a:r>
            <a:r>
              <a:rPr lang="hr-HR" sz="2400" dirty="0">
                <a:solidFill>
                  <a:srgbClr val="FFFFFF"/>
                </a:solidFill>
              </a:rPr>
              <a:t> znanje iz škole</a:t>
            </a:r>
            <a:r>
              <a:rPr lang="en-US" sz="2400" dirty="0">
                <a:solidFill>
                  <a:srgbClr val="FFFFFF"/>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4</a:t>
            </a:fld>
            <a:endParaRPr lang="de-DE" altLang="de-DE"/>
          </a:p>
        </p:txBody>
      </p:sp>
    </p:spTree>
    <p:extLst>
      <p:ext uri="{BB962C8B-B14F-4D97-AF65-F5344CB8AC3E}">
        <p14:creationId xmlns:p14="http://schemas.microsoft.com/office/powerpoint/2010/main" val="4161199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 </a:t>
            </a:r>
            <a:r>
              <a:rPr lang="hr-HR" sz="2400" dirty="0">
                <a:solidFill>
                  <a:srgbClr val="333333"/>
                </a:solidFill>
              </a:rPr>
              <a:t>se ne možemo aktivno</a:t>
            </a:r>
            <a:r>
              <a:rPr lang="en-US" sz="2400" dirty="0">
                <a:solidFill>
                  <a:srgbClr val="333333"/>
                </a:solidFill>
              </a:rPr>
              <a:t> </a:t>
            </a:r>
            <a:r>
              <a:rPr lang="hr-HR" sz="2400" dirty="0">
                <a:solidFill>
                  <a:srgbClr val="333333"/>
                </a:solidFill>
              </a:rPr>
              <a:t>sjetiti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hr-HR" sz="2400" dirty="0">
                <a:solidFill>
                  <a:srgbClr val="004992"/>
                </a:solidFill>
              </a:rPr>
              <a:t>Prednost</a:t>
            </a:r>
            <a:r>
              <a:rPr lang="en-US" sz="2400" dirty="0">
                <a:solidFill>
                  <a:srgbClr val="004992"/>
                </a:solidFill>
              </a:rPr>
              <a:t>:</a:t>
            </a:r>
            <a:r>
              <a:rPr lang="en-US" sz="2400" dirty="0">
                <a:solidFill>
                  <a:srgbClr val="333333"/>
                </a:solidFill>
              </a:rPr>
              <a:t> </a:t>
            </a:r>
            <a:r>
              <a:rPr lang="hr-HR" sz="2400" dirty="0">
                <a:solidFill>
                  <a:srgbClr val="333333"/>
                </a:solidFill>
              </a:rPr>
              <a:t>Naš mozak nije preopterećen beskorisnim informacijama.</a:t>
            </a:r>
            <a:r>
              <a:rPr lang="de-DE" sz="2400" dirty="0">
                <a:solidFill>
                  <a:srgbClr val="333333"/>
                </a:solidFill>
              </a:rPr>
              <a:t> </a:t>
            </a:r>
            <a:r>
              <a:rPr lang="hr-HR" sz="2400" dirty="0">
                <a:solidFill>
                  <a:srgbClr val="333333"/>
                </a:solidFill>
              </a:rPr>
              <a:t>Uglavnom, nevažna informacija se gubi</a:t>
            </a:r>
            <a:r>
              <a:rPr lang="en-US" sz="2400" dirty="0">
                <a:solidFill>
                  <a:srgbClr val="333333"/>
                </a:solidFill>
              </a:rPr>
              <a:t>...</a:t>
            </a:r>
            <a:r>
              <a:rPr lang="hr-HR" sz="2400" i="1" dirty="0">
                <a:solidFill>
                  <a:srgbClr val="004992"/>
                </a:solidFill>
              </a:rPr>
              <a:t>ali</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hr-HR" sz="2400" dirty="0">
                <a:solidFill>
                  <a:srgbClr val="004992"/>
                </a:solidFill>
              </a:rPr>
              <a:t>Mana</a:t>
            </a:r>
            <a:r>
              <a:rPr lang="en-US" sz="2400" dirty="0">
                <a:solidFill>
                  <a:srgbClr val="004992"/>
                </a:solidFill>
              </a:rPr>
              <a:t>:</a:t>
            </a:r>
            <a:r>
              <a:rPr lang="en-US" sz="2400" dirty="0">
                <a:solidFill>
                  <a:srgbClr val="333333"/>
                </a:solidFill>
              </a:rPr>
              <a:t> ??? </a:t>
            </a:r>
            <a:r>
              <a:rPr lang="en-US" sz="2400" dirty="0">
                <a:solidFill>
                  <a:srgbClr val="FFFFFF"/>
                </a:solidFill>
              </a:rPr>
              <a:t>... m</a:t>
            </a:r>
            <a:r>
              <a:rPr lang="hr-HR" sz="2400" dirty="0">
                <a:solidFill>
                  <a:srgbClr val="FFFFFF"/>
                </a:solidFill>
              </a:rPr>
              <a:t>noga značajna sjećanja takođe nestaju</a:t>
            </a:r>
            <a:r>
              <a:rPr lang="en-US" sz="2400" dirty="0">
                <a:solidFill>
                  <a:srgbClr val="FFFFFF"/>
                </a:solidFill>
              </a:rPr>
              <a:t> (</a:t>
            </a:r>
            <a:r>
              <a:rPr lang="hr-HR" sz="2400" dirty="0">
                <a:solidFill>
                  <a:srgbClr val="FFFFFF"/>
                </a:solidFill>
              </a:rPr>
              <a:t>poslovni sastanci</a:t>
            </a:r>
            <a:r>
              <a:rPr lang="en-US" sz="2400" dirty="0">
                <a:solidFill>
                  <a:srgbClr val="FFFFFF"/>
                </a:solidFill>
              </a:rPr>
              <a:t>, </a:t>
            </a:r>
            <a:r>
              <a:rPr lang="hr-HR" sz="2400" dirty="0">
                <a:solidFill>
                  <a:srgbClr val="FFFFFF"/>
                </a:solidFill>
              </a:rPr>
              <a:t>sjećanja sa odmora</a:t>
            </a:r>
            <a:r>
              <a:rPr lang="en-US" sz="2400" dirty="0">
                <a:solidFill>
                  <a:srgbClr val="FFFFFF"/>
                </a:solidFill>
              </a:rPr>
              <a:t>,</a:t>
            </a:r>
            <a:r>
              <a:rPr lang="hr-HR" sz="2400" dirty="0">
                <a:solidFill>
                  <a:srgbClr val="FFFFFF"/>
                </a:solidFill>
              </a:rPr>
              <a:t> znanje iz škole</a:t>
            </a:r>
            <a:r>
              <a:rPr lang="en-US" sz="2400" dirty="0">
                <a:solidFill>
                  <a:srgbClr val="FFFFFF"/>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5</a:t>
            </a:fld>
            <a:endParaRPr lang="de-DE" altLang="de-DE"/>
          </a:p>
        </p:txBody>
      </p:sp>
    </p:spTree>
    <p:extLst>
      <p:ext uri="{BB962C8B-B14F-4D97-AF65-F5344CB8AC3E}">
        <p14:creationId xmlns:p14="http://schemas.microsoft.com/office/powerpoint/2010/main" val="1044886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 </a:t>
            </a:r>
            <a:r>
              <a:rPr lang="hr-HR" sz="2400" dirty="0">
                <a:solidFill>
                  <a:srgbClr val="333333"/>
                </a:solidFill>
              </a:rPr>
              <a:t>se ne možemo aktivno</a:t>
            </a:r>
            <a:r>
              <a:rPr lang="en-US" sz="2400" dirty="0">
                <a:solidFill>
                  <a:srgbClr val="333333"/>
                </a:solidFill>
              </a:rPr>
              <a:t> </a:t>
            </a:r>
            <a:r>
              <a:rPr lang="hr-HR" sz="2400" dirty="0">
                <a:solidFill>
                  <a:srgbClr val="333333"/>
                </a:solidFill>
              </a:rPr>
              <a:t>sjetiti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hr-HR" sz="2400" dirty="0">
                <a:solidFill>
                  <a:srgbClr val="004992"/>
                </a:solidFill>
              </a:rPr>
              <a:t>Prednost</a:t>
            </a:r>
            <a:r>
              <a:rPr lang="en-US" sz="2400" dirty="0">
                <a:solidFill>
                  <a:srgbClr val="004992"/>
                </a:solidFill>
              </a:rPr>
              <a:t>:</a:t>
            </a:r>
            <a:r>
              <a:rPr lang="en-US" sz="2400" dirty="0">
                <a:solidFill>
                  <a:srgbClr val="333333"/>
                </a:solidFill>
              </a:rPr>
              <a:t> </a:t>
            </a:r>
            <a:r>
              <a:rPr lang="hr-HR" sz="2400" dirty="0">
                <a:solidFill>
                  <a:srgbClr val="333333"/>
                </a:solidFill>
              </a:rPr>
              <a:t>Naš mozak nije preopterećen beskorisnim informacijama.</a:t>
            </a:r>
            <a:r>
              <a:rPr lang="de-DE" sz="2400" dirty="0">
                <a:solidFill>
                  <a:srgbClr val="333333"/>
                </a:solidFill>
              </a:rPr>
              <a:t> </a:t>
            </a:r>
            <a:r>
              <a:rPr lang="hr-HR" sz="2400" dirty="0">
                <a:solidFill>
                  <a:srgbClr val="333333"/>
                </a:solidFill>
              </a:rPr>
              <a:t>Uglavnom, nevažna informacija se gubi</a:t>
            </a:r>
            <a:r>
              <a:rPr lang="en-US" sz="2400" dirty="0">
                <a:solidFill>
                  <a:srgbClr val="333333"/>
                </a:solidFill>
              </a:rPr>
              <a:t>...</a:t>
            </a:r>
            <a:r>
              <a:rPr lang="hr-HR" sz="2400" i="1" dirty="0">
                <a:solidFill>
                  <a:srgbClr val="004992"/>
                </a:solidFill>
              </a:rPr>
              <a:t>ali</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hr-HR" sz="2400" dirty="0">
                <a:solidFill>
                  <a:srgbClr val="004992"/>
                </a:solidFill>
              </a:rPr>
              <a:t>Mana</a:t>
            </a:r>
            <a:r>
              <a:rPr lang="en-US" sz="2400" dirty="0">
                <a:solidFill>
                  <a:srgbClr val="004992"/>
                </a:solidFill>
              </a:rPr>
              <a:t>:</a:t>
            </a:r>
            <a:r>
              <a:rPr lang="en-US" sz="2400" dirty="0">
                <a:solidFill>
                  <a:srgbClr val="333333"/>
                </a:solidFill>
              </a:rPr>
              <a:t> ... m</a:t>
            </a:r>
            <a:r>
              <a:rPr lang="hr-HR" sz="2400" dirty="0">
                <a:solidFill>
                  <a:srgbClr val="333333"/>
                </a:solidFill>
              </a:rPr>
              <a:t>noga značajna sjećanja takođe nestaju</a:t>
            </a:r>
            <a:r>
              <a:rPr lang="en-US" sz="2400" dirty="0">
                <a:solidFill>
                  <a:srgbClr val="333333"/>
                </a:solidFill>
              </a:rPr>
              <a:t> (</a:t>
            </a:r>
            <a:r>
              <a:rPr lang="hr-HR" sz="2400" dirty="0">
                <a:solidFill>
                  <a:srgbClr val="333333"/>
                </a:solidFill>
              </a:rPr>
              <a:t>poslovni sastanci</a:t>
            </a:r>
            <a:r>
              <a:rPr lang="en-US" sz="2400" dirty="0">
                <a:solidFill>
                  <a:srgbClr val="333333"/>
                </a:solidFill>
              </a:rPr>
              <a:t>, </a:t>
            </a:r>
            <a:r>
              <a:rPr lang="hr-HR" sz="2400" dirty="0">
                <a:solidFill>
                  <a:srgbClr val="333333"/>
                </a:solidFill>
              </a:rPr>
              <a:t>sjećanja sa odmora</a:t>
            </a:r>
            <a:r>
              <a:rPr lang="en-US" sz="2400" dirty="0">
                <a:solidFill>
                  <a:srgbClr val="333333"/>
                </a:solidFill>
              </a:rPr>
              <a:t>,</a:t>
            </a:r>
            <a:r>
              <a:rPr lang="hr-HR" sz="2400" dirty="0">
                <a:solidFill>
                  <a:srgbClr val="333333"/>
                </a:solidFill>
              </a:rPr>
              <a:t> znanje iz škole</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6</a:t>
            </a:fld>
            <a:endParaRPr lang="de-DE" altLang="de-DE"/>
          </a:p>
        </p:txBody>
      </p:sp>
    </p:spTree>
    <p:extLst>
      <p:ext uri="{BB962C8B-B14F-4D97-AF65-F5344CB8AC3E}">
        <p14:creationId xmlns:p14="http://schemas.microsoft.com/office/powerpoint/2010/main" val="1666104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Šta slabi memoriju?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slabi memoriju?</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004992"/>
                </a:solidFill>
              </a:rPr>
              <a:t>ometanje</a:t>
            </a:r>
            <a:r>
              <a:rPr lang="en-US" altLang="de-DE" sz="2400" dirty="0">
                <a:solidFill>
                  <a:srgbClr val="333333"/>
                </a:solidFill>
              </a:rPr>
              <a:t> </a:t>
            </a:r>
            <a:r>
              <a:rPr lang="hr-HR" altLang="de-DE" sz="2400" dirty="0">
                <a:solidFill>
                  <a:srgbClr val="333333"/>
                </a:solidFill>
              </a:rPr>
              <a:t>tokom učenja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radio, </a:t>
            </a:r>
            <a:r>
              <a:rPr lang="hr-HR" altLang="de-DE" sz="2400" dirty="0">
                <a:solidFill>
                  <a:srgbClr val="333333"/>
                </a:solidFill>
              </a:rPr>
              <a:t>druge osobe u sobi</a:t>
            </a:r>
            <a:r>
              <a:rPr lang="en-US" altLang="de-DE" sz="2400" dirty="0">
                <a:solidFill>
                  <a:srgbClr val="333333"/>
                </a:solidFill>
              </a:rPr>
              <a:t>,</a:t>
            </a:r>
            <a:r>
              <a:rPr lang="hr-HR" altLang="de-DE" sz="2400" dirty="0">
                <a:solidFill>
                  <a:srgbClr val="333333"/>
                </a:solidFill>
              </a:rPr>
              <a:t> neprijatna atmosfera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slabi memoriju?</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004992"/>
                </a:solidFill>
              </a:rPr>
              <a:t>ometanje</a:t>
            </a:r>
            <a:r>
              <a:rPr lang="en-US" altLang="de-DE" sz="2400" dirty="0">
                <a:solidFill>
                  <a:srgbClr val="333333"/>
                </a:solidFill>
              </a:rPr>
              <a:t> </a:t>
            </a:r>
            <a:r>
              <a:rPr lang="hr-HR" altLang="de-DE" sz="2400" dirty="0">
                <a:solidFill>
                  <a:srgbClr val="333333"/>
                </a:solidFill>
              </a:rPr>
              <a:t>tokom učenja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radio, </a:t>
            </a:r>
            <a:r>
              <a:rPr lang="hr-HR" altLang="de-DE" sz="2400" dirty="0">
                <a:solidFill>
                  <a:srgbClr val="333333"/>
                </a:solidFill>
              </a:rPr>
              <a:t>druge osobe u sobi</a:t>
            </a:r>
            <a:r>
              <a:rPr lang="en-US" altLang="de-DE" sz="2400" dirty="0">
                <a:solidFill>
                  <a:srgbClr val="333333"/>
                </a:solidFill>
              </a:rPr>
              <a:t>,</a:t>
            </a:r>
            <a:r>
              <a:rPr lang="hr-HR" altLang="de-DE" sz="2400" dirty="0">
                <a:solidFill>
                  <a:srgbClr val="333333"/>
                </a:solidFill>
              </a:rPr>
              <a:t> neprijatna atmosfera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stres</a:t>
            </a:r>
            <a:r>
              <a:rPr lang="en-US" altLang="de-DE" sz="2400" dirty="0">
                <a:solidFill>
                  <a:srgbClr val="004992"/>
                </a:solidFill>
              </a:rPr>
              <a:t> &amp; </a:t>
            </a:r>
            <a:r>
              <a:rPr lang="en-US" altLang="de-DE" sz="2400" err="1">
                <a:solidFill>
                  <a:srgbClr val="004992"/>
                </a:solidFill>
              </a:rPr>
              <a:t>pr</a:t>
            </a:r>
            <a:r>
              <a:rPr lang="hr-HR" altLang="de-DE" sz="2400">
                <a:solidFill>
                  <a:srgbClr val="004992"/>
                </a:solidFill>
              </a:rPr>
              <a:t>itisak</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9</a:t>
            </a:fld>
            <a:endParaRPr lang="de-DE" altLang="de-DE"/>
          </a:p>
        </p:txBody>
      </p:sp>
    </p:spTree>
    <p:extLst>
      <p:ext uri="{BB962C8B-B14F-4D97-AF65-F5344CB8AC3E}">
        <p14:creationId xmlns:p14="http://schemas.microsoft.com/office/powerpoint/2010/main" val="3353578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slabi memoriju?</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004992"/>
                </a:solidFill>
              </a:rPr>
              <a:t>ometanje</a:t>
            </a:r>
            <a:r>
              <a:rPr lang="en-US" altLang="de-DE" sz="2400" dirty="0">
                <a:solidFill>
                  <a:srgbClr val="333333"/>
                </a:solidFill>
              </a:rPr>
              <a:t> </a:t>
            </a:r>
            <a:r>
              <a:rPr lang="hr-HR" altLang="de-DE" sz="2400" dirty="0">
                <a:solidFill>
                  <a:srgbClr val="333333"/>
                </a:solidFill>
              </a:rPr>
              <a:t>tokom učenja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radio, </a:t>
            </a:r>
            <a:r>
              <a:rPr lang="hr-HR" altLang="de-DE" sz="2400" dirty="0">
                <a:solidFill>
                  <a:srgbClr val="333333"/>
                </a:solidFill>
              </a:rPr>
              <a:t>druge osobe u sobi</a:t>
            </a:r>
            <a:r>
              <a:rPr lang="en-US" altLang="de-DE" sz="2400" dirty="0">
                <a:solidFill>
                  <a:srgbClr val="333333"/>
                </a:solidFill>
              </a:rPr>
              <a:t>,</a:t>
            </a:r>
            <a:r>
              <a:rPr lang="hr-HR" altLang="de-DE" sz="2400" dirty="0">
                <a:solidFill>
                  <a:srgbClr val="333333"/>
                </a:solidFill>
              </a:rPr>
              <a:t> neprijatna atmosfera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stres</a:t>
            </a:r>
            <a:r>
              <a:rPr lang="en-US" altLang="de-DE" sz="2400" dirty="0">
                <a:solidFill>
                  <a:srgbClr val="004992"/>
                </a:solidFill>
              </a:rPr>
              <a:t> &amp; </a:t>
            </a:r>
            <a:r>
              <a:rPr lang="en-US" altLang="de-DE" sz="2400" dirty="0" err="1">
                <a:solidFill>
                  <a:srgbClr val="004992"/>
                </a:solidFill>
              </a:rPr>
              <a:t>pr</a:t>
            </a:r>
            <a:r>
              <a:rPr lang="hr-HR" altLang="de-DE" sz="2400" dirty="0">
                <a:solidFill>
                  <a:srgbClr val="004992"/>
                </a:solidFill>
              </a:rPr>
              <a:t>itisak</a:t>
            </a:r>
            <a:endParaRPr lang="en-US" altLang="de-DE" sz="2400" dirty="0">
              <a:solidFill>
                <a:srgbClr val="004992"/>
              </a:solidFill>
            </a:endParaRPr>
          </a:p>
          <a:p>
            <a:pPr marL="342900" lvl="0" indent="-342900" defTabSz="914400" fontAlgn="base">
              <a:buClr>
                <a:srgbClr val="333333"/>
              </a:buClr>
              <a:buFont typeface="WingDings"/>
              <a:buChar char=""/>
            </a:pPr>
            <a:r>
              <a:rPr lang="de-DE" altLang="de-DE" sz="2400" dirty="0">
                <a:solidFill>
                  <a:srgbClr val="004992"/>
                </a:solidFill>
              </a:rPr>
              <a:t>e</a:t>
            </a:r>
            <a:r>
              <a:rPr lang="hr-HR" altLang="de-DE" sz="2400" dirty="0">
                <a:solidFill>
                  <a:srgbClr val="004992"/>
                </a:solidFill>
              </a:rPr>
              <a:t>kcesivno korišćenje </a:t>
            </a:r>
            <a:r>
              <a:rPr lang="hr-HR" altLang="de-DE" sz="2400">
                <a:solidFill>
                  <a:srgbClr val="004992"/>
                </a:solidFill>
              </a:rPr>
              <a:t>alkohola</a:t>
            </a:r>
            <a:r>
              <a:rPr lang="en-US"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10</a:t>
            </a:fld>
            <a:endParaRPr lang="de-DE" altLang="de-DE"/>
          </a:p>
        </p:txBody>
      </p:sp>
    </p:spTree>
    <p:extLst>
      <p:ext uri="{BB962C8B-B14F-4D97-AF65-F5344CB8AC3E}">
        <p14:creationId xmlns:p14="http://schemas.microsoft.com/office/powerpoint/2010/main" val="321181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slabi memoriju?</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004992"/>
                </a:solidFill>
              </a:rPr>
              <a:t>ometanje</a:t>
            </a:r>
            <a:r>
              <a:rPr lang="en-US" altLang="de-DE" sz="2400" dirty="0">
                <a:solidFill>
                  <a:srgbClr val="333333"/>
                </a:solidFill>
              </a:rPr>
              <a:t> </a:t>
            </a:r>
            <a:r>
              <a:rPr lang="hr-HR" altLang="de-DE" sz="2400" dirty="0">
                <a:solidFill>
                  <a:srgbClr val="333333"/>
                </a:solidFill>
              </a:rPr>
              <a:t>tokom učenja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radio, </a:t>
            </a:r>
            <a:r>
              <a:rPr lang="hr-HR" altLang="de-DE" sz="2400" dirty="0">
                <a:solidFill>
                  <a:srgbClr val="333333"/>
                </a:solidFill>
              </a:rPr>
              <a:t>druge osobe u sobi</a:t>
            </a:r>
            <a:r>
              <a:rPr lang="en-US" altLang="de-DE" sz="2400" dirty="0">
                <a:solidFill>
                  <a:srgbClr val="333333"/>
                </a:solidFill>
              </a:rPr>
              <a:t>,</a:t>
            </a:r>
            <a:r>
              <a:rPr lang="hr-HR" altLang="de-DE" sz="2400" dirty="0">
                <a:solidFill>
                  <a:srgbClr val="333333"/>
                </a:solidFill>
              </a:rPr>
              <a:t> neprijatna atmosfera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stres</a:t>
            </a:r>
            <a:r>
              <a:rPr lang="en-US" altLang="de-DE" sz="2400" dirty="0">
                <a:solidFill>
                  <a:srgbClr val="004992"/>
                </a:solidFill>
              </a:rPr>
              <a:t> &amp; </a:t>
            </a:r>
            <a:r>
              <a:rPr lang="en-US" altLang="de-DE" sz="2400" dirty="0" err="1">
                <a:solidFill>
                  <a:srgbClr val="004992"/>
                </a:solidFill>
              </a:rPr>
              <a:t>pr</a:t>
            </a:r>
            <a:r>
              <a:rPr lang="hr-HR" altLang="de-DE" sz="2400" dirty="0">
                <a:solidFill>
                  <a:srgbClr val="004992"/>
                </a:solidFill>
              </a:rPr>
              <a:t>itisak</a:t>
            </a:r>
            <a:endParaRPr lang="en-US" altLang="de-DE" sz="2400" dirty="0">
              <a:solidFill>
                <a:srgbClr val="004992"/>
              </a:solidFill>
            </a:endParaRPr>
          </a:p>
          <a:p>
            <a:pPr marL="342900" lvl="0" indent="-342900" defTabSz="914400" fontAlgn="base">
              <a:buClr>
                <a:srgbClr val="333333"/>
              </a:buClr>
              <a:buFont typeface="WingDings"/>
              <a:buChar char=""/>
            </a:pPr>
            <a:r>
              <a:rPr lang="de-DE" altLang="de-DE" sz="2400" dirty="0">
                <a:solidFill>
                  <a:srgbClr val="004992"/>
                </a:solidFill>
              </a:rPr>
              <a:t>e</a:t>
            </a:r>
            <a:r>
              <a:rPr lang="hr-HR" altLang="de-DE" sz="2400" dirty="0">
                <a:solidFill>
                  <a:srgbClr val="004992"/>
                </a:solidFill>
              </a:rPr>
              <a:t>kcesivno korišćenje alkohola</a:t>
            </a:r>
            <a:r>
              <a:rPr lang="en-US" altLang="de-DE" sz="2400" dirty="0">
                <a:solidFill>
                  <a:srgbClr val="004992"/>
                </a:solidFill>
              </a:rPr>
              <a:t>!</a:t>
            </a:r>
          </a:p>
          <a:p>
            <a:pPr marL="342900" lvl="0" indent="-342900" defTabSz="914400" fontAlgn="base">
              <a:buClr>
                <a:srgbClr val="000000"/>
              </a:buClr>
              <a:buFont typeface="WingDings"/>
              <a:buChar char=""/>
            </a:pPr>
            <a:r>
              <a:rPr lang="hr-HR" altLang="de-DE" sz="2400" dirty="0">
                <a:solidFill>
                  <a:srgbClr val="004992"/>
                </a:solidFill>
              </a:rPr>
              <a:t>ometajuće</a:t>
            </a:r>
            <a:r>
              <a:rPr lang="de-DE" altLang="de-DE" sz="2400" dirty="0">
                <a:solidFill>
                  <a:srgbClr val="004992"/>
                </a:solidFill>
              </a:rPr>
              <a:t> </a:t>
            </a:r>
            <a:r>
              <a:rPr lang="hr-HR" altLang="de-DE" sz="2400" dirty="0">
                <a:solidFill>
                  <a:srgbClr val="004992"/>
                </a:solidFill>
              </a:rPr>
              <a:t>aktivnosti poslije učenja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a:t>
            </a:r>
            <a:r>
              <a:rPr lang="en-US" altLang="de-DE" sz="2400" dirty="0">
                <a:solidFill>
                  <a:srgbClr val="333333"/>
                </a:solidFill>
              </a:rPr>
              <a:t> TV)</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11</a:t>
            </a:fld>
            <a:endParaRPr lang="de-DE" altLang="de-DE"/>
          </a:p>
        </p:txBody>
      </p:sp>
    </p:spTree>
    <p:extLst>
      <p:ext uri="{BB962C8B-B14F-4D97-AF65-F5344CB8AC3E}">
        <p14:creationId xmlns:p14="http://schemas.microsoft.com/office/powerpoint/2010/main" val="3719913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hr-HR" altLang="de-DE" sz="2400">
                <a:solidFill>
                  <a:srgbClr val="004992"/>
                </a:solidFill>
              </a:rPr>
              <a:t>Što je više čula uključeno tokom učenja</a:t>
            </a:r>
            <a:r>
              <a:rPr lang="de-DE" altLang="de-DE" sz="2400" dirty="0">
                <a:solidFill>
                  <a:srgbClr val="004992"/>
                </a:solidFill>
              </a:rPr>
              <a:t>, </a:t>
            </a:r>
            <a:r>
              <a:rPr lang="hr-HR" altLang="de-DE" sz="2400" dirty="0">
                <a:solidFill>
                  <a:srgbClr val="004992"/>
                </a:solidFill>
              </a:rPr>
              <a:t>bolje pamćenje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pamtiti stvari bolje?</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primjenom</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diskutovanjem</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diskutovanjem</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gledanjem</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gledanjem</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gledanjem</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gledanjem</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slušanjem</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slušanjem</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slušanjem</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slušanjem</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Memorija sjećanja u %</a:t>
            </a:r>
            <a:endParaRPr lang="en-GB" altLang="de-DE" sz="1400" b="1" dirty="0">
              <a:latin typeface="+mn-lt"/>
            </a:endParaRPr>
          </a:p>
        </p:txBody>
      </p:sp>
      <p:sp>
        <p:nvSpPr>
          <p:cNvPr id="3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naša memorija radi kao video rekorder?</a:t>
            </a:r>
            <a:endParaRPr lang="en-US" sz="3600">
              <a:latin typeface="+mn-lt"/>
              <a:ea typeface="+mn-ea"/>
              <a:cs typeface="+mn-cs"/>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464"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
          <p:cNvSpPr txBox="1">
            <a:spLocks noChangeArrowheads="1"/>
          </p:cNvSpPr>
          <p:nvPr/>
        </p:nvSpPr>
        <p:spPr bwMode="auto">
          <a:xfrm>
            <a:off x="408955" y="5197136"/>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a:solidFill>
                  <a:srgbClr val="333333"/>
                </a:solidFill>
                <a:latin typeface="+mn-lt"/>
                <a:ea typeface="+mn-ea"/>
              </a:rPr>
              <a:t>Američki psiholog Elizabeth Loftus je pokazala učesnicima seriju fotografija. Jedna slika je pokazivala crveni automobil koji čeka ispred trouglastog znaka      .</a:t>
            </a:r>
            <a:endParaRPr lang="en-US" altLang="de-DE" sz="2400" b="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naša memorija radi kao video rekorder?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i="1" dirty="0">
                <a:solidFill>
                  <a:srgbClr val="333333"/>
                </a:solidFill>
              </a:rPr>
              <a:t>Na toj slici je bio još jedan automobil koji prolazi crveni automobil dok je ovaj čekao ispred </a:t>
            </a:r>
            <a:r>
              <a:rPr lang="hr-HR" altLang="de-DE" sz="2400" i="1" dirty="0">
                <a:solidFill>
                  <a:srgbClr val="FF0000"/>
                </a:solidFill>
              </a:rPr>
              <a:t>znaka za stop</a:t>
            </a:r>
            <a:r>
              <a:rPr lang="hr-HR" altLang="de-DE" sz="2400" i="1" dirty="0">
                <a:solidFill>
                  <a:srgbClr val="333333"/>
                </a:solidFill>
              </a:rPr>
              <a:t>?</a:t>
            </a:r>
          </a:p>
          <a:p>
            <a:pPr lvl="0" defTabSz="914400" fontAlgn="base"/>
            <a:r>
              <a:rPr lang="de-DE" altLang="de-DE" sz="2400" dirty="0">
                <a:solidFill>
                  <a:srgbClr val="333333"/>
                </a:solidFill>
              </a:rPr>
              <a:t>(</a:t>
            </a:r>
            <a:r>
              <a:rPr lang="hr-HR" altLang="de-DE" sz="2400" dirty="0">
                <a:solidFill>
                  <a:srgbClr val="333333"/>
                </a:solidFill>
              </a:rPr>
              <a:t>zapravo, automobil je čekao ispred </a:t>
            </a:r>
            <a:r>
              <a:rPr lang="hr-HR" altLang="de-DE" sz="2400" dirty="0">
                <a:solidFill>
                  <a:srgbClr val="FF0000"/>
                </a:solidFill>
              </a:rPr>
              <a:t>trouglastog znaka</a:t>
            </a:r>
            <a:r>
              <a:rPr lang="hr-HR" altLang="de-DE" sz="2400" dirty="0">
                <a:solidFill>
                  <a:srgbClr val="333333"/>
                </a:solidFill>
              </a:rPr>
              <a:t>!</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Kasnije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prikazane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dvije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fotografije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Učesnici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trebali</a:t>
            </a:r>
            <a:r>
              <a:rPr lang="en-US" sz="3600" dirty="0">
                <a:solidFill>
                  <a:srgbClr val="004992"/>
                </a:solidFill>
                <a:latin typeface="+mn-lt"/>
                <a:ea typeface="+mn-ea"/>
                <a:cs typeface="+mn-cs"/>
              </a:rPr>
              <a:t> da </a:t>
            </a:r>
            <a:r>
              <a:rPr lang="en-US" sz="3600" dirty="0" err="1">
                <a:solidFill>
                  <a:srgbClr val="004992"/>
                </a:solidFill>
                <a:latin typeface="+mn-lt"/>
                <a:ea typeface="+mn-ea"/>
                <a:cs typeface="+mn-cs"/>
              </a:rPr>
              <a:t>odluče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koja</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fotografija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originalno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prikazana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Mislite</a:t>
            </a:r>
            <a:r>
              <a:rPr lang="en-US" sz="3600" dirty="0">
                <a:solidFill>
                  <a:srgbClr val="004992"/>
                </a:solidFill>
                <a:latin typeface="+mn-lt"/>
                <a:ea typeface="+mn-ea"/>
                <a:cs typeface="+mn-cs"/>
              </a:rPr>
              <a:t> li da </a:t>
            </a:r>
            <a:r>
              <a:rPr lang="en-US" sz="3600" dirty="0" err="1">
                <a:solidFill>
                  <a:srgbClr val="004992"/>
                </a:solidFill>
                <a:latin typeface="+mn-lt"/>
                <a:ea typeface="+mn-ea"/>
                <a:cs typeface="+mn-cs"/>
              </a:rPr>
              <a:t>memorija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zavedena</a:t>
            </a:r>
            <a:r>
              <a:rPr lang="en-US" sz="3600" dirty="0">
                <a:solidFill>
                  <a:srgbClr val="004992"/>
                </a:solidFill>
                <a:latin typeface="+mn-lt"/>
                <a:ea typeface="+mn-ea"/>
                <a:cs typeface="+mn-cs"/>
              </a:rPr>
              <a:t>?</a:t>
            </a:r>
          </a:p>
        </p:txBody>
      </p:sp>
      <p:pic>
        <p:nvPicPr>
          <p:cNvPr id="17"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3039576"/>
            <a:ext cx="2560320"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3039576"/>
            <a:ext cx="256032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959" y="2670244"/>
            <a:ext cx="256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mn-lt"/>
              </a:rPr>
              <a:t>Predstavljeno!</a:t>
            </a:r>
            <a:endParaRPr lang="de-DE" altLang="de-DE" sz="1800" b="0" dirty="0">
              <a:latin typeface="+mn-lt"/>
            </a:endParaRPr>
          </a:p>
        </p:txBody>
      </p:sp>
      <p:sp>
        <p:nvSpPr>
          <p:cNvPr id="20" name="Caption_27"/>
          <p:cNvSpPr txBox="1">
            <a:spLocks noChangeArrowheads="1"/>
          </p:cNvSpPr>
          <p:nvPr/>
        </p:nvSpPr>
        <p:spPr bwMode="auto">
          <a:xfrm>
            <a:off x="4346649" y="3487292"/>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400" b="0" i="1" dirty="0">
                <a:latin typeface="+mn-lt"/>
              </a:rPr>
              <a:t>Na </a:t>
            </a:r>
            <a:r>
              <a:rPr lang="en-US" altLang="ko-KR" sz="1400" b="0" i="1" dirty="0" err="1">
                <a:latin typeface="+mn-lt"/>
              </a:rPr>
              <a:t>toj</a:t>
            </a:r>
            <a:r>
              <a:rPr lang="en-US" altLang="ko-KR" sz="1400" b="0" i="1" dirty="0">
                <a:latin typeface="+mn-lt"/>
              </a:rPr>
              <a:t> </a:t>
            </a:r>
            <a:r>
              <a:rPr lang="en-US" altLang="ko-KR" sz="1400" b="0" i="1" dirty="0" err="1">
                <a:latin typeface="+mn-lt"/>
              </a:rPr>
              <a:t>slici</a:t>
            </a:r>
            <a:r>
              <a:rPr lang="en-US" altLang="ko-KR" sz="1400" b="0" i="1" dirty="0">
                <a:latin typeface="+mn-lt"/>
              </a:rPr>
              <a:t> je bio </a:t>
            </a:r>
            <a:r>
              <a:rPr lang="en-US" altLang="ko-KR" sz="1400" b="0" i="1" dirty="0" err="1">
                <a:latin typeface="+mn-lt"/>
              </a:rPr>
              <a:t>još</a:t>
            </a:r>
            <a:r>
              <a:rPr lang="en-US" altLang="ko-KR" sz="1400" b="0" i="1" dirty="0">
                <a:latin typeface="+mn-lt"/>
              </a:rPr>
              <a:t> </a:t>
            </a:r>
            <a:r>
              <a:rPr lang="en-US" altLang="ko-KR" sz="1400" b="0" i="1" dirty="0" err="1">
                <a:latin typeface="+mn-lt"/>
              </a:rPr>
              <a:t>jedan</a:t>
            </a:r>
            <a:r>
              <a:rPr lang="en-US" altLang="ko-KR" sz="1400" b="0" i="1" dirty="0">
                <a:latin typeface="+mn-lt"/>
              </a:rPr>
              <a:t> </a:t>
            </a:r>
            <a:r>
              <a:rPr lang="en-US" altLang="ko-KR" sz="1400" b="0" i="1" dirty="0" err="1">
                <a:latin typeface="+mn-lt"/>
              </a:rPr>
              <a:t>automobil</a:t>
            </a:r>
            <a:r>
              <a:rPr lang="en-US" altLang="ko-KR" sz="1400" b="0" i="1" dirty="0">
                <a:latin typeface="+mn-lt"/>
              </a:rPr>
              <a:t> </a:t>
            </a:r>
            <a:r>
              <a:rPr lang="en-US" altLang="ko-KR" sz="1400" b="0" i="1" dirty="0" err="1">
                <a:latin typeface="+mn-lt"/>
              </a:rPr>
              <a:t>koji</a:t>
            </a:r>
            <a:r>
              <a:rPr lang="en-US" altLang="ko-KR" sz="1400" b="0" i="1" dirty="0">
                <a:latin typeface="+mn-lt"/>
              </a:rPr>
              <a:t> </a:t>
            </a:r>
            <a:r>
              <a:rPr lang="en-US" altLang="ko-KR" sz="1400" b="0" i="1" dirty="0" err="1">
                <a:latin typeface="+mn-lt"/>
              </a:rPr>
              <a:t>prolazi</a:t>
            </a:r>
            <a:r>
              <a:rPr lang="en-US" altLang="ko-KR" sz="1400" b="0" i="1" dirty="0">
                <a:latin typeface="+mn-lt"/>
              </a:rPr>
              <a:t> </a:t>
            </a:r>
            <a:r>
              <a:rPr lang="en-US" altLang="ko-KR" sz="1400" b="0" i="1" dirty="0" err="1">
                <a:latin typeface="+mn-lt"/>
              </a:rPr>
              <a:t>crveni</a:t>
            </a:r>
            <a:r>
              <a:rPr lang="en-US" altLang="ko-KR" sz="1400" b="0" i="1" dirty="0">
                <a:latin typeface="+mn-lt"/>
              </a:rPr>
              <a:t> </a:t>
            </a:r>
            <a:r>
              <a:rPr lang="en-US" altLang="ko-KR" sz="1400" b="0" i="1" dirty="0" err="1">
                <a:latin typeface="+mn-lt"/>
              </a:rPr>
              <a:t>automobil</a:t>
            </a:r>
            <a:r>
              <a:rPr lang="en-US" altLang="ko-KR" sz="1400" b="0" i="1" dirty="0">
                <a:latin typeface="+mn-lt"/>
              </a:rPr>
              <a:t> </a:t>
            </a:r>
            <a:r>
              <a:rPr lang="en-US" altLang="ko-KR" sz="1400" b="0" i="1" dirty="0" err="1">
                <a:latin typeface="+mn-lt"/>
              </a:rPr>
              <a:t>dok</a:t>
            </a:r>
            <a:r>
              <a:rPr lang="en-US" altLang="ko-KR" sz="1400" b="0" i="1" dirty="0">
                <a:latin typeface="+mn-lt"/>
              </a:rPr>
              <a:t> je </a:t>
            </a:r>
            <a:r>
              <a:rPr lang="en-US" altLang="ko-KR" sz="1400" b="0" i="1" dirty="0" err="1">
                <a:latin typeface="+mn-lt"/>
              </a:rPr>
              <a:t>ovaj</a:t>
            </a:r>
            <a:r>
              <a:rPr lang="en-US" altLang="ko-KR" sz="1400" b="0" i="1" dirty="0">
                <a:latin typeface="+mn-lt"/>
              </a:rPr>
              <a:t> </a:t>
            </a:r>
            <a:r>
              <a:rPr lang="en-US" altLang="ko-KR" sz="1400" b="0" i="1" dirty="0" err="1">
                <a:latin typeface="+mn-lt"/>
              </a:rPr>
              <a:t>čekao</a:t>
            </a:r>
            <a:r>
              <a:rPr lang="en-US" altLang="ko-KR" sz="1400" b="0" i="1" dirty="0">
                <a:latin typeface="+mn-lt"/>
              </a:rPr>
              <a:t> </a:t>
            </a:r>
            <a:r>
              <a:rPr lang="en-US" altLang="ko-KR" sz="1400" b="0" i="1" dirty="0" err="1">
                <a:latin typeface="+mn-lt"/>
              </a:rPr>
              <a:t>ispred</a:t>
            </a:r>
            <a:r>
              <a:rPr lang="en-US" altLang="ko-KR" sz="1400" b="0" i="1" dirty="0">
                <a:latin typeface="+mn-lt"/>
              </a:rPr>
              <a:t> </a:t>
            </a:r>
            <a:r>
              <a:rPr lang="en-US" altLang="ko-KR" sz="1400" b="0" i="1" dirty="0" err="1">
                <a:solidFill>
                  <a:srgbClr val="FF0000"/>
                </a:solidFill>
                <a:latin typeface="+mn-lt"/>
              </a:rPr>
              <a:t>znaka</a:t>
            </a:r>
            <a:r>
              <a:rPr lang="en-US" altLang="ko-KR" sz="1400" b="0" i="1" dirty="0">
                <a:solidFill>
                  <a:srgbClr val="FF0000"/>
                </a:solidFill>
                <a:latin typeface="+mn-lt"/>
              </a:rPr>
              <a:t> </a:t>
            </a:r>
            <a:r>
              <a:rPr lang="en-US" altLang="ko-KR" sz="1400" b="0" i="1" dirty="0" err="1">
                <a:solidFill>
                  <a:srgbClr val="FF0000"/>
                </a:solidFill>
                <a:latin typeface="+mn-lt"/>
              </a:rPr>
              <a:t>za</a:t>
            </a:r>
            <a:r>
              <a:rPr lang="en-US" altLang="ko-KR" sz="1400" b="0" i="1" dirty="0">
                <a:solidFill>
                  <a:srgbClr val="FF0000"/>
                </a:solidFill>
                <a:latin typeface="+mn-lt"/>
              </a:rPr>
              <a:t> stop</a:t>
            </a:r>
            <a:r>
              <a:rPr lang="en-US" altLang="ko-KR" sz="1400" b="0" i="1" dirty="0">
                <a:latin typeface="+mn-lt"/>
              </a:rPr>
              <a:t>?</a:t>
            </a:r>
            <a:endParaRPr lang="fr-FR" altLang="de-DE" sz="1400" i="1" dirty="0">
              <a:latin typeface="+mn-lt"/>
            </a:endParaRPr>
          </a:p>
        </p:txBody>
      </p:sp>
      <p:sp>
        <p:nvSpPr>
          <p:cNvPr id="21" name="Caption_28"/>
          <p:cNvSpPr txBox="1">
            <a:spLocks noChangeArrowheads="1"/>
          </p:cNvSpPr>
          <p:nvPr/>
        </p:nvSpPr>
        <p:spPr bwMode="auto">
          <a:xfrm>
            <a:off x="7700323" y="2670244"/>
            <a:ext cx="4157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800" b="0">
                <a:latin typeface="+mn-lt"/>
              </a:rPr>
              <a:t>Koja je slika bila originalno prikazana?</a:t>
            </a:r>
            <a:endParaRPr lang="de-DE" altLang="de-DE" sz="1800" b="0" dirty="0">
              <a:latin typeface="+mn-lt"/>
            </a:endParaRPr>
          </a:p>
        </p:txBody>
      </p:sp>
      <p:sp>
        <p:nvSpPr>
          <p:cNvPr id="22" name="Caption_29"/>
          <p:cNvSpPr txBox="1">
            <a:spLocks noChangeArrowheads="1"/>
          </p:cNvSpPr>
          <p:nvPr/>
        </p:nvSpPr>
        <p:spPr bwMode="auto">
          <a:xfrm>
            <a:off x="4177273" y="2670244"/>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mn-lt"/>
              </a:rPr>
              <a:t>Varljivo pitanje</a:t>
            </a:r>
            <a:endParaRPr lang="de-DE" altLang="de-DE" sz="1800" b="0" dirty="0">
              <a:latin typeface="+mn-lt"/>
            </a:endParaRPr>
          </a:p>
        </p:txBody>
      </p:sp>
      <p:sp>
        <p:nvSpPr>
          <p:cNvPr id="23"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mn-lt"/>
              </a:rPr>
              <a:t>Protok vremena</a:t>
            </a:r>
            <a:endParaRPr lang="de-DE" altLang="de-DE" sz="1800" b="0" i="1" dirty="0">
              <a:latin typeface="+mn-lt"/>
            </a:endParaRPr>
          </a:p>
        </p:txBody>
      </p:sp>
      <p:sp>
        <p:nvSpPr>
          <p:cNvPr id="24"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1"/>
          <p:cNvSpPr>
            <a:spLocks noChangeShapeType="1"/>
          </p:cNvSpPr>
          <p:nvPr/>
        </p:nvSpPr>
        <p:spPr bwMode="auto">
          <a:xfrm>
            <a:off x="770032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a:off x="417727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932DC534-685E-4255-8B1D-AC790BD22C69}"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Naša memorija se ne slaže perfektno sa realnošću!</a:t>
            </a:r>
            <a:endParaRPr lang="en-US" sz="3600">
              <a:latin typeface="+mn-lt"/>
              <a:ea typeface="+mn-ea"/>
              <a:cs typeface="+mn-cs"/>
            </a:endParaRPr>
          </a:p>
        </p:txBody>
      </p:sp>
      <p:sp>
        <p:nvSpPr>
          <p:cNvPr id="5" name="Content Placeholder 4"/>
          <p:cNvSpPr>
            <a:spLocks noGrp="1"/>
          </p:cNvSpPr>
          <p:nvPr>
            <p:ph idx="1"/>
          </p:nvPr>
        </p:nvSpPr>
        <p:spPr>
          <a:xfrm>
            <a:off x="6673651" y="2204864"/>
            <a:ext cx="5075304" cy="4248000"/>
          </a:xfrm>
        </p:spPr>
        <p:txBody>
          <a:bodyPr/>
          <a:lstStyle/>
          <a:p>
            <a:pPr lvl="0" defTabSz="914400" fontAlgn="base">
              <a:buClr>
                <a:srgbClr val="333333"/>
              </a:buClr>
            </a:pPr>
            <a:r>
              <a:rPr lang="hr-HR" altLang="de-DE" sz="2400" dirty="0">
                <a:solidFill>
                  <a:srgbClr val="333333"/>
                </a:solidFill>
              </a:rPr>
              <a:t>Bez varljivog pitanja samo 25% učesnika je reklo da je vidjelo znak za stop na originalnoj slici.</a:t>
            </a:r>
            <a:endParaRPr lang="en-US" altLang="de-DE" sz="2400" dirty="0">
              <a:solidFill>
                <a:srgbClr val="333333"/>
              </a:solidFill>
            </a:endParaRPr>
          </a:p>
          <a:p>
            <a:pPr lvl="0" defTabSz="914400" fontAlgn="base">
              <a:buClr>
                <a:srgbClr val="333333"/>
              </a:buClr>
            </a:pPr>
            <a:r>
              <a:rPr lang="de-DE" altLang="de-DE" sz="2400" dirty="0">
                <a:solidFill>
                  <a:srgbClr val="333333"/>
                </a:solidFill>
              </a:rPr>
              <a:t>... </a:t>
            </a:r>
            <a:r>
              <a:rPr lang="hr-HR" altLang="de-DE" sz="2400" dirty="0">
                <a:solidFill>
                  <a:srgbClr val="333333"/>
                </a:solidFill>
              </a:rPr>
              <a:t>dok je 59% učesnika koji su dobili varljivu informaciju reklo da su vidjeli znak za stop!</a:t>
            </a:r>
            <a:endParaRPr lang="en-US" sz="2400" dirty="0"/>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mn-lt"/>
              </a:rPr>
              <a:t>1. Predstavljeno!</a:t>
            </a:r>
            <a:endParaRPr lang="en-US" altLang="de-DE" sz="1600" b="1" i="1" dirty="0">
              <a:latin typeface="+mn-lt"/>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mn-lt"/>
              </a:rPr>
              <a:t>2. … ali čega su se sjećali?</a:t>
            </a:r>
            <a:endParaRPr lang="en-US" altLang="de-DE" sz="1600" b="1" i="1" dirty="0">
              <a:latin typeface="+mn-lt"/>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dirty="0" err="1">
                <a:latin typeface="+mn-lt"/>
                <a:ea typeface="+mn-ea"/>
                <a:cs typeface="+mn-cs"/>
              </a:rPr>
              <a:t>Naša</a:t>
            </a:r>
            <a:r>
              <a:rPr lang="it-IT" sz="3600" dirty="0">
                <a:latin typeface="+mn-lt"/>
                <a:ea typeface="+mn-ea"/>
                <a:cs typeface="+mn-cs"/>
              </a:rPr>
              <a:t> </a:t>
            </a:r>
            <a:r>
              <a:rPr lang="it-IT" sz="3600" dirty="0" err="1">
                <a:latin typeface="+mn-lt"/>
                <a:ea typeface="+mn-ea"/>
                <a:cs typeface="+mn-cs"/>
              </a:rPr>
              <a:t>memorija</a:t>
            </a:r>
            <a:r>
              <a:rPr lang="it-IT" sz="3600" dirty="0">
                <a:latin typeface="+mn-lt"/>
                <a:ea typeface="+mn-ea"/>
                <a:cs typeface="+mn-cs"/>
              </a:rPr>
              <a:t> se ne </a:t>
            </a:r>
            <a:r>
              <a:rPr lang="it-IT" sz="3600" dirty="0" err="1">
                <a:latin typeface="+mn-lt"/>
                <a:ea typeface="+mn-ea"/>
                <a:cs typeface="+mn-cs"/>
              </a:rPr>
              <a:t>slaže</a:t>
            </a:r>
            <a:r>
              <a:rPr lang="it-IT" sz="3600" dirty="0">
                <a:latin typeface="+mn-lt"/>
                <a:ea typeface="+mn-ea"/>
                <a:cs typeface="+mn-cs"/>
              </a:rPr>
              <a:t> </a:t>
            </a:r>
            <a:r>
              <a:rPr lang="it-IT" sz="3600" dirty="0" err="1">
                <a:latin typeface="+mn-lt"/>
                <a:ea typeface="+mn-ea"/>
                <a:cs typeface="+mn-cs"/>
              </a:rPr>
              <a:t>perfektno</a:t>
            </a:r>
            <a:r>
              <a:rPr lang="it-IT" sz="3600" dirty="0">
                <a:latin typeface="+mn-lt"/>
                <a:ea typeface="+mn-ea"/>
                <a:cs typeface="+mn-cs"/>
              </a:rPr>
              <a:t> sa </a:t>
            </a:r>
            <a:r>
              <a:rPr lang="it-IT" sz="3600" dirty="0" err="1">
                <a:latin typeface="+mn-lt"/>
                <a:ea typeface="+mn-ea"/>
                <a:cs typeface="+mn-cs"/>
              </a:rPr>
              <a:t>realnošću</a:t>
            </a:r>
            <a:r>
              <a:rPr lang="it-IT" sz="3600" dirty="0">
                <a:latin typeface="+mn-lt"/>
                <a:ea typeface="+mn-ea"/>
                <a:cs typeface="+mn-cs"/>
              </a:rPr>
              <a:t>!</a:t>
            </a:r>
            <a:endParaRPr lang="en-US" sz="3600" dirty="0">
              <a:latin typeface="+mn-lt"/>
              <a:ea typeface="+mn-ea"/>
              <a:cs typeface="+mn-cs"/>
            </a:endParaRPr>
          </a:p>
        </p:txBody>
      </p:sp>
      <p:sp>
        <p:nvSpPr>
          <p:cNvPr id="32770" name="Rectangle 2"/>
          <p:cNvSpPr>
            <a:spLocks noGrp="1" noChangeArrowheads="1"/>
          </p:cNvSpPr>
          <p:nvPr>
            <p:ph idx="1"/>
          </p:nvPr>
        </p:nvSpPr>
        <p:spPr/>
        <p:txBody>
          <a:bodyPr>
            <a:noAutofit/>
          </a:bodyPr>
          <a:lstStyle/>
          <a:p>
            <a:pPr eaLnBrk="1" hangingPunct="1">
              <a:buClrTx/>
            </a:pPr>
            <a:r>
              <a:rPr lang="hr-HR" altLang="de-DE" sz="2400">
                <a:solidFill>
                  <a:srgbClr val="333333"/>
                </a:solidFill>
              </a:rPr>
              <a:t>Ovo ispitivanje i mnoga druga</a:t>
            </a:r>
            <a:r>
              <a:rPr lang="en-US" altLang="de-DE" sz="2400">
                <a:solidFill>
                  <a:srgbClr val="333333"/>
                </a:solidFill>
              </a:rPr>
              <a:t> </a:t>
            </a:r>
            <a:r>
              <a:rPr lang="hr-HR" altLang="de-DE" sz="2400">
                <a:solidFill>
                  <a:srgbClr val="333333"/>
                </a:solidFill>
              </a:rPr>
              <a:t>pokazuju da ljudska memorija</a:t>
            </a:r>
            <a:r>
              <a:rPr lang="en-US" altLang="de-DE" sz="2400">
                <a:solidFill>
                  <a:srgbClr val="333333"/>
                </a:solidFill>
              </a:rPr>
              <a:t> </a:t>
            </a:r>
            <a:r>
              <a:rPr lang="hr-HR" altLang="de-DE" sz="2400">
                <a:solidFill>
                  <a:srgbClr val="333333"/>
                </a:solidFill>
              </a:rPr>
              <a:t>jeste dobra, ali ne perfektna</a:t>
            </a:r>
            <a:r>
              <a:rPr lang="en-US" altLang="de-DE" sz="2400">
                <a:solidFill>
                  <a:srgbClr val="333333"/>
                </a:solidFill>
              </a:rPr>
              <a:t>. 	</a:t>
            </a:r>
          </a:p>
          <a:p>
            <a:pPr eaLnBrk="1" hangingPunct="1">
              <a:buClrTx/>
            </a:pPr>
            <a:r>
              <a:rPr lang="hr-HR" altLang="de-DE" sz="2400">
                <a:solidFill>
                  <a:srgbClr val="333333"/>
                </a:solidFill>
              </a:rPr>
              <a:t>Imamo sklonost da</a:t>
            </a:r>
            <a:r>
              <a:rPr lang="de-DE" altLang="de-DE" sz="2400">
                <a:solidFill>
                  <a:srgbClr val="333333"/>
                </a:solidFill>
              </a:rPr>
              <a:t> </a:t>
            </a:r>
            <a:r>
              <a:rPr lang="hr-HR" altLang="de-DE" sz="2400">
                <a:solidFill>
                  <a:srgbClr val="333333"/>
                </a:solidFill>
              </a:rPr>
              <a:t>reanžiramo našu memoriju, kao i da ugradimo</a:t>
            </a:r>
            <a:r>
              <a:rPr lang="de-DE" altLang="de-DE" sz="2400">
                <a:solidFill>
                  <a:srgbClr val="333333"/>
                </a:solidFill>
              </a:rPr>
              <a:t> </a:t>
            </a:r>
            <a:r>
              <a:rPr lang="hr-HR" altLang="de-DE" sz="2400">
                <a:solidFill>
                  <a:srgbClr val="333333"/>
                </a:solidFill>
              </a:rPr>
              <a:t>u nju stvari koje su se desile</a:t>
            </a:r>
            <a:r>
              <a:rPr lang="de-DE" altLang="de-DE" sz="2400">
                <a:solidFill>
                  <a:srgbClr val="333333"/>
                </a:solidFill>
              </a:rPr>
              <a:t> </a:t>
            </a:r>
            <a:r>
              <a:rPr lang="hr-HR" altLang="de-DE" sz="2400">
                <a:solidFill>
                  <a:srgbClr val="333333"/>
                </a:solidFill>
              </a:rPr>
              <a:t>u prošlosti</a:t>
            </a:r>
            <a:r>
              <a:rPr lang="de-DE" altLang="de-DE" sz="2400">
                <a:solidFill>
                  <a:srgbClr val="333333"/>
                </a:solidFill>
              </a:rPr>
              <a:t> </a:t>
            </a:r>
            <a:r>
              <a:rPr lang="hr-HR" altLang="de-DE" sz="2400">
                <a:solidFill>
                  <a:srgbClr val="333333"/>
                </a:solidFill>
              </a:rPr>
              <a:t>ili stvari koje</a:t>
            </a:r>
            <a:r>
              <a:rPr lang="de-DE" altLang="de-DE" sz="2400">
                <a:solidFill>
                  <a:srgbClr val="333333"/>
                </a:solidFill>
              </a:rPr>
              <a:t> </a:t>
            </a:r>
            <a:r>
              <a:rPr lang="hr-HR" altLang="de-DE" sz="2400">
                <a:solidFill>
                  <a:srgbClr val="333333"/>
                </a:solidFill>
              </a:rPr>
              <a:t>smo čuli kasnije</a:t>
            </a:r>
            <a:r>
              <a:rPr lang="de-DE" altLang="de-DE" sz="240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5"/>
          <p:cNvSpPr>
            <a:spLocks noGrp="1" noChangeArrowheads="1"/>
          </p:cNvSpPr>
          <p:nvPr>
            <p:ph type="title"/>
          </p:nvPr>
        </p:nvSpPr>
        <p:spPr>
          <a:noFill/>
        </p:spPr>
        <p:txBody>
          <a:bodyPr/>
          <a:lstStyle/>
          <a:p>
            <a:pPr eaLnBrk="1" hangingPunct="1"/>
            <a:r>
              <a:rPr lang="hr-HR" altLang="de-DE" sz="3600" dirty="0">
                <a:latin typeface="+mn-lt"/>
                <a:ea typeface="+mn-ea"/>
                <a:cs typeface="+mn-cs"/>
              </a:rPr>
              <a:t>Vježba</a:t>
            </a:r>
            <a:endParaRPr lang="de-DE" altLang="de-DE" sz="3600" dirty="0">
              <a:latin typeface="+mn-lt"/>
              <a:ea typeface="+mn-ea"/>
              <a:cs typeface="+mn-cs"/>
            </a:endParaRPr>
          </a:p>
        </p:txBody>
      </p:sp>
      <p:sp>
        <p:nvSpPr>
          <p:cNvPr id="358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35843" name="Rectangle 5"/>
          <p:cNvSpPr>
            <a:spLocks noGrp="1" noChangeArrowheads="1"/>
          </p:cNvSpPr>
          <p:nvPr>
            <p:ph type="title"/>
          </p:nvPr>
        </p:nvSpPr>
        <p:spPr>
          <a:noFill/>
        </p:spPr>
        <p:txBody>
          <a:bodyPr/>
          <a:lstStyle/>
          <a:p>
            <a:pPr eaLnBrk="1" hangingPunct="1"/>
            <a:r>
              <a:rPr lang="hr-HR" altLang="de-DE" sz="3600" dirty="0">
                <a:latin typeface="+mn-lt"/>
                <a:ea typeface="+mn-ea"/>
                <a:cs typeface="+mn-cs"/>
              </a:rPr>
              <a:t>Vježba</a:t>
            </a:r>
            <a:endParaRPr lang="de-DE" altLang="de-DE" sz="3600" dirty="0">
              <a:latin typeface="+mn-lt"/>
              <a:ea typeface="+mn-ea"/>
              <a:cs typeface="+mn-cs"/>
            </a:endParaRPr>
          </a:p>
        </p:txBody>
      </p:sp>
      <p:sp>
        <p:nvSpPr>
          <p:cNvPr id="358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hr-HR" altLang="de-DE" sz="2400" dirty="0">
                <a:solidFill>
                  <a:srgbClr val="333333"/>
                </a:solidFill>
              </a:rPr>
              <a:t>Posle toga će se od Vas tražiti da se sjetite šta ste vidjeli na slici i koliko ste sigurni u svoj </a:t>
            </a:r>
            <a:r>
              <a:rPr lang="hr-HR" altLang="de-DE" sz="2400">
                <a:solidFill>
                  <a:srgbClr val="333333"/>
                </a:solidFill>
              </a:rPr>
              <a:t>sud.</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19</a:t>
            </a:fld>
            <a:endParaRPr lang="de-DE" altLang="de-DE"/>
          </a:p>
        </p:txBody>
      </p:sp>
    </p:spTree>
    <p:extLst>
      <p:ext uri="{BB962C8B-B14F-4D97-AF65-F5344CB8AC3E}">
        <p14:creationId xmlns:p14="http://schemas.microsoft.com/office/powerpoint/2010/main" val="267540672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5"/>
          <p:cNvSpPr>
            <a:spLocks noGrp="1" noChangeArrowheads="1"/>
          </p:cNvSpPr>
          <p:nvPr>
            <p:ph type="title"/>
          </p:nvPr>
        </p:nvSpPr>
        <p:spPr>
          <a:noFill/>
        </p:spPr>
        <p:txBody>
          <a:bodyPr/>
          <a:lstStyle/>
          <a:p>
            <a:pPr eaLnBrk="1" hangingPunct="1"/>
            <a:r>
              <a:rPr lang="hr-HR" altLang="de-DE" sz="3600" dirty="0">
                <a:latin typeface="+mn-lt"/>
                <a:ea typeface="+mn-ea"/>
                <a:cs typeface="+mn-cs"/>
              </a:rPr>
              <a:t>Vježba</a:t>
            </a:r>
            <a:endParaRPr lang="de-DE" altLang="de-DE" sz="3600" dirty="0">
              <a:latin typeface="+mn-lt"/>
              <a:ea typeface="+mn-ea"/>
              <a:cs typeface="+mn-cs"/>
            </a:endParaRPr>
          </a:p>
        </p:txBody>
      </p:sp>
      <p:sp>
        <p:nvSpPr>
          <p:cNvPr id="3584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hr-HR" altLang="de-DE" sz="2400" dirty="0">
                <a:solidFill>
                  <a:srgbClr val="333333"/>
                </a:solidFill>
              </a:rPr>
              <a:t>Posle toga će se od Vas tražiti da se sjetite šta ste vidjeli na slici i koliko ste sigurni u svoj sud.</a:t>
            </a:r>
            <a:endParaRPr lang="de-DE" altLang="de-DE" sz="2400" dirty="0">
              <a:solidFill>
                <a:srgbClr val="333333"/>
              </a:solidFill>
            </a:endParaRPr>
          </a:p>
          <a:p>
            <a:pPr algn="ctr" eaLnBrk="1" hangingPunct="1">
              <a:tabLst>
                <a:tab pos="361950" algn="l"/>
              </a:tabLst>
            </a:pPr>
            <a:r>
              <a:rPr lang="hr-HR" altLang="de-DE" sz="2400" dirty="0">
                <a:solidFill>
                  <a:srgbClr val="004992"/>
                </a:solidFill>
              </a:rPr>
              <a:t>Probajte da se sjetite što je više moguće detalja</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20</a:t>
            </a:fld>
            <a:endParaRPr lang="de-DE" altLang="de-DE"/>
          </a:p>
        </p:txBody>
      </p:sp>
    </p:spTree>
    <p:extLst>
      <p:ext uri="{BB962C8B-B14F-4D97-AF65-F5344CB8AC3E}">
        <p14:creationId xmlns:p14="http://schemas.microsoft.com/office/powerpoint/2010/main" val="2535700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Kovač</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Koliko ste sigurni?</a:t>
            </a:r>
            <a:endParaRPr lang="de-DE" altLang="de-DE">
              <a:solidFill>
                <a:srgbClr val="004992"/>
              </a:solidFill>
              <a:latin typeface="+mn-lt"/>
              <a:ea typeface="+mn-ea"/>
              <a:cs typeface="+mn-cs"/>
            </a:endParaRPr>
          </a:p>
        </p:txBody>
      </p:sp>
      <p:sp>
        <p:nvSpPr>
          <p:cNvPr id="37891" name="Rectangle 102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kliješta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nakovanj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kožni zupčanik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posmatrači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alat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čekić</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Kovač</a:t>
            </a:r>
            <a:endParaRPr lang="de-DE" altLang="de-DE" sz="3600">
              <a:latin typeface="+mn-lt"/>
              <a:ea typeface="+mn-ea"/>
              <a:cs typeface="+mn-cs"/>
            </a:endParaRPr>
          </a:p>
        </p:txBody>
      </p:sp>
      <p:sp>
        <p:nvSpPr>
          <p:cNvPr id="38915"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kliješta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nakovanj</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kožni zupčanik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posmatrači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alat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čekić</a:t>
            </a:r>
            <a:endParaRPr lang="de-DE" altLang="de-DE" sz="2400" dirty="0">
              <a:solidFill>
                <a:srgbClr val="004992"/>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nije</a:t>
            </a:r>
            <a:r>
              <a:rPr lang="es-ES" altLang="de-DE" sz="1800" b="1" dirty="0">
                <a:latin typeface="+mn-lt"/>
              </a:rPr>
              <a:t> </a:t>
            </a:r>
            <a:r>
              <a:rPr lang="es-ES" altLang="de-DE" sz="1800" b="1" dirty="0" err="1">
                <a:latin typeface="+mn-lt"/>
              </a:rPr>
              <a:t>prisutno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4804C479-8E86-4537-9539-AEE04EB4797C}"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Gusarski brod</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Koliko ste sigurni?</a:t>
            </a:r>
            <a:endParaRPr lang="de-DE" altLang="de-DE">
              <a:solidFill>
                <a:srgbClr val="004992"/>
              </a:solidFill>
              <a:latin typeface="+mn-lt"/>
              <a:ea typeface="+mn-ea"/>
              <a:cs typeface="+mn-cs"/>
            </a:endParaRPr>
          </a:p>
        </p:txBody>
      </p:sp>
      <p:sp>
        <p:nvSpPr>
          <p:cNvPr id="40963"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tepenice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znak pirata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osmatračnica na</a:t>
            </a:r>
            <a:br>
              <a:rPr lang="en-US" altLang="de-DE" sz="2400" dirty="0">
                <a:solidFill>
                  <a:srgbClr val="333333"/>
                </a:solidFill>
              </a:rPr>
            </a:br>
            <a:r>
              <a:rPr lang="hr-HR" altLang="de-DE" sz="2400" dirty="0">
                <a:solidFill>
                  <a:srgbClr val="333333"/>
                </a:solidFill>
              </a:rPr>
              <a:t>jarbolu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sidro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t>
            </a:r>
            <a:r>
              <a:rPr lang="hr-HR" altLang="de-DE" sz="2400" dirty="0">
                <a:solidFill>
                  <a:srgbClr val="333333"/>
                </a:solidFill>
              </a:rPr>
              <a:t>ajmun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merdevine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Gusarski brod</a:t>
            </a:r>
            <a:endParaRPr lang="de-DE" altLang="de-DE" sz="3600">
              <a:latin typeface="+mn-lt"/>
              <a:ea typeface="+mn-ea"/>
              <a:cs typeface="+mn-cs"/>
            </a:endParaRPr>
          </a:p>
        </p:txBody>
      </p:sp>
      <p:sp>
        <p:nvSpPr>
          <p:cNvPr id="41988" name="Rectangle 4"/>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tepenice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znak pirata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osmatračnica na</a:t>
            </a:r>
            <a:br>
              <a:rPr lang="en-US" altLang="de-DE" sz="2400" dirty="0">
                <a:solidFill>
                  <a:srgbClr val="333333"/>
                </a:solidFill>
              </a:rPr>
            </a:br>
            <a:r>
              <a:rPr lang="hr-HR" altLang="de-DE" sz="2400" dirty="0">
                <a:solidFill>
                  <a:srgbClr val="333333"/>
                </a:solidFill>
              </a:rPr>
              <a:t>jarbolu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sidro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t>
            </a:r>
            <a:r>
              <a:rPr lang="hr-HR" altLang="de-DE" sz="2400" dirty="0">
                <a:solidFill>
                  <a:srgbClr val="333333"/>
                </a:solidFill>
              </a:rPr>
              <a:t>ajmun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merdevine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prozori</a:t>
            </a:r>
            <a:endParaRPr lang="de-DE" altLang="de-DE" sz="2400" dirty="0">
              <a:solidFill>
                <a:srgbClr val="333333"/>
              </a:solidFill>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nije</a:t>
            </a:r>
            <a:r>
              <a:rPr lang="es-ES" altLang="de-DE" sz="1800" b="1" dirty="0">
                <a:latin typeface="+mn-lt"/>
              </a:rPr>
              <a:t> </a:t>
            </a:r>
            <a:r>
              <a:rPr lang="es-ES" altLang="de-DE" sz="1800" b="1" dirty="0" err="1">
                <a:latin typeface="+mn-lt"/>
              </a:rPr>
              <a:t>prisutno</a:t>
            </a:r>
            <a:endParaRPr lang="de-DE" altLang="de-DE" sz="1800" b="1" dirty="0">
              <a:latin typeface="+mn-l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sp>
        <p:nvSpPr>
          <p:cNvPr id="45058"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a:t>
            </a:r>
            <a:r>
              <a:rPr lang="hr-HR" altLang="de-DE" sz="2400">
                <a:solidFill>
                  <a:srgbClr val="333333"/>
                </a:solidFill>
              </a:rPr>
              <a:t>ije se sve ono čega se sjećamo zapravo i dogodilo</a:t>
            </a:r>
            <a:r>
              <a:rPr lang="de-DE" altLang="de-DE" sz="240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sp>
        <p:nvSpPr>
          <p:cNvPr id="45058"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a:t>
            </a:r>
            <a:r>
              <a:rPr lang="hr-HR" altLang="de-DE" sz="2400">
                <a:solidFill>
                  <a:srgbClr val="333333"/>
                </a:solidFill>
              </a:rPr>
              <a:t>ije se sve ono čega se sjećamo zapravo i dogodilo</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Naš mozak</a:t>
            </a:r>
            <a:r>
              <a:rPr lang="de-DE" altLang="de-DE" sz="2400">
                <a:solidFill>
                  <a:srgbClr val="333333"/>
                </a:solidFill>
              </a:rPr>
              <a:t> </a:t>
            </a:r>
            <a:r>
              <a:rPr lang="hr-HR" altLang="de-DE" sz="2400">
                <a:solidFill>
                  <a:srgbClr val="333333"/>
                </a:solidFill>
              </a:rPr>
              <a:t>premješta</a:t>
            </a:r>
            <a:r>
              <a:rPr lang="de-DE" altLang="de-DE" sz="2400">
                <a:solidFill>
                  <a:srgbClr val="333333"/>
                </a:solidFill>
              </a:rPr>
              <a:t> </a:t>
            </a:r>
            <a:r>
              <a:rPr lang="hr-HR" altLang="de-DE" sz="2400">
                <a:solidFill>
                  <a:srgbClr val="333333"/>
                </a:solidFill>
              </a:rPr>
              <a:t>i dodaje informacije koje nedostaju</a:t>
            </a:r>
            <a:r>
              <a:rPr lang="de-DE" altLang="de-DE" sz="2400">
                <a:solidFill>
                  <a:srgbClr val="333333"/>
                </a:solidFill>
              </a:rPr>
              <a:t> </a:t>
            </a:r>
            <a:r>
              <a:rPr lang="hr-HR" altLang="de-DE" sz="2400">
                <a:solidFill>
                  <a:srgbClr val="333333"/>
                </a:solidFill>
              </a:rPr>
              <a:t>sličnim iz naše prošlosti</a:t>
            </a:r>
            <a:r>
              <a:rPr lang="de-DE" altLang="de-DE" sz="2400">
                <a:solidFill>
                  <a:srgbClr val="333333"/>
                </a:solidFill>
              </a:rPr>
              <a:t> (</a:t>
            </a:r>
            <a:r>
              <a:rPr lang="hr-HR" altLang="de-DE" sz="2400">
                <a:solidFill>
                  <a:srgbClr val="333333"/>
                </a:solidFill>
              </a:rPr>
              <a:t>npr.</a:t>
            </a:r>
            <a:r>
              <a:rPr lang="de-DE" altLang="de-DE" sz="2400">
                <a:solidFill>
                  <a:srgbClr val="333333"/>
                </a:solidFill>
              </a:rPr>
              <a:t> </a:t>
            </a:r>
            <a:r>
              <a:rPr lang="hr-HR" altLang="de-DE" sz="2400">
                <a:solidFill>
                  <a:srgbClr val="333333"/>
                </a:solidFill>
              </a:rPr>
              <a:t>tipična scena sa plaže sa odmora</a:t>
            </a:r>
            <a:r>
              <a:rPr lang="de-DE" altLang="de-DE" sz="2400">
                <a:solidFill>
                  <a:srgbClr val="333333"/>
                </a:solidFill>
              </a:rPr>
              <a:t>). </a:t>
            </a:r>
            <a:br>
              <a:rPr lang="de-DE" altLang="de-DE" sz="2400">
                <a:solidFill>
                  <a:srgbClr val="333333"/>
                </a:solidFill>
              </a:rPr>
            </a:br>
            <a:r>
              <a:rPr lang="hr-HR" altLang="de-DE" sz="2400">
                <a:solidFill>
                  <a:srgbClr val="333333"/>
                </a:solidFill>
              </a:rPr>
              <a:t>Neki objekti su dodati </a:t>
            </a:r>
            <a:r>
              <a:rPr lang="en-CA" altLang="de-DE" sz="2400">
                <a:solidFill>
                  <a:srgbClr val="333333"/>
                </a:solidFill>
              </a:rPr>
              <a:t>“logi</a:t>
            </a:r>
            <a:r>
              <a:rPr lang="hr-HR" altLang="de-DE" sz="2400">
                <a:solidFill>
                  <a:srgbClr val="333333"/>
                </a:solidFill>
              </a:rPr>
              <a:t>čno</a:t>
            </a:r>
            <a:r>
              <a:rPr lang="en-CA" altLang="de-DE" sz="2400">
                <a:solidFill>
                  <a:srgbClr val="333333"/>
                </a:solidFill>
              </a:rPr>
              <a:t>” </a:t>
            </a:r>
            <a:r>
              <a:rPr lang="de-DE" altLang="de-DE" sz="2400">
                <a:solidFill>
                  <a:srgbClr val="333333"/>
                </a:solidFill>
              </a:rPr>
              <a:t>(</a:t>
            </a:r>
            <a:r>
              <a:rPr lang="hr-HR" altLang="de-DE" sz="2400">
                <a:solidFill>
                  <a:srgbClr val="333333"/>
                </a:solidFill>
              </a:rPr>
              <a:t>u primjeru</a:t>
            </a:r>
            <a:r>
              <a:rPr lang="de-DE" altLang="de-DE" sz="2400">
                <a:solidFill>
                  <a:srgbClr val="333333"/>
                </a:solidFill>
              </a:rPr>
              <a:t>: </a:t>
            </a:r>
            <a:r>
              <a:rPr lang="hr-HR" altLang="de-DE" sz="2400">
                <a:solidFill>
                  <a:srgbClr val="333333"/>
                </a:solidFill>
              </a:rPr>
              <a:t>čekić</a:t>
            </a:r>
            <a:r>
              <a:rPr lang="de-DE" altLang="de-DE" sz="2400">
                <a:solidFill>
                  <a:srgbClr val="333333"/>
                </a:solidFill>
              </a:rPr>
              <a:t>, </a:t>
            </a:r>
            <a:r>
              <a:rPr lang="hr-HR" altLang="de-DE" sz="2400">
                <a:solidFill>
                  <a:srgbClr val="333333"/>
                </a:solidFill>
              </a:rPr>
              <a:t>sidro</a:t>
            </a:r>
            <a:r>
              <a:rPr lang="de-DE" altLang="de-DE" sz="240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28</a:t>
            </a:fld>
            <a:endParaRPr lang="de-DE" altLang="de-DE"/>
          </a:p>
        </p:txBody>
      </p:sp>
    </p:spTree>
    <p:extLst>
      <p:ext uri="{BB962C8B-B14F-4D97-AF65-F5344CB8AC3E}">
        <p14:creationId xmlns:p14="http://schemas.microsoft.com/office/powerpoint/2010/main" val="3226663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sp>
        <p:nvSpPr>
          <p:cNvPr id="45058"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a:t>
            </a:r>
            <a:r>
              <a:rPr lang="hr-HR" altLang="de-DE" sz="2400">
                <a:solidFill>
                  <a:srgbClr val="333333"/>
                </a:solidFill>
              </a:rPr>
              <a:t>ije se sve ono čega se sjećamo zapravo i dogodilo</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Naš mozak</a:t>
            </a:r>
            <a:r>
              <a:rPr lang="de-DE" altLang="de-DE" sz="2400">
                <a:solidFill>
                  <a:srgbClr val="333333"/>
                </a:solidFill>
              </a:rPr>
              <a:t> </a:t>
            </a:r>
            <a:r>
              <a:rPr lang="hr-HR" altLang="de-DE" sz="2400">
                <a:solidFill>
                  <a:srgbClr val="333333"/>
                </a:solidFill>
              </a:rPr>
              <a:t>premješta</a:t>
            </a:r>
            <a:r>
              <a:rPr lang="de-DE" altLang="de-DE" sz="2400">
                <a:solidFill>
                  <a:srgbClr val="333333"/>
                </a:solidFill>
              </a:rPr>
              <a:t> </a:t>
            </a:r>
            <a:r>
              <a:rPr lang="hr-HR" altLang="de-DE" sz="2400">
                <a:solidFill>
                  <a:srgbClr val="333333"/>
                </a:solidFill>
              </a:rPr>
              <a:t>i dodaje informacije koje nedostaju</a:t>
            </a:r>
            <a:r>
              <a:rPr lang="de-DE" altLang="de-DE" sz="2400">
                <a:solidFill>
                  <a:srgbClr val="333333"/>
                </a:solidFill>
              </a:rPr>
              <a:t> </a:t>
            </a:r>
            <a:r>
              <a:rPr lang="hr-HR" altLang="de-DE" sz="2400">
                <a:solidFill>
                  <a:srgbClr val="333333"/>
                </a:solidFill>
              </a:rPr>
              <a:t>sličnim iz naše prošlosti</a:t>
            </a:r>
            <a:r>
              <a:rPr lang="de-DE" altLang="de-DE" sz="2400">
                <a:solidFill>
                  <a:srgbClr val="333333"/>
                </a:solidFill>
              </a:rPr>
              <a:t> (</a:t>
            </a:r>
            <a:r>
              <a:rPr lang="hr-HR" altLang="de-DE" sz="2400">
                <a:solidFill>
                  <a:srgbClr val="333333"/>
                </a:solidFill>
              </a:rPr>
              <a:t>npr.</a:t>
            </a:r>
            <a:r>
              <a:rPr lang="de-DE" altLang="de-DE" sz="2400">
                <a:solidFill>
                  <a:srgbClr val="333333"/>
                </a:solidFill>
              </a:rPr>
              <a:t> </a:t>
            </a:r>
            <a:r>
              <a:rPr lang="hr-HR" altLang="de-DE" sz="2400">
                <a:solidFill>
                  <a:srgbClr val="333333"/>
                </a:solidFill>
              </a:rPr>
              <a:t>tipična scena sa plaže sa odmora</a:t>
            </a:r>
            <a:r>
              <a:rPr lang="de-DE" altLang="de-DE" sz="2400">
                <a:solidFill>
                  <a:srgbClr val="333333"/>
                </a:solidFill>
              </a:rPr>
              <a:t>). </a:t>
            </a:r>
            <a:br>
              <a:rPr lang="de-DE" altLang="de-DE" sz="2400">
                <a:solidFill>
                  <a:srgbClr val="333333"/>
                </a:solidFill>
              </a:rPr>
            </a:br>
            <a:r>
              <a:rPr lang="hr-HR" altLang="de-DE" sz="2400">
                <a:solidFill>
                  <a:srgbClr val="333333"/>
                </a:solidFill>
              </a:rPr>
              <a:t>Neki objekti su dodati </a:t>
            </a:r>
            <a:r>
              <a:rPr lang="en-CA" altLang="de-DE" sz="2400">
                <a:solidFill>
                  <a:srgbClr val="333333"/>
                </a:solidFill>
              </a:rPr>
              <a:t>“logi</a:t>
            </a:r>
            <a:r>
              <a:rPr lang="hr-HR" altLang="de-DE" sz="2400">
                <a:solidFill>
                  <a:srgbClr val="333333"/>
                </a:solidFill>
              </a:rPr>
              <a:t>čno</a:t>
            </a:r>
            <a:r>
              <a:rPr lang="en-CA" altLang="de-DE" sz="2400">
                <a:solidFill>
                  <a:srgbClr val="333333"/>
                </a:solidFill>
              </a:rPr>
              <a:t>” </a:t>
            </a:r>
            <a:r>
              <a:rPr lang="de-DE" altLang="de-DE" sz="2400">
                <a:solidFill>
                  <a:srgbClr val="333333"/>
                </a:solidFill>
              </a:rPr>
              <a:t>(</a:t>
            </a:r>
            <a:r>
              <a:rPr lang="hr-HR" altLang="de-DE" sz="2400">
                <a:solidFill>
                  <a:srgbClr val="333333"/>
                </a:solidFill>
              </a:rPr>
              <a:t>u primjeru</a:t>
            </a:r>
            <a:r>
              <a:rPr lang="de-DE" altLang="de-DE" sz="2400">
                <a:solidFill>
                  <a:srgbClr val="333333"/>
                </a:solidFill>
              </a:rPr>
              <a:t>: </a:t>
            </a:r>
            <a:r>
              <a:rPr lang="hr-HR" altLang="de-DE" sz="2400">
                <a:solidFill>
                  <a:srgbClr val="333333"/>
                </a:solidFill>
              </a:rPr>
              <a:t>čekić</a:t>
            </a:r>
            <a:r>
              <a:rPr lang="de-DE" altLang="de-DE" sz="2400">
                <a:solidFill>
                  <a:srgbClr val="333333"/>
                </a:solidFill>
              </a:rPr>
              <a:t>, </a:t>
            </a:r>
            <a:r>
              <a:rPr lang="hr-HR" altLang="de-DE" sz="2400">
                <a:solidFill>
                  <a:srgbClr val="333333"/>
                </a:solidFill>
              </a:rPr>
              <a:t>sidro</a:t>
            </a:r>
            <a:r>
              <a:rPr lang="de-DE" altLang="de-DE" sz="2400">
                <a:solidFill>
                  <a:srgbClr val="333333"/>
                </a:solidFill>
              </a:rPr>
              <a:t>)!</a:t>
            </a:r>
          </a:p>
          <a:p>
            <a:pPr marL="342900" indent="-342900" eaLnBrk="1" hangingPunct="1">
              <a:buClr>
                <a:srgbClr val="000000"/>
              </a:buClr>
              <a:buFont typeface="WingDings"/>
              <a:buChar char=""/>
            </a:pPr>
            <a:r>
              <a:rPr lang="hr-HR" altLang="de-DE" sz="2400">
                <a:solidFill>
                  <a:srgbClr val="333333"/>
                </a:solidFill>
              </a:rPr>
              <a:t>Prava sjećanja</a:t>
            </a:r>
            <a:r>
              <a:rPr lang="de-DE" altLang="de-DE" sz="2400">
                <a:solidFill>
                  <a:srgbClr val="333333"/>
                </a:solidFill>
              </a:rPr>
              <a:t> </a:t>
            </a:r>
            <a:r>
              <a:rPr lang="hr-HR" altLang="de-DE" sz="2400">
                <a:solidFill>
                  <a:srgbClr val="333333"/>
                </a:solidFill>
              </a:rPr>
              <a:t>se često mogu da razlikuju od lažnog sjećanja</a:t>
            </a:r>
            <a:r>
              <a:rPr lang="de-DE" altLang="de-DE" sz="2400">
                <a:solidFill>
                  <a:srgbClr val="333333"/>
                </a:solidFill>
              </a:rPr>
              <a:t> </a:t>
            </a:r>
            <a:r>
              <a:rPr lang="hr-HR" altLang="de-DE" sz="2400">
                <a:solidFill>
                  <a:srgbClr val="333333"/>
                </a:solidFill>
              </a:rPr>
              <a:t>putem</a:t>
            </a:r>
            <a:r>
              <a:rPr lang="de-DE" altLang="de-DE" sz="2400">
                <a:solidFill>
                  <a:srgbClr val="333333"/>
                </a:solidFill>
              </a:rPr>
              <a:t> </a:t>
            </a:r>
            <a:r>
              <a:rPr lang="hr-HR" altLang="de-DE" sz="2400">
                <a:solidFill>
                  <a:srgbClr val="004992"/>
                </a:solidFill>
              </a:rPr>
              <a:t>slikovitosti</a:t>
            </a:r>
            <a:r>
              <a:rPr lang="de-DE" altLang="de-DE" sz="2400">
                <a:solidFill>
                  <a:srgbClr val="333333"/>
                </a:solidFill>
              </a:rPr>
              <a:t>: </a:t>
            </a:r>
            <a:r>
              <a:rPr lang="hr-HR" altLang="de-DE" sz="2400">
                <a:solidFill>
                  <a:srgbClr val="333333"/>
                </a:solidFill>
              </a:rPr>
              <a:t>lažna sjećanja su radije</a:t>
            </a:r>
            <a:r>
              <a:rPr lang="de-DE" altLang="de-DE" sz="2400">
                <a:solidFill>
                  <a:srgbClr val="333333"/>
                </a:solidFill>
              </a:rPr>
              <a:t> </a:t>
            </a:r>
            <a:r>
              <a:rPr lang="en-CA" altLang="de-DE" sz="2400">
                <a:solidFill>
                  <a:srgbClr val="333333"/>
                </a:solidFill>
              </a:rPr>
              <a:t>“</a:t>
            </a:r>
            <a:r>
              <a:rPr lang="hr-HR" altLang="de-DE" sz="2400">
                <a:solidFill>
                  <a:srgbClr val="333333"/>
                </a:solidFill>
              </a:rPr>
              <a:t>blijeda</a:t>
            </a:r>
            <a:r>
              <a:rPr lang="en-CA" altLang="de-DE" sz="2400">
                <a:solidFill>
                  <a:srgbClr val="333333"/>
                </a:solidFill>
              </a:rPr>
              <a:t>”</a:t>
            </a:r>
            <a:r>
              <a:rPr lang="de-DE" altLang="de-DE" sz="2400">
                <a:solidFill>
                  <a:srgbClr val="333333"/>
                </a:solidFill>
              </a:rPr>
              <a:t> </a:t>
            </a:r>
            <a:r>
              <a:rPr lang="hr-HR" altLang="de-DE" sz="2400">
                <a:solidFill>
                  <a:srgbClr val="333333"/>
                </a:solidFill>
              </a:rPr>
              <a:t>i sa manje detalja</a:t>
            </a:r>
            <a:r>
              <a:rPr lang="de-DE" altLang="de-DE" sz="240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29</a:t>
            </a:fld>
            <a:endParaRPr lang="de-DE" altLang="de-DE"/>
          </a:p>
        </p:txBody>
      </p:sp>
    </p:spTree>
    <p:extLst>
      <p:ext uri="{BB962C8B-B14F-4D97-AF65-F5344CB8AC3E}">
        <p14:creationId xmlns:p14="http://schemas.microsoft.com/office/powerpoint/2010/main" val="1864756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memoriji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memoriji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memoriji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Memor</a:t>
            </a:r>
            <a:r>
              <a:rPr lang="hr-HR" sz="2400" dirty="0">
                <a:solidFill>
                  <a:srgbClr val="004992"/>
                </a:solidFill>
              </a:rPr>
              <a:t>ijski bajas</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normalan memorijski bajas</a:t>
            </a:r>
            <a:r>
              <a:rPr lang="en-US" sz="2400" dirty="0">
                <a:solidFill>
                  <a:srgbClr val="333333"/>
                </a:solidFill>
              </a:rPr>
              <a:t>: </a:t>
            </a:r>
            <a:r>
              <a:rPr lang="hr-HR" sz="2400" dirty="0">
                <a:solidFill>
                  <a:srgbClr val="333333"/>
                </a:solidFill>
              </a:rPr>
              <a:t>bolje se pamte pozitivni događaji nego negativni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depres</a:t>
            </a:r>
            <a:r>
              <a:rPr lang="hr-HR" sz="2400" dirty="0">
                <a:solidFill>
                  <a:srgbClr val="333333"/>
                </a:solidFill>
              </a:rPr>
              <a:t>ivni</a:t>
            </a:r>
            <a:r>
              <a:rPr lang="en-US" sz="2400" dirty="0">
                <a:solidFill>
                  <a:srgbClr val="333333"/>
                </a:solidFill>
              </a:rPr>
              <a:t> </a:t>
            </a:r>
            <a:r>
              <a:rPr lang="en-US" sz="2400" dirty="0" err="1">
                <a:solidFill>
                  <a:srgbClr val="333333"/>
                </a:solidFill>
              </a:rPr>
              <a:t>memor</a:t>
            </a:r>
            <a:r>
              <a:rPr lang="hr-HR" sz="2400" dirty="0">
                <a:solidFill>
                  <a:srgbClr val="333333"/>
                </a:solidFill>
              </a:rPr>
              <a:t>ijski</a:t>
            </a:r>
            <a:r>
              <a:rPr lang="en-US" sz="2400" dirty="0">
                <a:solidFill>
                  <a:srgbClr val="333333"/>
                </a:solidFill>
              </a:rPr>
              <a:t> b</a:t>
            </a:r>
            <a:r>
              <a:rPr lang="hr-HR" sz="2400" dirty="0">
                <a:solidFill>
                  <a:srgbClr val="333333"/>
                </a:solidFill>
              </a:rPr>
              <a:t>ajas</a:t>
            </a:r>
            <a:r>
              <a:rPr lang="en-US" sz="2400" dirty="0">
                <a:solidFill>
                  <a:srgbClr val="333333"/>
                </a:solidFill>
              </a:rPr>
              <a:t>: </a:t>
            </a:r>
            <a:r>
              <a:rPr lang="hr-HR" sz="2400" dirty="0">
                <a:solidFill>
                  <a:srgbClr val="333333"/>
                </a:solidFill>
              </a:rPr>
              <a:t>bolje se pamte negativni događaji </a:t>
            </a:r>
            <a:r>
              <a:rPr lang="hr-HR" sz="2400">
                <a:solidFill>
                  <a:srgbClr val="333333"/>
                </a:solidFill>
              </a:rPr>
              <a:t>nego pozitivni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32</a:t>
            </a:fld>
            <a:endParaRPr lang="de-DE" altLang="de-DE"/>
          </a:p>
        </p:txBody>
      </p:sp>
    </p:spTree>
    <p:extLst>
      <p:ext uri="{BB962C8B-B14F-4D97-AF65-F5344CB8AC3E}">
        <p14:creationId xmlns:p14="http://schemas.microsoft.com/office/powerpoint/2010/main" val="2659224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memoriji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Memor</a:t>
            </a:r>
            <a:r>
              <a:rPr lang="hr-HR" sz="2400" dirty="0">
                <a:solidFill>
                  <a:srgbClr val="004992"/>
                </a:solidFill>
              </a:rPr>
              <a:t>ijski bajas</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normalan memorijski bajas</a:t>
            </a:r>
            <a:r>
              <a:rPr lang="en-US" sz="2400" dirty="0">
                <a:solidFill>
                  <a:srgbClr val="333333"/>
                </a:solidFill>
              </a:rPr>
              <a:t>: </a:t>
            </a:r>
            <a:r>
              <a:rPr lang="hr-HR" sz="2400" dirty="0">
                <a:solidFill>
                  <a:srgbClr val="333333"/>
                </a:solidFill>
              </a:rPr>
              <a:t>bolje se pamte pozitivni događaji nego negativni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depres</a:t>
            </a:r>
            <a:r>
              <a:rPr lang="hr-HR" sz="2400" dirty="0">
                <a:solidFill>
                  <a:srgbClr val="333333"/>
                </a:solidFill>
              </a:rPr>
              <a:t>ivni</a:t>
            </a:r>
            <a:r>
              <a:rPr lang="en-US" sz="2400" dirty="0">
                <a:solidFill>
                  <a:srgbClr val="333333"/>
                </a:solidFill>
              </a:rPr>
              <a:t> </a:t>
            </a:r>
            <a:r>
              <a:rPr lang="en-US" sz="2400" dirty="0" err="1">
                <a:solidFill>
                  <a:srgbClr val="333333"/>
                </a:solidFill>
              </a:rPr>
              <a:t>memor</a:t>
            </a:r>
            <a:r>
              <a:rPr lang="hr-HR" sz="2400" dirty="0">
                <a:solidFill>
                  <a:srgbClr val="333333"/>
                </a:solidFill>
              </a:rPr>
              <a:t>ijski</a:t>
            </a:r>
            <a:r>
              <a:rPr lang="en-US" sz="2400" dirty="0">
                <a:solidFill>
                  <a:srgbClr val="333333"/>
                </a:solidFill>
              </a:rPr>
              <a:t> b</a:t>
            </a:r>
            <a:r>
              <a:rPr lang="hr-HR" sz="2400" dirty="0">
                <a:solidFill>
                  <a:srgbClr val="333333"/>
                </a:solidFill>
              </a:rPr>
              <a:t>ajas</a:t>
            </a:r>
            <a:r>
              <a:rPr lang="en-US" sz="2400" dirty="0">
                <a:solidFill>
                  <a:srgbClr val="333333"/>
                </a:solidFill>
              </a:rPr>
              <a:t>: </a:t>
            </a:r>
            <a:r>
              <a:rPr lang="hr-HR" sz="2400" dirty="0">
                <a:solidFill>
                  <a:srgbClr val="333333"/>
                </a:solidFill>
              </a:rPr>
              <a:t>bolje se pamte negativni događaji nego pozitivni</a:t>
            </a:r>
          </a:p>
          <a:p>
            <a:pPr marL="342900" lvl="0" indent="-342900" defTabSz="914400" fontAlgn="base">
              <a:buClr>
                <a:srgbClr val="000000"/>
              </a:buClr>
              <a:buFont typeface="WingDings"/>
              <a:buChar char=""/>
              <a:tabLst>
                <a:tab pos="361950" algn="l"/>
              </a:tabLst>
              <a:defRPr/>
            </a:pPr>
            <a:r>
              <a:rPr lang="en-US" sz="2400" dirty="0">
                <a:solidFill>
                  <a:srgbClr val="004992"/>
                </a:solidFill>
              </a:rPr>
              <a:t>Il</a:t>
            </a:r>
            <a:r>
              <a:rPr lang="hr-HR" sz="2400" dirty="0">
                <a:solidFill>
                  <a:srgbClr val="004992"/>
                </a:solidFill>
              </a:rPr>
              <a:t>uzije</a:t>
            </a:r>
            <a:r>
              <a:rPr lang="en-US" sz="2400" dirty="0">
                <a:solidFill>
                  <a:srgbClr val="004992"/>
                </a:solidFill>
              </a:rPr>
              <a:t>/</a:t>
            </a:r>
            <a:r>
              <a:rPr lang="hr-HR" sz="2400" dirty="0">
                <a:solidFill>
                  <a:srgbClr val="004992"/>
                </a:solidFill>
              </a:rPr>
              <a:t>lažna sjećanja</a:t>
            </a:r>
            <a:r>
              <a:rPr lang="en-US" sz="2400" dirty="0">
                <a:solidFill>
                  <a:srgbClr val="004992"/>
                </a:solidFill>
              </a:rPr>
              <a:t>:</a:t>
            </a:r>
            <a:r>
              <a:rPr lang="en-US" sz="2400" dirty="0">
                <a:solidFill>
                  <a:srgbClr val="333333"/>
                </a:solidFill>
              </a:rPr>
              <a:t> </a:t>
            </a:r>
            <a:r>
              <a:rPr lang="hr-HR" sz="2400" dirty="0">
                <a:solidFill>
                  <a:srgbClr val="333333"/>
                </a:solidFill>
              </a:rPr>
              <a:t>sjećanje za događeje koji se nijesu dogodili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33</a:t>
            </a:fld>
            <a:endParaRPr lang="de-DE" altLang="de-DE"/>
          </a:p>
        </p:txBody>
      </p:sp>
    </p:spTree>
    <p:extLst>
      <p:ext uri="{BB962C8B-B14F-4D97-AF65-F5344CB8AC3E}">
        <p14:creationId xmlns:p14="http://schemas.microsoft.com/office/powerpoint/2010/main" val="911134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Pogrešna sjećanja</a:t>
            </a:r>
          </a:p>
        </p:txBody>
      </p:sp>
      <p:graphicFrame>
        <p:nvGraphicFramePr>
          <p:cNvPr id="14" name="Table 13"/>
          <p:cNvGraphicFramePr>
            <a:graphicFrameLocks noGrp="1"/>
          </p:cNvGraphicFramePr>
          <p:nvPr>
            <p:extLst>
              <p:ext uri="{D42A27DB-BD31-4B8C-83A1-F6EECF244321}">
                <p14:modId xmlns:p14="http://schemas.microsoft.com/office/powerpoint/2010/main" val="1190713716"/>
              </p:ext>
            </p:extLst>
          </p:nvPr>
        </p:nvGraphicFramePr>
        <p:xfrm>
          <a:off x="408954" y="1988840"/>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“Sviraj </a:t>
                      </a:r>
                      <a:r>
                        <a:rPr kumimoji="0" lang="vi-VN" sz="1800" b="0" i="0" u="none" strike="noStrike" cap="none" normalizeH="0" baseline="0" dirty="0">
                          <a:ln>
                            <a:noFill/>
                          </a:ln>
                          <a:solidFill>
                            <a:srgbClr val="333333"/>
                          </a:solidFill>
                          <a:effectLst/>
                          <a:latin typeface="+mn-lt"/>
                          <a:ea typeface="+mn-ea"/>
                          <a:cs typeface="+mn-cs"/>
                        </a:rPr>
                        <a:t>to ponovo</a:t>
                      </a:r>
                      <a:r>
                        <a:rPr kumimoji="0" lang="vi-VN" sz="1800" b="0" i="0" u="none" strike="noStrike" cap="none" normalizeH="0" baseline="0">
                          <a:ln>
                            <a:noFill/>
                          </a:ln>
                          <a:solidFill>
                            <a:srgbClr val="333333"/>
                          </a:solidFill>
                          <a:effectLst/>
                          <a:latin typeface="+mn-lt"/>
                          <a:ea typeface="+mn-ea"/>
                          <a:cs typeface="+mn-cs"/>
                        </a:rPr>
                        <a:t>, Sam” </a:t>
                      </a:r>
                      <a:r>
                        <a:rPr kumimoji="0" lang="vi-VN" sz="1800" b="0" i="0" u="none" strike="noStrike" cap="none" normalizeH="0" baseline="0" dirty="0">
                          <a:ln>
                            <a:noFill/>
                          </a:ln>
                          <a:solidFill>
                            <a:srgbClr val="333333"/>
                          </a:solidFill>
                          <a:effectLst/>
                          <a:latin typeface="+mn-lt"/>
                          <a:ea typeface="+mn-ea"/>
                          <a:cs typeface="+mn-cs"/>
                        </a:rPr>
                        <a:t>– je rečenica Ingrid Bergman ili Humphrey-a Bogart-a nikad rečena Samu (Dooley Wilson), pijanisti noćnog </a:t>
                      </a:r>
                      <a:r>
                        <a:rPr kumimoji="0" lang="vi-VN" sz="1800" b="0" i="0" u="none" strike="noStrike" cap="none" normalizeH="0" baseline="0">
                          <a:ln>
                            <a:noFill/>
                          </a:ln>
                          <a:solidFill>
                            <a:srgbClr val="333333"/>
                          </a:solidFill>
                          <a:effectLst/>
                          <a:latin typeface="+mn-lt"/>
                          <a:ea typeface="+mn-ea"/>
                          <a:cs typeface="+mn-cs"/>
                        </a:rPr>
                        <a:t>kluba, nevoljnom </a:t>
                      </a:r>
                      <a:r>
                        <a:rPr kumimoji="0" lang="vi-VN" sz="1800" b="0" i="0" u="none" strike="noStrike" cap="none" normalizeH="0" baseline="0" dirty="0">
                          <a:ln>
                            <a:noFill/>
                          </a:ln>
                          <a:solidFill>
                            <a:srgbClr val="333333"/>
                          </a:solidFill>
                          <a:effectLst/>
                          <a:latin typeface="+mn-lt"/>
                          <a:ea typeface="+mn-ea"/>
                          <a:cs typeface="+mn-cs"/>
                        </a:rPr>
                        <a:t>izvođaču osjećajne pjesme ‘As Time Goes By’ u filmu Casablanca (1942). Nabliže što je Bogart rekao</a:t>
                      </a:r>
                      <a:r>
                        <a:rPr kumimoji="0" lang="vi-VN" sz="1800" b="0" i="0" u="none" strike="noStrike" cap="none" normalizeH="0" baseline="0">
                          <a:ln>
                            <a:noFill/>
                          </a:ln>
                          <a:solidFill>
                            <a:srgbClr val="333333"/>
                          </a:solidFill>
                          <a:effectLst/>
                          <a:latin typeface="+mn-lt"/>
                          <a:ea typeface="+mn-ea"/>
                          <a:cs typeface="+mn-cs"/>
                        </a:rPr>
                        <a:t>: “Svirao </a:t>
                      </a:r>
                      <a:r>
                        <a:rPr kumimoji="0" lang="vi-VN" sz="1800" b="0" i="0" u="none" strike="noStrike" cap="none" normalizeH="0" baseline="0" dirty="0">
                          <a:ln>
                            <a:noFill/>
                          </a:ln>
                          <a:solidFill>
                            <a:srgbClr val="333333"/>
                          </a:solidFill>
                          <a:effectLst/>
                          <a:latin typeface="+mn-lt"/>
                          <a:ea typeface="+mn-ea"/>
                          <a:cs typeface="+mn-cs"/>
                        </a:rPr>
                        <a:t>si za nju, možeš svirati i za mene... Ako ona to može podnijeti, mogu i ja. </a:t>
                      </a:r>
                      <a:r>
                        <a:rPr kumimoji="0" lang="vi-VN" sz="1800" b="0" i="0" u="none" strike="noStrike" cap="none" normalizeH="0" baseline="0">
                          <a:ln>
                            <a:noFill/>
                          </a:ln>
                          <a:solidFill>
                            <a:srgbClr val="333333"/>
                          </a:solidFill>
                          <a:effectLst/>
                          <a:latin typeface="+mn-lt"/>
                          <a:ea typeface="+mn-ea"/>
                          <a:cs typeface="+mn-cs"/>
                        </a:rPr>
                        <a:t>Sviraj!”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104355"/>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Pogrešna sjećanja</a:t>
            </a:r>
          </a:p>
        </p:txBody>
      </p:sp>
      <p:graphicFrame>
        <p:nvGraphicFramePr>
          <p:cNvPr id="14" name="Table 13"/>
          <p:cNvGraphicFramePr>
            <a:graphicFrameLocks noGrp="1"/>
          </p:cNvGraphicFramePr>
          <p:nvPr>
            <p:extLst>
              <p:ext uri="{D42A27DB-BD31-4B8C-83A1-F6EECF244321}">
                <p14:modId xmlns:p14="http://schemas.microsoft.com/office/powerpoint/2010/main" val="890800072"/>
              </p:ext>
            </p:extLst>
          </p:nvPr>
        </p:nvGraphicFramePr>
        <p:xfrm>
          <a:off x="408954" y="1988840"/>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“Sviraj to ponovo, Sam” – je rečenica Ingrid Bergman ili Humphrey-a Bogart-a nikad rečena Samu (Dooley Wilson), pijanisti noćnog kluba, nevoljnom izvođaču osjećajne pjesme ‘As Time Goes By’ u filmu Casablanca (1942). Nabliže što je Bogart rekao: “Svirao si za nju, možeš svirati i za mene... Ako ona to može podnijeti, mogu i ja. Sviraj!”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1980 </a:t>
                      </a:r>
                      <a:r>
                        <a:rPr kumimoji="0" lang="en-US" sz="1800" b="0" i="0" u="none" strike="noStrike" cap="none" normalizeH="0" baseline="0" dirty="0" err="1">
                          <a:ln>
                            <a:noFill/>
                          </a:ln>
                          <a:solidFill>
                            <a:srgbClr val="333333"/>
                          </a:solidFill>
                          <a:effectLst/>
                          <a:latin typeface="+mn-lt"/>
                          <a:ea typeface="+mn-ea"/>
                          <a:cs typeface="+mn-cs"/>
                        </a:rPr>
                        <a:t>godine</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predsjedničkoj</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kampanji</a:t>
                      </a:r>
                      <a:r>
                        <a:rPr kumimoji="0" lang="en-US" sz="1800" b="0" i="0" u="none" strike="noStrike" cap="none" normalizeH="0" baseline="0" dirty="0">
                          <a:ln>
                            <a:noFill/>
                          </a:ln>
                          <a:solidFill>
                            <a:srgbClr val="333333"/>
                          </a:solidFill>
                          <a:effectLst/>
                          <a:latin typeface="+mn-lt"/>
                          <a:ea typeface="+mn-ea"/>
                          <a:cs typeface="+mn-cs"/>
                        </a:rPr>
                        <a:t>, Ronald Reagan se </a:t>
                      </a:r>
                      <a:r>
                        <a:rPr kumimoji="0" lang="en-US" sz="1800" b="0" i="0" u="none" strike="noStrike" cap="none" normalizeH="0" baseline="0" dirty="0" err="1">
                          <a:ln>
                            <a:noFill/>
                          </a:ln>
                          <a:solidFill>
                            <a:srgbClr val="333333"/>
                          </a:solidFill>
                          <a:effectLst/>
                          <a:latin typeface="+mn-lt"/>
                          <a:ea typeface="+mn-ea"/>
                          <a:cs typeface="+mn-cs"/>
                        </a:rPr>
                        <a:t>sjetio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ratnih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koje</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izgleda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pomješao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scenama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filma</a:t>
                      </a:r>
                      <a:r>
                        <a:rPr kumimoji="0" lang="en-US" sz="1800" b="0" i="0" u="none" strike="noStrike" cap="none" normalizeH="0" baseline="0" dirty="0">
                          <a:ln>
                            <a:noFill/>
                          </a:ln>
                          <a:solidFill>
                            <a:srgbClr val="333333"/>
                          </a:solidFill>
                          <a:effectLst/>
                          <a:latin typeface="+mn-lt"/>
                          <a:ea typeface="+mn-ea"/>
                          <a:cs typeface="+mn-cs"/>
                        </a:rPr>
                        <a:t>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104355"/>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287355"/>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35</a:t>
            </a:fld>
            <a:endParaRPr lang="de-DE" altLang="de-DE"/>
          </a:p>
        </p:txBody>
      </p:sp>
    </p:spTree>
    <p:extLst>
      <p:ext uri="{BB962C8B-B14F-4D97-AF65-F5344CB8AC3E}">
        <p14:creationId xmlns:p14="http://schemas.microsoft.com/office/powerpoint/2010/main" val="2950307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Pogrešna sjećanja</a:t>
            </a:r>
          </a:p>
        </p:txBody>
      </p:sp>
      <p:graphicFrame>
        <p:nvGraphicFramePr>
          <p:cNvPr id="14" name="Table 13"/>
          <p:cNvGraphicFramePr>
            <a:graphicFrameLocks noGrp="1"/>
          </p:cNvGraphicFramePr>
          <p:nvPr>
            <p:extLst>
              <p:ext uri="{D42A27DB-BD31-4B8C-83A1-F6EECF244321}">
                <p14:modId xmlns:p14="http://schemas.microsoft.com/office/powerpoint/2010/main" val="1985825293"/>
              </p:ext>
            </p:extLst>
          </p:nvPr>
        </p:nvGraphicFramePr>
        <p:xfrm>
          <a:off x="408954" y="1988840"/>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“Sviraj to ponovo, Sam” – je rečenica Ingrid Bergman ili Humphrey-a Bogart-a nikad rečena Samu (Dooley Wilson), pijanisti noćnog kluba, nevoljnom izvođaču osjećajne pjesme ‘As Time Goes By’ u filmu Casablanca (1942). Nabliže što je Bogart rekao: “Svirao si za nju, možeš svirati i za mene... Ako ona to može podnijeti, mogu i ja. Sviraj!”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1980 godine u predsjedničkoj kampanji, Ronald Reagan se sjetio ratnih sjećanja koje je, izgleda pomješao sa scenama iz filma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Pomoću određenih metoda ispitivanja i sugestivnih primjedbi lažna sjećanja mogu </a:t>
                      </a:r>
                      <a:r>
                        <a:rPr kumimoji="0" lang="vi-VN" sz="1800" b="0" i="0" u="none" strike="noStrike" cap="none" normalizeH="0" baseline="0">
                          <a:ln>
                            <a:noFill/>
                          </a:ln>
                          <a:solidFill>
                            <a:srgbClr val="333333"/>
                          </a:solidFill>
                          <a:effectLst/>
                          <a:latin typeface="+mn-lt"/>
                          <a:ea typeface="+mn-ea"/>
                          <a:cs typeface="+mn-cs"/>
                        </a:rPr>
                        <a:t>biti “stvorena”. </a:t>
                      </a:r>
                      <a:r>
                        <a:rPr kumimoji="0" lang="vi-VN" sz="1800" b="0" i="0" u="none" strike="noStrike" cap="none" normalizeH="0" baseline="0" dirty="0">
                          <a:ln>
                            <a:noFill/>
                          </a:ln>
                          <a:solidFill>
                            <a:srgbClr val="333333"/>
                          </a:solidFill>
                          <a:effectLst/>
                          <a:latin typeface="+mn-lt"/>
                          <a:ea typeface="+mn-ea"/>
                          <a:cs typeface="+mn-cs"/>
                        </a:rPr>
                        <a:t>Postoji veliki broj pravnih slučajeva, u kojima su nevini ljudi priznali krivicu na sudu pošto su bili ubijeđeni tokom dugotrajnog intenzivnog ispitivanja da su počinili kazneno djelo.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104355"/>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287355"/>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408611"/>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36</a:t>
            </a:fld>
            <a:endParaRPr lang="de-DE" altLang="de-DE"/>
          </a:p>
        </p:txBody>
      </p:sp>
    </p:spTree>
    <p:extLst>
      <p:ext uri="{BB962C8B-B14F-4D97-AF65-F5344CB8AC3E}">
        <p14:creationId xmlns:p14="http://schemas.microsoft.com/office/powerpoint/2010/main" val="1079701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Pogrešna sjećanja</a:t>
            </a:r>
          </a:p>
        </p:txBody>
      </p:sp>
      <p:graphicFrame>
        <p:nvGraphicFramePr>
          <p:cNvPr id="14" name="Table 13"/>
          <p:cNvGraphicFramePr>
            <a:graphicFrameLocks noGrp="1"/>
          </p:cNvGraphicFramePr>
          <p:nvPr>
            <p:extLst>
              <p:ext uri="{D42A27DB-BD31-4B8C-83A1-F6EECF244321}">
                <p14:modId xmlns:p14="http://schemas.microsoft.com/office/powerpoint/2010/main" val="2735413081"/>
              </p:ext>
            </p:extLst>
          </p:nvPr>
        </p:nvGraphicFramePr>
        <p:xfrm>
          <a:off x="408954" y="1988840"/>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“Sviraj to ponovo, Sam” – je rečenica Ingrid Bergman ili Humphrey-a Bogart-a nikad rečena Samu (Dooley Wilson), pijanisti noćnog kluba, nevoljnom izvođaču osjećajne pjesme ‘As Time Goes By’ u filmu Casablanca (1942). Nabliže što je Bogart rekao: “Svirao si za nju, možeš svirati i za mene... Ako ona to može podnijeti, mogu i ja. Sviraj!”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1980 godine u predsjedničkoj kampanji, Ronald Reagan se sjetio ratnih sjećanja koje je, izgleda pomješao sa scenama iz filma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Pomoću određenih metoda ispitivanja i sugestivnih primjedbi lažna sjećanja mogu biti “stvorena”. Postoji veliki broj pravnih slučajeva, u kojima su nevini ljudi priznali krivicu na sudu pošto su bili ubijeđeni tokom dugotrajnog intenzivnog ispitivanja da su počinili kazneno djelo.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eksperimentu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učesnicima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pokazani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izmjenjene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fotografije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zajedno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svojim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ocem</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balonu</a:t>
                      </a:r>
                      <a:r>
                        <a:rPr kumimoji="0" lang="en-US" sz="1800" b="0" i="0" u="none" strike="noStrike" cap="none" normalizeH="0" baseline="0" dirty="0">
                          <a:ln>
                            <a:noFill/>
                          </a:ln>
                          <a:solidFill>
                            <a:srgbClr val="333333"/>
                          </a:solidFill>
                          <a:effectLst/>
                          <a:latin typeface="+mn-lt"/>
                          <a:ea typeface="+mn-ea"/>
                          <a:cs typeface="+mn-cs"/>
                        </a:rPr>
                        <a:t>. 50% </a:t>
                      </a:r>
                      <a:r>
                        <a:rPr kumimoji="0" lang="en-US" sz="1800" b="0" i="0" u="none" strike="noStrike" cap="none" normalizeH="0" baseline="0" dirty="0" err="1">
                          <a:ln>
                            <a:noFill/>
                          </a:ln>
                          <a:solidFill>
                            <a:srgbClr val="333333"/>
                          </a:solidFill>
                          <a:effectLst/>
                          <a:latin typeface="+mn-lt"/>
                          <a:ea typeface="+mn-ea"/>
                          <a:cs typeface="+mn-cs"/>
                        </a:rPr>
                        <a:t>učesnika</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kasnije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reklo</a:t>
                      </a:r>
                      <a:r>
                        <a:rPr kumimoji="0" lang="en-US" sz="1800" b="0" i="0" u="none" strike="noStrike" cap="none" normalizeH="0" baseline="0" dirty="0">
                          <a:ln>
                            <a:noFill/>
                          </a:ln>
                          <a:solidFill>
                            <a:srgbClr val="333333"/>
                          </a:solidFill>
                          <a:effectLst/>
                          <a:latin typeface="+mn-lt"/>
                          <a:ea typeface="+mn-ea"/>
                          <a:cs typeface="+mn-cs"/>
                        </a:rPr>
                        <a:t> da se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a:t>
                      </a:r>
                      <a:r>
                        <a:rPr kumimoji="0" lang="en-US" sz="1800" b="0" i="0" u="none" strike="noStrike" cap="none" normalizeH="0" baseline="0" dirty="0">
                          <a:ln>
                            <a:noFill/>
                          </a:ln>
                          <a:solidFill>
                            <a:srgbClr val="333333"/>
                          </a:solidFill>
                          <a:effectLst/>
                          <a:latin typeface="+mn-lt"/>
                          <a:ea typeface="+mn-ea"/>
                          <a:cs typeface="+mn-cs"/>
                        </a:rPr>
                        <a:t> episode, </a:t>
                      </a:r>
                      <a:r>
                        <a:rPr kumimoji="0" lang="en-US" sz="1800" b="0" i="0" u="none" strike="noStrike" cap="none" normalizeH="0" baseline="0" dirty="0" err="1">
                          <a:ln>
                            <a:noFill/>
                          </a:ln>
                          <a:solidFill>
                            <a:srgbClr val="333333"/>
                          </a:solidFill>
                          <a:effectLst/>
                          <a:latin typeface="+mn-lt"/>
                          <a:ea typeface="+mn-ea"/>
                          <a:cs typeface="+mn-cs"/>
                        </a:rPr>
                        <a:t>koja</a:t>
                      </a:r>
                      <a:r>
                        <a:rPr kumimoji="0" lang="en-US" sz="1800" b="0" i="0" u="none" strike="noStrike" cap="none" normalizeH="0" baseline="0" dirty="0">
                          <a:ln>
                            <a:noFill/>
                          </a:ln>
                          <a:solidFill>
                            <a:srgbClr val="333333"/>
                          </a:solidFill>
                          <a:effectLst/>
                          <a:latin typeface="+mn-lt"/>
                          <a:ea typeface="+mn-ea"/>
                          <a:cs typeface="+mn-cs"/>
                        </a:rPr>
                        <a:t> se u </a:t>
                      </a:r>
                      <a:r>
                        <a:rPr kumimoji="0" lang="en-US" sz="1800" b="0" i="0" u="none" strike="noStrike" cap="none" normalizeH="0" baseline="0" dirty="0" err="1">
                          <a:ln>
                            <a:noFill/>
                          </a:ln>
                          <a:solidFill>
                            <a:srgbClr val="333333"/>
                          </a:solidFill>
                          <a:effectLst/>
                          <a:latin typeface="+mn-lt"/>
                          <a:ea typeface="+mn-ea"/>
                          <a:cs typeface="+mn-cs"/>
                        </a:rPr>
                        <a:t>stvari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nikad</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desila</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104355"/>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287355"/>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408611"/>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538936"/>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37</a:t>
            </a:fld>
            <a:endParaRPr lang="de-DE" altLang="de-DE"/>
          </a:p>
        </p:txBody>
      </p:sp>
    </p:spTree>
    <p:extLst>
      <p:ext uri="{BB962C8B-B14F-4D97-AF65-F5344CB8AC3E}">
        <p14:creationId xmlns:p14="http://schemas.microsoft.com/office/powerpoint/2010/main" val="390923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su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više sigurni u lažna sjećanja nego ljudi koji nemaju </a:t>
            </a:r>
            <a:r>
              <a:rPr lang="hr-HR" altLang="de-DE" sz="2400">
                <a:solidFill>
                  <a:srgbClr val="333333"/>
                </a:solidFill>
              </a:rPr>
              <a:t>psihozu.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su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više sigurni u lažna sjećanja nego ljudi koji nemaju psihozu.</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isto vrijeme</a:t>
            </a:r>
            <a:r>
              <a:rPr lang="en-US" altLang="de-DE" sz="2400" dirty="0">
                <a:solidFill>
                  <a:srgbClr val="333333"/>
                </a:solidFill>
              </a:rPr>
              <a:t> </a:t>
            </a:r>
            <a:r>
              <a:rPr lang="hr-HR" altLang="de-DE" sz="2400" dirty="0">
                <a:solidFill>
                  <a:srgbClr val="333333"/>
                </a:solidFill>
              </a:rPr>
              <a:t>sigurnost</a:t>
            </a:r>
            <a:r>
              <a:rPr lang="en-US" altLang="de-DE" sz="2400" dirty="0">
                <a:solidFill>
                  <a:srgbClr val="333333"/>
                </a:solidFill>
              </a:rPr>
              <a:t> </a:t>
            </a:r>
            <a:r>
              <a:rPr lang="hr-HR" altLang="de-DE" sz="2400" dirty="0">
                <a:solidFill>
                  <a:srgbClr val="333333"/>
                </a:solidFill>
              </a:rPr>
              <a:t>za pravo sjećanje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stvari koje su se stvarno desile</a:t>
            </a:r>
            <a:r>
              <a:rPr lang="en-US" altLang="de-DE" sz="2400" dirty="0">
                <a:solidFill>
                  <a:srgbClr val="333333"/>
                </a:solidFill>
              </a:rPr>
              <a:t>) </a:t>
            </a:r>
            <a:r>
              <a:rPr lang="hr-HR" altLang="de-DE" sz="2400" dirty="0">
                <a:solidFill>
                  <a:srgbClr val="333333"/>
                </a:solidFill>
              </a:rPr>
              <a:t>je smanjena u </a:t>
            </a:r>
            <a:r>
              <a:rPr lang="hr-HR" altLang="de-DE" sz="2400">
                <a:solidFill>
                  <a:srgbClr val="333333"/>
                </a:solidFill>
              </a:rPr>
              <a:t>psihozi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39</a:t>
            </a:fld>
            <a:endParaRPr lang="de-DE" altLang="de-DE"/>
          </a:p>
        </p:txBody>
      </p:sp>
    </p:spTree>
    <p:extLst>
      <p:ext uri="{BB962C8B-B14F-4D97-AF65-F5344CB8AC3E}">
        <p14:creationId xmlns:p14="http://schemas.microsoft.com/office/powerpoint/2010/main" val="2083647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su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više sigurni u lažna sjećanja nego ljudi koji nemaju psihozu.</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isto vrijeme</a:t>
            </a:r>
            <a:r>
              <a:rPr lang="en-US" altLang="de-DE" sz="2400" dirty="0">
                <a:solidFill>
                  <a:srgbClr val="333333"/>
                </a:solidFill>
              </a:rPr>
              <a:t> </a:t>
            </a:r>
            <a:r>
              <a:rPr lang="hr-HR" altLang="de-DE" sz="2400" dirty="0">
                <a:solidFill>
                  <a:srgbClr val="333333"/>
                </a:solidFill>
              </a:rPr>
              <a:t>sigurnost</a:t>
            </a:r>
            <a:r>
              <a:rPr lang="en-US" altLang="de-DE" sz="2400" dirty="0">
                <a:solidFill>
                  <a:srgbClr val="333333"/>
                </a:solidFill>
              </a:rPr>
              <a:t> </a:t>
            </a:r>
            <a:r>
              <a:rPr lang="hr-HR" altLang="de-DE" sz="2400" dirty="0">
                <a:solidFill>
                  <a:srgbClr val="333333"/>
                </a:solidFill>
              </a:rPr>
              <a:t>za pravo sjećanje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stvari koje su se stvarno desile</a:t>
            </a:r>
            <a:r>
              <a:rPr lang="en-US" altLang="de-DE" sz="2400" dirty="0">
                <a:solidFill>
                  <a:srgbClr val="333333"/>
                </a:solidFill>
              </a:rPr>
              <a:t>) </a:t>
            </a:r>
            <a:r>
              <a:rPr lang="hr-HR" altLang="de-DE" sz="2400" dirty="0">
                <a:solidFill>
                  <a:srgbClr val="333333"/>
                </a:solidFill>
              </a:rPr>
              <a:t>je smanjena u psihozi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Ovo može voditi teškoćama u razlikovanju pravog od lažnog sjećanja</a:t>
            </a:r>
            <a:r>
              <a:rPr lang="en-US" altLang="de-DE" sz="2400" dirty="0">
                <a:solidFill>
                  <a:srgbClr val="333333"/>
                </a:solidFill>
              </a:rPr>
              <a:t> </a:t>
            </a:r>
            <a:r>
              <a:rPr lang="hr-HR" altLang="de-DE" sz="2400" dirty="0">
                <a:solidFill>
                  <a:srgbClr val="333333"/>
                </a:solidFill>
              </a:rPr>
              <a:t>i može</a:t>
            </a:r>
            <a:r>
              <a:rPr lang="en-US" altLang="de-DE" sz="2400" dirty="0">
                <a:solidFill>
                  <a:srgbClr val="333333"/>
                </a:solidFill>
              </a:rPr>
              <a:t> </a:t>
            </a:r>
            <a:r>
              <a:rPr lang="hr-HR" altLang="de-DE" sz="2400" dirty="0">
                <a:solidFill>
                  <a:srgbClr val="333333"/>
                </a:solidFill>
              </a:rPr>
              <a:t>onemogućiti</a:t>
            </a:r>
            <a:r>
              <a:rPr lang="en-US" altLang="de-DE" sz="2400" dirty="0">
                <a:solidFill>
                  <a:srgbClr val="333333"/>
                </a:solidFill>
              </a:rPr>
              <a:t> </a:t>
            </a:r>
            <a:r>
              <a:rPr lang="hr-HR" altLang="de-DE" sz="2400" dirty="0">
                <a:solidFill>
                  <a:srgbClr val="333333"/>
                </a:solidFill>
              </a:rPr>
              <a:t>zdrav</a:t>
            </a:r>
            <a:r>
              <a:rPr lang="en-US" altLang="de-DE" sz="2400" dirty="0">
                <a:solidFill>
                  <a:srgbClr val="333333"/>
                </a:solidFill>
              </a:rPr>
              <a:t>, real</a:t>
            </a:r>
            <a:r>
              <a:rPr lang="hr-HR" altLang="de-DE" sz="2400" dirty="0">
                <a:solidFill>
                  <a:srgbClr val="333333"/>
                </a:solidFill>
              </a:rPr>
              <a:t>ističan pogled na okolinu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40</a:t>
            </a:fld>
            <a:endParaRPr lang="de-DE" altLang="de-DE"/>
          </a:p>
        </p:txBody>
      </p:sp>
    </p:spTree>
    <p:extLst>
      <p:ext uri="{BB962C8B-B14F-4D97-AF65-F5344CB8AC3E}">
        <p14:creationId xmlns:p14="http://schemas.microsoft.com/office/powerpoint/2010/main" val="2499975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greške</a:t>
            </a:r>
            <a:r>
              <a:rPr lang="en-US" sz="3600" dirty="0">
                <a:latin typeface="+mn-lt"/>
                <a:ea typeface="+mn-ea"/>
                <a:cs typeface="+mn-cs"/>
              </a:rPr>
              <a:t> u </a:t>
            </a:r>
            <a:r>
              <a:rPr lang="en-US" sz="3600" dirty="0" err="1">
                <a:latin typeface="+mn-lt"/>
                <a:ea typeface="+mn-ea"/>
                <a:cs typeface="+mn-cs"/>
              </a:rPr>
              <a:t>sjećanju</a:t>
            </a:r>
            <a:r>
              <a:rPr lang="en-US" sz="3600" dirty="0">
                <a:latin typeface="+mn-lt"/>
                <a:ea typeface="+mn-ea"/>
                <a:cs typeface="+mn-cs"/>
              </a:rPr>
              <a:t> </a:t>
            </a:r>
            <a:r>
              <a:rPr lang="en-US" sz="3600" dirty="0" err="1">
                <a:latin typeface="+mn-lt"/>
                <a:ea typeface="+mn-ea"/>
                <a:cs typeface="+mn-cs"/>
              </a:rPr>
              <a:t>dovode</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7366"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4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797343516"/>
              </p:ext>
            </p:extLst>
          </p:nvPr>
        </p:nvGraphicFramePr>
        <p:xfrm>
          <a:off x="408954" y="2203704"/>
          <a:ext cx="11376002" cy="347472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Pogrešno sjećanje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Aktuelna situacija</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Svađa sa prijateljem.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Nazvao te “idiotom.”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Tvoj prijatelj je podigao glas. Određeni izrazi “su bili u zraku”, ali ustavari nikad nisu rečeni.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400" b="0" i="0" u="none" strike="noStrike" cap="none" normalizeH="0" baseline="0">
                          <a:ln>
                            <a:noFill/>
                          </a:ln>
                          <a:solidFill>
                            <a:srgbClr val="333333"/>
                          </a:solidFill>
                          <a:effectLst/>
                          <a:latin typeface="+mn-lt"/>
                          <a:ea typeface="+mn-ea"/>
                          <a:cs typeface="+mn-cs"/>
                        </a:rPr>
                        <a:t>Prišao si medicinskoj sestri sa pitanjem.</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a:ln>
                            <a:noFill/>
                          </a:ln>
                          <a:solidFill>
                            <a:srgbClr val="333333"/>
                          </a:solidFill>
                          <a:effectLst/>
                          <a:latin typeface="+mn-lt"/>
                          <a:ea typeface="+mn-ea"/>
                          <a:cs typeface="+mn-cs"/>
                        </a:rPr>
                        <a:t>Nije je bilo briga i čak vam se smijala.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Iako</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sestra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imala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razumjevanja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nesreću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nije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imala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vremena</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usled</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ljutnje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oko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ostalih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stvari</a:t>
                      </a:r>
                      <a:r>
                        <a:rPr kumimoji="0" lang="en-US" sz="2400" b="0" i="0" u="none" strike="noStrike" cap="none" normalizeH="0" baseline="0" dirty="0">
                          <a:ln>
                            <a:noFill/>
                          </a:ln>
                          <a:solidFill>
                            <a:srgbClr val="333333"/>
                          </a:solidFill>
                          <a:effectLst/>
                          <a:latin typeface="+mn-lt"/>
                          <a:ea typeface="+mn-ea"/>
                          <a:cs typeface="+mn-cs"/>
                        </a:rPr>
                        <a:t>, ne </a:t>
                      </a:r>
                      <a:r>
                        <a:rPr kumimoji="0" lang="en-US" sz="2400" b="0" i="0" u="none" strike="noStrike" cap="none" normalizeH="0" baseline="0" dirty="0" err="1">
                          <a:ln>
                            <a:noFill/>
                          </a:ln>
                          <a:solidFill>
                            <a:srgbClr val="333333"/>
                          </a:solidFill>
                          <a:effectLst/>
                          <a:latin typeface="+mn-lt"/>
                          <a:ea typeface="+mn-ea"/>
                          <a:cs typeface="+mn-cs"/>
                        </a:rPr>
                        <a:t>sjećaš</a:t>
                      </a:r>
                      <a:r>
                        <a:rPr kumimoji="0" lang="en-US" sz="2400" b="0" i="0" u="none" strike="noStrike" cap="none" normalizeH="0" baseline="0" dirty="0">
                          <a:ln>
                            <a:noFill/>
                          </a:ln>
                          <a:solidFill>
                            <a:srgbClr val="333333"/>
                          </a:solidFill>
                          <a:effectLst/>
                          <a:latin typeface="+mn-lt"/>
                          <a:ea typeface="+mn-ea"/>
                          <a:cs typeface="+mn-cs"/>
                        </a:rPr>
                        <a:t> se </a:t>
                      </a:r>
                      <a:r>
                        <a:rPr kumimoji="0" lang="en-US" sz="2400" b="0" i="0" u="none" strike="noStrike" cap="none" normalizeH="0" baseline="0" dirty="0" err="1">
                          <a:ln>
                            <a:noFill/>
                          </a:ln>
                          <a:solidFill>
                            <a:srgbClr val="333333"/>
                          </a:solidFill>
                          <a:effectLst/>
                          <a:latin typeface="+mn-lt"/>
                          <a:ea typeface="+mn-ea"/>
                          <a:cs typeface="+mn-cs"/>
                        </a:rPr>
                        <a:t>situacije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kakva</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bila</a:t>
                      </a:r>
                      <a:r>
                        <a:rPr kumimoji="0" lang="en-US" sz="2400" b="0" i="0" u="none" strike="noStrike" cap="none" normalizeH="0" baseline="0" dirty="0">
                          <a:ln>
                            <a:noFill/>
                          </a:ln>
                          <a:solidFill>
                            <a:srgbClr val="333333"/>
                          </a:solidFill>
                          <a:effectLst/>
                          <a:latin typeface="+mn-lt"/>
                          <a:ea typeface="+mn-ea"/>
                          <a:cs typeface="+mn-cs"/>
                        </a:rPr>
                        <a:t> u </a:t>
                      </a:r>
                      <a:r>
                        <a:rPr kumimoji="0" lang="en-US" sz="2400" b="0" i="0" u="none" strike="noStrike" cap="none" normalizeH="0" baseline="0" dirty="0" err="1">
                          <a:ln>
                            <a:noFill/>
                          </a:ln>
                          <a:solidFill>
                            <a:srgbClr val="333333"/>
                          </a:solidFill>
                          <a:effectLst/>
                          <a:latin typeface="+mn-lt"/>
                          <a:ea typeface="+mn-ea"/>
                          <a:cs typeface="+mn-cs"/>
                        </a:rPr>
                        <a:t>stvari</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2</a:t>
            </a:r>
            <a:endParaRPr lang="de-DE" altLang="de-DE" sz="3600">
              <a:latin typeface="+mn-lt"/>
              <a:ea typeface="+mn-ea"/>
              <a:cs typeface="+mn-cs"/>
            </a:endParaRPr>
          </a:p>
        </p:txBody>
      </p:sp>
      <p:sp>
        <p:nvSpPr>
          <p:cNvPr id="5939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a:solidFill>
                  <a:srgbClr val="333333"/>
                </a:solidFill>
              </a:rPr>
              <a:t>Ponovo Vam se prikazuju složene scene</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2</a:t>
            </a:r>
            <a:endParaRPr lang="de-DE" altLang="de-DE" sz="3600">
              <a:latin typeface="+mn-lt"/>
              <a:ea typeface="+mn-ea"/>
              <a:cs typeface="+mn-cs"/>
            </a:endParaRPr>
          </a:p>
        </p:txBody>
      </p:sp>
      <p:sp>
        <p:nvSpPr>
          <p:cNvPr id="5939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a:solidFill>
                  <a:srgbClr val="333333"/>
                </a:solidFill>
              </a:rPr>
              <a:t>Ponovo Vam se prikazuju složene scene</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Pokušajte da otkrijete</a:t>
            </a:r>
            <a:r>
              <a:rPr lang="de-DE" altLang="de-DE" sz="2400">
                <a:solidFill>
                  <a:srgbClr val="333333"/>
                </a:solidFill>
              </a:rPr>
              <a:t> </a:t>
            </a:r>
            <a:r>
              <a:rPr lang="hr-HR" altLang="de-DE" sz="2400">
                <a:solidFill>
                  <a:srgbClr val="333333"/>
                </a:solidFill>
              </a:rPr>
              <a:t>šta je izostavljeno</a:t>
            </a:r>
            <a:r>
              <a:rPr lang="de-DE" altLang="de-DE" sz="2400">
                <a:solidFill>
                  <a:srgbClr val="333333"/>
                </a:solidFill>
              </a:rPr>
              <a:t> (</a:t>
            </a:r>
            <a:r>
              <a:rPr lang="hr-HR" altLang="de-DE" sz="2400">
                <a:solidFill>
                  <a:srgbClr val="333333"/>
                </a:solidFill>
              </a:rPr>
              <a:t>nedostajući detalji</a:t>
            </a:r>
            <a:r>
              <a:rPr lang="de-DE" altLang="de-DE" sz="2400">
                <a:solidFill>
                  <a:srgbClr val="333333"/>
                </a:solidFill>
              </a:rPr>
              <a:t> </a:t>
            </a:r>
            <a:r>
              <a:rPr lang="hr-HR" altLang="de-DE" sz="2400">
                <a:solidFill>
                  <a:srgbClr val="333333"/>
                </a:solidFill>
              </a:rPr>
              <a:t>su kasnije prikazani plavom</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43</a:t>
            </a:fld>
            <a:endParaRPr lang="de-DE" altLang="de-DE"/>
          </a:p>
        </p:txBody>
      </p:sp>
    </p:spTree>
    <p:extLst>
      <p:ext uri="{BB962C8B-B14F-4D97-AF65-F5344CB8AC3E}">
        <p14:creationId xmlns:p14="http://schemas.microsoft.com/office/powerpoint/2010/main" val="2218636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Pljačkaš banke</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a:solidFill>
                <a:srgbClr val="004992"/>
              </a:solidFill>
              <a:latin typeface="+mn-lt"/>
              <a:ea typeface="+mn-ea"/>
              <a:cs typeface="+mn-cs"/>
            </a:endParaRPr>
          </a:p>
        </p:txBody>
      </p:sp>
      <p:sp>
        <p:nvSpPr>
          <p:cNvPr id="61443"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otvoren sef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aparat za zavarivanje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zavarivanje tenk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novčanice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novčići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mask</a:t>
            </a:r>
            <a:r>
              <a:rPr lang="hr-HR"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džepna lampa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Pljačkaši banke</a:t>
            </a:r>
            <a:endParaRPr lang="de-DE" altLang="de-DE" sz="3600">
              <a:latin typeface="+mn-lt"/>
              <a:ea typeface="+mn-ea"/>
              <a:cs typeface="+mn-cs"/>
            </a:endParaRPr>
          </a:p>
        </p:txBody>
      </p:sp>
      <p:sp>
        <p:nvSpPr>
          <p:cNvPr id="624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otvoren sef</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aparat za zavarivanje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zavarivanje tenk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novčanice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novčići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mask</a:t>
            </a:r>
            <a:r>
              <a:rPr lang="hr-HR"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džepna lampa</a:t>
            </a:r>
            <a:endParaRPr lang="de-DE" altLang="de-DE" sz="2400" dirty="0">
              <a:solidFill>
                <a:srgbClr val="333333"/>
              </a:solidFill>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Učionica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nije bilo prikazano? Koliko ste sigurni?</a:t>
            </a:r>
            <a:endParaRPr lang="de-DE" altLang="de-DE">
              <a:solidFill>
                <a:srgbClr val="004992"/>
              </a:solidFill>
              <a:latin typeface="+mn-lt"/>
              <a:ea typeface="+mn-ea"/>
              <a:cs typeface="+mn-cs"/>
            </a:endParaRPr>
          </a:p>
        </p:txBody>
      </p:sp>
      <p:sp>
        <p:nvSpPr>
          <p:cNvPr id="64515"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unđer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sivi kaput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tabla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školska tašna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kreda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kika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učiteljicina stolica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Učionica</a:t>
            </a:r>
            <a:endParaRPr lang="de-DE" altLang="de-DE" sz="3600">
              <a:latin typeface="+mn-lt"/>
              <a:ea typeface="+mn-ea"/>
              <a:cs typeface="+mn-cs"/>
            </a:endParaRPr>
          </a:p>
        </p:txBody>
      </p:sp>
      <p:sp>
        <p:nvSpPr>
          <p:cNvPr id="65540" name="Rectangle 4"/>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unđer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sivi kaput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tabla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školska tašna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kreda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kika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učiteljicina stolica</a:t>
            </a:r>
            <a:endParaRPr lang="de-DE" altLang="de-DE" sz="2400" dirty="0">
              <a:solidFill>
                <a:srgbClr val="333333"/>
              </a:solidFill>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50</a:t>
            </a:fld>
            <a:endParaRPr lang="de-DE" altLang="de-DE"/>
          </a:p>
        </p:txBody>
      </p:sp>
    </p:spTree>
    <p:extLst>
      <p:ext uri="{BB962C8B-B14F-4D97-AF65-F5344CB8AC3E}">
        <p14:creationId xmlns:p14="http://schemas.microsoft.com/office/powerpoint/2010/main" val="14958928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Plaža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niste vidjeli? Koliko ste sigurni?</a:t>
            </a:r>
            <a:endParaRPr lang="de-DE" altLang="de-DE" dirty="0">
              <a:solidFill>
                <a:srgbClr val="004992"/>
              </a:solidFill>
              <a:latin typeface="+mn-lt"/>
              <a:ea typeface="+mn-ea"/>
              <a:cs typeface="+mn-cs"/>
            </a:endParaRPr>
          </a:p>
        </p:txBody>
      </p:sp>
      <p:sp>
        <p:nvSpPr>
          <p:cNvPr id="68611"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stolica za plažu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štap za ribolov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delfin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dizalica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peškir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plavo nebo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galeb</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Plaža</a:t>
            </a:r>
            <a:endParaRPr lang="de-DE" altLang="de-DE" sz="3600">
              <a:latin typeface="+mn-lt"/>
              <a:ea typeface="+mn-ea"/>
              <a:cs typeface="+mn-cs"/>
            </a:endParaRPr>
          </a:p>
        </p:txBody>
      </p:sp>
      <p:sp>
        <p:nvSpPr>
          <p:cNvPr id="696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stolica za plažu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štap za ribolov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delfin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di</a:t>
            </a:r>
            <a:r>
              <a:rPr lang="de-DE" altLang="de-DE" sz="2400" dirty="0">
                <a:solidFill>
                  <a:srgbClr val="333333"/>
                </a:solidFill>
              </a:rPr>
              <a:t>z</a:t>
            </a:r>
            <a:r>
              <a:rPr lang="hr-HR" altLang="de-DE" sz="2400" dirty="0">
                <a:solidFill>
                  <a:srgbClr val="333333"/>
                </a:solidFill>
              </a:rPr>
              <a:t>alica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peškir</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plavo nebo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galeb</a:t>
            </a:r>
            <a:endParaRPr lang="de-DE" altLang="de-DE"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en-US" altLang="de-DE" sz="3600">
              <a:latin typeface="+mn-lt"/>
              <a:ea typeface="+mn-ea"/>
              <a:cs typeface="+mn-cs"/>
            </a:endParaRPr>
          </a:p>
        </p:txBody>
      </p:sp>
      <p:sp>
        <p:nvSpPr>
          <p:cNvPr id="71683" name="Rectangle 3"/>
          <p:cNvSpPr>
            <a:spLocks noGrp="1" noChangeArrowheads="1"/>
          </p:cNvSpPr>
          <p:nvPr>
            <p:ph idx="1"/>
          </p:nvPr>
        </p:nvSpPr>
        <p:spPr/>
        <p:txBody>
          <a:bodyPr>
            <a:noAutofit/>
          </a:bodyPr>
          <a:lstStyle/>
          <a:p>
            <a:pPr eaLnBrk="1" hangingPunct="1"/>
            <a:r>
              <a:rPr lang="hr-HR" altLang="de-DE" sz="2400">
                <a:solidFill>
                  <a:srgbClr val="333333"/>
                </a:solidFill>
              </a:rPr>
              <a:t>Šta obično vidite u radnji</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Radnja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Šta je prikazano na slici? Koliko ste sigurni?</a:t>
            </a:r>
            <a:endParaRPr lang="de-DE" altLang="de-DE">
              <a:solidFill>
                <a:srgbClr val="004992"/>
              </a:solidFill>
              <a:latin typeface="+mn-lt"/>
              <a:ea typeface="+mn-ea"/>
              <a:cs typeface="+mn-cs"/>
            </a:endParaRPr>
          </a:p>
        </p:txBody>
      </p:sp>
      <p:sp>
        <p:nvSpPr>
          <p:cNvPr id="72707"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prodavač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otvorena kolica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kasa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tezga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konzerve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r>
              <a:rPr lang="hr-HR" altLang="de-DE" sz="2400" dirty="0">
                <a:solidFill>
                  <a:srgbClr val="333333"/>
                </a:solidFill>
              </a:rPr>
              <a:t>ete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daska sa predmetima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izlog</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Radnja</a:t>
            </a:r>
            <a:endParaRPr lang="de-DE" altLang="de-DE" sz="3600">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prodavač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otvorena kolica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kasa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tezga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konzerve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r>
              <a:rPr lang="hr-HR" altLang="de-DE" sz="2400" dirty="0">
                <a:solidFill>
                  <a:srgbClr val="333333"/>
                </a:solidFill>
              </a:rPr>
              <a:t>ete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daska sa predmetima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izlog</a:t>
            </a:r>
            <a:endParaRPr lang="de-DE" altLang="de-DE" sz="2400" dirty="0">
              <a:solidFill>
                <a:srgbClr val="004992"/>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en-US" altLang="de-DE" sz="3600">
              <a:latin typeface="+mn-lt"/>
              <a:ea typeface="+mn-ea"/>
              <a:cs typeface="+mn-cs"/>
            </a:endParaRPr>
          </a:p>
        </p:txBody>
      </p:sp>
      <p:sp>
        <p:nvSpPr>
          <p:cNvPr id="75779" name="Rectangle 3"/>
          <p:cNvSpPr>
            <a:spLocks noGrp="1" noChangeArrowheads="1"/>
          </p:cNvSpPr>
          <p:nvPr>
            <p:ph idx="1"/>
          </p:nvPr>
        </p:nvSpPr>
        <p:spPr/>
        <p:txBody>
          <a:bodyPr>
            <a:noAutofit/>
          </a:bodyPr>
          <a:lstStyle/>
          <a:p>
            <a:pPr eaLnBrk="1" hangingPunct="1"/>
            <a:r>
              <a:rPr lang="hr-HR" altLang="de-DE" sz="2400">
                <a:solidFill>
                  <a:srgbClr val="333333"/>
                </a:solidFill>
              </a:rPr>
              <a:t>Šta biste obično očekivali na bazenu</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Bazen</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a:solidFill>
                <a:srgbClr val="004992"/>
              </a:solidFill>
              <a:latin typeface="+mn-lt"/>
              <a:ea typeface="+mn-ea"/>
              <a:cs typeface="+mn-cs"/>
            </a:endParaRPr>
          </a:p>
        </p:txBody>
      </p:sp>
      <p:sp>
        <p:nvSpPr>
          <p:cNvPr id="76803"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gumena patka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peškiri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mali </a:t>
            </a:r>
            <a:r>
              <a:rPr lang="de-DE" altLang="de-DE" sz="2400" dirty="0">
                <a:solidFill>
                  <a:srgbClr val="333333"/>
                </a:solidFill>
              </a:rPr>
              <a:t>f</a:t>
            </a:r>
            <a:r>
              <a:rPr lang="hr-HR" altLang="de-DE" sz="2400" dirty="0">
                <a:solidFill>
                  <a:srgbClr val="333333"/>
                </a:solidFill>
              </a:rPr>
              <a:t>rižider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tuš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ležaljka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šešir za zaštitu od</a:t>
            </a:r>
            <a:br>
              <a:rPr lang="en-US" altLang="de-DE" sz="2400" dirty="0">
                <a:solidFill>
                  <a:srgbClr val="333333"/>
                </a:solidFill>
              </a:rPr>
            </a:br>
            <a:r>
              <a:rPr lang="hr-HR" altLang="de-DE" sz="2400" dirty="0">
                <a:solidFill>
                  <a:srgbClr val="333333"/>
                </a:solidFill>
              </a:rPr>
              <a:t>sunca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t>
            </a:r>
            <a:r>
              <a:rPr lang="hr-HR" altLang="de-DE" sz="2400" dirty="0">
                <a:solidFill>
                  <a:srgbClr val="333333"/>
                </a:solidFill>
              </a:rPr>
              <a:t>ovine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Bazen</a:t>
            </a:r>
            <a:endParaRPr lang="de-DE" altLang="de-DE" sz="3600">
              <a:latin typeface="+mn-lt"/>
              <a:ea typeface="+mn-ea"/>
              <a:cs typeface="+mn-cs"/>
            </a:endParaRPr>
          </a:p>
        </p:txBody>
      </p:sp>
      <p:sp>
        <p:nvSpPr>
          <p:cNvPr id="77829" name="Rectangle 102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gumena patka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peškiri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mali frižider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tuš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ležaljka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šešir za zaštitu od</a:t>
            </a:r>
            <a:br>
              <a:rPr lang="en-US" altLang="de-DE" sz="2400" dirty="0">
                <a:solidFill>
                  <a:srgbClr val="004992"/>
                </a:solidFill>
              </a:rPr>
            </a:br>
            <a:r>
              <a:rPr lang="hr-HR" altLang="de-DE" sz="2400" dirty="0">
                <a:solidFill>
                  <a:srgbClr val="004992"/>
                </a:solidFill>
              </a:rPr>
              <a:t>sunca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t>
            </a:r>
            <a:r>
              <a:rPr lang="hr-HR" altLang="de-DE" sz="2400" dirty="0">
                <a:solidFill>
                  <a:srgbClr val="333333"/>
                </a:solidFill>
              </a:rPr>
              <a:t>ovine</a:t>
            </a:r>
            <a:endParaRPr lang="de-DE" altLang="de-DE" sz="2400" dirty="0">
              <a:solidFill>
                <a:srgbClr val="333333"/>
              </a:solidFill>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4804C479-8E86-4537-9539-AEE04EB4797C}" type="slidenum">
              <a:rPr lang="de-DE" altLang="de-DE" smtClean="0"/>
              <a:pPr/>
              <a:t>62</a:t>
            </a:fld>
            <a:endParaRPr lang="de-DE" altLang="de-DE"/>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Slikar</a:t>
            </a:r>
            <a:br>
              <a:rPr lang="pl-PL" altLang="de-DE" sz="3600">
                <a:solidFill>
                  <a:srgbClr val="004992"/>
                </a:solidFill>
                <a:latin typeface="+mn-lt"/>
                <a:ea typeface="+mn-ea"/>
                <a:cs typeface="+mn-cs"/>
              </a:rPr>
            </a:br>
            <a:r>
              <a:rPr lang="pl-PL" altLang="de-DE">
                <a:solidFill>
                  <a:srgbClr val="004992"/>
                </a:solidFill>
                <a:latin typeface="+mn-lt"/>
                <a:ea typeface="+mn-ea"/>
                <a:cs typeface="+mn-cs"/>
              </a:rPr>
              <a:t>Šta nije prikazano? Koliko ste sigurni?</a:t>
            </a:r>
            <a:endParaRPr lang="de-DE" altLang="de-DE">
              <a:solidFill>
                <a:srgbClr val="004992"/>
              </a:solidFill>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400">
                <a:solidFill>
                  <a:srgbClr val="333333"/>
                </a:solidFill>
              </a:rPr>
              <a:t>stolica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četka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stalak za sliku</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palet</a:t>
            </a:r>
            <a:r>
              <a:rPr lang="hr-HR" altLang="de-DE" sz="2400" dirty="0">
                <a:solidFill>
                  <a:srgbClr val="333333"/>
                </a:solidFill>
              </a:rPr>
              <a:t>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prsluk</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cipele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pap</a:t>
            </a:r>
            <a:r>
              <a:rPr lang="hr-HR" altLang="de-DE" sz="2400" dirty="0">
                <a:solidFill>
                  <a:srgbClr val="333333"/>
                </a:solidFill>
              </a:rPr>
              <a:t>ir</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Slikar</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stolica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četka</a:t>
            </a:r>
          </a:p>
          <a:p>
            <a:pPr marL="342900" lvl="0" indent="-342900" defTabSz="914377">
              <a:lnSpc>
                <a:spcPct val="100000"/>
              </a:lnSpc>
              <a:spcBef>
                <a:spcPts val="1200"/>
              </a:spcBef>
              <a:buClr>
                <a:srgbClr val="004992"/>
              </a:buClr>
              <a:buFont typeface="WingDings"/>
              <a:buChar char=""/>
            </a:pPr>
            <a:r>
              <a:rPr lang="pl-PL" altLang="de-DE" sz="2400" dirty="0">
                <a:solidFill>
                  <a:srgbClr val="004992"/>
                </a:solidFill>
              </a:rPr>
              <a:t>stalak za sliku</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paleta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prsluk</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cipele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papir</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03BD6BB9-8C69-4F80-823A-9E2449591FE2}" type="slidenum">
              <a:rPr lang="de-DE" altLang="de-DE" smtClean="0"/>
              <a:pPr/>
              <a:t>64</a:t>
            </a:fld>
            <a:endParaRPr lang="de-DE" altLang="de-DE"/>
          </a:p>
        </p:txBody>
      </p:sp>
      <p:sp>
        <p:nvSpPr>
          <p:cNvPr id="10"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Banka</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niste vidjeli? Koliko ste sigurni?</a:t>
            </a:r>
          </a:p>
        </p:txBody>
      </p:sp>
      <p:sp>
        <p:nvSpPr>
          <p:cNvPr id="82947"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kamera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sigurnosni prozor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ef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blagajnik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ormar</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Banka</a:t>
            </a:r>
          </a:p>
        </p:txBody>
      </p:sp>
      <p:sp>
        <p:nvSpPr>
          <p:cNvPr id="839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kamera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sigurnosni prozor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ef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blagajnik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pas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ormar</a:t>
            </a:r>
            <a:endParaRPr lang="de-DE" altLang="de-DE" sz="2400" dirty="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Kampovanje</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niste vidjeli? Koliko ste sigurni?</a:t>
            </a:r>
            <a:endParaRPr lang="de-DE" altLang="de-DE">
              <a:solidFill>
                <a:srgbClr val="004992"/>
              </a:solidFill>
              <a:latin typeface="+mn-lt"/>
              <a:ea typeface="+mn-ea"/>
              <a:cs typeface="+mn-cs"/>
            </a:endParaRPr>
          </a:p>
        </p:txBody>
      </p:sp>
      <p:sp>
        <p:nvSpPr>
          <p:cNvPr id="86019"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kamper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šator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krpa za sto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a:t>
            </a:r>
            <a:r>
              <a:rPr lang="hr-HR" altLang="de-DE" sz="2400" dirty="0">
                <a:solidFill>
                  <a:srgbClr val="333333"/>
                </a:solidFill>
              </a:rPr>
              <a:t>cikli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plavo nebo</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Kampovanje</a:t>
            </a:r>
            <a:endParaRPr lang="de-DE" altLang="de-DE" sz="3600">
              <a:solidFill>
                <a:srgbClr val="004992"/>
              </a:solidFill>
              <a:latin typeface="+mn-lt"/>
              <a:ea typeface="+mn-ea"/>
              <a:cs typeface="+mn-cs"/>
            </a:endParaRPr>
          </a:p>
        </p:txBody>
      </p:sp>
      <p:sp>
        <p:nvSpPr>
          <p:cNvPr id="87042"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kamper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šator</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krpa za sto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a:t>
            </a:r>
            <a:r>
              <a:rPr lang="hr-HR" altLang="de-DE" sz="2400" dirty="0">
                <a:solidFill>
                  <a:srgbClr val="333333"/>
                </a:solidFill>
              </a:rPr>
              <a:t>cikli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plavo nebo</a:t>
            </a:r>
            <a:endParaRPr lang="de-DE" altLang="de-DE" sz="2400"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4804C479-8E86-4537-9539-AEE04EB4797C}"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en-US" altLang="de-DE" sz="3600">
              <a:latin typeface="+mn-lt"/>
              <a:ea typeface="+mn-ea"/>
              <a:cs typeface="+mn-cs"/>
            </a:endParaRPr>
          </a:p>
        </p:txBody>
      </p:sp>
      <p:sp>
        <p:nvSpPr>
          <p:cNvPr id="89091" name="Rectangle 3"/>
          <p:cNvSpPr>
            <a:spLocks noGrp="1" noChangeArrowheads="1"/>
          </p:cNvSpPr>
          <p:nvPr>
            <p:ph idx="1"/>
          </p:nvPr>
        </p:nvSpPr>
        <p:spPr/>
        <p:txBody>
          <a:bodyPr>
            <a:noAutofit/>
          </a:bodyPr>
          <a:lstStyle/>
          <a:p>
            <a:pPr eaLnBrk="1" hangingPunct="1"/>
            <a:r>
              <a:rPr lang="hr-HR" altLang="de-DE" sz="2400">
                <a:solidFill>
                  <a:srgbClr val="333333"/>
                </a:solidFill>
              </a:rPr>
              <a:t>Šta očekujete da vidite u zološkom vrtu</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Zološki vrt</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ste vidjeli na slici? Koliko ste sigurni?</a:t>
            </a:r>
          </a:p>
        </p:txBody>
      </p:sp>
      <p:sp>
        <p:nvSpPr>
          <p:cNvPr id="90115"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žirafe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ograda za zoo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slon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čuvar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aun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šalter za karte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t>
            </a:r>
            <a:r>
              <a:rPr lang="hr-HR" altLang="de-DE" sz="2400" dirty="0">
                <a:solidFill>
                  <a:srgbClr val="333333"/>
                </a:solidFill>
              </a:rPr>
              <a:t>av</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Zološki vrt</a:t>
            </a:r>
          </a:p>
        </p:txBody>
      </p:sp>
      <p:sp>
        <p:nvSpPr>
          <p:cNvPr id="911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žirafe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ograda za zoo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slon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čuvar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aun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šalter za karte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t>
            </a:r>
            <a:r>
              <a:rPr lang="hr-HR" altLang="de-DE" sz="2400" dirty="0">
                <a:solidFill>
                  <a:srgbClr val="004992"/>
                </a:solidFill>
              </a:rPr>
              <a:t>av</a:t>
            </a:r>
            <a:endParaRPr lang="de-DE" altLang="de-DE" sz="2400" dirty="0">
              <a:solidFill>
                <a:srgbClr val="004992"/>
              </a:solidFill>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en-US" altLang="de-DE" sz="3600">
              <a:latin typeface="+mn-lt"/>
              <a:ea typeface="+mn-ea"/>
              <a:cs typeface="+mn-cs"/>
            </a:endParaRPr>
          </a:p>
        </p:txBody>
      </p:sp>
      <p:sp>
        <p:nvSpPr>
          <p:cNvPr id="93186" name="Rectangle 3"/>
          <p:cNvSpPr>
            <a:spLocks noGrp="1" noChangeArrowheads="1"/>
          </p:cNvSpPr>
          <p:nvPr>
            <p:ph idx="1"/>
          </p:nvPr>
        </p:nvSpPr>
        <p:spPr/>
        <p:txBody>
          <a:bodyPr>
            <a:noAutofit/>
          </a:bodyPr>
          <a:lstStyle/>
          <a:p>
            <a:pPr eaLnBrk="1" hangingPunct="1"/>
            <a:r>
              <a:rPr lang="hr-HR" altLang="de-DE" sz="2400">
                <a:solidFill>
                  <a:srgbClr val="333333"/>
                </a:solidFill>
              </a:rPr>
              <a:t>Šta obično nađete u dnevnoj sobi</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Dnevna soba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a:solidFill>
                <a:srgbClr val="004992"/>
              </a:solidFill>
              <a:latin typeface="+mn-lt"/>
              <a:ea typeface="+mn-ea"/>
              <a:cs typeface="+mn-cs"/>
            </a:endParaRPr>
          </a:p>
        </p:txBody>
      </p:sp>
      <p:sp>
        <p:nvSpPr>
          <p:cNvPr id="94211"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stolnjak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ormar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cvijeće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slike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Dnevna soba</a:t>
            </a:r>
            <a:endParaRPr lang="de-DE" altLang="de-DE" sz="3600">
              <a:latin typeface="+mn-lt"/>
              <a:ea typeface="+mn-ea"/>
              <a:cs typeface="+mn-cs"/>
            </a:endParaRPr>
          </a:p>
        </p:txBody>
      </p:sp>
      <p:sp>
        <p:nvSpPr>
          <p:cNvPr id="95237"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stolice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stolnjak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ormar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cvijeće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slike</a:t>
            </a:r>
            <a:endParaRPr lang="de-DE" altLang="de-DE" sz="2400" dirty="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nije prikazano</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03BD6BB9-8C69-4F80-823A-9E2449591FE2}"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r>
              <a:rPr lang="en-US" altLang="de-DE" sz="2400" dirty="0">
                <a:solidFill>
                  <a:srgbClr val="004992"/>
                </a:solidFill>
              </a:rPr>
              <a:t>!</a:t>
            </a:r>
            <a:br>
              <a:rPr lang="en-US" altLang="de-DE" sz="2400" dirty="0">
                <a:solidFill>
                  <a:srgbClr val="004992"/>
                </a:solidFill>
              </a:rPr>
            </a:br>
            <a:r>
              <a:rPr lang="hr-HR" altLang="de-DE" sz="2400" dirty="0">
                <a:solidFill>
                  <a:srgbClr val="333333"/>
                </a:solidFill>
              </a:rPr>
              <a:t>Posebno za bitne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333333"/>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333333"/>
                </a:solidFill>
              </a:rPr>
              <a:t>živih</a:t>
            </a:r>
            <a:r>
              <a:rPr lang="en-US" altLang="de-DE" sz="2400" i="1" dirty="0">
                <a:solidFill>
                  <a:srgbClr val="333333"/>
                </a:solidFill>
              </a:rPr>
              <a:t> </a:t>
            </a:r>
            <a:r>
              <a:rPr lang="en-US" altLang="de-DE" sz="2400" dirty="0" err="1">
                <a:solidFill>
                  <a:srgbClr val="333333"/>
                </a:solidFill>
              </a:rPr>
              <a:t>det</a:t>
            </a:r>
            <a:r>
              <a:rPr lang="hr-HR" altLang="de-DE" sz="2400" dirty="0">
                <a:solidFill>
                  <a:srgbClr val="333333"/>
                </a:solidFill>
              </a:rPr>
              <a:t>alja</a:t>
            </a:r>
            <a:r>
              <a:rPr lang="en-US" altLang="de-DE" sz="2400" dirty="0">
                <a:solidFill>
                  <a:srgbClr val="333333"/>
                </a:solidFill>
              </a:rPr>
              <a:t> </a:t>
            </a:r>
            <a:r>
              <a:rPr lang="hr-HR" altLang="de-DE" sz="2400" dirty="0">
                <a:solidFill>
                  <a:srgbClr val="333333"/>
                </a:solidFill>
              </a:rPr>
              <a:t>oko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vaše sjećanje istinito</a:t>
            </a:r>
            <a:r>
              <a:rPr lang="en-US" altLang="de-DE" sz="24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r>
              <a:rPr lang="en-US" altLang="de-DE" sz="2400" dirty="0">
                <a:solidFill>
                  <a:srgbClr val="004992"/>
                </a:solidFill>
              </a:rPr>
              <a:t>!</a:t>
            </a:r>
            <a:br>
              <a:rPr lang="en-US" altLang="de-DE" sz="2400" dirty="0">
                <a:solidFill>
                  <a:srgbClr val="004992"/>
                </a:solidFill>
              </a:rPr>
            </a:br>
            <a:r>
              <a:rPr lang="hr-HR" altLang="de-DE" sz="2400" dirty="0">
                <a:solidFill>
                  <a:srgbClr val="333333"/>
                </a:solidFill>
              </a:rPr>
              <a:t>Posebno za bitne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333333"/>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333333"/>
                </a:solidFill>
              </a:rPr>
              <a:t>živih</a:t>
            </a:r>
            <a:r>
              <a:rPr lang="en-US" altLang="de-DE" sz="2400" i="1" dirty="0">
                <a:solidFill>
                  <a:srgbClr val="333333"/>
                </a:solidFill>
              </a:rPr>
              <a:t> </a:t>
            </a:r>
            <a:r>
              <a:rPr lang="en-US" altLang="de-DE" sz="2400" dirty="0" err="1">
                <a:solidFill>
                  <a:srgbClr val="333333"/>
                </a:solidFill>
              </a:rPr>
              <a:t>det</a:t>
            </a:r>
            <a:r>
              <a:rPr lang="hr-HR" altLang="de-DE" sz="2400" dirty="0">
                <a:solidFill>
                  <a:srgbClr val="333333"/>
                </a:solidFill>
              </a:rPr>
              <a:t>alja</a:t>
            </a:r>
            <a:r>
              <a:rPr lang="en-US" altLang="de-DE" sz="2400" dirty="0">
                <a:solidFill>
                  <a:srgbClr val="333333"/>
                </a:solidFill>
              </a:rPr>
              <a:t> </a:t>
            </a:r>
            <a:r>
              <a:rPr lang="hr-HR" altLang="de-DE" sz="2400" dirty="0">
                <a:solidFill>
                  <a:srgbClr val="333333"/>
                </a:solidFill>
              </a:rPr>
              <a:t>oko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vaše sjećanje istinito</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hr-HR" altLang="de-DE" sz="2400" dirty="0">
                <a:solidFill>
                  <a:srgbClr val="004992"/>
                </a:solidFill>
              </a:rPr>
              <a:t>Tražite</a:t>
            </a:r>
            <a:r>
              <a:rPr lang="en-US" altLang="de-DE" sz="2400" dirty="0">
                <a:solidFill>
                  <a:srgbClr val="004992"/>
                </a:solidFill>
              </a:rPr>
              <a:t> </a:t>
            </a:r>
            <a:r>
              <a:rPr lang="hr-HR" altLang="de-DE" sz="2400" dirty="0">
                <a:solidFill>
                  <a:srgbClr val="004992"/>
                </a:solidFill>
              </a:rPr>
              <a:t>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svjedok</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80</a:t>
            </a:fld>
            <a:endParaRPr lang="de-DE" altLang="de-DE"/>
          </a:p>
        </p:txBody>
      </p:sp>
    </p:spTree>
    <p:extLst>
      <p:ext uri="{BB962C8B-B14F-4D97-AF65-F5344CB8AC3E}">
        <p14:creationId xmlns:p14="http://schemas.microsoft.com/office/powerpoint/2010/main" val="25751548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r>
              <a:rPr lang="en-US" altLang="de-DE" sz="2400" dirty="0">
                <a:solidFill>
                  <a:srgbClr val="004992"/>
                </a:solidFill>
              </a:rPr>
              <a:t>!</a:t>
            </a:r>
            <a:br>
              <a:rPr lang="en-US" altLang="de-DE" sz="2400" dirty="0">
                <a:solidFill>
                  <a:srgbClr val="004992"/>
                </a:solidFill>
              </a:rPr>
            </a:br>
            <a:r>
              <a:rPr lang="hr-HR" altLang="de-DE" sz="2400" dirty="0">
                <a:solidFill>
                  <a:srgbClr val="333333"/>
                </a:solidFill>
              </a:rPr>
              <a:t>Posebno za bitne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333333"/>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333333"/>
                </a:solidFill>
              </a:rPr>
              <a:t>živih</a:t>
            </a:r>
            <a:r>
              <a:rPr lang="en-US" altLang="de-DE" sz="2400" i="1" dirty="0">
                <a:solidFill>
                  <a:srgbClr val="333333"/>
                </a:solidFill>
              </a:rPr>
              <a:t> </a:t>
            </a:r>
            <a:r>
              <a:rPr lang="en-US" altLang="de-DE" sz="2400" dirty="0" err="1">
                <a:solidFill>
                  <a:srgbClr val="333333"/>
                </a:solidFill>
              </a:rPr>
              <a:t>det</a:t>
            </a:r>
            <a:r>
              <a:rPr lang="hr-HR" altLang="de-DE" sz="2400" dirty="0">
                <a:solidFill>
                  <a:srgbClr val="333333"/>
                </a:solidFill>
              </a:rPr>
              <a:t>alja</a:t>
            </a:r>
            <a:r>
              <a:rPr lang="en-US" altLang="de-DE" sz="2400" dirty="0">
                <a:solidFill>
                  <a:srgbClr val="333333"/>
                </a:solidFill>
              </a:rPr>
              <a:t> </a:t>
            </a:r>
            <a:r>
              <a:rPr lang="hr-HR" altLang="de-DE" sz="2400" dirty="0">
                <a:solidFill>
                  <a:srgbClr val="333333"/>
                </a:solidFill>
              </a:rPr>
              <a:t>oko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vaše sjećanje istinito</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hr-HR" altLang="de-DE" sz="2400" dirty="0">
                <a:solidFill>
                  <a:srgbClr val="004992"/>
                </a:solidFill>
              </a:rPr>
              <a:t>Tražite</a:t>
            </a:r>
            <a:r>
              <a:rPr lang="en-US" altLang="de-DE" sz="2400" dirty="0">
                <a:solidFill>
                  <a:srgbClr val="004992"/>
                </a:solidFill>
              </a:rPr>
              <a:t> </a:t>
            </a:r>
            <a:r>
              <a:rPr lang="hr-HR" altLang="de-DE" sz="2400" dirty="0">
                <a:solidFill>
                  <a:srgbClr val="004992"/>
                </a:solidFill>
              </a:rPr>
              <a:t>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svjedok</a:t>
            </a:r>
            <a:r>
              <a:rPr lang="en-US" altLang="de-DE" sz="2400" dirty="0">
                <a:solidFill>
                  <a:srgbClr val="004992"/>
                </a:solidFill>
              </a:rPr>
              <a:t>).</a:t>
            </a:r>
            <a:br>
              <a:rPr lang="en-US" altLang="de-DE" sz="2400" dirty="0">
                <a:solidFill>
                  <a:srgbClr val="004992"/>
                </a:solidFill>
              </a:rPr>
            </a:br>
            <a:r>
              <a:rPr lang="hr-HR" altLang="de-DE" sz="2400" u="sng" dirty="0">
                <a:solidFill>
                  <a:srgbClr val="333333"/>
                </a:solidFill>
              </a:rPr>
              <a:t>Primjer</a:t>
            </a:r>
            <a:r>
              <a:rPr lang="en-US" altLang="de-DE" sz="2400" dirty="0">
                <a:solidFill>
                  <a:srgbClr val="333333"/>
                </a:solidFill>
              </a:rPr>
              <a:t>: </a:t>
            </a:r>
            <a:r>
              <a:rPr lang="hr-HR" altLang="de-DE" sz="2400" dirty="0">
                <a:solidFill>
                  <a:srgbClr val="333333"/>
                </a:solidFill>
              </a:rPr>
              <a:t>Posvađali ste se sa nekim</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i="1" dirty="0">
                <a:solidFill>
                  <a:srgbClr val="333333"/>
                </a:solidFill>
              </a:rPr>
              <a:t>maglovito</a:t>
            </a:r>
            <a:r>
              <a:rPr lang="en-US" altLang="de-DE" sz="2400" i="1" dirty="0">
                <a:solidFill>
                  <a:srgbClr val="333333"/>
                </a:solidFill>
              </a:rPr>
              <a:t> </a:t>
            </a:r>
            <a:r>
              <a:rPr lang="hr-HR" altLang="de-DE" sz="2400" dirty="0">
                <a:solidFill>
                  <a:srgbClr val="333333"/>
                </a:solidFill>
              </a:rPr>
              <a:t>se sjećate da vam je</a:t>
            </a:r>
            <a:r>
              <a:rPr lang="en-US" altLang="de-DE" sz="2400" dirty="0">
                <a:solidFill>
                  <a:srgbClr val="333333"/>
                </a:solidFill>
              </a:rPr>
              <a:t> </a:t>
            </a:r>
            <a:r>
              <a:rPr lang="hr-HR" altLang="de-DE" sz="2400" dirty="0">
                <a:solidFill>
                  <a:srgbClr val="333333"/>
                </a:solidFill>
              </a:rPr>
              <a:t>on</a:t>
            </a:r>
            <a:r>
              <a:rPr lang="en-US" altLang="de-DE" sz="2400" dirty="0">
                <a:solidFill>
                  <a:srgbClr val="333333"/>
                </a:solidFill>
              </a:rPr>
              <a:t>/</a:t>
            </a:r>
            <a:r>
              <a:rPr lang="hr-HR" altLang="de-DE" sz="2400" dirty="0">
                <a:solidFill>
                  <a:srgbClr val="333333"/>
                </a:solidFill>
              </a:rPr>
              <a:t>ona</a:t>
            </a:r>
            <a:r>
              <a:rPr lang="en-US" altLang="de-DE" sz="2400" dirty="0">
                <a:solidFill>
                  <a:srgbClr val="333333"/>
                </a:solidFill>
              </a:rPr>
              <a:t> </a:t>
            </a:r>
            <a:r>
              <a:rPr lang="hr-HR" altLang="de-DE" sz="2400" dirty="0">
                <a:solidFill>
                  <a:srgbClr val="333333"/>
                </a:solidFill>
              </a:rPr>
              <a:t>uputila uvrede</a:t>
            </a:r>
            <a:r>
              <a:rPr lang="en-US" altLang="de-DE" sz="2400" dirty="0">
                <a:solidFill>
                  <a:srgbClr val="333333"/>
                </a:solidFill>
              </a:rPr>
              <a:t>. </a:t>
            </a:r>
            <a:r>
              <a:rPr lang="hr-HR" altLang="de-DE" sz="2400" dirty="0">
                <a:solidFill>
                  <a:srgbClr val="333333"/>
                </a:solidFill>
              </a:rPr>
              <a:t>Uzmite u obzir da vas je možda vaše sjećanje zavaralo,</a:t>
            </a:r>
            <a:r>
              <a:rPr lang="en-US" altLang="de-DE" sz="2400" dirty="0">
                <a:solidFill>
                  <a:srgbClr val="333333"/>
                </a:solidFill>
              </a:rPr>
              <a:t> </a:t>
            </a:r>
            <a:r>
              <a:rPr lang="hr-HR" altLang="de-DE" sz="2400" dirty="0">
                <a:solidFill>
                  <a:srgbClr val="333333"/>
                </a:solidFill>
              </a:rPr>
              <a:t>ili da se vaše sjećanje izmjenilo</a:t>
            </a:r>
            <a:r>
              <a:rPr lang="en-US" altLang="de-DE" sz="2400" dirty="0">
                <a:solidFill>
                  <a:srgbClr val="333333"/>
                </a:solidFill>
              </a:rPr>
              <a:t>. </a:t>
            </a:r>
            <a:r>
              <a:rPr lang="hr-HR" altLang="de-DE" sz="2400" dirty="0">
                <a:solidFill>
                  <a:srgbClr val="333333"/>
                </a:solidFill>
              </a:rPr>
              <a:t>Takođe</a:t>
            </a:r>
            <a:r>
              <a:rPr lang="en-US" altLang="de-DE" sz="2400" dirty="0">
                <a:solidFill>
                  <a:srgbClr val="333333"/>
                </a:solidFill>
              </a:rPr>
              <a:t>, </a:t>
            </a:r>
            <a:r>
              <a:rPr lang="hr-HR" altLang="de-DE" sz="2400" dirty="0">
                <a:solidFill>
                  <a:srgbClr val="333333"/>
                </a:solidFill>
              </a:rPr>
              <a:t>pitajte ljude koji su bili prisutni u toj situaciji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81</a:t>
            </a:fld>
            <a:endParaRPr lang="de-DE" altLang="de-DE"/>
          </a:p>
        </p:txBody>
      </p:sp>
    </p:spTree>
    <p:extLst>
      <p:ext uri="{BB962C8B-B14F-4D97-AF65-F5344CB8AC3E}">
        <p14:creationId xmlns:p14="http://schemas.microsoft.com/office/powerpoint/2010/main" val="20161581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 stvari koje se nisu dogodile</a:t>
            </a:r>
            <a:r>
              <a:rPr lang="en-AU" altLang="de-DE" sz="2000" dirty="0">
                <a:solidFill>
                  <a:srgbClr val="333333"/>
                </a:solidFill>
              </a:rPr>
              <a:t> </a:t>
            </a:r>
            <a:r>
              <a:rPr lang="hr-HR" altLang="de-DE" sz="2000" dirty="0">
                <a:solidFill>
                  <a:srgbClr val="333333"/>
                </a:solidFill>
              </a:rPr>
              <a:t>uopšte ili su se dogodile na drugačiji način</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 stvari koje se nisu dogodile</a:t>
            </a:r>
            <a:r>
              <a:rPr lang="en-AU" altLang="de-DE" sz="2000" dirty="0">
                <a:solidFill>
                  <a:srgbClr val="333333"/>
                </a:solidFill>
              </a:rPr>
              <a:t> </a:t>
            </a:r>
            <a:r>
              <a:rPr lang="hr-HR" altLang="de-DE" sz="2000" dirty="0">
                <a:solidFill>
                  <a:srgbClr val="333333"/>
                </a:solidFill>
              </a:rPr>
              <a:t>uopšte ili su se dogodile na drugačiji način</a:t>
            </a:r>
            <a:r>
              <a:rPr lang="en-AU" altLang="de-DE" sz="2000" dirty="0">
                <a:solidFill>
                  <a:srgbClr val="333333"/>
                </a:solidFill>
              </a:rPr>
              <a:t>.</a:t>
            </a:r>
          </a:p>
          <a:p>
            <a:pPr lvl="0" defTabSz="914400" fontAlgn="base"/>
            <a:r>
              <a:rPr lang="hr-HR" altLang="de-DE" sz="2000" dirty="0">
                <a:solidFill>
                  <a:srgbClr val="004992"/>
                </a:solidFill>
              </a:rPr>
              <a:t>Primjer</a:t>
            </a:r>
            <a:r>
              <a:rPr lang="en-AU" altLang="de-DE" sz="2000" dirty="0">
                <a:solidFill>
                  <a:srgbClr val="004992"/>
                </a:solidFill>
              </a:rPr>
              <a:t>: </a:t>
            </a:r>
            <a:r>
              <a:rPr lang="en-AU" altLang="de-DE" sz="2000" dirty="0" err="1">
                <a:solidFill>
                  <a:srgbClr val="333333"/>
                </a:solidFill>
              </a:rPr>
              <a:t>Ka</a:t>
            </a:r>
            <a:r>
              <a:rPr lang="hr-HR" altLang="de-DE" sz="2000" dirty="0">
                <a:solidFill>
                  <a:srgbClr val="333333"/>
                </a:solidFill>
              </a:rPr>
              <a:t>ća</a:t>
            </a:r>
            <a:r>
              <a:rPr lang="en-AU" altLang="de-DE" sz="2000" dirty="0">
                <a:solidFill>
                  <a:srgbClr val="333333"/>
                </a:solidFill>
              </a:rPr>
              <a:t> </a:t>
            </a:r>
            <a:r>
              <a:rPr lang="hr-HR" altLang="de-DE" sz="2000" dirty="0">
                <a:solidFill>
                  <a:srgbClr val="333333"/>
                </a:solidFill>
              </a:rPr>
              <a:t>se sjeća da je bila vrbovana</a:t>
            </a:r>
            <a:r>
              <a:rPr lang="en-AU" altLang="de-DE" sz="2000" dirty="0">
                <a:solidFill>
                  <a:srgbClr val="333333"/>
                </a:solidFill>
              </a:rPr>
              <a:t> </a:t>
            </a:r>
            <a:r>
              <a:rPr lang="hr-HR" altLang="de-DE" sz="2000" dirty="0">
                <a:solidFill>
                  <a:srgbClr val="333333"/>
                </a:solidFill>
              </a:rPr>
              <a:t>za</a:t>
            </a:r>
            <a:r>
              <a:rPr lang="en-AU" altLang="de-DE" sz="2000" dirty="0">
                <a:solidFill>
                  <a:srgbClr val="333333"/>
                </a:solidFill>
              </a:rPr>
              <a:t> </a:t>
            </a:r>
            <a:r>
              <a:rPr lang="en-AU" altLang="de-DE" sz="2000" dirty="0" err="1">
                <a:solidFill>
                  <a:srgbClr val="333333"/>
                </a:solidFill>
              </a:rPr>
              <a:t>ter</a:t>
            </a:r>
            <a:r>
              <a:rPr lang="hr-HR" altLang="de-DE" sz="2000" dirty="0">
                <a:solidFill>
                  <a:srgbClr val="333333"/>
                </a:solidFill>
              </a:rPr>
              <a:t>oristički napad</a:t>
            </a:r>
            <a:r>
              <a:rPr lang="en-AU" altLang="de-DE" sz="2000" dirty="0">
                <a:solidFill>
                  <a:srgbClr val="333333"/>
                </a:solidFill>
              </a:rPr>
              <a:t>.</a:t>
            </a:r>
          </a:p>
          <a:p>
            <a:pPr lvl="0" defTabSz="914400" fontAlgn="base"/>
            <a:r>
              <a:rPr lang="hr-HR" altLang="de-DE" sz="2000" dirty="0">
                <a:solidFill>
                  <a:srgbClr val="004992"/>
                </a:solidFill>
              </a:rPr>
              <a:t>Prošlost</a:t>
            </a:r>
            <a:r>
              <a:rPr lang="en-AU" altLang="de-DE" sz="2000" dirty="0">
                <a:solidFill>
                  <a:srgbClr val="004992"/>
                </a:solidFill>
              </a:rPr>
              <a:t>: </a:t>
            </a:r>
            <a:r>
              <a:rPr lang="hr-HR" altLang="de-DE" sz="2000" dirty="0">
                <a:solidFill>
                  <a:srgbClr val="333333"/>
                </a:solidFill>
              </a:rPr>
              <a:t>Čovjek čiji je izgled upućivao da je porijeklom sa </a:t>
            </a:r>
            <a:r>
              <a:rPr lang="de-DE" altLang="de-DE" sz="2000" dirty="0">
                <a:solidFill>
                  <a:srgbClr val="333333"/>
                </a:solidFill>
              </a:rPr>
              <a:t>S</a:t>
            </a:r>
            <a:r>
              <a:rPr lang="hr-HR" altLang="de-DE" sz="2000" dirty="0">
                <a:solidFill>
                  <a:srgbClr val="333333"/>
                </a:solidFill>
              </a:rPr>
              <a:t>rednjeg </a:t>
            </a:r>
            <a:r>
              <a:rPr lang="de-DE" altLang="de-DE" sz="2000" dirty="0">
                <a:solidFill>
                  <a:srgbClr val="333333"/>
                </a:solidFill>
              </a:rPr>
              <a:t>I</a:t>
            </a:r>
            <a:r>
              <a:rPr lang="hr-HR" altLang="de-DE" sz="2000" dirty="0">
                <a:solidFill>
                  <a:srgbClr val="333333"/>
                </a:solidFill>
              </a:rPr>
              <a:t>stoka</a:t>
            </a:r>
            <a:r>
              <a:rPr lang="de-DE" altLang="de-DE" sz="2000" dirty="0">
                <a:solidFill>
                  <a:srgbClr val="333333"/>
                </a:solidFill>
              </a:rPr>
              <a:t> </a:t>
            </a:r>
            <a:r>
              <a:rPr lang="hr-HR" altLang="de-DE" sz="2000" dirty="0">
                <a:solidFill>
                  <a:srgbClr val="333333"/>
                </a:solidFill>
              </a:rPr>
              <a:t>je sjeo u autobus</a:t>
            </a:r>
            <a:r>
              <a:rPr lang="en-AU" altLang="de-DE" sz="2000" dirty="0">
                <a:solidFill>
                  <a:srgbClr val="333333"/>
                </a:solidFill>
              </a:rPr>
              <a:t> </a:t>
            </a:r>
            <a:r>
              <a:rPr lang="hr-HR" altLang="de-DE" sz="2000" dirty="0">
                <a:solidFill>
                  <a:srgbClr val="333333"/>
                </a:solidFill>
              </a:rPr>
              <a:t>i pitao</a:t>
            </a:r>
            <a:r>
              <a:rPr lang="en-AU" altLang="de-DE" sz="2000" dirty="0">
                <a:solidFill>
                  <a:srgbClr val="333333"/>
                </a:solidFill>
              </a:rPr>
              <a:t> </a:t>
            </a:r>
            <a:r>
              <a:rPr lang="hr-HR" altLang="de-DE" sz="2000" dirty="0">
                <a:solidFill>
                  <a:srgbClr val="333333"/>
                </a:solidFill>
              </a:rPr>
              <a:t>je</a:t>
            </a:r>
            <a:r>
              <a:rPr lang="en-AU" altLang="de-DE" sz="2000" dirty="0">
                <a:solidFill>
                  <a:srgbClr val="333333"/>
                </a:solidFill>
              </a:rPr>
              <a:t> </a:t>
            </a:r>
            <a:r>
              <a:rPr lang="en-AU" altLang="de-DE" sz="2000" dirty="0" err="1">
                <a:solidFill>
                  <a:srgbClr val="333333"/>
                </a:solidFill>
              </a:rPr>
              <a:t>Ka</a:t>
            </a:r>
            <a:r>
              <a:rPr lang="hr-HR" altLang="de-DE" sz="2000" dirty="0">
                <a:solidFill>
                  <a:srgbClr val="333333"/>
                </a:solidFill>
              </a:rPr>
              <a:t>ću</a:t>
            </a:r>
            <a:r>
              <a:rPr lang="en-AU" altLang="de-DE" sz="2000" dirty="0">
                <a:solidFill>
                  <a:srgbClr val="333333"/>
                </a:solidFill>
              </a:rPr>
              <a:t> </a:t>
            </a:r>
            <a:r>
              <a:rPr lang="hr-HR" altLang="de-DE" sz="2000" dirty="0">
                <a:solidFill>
                  <a:srgbClr val="333333"/>
                </a:solidFill>
              </a:rPr>
              <a:t>da li je sjedište do nje zauzeto</a:t>
            </a:r>
            <a:r>
              <a:rPr lang="en-AU" altLang="de-DE" sz="2000" dirty="0">
                <a:solidFill>
                  <a:srgbClr val="333333"/>
                </a:solidFill>
              </a:rPr>
              <a:t>. </a:t>
            </a:r>
            <a:r>
              <a:rPr lang="hr-HR" altLang="de-DE" sz="2000" dirty="0">
                <a:solidFill>
                  <a:srgbClr val="333333"/>
                </a:solidFill>
              </a:rPr>
              <a:t>Ona je ovo pogrešno protumačila kao kodiranu riječ za</a:t>
            </a:r>
            <a:r>
              <a:rPr lang="en-AU" altLang="de-DE" sz="2000" dirty="0">
                <a:solidFill>
                  <a:srgbClr val="333333"/>
                </a:solidFill>
              </a:rPr>
              <a:t> </a:t>
            </a:r>
            <a:r>
              <a:rPr lang="hr-HR" altLang="de-DE" sz="2000" dirty="0">
                <a:solidFill>
                  <a:srgbClr val="333333"/>
                </a:solidFill>
              </a:rPr>
              <a:t>pokušaj vrbovanja</a:t>
            </a:r>
            <a:r>
              <a:rPr lang="en-AU" altLang="de-DE" sz="2000" dirty="0">
                <a:solidFill>
                  <a:srgbClr val="333333"/>
                </a:solidFill>
              </a:rPr>
              <a:t>. </a:t>
            </a:r>
            <a:r>
              <a:rPr lang="hr-HR" altLang="de-DE" sz="2000" dirty="0">
                <a:solidFill>
                  <a:srgbClr val="333333"/>
                </a:solidFill>
              </a:rPr>
              <a:t>Ovo pogrešno vjerovanje</a:t>
            </a:r>
            <a:r>
              <a:rPr lang="de-DE" altLang="de-DE" sz="2000" dirty="0">
                <a:solidFill>
                  <a:srgbClr val="333333"/>
                </a:solidFill>
              </a:rPr>
              <a:t> </a:t>
            </a:r>
            <a:r>
              <a:rPr lang="hr-HR" altLang="de-DE" sz="2000" dirty="0">
                <a:solidFill>
                  <a:srgbClr val="333333"/>
                </a:solidFill>
              </a:rPr>
              <a:t>je bilo dalje</a:t>
            </a:r>
            <a:r>
              <a:rPr lang="de-DE" altLang="de-DE" sz="2000" dirty="0">
                <a:solidFill>
                  <a:srgbClr val="333333"/>
                </a:solidFill>
              </a:rPr>
              <a:t> </a:t>
            </a:r>
            <a:r>
              <a:rPr lang="hr-HR" altLang="de-DE" sz="2000" dirty="0">
                <a:solidFill>
                  <a:srgbClr val="333333"/>
                </a:solidFill>
              </a:rPr>
              <a:t>sređeno u njenom sjećanju</a:t>
            </a:r>
            <a:r>
              <a:rPr lang="de-DE" altLang="de-DE" sz="2000" dirty="0">
                <a:solidFill>
                  <a:srgbClr val="333333"/>
                </a:solidFill>
              </a:rPr>
              <a:t>, </a:t>
            </a:r>
            <a:r>
              <a:rPr lang="hr-HR" altLang="de-DE" sz="2000" dirty="0">
                <a:solidFill>
                  <a:srgbClr val="333333"/>
                </a:solidFill>
              </a:rPr>
              <a:t>na primjer</a:t>
            </a:r>
            <a:r>
              <a:rPr lang="de-DE" altLang="de-DE" sz="2000" dirty="0">
                <a:solidFill>
                  <a:srgbClr val="333333"/>
                </a:solidFill>
              </a:rPr>
              <a:t> </a:t>
            </a:r>
            <a:r>
              <a:rPr lang="hr-HR" altLang="de-DE" sz="2000" dirty="0">
                <a:solidFill>
                  <a:srgbClr val="333333"/>
                </a:solidFill>
              </a:rPr>
              <a:t>da je čovjek</a:t>
            </a:r>
            <a:r>
              <a:rPr lang="de-DE" altLang="de-DE" sz="2000" dirty="0">
                <a:solidFill>
                  <a:srgbClr val="333333"/>
                </a:solidFill>
              </a:rPr>
              <a:t> </a:t>
            </a:r>
            <a:r>
              <a:rPr lang="hr-HR" altLang="de-DE" sz="2000" dirty="0">
                <a:solidFill>
                  <a:srgbClr val="333333"/>
                </a:solidFill>
              </a:rPr>
              <a:t>predao koverat</a:t>
            </a:r>
            <a:r>
              <a:rPr lang="de-DE" altLang="de-DE" sz="2000" dirty="0">
                <a:solidFill>
                  <a:srgbClr val="333333"/>
                </a:solidFill>
              </a:rPr>
              <a:t> </a:t>
            </a:r>
            <a:r>
              <a:rPr lang="hr-HR" altLang="de-DE" sz="2000" dirty="0">
                <a:solidFill>
                  <a:srgbClr val="333333"/>
                </a:solidFill>
              </a:rPr>
              <a:t>i predstavio se </a:t>
            </a:r>
            <a:r>
              <a:rPr lang="hr-HR" altLang="de-DE" sz="2000">
                <a:solidFill>
                  <a:srgbClr val="333333"/>
                </a:solidFill>
              </a:rPr>
              <a:t>kao</a:t>
            </a:r>
            <a:r>
              <a:rPr lang="de-DE" altLang="de-DE" sz="2000">
                <a:solidFill>
                  <a:srgbClr val="333333"/>
                </a:solidFill>
              </a:rPr>
              <a:t> </a:t>
            </a:r>
            <a:r>
              <a:rPr lang="en-US" altLang="de-DE" sz="2000">
                <a:solidFill>
                  <a:srgbClr val="333333"/>
                </a:solidFill>
              </a:rPr>
              <a:t>“</a:t>
            </a:r>
            <a:r>
              <a:rPr lang="de-DE" altLang="de-DE" sz="2000">
                <a:solidFill>
                  <a:srgbClr val="333333"/>
                </a:solidFill>
              </a:rPr>
              <a:t>Ali</a:t>
            </a:r>
            <a:r>
              <a:rPr lang="en-US" altLang="de-DE" sz="2000">
                <a:solidFill>
                  <a:srgbClr val="333333"/>
                </a:solidFill>
              </a:rPr>
              <a:t>”</a:t>
            </a:r>
            <a:r>
              <a:rPr lang="de-DE" altLang="de-DE" sz="2000">
                <a:solidFill>
                  <a:srgbClr val="333333"/>
                </a:solidFill>
              </a:rPr>
              <a:t> </a:t>
            </a:r>
            <a:r>
              <a:rPr lang="de-DE" altLang="de-DE" sz="2000" dirty="0">
                <a:solidFill>
                  <a:srgbClr val="333333"/>
                </a:solidFill>
              </a:rPr>
              <a:t>(</a:t>
            </a:r>
            <a:r>
              <a:rPr lang="hr-HR" altLang="de-DE" sz="2000" dirty="0">
                <a:solidFill>
                  <a:srgbClr val="333333"/>
                </a:solidFill>
              </a:rPr>
              <a:t>ovi detalji nisu</a:t>
            </a:r>
            <a:r>
              <a:rPr lang="de-DE" altLang="de-DE" sz="2000" dirty="0">
                <a:solidFill>
                  <a:srgbClr val="333333"/>
                </a:solidFill>
              </a:rPr>
              <a:t> </a:t>
            </a:r>
            <a:r>
              <a:rPr lang="hr-HR" altLang="de-DE" sz="2000" dirty="0">
                <a:solidFill>
                  <a:srgbClr val="333333"/>
                </a:solidFill>
              </a:rPr>
              <a:t>namjerno dodati</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83</a:t>
            </a:fld>
            <a:endParaRPr lang="de-DE" altLang="de-DE"/>
          </a:p>
        </p:txBody>
      </p:sp>
    </p:spTree>
    <p:extLst>
      <p:ext uri="{BB962C8B-B14F-4D97-AF65-F5344CB8AC3E}">
        <p14:creationId xmlns:p14="http://schemas.microsoft.com/office/powerpoint/2010/main" val="2240899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00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 stvari koje se nisu dogodile</a:t>
            </a:r>
            <a:r>
              <a:rPr lang="en-AU" altLang="de-DE" sz="2000" dirty="0">
                <a:solidFill>
                  <a:srgbClr val="333333"/>
                </a:solidFill>
              </a:rPr>
              <a:t> </a:t>
            </a:r>
            <a:r>
              <a:rPr lang="hr-HR" altLang="de-DE" sz="2000" dirty="0">
                <a:solidFill>
                  <a:srgbClr val="333333"/>
                </a:solidFill>
              </a:rPr>
              <a:t>uopšte ili su se dogodile na drugačiji način</a:t>
            </a:r>
            <a:r>
              <a:rPr lang="en-AU" altLang="de-DE" sz="2000" dirty="0">
                <a:solidFill>
                  <a:srgbClr val="333333"/>
                </a:solidFill>
              </a:rPr>
              <a:t>.</a:t>
            </a:r>
          </a:p>
          <a:p>
            <a:pPr lvl="0" defTabSz="914400" fontAlgn="base"/>
            <a:r>
              <a:rPr lang="hr-HR" altLang="de-DE" sz="2000" dirty="0">
                <a:solidFill>
                  <a:srgbClr val="004992"/>
                </a:solidFill>
              </a:rPr>
              <a:t>Primjer</a:t>
            </a:r>
            <a:r>
              <a:rPr lang="en-AU" altLang="de-DE" sz="2000" dirty="0">
                <a:solidFill>
                  <a:srgbClr val="004992"/>
                </a:solidFill>
              </a:rPr>
              <a:t>: </a:t>
            </a:r>
            <a:r>
              <a:rPr lang="en-AU" altLang="de-DE" sz="2000" dirty="0" err="1">
                <a:solidFill>
                  <a:srgbClr val="333333"/>
                </a:solidFill>
              </a:rPr>
              <a:t>Ka</a:t>
            </a:r>
            <a:r>
              <a:rPr lang="hr-HR" altLang="de-DE" sz="2000" dirty="0">
                <a:solidFill>
                  <a:srgbClr val="333333"/>
                </a:solidFill>
              </a:rPr>
              <a:t>ća</a:t>
            </a:r>
            <a:r>
              <a:rPr lang="en-AU" altLang="de-DE" sz="2000" dirty="0">
                <a:solidFill>
                  <a:srgbClr val="333333"/>
                </a:solidFill>
              </a:rPr>
              <a:t> </a:t>
            </a:r>
            <a:r>
              <a:rPr lang="hr-HR" altLang="de-DE" sz="2000" dirty="0">
                <a:solidFill>
                  <a:srgbClr val="333333"/>
                </a:solidFill>
              </a:rPr>
              <a:t>se sjeća da je bila vrbovana</a:t>
            </a:r>
            <a:r>
              <a:rPr lang="en-AU" altLang="de-DE" sz="2000" dirty="0">
                <a:solidFill>
                  <a:srgbClr val="333333"/>
                </a:solidFill>
              </a:rPr>
              <a:t> </a:t>
            </a:r>
            <a:r>
              <a:rPr lang="hr-HR" altLang="de-DE" sz="2000" dirty="0">
                <a:solidFill>
                  <a:srgbClr val="333333"/>
                </a:solidFill>
              </a:rPr>
              <a:t>za</a:t>
            </a:r>
            <a:r>
              <a:rPr lang="en-AU" altLang="de-DE" sz="2000" dirty="0">
                <a:solidFill>
                  <a:srgbClr val="333333"/>
                </a:solidFill>
              </a:rPr>
              <a:t> </a:t>
            </a:r>
            <a:r>
              <a:rPr lang="en-AU" altLang="de-DE" sz="2000" dirty="0" err="1">
                <a:solidFill>
                  <a:srgbClr val="333333"/>
                </a:solidFill>
              </a:rPr>
              <a:t>ter</a:t>
            </a:r>
            <a:r>
              <a:rPr lang="hr-HR" altLang="de-DE" sz="2000" dirty="0">
                <a:solidFill>
                  <a:srgbClr val="333333"/>
                </a:solidFill>
              </a:rPr>
              <a:t>oristički napad</a:t>
            </a:r>
            <a:r>
              <a:rPr lang="en-AU" altLang="de-DE" sz="2000" dirty="0">
                <a:solidFill>
                  <a:srgbClr val="333333"/>
                </a:solidFill>
              </a:rPr>
              <a:t>.</a:t>
            </a:r>
          </a:p>
          <a:p>
            <a:pPr lvl="0" defTabSz="914400" fontAlgn="base"/>
            <a:r>
              <a:rPr lang="hr-HR" altLang="de-DE" sz="2000" dirty="0">
                <a:solidFill>
                  <a:srgbClr val="004992"/>
                </a:solidFill>
              </a:rPr>
              <a:t>Prošlost</a:t>
            </a:r>
            <a:r>
              <a:rPr lang="en-AU" altLang="de-DE" sz="2000" dirty="0">
                <a:solidFill>
                  <a:srgbClr val="004992"/>
                </a:solidFill>
              </a:rPr>
              <a:t>: </a:t>
            </a:r>
            <a:r>
              <a:rPr lang="hr-HR" altLang="de-DE" sz="2000" dirty="0">
                <a:solidFill>
                  <a:srgbClr val="333333"/>
                </a:solidFill>
              </a:rPr>
              <a:t>Čovjek čiji je izgled upućivao da je porijeklom sa </a:t>
            </a:r>
            <a:r>
              <a:rPr lang="de-DE" altLang="de-DE" sz="2000" dirty="0">
                <a:solidFill>
                  <a:srgbClr val="333333"/>
                </a:solidFill>
              </a:rPr>
              <a:t>S</a:t>
            </a:r>
            <a:r>
              <a:rPr lang="hr-HR" altLang="de-DE" sz="2000" dirty="0">
                <a:solidFill>
                  <a:srgbClr val="333333"/>
                </a:solidFill>
              </a:rPr>
              <a:t>rednjeg </a:t>
            </a:r>
            <a:r>
              <a:rPr lang="de-DE" altLang="de-DE" sz="2000" dirty="0">
                <a:solidFill>
                  <a:srgbClr val="333333"/>
                </a:solidFill>
              </a:rPr>
              <a:t>I</a:t>
            </a:r>
            <a:r>
              <a:rPr lang="hr-HR" altLang="de-DE" sz="2000" dirty="0">
                <a:solidFill>
                  <a:srgbClr val="333333"/>
                </a:solidFill>
              </a:rPr>
              <a:t>stoka</a:t>
            </a:r>
            <a:r>
              <a:rPr lang="de-DE" altLang="de-DE" sz="2000" dirty="0">
                <a:solidFill>
                  <a:srgbClr val="333333"/>
                </a:solidFill>
              </a:rPr>
              <a:t> </a:t>
            </a:r>
            <a:r>
              <a:rPr lang="hr-HR" altLang="de-DE" sz="2000" dirty="0">
                <a:solidFill>
                  <a:srgbClr val="333333"/>
                </a:solidFill>
              </a:rPr>
              <a:t>je sjeo u autobus</a:t>
            </a:r>
            <a:r>
              <a:rPr lang="en-AU" altLang="de-DE" sz="2000" dirty="0">
                <a:solidFill>
                  <a:srgbClr val="333333"/>
                </a:solidFill>
              </a:rPr>
              <a:t> </a:t>
            </a:r>
            <a:r>
              <a:rPr lang="hr-HR" altLang="de-DE" sz="2000" dirty="0">
                <a:solidFill>
                  <a:srgbClr val="333333"/>
                </a:solidFill>
              </a:rPr>
              <a:t>i pitao</a:t>
            </a:r>
            <a:r>
              <a:rPr lang="en-AU" altLang="de-DE" sz="2000" dirty="0">
                <a:solidFill>
                  <a:srgbClr val="333333"/>
                </a:solidFill>
              </a:rPr>
              <a:t> </a:t>
            </a:r>
            <a:r>
              <a:rPr lang="hr-HR" altLang="de-DE" sz="2000" dirty="0">
                <a:solidFill>
                  <a:srgbClr val="333333"/>
                </a:solidFill>
              </a:rPr>
              <a:t>je</a:t>
            </a:r>
            <a:r>
              <a:rPr lang="en-AU" altLang="de-DE" sz="2000" dirty="0">
                <a:solidFill>
                  <a:srgbClr val="333333"/>
                </a:solidFill>
              </a:rPr>
              <a:t> </a:t>
            </a:r>
            <a:r>
              <a:rPr lang="en-AU" altLang="de-DE" sz="2000" dirty="0" err="1">
                <a:solidFill>
                  <a:srgbClr val="333333"/>
                </a:solidFill>
              </a:rPr>
              <a:t>Ka</a:t>
            </a:r>
            <a:r>
              <a:rPr lang="hr-HR" altLang="de-DE" sz="2000" dirty="0">
                <a:solidFill>
                  <a:srgbClr val="333333"/>
                </a:solidFill>
              </a:rPr>
              <a:t>ću</a:t>
            </a:r>
            <a:r>
              <a:rPr lang="en-AU" altLang="de-DE" sz="2000" dirty="0">
                <a:solidFill>
                  <a:srgbClr val="333333"/>
                </a:solidFill>
              </a:rPr>
              <a:t> </a:t>
            </a:r>
            <a:r>
              <a:rPr lang="hr-HR" altLang="de-DE" sz="2000" dirty="0">
                <a:solidFill>
                  <a:srgbClr val="333333"/>
                </a:solidFill>
              </a:rPr>
              <a:t>da li je sjedište do nje zauzeto</a:t>
            </a:r>
            <a:r>
              <a:rPr lang="en-AU" altLang="de-DE" sz="2000" dirty="0">
                <a:solidFill>
                  <a:srgbClr val="333333"/>
                </a:solidFill>
              </a:rPr>
              <a:t>. </a:t>
            </a:r>
            <a:r>
              <a:rPr lang="hr-HR" altLang="de-DE" sz="2000" dirty="0">
                <a:solidFill>
                  <a:srgbClr val="333333"/>
                </a:solidFill>
              </a:rPr>
              <a:t>Ona je ovo pogrešno protumačila kao kodiranu riječ za</a:t>
            </a:r>
            <a:r>
              <a:rPr lang="en-AU" altLang="de-DE" sz="2000" dirty="0">
                <a:solidFill>
                  <a:srgbClr val="333333"/>
                </a:solidFill>
              </a:rPr>
              <a:t> </a:t>
            </a:r>
            <a:r>
              <a:rPr lang="hr-HR" altLang="de-DE" sz="2000" dirty="0">
                <a:solidFill>
                  <a:srgbClr val="333333"/>
                </a:solidFill>
              </a:rPr>
              <a:t>pokušaj vrbovanja</a:t>
            </a:r>
            <a:r>
              <a:rPr lang="en-AU" altLang="de-DE" sz="2000" dirty="0">
                <a:solidFill>
                  <a:srgbClr val="333333"/>
                </a:solidFill>
              </a:rPr>
              <a:t>. </a:t>
            </a:r>
            <a:r>
              <a:rPr lang="hr-HR" altLang="de-DE" sz="2000" dirty="0">
                <a:solidFill>
                  <a:srgbClr val="333333"/>
                </a:solidFill>
              </a:rPr>
              <a:t>Ovo pogrešno vjerovanje</a:t>
            </a:r>
            <a:r>
              <a:rPr lang="de-DE" altLang="de-DE" sz="2000" dirty="0">
                <a:solidFill>
                  <a:srgbClr val="333333"/>
                </a:solidFill>
              </a:rPr>
              <a:t> </a:t>
            </a:r>
            <a:r>
              <a:rPr lang="hr-HR" altLang="de-DE" sz="2000" dirty="0">
                <a:solidFill>
                  <a:srgbClr val="333333"/>
                </a:solidFill>
              </a:rPr>
              <a:t>je bilo dalje</a:t>
            </a:r>
            <a:r>
              <a:rPr lang="de-DE" altLang="de-DE" sz="2000" dirty="0">
                <a:solidFill>
                  <a:srgbClr val="333333"/>
                </a:solidFill>
              </a:rPr>
              <a:t> </a:t>
            </a:r>
            <a:r>
              <a:rPr lang="hr-HR" altLang="de-DE" sz="2000" dirty="0">
                <a:solidFill>
                  <a:srgbClr val="333333"/>
                </a:solidFill>
              </a:rPr>
              <a:t>sređeno u njenom sjećanju</a:t>
            </a:r>
            <a:r>
              <a:rPr lang="de-DE" altLang="de-DE" sz="2000" dirty="0">
                <a:solidFill>
                  <a:srgbClr val="333333"/>
                </a:solidFill>
              </a:rPr>
              <a:t>, </a:t>
            </a:r>
            <a:r>
              <a:rPr lang="hr-HR" altLang="de-DE" sz="2000" dirty="0">
                <a:solidFill>
                  <a:srgbClr val="333333"/>
                </a:solidFill>
              </a:rPr>
              <a:t>na primjer</a:t>
            </a:r>
            <a:r>
              <a:rPr lang="de-DE" altLang="de-DE" sz="2000" dirty="0">
                <a:solidFill>
                  <a:srgbClr val="333333"/>
                </a:solidFill>
              </a:rPr>
              <a:t> </a:t>
            </a:r>
            <a:r>
              <a:rPr lang="hr-HR" altLang="de-DE" sz="2000" dirty="0">
                <a:solidFill>
                  <a:srgbClr val="333333"/>
                </a:solidFill>
              </a:rPr>
              <a:t>da je čovjek</a:t>
            </a:r>
            <a:r>
              <a:rPr lang="de-DE" altLang="de-DE" sz="2000" dirty="0">
                <a:solidFill>
                  <a:srgbClr val="333333"/>
                </a:solidFill>
              </a:rPr>
              <a:t> </a:t>
            </a:r>
            <a:r>
              <a:rPr lang="hr-HR" altLang="de-DE" sz="2000" dirty="0">
                <a:solidFill>
                  <a:srgbClr val="333333"/>
                </a:solidFill>
              </a:rPr>
              <a:t>predao koverat</a:t>
            </a:r>
            <a:r>
              <a:rPr lang="de-DE" altLang="de-DE" sz="2000" dirty="0">
                <a:solidFill>
                  <a:srgbClr val="333333"/>
                </a:solidFill>
              </a:rPr>
              <a:t> </a:t>
            </a:r>
            <a:r>
              <a:rPr lang="hr-HR" altLang="de-DE" sz="2000" dirty="0">
                <a:solidFill>
                  <a:srgbClr val="333333"/>
                </a:solidFill>
              </a:rPr>
              <a:t>i predstavio se </a:t>
            </a:r>
            <a:r>
              <a:rPr lang="hr-HR" altLang="de-DE" sz="2000">
                <a:solidFill>
                  <a:srgbClr val="333333"/>
                </a:solidFill>
              </a:rPr>
              <a:t>kao</a:t>
            </a:r>
            <a:r>
              <a:rPr lang="de-DE" altLang="de-DE" sz="2000">
                <a:solidFill>
                  <a:srgbClr val="333333"/>
                </a:solidFill>
              </a:rPr>
              <a:t> </a:t>
            </a:r>
            <a:r>
              <a:rPr lang="en-US" altLang="de-DE" sz="2000">
                <a:solidFill>
                  <a:srgbClr val="333333"/>
                </a:solidFill>
              </a:rPr>
              <a:t>“</a:t>
            </a:r>
            <a:r>
              <a:rPr lang="de-DE" altLang="de-DE" sz="2000">
                <a:solidFill>
                  <a:srgbClr val="333333"/>
                </a:solidFill>
              </a:rPr>
              <a:t>Ali</a:t>
            </a:r>
            <a:r>
              <a:rPr lang="en-US" altLang="de-DE" sz="2000">
                <a:solidFill>
                  <a:srgbClr val="333333"/>
                </a:solidFill>
              </a:rPr>
              <a:t>”</a:t>
            </a:r>
            <a:r>
              <a:rPr lang="de-DE" altLang="de-DE" sz="2000">
                <a:solidFill>
                  <a:srgbClr val="333333"/>
                </a:solidFill>
              </a:rPr>
              <a:t> </a:t>
            </a:r>
            <a:r>
              <a:rPr lang="de-DE" altLang="de-DE" sz="2000" dirty="0">
                <a:solidFill>
                  <a:srgbClr val="333333"/>
                </a:solidFill>
              </a:rPr>
              <a:t>(</a:t>
            </a:r>
            <a:r>
              <a:rPr lang="hr-HR" altLang="de-DE" sz="2000" dirty="0">
                <a:solidFill>
                  <a:srgbClr val="333333"/>
                </a:solidFill>
              </a:rPr>
              <a:t>ovi detalji nisu</a:t>
            </a:r>
            <a:r>
              <a:rPr lang="de-DE" altLang="de-DE" sz="2000" dirty="0">
                <a:solidFill>
                  <a:srgbClr val="333333"/>
                </a:solidFill>
              </a:rPr>
              <a:t> </a:t>
            </a:r>
            <a:r>
              <a:rPr lang="hr-HR" altLang="de-DE" sz="2000" dirty="0">
                <a:solidFill>
                  <a:srgbClr val="333333"/>
                </a:solidFill>
              </a:rPr>
              <a:t>namjerno dodati</a:t>
            </a:r>
            <a:r>
              <a:rPr lang="de-DE" altLang="de-DE" sz="2000" dirty="0">
                <a:solidFill>
                  <a:srgbClr val="333333"/>
                </a:solidFill>
              </a:rPr>
              <a:t>).</a:t>
            </a:r>
            <a:endParaRPr lang="en-AU" altLang="de-DE" sz="2000" dirty="0">
              <a:solidFill>
                <a:srgbClr val="333333"/>
              </a:solidFill>
            </a:endParaRPr>
          </a:p>
          <a:p>
            <a:pPr lvl="0" defTabSz="914400" fontAlgn="base"/>
            <a:r>
              <a:rPr lang="hr-HR" altLang="de-DE" sz="2000" dirty="0">
                <a:solidFill>
                  <a:srgbClr val="333333"/>
                </a:solidFill>
              </a:rPr>
              <a:t>Pogrešna sjećanja se češće javljaju kad je neko uplašen ili pod velikim pritiskom</a:t>
            </a:r>
            <a:r>
              <a:rPr lang="en-AU" altLang="de-DE" sz="2000" dirty="0">
                <a:solidFill>
                  <a:srgbClr val="333333"/>
                </a:solidFill>
              </a:rPr>
              <a:t>. </a:t>
            </a:r>
            <a:r>
              <a:rPr lang="hr-HR" altLang="de-DE" sz="2000" dirty="0">
                <a:solidFill>
                  <a:srgbClr val="333333"/>
                </a:solidFill>
              </a:rPr>
              <a:t>Prije donošenja</a:t>
            </a:r>
            <a:r>
              <a:rPr lang="en-AU" altLang="de-DE" sz="2000" dirty="0">
                <a:solidFill>
                  <a:srgbClr val="333333"/>
                </a:solidFill>
              </a:rPr>
              <a:t> </a:t>
            </a:r>
            <a:r>
              <a:rPr lang="hr-HR" altLang="de-DE" sz="2000" dirty="0">
                <a:solidFill>
                  <a:srgbClr val="333333"/>
                </a:solidFill>
              </a:rPr>
              <a:t>zaključaka koji imaju posledice</a:t>
            </a:r>
            <a:r>
              <a:rPr lang="en-AU" altLang="de-DE" sz="2000" dirty="0">
                <a:solidFill>
                  <a:srgbClr val="333333"/>
                </a:solidFill>
              </a:rPr>
              <a:t>: </a:t>
            </a:r>
            <a:r>
              <a:rPr lang="hr-HR" altLang="de-DE" sz="2000" dirty="0">
                <a:solidFill>
                  <a:srgbClr val="333333"/>
                </a:solidFill>
              </a:rPr>
              <a:t>Pažljivo</a:t>
            </a:r>
            <a:r>
              <a:rPr lang="en-AU" altLang="de-DE" sz="2000" dirty="0">
                <a:solidFill>
                  <a:srgbClr val="333333"/>
                </a:solidFill>
              </a:rPr>
              <a:t> </a:t>
            </a:r>
            <a:r>
              <a:rPr lang="hr-HR" altLang="de-DE" sz="2000" dirty="0">
                <a:solidFill>
                  <a:srgbClr val="333333"/>
                </a:solidFill>
              </a:rPr>
              <a:t>promislite da li su</a:t>
            </a:r>
            <a:r>
              <a:rPr lang="en-AU" altLang="de-DE" sz="2000" dirty="0">
                <a:solidFill>
                  <a:srgbClr val="333333"/>
                </a:solidFill>
              </a:rPr>
              <a:t> </a:t>
            </a:r>
            <a:r>
              <a:rPr lang="hr-HR" altLang="de-DE" sz="2000" dirty="0">
                <a:solidFill>
                  <a:srgbClr val="333333"/>
                </a:solidFill>
              </a:rPr>
              <a:t>vaše pretpostavke</a:t>
            </a:r>
            <a:r>
              <a:rPr lang="en-AU" altLang="de-DE" sz="2000" dirty="0">
                <a:solidFill>
                  <a:srgbClr val="333333"/>
                </a:solidFill>
              </a:rPr>
              <a:t> </a:t>
            </a:r>
            <a:r>
              <a:rPr lang="hr-HR" altLang="de-DE" sz="2000" dirty="0">
                <a:solidFill>
                  <a:srgbClr val="333333"/>
                </a:solidFill>
              </a:rPr>
              <a:t>objektivne</a:t>
            </a:r>
            <a:r>
              <a:rPr lang="en-AU" altLang="de-DE" sz="2000" dirty="0">
                <a:solidFill>
                  <a:srgbClr val="333333"/>
                </a:solidFill>
              </a:rPr>
              <a:t> </a:t>
            </a:r>
            <a:r>
              <a:rPr lang="hr-HR" altLang="de-DE" sz="2000" dirty="0">
                <a:solidFill>
                  <a:srgbClr val="333333"/>
                </a:solidFill>
              </a:rPr>
              <a:t>i</a:t>
            </a:r>
            <a:r>
              <a:rPr lang="en-AU" altLang="de-DE" sz="2000" dirty="0">
                <a:solidFill>
                  <a:srgbClr val="333333"/>
                </a:solidFill>
              </a:rPr>
              <a:t> </a:t>
            </a:r>
            <a:r>
              <a:rPr lang="hr-HR" altLang="de-DE" sz="2000" dirty="0">
                <a:solidFill>
                  <a:srgbClr val="333333"/>
                </a:solidFill>
              </a:rPr>
              <a:t>dobro zasnovane</a:t>
            </a:r>
            <a:r>
              <a:rPr lang="en-AU" altLang="de-DE" sz="2000" dirty="0">
                <a:solidFill>
                  <a:srgbClr val="333333"/>
                </a:solidFill>
              </a:rPr>
              <a:t>! </a:t>
            </a:r>
            <a:r>
              <a:rPr lang="hr-HR" altLang="de-DE" sz="2000" dirty="0">
                <a:solidFill>
                  <a:srgbClr val="333333"/>
                </a:solidFill>
              </a:rPr>
              <a:t>Takođe uzmite u obzir</a:t>
            </a:r>
            <a:r>
              <a:rPr lang="en-AU" altLang="de-DE" sz="2000" dirty="0">
                <a:solidFill>
                  <a:srgbClr val="333333"/>
                </a:solidFill>
              </a:rPr>
              <a:t>: </a:t>
            </a:r>
            <a:r>
              <a:rPr lang="hr-HR" altLang="de-DE" sz="2000" dirty="0">
                <a:solidFill>
                  <a:srgbClr val="333333"/>
                </a:solidFill>
              </a:rPr>
              <a:t>U poređenju sa stvarnim sjećanjima</a:t>
            </a:r>
            <a:r>
              <a:rPr lang="en-AU" altLang="de-DE" sz="2000" dirty="0">
                <a:solidFill>
                  <a:srgbClr val="333333"/>
                </a:solidFill>
              </a:rPr>
              <a:t>, </a:t>
            </a:r>
            <a:r>
              <a:rPr lang="hr-HR" altLang="de-DE" sz="2000" dirty="0">
                <a:solidFill>
                  <a:srgbClr val="333333"/>
                </a:solidFill>
              </a:rPr>
              <a:t>pogrešna sjećanja su često</a:t>
            </a:r>
            <a:r>
              <a:rPr lang="en-AU" altLang="de-DE" sz="2000" dirty="0">
                <a:solidFill>
                  <a:srgbClr val="333333"/>
                </a:solidFill>
              </a:rPr>
              <a:t> </a:t>
            </a:r>
            <a:r>
              <a:rPr lang="hr-HR" altLang="de-DE" sz="2000" dirty="0">
                <a:solidFill>
                  <a:srgbClr val="333333"/>
                </a:solidFill>
              </a:rPr>
              <a:t>maglovita</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03BD6BB9-8C69-4F80-823A-9E2449591FE2}" type="slidenum">
              <a:rPr lang="de-DE" altLang="de-DE" smtClean="0"/>
              <a:pPr/>
              <a:t>84</a:t>
            </a:fld>
            <a:endParaRPr lang="de-DE" altLang="de-DE"/>
          </a:p>
        </p:txBody>
      </p:sp>
    </p:spTree>
    <p:extLst>
      <p:ext uri="{BB962C8B-B14F-4D97-AF65-F5344CB8AC3E}">
        <p14:creationId xmlns:p14="http://schemas.microsoft.com/office/powerpoint/2010/main" val="31820311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5 – Memorija</a:t>
            </a:r>
          </a:p>
        </p:txBody>
      </p:sp>
      <p:sp>
        <p:nvSpPr>
          <p:cNvPr id="8" name="Slide Number Placeholder 7"/>
          <p:cNvSpPr>
            <a:spLocks noGrp="1"/>
          </p:cNvSpPr>
          <p:nvPr>
            <p:ph type="sldNum" sz="quarter" idx="12"/>
          </p:nvPr>
        </p:nvSpPr>
        <p:spPr/>
        <p:txBody>
          <a:bodyPr/>
          <a:lstStyle/>
          <a:p>
            <a:fld id="{03BD6BB9-8C69-4F80-823A-9E2449591FE2}" type="slidenum">
              <a:rPr lang="de-DE" altLang="de-DE" smtClean="0"/>
              <a:pPr/>
              <a:t>85</a:t>
            </a:fld>
            <a:endParaRPr lang="de-DE" altLang="de-DE"/>
          </a:p>
        </p:txBody>
      </p:sp>
    </p:spTree>
    <p:extLst>
      <p:ext uri="{BB962C8B-B14F-4D97-AF65-F5344CB8AC3E}">
        <p14:creationId xmlns:p14="http://schemas.microsoft.com/office/powerpoint/2010/main" val="40867163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45184726"/>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fld id="{4804C479-8E86-4537-9539-AEE04EB4797C}" type="slidenum">
              <a:rPr lang="de-DE" altLang="de-DE" smtClean="0"/>
              <a:pPr/>
              <a:t>86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a:solidFill>
                  <a:srgbClr val="333333"/>
                </a:solidFill>
                <a:latin typeface="+mn-lt"/>
              </a:rPr>
              <a:t>Primjer: 3 slikara naslikaju isti trg španskog sela…</a:t>
            </a:r>
            <a:endParaRPr lang="fr-FR" altLang="de-DE" sz="2400" b="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87</a:t>
            </a:fld>
            <a:endParaRPr lang="de-DE" altLang="de-DE"/>
          </a:p>
        </p:txBody>
      </p:sp>
      <p:sp>
        <p:nvSpPr>
          <p:cNvPr id="10" name="Title 9"/>
          <p:cNvSpPr>
            <a:spLocks noGrp="1"/>
          </p:cNvSpPr>
          <p:nvPr>
            <p:ph type="title"/>
          </p:nvPr>
        </p:nvSpPr>
        <p:spPr/>
        <p:txBody>
          <a:bodyPr/>
          <a:lstStyle/>
          <a:p>
            <a:r>
              <a:rPr lang="it-IT" sz="3600">
                <a:solidFill>
                  <a:srgbClr val="004992"/>
                </a:solidFill>
                <a:latin typeface="+mn-lt"/>
                <a:ea typeface="+mn-ea"/>
                <a:cs typeface="+mn-cs"/>
              </a:rPr>
              <a:t>Da li svi vidimo i sjećamo se istih stvari?</a:t>
            </a:r>
            <a:endParaRPr lang="en-US" sz="3600" dirty="0">
              <a:solidFill>
                <a:srgbClr val="004992"/>
              </a:solidFill>
              <a:latin typeface="+mn-lt"/>
              <a:ea typeface="+mn-ea"/>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Molimo potražite razlike između tri slike, na primjer, u veličini i boji! Koje su stvari različito prikazane ili su izostavljene?</a:t>
            </a:r>
            <a:endParaRPr lang="en-US" sz="3600" dirty="0">
              <a:solidFill>
                <a:srgbClr val="004992"/>
              </a:solidFill>
              <a:latin typeface="+mn-lt"/>
              <a:ea typeface="+mn-ea"/>
              <a:cs typeface="+mn-cs"/>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091" y="242088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42088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42088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4"/>
          <p:cNvSpPr txBox="1">
            <a:spLocks noChangeArrowheads="1"/>
          </p:cNvSpPr>
          <p:nvPr/>
        </p:nvSpPr>
        <p:spPr bwMode="auto">
          <a:xfrm>
            <a:off x="4399091" y="493548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Helmut Schack</a:t>
            </a:r>
          </a:p>
        </p:txBody>
      </p:sp>
      <p:sp>
        <p:nvSpPr>
          <p:cNvPr id="18" name="Caption_189443"/>
          <p:cNvSpPr txBox="1">
            <a:spLocks noChangeArrowheads="1"/>
          </p:cNvSpPr>
          <p:nvPr/>
        </p:nvSpPr>
        <p:spPr bwMode="auto">
          <a:xfrm>
            <a:off x="8068678" y="493548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Bernd Hampel</a:t>
            </a:r>
          </a:p>
        </p:txBody>
      </p:sp>
      <p:sp>
        <p:nvSpPr>
          <p:cNvPr id="19" name="Caption_189444"/>
          <p:cNvSpPr txBox="1">
            <a:spLocks noChangeArrowheads="1"/>
          </p:cNvSpPr>
          <p:nvPr/>
        </p:nvSpPr>
        <p:spPr bwMode="auto">
          <a:xfrm>
            <a:off x="408956" y="493548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Andreas Weißgerber</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Svako opaža stvari različito! Kao na tri slike: isti seoski trg ali sa mnogo razlika!</a:t>
            </a:r>
            <a:endParaRPr lang="en-US" sz="3600" dirty="0">
              <a:solidFill>
                <a:srgbClr val="004992"/>
              </a:solidFill>
              <a:latin typeface="+mn-lt"/>
              <a:ea typeface="+mn-ea"/>
              <a:cs typeface="+mn-cs"/>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091" y="242088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42088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42088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097265" y="317007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380121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345741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513411" y="327930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345741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394568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20"/>
          <p:cNvSpPr txBox="1">
            <a:spLocks noChangeArrowheads="1"/>
          </p:cNvSpPr>
          <p:nvPr/>
        </p:nvSpPr>
        <p:spPr bwMode="auto">
          <a:xfrm>
            <a:off x="4399091" y="493548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mn-lt"/>
              </a:rPr>
              <a:t>Helmut Schack: Slika ima zemljane boje. Palme nisu tako prave kao na drugim slikama. </a:t>
            </a:r>
            <a:endParaRPr lang="de-DE" sz="1400" b="0" i="1" dirty="0">
              <a:solidFill>
                <a:srgbClr val="FF0000"/>
              </a:solidFill>
              <a:latin typeface="+mn-lt"/>
            </a:endParaRPr>
          </a:p>
        </p:txBody>
      </p:sp>
      <p:sp>
        <p:nvSpPr>
          <p:cNvPr id="30" name="Caption_189443"/>
          <p:cNvSpPr txBox="1">
            <a:spLocks noChangeArrowheads="1"/>
          </p:cNvSpPr>
          <p:nvPr/>
        </p:nvSpPr>
        <p:spPr bwMode="auto">
          <a:xfrm>
            <a:off x="8068678" y="4935488"/>
            <a:ext cx="3680277" cy="738664"/>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mn-lt"/>
              </a:rPr>
              <a:t>Bernd Hampel: Na ovoj slici objekti su jako blizu jedan drugom. Za razliku od druge dvije slike, zid lijevo ima tri luka (vidite kružiće). </a:t>
            </a:r>
            <a:endParaRPr lang="de-DE" sz="1400" b="0" dirty="0">
              <a:latin typeface="+mn-lt"/>
            </a:endParaRPr>
          </a:p>
        </p:txBody>
      </p:sp>
      <p:sp>
        <p:nvSpPr>
          <p:cNvPr id="31" name="Caption_189444"/>
          <p:cNvSpPr txBox="1">
            <a:spLocks noChangeArrowheads="1"/>
          </p:cNvSpPr>
          <p:nvPr/>
        </p:nvSpPr>
        <p:spPr bwMode="auto">
          <a:xfrm>
            <a:off x="408955" y="493548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mn-lt"/>
              </a:rPr>
              <a:t>Andreas Weißgerber: Trg je pun kolorita. Roze kuća desno (vidite strelicu) je purpurna na Hampel-ovoj slici, a crvena na Schack-ovoj slici. </a:t>
            </a:r>
            <a:endParaRPr lang="de-DE" sz="1400" b="0" i="1" dirty="0">
              <a:solidFill>
                <a:srgbClr val="FF0000"/>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aption_15"/>
          <p:cNvSpPr txBox="1">
            <a:spLocks noChangeArrowheads="1"/>
          </p:cNvSpPr>
          <p:nvPr/>
        </p:nvSpPr>
        <p:spPr bwMode="auto">
          <a:xfrm>
            <a:off x="7467600" y="2144860"/>
            <a:ext cx="4035417" cy="523220"/>
          </a:xfrm>
          <a:prstGeom prst="rect">
            <a:avLst/>
          </a:prstGeom>
          <a:noFill/>
          <a:ln w="9525">
            <a:noFill/>
            <a:miter lim="800000"/>
            <a:headEnd/>
            <a:tailEnd/>
          </a:ln>
        </p:spPr>
        <p:txBody>
          <a:bodyPr>
            <a:spAutoFit/>
          </a:bodyPr>
          <a:lstStyle/>
          <a:p>
            <a:pPr eaLnBrk="1" hangingPunct="1">
              <a:spcBef>
                <a:spcPct val="50000"/>
              </a:spcBef>
              <a:defRPr/>
            </a:pPr>
            <a:r>
              <a:rPr lang="en-US" sz="1400" b="0">
                <a:latin typeface="+mn-lt"/>
              </a:rPr>
              <a:t>Fotografija originalnog seoskog trga: Dva auta nisu bila tamo kad su slike naslikane.</a:t>
            </a:r>
            <a:endParaRPr lang="de-DE" sz="1400" b="0" dirty="0">
              <a:latin typeface="+mn-lt"/>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Naša memorija ne radi kao kamera! Budite svjesni da je moguće da pogriješite!</a:t>
            </a: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2144860"/>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437113"/>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437112"/>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437113"/>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911796"/>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372795"/>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6" name="Caption_18"/>
          <p:cNvSpPr txBox="1">
            <a:spLocks noChangeArrowheads="1"/>
          </p:cNvSpPr>
          <p:nvPr/>
        </p:nvSpPr>
        <p:spPr bwMode="auto">
          <a:xfrm>
            <a:off x="913011" y="6083032"/>
            <a:ext cx="2448271" cy="646331"/>
          </a:xfrm>
          <a:prstGeom prst="rect">
            <a:avLst/>
          </a:prstGeom>
          <a:noFill/>
          <a:ln w="9525">
            <a:noFill/>
            <a:miter lim="800000"/>
            <a:headEnd/>
            <a:tailEnd/>
          </a:ln>
        </p:spPr>
        <p:txBody>
          <a:bodyPr wrap="square">
            <a:spAutoFit/>
          </a:bodyPr>
          <a:lstStyle/>
          <a:p>
            <a:pPr algn="ctr">
              <a:spcBef>
                <a:spcPct val="50000"/>
              </a:spcBef>
              <a:defRPr/>
            </a:pPr>
            <a:r>
              <a:rPr lang="vi-VN" sz="1200" b="0">
                <a:latin typeface="+mn-lt"/>
              </a:rPr>
              <a:t>Andreas Weißgerber:  Proporcije su usklađene, ali boje se ne slažu (npr. zidovi nisu zeleni).</a:t>
            </a:r>
            <a:endParaRPr lang="de-DE" sz="1200" b="0" dirty="0">
              <a:latin typeface="+mn-lt"/>
            </a:endParaRPr>
          </a:p>
        </p:txBody>
      </p:sp>
      <p:sp>
        <p:nvSpPr>
          <p:cNvPr id="27" name="Caption_17"/>
          <p:cNvSpPr txBox="1">
            <a:spLocks noChangeArrowheads="1"/>
          </p:cNvSpPr>
          <p:nvPr/>
        </p:nvSpPr>
        <p:spPr bwMode="auto">
          <a:xfrm>
            <a:off x="5085276" y="6083033"/>
            <a:ext cx="1990969" cy="461665"/>
          </a:xfrm>
          <a:prstGeom prst="rect">
            <a:avLst/>
          </a:prstGeom>
          <a:noFill/>
          <a:ln w="9525">
            <a:noFill/>
            <a:miter lim="800000"/>
            <a:headEnd/>
            <a:tailEnd/>
          </a:ln>
        </p:spPr>
        <p:txBody>
          <a:bodyPr>
            <a:spAutoFit/>
          </a:bodyPr>
          <a:lstStyle/>
          <a:p>
            <a:pPr algn="ctr">
              <a:spcBef>
                <a:spcPct val="50000"/>
              </a:spcBef>
              <a:defRPr/>
            </a:pPr>
            <a:r>
              <a:rPr lang="en-US" sz="1200" b="0">
                <a:latin typeface="+mn-lt"/>
              </a:rPr>
              <a:t>Helmut Schack: Originalne palme su veoma prave.</a:t>
            </a:r>
            <a:endParaRPr lang="de-DE" sz="1200" b="0" dirty="0">
              <a:latin typeface="+mn-lt"/>
            </a:endParaRPr>
          </a:p>
        </p:txBody>
      </p:sp>
      <p:sp>
        <p:nvSpPr>
          <p:cNvPr id="28" name="Caption_19"/>
          <p:cNvSpPr txBox="1">
            <a:spLocks noChangeArrowheads="1"/>
          </p:cNvSpPr>
          <p:nvPr/>
        </p:nvSpPr>
        <p:spPr bwMode="auto">
          <a:xfrm>
            <a:off x="8905044" y="6083033"/>
            <a:ext cx="2405259" cy="646331"/>
          </a:xfrm>
          <a:prstGeom prst="rect">
            <a:avLst/>
          </a:prstGeom>
          <a:noFill/>
          <a:ln w="9525">
            <a:noFill/>
            <a:miter lim="800000"/>
            <a:headEnd/>
            <a:tailEnd/>
          </a:ln>
        </p:spPr>
        <p:txBody>
          <a:bodyPr>
            <a:spAutoFit/>
          </a:bodyPr>
          <a:lstStyle/>
          <a:p>
            <a:pPr algn="ctr">
              <a:spcBef>
                <a:spcPct val="50000"/>
              </a:spcBef>
              <a:defRPr/>
            </a:pPr>
            <a:r>
              <a:rPr lang="en-US" sz="1200" b="0">
                <a:latin typeface="+mn-lt"/>
              </a:rPr>
              <a:t>Bernd Hampel: Postoje samo dva luka na zidu lijevo (vidite crvene kružiće).</a:t>
            </a:r>
            <a:endParaRPr lang="de-DE" sz="1200" b="0" dirty="0">
              <a:latin typeface="+mn-lt"/>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fld id="{932DC534-685E-4255-8B1D-AC790BD22C69}"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795715859"/>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fld id="{4804C479-8E86-4537-9539-AEE04EB4797C}" type="slidenum">
              <a:rPr lang="de-DE" altLang="de-DE" smtClean="0"/>
              <a:pPr/>
              <a:t>91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themeOverride>
</file>

<file path=docProps/app.xml><?xml version="1.0" encoding="utf-8"?>
<Properties xmlns="http://schemas.openxmlformats.org/officeDocument/2006/extended-properties" xmlns:vt="http://schemas.openxmlformats.org/officeDocument/2006/docPropsVTypes">
  <Template/>
  <TotalTime>0</TotalTime>
  <Words>4388</Words>
  <Application>Microsoft Office PowerPoint</Application>
  <PresentationFormat>Benutzerdefiniert</PresentationFormat>
  <Paragraphs>759</Paragraphs>
  <Slides>91</Slides>
  <Notes>91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91</vt:i4>
      </vt:variant>
    </vt:vector>
  </HeadingPairs>
  <TitlesOfParts>
    <vt:vector size="99" baseType="lpstr">
      <vt:lpstr>Calibri</vt:lpstr>
      <vt:lpstr>Calibri Light</vt:lpstr>
      <vt:lpstr>Symbol</vt:lpstr>
      <vt:lpstr>Arial</vt:lpstr>
      <vt:lpstr>Times New Roman</vt:lpstr>
      <vt:lpstr>Wingdings</vt:lpstr>
      <vt:lpstr>Wingdings</vt:lpstr>
      <vt:lpstr>UKE_PPT-Vorlage_16zu9</vt:lpstr>
      <vt:lpstr>MKT 5 B – Memorija</vt:lpstr>
      <vt:lpstr>Memorija</vt:lpstr>
      <vt:lpstr>Memorija</vt:lpstr>
      <vt:lpstr>Memorija</vt:lpstr>
      <vt:lpstr>Memorija</vt:lpstr>
      <vt:lpstr>Memorija</vt:lpstr>
      <vt:lpstr>Šta slabi memoriju?</vt:lpstr>
      <vt:lpstr>Šta slabi memoriju?</vt:lpstr>
      <vt:lpstr>Šta slabi memoriju?</vt:lpstr>
      <vt:lpstr>Šta slabi memoriju?</vt:lpstr>
      <vt:lpstr>Šta slabi memoriju?</vt:lpstr>
      <vt:lpstr>Kako mogu pamtiti stvari bolje?</vt:lpstr>
      <vt:lpstr>Da li naša memorija radi kao video rekorder?</vt:lpstr>
      <vt:lpstr>Da li naša memorija radi kao video rekorder?</vt:lpstr>
      <vt:lpstr>Kasnije su prikazane dvije fotografije. Učesnici su trebali da odluče koja je fotografija bila originalno prikazana. Mislite li da memorija može biti zavedena?</vt:lpstr>
      <vt:lpstr>Naša memorija se ne slaže perfektno sa realnošću!</vt:lpstr>
      <vt:lpstr>Naša memorija se ne slaže perfektno sa realnošću!</vt:lpstr>
      <vt:lpstr>Vježba</vt:lpstr>
      <vt:lpstr>Vježba</vt:lpstr>
      <vt:lpstr>Vježba</vt:lpstr>
      <vt:lpstr>PowerPoint-Präsentation</vt:lpstr>
      <vt:lpstr>Kovač Šta ste vidjeli? Koliko ste sigurni?</vt:lpstr>
      <vt:lpstr>Kovač</vt:lpstr>
      <vt:lpstr>PowerPoint-Präsentation</vt:lpstr>
      <vt:lpstr>Gusarski brod Šta ste vidjeli? Koliko ste sigurni?</vt:lpstr>
      <vt:lpstr>Gusarski brod</vt:lpstr>
      <vt:lpstr>Pogrešna sjećanja</vt:lpstr>
      <vt:lpstr>Pogrešna sjećanja</vt:lpstr>
      <vt:lpstr>Pogrešna sjećanja</vt:lpstr>
      <vt:lpstr>Tipovi grešaka u memoriji</vt:lpstr>
      <vt:lpstr>Tipovi grešaka u memoriji</vt:lpstr>
      <vt:lpstr>Tipovi grešaka u memoriji</vt:lpstr>
      <vt:lpstr>Tipovi grešaka u memoriji</vt:lpstr>
      <vt:lpstr>Pogrešna sjećanja</vt:lpstr>
      <vt:lpstr>Pogrešna sjećanja</vt:lpstr>
      <vt:lpstr>Pogrešna sjećanja</vt:lpstr>
      <vt:lpstr>Pogrešna sjećanja</vt:lpstr>
      <vt:lpstr>Zašto mi ovo radimo?</vt:lpstr>
      <vt:lpstr>Zašto mi ovo radimo?</vt:lpstr>
      <vt:lpstr>Zašto mi ovo radimo?</vt:lpstr>
      <vt:lpstr>Kako greške u sjećanju dovode do pogrešnih interpretacija tokom psihoze – primjeri</vt:lpstr>
      <vt:lpstr>Zadatak 2</vt:lpstr>
      <vt:lpstr>Zadatak 2</vt:lpstr>
      <vt:lpstr>PowerPoint-Präsentation</vt:lpstr>
      <vt:lpstr>Pljačkaš banke Šta ste vidjeli na slici? Koliko ste sigurni?</vt:lpstr>
      <vt:lpstr>Pljačkaši banke</vt:lpstr>
      <vt:lpstr>PowerPoint-Präsentation</vt:lpstr>
      <vt:lpstr>Učionica Šta nije bilo prikazano? Koliko ste sigurni?</vt:lpstr>
      <vt:lpstr>Učionica</vt:lpstr>
      <vt:lpstr>opcionalno: Video Klip</vt:lpstr>
      <vt:lpstr>PowerPoint-Präsentation</vt:lpstr>
      <vt:lpstr>Plaža Šta niste vidjeli? Koliko ste sigurni?</vt:lpstr>
      <vt:lpstr>Plaža</vt:lpstr>
      <vt:lpstr>PowerPoint-Präsentation</vt:lpstr>
      <vt:lpstr>Ideje u grupi</vt:lpstr>
      <vt:lpstr>Radnja Šta je prikazano na slici? Koliko ste sigurni?</vt:lpstr>
      <vt:lpstr>Radnja</vt:lpstr>
      <vt:lpstr>PowerPoint-Präsentation</vt:lpstr>
      <vt:lpstr>Ideje u grupi</vt:lpstr>
      <vt:lpstr>Bazen Šta ste vidjeli na slici? Koliko ste sigurni?</vt:lpstr>
      <vt:lpstr>Bazen</vt:lpstr>
      <vt:lpstr>PowerPoint-Präsentation</vt:lpstr>
      <vt:lpstr>Slikar Šta nije prikazano? Koliko ste sigurni?</vt:lpstr>
      <vt:lpstr>Slikar</vt:lpstr>
      <vt:lpstr>PowerPoint-Präsentation</vt:lpstr>
      <vt:lpstr>Banka Šta niste vidjeli? Koliko ste sigurni?</vt:lpstr>
      <vt:lpstr>Banka</vt:lpstr>
      <vt:lpstr>PowerPoint-Präsentation</vt:lpstr>
      <vt:lpstr>Kampovanje Šta niste vidjeli? Koliko ste sigurni?</vt:lpstr>
      <vt:lpstr>Kampovanje</vt:lpstr>
      <vt:lpstr>PowerPoint-Präsentation</vt:lpstr>
      <vt:lpstr>Ideje u grupi</vt:lpstr>
      <vt:lpstr>Zološki vrt Šta ste vidjeli na slici? Koliko ste sigurni?</vt:lpstr>
      <vt:lpstr>Zološki vrt</vt:lpstr>
      <vt:lpstr>PowerPoint-Präsentation</vt:lpstr>
      <vt:lpstr>Ideje u grupi</vt:lpstr>
      <vt:lpstr>Dnevna soba Šta ste vidjeli na slici? Koliko ste sigurni?</vt:lpstr>
      <vt:lpstr>Dnevna soba</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Da li svi vidimo i sjećamo se istih stvari?</vt:lpstr>
      <vt:lpstr>Molimo potražite razlike između tri slike, na primjer, u veličini i boji! Koje su stvari različito prikazane ili su izostavljene?</vt:lpstr>
      <vt:lpstr>Svako opaža stvari različito! Kao na tri slike: isti seoski trg ali sa mnogo razlika!</vt:lpstr>
      <vt:lpstr>Naša memorija ne radi kao kamera! Budite svjesni da je moguće da pogriješite!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265</cp:revision>
  <dcterms:created xsi:type="dcterms:W3CDTF">2004-06-30T16:15:23Z</dcterms:created>
  <dcterms:modified xsi:type="dcterms:W3CDTF">2022-12-28T13:57:53Z</dcterms:modified>
</cp:coreProperties>
</file>