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69" r:id="rId2"/>
    <p:sldId id="462" r:id="rId3"/>
    <p:sldId id="499" r:id="rId4"/>
    <p:sldId id="500" r:id="rId5"/>
    <p:sldId id="503" r:id="rId6"/>
    <p:sldId id="547" r:id="rId7"/>
    <p:sldId id="571" r:id="rId8"/>
    <p:sldId id="570" r:id="rId9"/>
    <p:sldId id="467" r:id="rId10"/>
    <p:sldId id="376" r:id="rId11"/>
    <p:sldId id="375" r:id="rId12"/>
    <p:sldId id="374" r:id="rId13"/>
    <p:sldId id="338" r:id="rId14"/>
    <p:sldId id="357" r:id="rId15"/>
    <p:sldId id="339" r:id="rId16"/>
    <p:sldId id="361" r:id="rId17"/>
    <p:sldId id="358" r:id="rId18"/>
    <p:sldId id="525" r:id="rId19"/>
    <p:sldId id="551" r:id="rId20"/>
    <p:sldId id="550" r:id="rId21"/>
    <p:sldId id="437" r:id="rId22"/>
    <p:sldId id="438" r:id="rId23"/>
    <p:sldId id="469" r:id="rId24"/>
    <p:sldId id="309" r:id="rId25"/>
    <p:sldId id="510" r:id="rId26"/>
    <p:sldId id="557" r:id="rId27"/>
    <p:sldId id="556" r:id="rId28"/>
    <p:sldId id="555" r:id="rId29"/>
    <p:sldId id="554" r:id="rId30"/>
    <p:sldId id="553" r:id="rId31"/>
    <p:sldId id="552" r:id="rId32"/>
    <p:sldId id="316" r:id="rId33"/>
    <p:sldId id="513" r:id="rId34"/>
    <p:sldId id="560" r:id="rId35"/>
    <p:sldId id="559" r:id="rId36"/>
    <p:sldId id="558" r:id="rId37"/>
    <p:sldId id="279" r:id="rId38"/>
    <p:sldId id="471" r:id="rId39"/>
    <p:sldId id="514" r:id="rId40"/>
    <p:sldId id="561" r:id="rId41"/>
    <p:sldId id="543" r:id="rId42"/>
    <p:sldId id="563" r:id="rId43"/>
    <p:sldId id="562" r:id="rId44"/>
    <p:sldId id="441" r:id="rId45"/>
    <p:sldId id="518" r:id="rId46"/>
    <p:sldId id="313" r:id="rId47"/>
    <p:sldId id="495" r:id="rId48"/>
    <p:sldId id="534" r:id="rId49"/>
    <p:sldId id="535" r:id="rId50"/>
    <p:sldId id="565" r:id="rId51"/>
    <p:sldId id="564" r:id="rId52"/>
    <p:sldId id="532" r:id="rId53"/>
    <p:sldId id="485" r:id="rId54"/>
    <p:sldId id="538" r:id="rId55"/>
    <p:sldId id="567" r:id="rId56"/>
    <p:sldId id="539" r:id="rId57"/>
    <p:sldId id="566" r:id="rId58"/>
    <p:sldId id="541" r:id="rId59"/>
    <p:sldId id="568" r:id="rId60"/>
    <p:sldId id="317" r:id="rId61"/>
    <p:sldId id="435" r:id="rId62"/>
    <p:sldId id="436" r:id="rId63"/>
    <p:sldId id="546"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1801" autoAdjust="0"/>
  </p:normalViewPr>
  <p:slideViewPr>
    <p:cSldViewPr>
      <p:cViewPr varScale="1">
        <p:scale>
          <a:sx n="67" d="100"/>
          <a:sy n="67" d="100"/>
        </p:scale>
        <p:origin x="836"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Poremećaj</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Predrasude</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Samopuzdanje</a:t>
          </a:r>
          <a:r>
            <a:rPr lang="en-US" sz="2400" dirty="0">
              <a:latin typeface="+mj-lt"/>
              <a:ea typeface="Verdana" pitchFamily="34" charset="0"/>
            </a:rPr>
            <a:t> </a:t>
          </a:r>
          <a:r>
            <a:rPr lang="en-US" sz="2400" dirty="0" err="1">
              <a:latin typeface="+mj-lt"/>
              <a:ea typeface="Verdana" pitchFamily="34" charset="0"/>
            </a:rPr>
            <a:t>pada</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D8E8A621-75CF-40B1-85F2-CECA528ABF34}" type="presOf" srcId="{90182C8E-0A3D-411B-A654-821F546FC078}" destId="{AC268F96-0D5D-4B9A-A307-62DE90494B18}" srcOrd="0" destOrd="0" presId="urn:microsoft.com/office/officeart/2005/8/layout/cycle1"/>
    <dgm:cxn modelId="{F0735235-FE58-469A-B30C-EE505DDEA346}" type="presOf" srcId="{EFA2980D-718B-4FC8-9FF6-15C1C35CF177}" destId="{8816A1BD-E3E1-4456-9298-4B3407C622F7}"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04A31047-82AC-4CF7-8C5F-CDF64D024502}" type="presOf" srcId="{6459B721-636D-4D51-9601-6B4E5788A266}" destId="{818239DA-8F7F-4917-8EB0-77B4EE5EAA94}"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D4645474-962E-4676-B96B-5C635BE994DE}" type="presOf" srcId="{CB5245DE-ECC5-49E9-94DC-262E3BD83AA5}" destId="{D559A818-7D53-4BBD-8633-917FB032314D}" srcOrd="0" destOrd="0" presId="urn:microsoft.com/office/officeart/2005/8/layout/cycle1"/>
    <dgm:cxn modelId="{5AA5608E-3AC2-415E-961E-8FDBC5E3F3E3}" type="presOf" srcId="{11E49AD0-DCE6-49A3-A921-184F5EB9A5C6}" destId="{79E1ED89-3D58-4688-A48D-428AB1CD95FE}" srcOrd="0" destOrd="0" presId="urn:microsoft.com/office/officeart/2005/8/layout/cycle1"/>
    <dgm:cxn modelId="{858F8FB2-E8DD-443A-B2A0-DF2EBC7184D3}" type="presOf" srcId="{3F4E915D-4700-4542-A7C1-CEF728AB432D}" destId="{0332A1E0-1C13-4723-960F-9019466D281A}" srcOrd="0" destOrd="0" presId="urn:microsoft.com/office/officeart/2005/8/layout/cycle1"/>
    <dgm:cxn modelId="{3AF4C4EC-EBDC-4C75-A893-703AF75C9540}"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102E95FA-34FC-4888-9E7F-6BC9374AD473}" type="presParOf" srcId="{8816A1BD-E3E1-4456-9298-4B3407C622F7}" destId="{682C883B-3E72-41CB-97EB-93B061717596}" srcOrd="0" destOrd="0" presId="urn:microsoft.com/office/officeart/2005/8/layout/cycle1"/>
    <dgm:cxn modelId="{1D48CBBB-52FD-4709-9A9C-4AA68CC28542}" type="presParOf" srcId="{8816A1BD-E3E1-4456-9298-4B3407C622F7}" destId="{79E1ED89-3D58-4688-A48D-428AB1CD95FE}" srcOrd="1" destOrd="0" presId="urn:microsoft.com/office/officeart/2005/8/layout/cycle1"/>
    <dgm:cxn modelId="{7777C67A-1F2D-4BDC-A3A6-8F8152D7CE75}" type="presParOf" srcId="{8816A1BD-E3E1-4456-9298-4B3407C622F7}" destId="{0332A1E0-1C13-4723-960F-9019466D281A}" srcOrd="2" destOrd="0" presId="urn:microsoft.com/office/officeart/2005/8/layout/cycle1"/>
    <dgm:cxn modelId="{5E9A95EB-8103-4281-8087-3E83CFAF10C0}" type="presParOf" srcId="{8816A1BD-E3E1-4456-9298-4B3407C622F7}" destId="{788C7A12-E6C7-4DB4-9A7F-209CA41AE316}" srcOrd="3" destOrd="0" presId="urn:microsoft.com/office/officeart/2005/8/layout/cycle1"/>
    <dgm:cxn modelId="{7C5C64BF-018C-4FBF-8377-4A09C2D8B67D}" type="presParOf" srcId="{8816A1BD-E3E1-4456-9298-4B3407C622F7}" destId="{95978D0C-A8C9-4FB8-8DFC-2906FAA59983}" srcOrd="4" destOrd="0" presId="urn:microsoft.com/office/officeart/2005/8/layout/cycle1"/>
    <dgm:cxn modelId="{5A00902E-96F1-47AF-8092-00C5A3272183}" type="presParOf" srcId="{8816A1BD-E3E1-4456-9298-4B3407C622F7}" destId="{818239DA-8F7F-4917-8EB0-77B4EE5EAA94}" srcOrd="5" destOrd="0" presId="urn:microsoft.com/office/officeart/2005/8/layout/cycle1"/>
    <dgm:cxn modelId="{154F514A-98A0-4EF5-B0C5-E568D4CB48D3}" type="presParOf" srcId="{8816A1BD-E3E1-4456-9298-4B3407C622F7}" destId="{F48D0065-C1C5-41DE-80DC-9649E256CF0F}" srcOrd="6" destOrd="0" presId="urn:microsoft.com/office/officeart/2005/8/layout/cycle1"/>
    <dgm:cxn modelId="{796DEB74-18CA-44BA-8A32-CF8E892E43C1}" type="presParOf" srcId="{8816A1BD-E3E1-4456-9298-4B3407C622F7}" destId="{D559A818-7D53-4BBD-8633-917FB032314D}" srcOrd="7" destOrd="0" presId="urn:microsoft.com/office/officeart/2005/8/layout/cycle1"/>
    <dgm:cxn modelId="{53C0F0E0-CD76-4FA3-AEBD-B04728FD5388}"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Poremećaj</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Predrasude</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Samopuzdanje</a:t>
          </a:r>
          <a:r>
            <a:rPr lang="en-US" sz="2400" kern="1200" dirty="0">
              <a:latin typeface="+mj-lt"/>
              <a:ea typeface="Verdana" pitchFamily="34" charset="0"/>
            </a:rPr>
            <a:t> </a:t>
          </a:r>
          <a:r>
            <a:rPr lang="en-US" sz="2400" kern="1200" dirty="0" err="1">
              <a:latin typeface="+mj-lt"/>
              <a:ea typeface="Verdana" pitchFamily="34" charset="0"/>
            </a:rPr>
            <a:t>pada</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4110678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017601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145851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145851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145851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145851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326949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2498378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3800956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3636259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91013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55176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4143745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1566423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1686748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329361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4176625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65539" name="Foliennummernplatzhalter 3"/>
          <p:cNvSpPr>
            <a:spLocks noGrp="1"/>
          </p:cNvSpPr>
          <p:nvPr>
            <p:ph type="sldNum" sz="quarter" idx="5"/>
          </p:nvPr>
        </p:nvSpPr>
        <p:spPr>
          <a:noFill/>
        </p:spPr>
        <p:txBody>
          <a:bodyPr/>
          <a:lstStyle/>
          <a:p>
            <a:fld id="{62B3FC86-D462-4A89-8162-C1D6C1B9DCA7}"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1979383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2681806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681806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681806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6818068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40226226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2013113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4113702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66438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7552801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18408580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2401704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21659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9674179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7986465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2025507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25814397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7528652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5261104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34055427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8243643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8243643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26959096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26959096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1990108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1990108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1321304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7463241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10 – Suočavanje sa predrasudama (Stigma)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10 – Suočavanje sa predrasudama (Stigma)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ltLang="ja-JP" dirty="0">
                <a:latin typeface="+mn-lt"/>
                <a:ea typeface="+mn-ea"/>
                <a:cs typeface="+mn-cs"/>
              </a:rPr>
              <a:t>MKT 10 II – Suočavanje sa predrasudama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5822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hr-HR" sz="2000" dirty="0">
                <a:solidFill>
                  <a:srgbClr val="333333"/>
                </a:solidFill>
              </a:rPr>
              <a:t>rođen januara</a:t>
            </a:r>
            <a:r>
              <a:rPr lang="de-DE" sz="2000" dirty="0">
                <a:solidFill>
                  <a:srgbClr val="333333"/>
                </a:solidFill>
              </a:rPr>
              <a:t> 26, 1961)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hr-HR" sz="2000" dirty="0">
                <a:solidFill>
                  <a:srgbClr val="333333"/>
                </a:solidFill>
              </a:rPr>
              <a:t>rođen februara</a:t>
            </a:r>
            <a:r>
              <a:rPr lang="de-DE" sz="2000" dirty="0">
                <a:solidFill>
                  <a:srgbClr val="333333"/>
                </a:solidFill>
              </a:rPr>
              <a:t> 17, 1963)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hr-HR" sz="2000" dirty="0">
                <a:solidFill>
                  <a:srgbClr val="333333"/>
                </a:solidFill>
              </a:rPr>
              <a:t>rođen decembra</a:t>
            </a:r>
            <a:r>
              <a:rPr lang="de-DE" sz="2000" dirty="0">
                <a:solidFill>
                  <a:srgbClr val="333333"/>
                </a:solidFill>
              </a:rPr>
              <a:t> 30, 1975)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hr-HR" sz="2000" dirty="0">
                <a:solidFill>
                  <a:srgbClr val="333333"/>
                </a:solidFill>
              </a:rPr>
              <a:t>rođen juna</a:t>
            </a:r>
            <a:r>
              <a:rPr lang="fr-FR" sz="2000" dirty="0">
                <a:solidFill>
                  <a:srgbClr val="333333"/>
                </a:solidFill>
              </a:rPr>
              <a:t> 30, 1966</a:t>
            </a:r>
            <a:r>
              <a:rPr lang="de-DE" sz="2000" dirty="0">
                <a:solidFill>
                  <a:srgbClr val="333333"/>
                </a:solidFill>
              </a:rPr>
              <a:t>)</a:t>
            </a:r>
          </a:p>
          <a:p>
            <a:pPr lvl="0" defTabSz="914400" fontAlgn="base">
              <a:lnSpc>
                <a:spcPct val="100000"/>
              </a:lnSpc>
              <a:spcBef>
                <a:spcPts val="1200"/>
              </a:spcBef>
              <a:buClr>
                <a:srgbClr val="006699"/>
              </a:buClr>
              <a:defRPr/>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2</a:t>
            </a:fld>
            <a:endParaRPr lang="de-DE"/>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Wayne Gretzky (</a:t>
            </a:r>
            <a:r>
              <a:rPr lang="hr-HR" sz="2000" dirty="0">
                <a:solidFill>
                  <a:srgbClr val="333333"/>
                </a:solidFill>
              </a:rPr>
              <a:t>rođen januara</a:t>
            </a:r>
            <a:r>
              <a:rPr lang="de-DE" sz="2000" dirty="0">
                <a:solidFill>
                  <a:srgbClr val="333333"/>
                </a:solidFill>
              </a:rPr>
              <a:t> 26, 1961)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Michael Jordan (</a:t>
            </a:r>
            <a:r>
              <a:rPr lang="hr-HR" sz="2000" dirty="0">
                <a:solidFill>
                  <a:srgbClr val="333333"/>
                </a:solidFill>
              </a:rPr>
              <a:t>rođen februara</a:t>
            </a:r>
            <a:r>
              <a:rPr lang="de-DE" sz="2000" dirty="0">
                <a:solidFill>
                  <a:srgbClr val="333333"/>
                </a:solidFill>
              </a:rPr>
              <a:t> 17, 1963)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Tiger Woods (</a:t>
            </a:r>
            <a:r>
              <a:rPr lang="hr-HR" sz="2000" dirty="0">
                <a:solidFill>
                  <a:srgbClr val="333333"/>
                </a:solidFill>
              </a:rPr>
              <a:t>rođen decembra</a:t>
            </a:r>
            <a:r>
              <a:rPr lang="de-DE" sz="2000" dirty="0">
                <a:solidFill>
                  <a:srgbClr val="333333"/>
                </a:solidFill>
              </a:rPr>
              <a:t> 30, 1975)</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Mike Tyson (</a:t>
            </a:r>
            <a:r>
              <a:rPr lang="hr-HR" sz="2000" dirty="0">
                <a:solidFill>
                  <a:srgbClr val="333333"/>
                </a:solidFill>
              </a:rPr>
              <a:t>rođen juna</a:t>
            </a:r>
            <a:r>
              <a:rPr lang="fr-FR" sz="2000" dirty="0">
                <a:solidFill>
                  <a:srgbClr val="333333"/>
                </a:solidFill>
              </a:rPr>
              <a:t> 30, 1966</a:t>
            </a:r>
            <a:r>
              <a:rPr lang="de-DE" sz="2000" dirty="0">
                <a:solidFill>
                  <a:srgbClr val="333333"/>
                </a:solidFill>
              </a:rPr>
              <a:t>)</a:t>
            </a:r>
          </a:p>
          <a:p>
            <a:pPr lvl="0" defTabSz="914400" fontAlgn="base">
              <a:lnSpc>
                <a:spcPct val="100000"/>
              </a:lnSpc>
              <a:spcBef>
                <a:spcPts val="1200"/>
              </a:spcBef>
              <a:defRPr/>
            </a:pPr>
            <a:r>
              <a:rPr lang="de-DE" sz="2000" dirty="0">
                <a:solidFill>
                  <a:srgbClr val="004992"/>
                </a:solidFill>
              </a:rPr>
              <a:t>M</a:t>
            </a:r>
            <a:r>
              <a:rPr lang="hr-HR" sz="2000" dirty="0">
                <a:solidFill>
                  <a:srgbClr val="004992"/>
                </a:solidFill>
              </a:rPr>
              <a:t>uškarci</a:t>
            </a:r>
            <a:r>
              <a:rPr lang="de-DE" sz="2000" dirty="0">
                <a:solidFill>
                  <a:srgbClr val="004992"/>
                </a:solidFill>
              </a:rPr>
              <a:t>, </a:t>
            </a:r>
            <a:r>
              <a:rPr lang="hr-HR" sz="2000" dirty="0">
                <a:solidFill>
                  <a:srgbClr val="004992"/>
                </a:solidFill>
              </a:rPr>
              <a:t>Amerikanci</a:t>
            </a:r>
            <a:r>
              <a:rPr lang="de-DE" sz="2000" dirty="0">
                <a:solidFill>
                  <a:srgbClr val="004992"/>
                </a:solidFill>
              </a:rPr>
              <a:t>, </a:t>
            </a:r>
            <a:r>
              <a:rPr lang="hr-HR" sz="2000" dirty="0">
                <a:solidFill>
                  <a:srgbClr val="004992"/>
                </a:solidFill>
              </a:rPr>
              <a:t>poznati sportisti</a:t>
            </a:r>
            <a:r>
              <a:rPr lang="de-DE" sz="2000" dirty="0">
                <a:solidFill>
                  <a:srgbClr val="004992"/>
                </a:solidFill>
              </a:rPr>
              <a:t>, </a:t>
            </a:r>
            <a:r>
              <a:rPr lang="hr-HR" sz="2000" dirty="0">
                <a:solidFill>
                  <a:srgbClr val="004992"/>
                </a:solidFill>
              </a:rPr>
              <a:t>živi</a:t>
            </a: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3</a:t>
            </a:fld>
            <a:endParaRPr lang="de-DE"/>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411223699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4</a:t>
            </a:fld>
            <a:endParaRPr lang="de-DE"/>
          </a:p>
        </p:txBody>
      </p:sp>
    </p:spTree>
    <p:extLst>
      <p:ext uri="{BB962C8B-B14F-4D97-AF65-F5344CB8AC3E}">
        <p14:creationId xmlns:p14="http://schemas.microsoft.com/office/powerpoint/2010/main" val="8719519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M</a:t>
            </a:r>
            <a:r>
              <a:rPr lang="hr-HR" sz="2000" dirty="0">
                <a:solidFill>
                  <a:srgbClr val="004992"/>
                </a:solidFill>
              </a:rPr>
              <a:t>uškarci</a:t>
            </a:r>
            <a:r>
              <a:rPr lang="de-DE" sz="2000" dirty="0">
                <a:solidFill>
                  <a:srgbClr val="004992"/>
                </a:solidFill>
              </a:rPr>
              <a:t>, </a:t>
            </a:r>
            <a:r>
              <a:rPr lang="hr-HR" sz="2000" dirty="0">
                <a:solidFill>
                  <a:srgbClr val="004992"/>
                </a:solidFill>
              </a:rPr>
              <a:t>umrli</a:t>
            </a:r>
            <a:r>
              <a:rPr lang="de-DE" sz="2000" dirty="0">
                <a:solidFill>
                  <a:srgbClr val="004992"/>
                </a:solidFill>
              </a:rPr>
              <a:t>, </a:t>
            </a:r>
            <a:r>
              <a:rPr lang="hr-HR" sz="2000" dirty="0">
                <a:solidFill>
                  <a:srgbClr val="004992"/>
                </a:solidFill>
              </a:rPr>
              <a:t>i iznad svega</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5</a:t>
            </a:fld>
            <a:endParaRPr lang="de-DE"/>
          </a:p>
        </p:txBody>
      </p:sp>
    </p:spTree>
    <p:extLst>
      <p:ext uri="{BB962C8B-B14F-4D97-AF65-F5344CB8AC3E}">
        <p14:creationId xmlns:p14="http://schemas.microsoft.com/office/powerpoint/2010/main" val="324968014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M</a:t>
            </a:r>
            <a:r>
              <a:rPr lang="hr-HR" sz="2000" dirty="0">
                <a:solidFill>
                  <a:srgbClr val="004992"/>
                </a:solidFill>
              </a:rPr>
              <a:t>uškarci</a:t>
            </a:r>
            <a:r>
              <a:rPr lang="de-DE" sz="2000" dirty="0">
                <a:solidFill>
                  <a:srgbClr val="004992"/>
                </a:solidFill>
              </a:rPr>
              <a:t>, </a:t>
            </a:r>
            <a:r>
              <a:rPr lang="hr-HR" sz="2000" dirty="0">
                <a:solidFill>
                  <a:srgbClr val="004992"/>
                </a:solidFill>
              </a:rPr>
              <a:t>umrli</a:t>
            </a:r>
            <a:r>
              <a:rPr lang="de-DE" sz="2000" dirty="0">
                <a:solidFill>
                  <a:srgbClr val="004992"/>
                </a:solidFill>
              </a:rPr>
              <a:t>, </a:t>
            </a:r>
            <a:r>
              <a:rPr lang="hr-HR" sz="2000" dirty="0">
                <a:solidFill>
                  <a:srgbClr val="004992"/>
                </a:solidFill>
              </a:rPr>
              <a:t>i iznad svega</a:t>
            </a:r>
            <a:r>
              <a:rPr lang="de-DE" sz="2000" dirty="0">
                <a:solidFill>
                  <a:srgbClr val="004992"/>
                </a:solidFill>
              </a:rPr>
              <a:t>…</a:t>
            </a:r>
          </a:p>
          <a:p>
            <a:pPr lvl="0" defTabSz="914400" fontAlgn="base">
              <a:lnSpc>
                <a:spcPct val="100000"/>
              </a:lnSpc>
              <a:spcBef>
                <a:spcPts val="1200"/>
              </a:spcBef>
              <a:defRPr/>
            </a:pPr>
            <a:r>
              <a:rPr lang="hr-HR" sz="2000" dirty="0">
                <a:solidFill>
                  <a:srgbClr val="004992"/>
                </a:solidFill>
              </a:rPr>
              <a:t>Poznati pisci</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6</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717902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M</a:t>
            </a:r>
            <a:r>
              <a:rPr lang="hr-HR" sz="2000" dirty="0">
                <a:solidFill>
                  <a:srgbClr val="004992"/>
                </a:solidFill>
              </a:rPr>
              <a:t>uškarci</a:t>
            </a:r>
            <a:r>
              <a:rPr lang="de-DE" sz="2000" dirty="0">
                <a:solidFill>
                  <a:srgbClr val="004992"/>
                </a:solidFill>
              </a:rPr>
              <a:t>, </a:t>
            </a:r>
            <a:r>
              <a:rPr lang="hr-HR" sz="2000" dirty="0">
                <a:solidFill>
                  <a:srgbClr val="004992"/>
                </a:solidFill>
              </a:rPr>
              <a:t>umrli</a:t>
            </a:r>
            <a:r>
              <a:rPr lang="de-DE" sz="2000" dirty="0">
                <a:solidFill>
                  <a:srgbClr val="004992"/>
                </a:solidFill>
              </a:rPr>
              <a:t>, </a:t>
            </a:r>
            <a:r>
              <a:rPr lang="hr-HR" sz="2000" dirty="0">
                <a:solidFill>
                  <a:srgbClr val="004992"/>
                </a:solidFill>
              </a:rPr>
              <a:t>i iznad svega</a:t>
            </a:r>
            <a:r>
              <a:rPr lang="de-DE" sz="2000" dirty="0">
                <a:solidFill>
                  <a:srgbClr val="004992"/>
                </a:solidFill>
              </a:rPr>
              <a:t>…</a:t>
            </a:r>
          </a:p>
          <a:p>
            <a:pPr lvl="0" defTabSz="914400" fontAlgn="base">
              <a:lnSpc>
                <a:spcPct val="100000"/>
              </a:lnSpc>
              <a:spcBef>
                <a:spcPts val="1200"/>
              </a:spcBef>
              <a:defRPr/>
            </a:pPr>
            <a:r>
              <a:rPr lang="hr-HR" sz="2000" dirty="0">
                <a:solidFill>
                  <a:srgbClr val="004992"/>
                </a:solidFill>
              </a:rPr>
              <a:t>Poznati pisci</a:t>
            </a:r>
            <a:r>
              <a:rPr lang="de-DE" sz="2000" dirty="0">
                <a:solidFill>
                  <a:srgbClr val="004992"/>
                </a:solidFill>
              </a:rPr>
              <a:t>!</a:t>
            </a:r>
          </a:p>
          <a:p>
            <a:pPr lvl="0" defTabSz="914400" fontAlgn="base">
              <a:lnSpc>
                <a:spcPct val="100000"/>
              </a:lnSpc>
              <a:spcBef>
                <a:spcPts val="1200"/>
              </a:spcBef>
              <a:defRPr/>
            </a:pPr>
            <a:r>
              <a:rPr lang="hr-HR" sz="2000" dirty="0">
                <a:solidFill>
                  <a:srgbClr val="004992"/>
                </a:solidFill>
              </a:rPr>
              <a:t>Još nešto</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7</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59134243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zajedničko za ove ljude?</a:t>
            </a:r>
            <a:endParaRPr lang="en-US" sz="3600">
              <a:latin typeface="Calibri Light"/>
              <a:ea typeface="+mn-ea"/>
              <a:cs typeface="+mn-cs"/>
            </a:endParaRPr>
          </a:p>
        </p:txBody>
      </p:sp>
      <p:sp>
        <p:nvSpPr>
          <p:cNvPr id="5" name="Content Placeholder 4"/>
          <p:cNvSpPr>
            <a:spLocks noGrp="1"/>
          </p:cNvSpPr>
          <p:nvPr>
            <p:ph idx="1"/>
          </p:nvPr>
        </p:nvSpPr>
        <p:spPr>
          <a:xfrm>
            <a:off x="408955" y="2204864"/>
            <a:ext cx="5029200" cy="4248000"/>
          </a:xfrm>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rPr>
              <a:t>Charles Dickens (1812-1870)</a:t>
            </a:r>
          </a:p>
          <a:p>
            <a:pPr lvl="0" defTabSz="914400" fontAlgn="base">
              <a:lnSpc>
                <a:spcPct val="100000"/>
              </a:lnSpc>
              <a:spcBef>
                <a:spcPts val="1200"/>
              </a:spcBef>
              <a:defRPr/>
            </a:pPr>
            <a:r>
              <a:rPr lang="de-DE" sz="2000" dirty="0">
                <a:solidFill>
                  <a:srgbClr val="004992"/>
                </a:solidFill>
              </a:rPr>
              <a:t>M</a:t>
            </a:r>
            <a:r>
              <a:rPr lang="hr-HR" sz="2000" dirty="0">
                <a:solidFill>
                  <a:srgbClr val="004992"/>
                </a:solidFill>
              </a:rPr>
              <a:t>uškarci</a:t>
            </a:r>
            <a:r>
              <a:rPr lang="de-DE" sz="2000" dirty="0">
                <a:solidFill>
                  <a:srgbClr val="004992"/>
                </a:solidFill>
              </a:rPr>
              <a:t>, </a:t>
            </a:r>
            <a:r>
              <a:rPr lang="hr-HR" sz="2000" dirty="0">
                <a:solidFill>
                  <a:srgbClr val="004992"/>
                </a:solidFill>
              </a:rPr>
              <a:t>umrli</a:t>
            </a:r>
            <a:r>
              <a:rPr lang="de-DE" sz="2000" dirty="0">
                <a:solidFill>
                  <a:srgbClr val="004992"/>
                </a:solidFill>
              </a:rPr>
              <a:t>, </a:t>
            </a:r>
            <a:r>
              <a:rPr lang="hr-HR" sz="2000" dirty="0">
                <a:solidFill>
                  <a:srgbClr val="004992"/>
                </a:solidFill>
              </a:rPr>
              <a:t>i iznad svega</a:t>
            </a:r>
            <a:r>
              <a:rPr lang="de-DE" sz="2000" dirty="0">
                <a:solidFill>
                  <a:srgbClr val="004992"/>
                </a:solidFill>
              </a:rPr>
              <a:t>…</a:t>
            </a:r>
          </a:p>
          <a:p>
            <a:pPr lvl="0" defTabSz="914400" fontAlgn="base">
              <a:lnSpc>
                <a:spcPct val="100000"/>
              </a:lnSpc>
              <a:spcBef>
                <a:spcPts val="1200"/>
              </a:spcBef>
              <a:defRPr/>
            </a:pPr>
            <a:r>
              <a:rPr lang="hr-HR" sz="2000" dirty="0">
                <a:solidFill>
                  <a:srgbClr val="004992"/>
                </a:solidFill>
              </a:rPr>
              <a:t>Poznati pisci</a:t>
            </a:r>
            <a:r>
              <a:rPr lang="de-DE" sz="2000" dirty="0">
                <a:solidFill>
                  <a:srgbClr val="004992"/>
                </a:solidFill>
              </a:rPr>
              <a:t>!</a:t>
            </a:r>
          </a:p>
          <a:p>
            <a:pPr lvl="0" defTabSz="914400" fontAlgn="base">
              <a:lnSpc>
                <a:spcPct val="100000"/>
              </a:lnSpc>
              <a:spcBef>
                <a:spcPts val="1200"/>
              </a:spcBef>
              <a:defRPr/>
            </a:pPr>
            <a:r>
              <a:rPr lang="hr-HR" sz="2000" dirty="0">
                <a:solidFill>
                  <a:srgbClr val="004992"/>
                </a:solidFill>
              </a:rPr>
              <a:t>Još nešto</a:t>
            </a:r>
            <a:r>
              <a:rPr lang="de-DE" sz="2000" dirty="0">
                <a:solidFill>
                  <a:srgbClr val="004992"/>
                </a:solidFill>
              </a:rPr>
              <a:t>?</a:t>
            </a:r>
          </a:p>
          <a:p>
            <a:pPr lvl="0" defTabSz="914400" fontAlgn="base">
              <a:lnSpc>
                <a:spcPct val="100000"/>
              </a:lnSpc>
              <a:spcBef>
                <a:spcPts val="1200"/>
              </a:spcBef>
              <a:buClr>
                <a:srgbClr val="006699"/>
              </a:buClr>
              <a:defRPr/>
            </a:pPr>
            <a:r>
              <a:rPr lang="hr-HR" sz="2000" dirty="0">
                <a:solidFill>
                  <a:srgbClr val="004992"/>
                </a:solidFill>
              </a:rPr>
              <a:t>Svi ovi pisci su bili dijagnostifikovani sa mentalnim poremećajima</a:t>
            </a:r>
            <a:r>
              <a:rPr lang="en-US" sz="2000" dirty="0">
                <a:solidFill>
                  <a:srgbClr val="004992"/>
                </a:solidFill>
              </a:rPr>
              <a:t>, </a:t>
            </a:r>
            <a:r>
              <a:rPr lang="hr-HR" sz="2000" dirty="0">
                <a:solidFill>
                  <a:srgbClr val="004992"/>
                </a:solidFill>
              </a:rPr>
              <a:t>dva od njih su imala</a:t>
            </a:r>
            <a:r>
              <a:rPr lang="en-US" sz="2000" dirty="0">
                <a:solidFill>
                  <a:srgbClr val="004992"/>
                </a:solidFill>
              </a:rPr>
              <a:t> </a:t>
            </a:r>
            <a:r>
              <a:rPr lang="hr-HR" sz="2000" dirty="0">
                <a:solidFill>
                  <a:srgbClr val="004992"/>
                </a:solidFill>
              </a:rPr>
              <a:t>simptome psihoze</a:t>
            </a:r>
            <a:r>
              <a:rPr 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8</a:t>
            </a:fld>
            <a:endParaRPr lang="de-DE"/>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65455558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hr-HR" sz="3600">
                <a:latin typeface="Calibri Light"/>
                <a:ea typeface="+mn-ea"/>
                <a:cs typeface="+mn-cs"/>
              </a:rPr>
              <a:t>Poznat = Idealan?</a:t>
            </a:r>
            <a:endParaRPr lang="de-DE" sz="3600" dirty="0">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9</a:t>
            </a:fld>
            <a:endParaRPr lang="de-DE"/>
          </a:p>
        </p:txBody>
      </p:sp>
      <p:graphicFrame>
        <p:nvGraphicFramePr>
          <p:cNvPr id="6" name="Group 41"/>
          <p:cNvGraphicFramePr>
            <a:graphicFrameLocks/>
          </p:cNvGraphicFramePr>
          <p:nvPr>
            <p:extLst>
              <p:ext uri="{D42A27DB-BD31-4B8C-83A1-F6EECF244321}">
                <p14:modId xmlns:p14="http://schemas.microsoft.com/office/powerpoint/2010/main" val="1799457258"/>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201641">
                <a:tc>
                  <a:txBody>
                    <a:bodyPr/>
                    <a:lstStyle/>
                    <a:p>
                      <a:pPr marL="342900" indent="-342900">
                        <a:buFont typeface="Arial" pitchFamily="34" charset="0"/>
                        <a:buNone/>
                      </a:pPr>
                      <a:r>
                        <a:rPr lang="de-DE" sz="1800" b="0" i="0" u="none" dirty="0">
                          <a:solidFill>
                            <a:srgbClr val="333333"/>
                          </a:solidFill>
                          <a:latin typeface="+mn-lt"/>
                          <a:ea typeface="+mn-ea"/>
                          <a:cs typeface="+mn-cs"/>
                        </a:rPr>
                        <a:t>Fyodor</a:t>
                      </a:r>
                    </a:p>
                    <a:p>
                      <a:pPr marL="342900" indent="-342900">
                        <a:buFont typeface="Arial" pitchFamily="34" charset="0"/>
                        <a:buNone/>
                      </a:pPr>
                      <a:r>
                        <a:rPr lang="de-DE" sz="1800" b="0" i="0" u="none" dirty="0">
                          <a:solidFill>
                            <a:srgbClr val="333333"/>
                          </a:solidFill>
                          <a:latin typeface="+mn-lt"/>
                          <a:ea typeface="+mn-ea"/>
                          <a:cs typeface="+mn-cs"/>
                        </a:rPr>
                        <a:t>Dostoyevsky</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a:solidFill>
                            <a:srgbClr val="333333"/>
                          </a:solidFill>
                          <a:latin typeface="+mn-lt"/>
                          <a:ea typeface="+mn-ea"/>
                          <a:cs typeface="+mn-cs"/>
                        </a:rPr>
                        <a:t>Fyodor Dostoyevsky je jedan od najznačajnijih Ruskih pisaca i smatra se jednim od najboljih psihologa u svjetskoj literaturi. Dostoyevsky je patio od epilepsije i bio je jedan period zavistan od kockanja. Do kraja života Dostoyevsky je bio cijenjen za svoja djela i bio je finansijski siguran.</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vi-VN" sz="1800" b="0" i="0" u="none" dirty="0">
                          <a:solidFill>
                            <a:srgbClr val="333333"/>
                          </a:solidFill>
                          <a:latin typeface="+mn-lt"/>
                          <a:ea typeface="+mn-ea"/>
                          <a:cs typeface="+mn-cs"/>
                        </a:rPr>
                        <a:t>Hemingway se smatra jednim od najuspiješnijih Američkih pisaca 20-og vijeka. 1954 je bio nagrađen Nobelovom nagradom za Literaturu. Tokom života je patio od depresije i zloupotrebe alkohola. Takođe, sumnjalo se da ima bipolarni poremećaj.</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16773">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Hölderlin je autor slike “Genij i ludilo”. Bio je jedan od najznačajnijih Njemačkih pjesnika Romantizma kao Goethe i Schiller. Danas bi Hölderlin najvjerovatnije bio dijagnostifikovan sa dg. shizofrenije/psihoze.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16773">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je </a:t>
                      </a:r>
                      <a:r>
                        <a:rPr kumimoji="0" lang="en-US" sz="1800" b="0" i="0" u="none" strike="noStrike" cap="none" normalizeH="0" baseline="0" dirty="0" err="1">
                          <a:ln>
                            <a:noFill/>
                          </a:ln>
                          <a:solidFill>
                            <a:srgbClr val="333333"/>
                          </a:solidFill>
                          <a:effectLst/>
                          <a:latin typeface="+mn-lt"/>
                          <a:ea typeface="+mn-ea"/>
                          <a:cs typeface="+mn-cs"/>
                        </a:rPr>
                        <a:t>jedan</a:t>
                      </a:r>
                      <a:r>
                        <a:rPr kumimoji="0" lang="en-US" sz="1800" b="0" i="0" u="none" strike="noStrike" cap="none" normalizeH="0" baseline="0" dirty="0">
                          <a:ln>
                            <a:noFill/>
                          </a:ln>
                          <a:solidFill>
                            <a:srgbClr val="333333"/>
                          </a:solidFill>
                          <a:effectLst/>
                          <a:latin typeface="+mn-lt"/>
                          <a:ea typeface="+mn-ea"/>
                          <a:cs typeface="+mn-cs"/>
                        </a:rPr>
                        <a:t> od </a:t>
                      </a:r>
                      <a:r>
                        <a:rPr kumimoji="0" lang="en-US" sz="1800" b="0" i="0" u="none" strike="noStrike" cap="none" normalizeH="0" baseline="0" dirty="0" err="1">
                          <a:ln>
                            <a:noFill/>
                          </a:ln>
                          <a:solidFill>
                            <a:srgbClr val="333333"/>
                          </a:solidFill>
                          <a:effectLst/>
                          <a:latin typeface="+mn-lt"/>
                          <a:ea typeface="+mn-ea"/>
                          <a:cs typeface="+mn-cs"/>
                        </a:rPr>
                        <a:t>najčitanijih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Engleskih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pisaca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Najpoznatija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djela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a:ln>
                            <a:noFill/>
                          </a:ln>
                          <a:solidFill>
                            <a:srgbClr val="333333"/>
                          </a:solidFill>
                          <a:effectLst/>
                          <a:latin typeface="+mn-lt"/>
                          <a:ea typeface="+mn-ea"/>
                          <a:cs typeface="+mn-cs"/>
                        </a:rPr>
                        <a:t>mu “Oliver Tvist” </a:t>
                      </a:r>
                      <a:r>
                        <a:rPr kumimoji="0" lang="en-US" sz="1800" b="0" i="0" u="none" strike="noStrike" cap="none" normalizeH="0" baseline="0" err="1">
                          <a:ln>
                            <a:noFill/>
                          </a:ln>
                          <a:solidFill>
                            <a:srgbClr val="333333"/>
                          </a:solidFill>
                          <a:effectLst/>
                          <a:latin typeface="+mn-lt"/>
                          <a:ea typeface="+mn-ea"/>
                          <a:cs typeface="+mn-cs"/>
                        </a:rPr>
                        <a:t>i</a:t>
                      </a:r>
                      <a:r>
                        <a:rPr kumimoji="0" lang="en-US" sz="1800" b="0" i="0" u="none" strike="noStrike" cap="none" normalizeH="0" baseline="0">
                          <a:ln>
                            <a:noFill/>
                          </a:ln>
                          <a:solidFill>
                            <a:srgbClr val="333333"/>
                          </a:solidFill>
                          <a:effectLst/>
                          <a:latin typeface="+mn-lt"/>
                          <a:ea typeface="+mn-ea"/>
                          <a:cs typeface="+mn-cs"/>
                        </a:rPr>
                        <a:t> “Božićna priča”. </a:t>
                      </a:r>
                      <a:r>
                        <a:rPr kumimoji="0" lang="en-US" sz="1800" b="0" i="0" u="none" strike="noStrike" cap="none" normalizeH="0" baseline="0" dirty="0">
                          <a:ln>
                            <a:noFill/>
                          </a:ln>
                          <a:solidFill>
                            <a:srgbClr val="333333"/>
                          </a:solidFill>
                          <a:effectLst/>
                          <a:latin typeface="+mn-lt"/>
                          <a:ea typeface="+mn-ea"/>
                          <a:cs typeface="+mn-cs"/>
                        </a:rPr>
                        <a:t>Imao je </a:t>
                      </a:r>
                      <a:r>
                        <a:rPr kumimoji="0" lang="en-US" sz="1800" b="0" i="0" u="none" strike="noStrike" cap="none" normalizeH="0" baseline="0" dirty="0" err="1">
                          <a:ln>
                            <a:noFill/>
                          </a:ln>
                          <a:solidFill>
                            <a:srgbClr val="333333"/>
                          </a:solidFill>
                          <a:effectLst/>
                          <a:latin typeface="+mn-lt"/>
                          <a:ea typeface="+mn-ea"/>
                          <a:cs typeface="+mn-cs"/>
                        </a:rPr>
                        <a:t>epizode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danas</a:t>
                      </a:r>
                      <a:r>
                        <a:rPr kumimoji="0" lang="en-US" sz="1800" b="0" i="0" u="none" strike="noStrike" cap="none" normalizeH="0" baseline="0" dirty="0">
                          <a:ln>
                            <a:noFill/>
                          </a:ln>
                          <a:solidFill>
                            <a:srgbClr val="333333"/>
                          </a:solidFill>
                          <a:effectLst/>
                          <a:latin typeface="+mn-lt"/>
                          <a:ea typeface="+mn-ea"/>
                          <a:cs typeface="+mn-cs"/>
                        </a:rPr>
                        <a:t> bi </a:t>
                      </a:r>
                      <a:r>
                        <a:rPr kumimoji="0" lang="en-US" sz="1800" b="0" i="0" u="none" strike="noStrike" cap="none" normalizeH="0" baseline="0" dirty="0" err="1">
                          <a:ln>
                            <a:noFill/>
                          </a:ln>
                          <a:solidFill>
                            <a:srgbClr val="333333"/>
                          </a:solidFill>
                          <a:effectLst/>
                          <a:latin typeface="+mn-lt"/>
                          <a:ea typeface="+mn-ea"/>
                          <a:cs typeface="+mn-cs"/>
                        </a:rPr>
                        <a:t>najvjerovatnije</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dijagnostifikovan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bipolarnim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poremećajem</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hr-HR" sz="3600">
                <a:latin typeface="Calibri Light"/>
                <a:ea typeface="+mn-ea"/>
                <a:cs typeface="+mn-cs"/>
              </a:rPr>
              <a:t>Koje od ovih slika su naslikale osobe sa simptomima psihoze?</a:t>
            </a:r>
            <a:endParaRPr lang="de-DE" sz="3600" dirty="0">
              <a:latin typeface="Calibri Ligh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10</a:t>
            </a:fld>
            <a:endParaRPr lang="de-DE"/>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Koje od ovih slika imaju naveću vrijednost na aukcijama?</a:t>
            </a:r>
            <a:endParaRPr lang="de-DE" sz="3600" dirty="0">
              <a:latin typeface="Calibri Ligh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11</a:t>
            </a:fld>
            <a:endParaRPr lang="de-DE"/>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Koje od ovih slika imaju naveću vrijednost na aukcijama?</a:t>
            </a:r>
            <a:endParaRPr lang="de-DE" sz="3600" dirty="0">
              <a:latin typeface="Calibri Light"/>
              <a:ea typeface="+mn-ea"/>
              <a:cs typeface="+mn-cs"/>
            </a:endParaRPr>
          </a:p>
        </p:txBody>
      </p:sp>
      <p:sp>
        <p:nvSpPr>
          <p:cNvPr id="4" name="Footer Placeholder 3"/>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12</a:t>
            </a:fld>
            <a:endParaRPr lang="de-DE"/>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otprilike €10.000</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miliona</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gotovo €100 miliona</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Edvard Munch</a:t>
            </a:r>
          </a:p>
        </p:txBody>
      </p:sp>
      <p:sp>
        <p:nvSpPr>
          <p:cNvPr id="3"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hr-HR" sz="2000" dirty="0">
                <a:solidFill>
                  <a:srgbClr val="333333"/>
                </a:solidFill>
              </a:rPr>
              <a:t>Nepoznati kupac je bio spreman platiti oko</a:t>
            </a:r>
            <a:r>
              <a:rPr lang="en-US" sz="2000" dirty="0">
                <a:solidFill>
                  <a:srgbClr val="333333"/>
                </a:solidFill>
              </a:rPr>
              <a:t> € 100 </a:t>
            </a:r>
            <a:r>
              <a:rPr lang="en-US" sz="2000" dirty="0" err="1">
                <a:solidFill>
                  <a:srgbClr val="333333"/>
                </a:solidFill>
              </a:rPr>
              <a:t>milion</a:t>
            </a:r>
            <a:r>
              <a:rPr lang="hr-HR" sz="2000" dirty="0">
                <a:solidFill>
                  <a:srgbClr val="333333"/>
                </a:solidFill>
              </a:rPr>
              <a:t>a</a:t>
            </a:r>
            <a:r>
              <a:rPr lang="en-US" sz="2000" dirty="0">
                <a:solidFill>
                  <a:srgbClr val="333333"/>
                </a:solidFill>
              </a:rPr>
              <a:t> </a:t>
            </a:r>
            <a:r>
              <a:rPr lang="hr-HR" sz="2000" dirty="0">
                <a:solidFill>
                  <a:srgbClr val="333333"/>
                </a:solidFill>
              </a:rPr>
              <a:t>za </a:t>
            </a:r>
            <a:r>
              <a:rPr lang="hr-HR" sz="2000">
                <a:solidFill>
                  <a:srgbClr val="333333"/>
                </a:solidFill>
              </a:rPr>
              <a:t>sliku</a:t>
            </a:r>
            <a:r>
              <a:rPr lang="en-US" sz="2000">
                <a:solidFill>
                  <a:srgbClr val="333333"/>
                </a:solidFill>
              </a:rPr>
              <a:t> “</a:t>
            </a:r>
            <a:r>
              <a:rPr lang="hr-HR" sz="2000">
                <a:solidFill>
                  <a:srgbClr val="333333"/>
                </a:solidFill>
              </a:rPr>
              <a:t>Krik</a:t>
            </a:r>
            <a:r>
              <a:rPr lang="en-US" sz="2000">
                <a:solidFill>
                  <a:srgbClr val="333333"/>
                </a:solidFill>
              </a:rPr>
              <a:t>”. </a:t>
            </a:r>
            <a:r>
              <a:rPr lang="hr-HR" sz="2000" dirty="0">
                <a:solidFill>
                  <a:srgbClr val="333333"/>
                </a:solidFill>
              </a:rPr>
              <a:t>Ovo je čini jednom od najskupljih slika na svijetu</a:t>
            </a:r>
            <a:r>
              <a:rPr lang="en-US" sz="2000" dirty="0">
                <a:solidFill>
                  <a:srgbClr val="333333"/>
                </a:solidFill>
              </a:rPr>
              <a:t>.</a:t>
            </a:r>
          </a:p>
          <a:p>
            <a:pPr marL="342900" indent="-342900">
              <a:buClr>
                <a:srgbClr val="333333"/>
              </a:buClr>
              <a:buFont typeface="WingDings"/>
              <a:buChar char=""/>
            </a:pPr>
            <a:r>
              <a:rPr lang="hr-HR" sz="2000" dirty="0">
                <a:solidFill>
                  <a:srgbClr val="333333"/>
                </a:solidFill>
              </a:rPr>
              <a:t>Slikar</a:t>
            </a:r>
            <a:r>
              <a:rPr lang="en-US" sz="2000" dirty="0">
                <a:solidFill>
                  <a:srgbClr val="333333"/>
                </a:solidFill>
              </a:rPr>
              <a:t> </a:t>
            </a:r>
            <a:r>
              <a:rPr lang="en-US" sz="2000" dirty="0" err="1">
                <a:solidFill>
                  <a:srgbClr val="333333"/>
                </a:solidFill>
              </a:rPr>
              <a:t>Edvard</a:t>
            </a:r>
            <a:r>
              <a:rPr lang="en-US" sz="2000" dirty="0">
                <a:solidFill>
                  <a:srgbClr val="333333"/>
                </a:solidFill>
              </a:rPr>
              <a:t> Munch</a:t>
            </a:r>
            <a:r>
              <a:rPr lang="hr-HR" sz="2000" dirty="0">
                <a:solidFill>
                  <a:srgbClr val="333333"/>
                </a:solidFill>
              </a:rPr>
              <a:t> je vjerovatno imao</a:t>
            </a:r>
            <a:r>
              <a:rPr lang="en-US" sz="2000" dirty="0">
                <a:solidFill>
                  <a:srgbClr val="333333"/>
                </a:solidFill>
              </a:rPr>
              <a:t> </a:t>
            </a:r>
            <a:r>
              <a:rPr lang="hr-HR" sz="2000" dirty="0">
                <a:solidFill>
                  <a:srgbClr val="333333"/>
                </a:solidFill>
              </a:rPr>
              <a:t>bipolarni</a:t>
            </a:r>
            <a:r>
              <a:rPr lang="de-DE" sz="2000" dirty="0">
                <a:solidFill>
                  <a:srgbClr val="333333"/>
                </a:solidFill>
              </a:rPr>
              <a:t> </a:t>
            </a:r>
            <a:r>
              <a:rPr lang="hr-HR" sz="2000" dirty="0">
                <a:solidFill>
                  <a:srgbClr val="333333"/>
                </a:solidFill>
              </a:rPr>
              <a:t>poremećaj</a:t>
            </a:r>
            <a:r>
              <a:rPr lang="en-US" sz="2000" dirty="0">
                <a:solidFill>
                  <a:srgbClr val="333333"/>
                </a:solidFill>
              </a:rPr>
              <a:t>:</a:t>
            </a:r>
            <a:endParaRPr lang="de-DE" sz="2000" dirty="0">
              <a:solidFill>
                <a:srgbClr val="333333"/>
              </a:solidFill>
            </a:endParaRPr>
          </a:p>
          <a:p>
            <a:pPr marL="774827" lvl="3" indent="-342900">
              <a:spcBef>
                <a:spcPts val="1999"/>
              </a:spcBef>
              <a:buClr>
                <a:srgbClr val="333333"/>
              </a:buClr>
              <a:buFont typeface="WingDings"/>
              <a:buChar char=""/>
            </a:pPr>
            <a:r>
              <a:rPr lang="hr-HR" sz="2000" dirty="0">
                <a:solidFill>
                  <a:srgbClr val="333333"/>
                </a:solidFill>
                <a:latin typeface="+mn-lt"/>
              </a:rPr>
              <a:t>Imao je manične</a:t>
            </a:r>
            <a:r>
              <a:rPr lang="en-US" sz="2000" dirty="0">
                <a:solidFill>
                  <a:srgbClr val="333333"/>
                </a:solidFill>
                <a:latin typeface="+mn-lt"/>
              </a:rPr>
              <a:t>, </a:t>
            </a:r>
            <a:r>
              <a:rPr lang="hr-HR" sz="2000" dirty="0">
                <a:solidFill>
                  <a:srgbClr val="333333"/>
                </a:solidFill>
                <a:latin typeface="+mn-lt"/>
              </a:rPr>
              <a:t>paranoične i depresivne simptome</a:t>
            </a:r>
            <a:endParaRPr lang="de-DE" sz="2000" dirty="0">
              <a:solidFill>
                <a:srgbClr val="333333"/>
              </a:solidFill>
              <a:latin typeface="+mn-lt"/>
            </a:endParaRPr>
          </a:p>
          <a:p>
            <a:pPr marL="774827" lvl="3" indent="-342900">
              <a:spcBef>
                <a:spcPts val="1999"/>
              </a:spcBef>
              <a:buClr>
                <a:srgbClr val="333333"/>
              </a:buClr>
              <a:buFont typeface="WingDings"/>
              <a:buChar char=""/>
            </a:pPr>
            <a:r>
              <a:rPr lang="hr-HR" sz="2000" dirty="0">
                <a:solidFill>
                  <a:srgbClr val="333333"/>
                </a:solidFill>
                <a:latin typeface="+mn-lt"/>
              </a:rPr>
              <a:t>Zbog svojih simptoma</a:t>
            </a:r>
            <a:r>
              <a:rPr lang="en-US" sz="2000" dirty="0">
                <a:solidFill>
                  <a:srgbClr val="333333"/>
                </a:solidFill>
                <a:latin typeface="+mn-lt"/>
              </a:rPr>
              <a:t> Munch </a:t>
            </a:r>
            <a:r>
              <a:rPr lang="hr-HR" sz="2000" dirty="0">
                <a:solidFill>
                  <a:srgbClr val="333333"/>
                </a:solidFill>
                <a:latin typeface="+mn-lt"/>
              </a:rPr>
              <a:t>je bio ospitalizovan u psihijatrijskom odjeljenju preko 8 mjeseci</a:t>
            </a:r>
            <a:endParaRPr lang="de-DE"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Steffen Moritz</a:t>
            </a:r>
          </a:p>
        </p:txBody>
      </p:sp>
      <p:sp>
        <p:nvSpPr>
          <p:cNvPr id="37890"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hr-HR" sz="2000" dirty="0">
                <a:solidFill>
                  <a:srgbClr val="333333"/>
                </a:solidFill>
              </a:rPr>
              <a:t>Slika ima sam emocionalnu vrijednost za slikara</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hr-HR" sz="2000" dirty="0">
                <a:solidFill>
                  <a:srgbClr val="333333"/>
                </a:solidFill>
              </a:rPr>
              <a:t>Naslikao ju je</a:t>
            </a:r>
            <a:r>
              <a:rPr lang="en-US" sz="2000" dirty="0">
                <a:solidFill>
                  <a:srgbClr val="333333"/>
                </a:solidFill>
              </a:rPr>
              <a:t> </a:t>
            </a:r>
            <a:r>
              <a:rPr lang="en-US" sz="2000" dirty="0" err="1">
                <a:solidFill>
                  <a:srgbClr val="333333"/>
                </a:solidFill>
              </a:rPr>
              <a:t>Profesor</a:t>
            </a:r>
            <a:r>
              <a:rPr lang="en-US" sz="2000" dirty="0">
                <a:solidFill>
                  <a:srgbClr val="333333"/>
                </a:solidFill>
              </a:rPr>
              <a:t> Dr. Steffen Moritz</a:t>
            </a:r>
            <a:r>
              <a:rPr lang="hr-HR" sz="2000" dirty="0">
                <a:solidFill>
                  <a:srgbClr val="333333"/>
                </a:solidFill>
              </a:rPr>
              <a:t> kad je imao 16 godina</a:t>
            </a:r>
            <a:r>
              <a:rPr lang="en-US" sz="2000" dirty="0">
                <a:solidFill>
                  <a:srgbClr val="333333"/>
                </a:solidFill>
              </a:rPr>
              <a:t>:</a:t>
            </a:r>
          </a:p>
          <a:p>
            <a:pPr marL="774827" lvl="3" indent="-342900">
              <a:spcBef>
                <a:spcPts val="1999"/>
              </a:spcBef>
              <a:buClr>
                <a:srgbClr val="333333"/>
              </a:buClr>
              <a:buFont typeface="WingDings"/>
              <a:buChar char=""/>
            </a:pPr>
            <a:r>
              <a:rPr lang="hr-HR" sz="2000" dirty="0">
                <a:solidFill>
                  <a:srgbClr val="333333"/>
                </a:solidFill>
                <a:latin typeface="+mn-lt"/>
              </a:rPr>
              <a:t>On je psiholog i vođa istraživačkog </a:t>
            </a:r>
            <a:r>
              <a:rPr lang="hr-HR" sz="2000">
                <a:solidFill>
                  <a:srgbClr val="333333"/>
                </a:solidFill>
                <a:latin typeface="+mn-lt"/>
              </a:rPr>
              <a:t>odjeljenja</a:t>
            </a:r>
            <a:r>
              <a:rPr lang="en-US" sz="2000">
                <a:solidFill>
                  <a:srgbClr val="333333"/>
                </a:solidFill>
                <a:latin typeface="+mn-lt"/>
              </a:rPr>
              <a:t> “</a:t>
            </a:r>
            <a:r>
              <a:rPr lang="hr-HR" sz="2000">
                <a:solidFill>
                  <a:srgbClr val="333333"/>
                </a:solidFill>
                <a:latin typeface="+mn-lt"/>
              </a:rPr>
              <a:t>K</a:t>
            </a:r>
            <a:r>
              <a:rPr lang="en-US" sz="2000" dirty="0" err="1">
                <a:solidFill>
                  <a:srgbClr val="333333"/>
                </a:solidFill>
                <a:latin typeface="+mn-lt"/>
              </a:rPr>
              <a:t>lini</a:t>
            </a:r>
            <a:r>
              <a:rPr lang="hr-HR" sz="2000" dirty="0">
                <a:solidFill>
                  <a:srgbClr val="333333"/>
                </a:solidFill>
                <a:latin typeface="+mn-lt"/>
              </a:rPr>
              <a:t>čka</a:t>
            </a:r>
            <a:r>
              <a:rPr lang="en-US" sz="2000" dirty="0">
                <a:solidFill>
                  <a:srgbClr val="333333"/>
                </a:solidFill>
                <a:latin typeface="+mn-lt"/>
              </a:rPr>
              <a:t> </a:t>
            </a:r>
            <a:r>
              <a:rPr lang="en-US" sz="2000" err="1">
                <a:solidFill>
                  <a:srgbClr val="333333"/>
                </a:solidFill>
                <a:latin typeface="+mn-lt"/>
              </a:rPr>
              <a:t>Neur</a:t>
            </a:r>
            <a:r>
              <a:rPr lang="hr-HR" sz="2000">
                <a:solidFill>
                  <a:srgbClr val="333333"/>
                </a:solidFill>
                <a:latin typeface="+mn-lt"/>
              </a:rPr>
              <a:t>opsihologija</a:t>
            </a:r>
            <a:r>
              <a:rPr lang="en-US" sz="2000">
                <a:solidFill>
                  <a:srgbClr val="333333"/>
                </a:solidFill>
                <a:latin typeface="+mn-lt"/>
              </a:rPr>
              <a:t>” </a:t>
            </a:r>
            <a:r>
              <a:rPr lang="hr-HR" sz="2000" dirty="0">
                <a:solidFill>
                  <a:srgbClr val="333333"/>
                </a:solidFill>
                <a:latin typeface="+mn-lt"/>
              </a:rPr>
              <a:t>na Odjeljenju Psihijatrije Univerzitetske Bolnice </a:t>
            </a:r>
            <a:r>
              <a:rPr lang="en-US" sz="2000" dirty="0">
                <a:solidFill>
                  <a:srgbClr val="333333"/>
                </a:solidFill>
                <a:latin typeface="+mn-lt"/>
              </a:rPr>
              <a:t>Hamburg Eppendorf</a:t>
            </a:r>
            <a:endParaRPr lang="de-DE" sz="2000" dirty="0">
              <a:solidFill>
                <a:srgbClr val="333333"/>
              </a:solidFill>
              <a:latin typeface="+mn-lt"/>
            </a:endParaRPr>
          </a:p>
          <a:p>
            <a:pPr marL="774827" lvl="3" indent="-342900">
              <a:spcBef>
                <a:spcPts val="1999"/>
              </a:spcBef>
              <a:buClr>
                <a:srgbClr val="333333"/>
              </a:buClr>
              <a:buFont typeface="WingDings"/>
              <a:buChar char=""/>
            </a:pPr>
            <a:r>
              <a:rPr lang="en-US" sz="2000" dirty="0">
                <a:solidFill>
                  <a:srgbClr val="333333"/>
                </a:solidFill>
                <a:latin typeface="+mn-lt"/>
              </a:rPr>
              <a:t>Steffen Moritz </a:t>
            </a:r>
            <a:r>
              <a:rPr lang="hr-HR" sz="2000" dirty="0">
                <a:solidFill>
                  <a:srgbClr val="333333"/>
                </a:solidFill>
                <a:latin typeface="+mn-lt"/>
              </a:rPr>
              <a:t>nije nikad bio liječen psihijatrijski</a:t>
            </a:r>
            <a:endParaRPr lang="en-US"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Vincent van Gogh</a:t>
            </a:r>
          </a:p>
        </p:txBody>
      </p:sp>
      <p:sp>
        <p:nvSpPr>
          <p:cNvPr id="38914" name="Inhaltsplatzhalter 2"/>
          <p:cNvSpPr>
            <a:spLocks noGrp="1"/>
          </p:cNvSpPr>
          <p:nvPr>
            <p:ph idx="1"/>
          </p:nvPr>
        </p:nvSpPr>
        <p:spPr>
          <a:xfrm>
            <a:off x="408955" y="2204864"/>
            <a:ext cx="6400800" cy="4248000"/>
          </a:xfrm>
        </p:spPr>
        <p:txBody>
          <a:bodyPr>
            <a:noAutofit/>
          </a:bodyPr>
          <a:lstStyle/>
          <a:p>
            <a:pPr marL="342900" indent="-342900">
              <a:buClr>
                <a:srgbClr val="333333"/>
              </a:buClr>
              <a:buFont typeface="WingDings"/>
              <a:buChar char=""/>
            </a:pPr>
            <a:r>
              <a:rPr lang="hr-HR" sz="2000">
                <a:solidFill>
                  <a:srgbClr val="333333"/>
                </a:solidFill>
              </a:rPr>
              <a:t>Slika</a:t>
            </a:r>
            <a:r>
              <a:rPr lang="en-US" sz="2000">
                <a:solidFill>
                  <a:srgbClr val="333333"/>
                </a:solidFill>
              </a:rPr>
              <a:t> “Park</a:t>
            </a:r>
            <a:r>
              <a:rPr lang="hr-HR" sz="2000">
                <a:solidFill>
                  <a:srgbClr val="333333"/>
                </a:solidFill>
              </a:rPr>
              <a:t> </a:t>
            </a:r>
            <a:r>
              <a:rPr lang="en-US" sz="2000">
                <a:solidFill>
                  <a:srgbClr val="333333"/>
                </a:solidFill>
              </a:rPr>
              <a:t>Saint-Paul </a:t>
            </a:r>
            <a:r>
              <a:rPr lang="hr-HR" sz="2000">
                <a:solidFill>
                  <a:srgbClr val="333333"/>
                </a:solidFill>
              </a:rPr>
              <a:t>Bolnice</a:t>
            </a:r>
            <a:r>
              <a:rPr lang="en-US" sz="2000">
                <a:solidFill>
                  <a:srgbClr val="333333"/>
                </a:solidFill>
              </a:rPr>
              <a:t>” </a:t>
            </a:r>
            <a:r>
              <a:rPr lang="hr-HR" sz="2000" dirty="0">
                <a:solidFill>
                  <a:srgbClr val="333333"/>
                </a:solidFill>
              </a:rPr>
              <a:t>vrijedi oko</a:t>
            </a:r>
            <a:r>
              <a:rPr lang="en-US" sz="2000" dirty="0">
                <a:solidFill>
                  <a:srgbClr val="333333"/>
                </a:solidFill>
              </a:rPr>
              <a:t> €25 </a:t>
            </a:r>
            <a:r>
              <a:rPr lang="en-US" sz="2000" dirty="0" err="1">
                <a:solidFill>
                  <a:srgbClr val="333333"/>
                </a:solidFill>
              </a:rPr>
              <a:t>milion</a:t>
            </a:r>
            <a:r>
              <a:rPr lang="hr-HR" sz="2000" dirty="0">
                <a:solidFill>
                  <a:srgbClr val="333333"/>
                </a:solidFill>
              </a:rPr>
              <a:t>a</a:t>
            </a:r>
            <a:r>
              <a:rPr lang="en-US" sz="2000" dirty="0">
                <a:solidFill>
                  <a:srgbClr val="333333"/>
                </a:solidFill>
              </a:rPr>
              <a:t>.</a:t>
            </a:r>
          </a:p>
          <a:p>
            <a:pPr marL="342900" indent="-342900">
              <a:buClr>
                <a:srgbClr val="333333"/>
              </a:buClr>
              <a:buFont typeface="WingDings"/>
              <a:buChar char=""/>
            </a:pPr>
            <a:r>
              <a:rPr lang="en-US" sz="2000" dirty="0">
                <a:solidFill>
                  <a:srgbClr val="333333"/>
                </a:solidFill>
              </a:rPr>
              <a:t>Van Gogh </a:t>
            </a:r>
            <a:r>
              <a:rPr lang="hr-HR" sz="2000" dirty="0">
                <a:solidFill>
                  <a:srgbClr val="333333"/>
                </a:solidFill>
              </a:rPr>
              <a:t>je naslikao ovo djelo</a:t>
            </a:r>
            <a:r>
              <a:rPr lang="en-US" sz="2000" dirty="0">
                <a:solidFill>
                  <a:srgbClr val="333333"/>
                </a:solidFill>
              </a:rPr>
              <a:t> 1889</a:t>
            </a:r>
            <a:r>
              <a:rPr lang="hr-HR" sz="2000" dirty="0">
                <a:solidFill>
                  <a:srgbClr val="333333"/>
                </a:solidFill>
              </a:rPr>
              <a:t> toko</a:t>
            </a:r>
            <a:r>
              <a:rPr lang="en-US" sz="2000" dirty="0">
                <a:solidFill>
                  <a:srgbClr val="333333"/>
                </a:solidFill>
              </a:rPr>
              <a:t>m</a:t>
            </a:r>
            <a:r>
              <a:rPr lang="hr-HR" sz="2000" dirty="0">
                <a:solidFill>
                  <a:srgbClr val="333333"/>
                </a:solidFill>
              </a:rPr>
              <a:t> hospitalizacije</a:t>
            </a:r>
            <a:r>
              <a:rPr lang="en-US" sz="2000" dirty="0">
                <a:solidFill>
                  <a:srgbClr val="333333"/>
                </a:solidFill>
              </a:rPr>
              <a:t> </a:t>
            </a:r>
            <a:r>
              <a:rPr lang="hr-HR" sz="2000" dirty="0">
                <a:solidFill>
                  <a:srgbClr val="333333"/>
                </a:solidFill>
              </a:rPr>
              <a:t>u</a:t>
            </a:r>
            <a:r>
              <a:rPr lang="en-US" sz="2000" dirty="0">
                <a:solidFill>
                  <a:srgbClr val="333333"/>
                </a:solidFill>
              </a:rPr>
              <a:t> Saint-Paul Ps</a:t>
            </a:r>
            <a:r>
              <a:rPr lang="hr-HR" sz="2000" dirty="0">
                <a:solidFill>
                  <a:srgbClr val="333333"/>
                </a:solidFill>
              </a:rPr>
              <a:t>ihijatrijskoj</a:t>
            </a:r>
            <a:r>
              <a:rPr lang="en-US" sz="2000" dirty="0">
                <a:solidFill>
                  <a:srgbClr val="333333"/>
                </a:solidFill>
              </a:rPr>
              <a:t> </a:t>
            </a:r>
            <a:r>
              <a:rPr lang="hr-HR" sz="2000" dirty="0">
                <a:solidFill>
                  <a:srgbClr val="333333"/>
                </a:solidFill>
              </a:rPr>
              <a:t>Bolnici</a:t>
            </a:r>
            <a:r>
              <a:rPr lang="en-US" sz="2000" dirty="0">
                <a:solidFill>
                  <a:srgbClr val="333333"/>
                </a:solidFill>
              </a:rPr>
              <a:t> </a:t>
            </a:r>
            <a:r>
              <a:rPr lang="hr-HR" sz="2000" dirty="0">
                <a:solidFill>
                  <a:srgbClr val="333333"/>
                </a:solidFill>
              </a:rPr>
              <a:t>u</a:t>
            </a:r>
            <a:r>
              <a:rPr lang="en-US" sz="2000" dirty="0">
                <a:solidFill>
                  <a:srgbClr val="333333"/>
                </a:solidFill>
              </a:rPr>
              <a:t> Franc</a:t>
            </a:r>
            <a:r>
              <a:rPr lang="hr-HR" sz="2000" dirty="0">
                <a:solidFill>
                  <a:srgbClr val="333333"/>
                </a:solidFill>
              </a:rPr>
              <a:t>uskoj</a:t>
            </a:r>
            <a:r>
              <a:rPr lang="en-US" sz="2000" dirty="0">
                <a:solidFill>
                  <a:srgbClr val="333333"/>
                </a:solidFill>
              </a:rPr>
              <a:t>:</a:t>
            </a:r>
          </a:p>
          <a:p>
            <a:pPr marL="774827" lvl="3" indent="-342900">
              <a:spcBef>
                <a:spcPts val="1999"/>
              </a:spcBef>
              <a:buClr>
                <a:srgbClr val="333333"/>
              </a:buClr>
              <a:buFont typeface="WingDings"/>
              <a:buChar char=""/>
            </a:pPr>
            <a:r>
              <a:rPr lang="en-US" sz="2000" dirty="0">
                <a:solidFill>
                  <a:srgbClr val="333333"/>
                </a:solidFill>
                <a:latin typeface="+mn-lt"/>
              </a:rPr>
              <a:t>Van Gogh </a:t>
            </a:r>
            <a:r>
              <a:rPr lang="hr-HR" sz="2000" dirty="0">
                <a:solidFill>
                  <a:srgbClr val="333333"/>
                </a:solidFill>
                <a:latin typeface="+mn-lt"/>
              </a:rPr>
              <a:t>je imao teške promjene raspoloženja</a:t>
            </a:r>
            <a:r>
              <a:rPr lang="en-US" sz="2000" dirty="0">
                <a:solidFill>
                  <a:srgbClr val="333333"/>
                </a:solidFill>
                <a:latin typeface="+mn-lt"/>
              </a:rPr>
              <a:t>, </a:t>
            </a:r>
            <a:r>
              <a:rPr lang="hr-HR" sz="2000" dirty="0">
                <a:solidFill>
                  <a:srgbClr val="333333"/>
                </a:solidFill>
                <a:latin typeface="+mn-lt"/>
              </a:rPr>
              <a:t>sklonost samopovrjeđivanju, napetost, paranoične misli i halucinacije</a:t>
            </a:r>
          </a:p>
          <a:p>
            <a:pPr marL="774827" lvl="3" indent="-342900">
              <a:spcBef>
                <a:spcPts val="1999"/>
              </a:spcBef>
              <a:buClr>
                <a:srgbClr val="333333"/>
              </a:buClr>
              <a:buFont typeface="WingDings"/>
              <a:buChar char=""/>
            </a:pPr>
            <a:r>
              <a:rPr lang="hr-HR" sz="2000" dirty="0">
                <a:solidFill>
                  <a:srgbClr val="333333"/>
                </a:solidFill>
                <a:latin typeface="+mn-lt"/>
              </a:rPr>
              <a:t>Iz današnje perspektive on bi vjerovatno bio dijagnostifikovan sa psihozom ili bipolarnim premećajem</a:t>
            </a:r>
            <a:endParaRPr lang="de-DE"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Ringo Starr (bubnjar, Beatles)</a:t>
            </a:r>
            <a:endParaRPr lang="de-DE" sz="3600" dirty="0">
              <a:latin typeface="Calibri Ligh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n-US" sz="2000" dirty="0">
                <a:solidFill>
                  <a:srgbClr val="333333"/>
                </a:solidFill>
              </a:rPr>
              <a:t>Ringo Starr, </a:t>
            </a:r>
            <a:r>
              <a:rPr lang="hr-HR" sz="2000" dirty="0">
                <a:solidFill>
                  <a:srgbClr val="333333"/>
                </a:solidFill>
              </a:rPr>
              <a:t>koji je postao slavan kao poznati bubnj</a:t>
            </a:r>
            <a:r>
              <a:rPr lang="en-US" sz="2000" dirty="0" err="1">
                <a:solidFill>
                  <a:srgbClr val="333333"/>
                </a:solidFill>
              </a:rPr>
              <a:t>ar</a:t>
            </a:r>
            <a:r>
              <a:rPr lang="en-US" sz="2000" dirty="0">
                <a:solidFill>
                  <a:srgbClr val="333333"/>
                </a:solidFill>
              </a:rPr>
              <a:t> </a:t>
            </a:r>
            <a:r>
              <a:rPr lang="hr-HR" sz="2000" dirty="0">
                <a:solidFill>
                  <a:srgbClr val="333333"/>
                </a:solidFill>
              </a:rPr>
              <a:t>(</a:t>
            </a:r>
            <a:r>
              <a:rPr lang="en-US" sz="2000" dirty="0">
                <a:solidFill>
                  <a:srgbClr val="333333"/>
                </a:solidFill>
              </a:rPr>
              <a:t>Beatles</a:t>
            </a:r>
            <a:r>
              <a:rPr lang="hr-HR" sz="2000" dirty="0">
                <a:solidFill>
                  <a:srgbClr val="333333"/>
                </a:solidFill>
              </a:rPr>
              <a:t>) je takođe počeo da slika od </a:t>
            </a:r>
            <a:r>
              <a:rPr lang="en-US" sz="2000" dirty="0">
                <a:solidFill>
                  <a:srgbClr val="333333"/>
                </a:solidFill>
              </a:rPr>
              <a:t>2005:</a:t>
            </a:r>
            <a:endParaRPr lang="de-DE" sz="2000" dirty="0">
              <a:solidFill>
                <a:srgbClr val="333333"/>
              </a:solidFill>
            </a:endParaRPr>
          </a:p>
          <a:p>
            <a:pPr marL="342900" lvl="1" indent="-342900">
              <a:spcBef>
                <a:spcPts val="1999"/>
              </a:spcBef>
              <a:buClr>
                <a:srgbClr val="333333"/>
              </a:buClr>
              <a:buFont typeface="WingDings"/>
              <a:buChar char=""/>
            </a:pPr>
            <a:r>
              <a:rPr lang="hr-HR" sz="2000" dirty="0">
                <a:solidFill>
                  <a:srgbClr val="333333"/>
                </a:solidFill>
                <a:latin typeface="+mn-lt"/>
              </a:rPr>
              <a:t>Slika</a:t>
            </a:r>
            <a:r>
              <a:rPr lang="de-DE" sz="2000" dirty="0">
                <a:solidFill>
                  <a:srgbClr val="333333"/>
                </a:solidFill>
                <a:latin typeface="+mn-lt"/>
              </a:rPr>
              <a:t> </a:t>
            </a:r>
            <a:r>
              <a:rPr lang="en-US" sz="2000" dirty="0">
                <a:solidFill>
                  <a:srgbClr val="333333"/>
                </a:solidFill>
                <a:latin typeface="+mn-lt"/>
              </a:rPr>
              <a:t>“</a:t>
            </a:r>
            <a:r>
              <a:rPr lang="hr-HR" sz="2000" dirty="0">
                <a:solidFill>
                  <a:srgbClr val="333333"/>
                </a:solidFill>
                <a:latin typeface="+mn-lt"/>
              </a:rPr>
              <a:t>Šuma</a:t>
            </a:r>
            <a:r>
              <a:rPr lang="en-US" sz="2000" dirty="0">
                <a:solidFill>
                  <a:srgbClr val="333333"/>
                </a:solidFill>
                <a:latin typeface="+mn-lt"/>
              </a:rPr>
              <a:t>”</a:t>
            </a:r>
            <a:r>
              <a:rPr lang="de-DE" sz="2000" dirty="0">
                <a:solidFill>
                  <a:srgbClr val="333333"/>
                </a:solidFill>
                <a:latin typeface="+mn-lt"/>
              </a:rPr>
              <a:t> </a:t>
            </a:r>
            <a:r>
              <a:rPr lang="hr-HR" sz="2000" dirty="0">
                <a:solidFill>
                  <a:srgbClr val="333333"/>
                </a:solidFill>
                <a:latin typeface="+mn-lt"/>
              </a:rPr>
              <a:t>je završena</a:t>
            </a:r>
            <a:r>
              <a:rPr lang="de-DE" sz="2000" dirty="0">
                <a:solidFill>
                  <a:srgbClr val="333333"/>
                </a:solidFill>
                <a:latin typeface="+mn-lt"/>
              </a:rPr>
              <a:t> 2013</a:t>
            </a:r>
          </a:p>
          <a:p>
            <a:pPr marL="342900" lvl="1" indent="-342900">
              <a:spcBef>
                <a:spcPts val="1999"/>
              </a:spcBef>
              <a:buClr>
                <a:srgbClr val="333333"/>
              </a:buClr>
              <a:buFont typeface="WingDings"/>
              <a:buChar char=""/>
            </a:pPr>
            <a:r>
              <a:rPr lang="hr-HR" sz="2000" dirty="0">
                <a:solidFill>
                  <a:srgbClr val="333333"/>
                </a:solidFill>
                <a:latin typeface="+mn-lt"/>
              </a:rPr>
              <a:t>Njegova djela se prodaju za hiljade dolara</a:t>
            </a:r>
            <a:endParaRPr lang="en-US" sz="2000" dirty="0">
              <a:solidFill>
                <a:srgbClr val="333333"/>
              </a:solidFill>
              <a:latin typeface="+mn-lt"/>
            </a:endParaRPr>
          </a:p>
          <a:p>
            <a:pPr marL="342900" lvl="1" indent="-342900">
              <a:spcBef>
                <a:spcPts val="1999"/>
              </a:spcBef>
              <a:buClr>
                <a:srgbClr val="333333"/>
              </a:buClr>
              <a:buFont typeface="WingDings"/>
              <a:buChar char=""/>
            </a:pPr>
            <a:r>
              <a:rPr lang="hr-HR" sz="2000" dirty="0">
                <a:solidFill>
                  <a:srgbClr val="333333"/>
                </a:solidFill>
                <a:latin typeface="+mn-lt"/>
              </a:rPr>
              <a:t>Koliko znamo </a:t>
            </a:r>
            <a:r>
              <a:rPr lang="en-US" sz="2000" dirty="0" err="1">
                <a:solidFill>
                  <a:srgbClr val="333333"/>
                </a:solidFill>
                <a:latin typeface="+mn-lt"/>
              </a:rPr>
              <a:t>Ringo</a:t>
            </a:r>
            <a:r>
              <a:rPr lang="en-US" sz="2000" dirty="0">
                <a:solidFill>
                  <a:srgbClr val="333333"/>
                </a:solidFill>
                <a:latin typeface="+mn-lt"/>
              </a:rPr>
              <a:t> Starr </a:t>
            </a:r>
            <a:r>
              <a:rPr lang="hr-HR" sz="2000" dirty="0">
                <a:solidFill>
                  <a:srgbClr val="333333"/>
                </a:solidFill>
                <a:latin typeface="+mn-lt"/>
              </a:rPr>
              <a:t>nikad nije liječen psihijatrijski</a:t>
            </a:r>
            <a:endParaRPr lang="en-US"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hr-HR" sz="3600">
                <a:latin typeface="Calibri Light"/>
                <a:ea typeface="+mn-ea"/>
                <a:cs typeface="+mn-cs"/>
              </a:rPr>
              <a:t>Prvi zaključak</a:t>
            </a:r>
            <a:endParaRPr lang="de-DE" sz="3600" dirty="0">
              <a:latin typeface="Calibri Ligh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To što imaš mentalni poremećaj ne znači da si nesposoban da uradiš značajne i vrijedne stvari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Čak i zdravi ljudi mogu uraditi djela koja se smatraju na neki </a:t>
            </a:r>
            <a:r>
              <a:rPr lang="hr-HR" sz="2400">
                <a:solidFill>
                  <a:srgbClr val="333333"/>
                </a:solidFill>
              </a:rPr>
              <a:t>način</a:t>
            </a:r>
            <a:r>
              <a:rPr lang="en-US" sz="2400">
                <a:solidFill>
                  <a:srgbClr val="333333"/>
                </a:solidFill>
              </a:rPr>
              <a:t> “</a:t>
            </a:r>
            <a:r>
              <a:rPr lang="hr-HR" sz="2400">
                <a:solidFill>
                  <a:srgbClr val="333333"/>
                </a:solidFill>
              </a:rPr>
              <a:t>ludim</a:t>
            </a:r>
            <a:r>
              <a:rPr lang="en-US" sz="2400" kern="1200">
                <a:solidFill>
                  <a:srgbClr val="333333"/>
                </a:solidFill>
              </a:rPr>
              <a:t>”</a:t>
            </a:r>
            <a:r>
              <a:rPr lang="en-US" sz="2400">
                <a:solidFill>
                  <a:srgbClr val="333333"/>
                </a:solidFill>
              </a:rPr>
              <a:t> </a:t>
            </a:r>
            <a:r>
              <a:rPr lang="hr-HR" sz="2400" dirty="0">
                <a:solidFill>
                  <a:srgbClr val="333333"/>
                </a:solidFill>
              </a:rPr>
              <a:t>slikama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en-US" sz="2400" dirty="0" err="1">
                <a:solidFill>
                  <a:srgbClr val="333333"/>
                </a:solidFill>
              </a:rPr>
              <a:t>Menta</a:t>
            </a:r>
            <a:r>
              <a:rPr lang="hr-HR" sz="2400" dirty="0">
                <a:solidFill>
                  <a:srgbClr val="333333"/>
                </a:solidFill>
              </a:rPr>
              <a:t>lni poremećaj može inspirisati ali i inhibisat</a:t>
            </a:r>
            <a:r>
              <a:rPr lang="en-US" sz="2400" dirty="0" err="1">
                <a:solidFill>
                  <a:srgbClr val="333333"/>
                </a:solidFill>
              </a:rPr>
              <a:t>i</a:t>
            </a:r>
            <a:r>
              <a:rPr lang="hr-HR" sz="2400" dirty="0">
                <a:solidFill>
                  <a:srgbClr val="333333"/>
                </a:solidFill>
              </a:rPr>
              <a:t> </a:t>
            </a:r>
            <a:r>
              <a:rPr lang="hr-HR" sz="2400">
                <a:solidFill>
                  <a:srgbClr val="333333"/>
                </a:solidFill>
              </a:rPr>
              <a:t>kreativnost</a:t>
            </a:r>
            <a:r>
              <a:rPr lang="en-US" sz="2400">
                <a:solidFill>
                  <a:srgbClr val="333333"/>
                </a:solidFill>
              </a:rPr>
              <a:t>.</a:t>
            </a:r>
          </a:p>
          <a:p>
            <a:pPr marL="342900" indent="-342900">
              <a:buClr>
                <a:srgbClr val="333333"/>
              </a:buClr>
              <a:buFont typeface="WingDings"/>
              <a:buChar char=""/>
            </a:pPr>
            <a:r>
              <a:rPr lang="en-US" sz="2400">
                <a:solidFill>
                  <a:srgbClr val="333333"/>
                </a:solidFill>
              </a:rPr>
              <a:t>Geni</a:t>
            </a:r>
            <a:r>
              <a:rPr lang="hr-HR" sz="2400" dirty="0">
                <a:solidFill>
                  <a:srgbClr val="333333"/>
                </a:solidFill>
              </a:rPr>
              <a:t>je kao što je</a:t>
            </a:r>
            <a:r>
              <a:rPr lang="en-US" sz="2400" dirty="0">
                <a:solidFill>
                  <a:srgbClr val="333333"/>
                </a:solidFill>
              </a:rPr>
              <a:t> Van Gogh, </a:t>
            </a:r>
            <a:r>
              <a:rPr lang="hr-HR" sz="2400" dirty="0">
                <a:solidFill>
                  <a:srgbClr val="333333"/>
                </a:solidFill>
              </a:rPr>
              <a:t>čija kreativnost nije prepoznata za vrijeme njegovog života je moguće patio od mentalnog </a:t>
            </a:r>
            <a:r>
              <a:rPr lang="hr-HR" sz="2400">
                <a:solidFill>
                  <a:srgbClr val="333333"/>
                </a:solidFill>
              </a:rPr>
              <a:t>poremećaja</a:t>
            </a:r>
            <a:r>
              <a:rPr lang="en-US" sz="2400">
                <a:solidFill>
                  <a:srgbClr val="333333"/>
                </a:solidFill>
              </a:rPr>
              <a:t>.</a:t>
            </a:r>
            <a:endParaRPr lang="de-DE" sz="2400">
              <a:solidFill>
                <a:srgbClr val="333333"/>
              </a:solidFill>
            </a:endParaRPr>
          </a:p>
          <a:p>
            <a:pPr marL="342900" indent="-342900">
              <a:buClr>
                <a:srgbClr val="333333"/>
              </a:buClr>
              <a:buFont typeface="WingDings"/>
              <a:buChar char=""/>
            </a:pPr>
            <a:r>
              <a:rPr lang="hr-HR" sz="2400">
                <a:solidFill>
                  <a:srgbClr val="333333"/>
                </a:solidFill>
              </a:rPr>
              <a:t>Neki </a:t>
            </a:r>
            <a:r>
              <a:rPr lang="hr-HR" sz="2400" dirty="0">
                <a:solidFill>
                  <a:srgbClr val="333333"/>
                </a:solidFill>
              </a:rPr>
              <a:t>umjetnici koji su patili od mentalnih poremećaja mogu i dalje živ</a:t>
            </a:r>
            <a:r>
              <a:rPr lang="en-US" sz="2400" dirty="0" err="1">
                <a:solidFill>
                  <a:srgbClr val="333333"/>
                </a:solidFill>
              </a:rPr>
              <a:t>jeti</a:t>
            </a:r>
            <a:r>
              <a:rPr lang="hr-HR" sz="2400" dirty="0">
                <a:solidFill>
                  <a:srgbClr val="333333"/>
                </a:solidFill>
              </a:rPr>
              <a:t> kroz svoja djela</a:t>
            </a:r>
            <a:r>
              <a:rPr lang="en-US" sz="2400" dirty="0">
                <a:solidFill>
                  <a:srgbClr val="333333"/>
                </a:solidFill>
              </a:rPr>
              <a:t> (</a:t>
            </a:r>
            <a:r>
              <a:rPr lang="hr-HR" sz="2400" dirty="0">
                <a:solidFill>
                  <a:srgbClr val="333333"/>
                </a:solidFill>
              </a:rPr>
              <a:t>kao</a:t>
            </a:r>
            <a:r>
              <a:rPr lang="en-US" sz="2400" dirty="0">
                <a:solidFill>
                  <a:srgbClr val="333333"/>
                </a:solidFill>
              </a:rPr>
              <a:t> </a:t>
            </a:r>
            <a:r>
              <a:rPr lang="en-US" sz="2400" dirty="0" err="1">
                <a:solidFill>
                  <a:srgbClr val="333333"/>
                </a:solidFill>
              </a:rPr>
              <a:t>Edvard</a:t>
            </a:r>
            <a:r>
              <a:rPr lang="en-US" sz="2400" dirty="0">
                <a:solidFill>
                  <a:srgbClr val="333333"/>
                </a:solidFill>
              </a:rPr>
              <a:t> </a:t>
            </a:r>
            <a:r>
              <a:rPr lang="en-US" sz="2400">
                <a:solidFill>
                  <a:srgbClr val="333333"/>
                </a:solidFill>
              </a:rPr>
              <a:t>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Prvi zaključak</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Nije oguće reći na osnovu slike da li je slikar imao mentalni poremećaj</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Isto važi i za izgled</a:t>
            </a:r>
            <a:r>
              <a:rPr lang="en-US" sz="2400" dirty="0">
                <a:solidFill>
                  <a:srgbClr val="333333"/>
                </a:solidFill>
                <a:latin typeface="+mn-lt"/>
              </a:rPr>
              <a:t>: </a:t>
            </a:r>
            <a:r>
              <a:rPr lang="hr-HR" sz="2400" dirty="0">
                <a:solidFill>
                  <a:srgbClr val="333333"/>
                </a:solidFill>
                <a:latin typeface="+mn-lt"/>
              </a:rPr>
              <a:t>Ne možeš zaključiti da li je neko mentalno zdrav samo na osnovu izgleda</a:t>
            </a:r>
            <a:r>
              <a:rPr lang="en-US"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239332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Prvi zaključak</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Nije oguće reći na osnovu slike da li je slikar imao mentalni poremećaj</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Isto važi i za izgled</a:t>
            </a:r>
            <a:r>
              <a:rPr lang="en-US" sz="2400" dirty="0">
                <a:solidFill>
                  <a:srgbClr val="333333"/>
                </a:solidFill>
                <a:latin typeface="+mn-lt"/>
              </a:rPr>
              <a:t>: </a:t>
            </a:r>
            <a:r>
              <a:rPr lang="hr-HR" sz="2400" dirty="0">
                <a:solidFill>
                  <a:srgbClr val="333333"/>
                </a:solidFill>
                <a:latin typeface="+mn-lt"/>
              </a:rPr>
              <a:t>Ne možeš zaključiti da li je neko mentalno zdrav samo na osnovu izgleda</a:t>
            </a:r>
            <a:r>
              <a:rPr lang="en-US" sz="2400" dirty="0">
                <a:solidFill>
                  <a:srgbClr val="333333"/>
                </a:solidFill>
                <a:latin typeface="+mn-lt"/>
              </a:rPr>
              <a:t>.</a:t>
            </a:r>
          </a:p>
          <a:p>
            <a:pPr marL="342900" lvl="1" indent="-342900">
              <a:spcBef>
                <a:spcPts val="1999"/>
              </a:spcBef>
              <a:spcAft>
                <a:spcPts val="0"/>
              </a:spcAft>
              <a:buClr>
                <a:srgbClr val="000000"/>
              </a:buClr>
              <a:buFont typeface="WingDings"/>
              <a:buChar char=""/>
              <a:tabLst>
                <a:tab pos="84138" algn="l"/>
              </a:tabLst>
              <a:defRPr/>
            </a:pPr>
            <a:r>
              <a:rPr lang="hr-HR" sz="2400" dirty="0">
                <a:solidFill>
                  <a:srgbClr val="004992"/>
                </a:solidFill>
                <a:latin typeface="+mn-lt"/>
              </a:rPr>
              <a:t>Nešto za razišljanje</a:t>
            </a:r>
            <a:r>
              <a:rPr lang="de-DE" sz="2400" dirty="0">
                <a:solidFill>
                  <a:srgbClr val="004992"/>
                </a:solidFill>
                <a:latin typeface="+mn-lt"/>
              </a:rPr>
              <a:t>: </a:t>
            </a:r>
            <a:br>
              <a:rPr lang="de-DE" sz="2400" dirty="0">
                <a:solidFill>
                  <a:srgbClr val="333333"/>
                </a:solidFill>
                <a:latin typeface="+mn-lt"/>
              </a:rPr>
            </a:br>
            <a:r>
              <a:rPr lang="en-US" sz="2400" dirty="0">
                <a:solidFill>
                  <a:srgbClr val="333333"/>
                </a:solidFill>
                <a:latin typeface="+mn-lt"/>
              </a:rPr>
              <a:t>M</a:t>
            </a:r>
            <a:r>
              <a:rPr lang="hr-HR" sz="2400" dirty="0">
                <a:solidFill>
                  <a:srgbClr val="333333"/>
                </a:solidFill>
                <a:latin typeface="+mn-lt"/>
              </a:rPr>
              <a:t>noga umjetnička djela su uradili umjetnici koji su imali mentalni poremećaj</a:t>
            </a:r>
            <a:r>
              <a:rPr lang="en-US" sz="2400" dirty="0">
                <a:solidFill>
                  <a:srgbClr val="333333"/>
                </a:solidFill>
                <a:latin typeface="+mn-lt"/>
              </a:rPr>
              <a:t>.</a:t>
            </a:r>
            <a:r>
              <a:rPr lang="de-DE" sz="2400" dirty="0">
                <a:solidFill>
                  <a:srgbClr val="333333"/>
                </a:solidFill>
                <a:latin typeface="+mn-lt"/>
              </a:rPr>
              <a:t> </a:t>
            </a:r>
            <a:r>
              <a:rPr lang="de-DE" sz="2400" dirty="0">
                <a:solidFill>
                  <a:srgbClr val="004992"/>
                </a:solidFill>
                <a:latin typeface="+mn-lt"/>
              </a:rPr>
              <a:t>D</a:t>
            </a:r>
            <a:r>
              <a:rPr lang="hr-HR" sz="2400" dirty="0">
                <a:solidFill>
                  <a:srgbClr val="004992"/>
                </a:solidFill>
                <a:latin typeface="+mn-lt"/>
              </a:rPr>
              <a:t>a li ovo smanjuje vrijednost njihovog djela</a:t>
            </a:r>
            <a:r>
              <a:rPr lang="en-US" sz="2400" dirty="0">
                <a:solidFill>
                  <a:srgbClr val="004992"/>
                </a:solidFill>
                <a:latin typeface="+mn-lt"/>
              </a:rPr>
              <a:t>?</a:t>
            </a:r>
            <a:endParaRPr lang="de-DE" sz="2400"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2015724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Prvi zaključak</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Nije oguće reći na osnovu slike da li je slikar imao mentalni poremećaj</a:t>
            </a:r>
            <a:r>
              <a:rPr lang="en-US"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hr-HR" sz="2400" dirty="0">
                <a:solidFill>
                  <a:srgbClr val="333333"/>
                </a:solidFill>
                <a:latin typeface="+mn-lt"/>
              </a:rPr>
              <a:t>Isto važi i za izgled</a:t>
            </a:r>
            <a:r>
              <a:rPr lang="en-US" sz="2400" dirty="0">
                <a:solidFill>
                  <a:srgbClr val="333333"/>
                </a:solidFill>
                <a:latin typeface="+mn-lt"/>
              </a:rPr>
              <a:t>: </a:t>
            </a:r>
            <a:r>
              <a:rPr lang="hr-HR" sz="2400" dirty="0">
                <a:solidFill>
                  <a:srgbClr val="333333"/>
                </a:solidFill>
                <a:latin typeface="+mn-lt"/>
              </a:rPr>
              <a:t>Ne možeš zaključiti da li je neko mentalno zdrav samo na osnovu izgleda</a:t>
            </a:r>
            <a:r>
              <a:rPr lang="en-US" sz="2400" dirty="0">
                <a:solidFill>
                  <a:srgbClr val="333333"/>
                </a:solidFill>
                <a:latin typeface="+mn-lt"/>
              </a:rPr>
              <a:t>.</a:t>
            </a:r>
          </a:p>
          <a:p>
            <a:pPr marL="342900" lvl="1" indent="-342900">
              <a:spcBef>
                <a:spcPts val="1999"/>
              </a:spcBef>
              <a:spcAft>
                <a:spcPts val="0"/>
              </a:spcAft>
              <a:buClr>
                <a:srgbClr val="000000"/>
              </a:buClr>
              <a:buFont typeface="WingDings"/>
              <a:buChar char=""/>
              <a:tabLst>
                <a:tab pos="84138" algn="l"/>
              </a:tabLst>
              <a:defRPr/>
            </a:pPr>
            <a:r>
              <a:rPr lang="hr-HR" sz="2400" dirty="0">
                <a:solidFill>
                  <a:srgbClr val="004992"/>
                </a:solidFill>
                <a:latin typeface="+mn-lt"/>
              </a:rPr>
              <a:t>Nešto za razišljanje</a:t>
            </a:r>
            <a:r>
              <a:rPr lang="de-DE" sz="2400" dirty="0">
                <a:solidFill>
                  <a:srgbClr val="004992"/>
                </a:solidFill>
                <a:latin typeface="+mn-lt"/>
              </a:rPr>
              <a:t>: </a:t>
            </a:r>
            <a:br>
              <a:rPr lang="de-DE" sz="2400" dirty="0">
                <a:solidFill>
                  <a:srgbClr val="333333"/>
                </a:solidFill>
                <a:latin typeface="+mn-lt"/>
              </a:rPr>
            </a:br>
            <a:r>
              <a:rPr lang="en-US" sz="2400" dirty="0">
                <a:solidFill>
                  <a:srgbClr val="333333"/>
                </a:solidFill>
                <a:latin typeface="+mn-lt"/>
              </a:rPr>
              <a:t>M</a:t>
            </a:r>
            <a:r>
              <a:rPr lang="hr-HR" sz="2400" dirty="0">
                <a:solidFill>
                  <a:srgbClr val="333333"/>
                </a:solidFill>
                <a:latin typeface="+mn-lt"/>
              </a:rPr>
              <a:t>noga umjetnička djela su uradili umjetnici koji su imali mentalni poremećaj</a:t>
            </a:r>
            <a:r>
              <a:rPr lang="en-US" sz="2400" dirty="0">
                <a:solidFill>
                  <a:srgbClr val="333333"/>
                </a:solidFill>
                <a:latin typeface="+mn-lt"/>
              </a:rPr>
              <a:t>.</a:t>
            </a:r>
            <a:r>
              <a:rPr lang="de-DE" sz="2400" dirty="0">
                <a:solidFill>
                  <a:srgbClr val="333333"/>
                </a:solidFill>
                <a:latin typeface="+mn-lt"/>
              </a:rPr>
              <a:t> </a:t>
            </a:r>
            <a:r>
              <a:rPr lang="de-DE" sz="2400" dirty="0">
                <a:solidFill>
                  <a:srgbClr val="004992"/>
                </a:solidFill>
                <a:latin typeface="+mn-lt"/>
              </a:rPr>
              <a:t>D</a:t>
            </a:r>
            <a:r>
              <a:rPr lang="hr-HR" sz="2400" dirty="0">
                <a:solidFill>
                  <a:srgbClr val="004992"/>
                </a:solidFill>
                <a:latin typeface="+mn-lt"/>
              </a:rPr>
              <a:t>a li ovo smanjuje vrijednost njihovog djela</a:t>
            </a:r>
            <a:r>
              <a:rPr lang="en-US" sz="2400" dirty="0">
                <a:solidFill>
                  <a:srgbClr val="004992"/>
                </a:solidFill>
                <a:latin typeface="+mn-lt"/>
              </a:rPr>
              <a:t>?</a:t>
            </a:r>
            <a:endParaRPr lang="de-DE" sz="2400" dirty="0">
              <a:solidFill>
                <a:srgbClr val="004992"/>
              </a:solidFill>
              <a:latin typeface="+mn-lt"/>
            </a:endParaRPr>
          </a:p>
          <a:p>
            <a:pPr lvl="1" algn="ctr">
              <a:spcBef>
                <a:spcPts val="1999"/>
              </a:spcBef>
              <a:spcAft>
                <a:spcPts val="0"/>
              </a:spcAft>
              <a:tabLst>
                <a:tab pos="84138" algn="l"/>
              </a:tabLst>
              <a:defRPr/>
            </a:pPr>
            <a:r>
              <a:rPr lang="de-DE" sz="2400" b="1" u="sng" dirty="0">
                <a:solidFill>
                  <a:srgbClr val="004992"/>
                </a:solidFill>
                <a:latin typeface="+mn-lt"/>
              </a:rPr>
              <a:t>N</a:t>
            </a:r>
            <a:r>
              <a:rPr lang="hr-HR" sz="2400" b="1" u="sng" dirty="0">
                <a:solidFill>
                  <a:srgbClr val="004992"/>
                </a:solidFill>
                <a:latin typeface="+mn-lt"/>
              </a:rPr>
              <a:t>ikako</a:t>
            </a:r>
            <a:r>
              <a:rPr lang="de-DE" sz="2400" b="1" u="sng" dirty="0">
                <a:solidFill>
                  <a:srgbClr val="004992"/>
                </a:solidFill>
                <a:latin typeface="+mn-lt"/>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399856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Calibri Light"/>
                <a:ea typeface="+mn-ea"/>
                <a:cs typeface="+mn-cs"/>
              </a:rPr>
              <a:t>Da li je “normalno” imati mentalne probleme?</a:t>
            </a:r>
            <a:endParaRPr lang="de-DE" sz="3600" dirty="0">
              <a:latin typeface="Calibri Ligh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hr-HR" sz="2400">
                <a:solidFill>
                  <a:srgbClr val="004992"/>
                </a:solidFill>
              </a:rPr>
              <a:t>Koliko ljudi ima mentalne poremećaje</a:t>
            </a:r>
            <a:r>
              <a:rPr lang="en-US" sz="2400" dirty="0">
                <a:solidFill>
                  <a:srgbClr val="004992"/>
                </a:solidFill>
              </a:rPr>
              <a:t>?</a:t>
            </a:r>
            <a:endParaRPr lang="de-DE" sz="2400" kern="0" dirty="0">
              <a:solidFill>
                <a:srgbClr val="004992"/>
              </a:solidFill>
            </a:endParaRPr>
          </a:p>
          <a:p>
            <a:pPr lvl="0" defTabSz="914400" eaLnBrk="0" fontAlgn="base" hangingPunct="0">
              <a:buClr>
                <a:srgbClr val="006699"/>
              </a:buClr>
              <a:tabLst>
                <a:tab pos="84138" algn="l"/>
              </a:tabLst>
              <a:defRPr/>
            </a:pPr>
            <a:r>
              <a:rPr lang="hr-HR" sz="2400" dirty="0">
                <a:solidFill>
                  <a:srgbClr val="333333"/>
                </a:solidFill>
              </a:rPr>
              <a:t>Šta misliš</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Calibri Light"/>
                <a:ea typeface="+mn-ea"/>
                <a:cs typeface="+mn-cs"/>
              </a:rPr>
              <a:t>Da li je “normalno” imati mentalne probleme?</a:t>
            </a:r>
            <a:endParaRPr lang="de-DE" sz="3600" dirty="0">
              <a:latin typeface="Calibri Ligh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Koliko</a:t>
            </a:r>
            <a:r>
              <a:rPr lang="en-US" sz="2400" dirty="0">
                <a:solidFill>
                  <a:srgbClr val="004992"/>
                </a:solidFill>
              </a:rPr>
              <a:t> </a:t>
            </a:r>
            <a:r>
              <a:rPr lang="en-US" sz="2400" dirty="0" err="1">
                <a:solidFill>
                  <a:srgbClr val="004992"/>
                </a:solidFill>
              </a:rPr>
              <a:t>ljudi</a:t>
            </a:r>
            <a:r>
              <a:rPr lang="en-US" sz="2400" dirty="0">
                <a:solidFill>
                  <a:srgbClr val="004992"/>
                </a:solidFill>
              </a:rPr>
              <a:t> </a:t>
            </a:r>
            <a:r>
              <a:rPr lang="hr-HR" sz="2400" dirty="0">
                <a:solidFill>
                  <a:srgbClr val="004992"/>
                </a:solidFill>
              </a:rPr>
              <a:t>ima mentalne poremećaje</a:t>
            </a:r>
            <a:r>
              <a:rPr lang="en-US" sz="2400" dirty="0">
                <a:solidFill>
                  <a:srgbClr val="004992"/>
                </a:solidFill>
              </a:rPr>
              <a:t> (</a:t>
            </a:r>
            <a:r>
              <a:rPr lang="hr-HR" sz="2400" dirty="0">
                <a:solidFill>
                  <a:srgbClr val="004992"/>
                </a:solidFill>
              </a:rPr>
              <a:t>Njemačka</a:t>
            </a:r>
            <a:r>
              <a:rPr lang="en-US"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22</a:t>
            </a:fld>
            <a:endParaRPr lang="de-DE"/>
          </a:p>
        </p:txBody>
      </p:sp>
      <p:graphicFrame>
        <p:nvGraphicFramePr>
          <p:cNvPr id="9" name="Inhaltsplatzhalter 3"/>
          <p:cNvGraphicFramePr>
            <a:graphicFrameLocks/>
          </p:cNvGraphicFramePr>
          <p:nvPr>
            <p:extLst>
              <p:ext uri="{D42A27DB-BD31-4B8C-83A1-F6EECF244321}">
                <p14:modId xmlns:p14="http://schemas.microsoft.com/office/powerpoint/2010/main" val="3347861165"/>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Proporcija ljudi koji su prošle godine imali mentalni poremećaj</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Poremećaji napetosti (najčešći mentalni poremećaji, npr. Socijalna fobija)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Afektivni poremećaji (npr. Depresija)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Psihoza (sve forme psihoze, npr. schizofrenija)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mn-lt"/>
                          <a:ea typeface="+mn-ea"/>
                          <a:cs typeface="+mn-cs"/>
                        </a:rPr>
                        <a:t>Procenat subgrupa koje su bile dijagnostifikovane sa više mentalnih poremećaja u ovom periodu</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err="1">
                <a:solidFill>
                  <a:srgbClr val="333333"/>
                </a:solidFill>
                <a:latin typeface="+mn-lt"/>
                <a:ea typeface="+mn-ea"/>
                <a:cs typeface="+mn-cs"/>
              </a:rPr>
              <a:t>Ako</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uzmeš</a:t>
            </a:r>
            <a:r>
              <a:rPr lang="en-US" sz="2400" dirty="0">
                <a:solidFill>
                  <a:srgbClr val="333333"/>
                </a:solidFill>
                <a:latin typeface="+mn-lt"/>
                <a:ea typeface="+mn-ea"/>
                <a:cs typeface="+mn-cs"/>
              </a:rPr>
              <a:t> u </a:t>
            </a:r>
            <a:r>
              <a:rPr lang="en-US" sz="2400" dirty="0" err="1">
                <a:solidFill>
                  <a:srgbClr val="333333"/>
                </a:solidFill>
                <a:latin typeface="+mn-lt"/>
                <a:ea typeface="+mn-ea"/>
                <a:cs typeface="+mn-cs"/>
              </a:rPr>
              <a:t>obzir</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ljude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koji</a:t>
            </a:r>
            <a:r>
              <a:rPr lang="en-US" sz="2400" dirty="0">
                <a:solidFill>
                  <a:srgbClr val="333333"/>
                </a:solidFill>
                <a:latin typeface="+mn-lt"/>
                <a:ea typeface="+mn-ea"/>
                <a:cs typeface="+mn-cs"/>
              </a:rPr>
              <a:t> pate od </a:t>
            </a:r>
            <a:r>
              <a:rPr lang="en-US" sz="2400" dirty="0" err="1">
                <a:solidFill>
                  <a:srgbClr val="333333"/>
                </a:solidFill>
                <a:latin typeface="+mn-lt"/>
                <a:ea typeface="+mn-ea"/>
                <a:cs typeface="+mn-cs"/>
              </a:rPr>
              <a:t>individualnih</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simptoma</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mentalnih</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poremećaja</a:t>
            </a:r>
            <a:r>
              <a:rPr lang="en-US" sz="2400" dirty="0">
                <a:solidFill>
                  <a:srgbClr val="333333"/>
                </a:solidFill>
                <a:latin typeface="+mn-lt"/>
                <a:ea typeface="+mn-ea"/>
                <a:cs typeface="+mn-cs"/>
              </a:rPr>
              <a:t> bez </a:t>
            </a:r>
            <a:r>
              <a:rPr lang="en-US" sz="2400" dirty="0" err="1">
                <a:solidFill>
                  <a:srgbClr val="333333"/>
                </a:solidFill>
                <a:latin typeface="+mn-lt"/>
                <a:ea typeface="+mn-ea"/>
                <a:cs typeface="+mn-cs"/>
              </a:rPr>
              <a:t>potpune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kliničke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slike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broj</a:t>
            </a:r>
            <a:r>
              <a:rPr lang="en-US" sz="2400" dirty="0">
                <a:solidFill>
                  <a:srgbClr val="333333"/>
                </a:solidFill>
                <a:latin typeface="+mn-lt"/>
                <a:ea typeface="+mn-ea"/>
                <a:cs typeface="+mn-cs"/>
              </a:rPr>
              <a:t> je </a:t>
            </a:r>
            <a:r>
              <a:rPr lang="en-US" sz="2400" dirty="0" err="1">
                <a:solidFill>
                  <a:srgbClr val="333333"/>
                </a:solidFill>
                <a:latin typeface="+mn-lt"/>
                <a:ea typeface="+mn-ea"/>
                <a:cs typeface="+mn-cs"/>
              </a:rPr>
              <a:t>znatno</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veći</a:t>
            </a:r>
            <a:r>
              <a:rPr lang="en-US" sz="2400" dirty="0">
                <a:solidFill>
                  <a:srgbClr val="333333"/>
                </a:solidFill>
                <a:latin typeface="+mn-lt"/>
                <a:ea typeface="+mn-ea"/>
                <a:cs typeface="+mn-cs"/>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en-US" sz="2400">
                <a:solidFill>
                  <a:srgbClr val="004992"/>
                </a:solidFill>
              </a:rPr>
              <a:t>Koliko</a:t>
            </a:r>
            <a:r>
              <a:rPr lang="en-US" sz="2400" dirty="0">
                <a:solidFill>
                  <a:srgbClr val="004992"/>
                </a:solidFill>
              </a:rPr>
              <a:t> </a:t>
            </a:r>
            <a:r>
              <a:rPr lang="en-US" sz="2400" dirty="0" err="1">
                <a:solidFill>
                  <a:srgbClr val="004992"/>
                </a:solidFill>
              </a:rPr>
              <a:t>ljudi</a:t>
            </a:r>
            <a:r>
              <a:rPr lang="en-US" sz="2400" dirty="0">
                <a:solidFill>
                  <a:srgbClr val="004992"/>
                </a:solidFill>
              </a:rPr>
              <a:t> u </a:t>
            </a:r>
            <a:r>
              <a:rPr lang="en-US" sz="2400" dirty="0" err="1">
                <a:solidFill>
                  <a:srgbClr val="004992"/>
                </a:solidFill>
              </a:rPr>
              <a:t>Kanadi</a:t>
            </a:r>
            <a:r>
              <a:rPr lang="en-US" sz="2400" dirty="0">
                <a:solidFill>
                  <a:srgbClr val="004992"/>
                </a:solidFill>
              </a:rPr>
              <a:t> </a:t>
            </a:r>
            <a:r>
              <a:rPr lang="en-US" sz="2400" dirty="0" err="1">
                <a:solidFill>
                  <a:srgbClr val="004992"/>
                </a:solidFill>
              </a:rPr>
              <a:t>ima</a:t>
            </a:r>
            <a:r>
              <a:rPr lang="en-US" sz="2400" dirty="0">
                <a:solidFill>
                  <a:srgbClr val="004992"/>
                </a:solidFill>
              </a:rPr>
              <a:t> </a:t>
            </a:r>
            <a:r>
              <a:rPr lang="en-US" sz="2400" dirty="0" err="1">
                <a:solidFill>
                  <a:srgbClr val="004992"/>
                </a:solidFill>
              </a:rPr>
              <a:t>mentalni</a:t>
            </a:r>
            <a:r>
              <a:rPr lang="en-US" sz="2400" dirty="0">
                <a:solidFill>
                  <a:srgbClr val="004992"/>
                </a:solidFill>
              </a:rPr>
              <a:t> </a:t>
            </a:r>
            <a:r>
              <a:rPr lang="en-US" sz="2400" dirty="0" err="1">
                <a:solidFill>
                  <a:srgbClr val="004992"/>
                </a:solidFill>
              </a:rPr>
              <a:t>poremecaj</a:t>
            </a:r>
            <a:r>
              <a:rPr lang="en-US" sz="2400" dirty="0">
                <a:solidFill>
                  <a:srgbClr val="004992"/>
                </a:solidFill>
              </a:rPr>
              <a:t>?</a:t>
            </a:r>
            <a:endParaRPr lang="en-US" sz="2400" dirty="0"/>
          </a:p>
        </p:txBody>
      </p:sp>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Calibri Light"/>
                <a:ea typeface="+mn-ea"/>
                <a:cs typeface="+mn-cs"/>
              </a:rPr>
              <a:t>Da li je “normalno” imati mentalne probleme?</a:t>
            </a:r>
            <a:endParaRPr lang="de-DE" sz="3600" dirty="0">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graphicFrame>
        <p:nvGraphicFramePr>
          <p:cNvPr id="8" name="Inhaltsplatzhalter 3"/>
          <p:cNvGraphicFramePr>
            <a:graphicFrameLocks/>
          </p:cNvGraphicFramePr>
          <p:nvPr>
            <p:extLst>
              <p:ext uri="{D42A27DB-BD31-4B8C-83A1-F6EECF244321}">
                <p14:modId xmlns:p14="http://schemas.microsoft.com/office/powerpoint/2010/main" val="2709374918"/>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dirty="0" err="1">
                          <a:solidFill>
                            <a:srgbClr val="333333"/>
                          </a:solidFill>
                          <a:latin typeface="+mn-lt"/>
                          <a:ea typeface="+mn-ea"/>
                          <a:cs typeface="+mn-cs"/>
                        </a:rPr>
                        <a:t>Proporcija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ljudi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koji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su</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imali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mentalni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poremećaj</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tokom</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prošle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godine</a:t>
                      </a:r>
                      <a:r>
                        <a:rPr lang="en-US" sz="1800" b="0" i="0" u="none" dirty="0">
                          <a:solidFill>
                            <a:srgbClr val="333333"/>
                          </a:solidFill>
                          <a:latin typeface="+mn-lt"/>
                          <a:ea typeface="+mn-ea"/>
                          <a:cs typeface="+mn-cs"/>
                        </a:rPr>
                        <a:t> </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Depresija (najčešći mentalni poremećaj)</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dirty="0">
                          <a:solidFill>
                            <a:srgbClr val="333333"/>
                          </a:solidFill>
                          <a:latin typeface="+mn-lt"/>
                          <a:ea typeface="+mn-ea"/>
                          <a:cs typeface="+mn-cs"/>
                        </a:rPr>
                        <a:t>Schizofrenija / psihoza </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sz="2400" dirty="0" err="1">
                <a:solidFill>
                  <a:srgbClr val="333333"/>
                </a:solidFill>
                <a:latin typeface="+mn-lt"/>
                <a:ea typeface="+mn-ea"/>
                <a:cs typeface="+mn-cs"/>
              </a:rPr>
              <a:t>Ako</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uzmeš</a:t>
            </a:r>
            <a:r>
              <a:rPr lang="en-US" sz="2400" dirty="0">
                <a:solidFill>
                  <a:srgbClr val="333333"/>
                </a:solidFill>
                <a:latin typeface="+mn-lt"/>
                <a:ea typeface="+mn-ea"/>
                <a:cs typeface="+mn-cs"/>
              </a:rPr>
              <a:t> u </a:t>
            </a:r>
            <a:r>
              <a:rPr lang="en-US" sz="2400" dirty="0" err="1">
                <a:solidFill>
                  <a:srgbClr val="333333"/>
                </a:solidFill>
                <a:latin typeface="+mn-lt"/>
                <a:ea typeface="+mn-ea"/>
                <a:cs typeface="+mn-cs"/>
              </a:rPr>
              <a:t>obzir</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ljude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koji</a:t>
            </a:r>
            <a:r>
              <a:rPr lang="en-US" sz="2400" dirty="0">
                <a:solidFill>
                  <a:srgbClr val="333333"/>
                </a:solidFill>
                <a:latin typeface="+mn-lt"/>
                <a:ea typeface="+mn-ea"/>
                <a:cs typeface="+mn-cs"/>
              </a:rPr>
              <a:t> pate od </a:t>
            </a:r>
            <a:r>
              <a:rPr lang="en-US" sz="2400" dirty="0" err="1">
                <a:solidFill>
                  <a:srgbClr val="333333"/>
                </a:solidFill>
                <a:latin typeface="+mn-lt"/>
                <a:ea typeface="+mn-ea"/>
                <a:cs typeface="+mn-cs"/>
              </a:rPr>
              <a:t>individualnih</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simptoma</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mentalnih</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poremećaja</a:t>
            </a:r>
            <a:r>
              <a:rPr lang="en-US" sz="2400" dirty="0">
                <a:solidFill>
                  <a:srgbClr val="333333"/>
                </a:solidFill>
                <a:latin typeface="+mn-lt"/>
                <a:ea typeface="+mn-ea"/>
                <a:cs typeface="+mn-cs"/>
              </a:rPr>
              <a:t> bez </a:t>
            </a:r>
            <a:r>
              <a:rPr lang="en-US" sz="2400" dirty="0" err="1">
                <a:solidFill>
                  <a:srgbClr val="333333"/>
                </a:solidFill>
                <a:latin typeface="+mn-lt"/>
                <a:ea typeface="+mn-ea"/>
                <a:cs typeface="+mn-cs"/>
              </a:rPr>
              <a:t>potpune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kliničke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slike</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broj</a:t>
            </a:r>
            <a:r>
              <a:rPr lang="en-US" sz="2400" dirty="0">
                <a:solidFill>
                  <a:srgbClr val="333333"/>
                </a:solidFill>
                <a:latin typeface="+mn-lt"/>
                <a:ea typeface="+mn-ea"/>
                <a:cs typeface="+mn-cs"/>
              </a:rPr>
              <a:t> je </a:t>
            </a:r>
            <a:r>
              <a:rPr lang="en-US" sz="2400" dirty="0" err="1">
                <a:solidFill>
                  <a:srgbClr val="333333"/>
                </a:solidFill>
                <a:latin typeface="+mn-lt"/>
                <a:ea typeface="+mn-ea"/>
                <a:cs typeface="+mn-cs"/>
              </a:rPr>
              <a:t>znatno</a:t>
            </a:r>
            <a:r>
              <a:rPr lang="en-US" sz="2400" dirty="0">
                <a:solidFill>
                  <a:srgbClr val="333333"/>
                </a:solidFill>
                <a:latin typeface="+mn-lt"/>
                <a:ea typeface="+mn-ea"/>
                <a:cs typeface="+mn-cs"/>
              </a:rPr>
              <a:t> </a:t>
            </a:r>
            <a:r>
              <a:rPr lang="en-US" sz="2400" dirty="0" err="1">
                <a:solidFill>
                  <a:srgbClr val="333333"/>
                </a:solidFill>
                <a:latin typeface="+mn-lt"/>
                <a:ea typeface="+mn-ea"/>
                <a:cs typeface="+mn-cs"/>
              </a:rPr>
              <a:t>veći</a:t>
            </a:r>
            <a:r>
              <a:rPr lang="en-US" sz="2400" dirty="0">
                <a:solidFill>
                  <a:srgbClr val="333333"/>
                </a:solidFill>
                <a:latin typeface="+mn-lt"/>
                <a:ea typeface="+mn-ea"/>
                <a:cs typeface="+mn-c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a:solidFill>
                  <a:srgbClr val="333333"/>
                </a:solidFill>
              </a:rPr>
              <a:t>S</a:t>
            </a:r>
            <a:r>
              <a:rPr lang="hr-HR" sz="2400" dirty="0">
                <a:solidFill>
                  <a:srgbClr val="333333"/>
                </a:solidFill>
              </a:rPr>
              <a:t>imptomi psihoze</a:t>
            </a:r>
            <a:r>
              <a:rPr lang="en-US" sz="2400" dirty="0">
                <a:solidFill>
                  <a:srgbClr val="333333"/>
                </a:solidFill>
              </a:rPr>
              <a:t> (</a:t>
            </a:r>
            <a:r>
              <a:rPr lang="hr-HR" sz="2400" dirty="0">
                <a:solidFill>
                  <a:srgbClr val="333333"/>
                </a:solidFill>
              </a:rPr>
              <a:t>npr. paranoja</a:t>
            </a:r>
            <a:r>
              <a:rPr lang="en-US" sz="2400" dirty="0">
                <a:solidFill>
                  <a:srgbClr val="333333"/>
                </a:solidFill>
              </a:rPr>
              <a:t>) </a:t>
            </a:r>
            <a:r>
              <a:rPr lang="hr-HR" sz="2400" dirty="0">
                <a:solidFill>
                  <a:srgbClr val="333333"/>
                </a:solidFill>
              </a:rPr>
              <a:t>su dugo posmatrani rijetkim iskustvom i bili su prepoznati kao znak ozbiljnog mentalnog poremećaja</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hr-HR" sz="2400" dirty="0">
                <a:solidFill>
                  <a:srgbClr val="333333"/>
                </a:solidFill>
              </a:rPr>
              <a:t>Znamo da su </a:t>
            </a:r>
            <a:r>
              <a:rPr lang="en-US" sz="2400" dirty="0">
                <a:solidFill>
                  <a:srgbClr val="333333"/>
                </a:solidFill>
              </a:rPr>
              <a:t>(</a:t>
            </a:r>
            <a:r>
              <a:rPr lang="hr-HR" sz="2400" dirty="0">
                <a:solidFill>
                  <a:srgbClr val="333333"/>
                </a:solidFill>
              </a:rPr>
              <a:t>nenaglašena</a:t>
            </a:r>
            <a:r>
              <a:rPr lang="en-US" sz="2400" dirty="0">
                <a:solidFill>
                  <a:srgbClr val="333333"/>
                </a:solidFill>
              </a:rPr>
              <a:t>) </a:t>
            </a:r>
            <a:r>
              <a:rPr lang="hr-HR" sz="2400" dirty="0">
                <a:solidFill>
                  <a:srgbClr val="333333"/>
                </a:solidFill>
              </a:rPr>
              <a:t>iskustva koja sliče psihotičnim široko prisutna. Za razliku od dijagnoze psihoze ova iskustva ne dovode do poteškoća u svakodnevnom životu.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25</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1864926494"/>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881175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26</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699804939"/>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1524528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27</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288411460"/>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916690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28</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3743949508"/>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848910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29</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2672228803"/>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867700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30</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2363960483"/>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2173747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Neobična uvjerenja nisu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psihotičnih iskustava u populaciji</a:t>
            </a:r>
          </a:p>
        </p:txBody>
      </p:sp>
      <p:sp>
        <p:nvSpPr>
          <p:cNvPr id="7" name="Content Placeholder 6"/>
          <p:cNvSpPr>
            <a:spLocks noGrp="1"/>
          </p:cNvSpPr>
          <p:nvPr>
            <p:ph idx="1"/>
          </p:nvPr>
        </p:nvSpPr>
        <p:spPr>
          <a:xfrm>
            <a:off x="408955" y="2204864"/>
            <a:ext cx="11340000" cy="4248000"/>
          </a:xfrm>
        </p:spPr>
        <p:txBody>
          <a:bodyPr/>
          <a:lstStyle/>
          <a:p>
            <a:pPr lvl="0" defTabSz="914400" fontAlgn="base"/>
            <a:r>
              <a:rPr lang="hr-HR" sz="2400">
                <a:solidFill>
                  <a:srgbClr val="333333"/>
                </a:solidFill>
              </a:rPr>
              <a:t>Šta misliš</a:t>
            </a:r>
            <a:r>
              <a:rPr lang="de-DE" sz="2400" dirty="0">
                <a:solidFill>
                  <a:srgbClr val="333333"/>
                </a:solidFill>
              </a:rPr>
              <a:t>? </a:t>
            </a:r>
            <a:r>
              <a:rPr lang="hr-HR" sz="2400" dirty="0">
                <a:solidFill>
                  <a:srgbClr val="333333"/>
                </a:solidFill>
              </a:rPr>
              <a:t>Koliko su često navedeni simptomi/iskustva u opštoj populaciji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pPr>
                <a:defRPr/>
              </a:pPr>
              <a:t>31</a:t>
            </a:fld>
            <a:endParaRPr lang="de-DE"/>
          </a:p>
        </p:txBody>
      </p:sp>
      <p:graphicFrame>
        <p:nvGraphicFramePr>
          <p:cNvPr id="8" name="Tabelle 3"/>
          <p:cNvGraphicFramePr>
            <a:graphicFrameLocks noGrp="1"/>
          </p:cNvGraphicFramePr>
          <p:nvPr>
            <p:extLst>
              <p:ext uri="{D42A27DB-BD31-4B8C-83A1-F6EECF244321}">
                <p14:modId xmlns:p14="http://schemas.microsoft.com/office/powerpoint/2010/main" val="3827525489"/>
              </p:ext>
            </p:extLst>
          </p:nvPr>
        </p:nvGraphicFramePr>
        <p:xfrm>
          <a:off x="408955" y="2780928"/>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Izjave koje su bile ponuđene opštoj populaciji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a:ln>
                            <a:noFill/>
                          </a:ln>
                          <a:solidFill>
                            <a:srgbClr val="333333"/>
                          </a:solidFill>
                          <a:effectLst/>
                          <a:latin typeface="+mn-lt"/>
                          <a:ea typeface="+mn-ea"/>
                          <a:cs typeface="+mn-cs"/>
                        </a:rPr>
                        <a:t>Potvrđen odgovor</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mislio da ljudi mogu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Da li si ikad imao osjećaj da ljudi mogu da ti čitaju misli?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Osjećaj da su stvari nerealne oko tebe i da je sve dio eksperimenta?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si imao/imala osjećaj da su stvari napisane u časopisima ili na TV-u napisane lično za tebe?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Jesi li imao/imala osjećaj da te proganjaju u bilo kom obilku?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Da li ponekaf čuješ glasove kad nema nikoga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06643"/>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mn-lt"/>
                <a:ea typeface="+mn-ea"/>
                <a:cs typeface="+mn-cs"/>
              </a:rPr>
              <a:t>* Emmanuelle R. Peters (Instrument: PDI), Steffen Moritz (Instrument: KSF)</a:t>
            </a:r>
            <a:endParaRPr lang="de-DE" altLang="en-US" sz="1000" dirty="0">
              <a:solidFill>
                <a:schemeClr val="tx1"/>
              </a:solidFill>
              <a:latin typeface="+mn-lt"/>
              <a:ea typeface="+mn-ea"/>
              <a:cs typeface="+mn-cs"/>
            </a:endParaRPr>
          </a:p>
        </p:txBody>
      </p:sp>
    </p:spTree>
    <p:extLst>
      <p:ext uri="{BB962C8B-B14F-4D97-AF65-F5344CB8AC3E}">
        <p14:creationId xmlns:p14="http://schemas.microsoft.com/office/powerpoint/2010/main" val="3670236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hr-HR" sz="3600">
                <a:latin typeface="Calibri Light"/>
                <a:ea typeface="+mn-ea"/>
                <a:cs typeface="+mn-cs"/>
              </a:rPr>
              <a:t>Zapamti…</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en-US" sz="2400" dirty="0">
                <a:solidFill>
                  <a:srgbClr val="333333"/>
                </a:solidFill>
              </a:rPr>
              <a:t>N</a:t>
            </a:r>
            <a:r>
              <a:rPr lang="hr-HR" sz="2400" dirty="0">
                <a:solidFill>
                  <a:srgbClr val="333333"/>
                </a:solidFill>
              </a:rPr>
              <a:t>iko nije</a:t>
            </a:r>
            <a:r>
              <a:rPr lang="en-US" sz="2400" dirty="0">
                <a:solidFill>
                  <a:srgbClr val="333333"/>
                </a:solidFill>
              </a:rPr>
              <a:t> </a:t>
            </a:r>
            <a:r>
              <a:rPr lang="en-US" sz="2400" b="1" i="1" dirty="0" err="1">
                <a:solidFill>
                  <a:srgbClr val="333333"/>
                </a:solidFill>
              </a:rPr>
              <a:t>im</a:t>
            </a:r>
            <a:r>
              <a:rPr lang="hr-HR" sz="2400" b="1" i="1" dirty="0">
                <a:solidFill>
                  <a:srgbClr val="333333"/>
                </a:solidFill>
              </a:rPr>
              <a:t>un-otporan</a:t>
            </a:r>
            <a:r>
              <a:rPr lang="en-US" sz="2400" dirty="0">
                <a:solidFill>
                  <a:srgbClr val="333333"/>
                </a:solidFill>
              </a:rPr>
              <a:t> </a:t>
            </a:r>
            <a:r>
              <a:rPr lang="hr-HR" sz="2400" dirty="0">
                <a:solidFill>
                  <a:srgbClr val="333333"/>
                </a:solidFill>
              </a:rPr>
              <a:t>na mentalnu krizu</a:t>
            </a:r>
            <a:r>
              <a:rPr lang="en-US" sz="2400" dirty="0">
                <a:solidFill>
                  <a:srgbClr val="333333"/>
                </a:solidFill>
              </a:rPr>
              <a:t>! </a:t>
            </a:r>
            <a:r>
              <a:rPr lang="hr-HR" sz="2400" dirty="0">
                <a:solidFill>
                  <a:srgbClr val="333333"/>
                </a:solidFill>
              </a:rPr>
              <a:t>Tokom prošle godine</a:t>
            </a:r>
            <a:br>
              <a:rPr lang="en-US" sz="2400" dirty="0">
                <a:solidFill>
                  <a:srgbClr val="333333"/>
                </a:solidFill>
              </a:rPr>
            </a:br>
            <a:r>
              <a:rPr lang="hr-HR" sz="2400" dirty="0">
                <a:solidFill>
                  <a:srgbClr val="333333"/>
                </a:solidFill>
              </a:rPr>
              <a:t>svaka 4-ta osoba je patila od mentalnog poremećaja</a:t>
            </a:r>
            <a:r>
              <a:rPr lang="en-US" sz="2400" dirty="0">
                <a:solidFill>
                  <a:srgbClr val="333333"/>
                </a:solidFill>
              </a:rPr>
              <a:t>.</a:t>
            </a:r>
            <a:endParaRPr lang="de-DE" sz="2400" dirty="0">
              <a:solidFill>
                <a:srgbClr val="333333"/>
              </a:solidFill>
            </a:endParaRPr>
          </a:p>
          <a:p>
            <a:pPr>
              <a:defRPr/>
            </a:pPr>
            <a:r>
              <a:rPr lang="hr-HR" sz="2400" dirty="0">
                <a:solidFill>
                  <a:srgbClr val="333333"/>
                </a:solidFill>
              </a:rPr>
              <a:t>Na mentalni poremećaj ne bi trebalo gledati kao na </a:t>
            </a:r>
            <a:r>
              <a:rPr lang="hr-HR" sz="2400" dirty="0">
                <a:solidFill>
                  <a:srgbClr val="004992"/>
                </a:solidFill>
              </a:rPr>
              <a:t>slabost</a:t>
            </a:r>
            <a:r>
              <a:rPr lang="en-US" sz="2400" dirty="0">
                <a:solidFill>
                  <a:srgbClr val="333333"/>
                </a:solidFill>
              </a:rPr>
              <a:t>,</a:t>
            </a:r>
            <a:br>
              <a:rPr lang="en-US" sz="2400" dirty="0">
                <a:solidFill>
                  <a:srgbClr val="333333"/>
                </a:solidFill>
              </a:rPr>
            </a:br>
            <a:r>
              <a:rPr lang="hr-HR" sz="2400" dirty="0">
                <a:solidFill>
                  <a:srgbClr val="333333"/>
                </a:solidFill>
              </a:rPr>
              <a:t>već prije na izraz posebne </a:t>
            </a:r>
            <a:r>
              <a:rPr lang="hr-HR" sz="2400" dirty="0">
                <a:solidFill>
                  <a:srgbClr val="004992"/>
                </a:solidFill>
              </a:rPr>
              <a:t>osjetljivosti</a:t>
            </a:r>
            <a:r>
              <a:rPr lang="en-US" sz="2400" dirty="0">
                <a:solidFill>
                  <a:srgbClr val="333333"/>
                </a:solidFill>
              </a:rPr>
              <a:t>.</a:t>
            </a:r>
            <a:endParaRPr lang="de-DE" sz="2400" dirty="0">
              <a:solidFill>
                <a:srgbClr val="333333"/>
              </a:solidFill>
            </a:endParaRPr>
          </a:p>
          <a:p>
            <a:pPr>
              <a:defRPr/>
            </a:pPr>
            <a:r>
              <a:rPr lang="hr-HR" sz="2400" dirty="0">
                <a:solidFill>
                  <a:srgbClr val="004992"/>
                </a:solidFill>
              </a:rPr>
              <a:t>Nasledstvo</a:t>
            </a:r>
            <a:r>
              <a:rPr lang="en-US" sz="2400" dirty="0">
                <a:solidFill>
                  <a:srgbClr val="004992"/>
                </a:solidFill>
              </a:rPr>
              <a:t>: </a:t>
            </a:r>
            <a:r>
              <a:rPr lang="en-US" sz="2400" dirty="0">
                <a:solidFill>
                  <a:srgbClr val="333333"/>
                </a:solidFill>
              </a:rPr>
              <a:t>Gen</a:t>
            </a:r>
            <a:r>
              <a:rPr lang="hr-HR" sz="2400" dirty="0">
                <a:solidFill>
                  <a:srgbClr val="333333"/>
                </a:solidFill>
              </a:rPr>
              <a:t>i igraju ulogu kod mnogih bolesti i poremećaja</a:t>
            </a:r>
            <a:r>
              <a:rPr lang="de-DE" sz="2400" dirty="0">
                <a:solidFill>
                  <a:srgbClr val="333333"/>
                </a:solidFill>
              </a:rPr>
              <a:t>.</a:t>
            </a:r>
          </a:p>
          <a:p>
            <a:pPr>
              <a:defRPr/>
            </a:pPr>
            <a:r>
              <a:rPr lang="hr-HR" sz="2400" dirty="0">
                <a:solidFill>
                  <a:srgbClr val="004992"/>
                </a:solidFill>
              </a:rPr>
              <a:t>Uticaj okoline</a:t>
            </a:r>
            <a:r>
              <a:rPr lang="en-US" sz="2400" dirty="0">
                <a:solidFill>
                  <a:srgbClr val="004992"/>
                </a:solidFill>
              </a:rPr>
              <a:t>: </a:t>
            </a:r>
            <a:r>
              <a:rPr lang="en-US" sz="2400" dirty="0" err="1">
                <a:solidFill>
                  <a:srgbClr val="333333"/>
                </a:solidFill>
              </a:rPr>
              <a:t>Traumat</a:t>
            </a:r>
            <a:r>
              <a:rPr lang="hr-HR" sz="2400" dirty="0">
                <a:solidFill>
                  <a:srgbClr val="333333"/>
                </a:solidFill>
              </a:rPr>
              <a:t>ska, negativna iskustva mogu takođe imati negativan uticaj na naše mentalno zdravlje</a:t>
            </a:r>
            <a:r>
              <a:rPr lang="en-US" sz="2400" dirty="0">
                <a:solidFill>
                  <a:srgbClr val="333333"/>
                </a:solidFill>
              </a:rPr>
              <a:t>, </a:t>
            </a:r>
            <a:r>
              <a:rPr lang="hr-HR" sz="2400" dirty="0">
                <a:solidFill>
                  <a:srgbClr val="333333"/>
                </a:solidFill>
              </a:rPr>
              <a:t>i povećati rizik za nastanak mentalnih poremećaja kod ljudi koji imaju ili nemaju predispoziciju za mentalne poremećaje</a:t>
            </a:r>
            <a:r>
              <a:rPr lang="en-US" sz="2400" dirty="0">
                <a:solidFill>
                  <a:srgbClr val="333333"/>
                </a:solidFill>
              </a:rPr>
              <a:t>.</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stigma i šta je stigma prema samom sebi?</a:t>
            </a:r>
            <a:endParaRPr lang="de-DE" sz="3600" dirty="0">
              <a:latin typeface="Calibri Light"/>
              <a:ea typeface="+mn-ea"/>
              <a:cs typeface="+mn-cs"/>
            </a:endParaRPr>
          </a:p>
        </p:txBody>
      </p:sp>
      <p:sp>
        <p:nvSpPr>
          <p:cNvPr id="77826" name="Inhaltsplatzhalter 2"/>
          <p:cNvSpPr>
            <a:spLocks noGrp="1"/>
          </p:cNvSpPr>
          <p:nvPr>
            <p:ph idx="1"/>
          </p:nvPr>
        </p:nvSpPr>
        <p:spPr>
          <a:xfrm>
            <a:off x="408955" y="2204864"/>
            <a:ext cx="9052560" cy="4248000"/>
          </a:xfrm>
        </p:spPr>
        <p:txBody>
          <a:bodyPr>
            <a:noAutofit/>
          </a:bodyPr>
          <a:lstStyle/>
          <a:p>
            <a:pPr>
              <a:buClr>
                <a:srgbClr val="000000"/>
              </a:buClr>
            </a:pPr>
            <a:r>
              <a:rPr lang="en-US" sz="2000" dirty="0">
                <a:solidFill>
                  <a:srgbClr val="004992"/>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
        <p:nvSpPr>
          <p:cNvPr id="6" name="Textfeld 5"/>
          <p:cNvSpPr txBox="1"/>
          <p:nvPr/>
        </p:nvSpPr>
        <p:spPr>
          <a:xfrm rot="20851647">
            <a:off x="10924379" y="1813842"/>
            <a:ext cx="671209" cy="276999"/>
          </a:xfrm>
          <a:prstGeom prst="rect">
            <a:avLst/>
          </a:prstGeom>
          <a:noFill/>
        </p:spPr>
        <p:txBody>
          <a:bodyPr wrap="none" rtlCol="0">
            <a:noAutofit/>
          </a:bodyPr>
          <a:lstStyle/>
          <a:p>
            <a:r>
              <a:rPr lang="de-DE" sz="12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749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stigma i šta je stigma prema samom sebi?</a:t>
            </a:r>
            <a:endParaRPr lang="de-DE" sz="3600" dirty="0">
              <a:latin typeface="Calibri Light"/>
              <a:ea typeface="+mn-ea"/>
              <a:cs typeface="+mn-cs"/>
            </a:endParaRPr>
          </a:p>
        </p:txBody>
      </p:sp>
      <p:sp>
        <p:nvSpPr>
          <p:cNvPr id="77826" name="Inhaltsplatzhalter 2"/>
          <p:cNvSpPr>
            <a:spLocks noGrp="1"/>
          </p:cNvSpPr>
          <p:nvPr>
            <p:ph idx="1"/>
          </p:nvPr>
        </p:nvSpPr>
        <p:spPr>
          <a:xfrm>
            <a:off x="408955" y="2204864"/>
            <a:ext cx="905256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gr</a:t>
            </a:r>
            <a:r>
              <a:rPr lang="hr-HR" sz="2000" b="1" dirty="0">
                <a:solidFill>
                  <a:srgbClr val="004992"/>
                </a:solidFill>
              </a:rPr>
              <a:t>čka riječ koja znači</a:t>
            </a:r>
            <a:r>
              <a:rPr lang="en-US" sz="2000" b="1" dirty="0">
                <a:solidFill>
                  <a:srgbClr val="004992"/>
                </a:solidFill>
              </a:rPr>
              <a:t>: </a:t>
            </a:r>
            <a:r>
              <a:rPr lang="hr-HR" sz="2000" dirty="0">
                <a:solidFill>
                  <a:srgbClr val="333333"/>
                </a:solidFill>
              </a:rPr>
              <a:t>tačka, brend</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
        <p:nvSpPr>
          <p:cNvPr id="6" name="Textfeld 5"/>
          <p:cNvSpPr txBox="1"/>
          <p:nvPr/>
        </p:nvSpPr>
        <p:spPr>
          <a:xfrm rot="20851647">
            <a:off x="10924379" y="1813842"/>
            <a:ext cx="671209" cy="276999"/>
          </a:xfrm>
          <a:prstGeom prst="rect">
            <a:avLst/>
          </a:prstGeom>
          <a:noFill/>
        </p:spPr>
        <p:txBody>
          <a:bodyPr wrap="none" rtlCol="0">
            <a:noAutofit/>
          </a:bodyPr>
          <a:lstStyle/>
          <a:p>
            <a:r>
              <a:rPr lang="de-DE" sz="12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015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stigma i šta je stigma prema samom sebi?</a:t>
            </a:r>
            <a:endParaRPr lang="de-DE" sz="3600" dirty="0">
              <a:latin typeface="Calibri Light"/>
              <a:ea typeface="+mn-ea"/>
              <a:cs typeface="+mn-cs"/>
            </a:endParaRPr>
          </a:p>
        </p:txBody>
      </p:sp>
      <p:sp>
        <p:nvSpPr>
          <p:cNvPr id="77826" name="Inhaltsplatzhalter 2"/>
          <p:cNvSpPr>
            <a:spLocks noGrp="1"/>
          </p:cNvSpPr>
          <p:nvPr>
            <p:ph idx="1"/>
          </p:nvPr>
        </p:nvSpPr>
        <p:spPr>
          <a:xfrm>
            <a:off x="408955" y="2204864"/>
            <a:ext cx="905256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gr</a:t>
            </a:r>
            <a:r>
              <a:rPr lang="hr-HR" sz="2000" b="1" dirty="0">
                <a:solidFill>
                  <a:srgbClr val="004992"/>
                </a:solidFill>
              </a:rPr>
              <a:t>čka riječ koja znači</a:t>
            </a:r>
            <a:r>
              <a:rPr lang="en-US" sz="2000" b="1" dirty="0">
                <a:solidFill>
                  <a:srgbClr val="004992"/>
                </a:solidFill>
              </a:rPr>
              <a:t>: </a:t>
            </a:r>
            <a:r>
              <a:rPr lang="hr-HR" sz="2000" dirty="0">
                <a:solidFill>
                  <a:srgbClr val="333333"/>
                </a:solidFill>
              </a:rPr>
              <a:t>tačka, brend</a:t>
            </a:r>
            <a:endParaRPr lang="de-DE" sz="2000" dirty="0">
              <a:solidFill>
                <a:srgbClr val="333333"/>
              </a:solidFill>
            </a:endParaRPr>
          </a:p>
          <a:p>
            <a:pPr marL="342900" indent="-342900">
              <a:buClr>
                <a:srgbClr val="333333"/>
              </a:buClr>
              <a:buFont typeface="WingDings"/>
              <a:buChar char=""/>
            </a:pPr>
            <a:r>
              <a:rPr lang="en-US" sz="2000" b="1" dirty="0" err="1">
                <a:solidFill>
                  <a:srgbClr val="004992"/>
                </a:solidFill>
              </a:rPr>
              <a:t>Stigmatiz</a:t>
            </a:r>
            <a:r>
              <a:rPr lang="hr-HR" sz="2000" b="1" dirty="0">
                <a:solidFill>
                  <a:srgbClr val="004992"/>
                </a:solidFill>
              </a:rPr>
              <a:t>acija</a:t>
            </a:r>
            <a:r>
              <a:rPr lang="en-US" sz="2000" b="1" dirty="0">
                <a:solidFill>
                  <a:srgbClr val="004992"/>
                </a:solidFill>
              </a:rPr>
              <a:t> </a:t>
            </a:r>
            <a:r>
              <a:rPr lang="hr-HR" sz="2000" dirty="0">
                <a:solidFill>
                  <a:srgbClr val="004992"/>
                </a:solidFill>
              </a:rPr>
              <a:t>se javlja kad ljudi ili grupe ljudi bivaju povezane sa negativnim karakteristikama</a:t>
            </a:r>
            <a:endParaRPr lang="en-US" sz="2000" b="1"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
        <p:nvSpPr>
          <p:cNvPr id="6" name="Textfeld 5"/>
          <p:cNvSpPr txBox="1"/>
          <p:nvPr/>
        </p:nvSpPr>
        <p:spPr>
          <a:xfrm rot="20851647">
            <a:off x="10924379" y="1813842"/>
            <a:ext cx="671209" cy="276999"/>
          </a:xfrm>
          <a:prstGeom prst="rect">
            <a:avLst/>
          </a:prstGeom>
          <a:noFill/>
        </p:spPr>
        <p:txBody>
          <a:bodyPr wrap="none" rtlCol="0">
            <a:noAutofit/>
          </a:bodyPr>
          <a:lstStyle/>
          <a:p>
            <a:r>
              <a:rPr lang="de-DE" sz="12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632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pl-PL" sz="3600">
                <a:latin typeface="Calibri Light"/>
                <a:ea typeface="+mn-ea"/>
                <a:cs typeface="+mn-cs"/>
              </a:rPr>
              <a:t>Šta je stigma i šta je stigma prema samom sebi?</a:t>
            </a:r>
            <a:endParaRPr lang="de-DE" sz="3600" dirty="0">
              <a:latin typeface="Calibri Light"/>
              <a:ea typeface="+mn-ea"/>
              <a:cs typeface="+mn-cs"/>
            </a:endParaRPr>
          </a:p>
        </p:txBody>
      </p:sp>
      <p:sp>
        <p:nvSpPr>
          <p:cNvPr id="77826" name="Inhaltsplatzhalter 2"/>
          <p:cNvSpPr>
            <a:spLocks noGrp="1"/>
          </p:cNvSpPr>
          <p:nvPr>
            <p:ph idx="1"/>
          </p:nvPr>
        </p:nvSpPr>
        <p:spPr>
          <a:xfrm>
            <a:off x="408955" y="2204864"/>
            <a:ext cx="9052560" cy="4248000"/>
          </a:xfrm>
        </p:spPr>
        <p:txBody>
          <a:bodyPr>
            <a:noAutofit/>
          </a:bodyPr>
          <a:lstStyle/>
          <a:p>
            <a:pPr marL="342900" indent="-342900">
              <a:buClr>
                <a:srgbClr val="000000"/>
              </a:buClr>
              <a:buFont typeface="WingDings"/>
              <a:buChar char=""/>
            </a:pPr>
            <a:r>
              <a:rPr lang="en-US" sz="2000" b="1" dirty="0">
                <a:solidFill>
                  <a:srgbClr val="004992"/>
                </a:solidFill>
              </a:rPr>
              <a:t>Stigma = </a:t>
            </a:r>
            <a:r>
              <a:rPr lang="en-US" sz="2000" b="1" dirty="0" err="1">
                <a:solidFill>
                  <a:srgbClr val="004992"/>
                </a:solidFill>
              </a:rPr>
              <a:t>gr</a:t>
            </a:r>
            <a:r>
              <a:rPr lang="hr-HR" sz="2000" b="1" dirty="0">
                <a:solidFill>
                  <a:srgbClr val="004992"/>
                </a:solidFill>
              </a:rPr>
              <a:t>čka riječ koja znači</a:t>
            </a:r>
            <a:r>
              <a:rPr lang="en-US" sz="2000" b="1" dirty="0">
                <a:solidFill>
                  <a:srgbClr val="004992"/>
                </a:solidFill>
              </a:rPr>
              <a:t>: </a:t>
            </a:r>
            <a:r>
              <a:rPr lang="hr-HR" sz="2000" dirty="0">
                <a:solidFill>
                  <a:srgbClr val="333333"/>
                </a:solidFill>
              </a:rPr>
              <a:t>tačka, brend</a:t>
            </a:r>
            <a:endParaRPr lang="de-DE" sz="2000" dirty="0">
              <a:solidFill>
                <a:srgbClr val="333333"/>
              </a:solidFill>
            </a:endParaRPr>
          </a:p>
          <a:p>
            <a:pPr marL="342900" indent="-342900">
              <a:buClr>
                <a:srgbClr val="333333"/>
              </a:buClr>
              <a:buFont typeface="WingDings"/>
              <a:buChar char=""/>
            </a:pPr>
            <a:r>
              <a:rPr lang="en-US" sz="2000" b="1" dirty="0" err="1">
                <a:solidFill>
                  <a:srgbClr val="004992"/>
                </a:solidFill>
              </a:rPr>
              <a:t>Stigmatiz</a:t>
            </a:r>
            <a:r>
              <a:rPr lang="hr-HR" sz="2000" b="1" dirty="0">
                <a:solidFill>
                  <a:srgbClr val="004992"/>
                </a:solidFill>
              </a:rPr>
              <a:t>acija</a:t>
            </a:r>
            <a:r>
              <a:rPr lang="en-US" sz="2000" b="1" dirty="0">
                <a:solidFill>
                  <a:srgbClr val="004992"/>
                </a:solidFill>
              </a:rPr>
              <a:t> </a:t>
            </a:r>
            <a:r>
              <a:rPr lang="hr-HR" sz="2000" dirty="0">
                <a:solidFill>
                  <a:srgbClr val="004992"/>
                </a:solidFill>
              </a:rPr>
              <a:t>se javlja kad ljudi ili grupe ljudi bivaju povezane sa negativnim karakteristikama</a:t>
            </a:r>
            <a:endParaRPr lang="en-US" sz="2000" b="1" dirty="0">
              <a:solidFill>
                <a:srgbClr val="004992"/>
              </a:solidFill>
            </a:endParaRPr>
          </a:p>
          <a:p>
            <a:pPr marL="342900" indent="-342900">
              <a:buClr>
                <a:srgbClr val="333333"/>
              </a:buClr>
              <a:buFont typeface="WingDings"/>
              <a:buChar char=""/>
            </a:pPr>
            <a:r>
              <a:rPr lang="hr-HR" sz="2000" dirty="0">
                <a:solidFill>
                  <a:srgbClr val="333333"/>
                </a:solidFill>
              </a:rPr>
              <a:t>Ovo se odvija bez realne provjere.</a:t>
            </a:r>
            <a:endParaRPr lang="en-US" sz="2000" dirty="0">
              <a:solidFill>
                <a:srgbClr val="333333"/>
              </a:solidFill>
            </a:endParaRPr>
          </a:p>
          <a:p>
            <a:pPr marL="342900" indent="-342900">
              <a:buClr>
                <a:srgbClr val="333333"/>
              </a:buClr>
              <a:buFont typeface="WingDings"/>
              <a:buChar char=""/>
            </a:pPr>
            <a:r>
              <a:rPr lang="en-US" sz="2000" dirty="0" err="1">
                <a:solidFill>
                  <a:srgbClr val="333333"/>
                </a:solidFill>
              </a:rPr>
              <a:t>Stig</a:t>
            </a:r>
            <a:r>
              <a:rPr lang="hr-HR" sz="2000" dirty="0">
                <a:solidFill>
                  <a:srgbClr val="333333"/>
                </a:solidFill>
              </a:rPr>
              <a:t>ma može voditi tome da individue bivaju nipodaštavane i/ili odvojene od okoline.</a:t>
            </a:r>
          </a:p>
          <a:p>
            <a:pPr marL="342900" indent="-342900">
              <a:buClr>
                <a:srgbClr val="333333"/>
              </a:buClr>
              <a:buFont typeface="WingDings"/>
              <a:buChar char=""/>
            </a:pPr>
            <a:r>
              <a:rPr lang="en-US" sz="2000" dirty="0">
                <a:solidFill>
                  <a:srgbClr val="333333"/>
                </a:solidFill>
              </a:rPr>
              <a:t>Stigma </a:t>
            </a:r>
            <a:r>
              <a:rPr lang="hr-HR" sz="2000" dirty="0">
                <a:solidFill>
                  <a:srgbClr val="333333"/>
                </a:solidFill>
              </a:rPr>
              <a:t>se može javiti u slčaju nekih bolesti</a:t>
            </a:r>
            <a:r>
              <a:rPr lang="de-DE" sz="2000" dirty="0">
                <a:solidFill>
                  <a:srgbClr val="333333"/>
                </a:solidFill>
              </a:rPr>
              <a:t> </a:t>
            </a:r>
            <a:r>
              <a:rPr lang="en-US" sz="2000" dirty="0">
                <a:solidFill>
                  <a:srgbClr val="333333"/>
                </a:solidFill>
              </a:rPr>
              <a:t>(</a:t>
            </a:r>
            <a:r>
              <a:rPr lang="hr-HR" sz="2000" dirty="0">
                <a:solidFill>
                  <a:srgbClr val="333333"/>
                </a:solidFill>
              </a:rPr>
              <a:t>npr.</a:t>
            </a:r>
            <a:r>
              <a:rPr lang="en-US" sz="2000" dirty="0">
                <a:solidFill>
                  <a:srgbClr val="333333"/>
                </a:solidFill>
              </a:rPr>
              <a:t> HIV), vi</a:t>
            </a:r>
            <a:r>
              <a:rPr lang="hr-HR" sz="2000" dirty="0">
                <a:solidFill>
                  <a:srgbClr val="333333"/>
                </a:solidFill>
              </a:rPr>
              <a:t>dljivih invalidnosti, ili mentalnih poremećaja, kao što su psihoze.</a:t>
            </a:r>
            <a:endParaRPr lang="en-US" sz="2000" dirty="0">
              <a:solidFill>
                <a:srgbClr val="333333"/>
              </a:solidFill>
            </a:endParaRPr>
          </a:p>
          <a:p>
            <a:pPr marL="342900" indent="-342900">
              <a:buClr>
                <a:srgbClr val="333333"/>
              </a:buClr>
              <a:buFont typeface="WingDings"/>
              <a:buChar char=""/>
            </a:pPr>
            <a:r>
              <a:rPr lang="en-US" sz="2000">
                <a:solidFill>
                  <a:srgbClr val="333333"/>
                </a:solidFill>
              </a:rPr>
              <a:t>“Stigma</a:t>
            </a:r>
            <a:r>
              <a:rPr lang="hr-HR" sz="2000">
                <a:solidFill>
                  <a:srgbClr val="333333"/>
                </a:solidFill>
              </a:rPr>
              <a:t> </a:t>
            </a:r>
            <a:r>
              <a:rPr lang="hr-HR" sz="2000" dirty="0">
                <a:solidFill>
                  <a:srgbClr val="333333"/>
                </a:solidFill>
              </a:rPr>
              <a:t>prema </a:t>
            </a:r>
            <a:r>
              <a:rPr lang="hr-HR" sz="2000">
                <a:solidFill>
                  <a:srgbClr val="333333"/>
                </a:solidFill>
              </a:rPr>
              <a:t>samom sebi</a:t>
            </a:r>
            <a:r>
              <a:rPr lang="en-US" sz="2000">
                <a:solidFill>
                  <a:srgbClr val="333333"/>
                </a:solidFill>
              </a:rPr>
              <a:t>” </a:t>
            </a:r>
            <a:r>
              <a:rPr lang="hr-HR" sz="2000" dirty="0">
                <a:solidFill>
                  <a:srgbClr val="333333"/>
                </a:solidFill>
              </a:rPr>
              <a:t>znači da su osobe koje su pogođene internalizovale stigmu koju su doživjele od okoline, tako jako da sebe </a:t>
            </a:r>
            <a:r>
              <a:rPr lang="hr-HR" sz="2000">
                <a:solidFill>
                  <a:srgbClr val="333333"/>
                </a:solidFill>
              </a:rPr>
              <a:t>posmatraju</a:t>
            </a:r>
            <a:r>
              <a:rPr lang="en-US" sz="2000">
                <a:solidFill>
                  <a:srgbClr val="333333"/>
                </a:solidFill>
              </a:rPr>
              <a:t> “inferior</a:t>
            </a:r>
            <a:r>
              <a:rPr lang="hr-HR" sz="2000">
                <a:solidFill>
                  <a:srgbClr val="333333"/>
                </a:solidFill>
              </a:rPr>
              <a:t>nim</a:t>
            </a:r>
            <a:r>
              <a:rPr lang="en-US" sz="200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
        <p:nvSpPr>
          <p:cNvPr id="6" name="Textfeld 5"/>
          <p:cNvSpPr txBox="1"/>
          <p:nvPr/>
        </p:nvSpPr>
        <p:spPr>
          <a:xfrm rot="20851647">
            <a:off x="10924379" y="1813842"/>
            <a:ext cx="671209" cy="276999"/>
          </a:xfrm>
          <a:prstGeom prst="rect">
            <a:avLst/>
          </a:prstGeom>
          <a:noFill/>
        </p:spPr>
        <p:txBody>
          <a:bodyPr wrap="none" rtlCol="0">
            <a:noAutofit/>
          </a:bodyPr>
          <a:lstStyle/>
          <a:p>
            <a:r>
              <a:rPr lang="de-DE" sz="1200" b="1" dirty="0">
                <a:solidFill>
                  <a:srgbClr val="333333"/>
                </a:solidFill>
                <a:latin typeface="Calibri Light"/>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428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Koje pretpostavke si čuo da ljudi imaju prema osobama za koje su čuli da imaju psihozu</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Koje pretpostavke ti imaš ili si imao prema osobama koje imaju </a:t>
            </a:r>
            <a:r>
              <a:rPr lang="hr-HR" sz="2400">
                <a:solidFill>
                  <a:srgbClr val="333333"/>
                </a:solidFill>
              </a:rPr>
              <a:t>psihozu</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8" name="Inhaltsplatzhalter 2"/>
          <p:cNvSpPr>
            <a:spLocks noGrp="1"/>
          </p:cNvSpPr>
          <p:nvPr>
            <p:ph idx="1"/>
          </p:nvPr>
        </p:nvSpPr>
        <p:spPr/>
        <p:txBody>
          <a:bodyPr>
            <a:noAutofit/>
          </a:bodyPr>
          <a:lstStyle/>
          <a:p>
            <a:pPr>
              <a:lnSpc>
                <a:spcPct val="100000"/>
              </a:lnSpc>
              <a:spcBef>
                <a:spcPts val="1200"/>
              </a:spcBef>
              <a:defRPr/>
            </a:pPr>
            <a:r>
              <a:rPr lang="hr-HR" sz="2400" dirty="0">
                <a:solidFill>
                  <a:srgbClr val="004992"/>
                </a:solidFill>
              </a:rPr>
              <a:t>Česte ali pogrešne pretpostavke koje neki ljudi imaju prema osobama sa psihozom</a:t>
            </a:r>
            <a:r>
              <a:rPr lang="de-DE" sz="2400" dirty="0">
                <a:solidFill>
                  <a:srgbClr val="004992"/>
                </a:solidFill>
              </a:rPr>
              <a:t>:</a:t>
            </a:r>
          </a:p>
          <a:p>
            <a:pPr>
              <a:lnSpc>
                <a:spcPct val="100000"/>
              </a:lnSpc>
              <a:spcBef>
                <a:spcPts val="1200"/>
              </a:spcBef>
              <a:defRPr/>
            </a:pPr>
            <a:r>
              <a:rPr lang="hr-HR" sz="2400" dirty="0">
                <a:solidFill>
                  <a:srgbClr val="333333"/>
                </a:solidFill>
              </a:rPr>
              <a:t>Oni su</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hr-HR" sz="2400" dirty="0">
                <a:solidFill>
                  <a:srgbClr val="333333"/>
                </a:solidFill>
              </a:rPr>
              <a:t>Oni su opasni i nepredvidljivi</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Multiple</a:t>
            </a:r>
            <a:r>
              <a:rPr lang="hr-HR" sz="2400" dirty="0">
                <a:solidFill>
                  <a:srgbClr val="333333"/>
                </a:solidFill>
              </a:rPr>
              <a:t> ličnosti</a:t>
            </a:r>
            <a:r>
              <a:rPr lang="de-DE" sz="2400" dirty="0">
                <a:solidFill>
                  <a:srgbClr val="333333"/>
                </a:solidFill>
              </a:rPr>
              <a:t> (Ps</a:t>
            </a:r>
            <a:r>
              <a:rPr lang="hr-HR" sz="2400" dirty="0">
                <a:solidFill>
                  <a:srgbClr val="333333"/>
                </a:solidFill>
              </a:rPr>
              <a:t>ihoza</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hr-HR" sz="2400" dirty="0">
                <a:solidFill>
                  <a:srgbClr val="333333"/>
                </a:solidFill>
              </a:rPr>
              <a:t>Niskih IQ kapaciteta</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hr-HR" sz="2400" dirty="0">
                <a:solidFill>
                  <a:srgbClr val="333333"/>
                </a:solidFill>
              </a:rPr>
              <a:t>Stanje koje je permanentno</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10"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z="2400" spc="-15" dirty="0" err="1">
                <a:solidFill>
                  <a:srgbClr val="333333"/>
                </a:solidFill>
                <a:latin typeface="+mn-lt"/>
                <a:ea typeface="+mn-ea"/>
                <a:cs typeface="+mn-cs"/>
              </a:rPr>
              <a:t>Opravdano</a:t>
            </a:r>
            <a:r>
              <a:rPr lang="en-US" sz="2400" spc="-15" dirty="0">
                <a:solidFill>
                  <a:srgbClr val="333333"/>
                </a:solidFill>
                <a:latin typeface="+mn-lt"/>
                <a:ea typeface="+mn-ea"/>
                <a:cs typeface="+mn-cs"/>
              </a:rPr>
              <a:t>? 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a:lnSpc>
                <a:spcPct val="100000"/>
              </a:lnSpc>
              <a:spcBef>
                <a:spcPts val="1200"/>
              </a:spcBef>
              <a:defRPr/>
            </a:pPr>
            <a:r>
              <a:rPr lang="hr-HR" sz="2400" dirty="0">
                <a:solidFill>
                  <a:srgbClr val="004992"/>
                </a:solidFill>
              </a:rPr>
              <a:t>Opasni i nepredvidjljivi</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2355520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a:lnSpc>
                <a:spcPct val="100000"/>
              </a:lnSpc>
              <a:spcBef>
                <a:spcPts val="1200"/>
              </a:spcBef>
              <a:defRPr/>
            </a:pPr>
            <a:r>
              <a:rPr lang="hr-HR" sz="2400" dirty="0">
                <a:solidFill>
                  <a:srgbClr val="004992"/>
                </a:solidFill>
              </a:rPr>
              <a:t>Opasni i nepredvidjljivi</a:t>
            </a:r>
            <a:r>
              <a:rPr lang="de-DE" sz="2400" dirty="0">
                <a:solidFill>
                  <a:srgbClr val="004992"/>
                </a:solidFill>
              </a:rPr>
              <a:t>?</a:t>
            </a:r>
          </a:p>
          <a:p>
            <a:pPr>
              <a:lnSpc>
                <a:spcPct val="100000"/>
              </a:lnSpc>
              <a:spcBef>
                <a:spcPts val="1200"/>
              </a:spcBef>
              <a:defRPr/>
            </a:pPr>
            <a:r>
              <a:rPr lang="hr-HR" sz="2400" dirty="0">
                <a:solidFill>
                  <a:srgbClr val="333333"/>
                </a:solidFill>
              </a:rPr>
              <a:t>Osobe sa psihozom su češće žrtve agresije nego prestupnici</a:t>
            </a:r>
            <a:endParaRPr lang="de-DE" sz="2400" u="sng" dirty="0">
              <a:solidFill>
                <a:srgbClr val="333333"/>
              </a:solidFill>
            </a:endParaRPr>
          </a:p>
          <a:p>
            <a:pPr>
              <a:lnSpc>
                <a:spcPct val="100000"/>
              </a:lnSpc>
              <a:spcBef>
                <a:spcPts val="1200"/>
              </a:spcBef>
              <a:defRPr/>
            </a:pPr>
            <a:r>
              <a:rPr lang="hr-HR" sz="2400" u="sng" dirty="0">
                <a:solidFill>
                  <a:srgbClr val="333333"/>
                </a:solidFill>
              </a:rPr>
              <a:t>Ipak</a:t>
            </a:r>
            <a:r>
              <a:rPr lang="de-DE" sz="2400" dirty="0">
                <a:solidFill>
                  <a:srgbClr val="333333"/>
                </a:solidFill>
              </a:rPr>
              <a:t>: </a:t>
            </a:r>
            <a:r>
              <a:rPr lang="hr-HR" sz="2400" dirty="0">
                <a:solidFill>
                  <a:srgbClr val="333333"/>
                </a:solidFill>
              </a:rPr>
              <a:t>U slučaju prestupnika</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de-DE" sz="2400" dirty="0">
                <a:solidFill>
                  <a:srgbClr val="333333"/>
                </a:solidFill>
              </a:rPr>
              <a:t>... </a:t>
            </a:r>
            <a:r>
              <a:rPr lang="hr-HR" sz="2400" dirty="0">
                <a:solidFill>
                  <a:srgbClr val="333333"/>
                </a:solidFill>
              </a:rPr>
              <a:t>novine češće prenose takve vijesti jer su naslovi pompezni</a:t>
            </a:r>
            <a:r>
              <a:rPr lang="en-US" sz="2400" dirty="0">
                <a:solidFill>
                  <a:srgbClr val="333333"/>
                </a:solidFill>
              </a:rPr>
              <a:t>: </a:t>
            </a:r>
            <a:r>
              <a:rPr lang="hr-HR" sz="2400" dirty="0">
                <a:solidFill>
                  <a:srgbClr val="333333"/>
                </a:solidFill>
              </a:rPr>
              <a:t>način zločina može biti neobičan ili slabije razumljiv</a:t>
            </a:r>
            <a:r>
              <a:rPr lang="en-US" sz="2400" dirty="0">
                <a:solidFill>
                  <a:srgbClr val="333333"/>
                </a:solidFill>
              </a:rPr>
              <a:t> </a:t>
            </a:r>
            <a:r>
              <a:rPr lang="de-DE" sz="2400" dirty="0">
                <a:solidFill>
                  <a:srgbClr val="333333"/>
                </a:solidFill>
              </a:rPr>
              <a:t>(</a:t>
            </a:r>
            <a:r>
              <a:rPr lang="hr-HR" sz="2400" dirty="0">
                <a:solidFill>
                  <a:srgbClr val="333333"/>
                </a:solidFill>
              </a:rPr>
              <a:t>npr. Osoba sa mentalnim poremećajem napala i izvrijeđala njemačke političare </a:t>
            </a:r>
            <a:r>
              <a:rPr lang="en-US" sz="2400" dirty="0">
                <a:solidFill>
                  <a:srgbClr val="333333"/>
                </a:solidFill>
              </a:rPr>
              <a:t>Lafontaine </a:t>
            </a:r>
            <a:r>
              <a:rPr lang="hr-HR" sz="2400" dirty="0">
                <a:solidFill>
                  <a:srgbClr val="333333"/>
                </a:solidFill>
              </a:rPr>
              <a:t>i</a:t>
            </a:r>
            <a:r>
              <a:rPr lang="en-US" sz="2400" dirty="0">
                <a:solidFill>
                  <a:srgbClr val="333333"/>
                </a:solidFill>
              </a:rPr>
              <a:t> </a:t>
            </a:r>
            <a:r>
              <a:rPr lang="en-US" sz="2400" dirty="0" err="1">
                <a:solidFill>
                  <a:srgbClr val="333333"/>
                </a:solidFill>
              </a:rPr>
              <a:t>Schäuble</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hr-HR" sz="2400" dirty="0">
                <a:solidFill>
                  <a:srgbClr val="333333"/>
                </a:solidFill>
              </a:rPr>
              <a:t>Strategija advokata da opravdaju djela agresije na osnovu metalnog poremećaja</a:t>
            </a:r>
            <a:r>
              <a:rPr lang="en-US" sz="2400" dirty="0">
                <a:solidFill>
                  <a:srgbClr val="333333"/>
                </a:solidFill>
              </a:rPr>
              <a:t> </a:t>
            </a:r>
            <a:r>
              <a:rPr lang="de-DE" sz="2400" dirty="0">
                <a:solidFill>
                  <a:srgbClr val="333333"/>
                </a:solidFill>
              </a:rPr>
              <a:t>(</a:t>
            </a:r>
            <a:r>
              <a:rPr lang="hr-HR" sz="2400" dirty="0">
                <a:solidFill>
                  <a:srgbClr val="333333"/>
                </a:solidFill>
              </a:rPr>
              <a:t>istinito ili ne</a:t>
            </a:r>
            <a:r>
              <a:rPr lang="de-DE" sz="2400" dirty="0">
                <a:solidFill>
                  <a:srgbClr val="333333"/>
                </a:solidFill>
              </a:rPr>
              <a:t>) </a:t>
            </a:r>
            <a:r>
              <a:rPr lang="hr-HR" sz="2400" dirty="0">
                <a:solidFill>
                  <a:srgbClr val="333333"/>
                </a:solidFill>
              </a:rPr>
              <a:t>povremeno pospješuje ovaj utisak</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1090071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V</a:t>
            </a:r>
            <a:r>
              <a:rPr lang="hr-HR" sz="2400" dirty="0">
                <a:solidFill>
                  <a:srgbClr val="004992"/>
                </a:solidFill>
              </a:rPr>
              <a:t>išestruke</a:t>
            </a:r>
            <a:r>
              <a:rPr lang="de-DE" sz="2400" dirty="0">
                <a:solidFill>
                  <a:srgbClr val="004992"/>
                </a:solidFill>
              </a:rPr>
              <a:t> </a:t>
            </a:r>
            <a:r>
              <a:rPr lang="hr-HR" sz="2400" dirty="0">
                <a:solidFill>
                  <a:srgbClr val="004992"/>
                </a:solidFill>
              </a:rPr>
              <a:t>ličnosti</a:t>
            </a:r>
            <a:r>
              <a:rPr lang="de-DE" sz="2400" dirty="0">
                <a:solidFill>
                  <a:srgbClr val="004992"/>
                </a:solidFill>
              </a:rPr>
              <a:t>: </a:t>
            </a:r>
            <a:r>
              <a:rPr lang="hr-HR" sz="2400" dirty="0">
                <a:solidFill>
                  <a:srgbClr val="333333"/>
                </a:solidFill>
              </a:rPr>
              <a:t>Ova slika </a:t>
            </a:r>
            <a:r>
              <a:rPr lang="en-US" sz="2400" dirty="0">
                <a:solidFill>
                  <a:srgbClr val="333333"/>
                </a:solidFill>
              </a:rPr>
              <a:t>s</a:t>
            </a:r>
            <a:r>
              <a:rPr lang="hr-HR" sz="2400" dirty="0">
                <a:solidFill>
                  <a:srgbClr val="333333"/>
                </a:solidFill>
              </a:rPr>
              <a:t>hizofrenije</a:t>
            </a:r>
            <a:r>
              <a:rPr lang="en-US" sz="2400" dirty="0">
                <a:solidFill>
                  <a:srgbClr val="333333"/>
                </a:solidFill>
              </a:rPr>
              <a:t> </a:t>
            </a:r>
            <a:r>
              <a:rPr lang="hr-HR" sz="2400" dirty="0">
                <a:solidFill>
                  <a:srgbClr val="333333"/>
                </a:solidFill>
              </a:rPr>
              <a:t>i</a:t>
            </a:r>
            <a:r>
              <a:rPr lang="en-US" sz="2400" dirty="0">
                <a:solidFill>
                  <a:srgbClr val="333333"/>
                </a:solidFill>
              </a:rPr>
              <a:t>/</a:t>
            </a:r>
            <a:r>
              <a:rPr lang="hr-HR" sz="2400" dirty="0">
                <a:solidFill>
                  <a:srgbClr val="333333"/>
                </a:solidFill>
              </a:rPr>
              <a:t>ili</a:t>
            </a:r>
            <a:r>
              <a:rPr lang="en-US" sz="2400" dirty="0">
                <a:solidFill>
                  <a:srgbClr val="333333"/>
                </a:solidFill>
              </a:rPr>
              <a:t> </a:t>
            </a:r>
            <a:r>
              <a:rPr lang="hr-HR" sz="2400" dirty="0">
                <a:solidFill>
                  <a:srgbClr val="333333"/>
                </a:solidFill>
              </a:rPr>
              <a:t>doživljaja psihoze je pogrešna</a:t>
            </a:r>
            <a:r>
              <a:rPr lang="en-US" sz="2400" dirty="0">
                <a:solidFill>
                  <a:srgbClr val="333333"/>
                </a:solidFill>
              </a:rPr>
              <a:t>. </a:t>
            </a:r>
            <a:r>
              <a:rPr lang="hr-HR" sz="2400" dirty="0">
                <a:solidFill>
                  <a:srgbClr val="333333"/>
                </a:solidFill>
              </a:rPr>
              <a:t>Prvo</a:t>
            </a:r>
            <a:r>
              <a:rPr lang="en-US" sz="2400" dirty="0">
                <a:solidFill>
                  <a:srgbClr val="333333"/>
                </a:solidFill>
              </a:rPr>
              <a:t>, </a:t>
            </a:r>
            <a:r>
              <a:rPr lang="hr-HR" sz="2400" dirty="0">
                <a:solidFill>
                  <a:srgbClr val="333333"/>
                </a:solidFill>
              </a:rPr>
              <a:t>kontraverzno je da li poremećaj sa višestrukom ličnošću uopšte postoji</a:t>
            </a:r>
            <a:r>
              <a:rPr lang="en-US" sz="2400" dirty="0">
                <a:solidFill>
                  <a:srgbClr val="333333"/>
                </a:solidFill>
              </a:rPr>
              <a:t>. </a:t>
            </a:r>
            <a:r>
              <a:rPr lang="hr-HR" sz="2400" dirty="0">
                <a:solidFill>
                  <a:srgbClr val="333333"/>
                </a:solidFill>
              </a:rPr>
              <a:t>Drugo</a:t>
            </a:r>
            <a:r>
              <a:rPr lang="en-US" sz="2400" dirty="0">
                <a:solidFill>
                  <a:srgbClr val="333333"/>
                </a:solidFill>
              </a:rPr>
              <a:t>, </a:t>
            </a:r>
            <a:r>
              <a:rPr lang="hr-HR" sz="2400" dirty="0">
                <a:solidFill>
                  <a:srgbClr val="333333"/>
                </a:solidFill>
              </a:rPr>
              <a:t>ovaj simptom ne upućuje na shizofreniju ili psihozu</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986345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V</a:t>
            </a:r>
            <a:r>
              <a:rPr lang="hr-HR" sz="2400" dirty="0">
                <a:solidFill>
                  <a:srgbClr val="004992"/>
                </a:solidFill>
              </a:rPr>
              <a:t>išestruke</a:t>
            </a:r>
            <a:r>
              <a:rPr lang="de-DE" sz="2400" dirty="0">
                <a:solidFill>
                  <a:srgbClr val="004992"/>
                </a:solidFill>
              </a:rPr>
              <a:t> </a:t>
            </a:r>
            <a:r>
              <a:rPr lang="hr-HR" sz="2400" dirty="0">
                <a:solidFill>
                  <a:srgbClr val="004992"/>
                </a:solidFill>
              </a:rPr>
              <a:t>ličnosti</a:t>
            </a:r>
            <a:r>
              <a:rPr lang="de-DE" sz="2400" dirty="0">
                <a:solidFill>
                  <a:srgbClr val="004992"/>
                </a:solidFill>
              </a:rPr>
              <a:t>: </a:t>
            </a:r>
            <a:r>
              <a:rPr lang="hr-HR" sz="2400" dirty="0">
                <a:solidFill>
                  <a:srgbClr val="333333"/>
                </a:solidFill>
              </a:rPr>
              <a:t>Ova slika </a:t>
            </a:r>
            <a:r>
              <a:rPr lang="en-US" sz="2400" dirty="0">
                <a:solidFill>
                  <a:srgbClr val="333333"/>
                </a:solidFill>
              </a:rPr>
              <a:t>s</a:t>
            </a:r>
            <a:r>
              <a:rPr lang="hr-HR" sz="2400" dirty="0">
                <a:solidFill>
                  <a:srgbClr val="333333"/>
                </a:solidFill>
              </a:rPr>
              <a:t>hizofrenije</a:t>
            </a:r>
            <a:r>
              <a:rPr lang="en-US" sz="2400" dirty="0">
                <a:solidFill>
                  <a:srgbClr val="333333"/>
                </a:solidFill>
              </a:rPr>
              <a:t> </a:t>
            </a:r>
            <a:r>
              <a:rPr lang="hr-HR" sz="2400" dirty="0">
                <a:solidFill>
                  <a:srgbClr val="333333"/>
                </a:solidFill>
              </a:rPr>
              <a:t>i</a:t>
            </a:r>
            <a:r>
              <a:rPr lang="en-US" sz="2400" dirty="0">
                <a:solidFill>
                  <a:srgbClr val="333333"/>
                </a:solidFill>
              </a:rPr>
              <a:t>/</a:t>
            </a:r>
            <a:r>
              <a:rPr lang="hr-HR" sz="2400" dirty="0">
                <a:solidFill>
                  <a:srgbClr val="333333"/>
                </a:solidFill>
              </a:rPr>
              <a:t>ili</a:t>
            </a:r>
            <a:r>
              <a:rPr lang="en-US" sz="2400" dirty="0">
                <a:solidFill>
                  <a:srgbClr val="333333"/>
                </a:solidFill>
              </a:rPr>
              <a:t> </a:t>
            </a:r>
            <a:r>
              <a:rPr lang="hr-HR" sz="2400" dirty="0">
                <a:solidFill>
                  <a:srgbClr val="333333"/>
                </a:solidFill>
              </a:rPr>
              <a:t>doživljaja psihoze je pogrešna</a:t>
            </a:r>
            <a:r>
              <a:rPr lang="en-US" sz="2400" dirty="0">
                <a:solidFill>
                  <a:srgbClr val="333333"/>
                </a:solidFill>
              </a:rPr>
              <a:t>. </a:t>
            </a:r>
            <a:r>
              <a:rPr lang="hr-HR" sz="2400" dirty="0">
                <a:solidFill>
                  <a:srgbClr val="333333"/>
                </a:solidFill>
              </a:rPr>
              <a:t>Prvo</a:t>
            </a:r>
            <a:r>
              <a:rPr lang="en-US" sz="2400" dirty="0">
                <a:solidFill>
                  <a:srgbClr val="333333"/>
                </a:solidFill>
              </a:rPr>
              <a:t>, </a:t>
            </a:r>
            <a:r>
              <a:rPr lang="hr-HR" sz="2400" dirty="0">
                <a:solidFill>
                  <a:srgbClr val="333333"/>
                </a:solidFill>
              </a:rPr>
              <a:t>kontraverzno je da li poremećaj sa višestrukom ličnošću uopšte postoji</a:t>
            </a:r>
            <a:r>
              <a:rPr lang="en-US" sz="2400" dirty="0">
                <a:solidFill>
                  <a:srgbClr val="333333"/>
                </a:solidFill>
              </a:rPr>
              <a:t>. </a:t>
            </a:r>
            <a:r>
              <a:rPr lang="hr-HR" sz="2400" dirty="0">
                <a:solidFill>
                  <a:srgbClr val="333333"/>
                </a:solidFill>
              </a:rPr>
              <a:t>Drugo</a:t>
            </a:r>
            <a:r>
              <a:rPr lang="en-US" sz="2400" dirty="0">
                <a:solidFill>
                  <a:srgbClr val="333333"/>
                </a:solidFill>
              </a:rPr>
              <a:t>, </a:t>
            </a:r>
            <a:r>
              <a:rPr lang="hr-HR" sz="2400" dirty="0">
                <a:solidFill>
                  <a:srgbClr val="333333"/>
                </a:solidFill>
              </a:rPr>
              <a:t>ovaj simptom ne upućuje na shizofreniju ili psihozu</a:t>
            </a:r>
            <a:r>
              <a:rPr lang="de-DE" sz="2400" dirty="0">
                <a:solidFill>
                  <a:srgbClr val="333333"/>
                </a:solidFill>
              </a:rPr>
              <a: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Nisu pametni: </a:t>
            </a:r>
            <a:r>
              <a:rPr lang="en-US" sz="2400" dirty="0" err="1">
                <a:solidFill>
                  <a:srgbClr val="333333"/>
                </a:solidFill>
              </a:rPr>
              <a:t>nastanak</a:t>
            </a:r>
            <a:r>
              <a:rPr lang="en-US" sz="2400" dirty="0">
                <a:solidFill>
                  <a:srgbClr val="333333"/>
                </a:solidFill>
              </a:rPr>
              <a:t> </a:t>
            </a:r>
            <a:r>
              <a:rPr lang="en-US" sz="2400" dirty="0" err="1">
                <a:solidFill>
                  <a:srgbClr val="333333"/>
                </a:solidFill>
              </a:rPr>
              <a:t>mentalnih</a:t>
            </a:r>
            <a:r>
              <a:rPr lang="en-US" sz="2400" dirty="0">
                <a:solidFill>
                  <a:srgbClr val="333333"/>
                </a:solidFill>
              </a:rPr>
              <a:t> </a:t>
            </a:r>
            <a:r>
              <a:rPr lang="en-US" sz="2400" dirty="0" err="1">
                <a:solidFill>
                  <a:srgbClr val="333333"/>
                </a:solidFill>
              </a:rPr>
              <a:t>poremecaja</a:t>
            </a:r>
            <a:r>
              <a:rPr lang="en-US" sz="2400" dirty="0">
                <a:solidFill>
                  <a:srgbClr val="333333"/>
                </a:solidFill>
              </a:rPr>
              <a:t> </a:t>
            </a:r>
            <a:r>
              <a:rPr lang="en-US" sz="2400" dirty="0" err="1">
                <a:solidFill>
                  <a:srgbClr val="333333"/>
                </a:solidFill>
              </a:rPr>
              <a:t>nije</a:t>
            </a:r>
            <a:r>
              <a:rPr lang="en-US" sz="2400" dirty="0">
                <a:solidFill>
                  <a:srgbClr val="333333"/>
                </a:solidFill>
              </a:rPr>
              <a:t> </a:t>
            </a:r>
            <a:r>
              <a:rPr lang="en-US" sz="2400" dirty="0" err="1">
                <a:solidFill>
                  <a:srgbClr val="333333"/>
                </a:solidFill>
              </a:rPr>
              <a:t>povezan</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inteligencijom</a:t>
            </a:r>
            <a:r>
              <a:rPr lang="en-US" sz="2400" dirty="0">
                <a:solidFill>
                  <a:srgbClr val="333333"/>
                </a:solidFill>
              </a:rPr>
              <a:t>. Kao </a:t>
            </a:r>
            <a:r>
              <a:rPr lang="en-US" sz="2400" dirty="0" err="1">
                <a:solidFill>
                  <a:srgbClr val="333333"/>
                </a:solidFill>
              </a:rPr>
              <a:t>i</a:t>
            </a:r>
            <a:r>
              <a:rPr lang="en-US" sz="2400" dirty="0">
                <a:solidFill>
                  <a:srgbClr val="333333"/>
                </a:solidFill>
              </a:rPr>
              <a:t> u </a:t>
            </a:r>
            <a:r>
              <a:rPr lang="en-US" sz="2400" dirty="0" err="1">
                <a:solidFill>
                  <a:srgbClr val="333333"/>
                </a:solidFill>
              </a:rPr>
              <a:t>opstoj</a:t>
            </a:r>
            <a:r>
              <a:rPr lang="en-US" sz="2400" dirty="0">
                <a:solidFill>
                  <a:srgbClr val="333333"/>
                </a:solidFill>
              </a:rPr>
              <a:t> </a:t>
            </a:r>
            <a:r>
              <a:rPr lang="en-US" sz="2400" dirty="0" err="1">
                <a:solidFill>
                  <a:srgbClr val="333333"/>
                </a:solidFill>
              </a:rPr>
              <a:t>populaciji</a:t>
            </a:r>
            <a:r>
              <a:rPr lang="en-US" sz="2400" dirty="0">
                <a:solidFill>
                  <a:srgbClr val="333333"/>
                </a:solidFill>
              </a:rPr>
              <a:t> </a:t>
            </a:r>
            <a:r>
              <a:rPr lang="en-US" sz="2400" dirty="0" err="1">
                <a:solidFill>
                  <a:srgbClr val="333333"/>
                </a:solidFill>
              </a:rPr>
              <a:t>mnogi</a:t>
            </a:r>
            <a:r>
              <a:rPr lang="en-US" sz="2400" dirty="0">
                <a:solidFill>
                  <a:srgbClr val="333333"/>
                </a:solidFill>
              </a:rPr>
              <a:t> </a:t>
            </a:r>
            <a:r>
              <a:rPr lang="en-US" sz="2400" dirty="0" err="1">
                <a:solidFill>
                  <a:srgbClr val="333333"/>
                </a:solidFill>
              </a:rPr>
              <a:t>ljudi</a:t>
            </a:r>
            <a:r>
              <a:rPr lang="en-US" sz="2400" dirty="0">
                <a:solidFill>
                  <a:srgbClr val="333333"/>
                </a:solidFill>
              </a:rPr>
              <a:t> </a:t>
            </a:r>
            <a:r>
              <a:rPr lang="en-US" sz="2400" dirty="0" err="1">
                <a:solidFill>
                  <a:srgbClr val="333333"/>
                </a:solidFill>
              </a:rPr>
              <a:t>koji</a:t>
            </a:r>
            <a:r>
              <a:rPr lang="en-US" sz="2400" dirty="0">
                <a:solidFill>
                  <a:srgbClr val="333333"/>
                </a:solidFill>
              </a:rPr>
              <a:t> </a:t>
            </a:r>
            <a:r>
              <a:rPr lang="en-US" sz="2400" dirty="0" err="1">
                <a:solidFill>
                  <a:srgbClr val="333333"/>
                </a:solidFill>
              </a:rPr>
              <a:t>dozive</a:t>
            </a:r>
            <a:r>
              <a:rPr lang="en-US" sz="2400" dirty="0">
                <a:solidFill>
                  <a:srgbClr val="333333"/>
                </a:solidFill>
              </a:rPr>
              <a:t> </a:t>
            </a:r>
            <a:r>
              <a:rPr lang="en-US" sz="2400" dirty="0" err="1">
                <a:solidFill>
                  <a:srgbClr val="333333"/>
                </a:solidFill>
              </a:rPr>
              <a:t>psihozu</a:t>
            </a:r>
            <a:r>
              <a:rPr lang="en-US" sz="2400" dirty="0">
                <a:solidFill>
                  <a:srgbClr val="333333"/>
                </a:solidFill>
              </a:rPr>
              <a:t> </a:t>
            </a:r>
            <a:r>
              <a:rPr lang="en-US" sz="2400" dirty="0" err="1">
                <a:solidFill>
                  <a:srgbClr val="333333"/>
                </a:solidFill>
              </a:rPr>
              <a:t>mogu</a:t>
            </a:r>
            <a:r>
              <a:rPr lang="en-US" sz="2400" dirty="0">
                <a:solidFill>
                  <a:srgbClr val="333333"/>
                </a:solidFill>
              </a:rPr>
              <a:t> </a:t>
            </a:r>
            <a:r>
              <a:rPr lang="en-US" sz="2400" dirty="0" err="1">
                <a:solidFill>
                  <a:srgbClr val="333333"/>
                </a:solidFill>
              </a:rPr>
              <a:t>imati</a:t>
            </a:r>
            <a:r>
              <a:rPr lang="en-US" sz="2400" dirty="0">
                <a:solidFill>
                  <a:srgbClr val="333333"/>
                </a:solidFill>
              </a:rPr>
              <a:t> </a:t>
            </a:r>
            <a:r>
              <a:rPr lang="en-US" sz="2400" dirty="0" err="1">
                <a:solidFill>
                  <a:srgbClr val="333333"/>
                </a:solidFill>
              </a:rPr>
              <a:t>nadprosjecnu</a:t>
            </a:r>
            <a:r>
              <a:rPr lang="en-US" sz="2400" dirty="0">
                <a:solidFill>
                  <a:srgbClr val="333333"/>
                </a:solidFill>
              </a:rPr>
              <a:t> </a:t>
            </a:r>
            <a:r>
              <a:rPr lang="en-US" sz="2400" err="1">
                <a:solidFill>
                  <a:srgbClr val="333333"/>
                </a:solidFill>
              </a:rPr>
              <a:t>inteligenciju</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3270541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ea typeface="+mn-ea"/>
                <a:cs typeface="+mn-cs"/>
              </a:rPr>
              <a:t>Stigma prema ljudima koji imaju psihozu</a:t>
            </a:r>
            <a:endParaRPr lang="de-DE" sz="3600" dirty="0">
              <a:latin typeface="Calibri Ligh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lnSpc>
                <a:spcPct val="100000"/>
              </a:lnSpc>
              <a:spcBef>
                <a:spcPts val="1200"/>
              </a:spcBef>
              <a:defRPr/>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V</a:t>
            </a:r>
            <a:r>
              <a:rPr lang="hr-HR" sz="2400" dirty="0">
                <a:solidFill>
                  <a:srgbClr val="004992"/>
                </a:solidFill>
              </a:rPr>
              <a:t>išestruke</a:t>
            </a:r>
            <a:r>
              <a:rPr lang="de-DE" sz="2400" dirty="0">
                <a:solidFill>
                  <a:srgbClr val="004992"/>
                </a:solidFill>
              </a:rPr>
              <a:t> </a:t>
            </a:r>
            <a:r>
              <a:rPr lang="hr-HR" sz="2400" dirty="0">
                <a:solidFill>
                  <a:srgbClr val="004992"/>
                </a:solidFill>
              </a:rPr>
              <a:t>ličnosti</a:t>
            </a:r>
            <a:r>
              <a:rPr lang="de-DE" sz="2400" dirty="0">
                <a:solidFill>
                  <a:srgbClr val="004992"/>
                </a:solidFill>
              </a:rPr>
              <a:t>: </a:t>
            </a:r>
            <a:r>
              <a:rPr lang="hr-HR" sz="2400" dirty="0">
                <a:solidFill>
                  <a:srgbClr val="333333"/>
                </a:solidFill>
              </a:rPr>
              <a:t>Ova slika </a:t>
            </a:r>
            <a:r>
              <a:rPr lang="en-US" sz="2400" dirty="0">
                <a:solidFill>
                  <a:srgbClr val="333333"/>
                </a:solidFill>
              </a:rPr>
              <a:t>s</a:t>
            </a:r>
            <a:r>
              <a:rPr lang="hr-HR" sz="2400" dirty="0">
                <a:solidFill>
                  <a:srgbClr val="333333"/>
                </a:solidFill>
              </a:rPr>
              <a:t>hizofrenije</a:t>
            </a:r>
            <a:r>
              <a:rPr lang="en-US" sz="2400" dirty="0">
                <a:solidFill>
                  <a:srgbClr val="333333"/>
                </a:solidFill>
              </a:rPr>
              <a:t> </a:t>
            </a:r>
            <a:r>
              <a:rPr lang="hr-HR" sz="2400" dirty="0">
                <a:solidFill>
                  <a:srgbClr val="333333"/>
                </a:solidFill>
              </a:rPr>
              <a:t>i</a:t>
            </a:r>
            <a:r>
              <a:rPr lang="en-US" sz="2400" dirty="0">
                <a:solidFill>
                  <a:srgbClr val="333333"/>
                </a:solidFill>
              </a:rPr>
              <a:t>/</a:t>
            </a:r>
            <a:r>
              <a:rPr lang="hr-HR" sz="2400" dirty="0">
                <a:solidFill>
                  <a:srgbClr val="333333"/>
                </a:solidFill>
              </a:rPr>
              <a:t>ili</a:t>
            </a:r>
            <a:r>
              <a:rPr lang="en-US" sz="2400" dirty="0">
                <a:solidFill>
                  <a:srgbClr val="333333"/>
                </a:solidFill>
              </a:rPr>
              <a:t> </a:t>
            </a:r>
            <a:r>
              <a:rPr lang="hr-HR" sz="2400" dirty="0">
                <a:solidFill>
                  <a:srgbClr val="333333"/>
                </a:solidFill>
              </a:rPr>
              <a:t>doživljaja psihoze je pogrešna</a:t>
            </a:r>
            <a:r>
              <a:rPr lang="en-US" sz="2400" dirty="0">
                <a:solidFill>
                  <a:srgbClr val="333333"/>
                </a:solidFill>
              </a:rPr>
              <a:t>. </a:t>
            </a:r>
            <a:r>
              <a:rPr lang="hr-HR" sz="2400" dirty="0">
                <a:solidFill>
                  <a:srgbClr val="333333"/>
                </a:solidFill>
              </a:rPr>
              <a:t>Prvo</a:t>
            </a:r>
            <a:r>
              <a:rPr lang="en-US" sz="2400" dirty="0">
                <a:solidFill>
                  <a:srgbClr val="333333"/>
                </a:solidFill>
              </a:rPr>
              <a:t>, </a:t>
            </a:r>
            <a:r>
              <a:rPr lang="hr-HR" sz="2400" dirty="0">
                <a:solidFill>
                  <a:srgbClr val="333333"/>
                </a:solidFill>
              </a:rPr>
              <a:t>kontraverzno je da li poremećaj sa višestrukom ličnošću uopšte postoji</a:t>
            </a:r>
            <a:r>
              <a:rPr lang="en-US" sz="2400" dirty="0">
                <a:solidFill>
                  <a:srgbClr val="333333"/>
                </a:solidFill>
              </a:rPr>
              <a:t>. </a:t>
            </a:r>
            <a:r>
              <a:rPr lang="hr-HR" sz="2400" dirty="0">
                <a:solidFill>
                  <a:srgbClr val="333333"/>
                </a:solidFill>
              </a:rPr>
              <a:t>Drugo</a:t>
            </a:r>
            <a:r>
              <a:rPr lang="en-US" sz="2400" dirty="0">
                <a:solidFill>
                  <a:srgbClr val="333333"/>
                </a:solidFill>
              </a:rPr>
              <a:t>, </a:t>
            </a:r>
            <a:r>
              <a:rPr lang="hr-HR" sz="2400" dirty="0">
                <a:solidFill>
                  <a:srgbClr val="333333"/>
                </a:solidFill>
              </a:rPr>
              <a:t>ovaj simptom ne upućuje na shizofreniju ili psihozu</a:t>
            </a:r>
            <a:r>
              <a:rPr lang="de-DE" sz="2400" dirty="0">
                <a:solidFill>
                  <a:srgbClr val="333333"/>
                </a:solidFill>
              </a:rPr>
              <a:t>.</a:t>
            </a: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Nisu pametni: </a:t>
            </a:r>
            <a:r>
              <a:rPr lang="en-US" sz="2400" dirty="0" err="1">
                <a:solidFill>
                  <a:srgbClr val="333333"/>
                </a:solidFill>
              </a:rPr>
              <a:t>nastanak</a:t>
            </a:r>
            <a:r>
              <a:rPr lang="en-US" sz="2400" dirty="0">
                <a:solidFill>
                  <a:srgbClr val="333333"/>
                </a:solidFill>
              </a:rPr>
              <a:t> </a:t>
            </a:r>
            <a:r>
              <a:rPr lang="en-US" sz="2400" dirty="0" err="1">
                <a:solidFill>
                  <a:srgbClr val="333333"/>
                </a:solidFill>
              </a:rPr>
              <a:t>mentalnih</a:t>
            </a:r>
            <a:r>
              <a:rPr lang="en-US" sz="2400" dirty="0">
                <a:solidFill>
                  <a:srgbClr val="333333"/>
                </a:solidFill>
              </a:rPr>
              <a:t> </a:t>
            </a:r>
            <a:r>
              <a:rPr lang="en-US" sz="2400" dirty="0" err="1">
                <a:solidFill>
                  <a:srgbClr val="333333"/>
                </a:solidFill>
              </a:rPr>
              <a:t>poremecaja</a:t>
            </a:r>
            <a:r>
              <a:rPr lang="en-US" sz="2400" dirty="0">
                <a:solidFill>
                  <a:srgbClr val="333333"/>
                </a:solidFill>
              </a:rPr>
              <a:t> </a:t>
            </a:r>
            <a:r>
              <a:rPr lang="en-US" sz="2400" dirty="0" err="1">
                <a:solidFill>
                  <a:srgbClr val="333333"/>
                </a:solidFill>
              </a:rPr>
              <a:t>nije</a:t>
            </a:r>
            <a:r>
              <a:rPr lang="en-US" sz="2400" dirty="0">
                <a:solidFill>
                  <a:srgbClr val="333333"/>
                </a:solidFill>
              </a:rPr>
              <a:t> </a:t>
            </a:r>
            <a:r>
              <a:rPr lang="en-US" sz="2400" dirty="0" err="1">
                <a:solidFill>
                  <a:srgbClr val="333333"/>
                </a:solidFill>
              </a:rPr>
              <a:t>povezan</a:t>
            </a:r>
            <a:r>
              <a:rPr lang="en-US" sz="2400" dirty="0">
                <a:solidFill>
                  <a:srgbClr val="333333"/>
                </a:solidFill>
              </a:rPr>
              <a:t> </a:t>
            </a:r>
            <a:r>
              <a:rPr lang="en-US" sz="2400" dirty="0" err="1">
                <a:solidFill>
                  <a:srgbClr val="333333"/>
                </a:solidFill>
              </a:rPr>
              <a:t>sa</a:t>
            </a:r>
            <a:r>
              <a:rPr lang="en-US" sz="2400" dirty="0">
                <a:solidFill>
                  <a:srgbClr val="333333"/>
                </a:solidFill>
              </a:rPr>
              <a:t> </a:t>
            </a:r>
            <a:r>
              <a:rPr lang="en-US" sz="2400" dirty="0" err="1">
                <a:solidFill>
                  <a:srgbClr val="333333"/>
                </a:solidFill>
              </a:rPr>
              <a:t>inteligencijom</a:t>
            </a:r>
            <a:r>
              <a:rPr lang="en-US" sz="2400" dirty="0">
                <a:solidFill>
                  <a:srgbClr val="333333"/>
                </a:solidFill>
              </a:rPr>
              <a:t>. Kao </a:t>
            </a:r>
            <a:r>
              <a:rPr lang="en-US" sz="2400" dirty="0" err="1">
                <a:solidFill>
                  <a:srgbClr val="333333"/>
                </a:solidFill>
              </a:rPr>
              <a:t>i</a:t>
            </a:r>
            <a:r>
              <a:rPr lang="en-US" sz="2400" dirty="0">
                <a:solidFill>
                  <a:srgbClr val="333333"/>
                </a:solidFill>
              </a:rPr>
              <a:t> u </a:t>
            </a:r>
            <a:r>
              <a:rPr lang="en-US" sz="2400" dirty="0" err="1">
                <a:solidFill>
                  <a:srgbClr val="333333"/>
                </a:solidFill>
              </a:rPr>
              <a:t>opstoj</a:t>
            </a:r>
            <a:r>
              <a:rPr lang="en-US" sz="2400" dirty="0">
                <a:solidFill>
                  <a:srgbClr val="333333"/>
                </a:solidFill>
              </a:rPr>
              <a:t> </a:t>
            </a:r>
            <a:r>
              <a:rPr lang="en-US" sz="2400" dirty="0" err="1">
                <a:solidFill>
                  <a:srgbClr val="333333"/>
                </a:solidFill>
              </a:rPr>
              <a:t>populaciji</a:t>
            </a:r>
            <a:r>
              <a:rPr lang="en-US" sz="2400" dirty="0">
                <a:solidFill>
                  <a:srgbClr val="333333"/>
                </a:solidFill>
              </a:rPr>
              <a:t> </a:t>
            </a:r>
            <a:r>
              <a:rPr lang="en-US" sz="2400" dirty="0" err="1">
                <a:solidFill>
                  <a:srgbClr val="333333"/>
                </a:solidFill>
              </a:rPr>
              <a:t>mnogi</a:t>
            </a:r>
            <a:r>
              <a:rPr lang="en-US" sz="2400" dirty="0">
                <a:solidFill>
                  <a:srgbClr val="333333"/>
                </a:solidFill>
              </a:rPr>
              <a:t> </a:t>
            </a:r>
            <a:r>
              <a:rPr lang="en-US" sz="2400" dirty="0" err="1">
                <a:solidFill>
                  <a:srgbClr val="333333"/>
                </a:solidFill>
              </a:rPr>
              <a:t>ljudi</a:t>
            </a:r>
            <a:r>
              <a:rPr lang="en-US" sz="2400" dirty="0">
                <a:solidFill>
                  <a:srgbClr val="333333"/>
                </a:solidFill>
              </a:rPr>
              <a:t> </a:t>
            </a:r>
            <a:r>
              <a:rPr lang="en-US" sz="2400" dirty="0" err="1">
                <a:solidFill>
                  <a:srgbClr val="333333"/>
                </a:solidFill>
              </a:rPr>
              <a:t>koji</a:t>
            </a:r>
            <a:r>
              <a:rPr lang="en-US" sz="2400" dirty="0">
                <a:solidFill>
                  <a:srgbClr val="333333"/>
                </a:solidFill>
              </a:rPr>
              <a:t> </a:t>
            </a:r>
            <a:r>
              <a:rPr lang="en-US" sz="2400" dirty="0" err="1">
                <a:solidFill>
                  <a:srgbClr val="333333"/>
                </a:solidFill>
              </a:rPr>
              <a:t>dozive</a:t>
            </a:r>
            <a:r>
              <a:rPr lang="en-US" sz="2400" dirty="0">
                <a:solidFill>
                  <a:srgbClr val="333333"/>
                </a:solidFill>
              </a:rPr>
              <a:t> </a:t>
            </a:r>
            <a:r>
              <a:rPr lang="en-US" sz="2400" dirty="0" err="1">
                <a:solidFill>
                  <a:srgbClr val="333333"/>
                </a:solidFill>
              </a:rPr>
              <a:t>psihozu</a:t>
            </a:r>
            <a:r>
              <a:rPr lang="en-US" sz="2400" dirty="0">
                <a:solidFill>
                  <a:srgbClr val="333333"/>
                </a:solidFill>
              </a:rPr>
              <a:t> </a:t>
            </a:r>
            <a:r>
              <a:rPr lang="en-US" sz="2400" dirty="0" err="1">
                <a:solidFill>
                  <a:srgbClr val="333333"/>
                </a:solidFill>
              </a:rPr>
              <a:t>mogu</a:t>
            </a:r>
            <a:r>
              <a:rPr lang="en-US" sz="2400" dirty="0">
                <a:solidFill>
                  <a:srgbClr val="333333"/>
                </a:solidFill>
              </a:rPr>
              <a:t> </a:t>
            </a:r>
            <a:r>
              <a:rPr lang="en-US" sz="2400" dirty="0" err="1">
                <a:solidFill>
                  <a:srgbClr val="333333"/>
                </a:solidFill>
              </a:rPr>
              <a:t>imati</a:t>
            </a:r>
            <a:r>
              <a:rPr lang="en-US" sz="2400" dirty="0">
                <a:solidFill>
                  <a:srgbClr val="333333"/>
                </a:solidFill>
              </a:rPr>
              <a:t> </a:t>
            </a:r>
            <a:r>
              <a:rPr lang="en-US" sz="2400" dirty="0" err="1">
                <a:solidFill>
                  <a:srgbClr val="333333"/>
                </a:solidFill>
              </a:rPr>
              <a:t>nadprosjecnu</a:t>
            </a:r>
            <a:r>
              <a:rPr lang="en-US" sz="2400" dirty="0">
                <a:solidFill>
                  <a:srgbClr val="333333"/>
                </a:solidFill>
              </a:rPr>
              <a:t> </a:t>
            </a:r>
            <a:r>
              <a:rPr lang="en-US" sz="2400" dirty="0" err="1">
                <a:solidFill>
                  <a:srgbClr val="333333"/>
                </a:solidFill>
              </a:rPr>
              <a:t>inteligenciju</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000000"/>
              </a:buClr>
              <a:buFont typeface="WingDings"/>
              <a:buChar char=""/>
              <a:defRPr/>
            </a:pPr>
            <a:r>
              <a:rPr lang="de-DE" sz="2400" dirty="0">
                <a:solidFill>
                  <a:srgbClr val="004992"/>
                </a:solidFill>
              </a:rPr>
              <a:t>Permanentno stanje: </a:t>
            </a:r>
            <a:r>
              <a:rPr lang="en-US" sz="2400" dirty="0">
                <a:solidFill>
                  <a:srgbClr val="333333"/>
                </a:solidFill>
              </a:rPr>
              <a:t>Sa </a:t>
            </a:r>
            <a:r>
              <a:rPr lang="en-US" sz="2400" dirty="0" err="1">
                <a:solidFill>
                  <a:srgbClr val="333333"/>
                </a:solidFill>
              </a:rPr>
              <a:t>odgovarajucim</a:t>
            </a:r>
            <a:r>
              <a:rPr lang="en-US" sz="2400" dirty="0">
                <a:solidFill>
                  <a:srgbClr val="333333"/>
                </a:solidFill>
              </a:rPr>
              <a:t> </a:t>
            </a:r>
            <a:r>
              <a:rPr lang="en-US" sz="2400" dirty="0" err="1">
                <a:solidFill>
                  <a:srgbClr val="333333"/>
                </a:solidFill>
              </a:rPr>
              <a:t>tretmanom</a:t>
            </a:r>
            <a:r>
              <a:rPr lang="en-US" sz="2400" dirty="0">
                <a:solidFill>
                  <a:srgbClr val="333333"/>
                </a:solidFill>
              </a:rPr>
              <a:t> </a:t>
            </a:r>
            <a:r>
              <a:rPr lang="en-US" sz="2400" dirty="0" err="1">
                <a:solidFill>
                  <a:srgbClr val="333333"/>
                </a:solidFill>
              </a:rPr>
              <a:t>mnogi</a:t>
            </a:r>
            <a:r>
              <a:rPr lang="en-US" sz="2400" dirty="0">
                <a:solidFill>
                  <a:srgbClr val="333333"/>
                </a:solidFill>
              </a:rPr>
              <a:t> </a:t>
            </a:r>
            <a:r>
              <a:rPr lang="en-US" sz="2400" dirty="0" err="1">
                <a:solidFill>
                  <a:srgbClr val="333333"/>
                </a:solidFill>
              </a:rPr>
              <a:t>pacijenti</a:t>
            </a:r>
            <a:r>
              <a:rPr lang="en-US" sz="2400" dirty="0">
                <a:solidFill>
                  <a:srgbClr val="333333"/>
                </a:solidFill>
              </a:rPr>
              <a:t> </a:t>
            </a:r>
            <a:r>
              <a:rPr lang="en-US" sz="2400" dirty="0" err="1">
                <a:solidFill>
                  <a:srgbClr val="333333"/>
                </a:solidFill>
              </a:rPr>
              <a:t>su</a:t>
            </a:r>
            <a:r>
              <a:rPr lang="en-US" sz="2400" dirty="0">
                <a:solidFill>
                  <a:srgbClr val="333333"/>
                </a:solidFill>
              </a:rPr>
              <a:t> </a:t>
            </a:r>
            <a:r>
              <a:rPr lang="en-US" sz="2400" dirty="0" err="1">
                <a:solidFill>
                  <a:srgbClr val="333333"/>
                </a:solidFill>
              </a:rPr>
              <a:t>sposobni</a:t>
            </a:r>
            <a:r>
              <a:rPr lang="en-US" sz="2400" dirty="0">
                <a:solidFill>
                  <a:srgbClr val="333333"/>
                </a:solidFill>
              </a:rPr>
              <a:t> da </a:t>
            </a:r>
            <a:r>
              <a:rPr lang="en-US" sz="2400" dirty="0" err="1">
                <a:solidFill>
                  <a:srgbClr val="333333"/>
                </a:solidFill>
              </a:rPr>
              <a:t>vode</a:t>
            </a:r>
            <a:r>
              <a:rPr lang="en-US" sz="2400" dirty="0">
                <a:solidFill>
                  <a:srgbClr val="333333"/>
                </a:solidFill>
              </a:rPr>
              <a:t> </a:t>
            </a:r>
            <a:r>
              <a:rPr lang="en-US" sz="2400" dirty="0" err="1">
                <a:solidFill>
                  <a:srgbClr val="333333"/>
                </a:solidFill>
              </a:rPr>
              <a:t>produktivan</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ispunjen</a:t>
            </a:r>
            <a:r>
              <a:rPr lang="en-US" sz="2400" dirty="0">
                <a:solidFill>
                  <a:srgbClr val="333333"/>
                </a:solidFill>
              </a:rPr>
              <a:t> </a:t>
            </a:r>
            <a:r>
              <a:rPr lang="en-US" sz="2400" dirty="0" err="1">
                <a:solidFill>
                  <a:srgbClr val="333333"/>
                </a:solidFill>
              </a:rPr>
              <a:t>zivot</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4215482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Zasto ovo radimo?</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a:solidFill>
                  <a:srgbClr val="333333"/>
                </a:solidFill>
              </a:rPr>
              <a:t>M</a:t>
            </a:r>
            <a:r>
              <a:rPr lang="hr-HR" sz="2400" dirty="0">
                <a:solidFill>
                  <a:srgbClr val="333333"/>
                </a:solidFill>
              </a:rPr>
              <a:t>noge osobe sa </a:t>
            </a:r>
            <a:r>
              <a:rPr lang="hr-HR" sz="2400">
                <a:solidFill>
                  <a:srgbClr val="333333"/>
                </a:solidFill>
              </a:rPr>
              <a:t>dijagnozom</a:t>
            </a:r>
            <a:r>
              <a:rPr lang="en-US" sz="2400">
                <a:solidFill>
                  <a:srgbClr val="333333"/>
                </a:solidFill>
              </a:rPr>
              <a:t> “s</a:t>
            </a:r>
            <a:r>
              <a:rPr lang="hr-HR" sz="2400">
                <a:solidFill>
                  <a:srgbClr val="333333"/>
                </a:solidFill>
              </a:rPr>
              <a:t>hizofrenije</a:t>
            </a:r>
            <a:r>
              <a:rPr lang="en-US" sz="2400">
                <a:solidFill>
                  <a:srgbClr val="333333"/>
                </a:solidFill>
              </a:rPr>
              <a:t>” </a:t>
            </a:r>
            <a:r>
              <a:rPr lang="hr-HR" sz="2400">
                <a:solidFill>
                  <a:srgbClr val="333333"/>
                </a:solidFill>
              </a:rPr>
              <a:t>ili</a:t>
            </a:r>
            <a:r>
              <a:rPr lang="en-US" sz="2400">
                <a:solidFill>
                  <a:srgbClr val="333333"/>
                </a:solidFill>
              </a:rPr>
              <a:t> “ps</a:t>
            </a:r>
            <a:r>
              <a:rPr lang="hr-HR" sz="2400">
                <a:solidFill>
                  <a:srgbClr val="333333"/>
                </a:solidFill>
              </a:rPr>
              <a:t>ihoze</a:t>
            </a:r>
            <a:r>
              <a:rPr lang="en-US" sz="2400">
                <a:solidFill>
                  <a:srgbClr val="333333"/>
                </a:solidFill>
              </a:rPr>
              <a:t>” </a:t>
            </a:r>
            <a:r>
              <a:rPr lang="en-US" sz="2400" dirty="0">
                <a:solidFill>
                  <a:srgbClr val="333333"/>
                </a:solidFill>
              </a:rPr>
              <a:t>(</a:t>
            </a:r>
            <a:r>
              <a:rPr lang="hr-HR" sz="2400" dirty="0">
                <a:solidFill>
                  <a:srgbClr val="333333"/>
                </a:solidFill>
              </a:rPr>
              <a:t>ali ne svi</a:t>
            </a:r>
            <a:r>
              <a:rPr lang="en-US" sz="2400" dirty="0">
                <a:solidFill>
                  <a:srgbClr val="333333"/>
                </a:solidFill>
              </a:rPr>
              <a:t>!) </a:t>
            </a:r>
            <a:r>
              <a:rPr lang="hr-HR" sz="2400" dirty="0">
                <a:solidFill>
                  <a:srgbClr val="333333"/>
                </a:solidFill>
              </a:rPr>
              <a:t>mogu doživjeti diskriminaciju ako njihova dijagnoza pobuđuje netačne pretpostavke ili asocijacije</a:t>
            </a:r>
            <a:r>
              <a:rPr lang="en-US" sz="2400" dirty="0">
                <a:solidFill>
                  <a:srgbClr val="333333"/>
                </a:solidFill>
              </a:rPr>
              <a:t>.</a:t>
            </a:r>
            <a:endParaRPr lang="de-DE" sz="2400" dirty="0">
              <a:solidFill>
                <a:srgbClr val="333333"/>
              </a:solidFill>
            </a:endParaRPr>
          </a:p>
          <a:p>
            <a:pPr lvl="0" defTabSz="914400" fontAlgn="base">
              <a:defRPr/>
            </a:pPr>
            <a:r>
              <a:rPr lang="hr-HR" sz="2400" dirty="0">
                <a:solidFill>
                  <a:srgbClr val="333333"/>
                </a:solidFill>
              </a:rPr>
              <a:t>Da bi se smanjila stigma česti streotipi o ljudima sa shizofrenijom ili psihozom moraju biti identifikoavni i korigovani</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ea typeface="+mn-ea"/>
                <a:cs typeface="+mn-cs"/>
              </a:rPr>
              <a:t>Zasto</a:t>
            </a:r>
            <a:r>
              <a:rPr lang="en-US" sz="3600" dirty="0">
                <a:latin typeface="Calibri Light"/>
                <a:ea typeface="+mn-ea"/>
                <a:cs typeface="+mn-cs"/>
              </a:rPr>
              <a:t> </a:t>
            </a:r>
            <a:r>
              <a:rPr lang="en-US" sz="3600" dirty="0" err="1">
                <a:latin typeface="Calibri Light"/>
                <a:ea typeface="+mn-ea"/>
                <a:cs typeface="+mn-cs"/>
              </a:rPr>
              <a:t>ovo</a:t>
            </a:r>
            <a:r>
              <a:rPr lang="en-US" sz="3600" dirty="0">
                <a:latin typeface="Calibri Light"/>
                <a:ea typeface="+mn-ea"/>
                <a:cs typeface="+mn-cs"/>
              </a:rPr>
              <a:t> </a:t>
            </a:r>
            <a:r>
              <a:rPr lang="en-US" sz="3600" dirty="0" err="1">
                <a:latin typeface="Calibri Light"/>
                <a:ea typeface="+mn-ea"/>
                <a:cs typeface="+mn-cs"/>
              </a:rPr>
              <a:t>radimo</a:t>
            </a:r>
            <a:r>
              <a:rPr lang="en-US" sz="3600" dirty="0">
                <a:latin typeface="Calibri Light"/>
                <a:ea typeface="+mn-ea"/>
                <a:cs typeface="+mn-cs"/>
              </a:rPr>
              <a:t>?</a:t>
            </a:r>
            <a:endParaRPr lang="de-DE" sz="3600" dirty="0">
              <a:latin typeface="Calibri Ligh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a:solidFill>
                  <a:srgbClr val="333333"/>
                </a:solidFill>
              </a:rPr>
              <a:t>M</a:t>
            </a:r>
            <a:r>
              <a:rPr lang="hr-HR" sz="2400" dirty="0">
                <a:solidFill>
                  <a:srgbClr val="333333"/>
                </a:solidFill>
              </a:rPr>
              <a:t>noge osobe sa </a:t>
            </a:r>
            <a:r>
              <a:rPr lang="hr-HR" sz="2400">
                <a:solidFill>
                  <a:srgbClr val="333333"/>
                </a:solidFill>
              </a:rPr>
              <a:t>dijagnozom</a:t>
            </a:r>
            <a:r>
              <a:rPr lang="en-US" sz="2400">
                <a:solidFill>
                  <a:srgbClr val="333333"/>
                </a:solidFill>
              </a:rPr>
              <a:t> “s</a:t>
            </a:r>
            <a:r>
              <a:rPr lang="hr-HR" sz="2400">
                <a:solidFill>
                  <a:srgbClr val="333333"/>
                </a:solidFill>
              </a:rPr>
              <a:t>hizofrenije</a:t>
            </a:r>
            <a:r>
              <a:rPr lang="en-US" sz="2400">
                <a:solidFill>
                  <a:srgbClr val="333333"/>
                </a:solidFill>
              </a:rPr>
              <a:t>” </a:t>
            </a:r>
            <a:r>
              <a:rPr lang="hr-HR" sz="2400">
                <a:solidFill>
                  <a:srgbClr val="333333"/>
                </a:solidFill>
              </a:rPr>
              <a:t>ili</a:t>
            </a:r>
            <a:r>
              <a:rPr lang="en-US" sz="2400">
                <a:solidFill>
                  <a:srgbClr val="333333"/>
                </a:solidFill>
              </a:rPr>
              <a:t> “ps</a:t>
            </a:r>
            <a:r>
              <a:rPr lang="hr-HR" sz="2400">
                <a:solidFill>
                  <a:srgbClr val="333333"/>
                </a:solidFill>
              </a:rPr>
              <a:t>ihoze</a:t>
            </a:r>
            <a:r>
              <a:rPr lang="en-US" sz="2400">
                <a:solidFill>
                  <a:srgbClr val="333333"/>
                </a:solidFill>
              </a:rPr>
              <a:t>” </a:t>
            </a:r>
            <a:r>
              <a:rPr lang="en-US" sz="2400" dirty="0">
                <a:solidFill>
                  <a:srgbClr val="333333"/>
                </a:solidFill>
              </a:rPr>
              <a:t>(</a:t>
            </a:r>
            <a:r>
              <a:rPr lang="hr-HR" sz="2400" dirty="0">
                <a:solidFill>
                  <a:srgbClr val="333333"/>
                </a:solidFill>
              </a:rPr>
              <a:t>ali ne svi</a:t>
            </a:r>
            <a:r>
              <a:rPr lang="en-US" sz="2400" dirty="0">
                <a:solidFill>
                  <a:srgbClr val="333333"/>
                </a:solidFill>
              </a:rPr>
              <a:t>!) </a:t>
            </a:r>
            <a:r>
              <a:rPr lang="hr-HR" sz="2400" dirty="0">
                <a:solidFill>
                  <a:srgbClr val="333333"/>
                </a:solidFill>
              </a:rPr>
              <a:t>mogu doživjeti diskriminaciju ako njihova dijagnoza pobuđuje netačne pretpostavke ili asocijacije</a:t>
            </a:r>
            <a:r>
              <a:rPr lang="en-US" sz="2400" dirty="0">
                <a:solidFill>
                  <a:srgbClr val="333333"/>
                </a:solidFill>
              </a:rPr>
              <a:t>.</a:t>
            </a:r>
            <a:endParaRPr lang="de-DE" sz="2400" dirty="0">
              <a:solidFill>
                <a:srgbClr val="333333"/>
              </a:solidFill>
            </a:endParaRPr>
          </a:p>
          <a:p>
            <a:pPr lvl="0" defTabSz="914400" fontAlgn="base">
              <a:defRPr/>
            </a:pPr>
            <a:r>
              <a:rPr lang="hr-HR" sz="2400" dirty="0">
                <a:solidFill>
                  <a:srgbClr val="333333"/>
                </a:solidFill>
              </a:rPr>
              <a:t>Da bi se smanjila stigma česti streotipi o ljudima sa shizofrenijom ili psihozom moraju biti identifikoavni i korigovani</a:t>
            </a:r>
            <a:r>
              <a:rPr lang="en-US" sz="2400" dirty="0">
                <a:solidFill>
                  <a:srgbClr val="333333"/>
                </a:solidFill>
              </a:rPr>
              <a:t>.</a:t>
            </a:r>
            <a:endParaRPr lang="de-DE" sz="2400" dirty="0">
              <a:solidFill>
                <a:srgbClr val="333333"/>
              </a:solidFill>
              <a:sym typeface="Wingdings" panose="05000000000000000000" pitchFamily="2" charset="2"/>
            </a:endParaRPr>
          </a:p>
          <a:p>
            <a:pPr lvl="0" defTabSz="914400" fontAlgn="base">
              <a:defRPr/>
            </a:pPr>
            <a:r>
              <a:rPr lang="de-DE" sz="2400" u="sng" dirty="0">
                <a:solidFill>
                  <a:srgbClr val="004992"/>
                </a:solidFill>
              </a:rPr>
              <a:t>Relevant</a:t>
            </a:r>
            <a:r>
              <a:rPr lang="hr-HR" sz="2400" u="sng" dirty="0">
                <a:solidFill>
                  <a:srgbClr val="004992"/>
                </a:solidFill>
              </a:rPr>
              <a:t>no</a:t>
            </a:r>
            <a:r>
              <a:rPr lang="de-DE" sz="2400" dirty="0">
                <a:solidFill>
                  <a:srgbClr val="004992"/>
                </a:solidFill>
              </a:rPr>
              <a:t>:</a:t>
            </a:r>
            <a:r>
              <a:rPr lang="de-DE" sz="2400" i="1" dirty="0">
                <a:solidFill>
                  <a:srgbClr val="004992"/>
                </a:solidFill>
              </a:rPr>
              <a:t> </a:t>
            </a:r>
            <a:r>
              <a:rPr lang="hr-HR" sz="2400" dirty="0">
                <a:solidFill>
                  <a:srgbClr val="333333"/>
                </a:solidFill>
              </a:rPr>
              <a:t>Ako pogledaš bliže</a:t>
            </a:r>
            <a:r>
              <a:rPr lang="en-US" sz="2400" dirty="0">
                <a:solidFill>
                  <a:srgbClr val="333333"/>
                </a:solidFill>
              </a:rPr>
              <a:t>, </a:t>
            </a:r>
            <a:r>
              <a:rPr lang="hr-HR" sz="2400" dirty="0">
                <a:solidFill>
                  <a:srgbClr val="333333"/>
                </a:solidFill>
              </a:rPr>
              <a:t>svaka osoba ima kvalitete koji je čine jedinstvenom</a:t>
            </a:r>
            <a:r>
              <a:rPr lang="en-CA" sz="2400" dirty="0">
                <a:solidFill>
                  <a:srgbClr val="333333"/>
                </a:solidFill>
              </a:rPr>
              <a:t>. M</a:t>
            </a:r>
            <a:r>
              <a:rPr lang="hr-HR" sz="2400" dirty="0">
                <a:solidFill>
                  <a:srgbClr val="333333"/>
                </a:solidFill>
              </a:rPr>
              <a:t>noge predrasude ili stereotipi se baziraju na aspektu ličnog identiteta</a:t>
            </a:r>
            <a:r>
              <a:rPr lang="en-CA" sz="2400" dirty="0">
                <a:solidFill>
                  <a:srgbClr val="333333"/>
                </a:solidFill>
              </a:rPr>
              <a:t>. </a:t>
            </a:r>
            <a:r>
              <a:rPr lang="hr-HR" sz="2400" dirty="0">
                <a:solidFill>
                  <a:srgbClr val="333333"/>
                </a:solidFill>
              </a:rPr>
              <a:t>Ove predrasude ili stereotipi mogu nas voditi</a:t>
            </a:r>
            <a:r>
              <a:rPr lang="en-CA" sz="2400" dirty="0">
                <a:solidFill>
                  <a:srgbClr val="333333"/>
                </a:solidFill>
              </a:rPr>
              <a:t> </a:t>
            </a:r>
            <a:r>
              <a:rPr lang="hr-HR" sz="2400" dirty="0">
                <a:solidFill>
                  <a:srgbClr val="333333"/>
                </a:solidFill>
              </a:rPr>
              <a:t>da se ne ponašamo korektno prema osobama koje ne zaslužuju da budu negativno okarakterisane</a:t>
            </a:r>
            <a:r>
              <a:rPr lang="en-CA" sz="2400" dirty="0">
                <a:solidFill>
                  <a:srgbClr val="333333"/>
                </a:solidFill>
              </a:rPr>
              <a:t>. </a:t>
            </a:r>
            <a:r>
              <a:rPr lang="en-CA" sz="2400" u="sng" dirty="0">
                <a:solidFill>
                  <a:srgbClr val="333333"/>
                </a:solidFill>
              </a:rPr>
              <a:t>Mental</a:t>
            </a:r>
            <a:r>
              <a:rPr lang="hr-HR" sz="2400" u="sng" dirty="0">
                <a:solidFill>
                  <a:srgbClr val="333333"/>
                </a:solidFill>
              </a:rPr>
              <a:t>ni poremećaj je samo jedan aspekt osobnog identiteta</a:t>
            </a:r>
            <a:r>
              <a:rPr lang="en-CA" sz="2400" u="sng"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extLst>
      <p:ext uri="{BB962C8B-B14F-4D97-AF65-F5344CB8AC3E}">
        <p14:creationId xmlns:p14="http://schemas.microsoft.com/office/powerpoint/2010/main" val="472736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it-IT" sz="3600">
                <a:latin typeface="Calibri Light"/>
                <a:ea typeface="+mn-ea"/>
                <a:cs typeface="+mn-cs"/>
              </a:rPr>
              <a:t>Sta bi trebalo da radimo?</a:t>
            </a:r>
            <a:endParaRPr lang="de-DE" sz="3600" dirty="0">
              <a:latin typeface="Calibri Light"/>
              <a:ea typeface="+mn-ea"/>
              <a:cs typeface="+mn-cs"/>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46</a:t>
            </a:fld>
            <a:endParaRPr lang="de-DE"/>
          </a:p>
        </p:txBody>
      </p:sp>
      <p:graphicFrame>
        <p:nvGraphicFramePr>
          <p:cNvPr id="7" name="Caption_3"/>
          <p:cNvGraphicFramePr>
            <a:graphicFrameLocks noChangeAspect="1"/>
          </p:cNvGraphicFramePr>
          <p:nvPr>
            <p:extLst>
              <p:ext uri="{D42A27DB-BD31-4B8C-83A1-F6EECF244321}">
                <p14:modId xmlns:p14="http://schemas.microsoft.com/office/powerpoint/2010/main" val="306091229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a:solidFill>
                  <a:srgbClr val="333333"/>
                </a:solidFill>
              </a:rPr>
              <a:t>Pročitaj &amp; Jasno izrazi simptome svog poremećaja!</a:t>
            </a:r>
            <a:endParaRPr 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Da li treba da pricam o mom poremecaju I kako?</a:t>
            </a:r>
            <a:endParaRPr lang="de-DE" sz="3600" dirty="0">
              <a:latin typeface="Calibri Light"/>
              <a:ea typeface="+mn-ea"/>
              <a:cs typeface="+mn-cs"/>
            </a:endParaRP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a:solidFill>
                  <a:srgbClr val="004992"/>
                </a:solidFill>
              </a:rPr>
              <a:t>D</a:t>
            </a:r>
            <a:r>
              <a:rPr lang="hr-HR" sz="2400" dirty="0">
                <a:solidFill>
                  <a:srgbClr val="004992"/>
                </a:solidFill>
              </a:rPr>
              <a:t>a li treba da kažeš drugima da ti je dijagnostifikovana psihoza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r-HR" sz="2400" dirty="0">
                <a:solidFill>
                  <a:srgbClr val="333333"/>
                </a:solidFill>
              </a:rPr>
              <a:t>D</a:t>
            </a:r>
            <a:r>
              <a:rPr lang="en-US" sz="2400" dirty="0" err="1">
                <a:solidFill>
                  <a:srgbClr val="333333"/>
                </a:solidFill>
              </a:rPr>
              <a:t>i</a:t>
            </a:r>
            <a:r>
              <a:rPr lang="hr-HR" sz="2400" dirty="0">
                <a:solidFill>
                  <a:srgbClr val="333333"/>
                </a:solidFill>
              </a:rPr>
              <a:t>j</a:t>
            </a:r>
            <a:r>
              <a:rPr lang="en-US" sz="2400" dirty="0" err="1">
                <a:solidFill>
                  <a:srgbClr val="333333"/>
                </a:solidFill>
              </a:rPr>
              <a:t>agn</a:t>
            </a:r>
            <a:r>
              <a:rPr lang="hr-HR" sz="2400" dirty="0">
                <a:solidFill>
                  <a:srgbClr val="333333"/>
                </a:solidFill>
              </a:rPr>
              <a:t>oza psihoze ili shizofrenije (kao i bilo kog drugog mentalnog poremećaja) nije obavezna da se prijavi, samim tim ne mora se objelodaniti.</a:t>
            </a:r>
          </a:p>
          <a:p>
            <a:pPr>
              <a:defRPr/>
            </a:pPr>
            <a:r>
              <a:rPr lang="hr-HR" sz="2400" b="1" dirty="0">
                <a:solidFill>
                  <a:srgbClr val="333333"/>
                </a:solidFill>
              </a:rPr>
              <a:t>Do tebe je da li ćeš informisati druge o svojoj dijagnozi</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Da li treba da pricam o mom poremecaju I kako?</a:t>
            </a:r>
            <a:endParaRPr lang="de-DE" sz="3600" dirty="0">
              <a:latin typeface="Calibri Light"/>
              <a:ea typeface="+mn-ea"/>
              <a:cs typeface="+mn-cs"/>
            </a:endParaRPr>
          </a:p>
        </p:txBody>
      </p:sp>
      <p:sp>
        <p:nvSpPr>
          <p:cNvPr id="3" name="Inhaltsplatzhalter 2"/>
          <p:cNvSpPr>
            <a:spLocks noGrp="1"/>
          </p:cNvSpPr>
          <p:nvPr>
            <p:ph idx="1"/>
          </p:nvPr>
        </p:nvSpPr>
        <p:spPr>
          <a:xfrm>
            <a:off x="408955" y="2204864"/>
            <a:ext cx="6400800" cy="4248000"/>
          </a:xfrm>
        </p:spPr>
        <p:txBody>
          <a:bodyPr>
            <a:noAutofit/>
          </a:bodyPr>
          <a:lstStyle/>
          <a:p>
            <a:pPr>
              <a:defRPr/>
            </a:pPr>
            <a:r>
              <a:rPr lang="en-US" sz="2400" dirty="0">
                <a:solidFill>
                  <a:srgbClr val="004992"/>
                </a:solidFill>
              </a:rPr>
              <a:t>D</a:t>
            </a:r>
            <a:r>
              <a:rPr lang="hr-HR" sz="2400" dirty="0">
                <a:solidFill>
                  <a:srgbClr val="004992"/>
                </a:solidFill>
              </a:rPr>
              <a:t>a li treba da kažeš drugima da ti je dijagnostifikovana psihoza</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r-HR" sz="2400" dirty="0">
                <a:solidFill>
                  <a:srgbClr val="333333"/>
                </a:solidFill>
              </a:rPr>
              <a:t>Može biti od značaja za tebe da pričaš sa osobom u koju imaš povjerenja o tvom poremećaju</a:t>
            </a:r>
            <a:r>
              <a:rPr lang="en-US"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hr-HR" sz="2400" dirty="0">
                <a:solidFill>
                  <a:srgbClr val="333333"/>
                </a:solidFill>
              </a:rPr>
              <a:t>Često ta značajna, bliska osoba može da prepozna rane znake psihotične epizode</a:t>
            </a:r>
            <a:r>
              <a:rPr lang="en-US" sz="2400" dirty="0">
                <a:solidFill>
                  <a:srgbClr val="333333"/>
                </a:solidFill>
              </a:rPr>
              <a:t> </a:t>
            </a:r>
            <a:r>
              <a:rPr lang="hr-HR" sz="2400" dirty="0">
                <a:solidFill>
                  <a:srgbClr val="333333"/>
                </a:solidFill>
              </a:rPr>
              <a:t>prije nego ta sama osoba</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78051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pPr>
              <a:defRPr/>
            </a:pPr>
            <a:r>
              <a:rPr lang="hr-HR" sz="2400" dirty="0">
                <a:solidFill>
                  <a:srgbClr val="004992"/>
                </a:solidFill>
              </a:rPr>
              <a:t>Preporuka</a:t>
            </a:r>
            <a:r>
              <a:rPr lang="en-US" sz="2400" dirty="0">
                <a:solidFill>
                  <a:srgbClr val="004992"/>
                </a:solidFill>
              </a:rPr>
              <a:t>: </a:t>
            </a:r>
            <a:r>
              <a:rPr lang="hr-HR" sz="2400" dirty="0">
                <a:solidFill>
                  <a:srgbClr val="004992"/>
                </a:solidFill>
              </a:rPr>
              <a:t>Objasni svoje simptome radije nego saopšti dijagnozu</a:t>
            </a:r>
            <a:r>
              <a:rPr lang="en-US" sz="2400" dirty="0">
                <a:solidFill>
                  <a:srgbClr val="004992"/>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1260649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pPr>
              <a:defRPr/>
            </a:pPr>
            <a:r>
              <a:rPr lang="hr-HR" sz="2400" dirty="0">
                <a:solidFill>
                  <a:srgbClr val="004992"/>
                </a:solidFill>
              </a:rPr>
              <a:t>Preporuka</a:t>
            </a:r>
            <a:r>
              <a:rPr lang="en-US" sz="2400" dirty="0">
                <a:solidFill>
                  <a:srgbClr val="004992"/>
                </a:solidFill>
              </a:rPr>
              <a:t>: </a:t>
            </a:r>
            <a:r>
              <a:rPr lang="hr-HR" sz="2400" dirty="0">
                <a:solidFill>
                  <a:srgbClr val="004992"/>
                </a:solidFill>
              </a:rPr>
              <a:t>Objasni svoje simptome radije nego saopšti dijagnozu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r-HR" sz="2400" dirty="0">
                <a:solidFill>
                  <a:srgbClr val="333333"/>
                </a:solidFill>
              </a:rPr>
              <a:t>Posebno ako ne znaš ljude dobro, preporuka je često da opišeš svoje simptome prije nego kažeš neku dvosmislenu riječ </a:t>
            </a:r>
            <a:r>
              <a:rPr lang="en-US" sz="2400" dirty="0">
                <a:solidFill>
                  <a:srgbClr val="333333"/>
                </a:solidFill>
              </a:rPr>
              <a:t>(</a:t>
            </a:r>
            <a:r>
              <a:rPr lang="en-US" sz="2400" dirty="0" err="1">
                <a:solidFill>
                  <a:srgbClr val="333333"/>
                </a:solidFill>
              </a:rPr>
              <a:t>shizo</a:t>
            </a:r>
            <a:r>
              <a:rPr lang="hr-HR" sz="2400" dirty="0">
                <a:solidFill>
                  <a:srgbClr val="333333"/>
                </a:solidFill>
              </a:rPr>
              <a:t>f</a:t>
            </a:r>
            <a:r>
              <a:rPr lang="en-US" sz="2400" dirty="0" err="1">
                <a:solidFill>
                  <a:srgbClr val="333333"/>
                </a:solidFill>
              </a:rPr>
              <a:t>reni</a:t>
            </a:r>
            <a:r>
              <a:rPr lang="hr-HR" sz="2400" dirty="0">
                <a:solidFill>
                  <a:srgbClr val="333333"/>
                </a:solidFill>
              </a:rPr>
              <a:t>j</a:t>
            </a:r>
            <a:r>
              <a:rPr lang="en-US" sz="2400" dirty="0">
                <a:solidFill>
                  <a:srgbClr val="333333"/>
                </a:solidFill>
              </a:rPr>
              <a:t>a, </a:t>
            </a:r>
            <a:r>
              <a:rPr lang="en-US" sz="2400" dirty="0" err="1">
                <a:solidFill>
                  <a:srgbClr val="333333"/>
                </a:solidFill>
              </a:rPr>
              <a:t>ps</a:t>
            </a:r>
            <a:r>
              <a:rPr lang="hr-HR" sz="2400">
                <a:solidFill>
                  <a:srgbClr val="333333"/>
                </a:solidFill>
              </a:rPr>
              <a:t>ihoza</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3899920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pPr>
              <a:defRPr/>
            </a:pPr>
            <a:r>
              <a:rPr lang="hr-HR" sz="2400" dirty="0">
                <a:solidFill>
                  <a:srgbClr val="004992"/>
                </a:solidFill>
              </a:rPr>
              <a:t>Preporuka</a:t>
            </a:r>
            <a:r>
              <a:rPr lang="en-US" sz="2400" dirty="0">
                <a:solidFill>
                  <a:srgbClr val="004992"/>
                </a:solidFill>
              </a:rPr>
              <a:t>: </a:t>
            </a:r>
            <a:r>
              <a:rPr lang="hr-HR" sz="2400" dirty="0">
                <a:solidFill>
                  <a:srgbClr val="004992"/>
                </a:solidFill>
              </a:rPr>
              <a:t>Objasni svoje simptome radije nego saopšti dijagnozu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defRPr/>
            </a:pPr>
            <a:r>
              <a:rPr lang="hr-HR" sz="2400" dirty="0">
                <a:solidFill>
                  <a:srgbClr val="333333"/>
                </a:solidFill>
              </a:rPr>
              <a:t>Posebno ako ne znaš ljude dobro, preporuka je često da opišeš svoje simptome prije nego kažeš neku dvosmislenu riječ </a:t>
            </a:r>
            <a:r>
              <a:rPr lang="en-US" sz="2400" dirty="0">
                <a:solidFill>
                  <a:srgbClr val="333333"/>
                </a:solidFill>
              </a:rPr>
              <a:t>(</a:t>
            </a:r>
            <a:r>
              <a:rPr lang="en-US" sz="2400" dirty="0" err="1">
                <a:solidFill>
                  <a:srgbClr val="333333"/>
                </a:solidFill>
              </a:rPr>
              <a:t>shizo</a:t>
            </a:r>
            <a:r>
              <a:rPr lang="hr-HR" sz="2400" dirty="0">
                <a:solidFill>
                  <a:srgbClr val="333333"/>
                </a:solidFill>
              </a:rPr>
              <a:t>f</a:t>
            </a:r>
            <a:r>
              <a:rPr lang="en-US" sz="2400" dirty="0" err="1">
                <a:solidFill>
                  <a:srgbClr val="333333"/>
                </a:solidFill>
              </a:rPr>
              <a:t>reni</a:t>
            </a:r>
            <a:r>
              <a:rPr lang="hr-HR" sz="2400" dirty="0">
                <a:solidFill>
                  <a:srgbClr val="333333"/>
                </a:solidFill>
              </a:rPr>
              <a:t>j</a:t>
            </a:r>
            <a:r>
              <a:rPr lang="en-US" sz="2400" dirty="0">
                <a:solidFill>
                  <a:srgbClr val="333333"/>
                </a:solidFill>
              </a:rPr>
              <a:t>a, </a:t>
            </a:r>
            <a:r>
              <a:rPr lang="en-US" sz="2400" dirty="0" err="1">
                <a:solidFill>
                  <a:srgbClr val="333333"/>
                </a:solidFill>
              </a:rPr>
              <a:t>ps</a:t>
            </a:r>
            <a:r>
              <a:rPr lang="hr-HR" sz="2400" dirty="0">
                <a:solidFill>
                  <a:srgbClr val="333333"/>
                </a:solidFill>
              </a:rPr>
              <a:t>ihoza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hr-HR" sz="2400" dirty="0">
                <a:solidFill>
                  <a:srgbClr val="333333"/>
                </a:solidFill>
              </a:rPr>
              <a:t>Da bi bio u stanju da objasniš svoj poremećaj drugima treba da budeš ekspert</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1744349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r-HR" sz="2400" dirty="0">
                <a:solidFill>
                  <a:srgbClr val="004992"/>
                </a:solidFill>
              </a:rPr>
              <a:t>Glavni simptomi shizofrenije i psihoze</a:t>
            </a:r>
            <a:r>
              <a:rPr lang="en-US" sz="2400" dirty="0">
                <a:solidFill>
                  <a:srgbClr val="004992"/>
                </a:solidFill>
              </a:rPr>
              <a:t>:</a:t>
            </a:r>
            <a:endParaRPr lang="de-DE" sz="2400" dirty="0">
              <a:solidFill>
                <a:srgbClr val="004992"/>
              </a:solidFill>
            </a:endParaRPr>
          </a:p>
          <a:p>
            <a:pPr>
              <a:lnSpc>
                <a:spcPct val="100000"/>
              </a:lnSpc>
              <a:spcBef>
                <a:spcPts val="1200"/>
              </a:spcBef>
              <a:buClr>
                <a:srgbClr val="333333"/>
              </a:buClr>
            </a:pPr>
            <a:r>
              <a:rPr lang="en-US" sz="2400" dirty="0">
                <a:solidFill>
                  <a:srgbClr val="333333"/>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extLst>
      <p:ext uri="{BB962C8B-B14F-4D97-AF65-F5344CB8AC3E}">
        <p14:creationId xmlns:p14="http://schemas.microsoft.com/office/powerpoint/2010/main" val="38056910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r-HR" sz="2400" dirty="0">
                <a:solidFill>
                  <a:srgbClr val="004992"/>
                </a:solidFill>
              </a:rPr>
              <a:t>Glavni simptomi shizofrenije i psihoze</a:t>
            </a:r>
            <a:r>
              <a:rPr lang="en-US" sz="2400" dirty="0">
                <a:solidFill>
                  <a:srgbClr val="004992"/>
                </a:solidFill>
              </a:rPr>
              <a:t>:</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de-DE" sz="2400" b="1" dirty="0">
                <a:solidFill>
                  <a:srgbClr val="333333"/>
                </a:solidFill>
              </a:rPr>
              <a:t>Hal</a:t>
            </a:r>
            <a:r>
              <a:rPr lang="hr-HR" sz="2400" b="1" dirty="0">
                <a:solidFill>
                  <a:srgbClr val="333333"/>
                </a:solidFill>
              </a:rPr>
              <a:t>ucinacije</a:t>
            </a:r>
            <a:endParaRPr lang="de-DE" sz="2400" b="1" dirty="0">
              <a:solidFill>
                <a:srgbClr val="333333"/>
              </a:solidFill>
            </a:endParaRPr>
          </a:p>
          <a:p>
            <a:pPr marL="342900" indent="-342900">
              <a:lnSpc>
                <a:spcPct val="100000"/>
              </a:lnSpc>
              <a:spcBef>
                <a:spcPts val="1200"/>
              </a:spcBef>
              <a:buClr>
                <a:srgbClr val="333333"/>
              </a:buClr>
              <a:buFont typeface="WingDings"/>
              <a:buChar char=""/>
            </a:pPr>
            <a:r>
              <a:rPr lang="hr-HR" sz="2400" b="1" dirty="0">
                <a:solidFill>
                  <a:srgbClr val="333333"/>
                </a:solidFill>
              </a:rPr>
              <a:t>Sumanute ideje</a:t>
            </a:r>
            <a:endParaRPr lang="en-US" sz="2400" b="1" dirty="0">
              <a:solidFill>
                <a:srgbClr val="333333"/>
              </a:solidFill>
            </a:endParaRPr>
          </a:p>
          <a:p>
            <a:pPr marL="342900" indent="-342900">
              <a:lnSpc>
                <a:spcPct val="100000"/>
              </a:lnSpc>
              <a:spcBef>
                <a:spcPts val="1200"/>
              </a:spcBef>
              <a:buClr>
                <a:srgbClr val="333333"/>
              </a:buClr>
              <a:buFont typeface="WingDings"/>
              <a:buChar char=""/>
            </a:pPr>
            <a:r>
              <a:rPr lang="hr-HR" sz="2400" b="1" dirty="0">
                <a:solidFill>
                  <a:srgbClr val="333333"/>
                </a:solidFill>
              </a:rPr>
              <a:t>Drugi nespecifični simptomi kao što su depresija (može se javiti u drugim poremećajima</a:t>
            </a:r>
            <a:r>
              <a:rPr lang="en-US" sz="2400" b="1"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hr-HR" sz="2000" b="1" dirty="0">
                <a:solidFill>
                  <a:srgbClr val="333333"/>
                </a:solidFill>
              </a:rPr>
              <a:t>ucinacije</a:t>
            </a:r>
            <a:r>
              <a:rPr lang="de-DE" sz="2000" b="1" dirty="0">
                <a:solidFill>
                  <a:srgbClr val="333333"/>
                </a:solidFill>
              </a:rPr>
              <a:t>: </a:t>
            </a:r>
            <a:r>
              <a:rPr lang="hr-HR" sz="2000" dirty="0">
                <a:solidFill>
                  <a:srgbClr val="333333"/>
                </a:solidFill>
              </a:rPr>
              <a:t>Čuti, vidjeti, osjetiti, ili imati ukus draži koje nisu prisutne </a:t>
            </a:r>
            <a:r>
              <a:rPr lang="en-US" sz="2000" dirty="0">
                <a:solidFill>
                  <a:srgbClr val="333333"/>
                </a:solidFill>
              </a:rPr>
              <a:t>(</a:t>
            </a:r>
            <a:r>
              <a:rPr lang="hr-HR" sz="2000" dirty="0">
                <a:solidFill>
                  <a:srgbClr val="333333"/>
                </a:solidFill>
              </a:rPr>
              <a:t>npr.</a:t>
            </a:r>
            <a:r>
              <a:rPr lang="en-US" sz="2000" dirty="0">
                <a:solidFill>
                  <a:srgbClr val="333333"/>
                </a:solidFill>
              </a:rPr>
              <a:t> </a:t>
            </a:r>
            <a:r>
              <a:rPr lang="hr-HR" sz="2000" dirty="0">
                <a:solidFill>
                  <a:srgbClr val="333333"/>
                </a:solidFill>
              </a:rPr>
              <a:t>Čuti glasove koji vrijeđaju osobu</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extLst>
      <p:ext uri="{BB962C8B-B14F-4D97-AF65-F5344CB8AC3E}">
        <p14:creationId xmlns:p14="http://schemas.microsoft.com/office/powerpoint/2010/main" val="39750318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hr-HR" sz="2000" b="1" dirty="0">
                <a:solidFill>
                  <a:srgbClr val="333333"/>
                </a:solidFill>
              </a:rPr>
              <a:t>ucinacije</a:t>
            </a:r>
            <a:r>
              <a:rPr lang="de-DE" sz="2000" b="1" dirty="0">
                <a:solidFill>
                  <a:srgbClr val="333333"/>
                </a:solidFill>
              </a:rPr>
              <a:t>: </a:t>
            </a:r>
            <a:r>
              <a:rPr lang="hr-HR" sz="2000" dirty="0">
                <a:solidFill>
                  <a:srgbClr val="333333"/>
                </a:solidFill>
              </a:rPr>
              <a:t>Čuti, vidjeti, osjetiti, ili imati ukus draži koje nisu prisutne </a:t>
            </a:r>
            <a:r>
              <a:rPr lang="en-US" sz="2000" dirty="0">
                <a:solidFill>
                  <a:srgbClr val="333333"/>
                </a:solidFill>
              </a:rPr>
              <a:t>(</a:t>
            </a:r>
            <a:r>
              <a:rPr lang="hr-HR" sz="2000" dirty="0">
                <a:solidFill>
                  <a:srgbClr val="333333"/>
                </a:solidFill>
              </a:rPr>
              <a:t>npr.</a:t>
            </a:r>
            <a:r>
              <a:rPr lang="en-US" sz="2000" dirty="0">
                <a:solidFill>
                  <a:srgbClr val="333333"/>
                </a:solidFill>
              </a:rPr>
              <a:t> </a:t>
            </a:r>
            <a:r>
              <a:rPr lang="hr-HR" sz="2000" dirty="0">
                <a:solidFill>
                  <a:srgbClr val="333333"/>
                </a:solidFill>
              </a:rPr>
              <a:t>Čuti glasove koji vrijeđaju osobu</a:t>
            </a:r>
            <a:r>
              <a:rPr lang="en-US" sz="2000" dirty="0">
                <a:solidFill>
                  <a:srgbClr val="333333"/>
                </a:solidFill>
              </a:rPr>
              <a:t>)</a:t>
            </a:r>
          </a:p>
          <a:p>
            <a:r>
              <a:rPr lang="hr-HR" sz="2000" dirty="0">
                <a:solidFill>
                  <a:srgbClr val="333333"/>
                </a:solidFill>
              </a:rPr>
              <a:t>Primjer</a:t>
            </a:r>
            <a:r>
              <a:rPr lang="de-DE" sz="2000" dirty="0">
                <a:solidFill>
                  <a:srgbClr val="333333"/>
                </a:solidFill>
              </a:rPr>
              <a:t>:</a:t>
            </a:r>
          </a:p>
          <a:p>
            <a:r>
              <a:rPr lang="hr-HR" sz="2000" i="1">
                <a:solidFill>
                  <a:srgbClr val="333333"/>
                </a:solidFill>
              </a:rPr>
              <a:t>“Oko</a:t>
            </a:r>
            <a:r>
              <a:rPr lang="de-DE" sz="2000" i="1">
                <a:solidFill>
                  <a:srgbClr val="333333"/>
                </a:solidFill>
              </a:rPr>
              <a:t> </a:t>
            </a:r>
            <a:r>
              <a:rPr lang="en-US" sz="2000" i="1" dirty="0">
                <a:solidFill>
                  <a:srgbClr val="333333"/>
                </a:solidFill>
              </a:rPr>
              <a:t>15% </a:t>
            </a:r>
            <a:r>
              <a:rPr lang="hr-HR" sz="2000" i="1" dirty="0">
                <a:solidFill>
                  <a:srgbClr val="333333"/>
                </a:solidFill>
              </a:rPr>
              <a:t>osoba doživi tokom života halucinacije</a:t>
            </a:r>
            <a:r>
              <a:rPr lang="en-US" sz="2000" i="1" dirty="0">
                <a:solidFill>
                  <a:srgbClr val="333333"/>
                </a:solidFill>
              </a:rPr>
              <a:t> </a:t>
            </a:r>
            <a:r>
              <a:rPr lang="hr-HR" sz="2000" i="1" dirty="0">
                <a:solidFill>
                  <a:srgbClr val="333333"/>
                </a:solidFill>
              </a:rPr>
              <a:t>a da nemaju mentalni poremećaj</a:t>
            </a:r>
            <a:r>
              <a:rPr lang="en-US" sz="2000" i="1" dirty="0">
                <a:solidFill>
                  <a:srgbClr val="333333"/>
                </a:solidFill>
              </a:rPr>
              <a:t>. </a:t>
            </a:r>
            <a:r>
              <a:rPr lang="hr-HR" sz="2000" i="1" dirty="0">
                <a:solidFill>
                  <a:srgbClr val="333333"/>
                </a:solidFill>
              </a:rPr>
              <a:t>Kako ti ih mogu opisati</a:t>
            </a:r>
            <a:r>
              <a:rPr lang="en-US" sz="2000" i="1" dirty="0">
                <a:solidFill>
                  <a:srgbClr val="333333"/>
                </a:solidFill>
              </a:rPr>
              <a:t>? </a:t>
            </a:r>
            <a:r>
              <a:rPr lang="hr-HR" sz="2000" i="1" dirty="0">
                <a:solidFill>
                  <a:srgbClr val="333333"/>
                </a:solidFill>
              </a:rPr>
              <a:t>Može se uporediti sa</a:t>
            </a:r>
            <a:r>
              <a:rPr lang="en-US" sz="2000" i="1" dirty="0">
                <a:solidFill>
                  <a:srgbClr val="333333"/>
                </a:solidFill>
              </a:rPr>
              <a:t> </a:t>
            </a:r>
            <a:r>
              <a:rPr lang="hr-HR" sz="2000" i="1" dirty="0">
                <a:solidFill>
                  <a:srgbClr val="333333"/>
                </a:solidFill>
              </a:rPr>
              <a:t>razmišljanjem o nekoj melodiji, ali jače, tako da mišliš da je stvarno. Ili npr. Čuješ zvono na vratima u trenucima kad nestrpljivo očekuješ nekoga da stigne ali u stvari nikoga </a:t>
            </a:r>
            <a:r>
              <a:rPr lang="hr-HR" sz="2000" i="1">
                <a:solidFill>
                  <a:srgbClr val="333333"/>
                </a:solidFill>
              </a:rPr>
              <a:t>nema</a:t>
            </a:r>
            <a:r>
              <a:rPr lang="en-US" sz="2000" i="1">
                <a:solidFill>
                  <a:srgbClr val="333333"/>
                </a:solidFill>
              </a:rPr>
              <a:t>.”</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2639947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Sumanute ideje</a:t>
            </a:r>
            <a:r>
              <a:rPr lang="en-US" sz="2000" b="1" dirty="0">
                <a:solidFill>
                  <a:srgbClr val="333333"/>
                </a:solidFill>
              </a:rPr>
              <a:t>: </a:t>
            </a:r>
            <a:r>
              <a:rPr lang="hr-HR" sz="2000" dirty="0">
                <a:solidFill>
                  <a:srgbClr val="333333"/>
                </a:solidFill>
              </a:rPr>
              <a:t>Biti uvjeren u nešto što nije realno</a:t>
            </a:r>
            <a:r>
              <a:rPr lang="de-DE" sz="2000" dirty="0">
                <a:solidFill>
                  <a:srgbClr val="333333"/>
                </a:solidFill>
              </a:rPr>
              <a:t> </a:t>
            </a:r>
            <a:r>
              <a:rPr lang="en-US" sz="2000" dirty="0">
                <a:solidFill>
                  <a:srgbClr val="333333"/>
                </a:solidFill>
              </a:rPr>
              <a:t>(</a:t>
            </a:r>
            <a:r>
              <a:rPr lang="hr-HR" sz="2000" dirty="0">
                <a:solidFill>
                  <a:srgbClr val="333333"/>
                </a:solidFill>
              </a:rPr>
              <a:t>npr. Odabran si da spasiš svijet ili si angažovan od tajne službe</a:t>
            </a:r>
            <a:r>
              <a:rPr lang="en-US"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24632519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Sumanute ideje</a:t>
            </a:r>
            <a:r>
              <a:rPr lang="en-US" sz="2000" b="1" dirty="0">
                <a:solidFill>
                  <a:srgbClr val="333333"/>
                </a:solidFill>
              </a:rPr>
              <a:t>: </a:t>
            </a:r>
            <a:r>
              <a:rPr lang="hr-HR" sz="2000" dirty="0">
                <a:solidFill>
                  <a:srgbClr val="333333"/>
                </a:solidFill>
              </a:rPr>
              <a:t>Biti uvjeren u nešto što nije realno</a:t>
            </a:r>
            <a:r>
              <a:rPr lang="de-DE" sz="2000" dirty="0">
                <a:solidFill>
                  <a:srgbClr val="333333"/>
                </a:solidFill>
              </a:rPr>
              <a:t> </a:t>
            </a:r>
            <a:r>
              <a:rPr lang="en-US" sz="2000" dirty="0">
                <a:solidFill>
                  <a:srgbClr val="333333"/>
                </a:solidFill>
              </a:rPr>
              <a:t>(</a:t>
            </a:r>
            <a:r>
              <a:rPr lang="hr-HR" sz="2000" dirty="0">
                <a:solidFill>
                  <a:srgbClr val="333333"/>
                </a:solidFill>
              </a:rPr>
              <a:t>npr. Odabran si da spasiš svijet ili si angažovan od tajne službe</a:t>
            </a:r>
            <a:r>
              <a:rPr lang="en-US" sz="2000" dirty="0">
                <a:solidFill>
                  <a:srgbClr val="333333"/>
                </a:solidFill>
              </a:rPr>
              <a:t>)</a:t>
            </a:r>
          </a:p>
          <a:p>
            <a:r>
              <a:rPr lang="hr-HR" sz="2000" dirty="0">
                <a:solidFill>
                  <a:srgbClr val="333333"/>
                </a:solidFill>
              </a:rPr>
              <a:t>Primjer</a:t>
            </a:r>
            <a:r>
              <a:rPr lang="de-DE" sz="2000" dirty="0">
                <a:solidFill>
                  <a:srgbClr val="333333"/>
                </a:solidFill>
              </a:rPr>
              <a:t>:</a:t>
            </a:r>
          </a:p>
          <a:p>
            <a:pPr lvl="0">
              <a:buClr>
                <a:srgbClr val="333333"/>
              </a:buClr>
            </a:pPr>
            <a:r>
              <a:rPr lang="en-US" sz="2000" i="1" kern="1200">
                <a:solidFill>
                  <a:srgbClr val="333333"/>
                </a:solidFill>
              </a:rPr>
              <a:t>“</a:t>
            </a:r>
            <a:r>
              <a:rPr lang="hr-HR" sz="2000" i="1">
                <a:solidFill>
                  <a:srgbClr val="333333"/>
                </a:solidFill>
              </a:rPr>
              <a:t>Gotovo </a:t>
            </a:r>
            <a:r>
              <a:rPr lang="hr-HR" sz="2000" i="1" dirty="0">
                <a:solidFill>
                  <a:srgbClr val="333333"/>
                </a:solidFill>
              </a:rPr>
              <a:t>svako zna te dane kad ima osjećaj da se cijeli svijet urotio protiv njega</a:t>
            </a:r>
            <a:r>
              <a:rPr lang="en-US" sz="2000" i="1" dirty="0">
                <a:solidFill>
                  <a:srgbClr val="333333"/>
                </a:solidFill>
              </a:rPr>
              <a:t>. </a:t>
            </a:r>
            <a:r>
              <a:rPr lang="hr-HR" sz="2000" i="1" dirty="0">
                <a:solidFill>
                  <a:srgbClr val="333333"/>
                </a:solidFill>
              </a:rPr>
              <a:t>Ili da ljudi gledaju u tebe</a:t>
            </a:r>
            <a:r>
              <a:rPr lang="en-US" sz="2000" i="1" dirty="0">
                <a:solidFill>
                  <a:srgbClr val="333333"/>
                </a:solidFill>
              </a:rPr>
              <a:t>, </a:t>
            </a:r>
            <a:r>
              <a:rPr lang="hr-HR" sz="2000" i="1" dirty="0">
                <a:solidFill>
                  <a:srgbClr val="333333"/>
                </a:solidFill>
              </a:rPr>
              <a:t>posebno ako se ne osjećaš prijatno u sospstvenoj koži</a:t>
            </a:r>
            <a:r>
              <a:rPr lang="en-US" sz="2000" i="1" dirty="0">
                <a:solidFill>
                  <a:srgbClr val="333333"/>
                </a:solidFill>
              </a:rPr>
              <a:t>. </a:t>
            </a:r>
            <a:r>
              <a:rPr lang="hr-HR" sz="2000" i="1" dirty="0">
                <a:solidFill>
                  <a:srgbClr val="333333"/>
                </a:solidFill>
              </a:rPr>
              <a:t>Kod mene je taj osjećaj izražen</a:t>
            </a:r>
            <a:r>
              <a:rPr lang="en-US" sz="2000" i="1" dirty="0">
                <a:solidFill>
                  <a:srgbClr val="333333"/>
                </a:solidFill>
              </a:rPr>
              <a:t>. </a:t>
            </a:r>
            <a:r>
              <a:rPr lang="hr-HR" sz="2000" i="1" dirty="0">
                <a:solidFill>
                  <a:srgbClr val="333333"/>
                </a:solidFill>
              </a:rPr>
              <a:t>Tokom perioda mog poremećaja sam bio</a:t>
            </a:r>
            <a:r>
              <a:rPr lang="en-US" sz="2000" i="1" dirty="0">
                <a:solidFill>
                  <a:srgbClr val="333333"/>
                </a:solidFill>
              </a:rPr>
              <a:t> 100% s</a:t>
            </a:r>
            <a:r>
              <a:rPr lang="hr-HR" sz="2000" i="1" dirty="0">
                <a:solidFill>
                  <a:srgbClr val="333333"/>
                </a:solidFill>
              </a:rPr>
              <a:t>iguran da me određeni ljudi prate. Sada već, to vidim </a:t>
            </a:r>
            <a:r>
              <a:rPr lang="hr-HR" sz="2000" i="1">
                <a:solidFill>
                  <a:srgbClr val="333333"/>
                </a:solidFill>
              </a:rPr>
              <a:t>drugačije</a:t>
            </a:r>
            <a:r>
              <a:rPr lang="de-DE" sz="2000" i="1">
                <a:solidFill>
                  <a:srgbClr val="333333"/>
                </a:solidFill>
              </a:rPr>
              <a:t>.</a:t>
            </a:r>
            <a:r>
              <a:rPr lang="en-US" sz="2000" i="1" kern="1200">
                <a:solidFill>
                  <a:srgbClr val="333333"/>
                </a:solidFill>
              </a:rPr>
              <a:t>”</a:t>
            </a:r>
            <a:endParaRPr lang="en-US" sz="2000" i="1" dirty="0">
              <a:solidFill>
                <a:srgbClr val="333333"/>
              </a:solidFill>
            </a:endParaRPr>
          </a:p>
          <a:p>
            <a:pPr lvl="0">
              <a:buClr>
                <a:srgbClr val="333333"/>
              </a:buClr>
            </a:pPr>
            <a:r>
              <a:rPr lang="en-US" sz="2000" i="1" kern="1200">
                <a:solidFill>
                  <a:srgbClr val="333333"/>
                </a:solidFill>
              </a:rPr>
              <a:t>“</a:t>
            </a:r>
            <a:r>
              <a:rPr lang="hr-HR" sz="2000" i="1">
                <a:solidFill>
                  <a:srgbClr val="333333"/>
                </a:solidFill>
              </a:rPr>
              <a:t>Gotovo </a:t>
            </a:r>
            <a:r>
              <a:rPr lang="hr-HR" sz="2000" i="1" dirty="0">
                <a:solidFill>
                  <a:srgbClr val="333333"/>
                </a:solidFill>
              </a:rPr>
              <a:t>svako je iao iskustvo da se osjećaju spremnim za svaki posao, i da to niko drugi ne može bolje obaviti</a:t>
            </a:r>
            <a:r>
              <a:rPr lang="en-US" sz="2000" i="1" dirty="0">
                <a:solidFill>
                  <a:srgbClr val="333333"/>
                </a:solidFill>
              </a:rPr>
              <a:t>. </a:t>
            </a:r>
            <a:r>
              <a:rPr lang="hr-HR" sz="2000" i="1" dirty="0">
                <a:solidFill>
                  <a:srgbClr val="333333"/>
                </a:solidFill>
              </a:rPr>
              <a:t>Za mene je ovaj način razmišljanja trajao duže i vodio je probleima, npr. na </a:t>
            </a:r>
            <a:r>
              <a:rPr lang="hr-HR" sz="2000" i="1">
                <a:solidFill>
                  <a:srgbClr val="333333"/>
                </a:solidFill>
              </a:rPr>
              <a:t>poslu</a:t>
            </a:r>
            <a:r>
              <a:rPr lang="en-US" sz="2000" i="1">
                <a:solidFill>
                  <a:srgbClr val="333333"/>
                </a:solidFill>
              </a:rPr>
              <a:t>...</a:t>
            </a:r>
            <a:r>
              <a:rPr lang="en-US" sz="2000" i="1" kern="1200">
                <a:solidFill>
                  <a:srgbClr val="333333"/>
                </a:solidFill>
              </a:rPr>
              <a:t>”</a:t>
            </a:r>
            <a:endParaRPr lang="en-US"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854394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Drugi nespecifični simptomi</a:t>
            </a:r>
            <a:r>
              <a:rPr lang="en-US" sz="2000" b="1" dirty="0">
                <a:solidFill>
                  <a:srgbClr val="333333"/>
                </a:solidFill>
              </a:rPr>
              <a:t>: </a:t>
            </a:r>
            <a:r>
              <a:rPr lang="hr-HR" sz="2000" dirty="0">
                <a:solidFill>
                  <a:srgbClr val="333333"/>
                </a:solidFill>
              </a:rPr>
              <a:t>Npr. Depresija ili poteškoće sa koncentracijom</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1602838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3" name="Inhaltsplatzhalter 2"/>
          <p:cNvSpPr>
            <a:spLocks noGrp="1"/>
          </p:cNvSpPr>
          <p:nvPr>
            <p:ph idx="1"/>
          </p:nvPr>
        </p:nvSpPr>
        <p:spPr/>
        <p:txBody>
          <a:bodyPr>
            <a:noAutofit/>
          </a:bodyPr>
          <a:lstStyle/>
          <a:p>
            <a:r>
              <a:rPr lang="hr-HR" sz="2000" dirty="0">
                <a:solidFill>
                  <a:srgbClr val="004992"/>
                </a:solidFill>
              </a:rPr>
              <a:t>Glavni simptomi shizofrenije i psihoze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Drugi nespecifični simptomi</a:t>
            </a:r>
            <a:r>
              <a:rPr lang="en-US" sz="2000" b="1" dirty="0">
                <a:solidFill>
                  <a:srgbClr val="333333"/>
                </a:solidFill>
              </a:rPr>
              <a:t>: </a:t>
            </a:r>
            <a:r>
              <a:rPr lang="hr-HR" sz="2000" dirty="0">
                <a:solidFill>
                  <a:srgbClr val="333333"/>
                </a:solidFill>
              </a:rPr>
              <a:t>Npr. Depresija ili poteškoće sa koncentracijom</a:t>
            </a:r>
            <a:endParaRPr lang="en-US" sz="2000" dirty="0">
              <a:solidFill>
                <a:srgbClr val="333333"/>
              </a:solidFill>
            </a:endParaRPr>
          </a:p>
          <a:p>
            <a:r>
              <a:rPr lang="hr-HR" sz="2000" dirty="0">
                <a:solidFill>
                  <a:srgbClr val="333333"/>
                </a:solidFill>
              </a:rPr>
              <a:t>Primjer</a:t>
            </a:r>
            <a:r>
              <a:rPr lang="de-DE" sz="2000" dirty="0">
                <a:solidFill>
                  <a:srgbClr val="333333"/>
                </a:solidFill>
              </a:rPr>
              <a:t>:</a:t>
            </a:r>
          </a:p>
          <a:p>
            <a:r>
              <a:rPr lang="en-US" sz="2000" i="1" kern="1200">
                <a:solidFill>
                  <a:srgbClr val="333333"/>
                </a:solidFill>
              </a:rPr>
              <a:t>“</a:t>
            </a:r>
            <a:r>
              <a:rPr lang="hr-HR" sz="2000" i="1">
                <a:solidFill>
                  <a:srgbClr val="333333"/>
                </a:solidFill>
              </a:rPr>
              <a:t>Svako </a:t>
            </a:r>
            <a:r>
              <a:rPr lang="hr-HR" sz="2000" i="1" dirty="0">
                <a:solidFill>
                  <a:srgbClr val="333333"/>
                </a:solidFill>
              </a:rPr>
              <a:t>ima periode kad se osjeća tužnim, a da nije u stanju da išta uradi</a:t>
            </a:r>
            <a:r>
              <a:rPr lang="en-US" sz="2000" i="1" dirty="0">
                <a:solidFill>
                  <a:srgbClr val="333333"/>
                </a:solidFill>
              </a:rPr>
              <a:t>. </a:t>
            </a:r>
            <a:r>
              <a:rPr lang="hr-HR" sz="2000" i="1" dirty="0">
                <a:solidFill>
                  <a:srgbClr val="333333"/>
                </a:solidFill>
              </a:rPr>
              <a:t>Tako je bilo i sa mnom</a:t>
            </a:r>
            <a:r>
              <a:rPr lang="en-US" sz="2000" i="1" dirty="0">
                <a:solidFill>
                  <a:srgbClr val="333333"/>
                </a:solidFill>
              </a:rPr>
              <a:t> – </a:t>
            </a:r>
            <a:r>
              <a:rPr lang="hr-HR" sz="2000" i="1" dirty="0">
                <a:solidFill>
                  <a:srgbClr val="333333"/>
                </a:solidFill>
              </a:rPr>
              <a:t>osim da je ovo tužno osjećanje trajalo nedjeljama i ništa nije postojalno što bi me oraspložilo</a:t>
            </a:r>
            <a:r>
              <a:rPr lang="en-US" sz="2000" i="1" dirty="0">
                <a:solidFill>
                  <a:srgbClr val="333333"/>
                </a:solidFill>
              </a:rPr>
              <a:t>. </a:t>
            </a:r>
            <a:r>
              <a:rPr lang="hr-HR" sz="2000" i="1" dirty="0">
                <a:solidFill>
                  <a:srgbClr val="333333"/>
                </a:solidFill>
              </a:rPr>
              <a:t>Nisam bio/bila samo tužna</a:t>
            </a:r>
            <a:r>
              <a:rPr lang="en-US" sz="2000" i="1" dirty="0">
                <a:solidFill>
                  <a:srgbClr val="333333"/>
                </a:solidFill>
              </a:rPr>
              <a:t>, </a:t>
            </a:r>
            <a:r>
              <a:rPr lang="hr-HR" sz="2000" i="1" dirty="0">
                <a:solidFill>
                  <a:srgbClr val="333333"/>
                </a:solidFill>
              </a:rPr>
              <a:t>već potpuno bespomoćan/bespomoćna</a:t>
            </a:r>
            <a:r>
              <a:rPr lang="en-US" sz="2000" i="1" dirty="0">
                <a:solidFill>
                  <a:srgbClr val="333333"/>
                </a:solidFill>
              </a:rPr>
              <a:t>. </a:t>
            </a:r>
            <a:r>
              <a:rPr lang="hr-HR" sz="2000" i="1" dirty="0">
                <a:solidFill>
                  <a:srgbClr val="333333"/>
                </a:solidFill>
              </a:rPr>
              <a:t>U tom momentu misliš da neće proći i da je uvijek tako bilo</a:t>
            </a:r>
            <a:r>
              <a:rPr lang="en-US" sz="2000" i="1" dirty="0">
                <a:solidFill>
                  <a:srgbClr val="333333"/>
                </a:solidFill>
              </a:rPr>
              <a:t>. </a:t>
            </a:r>
            <a:r>
              <a:rPr lang="hr-HR" sz="2000" i="1" dirty="0">
                <a:solidFill>
                  <a:srgbClr val="333333"/>
                </a:solidFill>
              </a:rPr>
              <a:t>Ali u jednom momentu zavjese se </a:t>
            </a:r>
            <a:r>
              <a:rPr lang="hr-HR" sz="2000" i="1">
                <a:solidFill>
                  <a:srgbClr val="333333"/>
                </a:solidFill>
              </a:rPr>
              <a:t>razmaknu</a:t>
            </a:r>
            <a:r>
              <a:rPr lang="en-US" sz="2000" i="1">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11854288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ea typeface="+mn-ea"/>
                <a:cs typeface="+mn-cs"/>
              </a:rPr>
              <a:t>Kako mogu pricati o mom poremecaju?</a:t>
            </a:r>
            <a:endParaRPr lang="de-DE" sz="3600" dirty="0">
              <a:latin typeface="Calibri Light"/>
              <a:ea typeface="+mn-ea"/>
              <a:cs typeface="+mn-cs"/>
            </a:endParaRPr>
          </a:p>
        </p:txBody>
      </p:sp>
      <p:sp>
        <p:nvSpPr>
          <p:cNvPr id="117762" name="Inhaltsplatzhalter 2"/>
          <p:cNvSpPr>
            <a:spLocks noGrp="1"/>
          </p:cNvSpPr>
          <p:nvPr>
            <p:ph idx="1"/>
          </p:nvPr>
        </p:nvSpPr>
        <p:spPr/>
        <p:txBody>
          <a:bodyPr>
            <a:noAutofit/>
          </a:bodyPr>
          <a:lstStyle/>
          <a:p>
            <a:r>
              <a:rPr lang="en-US" sz="2400" dirty="0" err="1">
                <a:solidFill>
                  <a:srgbClr val="333333"/>
                </a:solidFill>
              </a:rPr>
              <a:t>Informisi</a:t>
            </a:r>
            <a:r>
              <a:rPr lang="en-US" sz="2400" dirty="0">
                <a:solidFill>
                  <a:srgbClr val="333333"/>
                </a:solidFill>
              </a:rPr>
              <a:t> se</a:t>
            </a:r>
            <a:r>
              <a:rPr lang="hr-HR" sz="2400" dirty="0">
                <a:solidFill>
                  <a:srgbClr val="333333"/>
                </a:solidFill>
              </a:rPr>
              <a:t> o psihozama</a:t>
            </a:r>
            <a:r>
              <a:rPr lang="en-US" sz="2400" dirty="0">
                <a:solidFill>
                  <a:srgbClr val="333333"/>
                </a:solidFill>
              </a:rPr>
              <a:t>. </a:t>
            </a:r>
            <a:r>
              <a:rPr lang="hr-HR" sz="2400" dirty="0">
                <a:solidFill>
                  <a:srgbClr val="333333"/>
                </a:solidFill>
              </a:rPr>
              <a:t>Najbolji način korigovanja pogrešnih uvjerenja kod drugih ljudi jeste da im se saopšte </a:t>
            </a:r>
            <a:r>
              <a:rPr lang="hr-HR" sz="2400">
                <a:solidFill>
                  <a:srgbClr val="333333"/>
                </a:solidFill>
              </a:rPr>
              <a:t>činjenice</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Transfer u svakodnevni zivot</a:t>
            </a:r>
          </a:p>
        </p:txBody>
      </p:sp>
      <p:sp>
        <p:nvSpPr>
          <p:cNvPr id="3" name="Inhaltsplatzhalter 2"/>
          <p:cNvSpPr>
            <a:spLocks noGrp="1"/>
          </p:cNvSpPr>
          <p:nvPr>
            <p:ph idx="1"/>
          </p:nvPr>
        </p:nvSpPr>
        <p:spPr>
          <a:extLst>
            <a:ext uri="{FAA26D3D-D897-4be2-8F04-BA451C77F1D7}"/>
          </a:extLst>
        </p:spPr>
        <p:txBody>
          <a:bodyPr>
            <a:noAutofit/>
          </a:bodyPr>
          <a:lstStyle/>
          <a:p>
            <a:pPr>
              <a:defRPr/>
            </a:pPr>
            <a:r>
              <a:rPr lang="hr-HR" sz="2400" b="1" dirty="0">
                <a:solidFill>
                  <a:srgbClr val="333333"/>
                </a:solidFill>
              </a:rPr>
              <a:t>Ciljevi učenja</a:t>
            </a:r>
            <a:r>
              <a:rPr lang="de-DE" sz="2400" b="1" dirty="0">
                <a:solidFill>
                  <a:srgbClr val="333333"/>
                </a:solidFill>
              </a:rPr>
              <a:t>:</a:t>
            </a:r>
          </a:p>
          <a:p>
            <a:pPr>
              <a:defRPr/>
            </a:pPr>
            <a:r>
              <a:rPr lang="hr-HR" sz="2000" dirty="0">
                <a:solidFill>
                  <a:srgbClr val="333333"/>
                </a:solidFill>
              </a:rPr>
              <a:t>Da bi se spriječile predrasude i stigma jako je važno adekvatno pričati o svom poremećaju ostalim ljudima</a:t>
            </a:r>
            <a:r>
              <a:rPr lang="en-US" sz="2000" dirty="0">
                <a:solidFill>
                  <a:srgbClr val="333333"/>
                </a:solidFill>
              </a:rPr>
              <a:t>.</a:t>
            </a:r>
            <a:endParaRPr lang="de-DE" sz="2000" dirty="0">
              <a:solidFill>
                <a:srgbClr val="333333"/>
              </a:solidFill>
            </a:endParaRPr>
          </a:p>
          <a:p>
            <a:pPr marL="342900" lvl="1" indent="-342900">
              <a:spcBef>
                <a:spcPts val="1999"/>
              </a:spcBef>
              <a:spcAft>
                <a:spcPts val="0"/>
              </a:spcAft>
              <a:buClr>
                <a:srgbClr val="333333"/>
              </a:buClr>
              <a:buFont typeface="WingDings"/>
              <a:buChar char=""/>
              <a:defRPr/>
            </a:pPr>
            <a:r>
              <a:rPr lang="de-DE" sz="2000" dirty="0">
                <a:solidFill>
                  <a:srgbClr val="333333"/>
                </a:solidFill>
                <a:latin typeface="+mn-lt"/>
              </a:rPr>
              <a:t>Mental</a:t>
            </a:r>
            <a:r>
              <a:rPr lang="hr-HR" sz="2000" dirty="0">
                <a:solidFill>
                  <a:srgbClr val="333333"/>
                </a:solidFill>
                <a:latin typeface="+mn-lt"/>
              </a:rPr>
              <a:t>ni poremećaji su česti</a:t>
            </a:r>
            <a:r>
              <a:rPr lang="de-DE" sz="2000" dirty="0">
                <a:solidFill>
                  <a:srgbClr val="333333"/>
                </a:solidFill>
                <a:latin typeface="+mn-lt"/>
              </a:rPr>
              <a:t>.</a:t>
            </a:r>
          </a:p>
          <a:p>
            <a:pPr marL="342900" lvl="1" indent="-342900">
              <a:spcBef>
                <a:spcPts val="1999"/>
              </a:spcBef>
              <a:spcAft>
                <a:spcPts val="0"/>
              </a:spcAft>
              <a:buClr>
                <a:srgbClr val="333333"/>
              </a:buClr>
              <a:buFont typeface="WingDings"/>
              <a:buChar char=""/>
              <a:defRPr/>
            </a:pPr>
            <a:r>
              <a:rPr lang="hr-HR" sz="2000" dirty="0">
                <a:solidFill>
                  <a:srgbClr val="333333"/>
                </a:solidFill>
                <a:latin typeface="+mn-lt"/>
              </a:rPr>
              <a:t>Nije potrebno dadijeliš detalje o svom medicinskom stanju ako se ne osjećaš prijatno</a:t>
            </a:r>
            <a:r>
              <a:rPr lang="de-DE" sz="2000" dirty="0">
                <a:solidFill>
                  <a:srgbClr val="333333"/>
                </a:solidFill>
                <a:latin typeface="+mn-lt"/>
              </a:rPr>
              <a:t> </a:t>
            </a:r>
            <a:r>
              <a:rPr lang="hr-HR" sz="2000" dirty="0">
                <a:solidFill>
                  <a:srgbClr val="333333"/>
                </a:solidFill>
                <a:latin typeface="+mn-lt"/>
              </a:rPr>
              <a:t>da pričaš o tome</a:t>
            </a:r>
            <a:r>
              <a:rPr lang="de-DE" sz="2000" dirty="0">
                <a:solidFill>
                  <a:srgbClr val="333333"/>
                </a:solidFill>
                <a:latin typeface="+mn-lt"/>
              </a:rPr>
              <a:t>.</a:t>
            </a:r>
          </a:p>
          <a:p>
            <a:pPr marL="342900" lvl="1" indent="-342900">
              <a:spcBef>
                <a:spcPts val="1999"/>
              </a:spcBef>
              <a:spcAft>
                <a:spcPts val="0"/>
              </a:spcAft>
              <a:buClr>
                <a:srgbClr val="333333"/>
              </a:buClr>
              <a:buFont typeface="WingDings"/>
              <a:buChar char=""/>
              <a:defRPr/>
            </a:pPr>
            <a:r>
              <a:rPr lang="hr-HR" sz="2000" dirty="0">
                <a:solidFill>
                  <a:srgbClr val="333333"/>
                </a:solidFill>
                <a:latin typeface="+mn-lt"/>
              </a:rPr>
              <a:t>Može biti od kristi ali i važno da kažeš ljudima kojima vjeruješ svoje simptome, za podršku i pomoć u sprječavanju nove epizode.</a:t>
            </a:r>
          </a:p>
          <a:p>
            <a:pPr marL="342900" lvl="1" indent="-342900">
              <a:spcBef>
                <a:spcPts val="1999"/>
              </a:spcBef>
              <a:spcAft>
                <a:spcPts val="0"/>
              </a:spcAft>
              <a:buClr>
                <a:srgbClr val="333333"/>
              </a:buClr>
              <a:buFont typeface="WingDings"/>
              <a:buChar char=""/>
              <a:defRPr/>
            </a:pPr>
            <a:r>
              <a:rPr lang="hr-HR" sz="2000" dirty="0">
                <a:solidFill>
                  <a:srgbClr val="333333"/>
                </a:solidFill>
                <a:latin typeface="+mn-lt"/>
              </a:rPr>
              <a:t>Ponekad drugi mogu imati netačna uvjerenja o nekom poremećaju</a:t>
            </a:r>
            <a:r>
              <a:rPr lang="en-US" sz="2000" dirty="0">
                <a:solidFill>
                  <a:srgbClr val="333333"/>
                </a:solidFill>
                <a:latin typeface="+mn-lt"/>
              </a:rPr>
              <a:t>. </a:t>
            </a:r>
            <a:r>
              <a:rPr lang="hr-HR" sz="2000" dirty="0">
                <a:solidFill>
                  <a:srgbClr val="333333"/>
                </a:solidFill>
                <a:latin typeface="+mn-lt"/>
              </a:rPr>
              <a:t>Objašnjenej svojih simptoma psihoze može biti korisnije nego saopštavanje dijagnoze prema kojoj možda već imaju pogrešno mišlljenje</a:t>
            </a:r>
            <a:r>
              <a:rPr lang="en-US" sz="2000" dirty="0">
                <a:solidFill>
                  <a:srgbClr val="333333"/>
                </a:solidFill>
                <a:latin typeface="+mn-lt"/>
              </a:rPr>
              <a:t>.</a:t>
            </a:r>
            <a:endParaRPr lang="de-DE"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Kako je ovo povezano sa psihozom?</a:t>
            </a:r>
          </a:p>
        </p:txBody>
      </p:sp>
      <p:sp>
        <p:nvSpPr>
          <p:cNvPr id="119810" name="Inhaltsplatzhalter 2"/>
          <p:cNvSpPr>
            <a:spLocks noGrp="1"/>
          </p:cNvSpPr>
          <p:nvPr>
            <p:ph idx="1"/>
          </p:nvPr>
        </p:nvSpPr>
        <p:spPr/>
        <p:txBody>
          <a:bodyPr>
            <a:noAutofit/>
          </a:bodyPr>
          <a:lstStyle/>
          <a:p>
            <a:r>
              <a:rPr lang="en-US" sz="2000" dirty="0">
                <a:solidFill>
                  <a:srgbClr val="333333"/>
                </a:solidFill>
              </a:rPr>
              <a:t>M</a:t>
            </a:r>
            <a:r>
              <a:rPr lang="hr-HR" sz="2000" dirty="0">
                <a:solidFill>
                  <a:srgbClr val="333333"/>
                </a:solidFill>
              </a:rPr>
              <a:t>nogi ljudi sa psihozom</a:t>
            </a:r>
            <a:r>
              <a:rPr lang="en-US" sz="2000" dirty="0">
                <a:solidFill>
                  <a:srgbClr val="333333"/>
                </a:solidFill>
              </a:rPr>
              <a:t> (</a:t>
            </a:r>
            <a:r>
              <a:rPr lang="hr-HR" sz="2000" dirty="0">
                <a:solidFill>
                  <a:srgbClr val="333333"/>
                </a:solidFill>
              </a:rPr>
              <a:t>ali ne svi</a:t>
            </a:r>
            <a:r>
              <a:rPr lang="en-US" sz="2000" dirty="0">
                <a:solidFill>
                  <a:srgbClr val="333333"/>
                </a:solidFill>
              </a:rPr>
              <a:t>!) </a:t>
            </a:r>
            <a:r>
              <a:rPr lang="hr-HR" sz="2000" dirty="0">
                <a:solidFill>
                  <a:srgbClr val="333333"/>
                </a:solidFill>
              </a:rPr>
              <a:t>moraju da se suočavaju sa predrasudama</a:t>
            </a:r>
            <a:r>
              <a:rPr lang="en-US" sz="2000" dirty="0">
                <a:solidFill>
                  <a:srgbClr val="333333"/>
                </a:solidFill>
              </a:rPr>
              <a:t>. </a:t>
            </a:r>
            <a:r>
              <a:rPr lang="hr-HR" sz="2000" dirty="0">
                <a:solidFill>
                  <a:srgbClr val="333333"/>
                </a:solidFill>
              </a:rPr>
              <a:t>Da bi se spriječile predrasude može biti od koristi objasniti poremećaj drugim osobama</a:t>
            </a:r>
            <a:r>
              <a:rPr lang="en-US" sz="2000" dirty="0">
                <a:solidFill>
                  <a:srgbClr val="333333"/>
                </a:solidFill>
              </a:rPr>
              <a:t>.</a:t>
            </a:r>
          </a:p>
          <a:p>
            <a:r>
              <a:rPr lang="hr-HR" sz="2000" dirty="0">
                <a:solidFill>
                  <a:srgbClr val="004992"/>
                </a:solidFill>
              </a:rPr>
              <a:t>Primjer</a:t>
            </a:r>
            <a:r>
              <a:rPr lang="de-DE" sz="2000" dirty="0">
                <a:solidFill>
                  <a:srgbClr val="004992"/>
                </a:solidFill>
              </a:rPr>
              <a:t>: </a:t>
            </a:r>
            <a:r>
              <a:rPr lang="hr-HR" sz="2000" dirty="0">
                <a:solidFill>
                  <a:srgbClr val="333333"/>
                </a:solidFill>
              </a:rPr>
              <a:t>Usled psihotične faze</a:t>
            </a:r>
            <a:r>
              <a:rPr lang="en-US" sz="2000" dirty="0">
                <a:solidFill>
                  <a:srgbClr val="333333"/>
                </a:solidFill>
              </a:rPr>
              <a:t> Martin </a:t>
            </a:r>
            <a:r>
              <a:rPr lang="hr-HR" sz="2000" dirty="0">
                <a:solidFill>
                  <a:srgbClr val="333333"/>
                </a:solidFill>
              </a:rPr>
              <a:t>je proveo nekoliko zadnjih nedjelja u bolnici. Do sad, nije gotovo nikome rekao o svom poremećaju, tako da se počeo povlačiti od okoline.</a:t>
            </a:r>
            <a:endParaRPr lang="en-US" sz="2000" dirty="0">
              <a:solidFill>
                <a:srgbClr val="333333"/>
              </a:solidFill>
            </a:endParaRPr>
          </a:p>
          <a:p>
            <a:r>
              <a:rPr lang="de-DE" sz="2000" dirty="0">
                <a:solidFill>
                  <a:srgbClr val="004992"/>
                </a:solidFill>
              </a:rPr>
              <a:t>Background: </a:t>
            </a:r>
            <a:r>
              <a:rPr lang="en-US" sz="2000" dirty="0">
                <a:solidFill>
                  <a:srgbClr val="333333"/>
                </a:solidFill>
              </a:rPr>
              <a:t>Martin </a:t>
            </a:r>
            <a:r>
              <a:rPr lang="hr-HR" sz="2000" dirty="0">
                <a:solidFill>
                  <a:srgbClr val="333333"/>
                </a:solidFill>
              </a:rPr>
              <a:t>je u prošlosti imao negativna iskustva kad je pričao otvoreno o svojoj psihozi. Nakon što je svom poslednjem šefu rekao o svom poremećaju, brzo je bio premješten. Zato ima strah da će njegovi prijatelji misliti da je</a:t>
            </a:r>
            <a:r>
              <a:rPr lang="en-US" sz="2000" dirty="0">
                <a:solidFill>
                  <a:srgbClr val="333333"/>
                </a:solidFill>
              </a:rPr>
              <a:t> </a:t>
            </a:r>
            <a:r>
              <a:rPr lang="hr-HR" sz="2000" i="1" dirty="0">
                <a:solidFill>
                  <a:srgbClr val="333333"/>
                </a:solidFill>
              </a:rPr>
              <a:t>lud</a:t>
            </a:r>
            <a:r>
              <a:rPr lang="en-US" sz="2000" dirty="0">
                <a:solidFill>
                  <a:srgbClr val="333333"/>
                </a:solidFill>
              </a:rPr>
              <a:t> </a:t>
            </a:r>
            <a:r>
              <a:rPr lang="hr-HR" sz="2000" dirty="0">
                <a:solidFill>
                  <a:srgbClr val="333333"/>
                </a:solidFill>
              </a:rPr>
              <a:t>i da će mu okrenuti leđa</a:t>
            </a:r>
            <a:r>
              <a:rPr lang="en-US" sz="2000" dirty="0">
                <a:solidFill>
                  <a:srgbClr val="333333"/>
                </a:solidFill>
              </a:rPr>
              <a:t>.</a:t>
            </a:r>
            <a:endParaRPr lang="de-DE" sz="2000" dirty="0">
              <a:solidFill>
                <a:srgbClr val="333333"/>
              </a:solidFill>
            </a:endParaRPr>
          </a:p>
          <a:p>
            <a:r>
              <a:rPr lang="hr-HR" sz="2000" dirty="0">
                <a:solidFill>
                  <a:srgbClr val="004992"/>
                </a:solidFill>
              </a:rPr>
              <a:t>Ipak</a:t>
            </a:r>
            <a:r>
              <a:rPr lang="de-DE" sz="2000" dirty="0">
                <a:solidFill>
                  <a:srgbClr val="004992"/>
                </a:solidFill>
              </a:rPr>
              <a:t>: </a:t>
            </a:r>
            <a:r>
              <a:rPr lang="hr-HR" sz="2000" dirty="0">
                <a:solidFill>
                  <a:srgbClr val="333333"/>
                </a:solidFill>
              </a:rPr>
              <a:t>Tokom sadašnje hospitalizacije Martin je učestvovao u MKT, kao i u drugim terapijama i aktivnostima, i odlučio je da više ne krije svoju psihozu od svojih bliskih prijatelja.</a:t>
            </a:r>
            <a:r>
              <a:rPr lang="en-US" sz="2000" dirty="0">
                <a:solidFill>
                  <a:srgbClr val="333333"/>
                </a:solidFill>
              </a:rPr>
              <a:t> </a:t>
            </a:r>
            <a:r>
              <a:rPr lang="hr-HR" sz="2000" dirty="0">
                <a:solidFill>
                  <a:srgbClr val="333333"/>
                </a:solidFill>
              </a:rPr>
              <a:t>Gotovo su svi imali razuman odgovor na Martinov opis simptoma. Jedan od njih je čak rekao da je sam imao iskustvo u kom se osjećao proganjanim</a:t>
            </a:r>
            <a:r>
              <a:rPr lang="en-US" sz="2000" dirty="0">
                <a:solidFill>
                  <a:srgbClr val="333333"/>
                </a:solidFill>
              </a:rPr>
              <a:t> </a:t>
            </a:r>
            <a:r>
              <a:rPr lang="hr-HR" sz="2000" dirty="0">
                <a:solidFill>
                  <a:srgbClr val="333333"/>
                </a:solidFill>
              </a:rPr>
              <a:t>ili u </a:t>
            </a:r>
            <a:r>
              <a:rPr lang="hr-HR" sz="2000">
                <a:solidFill>
                  <a:srgbClr val="333333"/>
                </a:solidFill>
              </a:rPr>
              <a:t>opasnosti.</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63</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07103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Metakognitivni Trening 10 – Suočavanje sa predrasudama (Stigma)</a:t>
            </a: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pPr>
                <a:defRPr/>
              </a:pPr>
              <a:t>64</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2617476677"/>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5298</Words>
  <Application>Microsoft Office PowerPoint</Application>
  <PresentationFormat>Benutzerdefiniert</PresentationFormat>
  <Paragraphs>629</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Verdana</vt:lpstr>
      <vt:lpstr>Arial</vt:lpstr>
      <vt:lpstr>Wingdings 2</vt:lpstr>
      <vt:lpstr>Symbol</vt:lpstr>
      <vt:lpstr>Calibri Light</vt:lpstr>
      <vt:lpstr>WingDings</vt:lpstr>
      <vt:lpstr>Times New Roman</vt:lpstr>
      <vt:lpstr>UKE_PPT-Vorlage_16zu9</vt:lpstr>
      <vt:lpstr>MKT 10 II – Suočavanje sa predrasudama (Stigma)</vt:lpstr>
      <vt:lpstr>Šta je zajedničko za ove ljude?</vt:lpstr>
      <vt:lpstr>Šta je zajedničko za ove ljude?</vt:lpstr>
      <vt:lpstr>Šta je zajedničko za ove ljude?</vt:lpstr>
      <vt:lpstr>Šta je zajedničko za ove ljude?</vt:lpstr>
      <vt:lpstr>Šta je zajedničko za ove ljude?</vt:lpstr>
      <vt:lpstr>Šta je zajedničko za ove ljude?</vt:lpstr>
      <vt:lpstr>Šta je zajedničko za ove ljude?</vt:lpstr>
      <vt:lpstr>Poznat = Idealan?</vt:lpstr>
      <vt:lpstr>Koje od ovih slika su naslikale osobe sa simptomima psihoze?</vt:lpstr>
      <vt:lpstr>Koje od ovih slika imaju naveću vrijednost na aukcijama?</vt:lpstr>
      <vt:lpstr>Koje od ovih slika imaju naveću vrijednost na aukcijama?</vt:lpstr>
      <vt:lpstr>Edvard Munch</vt:lpstr>
      <vt:lpstr>Steffen Moritz</vt:lpstr>
      <vt:lpstr>Vincent van Gogh</vt:lpstr>
      <vt:lpstr>Ringo Starr (bubnjar, Beatles)</vt:lpstr>
      <vt:lpstr>Prvi zaključak</vt:lpstr>
      <vt:lpstr>Prvi zaključak</vt:lpstr>
      <vt:lpstr>Prvi zaključak</vt:lpstr>
      <vt:lpstr>Prvi zaključak</vt:lpstr>
      <vt:lpstr>Da li je “normalno” imati mentalne probleme?</vt:lpstr>
      <vt:lpstr>Da li je “normalno” imati mentalne probleme?</vt:lpstr>
      <vt:lpstr>Da li je “normalno” imati mentalne probleme?</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Neobična uvjerenja nisu rijetka... Učestalost psihotičnih iskustava u populaciji</vt:lpstr>
      <vt:lpstr>Zapamti…</vt:lpstr>
      <vt:lpstr>Šta je stigma i šta je stigma prema samom sebi?</vt:lpstr>
      <vt:lpstr>Šta je stigma i šta je stigma prema samom sebi?</vt:lpstr>
      <vt:lpstr>Šta je stigma i šta je stigma prema samom sebi?</vt:lpstr>
      <vt:lpstr>Šta je stigma i šta je stigma prema samom sebi?</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Stigma prema ljudima koji imaju psihozu</vt:lpstr>
      <vt:lpstr>Zasto ovo radimo?</vt:lpstr>
      <vt:lpstr>Zasto ovo radimo?</vt:lpstr>
      <vt:lpstr>Sta bi trebalo da radimo?</vt:lpstr>
      <vt:lpstr>Da li treba da pricam o mom poremecaju I kako?</vt:lpstr>
      <vt:lpstr>Da li treba da pricam o mom poremecaju I kako?</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Kako mogu pricati o mom poremecaju?</vt:lpstr>
      <vt:lpstr>Transfer u svakodnevni zivot</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1357</cp:revision>
  <dcterms:created xsi:type="dcterms:W3CDTF">2015-05-22T07:54:23Z</dcterms:created>
  <dcterms:modified xsi:type="dcterms:W3CDTF">2022-11-21T11:17:36Z</dcterms:modified>
</cp:coreProperties>
</file>