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7" r:id="rId1"/>
  </p:sldMasterIdLst>
  <p:notesMasterIdLst>
    <p:notesMasterId r:id="rId74"/>
  </p:notesMasterIdLst>
  <p:handoutMasterIdLst>
    <p:handoutMasterId r:id="rId75"/>
  </p:handoutMasterIdLst>
  <p:sldIdLst>
    <p:sldId id="603" r:id="rId2"/>
    <p:sldId id="511" r:id="rId3"/>
    <p:sldId id="591" r:id="rId4"/>
    <p:sldId id="590" r:id="rId5"/>
    <p:sldId id="531" r:id="rId6"/>
    <p:sldId id="532" r:id="rId7"/>
    <p:sldId id="604" r:id="rId8"/>
    <p:sldId id="609" r:id="rId9"/>
    <p:sldId id="608" r:id="rId10"/>
    <p:sldId id="607" r:id="rId11"/>
    <p:sldId id="301" r:id="rId12"/>
    <p:sldId id="507" r:id="rId13"/>
    <p:sldId id="529" r:id="rId14"/>
    <p:sldId id="530" r:id="rId15"/>
    <p:sldId id="519" r:id="rId16"/>
    <p:sldId id="597" r:id="rId17"/>
    <p:sldId id="596" r:id="rId18"/>
    <p:sldId id="595" r:id="rId19"/>
    <p:sldId id="536" r:id="rId20"/>
    <p:sldId id="537" r:id="rId21"/>
    <p:sldId id="538" r:id="rId22"/>
    <p:sldId id="539" r:id="rId23"/>
    <p:sldId id="540" r:id="rId24"/>
    <p:sldId id="541" r:id="rId25"/>
    <p:sldId id="542" r:id="rId26"/>
    <p:sldId id="543" r:id="rId27"/>
    <p:sldId id="544" r:id="rId28"/>
    <p:sldId id="545" r:id="rId29"/>
    <p:sldId id="546" r:id="rId30"/>
    <p:sldId id="547" r:id="rId31"/>
    <p:sldId id="548" r:id="rId32"/>
    <p:sldId id="549" r:id="rId33"/>
    <p:sldId id="581" r:id="rId34"/>
    <p:sldId id="582" r:id="rId35"/>
    <p:sldId id="585" r:id="rId36"/>
    <p:sldId id="553" r:id="rId37"/>
    <p:sldId id="554" r:id="rId38"/>
    <p:sldId id="555" r:id="rId39"/>
    <p:sldId id="556" r:id="rId40"/>
    <p:sldId id="598" r:id="rId41"/>
    <p:sldId id="557" r:id="rId42"/>
    <p:sldId id="558" r:id="rId43"/>
    <p:sldId id="559" r:id="rId44"/>
    <p:sldId id="560" r:id="rId45"/>
    <p:sldId id="561" r:id="rId46"/>
    <p:sldId id="562" r:id="rId47"/>
    <p:sldId id="563" r:id="rId48"/>
    <p:sldId id="564" r:id="rId49"/>
    <p:sldId id="565" r:id="rId50"/>
    <p:sldId id="566" r:id="rId51"/>
    <p:sldId id="567" r:id="rId52"/>
    <p:sldId id="568" r:id="rId53"/>
    <p:sldId id="569" r:id="rId54"/>
    <p:sldId id="570" r:id="rId55"/>
    <p:sldId id="571" r:id="rId56"/>
    <p:sldId id="572" r:id="rId57"/>
    <p:sldId id="573" r:id="rId58"/>
    <p:sldId id="574" r:id="rId59"/>
    <p:sldId id="575" r:id="rId60"/>
    <p:sldId id="576" r:id="rId61"/>
    <p:sldId id="577" r:id="rId62"/>
    <p:sldId id="578" r:id="rId63"/>
    <p:sldId id="579" r:id="rId64"/>
    <p:sldId id="580" r:id="rId65"/>
    <p:sldId id="521" r:id="rId66"/>
    <p:sldId id="600" r:id="rId67"/>
    <p:sldId id="599" r:id="rId68"/>
    <p:sldId id="526" r:id="rId69"/>
    <p:sldId id="602" r:id="rId70"/>
    <p:sldId id="601" r:id="rId71"/>
    <p:sldId id="589" r:id="rId72"/>
    <p:sldId id="528" r:id="rId73"/>
  </p:sldIdLst>
  <p:sldSz cx="12195175" cy="6858000"/>
  <p:notesSz cx="7099300" cy="10234613"/>
  <p:embeddedFontLst>
    <p:embeddedFont>
      <p:font typeface="Calibri Light" panose="020F0302020204030204" pitchFamily="34" charset="0"/>
      <p:regular r:id="rId76"/>
      <p:italic r:id="rId77"/>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Times New Roman" panose="02020603050405020304" pitchFamily="18" charset="0"/>
        <a:ea typeface="+mn-ea"/>
        <a:cs typeface="+mn-cs"/>
      </a:defRPr>
    </a:lvl6pPr>
    <a:lvl7pPr marL="2743200" algn="l" defTabSz="914400" rtl="0" eaLnBrk="1" latinLnBrk="0" hangingPunct="1">
      <a:defRPr b="1" kern="1200">
        <a:solidFill>
          <a:schemeClr val="tx1"/>
        </a:solidFill>
        <a:latin typeface="Times New Roman" panose="02020603050405020304" pitchFamily="18" charset="0"/>
        <a:ea typeface="+mn-ea"/>
        <a:cs typeface="+mn-cs"/>
      </a:defRPr>
    </a:lvl7pPr>
    <a:lvl8pPr marL="3200400" algn="l" defTabSz="914400" rtl="0" eaLnBrk="1" latinLnBrk="0" hangingPunct="1">
      <a:defRPr b="1" kern="1200">
        <a:solidFill>
          <a:schemeClr val="tx1"/>
        </a:solidFill>
        <a:latin typeface="Times New Roman" panose="02020603050405020304" pitchFamily="18" charset="0"/>
        <a:ea typeface="+mn-ea"/>
        <a:cs typeface="+mn-cs"/>
      </a:defRPr>
    </a:lvl8pPr>
    <a:lvl9pPr marL="3657600" algn="l" defTabSz="914400" rtl="0" eaLnBrk="1" latinLnBrk="0" hangingPunct="1">
      <a:defRPr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2128" autoAdjust="0"/>
    <p:restoredTop sz="99881" autoAdjust="0"/>
  </p:normalViewPr>
  <p:slideViewPr>
    <p:cSldViewPr>
      <p:cViewPr varScale="1">
        <p:scale>
          <a:sx n="67" d="100"/>
          <a:sy n="67" d="100"/>
        </p:scale>
        <p:origin x="948"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panose="020B0604020202020204" pitchFamily="34" charset="0"/>
              </a:defRPr>
            </a:lvl1pPr>
          </a:lstStyle>
          <a:p>
            <a:fld id="{2884B12B-B300-489F-8690-EA7029D5A9E6}" type="slidenum">
              <a:rPr lang="en-GB" altLang="de-DE"/>
              <a:pPr/>
              <a:t>‹Nr.›</a:t>
            </a:fld>
            <a:endParaRPr lang="en-GB" altLang="de-DE"/>
          </a:p>
        </p:txBody>
      </p:sp>
    </p:spTree>
    <p:extLst>
      <p:ext uri="{BB962C8B-B14F-4D97-AF65-F5344CB8AC3E}">
        <p14:creationId xmlns:p14="http://schemas.microsoft.com/office/powerpoint/2010/main" val="27427962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778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panose="020B0604020202020204" pitchFamily="34" charset="0"/>
              </a:defRPr>
            </a:lvl1pPr>
          </a:lstStyle>
          <a:p>
            <a:fld id="{2E1D0186-3083-4E04-A950-AB1A90653B02}" type="slidenum">
              <a:rPr lang="en-US" altLang="de-DE"/>
              <a:pPr/>
              <a:t>‹Nr.›</a:t>
            </a:fld>
            <a:endParaRPr lang="en-US" altLang="de-DE"/>
          </a:p>
        </p:txBody>
      </p:sp>
    </p:spTree>
    <p:extLst>
      <p:ext uri="{BB962C8B-B14F-4D97-AF65-F5344CB8AC3E}">
        <p14:creationId xmlns:p14="http://schemas.microsoft.com/office/powerpoint/2010/main" val="36457618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E06280-287B-4D81-A9DF-ADE08948CD4F}" type="slidenum">
              <a:rPr lang="en-US" altLang="de-DE" sz="1300"/>
              <a:pPr eaLnBrk="1" hangingPunct="1">
                <a:spcBef>
                  <a:spcPct val="0"/>
                </a:spcBef>
              </a:pPr>
              <a:t>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6588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E06280-287B-4D81-A9DF-ADE08948CD4F}" type="slidenum">
              <a:rPr lang="en-US" altLang="de-DE" sz="1300"/>
              <a:pPr eaLnBrk="1" hangingPunct="1">
                <a:spcBef>
                  <a:spcPct val="0"/>
                </a:spcBef>
              </a:pPr>
              <a:t>3</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6588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E06280-287B-4D81-A9DF-ADE08948CD4F}" type="slidenum">
              <a:rPr lang="en-US" altLang="de-DE" sz="1300"/>
              <a:pPr eaLnBrk="1" hangingPunct="1">
                <a:spcBef>
                  <a:spcPct val="0"/>
                </a:spcBef>
              </a:pPr>
              <a:t>4</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6588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1D0186-3083-4E04-A950-AB1A90653B02}" type="slidenum">
              <a:rPr lang="en-US" altLang="de-DE" smtClean="0"/>
              <a:pPr/>
              <a:t>5</a:t>
            </a:fld>
            <a:endParaRPr lang="en-US" altLang="de-DE"/>
          </a:p>
        </p:txBody>
      </p:sp>
    </p:spTree>
    <p:extLst>
      <p:ext uri="{BB962C8B-B14F-4D97-AF65-F5344CB8AC3E}">
        <p14:creationId xmlns:p14="http://schemas.microsoft.com/office/powerpoint/2010/main" val="3492601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1D0186-3083-4E04-A950-AB1A90653B02}" type="slidenum">
              <a:rPr lang="en-US" altLang="de-DE" smtClean="0"/>
              <a:pPr/>
              <a:t>6</a:t>
            </a:fld>
            <a:endParaRPr lang="en-US" altLang="de-DE"/>
          </a:p>
        </p:txBody>
      </p:sp>
    </p:spTree>
    <p:extLst>
      <p:ext uri="{BB962C8B-B14F-4D97-AF65-F5344CB8AC3E}">
        <p14:creationId xmlns:p14="http://schemas.microsoft.com/office/powerpoint/2010/main" val="3574117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8DFF76-6D2D-4FEF-98D4-CF669F031528}" type="slidenum">
              <a:rPr lang="en-US" altLang="de-DE" sz="1300"/>
              <a:pPr eaLnBrk="1" hangingPunct="1">
                <a:spcBef>
                  <a:spcPct val="0"/>
                </a:spcBef>
              </a:pPr>
              <a:t>7</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119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8DFF76-6D2D-4FEF-98D4-CF669F031528}" type="slidenum">
              <a:rPr lang="en-US" altLang="de-DE" sz="1300"/>
              <a:pPr eaLnBrk="1" hangingPunct="1">
                <a:spcBef>
                  <a:spcPct val="0"/>
                </a:spcBef>
              </a:pPr>
              <a:t>8</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119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8DFF76-6D2D-4FEF-98D4-CF669F031528}" type="slidenum">
              <a:rPr lang="en-US" altLang="de-DE" sz="1300"/>
              <a:pPr eaLnBrk="1" hangingPunct="1">
                <a:spcBef>
                  <a:spcPct val="0"/>
                </a:spcBef>
              </a:pPr>
              <a:t>9</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119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8DFF76-6D2D-4FEF-98D4-CF669F031528}" type="slidenum">
              <a:rPr lang="en-US" altLang="de-DE" sz="1300"/>
              <a:pPr eaLnBrk="1" hangingPunct="1">
                <a:spcBef>
                  <a:spcPct val="0"/>
                </a:spcBef>
              </a:pPr>
              <a:t>10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119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4D8012-3BF7-477F-B094-3AAE2FA3FE27}" type="slidenum">
              <a:rPr lang="en-US" altLang="de-DE" sz="1300"/>
              <a:pPr eaLnBrk="1" hangingPunct="1">
                <a:spcBef>
                  <a:spcPct val="0"/>
                </a:spcBef>
              </a:pPr>
              <a:t>11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6984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0DDD20-268A-463E-A392-33044988E500}" type="slidenum">
              <a:rPr lang="en-US" altLang="de-DE" sz="1300"/>
              <a:pPr eaLnBrk="1" hangingPunct="1">
                <a:spcBef>
                  <a:spcPct val="0"/>
                </a:spcBef>
              </a:pPr>
              <a:t>12</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558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3407907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3340064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291B3-2FAF-4AC5-A982-34ECD7ECEC3E}" type="slidenum">
              <a:rPr lang="en-US" altLang="de-DE" sz="1300"/>
              <a:pPr eaLnBrk="1" hangingPunct="1">
                <a:spcBef>
                  <a:spcPct val="0"/>
                </a:spcBef>
              </a:pPr>
              <a:t>15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2089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291B3-2FAF-4AC5-A982-34ECD7ECEC3E}" type="slidenum">
              <a:rPr lang="en-US" altLang="de-DE" sz="1300"/>
              <a:pPr eaLnBrk="1" hangingPunct="1">
                <a:spcBef>
                  <a:spcPct val="0"/>
                </a:spcBef>
              </a:pPr>
              <a:t>16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2089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291B3-2FAF-4AC5-A982-34ECD7ECEC3E}" type="slidenum">
              <a:rPr lang="en-US" altLang="de-DE" sz="1300"/>
              <a:pPr eaLnBrk="1" hangingPunct="1">
                <a:spcBef>
                  <a:spcPct val="0"/>
                </a:spcBef>
              </a:pPr>
              <a:t>17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2089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4291B3-2FAF-4AC5-A982-34ECD7ECEC3E}" type="slidenum">
              <a:rPr lang="en-US" altLang="de-DE" sz="1300"/>
              <a:pPr eaLnBrk="1" hangingPunct="1">
                <a:spcBef>
                  <a:spcPct val="0"/>
                </a:spcBef>
              </a:pPr>
              <a:t>18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2089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41A117-7958-4AB4-AA88-A7F208B4DC0B}"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617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9E2DC5-BC2A-440C-8957-97DDF69EC4FD}"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033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CF865F-4CB3-4055-8D80-689D393156B7}"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942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994FE9-7577-44B3-8129-AA44AA5532FC}"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45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CB521B-8DFF-4AF0-A5AC-362E5C8D4A59}"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3462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1D0186-3083-4E04-A950-AB1A90653B02}" type="slidenum">
              <a:rPr lang="en-US" altLang="de-DE" smtClean="0"/>
              <a:pPr/>
              <a:t>24</a:t>
            </a:fld>
            <a:endParaRPr lang="en-US" altLang="de-DE"/>
          </a:p>
        </p:txBody>
      </p:sp>
    </p:spTree>
    <p:extLst>
      <p:ext uri="{BB962C8B-B14F-4D97-AF65-F5344CB8AC3E}">
        <p14:creationId xmlns:p14="http://schemas.microsoft.com/office/powerpoint/2010/main" val="2037136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1D0186-3083-4E04-A950-AB1A90653B02}" type="slidenum">
              <a:rPr lang="en-US" altLang="de-DE" smtClean="0"/>
              <a:pPr/>
              <a:t>25</a:t>
            </a:fld>
            <a:endParaRPr lang="en-US" altLang="de-DE"/>
          </a:p>
        </p:txBody>
      </p:sp>
    </p:spTree>
    <p:extLst>
      <p:ext uri="{BB962C8B-B14F-4D97-AF65-F5344CB8AC3E}">
        <p14:creationId xmlns:p14="http://schemas.microsoft.com/office/powerpoint/2010/main" val="3598878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1D0186-3083-4E04-A950-AB1A90653B02}" type="slidenum">
              <a:rPr lang="en-US" altLang="de-DE" smtClean="0"/>
              <a:pPr/>
              <a:t>26</a:t>
            </a:fld>
            <a:endParaRPr lang="en-US" altLang="de-DE"/>
          </a:p>
        </p:txBody>
      </p:sp>
    </p:spTree>
    <p:extLst>
      <p:ext uri="{BB962C8B-B14F-4D97-AF65-F5344CB8AC3E}">
        <p14:creationId xmlns:p14="http://schemas.microsoft.com/office/powerpoint/2010/main" val="10315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1D0186-3083-4E04-A950-AB1A90653B02}" type="slidenum">
              <a:rPr lang="en-US" altLang="de-DE" smtClean="0"/>
              <a:pPr/>
              <a:t>27</a:t>
            </a:fld>
            <a:endParaRPr lang="en-US" altLang="de-DE"/>
          </a:p>
        </p:txBody>
      </p:sp>
    </p:spTree>
    <p:extLst>
      <p:ext uri="{BB962C8B-B14F-4D97-AF65-F5344CB8AC3E}">
        <p14:creationId xmlns:p14="http://schemas.microsoft.com/office/powerpoint/2010/main" val="82289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1303C3-72B4-4608-9700-B0D7866F26FD}"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65013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2AEAEA-3698-47EB-899C-A9EBD3E7B06B}"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9639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6DE84E-4F0C-44A3-A5AC-148EDF740B31}"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1920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A8A34B-4845-4817-B245-7AA130511C7F}"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89483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BD1201-9846-4215-8C5E-1A0F3BD8B40A}"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36421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92AA9C-8F1D-48EF-AA22-0A533EA3AD44}"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83190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C6345A-81E5-471C-ADFB-8B20D49A141A}"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8720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256C2A-1003-4D0A-B0EF-3A5BC73503AD}"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8206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54C0C-CE60-476B-8E4D-04E2A6170ED9}"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9069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64662C-F40C-411E-B72B-46A45E837E89}"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43079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B2E2F2-B700-4AFE-B6C5-C3C30FECC7B5}"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28037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9FD37-BFAB-4759-8A17-2D7FBB337196}"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027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A78089-5736-4544-96C6-C32F036ABA4E}"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1989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1AC5D7-2E32-40C0-B0AE-EA7DF34B67D7}"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27338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F7BB7A-59D5-4A68-83A8-889DDB79CEAA}"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498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78883E-6E79-44B0-B803-42189A3F732F}"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100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9E3EF3-0372-4228-B1F5-52EA00092A53}"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3934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59FECF-6F35-4144-905D-DD98291E8794}"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97863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60ACE1-0346-4D7E-B3A9-E0AE24BB5353}"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6320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EA17FD-C59B-499C-9082-2D8148799367}"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57000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AAF1C2-8CF1-4EFE-BF21-FB8DE8B71F64}"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5211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6294CE-2EFC-4FFB-AA4B-9E518F79F7F3}"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9966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757228-43A8-4D55-B178-5FB7996E1BD1}"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8408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91CA70-31F3-46EC-A223-71B607DFC30A}"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037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8BD028-A9D9-43D8-A590-D262209B9E7B}"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91798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FCAA51-E221-4740-8B07-D97F39CDA89B}"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256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163ACB-8693-44EE-B547-BB270F6CC945}"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86204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2235C6-6209-4C95-8177-909915CEBE3D}"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32998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1A5B8A-184C-4B86-9416-919223A497DB}"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4569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F36769-1D66-459C-81B0-CA7A7E095F15}"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64440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3B9165-D1EC-4478-9CB2-3DEE2E4F1F4E}"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3279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062E4A-30F8-426D-8E62-1C3F971B03EE}"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74682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FDAA8C-09AD-45F3-8B21-CDC6670ED258}"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98518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1D080-2AE4-467D-BA80-8F4E1F6CCC13}"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36794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82E00B-4451-4845-9169-672FE4FB6D90}"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9759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287B4D-2AA7-4331-A22E-5918131F5EA3}"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56567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4176-7189-4E32-A983-2C4BD6F1A497}" type="slidenum">
              <a:rPr lang="en-US" altLang="de-DE" sz="1300"/>
              <a:pPr eaLnBrk="1" hangingPunct="1">
                <a:spcBef>
                  <a:spcPct val="0"/>
                </a:spcBef>
              </a:pPr>
              <a:t>65</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12374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4176-7189-4E32-A983-2C4BD6F1A497}" type="slidenum">
              <a:rPr lang="en-US" altLang="de-DE" sz="1300"/>
              <a:pPr eaLnBrk="1" hangingPunct="1">
                <a:spcBef>
                  <a:spcPct val="0"/>
                </a:spcBef>
              </a:pPr>
              <a:t>66</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12374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34176-7189-4E32-A983-2C4BD6F1A497}" type="slidenum">
              <a:rPr lang="en-US" altLang="de-DE" sz="1300"/>
              <a:pPr eaLnBrk="1" hangingPunct="1">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12374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A66CF6-980E-46AF-830B-60629D03CBA0}" type="slidenum">
              <a:rPr lang="en-US" altLang="de-DE" sz="1300"/>
              <a:pPr eaLnBrk="1" hangingPunct="1">
                <a:spcBef>
                  <a:spcPct val="0"/>
                </a:spcBef>
              </a:pPr>
              <a:t>68</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51215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A66CF6-980E-46AF-830B-60629D03CBA0}" type="slidenum">
              <a:rPr lang="en-US" altLang="de-DE" sz="1300"/>
              <a:pPr eaLnBrk="1" hangingPunct="1">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51215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A66CF6-980E-46AF-830B-60629D03CBA0}" type="slidenum">
              <a:rPr lang="en-US" altLang="de-DE" sz="1300"/>
              <a:pPr eaLnBrk="1" hangingPunct="1">
                <a:spcBef>
                  <a:spcPct val="0"/>
                </a:spcBef>
              </a:pPr>
              <a:t>70</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51215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xfrm>
            <a:off x="139700" y="768350"/>
            <a:ext cx="6821488" cy="3836988"/>
          </a:xfrm>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1848015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4" name="Slide Number Placeholder 3"/>
          <p:cNvSpPr>
            <a:spLocks noGrp="1"/>
          </p:cNvSpPr>
          <p:nvPr>
            <p:ph type="sldNum" sz="quarter" idx="12"/>
          </p:nvPr>
        </p:nvSpPr>
        <p:spPr bwMode="gray"/>
        <p:txBody>
          <a:bodyPr/>
          <a:lstStyle>
            <a:lvl1pPr>
              <a:defRPr b="0"/>
            </a:lvl1pPr>
          </a:lstStyle>
          <a:p>
            <a:fld id="{ACE5EC5D-5087-474F-8D3B-45F8EB03271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3 – Mijenjanje vjerovanja</a:t>
            </a:r>
          </a:p>
        </p:txBody>
      </p:sp>
      <p:sp>
        <p:nvSpPr>
          <p:cNvPr id="6" name="Slide Number Placeholder 5"/>
          <p:cNvSpPr>
            <a:spLocks noGrp="1"/>
          </p:cNvSpPr>
          <p:nvPr>
            <p:ph type="sldNum" sz="quarter" idx="12"/>
          </p:nvPr>
        </p:nvSpPr>
        <p:spPr bwMode="gray"/>
        <p:txBody>
          <a:bodyPr>
            <a:noAutofit/>
          </a:bodyPr>
          <a:lstStyle>
            <a:lvl1pPr>
              <a:defRPr b="0"/>
            </a:lvl1pPr>
          </a:lstStyle>
          <a:p>
            <a:fld id="{E1FAFED3-5599-4FF9-BA1D-CF325E1F49D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fld id="{FC164FC9-56DF-422B-AE50-5B4BAF509F0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fld id="{ACE5EC5D-5087-474F-8D3B-45F8EB03271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fld id="{ACE5EC5D-5087-474F-8D3B-45F8EB03271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5" name="Slide Number Placeholder 4"/>
          <p:cNvSpPr>
            <a:spLocks noGrp="1"/>
          </p:cNvSpPr>
          <p:nvPr>
            <p:ph type="sldNum" sz="quarter" idx="12"/>
          </p:nvPr>
        </p:nvSpPr>
        <p:spPr bwMode="gray"/>
        <p:txBody>
          <a:bodyPr/>
          <a:lstStyle>
            <a:lvl1pPr>
              <a:defRPr b="0"/>
            </a:lvl1pPr>
          </a:lstStyle>
          <a:p>
            <a:fld id="{31599D45-7C0A-4FCD-94BA-437BD5F912B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4" name="Slide Number Placeholder 3"/>
          <p:cNvSpPr>
            <a:spLocks noGrp="1"/>
          </p:cNvSpPr>
          <p:nvPr>
            <p:ph type="sldNum" sz="quarter" idx="12"/>
          </p:nvPr>
        </p:nvSpPr>
        <p:spPr bwMode="gray"/>
        <p:txBody>
          <a:bodyPr/>
          <a:lstStyle>
            <a:lvl1pPr>
              <a:defRPr b="0"/>
            </a:lvl1pPr>
          </a:lstStyle>
          <a:p>
            <a:fld id="{E0A616C6-358E-40FA-8471-A97927ADAD8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3 – Mijenjanje vjerovanja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CE5EC5D-5087-474F-8D3B-45F8EB03271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3 A – Mijenjanje vjerovanja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95571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Ljudi su skloni da se čvrsto drže prvih utisaka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drasuda</a:t>
            </a:r>
            <a:r>
              <a:rPr lang="en-US" altLang="de-DE" sz="2400">
                <a:solidFill>
                  <a:srgbClr val="333333"/>
                </a:solidFill>
              </a:rPr>
              <a:t>, “</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 </a:t>
            </a:r>
            <a:r>
              <a:rPr lang="hr-HR" altLang="de-DE" sz="2400">
                <a:solidFill>
                  <a:srgbClr val="333333"/>
                </a:solidFill>
              </a:rPr>
              <a:t>najbolji utisak</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mn-lt"/>
              </a:rPr>
              <a:t>* </a:t>
            </a:r>
            <a:r>
              <a:rPr lang="hr-HR" altLang="de-DE" sz="1600" b="0" dirty="0">
                <a:solidFill>
                  <a:srgbClr val="333333"/>
                </a:solidFill>
                <a:latin typeface="+mn-lt"/>
              </a:rPr>
              <a:t>Vidite samo ono što želite da vidite</a:t>
            </a:r>
            <a:endParaRPr lang="de-DE" altLang="de-DE" sz="16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Ljudi su skloni da se čvrsto drže prvih utisaka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drasuda</a:t>
            </a:r>
            <a:r>
              <a:rPr lang="en-US" altLang="de-DE" sz="2400">
                <a:solidFill>
                  <a:srgbClr val="333333"/>
                </a:solidFill>
              </a:rPr>
              <a:t>, “</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 </a:t>
            </a:r>
            <a:r>
              <a:rPr lang="hr-HR" altLang="de-DE" sz="2400">
                <a:solidFill>
                  <a:srgbClr val="333333"/>
                </a:solidFill>
              </a:rPr>
              <a:t>najbolji utisak</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azlog</a:t>
            </a:r>
            <a:r>
              <a:rPr lang="en-US" altLang="de-DE" sz="2400" dirty="0">
                <a:solidFill>
                  <a:srgbClr val="004992"/>
                </a:solidFill>
              </a:rPr>
              <a:t>:</a:t>
            </a:r>
            <a:r>
              <a:rPr lang="en-US" altLang="de-DE" sz="2400" dirty="0">
                <a:solidFill>
                  <a:srgbClr val="333333"/>
                </a:solidFill>
              </a:rPr>
              <a:t> L</a:t>
            </a:r>
            <a:r>
              <a:rPr lang="hr-HR" altLang="de-DE" sz="2400" dirty="0">
                <a:solidFill>
                  <a:srgbClr val="333333"/>
                </a:solidFill>
              </a:rPr>
              <a:t>ijenost</a:t>
            </a:r>
            <a:r>
              <a:rPr lang="en-US" altLang="de-DE" sz="2400">
                <a:solidFill>
                  <a:srgbClr val="333333"/>
                </a:solidFill>
              </a:rPr>
              <a:t>, “</a:t>
            </a:r>
            <a:r>
              <a:rPr lang="hr-HR" altLang="de-DE" sz="2400">
                <a:solidFill>
                  <a:srgbClr val="333333"/>
                </a:solidFill>
              </a:rPr>
              <a:t>konfirmacioni</a:t>
            </a:r>
            <a:r>
              <a:rPr lang="en-US" altLang="de-DE" sz="2400">
                <a:solidFill>
                  <a:srgbClr val="333333"/>
                </a:solidFill>
              </a:rPr>
              <a:t> b</a:t>
            </a:r>
            <a:r>
              <a:rPr lang="hr-HR" altLang="de-DE" sz="2400">
                <a:solidFill>
                  <a:srgbClr val="333333"/>
                </a:solidFill>
              </a:rPr>
              <a:t>ajas</a:t>
            </a:r>
            <a:r>
              <a:rPr lang="en-US" altLang="de-DE" sz="2400">
                <a:solidFill>
                  <a:srgbClr val="333333"/>
                </a:solidFill>
              </a:rPr>
              <a:t>”*, </a:t>
            </a:r>
            <a:r>
              <a:rPr lang="hr-HR" altLang="de-DE" sz="2400" dirty="0">
                <a:solidFill>
                  <a:srgbClr val="333333"/>
                </a:solidFill>
              </a:rPr>
              <a:t>nepromišljenost</a:t>
            </a:r>
            <a:r>
              <a:rPr lang="en-US" altLang="de-DE" sz="2400" dirty="0">
                <a:solidFill>
                  <a:srgbClr val="333333"/>
                </a:solidFill>
              </a:rPr>
              <a:t>, </a:t>
            </a:r>
            <a:r>
              <a:rPr lang="hr-HR" altLang="de-DE" sz="2400" dirty="0">
                <a:solidFill>
                  <a:srgbClr val="333333"/>
                </a:solidFill>
              </a:rPr>
              <a:t>olakšanje orijentacije u složenom svijetu</a:t>
            </a:r>
            <a:r>
              <a:rPr lang="en-US" altLang="de-DE" sz="2400" dirty="0">
                <a:solidFill>
                  <a:srgbClr val="333333"/>
                </a:solidFill>
              </a:rPr>
              <a:t>, </a:t>
            </a:r>
            <a:r>
              <a:rPr lang="en-US" altLang="de-DE" sz="2400">
                <a:solidFill>
                  <a:srgbClr val="333333"/>
                </a:solidFill>
              </a:rPr>
              <a:t>p</a:t>
            </a:r>
            <a:r>
              <a:rPr lang="hr-HR" altLang="de-DE" sz="2400">
                <a:solidFill>
                  <a:srgbClr val="333333"/>
                </a:solidFill>
              </a:rPr>
              <a:t>onos</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3</a:t>
            </a:fld>
            <a:endParaRPr lang="de-DE" altLang="de-DE"/>
          </a:p>
        </p:txBody>
      </p:sp>
    </p:spTree>
    <p:extLst>
      <p:ext uri="{BB962C8B-B14F-4D97-AF65-F5344CB8AC3E}">
        <p14:creationId xmlns:p14="http://schemas.microsoft.com/office/powerpoint/2010/main" val="1125640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mn-lt"/>
              </a:rPr>
              <a:t>* </a:t>
            </a:r>
            <a:r>
              <a:rPr lang="hr-HR" altLang="de-DE" sz="1600" b="0" dirty="0">
                <a:solidFill>
                  <a:srgbClr val="333333"/>
                </a:solidFill>
                <a:latin typeface="+mn-lt"/>
              </a:rPr>
              <a:t>Vidite samo ono što želite da vidite</a:t>
            </a:r>
            <a:endParaRPr lang="de-DE" altLang="de-DE" sz="16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Ljudi su skloni da se čvrsto drže prvih utisaka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drasuda</a:t>
            </a:r>
            <a:r>
              <a:rPr lang="en-US" altLang="de-DE" sz="2400">
                <a:solidFill>
                  <a:srgbClr val="333333"/>
                </a:solidFill>
              </a:rPr>
              <a:t>, “</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 </a:t>
            </a:r>
            <a:r>
              <a:rPr lang="hr-HR" altLang="de-DE" sz="2400">
                <a:solidFill>
                  <a:srgbClr val="333333"/>
                </a:solidFill>
              </a:rPr>
              <a:t>najbolji utisak</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azlog</a:t>
            </a:r>
            <a:r>
              <a:rPr lang="en-US" altLang="de-DE" sz="2400" dirty="0">
                <a:solidFill>
                  <a:srgbClr val="004992"/>
                </a:solidFill>
              </a:rPr>
              <a:t>:</a:t>
            </a:r>
            <a:r>
              <a:rPr lang="en-US" altLang="de-DE" sz="2400" dirty="0">
                <a:solidFill>
                  <a:srgbClr val="333333"/>
                </a:solidFill>
              </a:rPr>
              <a:t> L</a:t>
            </a:r>
            <a:r>
              <a:rPr lang="hr-HR" altLang="de-DE" sz="2400" dirty="0">
                <a:solidFill>
                  <a:srgbClr val="333333"/>
                </a:solidFill>
              </a:rPr>
              <a:t>ijenost</a:t>
            </a:r>
            <a:r>
              <a:rPr lang="en-US" altLang="de-DE" sz="2400">
                <a:solidFill>
                  <a:srgbClr val="333333"/>
                </a:solidFill>
              </a:rPr>
              <a:t>, “</a:t>
            </a:r>
            <a:r>
              <a:rPr lang="hr-HR" altLang="de-DE" sz="2400">
                <a:solidFill>
                  <a:srgbClr val="333333"/>
                </a:solidFill>
              </a:rPr>
              <a:t>konfirmacioni</a:t>
            </a:r>
            <a:r>
              <a:rPr lang="en-US" altLang="de-DE" sz="2400">
                <a:solidFill>
                  <a:srgbClr val="333333"/>
                </a:solidFill>
              </a:rPr>
              <a:t> b</a:t>
            </a:r>
            <a:r>
              <a:rPr lang="hr-HR" altLang="de-DE" sz="2400">
                <a:solidFill>
                  <a:srgbClr val="333333"/>
                </a:solidFill>
              </a:rPr>
              <a:t>ajas</a:t>
            </a:r>
            <a:r>
              <a:rPr lang="en-US" altLang="de-DE" sz="2400">
                <a:solidFill>
                  <a:srgbClr val="333333"/>
                </a:solidFill>
              </a:rPr>
              <a:t>”*, </a:t>
            </a:r>
            <a:r>
              <a:rPr lang="hr-HR" altLang="de-DE" sz="2400" dirty="0">
                <a:solidFill>
                  <a:srgbClr val="333333"/>
                </a:solidFill>
              </a:rPr>
              <a:t>nepromišljenost</a:t>
            </a:r>
            <a:r>
              <a:rPr lang="en-US" altLang="de-DE" sz="2400" dirty="0">
                <a:solidFill>
                  <a:srgbClr val="333333"/>
                </a:solidFill>
              </a:rPr>
              <a:t>, </a:t>
            </a:r>
            <a:r>
              <a:rPr lang="hr-HR" altLang="de-DE" sz="2400" dirty="0">
                <a:solidFill>
                  <a:srgbClr val="333333"/>
                </a:solidFill>
              </a:rPr>
              <a:t>olakšanje orijentacije u složenom svijetu</a:t>
            </a:r>
            <a:r>
              <a:rPr lang="en-US" altLang="de-DE" sz="2400" dirty="0">
                <a:solidFill>
                  <a:srgbClr val="333333"/>
                </a:solidFill>
              </a:rPr>
              <a:t>, p</a:t>
            </a:r>
            <a:r>
              <a:rPr lang="hr-HR" altLang="de-DE" sz="2400" dirty="0">
                <a:solidFill>
                  <a:srgbClr val="333333"/>
                </a:solidFill>
              </a:rPr>
              <a:t>onos</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Problem:</a:t>
            </a:r>
            <a:r>
              <a:rPr lang="en-US" altLang="de-DE" sz="2400" dirty="0">
                <a:solidFill>
                  <a:srgbClr val="333333"/>
                </a:solidFill>
              </a:rPr>
              <a:t> </a:t>
            </a:r>
            <a:r>
              <a:rPr lang="hr-HR" altLang="de-DE" sz="2400" dirty="0">
                <a:solidFill>
                  <a:srgbClr val="333333"/>
                </a:solidFill>
              </a:rPr>
              <a:t>Pogrešna zaključivanja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predrasude</a:t>
            </a:r>
            <a:r>
              <a:rPr lang="en-US" altLang="de-DE" sz="2400" dirty="0">
                <a:solidFill>
                  <a:srgbClr val="333333"/>
                </a:solidFill>
              </a:rPr>
              <a:t>) </a:t>
            </a:r>
            <a:r>
              <a:rPr lang="hr-HR" altLang="de-DE" sz="2400" dirty="0">
                <a:solidFill>
                  <a:srgbClr val="333333"/>
                </a:solidFill>
              </a:rPr>
              <a:t>se zadržavaju</a:t>
            </a:r>
            <a:r>
              <a:rPr lang="en-US" altLang="de-DE" sz="2400" dirty="0">
                <a:solidFill>
                  <a:srgbClr val="333333"/>
                </a:solidFill>
              </a:rPr>
              <a:t>, </a:t>
            </a:r>
            <a:r>
              <a:rPr lang="hr-HR" altLang="de-DE" sz="2400" dirty="0">
                <a:solidFill>
                  <a:srgbClr val="333333"/>
                </a:solidFill>
              </a:rPr>
              <a:t>pogrešna</a:t>
            </a:r>
            <a:r>
              <a:rPr lang="en-US" altLang="de-DE" sz="2400" dirty="0">
                <a:solidFill>
                  <a:srgbClr val="333333"/>
                </a:solidFill>
              </a:rPr>
              <a:t> </a:t>
            </a:r>
            <a:r>
              <a:rPr lang="hr-HR" altLang="de-DE" sz="2400" dirty="0">
                <a:solidFill>
                  <a:srgbClr val="333333"/>
                </a:solidFill>
              </a:rPr>
              <a:t>prevelika </a:t>
            </a:r>
            <a:r>
              <a:rPr lang="en-US" altLang="de-DE" sz="2400" dirty="0" err="1">
                <a:solidFill>
                  <a:srgbClr val="333333"/>
                </a:solidFill>
              </a:rPr>
              <a:t>generaliza</a:t>
            </a:r>
            <a:r>
              <a:rPr lang="hr-HR" altLang="de-DE" sz="2400">
                <a:solidFill>
                  <a:srgbClr val="333333"/>
                </a:solidFill>
              </a:rPr>
              <a:t>cija</a:t>
            </a:r>
            <a:r>
              <a:rPr lang="en-US" altLang="de-DE" sz="2400">
                <a:solidFill>
                  <a:srgbClr val="333333"/>
                </a:solidFill>
              </a:rPr>
              <a:t> (“</a:t>
            </a:r>
            <a:r>
              <a:rPr lang="hr-HR" altLang="de-DE" sz="2400">
                <a:solidFill>
                  <a:srgbClr val="333333"/>
                </a:solidFill>
              </a:rPr>
              <a:t>vidio </a:t>
            </a:r>
            <a:r>
              <a:rPr lang="hr-HR" altLang="de-DE" sz="2400" dirty="0">
                <a:solidFill>
                  <a:srgbClr val="333333"/>
                </a:solidFill>
              </a:rPr>
              <a:t>jednog vidio </a:t>
            </a:r>
            <a:r>
              <a:rPr lang="hr-HR" altLang="de-DE" sz="2400">
                <a:solidFill>
                  <a:srgbClr val="333333"/>
                </a:solidFill>
              </a:rPr>
              <a:t>ih sve</a:t>
            </a:r>
            <a:r>
              <a:rPr lang="en-US" altLang="de-DE" sz="2400">
                <a:solidFill>
                  <a:srgbClr val="333333"/>
                </a:solidFill>
              </a:rPr>
              <a:t>”), </a:t>
            </a:r>
            <a:r>
              <a:rPr lang="hr-HR" altLang="de-DE" sz="2400" dirty="0">
                <a:solidFill>
                  <a:srgbClr val="333333"/>
                </a:solidFill>
              </a:rPr>
              <a:t>neko ne dobija drugu šansu iako je možda zaslužuje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4</a:t>
            </a:fld>
            <a:endParaRPr lang="de-DE" altLang="de-DE"/>
          </a:p>
        </p:txBody>
      </p:sp>
    </p:spTree>
    <p:extLst>
      <p:ext uri="{BB962C8B-B14F-4D97-AF65-F5344CB8AC3E}">
        <p14:creationId xmlns:p14="http://schemas.microsoft.com/office/powerpoint/2010/main" val="1335040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noFill/>
        </p:spPr>
        <p:txBody>
          <a:bodyPr/>
          <a:lstStyle/>
          <a:p>
            <a:pPr eaLnBrk="1" hangingPunct="1"/>
            <a:r>
              <a:rPr lang="vi-VN" altLang="de-DE" sz="3600">
                <a:solidFill>
                  <a:srgbClr val="004992"/>
                </a:solidFill>
                <a:latin typeface="+mn-lt"/>
                <a:ea typeface="+mn-ea"/>
                <a:cs typeface="+mn-cs"/>
              </a:rPr>
              <a:t>Kad se predviđanje ne obistini</a:t>
            </a:r>
            <a:endParaRPr lang="de-DE" altLang="de-DE" sz="3600" dirty="0">
              <a:solidFill>
                <a:srgbClr val="004992"/>
              </a:solidFill>
              <a:latin typeface="+mn-lt"/>
              <a:ea typeface="+mn-ea"/>
              <a:cs typeface="+mn-cs"/>
            </a:endParaRPr>
          </a:p>
        </p:txBody>
      </p:sp>
      <p:sp>
        <p:nvSpPr>
          <p:cNvPr id="8194"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dirty="0">
                <a:solidFill>
                  <a:srgbClr val="333333"/>
                </a:solidFill>
              </a:rPr>
              <a:t>Marion </a:t>
            </a:r>
            <a:r>
              <a:rPr lang="de-DE" altLang="de-DE" sz="2400" dirty="0" err="1">
                <a:solidFill>
                  <a:srgbClr val="333333"/>
                </a:solidFill>
              </a:rPr>
              <a:t>Keech</a:t>
            </a:r>
            <a:r>
              <a:rPr lang="de-DE" altLang="de-DE" sz="2400" dirty="0">
                <a:solidFill>
                  <a:srgbClr val="333333"/>
                </a:solidFill>
              </a:rPr>
              <a:t>, </a:t>
            </a:r>
            <a:r>
              <a:rPr lang="de-DE" altLang="de-DE" sz="2400" dirty="0" err="1">
                <a:solidFill>
                  <a:srgbClr val="333333"/>
                </a:solidFill>
              </a:rPr>
              <a:t>vo</a:t>
            </a:r>
            <a:r>
              <a:rPr lang="hr-HR" altLang="de-DE" sz="2400" dirty="0">
                <a:solidFill>
                  <a:srgbClr val="333333"/>
                </a:solidFill>
              </a:rPr>
              <a:t>đ</a:t>
            </a:r>
            <a:r>
              <a:rPr lang="de-DE" altLang="de-DE" sz="2400" dirty="0">
                <a:solidFill>
                  <a:srgbClr val="333333"/>
                </a:solidFill>
              </a:rPr>
              <a:t>a </a:t>
            </a:r>
            <a:r>
              <a:rPr lang="de-DE" altLang="de-DE" sz="2400" dirty="0" err="1">
                <a:solidFill>
                  <a:srgbClr val="333333"/>
                </a:solidFill>
              </a:rPr>
              <a:t>jedne</a:t>
            </a:r>
            <a:r>
              <a:rPr lang="de-DE" altLang="de-DE" sz="2400" dirty="0">
                <a:solidFill>
                  <a:srgbClr val="333333"/>
                </a:solidFill>
              </a:rPr>
              <a:t> </a:t>
            </a:r>
            <a:r>
              <a:rPr lang="de-DE" altLang="de-DE" sz="2400" dirty="0" err="1">
                <a:solidFill>
                  <a:srgbClr val="333333"/>
                </a:solidFill>
              </a:rPr>
              <a:t>sekte</a:t>
            </a:r>
            <a:r>
              <a:rPr lang="de-DE" altLang="de-DE" sz="2400" dirty="0">
                <a:solidFill>
                  <a:srgbClr val="333333"/>
                </a:solidFill>
              </a:rPr>
              <a:t> u Salt Lake City (USA), je </a:t>
            </a:r>
            <a:r>
              <a:rPr lang="de-DE" altLang="de-DE" sz="2400" dirty="0" err="1">
                <a:solidFill>
                  <a:srgbClr val="333333"/>
                </a:solidFill>
              </a:rPr>
              <a:t>tvrdila</a:t>
            </a:r>
            <a:r>
              <a:rPr lang="de-DE" altLang="de-DE" sz="2400" dirty="0">
                <a:solidFill>
                  <a:srgbClr val="333333"/>
                </a:solidFill>
              </a:rPr>
              <a:t> da je </a:t>
            </a:r>
            <a:r>
              <a:rPr lang="de-DE" altLang="de-DE" sz="2400" dirty="0" err="1">
                <a:solidFill>
                  <a:srgbClr val="333333"/>
                </a:solidFill>
              </a:rPr>
              <a:t>primila</a:t>
            </a:r>
            <a:r>
              <a:rPr lang="de-DE" altLang="de-DE" sz="2400" dirty="0">
                <a:solidFill>
                  <a:srgbClr val="333333"/>
                </a:solidFill>
              </a:rPr>
              <a:t> </a:t>
            </a:r>
            <a:r>
              <a:rPr lang="de-DE" altLang="de-DE" sz="2400" dirty="0" err="1">
                <a:solidFill>
                  <a:srgbClr val="333333"/>
                </a:solidFill>
              </a:rPr>
              <a:t>poruke</a:t>
            </a:r>
            <a:r>
              <a:rPr lang="de-DE" altLang="de-DE" sz="2400" dirty="0">
                <a:solidFill>
                  <a:srgbClr val="333333"/>
                </a:solidFill>
              </a:rPr>
              <a:t> </a:t>
            </a:r>
            <a:r>
              <a:rPr lang="de-DE" altLang="de-DE" sz="2400" dirty="0" err="1">
                <a:solidFill>
                  <a:srgbClr val="333333"/>
                </a:solidFill>
              </a:rPr>
              <a:t>iz</a:t>
            </a:r>
            <a:r>
              <a:rPr lang="de-DE" altLang="de-DE" sz="2400" dirty="0">
                <a:solidFill>
                  <a:srgbClr val="333333"/>
                </a:solidFill>
              </a:rPr>
              <a:t> </a:t>
            </a:r>
            <a:r>
              <a:rPr lang="de-DE" altLang="de-DE" sz="2400" dirty="0" err="1">
                <a:solidFill>
                  <a:srgbClr val="333333"/>
                </a:solidFill>
              </a:rPr>
              <a:t>svemira</a:t>
            </a:r>
            <a:r>
              <a:rPr lang="de-DE" altLang="de-DE" sz="2400" dirty="0">
                <a:solidFill>
                  <a:srgbClr val="333333"/>
                </a:solidFill>
              </a:rPr>
              <a:t>. </a:t>
            </a:r>
            <a:r>
              <a:rPr lang="de-DE" altLang="de-DE" sz="2400" dirty="0" err="1">
                <a:solidFill>
                  <a:srgbClr val="333333"/>
                </a:solidFill>
              </a:rPr>
              <a:t>Otkriveno</a:t>
            </a:r>
            <a:r>
              <a:rPr lang="de-DE" altLang="de-DE" sz="2400" dirty="0">
                <a:solidFill>
                  <a:srgbClr val="333333"/>
                </a:solidFill>
              </a:rPr>
              <a:t> </a:t>
            </a:r>
            <a:r>
              <a:rPr lang="de-DE" altLang="de-DE" sz="2400" dirty="0" err="1">
                <a:solidFill>
                  <a:srgbClr val="333333"/>
                </a:solidFill>
              </a:rPr>
              <a:t>joj</a:t>
            </a:r>
            <a:r>
              <a:rPr lang="de-DE" altLang="de-DE" sz="2400" dirty="0">
                <a:solidFill>
                  <a:srgbClr val="333333"/>
                </a:solidFill>
              </a:rPr>
              <a:t> je </a:t>
            </a:r>
            <a:r>
              <a:rPr lang="hr-HR" altLang="de-DE" sz="2400" dirty="0">
                <a:solidFill>
                  <a:srgbClr val="333333"/>
                </a:solidFill>
              </a:rPr>
              <a:t>da ć</a:t>
            </a:r>
            <a:r>
              <a:rPr lang="de-DE" altLang="de-DE" sz="2400" dirty="0">
                <a:solidFill>
                  <a:srgbClr val="333333"/>
                </a:solidFill>
              </a:rPr>
              <a:t>e </a:t>
            </a:r>
            <a:r>
              <a:rPr lang="hr-HR" altLang="de-DE" sz="2400" dirty="0">
                <a:solidFill>
                  <a:srgbClr val="333333"/>
                </a:solidFill>
              </a:rPr>
              <a:t>Svijet nestati</a:t>
            </a:r>
            <a:r>
              <a:rPr lang="de-DE" altLang="de-DE" sz="2400" dirty="0">
                <a:solidFill>
                  <a:srgbClr val="333333"/>
                </a:solidFill>
              </a:rPr>
              <a:t> u </a:t>
            </a:r>
            <a:r>
              <a:rPr lang="de-DE" altLang="de-DE" sz="2400" dirty="0" err="1">
                <a:solidFill>
                  <a:srgbClr val="333333"/>
                </a:solidFill>
              </a:rPr>
              <a:t>velikoj</a:t>
            </a:r>
            <a:r>
              <a:rPr lang="de-DE" altLang="de-DE" sz="2400" dirty="0">
                <a:solidFill>
                  <a:srgbClr val="333333"/>
                </a:solidFill>
              </a:rPr>
              <a:t> </a:t>
            </a:r>
            <a:r>
              <a:rPr lang="de-DE" altLang="de-DE" sz="2400" dirty="0" err="1">
                <a:solidFill>
                  <a:srgbClr val="333333"/>
                </a:solidFill>
              </a:rPr>
              <a:t>poplavi</a:t>
            </a:r>
            <a:r>
              <a:rPr lang="de-DE" altLang="de-DE" sz="2400" dirty="0">
                <a:solidFill>
                  <a:srgbClr val="333333"/>
                </a:solidFill>
              </a:rPr>
              <a:t> </a:t>
            </a:r>
            <a:r>
              <a:rPr lang="de-DE" altLang="de-DE" sz="2400" dirty="0" err="1">
                <a:solidFill>
                  <a:srgbClr val="333333"/>
                </a:solidFill>
              </a:rPr>
              <a:t>pred</a:t>
            </a:r>
            <a:r>
              <a:rPr lang="de-DE" altLang="de-DE" sz="2400" dirty="0">
                <a:solidFill>
                  <a:srgbClr val="333333"/>
                </a:solidFill>
              </a:rPr>
              <a:t> </a:t>
            </a:r>
            <a:r>
              <a:rPr lang="de-DE" altLang="de-DE" sz="2400" dirty="0" err="1">
                <a:solidFill>
                  <a:srgbClr val="333333"/>
                </a:solidFill>
              </a:rPr>
              <a:t>zoru</a:t>
            </a:r>
            <a:r>
              <a:rPr lang="de-DE" altLang="de-DE" sz="2400" dirty="0">
                <a:solidFill>
                  <a:srgbClr val="333333"/>
                </a:solidFill>
              </a:rPr>
              <a:t> 21-og </a:t>
            </a:r>
            <a:r>
              <a:rPr lang="de-DE" altLang="de-DE" sz="2400" dirty="0" err="1">
                <a:solidFill>
                  <a:srgbClr val="333333"/>
                </a:solidFill>
              </a:rPr>
              <a:t>decembra</a:t>
            </a:r>
            <a:r>
              <a:rPr lang="de-DE" altLang="de-DE" sz="2400" dirty="0">
                <a:solidFill>
                  <a:srgbClr val="333333"/>
                </a:solidFill>
              </a:rPr>
              <a:t> 1954 </a:t>
            </a:r>
            <a:r>
              <a:rPr lang="de-DE" altLang="de-DE" sz="2400" dirty="0" err="1">
                <a:solidFill>
                  <a:srgbClr val="333333"/>
                </a:solidFill>
              </a:rPr>
              <a:t>godine</a:t>
            </a:r>
            <a:r>
              <a:rPr lang="de-DE" altLang="de-DE" sz="2400" dirty="0">
                <a:solidFill>
                  <a:srgbClr val="333333"/>
                </a:solidFill>
              </a:rPr>
              <a:t>. </a:t>
            </a:r>
            <a:r>
              <a:rPr lang="hr-HR" altLang="de-DE" sz="2400" dirty="0">
                <a:solidFill>
                  <a:srgbClr val="333333"/>
                </a:solidFill>
              </a:rPr>
              <a:t>M</a:t>
            </a:r>
            <a:r>
              <a:rPr lang="de-DE" altLang="de-DE" sz="2400" dirty="0">
                <a:solidFill>
                  <a:srgbClr val="333333"/>
                </a:solidFill>
              </a:rPr>
              <a:t>e</a:t>
            </a:r>
            <a:r>
              <a:rPr lang="hr-HR" altLang="de-DE" sz="2400" dirty="0">
                <a:solidFill>
                  <a:srgbClr val="333333"/>
                </a:solidFill>
              </a:rPr>
              <a:t>đ</a:t>
            </a:r>
            <a:r>
              <a:rPr lang="de-DE" altLang="de-DE" sz="2400" dirty="0" err="1">
                <a:solidFill>
                  <a:srgbClr val="333333"/>
                </a:solidFill>
              </a:rPr>
              <a:t>utim</a:t>
            </a:r>
            <a:r>
              <a:rPr lang="de-DE" altLang="de-DE" sz="2400" dirty="0">
                <a:solidFill>
                  <a:srgbClr val="333333"/>
                </a:solidFill>
              </a:rPr>
              <a:t>, </a:t>
            </a:r>
            <a:r>
              <a:rPr lang="hr-HR" altLang="de-DE" sz="2400" dirty="0">
                <a:solidFill>
                  <a:srgbClr val="333333"/>
                </a:solidFill>
              </a:rPr>
              <a:t>po nju i njene </a:t>
            </a:r>
            <a:r>
              <a:rPr lang="de-DE" altLang="de-DE" sz="2400" dirty="0" err="1">
                <a:solidFill>
                  <a:srgbClr val="333333"/>
                </a:solidFill>
              </a:rPr>
              <a:t>sl</a:t>
            </a:r>
            <a:r>
              <a:rPr lang="hr-HR" altLang="de-DE" sz="2400" dirty="0">
                <a:solidFill>
                  <a:srgbClr val="333333"/>
                </a:solidFill>
              </a:rPr>
              <a:t>j</a:t>
            </a:r>
            <a:r>
              <a:rPr lang="de-DE" altLang="de-DE" sz="2400" dirty="0" err="1">
                <a:solidFill>
                  <a:srgbClr val="333333"/>
                </a:solidFill>
              </a:rPr>
              <a:t>edbeni</a:t>
            </a:r>
            <a:r>
              <a:rPr lang="hr-HR" altLang="de-DE" sz="2400" dirty="0">
                <a:solidFill>
                  <a:srgbClr val="333333"/>
                </a:solidFill>
              </a:rPr>
              <a:t>ke</a:t>
            </a:r>
            <a:r>
              <a:rPr lang="de-DE" altLang="de-DE" sz="2400" dirty="0">
                <a:solidFill>
                  <a:srgbClr val="333333"/>
                </a:solidFill>
              </a:rPr>
              <a:t> </a:t>
            </a:r>
            <a:r>
              <a:rPr lang="hr-HR" altLang="de-DE" sz="2400" dirty="0">
                <a:solidFill>
                  <a:srgbClr val="333333"/>
                </a:solidFill>
              </a:rPr>
              <a:t>ć</a:t>
            </a:r>
            <a:r>
              <a:rPr lang="de-DE" altLang="de-DE" sz="2400" dirty="0">
                <a:solidFill>
                  <a:srgbClr val="333333"/>
                </a:solidFill>
              </a:rPr>
              <a:t>e </a:t>
            </a:r>
            <a:r>
              <a:rPr lang="hr-HR" altLang="de-DE" sz="2400" dirty="0">
                <a:solidFill>
                  <a:srgbClr val="333333"/>
                </a:solidFill>
              </a:rPr>
              <a:t>doći</a:t>
            </a:r>
            <a:r>
              <a:rPr lang="de-DE" altLang="de-DE" sz="2400" dirty="0">
                <a:solidFill>
                  <a:srgbClr val="333333"/>
                </a:solidFill>
              </a:rPr>
              <a:t> </a:t>
            </a:r>
            <a:r>
              <a:rPr lang="de-DE" altLang="de-DE" sz="2400" dirty="0" err="1">
                <a:solidFill>
                  <a:srgbClr val="333333"/>
                </a:solidFill>
              </a:rPr>
              <a:t>svemirski</a:t>
            </a:r>
            <a:r>
              <a:rPr lang="de-DE" altLang="de-DE" sz="2400" dirty="0">
                <a:solidFill>
                  <a:srgbClr val="333333"/>
                </a:solidFill>
              </a:rPr>
              <a:t> </a:t>
            </a:r>
            <a:r>
              <a:rPr lang="de-DE" altLang="de-DE" sz="2400" dirty="0" err="1">
                <a:solidFill>
                  <a:srgbClr val="333333"/>
                </a:solidFill>
              </a:rPr>
              <a:t>brod</a:t>
            </a:r>
            <a:r>
              <a:rPr lang="hr-HR" altLang="de-DE" sz="2400" dirty="0">
                <a:solidFill>
                  <a:srgbClr val="333333"/>
                </a:solidFill>
              </a:rPr>
              <a:t> i biće spašeni</a:t>
            </a:r>
            <a:r>
              <a:rPr lang="de-DE" altLang="de-DE" sz="2400" dirty="0">
                <a:solidFill>
                  <a:srgbClr val="333333"/>
                </a:solidFill>
              </a:rPr>
              <a:t>.</a:t>
            </a:r>
          </a:p>
          <a:p>
            <a:pPr eaLnBrk="1" hangingPunct="1"/>
            <a:r>
              <a:rPr lang="de-DE" altLang="de-DE" sz="2400" dirty="0" err="1">
                <a:solidFill>
                  <a:srgbClr val="333333"/>
                </a:solidFill>
              </a:rPr>
              <a:t>Uo</a:t>
            </a:r>
            <a:r>
              <a:rPr lang="hr-HR" altLang="de-DE" sz="2400" dirty="0">
                <a:solidFill>
                  <a:srgbClr val="333333"/>
                </a:solidFill>
              </a:rPr>
              <a:t>č</a:t>
            </a:r>
            <a:r>
              <a:rPr lang="de-DE" altLang="de-DE" sz="2400" dirty="0">
                <a:solidFill>
                  <a:srgbClr val="333333"/>
                </a:solidFill>
              </a:rPr>
              <a:t>i </a:t>
            </a:r>
            <a:r>
              <a:rPr lang="de-DE" altLang="de-DE" sz="2400" dirty="0" err="1">
                <a:solidFill>
                  <a:srgbClr val="333333"/>
                </a:solidFill>
              </a:rPr>
              <a:t>tog</a:t>
            </a:r>
            <a:r>
              <a:rPr lang="de-DE" altLang="de-DE" sz="2400" dirty="0">
                <a:solidFill>
                  <a:srgbClr val="333333"/>
                </a:solidFill>
              </a:rPr>
              <a:t> </a:t>
            </a:r>
            <a:r>
              <a:rPr lang="de-DE" altLang="de-DE" sz="2400" dirty="0" err="1">
                <a:solidFill>
                  <a:srgbClr val="333333"/>
                </a:solidFill>
              </a:rPr>
              <a:t>dana</a:t>
            </a:r>
            <a:r>
              <a:rPr lang="de-DE" altLang="de-DE" sz="2400" dirty="0">
                <a:solidFill>
                  <a:srgbClr val="333333"/>
                </a:solidFill>
              </a:rPr>
              <a:t> </a:t>
            </a:r>
            <a:r>
              <a:rPr lang="de-DE" altLang="de-DE" sz="2400" dirty="0" err="1">
                <a:solidFill>
                  <a:srgbClr val="333333"/>
                </a:solidFill>
              </a:rPr>
              <a:t>grupa</a:t>
            </a:r>
            <a:r>
              <a:rPr lang="de-DE" altLang="de-DE" sz="2400" dirty="0">
                <a:solidFill>
                  <a:srgbClr val="333333"/>
                </a:solidFill>
              </a:rPr>
              <a:t> se </a:t>
            </a:r>
            <a:r>
              <a:rPr lang="de-DE" altLang="de-DE" sz="2400" dirty="0" err="1">
                <a:solidFill>
                  <a:srgbClr val="333333"/>
                </a:solidFill>
              </a:rPr>
              <a:t>okupila</a:t>
            </a:r>
            <a:r>
              <a:rPr lang="de-DE" altLang="de-DE" sz="2400" dirty="0">
                <a:solidFill>
                  <a:srgbClr val="333333"/>
                </a:solidFill>
              </a:rPr>
              <a:t> u </a:t>
            </a:r>
            <a:r>
              <a:rPr lang="de-DE" altLang="de-DE" sz="2400" dirty="0" err="1">
                <a:solidFill>
                  <a:srgbClr val="333333"/>
                </a:solidFill>
              </a:rPr>
              <a:t>njenoj</a:t>
            </a:r>
            <a:r>
              <a:rPr lang="de-DE" altLang="de-DE" sz="2400" dirty="0">
                <a:solidFill>
                  <a:srgbClr val="333333"/>
                </a:solidFill>
              </a:rPr>
              <a:t> </a:t>
            </a:r>
            <a:r>
              <a:rPr lang="de-DE" altLang="de-DE" sz="2400" dirty="0" err="1">
                <a:solidFill>
                  <a:srgbClr val="333333"/>
                </a:solidFill>
              </a:rPr>
              <a:t>dnevnoj</a:t>
            </a:r>
            <a:r>
              <a:rPr lang="de-DE" altLang="de-DE" sz="2400" dirty="0">
                <a:solidFill>
                  <a:srgbClr val="333333"/>
                </a:solidFill>
              </a:rPr>
              <a:t> </a:t>
            </a:r>
            <a:r>
              <a:rPr lang="de-DE" altLang="de-DE" sz="2400" dirty="0" err="1">
                <a:solidFill>
                  <a:srgbClr val="333333"/>
                </a:solidFill>
              </a:rPr>
              <a:t>sobi</a:t>
            </a:r>
            <a:r>
              <a:rPr lang="de-DE" altLang="de-DE" sz="2400" dirty="0">
                <a:solidFill>
                  <a:srgbClr val="333333"/>
                </a:solidFill>
              </a:rPr>
              <a:t> </a:t>
            </a:r>
            <a:r>
              <a:rPr lang="hr-HR" altLang="de-DE" sz="2400" dirty="0">
                <a:solidFill>
                  <a:srgbClr val="333333"/>
                </a:solidFill>
              </a:rPr>
              <a:t>da</a:t>
            </a:r>
            <a:r>
              <a:rPr lang="de-DE" altLang="de-DE" sz="2400" dirty="0">
                <a:solidFill>
                  <a:srgbClr val="333333"/>
                </a:solidFill>
              </a:rPr>
              <a:t> </a:t>
            </a:r>
            <a:r>
              <a:rPr lang="de-DE" altLang="de-DE" sz="2400" dirty="0" err="1">
                <a:solidFill>
                  <a:srgbClr val="333333"/>
                </a:solidFill>
              </a:rPr>
              <a:t>zajedno</a:t>
            </a:r>
            <a:r>
              <a:rPr lang="de-DE" altLang="de-DE" sz="2400" dirty="0">
                <a:solidFill>
                  <a:srgbClr val="333333"/>
                </a:solidFill>
              </a:rPr>
              <a:t> </a:t>
            </a:r>
            <a:r>
              <a:rPr lang="hr-HR" altLang="de-DE" sz="2400" dirty="0">
                <a:solidFill>
                  <a:srgbClr val="333333"/>
                </a:solidFill>
              </a:rPr>
              <a:t>č</a:t>
            </a:r>
            <a:r>
              <a:rPr lang="de-DE" altLang="de-DE" sz="2400" dirty="0" err="1">
                <a:solidFill>
                  <a:srgbClr val="333333"/>
                </a:solidFill>
              </a:rPr>
              <a:t>eka</a:t>
            </a:r>
            <a:r>
              <a:rPr lang="hr-HR" altLang="de-DE" sz="2400" dirty="0">
                <a:solidFill>
                  <a:srgbClr val="333333"/>
                </a:solidFill>
              </a:rPr>
              <a:t>ju</a:t>
            </a:r>
            <a:r>
              <a:rPr lang="de-DE" altLang="de-DE" sz="2400" dirty="0">
                <a:solidFill>
                  <a:srgbClr val="333333"/>
                </a:solidFill>
              </a:rPr>
              <a:t> </a:t>
            </a:r>
            <a:r>
              <a:rPr lang="de-DE" altLang="de-DE" sz="2400" dirty="0" err="1">
                <a:solidFill>
                  <a:srgbClr val="333333"/>
                </a:solidFill>
              </a:rPr>
              <a:t>ispunjenje</a:t>
            </a:r>
            <a:r>
              <a:rPr lang="de-DE" altLang="de-DE" sz="2400" dirty="0">
                <a:solidFill>
                  <a:srgbClr val="333333"/>
                </a:solidFill>
              </a:rPr>
              <a:t> </a:t>
            </a:r>
            <a:r>
              <a:rPr lang="de-DE" altLang="de-DE" sz="2400" dirty="0" err="1">
                <a:solidFill>
                  <a:srgbClr val="333333"/>
                </a:solidFill>
              </a:rPr>
              <a:t>pr</a:t>
            </a:r>
            <a:r>
              <a:rPr lang="hr-HR" altLang="de-DE" sz="2400" dirty="0">
                <a:solidFill>
                  <a:srgbClr val="333333"/>
                </a:solidFill>
              </a:rPr>
              <a:t>edviđanja</a:t>
            </a:r>
            <a:r>
              <a:rPr lang="de-DE" altLang="de-DE" sz="2400" dirty="0">
                <a:solidFill>
                  <a:srgbClr val="333333"/>
                </a:solidFill>
              </a:rPr>
              <a:t>. Pro</a:t>
            </a:r>
            <a:r>
              <a:rPr lang="hr-HR" altLang="de-DE" sz="2400" dirty="0">
                <a:solidFill>
                  <a:srgbClr val="333333"/>
                </a:solidFill>
              </a:rPr>
              <a:t>š</a:t>
            </a:r>
            <a:r>
              <a:rPr lang="de-DE" altLang="de-DE" sz="2400" dirty="0">
                <a:solidFill>
                  <a:srgbClr val="333333"/>
                </a:solidFill>
              </a:rPr>
              <a:t>la je </a:t>
            </a:r>
            <a:r>
              <a:rPr lang="de-DE" altLang="de-DE" sz="2400" dirty="0" err="1">
                <a:solidFill>
                  <a:srgbClr val="333333"/>
                </a:solidFill>
              </a:rPr>
              <a:t>pono</a:t>
            </a:r>
            <a:r>
              <a:rPr lang="hr-HR" altLang="de-DE" sz="2400" dirty="0">
                <a:solidFill>
                  <a:srgbClr val="333333"/>
                </a:solidFill>
              </a:rPr>
              <a:t>ć</a:t>
            </a:r>
            <a:r>
              <a:rPr lang="de-DE" altLang="de-DE" sz="2400" dirty="0">
                <a:solidFill>
                  <a:srgbClr val="333333"/>
                </a:solidFill>
              </a:rPr>
              <a:t> i… </a:t>
            </a:r>
            <a:r>
              <a:rPr lang="de-DE" altLang="de-DE" sz="2400" dirty="0" err="1">
                <a:solidFill>
                  <a:srgbClr val="333333"/>
                </a:solidFill>
              </a:rPr>
              <a:t>ni</a:t>
            </a:r>
            <a:r>
              <a:rPr lang="hr-HR" altLang="de-DE" sz="2400" dirty="0">
                <a:solidFill>
                  <a:srgbClr val="333333"/>
                </a:solidFill>
              </a:rPr>
              <a:t>š</a:t>
            </a:r>
            <a:r>
              <a:rPr lang="de-DE" altLang="de-DE" sz="2400" dirty="0" err="1">
                <a:solidFill>
                  <a:srgbClr val="333333"/>
                </a:solidFill>
              </a:rPr>
              <a:t>ta</a:t>
            </a:r>
            <a:r>
              <a:rPr lang="de-DE" altLang="de-DE" sz="2400" dirty="0">
                <a:solidFill>
                  <a:srgbClr val="333333"/>
                </a:solidFill>
              </a:rPr>
              <a:t> se </a:t>
            </a:r>
            <a:r>
              <a:rPr lang="de-DE" altLang="de-DE" sz="2400" dirty="0" err="1">
                <a:solidFill>
                  <a:srgbClr val="333333"/>
                </a:solidFill>
              </a:rPr>
              <a:t>nije</a:t>
            </a:r>
            <a:r>
              <a:rPr lang="de-DE" altLang="de-DE" sz="2400" dirty="0">
                <a:solidFill>
                  <a:srgbClr val="333333"/>
                </a:solidFill>
              </a:rPr>
              <a:t> de</a:t>
            </a:r>
            <a:r>
              <a:rPr lang="hr-HR" altLang="de-DE" sz="2400" dirty="0">
                <a:solidFill>
                  <a:srgbClr val="333333"/>
                </a:solidFill>
              </a:rPr>
              <a:t>š</a:t>
            </a:r>
            <a:r>
              <a:rPr lang="de-DE" altLang="de-DE" sz="2400" dirty="0">
                <a:solidFill>
                  <a:srgbClr val="333333"/>
                </a:solidFill>
              </a:rPr>
              <a:t>avalo. Nije bilo poplave, ni svemirskog broda, ni</a:t>
            </a:r>
            <a:r>
              <a:rPr lang="hr-HR" altLang="de-DE" sz="2400" dirty="0">
                <a:solidFill>
                  <a:srgbClr val="333333"/>
                </a:solidFill>
              </a:rPr>
              <a:t>š</a:t>
            </a:r>
            <a:r>
              <a:rPr lang="de-DE" altLang="de-DE" sz="2400" dirty="0">
                <a:solidFill>
                  <a:srgbClr val="333333"/>
                </a:solidFill>
              </a:rPr>
              <a:t>ta.</a:t>
            </a:r>
          </a:p>
          <a:p>
            <a:pPr algn="ctr" eaLnBrk="1" hangingPunct="1"/>
            <a:r>
              <a:rPr lang="de-DE" altLang="de-DE" sz="2400" dirty="0">
                <a:solidFill>
                  <a:srgbClr val="004992"/>
                </a:solidFill>
              </a:rPr>
              <a:t>Kako je sekta objasnila ovu situaciju?</a:t>
            </a:r>
          </a:p>
          <a:p>
            <a:pPr algn="ctr" eaLnBrk="1" hangingPunct="1">
              <a:lnSpc>
                <a:spcPct val="100000"/>
              </a:lnSpc>
              <a:spcBef>
                <a:spcPts val="1200"/>
              </a:spcBef>
            </a:pPr>
            <a:r>
              <a:rPr lang="de-DE" altLang="de-DE" sz="2400" dirty="0">
                <a:solidFill>
                  <a:srgbClr val="004992"/>
                </a:solidFill>
              </a:rPr>
              <a:t>Jesu li odustali od svojih uvjerenja?</a:t>
            </a:r>
          </a:p>
          <a:p>
            <a:pPr algn="ctr" eaLnBrk="1" hangingPunct="1">
              <a:lnSpc>
                <a:spcPct val="100000"/>
              </a:lnSpc>
              <a:spcBef>
                <a:spcPts val="1200"/>
              </a:spcBef>
            </a:pPr>
            <a:r>
              <a:rPr lang="hr-HR" altLang="de-DE" sz="2400" dirty="0">
                <a:solidFill>
                  <a:srgbClr val="004992"/>
                </a:solidFill>
              </a:rPr>
              <a:t>Š</a:t>
            </a:r>
            <a:r>
              <a:rPr lang="de-DE" altLang="de-DE" sz="2400" dirty="0" err="1">
                <a:solidFill>
                  <a:srgbClr val="004992"/>
                </a:solidFill>
              </a:rPr>
              <a:t>ta</a:t>
            </a:r>
            <a:r>
              <a:rPr lang="de-DE" altLang="de-DE" sz="2400" dirty="0">
                <a:solidFill>
                  <a:srgbClr val="004992"/>
                </a:solidFill>
              </a:rPr>
              <a:t> vi </a:t>
            </a:r>
            <a:r>
              <a:rPr lang="de-DE" altLang="de-DE" sz="2400" dirty="0" err="1">
                <a:solidFill>
                  <a:srgbClr val="004992"/>
                </a:solidFill>
              </a:rPr>
              <a:t>mislite</a:t>
            </a:r>
            <a:r>
              <a:rPr lang="de-DE" altLang="de-DE" sz="2400" dirty="0">
                <a:solidFill>
                  <a:srgbClr val="004992"/>
                </a:solidFill>
              </a:rPr>
              <a:t>???</a:t>
            </a: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1FAFED3-5599-4FF9-BA1D-CF325E1F49D1}"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Kad se predviđanje ne obistini</a:t>
            </a:r>
            <a:endParaRPr lang="en-US" sz="3600">
              <a:latin typeface="+mn-lt"/>
              <a:ea typeface="+mn-ea"/>
              <a:cs typeface="+mn-cs"/>
            </a:endParaRPr>
          </a:p>
        </p:txBody>
      </p:sp>
      <p:sp>
        <p:nvSpPr>
          <p:cNvPr id="9218" name="Rectangle 3"/>
          <p:cNvSpPr>
            <a:spLocks noGrp="1" noChangeArrowheads="1"/>
          </p:cNvSpPr>
          <p:nvPr>
            <p:ph idx="1"/>
          </p:nvPr>
        </p:nvSpPr>
        <p:spPr>
          <a:xfrm>
            <a:off x="408955" y="2204864"/>
            <a:ext cx="11340000" cy="4248000"/>
          </a:xfrm>
        </p:spPr>
        <p:txBody>
          <a:bodyPr>
            <a:noAutofit/>
          </a:bodyPr>
          <a:lstStyle/>
          <a:p>
            <a:pPr eaLnBrk="1" hangingPunct="1">
              <a:lnSpc>
                <a:spcPct val="100000"/>
              </a:lnSpc>
              <a:spcBef>
                <a:spcPts val="1200"/>
              </a:spcBef>
            </a:pPr>
            <a:r>
              <a:rPr lang="de-DE" altLang="de-DE" sz="2400" dirty="0">
                <a:solidFill>
                  <a:srgbClr val="333333"/>
                </a:solidFill>
              </a:rPr>
              <a:t>Kad je bilo jasno da se proro</a:t>
            </a:r>
            <a:r>
              <a:rPr lang="hr-HR" altLang="de-DE" sz="2400" dirty="0">
                <a:solidFill>
                  <a:srgbClr val="333333"/>
                </a:solidFill>
              </a:rPr>
              <a:t>č</a:t>
            </a:r>
            <a:r>
              <a:rPr lang="de-DE" altLang="de-DE" sz="2400" dirty="0">
                <a:solidFill>
                  <a:srgbClr val="333333"/>
                </a:solidFill>
              </a:rPr>
              <a:t>anstvo nije obistinilo, Keech, vo</a:t>
            </a:r>
            <a:r>
              <a:rPr lang="hr-HR" altLang="de-DE" sz="2400" dirty="0">
                <a:solidFill>
                  <a:srgbClr val="333333"/>
                </a:solidFill>
              </a:rPr>
              <a:t>đ</a:t>
            </a:r>
            <a:r>
              <a:rPr lang="de-DE" altLang="de-DE" sz="2400" dirty="0">
                <a:solidFill>
                  <a:srgbClr val="333333"/>
                </a:solidFill>
              </a:rPr>
              <a:t>a sekte, je u po</a:t>
            </a:r>
            <a:r>
              <a:rPr lang="hr-HR" altLang="de-DE" sz="2400" dirty="0">
                <a:solidFill>
                  <a:srgbClr val="333333"/>
                </a:solidFill>
              </a:rPr>
              <a:t>č</a:t>
            </a:r>
            <a:r>
              <a:rPr lang="de-DE" altLang="de-DE" sz="2400" dirty="0">
                <a:solidFill>
                  <a:srgbClr val="333333"/>
                </a:solidFill>
              </a:rPr>
              <a:t>etku bila u velikoj nevjerici i plakala je.</a:t>
            </a:r>
          </a:p>
          <a:p>
            <a:pPr eaLnBrk="1" hangingPunct="1">
              <a:lnSpc>
                <a:spcPct val="100000"/>
              </a:lnSpc>
              <a:spcBef>
                <a:spcPts val="1200"/>
              </a:spcBef>
            </a:pPr>
            <a:r>
              <a:rPr lang="de-DE" altLang="de-DE" sz="2400" dirty="0">
                <a:solidFill>
                  <a:srgbClr val="333333"/>
                </a:solidFill>
              </a:rPr>
              <a:t>Slede</a:t>
            </a:r>
            <a:r>
              <a:rPr lang="hr-HR" altLang="de-DE" sz="2400" dirty="0">
                <a:solidFill>
                  <a:srgbClr val="333333"/>
                </a:solidFill>
              </a:rPr>
              <a:t>ć</a:t>
            </a:r>
            <a:r>
              <a:rPr lang="de-DE" altLang="de-DE" sz="2400" dirty="0">
                <a:solidFill>
                  <a:srgbClr val="333333"/>
                </a:solidFill>
              </a:rPr>
              <a:t>eg jutra, grupa je objavila da je </a:t>
            </a:r>
            <a:r>
              <a:rPr lang="hr-HR" altLang="de-DE" sz="2400" dirty="0">
                <a:solidFill>
                  <a:srgbClr val="333333"/>
                </a:solidFill>
              </a:rPr>
              <a:t>B</a:t>
            </a:r>
            <a:r>
              <a:rPr lang="de-DE" altLang="de-DE" sz="2400" dirty="0">
                <a:solidFill>
                  <a:srgbClr val="333333"/>
                </a:solidFill>
              </a:rPr>
              <a:t>og bio tako impresioniran ovom malom grupom da je sprije</a:t>
            </a:r>
            <a:r>
              <a:rPr lang="hr-HR" altLang="de-DE" sz="2400" dirty="0">
                <a:solidFill>
                  <a:srgbClr val="333333"/>
                </a:solidFill>
              </a:rPr>
              <a:t>č</a:t>
            </a:r>
            <a:r>
              <a:rPr lang="de-DE" altLang="de-DE" sz="2400" dirty="0">
                <a:solidFill>
                  <a:srgbClr val="333333"/>
                </a:solidFill>
              </a:rPr>
              <a:t>io poplavu i spasio Svijet.</a:t>
            </a:r>
          </a:p>
          <a:p>
            <a:pPr algn="ctr" eaLnBrk="1" hangingPunct="1">
              <a:lnSpc>
                <a:spcPct val="100000"/>
              </a:lnSpc>
              <a:spcBef>
                <a:spcPts val="1200"/>
              </a:spcBef>
            </a:pPr>
            <a:r>
              <a:rPr lang="de-DE" altLang="de-DE" sz="2400" dirty="0">
                <a:solidFill>
                  <a:srgbClr val="004992"/>
                </a:solidFill>
              </a:rPr>
              <a:t>Ovo njihovo obja</a:t>
            </a:r>
            <a:r>
              <a:rPr lang="hr-HR" altLang="de-DE" sz="2400" dirty="0">
                <a:solidFill>
                  <a:srgbClr val="004992"/>
                </a:solidFill>
              </a:rPr>
              <a:t>š</a:t>
            </a:r>
            <a:r>
              <a:rPr lang="de-DE" altLang="de-DE" sz="2400" dirty="0">
                <a:solidFill>
                  <a:srgbClr val="004992"/>
                </a:solidFill>
              </a:rPr>
              <a:t>njenje je jedan primjer kako se neki ljudi nose sa predvi</a:t>
            </a:r>
            <a:r>
              <a:rPr lang="hr-HR" altLang="de-DE" sz="2400" dirty="0">
                <a:solidFill>
                  <a:srgbClr val="004992"/>
                </a:solidFill>
              </a:rPr>
              <a:t>đ</a:t>
            </a:r>
            <a:r>
              <a:rPr lang="de-DE" altLang="de-DE" sz="2400" dirty="0">
                <a:solidFill>
                  <a:srgbClr val="004992"/>
                </a:solidFill>
              </a:rPr>
              <a:t>anjem koje se nije obistinilo:</a:t>
            </a:r>
          </a:p>
          <a:p>
            <a:pPr algn="ctr" eaLnBrk="1" hangingPunct="1">
              <a:lnSpc>
                <a:spcPct val="100000"/>
              </a:lnSpc>
              <a:spcBef>
                <a:spcPts val="1200"/>
              </a:spcBef>
            </a:pPr>
            <a:r>
              <a:rPr lang="de-DE" altLang="de-DE" sz="2400" dirty="0">
                <a:solidFill>
                  <a:srgbClr val="004992"/>
                </a:solidFill>
              </a:rPr>
              <a:t>`Ako </a:t>
            </a:r>
            <a:r>
              <a:rPr lang="hr-HR" altLang="de-DE" sz="2400" dirty="0">
                <a:solidFill>
                  <a:srgbClr val="004992"/>
                </a:solidFill>
              </a:rPr>
              <a:t>nešto</a:t>
            </a:r>
            <a:r>
              <a:rPr lang="de-DE" altLang="de-DE" sz="2400" dirty="0">
                <a:solidFill>
                  <a:srgbClr val="004992"/>
                </a:solidFill>
              </a:rPr>
              <a:t> ne p</a:t>
            </a:r>
            <a:r>
              <a:rPr lang="hr-HR" altLang="de-DE" sz="2400" dirty="0">
                <a:solidFill>
                  <a:srgbClr val="004992"/>
                </a:solidFill>
              </a:rPr>
              <a:t>omaže</a:t>
            </a:r>
            <a:r>
              <a:rPr lang="de-DE" altLang="de-DE" sz="2400" dirty="0">
                <a:solidFill>
                  <a:srgbClr val="004992"/>
                </a:solidFill>
              </a:rPr>
              <a:t> – </a:t>
            </a:r>
            <a:r>
              <a:rPr lang="hr-HR" altLang="de-DE" sz="2400" dirty="0">
                <a:solidFill>
                  <a:srgbClr val="004992"/>
                </a:solidFill>
              </a:rPr>
              <a:t>koristi</a:t>
            </a:r>
            <a:r>
              <a:rPr lang="de-DE" altLang="de-DE" sz="2400" dirty="0">
                <a:solidFill>
                  <a:srgbClr val="004992"/>
                </a:solidFill>
              </a:rPr>
              <a:t> </a:t>
            </a:r>
            <a:r>
              <a:rPr lang="hr-HR" altLang="de-DE" sz="2400" dirty="0">
                <a:solidFill>
                  <a:srgbClr val="004992"/>
                </a:solidFill>
              </a:rPr>
              <a:t>nešto krupnije</a:t>
            </a:r>
            <a:r>
              <a:rPr lang="de-DE" altLang="de-DE" sz="2400" dirty="0">
                <a:solidFill>
                  <a:srgbClr val="004992"/>
                </a:solidFill>
              </a:rPr>
              <a:t>!´</a:t>
            </a:r>
          </a:p>
        </p:txBody>
      </p:sp>
      <p:sp>
        <p:nvSpPr>
          <p:cNvPr id="9220" name="Text Box 5"/>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mn-lt"/>
              </a:rPr>
              <a:t>* Source: Festinger et al., (1956) </a:t>
            </a:r>
            <a:r>
              <a:rPr lang="de-DE" altLang="de-DE" sz="1200" b="0" i="1" dirty="0">
                <a:solidFill>
                  <a:srgbClr val="333333"/>
                </a:solidFill>
                <a:latin typeface="+mn-lt"/>
              </a:rPr>
              <a:t>When Prophecy Fails</a:t>
            </a:r>
            <a:endParaRPr lang="de-DE" altLang="de-DE" sz="1200" b="0" dirty="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E1FAFED3-5599-4FF9-BA1D-CF325E1F49D1}"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4286819610"/>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vi-VN"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00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31599D45-7C0A-4FCD-94BA-437BD5F912B9}" type="slidenum">
              <a:rPr lang="de-DE" altLang="de-DE" smtClean="0"/>
              <a:pPr/>
              <a:t>7</a:t>
            </a:fld>
            <a:endParaRPr lang="de-DE" altLang="de-DE"/>
          </a:p>
        </p:txBody>
      </p:sp>
    </p:spTree>
    <p:extLst>
      <p:ext uri="{BB962C8B-B14F-4D97-AF65-F5344CB8AC3E}">
        <p14:creationId xmlns:p14="http://schemas.microsoft.com/office/powerpoint/2010/main" val="42859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325372488"/>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Svijet je ravan! Ova teorija je odbačena od strane većine naučnika još u srednjem vijeku. Međutim, sve do 20. vijeka “Društvo Ravne Zemlje” se držalo ovog lažnog uvjerenja i smatralo je da su fotografije Zemlje iz svemira (okrugla) zavjera.</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00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31599D45-7C0A-4FCD-94BA-437BD5F912B9}" type="slidenum">
              <a:rPr lang="de-DE" altLang="de-DE" smtClean="0"/>
              <a:pPr/>
              <a:t>8</a:t>
            </a:fld>
            <a:endParaRPr lang="de-DE" altLang="de-DE"/>
          </a:p>
        </p:txBody>
      </p:sp>
    </p:spTree>
    <p:extLst>
      <p:ext uri="{BB962C8B-B14F-4D97-AF65-F5344CB8AC3E}">
        <p14:creationId xmlns:p14="http://schemas.microsoft.com/office/powerpoint/2010/main" val="3816492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175254499"/>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Svijet je ravan! Ova teorija je odbačena od strane većine naučnika još u srednjem vijeku. Međutim, sve do 20. vijeka “Društvo Ravne Zemlje” se držalo ovog lažnog uvjerenja i smatralo je da su fotografije Zemlje iz svemira (okrugla) zavjera.</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Slavljenje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uprkos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dokazima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brutalnosti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kao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njegovog</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neuspijeha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fašizam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Staljinizam</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00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31599D45-7C0A-4FCD-94BA-437BD5F912B9}" type="slidenum">
              <a:rPr lang="de-DE" altLang="de-DE" smtClean="0"/>
              <a:pPr/>
              <a:t>9</a:t>
            </a:fld>
            <a:endParaRPr lang="de-DE" altLang="de-DE"/>
          </a:p>
        </p:txBody>
      </p:sp>
    </p:spTree>
    <p:extLst>
      <p:ext uri="{BB962C8B-B14F-4D97-AF65-F5344CB8AC3E}">
        <p14:creationId xmlns:p14="http://schemas.microsoft.com/office/powerpoint/2010/main" val="2536392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98634901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geografija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Svijet je ravan! Ova teorija je odbačena od strane većine naučnika još u srednjem vijeku. Međutim, sve do 20. vijeka “Društvo Ravne Zemlje” se držalo ovog lažnog uvjerenja i smatralo je da su fotografije Zemlje iz svemira (okrugla) zavjera.</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Slavljenje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uprkos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dokazima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brutalnosti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kao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njegovog</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neuspijeha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fašizam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Staljinizam</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00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Ignorisanje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upozoravajućih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znakova</a:t>
                      </a:r>
                      <a:r>
                        <a:rPr kumimoji="0" lang="en-US" sz="2000" b="0" i="0" u="none" strike="noStrike" cap="none" normalizeH="0" baseline="0" dirty="0">
                          <a:ln>
                            <a:noFill/>
                          </a:ln>
                          <a:solidFill>
                            <a:srgbClr val="333333"/>
                          </a:solidFill>
                          <a:effectLst/>
                          <a:latin typeface="Calibri Light"/>
                          <a:ea typeface="ＭＳ Ｐゴシック" charset="-128"/>
                        </a:rPr>
                        <a:t> je </a:t>
                      </a:r>
                      <a:r>
                        <a:rPr kumimoji="0" lang="en-US" sz="2000" b="0" i="0" u="none" strike="noStrike" cap="none" normalizeH="0" baseline="0" dirty="0" err="1">
                          <a:ln>
                            <a:noFill/>
                          </a:ln>
                          <a:solidFill>
                            <a:srgbClr val="333333"/>
                          </a:solidFill>
                          <a:effectLst/>
                          <a:latin typeface="Calibri Light"/>
                          <a:ea typeface="ＭＳ Ｐゴシック" charset="-128"/>
                        </a:rPr>
                        <a:t>često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uzrok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nesreća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koje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su</a:t>
                      </a:r>
                      <a:r>
                        <a:rPr kumimoji="0" lang="en-US" sz="2000" b="0" i="0" u="none" strike="noStrike" cap="none" normalizeH="0" baseline="0" dirty="0">
                          <a:ln>
                            <a:noFill/>
                          </a:ln>
                          <a:solidFill>
                            <a:srgbClr val="333333"/>
                          </a:solidFill>
                          <a:effectLst/>
                          <a:latin typeface="Calibri Light"/>
                          <a:ea typeface="ＭＳ Ｐゴシック" charset="-128"/>
                        </a:rPr>
                        <a:t> se </a:t>
                      </a:r>
                      <a:r>
                        <a:rPr kumimoji="0" lang="en-US" sz="2000" b="0" i="0" u="none" strike="noStrike" cap="none" normalizeH="0" baseline="0" dirty="0" err="1">
                          <a:ln>
                            <a:noFill/>
                          </a:ln>
                          <a:solidFill>
                            <a:srgbClr val="333333"/>
                          </a:solidFill>
                          <a:effectLst/>
                          <a:latin typeface="Calibri Light"/>
                          <a:ea typeface="ＭＳ Ｐゴシック" charset="-128"/>
                        </a:rPr>
                        <a:t>mogle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izbjeći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npr</a:t>
                      </a:r>
                      <a:r>
                        <a:rPr kumimoji="0" lang="en-US" sz="2000" b="0" i="0" u="none" strike="noStrike" cap="none" normalizeH="0" baseline="0" dirty="0">
                          <a:ln>
                            <a:noFill/>
                          </a:ln>
                          <a:solidFill>
                            <a:srgbClr val="333333"/>
                          </a:solidFill>
                          <a:effectLst/>
                          <a:latin typeface="Calibri Light"/>
                          <a:ea typeface="ＭＳ Ｐゴシック" charset="-128"/>
                        </a:rPr>
                        <a:t>. avalanches: </a:t>
                      </a:r>
                      <a:r>
                        <a:rPr kumimoji="0" lang="en-US" sz="2000" b="0" i="0" u="none" strike="noStrike" cap="none" normalizeH="0" baseline="0" dirty="0" err="1">
                          <a:ln>
                            <a:noFill/>
                          </a:ln>
                          <a:solidFill>
                            <a:srgbClr val="333333"/>
                          </a:solidFill>
                          <a:effectLst/>
                          <a:latin typeface="Calibri Light"/>
                          <a:ea typeface="ＭＳ Ｐゴシック" charset="-128"/>
                        </a:rPr>
                        <a:t>žrtve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često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prethodno</a:t>
                      </a:r>
                      <a:r>
                        <a:rPr kumimoji="0" lang="en-US" sz="2000" b="0" i="0" u="none" strike="noStrike" cap="none" normalizeH="0" baseline="0" dirty="0">
                          <a:ln>
                            <a:noFill/>
                          </a:ln>
                          <a:solidFill>
                            <a:srgbClr val="333333"/>
                          </a:solidFill>
                          <a:effectLst/>
                          <a:latin typeface="Calibri Light"/>
                          <a:ea typeface="ＭＳ Ｐゴシック" charset="-128"/>
                        </a:rPr>
                        <a:t> bile </a:t>
                      </a:r>
                      <a:r>
                        <a:rPr kumimoji="0" lang="en-US" sz="2000" b="0" i="0" u="none" strike="noStrike" cap="none" normalizeH="0" baseline="0" dirty="0" err="1">
                          <a:ln>
                            <a:noFill/>
                          </a:ln>
                          <a:solidFill>
                            <a:srgbClr val="333333"/>
                          </a:solidFill>
                          <a:effectLst/>
                          <a:latin typeface="Calibri Light"/>
                          <a:ea typeface="ＭＳ Ｐゴシック" charset="-128"/>
                        </a:rPr>
                        <a:t>upozorene</a:t>
                      </a:r>
                      <a:r>
                        <a:rPr kumimoji="0" lang="en-US" sz="2000" b="0" i="0" u="none" strike="noStrike" cap="none" normalizeH="0" baseline="0" dirty="0">
                          <a:ln>
                            <a:noFill/>
                          </a:ln>
                          <a:solidFill>
                            <a:srgbClr val="333333"/>
                          </a:solidFill>
                          <a:effectLst/>
                          <a:latin typeface="Calibri Light"/>
                          <a:ea typeface="ＭＳ Ｐゴシック" charset="-128"/>
                        </a:rPr>
                        <a:t>).</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Katastrofa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Titanika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usled</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svoje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reputacije</a:t>
                      </a:r>
                      <a:r>
                        <a:rPr kumimoji="0" lang="en-US" sz="2000" b="0" i="0" u="none" strike="noStrike" cap="none" normalizeH="0" baseline="0" dirty="0">
                          <a:ln>
                            <a:noFill/>
                          </a:ln>
                          <a:solidFill>
                            <a:srgbClr val="333333"/>
                          </a:solidFill>
                          <a:effectLst/>
                          <a:latin typeface="Calibri Light"/>
                          <a:ea typeface="ＭＳ Ｐゴシック" charset="-128"/>
                        </a:rPr>
                        <a:t> da ne </a:t>
                      </a:r>
                      <a:r>
                        <a:rPr kumimoji="0" lang="en-US" sz="2000" b="0" i="0" u="none" strike="noStrike" cap="none" normalizeH="0" baseline="0" dirty="0" err="1">
                          <a:ln>
                            <a:noFill/>
                          </a:ln>
                          <a:solidFill>
                            <a:srgbClr val="333333"/>
                          </a:solidFill>
                          <a:effectLst/>
                          <a:latin typeface="Calibri Light"/>
                          <a:ea typeface="ＭＳ Ｐゴシック" charset="-128"/>
                        </a:rPr>
                        <a:t>može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potonuti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upozorenja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nijesu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shvaćena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ozbiljno</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31599D45-7C0A-4FCD-94BA-437BD5F912B9}" type="slidenum">
              <a:rPr lang="de-DE" altLang="de-DE" smtClean="0"/>
              <a:pPr/>
              <a:t>10</a:t>
            </a:fld>
            <a:endParaRPr lang="de-DE" altLang="de-DE"/>
          </a:p>
        </p:txBody>
      </p:sp>
    </p:spTree>
    <p:extLst>
      <p:ext uri="{BB962C8B-B14F-4D97-AF65-F5344CB8AC3E}">
        <p14:creationId xmlns:p14="http://schemas.microsoft.com/office/powerpoint/2010/main" val="3147463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Studi</a:t>
            </a:r>
            <a:r>
              <a:rPr lang="hr-HR" altLang="de-DE" sz="2400" dirty="0">
                <a:solidFill>
                  <a:srgbClr val="333333"/>
                </a:solidFill>
              </a:rPr>
              <a:t>je pokazuju</a:t>
            </a:r>
            <a:r>
              <a:rPr lang="en-US" altLang="de-DE" sz="2400" dirty="0">
                <a:solidFill>
                  <a:srgbClr val="333333"/>
                </a:solidFill>
              </a:rPr>
              <a:t> </a:t>
            </a:r>
            <a:r>
              <a:rPr lang="hr-HR" altLang="de-DE" sz="2400" dirty="0">
                <a:solidFill>
                  <a:srgbClr val="333333"/>
                </a:solidFill>
              </a:rPr>
              <a:t>da mnogi</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ljudi sa psihozom nastavljaju da</a:t>
            </a:r>
            <a:r>
              <a:rPr lang="en-US" altLang="de-DE" sz="2400" dirty="0">
                <a:solidFill>
                  <a:srgbClr val="333333"/>
                </a:solidFill>
              </a:rPr>
              <a:t> </a:t>
            </a:r>
            <a:r>
              <a:rPr lang="hr-HR" altLang="de-DE" sz="2400" dirty="0">
                <a:solidFill>
                  <a:srgbClr val="333333"/>
                </a:solidFill>
              </a:rPr>
              <a:t>zadržavaju njihovo mišljenje o nekom događaju</a:t>
            </a:r>
            <a:r>
              <a:rPr lang="en-US" altLang="de-DE" sz="2400" dirty="0">
                <a:solidFill>
                  <a:srgbClr val="333333"/>
                </a:solidFill>
              </a:rPr>
              <a:t>, </a:t>
            </a:r>
            <a:r>
              <a:rPr lang="hr-HR" altLang="de-DE" sz="2400" dirty="0">
                <a:solidFill>
                  <a:srgbClr val="333333"/>
                </a:solidFill>
              </a:rPr>
              <a:t>čak i kad se suoče</a:t>
            </a:r>
            <a:r>
              <a:rPr lang="en-US" altLang="de-DE" sz="2400" dirty="0">
                <a:solidFill>
                  <a:srgbClr val="333333"/>
                </a:solidFill>
              </a:rPr>
              <a:t> </a:t>
            </a:r>
            <a:r>
              <a:rPr lang="hr-HR" altLang="de-DE" sz="2400" dirty="0">
                <a:solidFill>
                  <a:srgbClr val="333333"/>
                </a:solidFill>
              </a:rPr>
              <a:t>sa informacijom koja je izazov tom vjerovanju</a:t>
            </a:r>
            <a:r>
              <a:rPr lang="en-US" altLang="de-DE" sz="2400" dirty="0">
                <a:solidFill>
                  <a:srgbClr val="333333"/>
                </a:solidFill>
              </a:rPr>
              <a:t>.</a:t>
            </a:r>
          </a:p>
          <a:p>
            <a:pPr lvl="0" defTabSz="914400" fontAlgn="base"/>
            <a:r>
              <a:rPr lang="hr-HR" altLang="de-DE" sz="2400" dirty="0">
                <a:solidFill>
                  <a:srgbClr val="004992"/>
                </a:solidFill>
              </a:rPr>
              <a:t>Ovo može voditi problemima sa drugim ljudima i može</a:t>
            </a:r>
            <a:r>
              <a:rPr lang="en-US" altLang="de-DE" sz="2400" dirty="0">
                <a:solidFill>
                  <a:srgbClr val="004992"/>
                </a:solidFill>
              </a:rPr>
              <a:t> </a:t>
            </a:r>
            <a:r>
              <a:rPr lang="hr-HR" altLang="de-DE" sz="2400" dirty="0">
                <a:solidFill>
                  <a:srgbClr val="004992"/>
                </a:solidFill>
              </a:rPr>
              <a:t>onemogućiti zdrav</a:t>
            </a:r>
            <a:r>
              <a:rPr lang="en-US" altLang="de-DE" sz="2400" dirty="0">
                <a:solidFill>
                  <a:srgbClr val="004992"/>
                </a:solidFill>
              </a:rPr>
              <a:t>, </a:t>
            </a:r>
            <a:r>
              <a:rPr lang="en-US" altLang="de-DE" sz="2400" dirty="0" err="1">
                <a:solidFill>
                  <a:srgbClr val="004992"/>
                </a:solidFill>
              </a:rPr>
              <a:t>realisti</a:t>
            </a:r>
            <a:r>
              <a:rPr lang="hr-HR" altLang="de-DE" sz="2400" dirty="0">
                <a:solidFill>
                  <a:srgbClr val="004992"/>
                </a:solidFill>
              </a:rPr>
              <a:t>čan pogled na okolinu</a:t>
            </a:r>
            <a:r>
              <a:rPr lang="en-U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E1FAFED3-5599-4FF9-BA1D-CF325E1F49D1}"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nedovoljno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mijenjanje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mišljenja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pogrešnim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interpretacijama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tokom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psihoze</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primjeri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hr-HR" sz="2400" dirty="0">
                <a:solidFill>
                  <a:srgbClr val="333333"/>
                </a:solidFill>
              </a:rPr>
              <a:t>Izbjegavanje diskusije sa prijateljima i rođacima</a:t>
            </a:r>
            <a:r>
              <a:rPr lang="en-US" sz="2400" dirty="0">
                <a:solidFill>
                  <a:srgbClr val="333333"/>
                </a:solidFill>
              </a:rPr>
              <a:t> </a:t>
            </a:r>
            <a:r>
              <a:rPr lang="hr-HR" sz="2400" dirty="0">
                <a:solidFill>
                  <a:srgbClr val="333333"/>
                </a:solidFill>
              </a:rPr>
              <a:t>oko nekih ideja</a:t>
            </a:r>
            <a:r>
              <a:rPr lang="en-US" sz="2400" dirty="0">
                <a:solidFill>
                  <a:srgbClr val="333333"/>
                </a:solidFill>
              </a:rPr>
              <a:t> </a:t>
            </a:r>
            <a:r>
              <a:rPr lang="hr-HR" sz="2400" dirty="0">
                <a:solidFill>
                  <a:srgbClr val="333333"/>
                </a:solidFill>
              </a:rPr>
              <a:t>jer</a:t>
            </a:r>
            <a:r>
              <a:rPr lang="en-US" sz="2400" dirty="0">
                <a:solidFill>
                  <a:srgbClr val="333333"/>
                </a:solidFill>
              </a:rPr>
              <a:t> </a:t>
            </a:r>
            <a:r>
              <a:rPr lang="hr-HR" sz="2400" dirty="0">
                <a:solidFill>
                  <a:srgbClr val="333333"/>
                </a:solidFill>
              </a:rPr>
              <a:t>očekujete strah/neslaganje</a:t>
            </a:r>
            <a:r>
              <a:rPr lang="en-US" sz="2400" dirty="0">
                <a:solidFill>
                  <a:srgbClr val="333333"/>
                </a:solidFill>
              </a:rPr>
              <a:t> </a:t>
            </a:r>
            <a:r>
              <a:rPr lang="hr-HR" sz="2400" dirty="0">
                <a:solidFill>
                  <a:srgbClr val="333333"/>
                </a:solidFill>
              </a:rPr>
              <a:t>i zato što drugima više ne vjerujete</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Ljudi koji se ne slažu sa vašim vjerovanjima</a:t>
            </a:r>
            <a:r>
              <a:rPr lang="en-US" sz="2400" dirty="0">
                <a:solidFill>
                  <a:srgbClr val="333333"/>
                </a:solidFill>
              </a:rPr>
              <a:t> </a:t>
            </a:r>
            <a:r>
              <a:rPr lang="hr-HR" sz="2400" dirty="0">
                <a:solidFill>
                  <a:srgbClr val="333333"/>
                </a:solidFill>
              </a:rPr>
              <a:t>se smatraju mogućim</a:t>
            </a:r>
            <a:r>
              <a:rPr lang="en-US" sz="2400" dirty="0">
                <a:solidFill>
                  <a:srgbClr val="333333"/>
                </a:solidFill>
              </a:rPr>
              <a:t> </a:t>
            </a:r>
            <a:r>
              <a:rPr lang="hr-HR" sz="2400" dirty="0">
                <a:solidFill>
                  <a:srgbClr val="333333"/>
                </a:solidFill>
              </a:rPr>
              <a:t>neprijateljima ili progoniteljima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Informa</a:t>
            </a:r>
            <a:r>
              <a:rPr lang="hr-HR" sz="2400" dirty="0">
                <a:solidFill>
                  <a:srgbClr val="333333"/>
                </a:solidFill>
              </a:rPr>
              <a:t>cija koja je dobijena samo iz jednog izvora</a:t>
            </a:r>
            <a:r>
              <a:rPr lang="en-US" sz="2400" dirty="0">
                <a:solidFill>
                  <a:srgbClr val="333333"/>
                </a:solidFill>
              </a:rPr>
              <a:t> (</a:t>
            </a:r>
            <a:r>
              <a:rPr lang="hr-HR" sz="2400" dirty="0">
                <a:solidFill>
                  <a:srgbClr val="333333"/>
                </a:solidFill>
              </a:rPr>
              <a:t>npr</a:t>
            </a:r>
            <a:r>
              <a:rPr lang="en-US" sz="2400" dirty="0">
                <a:solidFill>
                  <a:srgbClr val="333333"/>
                </a:solidFill>
              </a:rPr>
              <a:t>. internet forum</a:t>
            </a:r>
            <a:r>
              <a:rPr lang="hr-HR" sz="2400" dirty="0">
                <a:solidFill>
                  <a:srgbClr val="333333"/>
                </a:solidFill>
              </a:rPr>
              <a:t>i oko teorija zavjere</a:t>
            </a:r>
            <a:r>
              <a:rPr lang="en-US" sz="2400" dirty="0">
                <a:solidFill>
                  <a:srgbClr val="333333"/>
                </a:solidFill>
              </a:rPr>
              <a:t>).</a:t>
            </a:r>
            <a:r>
              <a:rPr lang="hr-HR" sz="2400" dirty="0">
                <a:solidFill>
                  <a:srgbClr val="333333"/>
                </a:solidFill>
              </a:rPr>
              <a:t> Drugi mnogo ozbiljniji mediji</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štampani mediji</a:t>
            </a:r>
            <a:r>
              <a:rPr lang="en-US" sz="2400" dirty="0">
                <a:solidFill>
                  <a:srgbClr val="333333"/>
                </a:solidFill>
              </a:rPr>
              <a:t>) </a:t>
            </a:r>
            <a:r>
              <a:rPr lang="hr-HR" sz="2400" dirty="0">
                <a:solidFill>
                  <a:srgbClr val="333333"/>
                </a:solidFill>
              </a:rPr>
              <a:t>se ne uzimaju u obzir</a:t>
            </a:r>
            <a:r>
              <a:rPr lang="en-US" sz="2400" dirty="0">
                <a:solidFill>
                  <a:srgbClr val="333333"/>
                </a:solidFill>
              </a:rPr>
              <a:t>.</a:t>
            </a:r>
          </a:p>
          <a:p>
            <a:pPr lvl="0" algn="ctr" defTabSz="914377"/>
            <a:r>
              <a:rPr lang="en-US" altLang="de-DE" sz="2400" dirty="0">
                <a:solidFill>
                  <a:srgbClr val="004992"/>
                </a:solidFill>
              </a:rPr>
              <a:t>Da li bi </a:t>
            </a:r>
            <a:r>
              <a:rPr lang="en-US" altLang="de-DE" sz="2400" dirty="0" err="1">
                <a:solidFill>
                  <a:srgbClr val="004992"/>
                </a:solidFill>
              </a:rPr>
              <a:t>neko</a:t>
            </a:r>
            <a:r>
              <a:rPr lang="en-US" altLang="de-DE" sz="2400" dirty="0">
                <a:solidFill>
                  <a:srgbClr val="004992"/>
                </a:solidFill>
              </a:rPr>
              <a:t> </a:t>
            </a:r>
            <a:r>
              <a:rPr lang="en-US" altLang="de-DE" sz="2400" dirty="0" err="1">
                <a:solidFill>
                  <a:srgbClr val="004992"/>
                </a:solidFill>
              </a:rPr>
              <a:t>podijelio</a:t>
            </a:r>
            <a:r>
              <a:rPr lang="en-US" altLang="de-DE" sz="2400" dirty="0">
                <a:solidFill>
                  <a:srgbClr val="004992"/>
                </a:solidFill>
              </a:rPr>
              <a:t> </a:t>
            </a:r>
            <a:r>
              <a:rPr lang="en-US" altLang="de-DE" sz="2400" dirty="0" err="1">
                <a:solidFill>
                  <a:srgbClr val="004992"/>
                </a:solidFill>
              </a:rPr>
              <a:t>kratko</a:t>
            </a:r>
            <a:r>
              <a:rPr lang="en-US" altLang="de-DE" sz="2400" dirty="0">
                <a:solidFill>
                  <a:srgbClr val="004992"/>
                </a:solidFill>
              </a:rPr>
              <a:t> </a:t>
            </a:r>
            <a:r>
              <a:rPr lang="en-US" altLang="de-DE" sz="2400" dirty="0" err="1">
                <a:solidFill>
                  <a:srgbClr val="004992"/>
                </a:solidFill>
              </a:rPr>
              <a:t>licno</a:t>
            </a:r>
            <a:r>
              <a:rPr lang="en-US" altLang="de-DE" sz="2400" dirty="0">
                <a:solidFill>
                  <a:srgbClr val="004992"/>
                </a:solidFill>
              </a:rPr>
              <a:t> </a:t>
            </a:r>
            <a:r>
              <a:rPr lang="en-US" altLang="de-DE" sz="2400" dirty="0" err="1">
                <a:solidFill>
                  <a:srgbClr val="004992"/>
                </a:solidFill>
              </a:rPr>
              <a:t>iskustvo</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Tri slike ispod pripadaju određenoj kategoriji. Koja je to kategorija?</a:t>
            </a:r>
            <a:endParaRPr lang="de-DE" altLang="de-DE" sz="3600">
              <a:latin typeface="+mn-lt"/>
              <a:ea typeface="+mn-ea"/>
              <a:cs typeface="+mn-cs"/>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Ako ste uvjereni koja je kategorija u pitanju, dajte svoj odgovor.</a:t>
            </a:r>
          </a:p>
          <a:p>
            <a:pPr algn="ctr" fontAlgn="auto">
              <a:lnSpc>
                <a:spcPct val="100000"/>
              </a:lnSpc>
              <a:spcBef>
                <a:spcPts val="1200"/>
              </a:spcBef>
              <a:buClr>
                <a:srgbClr val="333333"/>
              </a:buClr>
            </a:pPr>
            <a:r>
              <a:rPr lang="en-US" sz="2400">
                <a:solidFill>
                  <a:srgbClr val="333333"/>
                </a:solidFill>
              </a:rPr>
              <a:t>Dobićete odgovor (“da” ili “ne”).</a:t>
            </a:r>
          </a:p>
          <a:p>
            <a:pPr algn="ctr" fontAlgn="auto">
              <a:lnSpc>
                <a:spcPct val="100000"/>
              </a:lnSpc>
              <a:spcBef>
                <a:spcPts val="1200"/>
              </a:spcBef>
              <a:buClr>
                <a:srgbClr val="333333"/>
              </a:buClr>
            </a:pPr>
            <a:r>
              <a:rPr lang="en-US" sz="2400">
                <a:solidFill>
                  <a:srgbClr val="333333"/>
                </a:solidFill>
              </a:rPr>
              <a:t>Molimo predložite druge objekte da biste testirali svoju pretpostavku.</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31599D45-7C0A-4FCD-94BA-437BD5F912B9}"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8"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Kategorija: živa bića!</a:t>
            </a:r>
            <a:endParaRPr lang="de-DE" altLang="de-DE" sz="3600">
              <a:latin typeface="+mn-lt"/>
              <a:ea typeface="+mn-ea"/>
              <a:cs typeface="+mn-cs"/>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861048"/>
            <a:ext cx="11340000" cy="258133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vi-VN" b="1" dirty="0">
                <a:solidFill>
                  <a:srgbClr val="333333"/>
                </a:solidFill>
              </a:rPr>
              <a:t>Česta greška: </a:t>
            </a:r>
            <a:r>
              <a:rPr lang="vi-VN" dirty="0">
                <a:solidFill>
                  <a:srgbClr val="333333"/>
                </a:solidFill>
              </a:rPr>
              <a:t>Većina ljudi traga za informacijom koja favorizuje njihovu pretpostavku, ali ne i za kontradiktornom informacijom (konfirmacioni-potvrdni bajas). U ovom slučaju: izgleda kao tačna kategorija = biljke. Često, se ne uzimaju u obzir dodatne misli.    </a:t>
            </a:r>
          </a:p>
          <a:p>
            <a:pPr fontAlgn="auto">
              <a:lnSpc>
                <a:spcPct val="100000"/>
              </a:lnSpc>
              <a:spcBef>
                <a:spcPts val="1200"/>
              </a:spcBef>
              <a:defRPr/>
            </a:pPr>
            <a:r>
              <a:rPr lang="vi-VN" dirty="0">
                <a:solidFill>
                  <a:srgbClr val="333333"/>
                </a:solidFill>
              </a:rPr>
              <a:t>Svakodnevni život: </a:t>
            </a:r>
          </a:p>
          <a:p>
            <a:pPr marL="285750" indent="-285750" fontAlgn="auto">
              <a:lnSpc>
                <a:spcPct val="100000"/>
              </a:lnSpc>
              <a:spcBef>
                <a:spcPts val="1200"/>
              </a:spcBef>
              <a:buClr>
                <a:srgbClr val="333333"/>
              </a:buClr>
              <a:buFont typeface="WingDings"/>
              <a:buChar char=""/>
              <a:defRPr/>
            </a:pPr>
            <a:r>
              <a:rPr lang="vi-VN" dirty="0">
                <a:solidFill>
                  <a:srgbClr val="333333"/>
                </a:solidFill>
              </a:rPr>
              <a:t>neko čita samo novine koje se slažu sa njegovim mišljenjem </a:t>
            </a:r>
          </a:p>
          <a:p>
            <a:pPr marL="285750" indent="-285750" fontAlgn="auto">
              <a:lnSpc>
                <a:spcPct val="100000"/>
              </a:lnSpc>
              <a:spcBef>
                <a:spcPts val="1200"/>
              </a:spcBef>
              <a:buClr>
                <a:srgbClr val="333333"/>
              </a:buClr>
              <a:buFont typeface="WingDings"/>
              <a:buChar char=""/>
              <a:defRPr/>
            </a:pPr>
            <a:r>
              <a:rPr lang="vi-VN" dirty="0">
                <a:solidFill>
                  <a:srgbClr val="333333"/>
                </a:solidFill>
              </a:rPr>
              <a:t>neko izbjegava kontakt sa ljudima koji različito misle umjesto da diskutuju o različitim pogledima.</a:t>
            </a:r>
          </a:p>
          <a:p>
            <a:pPr fontAlgn="auto">
              <a:lnSpc>
                <a:spcPct val="100000"/>
              </a:lnSpc>
              <a:spcBef>
                <a:spcPts val="1200"/>
              </a:spcBef>
              <a:defRPr/>
            </a:pPr>
            <a:r>
              <a:rPr lang="vi-VN" dirty="0">
                <a:solidFill>
                  <a:srgbClr val="004992"/>
                </a:solidFill>
              </a:rPr>
              <a:t>Ovo može voditi jednostranom stavu i čak ubrzati nekorektno rasuđivanje.  </a:t>
            </a:r>
            <a:endParaRPr lang="de-DE"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Dalje mogućnosti: </a:t>
            </a:r>
            <a:endParaRPr lang="de-DE" altLang="de-DE" sz="18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31599D45-7C0A-4FCD-94BA-437BD5F912B9}"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 se pokazuju obrnutim redosledom</a:t>
            </a:r>
            <a:r>
              <a:rPr lang="en-US" altLang="de-DE" sz="2400" dirty="0">
                <a:solidFill>
                  <a:srgbClr val="333333"/>
                </a:solidFill>
              </a:rPr>
              <a:t>, </a:t>
            </a:r>
            <a:r>
              <a:rPr lang="hr-HR" altLang="de-DE" sz="2400" dirty="0">
                <a:solidFill>
                  <a:srgbClr val="333333"/>
                </a:solidFill>
              </a:rPr>
              <a:t>prvo se prikazuje zadnji </a:t>
            </a:r>
            <a:r>
              <a:rPr lang="hr-HR" altLang="de-DE" sz="2400">
                <a:solidFill>
                  <a:srgbClr val="333333"/>
                </a:solidFill>
              </a:rPr>
              <a:t>događaj</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16</a:t>
            </a:fld>
            <a:endParaRPr lang="de-DE" altLang="de-DE"/>
          </a:p>
        </p:txBody>
      </p:sp>
    </p:spTree>
    <p:extLst>
      <p:ext uri="{BB962C8B-B14F-4D97-AF65-F5344CB8AC3E}">
        <p14:creationId xmlns:p14="http://schemas.microsoft.com/office/powerpoint/2010/main" val="2453321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 se pokazuju obrnutim redosledom</a:t>
            </a:r>
            <a:r>
              <a:rPr lang="en-US" altLang="de-DE" sz="2400" dirty="0">
                <a:solidFill>
                  <a:srgbClr val="333333"/>
                </a:solidFill>
              </a:rPr>
              <a:t>, </a:t>
            </a:r>
            <a:r>
              <a:rPr lang="hr-HR" altLang="de-DE" sz="2400" dirty="0">
                <a:solidFill>
                  <a:srgbClr val="333333"/>
                </a:solidFill>
              </a:rPr>
              <a:t>prvo se prikazuje zadnji događaj</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Posle pokazivanja slike</a:t>
            </a:r>
            <a:r>
              <a:rPr lang="en-US" altLang="de-DE" sz="2400" dirty="0">
                <a:solidFill>
                  <a:srgbClr val="333333"/>
                </a:solidFill>
              </a:rPr>
              <a:t>, </a:t>
            </a:r>
            <a:r>
              <a:rPr lang="hr-HR" altLang="de-DE" sz="2400" dirty="0">
                <a:solidFill>
                  <a:srgbClr val="333333"/>
                </a:solidFill>
              </a:rPr>
              <a:t>tražiće se od vas da</a:t>
            </a:r>
            <a:r>
              <a:rPr lang="en-US" altLang="de-DE" sz="2400" dirty="0">
                <a:solidFill>
                  <a:srgbClr val="333333"/>
                </a:solidFill>
              </a:rPr>
              <a:t> </a:t>
            </a:r>
            <a:r>
              <a:rPr lang="hr-HR" altLang="de-DE" sz="2400" dirty="0">
                <a:solidFill>
                  <a:srgbClr val="333333"/>
                </a:solidFill>
              </a:rPr>
              <a:t>ocjenite prihvatljivost</a:t>
            </a:r>
            <a:r>
              <a:rPr lang="en-US" altLang="de-DE" sz="2400" dirty="0">
                <a:solidFill>
                  <a:srgbClr val="333333"/>
                </a:solidFill>
              </a:rPr>
              <a:t> </a:t>
            </a:r>
            <a:r>
              <a:rPr lang="hr-HR" altLang="de-DE" sz="2400" dirty="0">
                <a:solidFill>
                  <a:srgbClr val="333333"/>
                </a:solidFill>
              </a:rPr>
              <a:t>ili vjerovatnost</a:t>
            </a:r>
            <a:r>
              <a:rPr lang="en-US" altLang="de-DE" sz="2400" dirty="0">
                <a:solidFill>
                  <a:srgbClr val="333333"/>
                </a:solidFill>
              </a:rPr>
              <a:t> </a:t>
            </a:r>
            <a:r>
              <a:rPr lang="hr-HR" altLang="de-DE" sz="2400" dirty="0">
                <a:solidFill>
                  <a:srgbClr val="333333"/>
                </a:solidFill>
              </a:rPr>
              <a:t>za svako od ponuđenih tumačenja</a:t>
            </a:r>
            <a:r>
              <a:rPr lang="en-US" altLang="de-DE" sz="2400" dirty="0">
                <a:solidFill>
                  <a:srgbClr val="333333"/>
                </a:solidFill>
              </a:rPr>
              <a:t>. </a:t>
            </a:r>
            <a:r>
              <a:rPr lang="hr-HR" altLang="de-DE" sz="2400" dirty="0">
                <a:solidFill>
                  <a:srgbClr val="333333"/>
                </a:solidFill>
              </a:rPr>
              <a:t>Tumačenja se ponovo procjenjuju svaki put kad se pojavi nova slika za taj </a:t>
            </a:r>
            <a:r>
              <a:rPr lang="hr-HR" altLang="de-DE" sz="2400">
                <a:solidFill>
                  <a:srgbClr val="333333"/>
                </a:solidFill>
              </a:rPr>
              <a:t>scenario.</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17</a:t>
            </a:fld>
            <a:endParaRPr lang="de-DE" altLang="de-DE"/>
          </a:p>
        </p:txBody>
      </p:sp>
    </p:spTree>
    <p:extLst>
      <p:ext uri="{BB962C8B-B14F-4D97-AF65-F5344CB8AC3E}">
        <p14:creationId xmlns:p14="http://schemas.microsoft.com/office/powerpoint/2010/main" val="2505951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 se pokazuju obrnutim redosledom</a:t>
            </a:r>
            <a:r>
              <a:rPr lang="en-US" altLang="de-DE" sz="2400" dirty="0">
                <a:solidFill>
                  <a:srgbClr val="333333"/>
                </a:solidFill>
              </a:rPr>
              <a:t>, </a:t>
            </a:r>
            <a:r>
              <a:rPr lang="hr-HR" altLang="de-DE" sz="2400" dirty="0">
                <a:solidFill>
                  <a:srgbClr val="333333"/>
                </a:solidFill>
              </a:rPr>
              <a:t>prvo se prikazuje zadnji događaj</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Posle pokazivanja slike</a:t>
            </a:r>
            <a:r>
              <a:rPr lang="en-US" altLang="de-DE" sz="2400" dirty="0">
                <a:solidFill>
                  <a:srgbClr val="333333"/>
                </a:solidFill>
              </a:rPr>
              <a:t>, </a:t>
            </a:r>
            <a:r>
              <a:rPr lang="hr-HR" altLang="de-DE" sz="2400" dirty="0">
                <a:solidFill>
                  <a:srgbClr val="333333"/>
                </a:solidFill>
              </a:rPr>
              <a:t>tražiće se od vas da</a:t>
            </a:r>
            <a:r>
              <a:rPr lang="en-US" altLang="de-DE" sz="2400" dirty="0">
                <a:solidFill>
                  <a:srgbClr val="333333"/>
                </a:solidFill>
              </a:rPr>
              <a:t> </a:t>
            </a:r>
            <a:r>
              <a:rPr lang="hr-HR" altLang="de-DE" sz="2400" dirty="0">
                <a:solidFill>
                  <a:srgbClr val="333333"/>
                </a:solidFill>
              </a:rPr>
              <a:t>ocjenite prihvatljivost</a:t>
            </a:r>
            <a:r>
              <a:rPr lang="en-US" altLang="de-DE" sz="2400" dirty="0">
                <a:solidFill>
                  <a:srgbClr val="333333"/>
                </a:solidFill>
              </a:rPr>
              <a:t> </a:t>
            </a:r>
            <a:r>
              <a:rPr lang="hr-HR" altLang="de-DE" sz="2400" dirty="0">
                <a:solidFill>
                  <a:srgbClr val="333333"/>
                </a:solidFill>
              </a:rPr>
              <a:t>ili vjerovatnost</a:t>
            </a:r>
            <a:r>
              <a:rPr lang="en-US" altLang="de-DE" sz="2400" dirty="0">
                <a:solidFill>
                  <a:srgbClr val="333333"/>
                </a:solidFill>
              </a:rPr>
              <a:t> </a:t>
            </a:r>
            <a:r>
              <a:rPr lang="hr-HR" altLang="de-DE" sz="2400" dirty="0">
                <a:solidFill>
                  <a:srgbClr val="333333"/>
                </a:solidFill>
              </a:rPr>
              <a:t>za svako od ponuđenih tumačenja</a:t>
            </a:r>
            <a:r>
              <a:rPr lang="en-US" altLang="de-DE" sz="2400" dirty="0">
                <a:solidFill>
                  <a:srgbClr val="333333"/>
                </a:solidFill>
              </a:rPr>
              <a:t>. </a:t>
            </a:r>
            <a:r>
              <a:rPr lang="hr-HR" altLang="de-DE" sz="2400" dirty="0">
                <a:solidFill>
                  <a:srgbClr val="333333"/>
                </a:solidFill>
              </a:rPr>
              <a:t>Tumačenja se ponovo procjenjuju svaki put kad se pojavi nova slika za taj scenario.</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diskutujte u grupi koliko ste sigurni u vaše ocjene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18</a:t>
            </a:fld>
            <a:endParaRPr lang="de-DE" altLang="de-DE"/>
          </a:p>
        </p:txBody>
      </p:sp>
    </p:spTree>
    <p:extLst>
      <p:ext uri="{BB962C8B-B14F-4D97-AF65-F5344CB8AC3E}">
        <p14:creationId xmlns:p14="http://schemas.microsoft.com/office/powerpoint/2010/main" val="3984810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se moglo dogoditi?</a:t>
            </a: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6"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Dječak je srećan jer je najzad usvojen.</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Roditelji hvale sina što je prijavio požar</a:t>
            </a:r>
            <a:r>
              <a:rPr lang="en-CA" altLang="de-DE" sz="2000" b="0" dirty="0">
                <a:solidFill>
                  <a:srgbClr val="333333"/>
                </a:solidFill>
                <a:latin typeface="+mn-lt"/>
              </a:rPr>
              <a:t>,</a:t>
            </a:r>
            <a:r>
              <a:rPr lang="hr-HR" altLang="de-DE" sz="2000" b="0" dirty="0">
                <a:solidFill>
                  <a:srgbClr val="333333"/>
                </a:solidFill>
                <a:latin typeface="+mn-lt"/>
              </a:rPr>
              <a:t> pa je na vrijeme ugašen</a:t>
            </a:r>
            <a:r>
              <a:rPr lang="en-CA" altLang="de-DE" sz="2000" b="0" dirty="0">
                <a:solidFill>
                  <a:srgbClr val="333333"/>
                </a:solidFill>
                <a:latin typeface="+mn-lt"/>
              </a:rPr>
              <a:t> .</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Dječak je dobio dobru ocjenu u školi.</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Dječak je postavio vatru a nijesu ga uhvatili</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2"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srećan jer je najzad usvojen.</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Roditelji hvale sina što je prijavio požar</a:t>
            </a:r>
            <a:r>
              <a:rPr lang="en-CA" altLang="de-DE" sz="2000" b="0">
                <a:solidFill>
                  <a:srgbClr val="333333"/>
                </a:solidFill>
                <a:latin typeface="+mn-lt"/>
              </a:rPr>
              <a:t>,</a:t>
            </a:r>
            <a:r>
              <a:rPr lang="hr-HR" altLang="de-DE" sz="2000" b="0">
                <a:solidFill>
                  <a:srgbClr val="333333"/>
                </a:solidFill>
                <a:latin typeface="+mn-lt"/>
              </a:rPr>
              <a:t> pa je na vrijeme ugašen</a:t>
            </a:r>
            <a:r>
              <a:rPr lang="en-CA" altLang="de-DE" sz="2000" b="0">
                <a:solidFill>
                  <a:srgbClr val="333333"/>
                </a:solidFill>
                <a:latin typeface="+mn-lt"/>
              </a:rPr>
              <a:t> .</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dobio dobru ocjenu u školi.</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postavio vatru a nijesu ga uhvatili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8"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srećan jer je najzad usvojen.</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Roditelji hvale sina što je prijavio požar</a:t>
            </a:r>
            <a:r>
              <a:rPr lang="en-CA" altLang="de-DE" sz="2000" b="0">
                <a:solidFill>
                  <a:srgbClr val="333333"/>
                </a:solidFill>
                <a:latin typeface="+mn-lt"/>
              </a:rPr>
              <a:t>,</a:t>
            </a:r>
            <a:r>
              <a:rPr lang="hr-HR" altLang="de-DE" sz="2000" b="0">
                <a:solidFill>
                  <a:srgbClr val="333333"/>
                </a:solidFill>
                <a:latin typeface="+mn-lt"/>
              </a:rPr>
              <a:t> pa je na vrijeme ugašen</a:t>
            </a:r>
            <a:r>
              <a:rPr lang="en-CA" altLang="de-DE" sz="2000" b="0">
                <a:solidFill>
                  <a:srgbClr val="333333"/>
                </a:solidFill>
                <a:latin typeface="+mn-lt"/>
              </a:rPr>
              <a:t> .</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dobio dobru ocjenu u školi.</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postavio vatru a nijesu ga uhvatili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1"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Dječak je srećan jer je najzad usvojen.</a:t>
            </a:r>
            <a:endParaRPr lang="en-CA" altLang="de-DE" sz="20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hr-HR" altLang="de-DE" sz="2000" b="0" dirty="0">
                <a:solidFill>
                  <a:srgbClr val="004992"/>
                </a:solidFill>
                <a:latin typeface="+mn-lt"/>
              </a:rPr>
              <a:t>Roditelji hvale sina što je prijavio požar</a:t>
            </a:r>
            <a:r>
              <a:rPr lang="en-CA" altLang="de-DE" sz="2000" b="0" dirty="0">
                <a:solidFill>
                  <a:srgbClr val="004992"/>
                </a:solidFill>
                <a:latin typeface="+mn-lt"/>
              </a:rPr>
              <a:t>,</a:t>
            </a:r>
            <a:r>
              <a:rPr lang="hr-HR" altLang="de-DE" sz="2000" b="0" dirty="0">
                <a:solidFill>
                  <a:srgbClr val="004992"/>
                </a:solidFill>
                <a:latin typeface="+mn-lt"/>
              </a:rPr>
              <a:t> pa je na vrijeme </a:t>
            </a:r>
            <a:r>
              <a:rPr lang="hr-HR" altLang="de-DE" sz="2000" b="0">
                <a:solidFill>
                  <a:srgbClr val="004992"/>
                </a:solidFill>
                <a:latin typeface="+mn-lt"/>
              </a:rPr>
              <a:t>ugašen</a:t>
            </a:r>
            <a:r>
              <a:rPr lang="en-CA" altLang="de-DE" sz="2000" b="0">
                <a:solidFill>
                  <a:srgbClr val="004992"/>
                </a:solidFill>
                <a:latin typeface="+mn-lt"/>
              </a:rPr>
              <a:t> .</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a:t>
            </a:r>
            <a:r>
              <a:rPr lang="hr-HR" altLang="de-DE" sz="2000" b="0" dirty="0">
                <a:solidFill>
                  <a:srgbClr val="333333"/>
                </a:solidFill>
                <a:latin typeface="+mn-lt"/>
              </a:rPr>
              <a:t>je dobio dobru ocjenu u školi.</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Dječak je postavio vatru a nijesu ga uhvatili</a:t>
            </a:r>
            <a:r>
              <a:rPr lang="en-CA" altLang="de-DE" sz="2000" b="0" dirty="0">
                <a:solidFill>
                  <a:srgbClr val="333333"/>
                </a:solidFill>
                <a:latin typeface="+mn-lt"/>
              </a:rPr>
              <a:t>.</a:t>
            </a: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0A616C6-358E-40FA-8471-A97927ADAD89}"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raspravljaju oko parking mjesta u hladu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desno kritikuje drugu osobu</a:t>
            </a:r>
            <a:r>
              <a:rPr lang="en-US" altLang="de-DE" sz="2000" b="0">
                <a:solidFill>
                  <a:srgbClr val="333333"/>
                </a:solidFill>
                <a:latin typeface="+mn-lt"/>
              </a:rPr>
              <a:t> </a:t>
            </a:r>
            <a:r>
              <a:rPr lang="hr-HR" altLang="de-DE" sz="2000" b="0">
                <a:solidFill>
                  <a:srgbClr val="333333"/>
                </a:solidFill>
                <a:latin typeface="+mn-lt"/>
              </a:rPr>
              <a:t>zbog zauzimanja dva parking mjesta</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Vozač sivog auta je pogrešno bio kritikovan</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ne slažu oko cijene auta</a:t>
            </a:r>
            <a:r>
              <a:rPr lang="de-DE"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0"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raspravljaju oko parking mjesta u hladu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desno kritikuje drugu osobu</a:t>
            </a:r>
            <a:r>
              <a:rPr lang="en-US" altLang="de-DE" sz="2000" b="0">
                <a:solidFill>
                  <a:srgbClr val="333333"/>
                </a:solidFill>
                <a:latin typeface="+mn-lt"/>
              </a:rPr>
              <a:t> </a:t>
            </a:r>
            <a:r>
              <a:rPr lang="hr-HR" altLang="de-DE" sz="2000" b="0">
                <a:solidFill>
                  <a:srgbClr val="333333"/>
                </a:solidFill>
                <a:latin typeface="+mn-lt"/>
              </a:rPr>
              <a:t>zbog zauzimanja dva parking mjesta</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Vozač sivog auta je pogrešno bio kritikovan</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ne slažu oko cijene auta</a:t>
            </a:r>
            <a:r>
              <a:rPr lang="de-DE"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raspravljaju oko parking mjesta u hladu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desno kritikuje drugu osobu</a:t>
            </a:r>
            <a:r>
              <a:rPr lang="en-US" altLang="de-DE" sz="2000" b="0">
                <a:solidFill>
                  <a:srgbClr val="333333"/>
                </a:solidFill>
                <a:latin typeface="+mn-lt"/>
              </a:rPr>
              <a:t> </a:t>
            </a:r>
            <a:r>
              <a:rPr lang="hr-HR" altLang="de-DE" sz="2000" b="0">
                <a:solidFill>
                  <a:srgbClr val="333333"/>
                </a:solidFill>
                <a:latin typeface="+mn-lt"/>
              </a:rPr>
              <a:t>zbog zauzimanja dva parking mjesta</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Vozač sivog auta je pogrešno bio kritikovan</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ne slažu oko cijene auta</a:t>
            </a:r>
            <a:r>
              <a:rPr lang="de-DE"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9"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raspravljaju oko parking mjesta u hladu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desno kritikuje drugu osobu</a:t>
            </a:r>
            <a:r>
              <a:rPr lang="en-US" altLang="de-DE" sz="2000" b="0">
                <a:solidFill>
                  <a:srgbClr val="333333"/>
                </a:solidFill>
                <a:latin typeface="+mn-lt"/>
              </a:rPr>
              <a:t> </a:t>
            </a:r>
            <a:r>
              <a:rPr lang="hr-HR" altLang="de-DE" sz="2000" b="0">
                <a:solidFill>
                  <a:srgbClr val="333333"/>
                </a:solidFill>
                <a:latin typeface="+mn-lt"/>
              </a:rPr>
              <a:t>zbog zauzimanja dva parking mjesta</a:t>
            </a:r>
            <a:r>
              <a:rPr lang="de-DE"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Vozač sivog auta je pogrešno bio kritikovan</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Ljudi se ne slažu oko cijene auta</a:t>
            </a:r>
            <a:r>
              <a:rPr lang="de-DE" altLang="de-DE" sz="2000" b="0">
                <a:solidFill>
                  <a:srgbClr val="333333"/>
                </a:solidFill>
                <a:latin typeface="+mn-lt"/>
              </a:rPr>
              <a:t>.</a:t>
            </a: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0A616C6-358E-40FA-8471-A97927ADAD89}"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7"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ometen telefonskim pozivom</a:t>
            </a:r>
            <a:r>
              <a:rPr lang="en-US" altLang="de-DE" sz="2000" b="0">
                <a:solidFill>
                  <a:srgbClr val="333333"/>
                </a:solidFill>
                <a:latin typeface="+mn-lt"/>
              </a:rPr>
              <a:t> </a:t>
            </a:r>
            <a:r>
              <a:rPr lang="hr-HR" altLang="de-DE" sz="2000" b="0">
                <a:solidFill>
                  <a:srgbClr val="333333"/>
                </a:solidFill>
                <a:latin typeface="+mn-lt"/>
              </a:rPr>
              <a:t>i tijesto pice koje je upravo bacao</a:t>
            </a:r>
            <a:r>
              <a:rPr lang="en-US" altLang="de-DE" sz="2000" b="0">
                <a:solidFill>
                  <a:srgbClr val="333333"/>
                </a:solidFill>
                <a:latin typeface="+mn-lt"/>
              </a:rPr>
              <a:t> </a:t>
            </a:r>
            <a:r>
              <a:rPr lang="hr-HR" altLang="de-DE" sz="2000" b="0">
                <a:solidFill>
                  <a:srgbClr val="333333"/>
                </a:solidFill>
                <a:latin typeface="+mn-lt"/>
              </a:rPr>
              <a:t>mu je palo na glavu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doziva za pomoć jer je svemirsko stvorenje sletjelo na njegovu glavu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pokušava da zasmije djevojku nošenjem smiješnog šešira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zaboravio</a:t>
            </a:r>
            <a:r>
              <a:rPr lang="en-US" altLang="de-DE" sz="2000" b="0">
                <a:solidFill>
                  <a:srgbClr val="333333"/>
                </a:solidFill>
                <a:latin typeface="+mn-lt"/>
              </a:rPr>
              <a:t> </a:t>
            </a:r>
            <a:r>
              <a:rPr lang="hr-HR" altLang="de-DE" sz="2000" b="0">
                <a:solidFill>
                  <a:srgbClr val="333333"/>
                </a:solidFill>
                <a:latin typeface="+mn-lt"/>
              </a:rPr>
              <a:t>kako se pravi kolač,</a:t>
            </a:r>
            <a:r>
              <a:rPr lang="en-US" altLang="de-DE" sz="2000" b="0">
                <a:solidFill>
                  <a:srgbClr val="333333"/>
                </a:solidFill>
                <a:latin typeface="+mn-lt"/>
              </a:rPr>
              <a:t> </a:t>
            </a:r>
            <a:r>
              <a:rPr lang="hr-HR" altLang="de-DE" sz="2000" b="0">
                <a:solidFill>
                  <a:srgbClr val="333333"/>
                </a:solidFill>
                <a:latin typeface="+mn-lt"/>
              </a:rPr>
              <a:t>pa zove majku da je pita za recept</a:t>
            </a:r>
            <a:r>
              <a:rPr lang="en-US" altLang="de-DE" sz="2000" b="0">
                <a:solidFill>
                  <a:srgbClr val="333333"/>
                </a:solidFill>
                <a:latin typeface="+mn-lt"/>
              </a:rPr>
              <a:t>.</a:t>
            </a:r>
            <a:endParaRPr lang="de-DE"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3"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ometen telefonskim pozivom</a:t>
            </a:r>
            <a:r>
              <a:rPr lang="en-US" altLang="de-DE" sz="2000" b="0">
                <a:solidFill>
                  <a:srgbClr val="333333"/>
                </a:solidFill>
                <a:latin typeface="+mn-lt"/>
              </a:rPr>
              <a:t> </a:t>
            </a:r>
            <a:r>
              <a:rPr lang="hr-HR" altLang="de-DE" sz="2000" b="0">
                <a:solidFill>
                  <a:srgbClr val="333333"/>
                </a:solidFill>
                <a:latin typeface="+mn-lt"/>
              </a:rPr>
              <a:t>i tijesto pice koje je upravo bacao</a:t>
            </a:r>
            <a:r>
              <a:rPr lang="en-US" altLang="de-DE" sz="2000" b="0">
                <a:solidFill>
                  <a:srgbClr val="333333"/>
                </a:solidFill>
                <a:latin typeface="+mn-lt"/>
              </a:rPr>
              <a:t> </a:t>
            </a:r>
            <a:r>
              <a:rPr lang="hr-HR" altLang="de-DE" sz="2000" b="0">
                <a:solidFill>
                  <a:srgbClr val="333333"/>
                </a:solidFill>
                <a:latin typeface="+mn-lt"/>
              </a:rPr>
              <a:t>mu je palo na glavu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doziva za pomoć jer je svemirsko stvorenje sletjelo na njegovu glavu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pokušava da zasmije djevojku nošenjem smiješnog šešira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zaboravio</a:t>
            </a:r>
            <a:r>
              <a:rPr lang="en-US" altLang="de-DE" sz="2000" b="0">
                <a:solidFill>
                  <a:srgbClr val="333333"/>
                </a:solidFill>
                <a:latin typeface="+mn-lt"/>
              </a:rPr>
              <a:t> </a:t>
            </a:r>
            <a:r>
              <a:rPr lang="hr-HR" altLang="de-DE" sz="2000" b="0">
                <a:solidFill>
                  <a:srgbClr val="333333"/>
                </a:solidFill>
                <a:latin typeface="+mn-lt"/>
              </a:rPr>
              <a:t>kako se pravi kolač,</a:t>
            </a:r>
            <a:r>
              <a:rPr lang="en-US" altLang="de-DE" sz="2000" b="0">
                <a:solidFill>
                  <a:srgbClr val="333333"/>
                </a:solidFill>
                <a:latin typeface="+mn-lt"/>
              </a:rPr>
              <a:t> </a:t>
            </a:r>
            <a:r>
              <a:rPr lang="hr-HR" altLang="de-DE" sz="2000" b="0">
                <a:solidFill>
                  <a:srgbClr val="333333"/>
                </a:solidFill>
                <a:latin typeface="+mn-lt"/>
              </a:rPr>
              <a:t>pa zove majku da je pita za recept</a:t>
            </a:r>
            <a:r>
              <a:rPr lang="en-US" altLang="de-DE" sz="2000" b="0">
                <a:solidFill>
                  <a:srgbClr val="333333"/>
                </a:solidFill>
                <a:latin typeface="+mn-lt"/>
              </a:rPr>
              <a:t>.</a:t>
            </a:r>
            <a:endParaRPr lang="de-DE"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33808"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ometen telefonskim pozivom</a:t>
            </a:r>
            <a:r>
              <a:rPr lang="en-US" altLang="de-DE" sz="2000" b="0">
                <a:solidFill>
                  <a:srgbClr val="333333"/>
                </a:solidFill>
                <a:latin typeface="+mn-lt"/>
              </a:rPr>
              <a:t> </a:t>
            </a:r>
            <a:r>
              <a:rPr lang="hr-HR" altLang="de-DE" sz="2000" b="0">
                <a:solidFill>
                  <a:srgbClr val="333333"/>
                </a:solidFill>
                <a:latin typeface="+mn-lt"/>
              </a:rPr>
              <a:t>i tijesto pice koje je upravo bacao</a:t>
            </a:r>
            <a:r>
              <a:rPr lang="en-US" altLang="de-DE" sz="2000" b="0">
                <a:solidFill>
                  <a:srgbClr val="333333"/>
                </a:solidFill>
                <a:latin typeface="+mn-lt"/>
              </a:rPr>
              <a:t> </a:t>
            </a:r>
            <a:r>
              <a:rPr lang="hr-HR" altLang="de-DE" sz="2000" b="0">
                <a:solidFill>
                  <a:srgbClr val="333333"/>
                </a:solidFill>
                <a:latin typeface="+mn-lt"/>
              </a:rPr>
              <a:t>mu je palo na glavu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doziva za pomoć jer je svemirsko stvorenje sletjelo na njegovu glavu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pokušava da zasmije djevojku nošenjem smiješnog šešira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zaboravio</a:t>
            </a:r>
            <a:r>
              <a:rPr lang="en-US" altLang="de-DE" sz="2000" b="0">
                <a:solidFill>
                  <a:srgbClr val="333333"/>
                </a:solidFill>
                <a:latin typeface="+mn-lt"/>
              </a:rPr>
              <a:t> </a:t>
            </a:r>
            <a:r>
              <a:rPr lang="hr-HR" altLang="de-DE" sz="2000" b="0">
                <a:solidFill>
                  <a:srgbClr val="333333"/>
                </a:solidFill>
                <a:latin typeface="+mn-lt"/>
              </a:rPr>
              <a:t>kako se pravi kolač,</a:t>
            </a:r>
            <a:r>
              <a:rPr lang="en-US" altLang="de-DE" sz="2000" b="0">
                <a:solidFill>
                  <a:srgbClr val="333333"/>
                </a:solidFill>
                <a:latin typeface="+mn-lt"/>
              </a:rPr>
              <a:t> </a:t>
            </a:r>
            <a:r>
              <a:rPr lang="hr-HR" altLang="de-DE" sz="2000" b="0">
                <a:solidFill>
                  <a:srgbClr val="333333"/>
                </a:solidFill>
                <a:latin typeface="+mn-lt"/>
              </a:rPr>
              <a:t>pa zove majku da je pita za recept</a:t>
            </a:r>
            <a:r>
              <a:rPr lang="en-US" altLang="de-DE" sz="2000" b="0">
                <a:solidFill>
                  <a:srgbClr val="333333"/>
                </a:solidFill>
                <a:latin typeface="+mn-lt"/>
              </a:rPr>
              <a:t>.</a:t>
            </a:r>
            <a:endParaRPr lang="de-DE" altLang="de-DE" sz="2000" b="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Čovjek je ometen telefonskim pozivom</a:t>
            </a:r>
            <a:r>
              <a:rPr lang="en-US" altLang="de-DE" sz="2000" b="0">
                <a:solidFill>
                  <a:srgbClr val="004992"/>
                </a:solidFill>
                <a:latin typeface="+mn-lt"/>
              </a:rPr>
              <a:t> </a:t>
            </a:r>
            <a:r>
              <a:rPr lang="hr-HR" altLang="de-DE" sz="2000" b="0">
                <a:solidFill>
                  <a:srgbClr val="004992"/>
                </a:solidFill>
                <a:latin typeface="+mn-lt"/>
              </a:rPr>
              <a:t>i tijesto pice koje je upravo bacao</a:t>
            </a:r>
            <a:r>
              <a:rPr lang="en-US" altLang="de-DE" sz="2000" b="0">
                <a:solidFill>
                  <a:srgbClr val="004992"/>
                </a:solidFill>
                <a:latin typeface="+mn-lt"/>
              </a:rPr>
              <a:t> </a:t>
            </a:r>
            <a:r>
              <a:rPr lang="hr-HR" altLang="de-DE" sz="2000" b="0">
                <a:solidFill>
                  <a:srgbClr val="004992"/>
                </a:solidFill>
                <a:latin typeface="+mn-lt"/>
              </a:rPr>
              <a:t>mu je palo na glavu</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doziva za pomoć jer je svemirsko stvorenje sletjelo na njegovu glavu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pokušava da zasmije djevojku nošenjem smiješnog šešira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zaboravio</a:t>
            </a:r>
            <a:r>
              <a:rPr lang="en-US" altLang="de-DE" sz="2000" b="0">
                <a:solidFill>
                  <a:srgbClr val="333333"/>
                </a:solidFill>
                <a:latin typeface="+mn-lt"/>
              </a:rPr>
              <a:t> </a:t>
            </a:r>
            <a:r>
              <a:rPr lang="hr-HR" altLang="de-DE" sz="2000" b="0">
                <a:solidFill>
                  <a:srgbClr val="333333"/>
                </a:solidFill>
                <a:latin typeface="+mn-lt"/>
              </a:rPr>
              <a:t>kako se pravi kolač,</a:t>
            </a:r>
            <a:r>
              <a:rPr lang="en-US" altLang="de-DE" sz="2000" b="0">
                <a:solidFill>
                  <a:srgbClr val="333333"/>
                </a:solidFill>
                <a:latin typeface="+mn-lt"/>
              </a:rPr>
              <a:t> </a:t>
            </a:r>
            <a:r>
              <a:rPr lang="hr-HR" altLang="de-DE" sz="2000" b="0">
                <a:solidFill>
                  <a:srgbClr val="333333"/>
                </a:solidFill>
                <a:latin typeface="+mn-lt"/>
              </a:rPr>
              <a:t>pa zove majku da je pita za recept</a:t>
            </a:r>
            <a:r>
              <a:rPr lang="en-US" altLang="de-DE" sz="2000" b="0">
                <a:solidFill>
                  <a:srgbClr val="333333"/>
                </a:solidFill>
                <a:latin typeface="+mn-lt"/>
              </a:rPr>
              <a:t>.</a:t>
            </a:r>
            <a:endParaRPr lang="de-DE" altLang="de-DE" sz="2000" b="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0A616C6-358E-40FA-8471-A97927ADAD89}"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Političar pomaže</a:t>
            </a:r>
            <a:r>
              <a:rPr lang="de-DE" altLang="de-DE" sz="2000" b="0">
                <a:solidFill>
                  <a:srgbClr val="333333"/>
                </a:solidFill>
                <a:latin typeface="+mn-lt"/>
              </a:rPr>
              <a:t> </a:t>
            </a:r>
            <a:r>
              <a:rPr lang="hr-HR" altLang="de-DE" sz="2000" b="0">
                <a:solidFill>
                  <a:srgbClr val="333333"/>
                </a:solidFill>
                <a:latin typeface="+mn-lt"/>
              </a:rPr>
              <a:t>siromašnim ljudima</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Komunistički političar hrabri radnike da rade više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Propovjednik nagovještava smak svijeta.</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Šef objavljuje da nema novca za povećanje plata</a:t>
            </a:r>
            <a:r>
              <a:rPr lang="en-CA" altLang="de-DE" sz="2000" b="0">
                <a:solidFill>
                  <a:srgbClr val="333333"/>
                </a:solidFill>
                <a:latin typeface="+mn-lt"/>
              </a:rPr>
              <a:t>, </a:t>
            </a:r>
            <a:r>
              <a:rPr lang="hr-HR" altLang="de-DE" sz="2000" b="0">
                <a:solidFill>
                  <a:srgbClr val="333333"/>
                </a:solidFill>
                <a:latin typeface="+mn-lt"/>
              </a:rPr>
              <a:t>iako on živi u luksuzu</a:t>
            </a:r>
            <a:r>
              <a:rPr lang="en-CA" altLang="de-DE" sz="2000" b="0">
                <a:solidFill>
                  <a:srgbClr val="333333"/>
                </a:solidFill>
                <a:latin typeface="+mn-lt"/>
              </a:rPr>
              <a:t>.</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1"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Političar pomaže</a:t>
            </a:r>
            <a:r>
              <a:rPr lang="de-DE" altLang="de-DE" sz="2000" b="0">
                <a:solidFill>
                  <a:srgbClr val="333333"/>
                </a:solidFill>
                <a:latin typeface="+mn-lt"/>
              </a:rPr>
              <a:t> </a:t>
            </a:r>
            <a:r>
              <a:rPr lang="hr-HR" altLang="de-DE" sz="2000" b="0">
                <a:solidFill>
                  <a:srgbClr val="333333"/>
                </a:solidFill>
                <a:latin typeface="+mn-lt"/>
              </a:rPr>
              <a:t>siromašnim ljudima</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Komunistički političar hrabri radnike da rade više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Propovjednik nagovještava smak svijeta.</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Šef objavljuje da nema novca za povećanje plata</a:t>
            </a:r>
            <a:r>
              <a:rPr lang="en-CA" altLang="de-DE" sz="2000" b="0">
                <a:solidFill>
                  <a:srgbClr val="333333"/>
                </a:solidFill>
                <a:latin typeface="+mn-lt"/>
              </a:rPr>
              <a:t>, </a:t>
            </a:r>
            <a:r>
              <a:rPr lang="hr-HR" altLang="de-DE" sz="2000" b="0">
                <a:solidFill>
                  <a:srgbClr val="333333"/>
                </a:solidFill>
                <a:latin typeface="+mn-lt"/>
              </a:rPr>
              <a:t>iako on živi u luksuzu</a:t>
            </a:r>
            <a:r>
              <a:rPr lang="en-CA" altLang="de-DE" sz="2000" b="0">
                <a:solidFill>
                  <a:srgbClr val="333333"/>
                </a:solidFill>
                <a:latin typeface="+mn-lt"/>
              </a:rPr>
              <a:t>.</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procjenite prihvatljivost ponovo</a:t>
            </a:r>
          </a:p>
        </p:txBody>
      </p:sp>
      <p:pic>
        <p:nvPicPr>
          <p:cNvPr id="12"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7"/>
          <p:cNvSpPr>
            <a:spLocks noChangeArrowheads="1"/>
          </p:cNvSpPr>
          <p:nvPr/>
        </p:nvSpPr>
        <p:spPr bwMode="auto">
          <a:xfrm>
            <a:off x="2949324" y="2133600"/>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zabava</a:t>
            </a:r>
          </a:p>
        </p:txBody>
      </p:sp>
      <p:sp>
        <p:nvSpPr>
          <p:cNvPr id="14"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Političar pomaže</a:t>
            </a:r>
            <a:r>
              <a:rPr lang="de-DE" altLang="de-DE" sz="2000" b="0">
                <a:solidFill>
                  <a:srgbClr val="333333"/>
                </a:solidFill>
                <a:latin typeface="+mn-lt"/>
              </a:rPr>
              <a:t> </a:t>
            </a:r>
            <a:r>
              <a:rPr lang="hr-HR" altLang="de-DE" sz="2000" b="0">
                <a:solidFill>
                  <a:srgbClr val="333333"/>
                </a:solidFill>
                <a:latin typeface="+mn-lt"/>
              </a:rPr>
              <a:t>siromašnim ljudima</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Komunistički političar hrabri radnike da rade više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Propovjednik nagovještava smak svijeta.</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Šef objavljuje da nema novca za povećanje plata</a:t>
            </a:r>
            <a:r>
              <a:rPr lang="en-CA" altLang="de-DE" sz="2000" b="0">
                <a:solidFill>
                  <a:srgbClr val="333333"/>
                </a:solidFill>
                <a:latin typeface="+mn-lt"/>
              </a:rPr>
              <a:t>, </a:t>
            </a:r>
            <a:r>
              <a:rPr lang="hr-HR" altLang="de-DE" sz="2000" b="0">
                <a:solidFill>
                  <a:srgbClr val="333333"/>
                </a:solidFill>
                <a:latin typeface="+mn-lt"/>
              </a:rPr>
              <a:t>iako on živi u luksuzu</a:t>
            </a:r>
            <a:r>
              <a:rPr lang="en-CA" altLang="de-DE" sz="2000" b="0">
                <a:solidFill>
                  <a:srgbClr val="333333"/>
                </a:solidFill>
                <a:latin typeface="+mn-lt"/>
              </a:rPr>
              <a:t>.</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procjenite prihvatljivost ponovo</a:t>
            </a:r>
          </a:p>
        </p:txBody>
      </p:sp>
      <p:pic>
        <p:nvPicPr>
          <p:cNvPr id="15" name="Picture 14"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5"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7"/>
          <p:cNvSpPr>
            <a:spLocks noChangeArrowheads="1"/>
          </p:cNvSpPr>
          <p:nvPr/>
        </p:nvSpPr>
        <p:spPr bwMode="auto">
          <a:xfrm>
            <a:off x="4754880" y="2146105"/>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zabava</a:t>
            </a:r>
          </a:p>
        </p:txBody>
      </p:sp>
      <p:sp>
        <p:nvSpPr>
          <p:cNvPr id="21"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Dobrotvorna zabava</a:t>
            </a:r>
            <a:endParaRPr lang="de-DE" altLang="de-DE" sz="1300" b="0" dirty="0">
              <a:latin typeface="Calibri Light"/>
            </a:endParaRPr>
          </a:p>
        </p:txBody>
      </p:sp>
      <p:sp>
        <p:nvSpPr>
          <p:cNvPr id="1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procjenite prihvatljivost ponovo</a:t>
            </a:r>
          </a:p>
        </p:txBody>
      </p:sp>
      <p:pic>
        <p:nvPicPr>
          <p:cNvPr id="15" name="Picture 14"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7"/>
          <p:cNvSpPr>
            <a:spLocks noChangeArrowheads="1"/>
          </p:cNvSpPr>
          <p:nvPr/>
        </p:nvSpPr>
        <p:spPr bwMode="auto">
          <a:xfrm>
            <a:off x="4754880" y="2146105"/>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zabava</a:t>
            </a:r>
          </a:p>
        </p:txBody>
      </p:sp>
      <p:sp>
        <p:nvSpPr>
          <p:cNvPr id="34"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Dobrotvorna zabava</a:t>
            </a:r>
            <a:endParaRPr lang="de-DE" altLang="de-DE" sz="1300" b="0" dirty="0">
              <a:latin typeface="Calibri Light"/>
            </a:endParaRP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b="0" dirty="0">
                <a:solidFill>
                  <a:srgbClr val="004992"/>
                </a:solidFill>
                <a:latin typeface="+mn-lt"/>
              </a:rPr>
              <a:t>Političar pomaže</a:t>
            </a:r>
            <a:r>
              <a:rPr lang="de-DE" altLang="de-DE" sz="2000" b="0" dirty="0">
                <a:solidFill>
                  <a:srgbClr val="004992"/>
                </a:solidFill>
                <a:latin typeface="+mn-lt"/>
              </a:rPr>
              <a:t> </a:t>
            </a:r>
            <a:r>
              <a:rPr lang="hr-HR" altLang="de-DE" sz="2000" b="0" dirty="0">
                <a:solidFill>
                  <a:srgbClr val="004992"/>
                </a:solidFill>
                <a:latin typeface="+mn-lt"/>
              </a:rPr>
              <a:t>siromašnim ljudima</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Komunistički političar hrabri radnike da rade više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Propovjednik nagovještava smak svijeta.</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Šef objavljuje da nema novca za povećanje plata</a:t>
            </a:r>
            <a:r>
              <a:rPr lang="en-CA" altLang="de-DE" sz="2000" b="0" dirty="0">
                <a:solidFill>
                  <a:srgbClr val="333333"/>
                </a:solidFill>
                <a:latin typeface="+mn-lt"/>
              </a:rPr>
              <a:t>, </a:t>
            </a:r>
            <a:r>
              <a:rPr lang="hr-HR" altLang="de-DE" sz="2000" b="0" dirty="0">
                <a:solidFill>
                  <a:srgbClr val="333333"/>
                </a:solidFill>
                <a:latin typeface="+mn-lt"/>
              </a:rPr>
              <a:t>iako on živi u luksuzu</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3"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Čovjek pokušava da prevari policajce koji ga </a:t>
            </a:r>
            <a:r>
              <a:rPr lang="hr-HR" altLang="de-DE" sz="2000" b="0">
                <a:solidFill>
                  <a:srgbClr val="333333"/>
                </a:solidFill>
                <a:latin typeface="+mn-lt"/>
              </a:rPr>
              <a:t>jure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proba ženski kupaći radi </a:t>
            </a:r>
            <a:r>
              <a:rPr lang="hr-HR" altLang="de-DE" sz="2000" b="0">
                <a:solidFill>
                  <a:srgbClr val="333333"/>
                </a:solidFill>
                <a:latin typeface="+mn-lt"/>
              </a:rPr>
              <a:t>zabave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je ženin lični </a:t>
            </a:r>
            <a:r>
              <a:rPr lang="hr-HR" altLang="de-DE" sz="2000" b="0">
                <a:solidFill>
                  <a:srgbClr val="333333"/>
                </a:solidFill>
                <a:latin typeface="+mn-lt"/>
              </a:rPr>
              <a:t>tjelohranitelj</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Odjeća </a:t>
            </a:r>
            <a:r>
              <a:rPr lang="hr-HR" altLang="de-DE" sz="2000" b="0" dirty="0">
                <a:solidFill>
                  <a:srgbClr val="333333"/>
                </a:solidFill>
                <a:latin typeface="+mn-lt"/>
              </a:rPr>
              <a:t>muškarca je vlažna pa on krade ženinu </a:t>
            </a:r>
            <a:r>
              <a:rPr lang="hr-HR" altLang="de-DE" sz="2000" b="0">
                <a:solidFill>
                  <a:srgbClr val="333333"/>
                </a:solidFill>
                <a:latin typeface="+mn-lt"/>
              </a:rPr>
              <a:t>garderobu</a:t>
            </a:r>
            <a:r>
              <a:rPr lang="en-US" altLang="de-DE" sz="2000" b="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40970"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pokušava da prevari policajce koji ga jure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proba ženski kupaći radi zabave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ženin lični tjelohranitelj</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Odjeća muškarca je vlažna pa on krade ženinu garderobu</a:t>
            </a:r>
            <a:r>
              <a:rPr lang="en-US" altLang="de-DE" sz="2000" b="0">
                <a:solidFill>
                  <a:srgbClr val="333333"/>
                </a:solidFill>
                <a:latin typeface="+mn-lt"/>
              </a:rPr>
              <a:t>.</a:t>
            </a:r>
            <a:endParaRPr lang="de-DE" altLang="de-DE" sz="2000" b="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41996"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pokušava da prevari policajce koji ga jure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proba ženski kupaći radi zabave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ženin lični tjelohranitelj</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Odjeća muškarca je vlažna pa on krade ženinu garderobu</a:t>
            </a:r>
            <a:r>
              <a:rPr lang="en-US" altLang="de-DE" sz="2000" b="0">
                <a:solidFill>
                  <a:srgbClr val="333333"/>
                </a:solidFill>
                <a:latin typeface="+mn-lt"/>
              </a:rPr>
              <a:t>.</a:t>
            </a:r>
            <a:endParaRPr lang="de-DE" altLang="de-DE" sz="2000" b="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9"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Čovjek pokušava da prevari policajce koji ga jure</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proba ženski kupaći radi zabave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ženin lični tjelohranitelj</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Odjeća muškarca je vlažna pa on krade ženinu garderobu</a:t>
            </a:r>
            <a:r>
              <a:rPr lang="en-US" altLang="de-DE" sz="2000" b="0">
                <a:solidFill>
                  <a:srgbClr val="333333"/>
                </a:solidFill>
                <a:latin typeface="+mn-lt"/>
              </a:rPr>
              <a:t>.</a:t>
            </a:r>
            <a:endParaRPr lang="de-DE" altLang="de-DE" sz="2000" b="0">
              <a:solidFill>
                <a:srgbClr val="333333"/>
              </a:solidFill>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0A616C6-358E-40FA-8471-A97927ADAD89}"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trenere</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Neki</a:t>
            </a:r>
            <a:r>
              <a:rPr lang="en-US" altLang="ko-KR" b="0" dirty="0">
                <a:solidFill>
                  <a:srgbClr val="333333"/>
                </a:solidFill>
              </a:rPr>
              <a:t> od video </a:t>
            </a:r>
            <a:r>
              <a:rPr lang="en-US" altLang="ko-KR" b="0" dirty="0" err="1">
                <a:solidFill>
                  <a:srgbClr val="333333"/>
                </a:solidFill>
              </a:rPr>
              <a:t>klipova</a:t>
            </a:r>
            <a:r>
              <a:rPr lang="en-US" altLang="ko-KR" b="0" dirty="0">
                <a:solidFill>
                  <a:srgbClr val="333333"/>
                </a:solidFill>
              </a:rPr>
              <a:t> </a:t>
            </a:r>
            <a:r>
              <a:rPr lang="en-US" altLang="ko-KR" b="0" dirty="0" err="1">
                <a:solidFill>
                  <a:srgbClr val="333333"/>
                </a:solidFill>
              </a:rPr>
              <a:t>mogu</a:t>
            </a:r>
            <a:r>
              <a:rPr lang="en-US" altLang="ko-KR" b="0" dirty="0">
                <a:solidFill>
                  <a:srgbClr val="333333"/>
                </a:solidFill>
              </a:rPr>
              <a:t> </a:t>
            </a:r>
            <a:r>
              <a:rPr lang="en-US" altLang="ko-KR" b="0" dirty="0" err="1">
                <a:solidFill>
                  <a:srgbClr val="333333"/>
                </a:solidFill>
              </a:rPr>
              <a:t>sadržati</a:t>
            </a:r>
            <a:r>
              <a:rPr lang="en-US" altLang="ko-KR" b="0" dirty="0">
                <a:solidFill>
                  <a:srgbClr val="333333"/>
                </a:solidFill>
              </a:rPr>
              <a:t> </a:t>
            </a:r>
            <a:r>
              <a:rPr lang="en-US" altLang="ko-KR" b="0" dirty="0" err="1">
                <a:solidFill>
                  <a:srgbClr val="333333"/>
                </a:solidFill>
              </a:rPr>
              <a:t>jezik</a:t>
            </a:r>
            <a:r>
              <a:rPr lang="en-US" altLang="ko-KR" b="0" dirty="0">
                <a:solidFill>
                  <a:srgbClr val="333333"/>
                </a:solidFill>
              </a:rPr>
              <a:t> </a:t>
            </a:r>
            <a:r>
              <a:rPr lang="en-US" altLang="ko-KR" b="0" dirty="0" err="1">
                <a:solidFill>
                  <a:srgbClr val="333333"/>
                </a:solidFill>
              </a:rPr>
              <a:t>koji</a:t>
            </a:r>
            <a:r>
              <a:rPr lang="en-US" altLang="ko-KR" b="0" dirty="0">
                <a:solidFill>
                  <a:srgbClr val="333333"/>
                </a:solidFill>
              </a:rPr>
              <a:t> je </a:t>
            </a:r>
            <a:r>
              <a:rPr lang="en-US" altLang="ko-KR" b="0" dirty="0" err="1">
                <a:solidFill>
                  <a:srgbClr val="333333"/>
                </a:solidFill>
              </a:rPr>
              <a:t>neadekvatan</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pojedine</a:t>
            </a:r>
            <a:r>
              <a:rPr lang="en-US" altLang="ko-KR" b="0" dirty="0">
                <a:solidFill>
                  <a:srgbClr val="333333"/>
                </a:solidFill>
              </a:rPr>
              <a:t> </a:t>
            </a:r>
            <a:r>
              <a:rPr lang="en-US" altLang="ko-KR" b="0" dirty="0" err="1">
                <a:solidFill>
                  <a:srgbClr val="333333"/>
                </a:solidFill>
              </a:rPr>
              <a:t>osobe</a:t>
            </a:r>
            <a:r>
              <a:rPr lang="en-US" altLang="ko-KR" b="0" dirty="0">
                <a:solidFill>
                  <a:srgbClr val="333333"/>
                </a:solidFill>
              </a:rPr>
              <a:t> </a:t>
            </a:r>
            <a:r>
              <a:rPr lang="en-US" altLang="ko-KR" b="0" dirty="0" err="1">
                <a:solidFill>
                  <a:srgbClr val="333333"/>
                </a:solidFill>
              </a:rPr>
              <a:t>iz</a:t>
            </a:r>
            <a:r>
              <a:rPr lang="en-US" altLang="ko-KR" b="0" dirty="0">
                <a:solidFill>
                  <a:srgbClr val="333333"/>
                </a:solidFill>
              </a:rPr>
              <a:t> </a:t>
            </a:r>
            <a:r>
              <a:rPr lang="en-US" altLang="ko-KR" b="0" dirty="0" err="1">
                <a:solidFill>
                  <a:srgbClr val="333333"/>
                </a:solidFill>
              </a:rPr>
              <a:t>publike</a:t>
            </a:r>
            <a:r>
              <a:rPr lang="en-US" altLang="ko-KR" b="0" dirty="0">
                <a:solidFill>
                  <a:srgbClr val="333333"/>
                </a:solidFill>
              </a:rPr>
              <a:t> </a:t>
            </a:r>
            <a:r>
              <a:rPr lang="en-US" altLang="ko-KR" b="0" dirty="0" err="1">
                <a:solidFill>
                  <a:srgbClr val="333333"/>
                </a:solidFill>
              </a:rPr>
              <a:t>kao</a:t>
            </a:r>
            <a:r>
              <a:rPr lang="en-US" altLang="ko-KR" b="0" dirty="0">
                <a:solidFill>
                  <a:srgbClr val="333333"/>
                </a:solidFill>
              </a:rPr>
              <a:t> </a:t>
            </a:r>
            <a:r>
              <a:rPr lang="en-US" altLang="ko-KR" b="0" dirty="0" err="1">
                <a:solidFill>
                  <a:srgbClr val="333333"/>
                </a:solidFill>
              </a:rPr>
              <a:t>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neke</a:t>
            </a:r>
            <a:r>
              <a:rPr lang="en-US" altLang="ko-KR" b="0" dirty="0">
                <a:solidFill>
                  <a:srgbClr val="333333"/>
                </a:solidFill>
              </a:rPr>
              <a:t> </a:t>
            </a:r>
            <a:r>
              <a:rPr lang="en-US" altLang="ko-KR" b="0" dirty="0" err="1">
                <a:solidFill>
                  <a:srgbClr val="333333"/>
                </a:solidFill>
              </a:rPr>
              <a:t>kulture</a:t>
            </a:r>
            <a:r>
              <a:rPr lang="en-US" altLang="ko-KR" b="0" dirty="0">
                <a:solidFill>
                  <a:srgbClr val="333333"/>
                </a:solidFill>
              </a:rPr>
              <a:t>. </a:t>
            </a:r>
            <a:r>
              <a:rPr lang="en-US" altLang="ko-KR" b="0" dirty="0" err="1">
                <a:solidFill>
                  <a:srgbClr val="333333"/>
                </a:solidFill>
              </a:rPr>
              <a:t>Molimo</a:t>
            </a:r>
            <a:r>
              <a:rPr lang="en-US" altLang="ko-KR" b="0" dirty="0">
                <a:solidFill>
                  <a:srgbClr val="333333"/>
                </a:solidFill>
              </a:rPr>
              <a:t> </a:t>
            </a:r>
            <a:r>
              <a:rPr lang="en-US" altLang="ko-KR" b="0" dirty="0" err="1">
                <a:solidFill>
                  <a:srgbClr val="333333"/>
                </a:solidFill>
              </a:rPr>
              <a:t>prije</a:t>
            </a:r>
            <a:r>
              <a:rPr lang="en-US" altLang="ko-KR" b="0" dirty="0">
                <a:solidFill>
                  <a:srgbClr val="333333"/>
                </a:solidFill>
              </a:rPr>
              <a:t> </a:t>
            </a:r>
            <a:r>
              <a:rPr lang="en-US" altLang="ko-KR" b="0" dirty="0" err="1">
                <a:solidFill>
                  <a:srgbClr val="333333"/>
                </a:solidFill>
              </a:rPr>
              <a:t>prikazivanja</a:t>
            </a:r>
            <a:r>
              <a:rPr lang="en-US" altLang="ko-KR" b="0" dirty="0">
                <a:solidFill>
                  <a:srgbClr val="333333"/>
                </a:solidFill>
              </a:rPr>
              <a:t> </a:t>
            </a:r>
            <a:r>
              <a:rPr lang="en-US" altLang="ko-KR" b="0" dirty="0" err="1">
                <a:solidFill>
                  <a:srgbClr val="333333"/>
                </a:solidFill>
              </a:rPr>
              <a:t>pažljivo</a:t>
            </a:r>
            <a:r>
              <a:rPr lang="en-US" altLang="ko-KR" b="0" dirty="0">
                <a:solidFill>
                  <a:srgbClr val="333333"/>
                </a:solidFill>
              </a:rPr>
              <a:t> </a:t>
            </a:r>
            <a:r>
              <a:rPr lang="en-US" altLang="ko-KR" b="0" dirty="0" err="1">
                <a:solidFill>
                  <a:srgbClr val="333333"/>
                </a:solidFill>
              </a:rPr>
              <a:t>pogledajte</a:t>
            </a:r>
            <a:r>
              <a:rPr lang="en-US" altLang="ko-KR" b="0" dirty="0">
                <a:solidFill>
                  <a:srgbClr val="333333"/>
                </a:solidFill>
              </a:rPr>
              <a:t> video </a:t>
            </a:r>
            <a:r>
              <a:rPr lang="en-US" altLang="ko-KR" b="0" dirty="0" err="1">
                <a:solidFill>
                  <a:srgbClr val="333333"/>
                </a:solidFill>
              </a:rPr>
              <a:t>zapise</a:t>
            </a:r>
            <a:r>
              <a:rPr lang="en-US" altLang="ko-KR" b="0" dirty="0">
                <a:solidFill>
                  <a:srgbClr val="333333"/>
                </a:solidFill>
              </a:rPr>
              <a:t> u </a:t>
            </a:r>
            <a:r>
              <a:rPr lang="en-US" altLang="ko-KR" b="0" dirty="0" err="1">
                <a:solidFill>
                  <a:srgbClr val="333333"/>
                </a:solidFill>
              </a:rPr>
              <a:t>svrhu</a:t>
            </a:r>
            <a:r>
              <a:rPr lang="en-US" altLang="ko-KR" b="0" dirty="0">
                <a:solidFill>
                  <a:srgbClr val="333333"/>
                </a:solidFill>
              </a:rPr>
              <a:t> </a:t>
            </a:r>
            <a:r>
              <a:rPr lang="en-US" altLang="ko-KR" b="0" dirty="0" err="1">
                <a:solidFill>
                  <a:srgbClr val="333333"/>
                </a:solidFill>
              </a:rPr>
              <a:t>skrininga</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1FAFED3-5599-4FF9-BA1D-CF325E1F49D1}" type="slidenum">
              <a:rPr lang="de-DE" altLang="de-DE" smtClean="0"/>
              <a:pPr/>
              <a:t>40</a:t>
            </a:fld>
            <a:endParaRPr lang="de-DE" altLang="de-DE"/>
          </a:p>
        </p:txBody>
      </p:sp>
    </p:spTree>
    <p:extLst>
      <p:ext uri="{BB962C8B-B14F-4D97-AF65-F5344CB8AC3E}">
        <p14:creationId xmlns:p14="http://schemas.microsoft.com/office/powerpoint/2010/main" val="903292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uživa u prelijepom danu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šmugnuo iz bašte da bi lovio ribu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hoće da zadovolji svoju majku loveći ribu za nju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ukrao crve za ribolov.</a:t>
            </a:r>
            <a:endParaRPr lang="en-CA"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uživa u prelijepom danu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šmugnuo iz bašte da bi lovio ribu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hoće da zadovolji svoju majku loveći ribu za nju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ukrao crve za ribolov.</a:t>
            </a:r>
            <a:endParaRPr lang="en-CA"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uživa u prelijepom danu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šmugnuo iz bašte da bi lovio ribu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hoće da zadovolji svoju majku loveći ribu za nju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ukrao crve za ribolov.</a:t>
            </a:r>
            <a:endParaRPr lang="en-CA"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uživa u prelijepom danu</a:t>
            </a:r>
            <a:r>
              <a:rPr lang="en-CA"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Dječak je šmugnuo iz bašte da bi lovio ribu</a:t>
            </a:r>
            <a:r>
              <a:rPr lang="en-CA"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hoće da zadovolji svoju majku loveći ribu za nju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ukrao crve za ribolov.</a:t>
            </a:r>
            <a:endParaRPr lang="en-CA" altLang="de-DE" sz="2000" b="0">
              <a:solidFill>
                <a:srgbClr val="333333"/>
              </a:solidFill>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0A616C6-358E-40FA-8471-A97927ADAD89}"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Dva čovjeka komuniciraju međusobno</a:t>
            </a:r>
            <a:r>
              <a:rPr lang="en-US" altLang="de-DE" sz="2000" b="0" dirty="0">
                <a:solidFill>
                  <a:srgbClr val="333333"/>
                </a:solidFill>
                <a:latin typeface="+mn-lt"/>
              </a:rPr>
              <a:t> ESP/</a:t>
            </a:r>
            <a:r>
              <a:rPr lang="en-US" altLang="de-DE" sz="2000" b="0" dirty="0" err="1">
                <a:solidFill>
                  <a:srgbClr val="333333"/>
                </a:solidFill>
                <a:latin typeface="+mn-lt"/>
              </a:rPr>
              <a:t>telepa</a:t>
            </a:r>
            <a:r>
              <a:rPr lang="hr-HR" altLang="de-DE" sz="2000" b="0">
                <a:solidFill>
                  <a:srgbClr val="333333"/>
                </a:solidFill>
                <a:latin typeface="+mn-lt"/>
              </a:rPr>
              <a:t>tijom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je iznenađen da vidi drugog čovjeka kako otvara </a:t>
            </a:r>
            <a:r>
              <a:rPr lang="hr-HR" altLang="de-DE" sz="2000" b="0">
                <a:solidFill>
                  <a:srgbClr val="333333"/>
                </a:solidFill>
                <a:latin typeface="+mn-lt"/>
              </a:rPr>
              <a:t>vrata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se okrenuo jer mu drugi čovjek djeluje poznato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Čovjek se zapanjeno okreće</a:t>
            </a:r>
            <a:r>
              <a:rPr lang="en-US" altLang="de-DE" sz="2000" b="0" dirty="0">
                <a:solidFill>
                  <a:srgbClr val="333333"/>
                </a:solidFill>
                <a:latin typeface="+mn-lt"/>
              </a:rPr>
              <a:t>, </a:t>
            </a:r>
            <a:r>
              <a:rPr lang="hr-HR" altLang="de-DE" sz="2000" b="0" dirty="0">
                <a:solidFill>
                  <a:srgbClr val="333333"/>
                </a:solidFill>
                <a:latin typeface="+mn-lt"/>
              </a:rPr>
              <a:t>jer mu je drugi čovjek uputio uvredljivi </a:t>
            </a:r>
            <a:r>
              <a:rPr lang="hr-HR" altLang="de-DE" sz="2000" b="0">
                <a:solidFill>
                  <a:srgbClr val="333333"/>
                </a:solidFill>
                <a:latin typeface="+mn-lt"/>
              </a:rPr>
              <a:t>komentar</a:t>
            </a:r>
            <a:r>
              <a:rPr lang="en-US" altLang="de-DE" sz="2000" b="0">
                <a:solidFill>
                  <a:srgbClr val="333333"/>
                </a:solidFill>
                <a:latin typeface="+mn-lt"/>
              </a:rPr>
              <a:t>.</a:t>
            </a:r>
            <a:endParaRPr lang="en-US"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Dva čovjeka komuniciraju međusobno</a:t>
            </a:r>
            <a:r>
              <a:rPr lang="en-US" altLang="de-DE" sz="2000" b="0" dirty="0">
                <a:solidFill>
                  <a:srgbClr val="333333"/>
                </a:solidFill>
                <a:latin typeface="+mn-lt"/>
              </a:rPr>
              <a:t> ESP/</a:t>
            </a:r>
            <a:r>
              <a:rPr lang="en-US" altLang="de-DE" sz="2000" b="0" dirty="0" err="1">
                <a:solidFill>
                  <a:srgbClr val="333333"/>
                </a:solidFill>
                <a:latin typeface="+mn-lt"/>
              </a:rPr>
              <a:t>telepa</a:t>
            </a:r>
            <a:r>
              <a:rPr lang="hr-HR" altLang="de-DE" sz="2000" b="0">
                <a:solidFill>
                  <a:srgbClr val="333333"/>
                </a:solidFill>
                <a:latin typeface="+mn-lt"/>
              </a:rPr>
              <a:t>tijom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je iznenađen da vidi drugog čovjeka kako otvara </a:t>
            </a:r>
            <a:r>
              <a:rPr lang="hr-HR" altLang="de-DE" sz="2000" b="0">
                <a:solidFill>
                  <a:srgbClr val="333333"/>
                </a:solidFill>
                <a:latin typeface="+mn-lt"/>
              </a:rPr>
              <a:t>vrata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se okrenuo jer mu drugi čovjek djeluje poznato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Čovjek se zapanjeno okreće</a:t>
            </a:r>
            <a:r>
              <a:rPr lang="en-US" altLang="de-DE" sz="2000" b="0" dirty="0">
                <a:solidFill>
                  <a:srgbClr val="333333"/>
                </a:solidFill>
                <a:latin typeface="+mn-lt"/>
              </a:rPr>
              <a:t>, </a:t>
            </a:r>
            <a:r>
              <a:rPr lang="hr-HR" altLang="de-DE" sz="2000" b="0" dirty="0">
                <a:solidFill>
                  <a:srgbClr val="333333"/>
                </a:solidFill>
                <a:latin typeface="+mn-lt"/>
              </a:rPr>
              <a:t>jer mu je drugi čovjek uputio uvredljivi </a:t>
            </a:r>
            <a:r>
              <a:rPr lang="hr-HR" altLang="de-DE" sz="2000" b="0">
                <a:solidFill>
                  <a:srgbClr val="333333"/>
                </a:solidFill>
                <a:latin typeface="+mn-lt"/>
              </a:rPr>
              <a:t>komentar</a:t>
            </a:r>
            <a:r>
              <a:rPr lang="en-US" altLang="de-DE" sz="2000" b="0">
                <a:solidFill>
                  <a:srgbClr val="333333"/>
                </a:solidFill>
                <a:latin typeface="+mn-lt"/>
              </a:rPr>
              <a:t>.</a:t>
            </a:r>
            <a:endParaRPr lang="en-US"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Dva čovjeka komuniciraju međusobno</a:t>
            </a:r>
            <a:r>
              <a:rPr lang="en-US" altLang="de-DE" sz="2000" b="0" dirty="0">
                <a:solidFill>
                  <a:srgbClr val="333333"/>
                </a:solidFill>
                <a:latin typeface="+mn-lt"/>
              </a:rPr>
              <a:t> ESP/</a:t>
            </a:r>
            <a:r>
              <a:rPr lang="en-US" altLang="de-DE" sz="2000" b="0" dirty="0" err="1">
                <a:solidFill>
                  <a:srgbClr val="333333"/>
                </a:solidFill>
                <a:latin typeface="+mn-lt"/>
              </a:rPr>
              <a:t>telepa</a:t>
            </a:r>
            <a:r>
              <a:rPr lang="hr-HR" altLang="de-DE" sz="2000" b="0">
                <a:solidFill>
                  <a:srgbClr val="333333"/>
                </a:solidFill>
                <a:latin typeface="+mn-lt"/>
              </a:rPr>
              <a:t>tijom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je iznenađen da vidi drugog čovjeka kako otvara </a:t>
            </a:r>
            <a:r>
              <a:rPr lang="hr-HR" altLang="de-DE" sz="2000" b="0">
                <a:solidFill>
                  <a:srgbClr val="333333"/>
                </a:solidFill>
                <a:latin typeface="+mn-lt"/>
              </a:rPr>
              <a:t>vrata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se okrenuo jer mu drugi čovjek djeluje poznato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Čovjek se zapanjeno okreće</a:t>
            </a:r>
            <a:r>
              <a:rPr lang="en-US" altLang="de-DE" sz="2000" b="0" dirty="0">
                <a:solidFill>
                  <a:srgbClr val="333333"/>
                </a:solidFill>
                <a:latin typeface="+mn-lt"/>
              </a:rPr>
              <a:t>, </a:t>
            </a:r>
            <a:r>
              <a:rPr lang="hr-HR" altLang="de-DE" sz="2000" b="0" dirty="0">
                <a:solidFill>
                  <a:srgbClr val="333333"/>
                </a:solidFill>
                <a:latin typeface="+mn-lt"/>
              </a:rPr>
              <a:t>jer mu je drugi čovjek uputio uvredljivi </a:t>
            </a:r>
            <a:r>
              <a:rPr lang="hr-HR" altLang="de-DE" sz="2000" b="0">
                <a:solidFill>
                  <a:srgbClr val="333333"/>
                </a:solidFill>
                <a:latin typeface="+mn-lt"/>
              </a:rPr>
              <a:t>komentar</a:t>
            </a:r>
            <a:r>
              <a:rPr lang="en-US" altLang="de-DE" sz="2000" b="0">
                <a:solidFill>
                  <a:srgbClr val="333333"/>
                </a:solidFill>
                <a:latin typeface="+mn-lt"/>
              </a:rPr>
              <a:t>.</a:t>
            </a:r>
            <a:endParaRPr lang="en-US"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Dva čovjeka komuniciraju međusobno</a:t>
            </a:r>
            <a:r>
              <a:rPr lang="en-US" altLang="de-DE" sz="2000" b="0" dirty="0">
                <a:solidFill>
                  <a:srgbClr val="333333"/>
                </a:solidFill>
                <a:latin typeface="+mn-lt"/>
              </a:rPr>
              <a:t> ESP/</a:t>
            </a:r>
            <a:r>
              <a:rPr lang="en-US" altLang="de-DE" sz="2000" b="0" dirty="0" err="1">
                <a:solidFill>
                  <a:srgbClr val="333333"/>
                </a:solidFill>
                <a:latin typeface="+mn-lt"/>
              </a:rPr>
              <a:t>telepa</a:t>
            </a:r>
            <a:r>
              <a:rPr lang="hr-HR" altLang="de-DE" sz="2000" b="0">
                <a:solidFill>
                  <a:srgbClr val="333333"/>
                </a:solidFill>
                <a:latin typeface="+mn-lt"/>
              </a:rPr>
              <a:t>tijom</a:t>
            </a:r>
            <a:r>
              <a:rPr lang="en-US"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Čovjek </a:t>
            </a:r>
            <a:r>
              <a:rPr lang="hr-HR" altLang="de-DE" sz="2000" b="0" dirty="0">
                <a:solidFill>
                  <a:srgbClr val="004992"/>
                </a:solidFill>
                <a:latin typeface="+mn-lt"/>
              </a:rPr>
              <a:t>je iznenađen da vidi drugog čovjeka kako otvara </a:t>
            </a:r>
            <a:r>
              <a:rPr lang="hr-HR" altLang="de-DE" sz="2000" b="0">
                <a:solidFill>
                  <a:srgbClr val="004992"/>
                </a:solidFill>
                <a:latin typeface="+mn-lt"/>
              </a:rPr>
              <a:t>vrata</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se okrenuo jer mu drugi čovjek djeluje poznato</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Čovjek se zapanjeno okreće</a:t>
            </a:r>
            <a:r>
              <a:rPr lang="en-US" altLang="de-DE" sz="2000" b="0" dirty="0">
                <a:solidFill>
                  <a:srgbClr val="333333"/>
                </a:solidFill>
                <a:latin typeface="+mn-lt"/>
              </a:rPr>
              <a:t>, </a:t>
            </a:r>
            <a:r>
              <a:rPr lang="hr-HR" altLang="de-DE" sz="2000" b="0" dirty="0">
                <a:solidFill>
                  <a:srgbClr val="333333"/>
                </a:solidFill>
                <a:latin typeface="+mn-lt"/>
              </a:rPr>
              <a:t>jer mu je drugi čovjek uputio uvredljivi </a:t>
            </a:r>
            <a:r>
              <a:rPr lang="hr-HR" altLang="de-DE" sz="2000" b="0">
                <a:solidFill>
                  <a:srgbClr val="333333"/>
                </a:solidFill>
                <a:latin typeface="+mn-lt"/>
              </a:rPr>
              <a:t>komentar</a:t>
            </a:r>
            <a:r>
              <a:rPr lang="en-US" altLang="de-DE" sz="2000" b="0">
                <a:solidFill>
                  <a:srgbClr val="333333"/>
                </a:solidFill>
                <a:latin typeface="+mn-lt"/>
              </a:rPr>
              <a:t>.</a:t>
            </a:r>
            <a:endParaRPr lang="en-US" altLang="de-DE" sz="2000" b="0" dirty="0">
              <a:solidFill>
                <a:srgbClr val="333333"/>
              </a:solidFill>
              <a:latin typeface="+mn-lt"/>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0A616C6-358E-40FA-8471-A97927ADAD89}"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Ljudi vježbaju njihove sposobnosti u vezivanju čvora prije </a:t>
            </a:r>
            <a:r>
              <a:rPr lang="hr-HR" altLang="de-DE" sz="2000" b="0">
                <a:solidFill>
                  <a:srgbClr val="333333"/>
                </a:solidFill>
                <a:latin typeface="+mn-lt"/>
              </a:rPr>
              <a:t>stampeda.</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Kauboj </a:t>
            </a:r>
            <a:r>
              <a:rPr lang="hr-HR" altLang="de-DE" sz="2000" b="0" dirty="0">
                <a:solidFill>
                  <a:srgbClr val="333333"/>
                </a:solidFill>
                <a:latin typeface="+mn-lt"/>
              </a:rPr>
              <a:t>hoće da kupi novi laso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Kauboj je upotrebio konopac iz prodavnice da veže blagajnika i uzme </a:t>
            </a:r>
            <a:r>
              <a:rPr lang="hr-HR" altLang="de-DE" sz="2000" b="0">
                <a:solidFill>
                  <a:srgbClr val="333333"/>
                </a:solidFill>
                <a:latin typeface="+mn-lt"/>
              </a:rPr>
              <a:t>novac.</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hoće da kupi novi</a:t>
            </a:r>
            <a:r>
              <a:rPr lang="en-CA" altLang="de-DE" sz="2000" b="0" dirty="0">
                <a:solidFill>
                  <a:srgbClr val="333333"/>
                </a:solidFill>
                <a:latin typeface="+mn-lt"/>
              </a:rPr>
              <a:t> </a:t>
            </a:r>
            <a:r>
              <a:rPr lang="hr-HR" altLang="de-DE" sz="2000" b="0" dirty="0">
                <a:solidFill>
                  <a:srgbClr val="333333"/>
                </a:solidFill>
                <a:latin typeface="+mn-lt"/>
              </a:rPr>
              <a:t>šešir</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Ljudi vježbaju njihove sposobnosti u vezivanju čvora prije </a:t>
            </a:r>
            <a:r>
              <a:rPr lang="hr-HR" altLang="de-DE" sz="2000" b="0">
                <a:solidFill>
                  <a:srgbClr val="333333"/>
                </a:solidFill>
                <a:latin typeface="+mn-lt"/>
              </a:rPr>
              <a:t>stampeda.</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Kauboj </a:t>
            </a:r>
            <a:r>
              <a:rPr lang="hr-HR" altLang="de-DE" sz="2000" b="0" dirty="0">
                <a:solidFill>
                  <a:srgbClr val="333333"/>
                </a:solidFill>
                <a:latin typeface="+mn-lt"/>
              </a:rPr>
              <a:t>hoće da kupi novi laso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Kauboj je upotrebio konopac iz prodavnice da veže blagajnika i uzme </a:t>
            </a:r>
            <a:r>
              <a:rPr lang="hr-HR" altLang="de-DE" sz="2000" b="0">
                <a:solidFill>
                  <a:srgbClr val="333333"/>
                </a:solidFill>
                <a:latin typeface="+mn-lt"/>
              </a:rPr>
              <a:t>novac.</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hoće da kupi novi</a:t>
            </a:r>
            <a:r>
              <a:rPr lang="en-CA" altLang="de-DE" sz="2000" b="0" dirty="0">
                <a:solidFill>
                  <a:srgbClr val="333333"/>
                </a:solidFill>
                <a:latin typeface="+mn-lt"/>
              </a:rPr>
              <a:t> </a:t>
            </a:r>
            <a:r>
              <a:rPr lang="hr-HR" altLang="de-DE" sz="2000" b="0" dirty="0">
                <a:solidFill>
                  <a:srgbClr val="333333"/>
                </a:solidFill>
                <a:latin typeface="+mn-lt"/>
              </a:rPr>
              <a:t>šešir</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8"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Ljudi vježbaju njihove sposobnosti u vezivanju čvora prije </a:t>
            </a:r>
            <a:r>
              <a:rPr lang="hr-HR" altLang="de-DE" sz="2000" b="0">
                <a:solidFill>
                  <a:srgbClr val="333333"/>
                </a:solidFill>
                <a:latin typeface="+mn-lt"/>
              </a:rPr>
              <a:t>stampeda.</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Kauboj </a:t>
            </a:r>
            <a:r>
              <a:rPr lang="hr-HR" altLang="de-DE" sz="2000" b="0" dirty="0">
                <a:solidFill>
                  <a:srgbClr val="333333"/>
                </a:solidFill>
                <a:latin typeface="+mn-lt"/>
              </a:rPr>
              <a:t>hoće da kupi novi laso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Kauboj je upotrebio konopac iz prodavnice da veže blagajnika i uzme </a:t>
            </a:r>
            <a:r>
              <a:rPr lang="hr-HR" altLang="de-DE" sz="2000" b="0">
                <a:solidFill>
                  <a:srgbClr val="333333"/>
                </a:solidFill>
                <a:latin typeface="+mn-lt"/>
              </a:rPr>
              <a:t>novac.</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hoće da kupi novi</a:t>
            </a:r>
            <a:r>
              <a:rPr lang="en-CA" altLang="de-DE" sz="2000" b="0" dirty="0">
                <a:solidFill>
                  <a:srgbClr val="333333"/>
                </a:solidFill>
                <a:latin typeface="+mn-lt"/>
              </a:rPr>
              <a:t> </a:t>
            </a:r>
            <a:r>
              <a:rPr lang="hr-HR" altLang="de-DE" sz="2000" b="0" dirty="0">
                <a:solidFill>
                  <a:srgbClr val="333333"/>
                </a:solidFill>
                <a:latin typeface="+mn-lt"/>
              </a:rPr>
              <a:t>šešir</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Ljudi vježbaju njihove sposobnosti u vezivanju čvora prije </a:t>
            </a:r>
            <a:r>
              <a:rPr lang="hr-HR" altLang="de-DE" sz="2000" b="0">
                <a:solidFill>
                  <a:srgbClr val="333333"/>
                </a:solidFill>
                <a:latin typeface="+mn-lt"/>
              </a:rPr>
              <a:t>stampeda.</a:t>
            </a:r>
            <a:endParaRPr lang="en-CA"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Kauboj </a:t>
            </a:r>
            <a:r>
              <a:rPr lang="hr-HR" altLang="de-DE" sz="2000" b="0" dirty="0">
                <a:solidFill>
                  <a:srgbClr val="333333"/>
                </a:solidFill>
                <a:latin typeface="+mn-lt"/>
              </a:rPr>
              <a:t>hoće da kupi novi laso</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b="0" dirty="0">
                <a:solidFill>
                  <a:srgbClr val="004992"/>
                </a:solidFill>
                <a:latin typeface="+mn-lt"/>
              </a:rPr>
              <a:t>Kauboj je upotrebio konopac iz prodavnice da veže blagajnika i uzme </a:t>
            </a:r>
            <a:r>
              <a:rPr lang="hr-HR" altLang="de-DE" sz="2000" b="0">
                <a:solidFill>
                  <a:srgbClr val="004992"/>
                </a:solidFill>
                <a:latin typeface="+mn-lt"/>
              </a:rPr>
              <a:t>novac.</a:t>
            </a:r>
            <a:endParaRPr lang="en-CA" altLang="de-DE" sz="2000" b="0">
              <a:solidFill>
                <a:srgbClr val="004992"/>
              </a:solidFill>
              <a:latin typeface="+mn-lt"/>
            </a:endParaRP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a:t>
            </a:r>
            <a:r>
              <a:rPr lang="hr-HR" altLang="de-DE" sz="2000" b="0" dirty="0">
                <a:solidFill>
                  <a:srgbClr val="333333"/>
                </a:solidFill>
                <a:latin typeface="+mn-lt"/>
              </a:rPr>
              <a:t>hoće da kupi novi</a:t>
            </a:r>
            <a:r>
              <a:rPr lang="en-CA" altLang="de-DE" sz="2000" b="0" dirty="0">
                <a:solidFill>
                  <a:srgbClr val="333333"/>
                </a:solidFill>
                <a:latin typeface="+mn-lt"/>
              </a:rPr>
              <a:t> </a:t>
            </a:r>
            <a:r>
              <a:rPr lang="hr-HR" altLang="de-DE" sz="2000" b="0" dirty="0">
                <a:solidFill>
                  <a:srgbClr val="333333"/>
                </a:solidFill>
                <a:latin typeface="+mn-lt"/>
              </a:rPr>
              <a:t>šešir</a:t>
            </a:r>
            <a:r>
              <a:rPr lang="en-CA" altLang="de-DE" sz="2000" b="0" dirty="0">
                <a:solidFill>
                  <a:srgbClr val="333333"/>
                </a:solidFill>
                <a:latin typeface="+mn-lt"/>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0A616C6-358E-40FA-8471-A97927ADAD89}"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Polic</a:t>
            </a:r>
            <a:r>
              <a:rPr lang="hr-HR" altLang="de-DE" sz="2000" b="0" dirty="0">
                <a:solidFill>
                  <a:srgbClr val="333333"/>
                </a:solidFill>
                <a:latin typeface="+mn-lt"/>
              </a:rPr>
              <a:t>ajski pas pokušava da spriječi</a:t>
            </a:r>
            <a:r>
              <a:rPr lang="en-CA" altLang="de-DE" sz="2000" b="0" dirty="0">
                <a:solidFill>
                  <a:srgbClr val="333333"/>
                </a:solidFill>
                <a:latin typeface="+mn-lt"/>
              </a:rPr>
              <a:t> </a:t>
            </a:r>
            <a:r>
              <a:rPr lang="hr-HR" altLang="de-DE" sz="2000" b="0" dirty="0">
                <a:solidFill>
                  <a:srgbClr val="333333"/>
                </a:solidFill>
                <a:latin typeface="+mn-lt"/>
              </a:rPr>
              <a:t>krađu </a:t>
            </a:r>
            <a:r>
              <a:rPr lang="hr-HR" altLang="de-DE" sz="2000" b="0">
                <a:solidFill>
                  <a:srgbClr val="333333"/>
                </a:solidFill>
                <a:latin typeface="+mn-lt"/>
              </a:rPr>
              <a:t>čamca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Cura </a:t>
            </a:r>
            <a:r>
              <a:rPr lang="hr-HR" altLang="de-DE" sz="2000" b="0" dirty="0">
                <a:solidFill>
                  <a:srgbClr val="333333"/>
                </a:solidFill>
                <a:latin typeface="+mn-lt"/>
              </a:rPr>
              <a:t>je upala u vodu jer psi jure mačku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pokušava da spasi mačku</a:t>
            </a:r>
            <a:r>
              <a:rPr lang="en-CA" altLang="de-DE" sz="2000" b="0" dirty="0">
                <a:solidFill>
                  <a:srgbClr val="333333"/>
                </a:solidFill>
                <a:latin typeface="+mn-lt"/>
              </a:rPr>
              <a:t> </a:t>
            </a:r>
            <a:r>
              <a:rPr lang="hr-HR" altLang="de-DE" sz="2000" b="0" dirty="0">
                <a:solidFill>
                  <a:srgbClr val="333333"/>
                </a:solidFill>
                <a:latin typeface="+mn-lt"/>
              </a:rPr>
              <a:t>od udaljavanja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se bacila u vodu da bi izbjegla pse</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8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Polic</a:t>
            </a:r>
            <a:r>
              <a:rPr lang="hr-HR" altLang="de-DE" sz="2000" b="0" dirty="0">
                <a:solidFill>
                  <a:srgbClr val="333333"/>
                </a:solidFill>
                <a:latin typeface="+mn-lt"/>
              </a:rPr>
              <a:t>ajski pas pokušava da spriječi</a:t>
            </a:r>
            <a:r>
              <a:rPr lang="en-CA" altLang="de-DE" sz="2000" b="0" dirty="0">
                <a:solidFill>
                  <a:srgbClr val="333333"/>
                </a:solidFill>
                <a:latin typeface="+mn-lt"/>
              </a:rPr>
              <a:t> </a:t>
            </a:r>
            <a:r>
              <a:rPr lang="hr-HR" altLang="de-DE" sz="2000" b="0" dirty="0">
                <a:solidFill>
                  <a:srgbClr val="333333"/>
                </a:solidFill>
                <a:latin typeface="+mn-lt"/>
              </a:rPr>
              <a:t>krađu </a:t>
            </a:r>
            <a:r>
              <a:rPr lang="hr-HR" altLang="de-DE" sz="2000" b="0">
                <a:solidFill>
                  <a:srgbClr val="333333"/>
                </a:solidFill>
                <a:latin typeface="+mn-lt"/>
              </a:rPr>
              <a:t>čamca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Cura </a:t>
            </a:r>
            <a:r>
              <a:rPr lang="hr-HR" altLang="de-DE" sz="2000" b="0" dirty="0">
                <a:solidFill>
                  <a:srgbClr val="333333"/>
                </a:solidFill>
                <a:latin typeface="+mn-lt"/>
              </a:rPr>
              <a:t>je upala u vodu jer psi jure mačku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pokušava da spasi mačku</a:t>
            </a:r>
            <a:r>
              <a:rPr lang="en-CA" altLang="de-DE" sz="2000" b="0" dirty="0">
                <a:solidFill>
                  <a:srgbClr val="333333"/>
                </a:solidFill>
                <a:latin typeface="+mn-lt"/>
              </a:rPr>
              <a:t> </a:t>
            </a:r>
            <a:r>
              <a:rPr lang="hr-HR" altLang="de-DE" sz="2000" b="0" dirty="0">
                <a:solidFill>
                  <a:srgbClr val="333333"/>
                </a:solidFill>
                <a:latin typeface="+mn-lt"/>
              </a:rPr>
              <a:t>od udaljavanja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se bacila u vodu da bi izbjegla pse</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1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Polic</a:t>
            </a:r>
            <a:r>
              <a:rPr lang="hr-HR" altLang="de-DE" sz="2000" b="0" dirty="0">
                <a:solidFill>
                  <a:srgbClr val="333333"/>
                </a:solidFill>
                <a:latin typeface="+mn-lt"/>
              </a:rPr>
              <a:t>ajski pas pokušava da spriječi</a:t>
            </a:r>
            <a:r>
              <a:rPr lang="en-CA" altLang="de-DE" sz="2000" b="0" dirty="0">
                <a:solidFill>
                  <a:srgbClr val="333333"/>
                </a:solidFill>
                <a:latin typeface="+mn-lt"/>
              </a:rPr>
              <a:t> </a:t>
            </a:r>
            <a:r>
              <a:rPr lang="hr-HR" altLang="de-DE" sz="2000" b="0" dirty="0">
                <a:solidFill>
                  <a:srgbClr val="333333"/>
                </a:solidFill>
                <a:latin typeface="+mn-lt"/>
              </a:rPr>
              <a:t>krađu </a:t>
            </a:r>
            <a:r>
              <a:rPr lang="hr-HR" altLang="de-DE" sz="2000" b="0">
                <a:solidFill>
                  <a:srgbClr val="333333"/>
                </a:solidFill>
                <a:latin typeface="+mn-lt"/>
              </a:rPr>
              <a:t>čamca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Cura </a:t>
            </a:r>
            <a:r>
              <a:rPr lang="hr-HR" altLang="de-DE" sz="2000" b="0" dirty="0">
                <a:solidFill>
                  <a:srgbClr val="333333"/>
                </a:solidFill>
                <a:latin typeface="+mn-lt"/>
              </a:rPr>
              <a:t>je upala u vodu jer psi jure mačku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pokušava da spasi mačku</a:t>
            </a:r>
            <a:r>
              <a:rPr lang="en-CA" altLang="de-DE" sz="2000" b="0" dirty="0">
                <a:solidFill>
                  <a:srgbClr val="333333"/>
                </a:solidFill>
                <a:latin typeface="+mn-lt"/>
              </a:rPr>
              <a:t> </a:t>
            </a:r>
            <a:r>
              <a:rPr lang="hr-HR" altLang="de-DE" sz="2000" b="0" dirty="0">
                <a:solidFill>
                  <a:srgbClr val="333333"/>
                </a:solidFill>
                <a:latin typeface="+mn-lt"/>
              </a:rPr>
              <a:t>od udaljavanja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se bacila u vodu da bi izbjegla pse</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Polic</a:t>
            </a:r>
            <a:r>
              <a:rPr lang="hr-HR" altLang="de-DE" sz="2000" b="0" dirty="0">
                <a:solidFill>
                  <a:srgbClr val="333333"/>
                </a:solidFill>
                <a:latin typeface="+mn-lt"/>
              </a:rPr>
              <a:t>ajski pas pokušava da spriječi</a:t>
            </a:r>
            <a:r>
              <a:rPr lang="en-CA" altLang="de-DE" sz="2000" b="0" dirty="0">
                <a:solidFill>
                  <a:srgbClr val="333333"/>
                </a:solidFill>
                <a:latin typeface="+mn-lt"/>
              </a:rPr>
              <a:t> </a:t>
            </a:r>
            <a:r>
              <a:rPr lang="hr-HR" altLang="de-DE" sz="2000" b="0" dirty="0">
                <a:solidFill>
                  <a:srgbClr val="333333"/>
                </a:solidFill>
                <a:latin typeface="+mn-lt"/>
              </a:rPr>
              <a:t>krađu </a:t>
            </a:r>
            <a:r>
              <a:rPr lang="hr-HR" altLang="de-DE" sz="2000" b="0">
                <a:solidFill>
                  <a:srgbClr val="333333"/>
                </a:solidFill>
                <a:latin typeface="+mn-lt"/>
              </a:rPr>
              <a:t>čamca</a:t>
            </a:r>
            <a:r>
              <a:rPr lang="en-CA"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Cura </a:t>
            </a:r>
            <a:r>
              <a:rPr lang="hr-HR" altLang="de-DE" sz="2000" b="0" dirty="0">
                <a:solidFill>
                  <a:srgbClr val="004992"/>
                </a:solidFill>
                <a:latin typeface="+mn-lt"/>
              </a:rPr>
              <a:t>je upala u vodu jer psi jure mačku</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pokušava da spasi mačku</a:t>
            </a:r>
            <a:r>
              <a:rPr lang="en-CA" altLang="de-DE" sz="2000" b="0" dirty="0">
                <a:solidFill>
                  <a:srgbClr val="333333"/>
                </a:solidFill>
                <a:latin typeface="+mn-lt"/>
              </a:rPr>
              <a:t> </a:t>
            </a:r>
            <a:r>
              <a:rPr lang="hr-HR" altLang="de-DE" sz="2000" b="0" dirty="0">
                <a:solidFill>
                  <a:srgbClr val="333333"/>
                </a:solidFill>
                <a:latin typeface="+mn-lt"/>
              </a:rPr>
              <a:t>od udaljavanja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dirty="0">
                <a:solidFill>
                  <a:srgbClr val="333333"/>
                </a:solidFill>
                <a:latin typeface="+mn-lt"/>
              </a:rPr>
              <a:t>Cura se bacila u vodu da bi izbjegla pse</a:t>
            </a:r>
            <a:r>
              <a:rPr lang="en-CA" altLang="de-DE" sz="2000" b="0" dirty="0">
                <a:solidFill>
                  <a:srgbClr val="333333"/>
                </a:solidFill>
                <a:latin typeface="+mn-lt"/>
              </a:rPr>
              <a:t>.</a:t>
            </a: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0A616C6-358E-40FA-8471-A97927ADAD89}"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spasio čovjeka od pljačke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pomaže pijanom čovjeku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slučajno udara čovjeka stolom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Dva stara prijatelja se sreću na ulici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spasio čovjeka od pljačke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pomaže pijanom čovjeku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slučajno udara čovjeka stolom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Dva stara prijatelja se sreću na ulici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spasio čovjeka od pljačke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pomaže pijanom čovjeku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slučajno udara čovjeka stolom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Dva stara prijatelja se sreću na ulici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je spasio čovjeka od pljačke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Dječak pomaže pijanom čovjeku</a:t>
            </a:r>
            <a:r>
              <a:rPr lang="en-CA"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Dječak slučajno udara čovjeka stolom</a:t>
            </a:r>
            <a:r>
              <a:rPr lang="en-CA"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Dva stara prijatelja se sreću na ulici</a:t>
            </a:r>
            <a:r>
              <a:rPr lang="en-CA" altLang="de-DE" sz="2000" b="0">
                <a:solidFill>
                  <a:srgbClr val="333333"/>
                </a:solidFill>
                <a:latin typeface="+mn-lt"/>
              </a:rPr>
              <a:t>.</a:t>
            </a: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0A616C6-358E-40FA-8471-A97927ADAD89}"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sp>
        <p:nvSpPr>
          <p:cNvPr id="6554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gleda</a:t>
            </a:r>
            <a:r>
              <a:rPr lang="en-US" altLang="de-DE" sz="2000" b="0">
                <a:solidFill>
                  <a:srgbClr val="333333"/>
                </a:solidFill>
                <a:latin typeface="+mn-lt"/>
              </a:rPr>
              <a:t> </a:t>
            </a:r>
            <a:r>
              <a:rPr lang="hr-HR" altLang="de-DE" sz="2000" b="0">
                <a:solidFill>
                  <a:srgbClr val="333333"/>
                </a:solidFill>
                <a:latin typeface="+mn-lt"/>
              </a:rPr>
              <a:t>bioskop na otvorenom</a:t>
            </a:r>
            <a:r>
              <a:rPr lang="en-US" altLang="de-DE" sz="2000" b="0">
                <a:solidFill>
                  <a:srgbClr val="333333"/>
                </a:solidFill>
                <a:latin typeface="+mn-lt"/>
              </a:rPr>
              <a:t> </a:t>
            </a:r>
            <a:r>
              <a:rPr lang="hr-HR" altLang="de-DE" sz="2000" b="0">
                <a:solidFill>
                  <a:srgbClr val="333333"/>
                </a:solidFill>
                <a:latin typeface="+mn-lt"/>
              </a:rPr>
              <a:t>sa svojom pratiljom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u autu sa svojom ljubavnicom i nada se da ih niko</a:t>
            </a:r>
            <a:r>
              <a:rPr lang="en-US" altLang="de-DE" sz="2000" b="0">
                <a:solidFill>
                  <a:srgbClr val="333333"/>
                </a:solidFill>
                <a:latin typeface="+mn-lt"/>
              </a:rPr>
              <a:t> </a:t>
            </a:r>
            <a:r>
              <a:rPr lang="hr-HR" altLang="de-DE" sz="2000" b="0">
                <a:solidFill>
                  <a:srgbClr val="333333"/>
                </a:solidFill>
                <a:latin typeface="+mn-lt"/>
              </a:rPr>
              <a:t>ne vidi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u autu nosi lutku iz izloga u svoju radnju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i žena kradu auto</a:t>
            </a:r>
            <a:r>
              <a:rPr lang="en-US" altLang="de-DE" sz="2000" b="0">
                <a:solidFill>
                  <a:srgbClr val="333333"/>
                </a:solidFill>
                <a:latin typeface="+mn-lt"/>
              </a:rPr>
              <a:t>.</a:t>
            </a:r>
            <a:endParaRPr lang="de-DE" altLang="de-DE" sz="2000" b="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6657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gleda</a:t>
            </a:r>
            <a:r>
              <a:rPr lang="en-US" altLang="de-DE" sz="2000" b="0">
                <a:solidFill>
                  <a:srgbClr val="333333"/>
                </a:solidFill>
                <a:latin typeface="+mn-lt"/>
              </a:rPr>
              <a:t> </a:t>
            </a:r>
            <a:r>
              <a:rPr lang="hr-HR" altLang="de-DE" sz="2000" b="0">
                <a:solidFill>
                  <a:srgbClr val="333333"/>
                </a:solidFill>
                <a:latin typeface="+mn-lt"/>
              </a:rPr>
              <a:t>bioskop na otvorenom</a:t>
            </a:r>
            <a:r>
              <a:rPr lang="en-US" altLang="de-DE" sz="2000" b="0">
                <a:solidFill>
                  <a:srgbClr val="333333"/>
                </a:solidFill>
                <a:latin typeface="+mn-lt"/>
              </a:rPr>
              <a:t> </a:t>
            </a:r>
            <a:r>
              <a:rPr lang="hr-HR" altLang="de-DE" sz="2000" b="0">
                <a:solidFill>
                  <a:srgbClr val="333333"/>
                </a:solidFill>
                <a:latin typeface="+mn-lt"/>
              </a:rPr>
              <a:t>sa svojom pratiljom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u autu sa svojom ljubavnicom i nada se da ih niko</a:t>
            </a:r>
            <a:r>
              <a:rPr lang="en-US" altLang="de-DE" sz="2000" b="0">
                <a:solidFill>
                  <a:srgbClr val="333333"/>
                </a:solidFill>
                <a:latin typeface="+mn-lt"/>
              </a:rPr>
              <a:t> </a:t>
            </a:r>
            <a:r>
              <a:rPr lang="hr-HR" altLang="de-DE" sz="2000" b="0">
                <a:solidFill>
                  <a:srgbClr val="333333"/>
                </a:solidFill>
                <a:latin typeface="+mn-lt"/>
              </a:rPr>
              <a:t>ne vidi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u autu nosi lutku iz izloga u svoju radnju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i žena kradu auto</a:t>
            </a:r>
            <a:r>
              <a:rPr lang="en-US" altLang="de-DE" sz="2000" b="0">
                <a:solidFill>
                  <a:srgbClr val="333333"/>
                </a:solidFill>
                <a:latin typeface="+mn-lt"/>
              </a:rPr>
              <a:t>.</a:t>
            </a:r>
            <a:endParaRPr lang="de-DE" altLang="de-DE" sz="2000" b="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6760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gleda</a:t>
            </a:r>
            <a:r>
              <a:rPr lang="en-US" altLang="de-DE" sz="2000" b="0">
                <a:solidFill>
                  <a:srgbClr val="333333"/>
                </a:solidFill>
                <a:latin typeface="+mn-lt"/>
              </a:rPr>
              <a:t> </a:t>
            </a:r>
            <a:r>
              <a:rPr lang="hr-HR" altLang="de-DE" sz="2000" b="0">
                <a:solidFill>
                  <a:srgbClr val="333333"/>
                </a:solidFill>
                <a:latin typeface="+mn-lt"/>
              </a:rPr>
              <a:t>bioskop na otvorenom</a:t>
            </a:r>
            <a:r>
              <a:rPr lang="en-US" altLang="de-DE" sz="2000" b="0">
                <a:solidFill>
                  <a:srgbClr val="333333"/>
                </a:solidFill>
                <a:latin typeface="+mn-lt"/>
              </a:rPr>
              <a:t> </a:t>
            </a:r>
            <a:r>
              <a:rPr lang="hr-HR" altLang="de-DE" sz="2000" b="0">
                <a:solidFill>
                  <a:srgbClr val="333333"/>
                </a:solidFill>
                <a:latin typeface="+mn-lt"/>
              </a:rPr>
              <a:t>sa svojom pratiljom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u autu sa svojom ljubavnicom i nada se da ih niko</a:t>
            </a:r>
            <a:r>
              <a:rPr lang="en-US" altLang="de-DE" sz="2000" b="0">
                <a:solidFill>
                  <a:srgbClr val="333333"/>
                </a:solidFill>
                <a:latin typeface="+mn-lt"/>
              </a:rPr>
              <a:t> </a:t>
            </a:r>
            <a:r>
              <a:rPr lang="hr-HR" altLang="de-DE" sz="2000" b="0">
                <a:solidFill>
                  <a:srgbClr val="333333"/>
                </a:solidFill>
                <a:latin typeface="+mn-lt"/>
              </a:rPr>
              <a:t>ne vidi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u autu nosi lutku iz izloga u svoju radnju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i žena kradu auto</a:t>
            </a:r>
            <a:r>
              <a:rPr lang="en-US" altLang="de-DE" sz="2000" b="0">
                <a:solidFill>
                  <a:srgbClr val="333333"/>
                </a:solidFill>
                <a:latin typeface="+mn-lt"/>
              </a:rPr>
              <a:t>.</a:t>
            </a:r>
            <a:endParaRPr lang="de-DE" altLang="de-DE" sz="2000" b="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31599D45-7C0A-4FCD-94BA-437BD5F912B9}"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gleda</a:t>
            </a:r>
            <a:r>
              <a:rPr lang="en-US" altLang="de-DE" sz="2000" b="0">
                <a:solidFill>
                  <a:srgbClr val="333333"/>
                </a:solidFill>
                <a:latin typeface="+mn-lt"/>
              </a:rPr>
              <a:t> </a:t>
            </a:r>
            <a:r>
              <a:rPr lang="hr-HR" altLang="de-DE" sz="2000" b="0">
                <a:solidFill>
                  <a:srgbClr val="333333"/>
                </a:solidFill>
                <a:latin typeface="+mn-lt"/>
              </a:rPr>
              <a:t>bioskop na otvorenom</a:t>
            </a:r>
            <a:r>
              <a:rPr lang="en-US" altLang="de-DE" sz="2000" b="0">
                <a:solidFill>
                  <a:srgbClr val="333333"/>
                </a:solidFill>
                <a:latin typeface="+mn-lt"/>
              </a:rPr>
              <a:t> </a:t>
            </a:r>
            <a:r>
              <a:rPr lang="hr-HR" altLang="de-DE" sz="2000" b="0">
                <a:solidFill>
                  <a:srgbClr val="333333"/>
                </a:solidFill>
                <a:latin typeface="+mn-lt"/>
              </a:rPr>
              <a:t>sa svojom pratiljom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je u autu sa svojom ljubavnicom i nada se da ih niko</a:t>
            </a:r>
            <a:r>
              <a:rPr lang="en-US" altLang="de-DE" sz="2000" b="0">
                <a:solidFill>
                  <a:srgbClr val="333333"/>
                </a:solidFill>
                <a:latin typeface="+mn-lt"/>
              </a:rPr>
              <a:t> </a:t>
            </a:r>
            <a:r>
              <a:rPr lang="hr-HR" altLang="de-DE" sz="2000" b="0">
                <a:solidFill>
                  <a:srgbClr val="333333"/>
                </a:solidFill>
                <a:latin typeface="+mn-lt"/>
              </a:rPr>
              <a:t>ne vidi</a:t>
            </a:r>
            <a:r>
              <a:rPr lang="en-US"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b="0">
                <a:solidFill>
                  <a:srgbClr val="004992"/>
                </a:solidFill>
                <a:latin typeface="+mn-lt"/>
              </a:rPr>
              <a:t>Čovjek u autu nosi lutku iz izloga u svoju radnju</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b="0">
                <a:solidFill>
                  <a:srgbClr val="333333"/>
                </a:solidFill>
                <a:latin typeface="+mn-lt"/>
              </a:rPr>
              <a:t>Čovjek i žena kradu auto</a:t>
            </a:r>
            <a:r>
              <a:rPr lang="en-US" altLang="de-DE" sz="2000" b="0">
                <a:solidFill>
                  <a:srgbClr val="333333"/>
                </a:solidFill>
                <a:latin typeface="+mn-lt"/>
              </a:rPr>
              <a:t>.</a:t>
            </a:r>
            <a:endParaRPr lang="de-DE" altLang="de-DE" sz="2000" b="0">
              <a:solidFill>
                <a:srgbClr val="333333"/>
              </a:solidFill>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E0A616C6-358E-40FA-8471-A97927ADAD89}"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se</a:t>
            </a:r>
            <a:r>
              <a:rPr lang="en-GB" altLang="de-DE" sz="2400" dirty="0">
                <a:solidFill>
                  <a:srgbClr val="333333"/>
                </a:solidFill>
              </a:rPr>
              <a:t> </a:t>
            </a:r>
            <a:r>
              <a:rPr lang="hr-HR" altLang="de-DE" sz="2400" dirty="0">
                <a:solidFill>
                  <a:srgbClr val="333333"/>
                </a:solidFill>
              </a:rPr>
              <a:t>događaji završe drugačije nego se očekivalo</a:t>
            </a:r>
            <a:r>
              <a:rPr lang="en-AU" altLang="de-DE" sz="2400" dirty="0">
                <a:solidFill>
                  <a:srgbClr val="333333"/>
                </a:solidFill>
              </a:rPr>
              <a:t>: </a:t>
            </a:r>
            <a:r>
              <a:rPr lang="hr-HR" altLang="de-DE" sz="2400" dirty="0">
                <a:solidFill>
                  <a:srgbClr val="333333"/>
                </a:solidFill>
              </a:rPr>
              <a:t>rane odluke često vode pogrešnim zaključcima </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se</a:t>
            </a:r>
            <a:r>
              <a:rPr lang="en-GB" altLang="de-DE" sz="2400" dirty="0">
                <a:solidFill>
                  <a:srgbClr val="333333"/>
                </a:solidFill>
              </a:rPr>
              <a:t> </a:t>
            </a:r>
            <a:r>
              <a:rPr lang="hr-HR" altLang="de-DE" sz="2400" dirty="0">
                <a:solidFill>
                  <a:srgbClr val="333333"/>
                </a:solidFill>
              </a:rPr>
              <a:t>događaji završe drugačije nego se očekivalo</a:t>
            </a:r>
            <a:r>
              <a:rPr lang="en-AU" altLang="de-DE" sz="2400" dirty="0">
                <a:solidFill>
                  <a:srgbClr val="333333"/>
                </a:solidFill>
              </a:rPr>
              <a:t>: </a:t>
            </a:r>
            <a:r>
              <a:rPr lang="hr-HR" altLang="de-DE" sz="2400" dirty="0">
                <a:solidFill>
                  <a:srgbClr val="333333"/>
                </a:solidFill>
              </a:rPr>
              <a:t>rane odluke često vode pogrešnim zaključcima </a:t>
            </a:r>
            <a:r>
              <a:rPr lang="en-AU"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uvijek uzeti u obzir druga tumačenja</a:t>
            </a:r>
            <a:r>
              <a:rPr lang="en-AU" altLang="de-DE" sz="2400" dirty="0">
                <a:solidFill>
                  <a:srgbClr val="333333"/>
                </a:solidFill>
              </a:rPr>
              <a:t>/</a:t>
            </a:r>
            <a:r>
              <a:rPr lang="hr-HR" altLang="de-DE" sz="2400" dirty="0">
                <a:solidFill>
                  <a:srgbClr val="333333"/>
                </a:solidFill>
              </a:rPr>
              <a:t>pretpostavke</a:t>
            </a:r>
            <a:r>
              <a:rPr lang="en-AU" altLang="de-DE" sz="2400" dirty="0">
                <a:solidFill>
                  <a:srgbClr val="333333"/>
                </a:solidFill>
              </a:rPr>
              <a:t> </a:t>
            </a:r>
            <a:r>
              <a:rPr lang="hr-HR" altLang="de-DE" sz="2400" dirty="0">
                <a:solidFill>
                  <a:srgbClr val="333333"/>
                </a:solidFill>
              </a:rPr>
              <a:t>i prema njima mijenjati svoja </a:t>
            </a:r>
            <a:r>
              <a:rPr lang="hr-HR" altLang="de-DE" sz="2400">
                <a:solidFill>
                  <a:srgbClr val="333333"/>
                </a:solidFill>
              </a:rPr>
              <a:t>vjerovanja</a:t>
            </a:r>
            <a:r>
              <a:rPr lang="en-AU"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66</a:t>
            </a:fld>
            <a:endParaRPr lang="de-DE" altLang="de-DE"/>
          </a:p>
        </p:txBody>
      </p:sp>
    </p:spTree>
    <p:extLst>
      <p:ext uri="{BB962C8B-B14F-4D97-AF65-F5344CB8AC3E}">
        <p14:creationId xmlns:p14="http://schemas.microsoft.com/office/powerpoint/2010/main" val="27067154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se</a:t>
            </a:r>
            <a:r>
              <a:rPr lang="en-GB" altLang="de-DE" sz="2400" dirty="0">
                <a:solidFill>
                  <a:srgbClr val="333333"/>
                </a:solidFill>
              </a:rPr>
              <a:t> </a:t>
            </a:r>
            <a:r>
              <a:rPr lang="hr-HR" altLang="de-DE" sz="2400" dirty="0">
                <a:solidFill>
                  <a:srgbClr val="333333"/>
                </a:solidFill>
              </a:rPr>
              <a:t>događaji završe drugačije nego se očekivalo</a:t>
            </a:r>
            <a:r>
              <a:rPr lang="en-AU" altLang="de-DE" sz="2400" dirty="0">
                <a:solidFill>
                  <a:srgbClr val="333333"/>
                </a:solidFill>
              </a:rPr>
              <a:t>: </a:t>
            </a:r>
            <a:r>
              <a:rPr lang="hr-HR" altLang="de-DE" sz="2400" dirty="0">
                <a:solidFill>
                  <a:srgbClr val="333333"/>
                </a:solidFill>
              </a:rPr>
              <a:t>rane odluke često vode pogrešnim zaključcima </a:t>
            </a:r>
            <a:r>
              <a:rPr lang="en-AU"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uvijek uzeti u obzir druga tumačenja</a:t>
            </a:r>
            <a:r>
              <a:rPr lang="en-AU" altLang="de-DE" sz="2400" dirty="0">
                <a:solidFill>
                  <a:srgbClr val="333333"/>
                </a:solidFill>
              </a:rPr>
              <a:t>/</a:t>
            </a:r>
            <a:r>
              <a:rPr lang="hr-HR" altLang="de-DE" sz="2400" dirty="0">
                <a:solidFill>
                  <a:srgbClr val="333333"/>
                </a:solidFill>
              </a:rPr>
              <a:t>pretpostavke</a:t>
            </a:r>
            <a:r>
              <a:rPr lang="en-AU" altLang="de-DE" sz="2400" dirty="0">
                <a:solidFill>
                  <a:srgbClr val="333333"/>
                </a:solidFill>
              </a:rPr>
              <a:t> </a:t>
            </a:r>
            <a:r>
              <a:rPr lang="hr-HR" altLang="de-DE" sz="2400" dirty="0">
                <a:solidFill>
                  <a:srgbClr val="333333"/>
                </a:solidFill>
              </a:rPr>
              <a:t>i prema njima mijenjati svoja vjerovanja</a:t>
            </a:r>
            <a:r>
              <a:rPr lang="en-AU"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Tražite što je moguće više informacija</a:t>
            </a:r>
            <a:r>
              <a:rPr lang="en-AU" altLang="de-DE" sz="2400" dirty="0">
                <a:solidFill>
                  <a:srgbClr val="333333"/>
                </a:solidFill>
              </a:rPr>
              <a:t> </a:t>
            </a:r>
            <a:r>
              <a:rPr lang="hr-HR" altLang="de-DE" sz="2400" dirty="0">
                <a:solidFill>
                  <a:srgbClr val="333333"/>
                </a:solidFill>
              </a:rPr>
              <a:t>da potvrdite svoje mišljenje o nečemu</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67</a:t>
            </a:fld>
            <a:endParaRPr lang="de-DE" altLang="de-DE"/>
          </a:p>
        </p:txBody>
      </p:sp>
    </p:spTree>
    <p:extLst>
      <p:ext uri="{BB962C8B-B14F-4D97-AF65-F5344CB8AC3E}">
        <p14:creationId xmlns:p14="http://schemas.microsoft.com/office/powerpoint/2010/main" val="9919943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mogu zadržavati</a:t>
            </a:r>
            <a:r>
              <a:rPr lang="en-AU" altLang="de-DE" sz="2400" dirty="0">
                <a:solidFill>
                  <a:srgbClr val="333333"/>
                </a:solidFill>
              </a:rPr>
              <a:t> </a:t>
            </a:r>
            <a:r>
              <a:rPr lang="hr-HR" altLang="de-DE" sz="2400" dirty="0">
                <a:solidFill>
                  <a:srgbClr val="333333"/>
                </a:solidFill>
              </a:rPr>
              <a:t>pogrešna vjerovanja</a:t>
            </a:r>
            <a:r>
              <a:rPr lang="en-AU" altLang="de-DE" sz="2400" dirty="0">
                <a:solidFill>
                  <a:srgbClr val="333333"/>
                </a:solidFill>
              </a:rPr>
              <a:t> </a:t>
            </a:r>
            <a:r>
              <a:rPr lang="hr-HR" altLang="de-DE" sz="2400" dirty="0">
                <a:solidFill>
                  <a:srgbClr val="333333"/>
                </a:solidFill>
              </a:rPr>
              <a:t>i ignorisati kontraargumente</a:t>
            </a:r>
            <a:r>
              <a:rPr lang="en-AU" altLang="de-DE" sz="2400" dirty="0">
                <a:solidFill>
                  <a:srgbClr val="333333"/>
                </a:solidFill>
              </a:rPr>
              <a:t>. </a:t>
            </a:r>
            <a:r>
              <a:rPr lang="hr-HR" altLang="de-DE" sz="2400" dirty="0">
                <a:solidFill>
                  <a:srgbClr val="333333"/>
                </a:solidFill>
              </a:rPr>
              <a:t>U nekim slučajevima</a:t>
            </a:r>
            <a:r>
              <a:rPr lang="en-AU" altLang="de-DE" sz="2400" dirty="0">
                <a:solidFill>
                  <a:srgbClr val="333333"/>
                </a:solidFill>
              </a:rPr>
              <a:t>, </a:t>
            </a:r>
            <a:r>
              <a:rPr lang="hr-HR" altLang="de-DE" sz="2400" dirty="0">
                <a:solidFill>
                  <a:srgbClr val="333333"/>
                </a:solidFill>
              </a:rPr>
              <a:t>ovo može imati</a:t>
            </a:r>
            <a:r>
              <a:rPr lang="en-AU" altLang="de-DE" sz="2400" dirty="0">
                <a:solidFill>
                  <a:srgbClr val="333333"/>
                </a:solidFill>
              </a:rPr>
              <a:t> </a:t>
            </a:r>
            <a:r>
              <a:rPr lang="hr-HR" altLang="de-DE" sz="2400" dirty="0">
                <a:solidFill>
                  <a:srgbClr val="333333"/>
                </a:solidFill>
              </a:rPr>
              <a:t>dramatične posledice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mogu zadržavati</a:t>
            </a:r>
            <a:r>
              <a:rPr lang="en-AU" altLang="de-DE" sz="2400" dirty="0">
                <a:solidFill>
                  <a:srgbClr val="333333"/>
                </a:solidFill>
              </a:rPr>
              <a:t> </a:t>
            </a:r>
            <a:r>
              <a:rPr lang="hr-HR" altLang="de-DE" sz="2400" dirty="0">
                <a:solidFill>
                  <a:srgbClr val="333333"/>
                </a:solidFill>
              </a:rPr>
              <a:t>pogrešna vjerovanja</a:t>
            </a:r>
            <a:r>
              <a:rPr lang="en-AU" altLang="de-DE" sz="2400" dirty="0">
                <a:solidFill>
                  <a:srgbClr val="333333"/>
                </a:solidFill>
              </a:rPr>
              <a:t> </a:t>
            </a:r>
            <a:r>
              <a:rPr lang="hr-HR" altLang="de-DE" sz="2400" dirty="0">
                <a:solidFill>
                  <a:srgbClr val="333333"/>
                </a:solidFill>
              </a:rPr>
              <a:t>i ignorisati kontraargumente</a:t>
            </a:r>
            <a:r>
              <a:rPr lang="en-AU" altLang="de-DE" sz="2400" dirty="0">
                <a:solidFill>
                  <a:srgbClr val="333333"/>
                </a:solidFill>
              </a:rPr>
              <a:t>. </a:t>
            </a:r>
            <a:r>
              <a:rPr lang="hr-HR" altLang="de-DE" sz="2400" dirty="0">
                <a:solidFill>
                  <a:srgbClr val="333333"/>
                </a:solidFill>
              </a:rPr>
              <a:t>U nekim slučajevima</a:t>
            </a:r>
            <a:r>
              <a:rPr lang="en-AU" altLang="de-DE" sz="2400" dirty="0">
                <a:solidFill>
                  <a:srgbClr val="333333"/>
                </a:solidFill>
              </a:rPr>
              <a:t>, </a:t>
            </a:r>
            <a:r>
              <a:rPr lang="hr-HR" altLang="de-DE" sz="2400" dirty="0">
                <a:solidFill>
                  <a:srgbClr val="333333"/>
                </a:solidFill>
              </a:rPr>
              <a:t>ovo može imati</a:t>
            </a:r>
            <a:r>
              <a:rPr lang="en-AU" altLang="de-DE" sz="2400" dirty="0">
                <a:solidFill>
                  <a:srgbClr val="333333"/>
                </a:solidFill>
              </a:rPr>
              <a:t> </a:t>
            </a:r>
            <a:r>
              <a:rPr lang="hr-HR" altLang="de-DE" sz="2400" dirty="0">
                <a:solidFill>
                  <a:srgbClr val="333333"/>
                </a:solidFill>
              </a:rPr>
              <a:t>dramatične posledice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S</a:t>
            </a:r>
            <a:r>
              <a:rPr lang="de-DE" altLang="de-DE" sz="2400" dirty="0">
                <a:solidFill>
                  <a:srgbClr val="333333"/>
                </a:solidFill>
              </a:rPr>
              <a:t>tefa</a:t>
            </a:r>
            <a:r>
              <a:rPr lang="hr-HR" altLang="de-DE" sz="2400" dirty="0">
                <a:solidFill>
                  <a:srgbClr val="333333"/>
                </a:solidFill>
              </a:rPr>
              <a:t>n je napao svog oca</a:t>
            </a:r>
            <a:r>
              <a:rPr lang="en-AU" altLang="de-DE" sz="2400" dirty="0">
                <a:solidFill>
                  <a:srgbClr val="333333"/>
                </a:solidFill>
              </a:rPr>
              <a:t>. </a:t>
            </a:r>
            <a:r>
              <a:rPr lang="hr-HR" altLang="de-DE" sz="2400" dirty="0">
                <a:solidFill>
                  <a:srgbClr val="333333"/>
                </a:solidFill>
              </a:rPr>
              <a:t>Bio je ubjeđen da mu je otac davno umro i da je robot preuzeo posjedovanje njegovog tijela</a:t>
            </a:r>
            <a:r>
              <a:rPr lang="en-AU" altLang="de-DE" sz="2400" dirty="0">
                <a:solidFill>
                  <a:srgbClr val="333333"/>
                </a:solidFill>
              </a:rPr>
              <a:t>. </a:t>
            </a:r>
            <a:r>
              <a:rPr lang="hr-HR" altLang="de-DE" sz="2400" dirty="0">
                <a:solidFill>
                  <a:srgbClr val="333333"/>
                </a:solidFill>
              </a:rPr>
              <a:t>Iako je</a:t>
            </a:r>
            <a:r>
              <a:rPr lang="en-GB" altLang="de-DE" sz="2400" dirty="0">
                <a:solidFill>
                  <a:srgbClr val="333333"/>
                </a:solidFill>
              </a:rPr>
              <a:t> </a:t>
            </a:r>
            <a:r>
              <a:rPr lang="hr-HR" altLang="de-DE" sz="2400" dirty="0">
                <a:solidFill>
                  <a:srgbClr val="333333"/>
                </a:solidFill>
              </a:rPr>
              <a:t>otac bio povrijeđen napadom</a:t>
            </a:r>
            <a:r>
              <a:rPr lang="en-GB" altLang="de-DE" sz="2400" dirty="0">
                <a:solidFill>
                  <a:srgbClr val="333333"/>
                </a:solidFill>
              </a:rPr>
              <a:t> </a:t>
            </a:r>
            <a:r>
              <a:rPr lang="hr-HR" altLang="de-DE" sz="2400" dirty="0">
                <a:solidFill>
                  <a:srgbClr val="333333"/>
                </a:solidFill>
              </a:rPr>
              <a:t>i krvario</a:t>
            </a:r>
            <a:r>
              <a:rPr lang="en-GB" altLang="de-DE" sz="2400" dirty="0">
                <a:solidFill>
                  <a:srgbClr val="333333"/>
                </a:solidFill>
              </a:rPr>
              <a:t>, </a:t>
            </a:r>
            <a:r>
              <a:rPr lang="hr-HR" altLang="de-DE" sz="2400" dirty="0">
                <a:solidFill>
                  <a:srgbClr val="333333"/>
                </a:solidFill>
              </a:rPr>
              <a:t>što je bio dokaz</a:t>
            </a:r>
            <a:r>
              <a:rPr lang="en-GB" altLang="de-DE" sz="2400" dirty="0">
                <a:solidFill>
                  <a:srgbClr val="333333"/>
                </a:solidFill>
              </a:rPr>
              <a:t> </a:t>
            </a:r>
            <a:r>
              <a:rPr lang="hr-HR" altLang="de-DE" sz="2400" dirty="0">
                <a:solidFill>
                  <a:srgbClr val="333333"/>
                </a:solidFill>
              </a:rPr>
              <a:t>protiv njegovih vjerovanja</a:t>
            </a:r>
            <a:r>
              <a:rPr lang="en-GB" altLang="de-DE" sz="2400" dirty="0">
                <a:solidFill>
                  <a:srgbClr val="333333"/>
                </a:solidFill>
              </a:rPr>
              <a:t>, Stefan </a:t>
            </a:r>
            <a:r>
              <a:rPr lang="hr-HR" altLang="de-DE" sz="2400" dirty="0">
                <a:solidFill>
                  <a:srgbClr val="333333"/>
                </a:solidFill>
              </a:rPr>
              <a:t>ostaje</a:t>
            </a:r>
            <a:r>
              <a:rPr lang="en-GB" altLang="de-DE" sz="2400" dirty="0">
                <a:solidFill>
                  <a:srgbClr val="333333"/>
                </a:solidFill>
              </a:rPr>
              <a:t> </a:t>
            </a:r>
            <a:r>
              <a:rPr lang="en-GB" altLang="de-DE" sz="2400" dirty="0" err="1">
                <a:solidFill>
                  <a:srgbClr val="333333"/>
                </a:solidFill>
              </a:rPr>
              <a:t>su</a:t>
            </a:r>
            <a:r>
              <a:rPr lang="hr-HR" altLang="de-DE" sz="2400" dirty="0">
                <a:solidFill>
                  <a:srgbClr val="333333"/>
                </a:solidFill>
              </a:rPr>
              <a:t>mnjičav</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Otac se ponašao na neki način drugačije</a:t>
            </a:r>
            <a:r>
              <a:rPr lang="en-AU" altLang="de-DE" sz="2400" dirty="0">
                <a:solidFill>
                  <a:srgbClr val="333333"/>
                </a:solidFill>
              </a:rPr>
              <a:t>, </a:t>
            </a:r>
            <a:r>
              <a:rPr lang="hr-HR" altLang="de-DE" sz="2400" dirty="0">
                <a:solidFill>
                  <a:srgbClr val="333333"/>
                </a:solidFill>
              </a:rPr>
              <a:t>ne onako lijepo kao obično</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Ljudi se mjenjaju kad ostare</a:t>
            </a:r>
            <a:r>
              <a:rPr lang="en-AU" altLang="de-DE" sz="2400" dirty="0">
                <a:solidFill>
                  <a:srgbClr val="333333"/>
                </a:solidFill>
              </a:rPr>
              <a:t>; m</a:t>
            </a:r>
            <a:r>
              <a:rPr lang="hr-HR" altLang="de-DE" sz="2400" dirty="0">
                <a:solidFill>
                  <a:srgbClr val="333333"/>
                </a:solidFill>
              </a:rPr>
              <a:t>ožda je otac imao svoje probleme</a:t>
            </a:r>
            <a:r>
              <a:rPr lang="en-AU" altLang="de-DE" sz="2400" dirty="0">
                <a:solidFill>
                  <a:srgbClr val="333333"/>
                </a:solidFill>
              </a:rPr>
              <a:t> </a:t>
            </a:r>
            <a:r>
              <a:rPr lang="hr-HR" altLang="de-DE" sz="2400" dirty="0">
                <a:solidFill>
                  <a:srgbClr val="333333"/>
                </a:solidFill>
              </a:rPr>
              <a:t>ili je</a:t>
            </a:r>
            <a:r>
              <a:rPr lang="en-AU" altLang="de-DE" sz="2400" dirty="0">
                <a:solidFill>
                  <a:srgbClr val="333333"/>
                </a:solidFill>
              </a:rPr>
              <a:t> </a:t>
            </a:r>
            <a:r>
              <a:rPr lang="hr-HR" altLang="de-DE" sz="2400" dirty="0">
                <a:solidFill>
                  <a:srgbClr val="333333"/>
                </a:solidFill>
              </a:rPr>
              <a:t>pod stresom</a:t>
            </a:r>
            <a:r>
              <a:rPr lang="en-AU" altLang="de-DE" sz="2400" dirty="0">
                <a:solidFill>
                  <a:srgbClr val="333333"/>
                </a:solidFill>
              </a:rPr>
              <a:t> </a:t>
            </a:r>
            <a:r>
              <a:rPr lang="hr-HR" altLang="de-DE" sz="2400" dirty="0">
                <a:solidFill>
                  <a:srgbClr val="333333"/>
                </a:solidFill>
              </a:rPr>
              <a:t>zbog ponašanja sina</a:t>
            </a:r>
            <a:r>
              <a:rPr lang="en-AU" altLang="de-DE" sz="2400" dirty="0">
                <a:solidFill>
                  <a:srgbClr val="333333"/>
                </a:solidFill>
              </a:rPr>
              <a:t>. </a:t>
            </a:r>
            <a:r>
              <a:rPr lang="hr-HR" altLang="de-DE" sz="2400" dirty="0">
                <a:solidFill>
                  <a:srgbClr val="333333"/>
                </a:solidFill>
              </a:rPr>
              <a:t>S</a:t>
            </a:r>
            <a:r>
              <a:rPr lang="de-DE" altLang="de-DE" sz="2400" dirty="0">
                <a:solidFill>
                  <a:srgbClr val="333333"/>
                </a:solidFill>
              </a:rPr>
              <a:t>tefanovi</a:t>
            </a:r>
            <a:r>
              <a:rPr lang="hr-HR" altLang="de-DE" sz="2400" dirty="0">
                <a:solidFill>
                  <a:srgbClr val="333333"/>
                </a:solidFill>
              </a:rPr>
              <a:t> rođaci ga nijesu mogli ubjediti da je sve bilo OK sa njegovim ocem</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69</a:t>
            </a:fld>
            <a:endParaRPr lang="de-DE" altLang="de-DE"/>
          </a:p>
        </p:txBody>
      </p:sp>
    </p:spTree>
    <p:extLst>
      <p:ext uri="{BB962C8B-B14F-4D97-AF65-F5344CB8AC3E}">
        <p14:creationId xmlns:p14="http://schemas.microsoft.com/office/powerpoint/2010/main" val="15450134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a:solidFill>
                  <a:srgbClr val="333333"/>
                </a:solidFill>
              </a:rPr>
              <a:t>Tokom psihoze</a:t>
            </a:r>
            <a:r>
              <a:rPr lang="en-AU" altLang="de-DE" sz="2400" dirty="0">
                <a:solidFill>
                  <a:srgbClr val="333333"/>
                </a:solidFill>
              </a:rPr>
              <a:t>, </a:t>
            </a:r>
            <a:r>
              <a:rPr lang="hr-HR" altLang="de-DE" sz="2400" dirty="0">
                <a:solidFill>
                  <a:srgbClr val="333333"/>
                </a:solidFill>
              </a:rPr>
              <a:t>ljudi mogu zadržavati</a:t>
            </a:r>
            <a:r>
              <a:rPr lang="en-AU" altLang="de-DE" sz="2400" dirty="0">
                <a:solidFill>
                  <a:srgbClr val="333333"/>
                </a:solidFill>
              </a:rPr>
              <a:t> </a:t>
            </a:r>
            <a:r>
              <a:rPr lang="hr-HR" altLang="de-DE" sz="2400" dirty="0">
                <a:solidFill>
                  <a:srgbClr val="333333"/>
                </a:solidFill>
              </a:rPr>
              <a:t>pogrešna vjerovanja</a:t>
            </a:r>
            <a:r>
              <a:rPr lang="en-AU" altLang="de-DE" sz="2400" dirty="0">
                <a:solidFill>
                  <a:srgbClr val="333333"/>
                </a:solidFill>
              </a:rPr>
              <a:t> </a:t>
            </a:r>
            <a:r>
              <a:rPr lang="hr-HR" altLang="de-DE" sz="2400" dirty="0">
                <a:solidFill>
                  <a:srgbClr val="333333"/>
                </a:solidFill>
              </a:rPr>
              <a:t>i ignorisati kontraargumente</a:t>
            </a:r>
            <a:r>
              <a:rPr lang="en-AU" altLang="de-DE" sz="2400" dirty="0">
                <a:solidFill>
                  <a:srgbClr val="333333"/>
                </a:solidFill>
              </a:rPr>
              <a:t>. </a:t>
            </a:r>
            <a:r>
              <a:rPr lang="hr-HR" altLang="de-DE" sz="2400" dirty="0">
                <a:solidFill>
                  <a:srgbClr val="333333"/>
                </a:solidFill>
              </a:rPr>
              <a:t>U nekim slučajevima</a:t>
            </a:r>
            <a:r>
              <a:rPr lang="en-AU" altLang="de-DE" sz="2400" dirty="0">
                <a:solidFill>
                  <a:srgbClr val="333333"/>
                </a:solidFill>
              </a:rPr>
              <a:t>, </a:t>
            </a:r>
            <a:r>
              <a:rPr lang="hr-HR" altLang="de-DE" sz="2400" dirty="0">
                <a:solidFill>
                  <a:srgbClr val="333333"/>
                </a:solidFill>
              </a:rPr>
              <a:t>ovo može imati</a:t>
            </a:r>
            <a:r>
              <a:rPr lang="en-AU" altLang="de-DE" sz="2400" dirty="0">
                <a:solidFill>
                  <a:srgbClr val="333333"/>
                </a:solidFill>
              </a:rPr>
              <a:t> </a:t>
            </a:r>
            <a:r>
              <a:rPr lang="hr-HR" altLang="de-DE" sz="2400" dirty="0">
                <a:solidFill>
                  <a:srgbClr val="333333"/>
                </a:solidFill>
              </a:rPr>
              <a:t>dramatične posledice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S</a:t>
            </a:r>
            <a:r>
              <a:rPr lang="de-DE" altLang="de-DE" sz="2400" dirty="0">
                <a:solidFill>
                  <a:srgbClr val="333333"/>
                </a:solidFill>
              </a:rPr>
              <a:t>tefa</a:t>
            </a:r>
            <a:r>
              <a:rPr lang="hr-HR" altLang="de-DE" sz="2400" dirty="0">
                <a:solidFill>
                  <a:srgbClr val="333333"/>
                </a:solidFill>
              </a:rPr>
              <a:t>n je napao svog oca</a:t>
            </a:r>
            <a:r>
              <a:rPr lang="en-AU" altLang="de-DE" sz="2400" dirty="0">
                <a:solidFill>
                  <a:srgbClr val="333333"/>
                </a:solidFill>
              </a:rPr>
              <a:t>. </a:t>
            </a:r>
            <a:r>
              <a:rPr lang="hr-HR" altLang="de-DE" sz="2400" dirty="0">
                <a:solidFill>
                  <a:srgbClr val="333333"/>
                </a:solidFill>
              </a:rPr>
              <a:t>Bio je ubjeđen da mu je otac davno umro i da je robot preuzeo posjedovanje njegovog tijela</a:t>
            </a:r>
            <a:r>
              <a:rPr lang="en-AU" altLang="de-DE" sz="2400" dirty="0">
                <a:solidFill>
                  <a:srgbClr val="333333"/>
                </a:solidFill>
              </a:rPr>
              <a:t>. </a:t>
            </a:r>
            <a:r>
              <a:rPr lang="hr-HR" altLang="de-DE" sz="2400" dirty="0">
                <a:solidFill>
                  <a:srgbClr val="333333"/>
                </a:solidFill>
              </a:rPr>
              <a:t>Iako je</a:t>
            </a:r>
            <a:r>
              <a:rPr lang="en-GB" altLang="de-DE" sz="2400" dirty="0">
                <a:solidFill>
                  <a:srgbClr val="333333"/>
                </a:solidFill>
              </a:rPr>
              <a:t> </a:t>
            </a:r>
            <a:r>
              <a:rPr lang="hr-HR" altLang="de-DE" sz="2400" dirty="0">
                <a:solidFill>
                  <a:srgbClr val="333333"/>
                </a:solidFill>
              </a:rPr>
              <a:t>otac bio povrijeđen napadom</a:t>
            </a:r>
            <a:r>
              <a:rPr lang="en-GB" altLang="de-DE" sz="2400" dirty="0">
                <a:solidFill>
                  <a:srgbClr val="333333"/>
                </a:solidFill>
              </a:rPr>
              <a:t> </a:t>
            </a:r>
            <a:r>
              <a:rPr lang="hr-HR" altLang="de-DE" sz="2400" dirty="0">
                <a:solidFill>
                  <a:srgbClr val="333333"/>
                </a:solidFill>
              </a:rPr>
              <a:t>i krvario</a:t>
            </a:r>
            <a:r>
              <a:rPr lang="en-GB" altLang="de-DE" sz="2400" dirty="0">
                <a:solidFill>
                  <a:srgbClr val="333333"/>
                </a:solidFill>
              </a:rPr>
              <a:t>, </a:t>
            </a:r>
            <a:r>
              <a:rPr lang="hr-HR" altLang="de-DE" sz="2400" dirty="0">
                <a:solidFill>
                  <a:srgbClr val="333333"/>
                </a:solidFill>
              </a:rPr>
              <a:t>što je bio dokaz</a:t>
            </a:r>
            <a:r>
              <a:rPr lang="en-GB" altLang="de-DE" sz="2400" dirty="0">
                <a:solidFill>
                  <a:srgbClr val="333333"/>
                </a:solidFill>
              </a:rPr>
              <a:t> </a:t>
            </a:r>
            <a:r>
              <a:rPr lang="hr-HR" altLang="de-DE" sz="2400" dirty="0">
                <a:solidFill>
                  <a:srgbClr val="333333"/>
                </a:solidFill>
              </a:rPr>
              <a:t>protiv njegovih vjerovanja</a:t>
            </a:r>
            <a:r>
              <a:rPr lang="en-GB" altLang="de-DE" sz="2400" dirty="0">
                <a:solidFill>
                  <a:srgbClr val="333333"/>
                </a:solidFill>
              </a:rPr>
              <a:t>, Stefan </a:t>
            </a:r>
            <a:r>
              <a:rPr lang="hr-HR" altLang="de-DE" sz="2400" dirty="0">
                <a:solidFill>
                  <a:srgbClr val="333333"/>
                </a:solidFill>
              </a:rPr>
              <a:t>ostaje</a:t>
            </a:r>
            <a:r>
              <a:rPr lang="en-GB" altLang="de-DE" sz="2400" dirty="0">
                <a:solidFill>
                  <a:srgbClr val="333333"/>
                </a:solidFill>
              </a:rPr>
              <a:t> </a:t>
            </a:r>
            <a:r>
              <a:rPr lang="en-GB" altLang="de-DE" sz="2400" dirty="0" err="1">
                <a:solidFill>
                  <a:srgbClr val="333333"/>
                </a:solidFill>
              </a:rPr>
              <a:t>su</a:t>
            </a:r>
            <a:r>
              <a:rPr lang="hr-HR" altLang="de-DE" sz="2400" dirty="0">
                <a:solidFill>
                  <a:srgbClr val="333333"/>
                </a:solidFill>
              </a:rPr>
              <a:t>mnjičav</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Otac se ponašao na neki način drugačije</a:t>
            </a:r>
            <a:r>
              <a:rPr lang="en-AU" altLang="de-DE" sz="2400" dirty="0">
                <a:solidFill>
                  <a:srgbClr val="333333"/>
                </a:solidFill>
              </a:rPr>
              <a:t>, </a:t>
            </a:r>
            <a:r>
              <a:rPr lang="hr-HR" altLang="de-DE" sz="2400" dirty="0">
                <a:solidFill>
                  <a:srgbClr val="333333"/>
                </a:solidFill>
              </a:rPr>
              <a:t>ne onako lijepo kao obično</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Ljudi se mjenjaju kad ostare</a:t>
            </a:r>
            <a:r>
              <a:rPr lang="en-AU" altLang="de-DE" sz="2400" dirty="0">
                <a:solidFill>
                  <a:srgbClr val="333333"/>
                </a:solidFill>
              </a:rPr>
              <a:t>; m</a:t>
            </a:r>
            <a:r>
              <a:rPr lang="hr-HR" altLang="de-DE" sz="2400" dirty="0">
                <a:solidFill>
                  <a:srgbClr val="333333"/>
                </a:solidFill>
              </a:rPr>
              <a:t>ožda je otac imao svoje probleme</a:t>
            </a:r>
            <a:r>
              <a:rPr lang="en-AU" altLang="de-DE" sz="2400" dirty="0">
                <a:solidFill>
                  <a:srgbClr val="333333"/>
                </a:solidFill>
              </a:rPr>
              <a:t> </a:t>
            </a:r>
            <a:r>
              <a:rPr lang="hr-HR" altLang="de-DE" sz="2400" dirty="0">
                <a:solidFill>
                  <a:srgbClr val="333333"/>
                </a:solidFill>
              </a:rPr>
              <a:t>ili je</a:t>
            </a:r>
            <a:r>
              <a:rPr lang="en-AU" altLang="de-DE" sz="2400" dirty="0">
                <a:solidFill>
                  <a:srgbClr val="333333"/>
                </a:solidFill>
              </a:rPr>
              <a:t> </a:t>
            </a:r>
            <a:r>
              <a:rPr lang="hr-HR" altLang="de-DE" sz="2400" dirty="0">
                <a:solidFill>
                  <a:srgbClr val="333333"/>
                </a:solidFill>
              </a:rPr>
              <a:t>pod stresom</a:t>
            </a:r>
            <a:r>
              <a:rPr lang="en-AU" altLang="de-DE" sz="2400" dirty="0">
                <a:solidFill>
                  <a:srgbClr val="333333"/>
                </a:solidFill>
              </a:rPr>
              <a:t> </a:t>
            </a:r>
            <a:r>
              <a:rPr lang="hr-HR" altLang="de-DE" sz="2400" dirty="0">
                <a:solidFill>
                  <a:srgbClr val="333333"/>
                </a:solidFill>
              </a:rPr>
              <a:t>zbog ponašanja sina</a:t>
            </a:r>
            <a:r>
              <a:rPr lang="en-AU" altLang="de-DE" sz="2400" dirty="0">
                <a:solidFill>
                  <a:srgbClr val="333333"/>
                </a:solidFill>
              </a:rPr>
              <a:t>. </a:t>
            </a:r>
            <a:r>
              <a:rPr lang="hr-HR" altLang="de-DE" sz="2400" dirty="0">
                <a:solidFill>
                  <a:srgbClr val="333333"/>
                </a:solidFill>
              </a:rPr>
              <a:t>S</a:t>
            </a:r>
            <a:r>
              <a:rPr lang="de-DE" altLang="de-DE" sz="2400" dirty="0">
                <a:solidFill>
                  <a:srgbClr val="333333"/>
                </a:solidFill>
              </a:rPr>
              <a:t>tefanovi</a:t>
            </a:r>
            <a:r>
              <a:rPr lang="hr-HR" altLang="de-DE" sz="2400" dirty="0">
                <a:solidFill>
                  <a:srgbClr val="333333"/>
                </a:solidFill>
              </a:rPr>
              <a:t> rođaci ga nijesu mogli ubjediti da je sve bilo OK sa njegovim ocem</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333333"/>
                </a:solidFill>
              </a:rPr>
              <a:t>Teško je zadržati glavu hladnom kad se čovjek osjeti</a:t>
            </a:r>
            <a:r>
              <a:rPr lang="en-AU" altLang="de-DE" sz="2400" dirty="0">
                <a:solidFill>
                  <a:srgbClr val="333333"/>
                </a:solidFill>
              </a:rPr>
              <a:t> </a:t>
            </a:r>
            <a:r>
              <a:rPr lang="hr-HR" altLang="de-DE" sz="2400" dirty="0">
                <a:solidFill>
                  <a:srgbClr val="333333"/>
                </a:solidFill>
              </a:rPr>
              <a:t>ugroženo</a:t>
            </a:r>
            <a:r>
              <a:rPr lang="en-AU" altLang="de-DE" sz="2400" dirty="0">
                <a:solidFill>
                  <a:srgbClr val="333333"/>
                </a:solidFill>
              </a:rPr>
              <a:t>. </a:t>
            </a:r>
            <a:r>
              <a:rPr lang="hr-HR" altLang="de-DE" sz="2400" dirty="0">
                <a:solidFill>
                  <a:srgbClr val="333333"/>
                </a:solidFill>
              </a:rPr>
              <a:t>Zato budite pažljivi sa vašim zaključcima</a:t>
            </a:r>
            <a:r>
              <a:rPr lang="en-AU" altLang="de-DE" sz="2400" dirty="0">
                <a:solidFill>
                  <a:srgbClr val="333333"/>
                </a:solidFill>
              </a:rPr>
              <a:t> </a:t>
            </a:r>
            <a:r>
              <a:rPr lang="hr-HR" altLang="de-DE" sz="2400" dirty="0">
                <a:solidFill>
                  <a:srgbClr val="333333"/>
                </a:solidFill>
              </a:rPr>
              <a:t>i pitajte ljude kojima vjerujete za savjet</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1FAFED3-5599-4FF9-BA1D-CF325E1F49D1}" type="slidenum">
              <a:rPr lang="de-DE" altLang="de-DE" smtClean="0"/>
              <a:pPr/>
              <a:t>70</a:t>
            </a:fld>
            <a:endParaRPr lang="de-DE" altLang="de-DE"/>
          </a:p>
        </p:txBody>
      </p:sp>
    </p:spTree>
    <p:extLst>
      <p:ext uri="{BB962C8B-B14F-4D97-AF65-F5344CB8AC3E}">
        <p14:creationId xmlns:p14="http://schemas.microsoft.com/office/powerpoint/2010/main" val="869774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3 – Mijenjanje vjerovanja</a:t>
            </a:r>
          </a:p>
        </p:txBody>
      </p:sp>
      <p:sp>
        <p:nvSpPr>
          <p:cNvPr id="8" name="Slide Number Placeholder 7"/>
          <p:cNvSpPr>
            <a:spLocks noGrp="1"/>
          </p:cNvSpPr>
          <p:nvPr>
            <p:ph type="sldNum" sz="quarter" idx="12"/>
          </p:nvPr>
        </p:nvSpPr>
        <p:spPr/>
        <p:txBody>
          <a:bodyPr/>
          <a:lstStyle/>
          <a:p>
            <a:fld id="{E1FAFED3-5599-4FF9-BA1D-CF325E1F49D1}" type="slidenum">
              <a:rPr lang="de-DE" altLang="de-DE" smtClean="0"/>
              <a:pPr/>
              <a:t>71</a:t>
            </a:fld>
            <a:endParaRPr lang="de-DE" altLang="de-DE"/>
          </a:p>
        </p:txBody>
      </p:sp>
    </p:spTree>
    <p:extLst>
      <p:ext uri="{BB962C8B-B14F-4D97-AF65-F5344CB8AC3E}">
        <p14:creationId xmlns:p14="http://schemas.microsoft.com/office/powerpoint/2010/main" val="9455142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147499068"/>
              </p:ext>
            </p:extLst>
          </p:nvPr>
        </p:nvGraphicFramePr>
        <p:xfrm>
          <a:off x="408954" y="2011680"/>
          <a:ext cx="11375999" cy="44805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Yellow blossom/</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Gelbe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Pink flowers/</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Pinkfarbene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Yellow and pink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gerbara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Gelbe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und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pinkfarbene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Gerbera</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Pug/Mops</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Jelly fish/</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Baby/Baby</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E0A616C6-358E-40FA-8471-A97927ADAD89}" type="slidenum">
              <a:rPr lang="de-DE" altLang="de-DE" smtClean="0"/>
              <a:pPr/>
              <a:t>72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4721</Words>
  <Application>Microsoft Office PowerPoint</Application>
  <PresentationFormat>Benutzerdefiniert</PresentationFormat>
  <Paragraphs>707</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72</vt:i4>
      </vt:variant>
    </vt:vector>
  </HeadingPairs>
  <TitlesOfParts>
    <vt:vector size="79" baseType="lpstr">
      <vt:lpstr>Arial</vt:lpstr>
      <vt:lpstr>Wingdings</vt:lpstr>
      <vt:lpstr>Symbol</vt:lpstr>
      <vt:lpstr>Calibri Light</vt:lpstr>
      <vt:lpstr>Wingdings</vt:lpstr>
      <vt:lpstr>Times New Roman</vt:lpstr>
      <vt:lpstr>UKE_PPT-Vorlage_16zu9</vt:lpstr>
      <vt:lpstr>MKT 3 A – Mijenjanje vjerovanja</vt:lpstr>
      <vt:lpstr>Mijenjanje vjerovanja</vt:lpstr>
      <vt:lpstr>Mijenjanje vjerovanja</vt:lpstr>
      <vt:lpstr>Mijenjanje vjerovanja</vt:lpstr>
      <vt:lpstr>Kad se predviđanje ne obistini</vt:lpstr>
      <vt:lpstr>Kad se predviđanje ne obistini</vt:lpstr>
      <vt:lpstr>Primjeri ignorisanja dokaza (politika - “glavu u pijesak”)</vt:lpstr>
      <vt:lpstr>Primjeri ignorisanja dokaza (politika - “glavu u pijesak”)</vt:lpstr>
      <vt:lpstr>Primjeri ignorisanja dokaza (politika - “glavu u pijesak”)</vt:lpstr>
      <vt:lpstr>Primjeri ignorisanja dokaza (politika - “glavu u pijesak”)</vt:lpstr>
      <vt:lpstr>Zašto mi ovo radimo?</vt:lpstr>
      <vt:lpstr>Kako nedovoljno mijenjanje mišljenja vodi pogrešnim interpretacijama tokom psihoze – primjeri</vt:lpstr>
      <vt:lpstr>Tri slike ispod pripadaju određenoj kategoriji. Koja je to kategorija?</vt:lpstr>
      <vt:lpstr>Kategorija: živa bića!</vt:lpstr>
      <vt:lpstr>Vježba</vt:lpstr>
      <vt:lpstr>Vježba</vt:lpstr>
      <vt:lpstr>Vježba</vt:lpstr>
      <vt:lpstr>Vježba</vt:lpstr>
      <vt:lpstr>Šta se moglo dogoditi?</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Molimo Vas procjenite prihvatljivost ponovo</vt:lpstr>
      <vt:lpstr>Molimo Vas procjenite prihvatljivost ponovo</vt:lpstr>
      <vt:lpstr>Molimo Vas procjenite prihvatljivost ponovo</vt:lpstr>
      <vt:lpstr>Koliko vjerovatnom smatrate svaku od opcija?</vt:lpstr>
      <vt:lpstr>Da li se vaša procjena promjenila sa novim slikama?</vt:lpstr>
      <vt:lpstr>Molimo Vas ponovo ocjenite vjerovatnoću!</vt:lpstr>
      <vt:lpstr>PowerPoint-Präsentation</vt:lpstr>
      <vt:lpstr>opcionalno: Video Klip</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Primjena u svakodnevnom životu</vt:lpstr>
      <vt:lpstr>Primjena u svakodnevnom životu</vt:lpstr>
      <vt:lpstr>Primjena u svakodnevnom životu</vt:lpstr>
      <vt:lpstr>Primjena u svakodnevnom životu</vt:lpstr>
      <vt:lpstr>Primjena u svakodnevnom životu</vt:lpstr>
      <vt:lpstr>Primjena u svakodnevnom životu</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273</cp:revision>
  <dcterms:created xsi:type="dcterms:W3CDTF">2004-06-30T16:15:23Z</dcterms:created>
  <dcterms:modified xsi:type="dcterms:W3CDTF">2022-11-21T11:03:40Z</dcterms:modified>
</cp:coreProperties>
</file>