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0" r:id="rId1"/>
  </p:sldMasterIdLst>
  <p:notesMasterIdLst>
    <p:notesMasterId r:id="rId56"/>
  </p:notesMasterIdLst>
  <p:handoutMasterIdLst>
    <p:handoutMasterId r:id="rId57"/>
  </p:handoutMasterIdLst>
  <p:sldIdLst>
    <p:sldId id="486" r:id="rId2"/>
    <p:sldId id="311" r:id="rId3"/>
    <p:sldId id="312" r:id="rId4"/>
    <p:sldId id="374" r:id="rId5"/>
    <p:sldId id="442" r:id="rId6"/>
    <p:sldId id="459" r:id="rId7"/>
    <p:sldId id="321" r:id="rId8"/>
    <p:sldId id="449" r:id="rId9"/>
    <p:sldId id="461" r:id="rId10"/>
    <p:sldId id="460" r:id="rId11"/>
    <p:sldId id="450" r:id="rId12"/>
    <p:sldId id="462" r:id="rId13"/>
    <p:sldId id="446" r:id="rId14"/>
    <p:sldId id="464" r:id="rId15"/>
    <p:sldId id="463" r:id="rId16"/>
    <p:sldId id="355" r:id="rId17"/>
    <p:sldId id="466" r:id="rId18"/>
    <p:sldId id="469" r:id="rId19"/>
    <p:sldId id="468" r:id="rId20"/>
    <p:sldId id="465" r:id="rId21"/>
    <p:sldId id="328" r:id="rId22"/>
    <p:sldId id="418" r:id="rId23"/>
    <p:sldId id="471" r:id="rId24"/>
    <p:sldId id="470" r:id="rId25"/>
    <p:sldId id="420" r:id="rId26"/>
    <p:sldId id="472" r:id="rId27"/>
    <p:sldId id="408" r:id="rId28"/>
    <p:sldId id="453" r:id="rId29"/>
    <p:sldId id="409" r:id="rId30"/>
    <p:sldId id="410" r:id="rId31"/>
    <p:sldId id="411" r:id="rId32"/>
    <p:sldId id="421" r:id="rId33"/>
    <p:sldId id="473" r:id="rId34"/>
    <p:sldId id="474" r:id="rId35"/>
    <p:sldId id="360" r:id="rId36"/>
    <p:sldId id="422" r:id="rId37"/>
    <p:sldId id="476" r:id="rId38"/>
    <p:sldId id="475" r:id="rId39"/>
    <p:sldId id="424" r:id="rId40"/>
    <p:sldId id="478" r:id="rId41"/>
    <p:sldId id="477" r:id="rId42"/>
    <p:sldId id="427" r:id="rId43"/>
    <p:sldId id="480" r:id="rId44"/>
    <p:sldId id="479" r:id="rId45"/>
    <p:sldId id="429" r:id="rId46"/>
    <p:sldId id="483" r:id="rId47"/>
    <p:sldId id="482" r:id="rId48"/>
    <p:sldId id="481" r:id="rId49"/>
    <p:sldId id="443" r:id="rId50"/>
    <p:sldId id="485" r:id="rId51"/>
    <p:sldId id="484" r:id="rId52"/>
    <p:sldId id="456" r:id="rId53"/>
    <p:sldId id="451" r:id="rId54"/>
    <p:sldId id="452" r:id="rId55"/>
  </p:sldIdLst>
  <p:sldSz cx="12195175" cy="6858000"/>
  <p:notesSz cx="7099300" cy="10234613"/>
  <p:embeddedFontLst>
    <p:embeddedFont>
      <p:font typeface="Calibri" panose="020F0502020204030204" pitchFamily="34" charset="0"/>
      <p:regular r:id="rId58"/>
      <p:bold r:id="rId59"/>
      <p:italic r:id="rId60"/>
      <p:boldItalic r:id="rId61"/>
    </p:embeddedFont>
    <p:embeddedFont>
      <p:font typeface="Calibri Light" panose="020F0302020204030204" pitchFamily="34" charset="0"/>
      <p:regular r:id="rId62"/>
      <p:italic r:id="rId63"/>
    </p:embeddedFont>
  </p:embeddedFontLst>
  <p:defaultTextStyle>
    <a:defPPr>
      <a:defRPr lang="de-DE"/>
    </a:defPPr>
    <a:lvl1pPr algn="l" rtl="0" fontAlgn="base">
      <a:spcBef>
        <a:spcPct val="0"/>
      </a:spcBef>
      <a:spcAft>
        <a:spcPct val="0"/>
      </a:spcAft>
      <a:defRPr lang="en-US" b="1" kern="1200">
        <a:solidFill>
          <a:schemeClr val="tx1"/>
        </a:solidFill>
        <a:latin typeface="+mn-lt"/>
        <a:ea typeface="+mn-ea"/>
        <a:cs typeface="+mn-cs"/>
      </a:defRPr>
    </a:lvl1pPr>
    <a:lvl2pPr marL="457200" algn="l" rtl="0" fontAlgn="base">
      <a:spcBef>
        <a:spcPct val="0"/>
      </a:spcBef>
      <a:spcAft>
        <a:spcPct val="0"/>
      </a:spcAft>
      <a:defRPr lang="en-US" b="1" kern="1200">
        <a:solidFill>
          <a:schemeClr val="tx1"/>
        </a:solidFill>
        <a:latin typeface="+mn-lt"/>
        <a:ea typeface="+mn-ea"/>
        <a:cs typeface="+mn-cs"/>
      </a:defRPr>
    </a:lvl2pPr>
    <a:lvl3pPr marL="914400" algn="l" rtl="0" fontAlgn="base">
      <a:spcBef>
        <a:spcPct val="0"/>
      </a:spcBef>
      <a:spcAft>
        <a:spcPct val="0"/>
      </a:spcAft>
      <a:defRPr lang="en-US" b="1" kern="1200">
        <a:solidFill>
          <a:schemeClr val="tx1"/>
        </a:solidFill>
        <a:latin typeface="+mn-lt"/>
        <a:ea typeface="+mn-ea"/>
        <a:cs typeface="+mn-cs"/>
      </a:defRPr>
    </a:lvl3pPr>
    <a:lvl4pPr marL="1371600" algn="l" rtl="0" fontAlgn="base">
      <a:spcBef>
        <a:spcPct val="0"/>
      </a:spcBef>
      <a:spcAft>
        <a:spcPct val="0"/>
      </a:spcAft>
      <a:defRPr lang="en-US" b="1" kern="1200">
        <a:solidFill>
          <a:schemeClr val="tx1"/>
        </a:solidFill>
        <a:latin typeface="+mn-lt"/>
        <a:ea typeface="+mn-ea"/>
        <a:cs typeface="+mn-cs"/>
      </a:defRPr>
    </a:lvl4pPr>
    <a:lvl5pPr marL="1828800" algn="l" rtl="0" fontAlgn="base">
      <a:spcBef>
        <a:spcPct val="0"/>
      </a:spcBef>
      <a:spcAft>
        <a:spcPct val="0"/>
      </a:spcAft>
      <a:defRPr lang="en-US" b="1" kern="1200">
        <a:solidFill>
          <a:schemeClr val="tx1"/>
        </a:solidFill>
        <a:latin typeface="+mn-lt"/>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928">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FFFF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95" autoAdjust="0"/>
    <p:restoredTop sz="94660"/>
  </p:normalViewPr>
  <p:slideViewPr>
    <p:cSldViewPr>
      <p:cViewPr varScale="1">
        <p:scale>
          <a:sx n="67" d="100"/>
          <a:sy n="67" d="100"/>
        </p:scale>
        <p:origin x="836" y="44"/>
      </p:cViewPr>
      <p:guideLst>
        <p:guide orient="horz" pos="2928"/>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657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6.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5.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14D0C791-ACBC-4DF4-9526-BA81E915C0BC}" type="slidenum">
              <a:rPr lang="en-GB" altLang="de-DE"/>
              <a:pPr/>
              <a:t>‹Nr.›</a:t>
            </a:fld>
            <a:endParaRPr lang="en-GB" altLang="de-DE"/>
          </a:p>
        </p:txBody>
      </p:sp>
    </p:spTree>
    <p:extLst>
      <p:ext uri="{BB962C8B-B14F-4D97-AF65-F5344CB8AC3E}">
        <p14:creationId xmlns:p14="http://schemas.microsoft.com/office/powerpoint/2010/main" val="42362076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de-DE"/>
          </a:p>
        </p:txBody>
      </p:sp>
      <p:sp>
        <p:nvSpPr>
          <p:cNvPr id="5734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C46A6E72-234B-45D8-859F-6C98ADC34465}" type="slidenum">
              <a:rPr lang="de-DE" altLang="de-DE"/>
              <a:pPr/>
              <a:t>‹Nr.›</a:t>
            </a:fld>
            <a:endParaRPr lang="de-DE" altLang="de-DE"/>
          </a:p>
        </p:txBody>
      </p:sp>
    </p:spTree>
    <p:extLst>
      <p:ext uri="{BB962C8B-B14F-4D97-AF65-F5344CB8AC3E}">
        <p14:creationId xmlns:p14="http://schemas.microsoft.com/office/powerpoint/2010/main" val="2962469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3430D3D-95C9-4761-A3C6-98103552BB86}" type="slidenum">
              <a:rPr lang="de-DE" altLang="de-DE" sz="1300"/>
              <a:pPr eaLnBrk="1" hangingPunct="1">
                <a:spcBef>
                  <a:spcPct val="0"/>
                </a:spcBef>
              </a:pPr>
              <a:t>2</a:t>
            </a:fld>
            <a:endParaRPr lang="de-DE"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8181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C3407C0-F505-4346-BCB5-572355592BB9}" type="slidenum">
              <a:rPr lang="de-DE" altLang="de-DE" sz="1300"/>
              <a:pPr eaLnBrk="1" hangingPunct="1">
                <a:spcBef>
                  <a:spcPct val="0"/>
                </a:spcBef>
              </a:pPr>
              <a:t>3</a:t>
            </a:fld>
            <a:endParaRPr lang="de-DE" altLang="de-DE" sz="1300"/>
          </a:p>
        </p:txBody>
      </p:sp>
      <p:sp>
        <p:nvSpPr>
          <p:cNvPr id="60419" name="Rectangle 1026"/>
          <p:cNvSpPr>
            <a:spLocks noGrp="1" noRot="1" noChangeAspect="1" noChangeArrowheads="1" noTextEdit="1"/>
          </p:cNvSpPr>
          <p:nvPr>
            <p:ph type="sldImg"/>
          </p:nvPr>
        </p:nvSpPr>
        <p:spPr>
          <a:xfrm>
            <a:off x="138113" y="768350"/>
            <a:ext cx="6823075" cy="3836988"/>
          </a:xfrm>
          <a:ln/>
        </p:spPr>
      </p:sp>
      <p:sp>
        <p:nvSpPr>
          <p:cNvPr id="6042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12457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32B556C-1BCF-47BE-B80A-6B956A623FD2}" type="slidenum">
              <a:rPr lang="de-DE" altLang="de-DE" sz="1300"/>
              <a:pPr eaLnBrk="1" hangingPunct="1">
                <a:spcBef>
                  <a:spcPct val="0"/>
                </a:spcBef>
              </a:pPr>
              <a:t>4</a:t>
            </a:fld>
            <a:endParaRPr lang="de-DE"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41372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D923E07-7592-46EC-88BA-D69178767228}" type="slidenum">
              <a:rPr lang="de-DE" altLang="de-DE" sz="1300"/>
              <a:pPr eaLnBrk="1" hangingPunct="1">
                <a:spcBef>
                  <a:spcPct val="0"/>
                </a:spcBef>
              </a:pPr>
              <a:t>5</a:t>
            </a:fld>
            <a:endParaRPr lang="de-DE"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65086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D923E07-7592-46EC-88BA-D69178767228}" type="slidenum">
              <a:rPr lang="de-DE" altLang="de-DE" sz="1300"/>
              <a:pPr eaLnBrk="1" hangingPunct="1">
                <a:spcBef>
                  <a:spcPct val="0"/>
                </a:spcBef>
              </a:pPr>
              <a:t>6</a:t>
            </a:fld>
            <a:endParaRPr lang="de-DE"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65086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30AF57-33BA-447F-A680-E9AEB018A3B6}" type="slidenum">
              <a:rPr lang="de-DE" altLang="de-DE" sz="1300"/>
              <a:pPr eaLnBrk="1" hangingPunct="1">
                <a:spcBef>
                  <a:spcPct val="0"/>
                </a:spcBef>
              </a:pPr>
              <a:t>7</a:t>
            </a:fld>
            <a:endParaRPr lang="de-DE" altLang="de-DE" sz="1300"/>
          </a:p>
        </p:txBody>
      </p:sp>
      <p:sp>
        <p:nvSpPr>
          <p:cNvPr id="64515" name="Rectangle 1026"/>
          <p:cNvSpPr>
            <a:spLocks noGrp="1" noRot="1" noChangeAspect="1" noChangeArrowheads="1" noTextEdit="1"/>
          </p:cNvSpPr>
          <p:nvPr>
            <p:ph type="sldImg"/>
          </p:nvPr>
        </p:nvSpPr>
        <p:spPr>
          <a:xfrm>
            <a:off x="138113" y="768350"/>
            <a:ext cx="6823075" cy="3836988"/>
          </a:xfrm>
          <a:ln/>
        </p:spPr>
      </p:sp>
      <p:sp>
        <p:nvSpPr>
          <p:cNvPr id="645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33863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A71FE9D-2035-4B33-AB99-E2B90E3F7F11}" type="slidenum">
              <a:rPr lang="de-DE" altLang="de-DE" sz="1300"/>
              <a:pPr algn="r" eaLnBrk="1" hangingPunct="1">
                <a:spcBef>
                  <a:spcPct val="0"/>
                </a:spcBef>
              </a:pPr>
              <a:t>8</a:t>
            </a:fld>
            <a:endParaRPr lang="de-DE"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81936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A71FE9D-2035-4B33-AB99-E2B90E3F7F11}" type="slidenum">
              <a:rPr lang="de-DE" altLang="de-DE" sz="1300"/>
              <a:pPr algn="r" eaLnBrk="1" hangingPunct="1">
                <a:spcBef>
                  <a:spcPct val="0"/>
                </a:spcBef>
              </a:pPr>
              <a:t>9</a:t>
            </a:fld>
            <a:endParaRPr lang="de-DE"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81936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A71FE9D-2035-4B33-AB99-E2B90E3F7F11}" type="slidenum">
              <a:rPr lang="de-DE" altLang="de-DE" sz="1300"/>
              <a:pPr algn="r" eaLnBrk="1" hangingPunct="1">
                <a:spcBef>
                  <a:spcPct val="0"/>
                </a:spcBef>
              </a:pPr>
              <a:t>10</a:t>
            </a:fld>
            <a:endParaRPr lang="de-DE"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81936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F88B842-8B6D-4125-BA1A-2BC63DC3F147}" type="slidenum">
              <a:rPr lang="de-DE" altLang="de-DE" sz="1300"/>
              <a:pPr algn="r" eaLnBrk="1" hangingPunct="1">
                <a:spcBef>
                  <a:spcPct val="0"/>
                </a:spcBef>
              </a:pPr>
              <a:t>11</a:t>
            </a:fld>
            <a:endParaRPr lang="de-DE"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17399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12</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0D13D46-5A2B-4AC6-B8AA-F674A23F827A}" type="slidenum">
              <a:rPr lang="de-DE" altLang="de-DE" sz="1300"/>
              <a:pPr algn="r" eaLnBrk="1" hangingPunct="1">
                <a:spcBef>
                  <a:spcPct val="0"/>
                </a:spcBef>
              </a:pPr>
              <a:t>13</a:t>
            </a:fld>
            <a:endParaRPr lang="de-DE"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93960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0D13D46-5A2B-4AC6-B8AA-F674A23F827A}" type="slidenum">
              <a:rPr lang="de-DE" altLang="de-DE" sz="1300"/>
              <a:pPr algn="r" eaLnBrk="1" hangingPunct="1">
                <a:spcBef>
                  <a:spcPct val="0"/>
                </a:spcBef>
              </a:pPr>
              <a:t>14</a:t>
            </a:fld>
            <a:endParaRPr lang="de-DE"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93960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0D13D46-5A2B-4AC6-B8AA-F674A23F827A}" type="slidenum">
              <a:rPr lang="de-DE" altLang="de-DE" sz="1300"/>
              <a:pPr algn="r" eaLnBrk="1" hangingPunct="1">
                <a:spcBef>
                  <a:spcPct val="0"/>
                </a:spcBef>
              </a:pPr>
              <a:t>15</a:t>
            </a:fld>
            <a:endParaRPr lang="de-DE"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93960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14ED92-E27B-4849-981A-7FC6F7D0510F}" type="slidenum">
              <a:rPr lang="de-DE" altLang="de-DE" sz="1300"/>
              <a:pPr eaLnBrk="1" hangingPunct="1">
                <a:spcBef>
                  <a:spcPct val="0"/>
                </a:spcBef>
              </a:pPr>
              <a:t>16</a:t>
            </a:fld>
            <a:endParaRPr lang="de-DE"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9976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BACFE8-AFF7-4241-A349-B6BBB7EFBCC7}" type="slidenum">
              <a:rPr lang="de-DE" altLang="de-DE" sz="1300"/>
              <a:pPr eaLnBrk="1" hangingPunct="1">
                <a:spcBef>
                  <a:spcPct val="0"/>
                </a:spcBef>
              </a:pPr>
              <a:t>17</a:t>
            </a:fld>
            <a:endParaRPr lang="de-DE"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63292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BACFE8-AFF7-4241-A349-B6BBB7EFBCC7}" type="slidenum">
              <a:rPr lang="de-DE" altLang="de-DE" sz="1300"/>
              <a:pPr eaLnBrk="1" hangingPunct="1">
                <a:spcBef>
                  <a:spcPct val="0"/>
                </a:spcBef>
              </a:pPr>
              <a:t>18</a:t>
            </a:fld>
            <a:endParaRPr lang="de-DE"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63292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BACFE8-AFF7-4241-A349-B6BBB7EFBCC7}" type="slidenum">
              <a:rPr lang="de-DE" altLang="de-DE" sz="1300"/>
              <a:pPr eaLnBrk="1" hangingPunct="1">
                <a:spcBef>
                  <a:spcPct val="0"/>
                </a:spcBef>
              </a:pPr>
              <a:t>19</a:t>
            </a:fld>
            <a:endParaRPr lang="de-DE"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63292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BACFE8-AFF7-4241-A349-B6BBB7EFBCC7}" type="slidenum">
              <a:rPr lang="de-DE" altLang="de-DE" sz="1300"/>
              <a:pPr eaLnBrk="1" hangingPunct="1">
                <a:spcBef>
                  <a:spcPct val="0"/>
                </a:spcBef>
              </a:pPr>
              <a:t>20</a:t>
            </a:fld>
            <a:endParaRPr lang="de-DE"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63292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BBEAEA-D253-4721-877F-87A97B9CF1B6}" type="slidenum">
              <a:rPr lang="de-DE" altLang="de-DE" sz="1300"/>
              <a:pPr eaLnBrk="1" hangingPunct="1">
                <a:spcBef>
                  <a:spcPct val="0"/>
                </a:spcBef>
              </a:pPr>
              <a:t>21</a:t>
            </a:fld>
            <a:endParaRPr lang="de-DE"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45429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D545982-BDFF-45C1-8782-EB67F0AE0152}" type="slidenum">
              <a:rPr lang="de-DE" altLang="de-DE" sz="1300"/>
              <a:pPr eaLnBrk="1" hangingPunct="1">
                <a:spcBef>
                  <a:spcPct val="0"/>
                </a:spcBef>
              </a:pPr>
              <a:t>22</a:t>
            </a:fld>
            <a:endParaRPr lang="de-DE"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52777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D545982-BDFF-45C1-8782-EB67F0AE0152}" type="slidenum">
              <a:rPr lang="de-DE" altLang="de-DE" sz="1300"/>
              <a:pPr eaLnBrk="1" hangingPunct="1">
                <a:spcBef>
                  <a:spcPct val="0"/>
                </a:spcBef>
              </a:pPr>
              <a:t>23</a:t>
            </a:fld>
            <a:endParaRPr lang="de-DE"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52777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D545982-BDFF-45C1-8782-EB67F0AE0152}" type="slidenum">
              <a:rPr lang="de-DE" altLang="de-DE" sz="1300"/>
              <a:pPr eaLnBrk="1" hangingPunct="1">
                <a:spcBef>
                  <a:spcPct val="0"/>
                </a:spcBef>
              </a:pPr>
              <a:t>24</a:t>
            </a:fld>
            <a:endParaRPr lang="de-DE"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52777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19651C-C43C-44F9-820D-1B898F834E5B}" type="slidenum">
              <a:rPr lang="de-DE" altLang="de-DE" sz="1300"/>
              <a:pPr eaLnBrk="1" hangingPunct="1">
                <a:spcBef>
                  <a:spcPct val="0"/>
                </a:spcBef>
              </a:pPr>
              <a:t>25</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27561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19651C-C43C-44F9-820D-1B898F834E5B}" type="slidenum">
              <a:rPr lang="de-DE" altLang="de-DE" sz="1300"/>
              <a:pPr eaLnBrk="1" hangingPunct="1">
                <a:spcBef>
                  <a:spcPct val="0"/>
                </a:spcBef>
              </a:pPr>
              <a:t>26</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27561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01F759A-ECEE-49D1-947F-1AEE5E8EDDD5}" type="slidenum">
              <a:rPr lang="de-DE" altLang="de-DE" sz="1300"/>
              <a:pPr eaLnBrk="1" hangingPunct="1">
                <a:spcBef>
                  <a:spcPct val="0"/>
                </a:spcBef>
              </a:pPr>
              <a:t>27</a:t>
            </a:fld>
            <a:endParaRPr lang="de-DE"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7805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B784119-5329-40B8-90EF-7C6FFFF07CA5}" type="slidenum">
              <a:rPr lang="de-DE" altLang="de-DE" sz="1300"/>
              <a:pPr algn="r" eaLnBrk="1" hangingPunct="1">
                <a:spcBef>
                  <a:spcPct val="0"/>
                </a:spcBef>
              </a:pPr>
              <a:t>28</a:t>
            </a:fld>
            <a:endParaRPr lang="de-DE"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83305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A76A97-ABE0-4E99-9823-A27583E76260}" type="slidenum">
              <a:rPr lang="de-DE" altLang="de-DE" sz="1300"/>
              <a:pPr eaLnBrk="1" hangingPunct="1">
                <a:spcBef>
                  <a:spcPct val="0"/>
                </a:spcBef>
              </a:pPr>
              <a:t>29</a:t>
            </a:fld>
            <a:endParaRPr lang="de-DE"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57394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A452BF-B1C3-4FF0-9004-49981FA44521}" type="slidenum">
              <a:rPr lang="de-DE" altLang="de-DE" sz="1300"/>
              <a:pPr eaLnBrk="1" hangingPunct="1">
                <a:spcBef>
                  <a:spcPct val="0"/>
                </a:spcBef>
              </a:pPr>
              <a:t>30</a:t>
            </a:fld>
            <a:endParaRPr lang="de-DE"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32186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F0BEE7C-59F7-4C64-A745-11924CCE3FB6}" type="slidenum">
              <a:rPr lang="de-DE" altLang="de-DE" sz="1300"/>
              <a:pPr eaLnBrk="1" hangingPunct="1">
                <a:spcBef>
                  <a:spcPct val="0"/>
                </a:spcBef>
              </a:pPr>
              <a:t>31</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1054078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79612E3-7225-4A64-87A5-DF0CC336FC41}" type="slidenum">
              <a:rPr lang="de-DE" altLang="de-DE" sz="1300"/>
              <a:pPr eaLnBrk="1" hangingPunct="1">
                <a:spcBef>
                  <a:spcPct val="0"/>
                </a:spcBef>
              </a:pPr>
              <a:t>32</a:t>
            </a:fld>
            <a:endParaRPr lang="de-DE"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06324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79612E3-7225-4A64-87A5-DF0CC336FC41}" type="slidenum">
              <a:rPr lang="de-DE" altLang="de-DE" sz="1300"/>
              <a:pPr eaLnBrk="1" hangingPunct="1">
                <a:spcBef>
                  <a:spcPct val="0"/>
                </a:spcBef>
              </a:pPr>
              <a:t>33</a:t>
            </a:fld>
            <a:endParaRPr lang="de-DE"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06324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4042B41-F664-46C7-AADE-A0AC8A5FD32C}" type="slidenum">
              <a:rPr lang="de-DE" altLang="de-DE" sz="1300"/>
              <a:pPr eaLnBrk="1" hangingPunct="1">
                <a:spcBef>
                  <a:spcPct val="0"/>
                </a:spcBef>
              </a:pPr>
              <a:t>35</a:t>
            </a:fld>
            <a:endParaRPr lang="de-DE"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17102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FB3E051-23CB-49D2-A757-261D81B203A3}" type="slidenum">
              <a:rPr lang="de-DE" altLang="de-DE" sz="1300"/>
              <a:pPr eaLnBrk="1" hangingPunct="1">
                <a:spcBef>
                  <a:spcPct val="0"/>
                </a:spcBef>
              </a:pPr>
              <a:t>36</a:t>
            </a:fld>
            <a:endParaRPr lang="de-DE"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22573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FB3E051-23CB-49D2-A757-261D81B203A3}" type="slidenum">
              <a:rPr lang="de-DE" altLang="de-DE" sz="1300"/>
              <a:pPr eaLnBrk="1" hangingPunct="1">
                <a:spcBef>
                  <a:spcPct val="0"/>
                </a:spcBef>
              </a:pPr>
              <a:t>37</a:t>
            </a:fld>
            <a:endParaRPr lang="de-DE"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22573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FB3E051-23CB-49D2-A757-261D81B203A3}" type="slidenum">
              <a:rPr lang="de-DE" altLang="de-DE" sz="1300"/>
              <a:pPr eaLnBrk="1" hangingPunct="1">
                <a:spcBef>
                  <a:spcPct val="0"/>
                </a:spcBef>
              </a:pPr>
              <a:t>38</a:t>
            </a:fld>
            <a:endParaRPr lang="de-DE"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22573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9BE373D-6F6D-41A8-A228-DA507B1F144A}" type="slidenum">
              <a:rPr lang="de-DE" altLang="de-DE" sz="1300"/>
              <a:pPr eaLnBrk="1" hangingPunct="1">
                <a:spcBef>
                  <a:spcPct val="0"/>
                </a:spcBef>
              </a:pPr>
              <a:t>39</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58283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9BE373D-6F6D-41A8-A228-DA507B1F144A}" type="slidenum">
              <a:rPr lang="de-DE" altLang="de-DE" sz="1300"/>
              <a:pPr eaLnBrk="1" hangingPunct="1">
                <a:spcBef>
                  <a:spcPct val="0"/>
                </a:spcBef>
              </a:pPr>
              <a:t>40</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58283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9BE373D-6F6D-41A8-A228-DA507B1F144A}" type="slidenum">
              <a:rPr lang="de-DE" altLang="de-DE" sz="1300"/>
              <a:pPr eaLnBrk="1" hangingPunct="1">
                <a:spcBef>
                  <a:spcPct val="0"/>
                </a:spcBef>
              </a:pPr>
              <a:t>41</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58283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177B713-BB5E-487A-B35F-93C89A20C37B}" type="slidenum">
              <a:rPr lang="de-DE" altLang="de-DE" sz="1300"/>
              <a:pPr eaLnBrk="1" hangingPunct="1">
                <a:spcBef>
                  <a:spcPct val="0"/>
                </a:spcBef>
              </a:pPr>
              <a:t>42</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60266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177B713-BB5E-487A-B35F-93C89A20C37B}" type="slidenum">
              <a:rPr lang="de-DE" altLang="de-DE" sz="1300"/>
              <a:pPr eaLnBrk="1" hangingPunct="1">
                <a:spcBef>
                  <a:spcPct val="0"/>
                </a:spcBef>
              </a:pPr>
              <a:t>43</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60266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177B713-BB5E-487A-B35F-93C89A20C37B}" type="slidenum">
              <a:rPr lang="de-DE" altLang="de-DE" sz="1300"/>
              <a:pPr eaLnBrk="1" hangingPunct="1">
                <a:spcBef>
                  <a:spcPct val="0"/>
                </a:spcBef>
              </a:pPr>
              <a:t>44</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60266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562C9A-C505-4017-8C12-F9098DCB97FC}" type="slidenum">
              <a:rPr lang="de-DE" altLang="de-DE" sz="1300"/>
              <a:pPr eaLnBrk="1" hangingPunct="1">
                <a:spcBef>
                  <a:spcPct val="0"/>
                </a:spcBef>
              </a:pPr>
              <a:t>45</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194202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562C9A-C505-4017-8C12-F9098DCB97FC}" type="slidenum">
              <a:rPr lang="de-DE" altLang="de-DE" sz="1300"/>
              <a:pPr eaLnBrk="1" hangingPunct="1">
                <a:spcBef>
                  <a:spcPct val="0"/>
                </a:spcBef>
              </a:pPr>
              <a:t>46</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19420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562C9A-C505-4017-8C12-F9098DCB97FC}" type="slidenum">
              <a:rPr lang="de-DE" altLang="de-DE" sz="1300"/>
              <a:pPr eaLnBrk="1" hangingPunct="1">
                <a:spcBef>
                  <a:spcPct val="0"/>
                </a:spcBef>
              </a:pPr>
              <a:t>47</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19420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562C9A-C505-4017-8C12-F9098DCB97FC}" type="slidenum">
              <a:rPr lang="de-DE" altLang="de-DE" sz="1300"/>
              <a:pPr eaLnBrk="1" hangingPunct="1">
                <a:spcBef>
                  <a:spcPct val="0"/>
                </a:spcBef>
              </a:pPr>
              <a:t>48</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19420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067CF72-2072-4D03-A796-844E945A07AE}" type="slidenum">
              <a:rPr lang="de-DE" altLang="de-DE" sz="1300"/>
              <a:pPr eaLnBrk="1" hangingPunct="1">
                <a:spcBef>
                  <a:spcPct val="0"/>
                </a:spcBef>
              </a:pPr>
              <a:t>49</a:t>
            </a:fld>
            <a:endParaRPr lang="de-DE"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3872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067CF72-2072-4D03-A796-844E945A07AE}" type="slidenum">
              <a:rPr lang="de-DE" altLang="de-DE" sz="1300"/>
              <a:pPr eaLnBrk="1" hangingPunct="1">
                <a:spcBef>
                  <a:spcPct val="0"/>
                </a:spcBef>
              </a:pPr>
              <a:t>50</a:t>
            </a:fld>
            <a:endParaRPr lang="de-DE"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3872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067CF72-2072-4D03-A796-844E945A07AE}" type="slidenum">
              <a:rPr lang="de-DE" altLang="de-DE" sz="1300"/>
              <a:pPr eaLnBrk="1" hangingPunct="1">
                <a:spcBef>
                  <a:spcPct val="0"/>
                </a:spcBef>
              </a:pPr>
              <a:t>51</a:t>
            </a:fld>
            <a:endParaRPr lang="de-DE"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3872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xfrm>
            <a:off x="138113" y="768350"/>
            <a:ext cx="6823075" cy="3836988"/>
          </a:xfrm>
          <a:ln/>
        </p:spPr>
      </p:sp>
      <p:sp>
        <p:nvSpPr>
          <p:cNvPr id="1116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78455200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xfrm>
            <a:off x="138113" y="768350"/>
            <a:ext cx="6823075" cy="3836988"/>
          </a:xfrm>
          <a:ln/>
        </p:spPr>
      </p:sp>
      <p:sp>
        <p:nvSpPr>
          <p:cNvPr id="1126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8855180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b="0" dirty="0">
                <a:latin typeface="+mj-lt"/>
              </a:rPr>
              <a:t>The use of the pictures in this module has been kindly permitted by artists and copyright holders, respectively. For details (artist, title), please refer to the end of this presentation.</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8 – Samopoštovanje &amp; Raspoloženje</a:t>
            </a:r>
          </a:p>
        </p:txBody>
      </p:sp>
      <p:sp>
        <p:nvSpPr>
          <p:cNvPr id="4" name="Slide Number Placeholder 3"/>
          <p:cNvSpPr>
            <a:spLocks noGrp="1"/>
          </p:cNvSpPr>
          <p:nvPr>
            <p:ph type="sldNum" sz="quarter" idx="12"/>
          </p:nvPr>
        </p:nvSpPr>
        <p:spPr bwMode="gray"/>
        <p:txBody>
          <a:bodyPr/>
          <a:lstStyle>
            <a:lvl1pPr>
              <a:defRPr b="0"/>
            </a:lvl1pPr>
          </a:lstStyle>
          <a:p>
            <a:fld id="{970E4A46-6006-4CA5-A548-E2F6D9704268}"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8 – Samopoštovanje &amp; Raspoloženje</a:t>
            </a:r>
          </a:p>
        </p:txBody>
      </p:sp>
      <p:sp>
        <p:nvSpPr>
          <p:cNvPr id="6" name="Slide Number Placeholder 5"/>
          <p:cNvSpPr>
            <a:spLocks noGrp="1"/>
          </p:cNvSpPr>
          <p:nvPr>
            <p:ph type="sldNum" sz="quarter" idx="12"/>
          </p:nvPr>
        </p:nvSpPr>
        <p:spPr bwMode="gray"/>
        <p:txBody>
          <a:bodyPr>
            <a:noAutofit/>
          </a:bodyPr>
          <a:lstStyle>
            <a:lvl1pPr>
              <a:defRPr b="0"/>
            </a:lvl1pPr>
          </a:lstStyle>
          <a:p>
            <a:fld id="{38ED8946-D5CC-46C0-8760-DBF73D8EA1DB}"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8 – Samopoštovanje &amp; Raspoloženje</a:t>
            </a:r>
          </a:p>
        </p:txBody>
      </p:sp>
      <p:sp>
        <p:nvSpPr>
          <p:cNvPr id="7" name="Slide Number Placeholder 6"/>
          <p:cNvSpPr>
            <a:spLocks noGrp="1"/>
          </p:cNvSpPr>
          <p:nvPr>
            <p:ph type="sldNum" sz="quarter" idx="12"/>
          </p:nvPr>
        </p:nvSpPr>
        <p:spPr bwMode="gray"/>
        <p:txBody>
          <a:bodyPr/>
          <a:lstStyle>
            <a:lvl1pPr>
              <a:defRPr b="0"/>
            </a:lvl1pPr>
          </a:lstStyle>
          <a:p>
            <a:fld id="{A0242980-92A8-4165-AE65-8425C493FC31}"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8 – Samopoštovanje &amp; Raspoloženje</a:t>
            </a:r>
          </a:p>
        </p:txBody>
      </p:sp>
      <p:sp>
        <p:nvSpPr>
          <p:cNvPr id="7" name="Slide Number Placeholder 6"/>
          <p:cNvSpPr>
            <a:spLocks noGrp="1"/>
          </p:cNvSpPr>
          <p:nvPr>
            <p:ph type="sldNum" sz="quarter" idx="12"/>
          </p:nvPr>
        </p:nvSpPr>
        <p:spPr bwMode="gray"/>
        <p:txBody>
          <a:bodyPr/>
          <a:lstStyle>
            <a:lvl1pPr>
              <a:defRPr b="0"/>
            </a:lvl1pPr>
          </a:lstStyle>
          <a:p>
            <a:fld id="{970E4A46-6006-4CA5-A548-E2F6D9704268}"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8 – Samopoštovanje &amp; Raspoloženje</a:t>
            </a:r>
          </a:p>
        </p:txBody>
      </p:sp>
      <p:sp>
        <p:nvSpPr>
          <p:cNvPr id="7" name="Slide Number Placeholder 6"/>
          <p:cNvSpPr>
            <a:spLocks noGrp="1"/>
          </p:cNvSpPr>
          <p:nvPr>
            <p:ph type="sldNum" sz="quarter" idx="12"/>
          </p:nvPr>
        </p:nvSpPr>
        <p:spPr bwMode="gray"/>
        <p:txBody>
          <a:bodyPr/>
          <a:lstStyle>
            <a:lvl1pPr>
              <a:defRPr b="0"/>
            </a:lvl1pPr>
          </a:lstStyle>
          <a:p>
            <a:fld id="{970E4A46-6006-4CA5-A548-E2F6D9704268}"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8 – Samopoštovanje &amp; Raspoloženje</a:t>
            </a:r>
          </a:p>
        </p:txBody>
      </p:sp>
      <p:sp>
        <p:nvSpPr>
          <p:cNvPr id="5" name="Slide Number Placeholder 4"/>
          <p:cNvSpPr>
            <a:spLocks noGrp="1"/>
          </p:cNvSpPr>
          <p:nvPr>
            <p:ph type="sldNum" sz="quarter" idx="12"/>
          </p:nvPr>
        </p:nvSpPr>
        <p:spPr bwMode="gray"/>
        <p:txBody>
          <a:bodyPr/>
          <a:lstStyle>
            <a:lvl1pPr>
              <a:defRPr b="0"/>
            </a:lvl1pPr>
          </a:lstStyle>
          <a:p>
            <a:fld id="{E260145A-44F9-48BA-9DFA-0A7E2B8A7FEF}"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8 – Samopoštovanje &amp; Raspoloženje</a:t>
            </a:r>
          </a:p>
        </p:txBody>
      </p:sp>
      <p:sp>
        <p:nvSpPr>
          <p:cNvPr id="4" name="Slide Number Placeholder 3"/>
          <p:cNvSpPr>
            <a:spLocks noGrp="1"/>
          </p:cNvSpPr>
          <p:nvPr>
            <p:ph type="sldNum" sz="quarter" idx="12"/>
          </p:nvPr>
        </p:nvSpPr>
        <p:spPr bwMode="gray"/>
        <p:txBody>
          <a:bodyPr/>
          <a:lstStyle>
            <a:lvl1pPr>
              <a:defRPr b="0"/>
            </a:lvl1pPr>
          </a:lstStyle>
          <a:p>
            <a:fld id="{AB53EFC1-A0EE-4FE3-99A3-ADD3D55614E2}"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8 – Samopoštovanje &amp; Raspoloženje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70E4A46-6006-4CA5-A548-E2F6D9704268}"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2.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MKT 8 B – Samopoštovanje &amp; Raspoloženje</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Deljković</a:t>
            </a:r>
            <a:r>
              <a:rPr lang="nl-NL" sz="1600">
                <a:solidFill>
                  <a:srgbClr val="004992"/>
                </a:solidFill>
              </a:rPr>
              <a:t> (11|22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204119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Simtomi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depresije</a:t>
            </a:r>
            <a:r>
              <a:rPr lang="en-US" sz="3600" dirty="0">
                <a:solidFill>
                  <a:srgbClr val="004992"/>
                </a:solidFill>
                <a:latin typeface="+mn-lt"/>
                <a:ea typeface="+mn-ea"/>
                <a:cs typeface="+mn-cs"/>
              </a:rPr>
              <a:t>?</a:t>
            </a:r>
          </a:p>
        </p:txBody>
      </p:sp>
      <p:pic>
        <p:nvPicPr>
          <p:cNvPr id="7" name="Picture 8">
            <a:extLst>
              <a:ext uri="{FF2B5EF4-FFF2-40B4-BE49-F238E27FC236}">
                <a16:creationId xmlns:a16="http://schemas.microsoft.com/office/drawing/2014/main" id="{97E7A7EA-D2A8-4EB6-8BD8-2C06F947BB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8370" y="2520944"/>
            <a:ext cx="5241172"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9459">
            <a:extLst>
              <a:ext uri="{FF2B5EF4-FFF2-40B4-BE49-F238E27FC236}">
                <a16:creationId xmlns:a16="http://schemas.microsoft.com/office/drawing/2014/main" id="{836F050D-5D12-4B58-B822-F57ADE429C0D}"/>
              </a:ext>
            </a:extLst>
          </p:cNvPr>
          <p:cNvSpPr txBox="1">
            <a:spLocks noChangeArrowheads="1"/>
          </p:cNvSpPr>
          <p:nvPr/>
        </p:nvSpPr>
        <p:spPr bwMode="auto">
          <a:xfrm>
            <a:off x="3458369" y="2059279"/>
            <a:ext cx="52411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b="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de-DE"/>
              <a:t>Metakognitivni Trening 8 – Samopoštovanje &amp; Raspoloženje</a:t>
            </a:r>
          </a:p>
        </p:txBody>
      </p:sp>
      <p:sp>
        <p:nvSpPr>
          <p:cNvPr id="9" name="Slide Number Placeholder 8"/>
          <p:cNvSpPr>
            <a:spLocks noGrp="1"/>
          </p:cNvSpPr>
          <p:nvPr>
            <p:ph type="sldNum" sz="quarter" idx="12"/>
          </p:nvPr>
        </p:nvSpPr>
        <p:spPr/>
        <p:txBody>
          <a:bodyPr/>
          <a:lstStyle/>
          <a:p>
            <a:fld id="{E260145A-44F9-48BA-9DFA-0A7E2B8A7FEF}"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Simtomi depresije?</a:t>
            </a: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hr-HR" altLang="de-DE" sz="2400" dirty="0">
                <a:solidFill>
                  <a:srgbClr val="333333"/>
                </a:solidFill>
              </a:rPr>
              <a:t>tuga</a:t>
            </a:r>
            <a:r>
              <a:rPr lang="de-DE" altLang="de-DE" sz="2400" dirty="0">
                <a:solidFill>
                  <a:srgbClr val="333333"/>
                </a:solidFill>
              </a:rPr>
              <a:t>, de</a:t>
            </a:r>
            <a:r>
              <a:rPr lang="hr-HR" altLang="de-DE" sz="2400" dirty="0">
                <a:solidFill>
                  <a:srgbClr val="333333"/>
                </a:solidFill>
              </a:rPr>
              <a:t>presivno raspoloženje</a:t>
            </a:r>
            <a:endParaRPr lang="de-DE" altLang="de-DE" sz="2400" dirty="0">
              <a:solidFill>
                <a:srgbClr val="333333"/>
              </a:solidFill>
            </a:endParaRPr>
          </a:p>
          <a:p>
            <a:pPr marL="457200" lvl="0" indent="-457200" defTabSz="914400" fontAlgn="base">
              <a:buFont typeface="+mj-lt"/>
              <a:buAutoNum type="arabicPeriod"/>
            </a:pPr>
            <a:r>
              <a:rPr lang="hr-HR" altLang="de-DE" sz="2400" dirty="0">
                <a:solidFill>
                  <a:srgbClr val="333333"/>
                </a:solidFill>
              </a:rPr>
              <a:t>smanjena energija</a:t>
            </a:r>
            <a:endParaRPr lang="de-DE" altLang="de-DE" sz="2400" dirty="0">
              <a:solidFill>
                <a:srgbClr val="333333"/>
              </a:solidFill>
            </a:endParaRPr>
          </a:p>
          <a:p>
            <a:pPr marL="457200" lvl="0" indent="-457200" defTabSz="914400" fontAlgn="base">
              <a:buFont typeface="+mj-lt"/>
              <a:buAutoNum type="arabicPeriod"/>
            </a:pPr>
            <a:r>
              <a:rPr lang="hr-HR" altLang="de-DE" sz="2400" dirty="0">
                <a:solidFill>
                  <a:srgbClr val="333333"/>
                </a:solidFill>
              </a:rPr>
              <a:t>nisko samopoštovanje</a:t>
            </a:r>
            <a:r>
              <a:rPr lang="de-DE" altLang="de-DE" sz="2400" dirty="0">
                <a:solidFill>
                  <a:srgbClr val="333333"/>
                </a:solidFill>
              </a:rPr>
              <a:t>, </a:t>
            </a:r>
            <a:r>
              <a:rPr lang="hr-HR" altLang="de-DE" sz="2400" dirty="0">
                <a:solidFill>
                  <a:srgbClr val="333333"/>
                </a:solidFill>
              </a:rPr>
              <a:t>strah od odbijanja</a:t>
            </a:r>
            <a:endParaRPr lang="de-DE" altLang="de-DE" sz="2400" dirty="0">
              <a:solidFill>
                <a:srgbClr val="333333"/>
              </a:solidFill>
            </a:endParaRPr>
          </a:p>
          <a:p>
            <a:pPr marL="457200" lvl="0" indent="-457200" defTabSz="914400" fontAlgn="base">
              <a:buFont typeface="+mj-lt"/>
              <a:buAutoNum type="arabicPeriod"/>
            </a:pPr>
            <a:r>
              <a:rPr lang="hr-HR" altLang="de-DE" sz="2400" dirty="0">
                <a:solidFill>
                  <a:srgbClr val="333333"/>
                </a:solidFill>
              </a:rPr>
              <a:t>strahovi</a:t>
            </a:r>
            <a:r>
              <a:rPr lang="de-DE" altLang="de-DE" sz="2400" dirty="0">
                <a:solidFill>
                  <a:srgbClr val="333333"/>
                </a:solidFill>
              </a:rPr>
              <a:t> (</a:t>
            </a:r>
            <a:r>
              <a:rPr lang="hr-HR" altLang="de-DE" sz="2400" dirty="0">
                <a:solidFill>
                  <a:srgbClr val="333333"/>
                </a:solidFill>
              </a:rPr>
              <a:t>npr. vezani za budućnost</a:t>
            </a:r>
            <a:r>
              <a:rPr lang="de-DE" altLang="de-DE" sz="2400" dirty="0">
                <a:solidFill>
                  <a:srgbClr val="333333"/>
                </a:solidFill>
              </a:rPr>
              <a:t>)</a:t>
            </a:r>
          </a:p>
          <a:p>
            <a:pPr marL="457200" lvl="0" indent="-457200" defTabSz="914400" fontAlgn="base">
              <a:buFont typeface="+mj-lt"/>
              <a:buAutoNum type="arabicPeriod"/>
            </a:pPr>
            <a:r>
              <a:rPr lang="hr-HR" altLang="de-DE" sz="2400" dirty="0">
                <a:solidFill>
                  <a:srgbClr val="333333"/>
                </a:solidFill>
              </a:rPr>
              <a:t>poremećaji spavanja</a:t>
            </a:r>
            <a:r>
              <a:rPr lang="de-DE" altLang="de-DE" sz="2400" dirty="0">
                <a:solidFill>
                  <a:srgbClr val="333333"/>
                </a:solidFill>
              </a:rPr>
              <a:t>, </a:t>
            </a:r>
            <a:r>
              <a:rPr lang="hr-HR" altLang="de-DE" sz="2400" dirty="0">
                <a:solidFill>
                  <a:srgbClr val="333333"/>
                </a:solidFill>
              </a:rPr>
              <a:t>bol</a:t>
            </a:r>
            <a:endParaRPr lang="de-DE" altLang="de-DE" sz="2400" dirty="0">
              <a:solidFill>
                <a:srgbClr val="333333"/>
              </a:solidFill>
            </a:endParaRPr>
          </a:p>
          <a:p>
            <a:pPr marL="457200" lvl="0" indent="-457200" defTabSz="914400" fontAlgn="base">
              <a:buFont typeface="+mj-lt"/>
              <a:buAutoNum type="arabicPeriod"/>
            </a:pPr>
            <a:r>
              <a:rPr lang="hr-HR" altLang="de-DE" sz="2400" dirty="0">
                <a:solidFill>
                  <a:srgbClr val="333333"/>
                </a:solidFill>
              </a:rPr>
              <a:t>oštećenje kognicije</a:t>
            </a:r>
            <a:r>
              <a:rPr lang="de-DE" altLang="de-DE" sz="2400" dirty="0">
                <a:solidFill>
                  <a:srgbClr val="333333"/>
                </a:solidFill>
              </a:rPr>
              <a:t> (</a:t>
            </a:r>
            <a:r>
              <a:rPr lang="hr-HR" altLang="de-DE" sz="2400" dirty="0">
                <a:solidFill>
                  <a:srgbClr val="333333"/>
                </a:solidFill>
              </a:rPr>
              <a:t>slaba koncentracija</a:t>
            </a:r>
            <a:r>
              <a:rPr lang="de-DE" altLang="de-DE" sz="2400" dirty="0">
                <a:solidFill>
                  <a:srgbClr val="333333"/>
                </a:solidFill>
              </a:rPr>
              <a:t> </a:t>
            </a:r>
            <a:r>
              <a:rPr lang="hr-HR" altLang="de-DE" sz="2400" dirty="0">
                <a:solidFill>
                  <a:srgbClr val="333333"/>
                </a:solidFill>
              </a:rPr>
              <a:t>i memorija</a:t>
            </a:r>
            <a:r>
              <a:rPr lang="de-DE" altLang="de-DE" sz="2400" dirty="0">
                <a:solidFill>
                  <a:srgbClr val="333333"/>
                </a:solidFill>
              </a:rPr>
              <a:t>)</a:t>
            </a:r>
          </a:p>
          <a:p>
            <a:pPr lvl="0" defTabSz="914400" fontAlgn="base"/>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7" name="Slide Number Placeholder 6"/>
          <p:cNvSpPr>
            <a:spLocks noGrp="1"/>
          </p:cNvSpPr>
          <p:nvPr>
            <p:ph type="sldNum" sz="quarter" idx="12"/>
          </p:nvPr>
        </p:nvSpPr>
        <p:spPr/>
        <p:txBody>
          <a:bodyPr/>
          <a:lstStyle/>
          <a:p>
            <a:fld id="{38ED8946-D5CC-46C0-8760-DBF73D8EA1DB}"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4" name="Rectangle 13"/>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Izbori liječenja kod depresije?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de-DE" altLang="de-DE" sz="2400">
                <a:solidFill>
                  <a:srgbClr val="004992"/>
                </a:solidFill>
              </a:rPr>
              <a:t>???</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de-DE"/>
              <a:t>Metakognitivni Trening 8 – Samopoštovanje &amp; Raspoloženje</a:t>
            </a:r>
          </a:p>
        </p:txBody>
      </p:sp>
      <p:sp>
        <p:nvSpPr>
          <p:cNvPr id="6" name="Slide Number Placeholder 5"/>
          <p:cNvSpPr>
            <a:spLocks noGrp="1"/>
          </p:cNvSpPr>
          <p:nvPr>
            <p:ph type="sldNum" sz="quarter" idx="12"/>
          </p:nvPr>
        </p:nvSpPr>
        <p:spPr/>
        <p:txBody>
          <a:bodyPr/>
          <a:lstStyle/>
          <a:p>
            <a:fld id="{38ED8946-D5CC-46C0-8760-DBF73D8EA1DB}" type="slidenum">
              <a:rPr lang="de-DE" altLang="de-DE" smtClean="0"/>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1" name="Rectangle 4"/>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Izbori liječenja kod depresije?</a:t>
            </a:r>
            <a:endParaRPr lang="de-DE" altLang="de-DE" sz="3600">
              <a:latin typeface="+mn-lt"/>
              <a:ea typeface="+mn-ea"/>
              <a:cs typeface="+mn-cs"/>
            </a:endParaRPr>
          </a:p>
        </p:txBody>
      </p:sp>
      <p:sp>
        <p:nvSpPr>
          <p:cNvPr id="7170" name="Rectangle 2"/>
          <p:cNvSpPr>
            <a:spLocks noGrp="1" noChangeArrowheads="1"/>
          </p:cNvSpPr>
          <p:nvPr>
            <p:ph idx="1"/>
          </p:nvPr>
        </p:nvSpPr>
        <p:spPr>
          <a:xfrm>
            <a:off x="408955" y="2204864"/>
            <a:ext cx="7772400" cy="4248000"/>
          </a:xfrm>
        </p:spPr>
        <p:txBody>
          <a:bodyPr>
            <a:noAutofit/>
          </a:bodyPr>
          <a:lstStyle/>
          <a:p>
            <a:pPr marL="342900" indent="-342900" eaLnBrk="1" hangingPunct="1">
              <a:buClr>
                <a:srgbClr val="000000"/>
              </a:buClr>
              <a:buFont typeface="WingDings"/>
              <a:buChar char=""/>
            </a:pPr>
            <a:r>
              <a:rPr lang="de-DE" altLang="de-DE" sz="2400" dirty="0">
                <a:solidFill>
                  <a:srgbClr val="004992"/>
                </a:solidFill>
              </a:rPr>
              <a:t>Ps</a:t>
            </a:r>
            <a:r>
              <a:rPr lang="hr-HR" altLang="de-DE" sz="2400" dirty="0">
                <a:solidFill>
                  <a:srgbClr val="004992"/>
                </a:solidFill>
              </a:rPr>
              <a:t>i</a:t>
            </a:r>
            <a:r>
              <a:rPr lang="de-DE" altLang="de-DE" sz="2400" dirty="0">
                <a:solidFill>
                  <a:srgbClr val="004992"/>
                </a:solidFill>
              </a:rPr>
              <a:t>hoterap</a:t>
            </a:r>
            <a:r>
              <a:rPr lang="hr-HR" altLang="de-DE" sz="2400" dirty="0">
                <a:solidFill>
                  <a:srgbClr val="004992"/>
                </a:solidFill>
              </a:rPr>
              <a:t>ija</a:t>
            </a:r>
            <a:r>
              <a:rPr lang="de-DE" altLang="de-DE" sz="2400" dirty="0">
                <a:solidFill>
                  <a:srgbClr val="004992"/>
                </a:solidFill>
              </a:rPr>
              <a:t>/s</a:t>
            </a:r>
            <a:r>
              <a:rPr lang="hr-HR" altLang="de-DE" sz="2400" dirty="0">
                <a:solidFill>
                  <a:srgbClr val="004992"/>
                </a:solidFill>
              </a:rPr>
              <a:t>amopomoć</a:t>
            </a:r>
            <a:r>
              <a:rPr lang="de-DE" altLang="de-DE" sz="2400" dirty="0">
                <a:solidFill>
                  <a:srgbClr val="004992"/>
                </a:solidFill>
              </a:rPr>
              <a:t>:</a:t>
            </a:r>
            <a:r>
              <a:rPr lang="de-DE" altLang="de-DE" sz="2400" dirty="0">
                <a:solidFill>
                  <a:srgbClr val="333333"/>
                </a:solidFill>
              </a:rPr>
              <a:t> </a:t>
            </a:r>
            <a:r>
              <a:rPr lang="hr-HR" altLang="de-DE" sz="2400" dirty="0">
                <a:solidFill>
                  <a:srgbClr val="333333"/>
                </a:solidFill>
              </a:rPr>
              <a:t>npr</a:t>
            </a:r>
            <a:r>
              <a:rPr lang="de-DE" altLang="de-DE" sz="2400" dirty="0">
                <a:solidFill>
                  <a:srgbClr val="333333"/>
                </a:solidFill>
              </a:rPr>
              <a:t>. </a:t>
            </a:r>
            <a:r>
              <a:rPr lang="hr-HR" altLang="de-DE" sz="2400" dirty="0">
                <a:solidFill>
                  <a:srgbClr val="333333"/>
                </a:solidFill>
              </a:rPr>
              <a:t>k</a:t>
            </a:r>
            <a:r>
              <a:rPr lang="de-DE" altLang="de-DE" sz="2400" dirty="0">
                <a:solidFill>
                  <a:srgbClr val="333333"/>
                </a:solidFill>
              </a:rPr>
              <a:t>ognitiv</a:t>
            </a:r>
            <a:r>
              <a:rPr lang="hr-HR" altLang="de-DE" sz="2400" dirty="0">
                <a:solidFill>
                  <a:srgbClr val="333333"/>
                </a:solidFill>
              </a:rPr>
              <a:t>no</a:t>
            </a:r>
            <a:r>
              <a:rPr lang="de-DE" altLang="de-DE" sz="2400" dirty="0">
                <a:solidFill>
                  <a:srgbClr val="333333"/>
                </a:solidFill>
              </a:rPr>
              <a:t>-b</a:t>
            </a:r>
            <a:r>
              <a:rPr lang="hr-HR" altLang="de-DE" sz="2400" dirty="0">
                <a:solidFill>
                  <a:srgbClr val="333333"/>
                </a:solidFill>
              </a:rPr>
              <a:t>i</a:t>
            </a:r>
            <a:r>
              <a:rPr lang="de-DE" altLang="de-DE" sz="2400" dirty="0">
                <a:solidFill>
                  <a:srgbClr val="333333"/>
                </a:solidFill>
              </a:rPr>
              <a:t>h</a:t>
            </a:r>
            <a:r>
              <a:rPr lang="hr-HR" altLang="de-DE" sz="2400" dirty="0">
                <a:solidFill>
                  <a:srgbClr val="333333"/>
                </a:solidFill>
              </a:rPr>
              <a:t>ej</a:t>
            </a:r>
            <a:r>
              <a:rPr lang="de-DE" altLang="de-DE" sz="2400" dirty="0">
                <a:solidFill>
                  <a:srgbClr val="333333"/>
                </a:solidFill>
              </a:rPr>
              <a:t>vioral</a:t>
            </a:r>
            <a:r>
              <a:rPr lang="hr-HR" altLang="de-DE" sz="2400" dirty="0">
                <a:solidFill>
                  <a:srgbClr val="333333"/>
                </a:solidFill>
              </a:rPr>
              <a:t>na</a:t>
            </a:r>
            <a:r>
              <a:rPr lang="de-DE" altLang="de-DE" sz="2400" dirty="0">
                <a:solidFill>
                  <a:srgbClr val="333333"/>
                </a:solidFill>
              </a:rPr>
              <a:t> interve</a:t>
            </a:r>
            <a:r>
              <a:rPr lang="hr-HR" altLang="de-DE" sz="2400" dirty="0">
                <a:solidFill>
                  <a:srgbClr val="333333"/>
                </a:solidFill>
              </a:rPr>
              <a:t>ncija</a:t>
            </a:r>
            <a:r>
              <a:rPr lang="de-DE" altLang="de-DE" sz="2400" dirty="0">
                <a:solidFill>
                  <a:srgbClr val="333333"/>
                </a:solidFill>
              </a:rPr>
              <a:t>. </a:t>
            </a:r>
            <a:r>
              <a:rPr lang="hr-HR" altLang="de-DE" sz="2400" dirty="0">
                <a:solidFill>
                  <a:srgbClr val="333333"/>
                </a:solidFill>
              </a:rPr>
              <a:t>Ciljaju se p</a:t>
            </a:r>
            <a:r>
              <a:rPr lang="de-DE" altLang="de-DE" sz="2400" dirty="0">
                <a:solidFill>
                  <a:srgbClr val="333333"/>
                </a:solidFill>
              </a:rPr>
              <a:t>roblem</a:t>
            </a:r>
            <a:r>
              <a:rPr lang="hr-HR" altLang="de-DE" sz="2400" dirty="0">
                <a:solidFill>
                  <a:srgbClr val="333333"/>
                </a:solidFill>
              </a:rPr>
              <a:t>i</a:t>
            </a:r>
            <a:r>
              <a:rPr lang="de-DE" altLang="de-DE" sz="2400" dirty="0">
                <a:solidFill>
                  <a:srgbClr val="333333"/>
                </a:solidFill>
              </a:rPr>
              <a:t> </a:t>
            </a:r>
            <a:r>
              <a:rPr lang="hr-HR" altLang="de-DE" sz="2400" dirty="0">
                <a:solidFill>
                  <a:srgbClr val="333333"/>
                </a:solidFill>
              </a:rPr>
              <a:t>i disfunkcionalne šeme</a:t>
            </a:r>
            <a:r>
              <a:rPr lang="de-DE" altLang="de-DE" sz="2400" dirty="0">
                <a:solidFill>
                  <a:srgbClr val="333333"/>
                </a:solidFill>
              </a:rPr>
              <a:t> </a:t>
            </a:r>
            <a:r>
              <a:rPr lang="hr-HR" altLang="de-DE" sz="2400" dirty="0">
                <a:solidFill>
                  <a:srgbClr val="333333"/>
                </a:solidFill>
              </a:rPr>
              <a:t>koje su u osnovi</a:t>
            </a:r>
            <a:r>
              <a:rPr lang="de-DE" altLang="de-DE" sz="2400" dirty="0">
                <a:solidFill>
                  <a:srgbClr val="333333"/>
                </a:solidFill>
              </a:rPr>
              <a:t> (</a:t>
            </a:r>
            <a:r>
              <a:rPr lang="hr-HR" altLang="de-DE" sz="2400" dirty="0">
                <a:solidFill>
                  <a:srgbClr val="333333"/>
                </a:solidFill>
              </a:rPr>
              <a:t>npr</a:t>
            </a:r>
            <a:r>
              <a:rPr lang="de-DE" altLang="de-DE" sz="2400">
                <a:solidFill>
                  <a:srgbClr val="333333"/>
                </a:solidFill>
              </a:rPr>
              <a:t>. “</a:t>
            </a:r>
            <a:r>
              <a:rPr lang="hr-HR" altLang="de-DE" sz="2400">
                <a:solidFill>
                  <a:srgbClr val="333333"/>
                </a:solidFill>
              </a:rPr>
              <a:t>bezvrijedan sam</a:t>
            </a:r>
            <a:r>
              <a:rPr lang="en-US" altLang="de-DE" sz="2400">
                <a:solidFill>
                  <a:srgbClr val="333333"/>
                </a:solidFill>
              </a:rPr>
              <a:t>”</a:t>
            </a:r>
            <a:r>
              <a:rPr lang="de-DE" altLang="de-DE" sz="2400">
                <a:solidFill>
                  <a:srgbClr val="333333"/>
                </a:solidFill>
              </a:rPr>
              <a:t>). </a:t>
            </a:r>
            <a:r>
              <a:rPr lang="hr-HR" altLang="de-DE" sz="2400" dirty="0">
                <a:solidFill>
                  <a:srgbClr val="333333"/>
                </a:solidFill>
              </a:rPr>
              <a:t>Ove šeme</a:t>
            </a:r>
            <a:r>
              <a:rPr lang="de-DE" altLang="de-DE" sz="2400" dirty="0">
                <a:solidFill>
                  <a:srgbClr val="333333"/>
                </a:solidFill>
              </a:rPr>
              <a:t> </a:t>
            </a:r>
            <a:r>
              <a:rPr lang="hr-HR" altLang="de-DE" sz="2400" dirty="0">
                <a:solidFill>
                  <a:srgbClr val="333333"/>
                </a:solidFill>
              </a:rPr>
              <a:t>zauzvrat</a:t>
            </a:r>
            <a:r>
              <a:rPr lang="de-DE" altLang="de-DE" sz="2400" dirty="0">
                <a:solidFill>
                  <a:srgbClr val="333333"/>
                </a:solidFill>
              </a:rPr>
              <a:t> pr</a:t>
            </a:r>
            <a:r>
              <a:rPr lang="hr-HR" altLang="de-DE" sz="2400" dirty="0">
                <a:solidFill>
                  <a:srgbClr val="333333"/>
                </a:solidFill>
              </a:rPr>
              <a:t>ovociraju</a:t>
            </a:r>
            <a:r>
              <a:rPr lang="de-DE" altLang="de-DE" sz="2400" dirty="0">
                <a:solidFill>
                  <a:srgbClr val="333333"/>
                </a:solidFill>
              </a:rPr>
              <a:t> </a:t>
            </a:r>
            <a:r>
              <a:rPr lang="hr-HR" altLang="de-DE" sz="2400" dirty="0">
                <a:solidFill>
                  <a:srgbClr val="333333"/>
                </a:solidFill>
              </a:rPr>
              <a:t>druge </a:t>
            </a:r>
            <a:r>
              <a:rPr lang="hr-HR" altLang="de-DE" sz="2400">
                <a:solidFill>
                  <a:srgbClr val="333333"/>
                </a:solidFill>
              </a:rPr>
              <a:t>misli</a:t>
            </a:r>
            <a:r>
              <a:rPr lang="de-DE" altLang="de-DE" sz="2400">
                <a:solidFill>
                  <a:srgbClr val="333333"/>
                </a:solidFill>
              </a:rPr>
              <a:t> (“</a:t>
            </a:r>
            <a:r>
              <a:rPr lang="hr-HR" altLang="de-DE" sz="2400">
                <a:solidFill>
                  <a:srgbClr val="333333"/>
                </a:solidFill>
              </a:rPr>
              <a:t>niko </a:t>
            </a:r>
            <a:r>
              <a:rPr lang="hr-HR" altLang="de-DE" sz="2400" dirty="0">
                <a:solidFill>
                  <a:srgbClr val="333333"/>
                </a:solidFill>
              </a:rPr>
              <a:t>me </a:t>
            </a:r>
            <a:r>
              <a:rPr lang="hr-HR" altLang="de-DE" sz="2400">
                <a:solidFill>
                  <a:srgbClr val="333333"/>
                </a:solidFill>
              </a:rPr>
              <a:t>ne voli</a:t>
            </a:r>
            <a:r>
              <a:rPr lang="en-US" altLang="de-DE" sz="2400">
                <a:solidFill>
                  <a:srgbClr val="333333"/>
                </a:solidFill>
              </a:rPr>
              <a:t>”</a:t>
            </a:r>
            <a:r>
              <a:rPr lang="de-DE" altLang="de-DE" sz="2400">
                <a:solidFill>
                  <a:srgbClr val="333333"/>
                </a:solidFill>
              </a:rPr>
              <a:t>) </a:t>
            </a:r>
            <a:r>
              <a:rPr lang="hr-HR" altLang="de-DE" sz="2400" dirty="0">
                <a:solidFill>
                  <a:srgbClr val="333333"/>
                </a:solidFill>
              </a:rPr>
              <a:t>vode kaskadi negativnih misli</a:t>
            </a:r>
            <a:r>
              <a:rPr lang="de-DE" altLang="de-DE" sz="2400" dirty="0">
                <a:solidFill>
                  <a:srgbClr val="333333"/>
                </a:solidFill>
              </a:rPr>
              <a:t>.</a:t>
            </a:r>
            <a:r>
              <a:rPr lang="hr-HR" altLang="de-DE" sz="2400" dirty="0">
                <a:solidFill>
                  <a:srgbClr val="333333"/>
                </a:solidFill>
              </a:rPr>
              <a:t> Rekonstrukcija ovih ideja</a:t>
            </a:r>
            <a:r>
              <a:rPr lang="de-DE" altLang="de-DE" sz="2400" dirty="0">
                <a:solidFill>
                  <a:srgbClr val="333333"/>
                </a:solidFill>
              </a:rPr>
              <a:t> </a:t>
            </a:r>
            <a:r>
              <a:rPr lang="hr-HR" altLang="de-DE" sz="2400" dirty="0">
                <a:solidFill>
                  <a:srgbClr val="333333"/>
                </a:solidFill>
              </a:rPr>
              <a:t>ima</a:t>
            </a:r>
            <a:r>
              <a:rPr lang="de-DE" altLang="de-DE" sz="2400" dirty="0">
                <a:solidFill>
                  <a:srgbClr val="333333"/>
                </a:solidFill>
              </a:rPr>
              <a:t> </a:t>
            </a:r>
            <a:r>
              <a:rPr lang="hr-HR" altLang="de-DE" sz="2400" b="1" dirty="0">
                <a:solidFill>
                  <a:srgbClr val="004992"/>
                </a:solidFill>
              </a:rPr>
              <a:t>dugotrajnan uticaj</a:t>
            </a:r>
            <a:r>
              <a:rPr lang="de-DE" altLang="de-DE" sz="2400" dirty="0">
                <a:solidFill>
                  <a:srgbClr val="333333"/>
                </a:solidFill>
              </a:rPr>
              <a:t>.</a:t>
            </a: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38ED8946-D5CC-46C0-8760-DBF73D8EA1DB}"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1" name="Rectangle 4"/>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Izbori liječenja kod depresije?</a:t>
            </a:r>
            <a:endParaRPr lang="de-DE" altLang="de-DE" sz="3600">
              <a:latin typeface="+mn-lt"/>
              <a:ea typeface="+mn-ea"/>
              <a:cs typeface="+mn-cs"/>
            </a:endParaRPr>
          </a:p>
        </p:txBody>
      </p:sp>
      <p:sp>
        <p:nvSpPr>
          <p:cNvPr id="7170" name="Rectangle 2"/>
          <p:cNvSpPr>
            <a:spLocks noGrp="1" noChangeArrowheads="1"/>
          </p:cNvSpPr>
          <p:nvPr>
            <p:ph idx="1"/>
          </p:nvPr>
        </p:nvSpPr>
        <p:spPr>
          <a:xfrm>
            <a:off x="408955" y="2204864"/>
            <a:ext cx="7772400" cy="4248000"/>
          </a:xfrm>
        </p:spPr>
        <p:txBody>
          <a:bodyPr>
            <a:noAutofit/>
          </a:bodyPr>
          <a:lstStyle/>
          <a:p>
            <a:pPr marL="342900" indent="-342900" eaLnBrk="1" hangingPunct="1">
              <a:buClr>
                <a:srgbClr val="000000"/>
              </a:buClr>
              <a:buFont typeface="WingDings"/>
              <a:buChar char=""/>
            </a:pPr>
            <a:r>
              <a:rPr lang="de-DE" altLang="de-DE" sz="2400" dirty="0">
                <a:solidFill>
                  <a:srgbClr val="004992"/>
                </a:solidFill>
              </a:rPr>
              <a:t>Ps</a:t>
            </a:r>
            <a:r>
              <a:rPr lang="hr-HR" altLang="de-DE" sz="2400" dirty="0">
                <a:solidFill>
                  <a:srgbClr val="004992"/>
                </a:solidFill>
              </a:rPr>
              <a:t>i</a:t>
            </a:r>
            <a:r>
              <a:rPr lang="de-DE" altLang="de-DE" sz="2400" dirty="0">
                <a:solidFill>
                  <a:srgbClr val="004992"/>
                </a:solidFill>
              </a:rPr>
              <a:t>hoterap</a:t>
            </a:r>
            <a:r>
              <a:rPr lang="hr-HR" altLang="de-DE" sz="2400" dirty="0">
                <a:solidFill>
                  <a:srgbClr val="004992"/>
                </a:solidFill>
              </a:rPr>
              <a:t>ija</a:t>
            </a:r>
            <a:r>
              <a:rPr lang="de-DE" altLang="de-DE" sz="2400" dirty="0">
                <a:solidFill>
                  <a:srgbClr val="004992"/>
                </a:solidFill>
              </a:rPr>
              <a:t>/s</a:t>
            </a:r>
            <a:r>
              <a:rPr lang="hr-HR" altLang="de-DE" sz="2400" dirty="0">
                <a:solidFill>
                  <a:srgbClr val="004992"/>
                </a:solidFill>
              </a:rPr>
              <a:t>amopomoć</a:t>
            </a:r>
            <a:r>
              <a:rPr lang="de-DE" altLang="de-DE" sz="2400" dirty="0">
                <a:solidFill>
                  <a:srgbClr val="004992"/>
                </a:solidFill>
              </a:rPr>
              <a:t>:</a:t>
            </a:r>
            <a:r>
              <a:rPr lang="de-DE" altLang="de-DE" sz="2400" dirty="0">
                <a:solidFill>
                  <a:srgbClr val="333333"/>
                </a:solidFill>
              </a:rPr>
              <a:t> </a:t>
            </a:r>
            <a:r>
              <a:rPr lang="hr-HR" altLang="de-DE" sz="2400" dirty="0">
                <a:solidFill>
                  <a:srgbClr val="333333"/>
                </a:solidFill>
              </a:rPr>
              <a:t>npr</a:t>
            </a:r>
            <a:r>
              <a:rPr lang="de-DE" altLang="de-DE" sz="2400" dirty="0">
                <a:solidFill>
                  <a:srgbClr val="333333"/>
                </a:solidFill>
              </a:rPr>
              <a:t>. </a:t>
            </a:r>
            <a:r>
              <a:rPr lang="hr-HR" altLang="de-DE" sz="2400" dirty="0">
                <a:solidFill>
                  <a:srgbClr val="333333"/>
                </a:solidFill>
              </a:rPr>
              <a:t>k</a:t>
            </a:r>
            <a:r>
              <a:rPr lang="de-DE" altLang="de-DE" sz="2400" dirty="0">
                <a:solidFill>
                  <a:srgbClr val="333333"/>
                </a:solidFill>
              </a:rPr>
              <a:t>ognitiv</a:t>
            </a:r>
            <a:r>
              <a:rPr lang="hr-HR" altLang="de-DE" sz="2400" dirty="0">
                <a:solidFill>
                  <a:srgbClr val="333333"/>
                </a:solidFill>
              </a:rPr>
              <a:t>no</a:t>
            </a:r>
            <a:r>
              <a:rPr lang="de-DE" altLang="de-DE" sz="2400" dirty="0">
                <a:solidFill>
                  <a:srgbClr val="333333"/>
                </a:solidFill>
              </a:rPr>
              <a:t>-b</a:t>
            </a:r>
            <a:r>
              <a:rPr lang="hr-HR" altLang="de-DE" sz="2400" dirty="0">
                <a:solidFill>
                  <a:srgbClr val="333333"/>
                </a:solidFill>
              </a:rPr>
              <a:t>i</a:t>
            </a:r>
            <a:r>
              <a:rPr lang="de-DE" altLang="de-DE" sz="2400" dirty="0">
                <a:solidFill>
                  <a:srgbClr val="333333"/>
                </a:solidFill>
              </a:rPr>
              <a:t>h</a:t>
            </a:r>
            <a:r>
              <a:rPr lang="hr-HR" altLang="de-DE" sz="2400" dirty="0">
                <a:solidFill>
                  <a:srgbClr val="333333"/>
                </a:solidFill>
              </a:rPr>
              <a:t>ej</a:t>
            </a:r>
            <a:r>
              <a:rPr lang="de-DE" altLang="de-DE" sz="2400" dirty="0">
                <a:solidFill>
                  <a:srgbClr val="333333"/>
                </a:solidFill>
              </a:rPr>
              <a:t>vioral</a:t>
            </a:r>
            <a:r>
              <a:rPr lang="hr-HR" altLang="de-DE" sz="2400" dirty="0">
                <a:solidFill>
                  <a:srgbClr val="333333"/>
                </a:solidFill>
              </a:rPr>
              <a:t>na</a:t>
            </a:r>
            <a:r>
              <a:rPr lang="de-DE" altLang="de-DE" sz="2400" dirty="0">
                <a:solidFill>
                  <a:srgbClr val="333333"/>
                </a:solidFill>
              </a:rPr>
              <a:t> interve</a:t>
            </a:r>
            <a:r>
              <a:rPr lang="hr-HR" altLang="de-DE" sz="2400" dirty="0">
                <a:solidFill>
                  <a:srgbClr val="333333"/>
                </a:solidFill>
              </a:rPr>
              <a:t>ncija</a:t>
            </a:r>
            <a:r>
              <a:rPr lang="de-DE" altLang="de-DE" sz="2400" dirty="0">
                <a:solidFill>
                  <a:srgbClr val="333333"/>
                </a:solidFill>
              </a:rPr>
              <a:t>. </a:t>
            </a:r>
            <a:r>
              <a:rPr lang="hr-HR" altLang="de-DE" sz="2400" dirty="0">
                <a:solidFill>
                  <a:srgbClr val="333333"/>
                </a:solidFill>
              </a:rPr>
              <a:t>Ciljaju se p</a:t>
            </a:r>
            <a:r>
              <a:rPr lang="de-DE" altLang="de-DE" sz="2400" dirty="0">
                <a:solidFill>
                  <a:srgbClr val="333333"/>
                </a:solidFill>
              </a:rPr>
              <a:t>roblem</a:t>
            </a:r>
            <a:r>
              <a:rPr lang="hr-HR" altLang="de-DE" sz="2400" dirty="0">
                <a:solidFill>
                  <a:srgbClr val="333333"/>
                </a:solidFill>
              </a:rPr>
              <a:t>i</a:t>
            </a:r>
            <a:r>
              <a:rPr lang="de-DE" altLang="de-DE" sz="2400" dirty="0">
                <a:solidFill>
                  <a:srgbClr val="333333"/>
                </a:solidFill>
              </a:rPr>
              <a:t> </a:t>
            </a:r>
            <a:r>
              <a:rPr lang="hr-HR" altLang="de-DE" sz="2400" dirty="0">
                <a:solidFill>
                  <a:srgbClr val="333333"/>
                </a:solidFill>
              </a:rPr>
              <a:t>i disfunkcionalne šeme</a:t>
            </a:r>
            <a:r>
              <a:rPr lang="de-DE" altLang="de-DE" sz="2400" dirty="0">
                <a:solidFill>
                  <a:srgbClr val="333333"/>
                </a:solidFill>
              </a:rPr>
              <a:t> </a:t>
            </a:r>
            <a:r>
              <a:rPr lang="hr-HR" altLang="de-DE" sz="2400" dirty="0">
                <a:solidFill>
                  <a:srgbClr val="333333"/>
                </a:solidFill>
              </a:rPr>
              <a:t>koje su u osnovi</a:t>
            </a:r>
            <a:r>
              <a:rPr lang="de-DE" altLang="de-DE" sz="2400" dirty="0">
                <a:solidFill>
                  <a:srgbClr val="333333"/>
                </a:solidFill>
              </a:rPr>
              <a:t> (</a:t>
            </a:r>
            <a:r>
              <a:rPr lang="hr-HR" altLang="de-DE" sz="2400" dirty="0">
                <a:solidFill>
                  <a:srgbClr val="333333"/>
                </a:solidFill>
              </a:rPr>
              <a:t>npr</a:t>
            </a:r>
            <a:r>
              <a:rPr lang="de-DE" altLang="de-DE" sz="2400">
                <a:solidFill>
                  <a:srgbClr val="333333"/>
                </a:solidFill>
              </a:rPr>
              <a:t>. “</a:t>
            </a:r>
            <a:r>
              <a:rPr lang="hr-HR" altLang="de-DE" sz="2400">
                <a:solidFill>
                  <a:srgbClr val="333333"/>
                </a:solidFill>
              </a:rPr>
              <a:t>bezvrijedan sam</a:t>
            </a:r>
            <a:r>
              <a:rPr lang="en-US" altLang="de-DE" sz="2400">
                <a:solidFill>
                  <a:srgbClr val="333333"/>
                </a:solidFill>
              </a:rPr>
              <a:t>”</a:t>
            </a:r>
            <a:r>
              <a:rPr lang="de-DE" altLang="de-DE" sz="2400">
                <a:solidFill>
                  <a:srgbClr val="333333"/>
                </a:solidFill>
              </a:rPr>
              <a:t>). </a:t>
            </a:r>
            <a:r>
              <a:rPr lang="hr-HR" altLang="de-DE" sz="2400" dirty="0">
                <a:solidFill>
                  <a:srgbClr val="333333"/>
                </a:solidFill>
              </a:rPr>
              <a:t>Ove šeme</a:t>
            </a:r>
            <a:r>
              <a:rPr lang="de-DE" altLang="de-DE" sz="2400" dirty="0">
                <a:solidFill>
                  <a:srgbClr val="333333"/>
                </a:solidFill>
              </a:rPr>
              <a:t> </a:t>
            </a:r>
            <a:r>
              <a:rPr lang="hr-HR" altLang="de-DE" sz="2400" dirty="0">
                <a:solidFill>
                  <a:srgbClr val="333333"/>
                </a:solidFill>
              </a:rPr>
              <a:t>zauzvrat</a:t>
            </a:r>
            <a:r>
              <a:rPr lang="de-DE" altLang="de-DE" sz="2400" dirty="0">
                <a:solidFill>
                  <a:srgbClr val="333333"/>
                </a:solidFill>
              </a:rPr>
              <a:t> pr</a:t>
            </a:r>
            <a:r>
              <a:rPr lang="hr-HR" altLang="de-DE" sz="2400" dirty="0">
                <a:solidFill>
                  <a:srgbClr val="333333"/>
                </a:solidFill>
              </a:rPr>
              <a:t>ovociraju</a:t>
            </a:r>
            <a:r>
              <a:rPr lang="de-DE" altLang="de-DE" sz="2400" dirty="0">
                <a:solidFill>
                  <a:srgbClr val="333333"/>
                </a:solidFill>
              </a:rPr>
              <a:t> </a:t>
            </a:r>
            <a:r>
              <a:rPr lang="hr-HR" altLang="de-DE" sz="2400" dirty="0">
                <a:solidFill>
                  <a:srgbClr val="333333"/>
                </a:solidFill>
              </a:rPr>
              <a:t>druge </a:t>
            </a:r>
            <a:r>
              <a:rPr lang="hr-HR" altLang="de-DE" sz="2400">
                <a:solidFill>
                  <a:srgbClr val="333333"/>
                </a:solidFill>
              </a:rPr>
              <a:t>misli</a:t>
            </a:r>
            <a:r>
              <a:rPr lang="de-DE" altLang="de-DE" sz="2400">
                <a:solidFill>
                  <a:srgbClr val="333333"/>
                </a:solidFill>
              </a:rPr>
              <a:t> (“</a:t>
            </a:r>
            <a:r>
              <a:rPr lang="hr-HR" altLang="de-DE" sz="2400">
                <a:solidFill>
                  <a:srgbClr val="333333"/>
                </a:solidFill>
              </a:rPr>
              <a:t>niko </a:t>
            </a:r>
            <a:r>
              <a:rPr lang="hr-HR" altLang="de-DE" sz="2400" dirty="0">
                <a:solidFill>
                  <a:srgbClr val="333333"/>
                </a:solidFill>
              </a:rPr>
              <a:t>me </a:t>
            </a:r>
            <a:r>
              <a:rPr lang="hr-HR" altLang="de-DE" sz="2400">
                <a:solidFill>
                  <a:srgbClr val="333333"/>
                </a:solidFill>
              </a:rPr>
              <a:t>ne voli</a:t>
            </a:r>
            <a:r>
              <a:rPr lang="en-US" altLang="de-DE" sz="2400">
                <a:solidFill>
                  <a:srgbClr val="333333"/>
                </a:solidFill>
              </a:rPr>
              <a:t>”</a:t>
            </a:r>
            <a:r>
              <a:rPr lang="de-DE" altLang="de-DE" sz="2400">
                <a:solidFill>
                  <a:srgbClr val="333333"/>
                </a:solidFill>
              </a:rPr>
              <a:t>) </a:t>
            </a:r>
            <a:r>
              <a:rPr lang="hr-HR" altLang="de-DE" sz="2400">
                <a:solidFill>
                  <a:srgbClr val="333333"/>
                </a:solidFill>
              </a:rPr>
              <a:t>vode kaskadi negativnih misli</a:t>
            </a:r>
            <a:r>
              <a:rPr lang="de-DE" altLang="de-DE" sz="2400" dirty="0">
                <a:solidFill>
                  <a:srgbClr val="333333"/>
                </a:solidFill>
              </a:rPr>
              <a:t>.</a:t>
            </a:r>
            <a:r>
              <a:rPr lang="hr-HR" altLang="de-DE" sz="2400" dirty="0">
                <a:solidFill>
                  <a:srgbClr val="333333"/>
                </a:solidFill>
              </a:rPr>
              <a:t> Rekonstrukcija ovih ideja</a:t>
            </a:r>
            <a:r>
              <a:rPr lang="de-DE" altLang="de-DE" sz="2400" dirty="0">
                <a:solidFill>
                  <a:srgbClr val="333333"/>
                </a:solidFill>
              </a:rPr>
              <a:t> </a:t>
            </a:r>
            <a:r>
              <a:rPr lang="hr-HR" altLang="de-DE" sz="2400" dirty="0">
                <a:solidFill>
                  <a:srgbClr val="333333"/>
                </a:solidFill>
              </a:rPr>
              <a:t>ima</a:t>
            </a:r>
            <a:r>
              <a:rPr lang="de-DE" altLang="de-DE" sz="2400" dirty="0">
                <a:solidFill>
                  <a:srgbClr val="333333"/>
                </a:solidFill>
              </a:rPr>
              <a:t> </a:t>
            </a:r>
            <a:r>
              <a:rPr lang="hr-HR" altLang="de-DE" sz="2400" b="1" dirty="0">
                <a:solidFill>
                  <a:srgbClr val="004992"/>
                </a:solidFill>
              </a:rPr>
              <a:t>dugotrajnan uticaj</a:t>
            </a:r>
            <a:r>
              <a:rPr lang="de-DE" altLang="de-DE" sz="2400" dirty="0">
                <a:solidFill>
                  <a:srgbClr val="333333"/>
                </a:solidFill>
              </a:rPr>
              <a:t>.</a:t>
            </a:r>
          </a:p>
          <a:p>
            <a:pPr marL="342900" indent="-342900" eaLnBrk="1" hangingPunct="1">
              <a:buClr>
                <a:srgbClr val="000000"/>
              </a:buClr>
              <a:buFont typeface="WingDings"/>
              <a:buChar char=""/>
            </a:pPr>
            <a:r>
              <a:rPr lang="de-DE" altLang="de-DE" sz="2400" dirty="0">
                <a:solidFill>
                  <a:srgbClr val="004992"/>
                </a:solidFill>
              </a:rPr>
              <a:t>Medi</a:t>
            </a:r>
            <a:r>
              <a:rPr lang="hr-HR" altLang="de-DE" sz="2400" dirty="0">
                <a:solidFill>
                  <a:srgbClr val="004992"/>
                </a:solidFill>
              </a:rPr>
              <a:t>kacija</a:t>
            </a:r>
            <a:r>
              <a:rPr lang="de-DE" altLang="de-DE" sz="2400" dirty="0">
                <a:solidFill>
                  <a:srgbClr val="004992"/>
                </a:solidFill>
              </a:rPr>
              <a:t> (antid</a:t>
            </a:r>
            <a:r>
              <a:rPr lang="hr-HR" altLang="de-DE" sz="2400" dirty="0">
                <a:solidFill>
                  <a:srgbClr val="004992"/>
                </a:solidFill>
              </a:rPr>
              <a:t>epresivni lijekovi</a:t>
            </a:r>
            <a:r>
              <a:rPr lang="de-DE" altLang="de-DE" sz="2400" dirty="0">
                <a:solidFill>
                  <a:srgbClr val="004992"/>
                </a:solidFill>
              </a:rPr>
              <a:t>):</a:t>
            </a:r>
            <a:r>
              <a:rPr lang="de-DE" altLang="de-DE" sz="2400" dirty="0">
                <a:solidFill>
                  <a:srgbClr val="333333"/>
                </a:solidFill>
              </a:rPr>
              <a:t> </a:t>
            </a:r>
            <a:r>
              <a:rPr lang="hr-HR" altLang="de-DE" sz="2400" dirty="0">
                <a:solidFill>
                  <a:srgbClr val="333333"/>
                </a:solidFill>
              </a:rPr>
              <a:t>posebno važni u ozbiljnoj depresiji</a:t>
            </a:r>
            <a:r>
              <a:rPr lang="de-DE" altLang="de-DE" sz="2400" dirty="0">
                <a:solidFill>
                  <a:srgbClr val="333333"/>
                </a:solidFill>
              </a:rPr>
              <a:t> </a:t>
            </a:r>
            <a:r>
              <a:rPr lang="hr-HR" altLang="de-DE" sz="2400" dirty="0">
                <a:solidFill>
                  <a:srgbClr val="333333"/>
                </a:solidFill>
              </a:rPr>
              <a:t>i kao podrška</a:t>
            </a:r>
            <a:r>
              <a:rPr lang="de-DE" altLang="de-DE" sz="2400" dirty="0">
                <a:solidFill>
                  <a:srgbClr val="333333"/>
                </a:solidFill>
              </a:rPr>
              <a:t> ps</a:t>
            </a:r>
            <a:r>
              <a:rPr lang="hr-HR" altLang="de-DE" sz="2400" dirty="0">
                <a:solidFill>
                  <a:srgbClr val="333333"/>
                </a:solidFill>
              </a:rPr>
              <a:t>ihoterapijskoj intervenciji</a:t>
            </a:r>
            <a:r>
              <a:rPr lang="de-DE" altLang="de-DE" sz="2400" dirty="0">
                <a:solidFill>
                  <a:srgbClr val="333333"/>
                </a:solidFill>
              </a:rPr>
              <a:t>. </a:t>
            </a:r>
            <a:r>
              <a:rPr lang="hr-HR" altLang="de-DE" sz="2400" dirty="0">
                <a:solidFill>
                  <a:srgbClr val="333333"/>
                </a:solidFill>
              </a:rPr>
              <a:t>Ipak</a:t>
            </a:r>
            <a:r>
              <a:rPr lang="de-DE" altLang="de-DE" sz="2400" dirty="0">
                <a:solidFill>
                  <a:srgbClr val="333333"/>
                </a:solidFill>
              </a:rPr>
              <a:t>, medi</a:t>
            </a:r>
            <a:r>
              <a:rPr lang="hr-HR" altLang="de-DE" sz="2400" dirty="0">
                <a:solidFill>
                  <a:srgbClr val="333333"/>
                </a:solidFill>
              </a:rPr>
              <a:t>kacija</a:t>
            </a:r>
            <a:r>
              <a:rPr lang="de-DE" altLang="de-DE" sz="2400" dirty="0">
                <a:solidFill>
                  <a:srgbClr val="333333"/>
                </a:solidFill>
              </a:rPr>
              <a:t> </a:t>
            </a:r>
            <a:r>
              <a:rPr lang="hr-HR" altLang="de-DE" sz="2400" dirty="0">
                <a:solidFill>
                  <a:srgbClr val="333333"/>
                </a:solidFill>
              </a:rPr>
              <a:t>pomaže samo onoliko dugo koliko se dugo redovno uzimaju lijekovi</a:t>
            </a:r>
            <a:r>
              <a:rPr lang="de-DE" altLang="de-DE" sz="2400" dirty="0">
                <a:solidFill>
                  <a:srgbClr val="333333"/>
                </a:solidFill>
              </a:rPr>
              <a:t>.</a:t>
            </a: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38ED8946-D5CC-46C0-8760-DBF73D8EA1DB}" type="slidenum">
              <a:rPr lang="de-DE" altLang="de-DE" smtClean="0"/>
              <a:pPr/>
              <a:t>6</a:t>
            </a:fld>
            <a:endParaRPr lang="de-DE" altLang="de-DE"/>
          </a:p>
        </p:txBody>
      </p:sp>
    </p:spTree>
    <p:extLst>
      <p:ext uri="{BB962C8B-B14F-4D97-AF65-F5344CB8AC3E}">
        <p14:creationId xmlns:p14="http://schemas.microsoft.com/office/powerpoint/2010/main" val="7437559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6"/>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Zašto mi ovo radimo?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r-HR" altLang="de-DE" sz="2400">
                <a:solidFill>
                  <a:srgbClr val="333333"/>
                </a:solidFill>
              </a:rPr>
              <a:t>Mnogi ljudi sa problemima u sferi mentalnog zdravlja pokazuju</a:t>
            </a:r>
            <a:r>
              <a:rPr lang="en-US" altLang="de-DE" sz="2400" dirty="0">
                <a:solidFill>
                  <a:srgbClr val="333333"/>
                </a:solidFill>
              </a:rPr>
              <a:t> </a:t>
            </a:r>
            <a:r>
              <a:rPr lang="hr-HR" altLang="de-DE" sz="2400" dirty="0">
                <a:solidFill>
                  <a:srgbClr val="333333"/>
                </a:solidFill>
              </a:rPr>
              <a:t>iskrivljena mišljenja</a:t>
            </a:r>
            <a:r>
              <a:rPr lang="en-US" altLang="de-DE" sz="2400" dirty="0">
                <a:solidFill>
                  <a:srgbClr val="333333"/>
                </a:solidFill>
              </a:rPr>
              <a:t> </a:t>
            </a:r>
            <a:r>
              <a:rPr lang="hr-HR" altLang="de-DE" sz="2400" dirty="0">
                <a:solidFill>
                  <a:srgbClr val="333333"/>
                </a:solidFill>
              </a:rPr>
              <a:t>koje mogu doprinositi</a:t>
            </a:r>
            <a:r>
              <a:rPr lang="en-US" altLang="de-DE" sz="2400" dirty="0">
                <a:solidFill>
                  <a:srgbClr val="333333"/>
                </a:solidFill>
              </a:rPr>
              <a:t> </a:t>
            </a:r>
            <a:r>
              <a:rPr lang="en-US" altLang="de-DE" sz="2400" dirty="0" err="1">
                <a:solidFill>
                  <a:srgbClr val="004992"/>
                </a:solidFill>
              </a:rPr>
              <a:t>depres</a:t>
            </a:r>
            <a:r>
              <a:rPr lang="hr-HR" altLang="de-DE" sz="2400" dirty="0">
                <a:solidFill>
                  <a:srgbClr val="004992"/>
                </a:solidFill>
              </a:rPr>
              <a:t>iji</a:t>
            </a:r>
            <a:r>
              <a:rPr lang="en-US" altLang="de-DE" sz="2400" dirty="0">
                <a:solidFill>
                  <a:srgbClr val="333333"/>
                </a:solidFill>
              </a:rPr>
              <a:t>.</a:t>
            </a:r>
          </a:p>
          <a:p>
            <a:pPr lvl="0" defTabSz="914400" fontAlgn="base"/>
            <a:r>
              <a:rPr lang="hr-HR" altLang="de-DE" sz="2400" dirty="0">
                <a:solidFill>
                  <a:srgbClr val="333333"/>
                </a:solidFill>
              </a:rPr>
              <a:t>Ove misaone</a:t>
            </a:r>
            <a:r>
              <a:rPr lang="en-US" altLang="de-DE" sz="2400" dirty="0">
                <a:solidFill>
                  <a:srgbClr val="333333"/>
                </a:solidFill>
              </a:rPr>
              <a:t> </a:t>
            </a:r>
            <a:r>
              <a:rPr lang="hr-HR" altLang="de-DE" sz="2400" dirty="0">
                <a:solidFill>
                  <a:srgbClr val="333333"/>
                </a:solidFill>
              </a:rPr>
              <a:t>iskrivljenosti</a:t>
            </a:r>
            <a:r>
              <a:rPr lang="en-US" altLang="de-DE" sz="2400" dirty="0">
                <a:solidFill>
                  <a:srgbClr val="333333"/>
                </a:solidFill>
              </a:rPr>
              <a:t> </a:t>
            </a:r>
            <a:r>
              <a:rPr lang="hr-HR" altLang="de-DE" sz="2400" dirty="0">
                <a:solidFill>
                  <a:srgbClr val="333333"/>
                </a:solidFill>
              </a:rPr>
              <a:t>se mogu promjeniti intenzivnim i kontinuiranim treningom</a:t>
            </a:r>
            <a:r>
              <a:rPr lang="en-US"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Metakognitivni Trening 8 – Samopoštovanje &amp; Raspoloženje</a:t>
            </a:r>
          </a:p>
        </p:txBody>
      </p:sp>
      <p:sp>
        <p:nvSpPr>
          <p:cNvPr id="6" name="Slide Number Placeholder 5"/>
          <p:cNvSpPr>
            <a:spLocks noGrp="1"/>
          </p:cNvSpPr>
          <p:nvPr>
            <p:ph type="sldNum" sz="quarter" idx="12"/>
          </p:nvPr>
        </p:nvSpPr>
        <p:spPr/>
        <p:txBody>
          <a:bodyPr/>
          <a:lstStyle/>
          <a:p>
            <a:fld id="{38ED8946-D5CC-46C0-8760-DBF73D8EA1DB}"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Psihoza &amp; Depresija</a:t>
            </a:r>
            <a:br>
              <a:rPr lang="en-US" sz="3600">
                <a:solidFill>
                  <a:srgbClr val="004992"/>
                </a:solidFill>
                <a:latin typeface="+mn-lt"/>
                <a:ea typeface="+mn-ea"/>
                <a:cs typeface="+mn-cs"/>
              </a:rPr>
            </a:br>
            <a:r>
              <a:rPr lang="en-US">
                <a:solidFill>
                  <a:srgbClr val="004992"/>
                </a:solidFill>
                <a:latin typeface="+mn-lt"/>
                <a:ea typeface="+mn-ea"/>
                <a:cs typeface="+mn-cs"/>
              </a:rPr>
              <a:t>Efekti psihoze na samopoštovanje</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943582789"/>
              </p:ext>
            </p:extLst>
          </p:nvPr>
        </p:nvGraphicFramePr>
        <p:xfrm>
          <a:off x="408955" y="2708920"/>
          <a:ext cx="8686800" cy="36270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Negativni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efekti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psihoze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raspoloženje</a:t>
                      </a:r>
                      <a:r>
                        <a:rPr kumimoji="0" lang="en-US" sz="2000" b="0" i="0" u="none" strike="noStrike" cap="none" normalizeH="0" baseline="0" dirty="0">
                          <a:ln>
                            <a:noFill/>
                          </a:ln>
                          <a:solidFill>
                            <a:srgbClr val="333333"/>
                          </a:solidFill>
                          <a:effectLst/>
                          <a:latin typeface="Calibri Light"/>
                        </a:rPr>
                        <a:t> </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 </a:t>
                      </a:r>
                      <a:r>
                        <a:rPr kumimoji="0" lang="en-US" sz="2000" b="0" i="1" u="sng" strike="noStrike" cap="none" normalizeH="0" baseline="0" dirty="0" err="1">
                          <a:ln>
                            <a:noFill/>
                          </a:ln>
                          <a:solidFill>
                            <a:srgbClr val="333333"/>
                          </a:solidFill>
                          <a:effectLst/>
                          <a:latin typeface="Calibri Light"/>
                        </a:rPr>
                        <a:t>Kratkotrajni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pozitivni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efekti</a:t>
                      </a:r>
                      <a:r>
                        <a:rPr kumimoji="0" lang="en-US" sz="2000" b="0" i="0" u="none" strike="noStrike" cap="none" normalizeH="0" baseline="0" dirty="0">
                          <a:ln>
                            <a:noFill/>
                          </a:ln>
                          <a:solidFill>
                            <a:srgbClr val="333333"/>
                          </a:solidFill>
                          <a:effectLst/>
                          <a:latin typeface="Calibri Light"/>
                        </a:rPr>
                        <a:t> </a:t>
                      </a:r>
                      <a:br>
                        <a:rPr kumimoji="0" lang="en-US" sz="2000" b="0" i="0" u="none" strike="noStrike" cap="none" normalizeH="0" baseline="0" dirty="0">
                          <a:ln>
                            <a:noFill/>
                          </a:ln>
                          <a:solidFill>
                            <a:srgbClr val="333333"/>
                          </a:solidFill>
                          <a:effectLst/>
                          <a:latin typeface="Calibri Light"/>
                        </a:rPr>
                      </a:b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psihoze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raspoloženje</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8 – Samopoštovanje &amp; Raspoloženje</a:t>
            </a:r>
          </a:p>
        </p:txBody>
      </p:sp>
      <p:sp>
        <p:nvSpPr>
          <p:cNvPr id="6" name="Slide Number Placeholder 5"/>
          <p:cNvSpPr>
            <a:spLocks noGrp="1"/>
          </p:cNvSpPr>
          <p:nvPr>
            <p:ph type="sldNum" sz="quarter" idx="12"/>
          </p:nvPr>
        </p:nvSpPr>
        <p:spPr/>
        <p:txBody>
          <a:bodyPr/>
          <a:lstStyle/>
          <a:p>
            <a:fld id="{E260145A-44F9-48BA-9DFA-0A7E2B8A7FEF}"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Psihoza &amp; Depresija</a:t>
            </a:r>
            <a:br>
              <a:rPr lang="en-US" sz="3600">
                <a:solidFill>
                  <a:srgbClr val="004992"/>
                </a:solidFill>
                <a:latin typeface="+mn-lt"/>
                <a:ea typeface="+mn-ea"/>
                <a:cs typeface="+mn-cs"/>
              </a:rPr>
            </a:br>
            <a:r>
              <a:rPr lang="en-US">
                <a:solidFill>
                  <a:srgbClr val="004992"/>
                </a:solidFill>
                <a:latin typeface="+mn-lt"/>
                <a:ea typeface="+mn-ea"/>
                <a:cs typeface="+mn-cs"/>
              </a:rPr>
              <a:t>Efekti psihoze na samopoštovanje</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757695126"/>
              </p:ext>
            </p:extLst>
          </p:nvPr>
        </p:nvGraphicFramePr>
        <p:xfrm>
          <a:off x="408955" y="2708920"/>
          <a:ext cx="8686800" cy="36270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Negativni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efekti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psihoze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raspoloženje</a:t>
                      </a:r>
                      <a:r>
                        <a:rPr kumimoji="0" lang="en-US" sz="2000" b="0" i="0" u="none" strike="noStrike" cap="none" normalizeH="0" baseline="0" dirty="0">
                          <a:ln>
                            <a:noFill/>
                          </a:ln>
                          <a:solidFill>
                            <a:srgbClr val="333333"/>
                          </a:solidFill>
                          <a:effectLst/>
                          <a:latin typeface="Calibri Light"/>
                        </a:rPr>
                        <a:t> </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 </a:t>
                      </a:r>
                      <a:r>
                        <a:rPr kumimoji="0" lang="en-US" sz="2000" b="0" i="1" u="sng" strike="noStrike" cap="none" normalizeH="0" baseline="0" dirty="0" err="1">
                          <a:ln>
                            <a:noFill/>
                          </a:ln>
                          <a:solidFill>
                            <a:srgbClr val="333333"/>
                          </a:solidFill>
                          <a:effectLst/>
                          <a:latin typeface="Calibri Light"/>
                        </a:rPr>
                        <a:t>Kratkotrajni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pozitivni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efekti</a:t>
                      </a:r>
                      <a:r>
                        <a:rPr kumimoji="0" lang="en-US" sz="2000" b="0" i="0" u="none" strike="noStrike" cap="none" normalizeH="0" baseline="0" dirty="0">
                          <a:ln>
                            <a:noFill/>
                          </a:ln>
                          <a:solidFill>
                            <a:srgbClr val="333333"/>
                          </a:solidFill>
                          <a:effectLst/>
                          <a:latin typeface="Calibri Light"/>
                        </a:rPr>
                        <a:t> </a:t>
                      </a:r>
                      <a:br>
                        <a:rPr kumimoji="0" lang="en-US" sz="2000" b="0" i="0" u="none" strike="noStrike" cap="none" normalizeH="0" baseline="0" dirty="0">
                          <a:ln>
                            <a:noFill/>
                          </a:ln>
                          <a:solidFill>
                            <a:srgbClr val="333333"/>
                          </a:solidFill>
                          <a:effectLst/>
                          <a:latin typeface="Calibri Light"/>
                        </a:rPr>
                      </a:b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psihoze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raspoloženje</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Tokom psihoze: doživljavanje stalnih prijetnji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Tokom psihoze: čuješ prijeteće i uvredljive glasove</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Posle psihoze: osjećanje sramote, budućnost izgleda uništena</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8 – Samopoštovanje &amp; Raspoloženje</a:t>
            </a:r>
          </a:p>
        </p:txBody>
      </p:sp>
      <p:sp>
        <p:nvSpPr>
          <p:cNvPr id="6" name="Slide Number Placeholder 5"/>
          <p:cNvSpPr>
            <a:spLocks noGrp="1"/>
          </p:cNvSpPr>
          <p:nvPr>
            <p:ph type="sldNum" sz="quarter" idx="12"/>
          </p:nvPr>
        </p:nvSpPr>
        <p:spPr/>
        <p:txBody>
          <a:bodyPr/>
          <a:lstStyle/>
          <a:p>
            <a:fld id="{E260145A-44F9-48BA-9DFA-0A7E2B8A7FEF}" type="slidenum">
              <a:rPr lang="de-DE" altLang="de-DE" smtClean="0"/>
              <a:pPr/>
              <a:t>9</a:t>
            </a:fld>
            <a:endParaRPr lang="de-DE" altLang="de-DE"/>
          </a:p>
        </p:txBody>
      </p:sp>
    </p:spTree>
    <p:extLst>
      <p:ext uri="{BB962C8B-B14F-4D97-AF65-F5344CB8AC3E}">
        <p14:creationId xmlns:p14="http://schemas.microsoft.com/office/powerpoint/2010/main" val="1111969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Psihoza &amp; Depresija</a:t>
            </a:r>
            <a:br>
              <a:rPr lang="en-US" sz="3600">
                <a:solidFill>
                  <a:srgbClr val="004992"/>
                </a:solidFill>
                <a:latin typeface="+mn-lt"/>
                <a:ea typeface="+mn-ea"/>
                <a:cs typeface="+mn-cs"/>
              </a:rPr>
            </a:br>
            <a:r>
              <a:rPr lang="en-US">
                <a:solidFill>
                  <a:srgbClr val="004992"/>
                </a:solidFill>
                <a:latin typeface="+mn-lt"/>
                <a:ea typeface="+mn-ea"/>
                <a:cs typeface="+mn-cs"/>
              </a:rPr>
              <a:t>Efekti psihoze na samopoštovanje</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158229463"/>
              </p:ext>
            </p:extLst>
          </p:nvPr>
        </p:nvGraphicFramePr>
        <p:xfrm>
          <a:off x="408955" y="2708920"/>
          <a:ext cx="8686800" cy="36270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 Negativni efekti psihoze na raspoloženje </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 </a:t>
                      </a:r>
                      <a:r>
                        <a:rPr kumimoji="0" lang="en-US" sz="2000" b="0" i="1" u="sng" strike="noStrike" cap="none" normalizeH="0" baseline="0" dirty="0" err="1">
                          <a:ln>
                            <a:noFill/>
                          </a:ln>
                          <a:solidFill>
                            <a:srgbClr val="333333"/>
                          </a:solidFill>
                          <a:effectLst/>
                          <a:latin typeface="Calibri Light"/>
                        </a:rPr>
                        <a:t>Kratkotrajni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pozitivni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efekti</a:t>
                      </a:r>
                      <a:r>
                        <a:rPr kumimoji="0" lang="en-US" sz="2000" b="0" i="0" u="none" strike="noStrike" cap="none" normalizeH="0" baseline="0" dirty="0">
                          <a:ln>
                            <a:noFill/>
                          </a:ln>
                          <a:solidFill>
                            <a:srgbClr val="333333"/>
                          </a:solidFill>
                          <a:effectLst/>
                          <a:latin typeface="Calibri Light"/>
                        </a:rPr>
                        <a:t> </a:t>
                      </a:r>
                      <a:br>
                        <a:rPr kumimoji="0" lang="en-US" sz="2000" b="0" i="0" u="none" strike="noStrike" cap="none" normalizeH="0" baseline="0" dirty="0">
                          <a:ln>
                            <a:noFill/>
                          </a:ln>
                          <a:solidFill>
                            <a:srgbClr val="333333"/>
                          </a:solidFill>
                          <a:effectLst/>
                          <a:latin typeface="Calibri Light"/>
                        </a:rPr>
                      </a:b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psihoze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raspoloženje</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Tokom psihoze: doživljavanje stalnih prijetnji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Tokom psihoze: užurbanost, uzbuđenost, “nešto se na kraju ipak događa”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Tokom psihoze: čuješ prijeteće i uvredljive glasove</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Tokom psihoze: čuješ glasove koji te hvale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Posle psihoze: osjećanje sramote, budućnost izgleda uništena</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Tokom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deluzija</a:t>
                      </a:r>
                      <a:r>
                        <a:rPr kumimoji="0" lang="en-US" sz="2000" b="0" i="0" u="none" strike="noStrike" cap="none" normalizeH="0" baseline="0" dirty="0">
                          <a:ln>
                            <a:noFill/>
                          </a:ln>
                          <a:solidFill>
                            <a:srgbClr val="333333"/>
                          </a:solidFill>
                          <a:effectLst/>
                          <a:latin typeface="Calibri Light"/>
                        </a:rPr>
                        <a:t> (da </a:t>
                      </a:r>
                      <a:r>
                        <a:rPr kumimoji="0" lang="en-US" sz="2000" b="0" i="0" u="none" strike="noStrike" cap="none" normalizeH="0" baseline="0" dirty="0" err="1">
                          <a:ln>
                            <a:noFill/>
                          </a:ln>
                          <a:solidFill>
                            <a:srgbClr val="333333"/>
                          </a:solidFill>
                          <a:effectLst/>
                          <a:latin typeface="Calibri Light"/>
                        </a:rPr>
                        <a:t>si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neko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značajan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osjećaj</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moći</a:t>
                      </a:r>
                      <a:r>
                        <a:rPr kumimoji="0" lang="en-US" sz="2000" b="0" i="0" u="none" strike="noStrike" cap="none" normalizeH="0" baseline="0" dirty="0">
                          <a:ln>
                            <a:noFill/>
                          </a:ln>
                          <a:solidFill>
                            <a:srgbClr val="333333"/>
                          </a:solidFill>
                          <a:effectLst/>
                          <a:latin typeface="Calibri Light"/>
                        </a:rPr>
                        <a:t>, talent, </a:t>
                      </a:r>
                      <a:r>
                        <a:rPr kumimoji="0" lang="en-US" sz="2000" b="0" i="0" u="none" strike="noStrike" cap="none" normalizeH="0" baseline="0" dirty="0" err="1">
                          <a:ln>
                            <a:noFill/>
                          </a:ln>
                          <a:solidFill>
                            <a:srgbClr val="333333"/>
                          </a:solidFill>
                          <a:effectLst/>
                          <a:latin typeface="Calibri Light"/>
                        </a:rPr>
                        <a:t>značajnost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snažni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neprijatelji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sudbina</a:t>
                      </a:r>
                      <a:r>
                        <a:rPr kumimoji="0" lang="en-U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8 – Samopoštovanje &amp; Raspoloženje</a:t>
            </a:r>
          </a:p>
        </p:txBody>
      </p:sp>
      <p:sp>
        <p:nvSpPr>
          <p:cNvPr id="6" name="Slide Number Placeholder 5"/>
          <p:cNvSpPr>
            <a:spLocks noGrp="1"/>
          </p:cNvSpPr>
          <p:nvPr>
            <p:ph type="sldNum" sz="quarter" idx="12"/>
          </p:nvPr>
        </p:nvSpPr>
        <p:spPr/>
        <p:txBody>
          <a:bodyPr/>
          <a:lstStyle/>
          <a:p>
            <a:fld id="{E260145A-44F9-48BA-9DFA-0A7E2B8A7FEF}" type="slidenum">
              <a:rPr lang="de-DE" altLang="de-DE" smtClean="0"/>
              <a:pPr/>
              <a:t>10</a:t>
            </a:fld>
            <a:endParaRPr lang="de-DE" altLang="de-DE"/>
          </a:p>
        </p:txBody>
      </p:sp>
    </p:spTree>
    <p:extLst>
      <p:ext uri="{BB962C8B-B14F-4D97-AF65-F5344CB8AC3E}">
        <p14:creationId xmlns:p14="http://schemas.microsoft.com/office/powerpoint/2010/main" val="2407453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Psihoza &amp; Depresija</a:t>
            </a:r>
            <a:br>
              <a:rPr lang="en-US" sz="3600">
                <a:solidFill>
                  <a:srgbClr val="004992"/>
                </a:solidFill>
                <a:latin typeface="+mn-lt"/>
                <a:ea typeface="+mn-ea"/>
                <a:cs typeface="+mn-cs"/>
              </a:rPr>
            </a:br>
            <a:r>
              <a:rPr lang="en-US">
                <a:solidFill>
                  <a:srgbClr val="004992"/>
                </a:solidFill>
                <a:latin typeface="+mn-lt"/>
                <a:ea typeface="+mn-ea"/>
                <a:cs typeface="+mn-cs"/>
              </a:rPr>
              <a:t>Efekti psihoze na samopoštovanje</a:t>
            </a:r>
          </a:p>
        </p:txBody>
      </p:sp>
      <p:sp>
        <p:nvSpPr>
          <p:cNvPr id="5" name="Content Placeholder 4"/>
          <p:cNvSpPr>
            <a:spLocks noGrp="1"/>
          </p:cNvSpPr>
          <p:nvPr>
            <p:ph idx="1"/>
          </p:nvPr>
        </p:nvSpPr>
        <p:spPr>
          <a:xfrm>
            <a:off x="408955" y="2204864"/>
            <a:ext cx="8229600" cy="4248000"/>
          </a:xfrm>
        </p:spPr>
        <p:txBody>
          <a:bodyPr/>
          <a:lstStyle/>
          <a:p>
            <a:pPr lvl="0" defTabSz="914400" fontAlgn="base">
              <a:buClr>
                <a:srgbClr val="004992"/>
              </a:buClr>
            </a:pPr>
            <a:r>
              <a:rPr lang="hr-HR" altLang="de-DE" sz="2000" b="1" i="1" dirty="0">
                <a:solidFill>
                  <a:srgbClr val="333333"/>
                </a:solidFill>
              </a:rPr>
              <a:t>kratkotrajni pozitivni efekti psihoze</a:t>
            </a:r>
            <a:r>
              <a:rPr lang="de-DE" altLang="de-DE" sz="2000" dirty="0">
                <a:solidFill>
                  <a:srgbClr val="333333"/>
                </a:solidFill>
              </a:rPr>
              <a:t> </a:t>
            </a:r>
            <a:r>
              <a:rPr lang="hr-HR" altLang="de-DE" sz="2000" dirty="0">
                <a:solidFill>
                  <a:srgbClr val="333333"/>
                </a:solidFill>
              </a:rPr>
              <a:t>na samopoštovanje</a:t>
            </a:r>
            <a:r>
              <a:rPr lang="de-DE" altLang="de-DE" sz="2000" dirty="0">
                <a:solidFill>
                  <a:srgbClr val="333333"/>
                </a:solidFill>
              </a:rPr>
              <a:t> </a:t>
            </a:r>
            <a:r>
              <a:rPr lang="hr-HR" altLang="de-DE" sz="2000" dirty="0">
                <a:solidFill>
                  <a:srgbClr val="333333"/>
                </a:solidFill>
              </a:rPr>
              <a:t>su generalno izbrisani</a:t>
            </a:r>
            <a:r>
              <a:rPr lang="de-DE" altLang="de-DE" sz="2000" dirty="0">
                <a:solidFill>
                  <a:srgbClr val="333333"/>
                </a:solidFill>
              </a:rPr>
              <a:t> </a:t>
            </a:r>
            <a:r>
              <a:rPr lang="hr-HR" altLang="de-DE" sz="2000" b="1" i="1" dirty="0">
                <a:solidFill>
                  <a:srgbClr val="333333"/>
                </a:solidFill>
              </a:rPr>
              <a:t>dugotrajnim negativnim posledicama</a:t>
            </a:r>
            <a:r>
              <a:rPr lang="de-DE" altLang="de-DE" sz="2000" dirty="0">
                <a:solidFill>
                  <a:srgbClr val="333333"/>
                </a:solidFill>
              </a:rPr>
              <a:t> </a:t>
            </a:r>
            <a:r>
              <a:rPr lang="hr-HR" altLang="de-DE" sz="2000" dirty="0">
                <a:solidFill>
                  <a:srgbClr val="333333"/>
                </a:solidFill>
              </a:rPr>
              <a:t>psihoze</a:t>
            </a:r>
            <a:r>
              <a:rPr lang="de-DE" altLang="de-DE" sz="2000" dirty="0">
                <a:solidFill>
                  <a:srgbClr val="333333"/>
                </a:solidFill>
              </a:rPr>
              <a:t>;</a:t>
            </a:r>
          </a:p>
          <a:p>
            <a:pPr lvl="0" defTabSz="914400" fontAlgn="base">
              <a:buClr>
                <a:srgbClr val="004992"/>
              </a:buClr>
            </a:pPr>
            <a:r>
              <a:rPr lang="hr-HR" altLang="de-DE" sz="2000" dirty="0">
                <a:solidFill>
                  <a:srgbClr val="333333"/>
                </a:solidFill>
              </a:rPr>
              <a:t>primjeri</a:t>
            </a:r>
            <a:r>
              <a:rPr lang="de-DE" altLang="de-DE" sz="2000" dirty="0">
                <a:solidFill>
                  <a:srgbClr val="333333"/>
                </a:solidFill>
              </a:rPr>
              <a:t>:</a:t>
            </a:r>
          </a:p>
          <a:p>
            <a:pPr marL="342900" lvl="0" indent="-342900" defTabSz="914400" fontAlgn="base">
              <a:buClr>
                <a:srgbClr val="333333"/>
              </a:buClr>
              <a:buFont typeface="WingDings"/>
              <a:buChar char=""/>
            </a:pPr>
            <a:r>
              <a:rPr lang="de-DE" altLang="de-DE" sz="2000" dirty="0">
                <a:solidFill>
                  <a:srgbClr val="333333"/>
                </a:solidFill>
              </a:rPr>
              <a:t>d</a:t>
            </a:r>
            <a:r>
              <a:rPr lang="hr-HR" altLang="de-DE" sz="2000" dirty="0">
                <a:solidFill>
                  <a:srgbClr val="333333"/>
                </a:solidFill>
              </a:rPr>
              <a:t>ugovi</a:t>
            </a:r>
            <a:r>
              <a:rPr lang="de-DE" altLang="de-DE" sz="2000" dirty="0">
                <a:solidFill>
                  <a:srgbClr val="333333"/>
                </a:solidFill>
              </a:rPr>
              <a:t>: </a:t>
            </a:r>
            <a:r>
              <a:rPr lang="hr-HR" altLang="de-DE" sz="2000" dirty="0">
                <a:solidFill>
                  <a:srgbClr val="333333"/>
                </a:solidFill>
              </a:rPr>
              <a:t>kad pacijenti umišljaju da su bogati ili poznati</a:t>
            </a:r>
            <a:endParaRPr lang="de-DE" altLang="de-DE" sz="2000" dirty="0">
              <a:solidFill>
                <a:srgbClr val="333333"/>
              </a:solidFill>
            </a:endParaRPr>
          </a:p>
          <a:p>
            <a:pPr marL="342900" lvl="0" indent="-342900" defTabSz="914400" fontAlgn="base">
              <a:buClr>
                <a:srgbClr val="333333"/>
              </a:buClr>
              <a:buFont typeface="WingDings"/>
              <a:buChar char=""/>
            </a:pPr>
            <a:r>
              <a:rPr lang="hr-HR" altLang="de-DE" sz="2000" dirty="0">
                <a:solidFill>
                  <a:srgbClr val="333333"/>
                </a:solidFill>
              </a:rPr>
              <a:t>samoća</a:t>
            </a:r>
            <a:r>
              <a:rPr lang="de-DE" altLang="de-DE" sz="2000" dirty="0">
                <a:solidFill>
                  <a:srgbClr val="333333"/>
                </a:solidFill>
              </a:rPr>
              <a:t>: </a:t>
            </a:r>
            <a:r>
              <a:rPr lang="hr-HR" altLang="de-DE" sz="2000" dirty="0">
                <a:solidFill>
                  <a:srgbClr val="333333"/>
                </a:solidFill>
              </a:rPr>
              <a:t>neki prijatelji mogu okrenuti leđa pacijentu</a:t>
            </a:r>
            <a:endParaRPr lang="de-DE" altLang="de-DE" sz="2000" dirty="0">
              <a:solidFill>
                <a:srgbClr val="333333"/>
              </a:solidFill>
            </a:endParaRPr>
          </a:p>
          <a:p>
            <a:pPr marL="342900" lvl="0" indent="-342900" defTabSz="914400" fontAlgn="base">
              <a:buClr>
                <a:srgbClr val="333333"/>
              </a:buClr>
              <a:buFont typeface="WingDings"/>
              <a:buChar char=""/>
            </a:pPr>
            <a:r>
              <a:rPr lang="hr-HR" altLang="de-DE" sz="2000" dirty="0">
                <a:solidFill>
                  <a:srgbClr val="333333"/>
                </a:solidFill>
              </a:rPr>
              <a:t>situacija na poslu</a:t>
            </a:r>
            <a:r>
              <a:rPr lang="de-DE" altLang="de-DE" sz="2000" dirty="0">
                <a:solidFill>
                  <a:srgbClr val="333333"/>
                </a:solidFill>
              </a:rPr>
              <a:t>: </a:t>
            </a:r>
            <a:r>
              <a:rPr lang="hr-HR" altLang="de-DE" sz="2000" dirty="0">
                <a:solidFill>
                  <a:srgbClr val="333333"/>
                </a:solidFill>
              </a:rPr>
              <a:t>gubitak posla usled neprikladnog ponašanja u kancelariji</a:t>
            </a:r>
            <a:endParaRPr lang="de-DE" altLang="de-DE" sz="2000" dirty="0">
              <a:solidFill>
                <a:srgbClr val="333333"/>
              </a:solidFill>
            </a:endParaRPr>
          </a:p>
          <a:p>
            <a:pPr lvl="0" defTabSz="914400" fontAlgn="base"/>
            <a:r>
              <a:rPr lang="hr-HR" altLang="de-DE" sz="2000" dirty="0">
                <a:solidFill>
                  <a:srgbClr val="333333"/>
                </a:solidFill>
              </a:rPr>
              <a:t>Veoma je opasno prestati sa uzimanjem lijekova bez preoruke ljekara</a:t>
            </a:r>
            <a:r>
              <a:rPr lang="de-DE" altLang="de-DE" sz="2000" dirty="0">
                <a:solidFill>
                  <a:srgbClr val="333333"/>
                </a:solidFill>
              </a:rPr>
              <a:t> </a:t>
            </a:r>
            <a:r>
              <a:rPr lang="hr-HR" altLang="de-DE" sz="2000" dirty="0">
                <a:solidFill>
                  <a:srgbClr val="333333"/>
                </a:solidFill>
              </a:rPr>
              <a:t>samo da bi se opet posjetio</a:t>
            </a:r>
            <a:r>
              <a:rPr lang="de-DE" altLang="de-DE" sz="2000" dirty="0">
                <a:solidFill>
                  <a:srgbClr val="333333"/>
                </a:solidFill>
              </a:rPr>
              <a:t> </a:t>
            </a:r>
            <a:r>
              <a:rPr lang="hr-HR" altLang="de-DE" sz="2000" dirty="0">
                <a:solidFill>
                  <a:srgbClr val="333333"/>
                </a:solidFill>
              </a:rPr>
              <a:t>prijeteći ali</a:t>
            </a:r>
            <a:r>
              <a:rPr lang="de-DE" altLang="de-DE" sz="2000" dirty="0">
                <a:solidFill>
                  <a:srgbClr val="333333"/>
                </a:solidFill>
              </a:rPr>
              <a:t> </a:t>
            </a:r>
            <a:r>
              <a:rPr lang="hr-HR" altLang="de-DE" sz="2000" dirty="0">
                <a:solidFill>
                  <a:srgbClr val="333333"/>
                </a:solidFill>
              </a:rPr>
              <a:t>uzbudljivi svijet psihoze</a:t>
            </a:r>
            <a:r>
              <a:rPr lang="de-DE" altLang="de-DE" sz="2000" dirty="0">
                <a:solidFill>
                  <a:srgbClr val="333333"/>
                </a:solidFill>
              </a:rPr>
              <a:t>, p</a:t>
            </a:r>
            <a:r>
              <a:rPr lang="hr-HR" altLang="de-DE" sz="2000" dirty="0">
                <a:solidFill>
                  <a:srgbClr val="333333"/>
                </a:solidFill>
              </a:rPr>
              <a:t>osebno ako je tokom psihoze često prisutan i strah</a:t>
            </a:r>
            <a:r>
              <a:rPr lang="de-DE" altLang="de-DE" sz="2000" dirty="0">
                <a:solidFill>
                  <a:srgbClr val="333333"/>
                </a:solidFill>
              </a:rPr>
              <a:t>!</a:t>
            </a:r>
            <a:endParaRPr lang="en-US" sz="2000" dirty="0"/>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9" name="Slide Number Placeholder 8"/>
          <p:cNvSpPr>
            <a:spLocks noGrp="1"/>
          </p:cNvSpPr>
          <p:nvPr>
            <p:ph type="sldNum" sz="quarter" idx="12"/>
          </p:nvPr>
        </p:nvSpPr>
        <p:spPr/>
        <p:txBody>
          <a:bodyPr/>
          <a:lstStyle/>
          <a:p>
            <a:fld id="{38ED8946-D5CC-46C0-8760-DBF73D8EA1DB}" type="slidenum">
              <a:rPr lang="de-DE" altLang="de-DE" smtClean="0"/>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292662"/>
          </a:xfrm>
          <a:prstGeom prst="rect">
            <a:avLst/>
          </a:prstGeom>
          <a:noFill/>
        </p:spPr>
        <p:txBody>
          <a:bodyPr wrap="square" rtlCol="0">
            <a:sp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a:p>
            <a:pPr algn="ctr"/>
            <a:endParaRPr lang="de-DE" sz="2400"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2" name="Textfeld 1"/>
          <p:cNvSpPr txBox="1"/>
          <p:nvPr/>
        </p:nvSpPr>
        <p:spPr bwMode="gray">
          <a:xfrm>
            <a:off x="8054" y="906432"/>
            <a:ext cx="6809613" cy="5951568"/>
          </a:xfrm>
          <a:prstGeom prst="rect">
            <a:avLst/>
          </a:prstGeom>
          <a:noFill/>
        </p:spPr>
        <p:txBody>
          <a:bodyPr wrap="square" lIns="0" tIns="0" rIns="0" bIns="0" rtlCol="0" anchor="ctr">
            <a:noAutofit/>
          </a:bodyPr>
          <a:lstStyle/>
          <a:p>
            <a:pPr marL="190500" lvl="0" algn="ctr" defTabSz="914377">
              <a:lnSpc>
                <a:spcPct val="90000"/>
              </a:lnSpc>
              <a:defRPr/>
            </a:pPr>
            <a:r>
              <a:rPr lang="en-US" sz="3600" dirty="0" err="1">
                <a:solidFill>
                  <a:srgbClr val="333333"/>
                </a:solidFill>
              </a:rPr>
              <a:t>Koje</a:t>
            </a:r>
            <a:r>
              <a:rPr lang="en-US" sz="3600" dirty="0">
                <a:solidFill>
                  <a:srgbClr val="333333"/>
                </a:solidFill>
              </a:rPr>
              <a:t> </a:t>
            </a:r>
            <a:r>
              <a:rPr lang="en-US" sz="3600" dirty="0" err="1">
                <a:solidFill>
                  <a:srgbClr val="333333"/>
                </a:solidFill>
              </a:rPr>
              <a:t>su</a:t>
            </a:r>
            <a:r>
              <a:rPr lang="en-US" sz="3600" dirty="0">
                <a:solidFill>
                  <a:srgbClr val="333333"/>
                </a:solidFill>
              </a:rPr>
              <a:t> </a:t>
            </a:r>
            <a:r>
              <a:rPr lang="en-US" sz="3600" dirty="0" err="1">
                <a:solidFill>
                  <a:srgbClr val="333333"/>
                </a:solidFill>
              </a:rPr>
              <a:t>karakteristične</a:t>
            </a:r>
            <a:r>
              <a:rPr lang="en-US" sz="3600" dirty="0">
                <a:solidFill>
                  <a:srgbClr val="333333"/>
                </a:solidFill>
              </a:rPr>
              <a:t> </a:t>
            </a:r>
            <a:r>
              <a:rPr lang="en-US" sz="3600" dirty="0" err="1">
                <a:solidFill>
                  <a:srgbClr val="333333"/>
                </a:solidFill>
              </a:rPr>
              <a:t>misli</a:t>
            </a:r>
            <a:r>
              <a:rPr lang="en-US" sz="3600" dirty="0">
                <a:solidFill>
                  <a:srgbClr val="333333"/>
                </a:solidFill>
              </a:rPr>
              <a:t> </a:t>
            </a:r>
            <a:r>
              <a:rPr lang="en-US" sz="3600" dirty="0" err="1">
                <a:solidFill>
                  <a:srgbClr val="333333"/>
                </a:solidFill>
              </a:rPr>
              <a:t>i</a:t>
            </a:r>
            <a:r>
              <a:rPr lang="en-US" sz="3600" dirty="0">
                <a:solidFill>
                  <a:srgbClr val="333333"/>
                </a:solidFill>
              </a:rPr>
              <a:t> </a:t>
            </a:r>
            <a:r>
              <a:rPr lang="en-US" sz="3600" dirty="0" err="1">
                <a:solidFill>
                  <a:srgbClr val="333333"/>
                </a:solidFill>
              </a:rPr>
              <a:t>načini</a:t>
            </a:r>
            <a:r>
              <a:rPr lang="en-US" sz="3600" dirty="0">
                <a:solidFill>
                  <a:srgbClr val="333333"/>
                </a:solidFill>
              </a:rPr>
              <a:t> </a:t>
            </a:r>
            <a:r>
              <a:rPr lang="en-US" sz="3600" dirty="0" err="1">
                <a:solidFill>
                  <a:srgbClr val="333333"/>
                </a:solidFill>
              </a:rPr>
              <a:t>razmišljanja</a:t>
            </a:r>
            <a:r>
              <a:rPr lang="en-US" sz="3600" dirty="0">
                <a:solidFill>
                  <a:srgbClr val="333333"/>
                </a:solidFill>
              </a:rPr>
              <a:t> </a:t>
            </a:r>
            <a:r>
              <a:rPr lang="en-US" sz="3600" dirty="0" err="1">
                <a:solidFill>
                  <a:srgbClr val="333333"/>
                </a:solidFill>
              </a:rPr>
              <a:t>ljudi</a:t>
            </a:r>
            <a:r>
              <a:rPr lang="en-US" sz="3600" dirty="0">
                <a:solidFill>
                  <a:srgbClr val="333333"/>
                </a:solidFill>
              </a:rPr>
              <a:t> </a:t>
            </a:r>
            <a:r>
              <a:rPr lang="en-US" sz="3600" dirty="0" err="1">
                <a:solidFill>
                  <a:srgbClr val="333333"/>
                </a:solidFill>
              </a:rPr>
              <a:t>sa</a:t>
            </a:r>
            <a:r>
              <a:rPr lang="en-US" sz="3600" dirty="0">
                <a:solidFill>
                  <a:srgbClr val="333333"/>
                </a:solidFill>
              </a:rPr>
              <a:t> </a:t>
            </a:r>
            <a:r>
              <a:rPr lang="en-US" sz="3600" dirty="0" err="1">
                <a:solidFill>
                  <a:srgbClr val="004992"/>
                </a:solidFill>
              </a:rPr>
              <a:t>depresijom</a:t>
            </a:r>
            <a:r>
              <a:rPr lang="en-US" sz="3600" dirty="0">
                <a:solidFill>
                  <a:srgbClr val="333333"/>
                </a:solidFill>
              </a:rPr>
              <a:t> </a:t>
            </a:r>
            <a:r>
              <a:rPr lang="en-US" sz="3600" dirty="0" err="1">
                <a:solidFill>
                  <a:srgbClr val="333333"/>
                </a:solidFill>
              </a:rPr>
              <a:t>i</a:t>
            </a:r>
            <a:r>
              <a:rPr lang="en-US" sz="3600" dirty="0">
                <a:solidFill>
                  <a:srgbClr val="333333"/>
                </a:solidFill>
              </a:rPr>
              <a:t> </a:t>
            </a:r>
            <a:r>
              <a:rPr lang="en-US" sz="3600" dirty="0" err="1">
                <a:solidFill>
                  <a:srgbClr val="004992"/>
                </a:solidFill>
              </a:rPr>
              <a:t>niskim</a:t>
            </a:r>
            <a:r>
              <a:rPr lang="en-US" sz="3600" dirty="0">
                <a:solidFill>
                  <a:srgbClr val="004992"/>
                </a:solidFill>
              </a:rPr>
              <a:t> </a:t>
            </a:r>
            <a:r>
              <a:rPr lang="en-US" sz="3600" dirty="0" err="1">
                <a:solidFill>
                  <a:srgbClr val="004992"/>
                </a:solidFill>
              </a:rPr>
              <a:t>samopoštovanjem</a:t>
            </a:r>
            <a:r>
              <a:rPr lang="en-US" sz="3600" dirty="0">
                <a:solidFill>
                  <a:srgbClr val="333333"/>
                </a:solidFill>
              </a:rPr>
              <a:t>?</a:t>
            </a:r>
            <a:endParaRPr lang="de-DE" dirty="0" err="1">
              <a:solidFill>
                <a:srgbClr val="333333"/>
              </a:solidFill>
              <a:latin typeface="+mj-lt"/>
            </a:endParaRPr>
          </a:p>
        </p:txBody>
      </p:sp>
      <p:pic>
        <p:nvPicPr>
          <p:cNvPr id="11" name="Picture 5" descr="despair ">
            <a:extLst>
              <a:ext uri="{FF2B5EF4-FFF2-40B4-BE49-F238E27FC236}">
                <a16:creationId xmlns:a16="http://schemas.microsoft.com/office/drawing/2014/main" id="{BCED4017-665A-48BD-940C-00F6F69DD8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6617" y="850392"/>
            <a:ext cx="5178558" cy="6007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8 – Samopoštovanje &amp; Raspoloženje</a:t>
            </a:r>
          </a:p>
        </p:txBody>
      </p:sp>
      <p:sp>
        <p:nvSpPr>
          <p:cNvPr id="6" name="Slide Number Placeholder 5"/>
          <p:cNvSpPr>
            <a:spLocks noGrp="1"/>
          </p:cNvSpPr>
          <p:nvPr>
            <p:ph type="sldNum" sz="quarter" idx="12"/>
          </p:nvPr>
        </p:nvSpPr>
        <p:spPr/>
        <p:txBody>
          <a:bodyPr/>
          <a:lstStyle/>
          <a:p>
            <a:fld id="{38ED8946-D5CC-46C0-8760-DBF73D8EA1DB}" type="slidenum">
              <a:rPr lang="de-DE" altLang="de-DE" smtClean="0"/>
              <a:pPr/>
              <a:t>12</a:t>
            </a:fld>
            <a:endParaRPr lang="de-DE" altLang="de-DE"/>
          </a:p>
        </p:txBody>
      </p:sp>
    </p:spTree>
    <p:extLst>
      <p:ext uri="{BB962C8B-B14F-4D97-AF65-F5344CB8AC3E}">
        <p14:creationId xmlns:p14="http://schemas.microsoft.com/office/powerpoint/2010/main" val="2857093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8"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4145315600"/>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ea typeface="ＭＳ Ｐゴシック" pitchFamily="34" charset="-128"/>
                        </a:rPr>
                        <a:t>Događaj</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ea typeface="ＭＳ Ｐゴシック" pitchFamily="34" charset="-128"/>
                        </a:rPr>
                        <a:t>Pogrešna</a:t>
                      </a:r>
                      <a:r>
                        <a:rPr kumimoji="0" lang="fr-FR" sz="2000" b="1" i="1" u="none" strike="noStrike" cap="none" normalizeH="0" baseline="0" dirty="0">
                          <a:ln>
                            <a:noFill/>
                          </a:ln>
                          <a:solidFill>
                            <a:srgbClr val="333333"/>
                          </a:solidFill>
                          <a:effectLst/>
                          <a:latin typeface="Calibri Light"/>
                          <a:ea typeface="ＭＳ Ｐゴシック" pitchFamily="34" charset="-128"/>
                        </a:rPr>
                        <a:t> </a:t>
                      </a:r>
                      <a:r>
                        <a:rPr kumimoji="0" lang="fr-FR" sz="2000" b="1" i="1" u="none" strike="noStrike" cap="none" normalizeH="0" baseline="0" dirty="0" err="1">
                          <a:ln>
                            <a:noFill/>
                          </a:ln>
                          <a:solidFill>
                            <a:srgbClr val="333333"/>
                          </a:solidFill>
                          <a:effectLst/>
                          <a:latin typeface="Calibri Light"/>
                          <a:ea typeface="ＭＳ Ｐゴシック" pitchFamily="34" charset="-128"/>
                        </a:rPr>
                        <a:t>generalizacija</a:t>
                      </a:r>
                      <a:endParaRPr kumimoji="0" lang="fr-F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rPr>
                        <a:t>Pozitivno</a:t>
                      </a:r>
                      <a:r>
                        <a:rPr kumimoji="0" lang="fr-FR" sz="2000" b="0" i="0" u="none" strike="noStrike" cap="none" normalizeH="0" baseline="0" dirty="0">
                          <a:ln>
                            <a:noFill/>
                          </a:ln>
                          <a:solidFill>
                            <a:srgbClr val="333333"/>
                          </a:solidFill>
                          <a:effectLst/>
                          <a:latin typeface="Calibri Light"/>
                          <a:ea typeface="ＭＳ Ｐゴシック" pitchFamily="34" charset="-128"/>
                        </a:rPr>
                        <a:t>/</a:t>
                      </a:r>
                      <a:r>
                        <a:rPr kumimoji="0" lang="fr-FR" sz="2000" b="0" i="0" u="none" strike="noStrike" cap="none" normalizeH="0" baseline="0" dirty="0" err="1">
                          <a:ln>
                            <a:noFill/>
                          </a:ln>
                          <a:solidFill>
                            <a:srgbClr val="333333"/>
                          </a:solidFill>
                          <a:effectLst/>
                          <a:latin typeface="Calibri Light"/>
                          <a:ea typeface="ＭＳ Ｐゴシック" pitchFamily="34" charset="-128"/>
                        </a:rPr>
                        <a:t>konstructivno</a:t>
                      </a:r>
                      <a:r>
                        <a:rPr kumimoji="0" lang="fr-FR" sz="2000" b="0" i="0" u="none" strike="noStrike" cap="none" normalizeH="0" baseline="0" dirty="0">
                          <a:ln>
                            <a:noFill/>
                          </a:ln>
                          <a:solidFill>
                            <a:srgbClr val="333333"/>
                          </a:solidFill>
                          <a:effectLst/>
                          <a:latin typeface="Calibri Light"/>
                          <a:ea typeface="ＭＳ Ｐゴシック" pitchFamily="34" charset="-128"/>
                        </a:rPr>
                        <a:t> </a:t>
                      </a:r>
                      <a:r>
                        <a:rPr kumimoji="0" lang="fr-FR" sz="2000" b="0" i="0" u="none" strike="noStrike" cap="none" normalizeH="0" baseline="0" dirty="0" err="1">
                          <a:ln>
                            <a:noFill/>
                          </a:ln>
                          <a:solidFill>
                            <a:srgbClr val="333333"/>
                          </a:solidFill>
                          <a:effectLst/>
                          <a:latin typeface="Calibri Light"/>
                          <a:ea typeface="ＭＳ Ｐゴシック" pitchFamily="34" charset="-128"/>
                        </a:rPr>
                        <a:t>razmišljanje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“Imam previše kila”,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“Moj nos je kriv”</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a:ln>
                            <a:noFill/>
                          </a:ln>
                          <a:solidFill>
                            <a:srgbClr val="333333"/>
                          </a:solidFill>
                          <a:effectLst/>
                          <a:latin typeface="Calibri Light"/>
                          <a:ea typeface="ＭＳ Ｐゴシック" pitchFamily="34" charset="-128"/>
                        </a:rPr>
                        <a:t>“Ružan sam” </a:t>
                      </a:r>
                      <a:endParaRPr kumimoji="0" lang="vi-VN"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Razgovor za posao nije rpošao kako ste očekivali.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“Nikad </a:t>
                      </a:r>
                      <a:r>
                        <a:rPr kumimoji="0" lang="en-US" sz="2000" b="1" i="1" u="none" strike="noStrike" cap="none" normalizeH="0" baseline="0" dirty="0" err="1">
                          <a:ln>
                            <a:noFill/>
                          </a:ln>
                          <a:solidFill>
                            <a:srgbClr val="333333"/>
                          </a:solidFill>
                          <a:effectLst/>
                          <a:latin typeface="Calibri Light"/>
                          <a:ea typeface="ＭＳ Ｐゴシック" pitchFamily="34" charset="-128"/>
                        </a:rPr>
                        <a:t>više</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neću</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err="1">
                          <a:ln>
                            <a:noFill/>
                          </a:ln>
                          <a:solidFill>
                            <a:srgbClr val="333333"/>
                          </a:solidFill>
                          <a:effectLst/>
                          <a:latin typeface="Calibri Light"/>
                          <a:ea typeface="ＭＳ Ｐゴシック" pitchFamily="34" charset="-128"/>
                        </a:rPr>
                        <a:t>naći</a:t>
                      </a:r>
                      <a:r>
                        <a:rPr kumimoji="0" lang="en-US" sz="2000" b="1" i="1" u="none" strike="noStrike" cap="none" normalizeH="0" baseline="0">
                          <a:ln>
                            <a:noFill/>
                          </a:ln>
                          <a:solidFill>
                            <a:srgbClr val="333333"/>
                          </a:solidFill>
                          <a:effectLst/>
                          <a:latin typeface="Calibri Light"/>
                          <a:ea typeface="ＭＳ Ｐゴシック" pitchFamily="34" charset="-128"/>
                        </a:rPr>
                        <a:t> posao”</a:t>
                      </a:r>
                      <a:endParaRPr kumimoji="0" lang="en-US"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Title 3"/>
          <p:cNvSpPr>
            <a:spLocks noGrp="1"/>
          </p:cNvSpPr>
          <p:nvPr>
            <p:ph type="title"/>
          </p:nvPr>
        </p:nvSpPr>
        <p:spPr/>
        <p:txBody>
          <a:bodyPr/>
          <a:lstStyle/>
          <a:p>
            <a:r>
              <a:rPr lang="pl-PL" sz="3600">
                <a:solidFill>
                  <a:srgbClr val="004992"/>
                </a:solidFill>
                <a:latin typeface="+mn-lt"/>
                <a:ea typeface="+mn-ea"/>
                <a:cs typeface="+mn-cs"/>
              </a:rPr>
              <a:t>1. Prevelika generalizacija</a:t>
            </a:r>
            <a:br>
              <a:rPr lang="pl-PL" sz="3600">
                <a:solidFill>
                  <a:srgbClr val="004992"/>
                </a:solidFill>
                <a:latin typeface="+mn-lt"/>
                <a:ea typeface="+mn-ea"/>
                <a:cs typeface="+mn-cs"/>
              </a:rPr>
            </a:br>
            <a:r>
              <a:rPr lang="pl-PL">
                <a:solidFill>
                  <a:srgbClr val="004992"/>
                </a:solidFill>
                <a:latin typeface="+mn-lt"/>
                <a:ea typeface="+mn-ea"/>
                <a:cs typeface="+mn-cs"/>
              </a:rPr>
              <a:t>Koji bi pristup bio od pomoći i realniji?</a:t>
            </a:r>
            <a:endParaRPr lang="en-US"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8 – Samopoštovanje &amp; Raspoloženje</a:t>
            </a:r>
          </a:p>
        </p:txBody>
      </p:sp>
      <p:sp>
        <p:nvSpPr>
          <p:cNvPr id="6" name="Slide Number Placeholder 5"/>
          <p:cNvSpPr>
            <a:spLocks noGrp="1"/>
          </p:cNvSpPr>
          <p:nvPr>
            <p:ph type="sldNum" sz="quarter" idx="12"/>
          </p:nvPr>
        </p:nvSpPr>
        <p:spPr/>
        <p:txBody>
          <a:bodyPr/>
          <a:lstStyle/>
          <a:p>
            <a:fld id="{E260145A-44F9-48BA-9DFA-0A7E2B8A7FEF}"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8"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3182036660"/>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ea typeface="ＭＳ Ｐゴシック" pitchFamily="34" charset="-128"/>
                        </a:rPr>
                        <a:t>Događaj</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ea typeface="ＭＳ Ｐゴシック" pitchFamily="34" charset="-128"/>
                        </a:rPr>
                        <a:t>Pogrešna</a:t>
                      </a:r>
                      <a:r>
                        <a:rPr kumimoji="0" lang="fr-FR" sz="2000" b="1" i="1" u="none" strike="noStrike" cap="none" normalizeH="0" baseline="0" dirty="0">
                          <a:ln>
                            <a:noFill/>
                          </a:ln>
                          <a:solidFill>
                            <a:srgbClr val="333333"/>
                          </a:solidFill>
                          <a:effectLst/>
                          <a:latin typeface="Calibri Light"/>
                          <a:ea typeface="ＭＳ Ｐゴシック" pitchFamily="34" charset="-128"/>
                        </a:rPr>
                        <a:t> </a:t>
                      </a:r>
                      <a:r>
                        <a:rPr kumimoji="0" lang="fr-FR" sz="2000" b="1" i="1" u="none" strike="noStrike" cap="none" normalizeH="0" baseline="0" dirty="0" err="1">
                          <a:ln>
                            <a:noFill/>
                          </a:ln>
                          <a:solidFill>
                            <a:srgbClr val="333333"/>
                          </a:solidFill>
                          <a:effectLst/>
                          <a:latin typeface="Calibri Light"/>
                          <a:ea typeface="ＭＳ Ｐゴシック" pitchFamily="34" charset="-128"/>
                        </a:rPr>
                        <a:t>generalizacija</a:t>
                      </a:r>
                      <a:endParaRPr kumimoji="0" lang="fr-F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rPr>
                        <a:t>Pozitivno</a:t>
                      </a:r>
                      <a:r>
                        <a:rPr kumimoji="0" lang="fr-FR" sz="2000" b="0" i="0" u="none" strike="noStrike" cap="none" normalizeH="0" baseline="0" dirty="0">
                          <a:ln>
                            <a:noFill/>
                          </a:ln>
                          <a:solidFill>
                            <a:srgbClr val="333333"/>
                          </a:solidFill>
                          <a:effectLst/>
                          <a:latin typeface="Calibri Light"/>
                          <a:ea typeface="ＭＳ Ｐゴシック" pitchFamily="34" charset="-128"/>
                        </a:rPr>
                        <a:t>/</a:t>
                      </a:r>
                      <a:r>
                        <a:rPr kumimoji="0" lang="fr-FR" sz="2000" b="0" i="0" u="none" strike="noStrike" cap="none" normalizeH="0" baseline="0" dirty="0" err="1">
                          <a:ln>
                            <a:noFill/>
                          </a:ln>
                          <a:solidFill>
                            <a:srgbClr val="333333"/>
                          </a:solidFill>
                          <a:effectLst/>
                          <a:latin typeface="Calibri Light"/>
                          <a:ea typeface="ＭＳ Ｐゴシック" pitchFamily="34" charset="-128"/>
                        </a:rPr>
                        <a:t>konstructivno</a:t>
                      </a:r>
                      <a:r>
                        <a:rPr kumimoji="0" lang="fr-FR" sz="2000" b="0" i="0" u="none" strike="noStrike" cap="none" normalizeH="0" baseline="0" dirty="0">
                          <a:ln>
                            <a:noFill/>
                          </a:ln>
                          <a:solidFill>
                            <a:srgbClr val="333333"/>
                          </a:solidFill>
                          <a:effectLst/>
                          <a:latin typeface="Calibri Light"/>
                          <a:ea typeface="ＭＳ Ｐゴシック" pitchFamily="34" charset="-128"/>
                        </a:rPr>
                        <a:t> </a:t>
                      </a:r>
                      <a:r>
                        <a:rPr kumimoji="0" lang="fr-FR" sz="2000" b="0" i="0" u="none" strike="noStrike" cap="none" normalizeH="0" baseline="0" dirty="0" err="1">
                          <a:ln>
                            <a:noFill/>
                          </a:ln>
                          <a:solidFill>
                            <a:srgbClr val="333333"/>
                          </a:solidFill>
                          <a:effectLst/>
                          <a:latin typeface="Calibri Light"/>
                          <a:ea typeface="ＭＳ Ｐゴシック" pitchFamily="34" charset="-128"/>
                        </a:rPr>
                        <a:t>razmišljanje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“Imam previše kila”,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“Moj nos je kriv”</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a:ln>
                            <a:noFill/>
                          </a:ln>
                          <a:solidFill>
                            <a:srgbClr val="333333"/>
                          </a:solidFill>
                          <a:effectLst/>
                          <a:latin typeface="Calibri Light"/>
                          <a:ea typeface="ＭＳ Ｐゴシック" pitchFamily="34" charset="-128"/>
                        </a:rPr>
                        <a:t>“Ružan sam” </a:t>
                      </a:r>
                      <a:endParaRPr kumimoji="0" lang="vi-VN"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ea typeface="ＭＳ Ｐゴシック" pitchFamily="34" charset="-128"/>
                        </a:rPr>
                        <a:t>“Nisam </a:t>
                      </a:r>
                      <a:r>
                        <a:rPr kumimoji="0" lang="vi-VN" sz="2000" b="0" i="0" u="none" strike="noStrike" cap="none" normalizeH="0" baseline="0" dirty="0">
                          <a:ln>
                            <a:noFill/>
                          </a:ln>
                          <a:solidFill>
                            <a:srgbClr val="333333"/>
                          </a:solidFill>
                          <a:effectLst/>
                          <a:latin typeface="Calibri Light"/>
                          <a:ea typeface="ＭＳ Ｐゴシック" pitchFamily="34" charset="-128"/>
                        </a:rPr>
                        <a:t>ružan zbog jedne nesavršenosti; ima stvari koje mi se jako sviđaju na meni, ne primjer </a:t>
                      </a:r>
                      <a:r>
                        <a:rPr kumimoji="0" lang="vi-VN" sz="2000" b="0" i="0" u="none" strike="noStrike" cap="none" normalizeH="0" baseline="0">
                          <a:ln>
                            <a:noFill/>
                          </a:ln>
                          <a:solidFill>
                            <a:srgbClr val="333333"/>
                          </a:solidFill>
                          <a:effectLst/>
                          <a:latin typeface="Calibri Light"/>
                          <a:ea typeface="ＭＳ Ｐゴシック" pitchFamily="34" charset="-128"/>
                        </a:rPr>
                        <a:t>moje oči”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Razgovor za posao nije rpošao kako ste očekivali.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“Nikad </a:t>
                      </a:r>
                      <a:r>
                        <a:rPr kumimoji="0" lang="en-US" sz="2000" b="1" i="1" u="none" strike="noStrike" cap="none" normalizeH="0" baseline="0" dirty="0" err="1">
                          <a:ln>
                            <a:noFill/>
                          </a:ln>
                          <a:solidFill>
                            <a:srgbClr val="333333"/>
                          </a:solidFill>
                          <a:effectLst/>
                          <a:latin typeface="Calibri Light"/>
                          <a:ea typeface="ＭＳ Ｐゴシック" pitchFamily="34" charset="-128"/>
                        </a:rPr>
                        <a:t>više</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neću</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err="1">
                          <a:ln>
                            <a:noFill/>
                          </a:ln>
                          <a:solidFill>
                            <a:srgbClr val="333333"/>
                          </a:solidFill>
                          <a:effectLst/>
                          <a:latin typeface="Calibri Light"/>
                          <a:ea typeface="ＭＳ Ｐゴシック" pitchFamily="34" charset="-128"/>
                        </a:rPr>
                        <a:t>naći</a:t>
                      </a:r>
                      <a:r>
                        <a:rPr kumimoji="0" lang="en-US" sz="2000" b="1" i="1" u="none" strike="noStrike" cap="none" normalizeH="0" baseline="0">
                          <a:ln>
                            <a:noFill/>
                          </a:ln>
                          <a:solidFill>
                            <a:srgbClr val="333333"/>
                          </a:solidFill>
                          <a:effectLst/>
                          <a:latin typeface="Calibri Light"/>
                          <a:ea typeface="ＭＳ Ｐゴシック" pitchFamily="34" charset="-128"/>
                        </a:rPr>
                        <a:t> posao”</a:t>
                      </a:r>
                      <a:endParaRPr kumimoji="0" lang="en-US"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“Kako </a:t>
                      </a:r>
                      <a:r>
                        <a:rPr kumimoji="0" lang="en-US" sz="2000" b="0" i="0" u="none" strike="noStrike" cap="none" normalizeH="0" baseline="0" dirty="0">
                          <a:ln>
                            <a:noFill/>
                          </a:ln>
                          <a:solidFill>
                            <a:srgbClr val="333333"/>
                          </a:solidFill>
                          <a:effectLst/>
                          <a:latin typeface="Calibri Light"/>
                          <a:ea typeface="ＭＳ Ｐゴシック" pitchFamily="34" charset="-128"/>
                        </a:rPr>
                        <a:t>se </a:t>
                      </a:r>
                      <a:r>
                        <a:rPr kumimoji="0" lang="en-US" sz="2000" b="0" i="0" u="none" strike="noStrike" cap="none" normalizeH="0" baseline="0" dirty="0" err="1">
                          <a:ln>
                            <a:noFill/>
                          </a:ln>
                          <a:solidFill>
                            <a:srgbClr val="333333"/>
                          </a:solidFill>
                          <a:effectLst/>
                          <a:latin typeface="Calibri Light"/>
                          <a:ea typeface="ＭＳ Ｐゴシック" pitchFamily="34" charset="-128"/>
                        </a:rPr>
                        <a:t>mogu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poboljšati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zasledeći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err="1">
                          <a:ln>
                            <a:noFill/>
                          </a:ln>
                          <a:solidFill>
                            <a:srgbClr val="333333"/>
                          </a:solidFill>
                          <a:effectLst/>
                          <a:latin typeface="Calibri Light"/>
                          <a:ea typeface="ＭＳ Ｐゴシック" pitchFamily="34" charset="-128"/>
                        </a:rPr>
                        <a:t>razgovor</a:t>
                      </a:r>
                      <a:r>
                        <a:rPr kumimoji="0" lang="en-US" sz="2000" b="0" i="0" u="none" strike="noStrike" cap="none" normalizeH="0" baseline="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Title 3"/>
          <p:cNvSpPr>
            <a:spLocks noGrp="1"/>
          </p:cNvSpPr>
          <p:nvPr>
            <p:ph type="title"/>
          </p:nvPr>
        </p:nvSpPr>
        <p:spPr/>
        <p:txBody>
          <a:bodyPr/>
          <a:lstStyle/>
          <a:p>
            <a:r>
              <a:rPr lang="pl-PL" sz="3600">
                <a:solidFill>
                  <a:srgbClr val="004992"/>
                </a:solidFill>
                <a:latin typeface="+mn-lt"/>
                <a:ea typeface="+mn-ea"/>
                <a:cs typeface="+mn-cs"/>
              </a:rPr>
              <a:t>1. Prevelika generalizacija</a:t>
            </a:r>
            <a:br>
              <a:rPr lang="pl-PL" sz="3600">
                <a:solidFill>
                  <a:srgbClr val="004992"/>
                </a:solidFill>
                <a:latin typeface="+mn-lt"/>
                <a:ea typeface="+mn-ea"/>
                <a:cs typeface="+mn-cs"/>
              </a:rPr>
            </a:br>
            <a:r>
              <a:rPr lang="pl-PL">
                <a:solidFill>
                  <a:srgbClr val="004992"/>
                </a:solidFill>
                <a:latin typeface="+mn-lt"/>
                <a:ea typeface="+mn-ea"/>
                <a:cs typeface="+mn-cs"/>
              </a:rPr>
              <a:t>Koji bi pristup bio od pomoći i realniji?</a:t>
            </a:r>
            <a:endParaRPr lang="en-US"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8 – Samopoštovanje &amp; Raspoloženje</a:t>
            </a:r>
          </a:p>
        </p:txBody>
      </p:sp>
      <p:sp>
        <p:nvSpPr>
          <p:cNvPr id="6" name="Slide Number Placeholder 5"/>
          <p:cNvSpPr>
            <a:spLocks noGrp="1"/>
          </p:cNvSpPr>
          <p:nvPr>
            <p:ph type="sldNum" sz="quarter" idx="12"/>
          </p:nvPr>
        </p:nvSpPr>
        <p:spPr/>
        <p:txBody>
          <a:bodyPr/>
          <a:lstStyle/>
          <a:p>
            <a:fld id="{E260145A-44F9-48BA-9DFA-0A7E2B8A7FEF}" type="slidenum">
              <a:rPr lang="de-DE" altLang="de-DE" smtClean="0"/>
              <a:pPr/>
              <a:t>14</a:t>
            </a:fld>
            <a:endParaRPr lang="de-DE" altLang="de-DE"/>
          </a:p>
        </p:txBody>
      </p:sp>
    </p:spTree>
    <p:extLst>
      <p:ext uri="{BB962C8B-B14F-4D97-AF65-F5344CB8AC3E}">
        <p14:creationId xmlns:p14="http://schemas.microsoft.com/office/powerpoint/2010/main" val="2441950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8"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2750844535"/>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ea typeface="ＭＳ Ｐゴシック" pitchFamily="34" charset="-128"/>
                        </a:rPr>
                        <a:t>Događaj</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ea typeface="ＭＳ Ｐゴシック" pitchFamily="34" charset="-128"/>
                        </a:rPr>
                        <a:t>Pogrešna</a:t>
                      </a:r>
                      <a:r>
                        <a:rPr kumimoji="0" lang="fr-FR" sz="2000" b="1" i="1" u="none" strike="noStrike" cap="none" normalizeH="0" baseline="0" dirty="0">
                          <a:ln>
                            <a:noFill/>
                          </a:ln>
                          <a:solidFill>
                            <a:srgbClr val="333333"/>
                          </a:solidFill>
                          <a:effectLst/>
                          <a:latin typeface="Calibri Light"/>
                          <a:ea typeface="ＭＳ Ｐゴシック" pitchFamily="34" charset="-128"/>
                        </a:rPr>
                        <a:t> </a:t>
                      </a:r>
                      <a:r>
                        <a:rPr kumimoji="0" lang="fr-FR" sz="2000" b="1" i="1" u="none" strike="noStrike" cap="none" normalizeH="0" baseline="0" dirty="0" err="1">
                          <a:ln>
                            <a:noFill/>
                          </a:ln>
                          <a:solidFill>
                            <a:srgbClr val="333333"/>
                          </a:solidFill>
                          <a:effectLst/>
                          <a:latin typeface="Calibri Light"/>
                          <a:ea typeface="ＭＳ Ｐゴシック" pitchFamily="34" charset="-128"/>
                        </a:rPr>
                        <a:t>generalizacija</a:t>
                      </a:r>
                      <a:endParaRPr kumimoji="0" lang="fr-F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rPr>
                        <a:t>Pozitivno</a:t>
                      </a:r>
                      <a:r>
                        <a:rPr kumimoji="0" lang="fr-FR" sz="2000" b="0" i="0" u="none" strike="noStrike" cap="none" normalizeH="0" baseline="0" dirty="0">
                          <a:ln>
                            <a:noFill/>
                          </a:ln>
                          <a:solidFill>
                            <a:srgbClr val="333333"/>
                          </a:solidFill>
                          <a:effectLst/>
                          <a:latin typeface="Calibri Light"/>
                          <a:ea typeface="ＭＳ Ｐゴシック" pitchFamily="34" charset="-128"/>
                        </a:rPr>
                        <a:t>/</a:t>
                      </a:r>
                      <a:r>
                        <a:rPr kumimoji="0" lang="fr-FR" sz="2000" b="0" i="0" u="none" strike="noStrike" cap="none" normalizeH="0" baseline="0" dirty="0" err="1">
                          <a:ln>
                            <a:noFill/>
                          </a:ln>
                          <a:solidFill>
                            <a:srgbClr val="333333"/>
                          </a:solidFill>
                          <a:effectLst/>
                          <a:latin typeface="Calibri Light"/>
                          <a:ea typeface="ＭＳ Ｐゴシック" pitchFamily="34" charset="-128"/>
                        </a:rPr>
                        <a:t>konstructivno</a:t>
                      </a:r>
                      <a:r>
                        <a:rPr kumimoji="0" lang="fr-FR" sz="2000" b="0" i="0" u="none" strike="noStrike" cap="none" normalizeH="0" baseline="0" dirty="0">
                          <a:ln>
                            <a:noFill/>
                          </a:ln>
                          <a:solidFill>
                            <a:srgbClr val="333333"/>
                          </a:solidFill>
                          <a:effectLst/>
                          <a:latin typeface="Calibri Light"/>
                          <a:ea typeface="ＭＳ Ｐゴシック" pitchFamily="34" charset="-128"/>
                        </a:rPr>
                        <a:t> </a:t>
                      </a:r>
                      <a:r>
                        <a:rPr kumimoji="0" lang="fr-FR" sz="2000" b="0" i="0" u="none" strike="noStrike" cap="none" normalizeH="0" baseline="0" dirty="0" err="1">
                          <a:ln>
                            <a:noFill/>
                          </a:ln>
                          <a:solidFill>
                            <a:srgbClr val="333333"/>
                          </a:solidFill>
                          <a:effectLst/>
                          <a:latin typeface="Calibri Light"/>
                          <a:ea typeface="ＭＳ Ｐゴシック" pitchFamily="34" charset="-128"/>
                        </a:rPr>
                        <a:t>razmišljanje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“Imam previše kila”,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“Moj nos je kriv”</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a:ln>
                            <a:noFill/>
                          </a:ln>
                          <a:solidFill>
                            <a:srgbClr val="333333"/>
                          </a:solidFill>
                          <a:effectLst/>
                          <a:latin typeface="Calibri Light"/>
                          <a:ea typeface="ＭＳ Ｐゴシック" pitchFamily="34" charset="-128"/>
                        </a:rPr>
                        <a:t>“Ružan sam” </a:t>
                      </a:r>
                      <a:endParaRPr kumimoji="0" lang="vi-VN"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ea typeface="ＭＳ Ｐゴシック" pitchFamily="34" charset="-128"/>
                        </a:rPr>
                        <a:t>“Nisam </a:t>
                      </a:r>
                      <a:r>
                        <a:rPr kumimoji="0" lang="vi-VN" sz="2000" b="0" i="0" u="none" strike="noStrike" cap="none" normalizeH="0" baseline="0" dirty="0">
                          <a:ln>
                            <a:noFill/>
                          </a:ln>
                          <a:solidFill>
                            <a:srgbClr val="333333"/>
                          </a:solidFill>
                          <a:effectLst/>
                          <a:latin typeface="Calibri Light"/>
                          <a:ea typeface="ＭＳ Ｐゴシック" pitchFamily="34" charset="-128"/>
                        </a:rPr>
                        <a:t>ružan zbog jedne nesavršenosti; ima stvari koje mi se jako sviđaju na meni, ne primjer </a:t>
                      </a:r>
                      <a:r>
                        <a:rPr kumimoji="0" lang="vi-VN" sz="2000" b="0" i="0" u="none" strike="noStrike" cap="none" normalizeH="0" baseline="0">
                          <a:ln>
                            <a:noFill/>
                          </a:ln>
                          <a:solidFill>
                            <a:srgbClr val="333333"/>
                          </a:solidFill>
                          <a:effectLst/>
                          <a:latin typeface="Calibri Light"/>
                          <a:ea typeface="ＭＳ Ｐゴシック" pitchFamily="34" charset="-128"/>
                        </a:rPr>
                        <a:t>moje oči”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Razgovor za posao nije rpošao kako ste očekivali.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“Nikad </a:t>
                      </a:r>
                      <a:r>
                        <a:rPr kumimoji="0" lang="en-US" sz="2000" b="1" i="1" u="none" strike="noStrike" cap="none" normalizeH="0" baseline="0" dirty="0" err="1">
                          <a:ln>
                            <a:noFill/>
                          </a:ln>
                          <a:solidFill>
                            <a:srgbClr val="333333"/>
                          </a:solidFill>
                          <a:effectLst/>
                          <a:latin typeface="Calibri Light"/>
                          <a:ea typeface="ＭＳ Ｐゴシック" pitchFamily="34" charset="-128"/>
                        </a:rPr>
                        <a:t>više</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dirty="0" err="1">
                          <a:ln>
                            <a:noFill/>
                          </a:ln>
                          <a:solidFill>
                            <a:srgbClr val="333333"/>
                          </a:solidFill>
                          <a:effectLst/>
                          <a:latin typeface="Calibri Light"/>
                          <a:ea typeface="ＭＳ Ｐゴシック" pitchFamily="34" charset="-128"/>
                        </a:rPr>
                        <a:t>neću</a:t>
                      </a:r>
                      <a:r>
                        <a:rPr kumimoji="0" lang="en-US" sz="2000" b="1" i="1" u="none" strike="noStrike" cap="none" normalizeH="0" baseline="0" dirty="0">
                          <a:ln>
                            <a:noFill/>
                          </a:ln>
                          <a:solidFill>
                            <a:srgbClr val="333333"/>
                          </a:solidFill>
                          <a:effectLst/>
                          <a:latin typeface="Calibri Light"/>
                          <a:ea typeface="ＭＳ Ｐゴシック" pitchFamily="34" charset="-128"/>
                        </a:rPr>
                        <a:t> </a:t>
                      </a:r>
                      <a:r>
                        <a:rPr kumimoji="0" lang="en-US" sz="2000" b="1" i="1" u="none" strike="noStrike" cap="none" normalizeH="0" baseline="0" err="1">
                          <a:ln>
                            <a:noFill/>
                          </a:ln>
                          <a:solidFill>
                            <a:srgbClr val="333333"/>
                          </a:solidFill>
                          <a:effectLst/>
                          <a:latin typeface="Calibri Light"/>
                          <a:ea typeface="ＭＳ Ｐゴシック" pitchFamily="34" charset="-128"/>
                        </a:rPr>
                        <a:t>naći</a:t>
                      </a:r>
                      <a:r>
                        <a:rPr kumimoji="0" lang="en-US" sz="2000" b="1" i="1" u="none" strike="noStrike" cap="none" normalizeH="0" baseline="0">
                          <a:ln>
                            <a:noFill/>
                          </a:ln>
                          <a:solidFill>
                            <a:srgbClr val="333333"/>
                          </a:solidFill>
                          <a:effectLst/>
                          <a:latin typeface="Calibri Light"/>
                          <a:ea typeface="ＭＳ Ｐゴシック" pitchFamily="34" charset="-128"/>
                        </a:rPr>
                        <a:t> posao”</a:t>
                      </a:r>
                      <a:endParaRPr kumimoji="0" lang="en-US"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“Kako </a:t>
                      </a:r>
                      <a:r>
                        <a:rPr kumimoji="0" lang="en-US" sz="2000" b="0" i="0" u="none" strike="noStrike" cap="none" normalizeH="0" baseline="0" dirty="0">
                          <a:ln>
                            <a:noFill/>
                          </a:ln>
                          <a:solidFill>
                            <a:srgbClr val="333333"/>
                          </a:solidFill>
                          <a:effectLst/>
                          <a:latin typeface="Calibri Light"/>
                          <a:ea typeface="ＭＳ Ｐゴシック" pitchFamily="34" charset="-128"/>
                        </a:rPr>
                        <a:t>se </a:t>
                      </a:r>
                      <a:r>
                        <a:rPr kumimoji="0" lang="en-US" sz="2000" b="0" i="0" u="none" strike="noStrike" cap="none" normalizeH="0" baseline="0" dirty="0" err="1">
                          <a:ln>
                            <a:noFill/>
                          </a:ln>
                          <a:solidFill>
                            <a:srgbClr val="333333"/>
                          </a:solidFill>
                          <a:effectLst/>
                          <a:latin typeface="Calibri Light"/>
                          <a:ea typeface="ＭＳ Ｐゴシック" pitchFamily="34" charset="-128"/>
                        </a:rPr>
                        <a:t>mogu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poboljšati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zasledeći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err="1">
                          <a:ln>
                            <a:noFill/>
                          </a:ln>
                          <a:solidFill>
                            <a:srgbClr val="333333"/>
                          </a:solidFill>
                          <a:effectLst/>
                          <a:latin typeface="Calibri Light"/>
                          <a:ea typeface="ＭＳ Ｐゴシック" pitchFamily="34" charset="-128"/>
                        </a:rPr>
                        <a:t>razgovor</a:t>
                      </a:r>
                      <a:r>
                        <a:rPr kumimoji="0" lang="en-US" sz="2000" b="0" i="0" u="none" strike="noStrike" cap="none" normalizeH="0" baseline="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Title 3"/>
          <p:cNvSpPr>
            <a:spLocks noGrp="1"/>
          </p:cNvSpPr>
          <p:nvPr>
            <p:ph type="title"/>
          </p:nvPr>
        </p:nvSpPr>
        <p:spPr/>
        <p:txBody>
          <a:bodyPr/>
          <a:lstStyle/>
          <a:p>
            <a:r>
              <a:rPr lang="pl-PL" sz="3600">
                <a:solidFill>
                  <a:srgbClr val="004992"/>
                </a:solidFill>
                <a:latin typeface="+mn-lt"/>
                <a:ea typeface="+mn-ea"/>
                <a:cs typeface="+mn-cs"/>
              </a:rPr>
              <a:t>1. Prevelika generalizacija</a:t>
            </a:r>
            <a:br>
              <a:rPr lang="pl-PL" sz="3600">
                <a:solidFill>
                  <a:srgbClr val="004992"/>
                </a:solidFill>
                <a:latin typeface="+mn-lt"/>
                <a:ea typeface="+mn-ea"/>
                <a:cs typeface="+mn-cs"/>
              </a:rPr>
            </a:br>
            <a:r>
              <a:rPr lang="pl-PL">
                <a:solidFill>
                  <a:srgbClr val="004992"/>
                </a:solidFill>
                <a:latin typeface="+mn-lt"/>
                <a:ea typeface="+mn-ea"/>
                <a:cs typeface="+mn-cs"/>
              </a:rPr>
              <a:t>Koji bi pristup bio od pomoći i realniji?</a:t>
            </a:r>
            <a:endParaRPr lang="en-US" dirty="0">
              <a:solidFill>
                <a:srgbClr val="004992"/>
              </a:solidFill>
              <a:latin typeface="+mn-lt"/>
              <a:ea typeface="+mn-ea"/>
              <a:cs typeface="+mn-cs"/>
            </a:endParaRPr>
          </a:p>
        </p:txBody>
      </p:sp>
      <p:sp>
        <p:nvSpPr>
          <p:cNvPr id="16403" name="Rectangle 19"/>
          <p:cNvSpPr>
            <a:spLocks noChangeArrowheads="1"/>
          </p:cNvSpPr>
          <p:nvPr/>
        </p:nvSpPr>
        <p:spPr bwMode="auto">
          <a:xfrm>
            <a:off x="408955" y="5589240"/>
            <a:ext cx="11376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hr-HR" altLang="de-DE" sz="2000" b="0" dirty="0">
                <a:solidFill>
                  <a:srgbClr val="004992"/>
                </a:solidFill>
                <a:latin typeface="+mn-lt"/>
              </a:rPr>
              <a:t>Dozvoljene greške</a:t>
            </a:r>
            <a:r>
              <a:rPr lang="en-US" altLang="de-DE" sz="2000" b="0" dirty="0">
                <a:solidFill>
                  <a:srgbClr val="004992"/>
                </a:solidFill>
                <a:latin typeface="+mn-lt"/>
              </a:rPr>
              <a:t>:</a:t>
            </a:r>
            <a:r>
              <a:rPr lang="en-US" altLang="de-DE" sz="2000" b="0" dirty="0">
                <a:solidFill>
                  <a:srgbClr val="333333"/>
                </a:solidFill>
                <a:latin typeface="+mn-lt"/>
              </a:rPr>
              <a:t> N</a:t>
            </a:r>
            <a:r>
              <a:rPr lang="hr-HR" altLang="de-DE" sz="2000" b="0" dirty="0">
                <a:solidFill>
                  <a:srgbClr val="333333"/>
                </a:solidFill>
                <a:latin typeface="+mn-lt"/>
              </a:rPr>
              <a:t>iko nije idealan</a:t>
            </a:r>
            <a:r>
              <a:rPr lang="en-US" altLang="de-DE" sz="2000" b="0" dirty="0">
                <a:solidFill>
                  <a:srgbClr val="333333"/>
                </a:solidFill>
                <a:latin typeface="+mn-lt"/>
              </a:rPr>
              <a:t>! </a:t>
            </a:r>
            <a:r>
              <a:rPr lang="hr-HR" altLang="de-DE" sz="2000" b="0" dirty="0">
                <a:solidFill>
                  <a:srgbClr val="333333"/>
                </a:solidFill>
                <a:latin typeface="+mn-lt"/>
              </a:rPr>
              <a:t>Ako zamuckujete s vremena na vrijeme</a:t>
            </a:r>
            <a:r>
              <a:rPr lang="en-US" altLang="de-DE" sz="2000" b="0" dirty="0">
                <a:solidFill>
                  <a:srgbClr val="333333"/>
                </a:solidFill>
                <a:latin typeface="+mn-lt"/>
              </a:rPr>
              <a:t>, </a:t>
            </a:r>
            <a:r>
              <a:rPr lang="hr-HR" altLang="de-DE" sz="2000" b="0" dirty="0">
                <a:solidFill>
                  <a:srgbClr val="333333"/>
                </a:solidFill>
                <a:latin typeface="+mn-lt"/>
              </a:rPr>
              <a:t>to ne znači da se ne umijete izraziti</a:t>
            </a:r>
            <a:r>
              <a:rPr lang="en-US" altLang="de-DE" sz="2000" b="0" dirty="0">
                <a:solidFill>
                  <a:srgbClr val="333333"/>
                </a:solidFill>
                <a:latin typeface="+mn-lt"/>
              </a:rPr>
              <a:t>. </a:t>
            </a:r>
            <a:r>
              <a:rPr lang="hr-HR" altLang="de-DE" sz="2000" b="0" dirty="0">
                <a:solidFill>
                  <a:srgbClr val="333333"/>
                </a:solidFill>
                <a:latin typeface="+mn-lt"/>
              </a:rPr>
              <a:t>Ako povremeno pravite greške</a:t>
            </a:r>
            <a:r>
              <a:rPr lang="en-US" altLang="de-DE" sz="2000" b="0" dirty="0">
                <a:solidFill>
                  <a:srgbClr val="333333"/>
                </a:solidFill>
                <a:latin typeface="+mn-lt"/>
              </a:rPr>
              <a:t>, </a:t>
            </a:r>
            <a:r>
              <a:rPr lang="hr-HR" altLang="de-DE" sz="2000" b="0" dirty="0">
                <a:solidFill>
                  <a:srgbClr val="333333"/>
                </a:solidFill>
                <a:latin typeface="+mn-lt"/>
              </a:rPr>
              <a:t>to ne znači da ste</a:t>
            </a:r>
            <a:r>
              <a:rPr lang="en-US" altLang="de-DE" sz="2000" b="0" dirty="0">
                <a:solidFill>
                  <a:srgbClr val="333333"/>
                </a:solidFill>
                <a:latin typeface="+mn-lt"/>
              </a:rPr>
              <a:t> </a:t>
            </a:r>
            <a:r>
              <a:rPr lang="hr-HR" altLang="de-DE" sz="2000" b="0" dirty="0">
                <a:solidFill>
                  <a:srgbClr val="333333"/>
                </a:solidFill>
                <a:latin typeface="+mn-lt"/>
              </a:rPr>
              <a:t>nehajni</a:t>
            </a:r>
            <a:r>
              <a:rPr lang="en-US" altLang="de-DE" sz="2000" b="0" dirty="0">
                <a:solidFill>
                  <a:srgbClr val="333333"/>
                </a:solidFill>
                <a:latin typeface="+mn-lt"/>
              </a:rPr>
              <a:t>.</a:t>
            </a:r>
          </a:p>
        </p:txBody>
      </p:sp>
      <p:sp>
        <p:nvSpPr>
          <p:cNvPr id="5" name="Footer Placeholder 4"/>
          <p:cNvSpPr>
            <a:spLocks noGrp="1"/>
          </p:cNvSpPr>
          <p:nvPr>
            <p:ph type="ftr" sz="quarter" idx="11"/>
          </p:nvPr>
        </p:nvSpPr>
        <p:spPr/>
        <p:txBody>
          <a:bodyPr/>
          <a:lstStyle/>
          <a:p>
            <a:pPr>
              <a:defRPr/>
            </a:pPr>
            <a:r>
              <a:rPr lang="de-DE"/>
              <a:t>Metakognitivni Trening 8 – Samopoštovanje &amp; Raspoloženje</a:t>
            </a:r>
          </a:p>
        </p:txBody>
      </p:sp>
      <p:sp>
        <p:nvSpPr>
          <p:cNvPr id="6" name="Slide Number Placeholder 5"/>
          <p:cNvSpPr>
            <a:spLocks noGrp="1"/>
          </p:cNvSpPr>
          <p:nvPr>
            <p:ph type="sldNum" sz="quarter" idx="12"/>
          </p:nvPr>
        </p:nvSpPr>
        <p:spPr/>
        <p:txBody>
          <a:bodyPr/>
          <a:lstStyle/>
          <a:p>
            <a:fld id="{E260145A-44F9-48BA-9DFA-0A7E2B8A7FEF}" type="slidenum">
              <a:rPr lang="de-DE" altLang="de-DE" smtClean="0"/>
              <a:pPr/>
              <a:t>15</a:t>
            </a:fld>
            <a:endParaRPr lang="de-DE" altLang="de-DE"/>
          </a:p>
        </p:txBody>
      </p:sp>
    </p:spTree>
    <p:extLst>
      <p:ext uri="{BB962C8B-B14F-4D97-AF65-F5344CB8AC3E}">
        <p14:creationId xmlns:p14="http://schemas.microsoft.com/office/powerpoint/2010/main" val="38987090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Zaista-: ne generalizujte iz jedne nesavršenosti za cjelinu!</a:t>
            </a:r>
          </a:p>
        </p:txBody>
      </p:sp>
      <p:sp>
        <p:nvSpPr>
          <p:cNvPr id="5" name="Content Placeholder 4"/>
          <p:cNvSpPr>
            <a:spLocks noGrp="1"/>
          </p:cNvSpPr>
          <p:nvPr>
            <p:ph idx="1"/>
          </p:nvPr>
        </p:nvSpPr>
        <p:spPr/>
        <p:txBody>
          <a:bodyPr/>
          <a:lstStyle/>
          <a:p>
            <a:pPr lvl="0" defTabSz="914400" fontAlgn="base"/>
            <a:r>
              <a:rPr lang="hr-HR" altLang="de-DE" sz="2400">
                <a:solidFill>
                  <a:srgbClr val="333333"/>
                </a:solidFill>
              </a:rPr>
              <a:t>Svaki čovjek je složen</a:t>
            </a:r>
            <a:r>
              <a:rPr lang="en-GB" altLang="de-DE" sz="2400" dirty="0">
                <a:solidFill>
                  <a:srgbClr val="333333"/>
                </a:solidFill>
              </a:rPr>
              <a:t> – </a:t>
            </a:r>
            <a:r>
              <a:rPr lang="hr-HR" altLang="de-DE" sz="2400" dirty="0">
                <a:solidFill>
                  <a:srgbClr val="333333"/>
                </a:solidFill>
              </a:rPr>
              <a:t>kao mozaik</a:t>
            </a:r>
            <a:r>
              <a:rPr lang="en-GB" altLang="de-DE" sz="2400" dirty="0">
                <a:solidFill>
                  <a:srgbClr val="333333"/>
                </a:solidFill>
              </a:rPr>
              <a:t>: </a:t>
            </a:r>
            <a:r>
              <a:rPr lang="hr-HR" altLang="de-DE" sz="2400" dirty="0">
                <a:solidFill>
                  <a:srgbClr val="333333"/>
                </a:solidFill>
              </a:rPr>
              <a:t>sačinjavaju nas mali dijelovi koji su i dobri i loši</a:t>
            </a:r>
            <a:r>
              <a:rPr lang="en-GB" altLang="de-DE" sz="2400" dirty="0">
                <a:solidFill>
                  <a:srgbClr val="333333"/>
                </a:solidFill>
              </a:rPr>
              <a:t>.</a:t>
            </a:r>
            <a:endParaRPr lang="de-DE" altLang="de-DE" sz="2400" dirty="0">
              <a:solidFill>
                <a:srgbClr val="333333"/>
              </a:solidFill>
            </a:endParaRPr>
          </a:p>
          <a:p>
            <a:pPr lvl="0" defTabSz="914400" fontAlgn="base"/>
            <a:r>
              <a:rPr lang="hr-HR" altLang="de-DE" sz="2400" dirty="0">
                <a:solidFill>
                  <a:srgbClr val="333333"/>
                </a:solidFill>
              </a:rPr>
              <a:t>Čak šta više</a:t>
            </a:r>
            <a:r>
              <a:rPr lang="en-GB" altLang="de-DE" sz="2400" dirty="0">
                <a:solidFill>
                  <a:srgbClr val="333333"/>
                </a:solidFill>
              </a:rPr>
              <a:t>, </a:t>
            </a:r>
            <a:r>
              <a:rPr lang="hr-HR" altLang="de-DE" sz="2400" dirty="0">
                <a:solidFill>
                  <a:srgbClr val="333333"/>
                </a:solidFill>
              </a:rPr>
              <a:t>postoje veoma različiti načini da se definišu ljidske karakteristike</a:t>
            </a:r>
            <a:r>
              <a:rPr lang="de-DE" altLang="de-DE" sz="2400" dirty="0">
                <a:solidFill>
                  <a:srgbClr val="333333"/>
                </a:solidFill>
              </a:rPr>
              <a:t>:</a:t>
            </a:r>
          </a:p>
          <a:p>
            <a:pPr lvl="0" defTabSz="914400" fontAlgn="base"/>
            <a:r>
              <a:rPr lang="hr-HR" altLang="de-DE" sz="2400" dirty="0">
                <a:solidFill>
                  <a:srgbClr val="004992"/>
                </a:solidFill>
              </a:rPr>
              <a:t>Šta je sreća</a:t>
            </a:r>
            <a:r>
              <a:rPr lang="en-GB" altLang="de-DE" sz="2400" dirty="0">
                <a:solidFill>
                  <a:srgbClr val="004992"/>
                </a:solidFill>
              </a:rPr>
              <a:t>?</a:t>
            </a:r>
            <a:r>
              <a:rPr lang="en-GB" altLang="de-DE" sz="2400" dirty="0">
                <a:solidFill>
                  <a:srgbClr val="333333"/>
                </a:solidFill>
              </a:rPr>
              <a:t> B</a:t>
            </a:r>
            <a:r>
              <a:rPr lang="hr-HR" altLang="de-DE" sz="2400" dirty="0">
                <a:solidFill>
                  <a:srgbClr val="333333"/>
                </a:solidFill>
              </a:rPr>
              <a:t>iti bogat</a:t>
            </a:r>
            <a:r>
              <a:rPr lang="en-GB" altLang="de-DE" sz="2400" dirty="0">
                <a:solidFill>
                  <a:srgbClr val="333333"/>
                </a:solidFill>
              </a:rPr>
              <a:t>, </a:t>
            </a:r>
            <a:r>
              <a:rPr lang="hr-HR" altLang="de-DE" sz="2400" dirty="0">
                <a:solidFill>
                  <a:srgbClr val="333333"/>
                </a:solidFill>
              </a:rPr>
              <a:t>imati puno prijatelja</a:t>
            </a:r>
            <a:r>
              <a:rPr lang="en-GB" altLang="de-DE" sz="2400" dirty="0">
                <a:solidFill>
                  <a:srgbClr val="333333"/>
                </a:solidFill>
              </a:rPr>
              <a:t>, </a:t>
            </a:r>
            <a:r>
              <a:rPr lang="hr-HR" altLang="de-DE" sz="2400" dirty="0">
                <a:solidFill>
                  <a:srgbClr val="333333"/>
                </a:solidFill>
              </a:rPr>
              <a:t>dobro zdravlje</a:t>
            </a:r>
            <a:r>
              <a:rPr lang="en-GB" altLang="de-DE" sz="2400" dirty="0">
                <a:solidFill>
                  <a:srgbClr val="333333"/>
                </a:solidFill>
              </a:rPr>
              <a:t>, </a:t>
            </a:r>
            <a:r>
              <a:rPr lang="hr-HR" altLang="de-DE" sz="2400" dirty="0">
                <a:solidFill>
                  <a:srgbClr val="333333"/>
                </a:solidFill>
              </a:rPr>
              <a:t>uspijeh</a:t>
            </a:r>
            <a:r>
              <a:rPr lang="en-GB" altLang="de-DE" sz="2400" dirty="0">
                <a:solidFill>
                  <a:srgbClr val="333333"/>
                </a:solidFill>
              </a:rPr>
              <a:t>, contentedness???</a:t>
            </a:r>
          </a:p>
          <a:p>
            <a:pPr lvl="0" defTabSz="914400" fontAlgn="base"/>
            <a:r>
              <a:rPr lang="hr-HR" altLang="de-DE" sz="2400" dirty="0">
                <a:solidFill>
                  <a:srgbClr val="004992"/>
                </a:solidFill>
              </a:rPr>
              <a:t>Šta je inteligencija</a:t>
            </a:r>
            <a:r>
              <a:rPr lang="en-GB" altLang="de-DE" sz="2400" dirty="0">
                <a:solidFill>
                  <a:srgbClr val="004992"/>
                </a:solidFill>
              </a:rPr>
              <a:t>?</a:t>
            </a:r>
            <a:r>
              <a:rPr lang="en-GB" altLang="de-DE" sz="2400" dirty="0">
                <a:solidFill>
                  <a:srgbClr val="333333"/>
                </a:solidFill>
              </a:rPr>
              <a:t> </a:t>
            </a:r>
            <a:r>
              <a:rPr lang="en-GB" altLang="de-DE" sz="2400" dirty="0" err="1">
                <a:solidFill>
                  <a:srgbClr val="333333"/>
                </a:solidFill>
              </a:rPr>
              <a:t>Bril</a:t>
            </a:r>
            <a:r>
              <a:rPr lang="hr-HR" altLang="de-DE" sz="2400" dirty="0">
                <a:solidFill>
                  <a:srgbClr val="333333"/>
                </a:solidFill>
              </a:rPr>
              <a:t>ijantni rezultati u školi</a:t>
            </a:r>
            <a:r>
              <a:rPr lang="en-GB" altLang="de-DE" sz="2400" dirty="0">
                <a:solidFill>
                  <a:srgbClr val="333333"/>
                </a:solidFill>
              </a:rPr>
              <a:t>, </a:t>
            </a:r>
            <a:r>
              <a:rPr lang="hr-HR" altLang="de-DE" sz="2400" dirty="0">
                <a:solidFill>
                  <a:srgbClr val="333333"/>
                </a:solidFill>
              </a:rPr>
              <a:t>imati univerzitetsku diplomu</a:t>
            </a:r>
            <a:r>
              <a:rPr lang="en-GB" altLang="de-DE" sz="2400" dirty="0">
                <a:solidFill>
                  <a:srgbClr val="333333"/>
                </a:solidFill>
              </a:rPr>
              <a:t>, </a:t>
            </a:r>
            <a:r>
              <a:rPr lang="hr-HR" altLang="de-DE" sz="2400" dirty="0">
                <a:solidFill>
                  <a:srgbClr val="333333"/>
                </a:solidFill>
              </a:rPr>
              <a:t>dobro se slagati sa ljudima u okolini</a:t>
            </a:r>
            <a:r>
              <a:rPr lang="en-GB" altLang="de-DE" sz="2400" dirty="0">
                <a:solidFill>
                  <a:srgbClr val="333333"/>
                </a:solidFill>
              </a:rPr>
              <a:t>???</a:t>
            </a:r>
            <a:endParaRPr lang="en-US" sz="2400" dirty="0"/>
          </a:p>
        </p:txBody>
      </p:sp>
      <p:pic>
        <p:nvPicPr>
          <p:cNvPr id="8" name="Picture 7"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9" name="Slide Number Placeholder 8"/>
          <p:cNvSpPr>
            <a:spLocks noGrp="1"/>
          </p:cNvSpPr>
          <p:nvPr>
            <p:ph type="sldNum" sz="quarter" idx="12"/>
          </p:nvPr>
        </p:nvSpPr>
        <p:spPr/>
        <p:txBody>
          <a:bodyPr/>
          <a:lstStyle/>
          <a:p>
            <a:fld id="{38ED8946-D5CC-46C0-8760-DBF73D8EA1DB}"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dirty="0">
                <a:solidFill>
                  <a:srgbClr val="004992"/>
                </a:solidFill>
                <a:latin typeface="+mn-lt"/>
                <a:ea typeface="+mn-ea"/>
                <a:cs typeface="+mn-cs"/>
              </a:rPr>
              <a:t>2. Selektivna percepcija</a:t>
            </a:r>
            <a:br>
              <a:rPr lang="pl-PL" altLang="de-DE" sz="3600" dirty="0">
                <a:solidFill>
                  <a:srgbClr val="004992"/>
                </a:solidFill>
                <a:latin typeface="+mn-lt"/>
                <a:ea typeface="+mn-ea"/>
                <a:cs typeface="+mn-cs"/>
              </a:rPr>
            </a:br>
            <a:r>
              <a:rPr lang="pl-PL" altLang="de-DE" dirty="0">
                <a:solidFill>
                  <a:srgbClr val="004992"/>
                </a:solidFill>
                <a:latin typeface="+mn-lt"/>
                <a:ea typeface="+mn-ea"/>
                <a:cs typeface="+mn-cs"/>
              </a:rPr>
              <a:t>Koja bi procjena bila više od pomoći i realnija?</a:t>
            </a:r>
            <a:endParaRPr lang="de-DE" altLang="de-DE" dirty="0">
              <a:solidFill>
                <a:srgbClr val="004992"/>
              </a:solidFill>
              <a:latin typeface="+mn-lt"/>
              <a:ea typeface="+mn-ea"/>
              <a:cs typeface="+mn-cs"/>
            </a:endParaRPr>
          </a:p>
        </p:txBody>
      </p:sp>
      <p:pic>
        <p:nvPicPr>
          <p:cNvPr id="8"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3086830548"/>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Događaj </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Selektivna procjena</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Kompletna procjena </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Zamuckuješ tokom diskusije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Ljut na sebe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Pripremio/la si dezert, koji nije bio dobrog ukusa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“naravno, ovo se moralo meni desiti!”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E260145A-44F9-48BA-9DFA-0A7E2B8A7FEF}" type="slidenum">
              <a:rPr lang="de-DE" altLang="de-DE" smtClean="0"/>
              <a:pPr/>
              <a:t>17</a:t>
            </a:fld>
            <a:endParaRPr lang="de-DE" altLang="de-DE"/>
          </a:p>
        </p:txBody>
      </p:sp>
    </p:spTree>
    <p:extLst>
      <p:ext uri="{BB962C8B-B14F-4D97-AF65-F5344CB8AC3E}">
        <p14:creationId xmlns:p14="http://schemas.microsoft.com/office/powerpoint/2010/main" val="37832517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dirty="0">
                <a:solidFill>
                  <a:srgbClr val="004992"/>
                </a:solidFill>
                <a:latin typeface="+mn-lt"/>
                <a:ea typeface="+mn-ea"/>
                <a:cs typeface="+mn-cs"/>
              </a:rPr>
              <a:t>2. Selektivna percepcija</a:t>
            </a:r>
            <a:br>
              <a:rPr lang="pl-PL" altLang="de-DE" sz="3600" dirty="0">
                <a:solidFill>
                  <a:srgbClr val="004992"/>
                </a:solidFill>
                <a:latin typeface="+mn-lt"/>
                <a:ea typeface="+mn-ea"/>
                <a:cs typeface="+mn-cs"/>
              </a:rPr>
            </a:br>
            <a:r>
              <a:rPr lang="pl-PL" altLang="de-DE" dirty="0">
                <a:solidFill>
                  <a:srgbClr val="004992"/>
                </a:solidFill>
                <a:latin typeface="+mn-lt"/>
                <a:ea typeface="+mn-ea"/>
                <a:cs typeface="+mn-cs"/>
              </a:rPr>
              <a:t>Koja bi procjena bila više od pomoći i realnija?</a:t>
            </a:r>
            <a:endParaRPr lang="de-DE" altLang="de-DE" dirty="0">
              <a:solidFill>
                <a:srgbClr val="004992"/>
              </a:solidFill>
              <a:latin typeface="+mn-lt"/>
              <a:ea typeface="+mn-ea"/>
              <a:cs typeface="+mn-cs"/>
            </a:endParaRPr>
          </a:p>
        </p:txBody>
      </p:sp>
      <p:pic>
        <p:nvPicPr>
          <p:cNvPr id="8"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979208534"/>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Događaj </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Selektivna procjena</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Kompletna procjena </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Zamuckuješ tokom diskusije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Ljut na sebe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ea typeface="ＭＳ Ｐゴシック" pitchFamily="34" charset="-128"/>
                        </a:rPr>
                        <a:t>“Ovo </a:t>
                      </a:r>
                      <a:r>
                        <a:rPr kumimoji="0" lang="pt-BR" sz="2000" b="0" i="0" u="none" strike="noStrike" cap="none" normalizeH="0" baseline="0" dirty="0">
                          <a:ln>
                            <a:noFill/>
                          </a:ln>
                          <a:solidFill>
                            <a:srgbClr val="333333"/>
                          </a:solidFill>
                          <a:effectLst/>
                          <a:latin typeface="Calibri Light"/>
                          <a:ea typeface="ＭＳ Ｐゴシック" pitchFamily="34" charset="-128"/>
                        </a:rPr>
                        <a:t>se takođe događa drugima i ako se izuzme mucanje, moj doprinos je bio </a:t>
                      </a:r>
                      <a:r>
                        <a:rPr kumimoji="0" lang="pt-BR" sz="2000" b="0" i="0" u="none" strike="noStrike" cap="none" normalizeH="0" baseline="0">
                          <a:ln>
                            <a:noFill/>
                          </a:ln>
                          <a:solidFill>
                            <a:srgbClr val="333333"/>
                          </a:solidFill>
                          <a:effectLst/>
                          <a:latin typeface="Calibri Light"/>
                          <a:ea typeface="ＭＳ Ｐゴシック" pitchFamily="34" charset="-128"/>
                        </a:rPr>
                        <a:t>priznat.”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Pripremio/la si dezert, koji nije bio dobrog ukusa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“naravno, ovo se moralo meni desiti!”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E260145A-44F9-48BA-9DFA-0A7E2B8A7FEF}" type="slidenum">
              <a:rPr lang="de-DE" altLang="de-DE" smtClean="0"/>
              <a:pPr/>
              <a:t>18</a:t>
            </a:fld>
            <a:endParaRPr lang="de-DE" altLang="de-DE"/>
          </a:p>
        </p:txBody>
      </p:sp>
    </p:spTree>
    <p:extLst>
      <p:ext uri="{BB962C8B-B14F-4D97-AF65-F5344CB8AC3E}">
        <p14:creationId xmlns:p14="http://schemas.microsoft.com/office/powerpoint/2010/main" val="30052771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dirty="0">
                <a:solidFill>
                  <a:srgbClr val="004992"/>
                </a:solidFill>
                <a:latin typeface="+mn-lt"/>
                <a:ea typeface="+mn-ea"/>
                <a:cs typeface="+mn-cs"/>
              </a:rPr>
              <a:t>2. Selektivna percepcija</a:t>
            </a:r>
            <a:br>
              <a:rPr lang="pl-PL" altLang="de-DE" sz="3600" dirty="0">
                <a:solidFill>
                  <a:srgbClr val="004992"/>
                </a:solidFill>
                <a:latin typeface="+mn-lt"/>
                <a:ea typeface="+mn-ea"/>
                <a:cs typeface="+mn-cs"/>
              </a:rPr>
            </a:br>
            <a:r>
              <a:rPr lang="pl-PL" altLang="de-DE" dirty="0">
                <a:solidFill>
                  <a:srgbClr val="004992"/>
                </a:solidFill>
                <a:latin typeface="+mn-lt"/>
                <a:ea typeface="+mn-ea"/>
                <a:cs typeface="+mn-cs"/>
              </a:rPr>
              <a:t>Koja bi procjena bila više od pomoći i realnija?</a:t>
            </a:r>
            <a:endParaRPr lang="de-DE" altLang="de-DE" dirty="0">
              <a:solidFill>
                <a:srgbClr val="004992"/>
              </a:solidFill>
              <a:latin typeface="+mn-lt"/>
              <a:ea typeface="+mn-ea"/>
              <a:cs typeface="+mn-cs"/>
            </a:endParaRPr>
          </a:p>
        </p:txBody>
      </p:sp>
      <p:pic>
        <p:nvPicPr>
          <p:cNvPr id="8"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2191992114"/>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Događaj </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Selektivna procjena</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Kompletna procjena </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Zamuckuješ tokom diskusije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Ljut na sebe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ea typeface="ＭＳ Ｐゴシック" pitchFamily="34" charset="-128"/>
                        </a:rPr>
                        <a:t>“Ovo </a:t>
                      </a:r>
                      <a:r>
                        <a:rPr kumimoji="0" lang="pt-BR" sz="2000" b="0" i="0" u="none" strike="noStrike" cap="none" normalizeH="0" baseline="0" dirty="0">
                          <a:ln>
                            <a:noFill/>
                          </a:ln>
                          <a:solidFill>
                            <a:srgbClr val="333333"/>
                          </a:solidFill>
                          <a:effectLst/>
                          <a:latin typeface="Calibri Light"/>
                          <a:ea typeface="ＭＳ Ｐゴシック" pitchFamily="34" charset="-128"/>
                        </a:rPr>
                        <a:t>se takođe događa drugima i ako se izuzme mucanje, moj doprinos je bio </a:t>
                      </a:r>
                      <a:r>
                        <a:rPr kumimoji="0" lang="pt-BR" sz="2000" b="0" i="0" u="none" strike="noStrike" cap="none" normalizeH="0" baseline="0">
                          <a:ln>
                            <a:noFill/>
                          </a:ln>
                          <a:solidFill>
                            <a:srgbClr val="333333"/>
                          </a:solidFill>
                          <a:effectLst/>
                          <a:latin typeface="Calibri Light"/>
                          <a:ea typeface="ＭＳ Ｐゴシック" pitchFamily="34" charset="-128"/>
                        </a:rPr>
                        <a:t>priznat.”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Pripremio/la si dezert, koji nije bio dobrog ukusa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“naravno, ovo se moralo meni desiti!”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Glavno</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jelo</a:t>
                      </a:r>
                      <a:r>
                        <a:rPr kumimoji="0" lang="en-US" sz="2000" b="0" i="0" u="none" strike="noStrike" cap="none" normalizeH="0" baseline="0" dirty="0">
                          <a:ln>
                            <a:noFill/>
                          </a:ln>
                          <a:solidFill>
                            <a:srgbClr val="333333"/>
                          </a:solidFill>
                          <a:effectLst/>
                          <a:latin typeface="Calibri Light"/>
                          <a:ea typeface="ＭＳ Ｐゴシック" pitchFamily="34" charset="-128"/>
                        </a:rPr>
                        <a:t> je </a:t>
                      </a:r>
                      <a:r>
                        <a:rPr kumimoji="0" lang="en-US" sz="2000" b="0" i="0" u="none" strike="noStrike" cap="none" normalizeH="0" baseline="0" dirty="0" err="1">
                          <a:ln>
                            <a:noFill/>
                          </a:ln>
                          <a:solidFill>
                            <a:srgbClr val="333333"/>
                          </a:solidFill>
                          <a:effectLst/>
                          <a:latin typeface="Calibri Light"/>
                          <a:ea typeface="ＭＳ Ｐゴシック" pitchFamily="34" charset="-128"/>
                        </a:rPr>
                        <a:t>bilo</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veoma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ukusno</a:t>
                      </a:r>
                      <a:r>
                        <a:rPr kumimoji="0" lang="en-US" sz="2000" b="0" i="0" u="none" strike="noStrike" cap="none" normalizeH="0" baseline="0" dirty="0">
                          <a:ln>
                            <a:noFill/>
                          </a:ln>
                          <a:solidFill>
                            <a:srgbClr val="333333"/>
                          </a:solidFill>
                          <a:effectLst/>
                          <a:latin typeface="Calibri Light"/>
                          <a:ea typeface="ＭＳ Ｐゴシック" pitchFamily="34" charset="-128"/>
                        </a:rPr>
                        <a:t>, dobra </a:t>
                      </a:r>
                      <a:r>
                        <a:rPr kumimoji="0" lang="en-US" sz="2000" b="0" i="0" u="none" strike="noStrike" cap="none" normalizeH="0" baseline="0" dirty="0" err="1">
                          <a:ln>
                            <a:noFill/>
                          </a:ln>
                          <a:solidFill>
                            <a:srgbClr val="333333"/>
                          </a:solidFill>
                          <a:effectLst/>
                          <a:latin typeface="Calibri Light"/>
                          <a:ea typeface="ＭＳ Ｐゴシック" pitchFamily="34" charset="-128"/>
                        </a:rPr>
                        <a:t>konverzacija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tokom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jela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E260145A-44F9-48BA-9DFA-0A7E2B8A7FEF}" type="slidenum">
              <a:rPr lang="de-DE" altLang="de-DE" smtClean="0"/>
              <a:pPr/>
              <a:t>19</a:t>
            </a:fld>
            <a:endParaRPr lang="de-DE" altLang="de-DE"/>
          </a:p>
        </p:txBody>
      </p:sp>
    </p:spTree>
    <p:extLst>
      <p:ext uri="{BB962C8B-B14F-4D97-AF65-F5344CB8AC3E}">
        <p14:creationId xmlns:p14="http://schemas.microsoft.com/office/powerpoint/2010/main" val="3415223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dirty="0">
                <a:solidFill>
                  <a:srgbClr val="004992"/>
                </a:solidFill>
                <a:latin typeface="+mn-lt"/>
                <a:ea typeface="+mn-ea"/>
                <a:cs typeface="+mn-cs"/>
              </a:rPr>
              <a:t>2. Selektivna percepcija</a:t>
            </a:r>
            <a:br>
              <a:rPr lang="pl-PL" altLang="de-DE" sz="3600" dirty="0">
                <a:solidFill>
                  <a:srgbClr val="004992"/>
                </a:solidFill>
                <a:latin typeface="+mn-lt"/>
                <a:ea typeface="+mn-ea"/>
                <a:cs typeface="+mn-cs"/>
              </a:rPr>
            </a:br>
            <a:r>
              <a:rPr lang="pl-PL" altLang="de-DE" dirty="0">
                <a:solidFill>
                  <a:srgbClr val="004992"/>
                </a:solidFill>
                <a:latin typeface="+mn-lt"/>
                <a:ea typeface="+mn-ea"/>
                <a:cs typeface="+mn-cs"/>
              </a:rPr>
              <a:t>Koja bi procjena bila više od pomoći i realnija?</a:t>
            </a:r>
            <a:endParaRPr lang="de-DE" altLang="de-DE" dirty="0">
              <a:solidFill>
                <a:srgbClr val="004992"/>
              </a:solidFill>
              <a:latin typeface="+mn-lt"/>
              <a:ea typeface="+mn-ea"/>
              <a:cs typeface="+mn-cs"/>
            </a:endParaRPr>
          </a:p>
        </p:txBody>
      </p:sp>
      <p:sp>
        <p:nvSpPr>
          <p:cNvPr id="21528" name="Rectangle 29"/>
          <p:cNvSpPr>
            <a:spLocks noChangeArrowheads="1"/>
          </p:cNvSpPr>
          <p:nvPr/>
        </p:nvSpPr>
        <p:spPr bwMode="auto">
          <a:xfrm>
            <a:off x="408954" y="5537348"/>
            <a:ext cx="11376000" cy="82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63525" indent="-263525"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marL="0" indent="0" eaLnBrk="1" hangingPunct="1">
              <a:spcBef>
                <a:spcPts val="0"/>
              </a:spcBef>
              <a:spcAft>
                <a:spcPts val="0"/>
              </a:spcAft>
              <a:buNone/>
            </a:pPr>
            <a:r>
              <a:rPr lang="en-US" altLang="de-DE" sz="2000" b="0">
                <a:solidFill>
                  <a:srgbClr val="004992"/>
                </a:solidFill>
                <a:latin typeface="+mn-lt"/>
              </a:rPr>
              <a:t>“</a:t>
            </a:r>
            <a:r>
              <a:rPr lang="hr-HR" altLang="de-DE" sz="2000" b="0">
                <a:solidFill>
                  <a:srgbClr val="004992"/>
                </a:solidFill>
                <a:latin typeface="+mn-lt"/>
              </a:rPr>
              <a:t>Čitanje misli</a:t>
            </a:r>
            <a:r>
              <a:rPr lang="en-US" altLang="de-DE" sz="2000" b="0">
                <a:solidFill>
                  <a:srgbClr val="004992"/>
                </a:solidFill>
                <a:latin typeface="+mn-lt"/>
              </a:rPr>
              <a:t>”: </a:t>
            </a:r>
            <a:r>
              <a:rPr lang="hr-HR" altLang="de-DE" sz="2000" b="0" dirty="0">
                <a:solidFill>
                  <a:srgbClr val="333333"/>
                </a:solidFill>
                <a:latin typeface="+mn-lt"/>
              </a:rPr>
              <a:t>Izbjegavajte preveliko tumačenje</a:t>
            </a:r>
            <a:r>
              <a:rPr lang="en-US" altLang="de-DE" sz="2000" b="0" dirty="0">
                <a:solidFill>
                  <a:srgbClr val="333333"/>
                </a:solidFill>
                <a:latin typeface="+mn-lt"/>
              </a:rPr>
              <a:t> </a:t>
            </a:r>
            <a:r>
              <a:rPr lang="hr-HR" altLang="de-DE" sz="2000" b="0" dirty="0">
                <a:solidFill>
                  <a:srgbClr val="333333"/>
                </a:solidFill>
                <a:latin typeface="+mn-lt"/>
              </a:rPr>
              <a:t>ponašanja drugih ljudi</a:t>
            </a:r>
            <a:r>
              <a:rPr lang="en-US" altLang="de-DE" sz="2000" b="0" dirty="0">
                <a:solidFill>
                  <a:srgbClr val="333333"/>
                </a:solidFill>
                <a:latin typeface="+mn-lt"/>
              </a:rPr>
              <a:t>.</a:t>
            </a:r>
            <a:r>
              <a:rPr lang="de-DE" altLang="de-DE" sz="2000" b="0" dirty="0">
                <a:solidFill>
                  <a:srgbClr val="333333"/>
                </a:solidFill>
                <a:latin typeface="+mn-lt"/>
              </a:rPr>
              <a:t> </a:t>
            </a:r>
            <a:r>
              <a:rPr lang="hr-HR" altLang="de-DE" sz="2000" b="0" dirty="0">
                <a:solidFill>
                  <a:srgbClr val="333333"/>
                </a:solidFill>
                <a:latin typeface="+mn-lt"/>
              </a:rPr>
              <a:t>Mogu postojati brojne mogućnosti da se objasni situacija</a:t>
            </a:r>
            <a:r>
              <a:rPr lang="de-DE" altLang="de-DE" sz="2000" b="0" dirty="0">
                <a:solidFill>
                  <a:srgbClr val="333333"/>
                </a:solidFill>
                <a:latin typeface="+mn-lt"/>
              </a:rPr>
              <a:t>!</a:t>
            </a:r>
            <a:r>
              <a:rPr lang="en-US" altLang="de-DE" sz="2000" b="0" dirty="0">
                <a:solidFill>
                  <a:srgbClr val="333333"/>
                </a:solidFill>
                <a:latin typeface="+mn-lt"/>
              </a:rPr>
              <a:t> 	</a:t>
            </a:r>
          </a:p>
        </p:txBody>
      </p:sp>
      <p:pic>
        <p:nvPicPr>
          <p:cNvPr id="8"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372024804"/>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Događaj </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Selektivna procjena</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Kompletna procjena </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Zamuckuješ tokom diskusije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Ljut na sebe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ea typeface="ＭＳ Ｐゴシック" pitchFamily="34" charset="-128"/>
                        </a:rPr>
                        <a:t>“Ovo se takođe događa drugima i ako se izuzme mucanje, moj doprinos je bio priznat.”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Pripremio/la si dezert, koji nije bio dobrog ukusa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“naravno, ovo se moralo meni desiti!”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Glavno</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jelo</a:t>
                      </a:r>
                      <a:r>
                        <a:rPr kumimoji="0" lang="en-US" sz="2000" b="0" i="0" u="none" strike="noStrike" cap="none" normalizeH="0" baseline="0" dirty="0">
                          <a:ln>
                            <a:noFill/>
                          </a:ln>
                          <a:solidFill>
                            <a:srgbClr val="333333"/>
                          </a:solidFill>
                          <a:effectLst/>
                          <a:latin typeface="Calibri Light"/>
                          <a:ea typeface="ＭＳ Ｐゴシック" pitchFamily="34" charset="-128"/>
                        </a:rPr>
                        <a:t> je </a:t>
                      </a:r>
                      <a:r>
                        <a:rPr kumimoji="0" lang="en-US" sz="2000" b="0" i="0" u="none" strike="noStrike" cap="none" normalizeH="0" baseline="0" dirty="0" err="1">
                          <a:ln>
                            <a:noFill/>
                          </a:ln>
                          <a:solidFill>
                            <a:srgbClr val="333333"/>
                          </a:solidFill>
                          <a:effectLst/>
                          <a:latin typeface="Calibri Light"/>
                          <a:ea typeface="ＭＳ Ｐゴシック" pitchFamily="34" charset="-128"/>
                        </a:rPr>
                        <a:t>bilo</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veoma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ukusno</a:t>
                      </a:r>
                      <a:r>
                        <a:rPr kumimoji="0" lang="en-US" sz="2000" b="0" i="0" u="none" strike="noStrike" cap="none" normalizeH="0" baseline="0" dirty="0">
                          <a:ln>
                            <a:noFill/>
                          </a:ln>
                          <a:solidFill>
                            <a:srgbClr val="333333"/>
                          </a:solidFill>
                          <a:effectLst/>
                          <a:latin typeface="Calibri Light"/>
                          <a:ea typeface="ＭＳ Ｐゴシック" pitchFamily="34" charset="-128"/>
                        </a:rPr>
                        <a:t>, dobra </a:t>
                      </a:r>
                      <a:r>
                        <a:rPr kumimoji="0" lang="en-US" sz="2000" b="0" i="0" u="none" strike="noStrike" cap="none" normalizeH="0" baseline="0" dirty="0" err="1">
                          <a:ln>
                            <a:noFill/>
                          </a:ln>
                          <a:solidFill>
                            <a:srgbClr val="333333"/>
                          </a:solidFill>
                          <a:effectLst/>
                          <a:latin typeface="Calibri Light"/>
                          <a:ea typeface="ＭＳ Ｐゴシック" pitchFamily="34" charset="-128"/>
                        </a:rPr>
                        <a:t>konverzacija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tokom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jela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E260145A-44F9-48BA-9DFA-0A7E2B8A7FEF}" type="slidenum">
              <a:rPr lang="de-DE" altLang="de-DE" smtClean="0"/>
              <a:pPr/>
              <a:t>20</a:t>
            </a:fld>
            <a:endParaRPr lang="de-DE" altLang="de-DE"/>
          </a:p>
        </p:txBody>
      </p:sp>
    </p:spTree>
    <p:extLst>
      <p:ext uri="{BB962C8B-B14F-4D97-AF65-F5344CB8AC3E}">
        <p14:creationId xmlns:p14="http://schemas.microsoft.com/office/powerpoint/2010/main" val="36913387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3. Primjenjujte svoje sopstvene standarde kao glavno mjerilo</a:t>
            </a:r>
          </a:p>
        </p:txBody>
      </p:sp>
      <p:sp>
        <p:nvSpPr>
          <p:cNvPr id="22531" name="Rectangle 6"/>
          <p:cNvSpPr>
            <a:spLocks noGrp="1" noChangeArrowheads="1"/>
          </p:cNvSpPr>
          <p:nvPr>
            <p:ph idx="1"/>
          </p:nvPr>
        </p:nvSpPr>
        <p:spPr>
          <a:noFill/>
        </p:spPr>
        <p:txBody>
          <a:bodyPr>
            <a:noAutofit/>
          </a:bodyPr>
          <a:lstStyle/>
          <a:p>
            <a:pPr eaLnBrk="1" hangingPunct="1"/>
            <a:r>
              <a:rPr lang="hr-HR" altLang="de-DE" sz="2400" dirty="0">
                <a:solidFill>
                  <a:srgbClr val="004992"/>
                </a:solidFill>
              </a:rPr>
              <a:t>Postoji razlika između onoga kako ja sebe vidim i kako me drugi vide</a:t>
            </a:r>
            <a:r>
              <a:rPr lang="de-DE" altLang="de-DE" sz="2400" dirty="0">
                <a:solidFill>
                  <a:srgbClr val="004992"/>
                </a:solidFill>
              </a:rPr>
              <a:t>!</a:t>
            </a:r>
          </a:p>
          <a:p>
            <a:pPr marL="342900" lvl="1" indent="-342900" eaLnBrk="1" hangingPunct="1">
              <a:spcBef>
                <a:spcPts val="1999"/>
              </a:spcBef>
              <a:spcAft>
                <a:spcPts val="0"/>
              </a:spcAft>
              <a:buClr>
                <a:srgbClr val="333333"/>
              </a:buClr>
              <a:buFont typeface="WingDings"/>
              <a:buChar char=""/>
            </a:pPr>
            <a:r>
              <a:rPr lang="hr-HR" altLang="de-DE" sz="2400" dirty="0">
                <a:solidFill>
                  <a:srgbClr val="333333"/>
                </a:solidFill>
              </a:rPr>
              <a:t>Ako se smatram</a:t>
            </a:r>
            <a:r>
              <a:rPr lang="de-DE" altLang="de-DE" sz="2400" dirty="0">
                <a:solidFill>
                  <a:srgbClr val="333333"/>
                </a:solidFill>
              </a:rPr>
              <a:t> </a:t>
            </a:r>
            <a:r>
              <a:rPr lang="hr-HR" altLang="de-DE" sz="2400" dirty="0">
                <a:solidFill>
                  <a:srgbClr val="333333"/>
                </a:solidFill>
              </a:rPr>
              <a:t>bezvrijednim</a:t>
            </a:r>
            <a:r>
              <a:rPr lang="de-DE" altLang="de-DE" sz="2400" dirty="0">
                <a:solidFill>
                  <a:srgbClr val="333333"/>
                </a:solidFill>
              </a:rPr>
              <a:t>, </a:t>
            </a:r>
            <a:r>
              <a:rPr lang="hr-HR" altLang="de-DE" sz="2400" dirty="0">
                <a:solidFill>
                  <a:srgbClr val="333333"/>
                </a:solidFill>
              </a:rPr>
              <a:t>ružnim</a:t>
            </a:r>
            <a:r>
              <a:rPr lang="de-DE" altLang="de-DE" sz="2400" dirty="0">
                <a:solidFill>
                  <a:srgbClr val="333333"/>
                </a:solidFill>
              </a:rPr>
              <a:t> </a:t>
            </a:r>
            <a:r>
              <a:rPr lang="hr-HR" altLang="de-DE" sz="2400" dirty="0">
                <a:solidFill>
                  <a:srgbClr val="333333"/>
                </a:solidFill>
              </a:rPr>
              <a:t>itd</a:t>
            </a:r>
            <a:r>
              <a:rPr lang="de-DE" altLang="de-DE" sz="2400" dirty="0">
                <a:solidFill>
                  <a:srgbClr val="333333"/>
                </a:solidFill>
              </a:rPr>
              <a:t>., </a:t>
            </a:r>
            <a:r>
              <a:rPr lang="hr-HR" altLang="de-DE" sz="2400" dirty="0">
                <a:solidFill>
                  <a:srgbClr val="333333"/>
                </a:solidFill>
              </a:rPr>
              <a:t>drugi ne moraju obavezno da dijele ovo mišljenje</a:t>
            </a:r>
            <a:r>
              <a:rPr lang="de-DE" altLang="de-DE" sz="2400" dirty="0">
                <a:solidFill>
                  <a:srgbClr val="333333"/>
                </a:solidFill>
              </a:rPr>
              <a:t>.</a:t>
            </a:r>
          </a:p>
          <a:p>
            <a:pPr marL="342900" lvl="1" indent="-342900" eaLnBrk="1" hangingPunct="1">
              <a:spcBef>
                <a:spcPts val="1999"/>
              </a:spcBef>
              <a:spcAft>
                <a:spcPts val="0"/>
              </a:spcAft>
              <a:buClr>
                <a:srgbClr val="333333"/>
              </a:buClr>
              <a:buFont typeface="WingDings"/>
              <a:buChar char=""/>
            </a:pPr>
            <a:r>
              <a:rPr lang="hr-HR" altLang="de-DE" sz="2400" dirty="0">
                <a:solidFill>
                  <a:srgbClr val="333333"/>
                </a:solidFill>
              </a:rPr>
              <a:t>Često postoje mnoga mišljenja</a:t>
            </a:r>
            <a:r>
              <a:rPr lang="de-DE" altLang="de-DE" sz="2400" dirty="0">
                <a:solidFill>
                  <a:srgbClr val="333333"/>
                </a:solidFill>
              </a:rPr>
              <a:t>/ </a:t>
            </a:r>
            <a:r>
              <a:rPr lang="hr-HR" altLang="de-DE" sz="2400" dirty="0">
                <a:solidFill>
                  <a:srgbClr val="333333"/>
                </a:solidFill>
              </a:rPr>
              <a:t>zaključci</a:t>
            </a:r>
            <a:r>
              <a:rPr lang="de-DE" altLang="de-DE" sz="2400" dirty="0">
                <a:solidFill>
                  <a:srgbClr val="333333"/>
                </a:solidFill>
              </a:rPr>
              <a:t>/p</a:t>
            </a:r>
            <a:r>
              <a:rPr lang="hr-HR" altLang="de-DE" sz="2400" dirty="0">
                <a:solidFill>
                  <a:srgbClr val="333333"/>
                </a:solidFill>
              </a:rPr>
              <a:t>ostavke</a:t>
            </a:r>
            <a:r>
              <a:rPr lang="de-DE" altLang="de-DE" sz="2400" dirty="0">
                <a:solidFill>
                  <a:srgbClr val="333333"/>
                </a:solidFill>
              </a:rPr>
              <a:t>. </a:t>
            </a:r>
            <a:r>
              <a:rPr lang="hr-HR" altLang="de-DE" sz="2400" dirty="0">
                <a:solidFill>
                  <a:srgbClr val="333333"/>
                </a:solidFill>
              </a:rPr>
              <a:t>drugi se možda neće složiti sa mojim razumjevanjem intiligencije ili izgleda</a:t>
            </a:r>
            <a:r>
              <a:rPr lang="de-DE" altLang="de-DE" sz="2400" dirty="0">
                <a:solidFill>
                  <a:srgbClr val="333333"/>
                </a:solidFill>
              </a:rPr>
              <a:t>, </a:t>
            </a:r>
            <a:r>
              <a:rPr lang="hr-HR" altLang="de-DE" sz="2400" dirty="0">
                <a:solidFill>
                  <a:srgbClr val="333333"/>
                </a:solidFill>
              </a:rPr>
              <a:t>itd</a:t>
            </a: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38ED8946-D5CC-46C0-8760-DBF73D8EA1DB}"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4. Odbijanje pozitivnih komenatara, ali nekritičko prihvatanje negativnih!</a:t>
            </a:r>
            <a:br>
              <a:rPr lang="de-DE" altLang="de-DE" sz="3600">
                <a:solidFill>
                  <a:srgbClr val="004992"/>
                </a:solidFill>
                <a:latin typeface="+mn-lt"/>
                <a:ea typeface="+mn-ea"/>
                <a:cs typeface="+mn-cs"/>
              </a:rPr>
            </a:br>
            <a:r>
              <a:rPr lang="de-DE" altLang="de-DE">
                <a:solidFill>
                  <a:srgbClr val="004992"/>
                </a:solidFill>
                <a:latin typeface="+mn-lt"/>
                <a:ea typeface="+mn-ea"/>
                <a:cs typeface="+mn-cs"/>
              </a:rPr>
              <a:t>Koja bi procjena bila više od pomoći i realnija?</a:t>
            </a:r>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91628354"/>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Događaj</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Depresivna procjena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Pozitivna/konstruktivna procjena</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Calibri Light"/>
                        </a:rPr>
                        <a:t>Primio/la si</a:t>
                      </a:r>
                      <a:br>
                        <a:rPr kumimoji="0" lang="it-IT" sz="2000" b="0" i="0" u="none" strike="noStrike" cap="none" normalizeH="0" baseline="0" dirty="0">
                          <a:ln>
                            <a:noFill/>
                          </a:ln>
                          <a:solidFill>
                            <a:srgbClr val="333333"/>
                          </a:solidFill>
                          <a:effectLst/>
                          <a:latin typeface="Calibri Light"/>
                        </a:rPr>
                      </a:br>
                      <a:r>
                        <a:rPr kumimoji="0" lang="it-IT" sz="2000" b="0" i="0" u="none" strike="noStrike" cap="none" normalizeH="0" baseline="0" dirty="0">
                          <a:ln>
                            <a:noFill/>
                          </a:ln>
                          <a:solidFill>
                            <a:srgbClr val="333333"/>
                          </a:solidFill>
                          <a:effectLst/>
                          <a:latin typeface="Calibri Light"/>
                        </a:rPr>
                        <a:t>komplimente</a:t>
                      </a:r>
                      <a:br>
                        <a:rPr kumimoji="0" lang="it-IT" sz="2000" b="0" i="0" u="none" strike="noStrike" cap="none" normalizeH="0" baseline="0" dirty="0">
                          <a:ln>
                            <a:noFill/>
                          </a:ln>
                          <a:solidFill>
                            <a:srgbClr val="333333"/>
                          </a:solidFill>
                          <a:effectLst/>
                          <a:latin typeface="Calibri Light"/>
                        </a:rPr>
                      </a:br>
                      <a:r>
                        <a:rPr kumimoji="0" lang="it-IT" sz="2000" b="0" i="0" u="none" strike="noStrike" cap="none" normalizeH="0" baseline="0" dirty="0">
                          <a:ln>
                            <a:noFill/>
                          </a:ln>
                          <a:solidFill>
                            <a:srgbClr val="333333"/>
                          </a:solidFill>
                          <a:effectLst/>
                          <a:latin typeface="Calibri Light"/>
                        </a:rPr>
                        <a:t>za urađeno.</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a:ln>
                            <a:noFill/>
                          </a:ln>
                          <a:solidFill>
                            <a:srgbClr val="333333"/>
                          </a:solidFill>
                          <a:effectLst/>
                          <a:latin typeface="Calibri Light"/>
                        </a:rPr>
                        <a:t>“Ta </a:t>
                      </a:r>
                      <a:r>
                        <a:rPr kumimoji="0" lang="pl-PL" sz="2000" b="1" i="1" u="none" strike="noStrike" cap="none" normalizeH="0" baseline="0" dirty="0">
                          <a:ln>
                            <a:noFill/>
                          </a:ln>
                          <a:solidFill>
                            <a:srgbClr val="333333"/>
                          </a:solidFill>
                          <a:effectLst/>
                          <a:latin typeface="Calibri Light"/>
                        </a:rPr>
                        <a:t>osoba samo pokušava da mi laska, to </a:t>
                      </a:r>
                      <a:r>
                        <a:rPr kumimoji="0" lang="pl-PL" sz="2000" b="1" i="1" u="none" strike="noStrike" cap="none" normalizeH="0" baseline="0">
                          <a:ln>
                            <a:noFill/>
                          </a:ln>
                          <a:solidFill>
                            <a:srgbClr val="333333"/>
                          </a:solidFill>
                          <a:effectLst/>
                          <a:latin typeface="Calibri Light"/>
                        </a:rPr>
                        <a:t>je nepošteno”; “samo </a:t>
                      </a:r>
                      <a:r>
                        <a:rPr kumimoji="0" lang="pl-PL" sz="2000" b="1" i="1" u="none" strike="noStrike" cap="none" normalizeH="0" baseline="0" dirty="0">
                          <a:ln>
                            <a:noFill/>
                          </a:ln>
                          <a:solidFill>
                            <a:srgbClr val="333333"/>
                          </a:solidFill>
                          <a:effectLst/>
                          <a:latin typeface="Calibri Light"/>
                        </a:rPr>
                        <a:t>on/ona tako </a:t>
                      </a:r>
                      <a:r>
                        <a:rPr kumimoji="0" lang="pl-PL" sz="2000" b="1" i="1" u="none" strike="noStrike" cap="none" normalizeH="0" baseline="0">
                          <a:ln>
                            <a:noFill/>
                          </a:ln>
                          <a:solidFill>
                            <a:srgbClr val="333333"/>
                          </a:solidFill>
                          <a:effectLst/>
                          <a:latin typeface="Calibri Light"/>
                        </a:rPr>
                        <a:t>misli...”</a:t>
                      </a:r>
                      <a:endParaRPr kumimoji="0" lang="pl-P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Kritikovali su te!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“Bio </a:t>
                      </a:r>
                      <a:r>
                        <a:rPr kumimoji="0" lang="en-US" sz="2000" b="1" i="1" u="none" strike="noStrike" cap="none" normalizeH="0" baseline="0" dirty="0" err="1">
                          <a:ln>
                            <a:noFill/>
                          </a:ln>
                          <a:solidFill>
                            <a:srgbClr val="333333"/>
                          </a:solidFill>
                          <a:effectLst/>
                          <a:latin typeface="Calibri Light"/>
                        </a:rPr>
                        <a:t>sam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ogoljen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Bezvrijedan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sam</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E260145A-44F9-48BA-9DFA-0A7E2B8A7FEF}"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4. Odbijanje pozitivnih komenatara, ali nekritičko prihvatanje negativnih!</a:t>
            </a:r>
            <a:br>
              <a:rPr lang="de-DE" altLang="de-DE" sz="3600">
                <a:solidFill>
                  <a:srgbClr val="004992"/>
                </a:solidFill>
                <a:latin typeface="+mn-lt"/>
                <a:ea typeface="+mn-ea"/>
                <a:cs typeface="+mn-cs"/>
              </a:rPr>
            </a:br>
            <a:r>
              <a:rPr lang="de-DE" altLang="de-DE">
                <a:solidFill>
                  <a:srgbClr val="004992"/>
                </a:solidFill>
                <a:latin typeface="+mn-lt"/>
                <a:ea typeface="+mn-ea"/>
                <a:cs typeface="+mn-cs"/>
              </a:rPr>
              <a:t>Koja bi procjena bila više od pomoći i realnija?</a:t>
            </a:r>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979899734"/>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Događaj</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Depresivna procjena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Pozitivna/konstruktivna procjena</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Calibri Light"/>
                        </a:rPr>
                        <a:t>Primio/la si</a:t>
                      </a:r>
                      <a:br>
                        <a:rPr kumimoji="0" lang="it-IT" sz="2000" b="0" i="0" u="none" strike="noStrike" cap="none" normalizeH="0" baseline="0" dirty="0">
                          <a:ln>
                            <a:noFill/>
                          </a:ln>
                          <a:solidFill>
                            <a:srgbClr val="333333"/>
                          </a:solidFill>
                          <a:effectLst/>
                          <a:latin typeface="Calibri Light"/>
                        </a:rPr>
                      </a:br>
                      <a:r>
                        <a:rPr kumimoji="0" lang="it-IT" sz="2000" b="0" i="0" u="none" strike="noStrike" cap="none" normalizeH="0" baseline="0" dirty="0">
                          <a:ln>
                            <a:noFill/>
                          </a:ln>
                          <a:solidFill>
                            <a:srgbClr val="333333"/>
                          </a:solidFill>
                          <a:effectLst/>
                          <a:latin typeface="Calibri Light"/>
                        </a:rPr>
                        <a:t>komplimente</a:t>
                      </a:r>
                      <a:br>
                        <a:rPr kumimoji="0" lang="it-IT" sz="2000" b="0" i="0" u="none" strike="noStrike" cap="none" normalizeH="0" baseline="0" dirty="0">
                          <a:ln>
                            <a:noFill/>
                          </a:ln>
                          <a:solidFill>
                            <a:srgbClr val="333333"/>
                          </a:solidFill>
                          <a:effectLst/>
                          <a:latin typeface="Calibri Light"/>
                        </a:rPr>
                      </a:br>
                      <a:r>
                        <a:rPr kumimoji="0" lang="it-IT" sz="2000" b="0" i="0" u="none" strike="noStrike" cap="none" normalizeH="0" baseline="0" dirty="0">
                          <a:ln>
                            <a:noFill/>
                          </a:ln>
                          <a:solidFill>
                            <a:srgbClr val="333333"/>
                          </a:solidFill>
                          <a:effectLst/>
                          <a:latin typeface="Calibri Light"/>
                        </a:rPr>
                        <a:t>za urađeno.</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a:ln>
                            <a:noFill/>
                          </a:ln>
                          <a:solidFill>
                            <a:srgbClr val="333333"/>
                          </a:solidFill>
                          <a:effectLst/>
                          <a:latin typeface="Calibri Light"/>
                        </a:rPr>
                        <a:t>“Ta </a:t>
                      </a:r>
                      <a:r>
                        <a:rPr kumimoji="0" lang="pl-PL" sz="2000" b="1" i="1" u="none" strike="noStrike" cap="none" normalizeH="0" baseline="0" dirty="0">
                          <a:ln>
                            <a:noFill/>
                          </a:ln>
                          <a:solidFill>
                            <a:srgbClr val="333333"/>
                          </a:solidFill>
                          <a:effectLst/>
                          <a:latin typeface="Calibri Light"/>
                        </a:rPr>
                        <a:t>osoba samo pokušava da mi laska, to </a:t>
                      </a:r>
                      <a:r>
                        <a:rPr kumimoji="0" lang="pl-PL" sz="2000" b="1" i="1" u="none" strike="noStrike" cap="none" normalizeH="0" baseline="0">
                          <a:ln>
                            <a:noFill/>
                          </a:ln>
                          <a:solidFill>
                            <a:srgbClr val="333333"/>
                          </a:solidFill>
                          <a:effectLst/>
                          <a:latin typeface="Calibri Light"/>
                        </a:rPr>
                        <a:t>je nepošteno”; “samo </a:t>
                      </a:r>
                      <a:r>
                        <a:rPr kumimoji="0" lang="pl-PL" sz="2000" b="1" i="1" u="none" strike="noStrike" cap="none" normalizeH="0" baseline="0" dirty="0">
                          <a:ln>
                            <a:noFill/>
                          </a:ln>
                          <a:solidFill>
                            <a:srgbClr val="333333"/>
                          </a:solidFill>
                          <a:effectLst/>
                          <a:latin typeface="Calibri Light"/>
                        </a:rPr>
                        <a:t>on/ona tako </a:t>
                      </a:r>
                      <a:r>
                        <a:rPr kumimoji="0" lang="pl-PL" sz="2000" b="1" i="1" u="none" strike="noStrike" cap="none" normalizeH="0" baseline="0">
                          <a:ln>
                            <a:noFill/>
                          </a:ln>
                          <a:solidFill>
                            <a:srgbClr val="333333"/>
                          </a:solidFill>
                          <a:effectLst/>
                          <a:latin typeface="Calibri Light"/>
                        </a:rPr>
                        <a:t>misli...”</a:t>
                      </a:r>
                      <a:endParaRPr kumimoji="0" lang="pl-P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“Super</a:t>
                      </a:r>
                      <a:r>
                        <a:rPr kumimoji="0" lang="pl-PL" sz="2000" b="0" i="0" u="none" strike="noStrike" cap="none" normalizeH="0" baseline="0" dirty="0">
                          <a:ln>
                            <a:noFill/>
                          </a:ln>
                          <a:solidFill>
                            <a:srgbClr val="333333"/>
                          </a:solidFill>
                          <a:effectLst/>
                          <a:latin typeface="Calibri Light"/>
                        </a:rPr>
                        <a:t>, neko je primjetio moje </a:t>
                      </a:r>
                      <a:r>
                        <a:rPr kumimoji="0" lang="pl-PL" sz="2000" b="0" i="0" u="none" strike="noStrike" cap="none" normalizeH="0" baseline="0">
                          <a:ln>
                            <a:noFill/>
                          </a:ln>
                          <a:solidFill>
                            <a:srgbClr val="333333"/>
                          </a:solidFill>
                          <a:effectLst/>
                          <a:latin typeface="Calibri Light"/>
                        </a:rPr>
                        <a:t>postignuće!”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Kritikovali su te!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mn-lt"/>
                        </a:rPr>
                        <a:t>“Bio </a:t>
                      </a:r>
                      <a:r>
                        <a:rPr kumimoji="0" lang="en-US" sz="2000" b="1" i="1" u="none" strike="noStrike" cap="none" normalizeH="0" baseline="0" dirty="0" err="1">
                          <a:ln>
                            <a:noFill/>
                          </a:ln>
                          <a:solidFill>
                            <a:srgbClr val="333333"/>
                          </a:solidFill>
                          <a:effectLst/>
                          <a:latin typeface="+mn-lt"/>
                        </a:rPr>
                        <a:t>sam</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ogoljen</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Bezvrijedan</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err="1">
                          <a:ln>
                            <a:noFill/>
                          </a:ln>
                          <a:solidFill>
                            <a:srgbClr val="333333"/>
                          </a:solidFill>
                          <a:effectLst/>
                          <a:latin typeface="+mn-lt"/>
                        </a:rPr>
                        <a:t>sam</a:t>
                      </a:r>
                      <a:r>
                        <a:rPr kumimoji="0" lang="en-US" sz="2000" b="1" i="1" u="none" strike="noStrike" cap="none" normalizeH="0" baseline="0">
                          <a:ln>
                            <a:noFill/>
                          </a:ln>
                          <a:solidFill>
                            <a:srgbClr val="333333"/>
                          </a:solidFill>
                          <a:effectLst/>
                          <a:latin typeface="+mn-lt"/>
                        </a:rPr>
                        <a:t>...”</a:t>
                      </a:r>
                      <a:endParaRPr kumimoji="0" lang="en-US" sz="2000" b="1" i="1" u="none" strike="noStrike" cap="none" normalizeH="0" baseline="0" dirty="0">
                        <a:ln>
                          <a:noFill/>
                        </a:ln>
                        <a:solidFill>
                          <a:srgbClr val="333333"/>
                        </a:solidFill>
                        <a:effectLst/>
                        <a:latin typeface="+mn-l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rPr>
                        <a:t>???</a:t>
                      </a:r>
                      <a:endParaRPr kumimoji="0" lang="de-DE" sz="2000" b="0" i="0" u="none" strike="noStrike" cap="none" normalizeH="0" baseline="0" dirty="0">
                        <a:ln>
                          <a:noFill/>
                        </a:ln>
                        <a:solidFill>
                          <a:srgbClr val="004992"/>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E260145A-44F9-48BA-9DFA-0A7E2B8A7FEF}" type="slidenum">
              <a:rPr lang="de-DE" altLang="de-DE" smtClean="0"/>
              <a:pPr/>
              <a:t>23</a:t>
            </a:fld>
            <a:endParaRPr lang="de-DE" altLang="de-DE"/>
          </a:p>
        </p:txBody>
      </p:sp>
    </p:spTree>
    <p:extLst>
      <p:ext uri="{BB962C8B-B14F-4D97-AF65-F5344CB8AC3E}">
        <p14:creationId xmlns:p14="http://schemas.microsoft.com/office/powerpoint/2010/main" val="16920050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4. Odbijanje pozitivnih komenatara, ali nekritičko prihvatanje negativnih!</a:t>
            </a:r>
            <a:br>
              <a:rPr lang="de-DE" altLang="de-DE" sz="3600">
                <a:solidFill>
                  <a:srgbClr val="004992"/>
                </a:solidFill>
                <a:latin typeface="+mn-lt"/>
                <a:ea typeface="+mn-ea"/>
                <a:cs typeface="+mn-cs"/>
              </a:rPr>
            </a:br>
            <a:r>
              <a:rPr lang="de-DE" altLang="de-DE">
                <a:solidFill>
                  <a:srgbClr val="004992"/>
                </a:solidFill>
                <a:latin typeface="+mn-lt"/>
                <a:ea typeface="+mn-ea"/>
                <a:cs typeface="+mn-cs"/>
              </a:rPr>
              <a:t>Koja bi procjena bila više od pomoći i realnija?</a:t>
            </a:r>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789847234"/>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Događaj</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Depresivna procjena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Pozitivna/konstruktivna procjena</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Calibri Light"/>
                        </a:rPr>
                        <a:t>Primio/la si</a:t>
                      </a:r>
                      <a:br>
                        <a:rPr kumimoji="0" lang="it-IT" sz="2000" b="0" i="0" u="none" strike="noStrike" cap="none" normalizeH="0" baseline="0" dirty="0">
                          <a:ln>
                            <a:noFill/>
                          </a:ln>
                          <a:solidFill>
                            <a:srgbClr val="333333"/>
                          </a:solidFill>
                          <a:effectLst/>
                          <a:latin typeface="Calibri Light"/>
                        </a:rPr>
                      </a:br>
                      <a:r>
                        <a:rPr kumimoji="0" lang="it-IT" sz="2000" b="0" i="0" u="none" strike="noStrike" cap="none" normalizeH="0" baseline="0" dirty="0">
                          <a:ln>
                            <a:noFill/>
                          </a:ln>
                          <a:solidFill>
                            <a:srgbClr val="333333"/>
                          </a:solidFill>
                          <a:effectLst/>
                          <a:latin typeface="Calibri Light"/>
                        </a:rPr>
                        <a:t>komplimente</a:t>
                      </a:r>
                      <a:br>
                        <a:rPr kumimoji="0" lang="it-IT" sz="2000" b="0" i="0" u="none" strike="noStrike" cap="none" normalizeH="0" baseline="0" dirty="0">
                          <a:ln>
                            <a:noFill/>
                          </a:ln>
                          <a:solidFill>
                            <a:srgbClr val="333333"/>
                          </a:solidFill>
                          <a:effectLst/>
                          <a:latin typeface="Calibri Light"/>
                        </a:rPr>
                      </a:br>
                      <a:r>
                        <a:rPr kumimoji="0" lang="it-IT" sz="2000" b="0" i="0" u="none" strike="noStrike" cap="none" normalizeH="0" baseline="0" dirty="0">
                          <a:ln>
                            <a:noFill/>
                          </a:ln>
                          <a:solidFill>
                            <a:srgbClr val="333333"/>
                          </a:solidFill>
                          <a:effectLst/>
                          <a:latin typeface="Calibri Light"/>
                        </a:rPr>
                        <a:t>za urađeno.</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a:ln>
                            <a:noFill/>
                          </a:ln>
                          <a:solidFill>
                            <a:srgbClr val="333333"/>
                          </a:solidFill>
                          <a:effectLst/>
                          <a:latin typeface="Calibri Light"/>
                        </a:rPr>
                        <a:t>“Ta </a:t>
                      </a:r>
                      <a:r>
                        <a:rPr kumimoji="0" lang="pl-PL" sz="2000" b="1" i="1" u="none" strike="noStrike" cap="none" normalizeH="0" baseline="0" dirty="0">
                          <a:ln>
                            <a:noFill/>
                          </a:ln>
                          <a:solidFill>
                            <a:srgbClr val="333333"/>
                          </a:solidFill>
                          <a:effectLst/>
                          <a:latin typeface="Calibri Light"/>
                        </a:rPr>
                        <a:t>osoba samo pokušava da mi laska, to </a:t>
                      </a:r>
                      <a:r>
                        <a:rPr kumimoji="0" lang="pl-PL" sz="2000" b="1" i="1" u="none" strike="noStrike" cap="none" normalizeH="0" baseline="0">
                          <a:ln>
                            <a:noFill/>
                          </a:ln>
                          <a:solidFill>
                            <a:srgbClr val="333333"/>
                          </a:solidFill>
                          <a:effectLst/>
                          <a:latin typeface="Calibri Light"/>
                        </a:rPr>
                        <a:t>je nepošteno”; “samo </a:t>
                      </a:r>
                      <a:r>
                        <a:rPr kumimoji="0" lang="pl-PL" sz="2000" b="1" i="1" u="none" strike="noStrike" cap="none" normalizeH="0" baseline="0" dirty="0">
                          <a:ln>
                            <a:noFill/>
                          </a:ln>
                          <a:solidFill>
                            <a:srgbClr val="333333"/>
                          </a:solidFill>
                          <a:effectLst/>
                          <a:latin typeface="Calibri Light"/>
                        </a:rPr>
                        <a:t>on/ona tako </a:t>
                      </a:r>
                      <a:r>
                        <a:rPr kumimoji="0" lang="pl-PL" sz="2000" b="1" i="1" u="none" strike="noStrike" cap="none" normalizeH="0" baseline="0">
                          <a:ln>
                            <a:noFill/>
                          </a:ln>
                          <a:solidFill>
                            <a:srgbClr val="333333"/>
                          </a:solidFill>
                          <a:effectLst/>
                          <a:latin typeface="Calibri Light"/>
                        </a:rPr>
                        <a:t>misli...”</a:t>
                      </a:r>
                      <a:endParaRPr kumimoji="0" lang="pl-P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“Super</a:t>
                      </a:r>
                      <a:r>
                        <a:rPr kumimoji="0" lang="pl-PL" sz="2000" b="0" i="0" u="none" strike="noStrike" cap="none" normalizeH="0" baseline="0" dirty="0">
                          <a:ln>
                            <a:noFill/>
                          </a:ln>
                          <a:solidFill>
                            <a:srgbClr val="333333"/>
                          </a:solidFill>
                          <a:effectLst/>
                          <a:latin typeface="Calibri Light"/>
                        </a:rPr>
                        <a:t>, neko je primjetio moje </a:t>
                      </a:r>
                      <a:r>
                        <a:rPr kumimoji="0" lang="pl-PL" sz="2000" b="0" i="0" u="none" strike="noStrike" cap="none" normalizeH="0" baseline="0">
                          <a:ln>
                            <a:noFill/>
                          </a:ln>
                          <a:solidFill>
                            <a:srgbClr val="333333"/>
                          </a:solidFill>
                          <a:effectLst/>
                          <a:latin typeface="Calibri Light"/>
                        </a:rPr>
                        <a:t>postignuće!”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Kritikovali su te!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“Bio </a:t>
                      </a:r>
                      <a:r>
                        <a:rPr kumimoji="0" lang="en-US" sz="2000" b="1" i="1" u="none" strike="noStrike" cap="none" normalizeH="0" baseline="0" dirty="0" err="1">
                          <a:ln>
                            <a:noFill/>
                          </a:ln>
                          <a:solidFill>
                            <a:srgbClr val="333333"/>
                          </a:solidFill>
                          <a:effectLst/>
                          <a:latin typeface="Calibri Light"/>
                        </a:rPr>
                        <a:t>sam</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ogoljen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Bezvrijedan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sam</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“Ta </a:t>
                      </a:r>
                      <a:r>
                        <a:rPr kumimoji="0" lang="en-US" sz="2000" b="0" i="0" u="none" strike="noStrike" cap="none" normalizeH="0" baseline="0" dirty="0" err="1">
                          <a:ln>
                            <a:noFill/>
                          </a:ln>
                          <a:solidFill>
                            <a:srgbClr val="333333"/>
                          </a:solidFill>
                          <a:effectLst/>
                          <a:latin typeface="Calibri Light"/>
                        </a:rPr>
                        <a:t>osoba</a:t>
                      </a:r>
                      <a:r>
                        <a:rPr kumimoji="0" lang="en-US" sz="2000" b="0" i="0" u="none" strike="noStrike" cap="none" normalizeH="0" baseline="0" dirty="0">
                          <a:ln>
                            <a:noFill/>
                          </a:ln>
                          <a:solidFill>
                            <a:srgbClr val="333333"/>
                          </a:solidFill>
                          <a:effectLst/>
                          <a:latin typeface="Calibri Light"/>
                        </a:rPr>
                        <a:t> je </a:t>
                      </a:r>
                      <a:r>
                        <a:rPr kumimoji="0" lang="en-US" sz="2000" b="0" i="0" u="none" strike="noStrike" cap="none" normalizeH="0" baseline="0" dirty="0" err="1">
                          <a:ln>
                            <a:noFill/>
                          </a:ln>
                          <a:solidFill>
                            <a:srgbClr val="333333"/>
                          </a:solidFill>
                          <a:effectLst/>
                          <a:latin typeface="Calibri Light"/>
                        </a:rPr>
                        <a:t>možda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imala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loš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err="1">
                          <a:ln>
                            <a:noFill/>
                          </a:ln>
                          <a:solidFill>
                            <a:srgbClr val="333333"/>
                          </a:solidFill>
                          <a:effectLst/>
                          <a:latin typeface="Calibri Light"/>
                        </a:rPr>
                        <a:t>dan</a:t>
                      </a:r>
                      <a:r>
                        <a:rPr kumimoji="0" lang="en-US" sz="2000" b="0" i="0" u="none" strike="noStrike" cap="none" normalizeH="0" baseline="0">
                          <a:ln>
                            <a:noFill/>
                          </a:ln>
                          <a:solidFill>
                            <a:srgbClr val="333333"/>
                          </a:solidFill>
                          <a:effectLst/>
                          <a:latin typeface="Calibri Light"/>
                        </a:rPr>
                        <a:t>.”; “Mogu </a:t>
                      </a:r>
                      <a:r>
                        <a:rPr kumimoji="0" lang="en-US" sz="2000" b="0" i="0" u="none" strike="noStrike" cap="none" normalizeH="0" baseline="0" dirty="0">
                          <a:ln>
                            <a:noFill/>
                          </a:ln>
                          <a:solidFill>
                            <a:srgbClr val="333333"/>
                          </a:solidFill>
                          <a:effectLst/>
                          <a:latin typeface="Calibri Light"/>
                        </a:rPr>
                        <a:t>li </a:t>
                      </a:r>
                      <a:r>
                        <a:rPr kumimoji="0" lang="en-US" sz="2000" b="0" i="0" u="none" strike="noStrike" cap="none" normalizeH="0" baseline="0" dirty="0" err="1">
                          <a:ln>
                            <a:noFill/>
                          </a:ln>
                          <a:solidFill>
                            <a:srgbClr val="333333"/>
                          </a:solidFill>
                          <a:effectLst/>
                          <a:latin typeface="Calibri Light"/>
                        </a:rPr>
                        <a:t>imati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korist</a:t>
                      </a:r>
                      <a:r>
                        <a:rPr kumimoji="0" lang="en-US" sz="2000" b="0" i="0" u="none" strike="noStrike" cap="none" normalizeH="0" baseline="0" dirty="0">
                          <a:ln>
                            <a:noFill/>
                          </a:ln>
                          <a:solidFill>
                            <a:srgbClr val="333333"/>
                          </a:solidFill>
                          <a:effectLst/>
                          <a:latin typeface="Calibri Light"/>
                        </a:rPr>
                        <a:t> od </a:t>
                      </a:r>
                      <a:r>
                        <a:rPr kumimoji="0" lang="en-US" sz="2000" b="0" i="0" u="none" strike="noStrike" cap="none" normalizeH="0" baseline="0" err="1">
                          <a:ln>
                            <a:noFill/>
                          </a:ln>
                          <a:solidFill>
                            <a:srgbClr val="333333"/>
                          </a:solidFill>
                          <a:effectLst/>
                          <a:latin typeface="Calibri Light"/>
                        </a:rPr>
                        <a:t>kritike</a:t>
                      </a:r>
                      <a:r>
                        <a:rPr kumimoji="0" lang="en-US" sz="2000" b="0" i="0" u="none" strike="noStrike" cap="none" normalizeH="0" baseline="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E260145A-44F9-48BA-9DFA-0A7E2B8A7FEF}" type="slidenum">
              <a:rPr lang="de-DE" altLang="de-DE" smtClean="0"/>
              <a:pPr/>
              <a:t>24</a:t>
            </a:fld>
            <a:endParaRPr lang="de-DE" altLang="de-DE"/>
          </a:p>
        </p:txBody>
      </p:sp>
    </p:spTree>
    <p:extLst>
      <p:ext uri="{BB962C8B-B14F-4D97-AF65-F5344CB8AC3E}">
        <p14:creationId xmlns:p14="http://schemas.microsoft.com/office/powerpoint/2010/main" val="32965251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5. “Mišljenje sve ili ništa”/ katastrofalno razmišljanje</a:t>
            </a:r>
            <a:br>
              <a:rPr lang="en-US" sz="3600">
                <a:solidFill>
                  <a:srgbClr val="004992"/>
                </a:solidFill>
                <a:latin typeface="+mn-lt"/>
                <a:ea typeface="+mn-ea"/>
                <a:cs typeface="+mn-cs"/>
              </a:rPr>
            </a:br>
            <a:r>
              <a:rPr lang="en-US">
                <a:solidFill>
                  <a:srgbClr val="004992"/>
                </a:solidFill>
                <a:latin typeface="+mn-lt"/>
                <a:ea typeface="+mn-ea"/>
                <a:cs typeface="+mn-cs"/>
              </a:rPr>
              <a:t>Koja bi procjena bila više od pomoći i realnija?</a:t>
            </a:r>
            <a:endParaRPr lang="en-US" dirty="0">
              <a:solidFill>
                <a:srgbClr val="004992"/>
              </a:solidFill>
              <a:latin typeface="+mn-lt"/>
              <a:ea typeface="+mn-ea"/>
              <a:cs typeface="+mn-cs"/>
            </a:endParaRPr>
          </a:p>
        </p:txBody>
      </p:sp>
      <p:graphicFrame>
        <p:nvGraphicFramePr>
          <p:cNvPr id="9"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2916460102"/>
              </p:ext>
            </p:extLst>
          </p:nvPr>
        </p:nvGraphicFramePr>
        <p:xfrm>
          <a:off x="408955" y="2204864"/>
          <a:ext cx="11376000" cy="17830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Događaj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Depresivna procjena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Pozitivna/konstruktivna procjena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Šef te nije pozdravio.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“Otpustiće me”</a:t>
                      </a:r>
                      <a:endParaRPr kumimoji="0" lang="en-US"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ea typeface="ＭＳ Ｐゴシック"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8 – Samopoštovanje &amp; Raspoloženje</a:t>
            </a:r>
          </a:p>
        </p:txBody>
      </p:sp>
      <p:sp>
        <p:nvSpPr>
          <p:cNvPr id="6" name="Slide Number Placeholder 5"/>
          <p:cNvSpPr>
            <a:spLocks noGrp="1"/>
          </p:cNvSpPr>
          <p:nvPr>
            <p:ph type="sldNum" sz="quarter" idx="12"/>
          </p:nvPr>
        </p:nvSpPr>
        <p:spPr/>
        <p:txBody>
          <a:bodyPr/>
          <a:lstStyle/>
          <a:p>
            <a:fld id="{E260145A-44F9-48BA-9DFA-0A7E2B8A7FEF}"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5. “Mišljenje sve ili ništa”/ katastrofalno razmišljanje</a:t>
            </a:r>
            <a:br>
              <a:rPr lang="en-US" sz="3600">
                <a:solidFill>
                  <a:srgbClr val="004992"/>
                </a:solidFill>
                <a:latin typeface="+mn-lt"/>
                <a:ea typeface="+mn-ea"/>
                <a:cs typeface="+mn-cs"/>
              </a:rPr>
            </a:br>
            <a:r>
              <a:rPr lang="en-US">
                <a:solidFill>
                  <a:srgbClr val="004992"/>
                </a:solidFill>
                <a:latin typeface="+mn-lt"/>
                <a:ea typeface="+mn-ea"/>
                <a:cs typeface="+mn-cs"/>
              </a:rPr>
              <a:t>Koja bi procjena bila više od pomoći i realnija?</a:t>
            </a:r>
            <a:endParaRPr lang="en-US" dirty="0">
              <a:solidFill>
                <a:srgbClr val="004992"/>
              </a:solidFill>
              <a:latin typeface="+mn-lt"/>
              <a:ea typeface="+mn-ea"/>
              <a:cs typeface="+mn-cs"/>
            </a:endParaRPr>
          </a:p>
        </p:txBody>
      </p:sp>
      <p:graphicFrame>
        <p:nvGraphicFramePr>
          <p:cNvPr id="9"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1926483188"/>
              </p:ext>
            </p:extLst>
          </p:nvPr>
        </p:nvGraphicFramePr>
        <p:xfrm>
          <a:off x="408955" y="2204864"/>
          <a:ext cx="11376000" cy="17830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Događaj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Depresivna procjena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Pozitivna/konstruktivna procjena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Šef te nije pozdravio.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“Otpustiće me”</a:t>
                      </a:r>
                      <a:endParaRPr kumimoji="0" lang="en-US"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“Da </a:t>
                      </a:r>
                      <a:r>
                        <a:rPr kumimoji="0" lang="en-US" sz="2000" b="0" i="0" u="none" strike="noStrike" cap="none" normalizeH="0" baseline="0" dirty="0">
                          <a:ln>
                            <a:noFill/>
                          </a:ln>
                          <a:solidFill>
                            <a:srgbClr val="333333"/>
                          </a:solidFill>
                          <a:effectLst/>
                          <a:latin typeface="Calibri Light"/>
                          <a:ea typeface="ＭＳ Ｐゴシック" pitchFamily="34" charset="-128"/>
                        </a:rPr>
                        <a:t>li me </a:t>
                      </a:r>
                      <a:r>
                        <a:rPr kumimoji="0" lang="en-US" sz="2000" b="0" i="0" u="none" strike="noStrike" cap="none" normalizeH="0" baseline="0" dirty="0" err="1">
                          <a:ln>
                            <a:noFill/>
                          </a:ln>
                          <a:solidFill>
                            <a:srgbClr val="333333"/>
                          </a:solidFill>
                          <a:effectLst/>
                          <a:latin typeface="Calibri Light"/>
                          <a:ea typeface="ＭＳ Ｐゴシック" pitchFamily="34" charset="-128"/>
                        </a:rPr>
                        <a:t>uopšte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vidio</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možda</a:t>
                      </a:r>
                      <a:r>
                        <a:rPr kumimoji="0" lang="en-US" sz="2000" b="0" i="0" u="none" strike="noStrike" cap="none" normalizeH="0" baseline="0" dirty="0">
                          <a:ln>
                            <a:noFill/>
                          </a:ln>
                          <a:solidFill>
                            <a:srgbClr val="333333"/>
                          </a:solidFill>
                          <a:effectLst/>
                          <a:latin typeface="Calibri Light"/>
                          <a:ea typeface="ＭＳ Ｐゴシック" pitchFamily="34" charset="-128"/>
                        </a:rPr>
                        <a:t> je </a:t>
                      </a:r>
                      <a:r>
                        <a:rPr kumimoji="0" lang="en-US" sz="2000" b="0" i="0" u="none" strike="noStrike" cap="none" normalizeH="0" baseline="0" dirty="0" err="1">
                          <a:ln>
                            <a:noFill/>
                          </a:ln>
                          <a:solidFill>
                            <a:srgbClr val="333333"/>
                          </a:solidFill>
                          <a:effectLst/>
                          <a:latin typeface="Calibri Light"/>
                          <a:ea typeface="ＭＳ Ｐゴシック" pitchFamily="34" charset="-128"/>
                        </a:rPr>
                        <a:t>imao</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loš</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err="1">
                          <a:ln>
                            <a:noFill/>
                          </a:ln>
                          <a:solidFill>
                            <a:srgbClr val="333333"/>
                          </a:solidFill>
                          <a:effectLst/>
                          <a:latin typeface="Calibri Light"/>
                          <a:ea typeface="ＭＳ Ｐゴシック" pitchFamily="34" charset="-128"/>
                        </a:rPr>
                        <a:t>dan</a:t>
                      </a:r>
                      <a:r>
                        <a:rPr kumimoji="0" lang="en-US" sz="2000" b="0" i="0" u="none" strike="noStrike" cap="none" normalizeH="0" baseline="0">
                          <a:ln>
                            <a:noFill/>
                          </a:ln>
                          <a:solidFill>
                            <a:srgbClr val="333333"/>
                          </a:solidFill>
                          <a:effectLst/>
                          <a:latin typeface="Calibri Light"/>
                          <a:ea typeface="ＭＳ Ｐゴシック" pitchFamily="34" charset="-128"/>
                        </a:rPr>
                        <a:t>?”</a:t>
                      </a: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8 – Samopoštovanje &amp; Raspoloženje</a:t>
            </a:r>
          </a:p>
        </p:txBody>
      </p:sp>
      <p:sp>
        <p:nvSpPr>
          <p:cNvPr id="6" name="Slide Number Placeholder 5"/>
          <p:cNvSpPr>
            <a:spLocks noGrp="1"/>
          </p:cNvSpPr>
          <p:nvPr>
            <p:ph type="sldNum" sz="quarter" idx="12"/>
          </p:nvPr>
        </p:nvSpPr>
        <p:spPr/>
        <p:txBody>
          <a:bodyPr/>
          <a:lstStyle/>
          <a:p>
            <a:fld id="{E260145A-44F9-48BA-9DFA-0A7E2B8A7FEF}" type="slidenum">
              <a:rPr lang="de-DE" altLang="de-DE" smtClean="0"/>
              <a:pPr/>
              <a:t>26</a:t>
            </a:fld>
            <a:endParaRPr lang="de-DE" altLang="de-DE"/>
          </a:p>
        </p:txBody>
      </p:sp>
    </p:spTree>
    <p:extLst>
      <p:ext uri="{BB962C8B-B14F-4D97-AF65-F5344CB8AC3E}">
        <p14:creationId xmlns:p14="http://schemas.microsoft.com/office/powerpoint/2010/main" val="3479073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6. Zaustavljanje negativnih misli</a:t>
            </a:r>
            <a:br>
              <a:rPr lang="de-DE" altLang="de-DE" sz="3600">
                <a:solidFill>
                  <a:srgbClr val="004992"/>
                </a:solidFill>
                <a:latin typeface="+mn-lt"/>
                <a:ea typeface="+mn-ea"/>
                <a:cs typeface="+mn-cs"/>
              </a:rPr>
            </a:br>
            <a:r>
              <a:rPr lang="de-DE" altLang="de-DE">
                <a:solidFill>
                  <a:srgbClr val="004992"/>
                </a:solidFill>
                <a:latin typeface="+mn-lt"/>
                <a:ea typeface="+mn-ea"/>
                <a:cs typeface="+mn-cs"/>
              </a:rPr>
              <a:t>Koja bi procjena bila realnija?</a:t>
            </a:r>
          </a:p>
        </p:txBody>
      </p:sp>
      <p:graphicFrame>
        <p:nvGraphicFramePr>
          <p:cNvPr id="8"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608524236"/>
              </p:ext>
            </p:extLst>
          </p:nvPr>
        </p:nvGraphicFramePr>
        <p:xfrm>
          <a:off x="408955" y="2204864"/>
          <a:ext cx="11376000" cy="242316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Događaj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Problematična procjena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Pozitivna/konstruktivna procjena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Imaš ponavljajuće negativne misli (npr. “idiot”, “budala”, “Tako si ružan”).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“Ne </a:t>
                      </a:r>
                      <a:r>
                        <a:rPr kumimoji="0" lang="en-US" sz="2000" b="1" i="1" u="none" strike="noStrike" cap="none" normalizeH="0" baseline="0" dirty="0" err="1">
                          <a:ln>
                            <a:noFill/>
                          </a:ln>
                          <a:solidFill>
                            <a:srgbClr val="333333"/>
                          </a:solidFill>
                          <a:effectLst/>
                          <a:latin typeface="Calibri Light"/>
                        </a:rPr>
                        <a:t>bih</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trebao</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imati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ove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negativne</a:t>
                      </a:r>
                      <a:r>
                        <a:rPr kumimoji="0" lang="en-US" sz="2000" b="1" i="1" u="none" strike="noStrike" cap="none" normalizeH="0" baseline="0">
                          <a:ln>
                            <a:noFill/>
                          </a:ln>
                          <a:solidFill>
                            <a:srgbClr val="333333"/>
                          </a:solidFill>
                          <a:effectLst/>
                          <a:latin typeface="Calibri Light"/>
                        </a:rPr>
                        <a:t> misli” </a:t>
                      </a: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Calibri Light"/>
                        </a:rPr>
                        <a:t>ali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ovo</a:t>
                      </a:r>
                      <a:r>
                        <a:rPr kumimoji="0" lang="en-US" sz="2000" b="1" i="1" u="none" strike="noStrike" cap="none" normalizeH="0" baseline="0" dirty="0">
                          <a:ln>
                            <a:noFill/>
                          </a:ln>
                          <a:solidFill>
                            <a:srgbClr val="333333"/>
                          </a:solidFill>
                          <a:effectLst/>
                          <a:latin typeface="Calibri Light"/>
                        </a:rPr>
                        <a:t> ne </a:t>
                      </a:r>
                      <a:r>
                        <a:rPr kumimoji="0" lang="en-US" sz="2000" b="1" i="1" u="none" strike="noStrike" cap="none" normalizeH="0" baseline="0" err="1">
                          <a:ln>
                            <a:noFill/>
                          </a:ln>
                          <a:solidFill>
                            <a:srgbClr val="333333"/>
                          </a:solidFill>
                          <a:effectLst/>
                          <a:latin typeface="Calibri Light"/>
                        </a:rPr>
                        <a:t>pomaže</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a:ln>
                            <a:noFill/>
                          </a:ln>
                          <a:solidFill>
                            <a:srgbClr val="333333"/>
                          </a:solidFill>
                          <a:effectLst/>
                          <a:latin typeface="Times New Roman"/>
                          <a:sym typeface="Wingdings" panose="05000000000000000000" pitchFamily="2" charset="2"/>
                        </a:rPr>
                        <a:t>→</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vidite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sledeću</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vježbu</a:t>
                      </a:r>
                      <a:r>
                        <a:rPr kumimoji="0" lang="en-US" sz="2000" b="1" i="1"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E260145A-44F9-48BA-9DFA-0A7E2B8A7FEF}"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2247097750"/>
              </p:ext>
            </p:extLst>
          </p:nvPr>
        </p:nvGraphicFramePr>
        <p:xfrm>
          <a:off x="408955" y="2204864"/>
          <a:ext cx="11376000" cy="278892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Događaj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Problematična procjena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Pozitivna/konstruktivna procjena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Imaš ponavljajuće negativne misli (npr. “idiot”, “budala”, “Tako si ružan”).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“Ne </a:t>
                      </a:r>
                      <a:r>
                        <a:rPr kumimoji="0" lang="en-US" sz="2000" b="1" i="1" u="none" strike="noStrike" cap="none" normalizeH="0" baseline="0" dirty="0" err="1">
                          <a:ln>
                            <a:noFill/>
                          </a:ln>
                          <a:solidFill>
                            <a:srgbClr val="333333"/>
                          </a:solidFill>
                          <a:effectLst/>
                          <a:latin typeface="Calibri Light"/>
                        </a:rPr>
                        <a:t>bih</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trebao</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imati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ove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negativne</a:t>
                      </a:r>
                      <a:r>
                        <a:rPr kumimoji="0" lang="en-US" sz="2000" b="1" i="1" u="none" strike="noStrike" cap="none" normalizeH="0" baseline="0">
                          <a:ln>
                            <a:noFill/>
                          </a:ln>
                          <a:solidFill>
                            <a:srgbClr val="333333"/>
                          </a:solidFill>
                          <a:effectLst/>
                          <a:latin typeface="Calibri Light"/>
                        </a:rPr>
                        <a:t> misli” </a:t>
                      </a: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Calibri Light"/>
                        </a:rPr>
                        <a:t>ali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ovo</a:t>
                      </a:r>
                      <a:r>
                        <a:rPr kumimoji="0" lang="en-US" sz="2000" b="1" i="1" u="none" strike="noStrike" cap="none" normalizeH="0" baseline="0" dirty="0">
                          <a:ln>
                            <a:noFill/>
                          </a:ln>
                          <a:solidFill>
                            <a:srgbClr val="333333"/>
                          </a:solidFill>
                          <a:effectLst/>
                          <a:latin typeface="Calibri Light"/>
                        </a:rPr>
                        <a:t> ne </a:t>
                      </a:r>
                      <a:r>
                        <a:rPr kumimoji="0" lang="en-US" sz="2000" b="1" i="1" u="none" strike="noStrike" cap="none" normalizeH="0" baseline="0" err="1">
                          <a:ln>
                            <a:noFill/>
                          </a:ln>
                          <a:solidFill>
                            <a:srgbClr val="333333"/>
                          </a:solidFill>
                          <a:effectLst/>
                          <a:latin typeface="Calibri Light"/>
                        </a:rPr>
                        <a:t>pomaže</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a:ln>
                            <a:noFill/>
                          </a:ln>
                          <a:solidFill>
                            <a:srgbClr val="333333"/>
                          </a:solidFill>
                          <a:effectLst/>
                          <a:latin typeface="Times New Roman"/>
                          <a:sym typeface="Wingdings" panose="05000000000000000000" pitchFamily="2" charset="2"/>
                        </a:rPr>
                        <a:t>→</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vidite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sledeću</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vježbu</a:t>
                      </a:r>
                      <a:r>
                        <a:rPr kumimoji="0" lang="en-US" sz="2000" b="1" i="1"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Pitanje</a:t>
                      </a:r>
                      <a:r>
                        <a:rPr kumimoji="0" lang="en-US" sz="2000" b="0" i="0" u="none" strike="noStrike" cap="none" normalizeH="0" baseline="0" dirty="0">
                          <a:ln>
                            <a:noFill/>
                          </a:ln>
                          <a:solidFill>
                            <a:srgbClr val="333333"/>
                          </a:solidFill>
                          <a:effectLst/>
                          <a:latin typeface="Calibri Light"/>
                        </a:rPr>
                        <a:t> da li </a:t>
                      </a:r>
                      <a:r>
                        <a:rPr kumimoji="0" lang="en-US" sz="2000" b="0" i="0" u="none" strike="noStrike" cap="none" normalizeH="0" baseline="0" dirty="0" err="1">
                          <a:ln>
                            <a:noFill/>
                          </a:ln>
                          <a:solidFill>
                            <a:srgbClr val="333333"/>
                          </a:solidFill>
                          <a:effectLst/>
                          <a:latin typeface="Calibri Light"/>
                        </a:rPr>
                        <a:t>su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misli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opravdane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Šta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osporava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ove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misli</a:t>
                      </a:r>
                      <a:r>
                        <a:rPr kumimoji="0" lang="en-US"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Ometaj</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ove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misli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aktivnostima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koje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pričinjavaju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zadovoljstvo</a:t>
                      </a:r>
                      <a:r>
                        <a:rPr kumimoji="0" lang="en-US" sz="2000" b="0" i="0" u="none" strike="noStrike" cap="none" normalizeH="0" baseline="0" dirty="0">
                          <a:ln>
                            <a:noFill/>
                          </a:ln>
                          <a:solidFill>
                            <a:srgbClr val="333333"/>
                          </a:solidFill>
                          <a:effectLst/>
                          <a:latin typeface="Calibri Light"/>
                        </a:rPr>
                        <a:t>.</a:t>
                      </a:r>
                      <a:endParaRPr kumimoji="0" lang="fr-F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Title 3"/>
          <p:cNvSpPr>
            <a:spLocks noGrp="1"/>
          </p:cNvSpPr>
          <p:nvPr>
            <p:ph type="title"/>
          </p:nvPr>
        </p:nvSpPr>
        <p:spPr/>
        <p:txBody>
          <a:bodyPr/>
          <a:lstStyle/>
          <a:p>
            <a:r>
              <a:rPr lang="en-US" sz="3600">
                <a:solidFill>
                  <a:srgbClr val="004992"/>
                </a:solidFill>
                <a:latin typeface="+mn-lt"/>
                <a:ea typeface="+mn-ea"/>
                <a:cs typeface="+mn-cs"/>
              </a:rPr>
              <a:t>6. Zaustavljanje negativnih misli</a:t>
            </a:r>
            <a:br>
              <a:rPr lang="en-US" sz="3600">
                <a:solidFill>
                  <a:srgbClr val="004992"/>
                </a:solidFill>
                <a:latin typeface="+mn-lt"/>
                <a:ea typeface="+mn-ea"/>
                <a:cs typeface="+mn-cs"/>
              </a:rPr>
            </a:br>
            <a:r>
              <a:rPr lang="en-US">
                <a:solidFill>
                  <a:srgbClr val="004992"/>
                </a:solidFill>
                <a:latin typeface="+mn-lt"/>
                <a:ea typeface="+mn-ea"/>
                <a:cs typeface="+mn-cs"/>
              </a:rPr>
              <a:t>Koja bi procjena bila realnija?</a:t>
            </a:r>
            <a:endParaRPr lang="en-US"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8 – Samopoštovanje &amp; Raspoloženje</a:t>
            </a:r>
          </a:p>
        </p:txBody>
      </p:sp>
      <p:sp>
        <p:nvSpPr>
          <p:cNvPr id="6" name="Slide Number Placeholder 5"/>
          <p:cNvSpPr>
            <a:spLocks noGrp="1"/>
          </p:cNvSpPr>
          <p:nvPr>
            <p:ph type="sldNum" sz="quarter" idx="12"/>
          </p:nvPr>
        </p:nvSpPr>
        <p:spPr/>
        <p:txBody>
          <a:bodyPr/>
          <a:lstStyle/>
          <a:p>
            <a:fld id="{E260145A-44F9-48BA-9DFA-0A7E2B8A7FEF}"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r-HR" altLang="de-DE" sz="3600" dirty="0">
                <a:solidFill>
                  <a:srgbClr val="004992"/>
                </a:solidFill>
                <a:latin typeface="+mn-lt"/>
                <a:ea typeface="+mn-ea"/>
                <a:cs typeface="+mn-cs"/>
              </a:rPr>
              <a:t>6. Zaustavljanje negativnih misli</a:t>
            </a:r>
            <a:br>
              <a:rPr lang="hr-HR" altLang="de-DE" sz="3600" dirty="0">
                <a:solidFill>
                  <a:srgbClr val="004992"/>
                </a:solidFill>
                <a:latin typeface="+mn-lt"/>
                <a:ea typeface="+mn-ea"/>
                <a:cs typeface="+mn-cs"/>
              </a:rPr>
            </a:br>
            <a:r>
              <a:rPr lang="hr-HR" altLang="de-DE" dirty="0">
                <a:solidFill>
                  <a:srgbClr val="004992"/>
                </a:solidFill>
                <a:latin typeface="+mn-lt"/>
                <a:ea typeface="+mn-ea"/>
                <a:cs typeface="+mn-cs"/>
              </a:rPr>
              <a:t>Vježba</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hr-HR" altLang="de-DE" sz="2400" dirty="0">
                <a:solidFill>
                  <a:srgbClr val="333333"/>
                </a:solidFill>
              </a:rPr>
              <a:t>Nije moguće namjerno zaustaviti misli koje vas uznemiravaju.</a:t>
            </a:r>
            <a:r>
              <a:rPr lang="en-US" altLang="de-DE" sz="2400" dirty="0">
                <a:solidFill>
                  <a:srgbClr val="333333"/>
                </a:solidFill>
              </a:rPr>
              <a:t> </a:t>
            </a:r>
            <a:r>
              <a:rPr lang="hr-HR" altLang="de-DE" sz="2400" dirty="0">
                <a:solidFill>
                  <a:srgbClr val="333333"/>
                </a:solidFill>
              </a:rPr>
              <a:t>Pokušavanjem da se ne misli ne nešto vodi uvećanju tih misli.</a:t>
            </a:r>
            <a:endParaRPr lang="en-US" altLang="de-DE" sz="2400" dirty="0">
              <a:solidFill>
                <a:srgbClr val="333333"/>
              </a:solidFill>
            </a:endParaRPr>
          </a:p>
          <a:p>
            <a:r>
              <a:rPr lang="hr-HR" altLang="de-DE" sz="2400" dirty="0">
                <a:solidFill>
                  <a:srgbClr val="333333"/>
                </a:solidFill>
              </a:rPr>
              <a:t>Pokušajmo!</a:t>
            </a:r>
            <a:br>
              <a:rPr lang="hr-HR" altLang="de-DE" sz="2400" dirty="0">
                <a:solidFill>
                  <a:srgbClr val="333333"/>
                </a:solidFill>
              </a:rPr>
            </a:br>
            <a:r>
              <a:rPr lang="hr-HR" altLang="de-DE" sz="2400" dirty="0">
                <a:solidFill>
                  <a:srgbClr val="004992"/>
                </a:solidFill>
              </a:rPr>
              <a:t>Ne mislite na polarnog medvjeda sledeći minut!</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de-DE"/>
              <a:t>Metakognitivni Trening 8 – Samopoštovanje &amp; Raspoloženje</a:t>
            </a:r>
          </a:p>
        </p:txBody>
      </p:sp>
      <p:sp>
        <p:nvSpPr>
          <p:cNvPr id="6" name="Slide Number Placeholder 5"/>
          <p:cNvSpPr>
            <a:spLocks noGrp="1"/>
          </p:cNvSpPr>
          <p:nvPr>
            <p:ph type="sldNum" sz="quarter" idx="12"/>
          </p:nvPr>
        </p:nvSpPr>
        <p:spPr/>
        <p:txBody>
          <a:bodyPr/>
          <a:lstStyle/>
          <a:p>
            <a:fld id="{38ED8946-D5CC-46C0-8760-DBF73D8EA1DB}"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solidFill>
                  <a:srgbClr val="004992"/>
                </a:solidFill>
                <a:latin typeface="+mn-lt"/>
                <a:ea typeface="+mn-ea"/>
                <a:cs typeface="+mn-cs"/>
              </a:rPr>
              <a:t>6. Zaustavljanje negativnih misli</a:t>
            </a:r>
            <a:br>
              <a:rPr lang="de-DE" altLang="de-DE" sz="3600" dirty="0">
                <a:solidFill>
                  <a:srgbClr val="004992"/>
                </a:solidFill>
                <a:latin typeface="+mn-lt"/>
                <a:ea typeface="+mn-ea"/>
                <a:cs typeface="+mn-cs"/>
              </a:rPr>
            </a:br>
            <a:r>
              <a:rPr lang="de-DE" altLang="de-DE" dirty="0">
                <a:solidFill>
                  <a:srgbClr val="004992"/>
                </a:solidFill>
                <a:latin typeface="+mn-lt"/>
                <a:ea typeface="+mn-ea"/>
                <a:cs typeface="+mn-cs"/>
              </a:rPr>
              <a:t>Da li ovo pomaže? Ne!</a:t>
            </a:r>
          </a:p>
        </p:txBody>
      </p:sp>
      <p:sp>
        <p:nvSpPr>
          <p:cNvPr id="4" name="Content Placeholder 3"/>
          <p:cNvSpPr>
            <a:spLocks noGrp="1"/>
          </p:cNvSpPr>
          <p:nvPr>
            <p:ph idx="1"/>
          </p:nvPr>
        </p:nvSpPr>
        <p:spPr/>
        <p:txBody>
          <a:bodyPr/>
          <a:lstStyle/>
          <a:p>
            <a:r>
              <a:rPr lang="de-DE" altLang="de-DE" sz="2400" dirty="0">
                <a:solidFill>
                  <a:srgbClr val="333333"/>
                </a:solidFill>
              </a:rPr>
              <a:t>Većina vas je vjerovatno imala pomisao na polarnog medvjeda i/ili na nešto što ima vezu sa polarnim medvjedom (npr. zoo, snijeg, Arktik itd.)</a:t>
            </a:r>
          </a:p>
          <a:p>
            <a:r>
              <a:rPr lang="de-DE" altLang="de-DE" sz="2400" dirty="0">
                <a:solidFill>
                  <a:srgbClr val="333333"/>
                </a:solidFill>
              </a:rPr>
              <a:t>Ovaj efekat raste čak jače ako neko pokuša da namjerno zaustavi uznemiravajuće </a:t>
            </a:r>
            <a:r>
              <a:rPr lang="de-DE" altLang="de-DE" sz="2400">
                <a:solidFill>
                  <a:srgbClr val="333333"/>
                </a:solidFill>
              </a:rPr>
              <a:t>misli (“Ja sam gubitnik” </a:t>
            </a:r>
            <a:r>
              <a:rPr lang="de-DE" altLang="de-DE" sz="2400" dirty="0">
                <a:solidFill>
                  <a:srgbClr val="333333"/>
                </a:solidFill>
              </a:rPr>
              <a:t>itd.). Ove mislli mogu postati tako jake da izgledaju strano ili kao da su izvan nečije kontrole!</a:t>
            </a:r>
            <a:endParaRPr lang="en-US" sz="2400" dirty="0">
              <a:solidFill>
                <a:srgbClr val="333333"/>
              </a:solidFill>
            </a:endParaRPr>
          </a:p>
        </p:txBody>
      </p:sp>
      <p:pic>
        <p:nvPicPr>
          <p:cNvPr id="7" name="Picture 5" descr="Polar Bear - Itshears - flickr - ccc_bearbeitbar">
            <a:extLst>
              <a:ext uri="{FF2B5EF4-FFF2-40B4-BE49-F238E27FC236}">
                <a16:creationId xmlns:a16="http://schemas.microsoft.com/office/drawing/2014/main" id="{FCCDD657-37AE-4BE5-A6DE-54E816AFDE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1015" y="4754880"/>
            <a:ext cx="2804160" cy="210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8 – Samopoštovanje &amp; Raspoloženje</a:t>
            </a:r>
          </a:p>
        </p:txBody>
      </p:sp>
      <p:sp>
        <p:nvSpPr>
          <p:cNvPr id="8" name="Slide Number Placeholder 7"/>
          <p:cNvSpPr>
            <a:spLocks noGrp="1"/>
          </p:cNvSpPr>
          <p:nvPr>
            <p:ph type="sldNum" sz="quarter" idx="12"/>
          </p:nvPr>
        </p:nvSpPr>
        <p:spPr/>
        <p:txBody>
          <a:bodyPr/>
          <a:lstStyle/>
          <a:p>
            <a:fld id="{38ED8946-D5CC-46C0-8760-DBF73D8EA1DB}"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5"/>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Zaista:</a:t>
            </a:r>
            <a:endParaRPr lang="de-DE" altLang="de-DE" sz="3600">
              <a:latin typeface="+mn-lt"/>
              <a:ea typeface="+mn-ea"/>
              <a:cs typeface="+mn-cs"/>
            </a:endParaRPr>
          </a:p>
        </p:txBody>
      </p:sp>
      <p:sp>
        <p:nvSpPr>
          <p:cNvPr id="32770" name="Rectangle 2"/>
          <p:cNvSpPr>
            <a:spLocks noGrp="1" noChangeArrowheads="1"/>
          </p:cNvSpPr>
          <p:nvPr>
            <p:ph idx="1"/>
          </p:nvPr>
        </p:nvSpPr>
        <p:spPr/>
        <p:txBody>
          <a:bodyPr>
            <a:noAutofit/>
          </a:bodyPr>
          <a:lstStyle/>
          <a:p>
            <a:pPr eaLnBrk="1" hangingPunct="1"/>
            <a:r>
              <a:rPr lang="hr-HR" altLang="de-DE" sz="2400" dirty="0">
                <a:solidFill>
                  <a:srgbClr val="333333"/>
                </a:solidFill>
              </a:rPr>
              <a:t>Ako vas uznemiravaju jake negativne misli</a:t>
            </a:r>
            <a:r>
              <a:rPr lang="de-DE" altLang="de-DE" sz="2400" dirty="0">
                <a:solidFill>
                  <a:srgbClr val="333333"/>
                </a:solidFill>
              </a:rPr>
              <a:t>, </a:t>
            </a:r>
            <a:r>
              <a:rPr lang="hr-HR" altLang="de-DE" sz="2400" dirty="0">
                <a:solidFill>
                  <a:srgbClr val="333333"/>
                </a:solidFill>
              </a:rPr>
              <a:t>ne pokušavajte da ih aktivno zaustavite</a:t>
            </a:r>
            <a:r>
              <a:rPr lang="de-DE" altLang="de-DE" sz="2400" dirty="0">
                <a:solidFill>
                  <a:srgbClr val="333333"/>
                </a:solidFill>
              </a:rPr>
              <a:t> (</a:t>
            </a:r>
            <a:r>
              <a:rPr lang="hr-HR" altLang="de-DE" sz="2400" dirty="0">
                <a:solidFill>
                  <a:srgbClr val="333333"/>
                </a:solidFill>
              </a:rPr>
              <a:t>ovo ih samo pojačava</a:t>
            </a:r>
            <a:r>
              <a:rPr lang="de-DE" altLang="de-DE" sz="2400" dirty="0">
                <a:solidFill>
                  <a:srgbClr val="333333"/>
                </a:solidFill>
              </a:rPr>
              <a:t>), </a:t>
            </a:r>
            <a:r>
              <a:rPr lang="hr-HR" altLang="de-DE" sz="2400" dirty="0">
                <a:solidFill>
                  <a:srgbClr val="333333"/>
                </a:solidFill>
              </a:rPr>
              <a:t>ali posmatrajte</a:t>
            </a:r>
            <a:r>
              <a:rPr lang="de-DE" altLang="de-DE" sz="2400" dirty="0">
                <a:solidFill>
                  <a:srgbClr val="333333"/>
                </a:solidFill>
              </a:rPr>
              <a:t> </a:t>
            </a:r>
            <a:r>
              <a:rPr lang="hr-HR" altLang="de-DE" sz="2400" dirty="0">
                <a:solidFill>
                  <a:srgbClr val="333333"/>
                </a:solidFill>
              </a:rPr>
              <a:t>unutrašnje događaje</a:t>
            </a:r>
            <a:r>
              <a:rPr lang="de-DE" altLang="de-DE" sz="2400" dirty="0">
                <a:solidFill>
                  <a:srgbClr val="333333"/>
                </a:solidFill>
              </a:rPr>
              <a:t> </a:t>
            </a:r>
            <a:r>
              <a:rPr lang="hr-HR" altLang="de-DE" sz="2400" dirty="0">
                <a:solidFill>
                  <a:srgbClr val="333333"/>
                </a:solidFill>
              </a:rPr>
              <a:t>bez intervenisanja</a:t>
            </a:r>
            <a:r>
              <a:rPr lang="de-DE" altLang="de-DE" sz="2400" dirty="0">
                <a:solidFill>
                  <a:srgbClr val="333333"/>
                </a:solidFill>
              </a:rPr>
              <a:t> – </a:t>
            </a:r>
            <a:r>
              <a:rPr lang="hr-HR" altLang="de-DE" sz="2400" dirty="0">
                <a:solidFill>
                  <a:srgbClr val="333333"/>
                </a:solidFill>
              </a:rPr>
              <a:t>baš kao oluju napolju</a:t>
            </a:r>
            <a:r>
              <a:rPr lang="de-DE" altLang="de-DE" sz="2400" dirty="0">
                <a:solidFill>
                  <a:srgbClr val="333333"/>
                </a:solidFill>
              </a:rPr>
              <a:t>, </a:t>
            </a:r>
            <a:r>
              <a:rPr lang="hr-HR" altLang="de-DE" sz="2400" dirty="0">
                <a:solidFill>
                  <a:srgbClr val="333333"/>
                </a:solidFill>
              </a:rPr>
              <a:t>koju neko može posmatrati sigurno kroz prozor</a:t>
            </a:r>
            <a:r>
              <a:rPr lang="de-DE" altLang="de-DE" sz="2400" dirty="0">
                <a:solidFill>
                  <a:srgbClr val="333333"/>
                </a:solidFill>
              </a:rPr>
              <a:t>.</a:t>
            </a:r>
          </a:p>
          <a:p>
            <a:pPr eaLnBrk="1" hangingPunct="1"/>
            <a:r>
              <a:rPr lang="hr-HR" altLang="de-DE" sz="2400" dirty="0">
                <a:solidFill>
                  <a:srgbClr val="004992"/>
                </a:solidFill>
              </a:rPr>
              <a:t>Misli će proći</a:t>
            </a:r>
            <a:r>
              <a:rPr lang="de-DE" altLang="de-DE" sz="2400" dirty="0">
                <a:solidFill>
                  <a:srgbClr val="004992"/>
                </a:solidFill>
              </a:rPr>
              <a:t>, </a:t>
            </a:r>
            <a:r>
              <a:rPr lang="hr-HR" altLang="de-DE" sz="2400" dirty="0">
                <a:solidFill>
                  <a:srgbClr val="004992"/>
                </a:solidFill>
              </a:rPr>
              <a:t>baš kao teški oblaci i grmljavina</a:t>
            </a:r>
            <a:r>
              <a:rPr lang="de-DE" altLang="de-DE" sz="2400" dirty="0">
                <a:solidFill>
                  <a:srgbClr val="004992"/>
                </a:solidFill>
              </a:rPr>
              <a:t>.</a:t>
            </a:r>
          </a:p>
        </p:txBody>
      </p:sp>
      <p:pic>
        <p:nvPicPr>
          <p:cNvPr id="9" name="Picture 5" descr="sorm through a dirty window - Brenda Anderson - flickr - cc_bearbeitba_3r">
            <a:extLst>
              <a:ext uri="{FF2B5EF4-FFF2-40B4-BE49-F238E27FC236}">
                <a16:creationId xmlns:a16="http://schemas.microsoft.com/office/drawing/2014/main" id="{6219FAA4-DB72-4A25-9DF2-A8760F4DC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4923" y="4114800"/>
            <a:ext cx="241025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38ED8946-D5CC-46C0-8760-DBF73D8EA1DB}"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7. Dalje iskrivljenosti u mišljenju</a:t>
            </a:r>
          </a:p>
        </p:txBody>
      </p:sp>
      <p:sp>
        <p:nvSpPr>
          <p:cNvPr id="5" name="Content Placeholder 4"/>
          <p:cNvSpPr>
            <a:spLocks noGrp="1"/>
          </p:cNvSpPr>
          <p:nvPr>
            <p:ph idx="1"/>
          </p:nvPr>
        </p:nvSpPr>
        <p:spPr/>
        <p:txBody>
          <a:bodyPr/>
          <a:lstStyle/>
          <a:p>
            <a:pPr lvl="0" defTabSz="914400">
              <a:lnSpc>
                <a:spcPct val="100000"/>
              </a:lnSpc>
              <a:spcBef>
                <a:spcPts val="1200"/>
              </a:spcBef>
            </a:pPr>
            <a:r>
              <a:rPr lang="hr-HR" altLang="de-DE" sz="2000" b="1" dirty="0">
                <a:solidFill>
                  <a:srgbClr val="004992"/>
                </a:solidFill>
              </a:rPr>
              <a:t>Poređenje sa drugim ljudima</a:t>
            </a:r>
            <a:r>
              <a:rPr lang="en-US" altLang="de-DE" sz="2000" b="1" dirty="0">
                <a:solidFill>
                  <a:srgbClr val="004992"/>
                </a:solidFill>
              </a:rPr>
              <a:t>:</a:t>
            </a:r>
            <a:endParaRPr lang="de-DE" altLang="de-DE" sz="2000" b="1" dirty="0">
              <a:solidFill>
                <a:srgbClr val="333333"/>
              </a:solidFill>
            </a:endParaRPr>
          </a:p>
          <a:p>
            <a:pPr marL="342900" lvl="1" indent="-342900" defTabSz="914400">
              <a:lnSpc>
                <a:spcPct val="100000"/>
              </a:lnSpc>
              <a:spcBef>
                <a:spcPts val="1200"/>
              </a:spcBef>
              <a:spcAft>
                <a:spcPts val="0"/>
              </a:spcAft>
              <a:buClr>
                <a:srgbClr val="333333"/>
              </a:buClr>
              <a:buFont typeface="WingDings"/>
              <a:buChar char=""/>
            </a:pPr>
            <a:r>
              <a:rPr lang="hr-HR" altLang="de-DE" sz="2000" dirty="0">
                <a:solidFill>
                  <a:srgbClr val="333333"/>
                </a:solidFill>
              </a:rPr>
              <a:t>Nemojte se previše upoređivati sa drugima</a:t>
            </a:r>
            <a:r>
              <a:rPr lang="en-US" altLang="de-DE" sz="2000" dirty="0">
                <a:solidFill>
                  <a:srgbClr val="333333"/>
                </a:solidFill>
              </a:rPr>
              <a:t>!</a:t>
            </a:r>
          </a:p>
          <a:p>
            <a:pPr marL="342900" lvl="1" indent="-342900" defTabSz="914400">
              <a:lnSpc>
                <a:spcPct val="100000"/>
              </a:lnSpc>
              <a:spcBef>
                <a:spcPts val="1200"/>
              </a:spcBef>
              <a:spcAft>
                <a:spcPts val="0"/>
              </a:spcAft>
              <a:buClr>
                <a:srgbClr val="333333"/>
              </a:buClr>
              <a:buFont typeface="WingDings"/>
              <a:buChar char=""/>
            </a:pPr>
            <a:r>
              <a:rPr lang="hr-HR" altLang="de-DE" sz="2000" dirty="0">
                <a:solidFill>
                  <a:srgbClr val="333333"/>
                </a:solidFill>
              </a:rPr>
              <a:t>Uvijek postoje osobe</a:t>
            </a:r>
            <a:r>
              <a:rPr lang="en-US" altLang="de-DE" sz="2000" dirty="0">
                <a:solidFill>
                  <a:srgbClr val="333333"/>
                </a:solidFill>
              </a:rPr>
              <a:t>, </a:t>
            </a:r>
            <a:r>
              <a:rPr lang="hr-HR" altLang="de-DE" sz="2000" dirty="0">
                <a:solidFill>
                  <a:srgbClr val="333333"/>
                </a:solidFill>
              </a:rPr>
              <a:t>koje su atraktivnije</a:t>
            </a:r>
            <a:r>
              <a:rPr lang="en-US" altLang="de-DE" sz="2000" dirty="0">
                <a:solidFill>
                  <a:srgbClr val="333333"/>
                </a:solidFill>
              </a:rPr>
              <a:t>, </a:t>
            </a:r>
            <a:r>
              <a:rPr lang="hr-HR" altLang="de-DE" sz="2000" dirty="0">
                <a:solidFill>
                  <a:srgbClr val="333333"/>
                </a:solidFill>
              </a:rPr>
              <a:t>uspješnije</a:t>
            </a:r>
            <a:r>
              <a:rPr lang="en-US" altLang="de-DE" sz="2000" dirty="0">
                <a:solidFill>
                  <a:srgbClr val="333333"/>
                </a:solidFill>
              </a:rPr>
              <a:t>, </a:t>
            </a:r>
            <a:r>
              <a:rPr lang="hr-HR" altLang="de-DE" sz="2000" dirty="0">
                <a:solidFill>
                  <a:srgbClr val="333333"/>
                </a:solidFill>
              </a:rPr>
              <a:t>i više popularne</a:t>
            </a:r>
            <a:r>
              <a:rPr lang="en-US" altLang="de-DE" sz="2000" dirty="0">
                <a:solidFill>
                  <a:srgbClr val="333333"/>
                </a:solidFill>
              </a:rPr>
              <a:t>. </a:t>
            </a:r>
            <a:r>
              <a:rPr lang="hr-HR" altLang="de-DE" sz="2000" dirty="0">
                <a:solidFill>
                  <a:srgbClr val="333333"/>
                </a:solidFill>
              </a:rPr>
              <a:t>Ipak </a:t>
            </a:r>
            <a:r>
              <a:rPr lang="en-US" altLang="de-DE" sz="2000" dirty="0">
                <a:solidFill>
                  <a:srgbClr val="333333"/>
                </a:solidFill>
              </a:rPr>
              <a:t>, </a:t>
            </a:r>
            <a:r>
              <a:rPr lang="hr-HR" altLang="de-DE" sz="2000" dirty="0">
                <a:solidFill>
                  <a:srgbClr val="333333"/>
                </a:solidFill>
              </a:rPr>
              <a:t>ako izbliza pogledate </a:t>
            </a:r>
            <a:r>
              <a:rPr lang="hr-HR" altLang="de-DE" sz="2000">
                <a:solidFill>
                  <a:srgbClr val="333333"/>
                </a:solidFill>
              </a:rPr>
              <a:t>ove</a:t>
            </a:r>
            <a:r>
              <a:rPr lang="en-US" altLang="de-DE" sz="2000">
                <a:solidFill>
                  <a:srgbClr val="333333"/>
                </a:solidFill>
              </a:rPr>
              <a:t> “</a:t>
            </a:r>
            <a:r>
              <a:rPr lang="hr-HR" altLang="de-DE" sz="2000">
                <a:solidFill>
                  <a:srgbClr val="333333"/>
                </a:solidFill>
              </a:rPr>
              <a:t>srećne đavole</a:t>
            </a:r>
            <a:r>
              <a:rPr lang="en-US" altLang="de-DE" sz="2000">
                <a:solidFill>
                  <a:srgbClr val="333333"/>
                </a:solidFill>
              </a:rPr>
              <a:t>”, </a:t>
            </a:r>
            <a:r>
              <a:rPr lang="hr-HR" altLang="de-DE" sz="2000" dirty="0">
                <a:solidFill>
                  <a:srgbClr val="333333"/>
                </a:solidFill>
              </a:rPr>
              <a:t>shvatićete da čak i oni imaju slabosti i probleme</a:t>
            </a:r>
            <a:r>
              <a:rPr lang="en-US" altLang="de-DE" sz="2000" dirty="0">
                <a:solidFill>
                  <a:srgbClr val="333333"/>
                </a:solidFill>
              </a:rPr>
              <a:t>.</a:t>
            </a:r>
          </a:p>
        </p:txBody>
      </p:sp>
      <p:sp>
        <p:nvSpPr>
          <p:cNvPr id="9" name="Footer Placeholder 8"/>
          <p:cNvSpPr>
            <a:spLocks noGrp="1"/>
          </p:cNvSpPr>
          <p:nvPr>
            <p:ph type="ftr" sz="quarter" idx="11"/>
          </p:nvPr>
        </p:nvSpPr>
        <p:spPr/>
        <p:txBody>
          <a:bodyPr/>
          <a:lstStyle/>
          <a:p>
            <a:pPr>
              <a:defRPr/>
            </a:pPr>
            <a:r>
              <a:rPr lang="de-DE"/>
              <a:t>Metakognitivni Trening 8 – Samopoštovanje &amp; Raspoloženje</a:t>
            </a:r>
          </a:p>
        </p:txBody>
      </p:sp>
      <p:sp>
        <p:nvSpPr>
          <p:cNvPr id="10" name="Slide Number Placeholder 9"/>
          <p:cNvSpPr>
            <a:spLocks noGrp="1"/>
          </p:cNvSpPr>
          <p:nvPr>
            <p:ph type="sldNum" sz="quarter" idx="12"/>
          </p:nvPr>
        </p:nvSpPr>
        <p:spPr/>
        <p:txBody>
          <a:bodyPr/>
          <a:lstStyle/>
          <a:p>
            <a:fld id="{38ED8946-D5CC-46C0-8760-DBF73D8EA1DB}"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7. Dalje iskrivljenosti u mišljenju</a:t>
            </a:r>
          </a:p>
        </p:txBody>
      </p:sp>
      <p:sp>
        <p:nvSpPr>
          <p:cNvPr id="5" name="Content Placeholder 4"/>
          <p:cNvSpPr>
            <a:spLocks noGrp="1"/>
          </p:cNvSpPr>
          <p:nvPr>
            <p:ph idx="1"/>
          </p:nvPr>
        </p:nvSpPr>
        <p:spPr/>
        <p:txBody>
          <a:bodyPr/>
          <a:lstStyle/>
          <a:p>
            <a:pPr lvl="0" defTabSz="914400">
              <a:lnSpc>
                <a:spcPct val="100000"/>
              </a:lnSpc>
              <a:spcBef>
                <a:spcPts val="1200"/>
              </a:spcBef>
            </a:pPr>
            <a:r>
              <a:rPr lang="hr-HR" altLang="de-DE" sz="2000" b="1" dirty="0">
                <a:solidFill>
                  <a:srgbClr val="004992"/>
                </a:solidFill>
              </a:rPr>
              <a:t>Poređenje sa drugim ljudima</a:t>
            </a:r>
            <a:r>
              <a:rPr lang="en-US" altLang="de-DE" sz="2000" b="1" dirty="0">
                <a:solidFill>
                  <a:srgbClr val="004992"/>
                </a:solidFill>
              </a:rPr>
              <a:t>:</a:t>
            </a:r>
            <a:endParaRPr lang="de-DE" altLang="de-DE" sz="2000" b="1" dirty="0">
              <a:solidFill>
                <a:srgbClr val="333333"/>
              </a:solidFill>
            </a:endParaRPr>
          </a:p>
          <a:p>
            <a:pPr marL="342900" lvl="1" indent="-342900" defTabSz="914400">
              <a:lnSpc>
                <a:spcPct val="100000"/>
              </a:lnSpc>
              <a:spcBef>
                <a:spcPts val="1200"/>
              </a:spcBef>
              <a:spcAft>
                <a:spcPts val="0"/>
              </a:spcAft>
              <a:buClr>
                <a:srgbClr val="333333"/>
              </a:buClr>
              <a:buFont typeface="WingDings"/>
              <a:buChar char=""/>
            </a:pPr>
            <a:r>
              <a:rPr lang="hr-HR" altLang="de-DE" sz="2000" dirty="0">
                <a:solidFill>
                  <a:srgbClr val="333333"/>
                </a:solidFill>
              </a:rPr>
              <a:t>Nemojte se previše upoređivati sa drugima</a:t>
            </a:r>
            <a:r>
              <a:rPr lang="en-US" altLang="de-DE" sz="2000" dirty="0">
                <a:solidFill>
                  <a:srgbClr val="333333"/>
                </a:solidFill>
              </a:rPr>
              <a:t>!</a:t>
            </a:r>
          </a:p>
          <a:p>
            <a:pPr marL="342900" lvl="1" indent="-342900" defTabSz="914400">
              <a:lnSpc>
                <a:spcPct val="100000"/>
              </a:lnSpc>
              <a:spcBef>
                <a:spcPts val="1200"/>
              </a:spcBef>
              <a:spcAft>
                <a:spcPts val="0"/>
              </a:spcAft>
              <a:buClr>
                <a:srgbClr val="333333"/>
              </a:buClr>
              <a:buFont typeface="WingDings"/>
              <a:buChar char=""/>
            </a:pPr>
            <a:r>
              <a:rPr lang="hr-HR" altLang="de-DE" sz="2000" dirty="0">
                <a:solidFill>
                  <a:srgbClr val="333333"/>
                </a:solidFill>
              </a:rPr>
              <a:t>Uvijek postoje osobe</a:t>
            </a:r>
            <a:r>
              <a:rPr lang="en-US" altLang="de-DE" sz="2000" dirty="0">
                <a:solidFill>
                  <a:srgbClr val="333333"/>
                </a:solidFill>
              </a:rPr>
              <a:t>, </a:t>
            </a:r>
            <a:r>
              <a:rPr lang="hr-HR" altLang="de-DE" sz="2000" dirty="0">
                <a:solidFill>
                  <a:srgbClr val="333333"/>
                </a:solidFill>
              </a:rPr>
              <a:t>koje su atraktivnije</a:t>
            </a:r>
            <a:r>
              <a:rPr lang="en-US" altLang="de-DE" sz="2000" dirty="0">
                <a:solidFill>
                  <a:srgbClr val="333333"/>
                </a:solidFill>
              </a:rPr>
              <a:t>, </a:t>
            </a:r>
            <a:r>
              <a:rPr lang="hr-HR" altLang="de-DE" sz="2000" dirty="0">
                <a:solidFill>
                  <a:srgbClr val="333333"/>
                </a:solidFill>
              </a:rPr>
              <a:t>uspješnije</a:t>
            </a:r>
            <a:r>
              <a:rPr lang="en-US" altLang="de-DE" sz="2000" dirty="0">
                <a:solidFill>
                  <a:srgbClr val="333333"/>
                </a:solidFill>
              </a:rPr>
              <a:t>, </a:t>
            </a:r>
            <a:r>
              <a:rPr lang="hr-HR" altLang="de-DE" sz="2000" dirty="0">
                <a:solidFill>
                  <a:srgbClr val="333333"/>
                </a:solidFill>
              </a:rPr>
              <a:t>i više popularne</a:t>
            </a:r>
            <a:r>
              <a:rPr lang="en-US" altLang="de-DE" sz="2000" dirty="0">
                <a:solidFill>
                  <a:srgbClr val="333333"/>
                </a:solidFill>
              </a:rPr>
              <a:t>. </a:t>
            </a:r>
            <a:r>
              <a:rPr lang="hr-HR" altLang="de-DE" sz="2000" dirty="0">
                <a:solidFill>
                  <a:srgbClr val="333333"/>
                </a:solidFill>
              </a:rPr>
              <a:t>Ipak </a:t>
            </a:r>
            <a:r>
              <a:rPr lang="en-US" altLang="de-DE" sz="2000" dirty="0">
                <a:solidFill>
                  <a:srgbClr val="333333"/>
                </a:solidFill>
              </a:rPr>
              <a:t>, </a:t>
            </a:r>
            <a:r>
              <a:rPr lang="hr-HR" altLang="de-DE" sz="2000" dirty="0">
                <a:solidFill>
                  <a:srgbClr val="333333"/>
                </a:solidFill>
              </a:rPr>
              <a:t>ako izbliza pogledate </a:t>
            </a:r>
            <a:r>
              <a:rPr lang="hr-HR" altLang="de-DE" sz="2000">
                <a:solidFill>
                  <a:srgbClr val="333333"/>
                </a:solidFill>
              </a:rPr>
              <a:t>ove</a:t>
            </a:r>
            <a:r>
              <a:rPr lang="en-US" altLang="de-DE" sz="2000">
                <a:solidFill>
                  <a:srgbClr val="333333"/>
                </a:solidFill>
              </a:rPr>
              <a:t> “</a:t>
            </a:r>
            <a:r>
              <a:rPr lang="hr-HR" altLang="de-DE" sz="2000">
                <a:solidFill>
                  <a:srgbClr val="333333"/>
                </a:solidFill>
              </a:rPr>
              <a:t>srećne đavole</a:t>
            </a:r>
            <a:r>
              <a:rPr lang="en-US" altLang="de-DE" sz="2000">
                <a:solidFill>
                  <a:srgbClr val="333333"/>
                </a:solidFill>
              </a:rPr>
              <a:t>”, </a:t>
            </a:r>
            <a:r>
              <a:rPr lang="hr-HR" altLang="de-DE" sz="2000" dirty="0">
                <a:solidFill>
                  <a:srgbClr val="333333"/>
                </a:solidFill>
              </a:rPr>
              <a:t>shvatićete da čak i oni imaju slabosti i probleme</a:t>
            </a:r>
            <a:r>
              <a:rPr lang="en-US" altLang="de-DE" sz="2000" dirty="0">
                <a:solidFill>
                  <a:srgbClr val="333333"/>
                </a:solidFill>
              </a:rPr>
              <a:t>.</a:t>
            </a:r>
          </a:p>
          <a:p>
            <a:pPr lvl="0" defTabSz="914400"/>
            <a:r>
              <a:rPr lang="en-US" altLang="de-DE" sz="2000" b="1" dirty="0">
                <a:solidFill>
                  <a:srgbClr val="004992"/>
                </a:solidFill>
              </a:rPr>
              <a:t>A</a:t>
            </a:r>
            <a:r>
              <a:rPr lang="hr-HR" altLang="de-DE" sz="2000" b="1" dirty="0">
                <a:solidFill>
                  <a:srgbClr val="004992"/>
                </a:solidFill>
              </a:rPr>
              <a:t>psolutni</a:t>
            </a:r>
            <a:r>
              <a:rPr lang="en-US" altLang="de-DE" sz="2000" b="1" dirty="0">
                <a:solidFill>
                  <a:srgbClr val="004992"/>
                </a:solidFill>
              </a:rPr>
              <a:t> </a:t>
            </a:r>
            <a:r>
              <a:rPr lang="hr-HR" altLang="de-DE" sz="2000" b="1" dirty="0">
                <a:solidFill>
                  <a:srgbClr val="004992"/>
                </a:solidFill>
              </a:rPr>
              <a:t>zahtjevi</a:t>
            </a:r>
            <a:r>
              <a:rPr lang="en-US" altLang="de-DE" sz="2000" b="1" dirty="0">
                <a:solidFill>
                  <a:srgbClr val="004992"/>
                </a:solidFill>
              </a:rPr>
              <a:t>:</a:t>
            </a:r>
            <a:endParaRPr lang="en-US" altLang="de-DE" sz="2000" b="1" dirty="0">
              <a:solidFill>
                <a:srgbClr val="333333"/>
              </a:solidFill>
            </a:endParaRPr>
          </a:p>
          <a:p>
            <a:pPr marL="342900" lvl="1" indent="-342900" defTabSz="914400">
              <a:lnSpc>
                <a:spcPct val="100000"/>
              </a:lnSpc>
              <a:spcBef>
                <a:spcPts val="1200"/>
              </a:spcBef>
              <a:spcAft>
                <a:spcPts val="0"/>
              </a:spcAft>
              <a:buClr>
                <a:srgbClr val="333333"/>
              </a:buClr>
              <a:buFont typeface="WingDings"/>
              <a:buChar char=""/>
            </a:pPr>
            <a:r>
              <a:rPr lang="hr-HR" altLang="de-DE" sz="2000" b="1" dirty="0">
                <a:solidFill>
                  <a:srgbClr val="333333"/>
                </a:solidFill>
              </a:rPr>
              <a:t>Nemojte </a:t>
            </a:r>
            <a:r>
              <a:rPr lang="hr-HR" altLang="de-DE" sz="2000" dirty="0">
                <a:solidFill>
                  <a:srgbClr val="333333"/>
                </a:solidFill>
              </a:rPr>
              <a:t>imati prevelike zahtjeve prema sebi</a:t>
            </a:r>
            <a:r>
              <a:rPr lang="en-US" altLang="de-DE" sz="2000" dirty="0">
                <a:solidFill>
                  <a:srgbClr val="333333"/>
                </a:solidFill>
              </a:rPr>
              <a:t> </a:t>
            </a:r>
            <a:r>
              <a:rPr lang="hr-HR" altLang="de-DE" sz="2000" dirty="0">
                <a:solidFill>
                  <a:srgbClr val="333333"/>
                </a:solidFill>
              </a:rPr>
              <a:t>kao što su</a:t>
            </a:r>
            <a:endParaRPr lang="de-DE" altLang="de-DE" sz="2000" dirty="0">
              <a:solidFill>
                <a:srgbClr val="333333"/>
              </a:solidFill>
            </a:endParaRPr>
          </a:p>
          <a:p>
            <a:pPr lvl="2" defTabSz="914400">
              <a:lnSpc>
                <a:spcPct val="100000"/>
              </a:lnSpc>
              <a:spcBef>
                <a:spcPts val="1200"/>
              </a:spcBef>
              <a:spcAft>
                <a:spcPts val="0"/>
              </a:spcAft>
              <a:buClr>
                <a:srgbClr val="FFFFFF"/>
              </a:buClr>
              <a:buFont typeface="WingDings"/>
              <a:buChar char=""/>
            </a:pPr>
            <a:r>
              <a:rPr lang="en-US" altLang="de-DE" sz="2000">
                <a:solidFill>
                  <a:srgbClr val="333333"/>
                </a:solidFill>
              </a:rPr>
              <a:t>“</a:t>
            </a:r>
            <a:r>
              <a:rPr lang="hr-HR" altLang="de-DE" sz="2000">
                <a:solidFill>
                  <a:srgbClr val="333333"/>
                </a:solidFill>
              </a:rPr>
              <a:t>Uvijek </a:t>
            </a:r>
            <a:r>
              <a:rPr lang="hr-HR" altLang="de-DE" sz="2000" dirty="0">
                <a:solidFill>
                  <a:srgbClr val="333333"/>
                </a:solidFill>
              </a:rPr>
              <a:t>moram </a:t>
            </a:r>
            <a:r>
              <a:rPr lang="hr-HR" altLang="de-DE" sz="2000">
                <a:solidFill>
                  <a:srgbClr val="333333"/>
                </a:solidFill>
              </a:rPr>
              <a:t>izgledati dobro</a:t>
            </a:r>
            <a:r>
              <a:rPr lang="en-US" altLang="de-DE" sz="2000">
                <a:solidFill>
                  <a:srgbClr val="333333"/>
                </a:solidFill>
              </a:rPr>
              <a:t>”</a:t>
            </a:r>
            <a:endParaRPr lang="en-US" altLang="de-DE" sz="2000" dirty="0">
              <a:solidFill>
                <a:srgbClr val="333333"/>
              </a:solidFill>
            </a:endParaRPr>
          </a:p>
          <a:p>
            <a:pPr lvl="2" defTabSz="914400">
              <a:lnSpc>
                <a:spcPct val="100000"/>
              </a:lnSpc>
              <a:spcBef>
                <a:spcPts val="1200"/>
              </a:spcBef>
              <a:spcAft>
                <a:spcPts val="0"/>
              </a:spcAft>
              <a:buClr>
                <a:srgbClr val="FFFFFF"/>
              </a:buClr>
              <a:buFont typeface="WingDings"/>
              <a:buChar char=""/>
            </a:pPr>
            <a:r>
              <a:rPr lang="en-US" altLang="de-DE" sz="2000">
                <a:solidFill>
                  <a:srgbClr val="333333"/>
                </a:solidFill>
              </a:rPr>
              <a:t>“</a:t>
            </a:r>
            <a:r>
              <a:rPr lang="hr-HR" altLang="de-DE" sz="2000">
                <a:solidFill>
                  <a:srgbClr val="333333"/>
                </a:solidFill>
              </a:rPr>
              <a:t>Uvijek </a:t>
            </a:r>
            <a:r>
              <a:rPr lang="hr-HR" altLang="de-DE" sz="2000" dirty="0">
                <a:solidFill>
                  <a:srgbClr val="333333"/>
                </a:solidFill>
              </a:rPr>
              <a:t>moram </a:t>
            </a:r>
            <a:r>
              <a:rPr lang="hr-HR" altLang="de-DE" sz="2000">
                <a:solidFill>
                  <a:srgbClr val="333333"/>
                </a:solidFill>
              </a:rPr>
              <a:t>djelovati pametno</a:t>
            </a:r>
            <a:r>
              <a:rPr lang="en-US" altLang="de-DE" sz="2000">
                <a:solidFill>
                  <a:srgbClr val="333333"/>
                </a:solidFill>
              </a:rPr>
              <a:t>”</a:t>
            </a:r>
            <a:endParaRPr lang="de-DE" altLang="de-DE" sz="2000" dirty="0">
              <a:solidFill>
                <a:srgbClr val="333333"/>
              </a:solidFill>
            </a:endParaRPr>
          </a:p>
          <a:p>
            <a:pPr lvl="2" defTabSz="914400">
              <a:lnSpc>
                <a:spcPct val="100000"/>
              </a:lnSpc>
              <a:spcBef>
                <a:spcPts val="1200"/>
              </a:spcBef>
              <a:spcAft>
                <a:spcPts val="0"/>
              </a:spcAft>
              <a:buClr>
                <a:srgbClr val="FFFFFF"/>
              </a:buClr>
              <a:buFont typeface="WingDings"/>
              <a:buChar char=""/>
            </a:pPr>
            <a:r>
              <a:rPr lang="en-US" altLang="de-DE" sz="2000">
                <a:solidFill>
                  <a:srgbClr val="333333"/>
                </a:solidFill>
              </a:rPr>
              <a:t>“</a:t>
            </a:r>
            <a:r>
              <a:rPr lang="hr-HR" altLang="de-DE" sz="2000">
                <a:solidFill>
                  <a:srgbClr val="333333"/>
                </a:solidFill>
              </a:rPr>
              <a:t>Uvijek </a:t>
            </a:r>
            <a:r>
              <a:rPr lang="hr-HR" altLang="de-DE" sz="2000" dirty="0">
                <a:solidFill>
                  <a:srgbClr val="333333"/>
                </a:solidFill>
              </a:rPr>
              <a:t>moram </a:t>
            </a:r>
            <a:r>
              <a:rPr lang="hr-HR" altLang="de-DE" sz="2000">
                <a:solidFill>
                  <a:srgbClr val="333333"/>
                </a:solidFill>
              </a:rPr>
              <a:t>biti</a:t>
            </a:r>
            <a:r>
              <a:rPr lang="en-US" altLang="de-DE" sz="2000">
                <a:solidFill>
                  <a:srgbClr val="333333"/>
                </a:solidFill>
              </a:rPr>
              <a:t> </a:t>
            </a:r>
            <a:r>
              <a:rPr lang="hr-HR" altLang="de-DE" sz="2000">
                <a:solidFill>
                  <a:srgbClr val="333333"/>
                </a:solidFill>
              </a:rPr>
              <a:t>najzanimljiviji</a:t>
            </a:r>
            <a:r>
              <a:rPr lang="en-US" altLang="de-DE" sz="2000">
                <a:solidFill>
                  <a:srgbClr val="333333"/>
                </a:solidFill>
              </a:rPr>
              <a:t>”</a:t>
            </a:r>
            <a:endParaRPr lang="en-US" sz="2000" dirty="0"/>
          </a:p>
        </p:txBody>
      </p:sp>
      <p:pic>
        <p:nvPicPr>
          <p:cNvPr id="8" name="Picture 8" descr="goodbye dandelion">
            <a:extLst>
              <a:ext uri="{FF2B5EF4-FFF2-40B4-BE49-F238E27FC236}">
                <a16:creationId xmlns:a16="http://schemas.microsoft.com/office/drawing/2014/main" id="{9DBA6EB9-79B0-4957-BD74-E54C035BB6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834" y="4114798"/>
            <a:ext cx="1978341" cy="2743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7" name="Slide Number Placeholder 6"/>
          <p:cNvSpPr>
            <a:spLocks noGrp="1"/>
          </p:cNvSpPr>
          <p:nvPr>
            <p:ph type="sldNum" sz="quarter" idx="12"/>
          </p:nvPr>
        </p:nvSpPr>
        <p:spPr/>
        <p:txBody>
          <a:bodyPr/>
          <a:lstStyle/>
          <a:p>
            <a:fld id="{38ED8946-D5CC-46C0-8760-DBF73D8EA1DB}" type="slidenum">
              <a:rPr lang="de-DE" altLang="de-DE" smtClean="0"/>
              <a:pPr/>
              <a:t>33</a:t>
            </a:fld>
            <a:endParaRPr lang="de-DE" altLang="de-DE"/>
          </a:p>
        </p:txBody>
      </p:sp>
    </p:spTree>
    <p:extLst>
      <p:ext uri="{BB962C8B-B14F-4D97-AF65-F5344CB8AC3E}">
        <p14:creationId xmlns:p14="http://schemas.microsoft.com/office/powerpoint/2010/main" val="11823332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opcionalno</a:t>
            </a:r>
            <a:r>
              <a:rPr lang="en-US" altLang="ko-KR" sz="3600" spc="-5" dirty="0">
                <a:latin typeface="+mn-lt"/>
                <a:ea typeface="+mn-ea"/>
                <a:cs typeface="+mn-cs"/>
              </a:rPr>
              <a:t>: Video </a:t>
            </a:r>
            <a:r>
              <a:rPr lang="en-US" altLang="ko-KR" sz="3600" spc="-5" dirty="0" err="1">
                <a:latin typeface="+mn-lt"/>
                <a:ea typeface="+mn-ea"/>
                <a:cs typeface="+mn-cs"/>
              </a:rPr>
              <a:t>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opcionalno</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a:t>
            </a:r>
            <a:r>
              <a:rPr lang="en-US" altLang="ko-KR" sz="2400" dirty="0" err="1">
                <a:solidFill>
                  <a:srgbClr val="004992"/>
                </a:solidFill>
              </a:rPr>
              <a:t>prezenatacije</a:t>
            </a:r>
            <a:r>
              <a:rPr lang="en-US" altLang="ko-KR" sz="2400" dirty="0">
                <a:solidFill>
                  <a:srgbClr val="004992"/>
                </a:solidFill>
              </a:rPr>
              <a:t> </a:t>
            </a:r>
            <a:r>
              <a:rPr lang="en-US" altLang="ko-KR" sz="2400" dirty="0" err="1">
                <a:solidFill>
                  <a:srgbClr val="004992"/>
                </a:solidFill>
              </a:rPr>
              <a:t>vezane</a:t>
            </a:r>
            <a:r>
              <a:rPr lang="en-US" altLang="ko-KR" sz="2400" dirty="0">
                <a:solidFill>
                  <a:srgbClr val="004992"/>
                </a:solidFill>
              </a:rPr>
              <a:t> </a:t>
            </a:r>
            <a:r>
              <a:rPr lang="en-US" altLang="ko-KR" sz="2400" dirty="0" err="1">
                <a:solidFill>
                  <a:srgbClr val="004992"/>
                </a:solidFill>
              </a:rPr>
              <a:t>za</a:t>
            </a:r>
            <a:r>
              <a:rPr lang="en-US" altLang="ko-KR" sz="2400" dirty="0">
                <a:solidFill>
                  <a:srgbClr val="004992"/>
                </a:solidFill>
              </a:rPr>
              <a:t> </a:t>
            </a:r>
            <a:r>
              <a:rPr lang="en-US" altLang="ko-KR" sz="2400" dirty="0" err="1">
                <a:solidFill>
                  <a:srgbClr val="004992"/>
                </a:solidFill>
              </a:rPr>
              <a:t>današnje</a:t>
            </a:r>
            <a:r>
              <a:rPr lang="en-US" altLang="ko-KR" sz="2400" dirty="0">
                <a:solidFill>
                  <a:srgbClr val="004992"/>
                </a:solidFill>
              </a:rPr>
              <a:t> </a:t>
            </a:r>
            <a:r>
              <a:rPr lang="en-US" altLang="ko-KR" sz="2400" dirty="0" err="1">
                <a:solidFill>
                  <a:srgbClr val="004992"/>
                </a:solidFill>
              </a:rPr>
              <a:t>teme</a:t>
            </a:r>
            <a:r>
              <a:rPr lang="en-US" altLang="ko-KR" sz="2400" dirty="0">
                <a:solidFill>
                  <a:srgbClr val="004992"/>
                </a:solidFill>
              </a:rPr>
              <a:t> </a:t>
            </a:r>
            <a:r>
              <a:rPr lang="en-US" altLang="ko-KR" sz="2400" dirty="0" err="1">
                <a:solidFill>
                  <a:srgbClr val="004992"/>
                </a:solidFill>
              </a:rPr>
              <a:t>su</a:t>
            </a:r>
            <a:r>
              <a:rPr lang="en-US" altLang="ko-KR" sz="2400" dirty="0">
                <a:solidFill>
                  <a:srgbClr val="004992"/>
                </a:solidFill>
              </a:rPr>
              <a:t> </a:t>
            </a:r>
            <a:r>
              <a:rPr lang="en-US" altLang="ko-KR" sz="2400" dirty="0" err="1">
                <a:solidFill>
                  <a:srgbClr val="004992"/>
                </a:solidFill>
              </a:rPr>
              <a:t>dostupne</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sledećem</a:t>
            </a:r>
            <a:r>
              <a:rPr lang="en-US" altLang="ko-KR" sz="2400" dirty="0">
                <a:solidFill>
                  <a:srgbClr val="004992"/>
                </a:solidFill>
              </a:rPr>
              <a:t> </a:t>
            </a:r>
            <a:r>
              <a:rPr lang="en-US" altLang="ko-KR" sz="2400" dirty="0" err="1">
                <a:solidFill>
                  <a:srgbClr val="004992"/>
                </a:solidFill>
              </a:rPr>
              <a:t>sajtu</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Posle</a:t>
            </a:r>
            <a:r>
              <a:rPr lang="en-US" altLang="ko-KR" sz="2400" dirty="0">
                <a:solidFill>
                  <a:srgbClr val="333333"/>
                </a:solidFill>
              </a:rPr>
              <a:t> video </a:t>
            </a:r>
            <a:r>
              <a:rPr lang="en-US" altLang="ko-KR" sz="2400" dirty="0" err="1">
                <a:solidFill>
                  <a:srgbClr val="333333"/>
                </a:solidFill>
              </a:rPr>
              <a:t>klipa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prodiskutovati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sadržaj</a:t>
            </a:r>
            <a:r>
              <a:rPr lang="en-US" altLang="ko-KR" sz="2400" dirty="0">
                <a:solidFill>
                  <a:srgbClr val="333333"/>
                </a:solidFill>
              </a:rPr>
              <a:t> </a:t>
            </a:r>
            <a:r>
              <a:rPr lang="en-US" altLang="ko-KR" sz="2400" dirty="0" err="1">
                <a:solidFill>
                  <a:srgbClr val="333333"/>
                </a:solidFill>
              </a:rPr>
              <a:t>povezan</a:t>
            </a:r>
            <a:r>
              <a:rPr lang="en-US" altLang="ko-KR" sz="2400" dirty="0">
                <a:solidFill>
                  <a:srgbClr val="333333"/>
                </a:solidFill>
              </a:rPr>
              <a:t> </a:t>
            </a:r>
            <a:r>
              <a:rPr lang="en-US" altLang="ko-KR" sz="2400" dirty="0" err="1">
                <a:solidFill>
                  <a:srgbClr val="333333"/>
                </a:solidFill>
              </a:rPr>
              <a:t>sa</a:t>
            </a:r>
            <a:r>
              <a:rPr lang="en-US" altLang="ko-KR" sz="2400" dirty="0">
                <a:solidFill>
                  <a:srgbClr val="333333"/>
                </a:solidFill>
              </a:rPr>
              <a:t> </a:t>
            </a:r>
            <a:r>
              <a:rPr lang="en-US" altLang="ko-KR" sz="2400" dirty="0" err="1">
                <a:solidFill>
                  <a:srgbClr val="333333"/>
                </a:solidFill>
              </a:rPr>
              <a:t>današnjom</a:t>
            </a:r>
            <a:r>
              <a:rPr lang="en-US" altLang="ko-KR" sz="2400" dirty="0">
                <a:solidFill>
                  <a:srgbClr val="333333"/>
                </a:solidFill>
              </a:rPr>
              <a:t> </a:t>
            </a:r>
            <a:r>
              <a:rPr lang="en-US" altLang="ko-KR" sz="2400" dirty="0" err="1">
                <a:solidFill>
                  <a:srgbClr val="333333"/>
                </a:solidFill>
              </a:rPr>
              <a:t>temom</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rPr>
              <a:t>[</a:t>
            </a:r>
            <a:r>
              <a:rPr lang="en-US" altLang="ko-KR" b="0" i="1" spc="-5" dirty="0" err="1">
                <a:solidFill>
                  <a:srgbClr val="333333"/>
                </a:solidFill>
              </a:rPr>
              <a:t>za</a:t>
            </a:r>
            <a:r>
              <a:rPr lang="en-US" altLang="ko-KR" b="0" i="1" spc="-5" dirty="0">
                <a:solidFill>
                  <a:srgbClr val="333333"/>
                </a:solidFill>
              </a:rPr>
              <a:t> </a:t>
            </a:r>
            <a:r>
              <a:rPr lang="en-US" altLang="ko-KR" b="0" i="1" spc="-5" dirty="0" err="1">
                <a:solidFill>
                  <a:srgbClr val="333333"/>
                </a:solidFill>
              </a:rPr>
              <a:t>trenere</a:t>
            </a:r>
            <a:r>
              <a:rPr lang="en-US" altLang="ko-KR" b="0" i="1" spc="-5" dirty="0">
                <a:solidFill>
                  <a:srgbClr val="333333"/>
                </a:solidFill>
              </a:rPr>
              <a:t>:</a:t>
            </a:r>
          </a:p>
          <a:p>
            <a:pPr marL="635" defTabSz="914400" eaLnBrk="0" fontAlgn="base" hangingPunct="0">
              <a:spcBef>
                <a:spcPts val="894"/>
              </a:spcBef>
              <a:spcAft>
                <a:spcPct val="0"/>
              </a:spcAft>
            </a:pPr>
            <a:r>
              <a:rPr lang="en-US" altLang="ko-KR" b="0" dirty="0" err="1">
                <a:solidFill>
                  <a:srgbClr val="333333"/>
                </a:solidFill>
              </a:rPr>
              <a:t>Neki</a:t>
            </a:r>
            <a:r>
              <a:rPr lang="en-US" altLang="ko-KR" b="0" dirty="0">
                <a:solidFill>
                  <a:srgbClr val="333333"/>
                </a:solidFill>
              </a:rPr>
              <a:t> od video </a:t>
            </a:r>
            <a:r>
              <a:rPr lang="en-US" altLang="ko-KR" b="0" dirty="0" err="1">
                <a:solidFill>
                  <a:srgbClr val="333333"/>
                </a:solidFill>
              </a:rPr>
              <a:t>klipova</a:t>
            </a:r>
            <a:r>
              <a:rPr lang="en-US" altLang="ko-KR" b="0" dirty="0">
                <a:solidFill>
                  <a:srgbClr val="333333"/>
                </a:solidFill>
              </a:rPr>
              <a:t> </a:t>
            </a:r>
            <a:r>
              <a:rPr lang="en-US" altLang="ko-KR" b="0" dirty="0" err="1">
                <a:solidFill>
                  <a:srgbClr val="333333"/>
                </a:solidFill>
              </a:rPr>
              <a:t>mogu</a:t>
            </a:r>
            <a:r>
              <a:rPr lang="en-US" altLang="ko-KR" b="0" dirty="0">
                <a:solidFill>
                  <a:srgbClr val="333333"/>
                </a:solidFill>
              </a:rPr>
              <a:t> </a:t>
            </a:r>
            <a:r>
              <a:rPr lang="en-US" altLang="ko-KR" b="0" dirty="0" err="1">
                <a:solidFill>
                  <a:srgbClr val="333333"/>
                </a:solidFill>
              </a:rPr>
              <a:t>sadržati</a:t>
            </a:r>
            <a:r>
              <a:rPr lang="en-US" altLang="ko-KR" b="0" dirty="0">
                <a:solidFill>
                  <a:srgbClr val="333333"/>
                </a:solidFill>
              </a:rPr>
              <a:t> </a:t>
            </a:r>
            <a:r>
              <a:rPr lang="en-US" altLang="ko-KR" b="0" dirty="0" err="1">
                <a:solidFill>
                  <a:srgbClr val="333333"/>
                </a:solidFill>
              </a:rPr>
              <a:t>jezik</a:t>
            </a:r>
            <a:r>
              <a:rPr lang="en-US" altLang="ko-KR" b="0" dirty="0">
                <a:solidFill>
                  <a:srgbClr val="333333"/>
                </a:solidFill>
              </a:rPr>
              <a:t> </a:t>
            </a:r>
            <a:r>
              <a:rPr lang="en-US" altLang="ko-KR" b="0" dirty="0" err="1">
                <a:solidFill>
                  <a:srgbClr val="333333"/>
                </a:solidFill>
              </a:rPr>
              <a:t>koji</a:t>
            </a:r>
            <a:r>
              <a:rPr lang="en-US" altLang="ko-KR" b="0" dirty="0">
                <a:solidFill>
                  <a:srgbClr val="333333"/>
                </a:solidFill>
              </a:rPr>
              <a:t> je </a:t>
            </a:r>
            <a:r>
              <a:rPr lang="en-US" altLang="ko-KR" b="0" dirty="0" err="1">
                <a:solidFill>
                  <a:srgbClr val="333333"/>
                </a:solidFill>
              </a:rPr>
              <a:t>neadekvatan</a:t>
            </a:r>
            <a:r>
              <a:rPr lang="en-US" altLang="ko-KR" b="0" dirty="0">
                <a:solidFill>
                  <a:srgbClr val="333333"/>
                </a:solidFill>
              </a:rPr>
              <a:t> </a:t>
            </a:r>
            <a:r>
              <a:rPr lang="en-US" altLang="ko-KR" b="0" dirty="0" err="1">
                <a:solidFill>
                  <a:srgbClr val="333333"/>
                </a:solidFill>
              </a:rPr>
              <a:t>za</a:t>
            </a:r>
            <a:r>
              <a:rPr lang="en-US" altLang="ko-KR" b="0" dirty="0">
                <a:solidFill>
                  <a:srgbClr val="333333"/>
                </a:solidFill>
              </a:rPr>
              <a:t> </a:t>
            </a:r>
            <a:r>
              <a:rPr lang="en-US" altLang="ko-KR" b="0" dirty="0" err="1">
                <a:solidFill>
                  <a:srgbClr val="333333"/>
                </a:solidFill>
              </a:rPr>
              <a:t>pojedine</a:t>
            </a:r>
            <a:r>
              <a:rPr lang="en-US" altLang="ko-KR" b="0" dirty="0">
                <a:solidFill>
                  <a:srgbClr val="333333"/>
                </a:solidFill>
              </a:rPr>
              <a:t> </a:t>
            </a:r>
            <a:r>
              <a:rPr lang="en-US" altLang="ko-KR" b="0" dirty="0" err="1">
                <a:solidFill>
                  <a:srgbClr val="333333"/>
                </a:solidFill>
              </a:rPr>
              <a:t>osobe</a:t>
            </a:r>
            <a:r>
              <a:rPr lang="en-US" altLang="ko-KR" b="0" dirty="0">
                <a:solidFill>
                  <a:srgbClr val="333333"/>
                </a:solidFill>
              </a:rPr>
              <a:t> </a:t>
            </a:r>
            <a:r>
              <a:rPr lang="en-US" altLang="ko-KR" b="0" dirty="0" err="1">
                <a:solidFill>
                  <a:srgbClr val="333333"/>
                </a:solidFill>
              </a:rPr>
              <a:t>iz</a:t>
            </a:r>
            <a:r>
              <a:rPr lang="en-US" altLang="ko-KR" b="0" dirty="0">
                <a:solidFill>
                  <a:srgbClr val="333333"/>
                </a:solidFill>
              </a:rPr>
              <a:t> </a:t>
            </a:r>
            <a:r>
              <a:rPr lang="en-US" altLang="ko-KR" b="0" dirty="0" err="1">
                <a:solidFill>
                  <a:srgbClr val="333333"/>
                </a:solidFill>
              </a:rPr>
              <a:t>publike</a:t>
            </a:r>
            <a:r>
              <a:rPr lang="en-US" altLang="ko-KR" b="0" dirty="0">
                <a:solidFill>
                  <a:srgbClr val="333333"/>
                </a:solidFill>
              </a:rPr>
              <a:t> </a:t>
            </a:r>
            <a:r>
              <a:rPr lang="en-US" altLang="ko-KR" b="0" dirty="0" err="1">
                <a:solidFill>
                  <a:srgbClr val="333333"/>
                </a:solidFill>
              </a:rPr>
              <a:t>kao</a:t>
            </a:r>
            <a:r>
              <a:rPr lang="en-US" altLang="ko-KR" b="0" dirty="0">
                <a:solidFill>
                  <a:srgbClr val="333333"/>
                </a:solidFill>
              </a:rPr>
              <a:t> </a:t>
            </a:r>
            <a:r>
              <a:rPr lang="en-US" altLang="ko-KR" b="0" dirty="0" err="1">
                <a:solidFill>
                  <a:srgbClr val="333333"/>
                </a:solidFill>
              </a:rPr>
              <a:t>i</a:t>
            </a:r>
            <a:r>
              <a:rPr lang="en-US" altLang="ko-KR" b="0" dirty="0">
                <a:solidFill>
                  <a:srgbClr val="333333"/>
                </a:solidFill>
              </a:rPr>
              <a:t> </a:t>
            </a:r>
            <a:r>
              <a:rPr lang="en-US" altLang="ko-KR" b="0" dirty="0" err="1">
                <a:solidFill>
                  <a:srgbClr val="333333"/>
                </a:solidFill>
              </a:rPr>
              <a:t>za</a:t>
            </a:r>
            <a:r>
              <a:rPr lang="en-US" altLang="ko-KR" b="0" dirty="0">
                <a:solidFill>
                  <a:srgbClr val="333333"/>
                </a:solidFill>
              </a:rPr>
              <a:t> </a:t>
            </a:r>
            <a:r>
              <a:rPr lang="en-US" altLang="ko-KR" b="0" dirty="0" err="1">
                <a:solidFill>
                  <a:srgbClr val="333333"/>
                </a:solidFill>
              </a:rPr>
              <a:t>neke</a:t>
            </a:r>
            <a:r>
              <a:rPr lang="en-US" altLang="ko-KR" b="0" dirty="0">
                <a:solidFill>
                  <a:srgbClr val="333333"/>
                </a:solidFill>
              </a:rPr>
              <a:t> </a:t>
            </a:r>
            <a:r>
              <a:rPr lang="en-US" altLang="ko-KR" b="0" dirty="0" err="1">
                <a:solidFill>
                  <a:srgbClr val="333333"/>
                </a:solidFill>
              </a:rPr>
              <a:t>kulture</a:t>
            </a:r>
            <a:r>
              <a:rPr lang="en-US" altLang="ko-KR" b="0" dirty="0">
                <a:solidFill>
                  <a:srgbClr val="333333"/>
                </a:solidFill>
              </a:rPr>
              <a:t>. </a:t>
            </a:r>
            <a:r>
              <a:rPr lang="en-US" altLang="ko-KR" b="0" dirty="0" err="1">
                <a:solidFill>
                  <a:srgbClr val="333333"/>
                </a:solidFill>
              </a:rPr>
              <a:t>Molimo</a:t>
            </a:r>
            <a:r>
              <a:rPr lang="en-US" altLang="ko-KR" b="0" dirty="0">
                <a:solidFill>
                  <a:srgbClr val="333333"/>
                </a:solidFill>
              </a:rPr>
              <a:t> </a:t>
            </a:r>
            <a:r>
              <a:rPr lang="en-US" altLang="ko-KR" b="0" dirty="0" err="1">
                <a:solidFill>
                  <a:srgbClr val="333333"/>
                </a:solidFill>
              </a:rPr>
              <a:t>prije</a:t>
            </a:r>
            <a:r>
              <a:rPr lang="en-US" altLang="ko-KR" b="0" dirty="0">
                <a:solidFill>
                  <a:srgbClr val="333333"/>
                </a:solidFill>
              </a:rPr>
              <a:t> </a:t>
            </a:r>
            <a:r>
              <a:rPr lang="en-US" altLang="ko-KR" b="0" dirty="0" err="1">
                <a:solidFill>
                  <a:srgbClr val="333333"/>
                </a:solidFill>
              </a:rPr>
              <a:t>prikazivanja</a:t>
            </a:r>
            <a:r>
              <a:rPr lang="en-US" altLang="ko-KR" b="0" dirty="0">
                <a:solidFill>
                  <a:srgbClr val="333333"/>
                </a:solidFill>
              </a:rPr>
              <a:t> </a:t>
            </a:r>
            <a:r>
              <a:rPr lang="en-US" altLang="ko-KR" b="0" dirty="0" err="1">
                <a:solidFill>
                  <a:srgbClr val="333333"/>
                </a:solidFill>
              </a:rPr>
              <a:t>pažljivo</a:t>
            </a:r>
            <a:r>
              <a:rPr lang="en-US" altLang="ko-KR" b="0" dirty="0">
                <a:solidFill>
                  <a:srgbClr val="333333"/>
                </a:solidFill>
              </a:rPr>
              <a:t> </a:t>
            </a:r>
            <a:r>
              <a:rPr lang="en-US" altLang="ko-KR" b="0" dirty="0" err="1">
                <a:solidFill>
                  <a:srgbClr val="333333"/>
                </a:solidFill>
              </a:rPr>
              <a:t>pogledajte</a:t>
            </a:r>
            <a:r>
              <a:rPr lang="en-US" altLang="ko-KR" b="0" dirty="0">
                <a:solidFill>
                  <a:srgbClr val="333333"/>
                </a:solidFill>
              </a:rPr>
              <a:t> video </a:t>
            </a:r>
            <a:r>
              <a:rPr lang="en-US" altLang="ko-KR" b="0" dirty="0" err="1">
                <a:solidFill>
                  <a:srgbClr val="333333"/>
                </a:solidFill>
              </a:rPr>
              <a:t>zapise</a:t>
            </a:r>
            <a:r>
              <a:rPr lang="en-US" altLang="ko-KR" b="0" dirty="0">
                <a:solidFill>
                  <a:srgbClr val="333333"/>
                </a:solidFill>
              </a:rPr>
              <a:t> u </a:t>
            </a:r>
            <a:r>
              <a:rPr lang="en-US" altLang="ko-KR" b="0" dirty="0" err="1">
                <a:solidFill>
                  <a:srgbClr val="333333"/>
                </a:solidFill>
              </a:rPr>
              <a:t>svrhu</a:t>
            </a:r>
            <a:r>
              <a:rPr lang="en-US" altLang="ko-KR" b="0" dirty="0">
                <a:solidFill>
                  <a:srgbClr val="333333"/>
                </a:solidFill>
              </a:rPr>
              <a:t> </a:t>
            </a:r>
            <a:r>
              <a:rPr lang="en-US" altLang="ko-KR" b="0" dirty="0" err="1">
                <a:solidFill>
                  <a:srgbClr val="333333"/>
                </a:solidFill>
              </a:rPr>
              <a:t>skrininga</a:t>
            </a:r>
            <a:r>
              <a:rPr lang="en-US" altLang="ko-KR" b="0" dirty="0">
                <a:solidFill>
                  <a:srgbClr val="333333"/>
                </a:solidFill>
              </a:rPr>
              <a:t>.</a:t>
            </a:r>
            <a:r>
              <a:rPr lang="de-DE" b="0"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38ED8946-D5CC-46C0-8760-DBF73D8EA1DB}" type="slidenum">
              <a:rPr lang="de-DE" altLang="de-DE" smtClean="0"/>
              <a:pPr/>
              <a:t>34</a:t>
            </a:fld>
            <a:endParaRPr lang="de-DE" altLang="de-DE"/>
          </a:p>
        </p:txBody>
      </p:sp>
    </p:spTree>
    <p:extLst>
      <p:ext uri="{BB962C8B-B14F-4D97-AF65-F5344CB8AC3E}">
        <p14:creationId xmlns:p14="http://schemas.microsoft.com/office/powerpoint/2010/main" val="34246043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5"/>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mn-lt"/>
                <a:ea typeface="+mn-ea"/>
                <a:cs typeface="+mn-cs"/>
              </a:rPr>
              <a:t>Budite svjesni svoje snage</a:t>
            </a:r>
          </a:p>
        </p:txBody>
      </p:sp>
      <p:sp>
        <p:nvSpPr>
          <p:cNvPr id="35843" name="Rectangle 7"/>
          <p:cNvSpPr>
            <a:spLocks noGrp="1" noChangeArrowheads="1"/>
          </p:cNvSpPr>
          <p:nvPr>
            <p:ph idx="1"/>
          </p:nvPr>
        </p:nvSpPr>
        <p:spPr>
          <a:xfrm>
            <a:off x="408955" y="2204864"/>
            <a:ext cx="7772400" cy="4248000"/>
          </a:xfrm>
        </p:spPr>
        <p:txBody>
          <a:bodyPr>
            <a:noAutofit/>
          </a:bodyPr>
          <a:lstStyle/>
          <a:p>
            <a:pPr marL="342900" indent="-342900" eaLnBrk="1" hangingPunct="1">
              <a:buClr>
                <a:srgbClr val="333333"/>
              </a:buClr>
              <a:buFont typeface="WingDings"/>
              <a:buChar char=""/>
              <a:defRPr/>
            </a:pPr>
            <a:r>
              <a:rPr lang="hr-HR" sz="2400" dirty="0">
                <a:solidFill>
                  <a:srgbClr val="333333"/>
                </a:solidFill>
              </a:rPr>
              <a:t>Umjesto da se usresredite na svoje slabosti</a:t>
            </a:r>
            <a:r>
              <a:rPr lang="en-US" sz="2400" dirty="0">
                <a:solidFill>
                  <a:srgbClr val="333333"/>
                </a:solidFill>
              </a:rPr>
              <a:t>, </a:t>
            </a:r>
            <a:r>
              <a:rPr lang="hr-HR" sz="2400" dirty="0">
                <a:solidFill>
                  <a:srgbClr val="333333"/>
                </a:solidFill>
              </a:rPr>
              <a:t>istaknite svoju </a:t>
            </a:r>
            <a:r>
              <a:rPr lang="hr-HR" sz="2400">
                <a:solidFill>
                  <a:srgbClr val="333333"/>
                </a:solidFill>
              </a:rPr>
              <a:t>snagu</a:t>
            </a:r>
            <a:r>
              <a:rPr lang="en-US" sz="2400">
                <a:solidFill>
                  <a:srgbClr val="333333"/>
                </a:solidFill>
              </a:rPr>
              <a:t>.</a:t>
            </a:r>
          </a:p>
          <a:p>
            <a:pPr marL="342900" indent="-342900" eaLnBrk="1" hangingPunct="1">
              <a:buClr>
                <a:srgbClr val="000000"/>
              </a:buClr>
              <a:buFont typeface="WingDings"/>
              <a:buChar char=""/>
              <a:defRPr/>
            </a:pPr>
            <a:r>
              <a:rPr lang="hr-HR" sz="2400">
                <a:solidFill>
                  <a:srgbClr val="333333"/>
                </a:solidFill>
              </a:rPr>
              <a:t>Svako </a:t>
            </a:r>
            <a:r>
              <a:rPr lang="hr-HR" sz="2400" dirty="0">
                <a:solidFill>
                  <a:srgbClr val="333333"/>
                </a:solidFill>
              </a:rPr>
              <a:t>ljudsko biće ima svoju snagu na koju može biti ponosan</a:t>
            </a:r>
            <a:r>
              <a:rPr lang="en-US" sz="2400" dirty="0">
                <a:solidFill>
                  <a:srgbClr val="333333"/>
                </a:solidFill>
              </a:rPr>
              <a:t> </a:t>
            </a:r>
            <a:r>
              <a:rPr lang="hr-HR" sz="2400" dirty="0">
                <a:solidFill>
                  <a:srgbClr val="333333"/>
                </a:solidFill>
              </a:rPr>
              <a:t>i koju ne dijeli sa svima</a:t>
            </a:r>
            <a:r>
              <a:rPr lang="en-US" sz="2400" dirty="0">
                <a:solidFill>
                  <a:srgbClr val="333333"/>
                </a:solidFill>
              </a:rPr>
              <a:t> </a:t>
            </a:r>
            <a:br>
              <a:rPr lang="en-US" sz="2400" dirty="0">
                <a:solidFill>
                  <a:srgbClr val="333333"/>
                </a:solidFill>
              </a:rPr>
            </a:br>
            <a:r>
              <a:rPr lang="en-US" sz="2400" i="1" dirty="0">
                <a:solidFill>
                  <a:srgbClr val="004992"/>
                </a:solidFill>
              </a:rPr>
              <a:t>…</a:t>
            </a:r>
            <a:r>
              <a:rPr lang="hr-HR" sz="2400" i="1" dirty="0">
                <a:solidFill>
                  <a:srgbClr val="004992"/>
                </a:solidFill>
              </a:rPr>
              <a:t>to ne moraju biti svjetski rekordi ili </a:t>
            </a:r>
            <a:r>
              <a:rPr lang="hr-HR" sz="2400" i="1">
                <a:solidFill>
                  <a:srgbClr val="004992"/>
                </a:solidFill>
              </a:rPr>
              <a:t>poznata otkrića</a:t>
            </a:r>
            <a:endParaRPr lang="en-US" sz="2400" dirty="0">
              <a:solidFill>
                <a:srgbClr val="004992"/>
              </a:solidFill>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8 – Samopoštovanje &amp; Raspoloženje</a:t>
            </a:r>
          </a:p>
        </p:txBody>
      </p:sp>
      <p:sp>
        <p:nvSpPr>
          <p:cNvPr id="5" name="Slide Number Placeholder 4"/>
          <p:cNvSpPr>
            <a:spLocks noGrp="1"/>
          </p:cNvSpPr>
          <p:nvPr>
            <p:ph type="sldNum" sz="quarter" idx="12"/>
          </p:nvPr>
        </p:nvSpPr>
        <p:spPr/>
        <p:txBody>
          <a:bodyPr/>
          <a:lstStyle/>
          <a:p>
            <a:fld id="{38ED8946-D5CC-46C0-8760-DBF73D8EA1DB}"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Budite svjesni svoje snage</a:t>
            </a:r>
          </a:p>
        </p:txBody>
      </p:sp>
      <p:sp>
        <p:nvSpPr>
          <p:cNvPr id="39938" name="Rectangle 3"/>
          <p:cNvSpPr>
            <a:spLocks noGrp="1" noChangeArrowheads="1"/>
          </p:cNvSpPr>
          <p:nvPr>
            <p:ph idx="1"/>
          </p:nvPr>
        </p:nvSpPr>
        <p:spPr>
          <a:noFill/>
        </p:spPr>
        <p:txBody>
          <a:bodyPr>
            <a:noAutofit/>
          </a:bodyPr>
          <a:lstStyle/>
          <a:p>
            <a:pPr marL="457200" indent="-457200" eaLnBrk="1" hangingPunct="1">
              <a:lnSpc>
                <a:spcPct val="100000"/>
              </a:lnSpc>
              <a:spcBef>
                <a:spcPts val="0"/>
              </a:spcBef>
              <a:buFont typeface="+mj-lt"/>
              <a:buAutoNum type="arabicPeriod"/>
            </a:pPr>
            <a:r>
              <a:rPr lang="hr-HR" altLang="de-DE" sz="2400" dirty="0">
                <a:solidFill>
                  <a:srgbClr val="004992"/>
                </a:solidFill>
              </a:rPr>
              <a:t>Mislite o sopstvenoj snazi</a:t>
            </a:r>
            <a:r>
              <a:rPr lang="en-US" altLang="de-DE" sz="2400" dirty="0">
                <a:solidFill>
                  <a:srgbClr val="004992"/>
                </a:solidFill>
              </a:rPr>
              <a:t>.</a:t>
            </a:r>
            <a:br>
              <a:rPr lang="en-US" altLang="de-DE" sz="2400" dirty="0">
                <a:solidFill>
                  <a:srgbClr val="004992"/>
                </a:solidFill>
              </a:rPr>
            </a:br>
            <a:r>
              <a:rPr lang="hr-HR" altLang="de-DE" sz="2400" i="1" dirty="0">
                <a:solidFill>
                  <a:srgbClr val="333333"/>
                </a:solidFill>
              </a:rPr>
              <a:t>koje sposobnosti imam</a:t>
            </a:r>
            <a:r>
              <a:rPr lang="en-US" altLang="de-DE" sz="2400" i="1" dirty="0">
                <a:solidFill>
                  <a:srgbClr val="333333"/>
                </a:solidFill>
              </a:rPr>
              <a:t>? </a:t>
            </a:r>
            <a:r>
              <a:rPr lang="hr-HR" altLang="de-DE" sz="2400" i="1" dirty="0">
                <a:solidFill>
                  <a:srgbClr val="333333"/>
                </a:solidFill>
              </a:rPr>
              <a:t>Koje sam kompimente dobio u</a:t>
            </a:r>
            <a:br>
              <a:rPr lang="en-US" altLang="de-DE" sz="2400" i="1" dirty="0">
                <a:solidFill>
                  <a:srgbClr val="333333"/>
                </a:solidFill>
              </a:rPr>
            </a:br>
            <a:r>
              <a:rPr lang="hr-HR" altLang="de-DE" sz="2400" i="1" dirty="0">
                <a:solidFill>
                  <a:srgbClr val="333333"/>
                </a:solidFill>
              </a:rPr>
              <a:t>prošlosti</a:t>
            </a:r>
            <a:r>
              <a:rPr lang="en-US" altLang="de-DE" sz="2400" i="1" dirty="0">
                <a:solidFill>
                  <a:srgbClr val="333333"/>
                </a:solidFill>
              </a:rPr>
              <a:t>?</a:t>
            </a:r>
            <a:br>
              <a:rPr lang="en-US" altLang="de-DE" sz="2400" i="1" dirty="0">
                <a:solidFill>
                  <a:srgbClr val="333333"/>
                </a:solidFill>
              </a:rPr>
            </a:br>
            <a:r>
              <a:rPr lang="hr-HR" altLang="de-DE" sz="1600" i="1" dirty="0">
                <a:solidFill>
                  <a:srgbClr val="333333"/>
                </a:solidFill>
              </a:rPr>
              <a:t>npr</a:t>
            </a:r>
            <a:r>
              <a:rPr lang="de-DE" altLang="de-DE" sz="1600" i="1" dirty="0">
                <a:solidFill>
                  <a:srgbClr val="333333"/>
                </a:solidFill>
              </a:rPr>
              <a:t>. </a:t>
            </a:r>
            <a:r>
              <a:rPr lang="hr-HR" altLang="de-DE" sz="1600" i="1" dirty="0">
                <a:solidFill>
                  <a:srgbClr val="333333"/>
                </a:solidFill>
              </a:rPr>
              <a:t>Veoma sam strpljiv</a:t>
            </a:r>
            <a:r>
              <a:rPr lang="de-DE" altLang="de-DE" sz="1600" i="1" dirty="0">
                <a:solidFill>
                  <a:srgbClr val="333333"/>
                </a:solidFill>
              </a:rPr>
              <a:t>...</a:t>
            </a:r>
          </a:p>
        </p:txBody>
      </p:sp>
      <p:sp>
        <p:nvSpPr>
          <p:cNvPr id="5" name="Footer Placeholder 4"/>
          <p:cNvSpPr>
            <a:spLocks noGrp="1"/>
          </p:cNvSpPr>
          <p:nvPr>
            <p:ph type="ftr" sz="quarter" idx="11"/>
          </p:nvPr>
        </p:nvSpPr>
        <p:spPr/>
        <p:txBody>
          <a:bodyPr/>
          <a:lstStyle/>
          <a:p>
            <a:pPr>
              <a:defRPr/>
            </a:pPr>
            <a:r>
              <a:rPr lang="de-DE"/>
              <a:t>Metakognitivni Trening 8 – Samopoštovanje &amp; Raspoloženje</a:t>
            </a:r>
          </a:p>
        </p:txBody>
      </p:sp>
      <p:sp>
        <p:nvSpPr>
          <p:cNvPr id="6" name="Slide Number Placeholder 5"/>
          <p:cNvSpPr>
            <a:spLocks noGrp="1"/>
          </p:cNvSpPr>
          <p:nvPr>
            <p:ph type="sldNum" sz="quarter" idx="12"/>
          </p:nvPr>
        </p:nvSpPr>
        <p:spPr/>
        <p:txBody>
          <a:bodyPr/>
          <a:lstStyle/>
          <a:p>
            <a:fld id="{38ED8946-D5CC-46C0-8760-DBF73D8EA1DB}" type="slidenum">
              <a:rPr lang="de-DE" altLang="de-DE" smtClean="0"/>
              <a:pPr/>
              <a:t>36</a:t>
            </a:fld>
            <a:endParaRPr lang="de-DE" altLang="de-DE"/>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Budite svjesni svoje snage</a:t>
            </a:r>
          </a:p>
        </p:txBody>
      </p:sp>
      <p:sp>
        <p:nvSpPr>
          <p:cNvPr id="39938" name="Rectangle 3"/>
          <p:cNvSpPr>
            <a:spLocks noGrp="1" noChangeArrowheads="1"/>
          </p:cNvSpPr>
          <p:nvPr>
            <p:ph idx="1"/>
          </p:nvPr>
        </p:nvSpPr>
        <p:spPr>
          <a:noFill/>
        </p:spPr>
        <p:txBody>
          <a:bodyPr>
            <a:noAutofit/>
          </a:bodyPr>
          <a:lstStyle/>
          <a:p>
            <a:pPr marL="457200" indent="-457200" eaLnBrk="1" hangingPunct="1">
              <a:lnSpc>
                <a:spcPct val="100000"/>
              </a:lnSpc>
              <a:spcBef>
                <a:spcPts val="0"/>
              </a:spcBef>
              <a:buFont typeface="+mj-lt"/>
              <a:buAutoNum type="arabicPeriod"/>
            </a:pPr>
            <a:r>
              <a:rPr lang="hr-HR" altLang="de-DE" sz="2400" dirty="0">
                <a:solidFill>
                  <a:srgbClr val="004992"/>
                </a:solidFill>
              </a:rPr>
              <a:t>Mislite o sopstvenoj snazi</a:t>
            </a:r>
            <a:r>
              <a:rPr lang="en-US" altLang="de-DE" sz="2400" dirty="0">
                <a:solidFill>
                  <a:srgbClr val="004992"/>
                </a:solidFill>
              </a:rPr>
              <a:t>.</a:t>
            </a:r>
            <a:br>
              <a:rPr lang="en-US" altLang="de-DE" sz="2400" dirty="0">
                <a:solidFill>
                  <a:srgbClr val="004992"/>
                </a:solidFill>
              </a:rPr>
            </a:br>
            <a:r>
              <a:rPr lang="hr-HR" altLang="de-DE" sz="2400" i="1" dirty="0">
                <a:solidFill>
                  <a:srgbClr val="333333"/>
                </a:solidFill>
              </a:rPr>
              <a:t>koje sposobnosti imam</a:t>
            </a:r>
            <a:r>
              <a:rPr lang="en-US" altLang="de-DE" sz="2400" i="1" dirty="0">
                <a:solidFill>
                  <a:srgbClr val="333333"/>
                </a:solidFill>
              </a:rPr>
              <a:t>? </a:t>
            </a:r>
            <a:r>
              <a:rPr lang="hr-HR" altLang="de-DE" sz="2400" i="1" dirty="0">
                <a:solidFill>
                  <a:srgbClr val="333333"/>
                </a:solidFill>
              </a:rPr>
              <a:t>Koje sam kompimente dobio u</a:t>
            </a:r>
            <a:br>
              <a:rPr lang="en-US" altLang="de-DE" sz="2400" i="1" dirty="0">
                <a:solidFill>
                  <a:srgbClr val="333333"/>
                </a:solidFill>
              </a:rPr>
            </a:br>
            <a:r>
              <a:rPr lang="hr-HR" altLang="de-DE" sz="2400" i="1" dirty="0">
                <a:solidFill>
                  <a:srgbClr val="333333"/>
                </a:solidFill>
              </a:rPr>
              <a:t>prošlosti</a:t>
            </a:r>
            <a:r>
              <a:rPr lang="en-US" altLang="de-DE" sz="2400" i="1" dirty="0">
                <a:solidFill>
                  <a:srgbClr val="333333"/>
                </a:solidFill>
              </a:rPr>
              <a:t>?</a:t>
            </a:r>
            <a:br>
              <a:rPr lang="en-US" altLang="de-DE" sz="2400" i="1" dirty="0">
                <a:solidFill>
                  <a:srgbClr val="333333"/>
                </a:solidFill>
              </a:rPr>
            </a:br>
            <a:r>
              <a:rPr lang="hr-HR" altLang="de-DE" sz="1600" i="1" dirty="0">
                <a:solidFill>
                  <a:srgbClr val="333333"/>
                </a:solidFill>
              </a:rPr>
              <a:t>npr</a:t>
            </a:r>
            <a:r>
              <a:rPr lang="de-DE" altLang="de-DE" sz="1600" i="1" dirty="0">
                <a:solidFill>
                  <a:srgbClr val="333333"/>
                </a:solidFill>
              </a:rPr>
              <a:t>. </a:t>
            </a:r>
            <a:r>
              <a:rPr lang="hr-HR" altLang="de-DE" sz="1600" i="1" dirty="0">
                <a:solidFill>
                  <a:srgbClr val="333333"/>
                </a:solidFill>
              </a:rPr>
              <a:t>Veoma sam strpljiv</a:t>
            </a:r>
            <a:r>
              <a:rPr lang="de-DE" altLang="de-DE" sz="1600" i="1" dirty="0">
                <a:solidFill>
                  <a:srgbClr val="333333"/>
                </a:solidFill>
              </a:rPr>
              <a:t>...</a:t>
            </a:r>
            <a:endParaRPr lang="en-US" altLang="de-DE" sz="1600" i="1" dirty="0">
              <a:solidFill>
                <a:srgbClr val="333333"/>
              </a:solidFill>
            </a:endParaRPr>
          </a:p>
          <a:p>
            <a:pPr marL="457200" indent="-457200" eaLnBrk="1" hangingPunct="1">
              <a:buFont typeface="+mj-lt"/>
              <a:buAutoNum type="arabicPeriod"/>
            </a:pPr>
            <a:r>
              <a:rPr lang="hr-HR" altLang="de-DE" sz="2400" dirty="0">
                <a:solidFill>
                  <a:srgbClr val="004992"/>
                </a:solidFill>
              </a:rPr>
              <a:t>Zamislite specifičnu situaciju</a:t>
            </a:r>
            <a:r>
              <a:rPr lang="en-US" altLang="de-DE" sz="2400" dirty="0">
                <a:solidFill>
                  <a:srgbClr val="004992"/>
                </a:solidFill>
              </a:rPr>
              <a:t>.</a:t>
            </a:r>
            <a:br>
              <a:rPr lang="en-US" altLang="de-DE" sz="2400" dirty="0">
                <a:solidFill>
                  <a:srgbClr val="004992"/>
                </a:solidFill>
              </a:rPr>
            </a:br>
            <a:r>
              <a:rPr lang="hr-HR" altLang="de-DE" sz="2400" dirty="0">
                <a:solidFill>
                  <a:srgbClr val="333333"/>
                </a:solidFill>
              </a:rPr>
              <a:t>Šta i gdje</a:t>
            </a:r>
            <a:r>
              <a:rPr lang="en-US" altLang="de-DE" sz="2400" i="1" dirty="0">
                <a:solidFill>
                  <a:srgbClr val="333333"/>
                </a:solidFill>
              </a:rPr>
              <a:t>? </a:t>
            </a:r>
            <a:r>
              <a:rPr lang="hr-HR" altLang="de-DE" sz="2400" i="1" dirty="0">
                <a:solidFill>
                  <a:srgbClr val="333333"/>
                </a:solidFill>
              </a:rPr>
              <a:t>Šta sam uradio</a:t>
            </a:r>
            <a:r>
              <a:rPr lang="en-US" altLang="de-DE" sz="2400" i="1" dirty="0">
                <a:solidFill>
                  <a:srgbClr val="333333"/>
                </a:solidFill>
              </a:rPr>
              <a:t> </a:t>
            </a:r>
            <a:r>
              <a:rPr lang="en-US" altLang="de-DE" sz="2400" i="1" dirty="0" err="1">
                <a:solidFill>
                  <a:srgbClr val="333333"/>
                </a:solidFill>
              </a:rPr>
              <a:t>i</a:t>
            </a:r>
            <a:r>
              <a:rPr lang="en-US" altLang="de-DE" sz="2400" i="1" dirty="0">
                <a:solidFill>
                  <a:srgbClr val="333333"/>
                </a:solidFill>
              </a:rPr>
              <a:t> </a:t>
            </a:r>
            <a:r>
              <a:rPr lang="en-US" altLang="de-DE" sz="2400" i="1" dirty="0" err="1">
                <a:solidFill>
                  <a:srgbClr val="333333"/>
                </a:solidFill>
              </a:rPr>
              <a:t>ko</a:t>
            </a:r>
            <a:r>
              <a:rPr lang="en-US" altLang="de-DE" sz="2400" i="1" dirty="0">
                <a:solidFill>
                  <a:srgbClr val="333333"/>
                </a:solidFill>
              </a:rPr>
              <a:t> je </a:t>
            </a:r>
            <a:r>
              <a:rPr lang="en-US" altLang="de-DE" sz="2400" i="1" dirty="0" err="1">
                <a:solidFill>
                  <a:srgbClr val="333333"/>
                </a:solidFill>
              </a:rPr>
              <a:t>imao</a:t>
            </a:r>
            <a:r>
              <a:rPr lang="en-US" altLang="de-DE" sz="2400" i="1" dirty="0">
                <a:solidFill>
                  <a:srgbClr val="333333"/>
                </a:solidFill>
              </a:rPr>
              <a:t> </a:t>
            </a:r>
            <a:r>
              <a:rPr lang="en-US" altLang="de-DE" sz="2400" i="1" dirty="0" err="1">
                <a:solidFill>
                  <a:srgbClr val="333333"/>
                </a:solidFill>
              </a:rPr>
              <a:t>povratnu</a:t>
            </a:r>
            <a:r>
              <a:rPr lang="en-US" altLang="de-DE" sz="2400" i="1" dirty="0">
                <a:solidFill>
                  <a:srgbClr val="333333"/>
                </a:solidFill>
              </a:rPr>
              <a:t> </a:t>
            </a:r>
            <a:r>
              <a:rPr lang="en-US" altLang="de-DE" sz="2400" i="1" dirty="0" err="1">
                <a:solidFill>
                  <a:srgbClr val="333333"/>
                </a:solidFill>
              </a:rPr>
              <a:t>reakciju</a:t>
            </a:r>
            <a:r>
              <a:rPr lang="en-US" altLang="de-DE" sz="2400" i="1" dirty="0">
                <a:solidFill>
                  <a:srgbClr val="333333"/>
                </a:solidFill>
              </a:rPr>
              <a:t> </a:t>
            </a:r>
            <a:r>
              <a:rPr lang="en-US" altLang="de-DE" sz="2400" i="1" dirty="0" err="1">
                <a:solidFill>
                  <a:srgbClr val="333333"/>
                </a:solidFill>
              </a:rPr>
              <a:t>na</a:t>
            </a:r>
            <a:r>
              <a:rPr lang="en-US" altLang="de-DE" sz="2400" i="1" dirty="0">
                <a:solidFill>
                  <a:srgbClr val="333333"/>
                </a:solidFill>
              </a:rPr>
              <a:t> </a:t>
            </a:r>
            <a:r>
              <a:rPr lang="en-US" altLang="de-DE" sz="2400" i="1" dirty="0" err="1">
                <a:solidFill>
                  <a:srgbClr val="333333"/>
                </a:solidFill>
              </a:rPr>
              <a:t>odrađeno</a:t>
            </a:r>
            <a:r>
              <a:rPr lang="en-US" altLang="de-DE" sz="2400" i="1" dirty="0">
                <a:solidFill>
                  <a:srgbClr val="333333"/>
                </a:solidFill>
              </a:rPr>
              <a:t>?</a:t>
            </a:r>
            <a:br>
              <a:rPr lang="en-US" altLang="de-DE" sz="2400" i="1" dirty="0">
                <a:solidFill>
                  <a:srgbClr val="333333"/>
                </a:solidFill>
              </a:rPr>
            </a:br>
            <a:r>
              <a:rPr lang="hr-HR" altLang="de-DE" sz="1600" i="1" dirty="0">
                <a:solidFill>
                  <a:srgbClr val="333333"/>
                </a:solidFill>
              </a:rPr>
              <a:t>npr</a:t>
            </a:r>
            <a:r>
              <a:rPr lang="de-DE" altLang="de-DE" sz="1600" i="1" dirty="0">
                <a:solidFill>
                  <a:srgbClr val="333333"/>
                </a:solidFill>
              </a:rPr>
              <a:t>. </a:t>
            </a:r>
            <a:r>
              <a:rPr lang="hr-HR" altLang="de-DE" sz="1600" i="1" dirty="0">
                <a:solidFill>
                  <a:srgbClr val="333333"/>
                </a:solidFill>
              </a:rPr>
              <a:t>Skoro sam pomogao nećaki matematiku, i ona je dobila dobru </a:t>
            </a:r>
            <a:r>
              <a:rPr lang="hr-HR" altLang="de-DE" sz="1600" i="1">
                <a:solidFill>
                  <a:srgbClr val="333333"/>
                </a:solidFill>
              </a:rPr>
              <a:t>ocjenu</a:t>
            </a:r>
            <a:r>
              <a:rPr lang="de-DE" altLang="de-DE" sz="1600" i="1">
                <a:solidFill>
                  <a:srgbClr val="333333"/>
                </a:solidFill>
              </a:rPr>
              <a:t>...</a:t>
            </a:r>
            <a:endParaRPr lang="de-DE" altLang="de-DE" sz="1600" i="1"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8 – Samopoštovanje &amp; Raspoloženje</a:t>
            </a:r>
          </a:p>
        </p:txBody>
      </p:sp>
      <p:sp>
        <p:nvSpPr>
          <p:cNvPr id="6" name="Slide Number Placeholder 5"/>
          <p:cNvSpPr>
            <a:spLocks noGrp="1"/>
          </p:cNvSpPr>
          <p:nvPr>
            <p:ph type="sldNum" sz="quarter" idx="12"/>
          </p:nvPr>
        </p:nvSpPr>
        <p:spPr/>
        <p:txBody>
          <a:bodyPr/>
          <a:lstStyle/>
          <a:p>
            <a:fld id="{38ED8946-D5CC-46C0-8760-DBF73D8EA1DB}" type="slidenum">
              <a:rPr lang="de-DE" altLang="de-DE" smtClean="0"/>
              <a:pPr/>
              <a:t>37</a:t>
            </a:fld>
            <a:endParaRPr lang="de-DE" altLang="de-DE"/>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72306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Budite svjesni svoje snage</a:t>
            </a:r>
          </a:p>
        </p:txBody>
      </p:sp>
      <p:sp>
        <p:nvSpPr>
          <p:cNvPr id="39938" name="Rectangle 3"/>
          <p:cNvSpPr>
            <a:spLocks noGrp="1" noChangeArrowheads="1"/>
          </p:cNvSpPr>
          <p:nvPr>
            <p:ph idx="1"/>
          </p:nvPr>
        </p:nvSpPr>
        <p:spPr>
          <a:noFill/>
        </p:spPr>
        <p:txBody>
          <a:bodyPr>
            <a:noAutofit/>
          </a:bodyPr>
          <a:lstStyle/>
          <a:p>
            <a:pPr marL="457200" indent="-457200" eaLnBrk="1" hangingPunct="1">
              <a:lnSpc>
                <a:spcPct val="100000"/>
              </a:lnSpc>
              <a:spcBef>
                <a:spcPts val="0"/>
              </a:spcBef>
              <a:buFont typeface="+mj-lt"/>
              <a:buAutoNum type="arabicPeriod"/>
            </a:pPr>
            <a:r>
              <a:rPr lang="hr-HR" altLang="de-DE" sz="2400" dirty="0">
                <a:solidFill>
                  <a:srgbClr val="004992"/>
                </a:solidFill>
              </a:rPr>
              <a:t>Mislite o sopstvenoj snazi</a:t>
            </a:r>
            <a:r>
              <a:rPr lang="en-US" altLang="de-DE" sz="2400" dirty="0">
                <a:solidFill>
                  <a:srgbClr val="004992"/>
                </a:solidFill>
              </a:rPr>
              <a:t>.</a:t>
            </a:r>
            <a:br>
              <a:rPr lang="en-US" altLang="de-DE" sz="2400" dirty="0">
                <a:solidFill>
                  <a:srgbClr val="004992"/>
                </a:solidFill>
              </a:rPr>
            </a:br>
            <a:r>
              <a:rPr lang="hr-HR" altLang="de-DE" sz="2400" i="1" dirty="0">
                <a:solidFill>
                  <a:srgbClr val="333333"/>
                </a:solidFill>
              </a:rPr>
              <a:t>koje sposobnosti imam</a:t>
            </a:r>
            <a:r>
              <a:rPr lang="en-US" altLang="de-DE" sz="2400" i="1" dirty="0">
                <a:solidFill>
                  <a:srgbClr val="333333"/>
                </a:solidFill>
              </a:rPr>
              <a:t>? </a:t>
            </a:r>
            <a:r>
              <a:rPr lang="hr-HR" altLang="de-DE" sz="2400" i="1" dirty="0">
                <a:solidFill>
                  <a:srgbClr val="333333"/>
                </a:solidFill>
              </a:rPr>
              <a:t>Koje sam kompimente dobio u</a:t>
            </a:r>
            <a:br>
              <a:rPr lang="en-US" altLang="de-DE" sz="2400" i="1" dirty="0">
                <a:solidFill>
                  <a:srgbClr val="333333"/>
                </a:solidFill>
              </a:rPr>
            </a:br>
            <a:r>
              <a:rPr lang="hr-HR" altLang="de-DE" sz="2400" i="1" dirty="0">
                <a:solidFill>
                  <a:srgbClr val="333333"/>
                </a:solidFill>
              </a:rPr>
              <a:t>prošlosti</a:t>
            </a:r>
            <a:r>
              <a:rPr lang="en-US" altLang="de-DE" sz="2400" i="1" dirty="0">
                <a:solidFill>
                  <a:srgbClr val="333333"/>
                </a:solidFill>
              </a:rPr>
              <a:t>?</a:t>
            </a:r>
            <a:br>
              <a:rPr lang="en-US" altLang="de-DE" sz="2400" i="1" dirty="0">
                <a:solidFill>
                  <a:srgbClr val="333333"/>
                </a:solidFill>
              </a:rPr>
            </a:br>
            <a:r>
              <a:rPr lang="hr-HR" altLang="de-DE" sz="1600" i="1" dirty="0">
                <a:solidFill>
                  <a:srgbClr val="333333"/>
                </a:solidFill>
              </a:rPr>
              <a:t>npr</a:t>
            </a:r>
            <a:r>
              <a:rPr lang="de-DE" altLang="de-DE" sz="1600" i="1" dirty="0">
                <a:solidFill>
                  <a:srgbClr val="333333"/>
                </a:solidFill>
              </a:rPr>
              <a:t>. </a:t>
            </a:r>
            <a:r>
              <a:rPr lang="hr-HR" altLang="de-DE" sz="1600" i="1" dirty="0">
                <a:solidFill>
                  <a:srgbClr val="333333"/>
                </a:solidFill>
              </a:rPr>
              <a:t>Veoma sam strpljiv</a:t>
            </a:r>
            <a:r>
              <a:rPr lang="de-DE" altLang="de-DE" sz="1600" i="1" dirty="0">
                <a:solidFill>
                  <a:srgbClr val="333333"/>
                </a:solidFill>
              </a:rPr>
              <a:t>...</a:t>
            </a:r>
            <a:endParaRPr lang="en-US" altLang="de-DE" sz="1600" i="1" dirty="0">
              <a:solidFill>
                <a:srgbClr val="333333"/>
              </a:solidFill>
            </a:endParaRPr>
          </a:p>
          <a:p>
            <a:pPr marL="457200" indent="-457200" eaLnBrk="1" hangingPunct="1">
              <a:buFont typeface="+mj-lt"/>
              <a:buAutoNum type="arabicPeriod"/>
            </a:pPr>
            <a:r>
              <a:rPr lang="hr-HR" altLang="de-DE" sz="2400" dirty="0">
                <a:solidFill>
                  <a:srgbClr val="004992"/>
                </a:solidFill>
              </a:rPr>
              <a:t>Zamislite specifičnu situaciju</a:t>
            </a:r>
            <a:r>
              <a:rPr lang="en-US" altLang="de-DE" sz="2400" dirty="0">
                <a:solidFill>
                  <a:srgbClr val="004992"/>
                </a:solidFill>
              </a:rPr>
              <a:t>.</a:t>
            </a:r>
            <a:br>
              <a:rPr lang="en-US" altLang="de-DE" sz="2400" dirty="0">
                <a:solidFill>
                  <a:srgbClr val="004992"/>
                </a:solidFill>
              </a:rPr>
            </a:br>
            <a:r>
              <a:rPr lang="hr-HR" altLang="de-DE" sz="2400" dirty="0">
                <a:solidFill>
                  <a:srgbClr val="333333"/>
                </a:solidFill>
              </a:rPr>
              <a:t>Šta i gdje</a:t>
            </a:r>
            <a:r>
              <a:rPr lang="en-US" altLang="de-DE" sz="2400" i="1" dirty="0">
                <a:solidFill>
                  <a:srgbClr val="333333"/>
                </a:solidFill>
              </a:rPr>
              <a:t>? </a:t>
            </a:r>
            <a:r>
              <a:rPr lang="hr-HR" altLang="de-DE" sz="2400" i="1" dirty="0">
                <a:solidFill>
                  <a:srgbClr val="333333"/>
                </a:solidFill>
              </a:rPr>
              <a:t>Šta sam uradio</a:t>
            </a:r>
            <a:r>
              <a:rPr lang="en-US" altLang="de-DE" sz="2400" i="1" dirty="0">
                <a:solidFill>
                  <a:srgbClr val="333333"/>
                </a:solidFill>
              </a:rPr>
              <a:t> </a:t>
            </a:r>
            <a:r>
              <a:rPr lang="en-US" altLang="de-DE" sz="2400" i="1" dirty="0" err="1">
                <a:solidFill>
                  <a:srgbClr val="333333"/>
                </a:solidFill>
              </a:rPr>
              <a:t>i</a:t>
            </a:r>
            <a:r>
              <a:rPr lang="en-US" altLang="de-DE" sz="2400" i="1" dirty="0">
                <a:solidFill>
                  <a:srgbClr val="333333"/>
                </a:solidFill>
              </a:rPr>
              <a:t> </a:t>
            </a:r>
            <a:r>
              <a:rPr lang="en-US" altLang="de-DE" sz="2400" i="1" dirty="0" err="1">
                <a:solidFill>
                  <a:srgbClr val="333333"/>
                </a:solidFill>
              </a:rPr>
              <a:t>ko</a:t>
            </a:r>
            <a:r>
              <a:rPr lang="en-US" altLang="de-DE" sz="2400" i="1" dirty="0">
                <a:solidFill>
                  <a:srgbClr val="333333"/>
                </a:solidFill>
              </a:rPr>
              <a:t> je </a:t>
            </a:r>
            <a:r>
              <a:rPr lang="en-US" altLang="de-DE" sz="2400" i="1" dirty="0" err="1">
                <a:solidFill>
                  <a:srgbClr val="333333"/>
                </a:solidFill>
              </a:rPr>
              <a:t>imao</a:t>
            </a:r>
            <a:r>
              <a:rPr lang="en-US" altLang="de-DE" sz="2400" i="1" dirty="0">
                <a:solidFill>
                  <a:srgbClr val="333333"/>
                </a:solidFill>
              </a:rPr>
              <a:t> </a:t>
            </a:r>
            <a:r>
              <a:rPr lang="en-US" altLang="de-DE" sz="2400" i="1" dirty="0" err="1">
                <a:solidFill>
                  <a:srgbClr val="333333"/>
                </a:solidFill>
              </a:rPr>
              <a:t>povratnu</a:t>
            </a:r>
            <a:r>
              <a:rPr lang="en-US" altLang="de-DE" sz="2400" i="1" dirty="0">
                <a:solidFill>
                  <a:srgbClr val="333333"/>
                </a:solidFill>
              </a:rPr>
              <a:t> </a:t>
            </a:r>
            <a:r>
              <a:rPr lang="en-US" altLang="de-DE" sz="2400" i="1" dirty="0" err="1">
                <a:solidFill>
                  <a:srgbClr val="333333"/>
                </a:solidFill>
              </a:rPr>
              <a:t>reakciju</a:t>
            </a:r>
            <a:r>
              <a:rPr lang="en-US" altLang="de-DE" sz="2400" i="1" dirty="0">
                <a:solidFill>
                  <a:srgbClr val="333333"/>
                </a:solidFill>
              </a:rPr>
              <a:t> </a:t>
            </a:r>
            <a:r>
              <a:rPr lang="en-US" altLang="de-DE" sz="2400" i="1" dirty="0" err="1">
                <a:solidFill>
                  <a:srgbClr val="333333"/>
                </a:solidFill>
              </a:rPr>
              <a:t>na</a:t>
            </a:r>
            <a:r>
              <a:rPr lang="en-US" altLang="de-DE" sz="2400" i="1" dirty="0">
                <a:solidFill>
                  <a:srgbClr val="333333"/>
                </a:solidFill>
              </a:rPr>
              <a:t> </a:t>
            </a:r>
            <a:r>
              <a:rPr lang="en-US" altLang="de-DE" sz="2400" i="1" dirty="0" err="1">
                <a:solidFill>
                  <a:srgbClr val="333333"/>
                </a:solidFill>
              </a:rPr>
              <a:t>odrađeno</a:t>
            </a:r>
            <a:r>
              <a:rPr lang="en-US" altLang="de-DE" sz="2400" i="1" dirty="0">
                <a:solidFill>
                  <a:srgbClr val="333333"/>
                </a:solidFill>
              </a:rPr>
              <a:t>?</a:t>
            </a:r>
            <a:br>
              <a:rPr lang="en-US" altLang="de-DE" sz="2400" i="1" dirty="0">
                <a:solidFill>
                  <a:srgbClr val="333333"/>
                </a:solidFill>
              </a:rPr>
            </a:br>
            <a:r>
              <a:rPr lang="hr-HR" altLang="de-DE" sz="1600" i="1" dirty="0">
                <a:solidFill>
                  <a:srgbClr val="333333"/>
                </a:solidFill>
              </a:rPr>
              <a:t>npr</a:t>
            </a:r>
            <a:r>
              <a:rPr lang="de-DE" altLang="de-DE" sz="1600" i="1" dirty="0">
                <a:solidFill>
                  <a:srgbClr val="333333"/>
                </a:solidFill>
              </a:rPr>
              <a:t>. </a:t>
            </a:r>
            <a:r>
              <a:rPr lang="hr-HR" altLang="de-DE" sz="1600" i="1" dirty="0">
                <a:solidFill>
                  <a:srgbClr val="333333"/>
                </a:solidFill>
              </a:rPr>
              <a:t>Skoro sam pomogao nećaki matematiku, i ona je dobila dobru ocjenu</a:t>
            </a:r>
            <a:r>
              <a:rPr lang="de-DE" altLang="de-DE" sz="1600" i="1" dirty="0">
                <a:solidFill>
                  <a:srgbClr val="333333"/>
                </a:solidFill>
              </a:rPr>
              <a:t>...</a:t>
            </a:r>
            <a:endParaRPr lang="en-US" altLang="de-DE" sz="1600" i="1" dirty="0">
              <a:solidFill>
                <a:srgbClr val="333333"/>
              </a:solidFill>
            </a:endParaRPr>
          </a:p>
          <a:p>
            <a:pPr marL="457200" indent="-457200" eaLnBrk="1" hangingPunct="1">
              <a:buFont typeface="+mj-lt"/>
              <a:buAutoNum type="arabicPeriod"/>
            </a:pPr>
            <a:r>
              <a:rPr lang="hr-HR" altLang="de-DE" sz="2400" dirty="0">
                <a:solidFill>
                  <a:srgbClr val="004992"/>
                </a:solidFill>
              </a:rPr>
              <a:t>Zapišite to</a:t>
            </a:r>
            <a:r>
              <a:rPr lang="en-US" altLang="de-DE" sz="2400" dirty="0">
                <a:solidFill>
                  <a:srgbClr val="004992"/>
                </a:solidFill>
              </a:rPr>
              <a:t>!</a:t>
            </a:r>
            <a:br>
              <a:rPr lang="en-US" altLang="de-DE" sz="2400" dirty="0">
                <a:solidFill>
                  <a:srgbClr val="004992"/>
                </a:solidFill>
              </a:rPr>
            </a:br>
            <a:r>
              <a:rPr lang="hr-HR" altLang="de-DE" sz="2400" i="1" dirty="0">
                <a:solidFill>
                  <a:srgbClr val="333333"/>
                </a:solidFill>
              </a:rPr>
              <a:t>Čitajte ovo redovno i dodajite novo</a:t>
            </a:r>
            <a:r>
              <a:rPr lang="en-US" altLang="de-DE" sz="2400" i="1" dirty="0">
                <a:solidFill>
                  <a:srgbClr val="333333"/>
                </a:solidFill>
              </a:rPr>
              <a:t>. </a:t>
            </a:r>
            <a:r>
              <a:rPr lang="hr-HR" altLang="de-DE" sz="2400" i="1" dirty="0">
                <a:solidFill>
                  <a:srgbClr val="333333"/>
                </a:solidFill>
              </a:rPr>
              <a:t>U slučaju krize sjetite se</a:t>
            </a:r>
            <a:br>
              <a:rPr lang="en-US" altLang="de-DE" sz="2400" i="1" dirty="0">
                <a:solidFill>
                  <a:srgbClr val="333333"/>
                </a:solidFill>
              </a:rPr>
            </a:br>
            <a:r>
              <a:rPr lang="en-US" altLang="de-DE" sz="2400" i="1" dirty="0">
                <a:solidFill>
                  <a:srgbClr val="333333"/>
                </a:solidFill>
              </a:rPr>
              <a:t>(</a:t>
            </a:r>
            <a:r>
              <a:rPr lang="hr-HR" altLang="de-DE" sz="2400" i="1" dirty="0">
                <a:solidFill>
                  <a:srgbClr val="333333"/>
                </a:solidFill>
              </a:rPr>
              <a:t>npr</a:t>
            </a:r>
            <a:r>
              <a:rPr lang="en-US" altLang="de-DE" sz="2400" i="1" dirty="0">
                <a:solidFill>
                  <a:srgbClr val="333333"/>
                </a:solidFill>
              </a:rPr>
              <a:t>. </a:t>
            </a:r>
            <a:r>
              <a:rPr lang="hr-HR" altLang="de-DE" sz="2400" i="1" dirty="0">
                <a:solidFill>
                  <a:srgbClr val="333333"/>
                </a:solidFill>
              </a:rPr>
              <a:t>Kad mislite da ste bezvrijedni</a:t>
            </a:r>
            <a:r>
              <a:rPr lang="en-US" altLang="de-DE" sz="2400" i="1" dirty="0">
                <a:solidFill>
                  <a:srgbClr val="333333"/>
                </a:solidFill>
              </a:rPr>
              <a:t>).</a:t>
            </a:r>
            <a:br>
              <a:rPr lang="de-DE" altLang="de-DE" sz="2800" i="1" dirty="0">
                <a:solidFill>
                  <a:srgbClr val="333333"/>
                </a:solidFill>
              </a:rPr>
            </a:br>
            <a:r>
              <a:rPr lang="hr-HR" altLang="de-DE" sz="1600" i="1" dirty="0">
                <a:solidFill>
                  <a:srgbClr val="333333"/>
                </a:solidFill>
              </a:rPr>
              <a:t>npr</a:t>
            </a:r>
            <a:r>
              <a:rPr lang="de-DE" altLang="de-DE" sz="1600" i="1" dirty="0">
                <a:solidFill>
                  <a:srgbClr val="333333"/>
                </a:solidFill>
              </a:rPr>
              <a:t>. </a:t>
            </a:r>
            <a:r>
              <a:rPr lang="hr-HR" altLang="de-DE" sz="1600" i="1" dirty="0">
                <a:solidFill>
                  <a:srgbClr val="333333"/>
                </a:solidFill>
              </a:rPr>
              <a:t>Napišite događaje koji su prošli dobro</a:t>
            </a:r>
            <a:r>
              <a:rPr lang="de-DE" altLang="de-DE" sz="1600" i="1" dirty="0">
                <a:solidFill>
                  <a:srgbClr val="333333"/>
                </a:solidFill>
              </a:rPr>
              <a:t>, </a:t>
            </a:r>
            <a:r>
              <a:rPr lang="hr-HR" altLang="de-DE" sz="1600" i="1" dirty="0">
                <a:solidFill>
                  <a:srgbClr val="333333"/>
                </a:solidFill>
              </a:rPr>
              <a:t>ili komplimente koje ste dobili</a:t>
            </a:r>
            <a:r>
              <a:rPr lang="de-DE" altLang="de-DE" sz="1600" i="1" dirty="0">
                <a:solidFill>
                  <a:srgbClr val="333333"/>
                </a:solidFill>
              </a:rPr>
              <a:t>...</a:t>
            </a:r>
          </a:p>
        </p:txBody>
      </p:sp>
      <p:sp>
        <p:nvSpPr>
          <p:cNvPr id="5" name="Footer Placeholder 4"/>
          <p:cNvSpPr>
            <a:spLocks noGrp="1"/>
          </p:cNvSpPr>
          <p:nvPr>
            <p:ph type="ftr" sz="quarter" idx="11"/>
          </p:nvPr>
        </p:nvSpPr>
        <p:spPr/>
        <p:txBody>
          <a:bodyPr/>
          <a:lstStyle/>
          <a:p>
            <a:pPr>
              <a:defRPr/>
            </a:pPr>
            <a:r>
              <a:rPr lang="de-DE"/>
              <a:t>Metakognitivni Trening 8 – Samopoštovanje &amp; Raspoloženje</a:t>
            </a:r>
          </a:p>
        </p:txBody>
      </p:sp>
      <p:sp>
        <p:nvSpPr>
          <p:cNvPr id="6" name="Slide Number Placeholder 5"/>
          <p:cNvSpPr>
            <a:spLocks noGrp="1"/>
          </p:cNvSpPr>
          <p:nvPr>
            <p:ph type="sldNum" sz="quarter" idx="12"/>
          </p:nvPr>
        </p:nvSpPr>
        <p:spPr/>
        <p:txBody>
          <a:bodyPr/>
          <a:lstStyle/>
          <a:p>
            <a:fld id="{38ED8946-D5CC-46C0-8760-DBF73D8EA1DB}" type="slidenum">
              <a:rPr lang="de-DE" altLang="de-DE" smtClean="0"/>
              <a:pPr/>
              <a:t>38</a:t>
            </a:fld>
            <a:endParaRPr lang="de-DE" altLang="de-DE"/>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071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Načini da se smanji depresivno raspoloženje/nisko samopoštovanje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Napišite par stvari</a:t>
            </a:r>
            <a:r>
              <a:rPr lang="en-US" altLang="de-DE" sz="2400" dirty="0">
                <a:solidFill>
                  <a:srgbClr val="333333"/>
                </a:solidFill>
              </a:rPr>
              <a:t> (</a:t>
            </a:r>
            <a:r>
              <a:rPr lang="hr-HR" altLang="de-DE" sz="2400" dirty="0">
                <a:solidFill>
                  <a:srgbClr val="333333"/>
                </a:solidFill>
              </a:rPr>
              <a:t>otprilike</a:t>
            </a:r>
            <a:r>
              <a:rPr lang="en-US" altLang="de-DE" sz="2400" dirty="0">
                <a:solidFill>
                  <a:srgbClr val="333333"/>
                </a:solidFill>
              </a:rPr>
              <a:t> 5) </a:t>
            </a:r>
            <a:r>
              <a:rPr lang="hr-HR" altLang="de-DE" sz="2400" dirty="0">
                <a:solidFill>
                  <a:srgbClr val="333333"/>
                </a:solidFill>
              </a:rPr>
              <a:t>svake večeri</a:t>
            </a:r>
            <a:r>
              <a:rPr lang="en-US" altLang="de-DE" sz="2400" dirty="0">
                <a:solidFill>
                  <a:srgbClr val="333333"/>
                </a:solidFill>
              </a:rPr>
              <a:t>, </a:t>
            </a:r>
            <a:r>
              <a:rPr lang="hr-HR" altLang="de-DE" sz="2400" dirty="0">
                <a:solidFill>
                  <a:srgbClr val="333333"/>
                </a:solidFill>
              </a:rPr>
              <a:t>koje su bile pozitivne taj dan</a:t>
            </a:r>
            <a:r>
              <a:rPr lang="en-US" altLang="de-DE" sz="2400" dirty="0">
                <a:solidFill>
                  <a:srgbClr val="333333"/>
                </a:solidFill>
              </a:rPr>
              <a:t>. </a:t>
            </a:r>
            <a:r>
              <a:rPr lang="hr-HR" altLang="de-DE" sz="2400" dirty="0">
                <a:solidFill>
                  <a:srgbClr val="333333"/>
                </a:solidFill>
              </a:rPr>
              <a:t>Onda</a:t>
            </a:r>
            <a:r>
              <a:rPr lang="en-US" altLang="de-DE" sz="2400" dirty="0">
                <a:solidFill>
                  <a:srgbClr val="333333"/>
                </a:solidFill>
              </a:rPr>
              <a:t>,</a:t>
            </a:r>
            <a:r>
              <a:rPr lang="hr-HR" altLang="de-DE" sz="2400" dirty="0">
                <a:solidFill>
                  <a:srgbClr val="333333"/>
                </a:solidFill>
              </a:rPr>
              <a:t> mislite na ove </a:t>
            </a:r>
            <a:r>
              <a:rPr lang="hr-HR" altLang="de-DE" sz="2400">
                <a:solidFill>
                  <a:srgbClr val="333333"/>
                </a:solidFill>
              </a:rPr>
              <a:t>stavari</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9" name="Slide Number Placeholder 8"/>
          <p:cNvSpPr>
            <a:spLocks noGrp="1"/>
          </p:cNvSpPr>
          <p:nvPr>
            <p:ph type="sldNum" sz="quarter" idx="12"/>
          </p:nvPr>
        </p:nvSpPr>
        <p:spPr/>
        <p:txBody>
          <a:bodyPr/>
          <a:lstStyle/>
          <a:p>
            <a:fld id="{38ED8946-D5CC-46C0-8760-DBF73D8EA1DB}"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Načini da se smanji depresivno raspoloženje/nisko samopoštovanje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Napišite par stvari</a:t>
            </a:r>
            <a:r>
              <a:rPr lang="en-US" altLang="de-DE" sz="2400" dirty="0">
                <a:solidFill>
                  <a:srgbClr val="333333"/>
                </a:solidFill>
              </a:rPr>
              <a:t> (</a:t>
            </a:r>
            <a:r>
              <a:rPr lang="hr-HR" altLang="de-DE" sz="2400" dirty="0">
                <a:solidFill>
                  <a:srgbClr val="333333"/>
                </a:solidFill>
              </a:rPr>
              <a:t>otprilike</a:t>
            </a:r>
            <a:r>
              <a:rPr lang="en-US" altLang="de-DE" sz="2400" dirty="0">
                <a:solidFill>
                  <a:srgbClr val="333333"/>
                </a:solidFill>
              </a:rPr>
              <a:t> 5) </a:t>
            </a:r>
            <a:r>
              <a:rPr lang="hr-HR" altLang="de-DE" sz="2400" dirty="0">
                <a:solidFill>
                  <a:srgbClr val="333333"/>
                </a:solidFill>
              </a:rPr>
              <a:t>svake večeri</a:t>
            </a:r>
            <a:r>
              <a:rPr lang="en-US" altLang="de-DE" sz="2400" dirty="0">
                <a:solidFill>
                  <a:srgbClr val="333333"/>
                </a:solidFill>
              </a:rPr>
              <a:t>, </a:t>
            </a:r>
            <a:r>
              <a:rPr lang="hr-HR" altLang="de-DE" sz="2400" dirty="0">
                <a:solidFill>
                  <a:srgbClr val="333333"/>
                </a:solidFill>
              </a:rPr>
              <a:t>koje su bile pozitivne taj dan</a:t>
            </a:r>
            <a:r>
              <a:rPr lang="en-US" altLang="de-DE" sz="2400" dirty="0">
                <a:solidFill>
                  <a:srgbClr val="333333"/>
                </a:solidFill>
              </a:rPr>
              <a:t>. </a:t>
            </a:r>
            <a:r>
              <a:rPr lang="hr-HR" altLang="de-DE" sz="2400" dirty="0">
                <a:solidFill>
                  <a:srgbClr val="333333"/>
                </a:solidFill>
              </a:rPr>
              <a:t>Onda</a:t>
            </a:r>
            <a:r>
              <a:rPr lang="en-US" altLang="de-DE" sz="2400" dirty="0">
                <a:solidFill>
                  <a:srgbClr val="333333"/>
                </a:solidFill>
              </a:rPr>
              <a:t>,</a:t>
            </a:r>
            <a:r>
              <a:rPr lang="hr-HR" altLang="de-DE" sz="2400" dirty="0">
                <a:solidFill>
                  <a:srgbClr val="333333"/>
                </a:solidFill>
              </a:rPr>
              <a:t> mislite na ove stavari</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Recite sebi ispred ogledala</a:t>
            </a:r>
            <a:r>
              <a:rPr lang="en-US" altLang="de-DE" sz="2400">
                <a:solidFill>
                  <a:srgbClr val="333333"/>
                </a:solidFill>
              </a:rPr>
              <a:t>: “</a:t>
            </a:r>
            <a:r>
              <a:rPr lang="hr-HR" altLang="de-DE" sz="2400">
                <a:solidFill>
                  <a:srgbClr val="333333"/>
                </a:solidFill>
              </a:rPr>
              <a:t>Sviđam </a:t>
            </a:r>
            <a:r>
              <a:rPr lang="hr-HR" altLang="de-DE" sz="2400" dirty="0">
                <a:solidFill>
                  <a:srgbClr val="333333"/>
                </a:solidFill>
              </a:rPr>
              <a:t>se </a:t>
            </a:r>
            <a:r>
              <a:rPr lang="hr-HR" altLang="de-DE" sz="2400">
                <a:solidFill>
                  <a:srgbClr val="333333"/>
                </a:solidFill>
              </a:rPr>
              <a:t>samom sebi</a:t>
            </a:r>
            <a:r>
              <a:rPr lang="en-US" altLang="de-DE" sz="2400">
                <a:solidFill>
                  <a:srgbClr val="333333"/>
                </a:solidFill>
              </a:rPr>
              <a:t>” </a:t>
            </a:r>
            <a:r>
              <a:rPr lang="hr-HR" altLang="de-DE" sz="2400">
                <a:solidFill>
                  <a:srgbClr val="333333"/>
                </a:solidFill>
              </a:rPr>
              <a:t>ili</a:t>
            </a:r>
            <a:r>
              <a:rPr lang="en-US" altLang="de-DE" sz="2400">
                <a:solidFill>
                  <a:srgbClr val="333333"/>
                </a:solidFill>
              </a:rPr>
              <a:t> “</a:t>
            </a:r>
            <a:r>
              <a:rPr lang="hr-HR" altLang="de-DE" sz="2400">
                <a:solidFill>
                  <a:srgbClr val="333333"/>
                </a:solidFill>
              </a:rPr>
              <a:t>Sviđaš mi se</a:t>
            </a:r>
            <a:r>
              <a:rPr lang="en-US" altLang="de-DE" sz="2400">
                <a:solidFill>
                  <a:srgbClr val="333333"/>
                </a:solidFill>
              </a:rPr>
              <a:t>”! </a:t>
            </a:r>
            <a:r>
              <a:rPr lang="en-US" altLang="de-DE" sz="2400" dirty="0">
                <a:solidFill>
                  <a:srgbClr val="333333"/>
                </a:solidFill>
              </a:rPr>
              <a:t>(</a:t>
            </a:r>
            <a:r>
              <a:rPr lang="hr-HR" altLang="de-DE" sz="2400" dirty="0">
                <a:solidFill>
                  <a:srgbClr val="333333"/>
                </a:solidFill>
              </a:rPr>
              <a:t>imajte na umu</a:t>
            </a:r>
            <a:r>
              <a:rPr lang="en-US" altLang="de-DE" sz="2400" dirty="0">
                <a:solidFill>
                  <a:srgbClr val="333333"/>
                </a:solidFill>
              </a:rPr>
              <a:t>: </a:t>
            </a:r>
            <a:r>
              <a:rPr lang="hr-HR" altLang="de-DE" sz="2400" dirty="0">
                <a:solidFill>
                  <a:srgbClr val="333333"/>
                </a:solidFill>
              </a:rPr>
              <a:t>u početku se možete osjetiti malo blesavo kad ovo </a:t>
            </a:r>
            <a:r>
              <a:rPr lang="hr-HR" altLang="de-DE" sz="2400">
                <a:solidFill>
                  <a:srgbClr val="333333"/>
                </a:solidFill>
              </a:rPr>
              <a:t>radite</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9" name="Slide Number Placeholder 8"/>
          <p:cNvSpPr>
            <a:spLocks noGrp="1"/>
          </p:cNvSpPr>
          <p:nvPr>
            <p:ph type="sldNum" sz="quarter" idx="12"/>
          </p:nvPr>
        </p:nvSpPr>
        <p:spPr/>
        <p:txBody>
          <a:bodyPr/>
          <a:lstStyle/>
          <a:p>
            <a:fld id="{38ED8946-D5CC-46C0-8760-DBF73D8EA1DB}" type="slidenum">
              <a:rPr lang="de-DE" altLang="de-DE" smtClean="0"/>
              <a:pPr/>
              <a:t>40</a:t>
            </a:fld>
            <a:endParaRPr lang="de-DE" altLang="de-DE"/>
          </a:p>
        </p:txBody>
      </p:sp>
    </p:spTree>
    <p:extLst>
      <p:ext uri="{BB962C8B-B14F-4D97-AF65-F5344CB8AC3E}">
        <p14:creationId xmlns:p14="http://schemas.microsoft.com/office/powerpoint/2010/main" val="39588576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Načini da se smanji depresivno raspoloženje/nisko samopoštovanje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Napišite par stvari</a:t>
            </a:r>
            <a:r>
              <a:rPr lang="en-US" altLang="de-DE" sz="2400" dirty="0">
                <a:solidFill>
                  <a:srgbClr val="333333"/>
                </a:solidFill>
              </a:rPr>
              <a:t> (</a:t>
            </a:r>
            <a:r>
              <a:rPr lang="hr-HR" altLang="de-DE" sz="2400" dirty="0">
                <a:solidFill>
                  <a:srgbClr val="333333"/>
                </a:solidFill>
              </a:rPr>
              <a:t>otprilike</a:t>
            </a:r>
            <a:r>
              <a:rPr lang="en-US" altLang="de-DE" sz="2400" dirty="0">
                <a:solidFill>
                  <a:srgbClr val="333333"/>
                </a:solidFill>
              </a:rPr>
              <a:t> 5) </a:t>
            </a:r>
            <a:r>
              <a:rPr lang="hr-HR" altLang="de-DE" sz="2400" dirty="0">
                <a:solidFill>
                  <a:srgbClr val="333333"/>
                </a:solidFill>
              </a:rPr>
              <a:t>svake večeri</a:t>
            </a:r>
            <a:r>
              <a:rPr lang="en-US" altLang="de-DE" sz="2400" dirty="0">
                <a:solidFill>
                  <a:srgbClr val="333333"/>
                </a:solidFill>
              </a:rPr>
              <a:t>, </a:t>
            </a:r>
            <a:r>
              <a:rPr lang="hr-HR" altLang="de-DE" sz="2400" dirty="0">
                <a:solidFill>
                  <a:srgbClr val="333333"/>
                </a:solidFill>
              </a:rPr>
              <a:t>koje su bile pozitivne taj dan</a:t>
            </a:r>
            <a:r>
              <a:rPr lang="en-US" altLang="de-DE" sz="2400" dirty="0">
                <a:solidFill>
                  <a:srgbClr val="333333"/>
                </a:solidFill>
              </a:rPr>
              <a:t>. </a:t>
            </a:r>
            <a:r>
              <a:rPr lang="hr-HR" altLang="de-DE" sz="2400" dirty="0">
                <a:solidFill>
                  <a:srgbClr val="333333"/>
                </a:solidFill>
              </a:rPr>
              <a:t>Onda</a:t>
            </a:r>
            <a:r>
              <a:rPr lang="en-US" altLang="de-DE" sz="2400" dirty="0">
                <a:solidFill>
                  <a:srgbClr val="333333"/>
                </a:solidFill>
              </a:rPr>
              <a:t>,</a:t>
            </a:r>
            <a:r>
              <a:rPr lang="hr-HR" altLang="de-DE" sz="2400" dirty="0">
                <a:solidFill>
                  <a:srgbClr val="333333"/>
                </a:solidFill>
              </a:rPr>
              <a:t> mislite na ove stavari</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Recite sebi ispred ogledala</a:t>
            </a:r>
            <a:r>
              <a:rPr lang="en-US" altLang="de-DE" sz="2400">
                <a:solidFill>
                  <a:srgbClr val="333333"/>
                </a:solidFill>
              </a:rPr>
              <a:t>: “</a:t>
            </a:r>
            <a:r>
              <a:rPr lang="hr-HR" altLang="de-DE" sz="2400">
                <a:solidFill>
                  <a:srgbClr val="333333"/>
                </a:solidFill>
              </a:rPr>
              <a:t>Sviđam </a:t>
            </a:r>
            <a:r>
              <a:rPr lang="hr-HR" altLang="de-DE" sz="2400" dirty="0">
                <a:solidFill>
                  <a:srgbClr val="333333"/>
                </a:solidFill>
              </a:rPr>
              <a:t>se </a:t>
            </a:r>
            <a:r>
              <a:rPr lang="hr-HR" altLang="de-DE" sz="2400">
                <a:solidFill>
                  <a:srgbClr val="333333"/>
                </a:solidFill>
              </a:rPr>
              <a:t>samom sebi</a:t>
            </a:r>
            <a:r>
              <a:rPr lang="en-US" altLang="de-DE" sz="2400">
                <a:solidFill>
                  <a:srgbClr val="333333"/>
                </a:solidFill>
              </a:rPr>
              <a:t>” </a:t>
            </a:r>
            <a:r>
              <a:rPr lang="hr-HR" altLang="de-DE" sz="2400">
                <a:solidFill>
                  <a:srgbClr val="333333"/>
                </a:solidFill>
              </a:rPr>
              <a:t>ili</a:t>
            </a:r>
            <a:r>
              <a:rPr lang="en-US" altLang="de-DE" sz="2400">
                <a:solidFill>
                  <a:srgbClr val="333333"/>
                </a:solidFill>
              </a:rPr>
              <a:t> “</a:t>
            </a:r>
            <a:r>
              <a:rPr lang="hr-HR" altLang="de-DE" sz="2400">
                <a:solidFill>
                  <a:srgbClr val="333333"/>
                </a:solidFill>
              </a:rPr>
              <a:t>Sviđaš mi se</a:t>
            </a:r>
            <a:r>
              <a:rPr lang="en-US" altLang="de-DE" sz="2400">
                <a:solidFill>
                  <a:srgbClr val="333333"/>
                </a:solidFill>
              </a:rPr>
              <a:t>”! </a:t>
            </a:r>
            <a:r>
              <a:rPr lang="en-US" altLang="de-DE" sz="2400" dirty="0">
                <a:solidFill>
                  <a:srgbClr val="333333"/>
                </a:solidFill>
              </a:rPr>
              <a:t>(</a:t>
            </a:r>
            <a:r>
              <a:rPr lang="hr-HR" altLang="de-DE" sz="2400" dirty="0">
                <a:solidFill>
                  <a:srgbClr val="333333"/>
                </a:solidFill>
              </a:rPr>
              <a:t>imajte na umu</a:t>
            </a:r>
            <a:r>
              <a:rPr lang="en-US" altLang="de-DE" sz="2400" dirty="0">
                <a:solidFill>
                  <a:srgbClr val="333333"/>
                </a:solidFill>
              </a:rPr>
              <a:t>: </a:t>
            </a:r>
            <a:r>
              <a:rPr lang="hr-HR" altLang="de-DE" sz="2400" dirty="0">
                <a:solidFill>
                  <a:srgbClr val="333333"/>
                </a:solidFill>
              </a:rPr>
              <a:t>u početku se možete osjetiti malo blesavo kad ovo radite</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Prihvatite komplimente</a:t>
            </a:r>
            <a:r>
              <a:rPr lang="en-US" altLang="de-DE" sz="2400" dirty="0">
                <a:solidFill>
                  <a:srgbClr val="333333"/>
                </a:solidFill>
              </a:rPr>
              <a:t> </a:t>
            </a:r>
            <a:r>
              <a:rPr lang="hr-HR" altLang="de-DE" sz="2400" dirty="0">
                <a:solidFill>
                  <a:srgbClr val="333333"/>
                </a:solidFill>
              </a:rPr>
              <a:t>i zapišite i koristite u vrijeme</a:t>
            </a:r>
            <a:r>
              <a:rPr lang="en-US"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9" name="Slide Number Placeholder 8"/>
          <p:cNvSpPr>
            <a:spLocks noGrp="1"/>
          </p:cNvSpPr>
          <p:nvPr>
            <p:ph type="sldNum" sz="quarter" idx="12"/>
          </p:nvPr>
        </p:nvSpPr>
        <p:spPr/>
        <p:txBody>
          <a:bodyPr/>
          <a:lstStyle/>
          <a:p>
            <a:fld id="{38ED8946-D5CC-46C0-8760-DBF73D8EA1DB}" type="slidenum">
              <a:rPr lang="de-DE" altLang="de-DE" smtClean="0"/>
              <a:pPr/>
              <a:t>41</a:t>
            </a:fld>
            <a:endParaRPr lang="de-DE" altLang="de-DE"/>
          </a:p>
        </p:txBody>
      </p:sp>
    </p:spTree>
    <p:extLst>
      <p:ext uri="{BB962C8B-B14F-4D97-AF65-F5344CB8AC3E}">
        <p14:creationId xmlns:p14="http://schemas.microsoft.com/office/powerpoint/2010/main" val="35426570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Načini da se smanji depresivno raspoloženje/nisko samopoštovanje II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Probajte se sjetiti situacija</a:t>
            </a:r>
            <a:r>
              <a:rPr lang="en-US" altLang="de-DE" sz="2400" dirty="0">
                <a:solidFill>
                  <a:srgbClr val="333333"/>
                </a:solidFill>
              </a:rPr>
              <a:t>, </a:t>
            </a:r>
            <a:r>
              <a:rPr lang="hr-HR" altLang="de-DE" sz="2400" dirty="0">
                <a:solidFill>
                  <a:srgbClr val="333333"/>
                </a:solidFill>
              </a:rPr>
              <a:t>u kojima ste se osjećali zaista lijepo</a:t>
            </a:r>
            <a:r>
              <a:rPr lang="en-US" altLang="de-DE" sz="2400" dirty="0">
                <a:solidFill>
                  <a:srgbClr val="333333"/>
                </a:solidFill>
              </a:rPr>
              <a:t>, </a:t>
            </a:r>
            <a:r>
              <a:rPr lang="hr-HR" altLang="de-DE" sz="2400" dirty="0">
                <a:solidFill>
                  <a:srgbClr val="333333"/>
                </a:solidFill>
              </a:rPr>
              <a:t>probajte ih se sjetiti</a:t>
            </a:r>
            <a:r>
              <a:rPr lang="en-US" altLang="de-DE" sz="2400" dirty="0">
                <a:solidFill>
                  <a:srgbClr val="333333"/>
                </a:solidFill>
              </a:rPr>
              <a:t> </a:t>
            </a:r>
            <a:r>
              <a:rPr lang="hr-HR" altLang="de-DE" sz="2400" dirty="0">
                <a:solidFill>
                  <a:srgbClr val="333333"/>
                </a:solidFill>
              </a:rPr>
              <a:t>sa svim čulima</a:t>
            </a:r>
            <a:r>
              <a:rPr lang="en-US" altLang="de-DE" sz="2400" dirty="0">
                <a:solidFill>
                  <a:srgbClr val="333333"/>
                </a:solidFill>
              </a:rPr>
              <a:t> (</a:t>
            </a:r>
            <a:r>
              <a:rPr lang="hr-HR" altLang="de-DE" sz="2400" dirty="0">
                <a:solidFill>
                  <a:srgbClr val="333333"/>
                </a:solidFill>
              </a:rPr>
              <a:t>slika</a:t>
            </a:r>
            <a:r>
              <a:rPr lang="en-US" altLang="de-DE" sz="2400" dirty="0">
                <a:solidFill>
                  <a:srgbClr val="333333"/>
                </a:solidFill>
              </a:rPr>
              <a:t>, </a:t>
            </a:r>
            <a:r>
              <a:rPr lang="hr-HR" altLang="de-DE" sz="2400" dirty="0">
                <a:solidFill>
                  <a:srgbClr val="333333"/>
                </a:solidFill>
              </a:rPr>
              <a:t>osjećaj</a:t>
            </a:r>
            <a:r>
              <a:rPr lang="en-US" altLang="de-DE" sz="2400" dirty="0">
                <a:solidFill>
                  <a:srgbClr val="333333"/>
                </a:solidFill>
              </a:rPr>
              <a:t>, </a:t>
            </a:r>
            <a:r>
              <a:rPr lang="hr-HR" altLang="de-DE" sz="2400" dirty="0">
                <a:solidFill>
                  <a:srgbClr val="333333"/>
                </a:solidFill>
              </a:rPr>
              <a:t>miris</a:t>
            </a:r>
            <a:r>
              <a:rPr lang="en-US" altLang="de-DE" sz="2400" dirty="0">
                <a:solidFill>
                  <a:srgbClr val="333333"/>
                </a:solidFill>
              </a:rPr>
              <a:t>...), </a:t>
            </a:r>
            <a:r>
              <a:rPr lang="hr-HR" altLang="de-DE" sz="2400" dirty="0">
                <a:solidFill>
                  <a:srgbClr val="333333"/>
                </a:solidFill>
              </a:rPr>
              <a:t>možda uz pomoć foto albuma</a:t>
            </a:r>
            <a:r>
              <a:rPr lang="en-US" altLang="de-DE" sz="2400" dirty="0">
                <a:solidFill>
                  <a:srgbClr val="333333"/>
                </a:solidFill>
              </a:rPr>
              <a:t>.</a:t>
            </a: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9" name="Slide Number Placeholder 8"/>
          <p:cNvSpPr>
            <a:spLocks noGrp="1"/>
          </p:cNvSpPr>
          <p:nvPr>
            <p:ph type="sldNum" sz="quarter" idx="12"/>
          </p:nvPr>
        </p:nvSpPr>
        <p:spPr/>
        <p:txBody>
          <a:bodyPr/>
          <a:lstStyle/>
          <a:p>
            <a:fld id="{38ED8946-D5CC-46C0-8760-DBF73D8EA1DB}"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Načini da se smanji depresivno raspoloženje/nisko samopoštovanje II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Probajte se sjetiti situacija</a:t>
            </a:r>
            <a:r>
              <a:rPr lang="en-US" altLang="de-DE" sz="2400" dirty="0">
                <a:solidFill>
                  <a:srgbClr val="333333"/>
                </a:solidFill>
              </a:rPr>
              <a:t>, </a:t>
            </a:r>
            <a:r>
              <a:rPr lang="hr-HR" altLang="de-DE" sz="2400" dirty="0">
                <a:solidFill>
                  <a:srgbClr val="333333"/>
                </a:solidFill>
              </a:rPr>
              <a:t>u kojima ste se osjećali zaista lijepo</a:t>
            </a:r>
            <a:r>
              <a:rPr lang="en-US" altLang="de-DE" sz="2400" dirty="0">
                <a:solidFill>
                  <a:srgbClr val="333333"/>
                </a:solidFill>
              </a:rPr>
              <a:t>, </a:t>
            </a:r>
            <a:r>
              <a:rPr lang="hr-HR" altLang="de-DE" sz="2400" dirty="0">
                <a:solidFill>
                  <a:srgbClr val="333333"/>
                </a:solidFill>
              </a:rPr>
              <a:t>probajte ih se sjetiti</a:t>
            </a:r>
            <a:r>
              <a:rPr lang="en-US" altLang="de-DE" sz="2400" dirty="0">
                <a:solidFill>
                  <a:srgbClr val="333333"/>
                </a:solidFill>
              </a:rPr>
              <a:t> </a:t>
            </a:r>
            <a:r>
              <a:rPr lang="hr-HR" altLang="de-DE" sz="2400" dirty="0">
                <a:solidFill>
                  <a:srgbClr val="333333"/>
                </a:solidFill>
              </a:rPr>
              <a:t>sa svim čulima</a:t>
            </a:r>
            <a:r>
              <a:rPr lang="en-US" altLang="de-DE" sz="2400" dirty="0">
                <a:solidFill>
                  <a:srgbClr val="333333"/>
                </a:solidFill>
              </a:rPr>
              <a:t> (</a:t>
            </a:r>
            <a:r>
              <a:rPr lang="hr-HR" altLang="de-DE" sz="2400" dirty="0">
                <a:solidFill>
                  <a:srgbClr val="333333"/>
                </a:solidFill>
              </a:rPr>
              <a:t>slika</a:t>
            </a:r>
            <a:r>
              <a:rPr lang="en-US" altLang="de-DE" sz="2400" dirty="0">
                <a:solidFill>
                  <a:srgbClr val="333333"/>
                </a:solidFill>
              </a:rPr>
              <a:t>, </a:t>
            </a:r>
            <a:r>
              <a:rPr lang="hr-HR" altLang="de-DE" sz="2400" dirty="0">
                <a:solidFill>
                  <a:srgbClr val="333333"/>
                </a:solidFill>
              </a:rPr>
              <a:t>osjećaj</a:t>
            </a:r>
            <a:r>
              <a:rPr lang="en-US" altLang="de-DE" sz="2400" dirty="0">
                <a:solidFill>
                  <a:srgbClr val="333333"/>
                </a:solidFill>
              </a:rPr>
              <a:t>, </a:t>
            </a:r>
            <a:r>
              <a:rPr lang="hr-HR" altLang="de-DE" sz="2400" dirty="0">
                <a:solidFill>
                  <a:srgbClr val="333333"/>
                </a:solidFill>
              </a:rPr>
              <a:t>miris</a:t>
            </a:r>
            <a:r>
              <a:rPr lang="en-US" altLang="de-DE" sz="2400" dirty="0">
                <a:solidFill>
                  <a:srgbClr val="333333"/>
                </a:solidFill>
              </a:rPr>
              <a:t>...), </a:t>
            </a:r>
            <a:r>
              <a:rPr lang="hr-HR" altLang="de-DE" sz="2400" dirty="0">
                <a:solidFill>
                  <a:srgbClr val="333333"/>
                </a:solidFill>
              </a:rPr>
              <a:t>možda uz pomoć foto albuma</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Radite stvari u kojima stvarno uživate</a:t>
            </a:r>
            <a:r>
              <a:rPr lang="en-US" altLang="de-DE" sz="2400" dirty="0">
                <a:solidFill>
                  <a:srgbClr val="333333"/>
                </a:solidFill>
              </a:rPr>
              <a:t> – idea</a:t>
            </a:r>
            <a:r>
              <a:rPr lang="hr-HR" altLang="de-DE" sz="2400" dirty="0">
                <a:solidFill>
                  <a:srgbClr val="333333"/>
                </a:solidFill>
              </a:rPr>
              <a:t>lno bi bilo sa drugima</a:t>
            </a:r>
            <a:r>
              <a:rPr lang="en-US" altLang="de-DE" sz="2400" dirty="0">
                <a:solidFill>
                  <a:srgbClr val="333333"/>
                </a:solidFill>
              </a:rPr>
              <a:t>(</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filmovi, odlasci na kafu</a:t>
            </a:r>
            <a:r>
              <a:rPr lang="en-US" altLang="de-DE" sz="2400" dirty="0">
                <a:solidFill>
                  <a:srgbClr val="333333"/>
                </a:solidFill>
              </a:rPr>
              <a:t>).</a:t>
            </a: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9" name="Slide Number Placeholder 8"/>
          <p:cNvSpPr>
            <a:spLocks noGrp="1"/>
          </p:cNvSpPr>
          <p:nvPr>
            <p:ph type="sldNum" sz="quarter" idx="12"/>
          </p:nvPr>
        </p:nvSpPr>
        <p:spPr/>
        <p:txBody>
          <a:bodyPr/>
          <a:lstStyle/>
          <a:p>
            <a:fld id="{38ED8946-D5CC-46C0-8760-DBF73D8EA1DB}" type="slidenum">
              <a:rPr lang="de-DE" altLang="de-DE" smtClean="0"/>
              <a:pPr/>
              <a:t>43</a:t>
            </a:fld>
            <a:endParaRPr lang="de-DE" altLang="de-DE"/>
          </a:p>
        </p:txBody>
      </p:sp>
    </p:spTree>
    <p:extLst>
      <p:ext uri="{BB962C8B-B14F-4D97-AF65-F5344CB8AC3E}">
        <p14:creationId xmlns:p14="http://schemas.microsoft.com/office/powerpoint/2010/main" val="18793203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Načini da se smanji depresivno raspoloženje/nisko samopoštovanje II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Probajte se sjetiti situacija</a:t>
            </a:r>
            <a:r>
              <a:rPr lang="en-US" altLang="de-DE" sz="2400" dirty="0">
                <a:solidFill>
                  <a:srgbClr val="333333"/>
                </a:solidFill>
              </a:rPr>
              <a:t>, </a:t>
            </a:r>
            <a:r>
              <a:rPr lang="hr-HR" altLang="de-DE" sz="2400" dirty="0">
                <a:solidFill>
                  <a:srgbClr val="333333"/>
                </a:solidFill>
              </a:rPr>
              <a:t>u kojima ste se osjećali zaista lijepo</a:t>
            </a:r>
            <a:r>
              <a:rPr lang="en-US" altLang="de-DE" sz="2400" dirty="0">
                <a:solidFill>
                  <a:srgbClr val="333333"/>
                </a:solidFill>
              </a:rPr>
              <a:t>, </a:t>
            </a:r>
            <a:r>
              <a:rPr lang="hr-HR" altLang="de-DE" sz="2400" dirty="0">
                <a:solidFill>
                  <a:srgbClr val="333333"/>
                </a:solidFill>
              </a:rPr>
              <a:t>probajte ih se sjetiti</a:t>
            </a:r>
            <a:r>
              <a:rPr lang="en-US" altLang="de-DE" sz="2400" dirty="0">
                <a:solidFill>
                  <a:srgbClr val="333333"/>
                </a:solidFill>
              </a:rPr>
              <a:t> </a:t>
            </a:r>
            <a:r>
              <a:rPr lang="hr-HR" altLang="de-DE" sz="2400" dirty="0">
                <a:solidFill>
                  <a:srgbClr val="333333"/>
                </a:solidFill>
              </a:rPr>
              <a:t>sa svim čulima</a:t>
            </a:r>
            <a:r>
              <a:rPr lang="en-US" altLang="de-DE" sz="2400" dirty="0">
                <a:solidFill>
                  <a:srgbClr val="333333"/>
                </a:solidFill>
              </a:rPr>
              <a:t> (</a:t>
            </a:r>
            <a:r>
              <a:rPr lang="hr-HR" altLang="de-DE" sz="2400" dirty="0">
                <a:solidFill>
                  <a:srgbClr val="333333"/>
                </a:solidFill>
              </a:rPr>
              <a:t>slika</a:t>
            </a:r>
            <a:r>
              <a:rPr lang="en-US" altLang="de-DE" sz="2400" dirty="0">
                <a:solidFill>
                  <a:srgbClr val="333333"/>
                </a:solidFill>
              </a:rPr>
              <a:t>, </a:t>
            </a:r>
            <a:r>
              <a:rPr lang="hr-HR" altLang="de-DE" sz="2400" dirty="0">
                <a:solidFill>
                  <a:srgbClr val="333333"/>
                </a:solidFill>
              </a:rPr>
              <a:t>osjećaj</a:t>
            </a:r>
            <a:r>
              <a:rPr lang="en-US" altLang="de-DE" sz="2400" dirty="0">
                <a:solidFill>
                  <a:srgbClr val="333333"/>
                </a:solidFill>
              </a:rPr>
              <a:t>, </a:t>
            </a:r>
            <a:r>
              <a:rPr lang="hr-HR" altLang="de-DE" sz="2400" dirty="0">
                <a:solidFill>
                  <a:srgbClr val="333333"/>
                </a:solidFill>
              </a:rPr>
              <a:t>miris</a:t>
            </a:r>
            <a:r>
              <a:rPr lang="en-US" altLang="de-DE" sz="2400" dirty="0">
                <a:solidFill>
                  <a:srgbClr val="333333"/>
                </a:solidFill>
              </a:rPr>
              <a:t>...), </a:t>
            </a:r>
            <a:r>
              <a:rPr lang="hr-HR" altLang="de-DE" sz="2400" dirty="0">
                <a:solidFill>
                  <a:srgbClr val="333333"/>
                </a:solidFill>
              </a:rPr>
              <a:t>možda uz pomoć foto albuma</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Radite stvari u kojima stvarno uživate</a:t>
            </a:r>
            <a:r>
              <a:rPr lang="en-US" altLang="de-DE" sz="2400" dirty="0">
                <a:solidFill>
                  <a:srgbClr val="333333"/>
                </a:solidFill>
              </a:rPr>
              <a:t> – idea</a:t>
            </a:r>
            <a:r>
              <a:rPr lang="hr-HR" altLang="de-DE" sz="2400" dirty="0">
                <a:solidFill>
                  <a:srgbClr val="333333"/>
                </a:solidFill>
              </a:rPr>
              <a:t>lno bi bilo sa drugima</a:t>
            </a:r>
            <a:r>
              <a:rPr lang="en-US" altLang="de-DE" sz="2400" dirty="0">
                <a:solidFill>
                  <a:srgbClr val="333333"/>
                </a:solidFill>
              </a:rPr>
              <a:t>(</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filmovi, odlasci na kafu</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Vježba </a:t>
            </a:r>
            <a:r>
              <a:rPr lang="en-US" altLang="de-DE" sz="2400" dirty="0">
                <a:solidFill>
                  <a:srgbClr val="333333"/>
                </a:solidFill>
              </a:rPr>
              <a:t>(</a:t>
            </a:r>
            <a:r>
              <a:rPr lang="hr-HR" altLang="de-DE" sz="2400" dirty="0">
                <a:solidFill>
                  <a:srgbClr val="333333"/>
                </a:solidFill>
              </a:rPr>
              <a:t>bar</a:t>
            </a:r>
            <a:r>
              <a:rPr lang="en-US" altLang="de-DE" sz="2400" dirty="0">
                <a:solidFill>
                  <a:srgbClr val="333333"/>
                </a:solidFill>
              </a:rPr>
              <a:t> 20 </a:t>
            </a:r>
            <a:r>
              <a:rPr lang="en-US" altLang="de-DE" sz="2400" dirty="0" err="1">
                <a:solidFill>
                  <a:srgbClr val="333333"/>
                </a:solidFill>
              </a:rPr>
              <a:t>minut</a:t>
            </a:r>
            <a:r>
              <a:rPr lang="hr-HR" altLang="de-DE" sz="2400" dirty="0">
                <a:solidFill>
                  <a:srgbClr val="333333"/>
                </a:solidFill>
              </a:rPr>
              <a:t>a</a:t>
            </a:r>
            <a:r>
              <a:rPr lang="en-US" altLang="de-DE" sz="2400" dirty="0">
                <a:solidFill>
                  <a:srgbClr val="333333"/>
                </a:solidFill>
              </a:rPr>
              <a:t>) – </a:t>
            </a:r>
            <a:r>
              <a:rPr lang="hr-HR" altLang="de-DE" sz="2400" dirty="0">
                <a:solidFill>
                  <a:srgbClr val="333333"/>
                </a:solidFill>
              </a:rPr>
              <a:t>ali ne intezivne vježbe</a:t>
            </a:r>
            <a:r>
              <a:rPr lang="en-US" altLang="de-DE" sz="2400" dirty="0">
                <a:solidFill>
                  <a:srgbClr val="333333"/>
                </a:solidFill>
              </a:rPr>
              <a:t> – </a:t>
            </a:r>
            <a:r>
              <a:rPr lang="hr-HR" altLang="de-DE" sz="2400" dirty="0">
                <a:solidFill>
                  <a:srgbClr val="333333"/>
                </a:solidFill>
              </a:rPr>
              <a:t>ako je moguće trening izdržljivosti</a:t>
            </a:r>
            <a:r>
              <a:rPr lang="en-US" altLang="de-DE" sz="2400" dirty="0">
                <a:solidFill>
                  <a:srgbClr val="333333"/>
                </a:solidFill>
              </a:rPr>
              <a:t>, </a:t>
            </a:r>
            <a:r>
              <a:rPr lang="hr-HR" altLang="de-DE" sz="2400" dirty="0">
                <a:solidFill>
                  <a:srgbClr val="333333"/>
                </a:solidFill>
              </a:rPr>
              <a:t>na primjer</a:t>
            </a:r>
            <a:r>
              <a:rPr lang="en-US" altLang="de-DE" sz="2400" dirty="0">
                <a:solidFill>
                  <a:srgbClr val="333333"/>
                </a:solidFill>
              </a:rPr>
              <a:t>, </a:t>
            </a:r>
            <a:r>
              <a:rPr lang="hr-HR" altLang="de-DE" sz="2400" dirty="0">
                <a:solidFill>
                  <a:srgbClr val="333333"/>
                </a:solidFill>
              </a:rPr>
              <a:t>duga šetnja ili dzoging</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Slušajte svoju omiljenu muziku</a:t>
            </a:r>
            <a:r>
              <a:rPr lang="de-DE"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9" name="Slide Number Placeholder 8"/>
          <p:cNvSpPr>
            <a:spLocks noGrp="1"/>
          </p:cNvSpPr>
          <p:nvPr>
            <p:ph type="sldNum" sz="quarter" idx="12"/>
          </p:nvPr>
        </p:nvSpPr>
        <p:spPr/>
        <p:txBody>
          <a:bodyPr/>
          <a:lstStyle/>
          <a:p>
            <a:fld id="{38ED8946-D5CC-46C0-8760-DBF73D8EA1DB}" type="slidenum">
              <a:rPr lang="de-DE" altLang="de-DE" smtClean="0"/>
              <a:pPr/>
              <a:t>44</a:t>
            </a:fld>
            <a:endParaRPr lang="de-DE" altLang="de-DE"/>
          </a:p>
        </p:txBody>
      </p:sp>
    </p:spTree>
    <p:extLst>
      <p:ext uri="{BB962C8B-B14F-4D97-AF65-F5344CB8AC3E}">
        <p14:creationId xmlns:p14="http://schemas.microsoft.com/office/powerpoint/2010/main" val="10033076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Depres</a:t>
            </a:r>
            <a:r>
              <a:rPr lang="hr-HR" altLang="de-DE" sz="2400" dirty="0">
                <a:solidFill>
                  <a:srgbClr val="333333"/>
                </a:solidFill>
              </a:rPr>
              <a:t>ija nije konačna sudbina</a:t>
            </a:r>
            <a:r>
              <a:rPr lang="en-GB"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7" name="Slide Number Placeholder 6"/>
          <p:cNvSpPr>
            <a:spLocks noGrp="1"/>
          </p:cNvSpPr>
          <p:nvPr>
            <p:ph type="sldNum" sz="quarter" idx="12"/>
          </p:nvPr>
        </p:nvSpPr>
        <p:spPr/>
        <p:txBody>
          <a:bodyPr/>
          <a:lstStyle/>
          <a:p>
            <a:fld id="{38ED8946-D5CC-46C0-8760-DBF73D8EA1DB}"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Depres</a:t>
            </a:r>
            <a:r>
              <a:rPr lang="hr-HR" altLang="de-DE" sz="2400" dirty="0">
                <a:solidFill>
                  <a:srgbClr val="333333"/>
                </a:solidFill>
              </a:rPr>
              <a:t>ija nije konačna sudbina</a:t>
            </a:r>
            <a:r>
              <a:rPr lang="en-GB"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Budite svjesni tipičnih depresivnih izvrtanja</a:t>
            </a:r>
            <a:r>
              <a:rPr lang="en-GB" altLang="de-DE" sz="2400" dirty="0">
                <a:solidFill>
                  <a:srgbClr val="333333"/>
                </a:solidFill>
              </a:rPr>
              <a:t> </a:t>
            </a:r>
            <a:r>
              <a:rPr lang="hr-HR" altLang="de-DE" sz="2400" dirty="0">
                <a:solidFill>
                  <a:srgbClr val="333333"/>
                </a:solidFill>
              </a:rPr>
              <a:t>o kojima smo upravo diskutovali</a:t>
            </a:r>
            <a:r>
              <a:rPr lang="en-GB" altLang="de-DE" sz="2400" dirty="0">
                <a:solidFill>
                  <a:srgbClr val="333333"/>
                </a:solidFill>
              </a:rPr>
              <a:t> </a:t>
            </a:r>
            <a:r>
              <a:rPr lang="hr-HR" altLang="de-DE" sz="2400" dirty="0">
                <a:solidFill>
                  <a:srgbClr val="333333"/>
                </a:solidFill>
              </a:rPr>
              <a:t>i pokušajte da ih modifikujete</a:t>
            </a:r>
            <a:r>
              <a:rPr lang="en-GB" altLang="de-DE" sz="2400" dirty="0">
                <a:solidFill>
                  <a:srgbClr val="333333"/>
                </a:solidFill>
              </a:rPr>
              <a:t> (</a:t>
            </a:r>
            <a:r>
              <a:rPr lang="hr-HR" altLang="de-DE" sz="2400" dirty="0">
                <a:solidFill>
                  <a:srgbClr val="333333"/>
                </a:solidFill>
              </a:rPr>
              <a:t>vidite </a:t>
            </a:r>
            <a:r>
              <a:rPr lang="hr-HR" altLang="de-DE" sz="2400">
                <a:solidFill>
                  <a:srgbClr val="333333"/>
                </a:solidFill>
              </a:rPr>
              <a:t>listić</a:t>
            </a:r>
            <a:r>
              <a:rPr lang="en-GB"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7" name="Slide Number Placeholder 6"/>
          <p:cNvSpPr>
            <a:spLocks noGrp="1"/>
          </p:cNvSpPr>
          <p:nvPr>
            <p:ph type="sldNum" sz="quarter" idx="12"/>
          </p:nvPr>
        </p:nvSpPr>
        <p:spPr/>
        <p:txBody>
          <a:bodyPr/>
          <a:lstStyle/>
          <a:p>
            <a:fld id="{38ED8946-D5CC-46C0-8760-DBF73D8EA1DB}" type="slidenum">
              <a:rPr lang="de-DE" altLang="de-DE" smtClean="0"/>
              <a:pPr/>
              <a:t>46</a:t>
            </a:fld>
            <a:endParaRPr lang="de-DE" altLang="de-DE"/>
          </a:p>
        </p:txBody>
      </p:sp>
    </p:spTree>
    <p:extLst>
      <p:ext uri="{BB962C8B-B14F-4D97-AF65-F5344CB8AC3E}">
        <p14:creationId xmlns:p14="http://schemas.microsoft.com/office/powerpoint/2010/main" val="25762785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Depres</a:t>
            </a:r>
            <a:r>
              <a:rPr lang="hr-HR" altLang="de-DE" sz="2400" dirty="0">
                <a:solidFill>
                  <a:srgbClr val="333333"/>
                </a:solidFill>
              </a:rPr>
              <a:t>ija nije konačna sudbina</a:t>
            </a:r>
            <a:r>
              <a:rPr lang="en-GB"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Budite svjesni tipičnih depresivnih izvrtanja</a:t>
            </a:r>
            <a:r>
              <a:rPr lang="en-GB" altLang="de-DE" sz="2400" dirty="0">
                <a:solidFill>
                  <a:srgbClr val="333333"/>
                </a:solidFill>
              </a:rPr>
              <a:t> </a:t>
            </a:r>
            <a:r>
              <a:rPr lang="hr-HR" altLang="de-DE" sz="2400" dirty="0">
                <a:solidFill>
                  <a:srgbClr val="333333"/>
                </a:solidFill>
              </a:rPr>
              <a:t>o kojima smo upravo diskutovali</a:t>
            </a:r>
            <a:r>
              <a:rPr lang="en-GB" altLang="de-DE" sz="2400" dirty="0">
                <a:solidFill>
                  <a:srgbClr val="333333"/>
                </a:solidFill>
              </a:rPr>
              <a:t> </a:t>
            </a:r>
            <a:r>
              <a:rPr lang="hr-HR" altLang="de-DE" sz="2400" dirty="0">
                <a:solidFill>
                  <a:srgbClr val="333333"/>
                </a:solidFill>
              </a:rPr>
              <a:t>i pokušajte da ih modifikujete</a:t>
            </a:r>
            <a:r>
              <a:rPr lang="en-GB" altLang="de-DE" sz="2400" dirty="0">
                <a:solidFill>
                  <a:srgbClr val="333333"/>
                </a:solidFill>
              </a:rPr>
              <a:t> (</a:t>
            </a:r>
            <a:r>
              <a:rPr lang="hr-HR" altLang="de-DE" sz="2400" dirty="0">
                <a:solidFill>
                  <a:srgbClr val="333333"/>
                </a:solidFill>
              </a:rPr>
              <a:t>vidite listić</a:t>
            </a:r>
            <a:r>
              <a:rPr lang="en-GB"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Stalno upotrebljavajte bar neki</a:t>
            </a:r>
            <a:r>
              <a:rPr lang="en-US" altLang="de-DE" sz="2400" dirty="0">
                <a:solidFill>
                  <a:srgbClr val="333333"/>
                </a:solidFill>
              </a:rPr>
              <a:t> </a:t>
            </a:r>
            <a:r>
              <a:rPr lang="hr-HR" altLang="de-DE" sz="2400" dirty="0">
                <a:solidFill>
                  <a:srgbClr val="333333"/>
                </a:solidFill>
              </a:rPr>
              <a:t>od</a:t>
            </a:r>
            <a:r>
              <a:rPr lang="en-US" altLang="de-DE" sz="2400" dirty="0">
                <a:solidFill>
                  <a:srgbClr val="333333"/>
                </a:solidFill>
              </a:rPr>
              <a:t> </a:t>
            </a:r>
            <a:r>
              <a:rPr lang="hr-HR" altLang="de-DE" sz="2400" dirty="0">
                <a:solidFill>
                  <a:srgbClr val="333333"/>
                </a:solidFill>
              </a:rPr>
              <a:t>prethodno pomenutih savjeta</a:t>
            </a:r>
            <a:r>
              <a:rPr lang="de-DE" altLang="de-DE" sz="2400" dirty="0">
                <a:solidFill>
                  <a:srgbClr val="333333"/>
                </a:solidFill>
              </a:rPr>
              <a:t> </a:t>
            </a:r>
            <a:r>
              <a:rPr lang="hr-HR" altLang="de-DE" sz="2400" dirty="0">
                <a:solidFill>
                  <a:srgbClr val="333333"/>
                </a:solidFill>
              </a:rPr>
              <a:t>da biste smanjili depresivno raspoloženje</a:t>
            </a:r>
            <a:r>
              <a:rPr lang="en-US" altLang="de-DE" sz="2400" dirty="0">
                <a:solidFill>
                  <a:srgbClr val="333333"/>
                </a:solidFill>
              </a:rPr>
              <a:t>/</a:t>
            </a:r>
            <a:r>
              <a:rPr lang="hr-HR" altLang="de-DE" sz="2400" dirty="0">
                <a:solidFill>
                  <a:srgbClr val="333333"/>
                </a:solidFill>
              </a:rPr>
              <a:t>nisko </a:t>
            </a:r>
            <a:r>
              <a:rPr lang="hr-HR" altLang="de-DE" sz="2400">
                <a:solidFill>
                  <a:srgbClr val="333333"/>
                </a:solidFill>
              </a:rPr>
              <a:t>samopoštovanje</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7" name="Slide Number Placeholder 6"/>
          <p:cNvSpPr>
            <a:spLocks noGrp="1"/>
          </p:cNvSpPr>
          <p:nvPr>
            <p:ph type="sldNum" sz="quarter" idx="12"/>
          </p:nvPr>
        </p:nvSpPr>
        <p:spPr/>
        <p:txBody>
          <a:bodyPr/>
          <a:lstStyle/>
          <a:p>
            <a:fld id="{38ED8946-D5CC-46C0-8760-DBF73D8EA1DB}" type="slidenum">
              <a:rPr lang="de-DE" altLang="de-DE" smtClean="0"/>
              <a:pPr/>
              <a:t>47</a:t>
            </a:fld>
            <a:endParaRPr lang="de-DE" altLang="de-DE"/>
          </a:p>
        </p:txBody>
      </p:sp>
    </p:spTree>
    <p:extLst>
      <p:ext uri="{BB962C8B-B14F-4D97-AF65-F5344CB8AC3E}">
        <p14:creationId xmlns:p14="http://schemas.microsoft.com/office/powerpoint/2010/main" val="20909372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Depres</a:t>
            </a:r>
            <a:r>
              <a:rPr lang="hr-HR" altLang="de-DE" sz="2400" dirty="0">
                <a:solidFill>
                  <a:srgbClr val="333333"/>
                </a:solidFill>
              </a:rPr>
              <a:t>ija nije konačna sudbina</a:t>
            </a:r>
            <a:r>
              <a:rPr lang="en-GB"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Budite svjesni tipičnih depresivnih izvrtanja</a:t>
            </a:r>
            <a:r>
              <a:rPr lang="en-GB" altLang="de-DE" sz="2400" dirty="0">
                <a:solidFill>
                  <a:srgbClr val="333333"/>
                </a:solidFill>
              </a:rPr>
              <a:t> </a:t>
            </a:r>
            <a:r>
              <a:rPr lang="hr-HR" altLang="de-DE" sz="2400" dirty="0">
                <a:solidFill>
                  <a:srgbClr val="333333"/>
                </a:solidFill>
              </a:rPr>
              <a:t>o kojima smo upravo diskutovali</a:t>
            </a:r>
            <a:r>
              <a:rPr lang="en-GB" altLang="de-DE" sz="2400" dirty="0">
                <a:solidFill>
                  <a:srgbClr val="333333"/>
                </a:solidFill>
              </a:rPr>
              <a:t> </a:t>
            </a:r>
            <a:r>
              <a:rPr lang="hr-HR" altLang="de-DE" sz="2400" dirty="0">
                <a:solidFill>
                  <a:srgbClr val="333333"/>
                </a:solidFill>
              </a:rPr>
              <a:t>i pokušajte da ih modifikujete</a:t>
            </a:r>
            <a:r>
              <a:rPr lang="en-GB" altLang="de-DE" sz="2400" dirty="0">
                <a:solidFill>
                  <a:srgbClr val="333333"/>
                </a:solidFill>
              </a:rPr>
              <a:t> (</a:t>
            </a:r>
            <a:r>
              <a:rPr lang="hr-HR" altLang="de-DE" sz="2400" dirty="0">
                <a:solidFill>
                  <a:srgbClr val="333333"/>
                </a:solidFill>
              </a:rPr>
              <a:t>vidite listić</a:t>
            </a:r>
            <a:r>
              <a:rPr lang="en-GB"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Stalno upotrebljavajte bar neki</a:t>
            </a:r>
            <a:r>
              <a:rPr lang="en-US" altLang="de-DE" sz="2400" dirty="0">
                <a:solidFill>
                  <a:srgbClr val="333333"/>
                </a:solidFill>
              </a:rPr>
              <a:t> </a:t>
            </a:r>
            <a:r>
              <a:rPr lang="hr-HR" altLang="de-DE" sz="2400" dirty="0">
                <a:solidFill>
                  <a:srgbClr val="333333"/>
                </a:solidFill>
              </a:rPr>
              <a:t>od</a:t>
            </a:r>
            <a:r>
              <a:rPr lang="en-US" altLang="de-DE" sz="2400" dirty="0">
                <a:solidFill>
                  <a:srgbClr val="333333"/>
                </a:solidFill>
              </a:rPr>
              <a:t> </a:t>
            </a:r>
            <a:r>
              <a:rPr lang="hr-HR" altLang="de-DE" sz="2400" dirty="0">
                <a:solidFill>
                  <a:srgbClr val="333333"/>
                </a:solidFill>
              </a:rPr>
              <a:t>prethodno pomenutih savjeta</a:t>
            </a:r>
            <a:r>
              <a:rPr lang="de-DE" altLang="de-DE" sz="2400" dirty="0">
                <a:solidFill>
                  <a:srgbClr val="333333"/>
                </a:solidFill>
              </a:rPr>
              <a:t> </a:t>
            </a:r>
            <a:r>
              <a:rPr lang="hr-HR" altLang="de-DE" sz="2400" dirty="0">
                <a:solidFill>
                  <a:srgbClr val="333333"/>
                </a:solidFill>
              </a:rPr>
              <a:t>da biste smanjili depresivno raspoloženje</a:t>
            </a:r>
            <a:r>
              <a:rPr lang="en-US" altLang="de-DE" sz="2400" dirty="0">
                <a:solidFill>
                  <a:srgbClr val="333333"/>
                </a:solidFill>
              </a:rPr>
              <a:t>/</a:t>
            </a:r>
            <a:r>
              <a:rPr lang="hr-HR" altLang="de-DE" sz="2400" dirty="0">
                <a:solidFill>
                  <a:srgbClr val="333333"/>
                </a:solidFill>
              </a:rPr>
              <a:t>nisko samopoštovanje</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U slučaju ozbiljnih depresivnih simptoma javite se psihologu ili psihijatru</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7" name="Slide Number Placeholder 6"/>
          <p:cNvSpPr>
            <a:spLocks noGrp="1"/>
          </p:cNvSpPr>
          <p:nvPr>
            <p:ph type="sldNum" sz="quarter" idx="12"/>
          </p:nvPr>
        </p:nvSpPr>
        <p:spPr/>
        <p:txBody>
          <a:bodyPr/>
          <a:lstStyle/>
          <a:p>
            <a:fld id="{38ED8946-D5CC-46C0-8760-DBF73D8EA1DB}" type="slidenum">
              <a:rPr lang="de-DE" altLang="de-DE" smtClean="0"/>
              <a:pPr/>
              <a:t>48</a:t>
            </a:fld>
            <a:endParaRPr lang="de-DE" altLang="de-DE"/>
          </a:p>
        </p:txBody>
      </p:sp>
    </p:spTree>
    <p:extLst>
      <p:ext uri="{BB962C8B-B14F-4D97-AF65-F5344CB8AC3E}">
        <p14:creationId xmlns:p14="http://schemas.microsoft.com/office/powerpoint/2010/main" val="10299102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rPr>
              <a:t>M</a:t>
            </a:r>
            <a:r>
              <a:rPr lang="hr-HR" altLang="de-DE" sz="2000" dirty="0">
                <a:solidFill>
                  <a:srgbClr val="333333"/>
                </a:solidFill>
              </a:rPr>
              <a:t>nogi ljudi sa psihozom imaju nisko samopoštovanje</a:t>
            </a:r>
            <a:r>
              <a:rPr lang="en-AU" altLang="de-DE" sz="2000" dirty="0">
                <a:solidFill>
                  <a:srgbClr val="333333"/>
                </a:solidFill>
              </a:rPr>
              <a:t>, p</a:t>
            </a:r>
            <a:r>
              <a:rPr lang="hr-HR" altLang="de-DE" sz="2000" dirty="0">
                <a:solidFill>
                  <a:srgbClr val="333333"/>
                </a:solidFill>
              </a:rPr>
              <a:t>osebno</a:t>
            </a:r>
            <a:r>
              <a:rPr lang="en-AU" altLang="de-DE" sz="2000" dirty="0">
                <a:solidFill>
                  <a:srgbClr val="333333"/>
                </a:solidFill>
              </a:rPr>
              <a:t> </a:t>
            </a:r>
            <a:r>
              <a:rPr lang="hr-HR" altLang="de-DE" sz="2000" i="1" dirty="0">
                <a:solidFill>
                  <a:srgbClr val="333333"/>
                </a:solidFill>
              </a:rPr>
              <a:t>posle</a:t>
            </a:r>
            <a:r>
              <a:rPr lang="en-AU" altLang="de-DE" sz="2000" i="1" dirty="0">
                <a:solidFill>
                  <a:srgbClr val="333333"/>
                </a:solidFill>
              </a:rPr>
              <a:t> </a:t>
            </a:r>
            <a:r>
              <a:rPr lang="hr-HR" altLang="de-DE" sz="2000" dirty="0">
                <a:solidFill>
                  <a:srgbClr val="333333"/>
                </a:solidFill>
              </a:rPr>
              <a:t>psihotične epizode</a:t>
            </a:r>
            <a:r>
              <a:rPr lang="en-AU" altLang="de-DE" sz="2000" dirty="0">
                <a:solidFill>
                  <a:srgbClr val="333333"/>
                </a:solidFill>
              </a:rPr>
              <a:t> (</a:t>
            </a:r>
            <a:r>
              <a:rPr lang="hr-HR" altLang="de-DE" sz="2000" dirty="0">
                <a:solidFill>
                  <a:srgbClr val="333333"/>
                </a:solidFill>
              </a:rPr>
              <a:t>osjećaj srama</a:t>
            </a:r>
            <a:r>
              <a:rPr lang="en-AU" altLang="de-DE" sz="2000" dirty="0">
                <a:solidFill>
                  <a:srgbClr val="333333"/>
                </a:solidFill>
              </a:rPr>
              <a:t>; </a:t>
            </a:r>
            <a:r>
              <a:rPr lang="hr-HR" altLang="de-DE" sz="2000" dirty="0">
                <a:solidFill>
                  <a:srgbClr val="333333"/>
                </a:solidFill>
              </a:rPr>
              <a:t>strah da će im prijatelji okrenuti leđa</a:t>
            </a:r>
            <a:r>
              <a:rPr lang="en-AU"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7" name="Slide Number Placeholder 6"/>
          <p:cNvSpPr>
            <a:spLocks noGrp="1"/>
          </p:cNvSpPr>
          <p:nvPr>
            <p:ph type="sldNum" sz="quarter" idx="12"/>
          </p:nvPr>
        </p:nvSpPr>
        <p:spPr/>
        <p:txBody>
          <a:bodyPr/>
          <a:lstStyle/>
          <a:p>
            <a:fld id="{38ED8946-D5CC-46C0-8760-DBF73D8EA1DB}"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rPr>
              <a:t>M</a:t>
            </a:r>
            <a:r>
              <a:rPr lang="hr-HR" altLang="de-DE" sz="2000" dirty="0">
                <a:solidFill>
                  <a:srgbClr val="333333"/>
                </a:solidFill>
              </a:rPr>
              <a:t>nogi ljudi sa psihozom imaju nisko samopoštovanje</a:t>
            </a:r>
            <a:r>
              <a:rPr lang="en-AU" altLang="de-DE" sz="2000" dirty="0">
                <a:solidFill>
                  <a:srgbClr val="333333"/>
                </a:solidFill>
              </a:rPr>
              <a:t>, p</a:t>
            </a:r>
            <a:r>
              <a:rPr lang="hr-HR" altLang="de-DE" sz="2000" dirty="0">
                <a:solidFill>
                  <a:srgbClr val="333333"/>
                </a:solidFill>
              </a:rPr>
              <a:t>osebno</a:t>
            </a:r>
            <a:r>
              <a:rPr lang="en-AU" altLang="de-DE" sz="2000" dirty="0">
                <a:solidFill>
                  <a:srgbClr val="333333"/>
                </a:solidFill>
              </a:rPr>
              <a:t> </a:t>
            </a:r>
            <a:r>
              <a:rPr lang="hr-HR" altLang="de-DE" sz="2000" i="1" dirty="0">
                <a:solidFill>
                  <a:srgbClr val="333333"/>
                </a:solidFill>
              </a:rPr>
              <a:t>posle</a:t>
            </a:r>
            <a:r>
              <a:rPr lang="en-AU" altLang="de-DE" sz="2000" i="1" dirty="0">
                <a:solidFill>
                  <a:srgbClr val="333333"/>
                </a:solidFill>
              </a:rPr>
              <a:t> </a:t>
            </a:r>
            <a:r>
              <a:rPr lang="hr-HR" altLang="de-DE" sz="2000" dirty="0">
                <a:solidFill>
                  <a:srgbClr val="333333"/>
                </a:solidFill>
              </a:rPr>
              <a:t>psihotične epizode</a:t>
            </a:r>
            <a:r>
              <a:rPr lang="en-AU" altLang="de-DE" sz="2000" dirty="0">
                <a:solidFill>
                  <a:srgbClr val="333333"/>
                </a:solidFill>
              </a:rPr>
              <a:t> (</a:t>
            </a:r>
            <a:r>
              <a:rPr lang="hr-HR" altLang="de-DE" sz="2000" dirty="0">
                <a:solidFill>
                  <a:srgbClr val="333333"/>
                </a:solidFill>
              </a:rPr>
              <a:t>osjećaj srama</a:t>
            </a:r>
            <a:r>
              <a:rPr lang="en-AU" altLang="de-DE" sz="2000" dirty="0">
                <a:solidFill>
                  <a:srgbClr val="333333"/>
                </a:solidFill>
              </a:rPr>
              <a:t>; </a:t>
            </a:r>
            <a:r>
              <a:rPr lang="hr-HR" altLang="de-DE" sz="2000" dirty="0">
                <a:solidFill>
                  <a:srgbClr val="333333"/>
                </a:solidFill>
              </a:rPr>
              <a:t>strah da će im prijatelji okrenuti leđa</a:t>
            </a:r>
            <a:r>
              <a:rPr lang="en-AU" altLang="de-DE" sz="2000" dirty="0">
                <a:solidFill>
                  <a:srgbClr val="333333"/>
                </a:solidFill>
              </a:rPr>
              <a:t>).</a:t>
            </a:r>
          </a:p>
          <a:p>
            <a:pPr lvl="0" defTabSz="914400" fontAlgn="base"/>
            <a:r>
              <a:rPr lang="hr-HR" altLang="de-DE" sz="2000" dirty="0">
                <a:solidFill>
                  <a:srgbClr val="333333"/>
                </a:solidFill>
              </a:rPr>
              <a:t>Kad su u akutnoj psihozi neki ljudi prijavljuju strah ali takođe i druge emocije</a:t>
            </a:r>
            <a:r>
              <a:rPr lang="en-AU" altLang="de-DE" sz="2000" dirty="0">
                <a:solidFill>
                  <a:srgbClr val="333333"/>
                </a:solidFill>
              </a:rPr>
              <a:t>:</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hr-HR" altLang="de-DE" sz="2000">
                <a:solidFill>
                  <a:srgbClr val="004992"/>
                </a:solidFill>
              </a:rPr>
              <a:t>Uzbuđenost</a:t>
            </a:r>
            <a:r>
              <a:rPr lang="en-AU" altLang="de-DE" sz="2000">
                <a:solidFill>
                  <a:srgbClr val="004992"/>
                </a:solidFill>
              </a:rPr>
              <a:t> (“</a:t>
            </a:r>
            <a:r>
              <a:rPr lang="hr-HR" altLang="de-DE" sz="2000">
                <a:solidFill>
                  <a:srgbClr val="004992"/>
                </a:solidFill>
              </a:rPr>
              <a:t>nešto </a:t>
            </a:r>
            <a:r>
              <a:rPr lang="hr-HR" altLang="de-DE" sz="2000" dirty="0">
                <a:solidFill>
                  <a:srgbClr val="004992"/>
                </a:solidFill>
              </a:rPr>
              <a:t>se </a:t>
            </a:r>
            <a:r>
              <a:rPr lang="hr-HR" altLang="de-DE" sz="2000">
                <a:solidFill>
                  <a:srgbClr val="004992"/>
                </a:solidFill>
              </a:rPr>
              <a:t>konačno dešava</a:t>
            </a:r>
            <a:r>
              <a:rPr lang="en-AU" altLang="de-DE" sz="2000">
                <a:solidFill>
                  <a:srgbClr val="004992"/>
                </a:solidFill>
              </a:rPr>
              <a:t>”)</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en-AU" altLang="de-DE" sz="2000" dirty="0">
                <a:solidFill>
                  <a:srgbClr val="004992"/>
                </a:solidFill>
              </a:rPr>
              <a:t>S</a:t>
            </a:r>
            <a:r>
              <a:rPr lang="hr-HR" altLang="de-DE" sz="2000" dirty="0">
                <a:solidFill>
                  <a:srgbClr val="004992"/>
                </a:solidFill>
              </a:rPr>
              <a:t>udbinski utisak</a:t>
            </a:r>
            <a:r>
              <a:rPr lang="en-AU" altLang="de-DE" sz="2000" dirty="0">
                <a:solidFill>
                  <a:srgbClr val="004992"/>
                </a:solidFill>
              </a:rPr>
              <a:t> (</a:t>
            </a:r>
            <a:r>
              <a:rPr lang="hr-HR" altLang="de-DE" sz="2000" dirty="0">
                <a:solidFill>
                  <a:srgbClr val="004992"/>
                </a:solidFill>
              </a:rPr>
              <a:t>ispuniti misiju</a:t>
            </a:r>
            <a:r>
              <a:rPr lang="en-AU" altLang="de-DE" sz="2000" dirty="0">
                <a:solidFill>
                  <a:srgbClr val="004992"/>
                </a:solidFill>
              </a:rPr>
              <a:t>, </a:t>
            </a:r>
            <a:r>
              <a:rPr lang="hr-HR" altLang="de-DE" sz="2000" dirty="0">
                <a:solidFill>
                  <a:srgbClr val="004992"/>
                </a:solidFill>
              </a:rPr>
              <a:t>biti značajan</a:t>
            </a:r>
            <a:r>
              <a:rPr lang="en-AU" altLang="de-DE" sz="2000" dirty="0">
                <a:solidFill>
                  <a:srgbClr val="004992"/>
                </a:solidFill>
              </a:rPr>
              <a:t>)</a:t>
            </a:r>
          </a:p>
        </p:txBody>
      </p:sp>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7" name="Slide Number Placeholder 6"/>
          <p:cNvSpPr>
            <a:spLocks noGrp="1"/>
          </p:cNvSpPr>
          <p:nvPr>
            <p:ph type="sldNum" sz="quarter" idx="12"/>
          </p:nvPr>
        </p:nvSpPr>
        <p:spPr/>
        <p:txBody>
          <a:bodyPr/>
          <a:lstStyle/>
          <a:p>
            <a:fld id="{38ED8946-D5CC-46C0-8760-DBF73D8EA1DB}" type="slidenum">
              <a:rPr lang="de-DE" altLang="de-DE" smtClean="0"/>
              <a:pPr/>
              <a:t>50</a:t>
            </a:fld>
            <a:endParaRPr lang="de-DE" altLang="de-DE"/>
          </a:p>
        </p:txBody>
      </p:sp>
    </p:spTree>
    <p:extLst>
      <p:ext uri="{BB962C8B-B14F-4D97-AF65-F5344CB8AC3E}">
        <p14:creationId xmlns:p14="http://schemas.microsoft.com/office/powerpoint/2010/main" val="17095616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rPr>
              <a:t>M</a:t>
            </a:r>
            <a:r>
              <a:rPr lang="hr-HR" altLang="de-DE" sz="2000" dirty="0">
                <a:solidFill>
                  <a:srgbClr val="333333"/>
                </a:solidFill>
              </a:rPr>
              <a:t>nogi ljudi sa psihozom imaju nisko samopoštovanje</a:t>
            </a:r>
            <a:r>
              <a:rPr lang="en-AU" altLang="de-DE" sz="2000" dirty="0">
                <a:solidFill>
                  <a:srgbClr val="333333"/>
                </a:solidFill>
              </a:rPr>
              <a:t>, p</a:t>
            </a:r>
            <a:r>
              <a:rPr lang="hr-HR" altLang="de-DE" sz="2000" dirty="0">
                <a:solidFill>
                  <a:srgbClr val="333333"/>
                </a:solidFill>
              </a:rPr>
              <a:t>osebno</a:t>
            </a:r>
            <a:r>
              <a:rPr lang="en-AU" altLang="de-DE" sz="2000" dirty="0">
                <a:solidFill>
                  <a:srgbClr val="333333"/>
                </a:solidFill>
              </a:rPr>
              <a:t> </a:t>
            </a:r>
            <a:r>
              <a:rPr lang="hr-HR" altLang="de-DE" sz="2000" i="1" dirty="0">
                <a:solidFill>
                  <a:srgbClr val="333333"/>
                </a:solidFill>
              </a:rPr>
              <a:t>posle</a:t>
            </a:r>
            <a:r>
              <a:rPr lang="en-AU" altLang="de-DE" sz="2000" i="1" dirty="0">
                <a:solidFill>
                  <a:srgbClr val="333333"/>
                </a:solidFill>
              </a:rPr>
              <a:t> </a:t>
            </a:r>
            <a:r>
              <a:rPr lang="hr-HR" altLang="de-DE" sz="2000" dirty="0">
                <a:solidFill>
                  <a:srgbClr val="333333"/>
                </a:solidFill>
              </a:rPr>
              <a:t>psihotične epizode</a:t>
            </a:r>
            <a:r>
              <a:rPr lang="en-AU" altLang="de-DE" sz="2000" dirty="0">
                <a:solidFill>
                  <a:srgbClr val="333333"/>
                </a:solidFill>
              </a:rPr>
              <a:t> (</a:t>
            </a:r>
            <a:r>
              <a:rPr lang="hr-HR" altLang="de-DE" sz="2000" dirty="0">
                <a:solidFill>
                  <a:srgbClr val="333333"/>
                </a:solidFill>
              </a:rPr>
              <a:t>osjećaj srama</a:t>
            </a:r>
            <a:r>
              <a:rPr lang="en-AU" altLang="de-DE" sz="2000" dirty="0">
                <a:solidFill>
                  <a:srgbClr val="333333"/>
                </a:solidFill>
              </a:rPr>
              <a:t>; </a:t>
            </a:r>
            <a:r>
              <a:rPr lang="hr-HR" altLang="de-DE" sz="2000" dirty="0">
                <a:solidFill>
                  <a:srgbClr val="333333"/>
                </a:solidFill>
              </a:rPr>
              <a:t>strah da će im prijatelji okrenuti leđa</a:t>
            </a:r>
            <a:r>
              <a:rPr lang="en-AU" altLang="de-DE" sz="2000" dirty="0">
                <a:solidFill>
                  <a:srgbClr val="333333"/>
                </a:solidFill>
              </a:rPr>
              <a:t>).</a:t>
            </a:r>
          </a:p>
          <a:p>
            <a:pPr lvl="0" defTabSz="914400" fontAlgn="base"/>
            <a:r>
              <a:rPr lang="hr-HR" altLang="de-DE" sz="2000" dirty="0">
                <a:solidFill>
                  <a:srgbClr val="333333"/>
                </a:solidFill>
              </a:rPr>
              <a:t>Kad su u akutnoj psihozi neki ljudi prijavljuju strah ali takođe i druge emocije</a:t>
            </a:r>
            <a:r>
              <a:rPr lang="en-AU" altLang="de-DE" sz="2000" dirty="0">
                <a:solidFill>
                  <a:srgbClr val="333333"/>
                </a:solidFill>
              </a:rPr>
              <a:t>:</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hr-HR" altLang="de-DE" sz="2000">
                <a:solidFill>
                  <a:srgbClr val="004992"/>
                </a:solidFill>
              </a:rPr>
              <a:t>Uzbuđenost</a:t>
            </a:r>
            <a:r>
              <a:rPr lang="en-AU" altLang="de-DE" sz="2000">
                <a:solidFill>
                  <a:srgbClr val="004992"/>
                </a:solidFill>
              </a:rPr>
              <a:t> (“</a:t>
            </a:r>
            <a:r>
              <a:rPr lang="hr-HR" altLang="de-DE" sz="2000">
                <a:solidFill>
                  <a:srgbClr val="004992"/>
                </a:solidFill>
              </a:rPr>
              <a:t>nešto </a:t>
            </a:r>
            <a:r>
              <a:rPr lang="hr-HR" altLang="de-DE" sz="2000" dirty="0">
                <a:solidFill>
                  <a:srgbClr val="004992"/>
                </a:solidFill>
              </a:rPr>
              <a:t>se </a:t>
            </a:r>
            <a:r>
              <a:rPr lang="hr-HR" altLang="de-DE" sz="2000">
                <a:solidFill>
                  <a:srgbClr val="004992"/>
                </a:solidFill>
              </a:rPr>
              <a:t>konačno dešava</a:t>
            </a:r>
            <a:r>
              <a:rPr lang="en-AU" altLang="de-DE" sz="2000">
                <a:solidFill>
                  <a:srgbClr val="004992"/>
                </a:solidFill>
              </a:rPr>
              <a:t>”)</a:t>
            </a:r>
            <a:endParaRPr lang="en-AU"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en-AU" altLang="de-DE" sz="2000" dirty="0">
                <a:solidFill>
                  <a:srgbClr val="004992"/>
                </a:solidFill>
              </a:rPr>
              <a:t>S</a:t>
            </a:r>
            <a:r>
              <a:rPr lang="hr-HR" altLang="de-DE" sz="2000" dirty="0">
                <a:solidFill>
                  <a:srgbClr val="004992"/>
                </a:solidFill>
              </a:rPr>
              <a:t>udbinski utisak</a:t>
            </a:r>
            <a:r>
              <a:rPr lang="en-AU" altLang="de-DE" sz="2000" dirty="0">
                <a:solidFill>
                  <a:srgbClr val="004992"/>
                </a:solidFill>
              </a:rPr>
              <a:t> (</a:t>
            </a:r>
            <a:r>
              <a:rPr lang="hr-HR" altLang="de-DE" sz="2000" dirty="0">
                <a:solidFill>
                  <a:srgbClr val="004992"/>
                </a:solidFill>
              </a:rPr>
              <a:t>ispuniti misiju</a:t>
            </a:r>
            <a:r>
              <a:rPr lang="en-AU" altLang="de-DE" sz="2000" dirty="0">
                <a:solidFill>
                  <a:srgbClr val="004992"/>
                </a:solidFill>
              </a:rPr>
              <a:t>, </a:t>
            </a:r>
            <a:r>
              <a:rPr lang="hr-HR" altLang="de-DE" sz="2000" dirty="0">
                <a:solidFill>
                  <a:srgbClr val="004992"/>
                </a:solidFill>
              </a:rPr>
              <a:t>biti značajan</a:t>
            </a:r>
            <a:r>
              <a:rPr lang="en-AU" altLang="de-DE" sz="2000" dirty="0">
                <a:solidFill>
                  <a:srgbClr val="004992"/>
                </a:solidFill>
              </a:rPr>
              <a:t>)</a:t>
            </a:r>
          </a:p>
          <a:p>
            <a:pPr lvl="0" defTabSz="914400" fontAlgn="base"/>
            <a:r>
              <a:rPr lang="hr-HR" altLang="de-DE" sz="2000" dirty="0">
                <a:solidFill>
                  <a:srgbClr val="004992"/>
                </a:solidFill>
              </a:rPr>
              <a:t>Primjer</a:t>
            </a:r>
            <a:r>
              <a:rPr lang="en-US" altLang="de-DE" sz="2000" dirty="0">
                <a:solidFill>
                  <a:srgbClr val="004992"/>
                </a:solidFill>
              </a:rPr>
              <a:t>: </a:t>
            </a:r>
            <a:r>
              <a:rPr lang="hr-HR" altLang="de-DE" sz="2000" dirty="0">
                <a:solidFill>
                  <a:srgbClr val="333333"/>
                </a:solidFill>
              </a:rPr>
              <a:t>Kompjuterski haker</a:t>
            </a:r>
            <a:r>
              <a:rPr lang="en-US" altLang="de-DE" sz="2000" dirty="0">
                <a:solidFill>
                  <a:srgbClr val="333333"/>
                </a:solidFill>
              </a:rPr>
              <a:t> K</a:t>
            </a:r>
            <a:r>
              <a:rPr lang="hr-HR" altLang="de-DE" sz="2000" dirty="0">
                <a:solidFill>
                  <a:srgbClr val="333333"/>
                </a:solidFill>
              </a:rPr>
              <a:t>osta</a:t>
            </a:r>
            <a:r>
              <a:rPr lang="en-US" altLang="de-DE" sz="2000" dirty="0">
                <a:solidFill>
                  <a:srgbClr val="333333"/>
                </a:solidFill>
              </a:rPr>
              <a:t> </a:t>
            </a:r>
            <a:r>
              <a:rPr lang="hr-HR" altLang="de-DE" sz="2000" dirty="0">
                <a:solidFill>
                  <a:srgbClr val="333333"/>
                </a:solidFill>
              </a:rPr>
              <a:t>je vjerovao da ga proganja tajno društvo Iluminata</a:t>
            </a:r>
            <a:r>
              <a:rPr lang="en-US" altLang="de-DE" sz="2000" dirty="0">
                <a:solidFill>
                  <a:srgbClr val="333333"/>
                </a:solidFill>
              </a:rPr>
              <a:t>. </a:t>
            </a:r>
            <a:r>
              <a:rPr lang="hr-HR" altLang="de-DE" sz="2000" dirty="0">
                <a:solidFill>
                  <a:srgbClr val="333333"/>
                </a:solidFill>
              </a:rPr>
              <a:t>Jedan </a:t>
            </a:r>
            <a:r>
              <a:rPr lang="hr-HR" altLang="de-DE" sz="2000">
                <a:solidFill>
                  <a:srgbClr val="333333"/>
                </a:solidFill>
              </a:rPr>
              <a:t>od</a:t>
            </a:r>
            <a:r>
              <a:rPr lang="en-US" altLang="de-DE" sz="2000">
                <a:solidFill>
                  <a:srgbClr val="333333"/>
                </a:solidFill>
              </a:rPr>
              <a:t> “</a:t>
            </a:r>
            <a:r>
              <a:rPr lang="hr-HR" altLang="de-DE" sz="2000">
                <a:solidFill>
                  <a:srgbClr val="333333"/>
                </a:solidFill>
              </a:rPr>
              <a:t>dokaza</a:t>
            </a:r>
            <a:r>
              <a:rPr lang="en-US" altLang="de-DE" sz="2000">
                <a:solidFill>
                  <a:srgbClr val="333333"/>
                </a:solidFill>
              </a:rPr>
              <a:t>”: </a:t>
            </a:r>
            <a:r>
              <a:rPr lang="hr-HR" altLang="de-DE" sz="2000" dirty="0">
                <a:solidFill>
                  <a:srgbClr val="333333"/>
                </a:solidFill>
              </a:rPr>
              <a:t>često nailazi na broj</a:t>
            </a:r>
            <a:r>
              <a:rPr lang="en-US" altLang="de-DE" sz="2000" dirty="0">
                <a:solidFill>
                  <a:srgbClr val="333333"/>
                </a:solidFill>
              </a:rPr>
              <a:t> 23 – </a:t>
            </a:r>
            <a:r>
              <a:rPr lang="hr-HR" altLang="de-DE" sz="2000" dirty="0">
                <a:solidFill>
                  <a:srgbClr val="333333"/>
                </a:solidFill>
              </a:rPr>
              <a:t>što je po njemu broj Iluminata.</a:t>
            </a:r>
            <a:endParaRPr lang="en-US" altLang="de-DE" sz="2000" dirty="0">
              <a:solidFill>
                <a:srgbClr val="333333"/>
              </a:solidFill>
            </a:endParaRPr>
          </a:p>
          <a:p>
            <a:pPr lvl="0" defTabSz="914400" fontAlgn="base">
              <a:lnSpc>
                <a:spcPct val="100000"/>
              </a:lnSpc>
              <a:spcBef>
                <a:spcPts val="1200"/>
              </a:spcBef>
            </a:pPr>
            <a:r>
              <a:rPr lang="hr-HR" altLang="de-DE" sz="2000" dirty="0">
                <a:solidFill>
                  <a:srgbClr val="004992"/>
                </a:solidFill>
              </a:rPr>
              <a:t>Osjećanja</a:t>
            </a:r>
            <a:r>
              <a:rPr lang="en-US" altLang="de-DE" sz="2000" dirty="0">
                <a:solidFill>
                  <a:srgbClr val="004992"/>
                </a:solidFill>
              </a:rPr>
              <a:t>: </a:t>
            </a:r>
            <a:r>
              <a:rPr lang="hr-HR" altLang="de-DE" sz="2000" dirty="0">
                <a:solidFill>
                  <a:srgbClr val="333333"/>
                </a:solidFill>
              </a:rPr>
              <a:t>Strah i prijetnja</a:t>
            </a:r>
            <a:r>
              <a:rPr lang="en-US" altLang="de-DE" sz="2000" dirty="0">
                <a:solidFill>
                  <a:srgbClr val="333333"/>
                </a:solidFill>
              </a:rPr>
              <a:t>. </a:t>
            </a:r>
            <a:r>
              <a:rPr lang="hr-HR" altLang="de-DE" sz="2000" dirty="0">
                <a:solidFill>
                  <a:srgbClr val="333333"/>
                </a:solidFill>
              </a:rPr>
              <a:t>Ali takođe osjećaj sigurnosti</a:t>
            </a:r>
            <a:r>
              <a:rPr lang="en-US" altLang="de-DE" sz="2000" dirty="0">
                <a:solidFill>
                  <a:srgbClr val="333333"/>
                </a:solidFill>
              </a:rPr>
              <a:t> </a:t>
            </a:r>
            <a:r>
              <a:rPr lang="hr-HR" altLang="de-DE" sz="2000" dirty="0">
                <a:solidFill>
                  <a:srgbClr val="333333"/>
                </a:solidFill>
              </a:rPr>
              <a:t>i</a:t>
            </a:r>
            <a:r>
              <a:rPr lang="en-US" altLang="de-DE" sz="2000" dirty="0">
                <a:solidFill>
                  <a:srgbClr val="333333"/>
                </a:solidFill>
              </a:rPr>
              <a:t> </a:t>
            </a:r>
            <a:r>
              <a:rPr lang="hr-HR" altLang="de-DE" sz="2000" dirty="0">
                <a:solidFill>
                  <a:srgbClr val="333333"/>
                </a:solidFill>
              </a:rPr>
              <a:t>riješenost</a:t>
            </a:r>
            <a:r>
              <a:rPr lang="en-US" altLang="de-DE" sz="2000" dirty="0">
                <a:solidFill>
                  <a:srgbClr val="333333"/>
                </a:solidFill>
              </a:rPr>
              <a:t> </a:t>
            </a:r>
            <a:r>
              <a:rPr lang="hr-HR" altLang="de-DE" sz="2000" dirty="0">
                <a:solidFill>
                  <a:srgbClr val="333333"/>
                </a:solidFill>
              </a:rPr>
              <a:t>da se bori protiv</a:t>
            </a:r>
            <a:r>
              <a:rPr lang="en-US" altLang="de-DE" sz="2000" dirty="0">
                <a:solidFill>
                  <a:srgbClr val="333333"/>
                </a:solidFill>
              </a:rPr>
              <a:t> </a:t>
            </a:r>
            <a:r>
              <a:rPr lang="hr-HR" altLang="de-DE" sz="2000" dirty="0">
                <a:solidFill>
                  <a:srgbClr val="333333"/>
                </a:solidFill>
              </a:rPr>
              <a:t>svjetske zavjere Iluminata</a:t>
            </a:r>
            <a:r>
              <a:rPr lang="en-US" altLang="de-DE" sz="2000" dirty="0">
                <a:solidFill>
                  <a:srgbClr val="333333"/>
                </a:solidFill>
              </a:rPr>
              <a:t>.</a:t>
            </a:r>
            <a:endParaRPr lang="en-US" altLang="de-DE" sz="2000" dirty="0">
              <a:solidFill>
                <a:srgbClr val="004992"/>
              </a:solidFill>
            </a:endParaRPr>
          </a:p>
          <a:p>
            <a:pPr lvl="0" defTabSz="914400" fontAlgn="base">
              <a:lnSpc>
                <a:spcPct val="100000"/>
              </a:lnSpc>
              <a:spcBef>
                <a:spcPts val="1200"/>
              </a:spcBef>
            </a:pPr>
            <a:r>
              <a:rPr lang="hr-HR" altLang="de-DE" sz="2000" dirty="0">
                <a:solidFill>
                  <a:srgbClr val="004992"/>
                </a:solidFill>
              </a:rPr>
              <a:t>Ali</a:t>
            </a:r>
            <a:r>
              <a:rPr lang="en-US" altLang="de-DE" sz="2000" dirty="0">
                <a:solidFill>
                  <a:srgbClr val="004992"/>
                </a:solidFill>
              </a:rPr>
              <a:t>: </a:t>
            </a:r>
            <a:r>
              <a:rPr lang="en-US" altLang="de-DE" sz="2000" dirty="0" err="1">
                <a:solidFill>
                  <a:srgbClr val="333333"/>
                </a:solidFill>
              </a:rPr>
              <a:t>Kosta</a:t>
            </a:r>
            <a:r>
              <a:rPr lang="en-US" altLang="de-DE" sz="2000" dirty="0">
                <a:solidFill>
                  <a:srgbClr val="333333"/>
                </a:solidFill>
              </a:rPr>
              <a:t> </a:t>
            </a:r>
            <a:r>
              <a:rPr lang="hr-HR" altLang="de-DE" sz="2000" dirty="0">
                <a:solidFill>
                  <a:srgbClr val="333333"/>
                </a:solidFill>
              </a:rPr>
              <a:t>je bio potpuno obuzet svojom teorijom zavjere</a:t>
            </a:r>
            <a:r>
              <a:rPr lang="en-US" altLang="de-DE" sz="2000" dirty="0">
                <a:solidFill>
                  <a:srgbClr val="333333"/>
                </a:solidFill>
              </a:rPr>
              <a:t>. </a:t>
            </a:r>
            <a:r>
              <a:rPr lang="hr-HR" altLang="de-DE" sz="2000" dirty="0">
                <a:solidFill>
                  <a:srgbClr val="333333"/>
                </a:solidFill>
              </a:rPr>
              <a:t>Uslijed njegovog uskog pogleda</a:t>
            </a:r>
            <a:r>
              <a:rPr lang="en-US" altLang="de-DE" sz="2000" dirty="0">
                <a:solidFill>
                  <a:srgbClr val="333333"/>
                </a:solidFill>
              </a:rPr>
              <a:t> </a:t>
            </a:r>
            <a:r>
              <a:rPr lang="hr-HR" altLang="de-DE" sz="2000" dirty="0">
                <a:solidFill>
                  <a:srgbClr val="333333"/>
                </a:solidFill>
              </a:rPr>
              <a:t>na svijet</a:t>
            </a:r>
            <a:r>
              <a:rPr lang="en-US" altLang="de-DE" sz="2000" dirty="0">
                <a:solidFill>
                  <a:srgbClr val="333333"/>
                </a:solidFill>
              </a:rPr>
              <a:t>, </a:t>
            </a:r>
            <a:r>
              <a:rPr lang="hr-HR" altLang="de-DE" sz="2000" dirty="0">
                <a:solidFill>
                  <a:srgbClr val="333333"/>
                </a:solidFill>
              </a:rPr>
              <a:t>nije shvatio da se broj</a:t>
            </a:r>
            <a:r>
              <a:rPr lang="en-US" altLang="de-DE" sz="2000" dirty="0">
                <a:solidFill>
                  <a:srgbClr val="333333"/>
                </a:solidFill>
              </a:rPr>
              <a:t> 23 </a:t>
            </a:r>
            <a:r>
              <a:rPr lang="hr-HR" altLang="de-DE" sz="2000" dirty="0">
                <a:solidFill>
                  <a:srgbClr val="333333"/>
                </a:solidFill>
              </a:rPr>
              <a:t>ne pojavljuje češće</a:t>
            </a:r>
            <a:r>
              <a:rPr lang="en-US" altLang="de-DE" sz="2000" dirty="0">
                <a:solidFill>
                  <a:srgbClr val="333333"/>
                </a:solidFill>
              </a:rPr>
              <a:t> </a:t>
            </a:r>
            <a:r>
              <a:rPr lang="hr-HR" altLang="de-DE" sz="2000" dirty="0">
                <a:solidFill>
                  <a:srgbClr val="333333"/>
                </a:solidFill>
              </a:rPr>
              <a:t>nego drugi brojevi</a:t>
            </a:r>
            <a:r>
              <a:rPr lang="en-US" altLang="de-DE" sz="2000" dirty="0">
                <a:solidFill>
                  <a:srgbClr val="333333"/>
                </a:solidFill>
              </a:rPr>
              <a:t> </a:t>
            </a:r>
            <a:r>
              <a:rPr lang="hr-HR" altLang="de-DE" sz="2000" dirty="0">
                <a:solidFill>
                  <a:srgbClr val="333333"/>
                </a:solidFill>
              </a:rPr>
              <a:t>i takođe značenje ovog broja je sumnjivo</a:t>
            </a:r>
            <a:r>
              <a:rPr lang="en-US" altLang="de-DE" sz="2000" dirty="0">
                <a:solidFill>
                  <a:srgbClr val="333333"/>
                </a:solidFill>
              </a:rPr>
              <a:t>.</a:t>
            </a:r>
            <a:endParaRPr lang="hr-HR" altLang="de-DE"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8 – Samopoštovanje &amp; Raspoloženje</a:t>
            </a:r>
          </a:p>
        </p:txBody>
      </p:sp>
      <p:sp>
        <p:nvSpPr>
          <p:cNvPr id="7" name="Slide Number Placeholder 6"/>
          <p:cNvSpPr>
            <a:spLocks noGrp="1"/>
          </p:cNvSpPr>
          <p:nvPr>
            <p:ph type="sldNum" sz="quarter" idx="12"/>
          </p:nvPr>
        </p:nvSpPr>
        <p:spPr/>
        <p:txBody>
          <a:bodyPr/>
          <a:lstStyle/>
          <a:p>
            <a:fld id="{38ED8946-D5CC-46C0-8760-DBF73D8EA1DB}" type="slidenum">
              <a:rPr lang="de-DE" altLang="de-DE" smtClean="0"/>
              <a:pPr/>
              <a:t>51</a:t>
            </a:fld>
            <a:endParaRPr lang="de-DE" altLang="de-DE"/>
          </a:p>
        </p:txBody>
      </p:sp>
    </p:spTree>
    <p:extLst>
      <p:ext uri="{BB962C8B-B14F-4D97-AF65-F5344CB8AC3E}">
        <p14:creationId xmlns:p14="http://schemas.microsoft.com/office/powerpoint/2010/main" val="7567644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Vam</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de-DE"/>
              <a:t>Metakognitivni Trening 8 – Samopoštovanje &amp; Raspoloženje</a:t>
            </a:r>
          </a:p>
        </p:txBody>
      </p:sp>
      <p:sp>
        <p:nvSpPr>
          <p:cNvPr id="8" name="Slide Number Placeholder 7"/>
          <p:cNvSpPr>
            <a:spLocks noGrp="1"/>
          </p:cNvSpPr>
          <p:nvPr>
            <p:ph type="sldNum" sz="quarter" idx="12"/>
          </p:nvPr>
        </p:nvSpPr>
        <p:spPr/>
        <p:txBody>
          <a:bodyPr/>
          <a:lstStyle/>
          <a:p>
            <a:fld id="{38ED8946-D5CC-46C0-8760-DBF73D8EA1DB}" type="slidenum">
              <a:rPr lang="de-DE" altLang="de-DE" smtClean="0"/>
              <a:pPr/>
              <a:t>52</a:t>
            </a:fld>
            <a:endParaRPr lang="de-DE" altLang="de-DE"/>
          </a:p>
        </p:txBody>
      </p:sp>
    </p:spTree>
    <p:extLst>
      <p:ext uri="{BB962C8B-B14F-4D97-AF65-F5344CB8AC3E}">
        <p14:creationId xmlns:p14="http://schemas.microsoft.com/office/powerpoint/2010/main" val="38340680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631272842"/>
              </p:ext>
            </p:extLst>
          </p:nvPr>
        </p:nvGraphicFramePr>
        <p:xfrm>
          <a:off x="408954" y="2011680"/>
          <a:ext cx="11375999" cy="4297666"/>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lonesome:cycler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Tell me when, I'll meet you there, by the trees</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Dark clouds/dunkle Wolken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Saschapohflepp</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Freud’s couch, genuine article</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Freud´s couch/Freud`s Sofa</a:t>
                      </a:r>
                      <a:endParaRPr kumimoji="0" lang="en-US"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http://viciarg.deviantart.com/</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bare</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PP (only for use in MCT/ausschließlich für die Verwendung im MKT)</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Psychosis &amp; Depression/Psychose &amp; Depression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Calibri Light"/>
                          <a:ea typeface="ＭＳ Ｐゴシック" pitchFamily="34" charset="-128"/>
                        </a:rPr>
                        <a:t>a c h a 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Calibri Light"/>
                          <a:ea typeface="ＭＳ Ｐゴシック" pitchFamily="34" charset="-128"/>
                        </a:rPr>
                        <a:t>despair….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Desperate man/verzweifelter Mann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Lady-bug</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Kaleidoscope Mosaic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Mosaik</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Matteo_dudek</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 of nothing</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Tunnel/Tunnel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studio 520</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up!</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Thumbs up/Daumen hoch</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studio 520</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down!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Thumbs down/Daumen runter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 Keigan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Sadness</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Catastrophic thinking/Katastrophendenken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8 – Samopoštovanje &amp; Raspoloženje</a:t>
            </a:r>
          </a:p>
        </p:txBody>
      </p:sp>
      <p:sp>
        <p:nvSpPr>
          <p:cNvPr id="7" name="Slide Number Placeholder 6"/>
          <p:cNvSpPr>
            <a:spLocks noGrp="1"/>
          </p:cNvSpPr>
          <p:nvPr>
            <p:ph type="sldNum" sz="quarter" idx="12"/>
          </p:nvPr>
        </p:nvSpPr>
        <p:spPr/>
        <p:txBody>
          <a:bodyPr/>
          <a:lstStyle/>
          <a:p>
            <a:fld id="{AB53EFC1-A0EE-4FE3-99A3-ADD3D55614E2}" type="slidenum">
              <a:rPr lang="de-DE" altLang="de-DE" smtClean="0"/>
              <a:pPr/>
              <a:t>53</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671791553"/>
              </p:ext>
            </p:extLst>
          </p:nvPr>
        </p:nvGraphicFramePr>
        <p:xfrm>
          <a:off x="408954" y="2011680"/>
          <a:ext cx="11375999" cy="3261334"/>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Tarnishedrose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 Coulrophobia VII ::</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Fear of clowns/Angst vor Clown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Itshears</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rPr>
                        <a:t>Polar Bear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Polar bear/Eisbär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Brenda Anderson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storm through a dirty window</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Window with thunderclouds/Fenster mit Gewitterwolken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*Saffy*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Goodbye Dandelion. Sorry for delays i'm a bit overwhelmed.</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 doll/ Barbiepuppe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c.a.muller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Jumping/Springen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GreyArea</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Smiley Face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8 – Samopoštovanje &amp; Raspoloženje</a:t>
            </a:r>
          </a:p>
        </p:txBody>
      </p:sp>
      <p:sp>
        <p:nvSpPr>
          <p:cNvPr id="7" name="Slide Number Placeholder 6"/>
          <p:cNvSpPr>
            <a:spLocks noGrp="1"/>
          </p:cNvSpPr>
          <p:nvPr>
            <p:ph type="sldNum" sz="quarter" idx="12"/>
          </p:nvPr>
        </p:nvSpPr>
        <p:spPr/>
        <p:txBody>
          <a:bodyPr/>
          <a:lstStyle/>
          <a:p>
            <a:fld id="{AB53EFC1-A0EE-4FE3-99A3-ADD3D55614E2}" type="slidenum">
              <a:rPr lang="de-DE" altLang="de-DE" smtClean="0"/>
              <a:pPr/>
              <a:t>54</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4281</Words>
  <Application>Microsoft Office PowerPoint</Application>
  <PresentationFormat>Benutzerdefiniert</PresentationFormat>
  <Paragraphs>551</Paragraphs>
  <Slides>54</Slides>
  <Notes>54</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54</vt:i4>
      </vt:variant>
    </vt:vector>
  </HeadingPairs>
  <TitlesOfParts>
    <vt:vector size="62" baseType="lpstr">
      <vt:lpstr>Arial</vt:lpstr>
      <vt:lpstr>Wingdings</vt:lpstr>
      <vt:lpstr>Symbol</vt:lpstr>
      <vt:lpstr>Calibri Light</vt:lpstr>
      <vt:lpstr>Wingdings</vt:lpstr>
      <vt:lpstr>Calibri</vt:lpstr>
      <vt:lpstr>Times New Roman</vt:lpstr>
      <vt:lpstr>UKE_PPT-Vorlage_16zu9</vt:lpstr>
      <vt:lpstr>MKT 8 B – Samopoštovanje &amp; Raspoloženje</vt:lpstr>
      <vt:lpstr>Simtomi depresije?</vt:lpstr>
      <vt:lpstr>Simtomi depresije?</vt:lpstr>
      <vt:lpstr>Izbori liječenja kod depresije?</vt:lpstr>
      <vt:lpstr>Izbori liječenja kod depresije?</vt:lpstr>
      <vt:lpstr>Izbori liječenja kod depresije?</vt:lpstr>
      <vt:lpstr>Zašto mi ovo radimo?</vt:lpstr>
      <vt:lpstr>Psihoza &amp; Depresija Efekti psihoze na samopoštovanje</vt:lpstr>
      <vt:lpstr>Psihoza &amp; Depresija Efekti psihoze na samopoštovanje</vt:lpstr>
      <vt:lpstr>Psihoza &amp; Depresija Efekti psihoze na samopoštovanje</vt:lpstr>
      <vt:lpstr>Psihoza &amp; Depresija Efekti psihoze na samopoštovanje</vt:lpstr>
      <vt:lpstr>PowerPoint-Präsentation</vt:lpstr>
      <vt:lpstr>1. Prevelika generalizacija Koji bi pristup bio od pomoći i realniji?</vt:lpstr>
      <vt:lpstr>1. Prevelika generalizacija Koji bi pristup bio od pomoći i realniji?</vt:lpstr>
      <vt:lpstr>1. Prevelika generalizacija Koji bi pristup bio od pomoći i realniji?</vt:lpstr>
      <vt:lpstr>Zaista-: ne generalizujte iz jedne nesavršenosti za cjelinu!</vt:lpstr>
      <vt:lpstr>2. Selektivna percepcija Koja bi procjena bila više od pomoći i realnija?</vt:lpstr>
      <vt:lpstr>2. Selektivna percepcija Koja bi procjena bila više od pomoći i realnija?</vt:lpstr>
      <vt:lpstr>2. Selektivna percepcija Koja bi procjena bila više od pomoći i realnija?</vt:lpstr>
      <vt:lpstr>2. Selektivna percepcija Koja bi procjena bila više od pomoći i realnija?</vt:lpstr>
      <vt:lpstr>3. Primjenjujte svoje sopstvene standarde kao glavno mjerilo</vt:lpstr>
      <vt:lpstr>4. Odbijanje pozitivnih komenatara, ali nekritičko prihvatanje negativnih! Koja bi procjena bila više od pomoći i realnija?</vt:lpstr>
      <vt:lpstr>4. Odbijanje pozitivnih komenatara, ali nekritičko prihvatanje negativnih! Koja bi procjena bila više od pomoći i realnija?</vt:lpstr>
      <vt:lpstr>4. Odbijanje pozitivnih komenatara, ali nekritičko prihvatanje negativnih! Koja bi procjena bila više od pomoći i realnija?</vt:lpstr>
      <vt:lpstr>5. “Mišljenje sve ili ništa”/ katastrofalno razmišljanje Koja bi procjena bila više od pomoći i realnija?</vt:lpstr>
      <vt:lpstr>5. “Mišljenje sve ili ništa”/ katastrofalno razmišljanje Koja bi procjena bila više od pomoći i realnija?</vt:lpstr>
      <vt:lpstr>6. Zaustavljanje negativnih misli Koja bi procjena bila realnija?</vt:lpstr>
      <vt:lpstr>6. Zaustavljanje negativnih misli Koja bi procjena bila realnija?</vt:lpstr>
      <vt:lpstr>6. Zaustavljanje negativnih misli Vježba</vt:lpstr>
      <vt:lpstr>6. Zaustavljanje negativnih misli Da li ovo pomaže? Ne!</vt:lpstr>
      <vt:lpstr>Zaista:</vt:lpstr>
      <vt:lpstr>7. Dalje iskrivljenosti u mišljenju</vt:lpstr>
      <vt:lpstr>7. Dalje iskrivljenosti u mišljenju</vt:lpstr>
      <vt:lpstr>opcionalno: Video Klip</vt:lpstr>
      <vt:lpstr>Budite svjesni svoje snage</vt:lpstr>
      <vt:lpstr>Budite svjesni svoje snage</vt:lpstr>
      <vt:lpstr>Budite svjesni svoje snage</vt:lpstr>
      <vt:lpstr>Budite svjesni svoje snage</vt:lpstr>
      <vt:lpstr>Načini da se smanji depresivno raspoloženje/nisko samopoštovanje</vt:lpstr>
      <vt:lpstr>Načini da se smanji depresivno raspoloženje/nisko samopoštovanje</vt:lpstr>
      <vt:lpstr>Načini da se smanji depresivno raspoloženje/nisko samopoštovanje</vt:lpstr>
      <vt:lpstr>Načini da se smanji depresivno raspoloženje/nisko samopoštovanje II</vt:lpstr>
      <vt:lpstr>Načini da se smanji depresivno raspoloženje/nisko samopoštovanje II</vt:lpstr>
      <vt:lpstr>Načini da se smanji depresivno raspoloženje/nisko samopoštovanje II</vt:lpstr>
      <vt:lpstr>Prenos u svakodnevni život</vt:lpstr>
      <vt:lpstr>Prenos u svakodnevni život</vt:lpstr>
      <vt:lpstr>Prenos u svakodnevni život</vt:lpstr>
      <vt:lpstr>Prenos u svakodnevni život</vt:lpstr>
      <vt:lpstr>Kako je ovo povezano sa psihozom?</vt:lpstr>
      <vt:lpstr>Kako je ovo povezano sa psihozom?</vt:lpstr>
      <vt:lpstr>Kako je ovo povezano sa psihozom?</vt:lpstr>
      <vt:lpstr>Hvala Vam na pažnji!</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229</cp:revision>
  <dcterms:created xsi:type="dcterms:W3CDTF">2004-06-30T16:15:23Z</dcterms:created>
  <dcterms:modified xsi:type="dcterms:W3CDTF">2022-11-21T11:16:11Z</dcterms:modified>
</cp:coreProperties>
</file>