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58"/>
  </p:notesMasterIdLst>
  <p:handoutMasterIdLst>
    <p:handoutMasterId r:id="rId59"/>
  </p:handoutMasterIdLst>
  <p:sldIdLst>
    <p:sldId id="460" r:id="rId2"/>
    <p:sldId id="311" r:id="rId3"/>
    <p:sldId id="312" r:id="rId4"/>
    <p:sldId id="390" r:id="rId5"/>
    <p:sldId id="433" r:id="rId6"/>
    <p:sldId id="432" r:id="rId7"/>
    <p:sldId id="431" r:id="rId8"/>
    <p:sldId id="321" r:id="rId9"/>
    <p:sldId id="392" r:id="rId10"/>
    <p:sldId id="435" r:id="rId11"/>
    <p:sldId id="434" r:id="rId12"/>
    <p:sldId id="351" r:id="rId13"/>
    <p:sldId id="436" r:id="rId14"/>
    <p:sldId id="437" r:id="rId15"/>
    <p:sldId id="439" r:id="rId16"/>
    <p:sldId id="438" r:id="rId17"/>
    <p:sldId id="355" r:id="rId18"/>
    <p:sldId id="398" r:id="rId19"/>
    <p:sldId id="442" r:id="rId20"/>
    <p:sldId id="441" r:id="rId21"/>
    <p:sldId id="440" r:id="rId22"/>
    <p:sldId id="328" r:id="rId23"/>
    <p:sldId id="400" r:id="rId24"/>
    <p:sldId id="444" r:id="rId25"/>
    <p:sldId id="443" r:id="rId26"/>
    <p:sldId id="401" r:id="rId27"/>
    <p:sldId id="445" r:id="rId28"/>
    <p:sldId id="417" r:id="rId29"/>
    <p:sldId id="421" r:id="rId30"/>
    <p:sldId id="418" r:id="rId31"/>
    <p:sldId id="419" r:id="rId32"/>
    <p:sldId id="420" r:id="rId33"/>
    <p:sldId id="402" r:id="rId34"/>
    <p:sldId id="446" r:id="rId35"/>
    <p:sldId id="447" r:id="rId36"/>
    <p:sldId id="360" r:id="rId37"/>
    <p:sldId id="404" r:id="rId38"/>
    <p:sldId id="449" r:id="rId39"/>
    <p:sldId id="448" r:id="rId40"/>
    <p:sldId id="406" r:id="rId41"/>
    <p:sldId id="451" r:id="rId42"/>
    <p:sldId id="450" r:id="rId43"/>
    <p:sldId id="409" r:id="rId44"/>
    <p:sldId id="454" r:id="rId45"/>
    <p:sldId id="453" r:id="rId46"/>
    <p:sldId id="452" r:id="rId47"/>
    <p:sldId id="412" r:id="rId48"/>
    <p:sldId id="457" r:id="rId49"/>
    <p:sldId id="456" r:id="rId50"/>
    <p:sldId id="455" r:id="rId51"/>
    <p:sldId id="414" r:id="rId52"/>
    <p:sldId id="459" r:id="rId53"/>
    <p:sldId id="458" r:id="rId54"/>
    <p:sldId id="430" r:id="rId55"/>
    <p:sldId id="425" r:id="rId56"/>
    <p:sldId id="426" r:id="rId57"/>
  </p:sldIdLst>
  <p:sldSz cx="12195175" cy="6858000"/>
  <p:notesSz cx="7099300" cy="10234613"/>
  <p:embeddedFontLst>
    <p:embeddedFont>
      <p:font typeface="Calibri" panose="020F0502020204030204" pitchFamily="34" charset="0"/>
      <p:regular r:id="rId60"/>
      <p:bold r:id="rId61"/>
      <p:italic r:id="rId62"/>
      <p:boldItalic r:id="rId63"/>
    </p:embeddedFont>
    <p:embeddedFont>
      <p:font typeface="Calibri Light" panose="020F0302020204030204" pitchFamily="34" charset="0"/>
      <p:regular r:id="rId64"/>
      <p:italic r:id="rId65"/>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97">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225" autoAdjust="0"/>
    <p:restoredTop sz="94660"/>
  </p:normalViewPr>
  <p:slideViewPr>
    <p:cSldViewPr>
      <p:cViewPr varScale="1">
        <p:scale>
          <a:sx n="67" d="100"/>
          <a:sy n="67" d="100"/>
        </p:scale>
        <p:origin x="948" y="44"/>
      </p:cViewPr>
      <p:guideLst>
        <p:guide orient="horz" pos="1797"/>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DE4D29BE-AEC2-4AAB-B6BA-2133A981391B}" type="slidenum">
              <a:rPr lang="en-GB" altLang="de-DE"/>
              <a:pPr/>
              <a:t>‹Nr.›</a:t>
            </a:fld>
            <a:endParaRPr lang="en-GB" altLang="de-DE"/>
          </a:p>
        </p:txBody>
      </p:sp>
    </p:spTree>
    <p:extLst>
      <p:ext uri="{BB962C8B-B14F-4D97-AF65-F5344CB8AC3E}">
        <p14:creationId xmlns:p14="http://schemas.microsoft.com/office/powerpoint/2010/main" val="495597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E6B3E2C-A01A-4634-96CB-A2AE21D24A4C}" type="slidenum">
              <a:rPr lang="de-DE" altLang="de-DE"/>
              <a:pPr/>
              <a:t>‹Nr.›</a:t>
            </a:fld>
            <a:endParaRPr lang="de-DE" altLang="de-DE"/>
          </a:p>
        </p:txBody>
      </p:sp>
    </p:spTree>
    <p:extLst>
      <p:ext uri="{BB962C8B-B14F-4D97-AF65-F5344CB8AC3E}">
        <p14:creationId xmlns:p14="http://schemas.microsoft.com/office/powerpoint/2010/main" val="39321326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71E2A8-3A17-4654-AF72-4D5531FF6ABA}" type="slidenum">
              <a:rPr lang="de-DE" altLang="de-DE" sz="1300"/>
              <a:pPr eaLnBrk="1" hangingPunct="1">
                <a:spcBef>
                  <a:spcPct val="0"/>
                </a:spcBef>
              </a:pPr>
              <a:t>2</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8050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63CC7C-685A-4DE9-B37A-A34A3E5A9BFF}" type="slidenum">
              <a:rPr lang="de-DE" altLang="de-DE" sz="1300"/>
              <a:pPr eaLnBrk="1" hangingPunct="1">
                <a:spcBef>
                  <a:spcPct val="0"/>
                </a:spcBef>
              </a:pPr>
              <a:t>3</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6709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1DD18F-96EC-4E08-979A-174C9622A170}" type="slidenum">
              <a:rPr lang="de-DE" altLang="de-DE" sz="1300"/>
              <a:pPr eaLnBrk="1" hangingPunct="1">
                <a:spcBef>
                  <a:spcPct val="0"/>
                </a:spcBef>
              </a:pPr>
              <a:t>4</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793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1DD18F-96EC-4E08-979A-174C9622A170}" type="slidenum">
              <a:rPr lang="de-DE" altLang="de-DE" sz="1300"/>
              <a:pPr eaLnBrk="1" hangingPunct="1">
                <a:spcBef>
                  <a:spcPct val="0"/>
                </a:spcBef>
              </a:pPr>
              <a:t>5</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793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1DD18F-96EC-4E08-979A-174C9622A170}" type="slidenum">
              <a:rPr lang="de-DE" altLang="de-DE" sz="1300"/>
              <a:pPr eaLnBrk="1" hangingPunct="1">
                <a:spcBef>
                  <a:spcPct val="0"/>
                </a:spcBef>
              </a:pPr>
              <a:t>6</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793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1DD18F-96EC-4E08-979A-174C9622A170}" type="slidenum">
              <a:rPr lang="de-DE" altLang="de-DE" sz="1300"/>
              <a:pPr eaLnBrk="1" hangingPunct="1">
                <a:spcBef>
                  <a:spcPct val="0"/>
                </a:spcBef>
              </a:pPr>
              <a:t>7</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793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2987E2-F7BD-4BEE-81D6-9FBC30961B47}" type="slidenum">
              <a:rPr lang="de-DE" altLang="de-DE" sz="1300"/>
              <a:pPr eaLnBrk="1" hangingPunct="1">
                <a:spcBef>
                  <a:spcPct val="0"/>
                </a:spcBef>
              </a:pPr>
              <a:t>8</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920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C337E8-99AC-4246-B0FA-4AB2B3C56843}" type="slidenum">
              <a:rPr lang="de-DE" altLang="de-DE" sz="1300"/>
              <a:pPr eaLnBrk="1" hangingPunct="1">
                <a:spcBef>
                  <a:spcPct val="0"/>
                </a:spcBef>
              </a:pPr>
              <a:t>9</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7119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C337E8-99AC-4246-B0FA-4AB2B3C56843}" type="slidenum">
              <a:rPr lang="de-DE" altLang="de-DE" sz="1300"/>
              <a:pPr eaLnBrk="1" hangingPunct="1">
                <a:spcBef>
                  <a:spcPct val="0"/>
                </a:spcBef>
              </a:pPr>
              <a:t>10</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7119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C337E8-99AC-4246-B0FA-4AB2B3C56843}" type="slidenum">
              <a:rPr lang="de-DE" altLang="de-DE" sz="1300"/>
              <a:pPr eaLnBrk="1" hangingPunct="1">
                <a:spcBef>
                  <a:spcPct val="0"/>
                </a:spcBef>
              </a:pPr>
              <a:t>11</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7119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E49B8D-FD6D-4D55-85D8-28ED98F2CFB4}" type="slidenum">
              <a:rPr lang="de-DE" altLang="de-DE" sz="1300"/>
              <a:pPr eaLnBrk="1" hangingPunct="1">
                <a:spcBef>
                  <a:spcPct val="0"/>
                </a:spcBef>
              </a:pPr>
              <a:t>12</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84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BD90A6-A50D-474D-82DB-8800E0BCE4A7}" type="slidenum">
              <a:rPr lang="de-DE" altLang="de-DE" sz="1300"/>
              <a:pPr eaLnBrk="1" hangingPunct="1">
                <a:spcBef>
                  <a:spcPct val="0"/>
                </a:spcBef>
              </a:pPr>
              <a:t>14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9023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BD90A6-A50D-474D-82DB-8800E0BCE4A7}" type="slidenum">
              <a:rPr lang="de-DE" altLang="de-DE" sz="1300"/>
              <a:pPr eaLnBrk="1" hangingPunct="1">
                <a:spcBef>
                  <a:spcPct val="0"/>
                </a:spcBef>
              </a:pPr>
              <a:t>15</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9023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BD90A6-A50D-474D-82DB-8800E0BCE4A7}" type="slidenum">
              <a:rPr lang="de-DE" altLang="de-DE" sz="1300"/>
              <a:pPr eaLnBrk="1" hangingPunct="1">
                <a:spcBef>
                  <a:spcPct val="0"/>
                </a:spcBef>
              </a:pPr>
              <a:t>16</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9023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7C22AB-F1AC-4C00-BE2E-CEB6607ADB02}" type="slidenum">
              <a:rPr lang="de-DE" altLang="de-DE" sz="1300"/>
              <a:pPr eaLnBrk="1" hangingPunct="1">
                <a:spcBef>
                  <a:spcPct val="0"/>
                </a:spcBef>
              </a:pPr>
              <a:t>17</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414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AAF263-26DB-4568-B948-F4B54DFA10DC}" type="slidenum">
              <a:rPr lang="de-DE" altLang="de-DE" sz="1300"/>
              <a:pPr eaLnBrk="1" hangingPunct="1">
                <a:spcBef>
                  <a:spcPct val="0"/>
                </a:spcBef>
              </a:pPr>
              <a:t>18</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936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AAF263-26DB-4568-B948-F4B54DFA10DC}" type="slidenum">
              <a:rPr lang="de-DE" altLang="de-DE" sz="1300"/>
              <a:pPr eaLnBrk="1" hangingPunct="1">
                <a:spcBef>
                  <a:spcPct val="0"/>
                </a:spcBef>
              </a:pPr>
              <a:t>19</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936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AAF263-26DB-4568-B948-F4B54DFA10DC}" type="slidenum">
              <a:rPr lang="de-DE" altLang="de-DE" sz="1300"/>
              <a:pPr eaLnBrk="1" hangingPunct="1">
                <a:spcBef>
                  <a:spcPct val="0"/>
                </a:spcBef>
              </a:pPr>
              <a:t>20</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936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AAF263-26DB-4568-B948-F4B54DFA10DC}" type="slidenum">
              <a:rPr lang="de-DE" altLang="de-DE" sz="1300"/>
              <a:pPr eaLnBrk="1" hangingPunct="1">
                <a:spcBef>
                  <a:spcPct val="0"/>
                </a:spcBef>
              </a:pPr>
              <a:t>21</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936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023A2F-924F-4892-B1D6-3DFFB28F7008}" type="slidenum">
              <a:rPr lang="de-DE" altLang="de-DE" sz="1300"/>
              <a:pPr eaLnBrk="1" hangingPunct="1">
                <a:spcBef>
                  <a:spcPct val="0"/>
                </a:spcBef>
              </a:pPr>
              <a:t>22</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3191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C48A8F-998E-40A9-89C5-DF9BE4E4A7BB}" type="slidenum">
              <a:rPr lang="de-DE" altLang="de-DE" sz="1300"/>
              <a:pPr eaLnBrk="1" hangingPunct="1">
                <a:spcBef>
                  <a:spcPct val="0"/>
                </a:spcBef>
              </a:pPr>
              <a:t>23</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840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C48A8F-998E-40A9-89C5-DF9BE4E4A7BB}" type="slidenum">
              <a:rPr lang="de-DE" altLang="de-DE" sz="1300"/>
              <a:pPr eaLnBrk="1" hangingPunct="1">
                <a:spcBef>
                  <a:spcPct val="0"/>
                </a:spcBef>
              </a:pPr>
              <a:t>24</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840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C48A8F-998E-40A9-89C5-DF9BE4E4A7BB}" type="slidenum">
              <a:rPr lang="de-DE" altLang="de-DE" sz="1300"/>
              <a:pPr eaLnBrk="1" hangingPunct="1">
                <a:spcBef>
                  <a:spcPct val="0"/>
                </a:spcBef>
              </a:pPr>
              <a:t>25</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840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0C8270-692D-4C1D-A0C6-D3E156A05D44}" type="slidenum">
              <a:rPr lang="de-DE" altLang="de-DE" sz="1300"/>
              <a:pPr eaLnBrk="1" hangingPunct="1">
                <a:spcBef>
                  <a:spcPct val="0"/>
                </a:spcBef>
              </a:pPr>
              <a:t>26</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5708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0C8270-692D-4C1D-A0C6-D3E156A05D44}" type="slidenum">
              <a:rPr lang="de-DE" altLang="de-DE" sz="1300"/>
              <a:pPr eaLnBrk="1" hangingPunct="1">
                <a:spcBef>
                  <a:spcPct val="0"/>
                </a:spcBef>
              </a:pPr>
              <a:t>27</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570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82974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9694706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250222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16307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38113" y="768350"/>
            <a:ext cx="6823075"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37586456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33CBA8-DC1D-4069-9357-DA4F735AD961}" type="slidenum">
              <a:rPr lang="de-DE" altLang="de-DE" sz="1300"/>
              <a:pPr eaLnBrk="1" hangingPunct="1">
                <a:spcBef>
                  <a:spcPct val="0"/>
                </a:spcBef>
              </a:pPr>
              <a:t>33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4666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33CBA8-DC1D-4069-9357-DA4F735AD961}" type="slidenum">
              <a:rPr lang="de-DE" altLang="de-DE" sz="1300"/>
              <a:pPr eaLnBrk="1" hangingPunct="1">
                <a:spcBef>
                  <a:spcPct val="0"/>
                </a:spcBef>
              </a:pPr>
              <a:t>34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4666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6A95E0-0F3A-4F21-B71F-6E35112153F4}" type="slidenum">
              <a:rPr lang="de-DE" altLang="de-DE" sz="1300"/>
              <a:pPr eaLnBrk="1" hangingPunct="1">
                <a:spcBef>
                  <a:spcPct val="0"/>
                </a:spcBef>
              </a:pPr>
              <a:t>36</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11780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14C47A-8F6C-42BA-8953-299C33537C04}" type="slidenum">
              <a:rPr lang="de-DE" altLang="de-DE" sz="1300"/>
              <a:pPr eaLnBrk="1" hangingPunct="1">
                <a:spcBef>
                  <a:spcPct val="0"/>
                </a:spcBef>
              </a:pPr>
              <a:t>37</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559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14C47A-8F6C-42BA-8953-299C33537C04}" type="slidenum">
              <a:rPr lang="de-DE" altLang="de-DE" sz="1300"/>
              <a:pPr eaLnBrk="1" hangingPunct="1">
                <a:spcBef>
                  <a:spcPct val="0"/>
                </a:spcBef>
              </a:pPr>
              <a:t>38</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559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14C47A-8F6C-42BA-8953-299C33537C04}" type="slidenum">
              <a:rPr lang="de-DE" altLang="de-DE" sz="1300"/>
              <a:pPr eaLnBrk="1" hangingPunct="1">
                <a:spcBef>
                  <a:spcPct val="0"/>
                </a:spcBef>
              </a:pPr>
              <a:t>39</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5590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F7FE8A-FCFB-45AA-BBAA-E1CF551DD6CB}" type="slidenum">
              <a:rPr lang="de-DE" altLang="de-DE" sz="1300"/>
              <a:pPr eaLnBrk="1" hangingPunct="1">
                <a:spcBef>
                  <a:spcPct val="0"/>
                </a:spcBef>
              </a:pPr>
              <a:t>40</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04314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F7FE8A-FCFB-45AA-BBAA-E1CF551DD6CB}" type="slidenum">
              <a:rPr lang="de-DE" altLang="de-DE" sz="1300"/>
              <a:pPr eaLnBrk="1" hangingPunct="1">
                <a:spcBef>
                  <a:spcPct val="0"/>
                </a:spcBef>
              </a:pPr>
              <a:t>41</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04314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F7FE8A-FCFB-45AA-BBAA-E1CF551DD6CB}" type="slidenum">
              <a:rPr lang="de-DE" altLang="de-DE" sz="1300"/>
              <a:pPr eaLnBrk="1" hangingPunct="1">
                <a:spcBef>
                  <a:spcPct val="0"/>
                </a:spcBef>
              </a:pPr>
              <a:t>42</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0431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B94439-BB82-4362-8FCD-BE744CE19A9A}" type="slidenum">
              <a:rPr lang="de-DE" altLang="de-DE" sz="1300"/>
              <a:pPr eaLnBrk="1" hangingPunct="1">
                <a:spcBef>
                  <a:spcPct val="0"/>
                </a:spcBef>
              </a:pPr>
              <a:t>43</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2094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B94439-BB82-4362-8FCD-BE744CE19A9A}" type="slidenum">
              <a:rPr lang="de-DE" altLang="de-DE" sz="1300"/>
              <a:pPr eaLnBrk="1" hangingPunct="1">
                <a:spcBef>
                  <a:spcPct val="0"/>
                </a:spcBef>
              </a:pPr>
              <a:t>44</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209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B94439-BB82-4362-8FCD-BE744CE19A9A}" type="slidenum">
              <a:rPr lang="de-DE" altLang="de-DE" sz="1300"/>
              <a:pPr eaLnBrk="1" hangingPunct="1">
                <a:spcBef>
                  <a:spcPct val="0"/>
                </a:spcBef>
              </a:pPr>
              <a:t>45</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2094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B94439-BB82-4362-8FCD-BE744CE19A9A}" type="slidenum">
              <a:rPr lang="de-DE" altLang="de-DE" sz="1300"/>
              <a:pPr eaLnBrk="1" hangingPunct="1">
                <a:spcBef>
                  <a:spcPct val="0"/>
                </a:spcBef>
              </a:pPr>
              <a:t>46</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2094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7F6F4E-2FFE-41A6-94E1-632B35861D0B}" type="slidenum">
              <a:rPr lang="de-DE" altLang="de-DE" sz="1300"/>
              <a:pPr eaLnBrk="1" hangingPunct="1">
                <a:spcBef>
                  <a:spcPct val="0"/>
                </a:spcBef>
              </a:pPr>
              <a:t>47</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00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7F6F4E-2FFE-41A6-94E1-632B35861D0B}" type="slidenum">
              <a:rPr lang="de-DE" altLang="de-DE" sz="1300"/>
              <a:pPr eaLnBrk="1" hangingPunct="1">
                <a:spcBef>
                  <a:spcPct val="0"/>
                </a:spcBef>
              </a:pPr>
              <a:t>48</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005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7F6F4E-2FFE-41A6-94E1-632B35861D0B}" type="slidenum">
              <a:rPr lang="de-DE" altLang="de-DE" sz="1300"/>
              <a:pPr eaLnBrk="1" hangingPunct="1">
                <a:spcBef>
                  <a:spcPct val="0"/>
                </a:spcBef>
              </a:pPr>
              <a:t>49</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005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7F6F4E-2FFE-41A6-94E1-632B35861D0B}" type="slidenum">
              <a:rPr lang="de-DE" altLang="de-DE" sz="1300"/>
              <a:pPr eaLnBrk="1" hangingPunct="1">
                <a:spcBef>
                  <a:spcPct val="0"/>
                </a:spcBef>
              </a:pPr>
              <a:t>50</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005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49227-FC20-41C4-848E-186F67B3F7BE}" type="slidenum">
              <a:rPr lang="de-DE" altLang="de-DE" sz="1300"/>
              <a:pPr eaLnBrk="1" hangingPunct="1">
                <a:spcBef>
                  <a:spcPct val="0"/>
                </a:spcBef>
              </a:pPr>
              <a:t>51</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6806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49227-FC20-41C4-848E-186F67B3F7BE}" type="slidenum">
              <a:rPr lang="de-DE" altLang="de-DE" sz="1300"/>
              <a:pPr eaLnBrk="1" hangingPunct="1">
                <a:spcBef>
                  <a:spcPct val="0"/>
                </a:spcBef>
              </a:pPr>
              <a:t>52</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6806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49227-FC20-41C4-848E-186F67B3F7BE}" type="slidenum">
              <a:rPr lang="de-DE" altLang="de-DE" sz="1300"/>
              <a:pPr eaLnBrk="1" hangingPunct="1">
                <a:spcBef>
                  <a:spcPct val="0"/>
                </a:spcBef>
              </a:pPr>
              <a:t>53</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6806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38113" y="768350"/>
            <a:ext cx="6823075" cy="3836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0933007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138113" y="768350"/>
            <a:ext cx="6823075" cy="3836988"/>
          </a:xfrm>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813107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4" name="Slide Number Placeholder 3"/>
          <p:cNvSpPr>
            <a:spLocks noGrp="1"/>
          </p:cNvSpPr>
          <p:nvPr>
            <p:ph type="sldNum" sz="quarter" idx="12"/>
          </p:nvPr>
        </p:nvSpPr>
        <p:spPr bwMode="gray"/>
        <p:txBody>
          <a:bodyPr/>
          <a:lstStyle>
            <a:lvl1pPr>
              <a:defRPr b="0"/>
            </a:lvl1pPr>
          </a:lstStyle>
          <a:p>
            <a:fld id="{3F812B14-0CC1-418E-A2FB-88AD4D7BE5D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8 – Samopoštovanje &amp; Raspoloženje</a:t>
            </a:r>
          </a:p>
        </p:txBody>
      </p:sp>
      <p:sp>
        <p:nvSpPr>
          <p:cNvPr id="6" name="Slide Number Placeholder 5"/>
          <p:cNvSpPr>
            <a:spLocks noGrp="1"/>
          </p:cNvSpPr>
          <p:nvPr>
            <p:ph type="sldNum" sz="quarter" idx="12"/>
          </p:nvPr>
        </p:nvSpPr>
        <p:spPr bwMode="gray"/>
        <p:txBody>
          <a:bodyPr>
            <a:noAutofit/>
          </a:bodyPr>
          <a:lstStyle>
            <a:lvl1pPr>
              <a:defRPr b="0"/>
            </a:lvl1pPr>
          </a:lstStyle>
          <a:p>
            <a:fld id="{4032D7FC-19BA-479F-A01B-AF19B07C62F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7" name="Slide Number Placeholder 6"/>
          <p:cNvSpPr>
            <a:spLocks noGrp="1"/>
          </p:cNvSpPr>
          <p:nvPr>
            <p:ph type="sldNum" sz="quarter" idx="12"/>
          </p:nvPr>
        </p:nvSpPr>
        <p:spPr bwMode="gray"/>
        <p:txBody>
          <a:bodyPr/>
          <a:lstStyle>
            <a:lvl1pPr>
              <a:defRPr b="0"/>
            </a:lvl1pPr>
          </a:lstStyle>
          <a:p>
            <a:fld id="{177C8AD0-5B6E-4B20-BFDF-5E5D8E67D3C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7" name="Slide Number Placeholder 6"/>
          <p:cNvSpPr>
            <a:spLocks noGrp="1"/>
          </p:cNvSpPr>
          <p:nvPr>
            <p:ph type="sldNum" sz="quarter" idx="12"/>
          </p:nvPr>
        </p:nvSpPr>
        <p:spPr bwMode="gray"/>
        <p:txBody>
          <a:bodyPr/>
          <a:lstStyle>
            <a:lvl1pPr>
              <a:defRPr b="0"/>
            </a:lvl1pPr>
          </a:lstStyle>
          <a:p>
            <a:fld id="{3F812B14-0CC1-418E-A2FB-88AD4D7BE5D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7" name="Slide Number Placeholder 6"/>
          <p:cNvSpPr>
            <a:spLocks noGrp="1"/>
          </p:cNvSpPr>
          <p:nvPr>
            <p:ph type="sldNum" sz="quarter" idx="12"/>
          </p:nvPr>
        </p:nvSpPr>
        <p:spPr bwMode="gray"/>
        <p:txBody>
          <a:bodyPr/>
          <a:lstStyle>
            <a:lvl1pPr>
              <a:defRPr b="0"/>
            </a:lvl1pPr>
          </a:lstStyle>
          <a:p>
            <a:fld id="{3F812B14-0CC1-418E-A2FB-88AD4D7BE5D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5" name="Slide Number Placeholder 4"/>
          <p:cNvSpPr>
            <a:spLocks noGrp="1"/>
          </p:cNvSpPr>
          <p:nvPr>
            <p:ph type="sldNum" sz="quarter" idx="12"/>
          </p:nvPr>
        </p:nvSpPr>
        <p:spPr bwMode="gray"/>
        <p:txBody>
          <a:bodyPr/>
          <a:lstStyle>
            <a:lvl1pPr>
              <a:defRPr b="0"/>
            </a:lvl1pPr>
          </a:lstStyle>
          <a:p>
            <a:fld id="{B96E2D62-0F6C-4E2E-83E8-E84EB81ADC0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4" name="Slide Number Placeholder 3"/>
          <p:cNvSpPr>
            <a:spLocks noGrp="1"/>
          </p:cNvSpPr>
          <p:nvPr>
            <p:ph type="sldNum" sz="quarter" idx="12"/>
          </p:nvPr>
        </p:nvSpPr>
        <p:spPr bwMode="gray"/>
        <p:txBody>
          <a:bodyPr/>
          <a:lstStyle>
            <a:lvl1pPr>
              <a:defRPr b="0"/>
            </a:lvl1pPr>
          </a:lstStyle>
          <a:p>
            <a:fld id="{28233CEA-AC21-4F5A-AA55-517C465C6FC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8 – Samopoštovanje &amp; Raspoloženje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F812B14-0CC1-418E-A2FB-88AD4D7BE5D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8 A – Samopoštovanje &amp; Raspoloženje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7925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Simtomi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depresije</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B96E2D62-0F6C-4E2E-83E8-E84EB81ADC04}"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Simtomi depresije?</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hr-HR" altLang="de-DE" sz="2400" dirty="0">
                <a:solidFill>
                  <a:srgbClr val="333333"/>
                </a:solidFill>
              </a:rPr>
              <a:t>tuga</a:t>
            </a:r>
            <a:r>
              <a:rPr lang="de-DE" altLang="de-DE" sz="2400" dirty="0">
                <a:solidFill>
                  <a:srgbClr val="333333"/>
                </a:solidFill>
              </a:rPr>
              <a:t>, de</a:t>
            </a:r>
            <a:r>
              <a:rPr lang="hr-HR" altLang="de-DE" sz="2400" dirty="0">
                <a:solidFill>
                  <a:srgbClr val="333333"/>
                </a:solidFill>
              </a:rPr>
              <a:t>presivno raspoloženje</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smanjena energija</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nisko samopoštovanje</a:t>
            </a:r>
            <a:r>
              <a:rPr lang="de-DE" altLang="de-DE" sz="2400" dirty="0">
                <a:solidFill>
                  <a:srgbClr val="333333"/>
                </a:solidFill>
              </a:rPr>
              <a:t>, </a:t>
            </a:r>
            <a:r>
              <a:rPr lang="hr-HR" altLang="de-DE" sz="2400" dirty="0">
                <a:solidFill>
                  <a:srgbClr val="333333"/>
                </a:solidFill>
              </a:rPr>
              <a:t>strah od odbijanja</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strahovi</a:t>
            </a:r>
            <a:r>
              <a:rPr lang="de-DE" altLang="de-DE" sz="2400" dirty="0">
                <a:solidFill>
                  <a:srgbClr val="333333"/>
                </a:solidFill>
              </a:rPr>
              <a:t> (</a:t>
            </a:r>
            <a:r>
              <a:rPr lang="hr-HR" altLang="de-DE" sz="2400" dirty="0">
                <a:solidFill>
                  <a:srgbClr val="333333"/>
                </a:solidFill>
              </a:rPr>
              <a:t>npr. vezani za budućnost</a:t>
            </a:r>
            <a:r>
              <a:rPr lang="de-DE" altLang="de-DE" sz="2400" dirty="0">
                <a:solidFill>
                  <a:srgbClr val="333333"/>
                </a:solidFill>
              </a:rPr>
              <a:t>)</a:t>
            </a:r>
          </a:p>
          <a:p>
            <a:pPr marL="457200" lvl="0" indent="-457200" defTabSz="914400" fontAlgn="base">
              <a:buFont typeface="+mj-lt"/>
              <a:buAutoNum type="arabicPeriod"/>
            </a:pPr>
            <a:r>
              <a:rPr lang="hr-HR" altLang="de-DE" sz="2400" dirty="0">
                <a:solidFill>
                  <a:srgbClr val="333333"/>
                </a:solidFill>
              </a:rPr>
              <a:t>poremećaji spavanja</a:t>
            </a:r>
            <a:r>
              <a:rPr lang="de-DE" altLang="de-DE" sz="2400" dirty="0">
                <a:solidFill>
                  <a:srgbClr val="333333"/>
                </a:solidFill>
              </a:rPr>
              <a:t>, </a:t>
            </a:r>
            <a:r>
              <a:rPr lang="hr-HR" altLang="de-DE" sz="2400" dirty="0">
                <a:solidFill>
                  <a:srgbClr val="333333"/>
                </a:solidFill>
              </a:rPr>
              <a:t>bol</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oštećenje kognicije</a:t>
            </a:r>
            <a:r>
              <a:rPr lang="de-DE" altLang="de-DE" sz="2400" dirty="0">
                <a:solidFill>
                  <a:srgbClr val="333333"/>
                </a:solidFill>
              </a:rPr>
              <a:t> (</a:t>
            </a:r>
            <a:r>
              <a:rPr lang="hr-HR" altLang="de-DE" sz="2400" dirty="0">
                <a:solidFill>
                  <a:srgbClr val="333333"/>
                </a:solidFill>
              </a:rPr>
              <a:t>slaba koncentracija</a:t>
            </a:r>
            <a:r>
              <a:rPr lang="de-DE" altLang="de-DE" sz="2400" dirty="0">
                <a:solidFill>
                  <a:srgbClr val="333333"/>
                </a:solidFill>
              </a:rPr>
              <a:t> </a:t>
            </a:r>
            <a:r>
              <a:rPr lang="hr-HR" altLang="de-DE" sz="2400" dirty="0">
                <a:solidFill>
                  <a:srgbClr val="333333"/>
                </a:solidFill>
              </a:rPr>
              <a:t>i memorija</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Rođen sam takav...</a:t>
            </a:r>
            <a:r>
              <a:rPr lang="en-US" altLang="de-DE" sz="3600" dirty="0">
                <a:latin typeface="+mn-lt"/>
                <a:ea typeface="+mn-ea"/>
                <a:cs typeface="+mn-cs"/>
              </a:rPr>
              <a:t> </a:t>
            </a:r>
            <a:r>
              <a:rPr lang="pl-PL" altLang="de-DE" sz="3600" dirty="0">
                <a:latin typeface="+mn-lt"/>
                <a:ea typeface="+mn-ea"/>
                <a:cs typeface="+mn-cs"/>
              </a:rPr>
              <a:t>Postao sam takav?</a:t>
            </a:r>
            <a:endParaRPr lang="de-DE" altLang="de-DE" sz="3600" dirty="0">
              <a:latin typeface="+mn-lt"/>
              <a:ea typeface="+mn-ea"/>
              <a:cs typeface="+mn-cs"/>
            </a:endParaRPr>
          </a:p>
        </p:txBody>
      </p:sp>
      <p:sp>
        <p:nvSpPr>
          <p:cNvPr id="8194" name="Rectangle 2"/>
          <p:cNvSpPr>
            <a:spLocks noGrp="1" noChangeArrowheads="1"/>
          </p:cNvSpPr>
          <p:nvPr>
            <p:ph idx="1"/>
          </p:nvPr>
        </p:nvSpPr>
        <p:spPr>
          <a:xfrm>
            <a:off x="408955" y="2204864"/>
            <a:ext cx="8229600" cy="4248000"/>
          </a:xfrm>
        </p:spPr>
        <p:txBody>
          <a:bodyPr>
            <a:noAutofit/>
          </a:bodyPr>
          <a:lstStyle/>
          <a:p>
            <a:pPr eaLnBrk="1" hangingPunct="1"/>
            <a:r>
              <a:rPr lang="hr-HR" altLang="de-DE" sz="2400" dirty="0">
                <a:solidFill>
                  <a:srgbClr val="333333"/>
                </a:solidFill>
              </a:rPr>
              <a:t>Da li je predodređeno</a:t>
            </a:r>
            <a:r>
              <a:rPr lang="de-DE" altLang="de-DE" sz="2400" dirty="0">
                <a:solidFill>
                  <a:srgbClr val="333333"/>
                </a:solidFill>
              </a:rPr>
              <a:t> </a:t>
            </a:r>
            <a:r>
              <a:rPr lang="hr-HR" altLang="de-DE" sz="2400" dirty="0">
                <a:solidFill>
                  <a:srgbClr val="333333"/>
                </a:solidFill>
              </a:rPr>
              <a:t>da smo srećni ili tužni</a:t>
            </a:r>
            <a:r>
              <a:rPr lang="de-DE" altLang="de-DE" sz="2400" dirty="0">
                <a:solidFill>
                  <a:srgbClr val="333333"/>
                </a:solidFill>
              </a:rPr>
              <a:t>? D</a:t>
            </a:r>
            <a:r>
              <a:rPr lang="hr-HR" altLang="de-DE" sz="2400" dirty="0">
                <a:solidFill>
                  <a:srgbClr val="333333"/>
                </a:solidFill>
              </a:rPr>
              <a:t>a li se naše emotivno stanje mijenja tokom vremena</a:t>
            </a:r>
            <a:r>
              <a:rPr lang="de-DE" altLang="de-DE" sz="2400" dirty="0">
                <a:solidFill>
                  <a:srgbClr val="333333"/>
                </a:solidFill>
              </a:rPr>
              <a:t>?</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4032D7FC-19BA-479F-A01B-AF19B07C62F4}"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Rođen sam takav...</a:t>
            </a:r>
            <a:r>
              <a:rPr lang="en-US" altLang="de-DE" sz="3600" dirty="0">
                <a:latin typeface="+mn-lt"/>
                <a:ea typeface="+mn-ea"/>
                <a:cs typeface="+mn-cs"/>
              </a:rPr>
              <a:t> </a:t>
            </a:r>
            <a:r>
              <a:rPr lang="pl-PL" altLang="de-DE" sz="3600" dirty="0">
                <a:latin typeface="+mn-lt"/>
                <a:ea typeface="+mn-ea"/>
                <a:cs typeface="+mn-cs"/>
              </a:rPr>
              <a:t>Postao sam takav?</a:t>
            </a:r>
            <a:endParaRPr lang="de-DE" altLang="de-DE" sz="3600" dirty="0">
              <a:latin typeface="+mn-lt"/>
              <a:ea typeface="+mn-ea"/>
              <a:cs typeface="+mn-cs"/>
            </a:endParaRPr>
          </a:p>
        </p:txBody>
      </p:sp>
      <p:sp>
        <p:nvSpPr>
          <p:cNvPr id="8194" name="Rectangle 2"/>
          <p:cNvSpPr>
            <a:spLocks noGrp="1" noChangeArrowheads="1"/>
          </p:cNvSpPr>
          <p:nvPr>
            <p:ph idx="1"/>
          </p:nvPr>
        </p:nvSpPr>
        <p:spPr>
          <a:xfrm>
            <a:off x="408955" y="2204864"/>
            <a:ext cx="8229600" cy="4248000"/>
          </a:xfrm>
        </p:spPr>
        <p:txBody>
          <a:bodyPr>
            <a:noAutofit/>
          </a:bodyPr>
          <a:lstStyle/>
          <a:p>
            <a:pPr eaLnBrk="1" hangingPunct="1"/>
            <a:r>
              <a:rPr lang="hr-HR" altLang="de-DE" sz="2400" dirty="0">
                <a:solidFill>
                  <a:srgbClr val="333333"/>
                </a:solidFill>
              </a:rPr>
              <a:t>Da li je predodređeno</a:t>
            </a:r>
            <a:r>
              <a:rPr lang="de-DE" altLang="de-DE" sz="2400" dirty="0">
                <a:solidFill>
                  <a:srgbClr val="333333"/>
                </a:solidFill>
              </a:rPr>
              <a:t> </a:t>
            </a:r>
            <a:r>
              <a:rPr lang="hr-HR" altLang="de-DE" sz="2400" dirty="0">
                <a:solidFill>
                  <a:srgbClr val="333333"/>
                </a:solidFill>
              </a:rPr>
              <a:t>da smo srećni ili tužni</a:t>
            </a:r>
            <a:r>
              <a:rPr lang="de-DE" altLang="de-DE" sz="2400" dirty="0">
                <a:solidFill>
                  <a:srgbClr val="333333"/>
                </a:solidFill>
              </a:rPr>
              <a:t>? D</a:t>
            </a:r>
            <a:r>
              <a:rPr lang="hr-HR" altLang="de-DE" sz="2400" dirty="0">
                <a:solidFill>
                  <a:srgbClr val="333333"/>
                </a:solidFill>
              </a:rPr>
              <a:t>a li se naše emotivno stanje mijenja tokom vremena</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hr-HR" altLang="de-DE" sz="2400">
                <a:solidFill>
                  <a:srgbClr val="004992"/>
                </a:solidFill>
              </a:rPr>
              <a:t>priroda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de-DE" altLang="de-DE" sz="2400" dirty="0" err="1">
                <a:solidFill>
                  <a:srgbClr val="333333"/>
                </a:solidFill>
              </a:rPr>
              <a:t>Postoje</a:t>
            </a:r>
            <a:r>
              <a:rPr lang="de-DE" altLang="de-DE" sz="2400" dirty="0">
                <a:solidFill>
                  <a:srgbClr val="333333"/>
                </a:solidFill>
              </a:rPr>
              <a:t> </a:t>
            </a:r>
            <a:r>
              <a:rPr lang="hr-HR" altLang="de-DE" sz="2400" dirty="0">
                <a:solidFill>
                  <a:srgbClr val="333333"/>
                </a:solidFill>
              </a:rPr>
              <a:t>dokaz</a:t>
            </a:r>
            <a:r>
              <a:rPr lang="de-DE" altLang="de-DE" sz="2400" dirty="0">
                <a:solidFill>
                  <a:srgbClr val="333333"/>
                </a:solidFill>
              </a:rPr>
              <a:t>i</a:t>
            </a:r>
            <a:r>
              <a:rPr lang="hr-HR" altLang="de-DE" sz="2400" dirty="0">
                <a:solidFill>
                  <a:srgbClr val="333333"/>
                </a:solidFill>
              </a:rPr>
              <a:t> </a:t>
            </a:r>
            <a:r>
              <a:rPr lang="de-DE" altLang="de-DE" sz="2400" dirty="0">
                <a:solidFill>
                  <a:srgbClr val="333333"/>
                </a:solidFill>
              </a:rPr>
              <a:t>z</a:t>
            </a:r>
            <a:r>
              <a:rPr lang="hr-HR" altLang="de-DE" sz="2400" dirty="0">
                <a:solidFill>
                  <a:srgbClr val="333333"/>
                </a:solidFill>
              </a:rPr>
              <a:t>a predisozicij</a:t>
            </a:r>
            <a:r>
              <a:rPr lang="de-DE" altLang="de-DE" sz="2400" dirty="0">
                <a:solidFill>
                  <a:srgbClr val="333333"/>
                </a:solidFill>
              </a:rPr>
              <a:t>u</a:t>
            </a:r>
            <a:r>
              <a:rPr lang="hr-HR" altLang="de-DE" sz="2400" dirty="0">
                <a:solidFill>
                  <a:srgbClr val="333333"/>
                </a:solidFill>
              </a:rPr>
              <a:t> za depresivne misli</a:t>
            </a:r>
            <a:r>
              <a:rPr lang="de-DE" altLang="de-DE" sz="2400" dirty="0">
                <a:solidFill>
                  <a:srgbClr val="333333"/>
                </a:solidFill>
              </a:rPr>
              <a:t> </a:t>
            </a:r>
            <a:r>
              <a:rPr lang="hr-HR" altLang="de-DE" sz="2400" dirty="0">
                <a:solidFill>
                  <a:srgbClr val="333333"/>
                </a:solidFill>
              </a:rPr>
              <a:t>i nisko </a:t>
            </a:r>
            <a:r>
              <a:rPr lang="hr-HR" altLang="de-DE" sz="2400">
                <a:solidFill>
                  <a:srgbClr val="333333"/>
                </a:solidFill>
              </a:rPr>
              <a:t>samopoštovanje</a:t>
            </a:r>
            <a:r>
              <a:rPr lang="de-DE" altLang="de-DE" sz="2400">
                <a:solidFill>
                  <a:srgbClr val="333333"/>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4032D7FC-19BA-479F-A01B-AF19B07C62F4}" type="slidenum">
              <a:rPr lang="de-DE" altLang="de-DE" smtClean="0"/>
              <a:pPr/>
              <a:t>5</a:t>
            </a:fld>
            <a:endParaRPr lang="de-DE" altLang="de-DE"/>
          </a:p>
        </p:txBody>
      </p:sp>
    </p:spTree>
    <p:extLst>
      <p:ext uri="{BB962C8B-B14F-4D97-AF65-F5344CB8AC3E}">
        <p14:creationId xmlns:p14="http://schemas.microsoft.com/office/powerpoint/2010/main" val="3128951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Rođen sam takav...</a:t>
            </a:r>
            <a:r>
              <a:rPr lang="en-US" altLang="de-DE" sz="3600" dirty="0">
                <a:latin typeface="+mn-lt"/>
                <a:ea typeface="+mn-ea"/>
                <a:cs typeface="+mn-cs"/>
              </a:rPr>
              <a:t> </a:t>
            </a:r>
            <a:r>
              <a:rPr lang="pl-PL" altLang="de-DE" sz="3600" dirty="0">
                <a:latin typeface="+mn-lt"/>
                <a:ea typeface="+mn-ea"/>
                <a:cs typeface="+mn-cs"/>
              </a:rPr>
              <a:t>Postao sam takav?</a:t>
            </a:r>
            <a:endParaRPr lang="de-DE" altLang="de-DE" sz="3600" dirty="0">
              <a:latin typeface="+mn-lt"/>
              <a:ea typeface="+mn-ea"/>
              <a:cs typeface="+mn-cs"/>
            </a:endParaRPr>
          </a:p>
        </p:txBody>
      </p:sp>
      <p:sp>
        <p:nvSpPr>
          <p:cNvPr id="8194" name="Rectangle 2"/>
          <p:cNvSpPr>
            <a:spLocks noGrp="1" noChangeArrowheads="1"/>
          </p:cNvSpPr>
          <p:nvPr>
            <p:ph idx="1"/>
          </p:nvPr>
        </p:nvSpPr>
        <p:spPr>
          <a:xfrm>
            <a:off x="408955" y="2204864"/>
            <a:ext cx="8229600" cy="4248000"/>
          </a:xfrm>
        </p:spPr>
        <p:txBody>
          <a:bodyPr>
            <a:noAutofit/>
          </a:bodyPr>
          <a:lstStyle/>
          <a:p>
            <a:pPr eaLnBrk="1" hangingPunct="1"/>
            <a:r>
              <a:rPr lang="hr-HR" altLang="de-DE" sz="2400" dirty="0">
                <a:solidFill>
                  <a:srgbClr val="333333"/>
                </a:solidFill>
              </a:rPr>
              <a:t>Da li je predodređeno</a:t>
            </a:r>
            <a:r>
              <a:rPr lang="de-DE" altLang="de-DE" sz="2400" dirty="0">
                <a:solidFill>
                  <a:srgbClr val="333333"/>
                </a:solidFill>
              </a:rPr>
              <a:t> </a:t>
            </a:r>
            <a:r>
              <a:rPr lang="hr-HR" altLang="de-DE" sz="2400" dirty="0">
                <a:solidFill>
                  <a:srgbClr val="333333"/>
                </a:solidFill>
              </a:rPr>
              <a:t>da smo srećni ili tužni</a:t>
            </a:r>
            <a:r>
              <a:rPr lang="de-DE" altLang="de-DE" sz="2400" dirty="0">
                <a:solidFill>
                  <a:srgbClr val="333333"/>
                </a:solidFill>
              </a:rPr>
              <a:t>? D</a:t>
            </a:r>
            <a:r>
              <a:rPr lang="hr-HR" altLang="de-DE" sz="2400" dirty="0">
                <a:solidFill>
                  <a:srgbClr val="333333"/>
                </a:solidFill>
              </a:rPr>
              <a:t>a li se naše emotivno stanje mijenja tokom vremena</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hr-HR" altLang="de-DE" sz="2400">
                <a:solidFill>
                  <a:srgbClr val="004992"/>
                </a:solidFill>
              </a:rPr>
              <a:t>priroda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de-DE" altLang="de-DE" sz="2400" dirty="0" err="1">
                <a:solidFill>
                  <a:srgbClr val="333333"/>
                </a:solidFill>
              </a:rPr>
              <a:t>Postoje</a:t>
            </a:r>
            <a:r>
              <a:rPr lang="de-DE" altLang="de-DE" sz="2400" dirty="0">
                <a:solidFill>
                  <a:srgbClr val="333333"/>
                </a:solidFill>
              </a:rPr>
              <a:t> </a:t>
            </a:r>
            <a:r>
              <a:rPr lang="hr-HR" altLang="de-DE" sz="2400" dirty="0">
                <a:solidFill>
                  <a:srgbClr val="333333"/>
                </a:solidFill>
              </a:rPr>
              <a:t>dokaz</a:t>
            </a:r>
            <a:r>
              <a:rPr lang="de-DE" altLang="de-DE" sz="2400" dirty="0">
                <a:solidFill>
                  <a:srgbClr val="333333"/>
                </a:solidFill>
              </a:rPr>
              <a:t>i</a:t>
            </a:r>
            <a:r>
              <a:rPr lang="hr-HR" altLang="de-DE" sz="2400" dirty="0">
                <a:solidFill>
                  <a:srgbClr val="333333"/>
                </a:solidFill>
              </a:rPr>
              <a:t> </a:t>
            </a:r>
            <a:r>
              <a:rPr lang="de-DE" altLang="de-DE" sz="2400" dirty="0">
                <a:solidFill>
                  <a:srgbClr val="333333"/>
                </a:solidFill>
              </a:rPr>
              <a:t>z</a:t>
            </a:r>
            <a:r>
              <a:rPr lang="hr-HR" altLang="de-DE" sz="2400" dirty="0">
                <a:solidFill>
                  <a:srgbClr val="333333"/>
                </a:solidFill>
              </a:rPr>
              <a:t>a predisozicij</a:t>
            </a:r>
            <a:r>
              <a:rPr lang="de-DE" altLang="de-DE" sz="2400" dirty="0">
                <a:solidFill>
                  <a:srgbClr val="333333"/>
                </a:solidFill>
              </a:rPr>
              <a:t>u</a:t>
            </a:r>
            <a:r>
              <a:rPr lang="hr-HR" altLang="de-DE" sz="2400" dirty="0">
                <a:solidFill>
                  <a:srgbClr val="333333"/>
                </a:solidFill>
              </a:rPr>
              <a:t> za depresivne misli</a:t>
            </a:r>
            <a:r>
              <a:rPr lang="de-DE" altLang="de-DE" sz="2400" dirty="0">
                <a:solidFill>
                  <a:srgbClr val="333333"/>
                </a:solidFill>
              </a:rPr>
              <a:t> </a:t>
            </a:r>
            <a:r>
              <a:rPr lang="hr-HR" altLang="de-DE" sz="2400" dirty="0">
                <a:solidFill>
                  <a:srgbClr val="333333"/>
                </a:solidFill>
              </a:rPr>
              <a:t>i nisko samopoštovanje</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“okolnosti”</a:t>
            </a:r>
            <a:r>
              <a:rPr lang="de-DE" altLang="de-DE" sz="2400">
                <a:solidFill>
                  <a:srgbClr val="004992"/>
                </a:solidFill>
              </a:rPr>
              <a:t>:</a:t>
            </a:r>
            <a:r>
              <a:rPr lang="de-DE" altLang="de-DE" sz="2400">
                <a:solidFill>
                  <a:srgbClr val="333333"/>
                </a:solidFill>
              </a:rPr>
              <a:t> </a:t>
            </a:r>
            <a:r>
              <a:rPr lang="hr-HR" altLang="de-DE" sz="2400" dirty="0">
                <a:solidFill>
                  <a:srgbClr val="333333"/>
                </a:solidFill>
              </a:rPr>
              <a:t>Roditelji koji stalno kritikuju</a:t>
            </a:r>
            <a:r>
              <a:rPr lang="de-DE" altLang="de-DE" sz="2400" dirty="0">
                <a:solidFill>
                  <a:srgbClr val="333333"/>
                </a:solidFill>
              </a:rPr>
              <a:t> </a:t>
            </a:r>
            <a:r>
              <a:rPr lang="hr-HR" altLang="de-DE" sz="2400" dirty="0">
                <a:solidFill>
                  <a:srgbClr val="333333"/>
                </a:solidFill>
              </a:rPr>
              <a:t>i oni koji odbacuju,</a:t>
            </a:r>
            <a:r>
              <a:rPr lang="de-DE" altLang="de-DE" sz="2400" dirty="0">
                <a:solidFill>
                  <a:srgbClr val="333333"/>
                </a:solidFill>
              </a:rPr>
              <a:t> </a:t>
            </a:r>
            <a:r>
              <a:rPr lang="hr-HR" altLang="de-DE" sz="2400" dirty="0">
                <a:solidFill>
                  <a:srgbClr val="333333"/>
                </a:solidFill>
              </a:rPr>
              <a:t>kao i </a:t>
            </a:r>
            <a:r>
              <a:rPr lang="de-DE" altLang="de-DE" sz="2400" dirty="0">
                <a:solidFill>
                  <a:srgbClr val="333333"/>
                </a:solidFill>
              </a:rPr>
              <a:t>t</a:t>
            </a:r>
            <a:r>
              <a:rPr lang="hr-HR" altLang="de-DE" sz="2400" dirty="0">
                <a:solidFill>
                  <a:srgbClr val="333333"/>
                </a:solidFill>
              </a:rPr>
              <a:t>raumatična životna iskustva mogu</a:t>
            </a:r>
            <a:r>
              <a:rPr lang="de-DE" altLang="de-DE" sz="2400" dirty="0">
                <a:solidFill>
                  <a:srgbClr val="333333"/>
                </a:solidFill>
              </a:rPr>
              <a:t> </a:t>
            </a:r>
            <a:r>
              <a:rPr lang="hr-HR" altLang="de-DE" sz="2400" dirty="0">
                <a:solidFill>
                  <a:srgbClr val="333333"/>
                </a:solidFill>
              </a:rPr>
              <a:t>favorizovati nastanak </a:t>
            </a:r>
            <a:r>
              <a:rPr lang="de-DE" altLang="de-DE" sz="2400" dirty="0">
                <a:solidFill>
                  <a:srgbClr val="333333"/>
                </a:solidFill>
              </a:rPr>
              <a:t>negativ</a:t>
            </a:r>
            <a:r>
              <a:rPr lang="hr-HR" altLang="de-DE" sz="2400" dirty="0">
                <a:solidFill>
                  <a:srgbClr val="333333"/>
                </a:solidFill>
              </a:rPr>
              <a:t>ne slike o </a:t>
            </a:r>
            <a:r>
              <a:rPr lang="hr-HR" altLang="de-DE" sz="2400">
                <a:solidFill>
                  <a:srgbClr val="333333"/>
                </a:solidFill>
              </a:rPr>
              <a:t>sebi</a:t>
            </a:r>
            <a:r>
              <a:rPr lang="de-DE" altLang="de-DE" sz="2400">
                <a:solidFill>
                  <a:srgbClr val="333333"/>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4032D7FC-19BA-479F-A01B-AF19B07C62F4}" type="slidenum">
              <a:rPr lang="de-DE" altLang="de-DE" smtClean="0"/>
              <a:pPr/>
              <a:t>6</a:t>
            </a:fld>
            <a:endParaRPr lang="de-DE" altLang="de-DE"/>
          </a:p>
        </p:txBody>
      </p:sp>
    </p:spTree>
    <p:extLst>
      <p:ext uri="{BB962C8B-B14F-4D97-AF65-F5344CB8AC3E}">
        <p14:creationId xmlns:p14="http://schemas.microsoft.com/office/powerpoint/2010/main" val="3753019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Rođen sam takav...</a:t>
            </a:r>
            <a:r>
              <a:rPr lang="en-US" altLang="de-DE" sz="3600" dirty="0">
                <a:latin typeface="+mn-lt"/>
                <a:ea typeface="+mn-ea"/>
                <a:cs typeface="+mn-cs"/>
              </a:rPr>
              <a:t> </a:t>
            </a:r>
            <a:r>
              <a:rPr lang="pl-PL" altLang="de-DE" sz="3600" dirty="0">
                <a:latin typeface="+mn-lt"/>
                <a:ea typeface="+mn-ea"/>
                <a:cs typeface="+mn-cs"/>
              </a:rPr>
              <a:t>Postao sam takav?</a:t>
            </a:r>
            <a:endParaRPr lang="de-DE" altLang="de-DE" sz="3600" dirty="0">
              <a:latin typeface="+mn-lt"/>
              <a:ea typeface="+mn-ea"/>
              <a:cs typeface="+mn-cs"/>
            </a:endParaRPr>
          </a:p>
        </p:txBody>
      </p:sp>
      <p:sp>
        <p:nvSpPr>
          <p:cNvPr id="8194" name="Rectangle 2"/>
          <p:cNvSpPr>
            <a:spLocks noGrp="1" noChangeArrowheads="1"/>
          </p:cNvSpPr>
          <p:nvPr>
            <p:ph idx="1"/>
          </p:nvPr>
        </p:nvSpPr>
        <p:spPr>
          <a:xfrm>
            <a:off x="408955" y="2204864"/>
            <a:ext cx="8229600" cy="4248000"/>
          </a:xfrm>
        </p:spPr>
        <p:txBody>
          <a:bodyPr>
            <a:noAutofit/>
          </a:bodyPr>
          <a:lstStyle/>
          <a:p>
            <a:pPr eaLnBrk="1" hangingPunct="1"/>
            <a:r>
              <a:rPr lang="hr-HR" altLang="de-DE" sz="2400" dirty="0">
                <a:solidFill>
                  <a:srgbClr val="333333"/>
                </a:solidFill>
              </a:rPr>
              <a:t>Da li je predodređeno</a:t>
            </a:r>
            <a:r>
              <a:rPr lang="de-DE" altLang="de-DE" sz="2400" dirty="0">
                <a:solidFill>
                  <a:srgbClr val="333333"/>
                </a:solidFill>
              </a:rPr>
              <a:t> </a:t>
            </a:r>
            <a:r>
              <a:rPr lang="hr-HR" altLang="de-DE" sz="2400" dirty="0">
                <a:solidFill>
                  <a:srgbClr val="333333"/>
                </a:solidFill>
              </a:rPr>
              <a:t>da smo srećni ili tužni</a:t>
            </a:r>
            <a:r>
              <a:rPr lang="de-DE" altLang="de-DE" sz="2400" dirty="0">
                <a:solidFill>
                  <a:srgbClr val="333333"/>
                </a:solidFill>
              </a:rPr>
              <a:t>? D</a:t>
            </a:r>
            <a:r>
              <a:rPr lang="hr-HR" altLang="de-DE" sz="2400" dirty="0">
                <a:solidFill>
                  <a:srgbClr val="333333"/>
                </a:solidFill>
              </a:rPr>
              <a:t>a li se naše emotivno stanje mijenja tokom vremena</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hr-HR" altLang="de-DE" sz="2400">
                <a:solidFill>
                  <a:srgbClr val="004992"/>
                </a:solidFill>
              </a:rPr>
              <a:t>priroda</a:t>
            </a:r>
            <a:r>
              <a:rPr lang="en-CA" altLang="de-DE" sz="2400">
                <a:solidFill>
                  <a:srgbClr val="004992"/>
                </a:solidFill>
              </a:rPr>
              <a:t>”</a:t>
            </a:r>
            <a:r>
              <a:rPr lang="de-DE" altLang="de-DE" sz="2400">
                <a:solidFill>
                  <a:srgbClr val="004992"/>
                </a:solidFill>
              </a:rPr>
              <a:t>:</a:t>
            </a:r>
            <a:r>
              <a:rPr lang="de-DE" altLang="de-DE" sz="2400">
                <a:solidFill>
                  <a:srgbClr val="333333"/>
                </a:solidFill>
              </a:rPr>
              <a:t> </a:t>
            </a:r>
            <a:r>
              <a:rPr lang="de-DE" altLang="de-DE" sz="2400" dirty="0" err="1">
                <a:solidFill>
                  <a:srgbClr val="333333"/>
                </a:solidFill>
              </a:rPr>
              <a:t>Postoje</a:t>
            </a:r>
            <a:r>
              <a:rPr lang="de-DE" altLang="de-DE" sz="2400" dirty="0">
                <a:solidFill>
                  <a:srgbClr val="333333"/>
                </a:solidFill>
              </a:rPr>
              <a:t> </a:t>
            </a:r>
            <a:r>
              <a:rPr lang="hr-HR" altLang="de-DE" sz="2400" dirty="0">
                <a:solidFill>
                  <a:srgbClr val="333333"/>
                </a:solidFill>
              </a:rPr>
              <a:t>dokaz</a:t>
            </a:r>
            <a:r>
              <a:rPr lang="de-DE" altLang="de-DE" sz="2400" dirty="0">
                <a:solidFill>
                  <a:srgbClr val="333333"/>
                </a:solidFill>
              </a:rPr>
              <a:t>i</a:t>
            </a:r>
            <a:r>
              <a:rPr lang="hr-HR" altLang="de-DE" sz="2400" dirty="0">
                <a:solidFill>
                  <a:srgbClr val="333333"/>
                </a:solidFill>
              </a:rPr>
              <a:t> </a:t>
            </a:r>
            <a:r>
              <a:rPr lang="de-DE" altLang="de-DE" sz="2400" dirty="0">
                <a:solidFill>
                  <a:srgbClr val="333333"/>
                </a:solidFill>
              </a:rPr>
              <a:t>z</a:t>
            </a:r>
            <a:r>
              <a:rPr lang="hr-HR" altLang="de-DE" sz="2400" dirty="0">
                <a:solidFill>
                  <a:srgbClr val="333333"/>
                </a:solidFill>
              </a:rPr>
              <a:t>a predisozicij</a:t>
            </a:r>
            <a:r>
              <a:rPr lang="de-DE" altLang="de-DE" sz="2400" dirty="0">
                <a:solidFill>
                  <a:srgbClr val="333333"/>
                </a:solidFill>
              </a:rPr>
              <a:t>u</a:t>
            </a:r>
            <a:r>
              <a:rPr lang="hr-HR" altLang="de-DE" sz="2400" dirty="0">
                <a:solidFill>
                  <a:srgbClr val="333333"/>
                </a:solidFill>
              </a:rPr>
              <a:t> za depresivne misli</a:t>
            </a:r>
            <a:r>
              <a:rPr lang="de-DE" altLang="de-DE" sz="2400" dirty="0">
                <a:solidFill>
                  <a:srgbClr val="333333"/>
                </a:solidFill>
              </a:rPr>
              <a:t> </a:t>
            </a:r>
            <a:r>
              <a:rPr lang="hr-HR" altLang="de-DE" sz="2400" dirty="0">
                <a:solidFill>
                  <a:srgbClr val="333333"/>
                </a:solidFill>
              </a:rPr>
              <a:t>i nisko samopoštovanje</a:t>
            </a:r>
            <a:r>
              <a:rPr lang="de-DE" altLang="de-DE" sz="2400" dirty="0">
                <a:solidFill>
                  <a:srgbClr val="333333"/>
                </a:solidFill>
              </a:rPr>
              <a:t>.</a:t>
            </a:r>
          </a:p>
          <a:p>
            <a:pPr marL="342900" indent="-342900" eaLnBrk="1" hangingPunct="1">
              <a:buClr>
                <a:srgbClr val="000000"/>
              </a:buClr>
              <a:buFont typeface="WingDings"/>
              <a:buChar char=""/>
            </a:pPr>
            <a:r>
              <a:rPr lang="en-CA" altLang="de-DE" sz="2400">
                <a:solidFill>
                  <a:srgbClr val="004992"/>
                </a:solidFill>
              </a:rPr>
              <a:t>“okolnosti”</a:t>
            </a:r>
            <a:r>
              <a:rPr lang="de-DE" altLang="de-DE" sz="2400">
                <a:solidFill>
                  <a:srgbClr val="004992"/>
                </a:solidFill>
              </a:rPr>
              <a:t>:</a:t>
            </a:r>
            <a:r>
              <a:rPr lang="de-DE" altLang="de-DE" sz="2400">
                <a:solidFill>
                  <a:srgbClr val="333333"/>
                </a:solidFill>
              </a:rPr>
              <a:t> </a:t>
            </a:r>
            <a:r>
              <a:rPr lang="hr-HR" altLang="de-DE" sz="2400" dirty="0">
                <a:solidFill>
                  <a:srgbClr val="333333"/>
                </a:solidFill>
              </a:rPr>
              <a:t>Roditelji koji stalno kritikuju</a:t>
            </a:r>
            <a:r>
              <a:rPr lang="de-DE" altLang="de-DE" sz="2400" dirty="0">
                <a:solidFill>
                  <a:srgbClr val="333333"/>
                </a:solidFill>
              </a:rPr>
              <a:t> </a:t>
            </a:r>
            <a:r>
              <a:rPr lang="hr-HR" altLang="de-DE" sz="2400" dirty="0">
                <a:solidFill>
                  <a:srgbClr val="333333"/>
                </a:solidFill>
              </a:rPr>
              <a:t>i oni koji odbacuju,</a:t>
            </a:r>
            <a:r>
              <a:rPr lang="de-DE" altLang="de-DE" sz="2400" dirty="0">
                <a:solidFill>
                  <a:srgbClr val="333333"/>
                </a:solidFill>
              </a:rPr>
              <a:t> </a:t>
            </a:r>
            <a:r>
              <a:rPr lang="hr-HR" altLang="de-DE" sz="2400" dirty="0">
                <a:solidFill>
                  <a:srgbClr val="333333"/>
                </a:solidFill>
              </a:rPr>
              <a:t>kao i </a:t>
            </a:r>
            <a:r>
              <a:rPr lang="de-DE" altLang="de-DE" sz="2400" dirty="0">
                <a:solidFill>
                  <a:srgbClr val="333333"/>
                </a:solidFill>
              </a:rPr>
              <a:t>t</a:t>
            </a:r>
            <a:r>
              <a:rPr lang="hr-HR" altLang="de-DE" sz="2400" dirty="0">
                <a:solidFill>
                  <a:srgbClr val="333333"/>
                </a:solidFill>
              </a:rPr>
              <a:t>raumatična životna iskustva mogu</a:t>
            </a:r>
            <a:r>
              <a:rPr lang="de-DE" altLang="de-DE" sz="2400" dirty="0">
                <a:solidFill>
                  <a:srgbClr val="333333"/>
                </a:solidFill>
              </a:rPr>
              <a:t> </a:t>
            </a:r>
            <a:r>
              <a:rPr lang="hr-HR" altLang="de-DE" sz="2400" dirty="0">
                <a:solidFill>
                  <a:srgbClr val="333333"/>
                </a:solidFill>
              </a:rPr>
              <a:t>favorizovati nastanak </a:t>
            </a:r>
            <a:r>
              <a:rPr lang="de-DE" altLang="de-DE" sz="2400" dirty="0">
                <a:solidFill>
                  <a:srgbClr val="333333"/>
                </a:solidFill>
              </a:rPr>
              <a:t>negativ</a:t>
            </a:r>
            <a:r>
              <a:rPr lang="hr-HR" altLang="de-DE" sz="2400" dirty="0">
                <a:solidFill>
                  <a:srgbClr val="333333"/>
                </a:solidFill>
              </a:rPr>
              <a:t>ne slike o sebi</a:t>
            </a:r>
            <a:r>
              <a:rPr lang="de-DE" altLang="de-DE" sz="2400" dirty="0">
                <a:solidFill>
                  <a:srgbClr val="333333"/>
                </a:solidFill>
              </a:rPr>
              <a:t>.</a:t>
            </a:r>
          </a:p>
          <a:p>
            <a:pPr lvl="0" defTabSz="914400" fontAlgn="base"/>
            <a:r>
              <a:rPr lang="hr-HR" altLang="de-DE" sz="2400" b="1" dirty="0">
                <a:solidFill>
                  <a:srgbClr val="004992"/>
                </a:solidFill>
              </a:rPr>
              <a:t>Ali </a:t>
            </a:r>
            <a:r>
              <a:rPr lang="de-DE" altLang="de-DE" sz="2400" dirty="0">
                <a:solidFill>
                  <a:srgbClr val="004992"/>
                </a:solidFill>
              </a:rPr>
              <a:t>: depres</a:t>
            </a:r>
            <a:r>
              <a:rPr lang="hr-HR" altLang="de-DE" sz="2400" dirty="0">
                <a:solidFill>
                  <a:srgbClr val="004992"/>
                </a:solidFill>
              </a:rPr>
              <a:t>ivni način razmišljanja se može promijeniti</a:t>
            </a:r>
            <a:r>
              <a:rPr lang="de-DE" altLang="de-DE" sz="2400" dirty="0">
                <a:solidFill>
                  <a:srgbClr val="004992"/>
                </a:solidFill>
              </a:rPr>
              <a:t>. Depre</a:t>
            </a:r>
            <a:r>
              <a:rPr lang="hr-HR" altLang="de-DE" sz="2400" dirty="0">
                <a:solidFill>
                  <a:srgbClr val="004992"/>
                </a:solidFill>
              </a:rPr>
              <a:t>sija nije konačna sudbina</a:t>
            </a:r>
            <a:r>
              <a:rPr lang="de-DE" altLang="de-DE" sz="2400" dirty="0">
                <a:solidFill>
                  <a:srgbClr val="004992"/>
                </a:solidFill>
              </a:rPr>
              <a:t>!</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4032D7FC-19BA-479F-A01B-AF19B07C62F4}" type="slidenum">
              <a:rPr lang="de-DE" altLang="de-DE" smtClean="0"/>
              <a:pPr/>
              <a:t>7</a:t>
            </a:fld>
            <a:endParaRPr lang="de-DE" altLang="de-DE"/>
          </a:p>
        </p:txBody>
      </p:sp>
    </p:spTree>
    <p:extLst>
      <p:ext uri="{BB962C8B-B14F-4D97-AF65-F5344CB8AC3E}">
        <p14:creationId xmlns:p14="http://schemas.microsoft.com/office/powerpoint/2010/main" val="2348792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a:solidFill>
                  <a:srgbClr val="333333"/>
                </a:solidFill>
              </a:rPr>
              <a:t>Mnogi ljudi sa problemima u sferi mentalnog zdravlja pokazuju</a:t>
            </a:r>
            <a:r>
              <a:rPr lang="en-US" altLang="de-DE" sz="2400" dirty="0">
                <a:solidFill>
                  <a:srgbClr val="333333"/>
                </a:solidFill>
              </a:rPr>
              <a:t> </a:t>
            </a:r>
            <a:r>
              <a:rPr lang="hr-HR" altLang="de-DE" sz="2400" dirty="0">
                <a:solidFill>
                  <a:srgbClr val="333333"/>
                </a:solidFill>
              </a:rPr>
              <a:t>iskrivljena mišljenja</a:t>
            </a:r>
            <a:r>
              <a:rPr lang="en-US" altLang="de-DE" sz="2400" dirty="0">
                <a:solidFill>
                  <a:srgbClr val="333333"/>
                </a:solidFill>
              </a:rPr>
              <a:t> </a:t>
            </a:r>
            <a:r>
              <a:rPr lang="hr-HR" altLang="de-DE" sz="2400" dirty="0">
                <a:solidFill>
                  <a:srgbClr val="333333"/>
                </a:solidFill>
              </a:rPr>
              <a:t>koje mogu doprinositi</a:t>
            </a:r>
            <a:r>
              <a:rPr lang="en-US" altLang="de-DE" sz="2400" dirty="0">
                <a:solidFill>
                  <a:srgbClr val="004992"/>
                </a:solidFill>
              </a:rPr>
              <a:t> </a:t>
            </a:r>
            <a:r>
              <a:rPr lang="en-US" altLang="de-DE" sz="2400" dirty="0" err="1">
                <a:solidFill>
                  <a:srgbClr val="004992"/>
                </a:solidFill>
              </a:rPr>
              <a:t>depres</a:t>
            </a:r>
            <a:r>
              <a:rPr lang="hr-HR" altLang="de-DE" sz="2400" dirty="0">
                <a:solidFill>
                  <a:srgbClr val="004992"/>
                </a:solidFill>
              </a:rPr>
              <a:t>iji</a:t>
            </a:r>
            <a:r>
              <a:rPr lang="en-US" altLang="de-DE" sz="2400" dirty="0">
                <a:solidFill>
                  <a:srgbClr val="333333"/>
                </a:solidFill>
              </a:rPr>
              <a:t>.</a:t>
            </a:r>
          </a:p>
          <a:p>
            <a:pPr lvl="0" defTabSz="914400" fontAlgn="base"/>
            <a:r>
              <a:rPr lang="hr-HR" altLang="de-DE" sz="2400" dirty="0">
                <a:solidFill>
                  <a:srgbClr val="333333"/>
                </a:solidFill>
              </a:rPr>
              <a:t>Ove misaone</a:t>
            </a:r>
            <a:r>
              <a:rPr lang="en-US" altLang="de-DE" sz="2400" dirty="0">
                <a:solidFill>
                  <a:srgbClr val="333333"/>
                </a:solidFill>
              </a:rPr>
              <a:t> </a:t>
            </a:r>
            <a:r>
              <a:rPr lang="hr-HR" altLang="de-DE" sz="2400" dirty="0">
                <a:solidFill>
                  <a:srgbClr val="333333"/>
                </a:solidFill>
              </a:rPr>
              <a:t>iskrivljenosti</a:t>
            </a:r>
            <a:r>
              <a:rPr lang="en-US" altLang="de-DE" sz="2400" dirty="0">
                <a:solidFill>
                  <a:srgbClr val="333333"/>
                </a:solidFill>
              </a:rPr>
              <a:t> </a:t>
            </a:r>
            <a:r>
              <a:rPr lang="hr-HR" altLang="de-DE" sz="2400" dirty="0">
                <a:solidFill>
                  <a:srgbClr val="333333"/>
                </a:solidFill>
              </a:rPr>
              <a:t>se mogu promjeniti intenzivnim i kontinuiranim treningom</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4032D7FC-19BA-479F-A01B-AF19B07C62F4}"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537727223"/>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Kratkotrajni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B96E2D62-0F6C-4E2E-83E8-E84EB81ADC04}"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5829158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Kratkotrajni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doživljavanje stalnih prijetnji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čuješ prijeteće i uvredljive glasove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Posle psihoze: osjećanje sramote, budućnost izgleda uništena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B96E2D62-0F6C-4E2E-83E8-E84EB81ADC04}" type="slidenum">
              <a:rPr lang="de-DE" altLang="de-DE" smtClean="0"/>
              <a:pPr/>
              <a:t>10</a:t>
            </a:fld>
            <a:endParaRPr lang="de-DE" altLang="de-DE"/>
          </a:p>
        </p:txBody>
      </p:sp>
    </p:spTree>
    <p:extLst>
      <p:ext uri="{BB962C8B-B14F-4D97-AF65-F5344CB8AC3E}">
        <p14:creationId xmlns:p14="http://schemas.microsoft.com/office/powerpoint/2010/main" val="337023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94929916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Kratkotrajni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doživljavanje stalnih prijetnji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Tokom psihoze: užurbanost, uzbuđenost</a:t>
                      </a:r>
                      <a:r>
                        <a:rPr kumimoji="0" lang="vi-VN" sz="2000" b="0" i="0" u="none" strike="noStrike" cap="none" normalizeH="0" baseline="0">
                          <a:ln>
                            <a:noFill/>
                          </a:ln>
                          <a:solidFill>
                            <a:srgbClr val="333333"/>
                          </a:solidFill>
                          <a:effectLst/>
                          <a:latin typeface="Calibri Light"/>
                        </a:rPr>
                        <a:t>, “nešto </a:t>
                      </a:r>
                      <a:r>
                        <a:rPr kumimoji="0" lang="vi-VN" sz="2000" b="0" i="0" u="none" strike="noStrike" cap="none" normalizeH="0" baseline="0" dirty="0">
                          <a:ln>
                            <a:noFill/>
                          </a:ln>
                          <a:solidFill>
                            <a:srgbClr val="333333"/>
                          </a:solidFill>
                          <a:effectLst/>
                          <a:latin typeface="Calibri Light"/>
                        </a:rPr>
                        <a:t>se na kraju </a:t>
                      </a:r>
                      <a:r>
                        <a:rPr kumimoji="0" lang="vi-VN" sz="2000" b="0" i="0" u="none" strike="noStrike" cap="none" normalizeH="0" baseline="0">
                          <a:ln>
                            <a:noFill/>
                          </a:ln>
                          <a:solidFill>
                            <a:srgbClr val="333333"/>
                          </a:solidFill>
                          <a:effectLst/>
                          <a:latin typeface="Calibri Light"/>
                        </a:rPr>
                        <a:t>ipak događa”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čuješ prijeteće i uvredljive glasove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čuješ glasove koji te hvale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Posle psihoze: osjećanje sramote, budućnost izgleda uništena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Tokom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deluzija</a:t>
                      </a:r>
                      <a:r>
                        <a:rPr kumimoji="0" lang="en-US" sz="2000" b="0" i="0" u="none" strike="noStrike" cap="none" normalizeH="0" baseline="0" dirty="0">
                          <a:ln>
                            <a:noFill/>
                          </a:ln>
                          <a:solidFill>
                            <a:srgbClr val="333333"/>
                          </a:solidFill>
                          <a:effectLst/>
                          <a:latin typeface="Calibri Light"/>
                        </a:rPr>
                        <a:t> (da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značajan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osjećaj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moći</a:t>
                      </a:r>
                      <a:r>
                        <a:rPr kumimoji="0" lang="en-US" sz="2000" b="0" i="0" u="none" strike="noStrike" cap="none" normalizeH="0" baseline="0" dirty="0">
                          <a:ln>
                            <a:noFill/>
                          </a:ln>
                          <a:solidFill>
                            <a:srgbClr val="333333"/>
                          </a:solidFill>
                          <a:effectLst/>
                          <a:latin typeface="Calibri Light"/>
                        </a:rPr>
                        <a:t>, talent, </a:t>
                      </a:r>
                      <a:r>
                        <a:rPr kumimoji="0" lang="en-US" sz="2000" b="0" i="0" u="none" strike="noStrike" cap="none" normalizeH="0" baseline="0" dirty="0" err="1">
                          <a:ln>
                            <a:noFill/>
                          </a:ln>
                          <a:solidFill>
                            <a:srgbClr val="333333"/>
                          </a:solidFill>
                          <a:effectLst/>
                          <a:latin typeface="Calibri Light"/>
                        </a:rPr>
                        <a:t>značajnost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snažni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neprijatelji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sudbina</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B96E2D62-0F6C-4E2E-83E8-E84EB81ADC04}" type="slidenum">
              <a:rPr lang="de-DE" altLang="de-DE" smtClean="0"/>
              <a:pPr/>
              <a:t>11</a:t>
            </a:fld>
            <a:endParaRPr lang="de-DE" altLang="de-DE"/>
          </a:p>
        </p:txBody>
      </p:sp>
    </p:spTree>
    <p:extLst>
      <p:ext uri="{BB962C8B-B14F-4D97-AF65-F5344CB8AC3E}">
        <p14:creationId xmlns:p14="http://schemas.microsoft.com/office/powerpoint/2010/main" val="3592068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sp>
        <p:nvSpPr>
          <p:cNvPr id="5" name="Content Placeholder 4"/>
          <p:cNvSpPr>
            <a:spLocks noGrp="1"/>
          </p:cNvSpPr>
          <p:nvPr>
            <p:ph idx="1"/>
          </p:nvPr>
        </p:nvSpPr>
        <p:spPr>
          <a:xfrm>
            <a:off x="408955" y="2204864"/>
            <a:ext cx="8229600" cy="4248000"/>
          </a:xfrm>
        </p:spPr>
        <p:txBody>
          <a:bodyPr/>
          <a:lstStyle/>
          <a:p>
            <a:pPr lvl="0" defTabSz="914400" fontAlgn="base">
              <a:buClr>
                <a:srgbClr val="004992"/>
              </a:buClr>
            </a:pPr>
            <a:r>
              <a:rPr lang="hr-HR" altLang="de-DE" sz="2000" b="1" i="1" dirty="0">
                <a:solidFill>
                  <a:srgbClr val="333333"/>
                </a:solidFill>
              </a:rPr>
              <a:t>kratkotrajni pozitivni efekti psihoze</a:t>
            </a:r>
            <a:r>
              <a:rPr lang="de-DE" altLang="de-DE" sz="2000" dirty="0">
                <a:solidFill>
                  <a:srgbClr val="333333"/>
                </a:solidFill>
              </a:rPr>
              <a:t> </a:t>
            </a:r>
            <a:r>
              <a:rPr lang="hr-HR" altLang="de-DE" sz="2000" dirty="0">
                <a:solidFill>
                  <a:srgbClr val="333333"/>
                </a:solidFill>
              </a:rPr>
              <a:t>na samopoštovanje</a:t>
            </a:r>
            <a:r>
              <a:rPr lang="de-DE" altLang="de-DE" sz="2000" dirty="0">
                <a:solidFill>
                  <a:srgbClr val="333333"/>
                </a:solidFill>
              </a:rPr>
              <a:t> </a:t>
            </a:r>
            <a:r>
              <a:rPr lang="hr-HR" altLang="de-DE" sz="2000" dirty="0">
                <a:solidFill>
                  <a:srgbClr val="333333"/>
                </a:solidFill>
              </a:rPr>
              <a:t>su generalno izbrisani</a:t>
            </a:r>
            <a:r>
              <a:rPr lang="de-DE" altLang="de-DE" sz="2000" dirty="0">
                <a:solidFill>
                  <a:srgbClr val="333333"/>
                </a:solidFill>
              </a:rPr>
              <a:t> </a:t>
            </a:r>
            <a:r>
              <a:rPr lang="hr-HR" altLang="de-DE" sz="2000" b="1" i="1" dirty="0">
                <a:solidFill>
                  <a:srgbClr val="333333"/>
                </a:solidFill>
              </a:rPr>
              <a:t>dugotrajnim negativnim posledicama</a:t>
            </a:r>
            <a:r>
              <a:rPr lang="de-DE" altLang="de-DE" sz="2000" dirty="0">
                <a:solidFill>
                  <a:srgbClr val="333333"/>
                </a:solidFill>
              </a:rPr>
              <a:t> </a:t>
            </a:r>
            <a:r>
              <a:rPr lang="hr-HR" altLang="de-DE" sz="2000" dirty="0">
                <a:solidFill>
                  <a:srgbClr val="333333"/>
                </a:solidFill>
              </a:rPr>
              <a:t>psihoze</a:t>
            </a:r>
            <a:r>
              <a:rPr lang="de-DE" altLang="de-DE" sz="2000" dirty="0">
                <a:solidFill>
                  <a:srgbClr val="333333"/>
                </a:solidFill>
              </a:rPr>
              <a:t>;</a:t>
            </a:r>
          </a:p>
          <a:p>
            <a:pPr lvl="0" defTabSz="914400" fontAlgn="base">
              <a:buClr>
                <a:srgbClr val="004992"/>
              </a:buClr>
            </a:pPr>
            <a:r>
              <a:rPr lang="hr-HR" altLang="de-DE" sz="2000" dirty="0">
                <a:solidFill>
                  <a:srgbClr val="333333"/>
                </a:solidFill>
              </a:rPr>
              <a:t>primjeri</a:t>
            </a:r>
            <a:r>
              <a:rPr lang="de-DE" altLang="de-DE" sz="2000" dirty="0">
                <a:solidFill>
                  <a:srgbClr val="333333"/>
                </a:solidFill>
              </a:rPr>
              <a:t>:</a:t>
            </a:r>
          </a:p>
          <a:p>
            <a:pPr marL="342900" lvl="0" indent="-342900" defTabSz="914400" fontAlgn="base">
              <a:buClr>
                <a:srgbClr val="333333"/>
              </a:buClr>
              <a:buFont typeface="WingDings"/>
              <a:buChar char=""/>
            </a:pPr>
            <a:r>
              <a:rPr lang="de-DE" altLang="de-DE" sz="2000" dirty="0">
                <a:solidFill>
                  <a:srgbClr val="333333"/>
                </a:solidFill>
              </a:rPr>
              <a:t>d</a:t>
            </a:r>
            <a:r>
              <a:rPr lang="hr-HR" altLang="de-DE" sz="2000" dirty="0">
                <a:solidFill>
                  <a:srgbClr val="333333"/>
                </a:solidFill>
              </a:rPr>
              <a:t>ugovi</a:t>
            </a:r>
            <a:r>
              <a:rPr lang="de-DE" altLang="de-DE" sz="2000" dirty="0">
                <a:solidFill>
                  <a:srgbClr val="333333"/>
                </a:solidFill>
              </a:rPr>
              <a:t>: </a:t>
            </a:r>
            <a:r>
              <a:rPr lang="hr-HR" altLang="de-DE" sz="2000" dirty="0">
                <a:solidFill>
                  <a:srgbClr val="333333"/>
                </a:solidFill>
              </a:rPr>
              <a:t>kad pacijenti umišljaju da su bogati ili poznati</a:t>
            </a:r>
            <a:endParaRPr lang="de-DE"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samoća</a:t>
            </a:r>
            <a:r>
              <a:rPr lang="de-DE" altLang="de-DE" sz="2000" dirty="0">
                <a:solidFill>
                  <a:srgbClr val="333333"/>
                </a:solidFill>
              </a:rPr>
              <a:t>: </a:t>
            </a:r>
            <a:r>
              <a:rPr lang="hr-HR" altLang="de-DE" sz="2000" dirty="0">
                <a:solidFill>
                  <a:srgbClr val="333333"/>
                </a:solidFill>
              </a:rPr>
              <a:t>neki prijatelji mogu okrenuti leđa pacijentu</a:t>
            </a:r>
            <a:endParaRPr lang="de-DE"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situacija na poslu</a:t>
            </a:r>
            <a:r>
              <a:rPr lang="de-DE" altLang="de-DE" sz="2000" dirty="0">
                <a:solidFill>
                  <a:srgbClr val="333333"/>
                </a:solidFill>
              </a:rPr>
              <a:t>: </a:t>
            </a:r>
            <a:r>
              <a:rPr lang="hr-HR" altLang="de-DE" sz="2000" dirty="0">
                <a:solidFill>
                  <a:srgbClr val="333333"/>
                </a:solidFill>
              </a:rPr>
              <a:t>gubitak posla usled neprikladnog ponašanja u kancelariji</a:t>
            </a:r>
            <a:endParaRPr lang="de-DE" altLang="de-DE" sz="2000" dirty="0">
              <a:solidFill>
                <a:srgbClr val="333333"/>
              </a:solidFill>
            </a:endParaRPr>
          </a:p>
          <a:p>
            <a:pPr lvl="0" defTabSz="914400" fontAlgn="base"/>
            <a:r>
              <a:rPr lang="hr-HR" altLang="de-DE" sz="2000" dirty="0">
                <a:solidFill>
                  <a:srgbClr val="333333"/>
                </a:solidFill>
              </a:rPr>
              <a:t>Veoma je opasno prestati sa uzimanjem lijekova bez preoruke ljekara</a:t>
            </a:r>
            <a:r>
              <a:rPr lang="de-DE" altLang="de-DE" sz="2000" dirty="0">
                <a:solidFill>
                  <a:srgbClr val="333333"/>
                </a:solidFill>
              </a:rPr>
              <a:t> </a:t>
            </a:r>
            <a:r>
              <a:rPr lang="hr-HR" altLang="de-DE" sz="2000" dirty="0">
                <a:solidFill>
                  <a:srgbClr val="333333"/>
                </a:solidFill>
              </a:rPr>
              <a:t>samo da bi se opet posjetio</a:t>
            </a:r>
            <a:r>
              <a:rPr lang="de-DE" altLang="de-DE" sz="2000" dirty="0">
                <a:solidFill>
                  <a:srgbClr val="333333"/>
                </a:solidFill>
              </a:rPr>
              <a:t> </a:t>
            </a:r>
            <a:r>
              <a:rPr lang="hr-HR" altLang="de-DE" sz="2000" dirty="0">
                <a:solidFill>
                  <a:srgbClr val="333333"/>
                </a:solidFill>
              </a:rPr>
              <a:t>prijeteći ali</a:t>
            </a:r>
            <a:r>
              <a:rPr lang="de-DE" altLang="de-DE" sz="2000" dirty="0">
                <a:solidFill>
                  <a:srgbClr val="333333"/>
                </a:solidFill>
              </a:rPr>
              <a:t> </a:t>
            </a:r>
            <a:r>
              <a:rPr lang="hr-HR" altLang="de-DE" sz="2000" dirty="0">
                <a:solidFill>
                  <a:srgbClr val="333333"/>
                </a:solidFill>
              </a:rPr>
              <a:t>uzbudljivi svijet psihoze</a:t>
            </a:r>
            <a:r>
              <a:rPr lang="de-DE" altLang="de-DE" sz="2000" dirty="0">
                <a:solidFill>
                  <a:srgbClr val="333333"/>
                </a:solidFill>
              </a:rPr>
              <a:t>, p</a:t>
            </a:r>
            <a:r>
              <a:rPr lang="hr-HR" altLang="de-DE" sz="2000" dirty="0">
                <a:solidFill>
                  <a:srgbClr val="333333"/>
                </a:solidFill>
              </a:rPr>
              <a:t>osebno ako je tokom psihoze često prisutan i strah</a:t>
            </a:r>
            <a:r>
              <a:rPr lang="de-DE" alt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a:t>
            </a:r>
            <a:r>
              <a:rPr lang="de-DE">
                <a:solidFill>
                  <a:schemeClr val="bg1"/>
                </a:solidFill>
              </a:rPr>
              <a:t>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nn-NO" sz="3600" dirty="0">
                <a:solidFill>
                  <a:srgbClr val="333333"/>
                </a:solidFill>
              </a:rPr>
              <a:t>Koje su karakteristične misli i stilovi razmišljanja ljudi sa </a:t>
            </a:r>
            <a:r>
              <a:rPr lang="nn-NO" sz="3600" dirty="0">
                <a:solidFill>
                  <a:srgbClr val="004992"/>
                </a:solidFill>
              </a:rPr>
              <a:t>depresijom</a:t>
            </a:r>
            <a:r>
              <a:rPr lang="nn-NO" sz="3600" dirty="0">
                <a:solidFill>
                  <a:srgbClr val="333333"/>
                </a:solidFill>
              </a:rPr>
              <a:t> i </a:t>
            </a:r>
            <a:r>
              <a:rPr lang="nn-NO" sz="3600" dirty="0">
                <a:solidFill>
                  <a:srgbClr val="004992"/>
                </a:solidFill>
              </a:rPr>
              <a:t>niskim samopoštovanjem</a:t>
            </a:r>
            <a:r>
              <a:rPr lang="nn-NO" sz="3600" dirty="0">
                <a:solidFill>
                  <a:srgbClr val="333333"/>
                </a:solidFill>
              </a:rPr>
              <a:t>?</a:t>
            </a:r>
            <a:endParaRPr lang="de-DE" sz="36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8 – Samopoštovanje &amp; Raspoloženje</a:t>
            </a:r>
          </a:p>
        </p:txBody>
      </p:sp>
      <p:sp>
        <p:nvSpPr>
          <p:cNvPr id="4" name="Slide Number Placeholder 3"/>
          <p:cNvSpPr>
            <a:spLocks noGrp="1"/>
          </p:cNvSpPr>
          <p:nvPr>
            <p:ph type="sldNum" sz="quarter" idx="12"/>
          </p:nvPr>
        </p:nvSpPr>
        <p:spPr/>
        <p:txBody>
          <a:bodyPr/>
          <a:lstStyle/>
          <a:p>
            <a:fld id="{4032D7FC-19BA-479F-A01B-AF19B07C62F4}" type="slidenum">
              <a:rPr lang="de-DE" altLang="de-DE" smtClean="0"/>
              <a:pPr/>
              <a:t>13</a:t>
            </a:fld>
            <a:endParaRPr lang="de-DE" altLang="de-DE"/>
          </a:p>
        </p:txBody>
      </p:sp>
    </p:spTree>
    <p:extLst>
      <p:ext uri="{BB962C8B-B14F-4D97-AF65-F5344CB8AC3E}">
        <p14:creationId xmlns:p14="http://schemas.microsoft.com/office/powerpoint/2010/main" val="2620416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1. Prevelika generalizacija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Koji bi pristup bio od pomoći i realniji?</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222282440"/>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Pogrešna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generalizacija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Pogrešno si upotrebio/la stranu riječ; ne razumiješ knjigu.</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“Ja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glup</a:t>
                      </a:r>
                      <a:r>
                        <a:rPr kumimoji="0" lang="en-US" sz="2000" b="1" i="1" u="none" strike="noStrike" cap="none" normalizeH="0" baseline="0">
                          <a:ln>
                            <a:noFill/>
                          </a:ln>
                          <a:solidFill>
                            <a:srgbClr val="333333"/>
                          </a:solidFill>
                          <a:effectLst/>
                          <a:latin typeface="Calibri Light"/>
                        </a:rPr>
                        <a:t>/a!”</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Neuspijeh na ispitu.</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“Ja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gubitnik</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Kritikuju te u diskusiji.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“Bezvrijedan/na sam!”</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14</a:t>
            </a:fld>
            <a:endParaRPr lang="de-DE" altLang="de-DE"/>
          </a:p>
        </p:txBody>
      </p:sp>
    </p:spTree>
    <p:extLst>
      <p:ext uri="{BB962C8B-B14F-4D97-AF65-F5344CB8AC3E}">
        <p14:creationId xmlns:p14="http://schemas.microsoft.com/office/powerpoint/2010/main" val="1438877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1. Prevelika generalizacija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Koji bi pristup bio od pomoći i realniji?</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066887879"/>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Pogrešna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generalizacija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Pogrešno si upotrebio/la stranu riječ; ne razumiješ knjigu.</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“Ja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glup</a:t>
                      </a:r>
                      <a:r>
                        <a:rPr kumimoji="0" lang="en-US" sz="2000" b="1" i="1" u="none" strike="noStrike" cap="none" normalizeH="0" baseline="0">
                          <a:ln>
                            <a:noFill/>
                          </a:ln>
                          <a:solidFill>
                            <a:srgbClr val="333333"/>
                          </a:solidFill>
                          <a:effectLst/>
                          <a:latin typeface="Calibri Light"/>
                        </a:rPr>
                        <a:t>/a!”</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“Niko </a:t>
                      </a:r>
                      <a:r>
                        <a:rPr kumimoji="0" lang="en-US" sz="2000" b="0" i="0" u="none" strike="noStrike" cap="none" normalizeH="0" baseline="0" err="1">
                          <a:ln>
                            <a:noFill/>
                          </a:ln>
                          <a:solidFill>
                            <a:srgbClr val="333333"/>
                          </a:solidFill>
                          <a:effectLst/>
                          <a:latin typeface="Calibri Light"/>
                        </a:rPr>
                        <a:t>nije</a:t>
                      </a:r>
                      <a:r>
                        <a:rPr kumimoji="0" lang="en-US" sz="2000" b="0" i="0" u="none" strike="noStrike" cap="none" normalizeH="0" baseline="0">
                          <a:ln>
                            <a:noFill/>
                          </a:ln>
                          <a:solidFill>
                            <a:srgbClr val="333333"/>
                          </a:solidFill>
                          <a:effectLst/>
                          <a:latin typeface="Calibri Light"/>
                        </a:rPr>
                        <a:t> idealan”</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“Da </a:t>
                      </a:r>
                      <a:r>
                        <a:rPr kumimoji="0" lang="en-US" sz="2000" b="0" i="0" u="none" strike="noStrike" cap="none" normalizeH="0" baseline="0" dirty="0">
                          <a:ln>
                            <a:noFill/>
                          </a:ln>
                          <a:solidFill>
                            <a:srgbClr val="333333"/>
                          </a:solidFill>
                          <a:effectLst/>
                          <a:latin typeface="Calibri Light"/>
                        </a:rPr>
                        <a:t>li me </a:t>
                      </a:r>
                      <a:r>
                        <a:rPr kumimoji="0" lang="en-US" sz="2000" b="0" i="0" u="none" strike="noStrike" cap="none" normalizeH="0" baseline="0" dirty="0" err="1">
                          <a:ln>
                            <a:noFill/>
                          </a:ln>
                          <a:solidFill>
                            <a:srgbClr val="333333"/>
                          </a:solidFill>
                          <a:effectLst/>
                          <a:latin typeface="Calibri Light"/>
                        </a:rPr>
                        <a:t>zaista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interesuje</a:t>
                      </a:r>
                      <a:r>
                        <a:rPr kumimoji="0" lang="en-US" sz="2000" b="0" i="0" u="none" strike="noStrike" cap="none" normalizeH="0" baseline="0" dirty="0">
                          <a:ln>
                            <a:noFill/>
                          </a:ln>
                          <a:solidFill>
                            <a:srgbClr val="333333"/>
                          </a:solidFill>
                          <a:effectLst/>
                          <a:latin typeface="Calibri Light"/>
                        </a:rPr>
                        <a:t> ova </a:t>
                      </a:r>
                      <a:r>
                        <a:rPr kumimoji="0" lang="en-US" sz="2000" b="0" i="0" u="none" strike="noStrike" cap="none" normalizeH="0" baseline="0" err="1">
                          <a:ln>
                            <a:noFill/>
                          </a:ln>
                          <a:solidFill>
                            <a:srgbClr val="333333"/>
                          </a:solidFill>
                          <a:effectLst/>
                          <a:latin typeface="Calibri Light"/>
                        </a:rPr>
                        <a:t>knjiga</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Neuspijeh na ispitu.</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“Ja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gubitnik</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“Idući </a:t>
                      </a:r>
                      <a:r>
                        <a:rPr kumimoji="0" lang="en-US" sz="2000" b="0" i="0" u="none" strike="noStrike" cap="none" normalizeH="0" baseline="0" dirty="0">
                          <a:ln>
                            <a:noFill/>
                          </a:ln>
                          <a:solidFill>
                            <a:srgbClr val="333333"/>
                          </a:solidFill>
                          <a:effectLst/>
                          <a:latin typeface="Calibri Light"/>
                        </a:rPr>
                        <a:t>put </a:t>
                      </a:r>
                      <a:r>
                        <a:rPr kumimoji="0" lang="en-US" sz="2000" b="0" i="0" u="none" strike="noStrike" cap="none" normalizeH="0" baseline="0" dirty="0" err="1">
                          <a:ln>
                            <a:noFill/>
                          </a:ln>
                          <a:solidFill>
                            <a:srgbClr val="333333"/>
                          </a:solidFill>
                          <a:effectLst/>
                          <a:latin typeface="Calibri Light"/>
                        </a:rPr>
                        <a:t>ću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učiti</a:t>
                      </a:r>
                      <a:r>
                        <a:rPr kumimoji="0" lang="en-US" sz="2000" b="0" i="0" u="none" strike="noStrike" cap="none" normalizeH="0" baseline="0">
                          <a:ln>
                            <a:noFill/>
                          </a:ln>
                          <a:solidFill>
                            <a:srgbClr val="333333"/>
                          </a:solidFill>
                          <a:effectLst/>
                          <a:latin typeface="Calibri Light"/>
                        </a:rPr>
                        <a:t> više”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Kritikuju te u diskusiji.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“Bezvrijedan/na sam!”</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“Možda </a:t>
                      </a:r>
                      <a:r>
                        <a:rPr kumimoji="0" lang="pl-PL" sz="2000" b="0" i="0" u="none" strike="noStrike" cap="none" normalizeH="0" baseline="0" dirty="0">
                          <a:ln>
                            <a:noFill/>
                          </a:ln>
                          <a:solidFill>
                            <a:srgbClr val="333333"/>
                          </a:solidFill>
                          <a:effectLst/>
                          <a:latin typeface="Calibri Light"/>
                        </a:rPr>
                        <a:t>je druga osoba u pravu, možda naučim </a:t>
                      </a:r>
                      <a:r>
                        <a:rPr kumimoji="0" lang="pl-PL" sz="2000" b="0" i="0" u="none" strike="noStrike" cap="none" normalizeH="0" baseline="0">
                          <a:ln>
                            <a:noFill/>
                          </a:ln>
                          <a:solidFill>
                            <a:srgbClr val="333333"/>
                          </a:solidFill>
                          <a:effectLst/>
                          <a:latin typeface="Calibri Light"/>
                        </a:rPr>
                        <a:t>nešto?”</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15</a:t>
            </a:fld>
            <a:endParaRPr lang="de-DE" altLang="de-DE"/>
          </a:p>
        </p:txBody>
      </p:sp>
    </p:spTree>
    <p:extLst>
      <p:ext uri="{BB962C8B-B14F-4D97-AF65-F5344CB8AC3E}">
        <p14:creationId xmlns:p14="http://schemas.microsoft.com/office/powerpoint/2010/main" val="3544768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1. Prevelika generalizacija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Koji bi pristup bio od pomoći i realniji?</a:t>
            </a:r>
            <a:endParaRPr lang="de-DE" altLang="de-DE">
              <a:solidFill>
                <a:srgbClr val="004992"/>
              </a:solidFill>
              <a:latin typeface="+mn-lt"/>
              <a:ea typeface="+mn-ea"/>
              <a:cs typeface="+mn-cs"/>
            </a:endParaRPr>
          </a:p>
        </p:txBody>
      </p:sp>
      <p:sp>
        <p:nvSpPr>
          <p:cNvPr id="17428" name="Rectangle 20"/>
          <p:cNvSpPr>
            <a:spLocks noChangeArrowheads="1"/>
          </p:cNvSpPr>
          <p:nvPr/>
        </p:nvSpPr>
        <p:spPr bwMode="auto">
          <a:xfrm>
            <a:off x="408955" y="5949280"/>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hr-HR" altLang="de-DE" sz="2000" b="0" dirty="0">
                <a:solidFill>
                  <a:srgbClr val="004992"/>
                </a:solidFill>
                <a:latin typeface="+mn-lt"/>
              </a:rPr>
              <a:t>Dozvoljene greške</a:t>
            </a:r>
            <a:r>
              <a:rPr lang="en-US" altLang="de-DE" sz="2000" b="0" dirty="0">
                <a:solidFill>
                  <a:srgbClr val="004992"/>
                </a:solidFill>
                <a:latin typeface="+mn-lt"/>
              </a:rPr>
              <a:t>:</a:t>
            </a:r>
            <a:r>
              <a:rPr lang="en-US" altLang="de-DE" sz="2000" b="0" dirty="0">
                <a:solidFill>
                  <a:srgbClr val="333333"/>
                </a:solidFill>
                <a:latin typeface="+mn-lt"/>
              </a:rPr>
              <a:t> N</a:t>
            </a:r>
            <a:r>
              <a:rPr lang="hr-HR" altLang="de-DE" sz="2000" b="0" dirty="0">
                <a:solidFill>
                  <a:srgbClr val="333333"/>
                </a:solidFill>
                <a:latin typeface="+mn-lt"/>
              </a:rPr>
              <a:t>iko nije idealan</a:t>
            </a:r>
            <a:r>
              <a:rPr lang="en-US" altLang="de-DE" sz="2000" b="0" dirty="0">
                <a:solidFill>
                  <a:srgbClr val="333333"/>
                </a:solidFill>
                <a:latin typeface="+mn-lt"/>
              </a:rPr>
              <a:t>! </a:t>
            </a:r>
            <a:r>
              <a:rPr lang="hr-HR" altLang="de-DE" sz="2000" b="0" dirty="0">
                <a:solidFill>
                  <a:srgbClr val="333333"/>
                </a:solidFill>
                <a:latin typeface="+mn-lt"/>
              </a:rPr>
              <a:t>Ako zamuckujete s vremena na vrijeme</a:t>
            </a:r>
            <a:r>
              <a:rPr lang="en-US" altLang="de-DE" sz="2000" b="0" dirty="0">
                <a:solidFill>
                  <a:srgbClr val="333333"/>
                </a:solidFill>
                <a:latin typeface="+mn-lt"/>
              </a:rPr>
              <a:t>, </a:t>
            </a:r>
            <a:r>
              <a:rPr lang="hr-HR" altLang="de-DE" sz="2000" b="0" dirty="0">
                <a:solidFill>
                  <a:srgbClr val="333333"/>
                </a:solidFill>
                <a:latin typeface="+mn-lt"/>
              </a:rPr>
              <a:t>to ne znači da se ne umijete izraziti</a:t>
            </a:r>
            <a:r>
              <a:rPr lang="en-US" altLang="de-DE" sz="2000" b="0" dirty="0">
                <a:solidFill>
                  <a:srgbClr val="333333"/>
                </a:solidFill>
                <a:latin typeface="+mn-lt"/>
              </a:rPr>
              <a:t>. </a:t>
            </a:r>
            <a:r>
              <a:rPr lang="hr-HR" altLang="de-DE" sz="2000" b="0" dirty="0">
                <a:solidFill>
                  <a:srgbClr val="333333"/>
                </a:solidFill>
                <a:latin typeface="+mn-lt"/>
              </a:rPr>
              <a:t>Ako povremeno pravite greške</a:t>
            </a:r>
            <a:r>
              <a:rPr lang="en-US" altLang="de-DE" sz="2000" b="0" dirty="0">
                <a:solidFill>
                  <a:srgbClr val="333333"/>
                </a:solidFill>
                <a:latin typeface="+mn-lt"/>
              </a:rPr>
              <a:t>, </a:t>
            </a:r>
            <a:r>
              <a:rPr lang="hr-HR" altLang="de-DE" sz="2000" b="0" dirty="0">
                <a:solidFill>
                  <a:srgbClr val="333333"/>
                </a:solidFill>
                <a:latin typeface="+mn-lt"/>
              </a:rPr>
              <a:t>to ne znači da ste</a:t>
            </a:r>
            <a:r>
              <a:rPr lang="en-US" altLang="de-DE" sz="2000" b="0" dirty="0">
                <a:solidFill>
                  <a:srgbClr val="333333"/>
                </a:solidFill>
                <a:latin typeface="+mn-lt"/>
              </a:rPr>
              <a:t> </a:t>
            </a:r>
            <a:r>
              <a:rPr lang="hr-HR" altLang="de-DE" sz="2000" b="0" dirty="0">
                <a:solidFill>
                  <a:srgbClr val="333333"/>
                </a:solidFill>
                <a:latin typeface="+mn-lt"/>
              </a:rPr>
              <a:t>nehajni</a:t>
            </a:r>
            <a:r>
              <a:rPr lang="en-US" altLang="de-DE" sz="2000" b="0" dirty="0">
                <a:solidFill>
                  <a:srgbClr val="333333"/>
                </a:solidFill>
                <a:latin typeface="+mn-lt"/>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449329659"/>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Pogrešna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generalizacija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Pogrešno si upotrebio/la stranu riječ; ne razumiješ knjigu.</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“Ja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glup</a:t>
                      </a:r>
                      <a:r>
                        <a:rPr kumimoji="0" lang="en-US" sz="2000" b="1" i="1" u="none" strike="noStrike" cap="none" normalizeH="0" baseline="0">
                          <a:ln>
                            <a:noFill/>
                          </a:ln>
                          <a:solidFill>
                            <a:srgbClr val="333333"/>
                          </a:solidFill>
                          <a:effectLst/>
                          <a:latin typeface="Calibri Light"/>
                        </a:rPr>
                        <a:t>/a!”</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“Niko </a:t>
                      </a:r>
                      <a:r>
                        <a:rPr kumimoji="0" lang="en-US" sz="2000" b="0" i="0" u="none" strike="noStrike" cap="none" normalizeH="0" baseline="0" err="1">
                          <a:ln>
                            <a:noFill/>
                          </a:ln>
                          <a:solidFill>
                            <a:srgbClr val="333333"/>
                          </a:solidFill>
                          <a:effectLst/>
                          <a:latin typeface="Calibri Light"/>
                        </a:rPr>
                        <a:t>nije</a:t>
                      </a:r>
                      <a:r>
                        <a:rPr kumimoji="0" lang="en-US" sz="2000" b="0" i="0" u="none" strike="noStrike" cap="none" normalizeH="0" baseline="0">
                          <a:ln>
                            <a:noFill/>
                          </a:ln>
                          <a:solidFill>
                            <a:srgbClr val="333333"/>
                          </a:solidFill>
                          <a:effectLst/>
                          <a:latin typeface="Calibri Light"/>
                        </a:rPr>
                        <a:t> idealan”</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“Da </a:t>
                      </a:r>
                      <a:r>
                        <a:rPr kumimoji="0" lang="en-US" sz="2000" b="0" i="0" u="none" strike="noStrike" cap="none" normalizeH="0" baseline="0" dirty="0">
                          <a:ln>
                            <a:noFill/>
                          </a:ln>
                          <a:solidFill>
                            <a:srgbClr val="333333"/>
                          </a:solidFill>
                          <a:effectLst/>
                          <a:latin typeface="Calibri Light"/>
                        </a:rPr>
                        <a:t>li me </a:t>
                      </a:r>
                      <a:r>
                        <a:rPr kumimoji="0" lang="en-US" sz="2000" b="0" i="0" u="none" strike="noStrike" cap="none" normalizeH="0" baseline="0" dirty="0" err="1">
                          <a:ln>
                            <a:noFill/>
                          </a:ln>
                          <a:solidFill>
                            <a:srgbClr val="333333"/>
                          </a:solidFill>
                          <a:effectLst/>
                          <a:latin typeface="Calibri Light"/>
                        </a:rPr>
                        <a:t>zaista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interesuje</a:t>
                      </a:r>
                      <a:r>
                        <a:rPr kumimoji="0" lang="en-US" sz="2000" b="0" i="0" u="none" strike="noStrike" cap="none" normalizeH="0" baseline="0" dirty="0">
                          <a:ln>
                            <a:noFill/>
                          </a:ln>
                          <a:solidFill>
                            <a:srgbClr val="333333"/>
                          </a:solidFill>
                          <a:effectLst/>
                          <a:latin typeface="Calibri Light"/>
                        </a:rPr>
                        <a:t> ova </a:t>
                      </a:r>
                      <a:r>
                        <a:rPr kumimoji="0" lang="en-US" sz="2000" b="0" i="0" u="none" strike="noStrike" cap="none" normalizeH="0" baseline="0" err="1">
                          <a:ln>
                            <a:noFill/>
                          </a:ln>
                          <a:solidFill>
                            <a:srgbClr val="333333"/>
                          </a:solidFill>
                          <a:effectLst/>
                          <a:latin typeface="Calibri Light"/>
                        </a:rPr>
                        <a:t>knjiga</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Neuspijeh na ispitu.</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“Ja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gubitnik</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“Idući </a:t>
                      </a:r>
                      <a:r>
                        <a:rPr kumimoji="0" lang="en-US" sz="2000" b="0" i="0" u="none" strike="noStrike" cap="none" normalizeH="0" baseline="0" dirty="0">
                          <a:ln>
                            <a:noFill/>
                          </a:ln>
                          <a:solidFill>
                            <a:srgbClr val="333333"/>
                          </a:solidFill>
                          <a:effectLst/>
                          <a:latin typeface="Calibri Light"/>
                        </a:rPr>
                        <a:t>put </a:t>
                      </a:r>
                      <a:r>
                        <a:rPr kumimoji="0" lang="en-US" sz="2000" b="0" i="0" u="none" strike="noStrike" cap="none" normalizeH="0" baseline="0" dirty="0" err="1">
                          <a:ln>
                            <a:noFill/>
                          </a:ln>
                          <a:solidFill>
                            <a:srgbClr val="333333"/>
                          </a:solidFill>
                          <a:effectLst/>
                          <a:latin typeface="Calibri Light"/>
                        </a:rPr>
                        <a:t>ću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učiti</a:t>
                      </a:r>
                      <a:r>
                        <a:rPr kumimoji="0" lang="en-US" sz="2000" b="0" i="0" u="none" strike="noStrike" cap="none" normalizeH="0" baseline="0">
                          <a:ln>
                            <a:noFill/>
                          </a:ln>
                          <a:solidFill>
                            <a:srgbClr val="333333"/>
                          </a:solidFill>
                          <a:effectLst/>
                          <a:latin typeface="Calibri Light"/>
                        </a:rPr>
                        <a:t> više”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Kritikuju te u diskusiji.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“Bezvrijedan/na sam!”</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“Možda </a:t>
                      </a:r>
                      <a:r>
                        <a:rPr kumimoji="0" lang="pl-PL" sz="2000" b="0" i="0" u="none" strike="noStrike" cap="none" normalizeH="0" baseline="0" dirty="0">
                          <a:ln>
                            <a:noFill/>
                          </a:ln>
                          <a:solidFill>
                            <a:srgbClr val="333333"/>
                          </a:solidFill>
                          <a:effectLst/>
                          <a:latin typeface="Calibri Light"/>
                        </a:rPr>
                        <a:t>je druga osoba u pravu, možda naučim </a:t>
                      </a:r>
                      <a:r>
                        <a:rPr kumimoji="0" lang="pl-PL" sz="2000" b="0" i="0" u="none" strike="noStrike" cap="none" normalizeH="0" baseline="0">
                          <a:ln>
                            <a:noFill/>
                          </a:ln>
                          <a:solidFill>
                            <a:srgbClr val="333333"/>
                          </a:solidFill>
                          <a:effectLst/>
                          <a:latin typeface="Calibri Light"/>
                        </a:rPr>
                        <a:t>nešto?”</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16</a:t>
            </a:fld>
            <a:endParaRPr lang="de-DE" altLang="de-DE"/>
          </a:p>
        </p:txBody>
      </p:sp>
    </p:spTree>
    <p:extLst>
      <p:ext uri="{BB962C8B-B14F-4D97-AF65-F5344CB8AC3E}">
        <p14:creationId xmlns:p14="http://schemas.microsoft.com/office/powerpoint/2010/main" val="1597780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Zaista-: ne generalizujte iz jedne nesavršenosti za cjelinu!</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Svaki čovjek je složen</a:t>
            </a:r>
            <a:r>
              <a:rPr lang="en-GB" altLang="de-DE" sz="2400" dirty="0">
                <a:solidFill>
                  <a:srgbClr val="333333"/>
                </a:solidFill>
              </a:rPr>
              <a:t> – </a:t>
            </a:r>
            <a:r>
              <a:rPr lang="hr-HR" altLang="de-DE" sz="2400" dirty="0">
                <a:solidFill>
                  <a:srgbClr val="333333"/>
                </a:solidFill>
              </a:rPr>
              <a:t>kao mozaik</a:t>
            </a:r>
            <a:r>
              <a:rPr lang="en-GB" altLang="de-DE" sz="2400" dirty="0">
                <a:solidFill>
                  <a:srgbClr val="333333"/>
                </a:solidFill>
              </a:rPr>
              <a:t>: </a:t>
            </a:r>
            <a:r>
              <a:rPr lang="hr-HR" altLang="de-DE" sz="2400" dirty="0">
                <a:solidFill>
                  <a:srgbClr val="333333"/>
                </a:solidFill>
              </a:rPr>
              <a:t>sačinjavaju nas mali dijelovi koji su i dobri i loši</a:t>
            </a:r>
            <a:r>
              <a:rPr lang="en-GB"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Čak šta više</a:t>
            </a:r>
            <a:r>
              <a:rPr lang="en-GB" altLang="de-DE" sz="2400" dirty="0">
                <a:solidFill>
                  <a:srgbClr val="333333"/>
                </a:solidFill>
              </a:rPr>
              <a:t>, </a:t>
            </a:r>
            <a:r>
              <a:rPr lang="hr-HR" altLang="de-DE" sz="2400" dirty="0">
                <a:solidFill>
                  <a:srgbClr val="333333"/>
                </a:solidFill>
              </a:rPr>
              <a:t>postoje veoma različiti načini da se definišu ljidske karakteristike</a:t>
            </a:r>
            <a:r>
              <a:rPr lang="de-DE" altLang="de-DE" sz="2400" dirty="0">
                <a:solidFill>
                  <a:srgbClr val="333333"/>
                </a:solidFill>
              </a:rPr>
              <a:t>:</a:t>
            </a:r>
          </a:p>
          <a:p>
            <a:pPr lvl="0" defTabSz="914400" fontAlgn="base"/>
            <a:r>
              <a:rPr lang="hr-HR" altLang="de-DE" sz="2400" dirty="0">
                <a:solidFill>
                  <a:srgbClr val="004992"/>
                </a:solidFill>
              </a:rPr>
              <a:t>Šta je atraktivnost</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Unutrašnja ili</a:t>
            </a:r>
            <a:r>
              <a:rPr lang="en-GB" altLang="de-DE" sz="2400" dirty="0">
                <a:solidFill>
                  <a:srgbClr val="333333"/>
                </a:solidFill>
              </a:rPr>
              <a:t> </a:t>
            </a:r>
            <a:r>
              <a:rPr lang="hr-HR" altLang="de-DE" sz="2400" dirty="0">
                <a:solidFill>
                  <a:srgbClr val="333333"/>
                </a:solidFill>
              </a:rPr>
              <a:t>spoljašnja ljepota</a:t>
            </a:r>
            <a:r>
              <a:rPr lang="en-GB" altLang="de-DE" sz="2400" dirty="0">
                <a:solidFill>
                  <a:srgbClr val="333333"/>
                </a:solidFill>
              </a:rPr>
              <a:t>, </a:t>
            </a:r>
            <a:r>
              <a:rPr lang="hr-HR" altLang="de-DE" sz="2400" dirty="0">
                <a:solidFill>
                  <a:srgbClr val="333333"/>
                </a:solidFill>
              </a:rPr>
              <a:t>perfektno tijelo</a:t>
            </a:r>
            <a:r>
              <a:rPr lang="en-GB"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004992"/>
                </a:solidFill>
              </a:rPr>
              <a:t>Šta je uspijeh</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Karijera </a:t>
            </a:r>
            <a:r>
              <a:rPr lang="en-GB" altLang="de-DE" sz="2400" dirty="0">
                <a:solidFill>
                  <a:srgbClr val="333333"/>
                </a:solidFill>
              </a:rPr>
              <a:t>, m</a:t>
            </a:r>
            <a:r>
              <a:rPr lang="hr-HR" altLang="de-DE" sz="2400" dirty="0">
                <a:solidFill>
                  <a:srgbClr val="333333"/>
                </a:solidFill>
              </a:rPr>
              <a:t>nogo prijatelja</a:t>
            </a:r>
            <a:r>
              <a:rPr lang="en-GB" altLang="de-DE" sz="2400" dirty="0">
                <a:solidFill>
                  <a:srgbClr val="333333"/>
                </a:solidFill>
              </a:rPr>
              <a:t>, b</a:t>
            </a:r>
            <a:r>
              <a:rPr lang="hr-HR" altLang="de-DE" sz="2400" dirty="0">
                <a:solidFill>
                  <a:srgbClr val="333333"/>
                </a:solidFill>
              </a:rPr>
              <a:t>iti srećan sa samim sobom i svojim životom</a:t>
            </a:r>
            <a:r>
              <a:rPr lang="en-GB"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Selektivno shvatanje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Koji bi pristup bio od pomoći i realniji?</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1237446"/>
              </p:ext>
            </p:extLst>
          </p:nvPr>
        </p:nvGraphicFramePr>
        <p:xfrm>
          <a:off x="408955" y="2834640"/>
          <a:ext cx="11376000" cy="2468892"/>
        </p:xfrm>
        <a:graphic>
          <a:graphicData uri="http://schemas.openxmlformats.org/drawingml/2006/table">
            <a:tbl>
              <a:tblPr>
                <a:tableStyleId>{21E4AEA4-8DFA-4A89-87EB-49C32662AFE0}</a:tableStyleId>
              </a:tblPr>
              <a:tblGrid>
                <a:gridCol w="4320480">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446323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Događaj</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Selektivni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Pristup cjelini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Dobar prijatelj se nije pojavio na tvojoj rođendanskoj zabavi.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Razočarenje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Calibri Light"/>
                        </a:rPr>
                        <a:t>Ljudi stoje zajedno. Gledaju u tvom pravcu.</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Calibri Light"/>
                        </a:rPr>
                        <a:t>“Smiju mi se.”</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Selektivno shvatanje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Koji bi pristup bio od pomoći i realniji?</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44289762"/>
              </p:ext>
            </p:extLst>
          </p:nvPr>
        </p:nvGraphicFramePr>
        <p:xfrm>
          <a:off x="408955" y="2834640"/>
          <a:ext cx="11376000" cy="2468892"/>
        </p:xfrm>
        <a:graphic>
          <a:graphicData uri="http://schemas.openxmlformats.org/drawingml/2006/table">
            <a:tbl>
              <a:tblPr>
                <a:tableStyleId>{21E4AEA4-8DFA-4A89-87EB-49C32662AFE0}</a:tableStyleId>
              </a:tblPr>
              <a:tblGrid>
                <a:gridCol w="4320480">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446323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Događaj</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Selektivni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Pristup cjelini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Dobar prijatelj se nije pojavio na tvojoj rođendanskoj zabavi.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Razočarenje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Calibri Light"/>
                        </a:rPr>
                        <a:t>Sjajna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zabava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došli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ljudi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zaista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uživali</a:t>
                      </a:r>
                      <a:r>
                        <a:rPr kumimoji="0" lang="en-US" sz="2400" b="0" i="0" u="none" strike="noStrike" cap="none" normalizeH="0" baseline="0" dirty="0">
                          <a:ln>
                            <a:noFill/>
                          </a:ln>
                          <a:solidFill>
                            <a:srgbClr val="333333"/>
                          </a:solidFill>
                          <a:effectLst/>
                          <a:latin typeface="Calibri Light"/>
                        </a:rPr>
                        <a:t> u </a:t>
                      </a:r>
                      <a:r>
                        <a:rPr kumimoji="0" lang="en-US" sz="2400" b="0" i="0" u="none" strike="noStrike" cap="none" normalizeH="0" baseline="0" dirty="0" err="1">
                          <a:ln>
                            <a:noFill/>
                          </a:ln>
                          <a:solidFill>
                            <a:srgbClr val="333333"/>
                          </a:solidFill>
                          <a:effectLst/>
                          <a:latin typeface="Calibri Light"/>
                        </a:rPr>
                        <a:t>večeri</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Calibri Light"/>
                        </a:rPr>
                        <a:t>Ljudi stoje zajedno. Gledaju u tvom pravcu.</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Calibri Light"/>
                        </a:rPr>
                        <a:t>“Smiju mi se.”</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19</a:t>
            </a:fld>
            <a:endParaRPr lang="de-DE" altLang="de-DE"/>
          </a:p>
        </p:txBody>
      </p:sp>
    </p:spTree>
    <p:extLst>
      <p:ext uri="{BB962C8B-B14F-4D97-AF65-F5344CB8AC3E}">
        <p14:creationId xmlns:p14="http://schemas.microsoft.com/office/powerpoint/2010/main" val="3257033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Selektivno shvatanje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Koji bi pristup bio od pomoći i realniji?</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060111113"/>
              </p:ext>
            </p:extLst>
          </p:nvPr>
        </p:nvGraphicFramePr>
        <p:xfrm>
          <a:off x="408955" y="2834640"/>
          <a:ext cx="11376000" cy="2468892"/>
        </p:xfrm>
        <a:graphic>
          <a:graphicData uri="http://schemas.openxmlformats.org/drawingml/2006/table">
            <a:tbl>
              <a:tblPr>
                <a:tableStyleId>{21E4AEA4-8DFA-4A89-87EB-49C32662AFE0}</a:tableStyleId>
              </a:tblPr>
              <a:tblGrid>
                <a:gridCol w="4320480">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446323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Događaj</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Selektivni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Pristup cjelini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Dobar prijatelj se nije pojavio na tvojoj rođendanskoj zabavi.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Razočarenje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Calibri Light"/>
                        </a:rPr>
                        <a:t>Sjajna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zabava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došli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ljudi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zaista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uživali</a:t>
                      </a:r>
                      <a:r>
                        <a:rPr kumimoji="0" lang="en-US" sz="2400" b="0" i="0" u="none" strike="noStrike" cap="none" normalizeH="0" baseline="0" dirty="0">
                          <a:ln>
                            <a:noFill/>
                          </a:ln>
                          <a:solidFill>
                            <a:srgbClr val="333333"/>
                          </a:solidFill>
                          <a:effectLst/>
                          <a:latin typeface="Calibri Light"/>
                        </a:rPr>
                        <a:t> u </a:t>
                      </a:r>
                      <a:r>
                        <a:rPr kumimoji="0" lang="en-US" sz="2400" b="0" i="0" u="none" strike="noStrike" cap="none" normalizeH="0" baseline="0" dirty="0" err="1">
                          <a:ln>
                            <a:noFill/>
                          </a:ln>
                          <a:solidFill>
                            <a:srgbClr val="333333"/>
                          </a:solidFill>
                          <a:effectLst/>
                          <a:latin typeface="Calibri Light"/>
                        </a:rPr>
                        <a:t>večeri</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Calibri Light"/>
                        </a:rPr>
                        <a:t>Ljudi stoje zajedno. Gledaju u tvom pravcu.</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Calibri Light"/>
                        </a:rPr>
                        <a:t>“Smiju mi se.”</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Calibri Light"/>
                        </a:rPr>
                        <a:t>Slučajno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gledaju</a:t>
                      </a:r>
                      <a:r>
                        <a:rPr kumimoji="0" lang="en-US" sz="2400" b="0" i="0" u="none" strike="noStrike" cap="none" normalizeH="0" baseline="0" dirty="0">
                          <a:ln>
                            <a:noFill/>
                          </a:ln>
                          <a:solidFill>
                            <a:srgbClr val="333333"/>
                          </a:solidFill>
                          <a:effectLst/>
                          <a:latin typeface="Calibri Light"/>
                        </a:rPr>
                        <a:t> u </a:t>
                      </a:r>
                      <a:r>
                        <a:rPr kumimoji="0" lang="en-US" sz="2400" b="0" i="0" u="none" strike="noStrike" cap="none" normalizeH="0" baseline="0" dirty="0" err="1">
                          <a:ln>
                            <a:noFill/>
                          </a:ln>
                          <a:solidFill>
                            <a:srgbClr val="333333"/>
                          </a:solidFill>
                          <a:effectLst/>
                          <a:latin typeface="Calibri Light"/>
                        </a:rPr>
                        <a:t>mene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su</a:t>
                      </a:r>
                      <a:r>
                        <a:rPr kumimoji="0" lang="en-US" sz="2400" b="0" i="0" u="none" strike="noStrike" cap="none" normalizeH="0" baseline="0" dirty="0">
                          <a:ln>
                            <a:noFill/>
                          </a:ln>
                          <a:solidFill>
                            <a:srgbClr val="333333"/>
                          </a:solidFill>
                          <a:effectLst/>
                          <a:latin typeface="Calibri Light"/>
                        </a:rPr>
                        <a:t> me </a:t>
                      </a:r>
                      <a:r>
                        <a:rPr kumimoji="0" lang="en-US" sz="2400" b="0" i="0" u="none" strike="noStrike" cap="none" normalizeH="0" baseline="0" dirty="0" err="1">
                          <a:ln>
                            <a:noFill/>
                          </a:ln>
                          <a:solidFill>
                            <a:srgbClr val="333333"/>
                          </a:solidFill>
                          <a:effectLst/>
                          <a:latin typeface="Calibri Light"/>
                        </a:rPr>
                        <a:t>zamjenili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nekim</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20</a:t>
            </a:fld>
            <a:endParaRPr lang="de-DE" altLang="de-DE"/>
          </a:p>
        </p:txBody>
      </p:sp>
    </p:spTree>
    <p:extLst>
      <p:ext uri="{BB962C8B-B14F-4D97-AF65-F5344CB8AC3E}">
        <p14:creationId xmlns:p14="http://schemas.microsoft.com/office/powerpoint/2010/main" val="2404826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Selektivno shvatanje</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Koji bi pristup bio od pomoći i realniji?</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928318054"/>
              </p:ext>
            </p:extLst>
          </p:nvPr>
        </p:nvGraphicFramePr>
        <p:xfrm>
          <a:off x="408955" y="2834640"/>
          <a:ext cx="11376000" cy="2468892"/>
        </p:xfrm>
        <a:graphic>
          <a:graphicData uri="http://schemas.openxmlformats.org/drawingml/2006/table">
            <a:tbl>
              <a:tblPr>
                <a:tableStyleId>{21E4AEA4-8DFA-4A89-87EB-49C32662AFE0}</a:tableStyleId>
              </a:tblPr>
              <a:tblGrid>
                <a:gridCol w="4320480">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446323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Događaj</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Selektivni pristup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Calibri Light"/>
                        </a:rPr>
                        <a:t>Pristup cjelini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Dobar prijatelj se nije pojavio na tvojoj rođendanskoj zabavi.</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Razočarenje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Calibri Light"/>
                        </a:rPr>
                        <a:t>Sjajna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zabava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došli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ljudi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zaista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uživali</a:t>
                      </a:r>
                      <a:r>
                        <a:rPr kumimoji="0" lang="en-US" sz="2400" b="0" i="0" u="none" strike="noStrike" cap="none" normalizeH="0" baseline="0" dirty="0">
                          <a:ln>
                            <a:noFill/>
                          </a:ln>
                          <a:solidFill>
                            <a:srgbClr val="333333"/>
                          </a:solidFill>
                          <a:effectLst/>
                          <a:latin typeface="Calibri Light"/>
                        </a:rPr>
                        <a:t> u </a:t>
                      </a:r>
                      <a:r>
                        <a:rPr kumimoji="0" lang="en-US" sz="2400" b="0" i="0" u="none" strike="noStrike" cap="none" normalizeH="0" baseline="0" dirty="0" err="1">
                          <a:ln>
                            <a:noFill/>
                          </a:ln>
                          <a:solidFill>
                            <a:srgbClr val="333333"/>
                          </a:solidFill>
                          <a:effectLst/>
                          <a:latin typeface="Calibri Light"/>
                        </a:rPr>
                        <a:t>večeri</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Calibri Light"/>
                        </a:rPr>
                        <a:t>Ljudi stoje zajedno. Gledaju u tvom pravcu.</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Calibri Light"/>
                        </a:rPr>
                        <a:t>“Smiju mi se.”</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Calibri Light"/>
                        </a:rPr>
                        <a:t>Slučajno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gledaju</a:t>
                      </a:r>
                      <a:r>
                        <a:rPr kumimoji="0" lang="en-US" sz="2400" b="0" i="0" u="none" strike="noStrike" cap="none" normalizeH="0" baseline="0" dirty="0">
                          <a:ln>
                            <a:noFill/>
                          </a:ln>
                          <a:solidFill>
                            <a:srgbClr val="333333"/>
                          </a:solidFill>
                          <a:effectLst/>
                          <a:latin typeface="Calibri Light"/>
                        </a:rPr>
                        <a:t> u </a:t>
                      </a:r>
                      <a:r>
                        <a:rPr kumimoji="0" lang="en-US" sz="2400" b="0" i="0" u="none" strike="noStrike" cap="none" normalizeH="0" baseline="0" dirty="0" err="1">
                          <a:ln>
                            <a:noFill/>
                          </a:ln>
                          <a:solidFill>
                            <a:srgbClr val="333333"/>
                          </a:solidFill>
                          <a:effectLst/>
                          <a:latin typeface="Calibri Light"/>
                        </a:rPr>
                        <a:t>mene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su</a:t>
                      </a:r>
                      <a:r>
                        <a:rPr kumimoji="0" lang="en-US" sz="2400" b="0" i="0" u="none" strike="noStrike" cap="none" normalizeH="0" baseline="0" dirty="0">
                          <a:ln>
                            <a:noFill/>
                          </a:ln>
                          <a:solidFill>
                            <a:srgbClr val="333333"/>
                          </a:solidFill>
                          <a:effectLst/>
                          <a:latin typeface="Calibri Light"/>
                        </a:rPr>
                        <a:t> me </a:t>
                      </a:r>
                      <a:r>
                        <a:rPr kumimoji="0" lang="en-US" sz="2400" b="0" i="0" u="none" strike="noStrike" cap="none" normalizeH="0" baseline="0" dirty="0" err="1">
                          <a:ln>
                            <a:noFill/>
                          </a:ln>
                          <a:solidFill>
                            <a:srgbClr val="333333"/>
                          </a:solidFill>
                          <a:effectLst/>
                          <a:latin typeface="Calibri Light"/>
                        </a:rPr>
                        <a:t>zamjenili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nekim</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589240"/>
            <a:ext cx="1137600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en-US" altLang="de-DE" sz="2400" b="0">
                <a:solidFill>
                  <a:srgbClr val="004992"/>
                </a:solidFill>
                <a:latin typeface="Calibri Light"/>
              </a:rPr>
              <a:t>“Čitanje </a:t>
            </a:r>
            <a:r>
              <a:rPr lang="en-US" altLang="de-DE" sz="2400" b="0" dirty="0" err="1">
                <a:solidFill>
                  <a:srgbClr val="004992"/>
                </a:solidFill>
                <a:latin typeface="Calibri Light"/>
              </a:rPr>
              <a:t>misli</a:t>
            </a:r>
            <a:r>
              <a:rPr lang="en-US" altLang="de-DE" sz="2400" b="0" dirty="0">
                <a:solidFill>
                  <a:srgbClr val="004992"/>
                </a:solidFill>
                <a:latin typeface="Calibri Light"/>
              </a:rPr>
              <a:t> </a:t>
            </a:r>
            <a:r>
              <a:rPr lang="en-US" altLang="de-DE" sz="2400" b="0" err="1">
                <a:solidFill>
                  <a:srgbClr val="004992"/>
                </a:solidFill>
                <a:latin typeface="Calibri Light"/>
              </a:rPr>
              <a:t>drugih</a:t>
            </a:r>
            <a:r>
              <a:rPr lang="en-US" altLang="de-DE" sz="2400" b="0">
                <a:solidFill>
                  <a:srgbClr val="004992"/>
                </a:solidFill>
                <a:latin typeface="Calibri Light"/>
              </a:rPr>
              <a:t> ljudi”: </a:t>
            </a:r>
            <a:r>
              <a:rPr lang="en-US" altLang="de-DE" sz="2400" b="0" dirty="0" err="1">
                <a:solidFill>
                  <a:srgbClr val="333333"/>
                </a:solidFill>
                <a:latin typeface="Calibri Light"/>
              </a:rPr>
              <a:t>Izbjegavajte</a:t>
            </a:r>
            <a:r>
              <a:rPr lang="en-US" altLang="de-DE" sz="2400" b="0" dirty="0">
                <a:solidFill>
                  <a:srgbClr val="333333"/>
                </a:solidFill>
                <a:latin typeface="Calibri Light"/>
              </a:rPr>
              <a:t> </a:t>
            </a:r>
            <a:r>
              <a:rPr lang="en-US" altLang="de-DE" sz="2400" b="0" dirty="0" err="1">
                <a:solidFill>
                  <a:srgbClr val="333333"/>
                </a:solidFill>
                <a:latin typeface="Calibri Light"/>
              </a:rPr>
              <a:t>preuveličavanje</a:t>
            </a:r>
            <a:r>
              <a:rPr lang="en-US" altLang="de-DE" sz="2400" b="0" dirty="0">
                <a:solidFill>
                  <a:srgbClr val="333333"/>
                </a:solidFill>
                <a:latin typeface="Calibri Light"/>
              </a:rPr>
              <a:t> </a:t>
            </a:r>
            <a:r>
              <a:rPr lang="en-US" altLang="de-DE" sz="2400" b="0" dirty="0" err="1">
                <a:solidFill>
                  <a:srgbClr val="333333"/>
                </a:solidFill>
                <a:latin typeface="Calibri Light"/>
              </a:rPr>
              <a:t>ponašanja</a:t>
            </a:r>
            <a:r>
              <a:rPr lang="en-US" altLang="de-DE" sz="2400" b="0" dirty="0">
                <a:solidFill>
                  <a:srgbClr val="333333"/>
                </a:solidFill>
                <a:latin typeface="Calibri Light"/>
              </a:rPr>
              <a:t> </a:t>
            </a:r>
            <a:r>
              <a:rPr lang="en-US" altLang="de-DE" sz="2400" b="0" dirty="0" err="1">
                <a:solidFill>
                  <a:srgbClr val="333333"/>
                </a:solidFill>
                <a:latin typeface="Calibri Light"/>
              </a:rPr>
              <a:t>drugih</a:t>
            </a:r>
            <a:r>
              <a:rPr lang="en-US" altLang="de-DE" sz="2400" b="0" dirty="0">
                <a:solidFill>
                  <a:srgbClr val="333333"/>
                </a:solidFill>
                <a:latin typeface="Calibri Light"/>
              </a:rPr>
              <a:t> </a:t>
            </a:r>
            <a:r>
              <a:rPr lang="en-US" altLang="de-DE" sz="2400" b="0" dirty="0" err="1">
                <a:solidFill>
                  <a:srgbClr val="333333"/>
                </a:solidFill>
                <a:latin typeface="Calibri Light"/>
              </a:rPr>
              <a:t>ljudi</a:t>
            </a:r>
            <a:r>
              <a:rPr lang="en-US" altLang="de-DE" sz="2400" b="0" dirty="0">
                <a:solidFill>
                  <a:srgbClr val="333333"/>
                </a:solidFill>
                <a:latin typeface="Calibri Light"/>
              </a:rPr>
              <a:t>. </a:t>
            </a:r>
            <a:r>
              <a:rPr lang="en-US" altLang="de-DE" sz="2400" b="0" dirty="0" err="1">
                <a:solidFill>
                  <a:srgbClr val="333333"/>
                </a:solidFill>
                <a:latin typeface="Calibri Light"/>
              </a:rPr>
              <a:t>Postoje</a:t>
            </a:r>
            <a:r>
              <a:rPr lang="en-US" altLang="de-DE" sz="2400" b="0" dirty="0">
                <a:solidFill>
                  <a:srgbClr val="333333"/>
                </a:solidFill>
                <a:latin typeface="Calibri Light"/>
              </a:rPr>
              <a:t> </a:t>
            </a:r>
            <a:r>
              <a:rPr lang="en-US" altLang="de-DE" sz="2400" b="0" dirty="0" err="1">
                <a:solidFill>
                  <a:srgbClr val="333333"/>
                </a:solidFill>
                <a:latin typeface="Calibri Light"/>
              </a:rPr>
              <a:t>brojna</a:t>
            </a:r>
            <a:r>
              <a:rPr lang="en-US" altLang="de-DE" sz="2400" b="0" dirty="0">
                <a:solidFill>
                  <a:srgbClr val="333333"/>
                </a:solidFill>
                <a:latin typeface="Calibri Light"/>
              </a:rPr>
              <a:t> </a:t>
            </a:r>
            <a:r>
              <a:rPr lang="en-US" altLang="de-DE" sz="2400" b="0" dirty="0" err="1">
                <a:solidFill>
                  <a:srgbClr val="333333"/>
                </a:solidFill>
                <a:latin typeface="Calibri Light"/>
              </a:rPr>
              <a:t>objašnjenja</a:t>
            </a:r>
            <a:r>
              <a:rPr lang="en-US" altLang="de-DE" sz="2400" b="0" dirty="0">
                <a:solidFill>
                  <a:srgbClr val="333333"/>
                </a:solidFill>
                <a:latin typeface="Calibri Light"/>
              </a:rPr>
              <a:t> date </a:t>
            </a:r>
            <a:r>
              <a:rPr lang="en-US" altLang="de-DE" sz="2400" b="0" dirty="0" err="1">
                <a:solidFill>
                  <a:srgbClr val="333333"/>
                </a:solidFill>
                <a:latin typeface="Calibri Light"/>
              </a:rPr>
              <a:t>situacije</a:t>
            </a:r>
            <a:r>
              <a:rPr lang="en-US" altLang="de-DE" sz="2400" b="0" dirty="0">
                <a:solidFill>
                  <a:srgbClr val="333333"/>
                </a:solidFill>
                <a:latin typeface="Calibri Light"/>
              </a:rPr>
              <a:t>! </a:t>
            </a:r>
          </a:p>
        </p:txBody>
      </p:sp>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21</a:t>
            </a:fld>
            <a:endParaRPr lang="de-DE" altLang="de-DE"/>
          </a:p>
        </p:txBody>
      </p:sp>
    </p:spTree>
    <p:extLst>
      <p:ext uri="{BB962C8B-B14F-4D97-AF65-F5344CB8AC3E}">
        <p14:creationId xmlns:p14="http://schemas.microsoft.com/office/powerpoint/2010/main" val="1732748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Primjenjujte svoje sopstvene standarde kao mjerilo</a:t>
            </a:r>
          </a:p>
        </p:txBody>
      </p:sp>
      <p:sp>
        <p:nvSpPr>
          <p:cNvPr id="23555" name="Rectangle 3"/>
          <p:cNvSpPr>
            <a:spLocks noGrp="1" noChangeArrowheads="1"/>
          </p:cNvSpPr>
          <p:nvPr>
            <p:ph idx="1"/>
          </p:nvPr>
        </p:nvSpPr>
        <p:spPr/>
        <p:txBody>
          <a:bodyPr>
            <a:noAutofit/>
          </a:bodyPr>
          <a:lstStyle/>
          <a:p>
            <a:pPr eaLnBrk="1" hangingPunct="1"/>
            <a:r>
              <a:rPr lang="hr-HR" altLang="de-DE" sz="2400" dirty="0">
                <a:solidFill>
                  <a:srgbClr val="004992"/>
                </a:solidFill>
              </a:rPr>
              <a:t>Postoji razlika između onoga kako ja sebe vidim i kako me drugi vide</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hr-HR" altLang="de-DE" sz="2400" dirty="0">
                <a:solidFill>
                  <a:srgbClr val="333333"/>
                </a:solidFill>
              </a:rPr>
              <a:t>Ako se smatram</a:t>
            </a:r>
            <a:r>
              <a:rPr lang="de-DE" altLang="de-DE" sz="2400" dirty="0">
                <a:solidFill>
                  <a:srgbClr val="333333"/>
                </a:solidFill>
              </a:rPr>
              <a:t> </a:t>
            </a:r>
            <a:r>
              <a:rPr lang="hr-HR" altLang="de-DE" sz="2400" dirty="0">
                <a:solidFill>
                  <a:srgbClr val="333333"/>
                </a:solidFill>
              </a:rPr>
              <a:t>bezvrijednim</a:t>
            </a:r>
            <a:r>
              <a:rPr lang="de-DE" altLang="de-DE" sz="2400" dirty="0">
                <a:solidFill>
                  <a:srgbClr val="333333"/>
                </a:solidFill>
              </a:rPr>
              <a:t>, </a:t>
            </a:r>
            <a:r>
              <a:rPr lang="hr-HR" altLang="de-DE" sz="2400" dirty="0">
                <a:solidFill>
                  <a:srgbClr val="333333"/>
                </a:solidFill>
              </a:rPr>
              <a:t>ružnim</a:t>
            </a:r>
            <a:r>
              <a:rPr lang="de-DE" altLang="de-DE" sz="2400" dirty="0">
                <a:solidFill>
                  <a:srgbClr val="333333"/>
                </a:solidFill>
              </a:rPr>
              <a:t> </a:t>
            </a:r>
            <a:r>
              <a:rPr lang="hr-HR" altLang="de-DE" sz="2400" dirty="0">
                <a:solidFill>
                  <a:srgbClr val="333333"/>
                </a:solidFill>
              </a:rPr>
              <a:t>itd</a:t>
            </a:r>
            <a:r>
              <a:rPr lang="de-DE" altLang="de-DE" sz="2400" dirty="0">
                <a:solidFill>
                  <a:srgbClr val="333333"/>
                </a:solidFill>
              </a:rPr>
              <a:t>., </a:t>
            </a:r>
            <a:r>
              <a:rPr lang="hr-HR" altLang="de-DE" sz="2400" dirty="0">
                <a:solidFill>
                  <a:srgbClr val="333333"/>
                </a:solidFill>
              </a:rPr>
              <a:t>drugi ne moraju obavezno da dijele ovo mišljenje</a:t>
            </a:r>
            <a:r>
              <a:rPr lang="de-DE" altLang="de-DE" sz="2400" dirty="0">
                <a:solidFill>
                  <a:srgbClr val="333333"/>
                </a:solidFill>
              </a:rPr>
              <a:t>.</a:t>
            </a:r>
          </a:p>
          <a:p>
            <a:pPr marL="342900" lvl="1" indent="-342900" eaLnBrk="1" hangingPunct="1">
              <a:spcBef>
                <a:spcPts val="1999"/>
              </a:spcBef>
              <a:spcAft>
                <a:spcPts val="0"/>
              </a:spcAft>
              <a:buClr>
                <a:srgbClr val="333333"/>
              </a:buClr>
              <a:buFont typeface="WingDings"/>
              <a:buChar char=""/>
            </a:pPr>
            <a:r>
              <a:rPr lang="hr-HR" altLang="de-DE" sz="2400" dirty="0">
                <a:solidFill>
                  <a:srgbClr val="333333"/>
                </a:solidFill>
              </a:rPr>
              <a:t>Često postoje mnoga mišljenja</a:t>
            </a:r>
            <a:r>
              <a:rPr lang="de-DE" altLang="de-DE" sz="2400" dirty="0">
                <a:solidFill>
                  <a:srgbClr val="333333"/>
                </a:solidFill>
              </a:rPr>
              <a:t>/ </a:t>
            </a:r>
            <a:r>
              <a:rPr lang="hr-HR" altLang="de-DE" sz="2400" dirty="0">
                <a:solidFill>
                  <a:srgbClr val="333333"/>
                </a:solidFill>
              </a:rPr>
              <a:t>zaključci</a:t>
            </a:r>
            <a:r>
              <a:rPr lang="de-DE" altLang="de-DE" sz="2400" dirty="0">
                <a:solidFill>
                  <a:srgbClr val="333333"/>
                </a:solidFill>
              </a:rPr>
              <a:t>/p</a:t>
            </a:r>
            <a:r>
              <a:rPr lang="hr-HR" altLang="de-DE" sz="2400" dirty="0">
                <a:solidFill>
                  <a:srgbClr val="333333"/>
                </a:solidFill>
              </a:rPr>
              <a:t>ostavke</a:t>
            </a:r>
            <a:r>
              <a:rPr lang="de-DE" altLang="de-DE" sz="2400" dirty="0">
                <a:solidFill>
                  <a:srgbClr val="333333"/>
                </a:solidFill>
              </a:rPr>
              <a:t>. </a:t>
            </a:r>
            <a:r>
              <a:rPr lang="hr-HR" altLang="de-DE" sz="2400" dirty="0">
                <a:solidFill>
                  <a:srgbClr val="333333"/>
                </a:solidFill>
              </a:rPr>
              <a:t>drugi se možda neće složiti sa mojim razumjevanjem intiligencije ili izgleda</a:t>
            </a:r>
            <a:r>
              <a:rPr lang="de-DE" altLang="de-DE" sz="2400" dirty="0">
                <a:solidFill>
                  <a:srgbClr val="333333"/>
                </a:solidFill>
              </a:rPr>
              <a:t>, </a:t>
            </a:r>
            <a:r>
              <a:rPr lang="hr-HR" altLang="de-DE" sz="2400" dirty="0">
                <a:solidFill>
                  <a:srgbClr val="333333"/>
                </a:solidFill>
              </a:rPr>
              <a:t>itd</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4032D7FC-19BA-479F-A01B-AF19B07C62F4}"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0"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4. Odbijanje pozitivnih komenatra, ali nekritičko prihvatanje negativnih!</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Koji bi pristup bio od pomoći i realniji?</a:t>
            </a: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23</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57175656"/>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Pozitivan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Primio/la si komplimente za urađeno.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samo pokušava da mi laska, to </a:t>
                      </a:r>
                      <a:r>
                        <a:rPr kumimoji="0" lang="pl-PL" sz="2000" b="1" i="1" u="none" strike="noStrike" cap="none" normalizeH="0" baseline="0">
                          <a:ln>
                            <a:noFill/>
                          </a:ln>
                          <a:solidFill>
                            <a:srgbClr val="333333"/>
                          </a:solidFill>
                          <a:effectLst/>
                          <a:latin typeface="Calibri Light"/>
                        </a:rPr>
                        <a:t>je nepošteno”;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Kritikovali su 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“Bio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ogoljen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Bezvrijedan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sam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0"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4. Odbijanje pozitivnih komenatra, ali nekritičko prihvatanje negativnih!</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Koji bi pristup bio od pomoći i realniji?</a:t>
            </a: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24</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65616456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Pozitivan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Primio/la si komplimente za urađeno.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samo pokušava da mi laska, to </a:t>
                      </a:r>
                      <a:r>
                        <a:rPr kumimoji="0" lang="pl-PL" sz="2000" b="1" i="1" u="none" strike="noStrike" cap="none" normalizeH="0" baseline="0">
                          <a:ln>
                            <a:noFill/>
                          </a:ln>
                          <a:solidFill>
                            <a:srgbClr val="333333"/>
                          </a:solidFill>
                          <a:effectLst/>
                          <a:latin typeface="Calibri Light"/>
                        </a:rPr>
                        <a:t>je nepošteno”;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“Super</a:t>
                      </a:r>
                      <a:r>
                        <a:rPr kumimoji="0" lang="pl-PL" sz="2000" b="0" i="0" u="none" strike="noStrike" cap="none" normalizeH="0" baseline="0" dirty="0">
                          <a:ln>
                            <a:noFill/>
                          </a:ln>
                          <a:solidFill>
                            <a:srgbClr val="333333"/>
                          </a:solidFill>
                          <a:effectLst/>
                          <a:latin typeface="Calibri Light"/>
                        </a:rPr>
                        <a:t>, neko je primjetio moje </a:t>
                      </a:r>
                      <a:r>
                        <a:rPr kumimoji="0" lang="pl-PL" sz="2000" b="0" i="0" u="none" strike="noStrike" cap="none" normalizeH="0" baseline="0">
                          <a:ln>
                            <a:noFill/>
                          </a:ln>
                          <a:solidFill>
                            <a:srgbClr val="333333"/>
                          </a:solidFill>
                          <a:effectLst/>
                          <a:latin typeface="Calibri Light"/>
                        </a:rPr>
                        <a:t>postignuće!”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Kritikovali su 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rPr>
                        <a:t>“Bio </a:t>
                      </a:r>
                      <a:r>
                        <a:rPr kumimoji="0" lang="en-US" sz="2000" b="1" i="1" u="none" strike="noStrike" cap="none" normalizeH="0" baseline="0" dirty="0" err="1">
                          <a:ln>
                            <a:noFill/>
                          </a:ln>
                          <a:solidFill>
                            <a:srgbClr val="333333"/>
                          </a:solidFill>
                          <a:effectLst/>
                          <a:latin typeface="+mn-lt"/>
                        </a:rPr>
                        <a:t>sam</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ogoljen</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Bezvrijedan</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sam</a:t>
                      </a:r>
                      <a:r>
                        <a:rPr kumimoji="0" lang="en-US" sz="2000" b="1" i="1" u="none" strike="noStrike" cap="none" normalizeH="0" baseline="0">
                          <a:ln>
                            <a:noFill/>
                          </a:ln>
                          <a:solidFill>
                            <a:srgbClr val="333333"/>
                          </a:solidFill>
                          <a:effectLst/>
                          <a:latin typeface="+mn-lt"/>
                        </a:rPr>
                        <a:t>...”</a:t>
                      </a:r>
                      <a:endParaRPr kumimoji="0" lang="en-U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06229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0"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4. Odbijanje pozitivnih komenatra, ali nekritičko prihvatanje negativnih!</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Koji bi pristup bio od pomoći i realniji?</a:t>
            </a: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25</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69716273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Pozitivan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Primio/la si komplimente za urađeno.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samo pokušava da mi laska, to </a:t>
                      </a:r>
                      <a:r>
                        <a:rPr kumimoji="0" lang="pl-PL" sz="2000" b="1" i="1" u="none" strike="noStrike" cap="none" normalizeH="0" baseline="0">
                          <a:ln>
                            <a:noFill/>
                          </a:ln>
                          <a:solidFill>
                            <a:srgbClr val="333333"/>
                          </a:solidFill>
                          <a:effectLst/>
                          <a:latin typeface="Calibri Light"/>
                        </a:rPr>
                        <a:t>je nepošteno”;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“Super</a:t>
                      </a:r>
                      <a:r>
                        <a:rPr kumimoji="0" lang="pl-PL" sz="2000" b="0" i="0" u="none" strike="noStrike" cap="none" normalizeH="0" baseline="0" dirty="0">
                          <a:ln>
                            <a:noFill/>
                          </a:ln>
                          <a:solidFill>
                            <a:srgbClr val="333333"/>
                          </a:solidFill>
                          <a:effectLst/>
                          <a:latin typeface="Calibri Light"/>
                        </a:rPr>
                        <a:t>, neko je primjetio moje </a:t>
                      </a:r>
                      <a:r>
                        <a:rPr kumimoji="0" lang="pl-PL" sz="2000" b="0" i="0" u="none" strike="noStrike" cap="none" normalizeH="0" baseline="0">
                          <a:ln>
                            <a:noFill/>
                          </a:ln>
                          <a:solidFill>
                            <a:srgbClr val="333333"/>
                          </a:solidFill>
                          <a:effectLst/>
                          <a:latin typeface="Calibri Light"/>
                        </a:rPr>
                        <a:t>postignuće!”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Kritikovali su 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“Bio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ogoljen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Bezvrijedan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sam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“Ta </a:t>
                      </a:r>
                      <a:r>
                        <a:rPr kumimoji="0" lang="en-US" sz="2000" b="0" i="0" u="none" strike="noStrike" cap="none" normalizeH="0" baseline="0" dirty="0" err="1">
                          <a:ln>
                            <a:noFill/>
                          </a:ln>
                          <a:solidFill>
                            <a:srgbClr val="333333"/>
                          </a:solidFill>
                          <a:effectLst/>
                          <a:latin typeface="Calibri Light"/>
                        </a:rPr>
                        <a:t>osoba</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možda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imala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loš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dan</a:t>
                      </a:r>
                      <a:r>
                        <a:rPr kumimoji="0" lang="en-US" sz="2000" b="0" i="0" u="none" strike="noStrike" cap="none" normalizeH="0" baseline="0">
                          <a:ln>
                            <a:noFill/>
                          </a:ln>
                          <a:solidFill>
                            <a:srgbClr val="333333"/>
                          </a:solidFill>
                          <a:effectLst/>
                          <a:latin typeface="Calibri Light"/>
                        </a:rPr>
                        <a:t>.”; “Mogu </a:t>
                      </a:r>
                      <a:r>
                        <a:rPr kumimoji="0" lang="en-US" sz="2000" b="0" i="0" u="none" strike="noStrike" cap="none" normalizeH="0" baseline="0" dirty="0">
                          <a:ln>
                            <a:noFill/>
                          </a:ln>
                          <a:solidFill>
                            <a:srgbClr val="333333"/>
                          </a:solidFill>
                          <a:effectLst/>
                          <a:latin typeface="Calibri Light"/>
                        </a:rPr>
                        <a:t>li </a:t>
                      </a:r>
                      <a:r>
                        <a:rPr kumimoji="0" lang="en-US" sz="2000" b="0" i="0" u="none" strike="noStrike" cap="none" normalizeH="0" baseline="0" dirty="0" err="1">
                          <a:ln>
                            <a:noFill/>
                          </a:ln>
                          <a:solidFill>
                            <a:srgbClr val="333333"/>
                          </a:solidFill>
                          <a:effectLst/>
                          <a:latin typeface="Calibri Light"/>
                        </a:rPr>
                        <a:t>imati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korist</a:t>
                      </a:r>
                      <a:r>
                        <a:rPr kumimoji="0" lang="en-US" sz="2000" b="0" i="0" u="none" strike="noStrike" cap="none" normalizeH="0" baseline="0" dirty="0">
                          <a:ln>
                            <a:noFill/>
                          </a:ln>
                          <a:solidFill>
                            <a:srgbClr val="333333"/>
                          </a:solidFill>
                          <a:effectLst/>
                          <a:latin typeface="Calibri Light"/>
                        </a:rPr>
                        <a:t> od </a:t>
                      </a:r>
                      <a:r>
                        <a:rPr kumimoji="0" lang="en-US" sz="2000" b="0" i="0" u="none" strike="noStrike" cap="none" normalizeH="0" baseline="0" err="1">
                          <a:ln>
                            <a:noFill/>
                          </a:ln>
                          <a:solidFill>
                            <a:srgbClr val="333333"/>
                          </a:solidFill>
                          <a:effectLst/>
                          <a:latin typeface="Calibri Light"/>
                        </a:rPr>
                        <a:t>kritike</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99208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5. “Mišljenje sve ili ništa”/ katastrofalno razmišljanje</a:t>
            </a:r>
            <a:br>
              <a:rPr lang="en-US" sz="3600">
                <a:solidFill>
                  <a:srgbClr val="004992"/>
                </a:solidFill>
                <a:latin typeface="+mn-lt"/>
                <a:ea typeface="+mn-ea"/>
                <a:cs typeface="+mn-cs"/>
              </a:rPr>
            </a:br>
            <a:r>
              <a:rPr lang="en-US">
                <a:solidFill>
                  <a:srgbClr val="004992"/>
                </a:solidFill>
                <a:latin typeface="+mn-lt"/>
                <a:ea typeface="+mn-ea"/>
                <a:cs typeface="+mn-cs"/>
              </a:rPr>
              <a:t>Koji bi pristup bio od pomoći i realniji?</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26</a:t>
            </a:fld>
            <a:endParaRPr lang="de-DE" alt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5"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146647196"/>
              </p:ext>
            </p:extLst>
          </p:nvPr>
        </p:nvGraphicFramePr>
        <p:xfrm>
          <a:off x="408955" y="2203704"/>
          <a:ext cx="11376000" cy="1859280"/>
        </p:xfrm>
        <a:graphic>
          <a:graphicData uri="http://schemas.openxmlformats.org/drawingml/2006/table">
            <a:tbl>
              <a:tblPr>
                <a:tableStyleId>{21E4AEA4-8DFA-4A89-87EB-49C32662AFE0}</a:tableStyleId>
              </a:tblPr>
              <a:tblGrid>
                <a:gridCol w="4824536">
                  <a:extLst>
                    <a:ext uri="{9D8B030D-6E8A-4147-A177-3AD203B41FA5}">
                      <a16:colId xmlns:a16="http://schemas.microsoft.com/office/drawing/2014/main" val="20000"/>
                    </a:ext>
                  </a:extLst>
                </a:gridCol>
                <a:gridCol w="655146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Positivan/</a:t>
                      </a:r>
                      <a:r>
                        <a:rPr kumimoji="0" lang="es-ES" sz="2000" b="0" i="0" u="none" strike="noStrike" cap="none" normalizeH="0" baseline="0" dirty="0" err="1">
                          <a:ln>
                            <a:noFill/>
                          </a:ln>
                          <a:solidFill>
                            <a:srgbClr val="333333"/>
                          </a:solidFill>
                          <a:effectLst/>
                          <a:latin typeface="Calibri Light"/>
                        </a:rPr>
                        <a:t>konstruktivan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Primjetio</a:t>
                      </a:r>
                      <a:r>
                        <a:rPr kumimoji="0" lang="en-US" sz="2000" b="0" i="0" u="none" strike="noStrike" cap="none" normalizeH="0" baseline="0" dirty="0">
                          <a:ln>
                            <a:noFill/>
                          </a:ln>
                          <a:solidFill>
                            <a:srgbClr val="333333"/>
                          </a:solidFill>
                          <a:effectLst/>
                          <a:latin typeface="Calibri Light"/>
                        </a:rPr>
                        <a:t>/la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tamnu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mrlju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koži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“Bolujem </a:t>
                      </a:r>
                      <a:r>
                        <a:rPr kumimoji="0" lang="en-US" sz="2000" b="1" i="1" u="none" strike="noStrike" cap="none" normalizeH="0" baseline="0" dirty="0">
                          <a:ln>
                            <a:noFill/>
                          </a:ln>
                          <a:solidFill>
                            <a:srgbClr val="333333"/>
                          </a:solidFill>
                          <a:effectLst/>
                          <a:latin typeface="Calibri Light"/>
                        </a:rPr>
                        <a:t>od </a:t>
                      </a:r>
                      <a:r>
                        <a:rPr kumimoji="0" lang="en-US" sz="2000" b="1" i="1" u="none" strike="noStrike" cap="none" normalizeH="0" baseline="0" dirty="0" err="1">
                          <a:ln>
                            <a:noFill/>
                          </a:ln>
                          <a:solidFill>
                            <a:srgbClr val="333333"/>
                          </a:solidFill>
                          <a:effectLst/>
                          <a:latin typeface="Calibri Light"/>
                        </a:rPr>
                        <a:t>karcinoma</a:t>
                      </a:r>
                      <a:r>
                        <a:rPr kumimoji="0" lang="en-US" sz="2000" b="1" i="1" u="none" strike="noStrike" cap="none" normalizeH="0" baseline="0">
                          <a:ln>
                            <a:noFill/>
                          </a:ln>
                          <a:solidFill>
                            <a:srgbClr val="333333"/>
                          </a:solidFill>
                          <a:effectLst/>
                          <a:latin typeface="Calibri Light"/>
                        </a:rPr>
                        <a:t>, umrijeću”</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5. “Mišljenje sve ili ništa”/ katastrofalno razmišljanje</a:t>
            </a:r>
            <a:br>
              <a:rPr lang="en-US" sz="3600">
                <a:solidFill>
                  <a:srgbClr val="004992"/>
                </a:solidFill>
                <a:latin typeface="+mn-lt"/>
                <a:ea typeface="+mn-ea"/>
                <a:cs typeface="+mn-cs"/>
              </a:rPr>
            </a:br>
            <a:r>
              <a:rPr lang="en-US">
                <a:solidFill>
                  <a:srgbClr val="004992"/>
                </a:solidFill>
                <a:latin typeface="+mn-lt"/>
                <a:ea typeface="+mn-ea"/>
                <a:cs typeface="+mn-cs"/>
              </a:rPr>
              <a:t>Koji bi pristup bio od pomoći i realniji?</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27</a:t>
            </a:fld>
            <a:endParaRPr lang="de-DE" altLang="de-DE"/>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642308583"/>
              </p:ext>
            </p:extLst>
          </p:nvPr>
        </p:nvGraphicFramePr>
        <p:xfrm>
          <a:off x="408955" y="2203704"/>
          <a:ext cx="11376000" cy="1859280"/>
        </p:xfrm>
        <a:graphic>
          <a:graphicData uri="http://schemas.openxmlformats.org/drawingml/2006/table">
            <a:tbl>
              <a:tblPr>
                <a:tableStyleId>{21E4AEA4-8DFA-4A89-87EB-49C32662AFE0}</a:tableStyleId>
              </a:tblPr>
              <a:tblGrid>
                <a:gridCol w="4824536">
                  <a:extLst>
                    <a:ext uri="{9D8B030D-6E8A-4147-A177-3AD203B41FA5}">
                      <a16:colId xmlns:a16="http://schemas.microsoft.com/office/drawing/2014/main" val="20000"/>
                    </a:ext>
                  </a:extLst>
                </a:gridCol>
                <a:gridCol w="655146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Positivan/</a:t>
                      </a:r>
                      <a:r>
                        <a:rPr kumimoji="0" lang="es-ES" sz="2000" b="0" i="0" u="none" strike="noStrike" cap="none" normalizeH="0" baseline="0" dirty="0" err="1">
                          <a:ln>
                            <a:noFill/>
                          </a:ln>
                          <a:solidFill>
                            <a:srgbClr val="333333"/>
                          </a:solidFill>
                          <a:effectLst/>
                          <a:latin typeface="Calibri Light"/>
                        </a:rPr>
                        <a:t>konstruktivan</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Primjetio</a:t>
                      </a:r>
                      <a:r>
                        <a:rPr kumimoji="0" lang="en-US" sz="2000" b="0" i="0" u="none" strike="noStrike" cap="none" normalizeH="0" baseline="0" dirty="0">
                          <a:ln>
                            <a:noFill/>
                          </a:ln>
                          <a:solidFill>
                            <a:srgbClr val="333333"/>
                          </a:solidFill>
                          <a:effectLst/>
                          <a:latin typeface="Calibri Light"/>
                        </a:rPr>
                        <a:t>/la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tamnu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mrlju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koži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“Bolujem </a:t>
                      </a:r>
                      <a:r>
                        <a:rPr kumimoji="0" lang="en-US" sz="2000" b="1" i="1" u="none" strike="noStrike" cap="none" normalizeH="0" baseline="0" dirty="0">
                          <a:ln>
                            <a:noFill/>
                          </a:ln>
                          <a:solidFill>
                            <a:srgbClr val="333333"/>
                          </a:solidFill>
                          <a:effectLst/>
                          <a:latin typeface="Calibri Light"/>
                        </a:rPr>
                        <a:t>od </a:t>
                      </a:r>
                      <a:r>
                        <a:rPr kumimoji="0" lang="en-US" sz="2000" b="1" i="1" u="none" strike="noStrike" cap="none" normalizeH="0" baseline="0" dirty="0" err="1">
                          <a:ln>
                            <a:noFill/>
                          </a:ln>
                          <a:solidFill>
                            <a:srgbClr val="333333"/>
                          </a:solidFill>
                          <a:effectLst/>
                          <a:latin typeface="Calibri Light"/>
                        </a:rPr>
                        <a:t>karcinoma</a:t>
                      </a:r>
                      <a:r>
                        <a:rPr kumimoji="0" lang="en-US" sz="2000" b="1" i="1" u="none" strike="noStrike" cap="none" normalizeH="0" baseline="0">
                          <a:ln>
                            <a:noFill/>
                          </a:ln>
                          <a:solidFill>
                            <a:srgbClr val="333333"/>
                          </a:solidFill>
                          <a:effectLst/>
                          <a:latin typeface="Calibri Light"/>
                        </a:rPr>
                        <a:t>, umrijeću”</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Pitaj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druge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konsultuj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doktora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98781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Supresija negativnih misli</a:t>
            </a:r>
            <a:br>
              <a:rPr lang="de-DE" altLang="de-DE" sz="3600">
                <a:solidFill>
                  <a:srgbClr val="004992"/>
                </a:solidFill>
                <a:latin typeface="+mn-lt"/>
                <a:ea typeface="+mn-ea"/>
                <a:cs typeface="+mn-cs"/>
              </a:rPr>
            </a:br>
            <a:r>
              <a:rPr lang="de-DE" altLang="de-DE">
                <a:solidFill>
                  <a:srgbClr val="004992"/>
                </a:solidFill>
                <a:latin typeface="+mn-lt"/>
                <a:ea typeface="+mn-ea"/>
                <a:cs typeface="+mn-cs"/>
              </a:rPr>
              <a:t>Šta bi bila realnija procjena?</a:t>
            </a: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994910079"/>
              </p:ext>
            </p:extLst>
          </p:nvPr>
        </p:nvGraphicFramePr>
        <p:xfrm>
          <a:off x="408955" y="2203704"/>
          <a:ext cx="11376000" cy="1859280"/>
        </p:xfrm>
        <a:graphic>
          <a:graphicData uri="http://schemas.openxmlformats.org/drawingml/2006/table">
            <a:tbl>
              <a:tblPr>
                <a:tableStyleId>{21E4AEA4-8DFA-4A89-87EB-49C32662AFE0}</a:tableStyleId>
              </a:tblPr>
              <a:tblGrid>
                <a:gridCol w="4824536">
                  <a:extLst>
                    <a:ext uri="{9D8B030D-6E8A-4147-A177-3AD203B41FA5}">
                      <a16:colId xmlns:a16="http://schemas.microsoft.com/office/drawing/2014/main" val="20000"/>
                    </a:ext>
                  </a:extLst>
                </a:gridCol>
                <a:gridCol w="655146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Problematična procjena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Imate ponavljajuće negativne misli (npr. “bezvrijedan si”, “gubitnik”, “Vau, ti si glup”).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smiješ</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misliti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negativne</a:t>
                      </a:r>
                      <a:r>
                        <a:rPr kumimoji="0" lang="en-US" sz="2000" b="1" i="1" u="none" strike="noStrike" cap="none" normalizeH="0" baseline="0">
                          <a:ln>
                            <a:noFill/>
                          </a:ln>
                          <a:solidFill>
                            <a:srgbClr val="333333"/>
                          </a:solidFill>
                          <a:effectLst/>
                          <a:latin typeface="Calibri Light"/>
                        </a:rPr>
                        <a:t> misli”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ali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ovo</a:t>
                      </a:r>
                      <a:r>
                        <a:rPr kumimoji="0" lang="en-US" sz="2000" b="1" i="1" u="none" strike="noStrike" cap="none" normalizeH="0" baseline="0" dirty="0">
                          <a:ln>
                            <a:noFill/>
                          </a:ln>
                          <a:solidFill>
                            <a:srgbClr val="333333"/>
                          </a:solidFill>
                          <a:effectLst/>
                          <a:latin typeface="Calibri Light"/>
                        </a:rPr>
                        <a:t> ne </a:t>
                      </a:r>
                      <a:r>
                        <a:rPr kumimoji="0" lang="en-US" sz="2000" b="1" i="1" u="none" strike="noStrike" cap="none" normalizeH="0" baseline="0" dirty="0" err="1">
                          <a:ln>
                            <a:noFill/>
                          </a:ln>
                          <a:solidFill>
                            <a:srgbClr val="333333"/>
                          </a:solidFill>
                          <a:effectLst/>
                          <a:latin typeface="Calibri Light"/>
                        </a:rPr>
                        <a:t>radi</a:t>
                      </a:r>
                      <a:br>
                        <a:rPr kumimoji="0" lang="en-US" sz="2000" b="1" i="1" u="none" strike="noStrike" cap="none" normalizeH="0" baseline="0">
                          <a:ln>
                            <a:noFill/>
                          </a:ln>
                          <a:solidFill>
                            <a:srgbClr val="333333"/>
                          </a:solidFill>
                          <a:effectLst/>
                          <a:latin typeface="Calibri Light"/>
                        </a:rPr>
                      </a:b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vidite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sledeću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vježbu</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Supresija negativnih misli</a:t>
            </a:r>
            <a:br>
              <a:rPr lang="de-DE" altLang="de-DE" sz="3600">
                <a:solidFill>
                  <a:srgbClr val="004992"/>
                </a:solidFill>
                <a:latin typeface="+mn-lt"/>
                <a:ea typeface="+mn-ea"/>
                <a:cs typeface="+mn-cs"/>
              </a:rPr>
            </a:br>
            <a:r>
              <a:rPr lang="de-DE" altLang="de-DE">
                <a:solidFill>
                  <a:srgbClr val="004992"/>
                </a:solidFill>
                <a:latin typeface="+mn-lt"/>
                <a:ea typeface="+mn-ea"/>
                <a:cs typeface="+mn-cs"/>
              </a:rPr>
              <a:t>Šta bi bila realnija procjena?</a:t>
            </a: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16712436"/>
              </p:ext>
            </p:extLst>
          </p:nvPr>
        </p:nvGraphicFramePr>
        <p:xfrm>
          <a:off x="408955" y="2203704"/>
          <a:ext cx="11376000" cy="3048000"/>
        </p:xfrm>
        <a:graphic>
          <a:graphicData uri="http://schemas.openxmlformats.org/drawingml/2006/table">
            <a:tbl>
              <a:tblPr>
                <a:tableStyleId>{21E4AEA4-8DFA-4A89-87EB-49C32662AFE0}</a:tableStyleId>
              </a:tblPr>
              <a:tblGrid>
                <a:gridCol w="4824536">
                  <a:extLst>
                    <a:ext uri="{9D8B030D-6E8A-4147-A177-3AD203B41FA5}">
                      <a16:colId xmlns:a16="http://schemas.microsoft.com/office/drawing/2014/main" val="20000"/>
                    </a:ext>
                  </a:extLst>
                </a:gridCol>
                <a:gridCol w="655146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Problematična procjena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Imate ponavljajuće negativne misli (npr. “bezvrijedan si”, “gubitnik”, “Vau, ti si glup”).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smiješ</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misliti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negativne</a:t>
                      </a:r>
                      <a:r>
                        <a:rPr kumimoji="0" lang="en-US" sz="2000" b="1" i="1" u="none" strike="noStrike" cap="none" normalizeH="0" baseline="0">
                          <a:ln>
                            <a:noFill/>
                          </a:ln>
                          <a:solidFill>
                            <a:srgbClr val="333333"/>
                          </a:solidFill>
                          <a:effectLst/>
                          <a:latin typeface="Calibri Light"/>
                        </a:rPr>
                        <a:t> misli”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ali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ovo</a:t>
                      </a:r>
                      <a:r>
                        <a:rPr kumimoji="0" lang="en-US" sz="2000" b="1" i="1" u="none" strike="noStrike" cap="none" normalizeH="0" baseline="0" dirty="0">
                          <a:ln>
                            <a:noFill/>
                          </a:ln>
                          <a:solidFill>
                            <a:srgbClr val="333333"/>
                          </a:solidFill>
                          <a:effectLst/>
                          <a:latin typeface="Calibri Light"/>
                        </a:rPr>
                        <a:t> ne </a:t>
                      </a:r>
                      <a:r>
                        <a:rPr kumimoji="0" lang="en-US" sz="2000" b="1" i="1" u="none" strike="noStrike" cap="none" normalizeH="0" baseline="0" dirty="0" err="1">
                          <a:ln>
                            <a:noFill/>
                          </a:ln>
                          <a:solidFill>
                            <a:srgbClr val="333333"/>
                          </a:solidFill>
                          <a:effectLst/>
                          <a:latin typeface="Calibri Light"/>
                        </a:rPr>
                        <a:t>radi</a:t>
                      </a:r>
                      <a:br>
                        <a:rPr kumimoji="0" lang="en-US" sz="2000" b="1" i="1" u="none" strike="noStrike" cap="none" normalizeH="0" baseline="0">
                          <a:ln>
                            <a:noFill/>
                          </a:ln>
                          <a:solidFill>
                            <a:srgbClr val="333333"/>
                          </a:solidFill>
                          <a:effectLst/>
                          <a:latin typeface="Calibri Light"/>
                        </a:rPr>
                      </a:br>
                      <a:r>
                        <a:rPr kumimoji="0" lang="en-US" sz="2000" b="1" i="1" u="none" strike="noStrike" cap="none" normalizeH="0" baseline="0">
                          <a:ln>
                            <a:noFill/>
                          </a:ln>
                          <a:solidFill>
                            <a:srgbClr val="333333"/>
                          </a:solidFill>
                          <a:effectLst/>
                          <a:latin typeface="Calibri Light"/>
                        </a:rPr>
                        <a:t>(</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vidite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sledeću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vježbu</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Pitanje</a:t>
                      </a:r>
                      <a:r>
                        <a:rPr kumimoji="0" lang="en-US" sz="2000" b="0" i="0" u="none" strike="noStrike" cap="none" normalizeH="0" baseline="0" dirty="0">
                          <a:ln>
                            <a:noFill/>
                          </a:ln>
                          <a:solidFill>
                            <a:srgbClr val="333333"/>
                          </a:solidFill>
                          <a:effectLst/>
                          <a:latin typeface="Calibri Light"/>
                        </a:rPr>
                        <a:t> da li </a:t>
                      </a:r>
                      <a:r>
                        <a:rPr kumimoji="0" lang="en-US" sz="2000" b="0" i="0" u="none" strike="noStrike" cap="none" normalizeH="0" baseline="0" dirty="0" err="1">
                          <a:ln>
                            <a:noFill/>
                          </a:ln>
                          <a:solidFill>
                            <a:srgbClr val="333333"/>
                          </a:solidFill>
                          <a:effectLst/>
                          <a:latin typeface="Calibri Light"/>
                        </a:rPr>
                        <a:t>su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misli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opravdane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protivureči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ovim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mislima</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Ometajte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radeći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pričinjava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zadovoljstvo</a:t>
                      </a:r>
                      <a:r>
                        <a:rPr kumimoji="0" lang="en-US" sz="2000" b="0" i="0" u="none" strike="noStrike" cap="none" normalizeH="0" baseline="0" dirty="0">
                          <a:ln>
                            <a:noFill/>
                          </a:ln>
                          <a:solidFill>
                            <a:srgbClr val="333333"/>
                          </a:solidFill>
                          <a:effectLst/>
                          <a:latin typeface="Calibri Light"/>
                        </a:rPr>
                        <a:t>.</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B96E2D62-0F6C-4E2E-83E8-E84EB81ADC04}"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dirty="0">
                <a:solidFill>
                  <a:srgbClr val="004992"/>
                </a:solidFill>
                <a:latin typeface="+mn-lt"/>
                <a:ea typeface="+mn-ea"/>
                <a:cs typeface="+mn-cs"/>
              </a:rPr>
              <a:t>6. Supresija negativnih misli</a:t>
            </a:r>
            <a:br>
              <a:rPr lang="hr-HR" altLang="de-DE" sz="3600" dirty="0">
                <a:solidFill>
                  <a:srgbClr val="004992"/>
                </a:solidFill>
                <a:latin typeface="+mn-lt"/>
                <a:ea typeface="+mn-ea"/>
                <a:cs typeface="+mn-cs"/>
              </a:rPr>
            </a:br>
            <a:r>
              <a:rPr lang="hr-HR" altLang="de-DE" dirty="0">
                <a:solidFill>
                  <a:srgbClr val="004992"/>
                </a:solidFill>
                <a:latin typeface="+mn-lt"/>
                <a:ea typeface="+mn-ea"/>
                <a:cs typeface="+mn-cs"/>
              </a:rPr>
              <a:t>Vježba</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r-HR" altLang="de-DE" sz="2400" dirty="0">
                <a:solidFill>
                  <a:srgbClr val="333333"/>
                </a:solidFill>
              </a:rPr>
              <a:t>Nije moguće da se ove misli namjerno zaustave.</a:t>
            </a:r>
            <a:r>
              <a:rPr lang="en-US" altLang="de-DE" sz="2400" dirty="0">
                <a:solidFill>
                  <a:srgbClr val="333333"/>
                </a:solidFill>
              </a:rPr>
              <a:t> </a:t>
            </a:r>
            <a:r>
              <a:rPr lang="hr-HR" altLang="de-DE" sz="2400" dirty="0">
                <a:solidFill>
                  <a:srgbClr val="333333"/>
                </a:solidFill>
              </a:rPr>
              <a:t>Pokušaj da se ne misli na nešto vodi uvećanju ovih misli.</a:t>
            </a:r>
            <a:endParaRPr lang="en-US" altLang="de-DE" sz="2400" dirty="0">
              <a:solidFill>
                <a:srgbClr val="333333"/>
              </a:solidFill>
            </a:endParaRPr>
          </a:p>
          <a:p>
            <a:r>
              <a:rPr lang="hr-HR" altLang="de-DE" sz="2400" dirty="0">
                <a:solidFill>
                  <a:srgbClr val="333333"/>
                </a:solidFill>
              </a:rPr>
              <a:t>Pokušajte!</a:t>
            </a:r>
            <a:br>
              <a:rPr lang="hr-HR" altLang="de-DE" sz="2400" dirty="0">
                <a:solidFill>
                  <a:srgbClr val="333333"/>
                </a:solidFill>
              </a:rPr>
            </a:br>
            <a:r>
              <a:rPr lang="hr-HR" altLang="de-DE" sz="2400" dirty="0">
                <a:solidFill>
                  <a:srgbClr val="004992"/>
                </a:solidFill>
              </a:rPr>
              <a:t>Ne mislite na slona sledeći minut!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4032D7FC-19BA-479F-A01B-AF19B07C62F4}"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6. Supresija negativnih misli</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Da li radi? Ne!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de-DE" altLang="de-DE" sz="2400" dirty="0">
                <a:solidFill>
                  <a:srgbClr val="333333"/>
                </a:solidFill>
              </a:rPr>
              <a:t>Većina vas je vjerovatno mislila na slona i/ili na nešto što je povezano sa slonom vjerovatno (npr. zoo, safari, Afrika itd.)</a:t>
            </a:r>
          </a:p>
          <a:p>
            <a:r>
              <a:rPr lang="de-DE" altLang="de-DE" sz="2400" dirty="0">
                <a:solidFill>
                  <a:srgbClr val="333333"/>
                </a:solidFill>
              </a:rPr>
              <a:t>Efekat raste čak snažnije ako neko pokuša da namjerno zaustavi uznemiravajuće </a:t>
            </a:r>
            <a:r>
              <a:rPr lang="de-DE" altLang="de-DE" sz="2400">
                <a:solidFill>
                  <a:srgbClr val="333333"/>
                </a:solidFill>
              </a:rPr>
              <a:t>misli (“Ja sam gubitnik” </a:t>
            </a:r>
            <a:r>
              <a:rPr lang="de-DE" altLang="de-DE" sz="2400" dirty="0">
                <a:solidFill>
                  <a:srgbClr val="333333"/>
                </a:solidFill>
              </a:rPr>
              <a:t>itd.). Ove misli mogu postati tako snažne da izgledaju čudne ili izvan kontrole!</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8" name="Slide Number Placeholder 7"/>
          <p:cNvSpPr>
            <a:spLocks noGrp="1"/>
          </p:cNvSpPr>
          <p:nvPr>
            <p:ph type="sldNum" sz="quarter" idx="12"/>
          </p:nvPr>
        </p:nvSpPr>
        <p:spPr/>
        <p:txBody>
          <a:bodyPr/>
          <a:lstStyle/>
          <a:p>
            <a:fld id="{4032D7FC-19BA-479F-A01B-AF19B07C62F4}"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Zaista:</a:t>
            </a:r>
            <a:endParaRPr lang="de-DE" altLang="de-DE" sz="3600">
              <a:latin typeface="+mn-lt"/>
              <a:ea typeface="+mn-ea"/>
              <a:cs typeface="+mn-cs"/>
            </a:endParaRPr>
          </a:p>
        </p:txBody>
      </p:sp>
      <p:sp>
        <p:nvSpPr>
          <p:cNvPr id="33795" name="Rectangle 3"/>
          <p:cNvSpPr>
            <a:spLocks noGrp="1" noChangeArrowheads="1"/>
          </p:cNvSpPr>
          <p:nvPr>
            <p:ph idx="1"/>
          </p:nvPr>
        </p:nvSpPr>
        <p:spPr/>
        <p:txBody>
          <a:bodyPr>
            <a:noAutofit/>
          </a:bodyPr>
          <a:lstStyle/>
          <a:p>
            <a:r>
              <a:rPr lang="hr-HR" altLang="de-DE" sz="2400">
                <a:solidFill>
                  <a:srgbClr val="333333"/>
                </a:solidFill>
              </a:rPr>
              <a:t>Ako Vas muče snažne negativne misli</a:t>
            </a:r>
            <a:r>
              <a:rPr lang="de-DE" altLang="de-DE" sz="2400">
                <a:solidFill>
                  <a:srgbClr val="333333"/>
                </a:solidFill>
              </a:rPr>
              <a:t>, </a:t>
            </a:r>
            <a:r>
              <a:rPr lang="hr-HR" altLang="de-DE" sz="2400">
                <a:solidFill>
                  <a:srgbClr val="333333"/>
                </a:solidFill>
              </a:rPr>
              <a:t>nemojte pokušavati da ih aktivno zaustavite</a:t>
            </a:r>
            <a:r>
              <a:rPr lang="de-DE" altLang="de-DE" sz="2400">
                <a:solidFill>
                  <a:srgbClr val="333333"/>
                </a:solidFill>
              </a:rPr>
              <a:t> (</a:t>
            </a:r>
            <a:r>
              <a:rPr lang="hr-HR" altLang="de-DE" sz="2400">
                <a:solidFill>
                  <a:srgbClr val="333333"/>
                </a:solidFill>
              </a:rPr>
              <a:t>ovo ih samo uvećava</a:t>
            </a:r>
            <a:r>
              <a:rPr lang="de-DE" altLang="de-DE" sz="2400">
                <a:solidFill>
                  <a:srgbClr val="333333"/>
                </a:solidFill>
              </a:rPr>
              <a:t>), </a:t>
            </a:r>
            <a:r>
              <a:rPr lang="hr-HR" altLang="de-DE" sz="2400">
                <a:solidFill>
                  <a:srgbClr val="333333"/>
                </a:solidFill>
              </a:rPr>
              <a:t>već posmatrajte događaje</a:t>
            </a:r>
            <a:r>
              <a:rPr lang="de-DE" altLang="de-DE" sz="2400">
                <a:solidFill>
                  <a:srgbClr val="333333"/>
                </a:solidFill>
              </a:rPr>
              <a:t> </a:t>
            </a:r>
            <a:r>
              <a:rPr lang="hr-HR" altLang="de-DE" sz="2400">
                <a:solidFill>
                  <a:srgbClr val="333333"/>
                </a:solidFill>
              </a:rPr>
              <a:t>bez intervenisanja</a:t>
            </a:r>
            <a:r>
              <a:rPr lang="de-DE" altLang="de-DE" sz="2400">
                <a:solidFill>
                  <a:srgbClr val="333333"/>
                </a:solidFill>
              </a:rPr>
              <a:t>- </a:t>
            </a:r>
            <a:r>
              <a:rPr lang="hr-HR" altLang="de-DE" sz="2400">
                <a:solidFill>
                  <a:srgbClr val="333333"/>
                </a:solidFill>
              </a:rPr>
              <a:t>kao posjetilac zoo parka koji posmatra opasnu životinju sa bezbjedne udaljenosti</a:t>
            </a:r>
            <a:r>
              <a:rPr lang="de-DE" altLang="de-DE" sz="2400">
                <a:solidFill>
                  <a:srgbClr val="333333"/>
                </a:solidFill>
              </a:rPr>
              <a:t>.</a:t>
            </a:r>
          </a:p>
          <a:p>
            <a:r>
              <a:rPr lang="hr-HR" altLang="de-DE" sz="2400">
                <a:solidFill>
                  <a:srgbClr val="004992"/>
                </a:solidFill>
              </a:rPr>
              <a:t>Misli će se automatski smiriti</a:t>
            </a:r>
            <a:r>
              <a:rPr lang="de-DE" altLang="de-DE" sz="2400">
                <a:solidFill>
                  <a:srgbClr val="004992"/>
                </a:solidFill>
              </a:rPr>
              <a:t>.</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4032D7FC-19BA-479F-A01B-AF19B07C62F4}"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Dalje distorzije u mišljenju</a:t>
            </a:r>
          </a:p>
        </p:txBody>
      </p:sp>
      <p:sp>
        <p:nvSpPr>
          <p:cNvPr id="5" name="Content Placeholder 4"/>
          <p:cNvSpPr>
            <a:spLocks noGrp="1"/>
          </p:cNvSpPr>
          <p:nvPr>
            <p:ph idx="1"/>
          </p:nvPr>
        </p:nvSpPr>
        <p:spPr/>
        <p:txBody>
          <a:bodyPr/>
          <a:lstStyle/>
          <a:p>
            <a:pPr lvl="0" defTabSz="914400">
              <a:lnSpc>
                <a:spcPct val="100000"/>
              </a:lnSpc>
              <a:spcBef>
                <a:spcPts val="1200"/>
              </a:spcBef>
            </a:pPr>
            <a:r>
              <a:rPr lang="hr-HR" altLang="de-DE" sz="2000" b="1" dirty="0">
                <a:solidFill>
                  <a:srgbClr val="004992"/>
                </a:solidFill>
              </a:rPr>
              <a:t>Poređenje sa drugim ljudima</a:t>
            </a:r>
            <a:r>
              <a:rPr lang="en-US"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upoređivati sa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Uvijek postoje osobe</a:t>
            </a:r>
            <a:r>
              <a:rPr lang="en-US" altLang="de-DE" sz="2000" dirty="0">
                <a:solidFill>
                  <a:srgbClr val="333333"/>
                </a:solidFill>
              </a:rPr>
              <a:t>, </a:t>
            </a:r>
            <a:r>
              <a:rPr lang="hr-HR" altLang="de-DE" sz="2000" dirty="0">
                <a:solidFill>
                  <a:srgbClr val="333333"/>
                </a:solidFill>
              </a:rPr>
              <a:t>koje su atraktivnije</a:t>
            </a:r>
            <a:r>
              <a:rPr lang="en-US" altLang="de-DE" sz="2000" dirty="0">
                <a:solidFill>
                  <a:srgbClr val="333333"/>
                </a:solidFill>
              </a:rPr>
              <a:t>, </a:t>
            </a:r>
            <a:r>
              <a:rPr lang="hr-HR" altLang="de-DE" sz="2000" dirty="0">
                <a:solidFill>
                  <a:srgbClr val="333333"/>
                </a:solidFill>
              </a:rPr>
              <a:t>uspješnije</a:t>
            </a:r>
            <a:r>
              <a:rPr lang="en-US" altLang="de-DE" sz="2000" dirty="0">
                <a:solidFill>
                  <a:srgbClr val="333333"/>
                </a:solidFill>
              </a:rPr>
              <a:t>, </a:t>
            </a:r>
            <a:r>
              <a:rPr lang="hr-HR" altLang="de-DE" sz="2000" dirty="0">
                <a:solidFill>
                  <a:srgbClr val="333333"/>
                </a:solidFill>
              </a:rPr>
              <a:t>i popularnije</a:t>
            </a:r>
            <a:r>
              <a:rPr lang="en-US" altLang="de-DE" sz="2000" dirty="0">
                <a:solidFill>
                  <a:srgbClr val="333333"/>
                </a:solidFill>
              </a:rPr>
              <a:t>. </a:t>
            </a:r>
            <a:r>
              <a:rPr lang="hr-HR" altLang="de-DE" sz="2000" dirty="0">
                <a:solidFill>
                  <a:srgbClr val="333333"/>
                </a:solidFill>
              </a:rPr>
              <a:t>Ipak </a:t>
            </a:r>
            <a:r>
              <a:rPr lang="en-US" altLang="de-DE" sz="2000" dirty="0">
                <a:solidFill>
                  <a:srgbClr val="333333"/>
                </a:solidFill>
              </a:rPr>
              <a:t>, </a:t>
            </a:r>
            <a:r>
              <a:rPr lang="hr-HR" altLang="de-DE" sz="2000" dirty="0">
                <a:solidFill>
                  <a:srgbClr val="333333"/>
                </a:solidFill>
              </a:rPr>
              <a:t>ako izbliza pogledate </a:t>
            </a:r>
            <a:r>
              <a:rPr lang="hr-HR" altLang="de-DE" sz="2000">
                <a:solidFill>
                  <a:srgbClr val="333333"/>
                </a:solidFill>
              </a:rPr>
              <a:t>ove</a:t>
            </a:r>
            <a:r>
              <a:rPr lang="en-US" altLang="de-DE" sz="2000">
                <a:solidFill>
                  <a:srgbClr val="333333"/>
                </a:solidFill>
              </a:rPr>
              <a:t> “</a:t>
            </a:r>
            <a:r>
              <a:rPr lang="hr-HR" altLang="de-DE" sz="2000">
                <a:solidFill>
                  <a:srgbClr val="333333"/>
                </a:solidFill>
              </a:rPr>
              <a:t>srećne đavole</a:t>
            </a:r>
            <a:r>
              <a:rPr lang="en-US" altLang="de-DE" sz="2000">
                <a:solidFill>
                  <a:srgbClr val="333333"/>
                </a:solidFill>
              </a:rPr>
              <a:t>”, </a:t>
            </a:r>
            <a:r>
              <a:rPr lang="hr-HR" altLang="de-DE" sz="2000" dirty="0">
                <a:solidFill>
                  <a:srgbClr val="333333"/>
                </a:solidFill>
              </a:rPr>
              <a:t>shvatićete da čak i oni imaju slabosti i probleme</a:t>
            </a:r>
            <a:r>
              <a:rPr lang="en-US" altLang="de-DE" sz="2000" dirty="0">
                <a:solidFill>
                  <a:srgbClr val="333333"/>
                </a:solidFill>
              </a:rPr>
              <a:t>.</a:t>
            </a:r>
          </a:p>
        </p:txBody>
      </p:sp>
      <p:sp>
        <p:nvSpPr>
          <p:cNvPr id="9" name="Footer Placeholder 8"/>
          <p:cNvSpPr>
            <a:spLocks noGrp="1"/>
          </p:cNvSpPr>
          <p:nvPr>
            <p:ph type="ftr" sz="quarter" idx="11"/>
          </p:nvPr>
        </p:nvSpPr>
        <p:spPr/>
        <p:txBody>
          <a:bodyPr/>
          <a:lstStyle/>
          <a:p>
            <a:pPr>
              <a:defRPr/>
            </a:pPr>
            <a:r>
              <a:rPr lang="de-DE"/>
              <a:t>Metakognitivni Trening 8 – Samopoštovanje &amp; Raspoloženje</a:t>
            </a:r>
          </a:p>
        </p:txBody>
      </p:sp>
      <p:sp>
        <p:nvSpPr>
          <p:cNvPr id="10" name="Slide Number Placeholder 9"/>
          <p:cNvSpPr>
            <a:spLocks noGrp="1"/>
          </p:cNvSpPr>
          <p:nvPr>
            <p:ph type="sldNum" sz="quarter" idx="12"/>
          </p:nvPr>
        </p:nvSpPr>
        <p:spPr/>
        <p:txBody>
          <a:bodyPr/>
          <a:lstStyle/>
          <a:p>
            <a:fld id="{4032D7FC-19BA-479F-A01B-AF19B07C62F4}"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Dalje distorzije u mišljenju</a:t>
            </a:r>
          </a:p>
        </p:txBody>
      </p:sp>
      <p:sp>
        <p:nvSpPr>
          <p:cNvPr id="5" name="Content Placeholder 4"/>
          <p:cNvSpPr>
            <a:spLocks noGrp="1"/>
          </p:cNvSpPr>
          <p:nvPr>
            <p:ph idx="1"/>
          </p:nvPr>
        </p:nvSpPr>
        <p:spPr/>
        <p:txBody>
          <a:bodyPr/>
          <a:lstStyle/>
          <a:p>
            <a:pPr lvl="0" defTabSz="914400">
              <a:lnSpc>
                <a:spcPct val="100000"/>
              </a:lnSpc>
              <a:spcBef>
                <a:spcPts val="1200"/>
              </a:spcBef>
            </a:pPr>
            <a:r>
              <a:rPr lang="hr-HR" altLang="de-DE" sz="2000" b="1" dirty="0">
                <a:solidFill>
                  <a:srgbClr val="004992"/>
                </a:solidFill>
              </a:rPr>
              <a:t>Poređenje sa drugim ljudima</a:t>
            </a:r>
            <a:r>
              <a:rPr lang="en-US"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upoređivati sa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Uvijek postoje osobe</a:t>
            </a:r>
            <a:r>
              <a:rPr lang="en-US" altLang="de-DE" sz="2000" dirty="0">
                <a:solidFill>
                  <a:srgbClr val="333333"/>
                </a:solidFill>
              </a:rPr>
              <a:t>, </a:t>
            </a:r>
            <a:r>
              <a:rPr lang="hr-HR" altLang="de-DE" sz="2000" dirty="0">
                <a:solidFill>
                  <a:srgbClr val="333333"/>
                </a:solidFill>
              </a:rPr>
              <a:t>koje su atraktivnije</a:t>
            </a:r>
            <a:r>
              <a:rPr lang="en-US" altLang="de-DE" sz="2000" dirty="0">
                <a:solidFill>
                  <a:srgbClr val="333333"/>
                </a:solidFill>
              </a:rPr>
              <a:t>, </a:t>
            </a:r>
            <a:r>
              <a:rPr lang="hr-HR" altLang="de-DE" sz="2000" dirty="0">
                <a:solidFill>
                  <a:srgbClr val="333333"/>
                </a:solidFill>
              </a:rPr>
              <a:t>uspješnije</a:t>
            </a:r>
            <a:r>
              <a:rPr lang="en-US" altLang="de-DE" sz="2000" dirty="0">
                <a:solidFill>
                  <a:srgbClr val="333333"/>
                </a:solidFill>
              </a:rPr>
              <a:t>, </a:t>
            </a:r>
            <a:r>
              <a:rPr lang="hr-HR" altLang="de-DE" sz="2000" dirty="0">
                <a:solidFill>
                  <a:srgbClr val="333333"/>
                </a:solidFill>
              </a:rPr>
              <a:t>i popularnije</a:t>
            </a:r>
            <a:r>
              <a:rPr lang="en-US" altLang="de-DE" sz="2000" dirty="0">
                <a:solidFill>
                  <a:srgbClr val="333333"/>
                </a:solidFill>
              </a:rPr>
              <a:t>. </a:t>
            </a:r>
            <a:r>
              <a:rPr lang="hr-HR" altLang="de-DE" sz="2000" dirty="0">
                <a:solidFill>
                  <a:srgbClr val="333333"/>
                </a:solidFill>
              </a:rPr>
              <a:t>Ipak </a:t>
            </a:r>
            <a:r>
              <a:rPr lang="en-US" altLang="de-DE" sz="2000" dirty="0">
                <a:solidFill>
                  <a:srgbClr val="333333"/>
                </a:solidFill>
              </a:rPr>
              <a:t>, </a:t>
            </a:r>
            <a:r>
              <a:rPr lang="hr-HR" altLang="de-DE" sz="2000" dirty="0">
                <a:solidFill>
                  <a:srgbClr val="333333"/>
                </a:solidFill>
              </a:rPr>
              <a:t>ako izbliza pogledate </a:t>
            </a:r>
            <a:r>
              <a:rPr lang="hr-HR" altLang="de-DE" sz="2000">
                <a:solidFill>
                  <a:srgbClr val="333333"/>
                </a:solidFill>
              </a:rPr>
              <a:t>ove</a:t>
            </a:r>
            <a:r>
              <a:rPr lang="en-US" altLang="de-DE" sz="2000">
                <a:solidFill>
                  <a:srgbClr val="333333"/>
                </a:solidFill>
              </a:rPr>
              <a:t> “</a:t>
            </a:r>
            <a:r>
              <a:rPr lang="hr-HR" altLang="de-DE" sz="2000">
                <a:solidFill>
                  <a:srgbClr val="333333"/>
                </a:solidFill>
              </a:rPr>
              <a:t>srećne đavole</a:t>
            </a:r>
            <a:r>
              <a:rPr lang="en-US" altLang="de-DE" sz="2000">
                <a:solidFill>
                  <a:srgbClr val="333333"/>
                </a:solidFill>
              </a:rPr>
              <a:t>”, </a:t>
            </a:r>
            <a:r>
              <a:rPr lang="hr-HR" altLang="de-DE" sz="2000" dirty="0">
                <a:solidFill>
                  <a:srgbClr val="333333"/>
                </a:solidFill>
              </a:rPr>
              <a:t>shvatićete da čak i oni imaju slabosti i probleme</a:t>
            </a:r>
            <a:r>
              <a:rPr lang="en-US" altLang="de-DE" sz="2000" dirty="0">
                <a:solidFill>
                  <a:srgbClr val="333333"/>
                </a:solidFill>
              </a:rPr>
              <a:t>.</a:t>
            </a:r>
          </a:p>
          <a:p>
            <a:pPr lvl="0" defTabSz="914400"/>
            <a:r>
              <a:rPr lang="en-US" altLang="de-DE" sz="2000" b="1" dirty="0">
                <a:solidFill>
                  <a:srgbClr val="004992"/>
                </a:solidFill>
              </a:rPr>
              <a:t>A</a:t>
            </a:r>
            <a:r>
              <a:rPr lang="hr-HR" altLang="de-DE" sz="2000" b="1" dirty="0">
                <a:solidFill>
                  <a:srgbClr val="004992"/>
                </a:solidFill>
              </a:rPr>
              <a:t>psolutni</a:t>
            </a:r>
            <a:r>
              <a:rPr lang="en-US" altLang="de-DE" sz="2000" b="1" dirty="0">
                <a:solidFill>
                  <a:srgbClr val="004992"/>
                </a:solidFill>
              </a:rPr>
              <a:t> </a:t>
            </a:r>
            <a:r>
              <a:rPr lang="hr-HR" altLang="de-DE" sz="2000" b="1" dirty="0">
                <a:solidFill>
                  <a:srgbClr val="004992"/>
                </a:solidFill>
              </a:rPr>
              <a:t>zahtjevi</a:t>
            </a:r>
            <a:r>
              <a:rPr lang="en-US" altLang="de-DE" sz="2000" b="1" dirty="0">
                <a:solidFill>
                  <a:srgbClr val="004992"/>
                </a:solidFill>
              </a:rPr>
              <a:t>:</a:t>
            </a:r>
            <a:endParaRPr lang="en-US"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b="1" dirty="0">
                <a:solidFill>
                  <a:srgbClr val="333333"/>
                </a:solidFill>
              </a:rPr>
              <a:t>Nemojte </a:t>
            </a:r>
            <a:r>
              <a:rPr lang="hr-HR" altLang="de-DE" sz="2000" dirty="0">
                <a:solidFill>
                  <a:srgbClr val="333333"/>
                </a:solidFill>
              </a:rPr>
              <a:t>imati prevelike zahtjeve prema sebi</a:t>
            </a:r>
            <a:r>
              <a:rPr lang="en-US" altLang="de-DE" sz="2000" dirty="0">
                <a:solidFill>
                  <a:srgbClr val="333333"/>
                </a:solidFill>
              </a:rPr>
              <a:t> </a:t>
            </a:r>
            <a:r>
              <a:rPr lang="hr-HR" altLang="de-DE" sz="2000" dirty="0">
                <a:solidFill>
                  <a:srgbClr val="333333"/>
                </a:solidFill>
              </a:rPr>
              <a:t>kao što su</a:t>
            </a:r>
            <a:endParaRPr lang="de-DE"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hr-HR" altLang="de-DE" sz="2000">
                <a:solidFill>
                  <a:srgbClr val="333333"/>
                </a:solidFill>
              </a:rPr>
              <a:t>Uvijek </a:t>
            </a:r>
            <a:r>
              <a:rPr lang="hr-HR" altLang="de-DE" sz="2000" dirty="0">
                <a:solidFill>
                  <a:srgbClr val="333333"/>
                </a:solidFill>
              </a:rPr>
              <a:t>moram </a:t>
            </a:r>
            <a:r>
              <a:rPr lang="hr-HR" altLang="de-DE" sz="2000">
                <a:solidFill>
                  <a:srgbClr val="333333"/>
                </a:solidFill>
              </a:rPr>
              <a:t>izgledati dobro</a:t>
            </a:r>
            <a:r>
              <a:rPr lang="en-US" altLang="de-DE" sz="2000">
                <a:solidFill>
                  <a:srgbClr val="333333"/>
                </a:solidFill>
              </a:rPr>
              <a:t>”</a:t>
            </a:r>
            <a:endParaRPr lang="en-US"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hr-HR" altLang="de-DE" sz="2000">
                <a:solidFill>
                  <a:srgbClr val="333333"/>
                </a:solidFill>
              </a:rPr>
              <a:t>Uvijek </a:t>
            </a:r>
            <a:r>
              <a:rPr lang="hr-HR" altLang="de-DE" sz="2000" dirty="0">
                <a:solidFill>
                  <a:srgbClr val="333333"/>
                </a:solidFill>
              </a:rPr>
              <a:t>moram </a:t>
            </a:r>
            <a:r>
              <a:rPr lang="hr-HR" altLang="de-DE" sz="2000">
                <a:solidFill>
                  <a:srgbClr val="333333"/>
                </a:solidFill>
              </a:rPr>
              <a:t>djelovati pametno</a:t>
            </a:r>
            <a:r>
              <a:rPr lang="en-US" altLang="de-DE" sz="2000">
                <a:solidFill>
                  <a:srgbClr val="333333"/>
                </a:solidFill>
              </a:rPr>
              <a:t>”</a:t>
            </a:r>
            <a:endParaRPr lang="de-DE"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hr-HR" altLang="de-DE" sz="2000">
                <a:solidFill>
                  <a:srgbClr val="333333"/>
                </a:solidFill>
              </a:rPr>
              <a:t>Uvijek </a:t>
            </a:r>
            <a:r>
              <a:rPr lang="hr-HR" altLang="de-DE" sz="2000" dirty="0">
                <a:solidFill>
                  <a:srgbClr val="333333"/>
                </a:solidFill>
              </a:rPr>
              <a:t>moram </a:t>
            </a:r>
            <a:r>
              <a:rPr lang="hr-HR" altLang="de-DE" sz="2000">
                <a:solidFill>
                  <a:srgbClr val="333333"/>
                </a:solidFill>
              </a:rPr>
              <a:t>biti</a:t>
            </a:r>
            <a:r>
              <a:rPr lang="en-US" altLang="de-DE" sz="2000">
                <a:solidFill>
                  <a:srgbClr val="333333"/>
                </a:solidFill>
              </a:rPr>
              <a:t> </a:t>
            </a:r>
            <a:r>
              <a:rPr lang="hr-HR" altLang="de-DE" sz="2000">
                <a:solidFill>
                  <a:srgbClr val="333333"/>
                </a:solidFill>
              </a:rPr>
              <a:t>najzanimljiviji</a:t>
            </a:r>
            <a:r>
              <a:rPr lang="en-US" altLang="de-DE" sz="2000">
                <a:solidFill>
                  <a:srgbClr val="333333"/>
                </a:solidFill>
              </a:rPr>
              <a:t>”</a:t>
            </a:r>
            <a:endParaRPr lang="en-US" sz="2000"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8 – Samopoštovanje &amp; Raspoloženje</a:t>
            </a:r>
          </a:p>
        </p:txBody>
      </p:sp>
      <p:sp>
        <p:nvSpPr>
          <p:cNvPr id="10" name="Slide Number Placeholder 9"/>
          <p:cNvSpPr>
            <a:spLocks noGrp="1"/>
          </p:cNvSpPr>
          <p:nvPr>
            <p:ph type="sldNum" sz="quarter" idx="12"/>
          </p:nvPr>
        </p:nvSpPr>
        <p:spPr/>
        <p:txBody>
          <a:bodyPr/>
          <a:lstStyle/>
          <a:p>
            <a:fld id="{4032D7FC-19BA-479F-A01B-AF19B07C62F4}" type="slidenum">
              <a:rPr lang="de-DE" altLang="de-DE" smtClean="0"/>
              <a:pPr/>
              <a:t>34</a:t>
            </a:fld>
            <a:endParaRPr lang="de-DE" altLang="de-DE"/>
          </a:p>
        </p:txBody>
      </p:sp>
    </p:spTree>
    <p:extLst>
      <p:ext uri="{BB962C8B-B14F-4D97-AF65-F5344CB8AC3E}">
        <p14:creationId xmlns:p14="http://schemas.microsoft.com/office/powerpoint/2010/main" val="2727716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7" name="Fußzeilenplatzhalter 6"/>
          <p:cNvSpPr>
            <a:spLocks noGrp="1"/>
          </p:cNvSpPr>
          <p:nvPr>
            <p:ph type="ftr" sz="quarter" idx="11"/>
          </p:nvPr>
        </p:nvSpPr>
        <p:spPr bwMode="gray"/>
        <p:txBody>
          <a:bodyPr>
            <a:noAutofit/>
          </a:bodyPr>
          <a:lstStyle/>
          <a:p>
            <a:r>
              <a:rPr lang="de-DE">
                <a:solidFill>
                  <a:srgbClr val="333333"/>
                </a:solidFill>
                <a:latin typeface="+mn-lt"/>
              </a:rPr>
              <a:t>Entrenamiento Metacognitivo 8 – Stimmung</a:t>
            </a:r>
            <a:endParaRPr lang="de-DE" dirty="0">
              <a:solidFill>
                <a:srgbClr val="333333"/>
              </a:solidFill>
              <a:latin typeface="+mn-lt"/>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solidFill>
                  <a:srgbClr val="333333"/>
                </a:solidFill>
                <a:latin typeface="+mn-lt"/>
              </a:rPr>
              <a:pPr/>
              <a:t>35</a:t>
            </a:fld>
            <a:endParaRPr lang="de-DE" dirty="0">
              <a:solidFill>
                <a:srgbClr val="333333"/>
              </a:solidFill>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trenere</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Neki</a:t>
            </a:r>
            <a:r>
              <a:rPr lang="en-US" altLang="ko-KR" b="0" dirty="0">
                <a:solidFill>
                  <a:srgbClr val="333333"/>
                </a:solidFill>
              </a:rPr>
              <a:t> od video </a:t>
            </a:r>
            <a:r>
              <a:rPr lang="en-US" altLang="ko-KR" b="0" dirty="0" err="1">
                <a:solidFill>
                  <a:srgbClr val="333333"/>
                </a:solidFill>
              </a:rPr>
              <a:t>klipova</a:t>
            </a:r>
            <a:r>
              <a:rPr lang="en-US" altLang="ko-KR" b="0" dirty="0">
                <a:solidFill>
                  <a:srgbClr val="333333"/>
                </a:solidFill>
              </a:rPr>
              <a:t> </a:t>
            </a:r>
            <a:r>
              <a:rPr lang="en-US" altLang="ko-KR" b="0" dirty="0" err="1">
                <a:solidFill>
                  <a:srgbClr val="333333"/>
                </a:solidFill>
              </a:rPr>
              <a:t>mogu</a:t>
            </a:r>
            <a:r>
              <a:rPr lang="en-US" altLang="ko-KR" b="0" dirty="0">
                <a:solidFill>
                  <a:srgbClr val="333333"/>
                </a:solidFill>
              </a:rPr>
              <a:t> </a:t>
            </a:r>
            <a:r>
              <a:rPr lang="en-US" altLang="ko-KR" b="0" dirty="0" err="1">
                <a:solidFill>
                  <a:srgbClr val="333333"/>
                </a:solidFill>
              </a:rPr>
              <a:t>sadržati</a:t>
            </a:r>
            <a:r>
              <a:rPr lang="en-US" altLang="ko-KR" b="0" dirty="0">
                <a:solidFill>
                  <a:srgbClr val="333333"/>
                </a:solidFill>
              </a:rPr>
              <a:t> </a:t>
            </a:r>
            <a:r>
              <a:rPr lang="en-US" altLang="ko-KR" b="0" dirty="0" err="1">
                <a:solidFill>
                  <a:srgbClr val="333333"/>
                </a:solidFill>
              </a:rPr>
              <a:t>jezik</a:t>
            </a:r>
            <a:r>
              <a:rPr lang="en-US" altLang="ko-KR" b="0" dirty="0">
                <a:solidFill>
                  <a:srgbClr val="333333"/>
                </a:solidFill>
              </a:rPr>
              <a:t> </a:t>
            </a:r>
            <a:r>
              <a:rPr lang="en-US" altLang="ko-KR" b="0" dirty="0" err="1">
                <a:solidFill>
                  <a:srgbClr val="333333"/>
                </a:solidFill>
              </a:rPr>
              <a:t>koji</a:t>
            </a:r>
            <a:r>
              <a:rPr lang="en-US" altLang="ko-KR" b="0" dirty="0">
                <a:solidFill>
                  <a:srgbClr val="333333"/>
                </a:solidFill>
              </a:rPr>
              <a:t> je </a:t>
            </a:r>
            <a:r>
              <a:rPr lang="en-US" altLang="ko-KR" b="0" dirty="0" err="1">
                <a:solidFill>
                  <a:srgbClr val="333333"/>
                </a:solidFill>
              </a:rPr>
              <a:t>neadekvatan</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pojedine</a:t>
            </a:r>
            <a:r>
              <a:rPr lang="en-US" altLang="ko-KR" b="0" dirty="0">
                <a:solidFill>
                  <a:srgbClr val="333333"/>
                </a:solidFill>
              </a:rPr>
              <a:t> </a:t>
            </a:r>
            <a:r>
              <a:rPr lang="en-US" altLang="ko-KR" b="0" dirty="0" err="1">
                <a:solidFill>
                  <a:srgbClr val="333333"/>
                </a:solidFill>
              </a:rPr>
              <a:t>osobe</a:t>
            </a:r>
            <a:r>
              <a:rPr lang="en-US" altLang="ko-KR" b="0" dirty="0">
                <a:solidFill>
                  <a:srgbClr val="333333"/>
                </a:solidFill>
              </a:rPr>
              <a:t> </a:t>
            </a:r>
            <a:r>
              <a:rPr lang="en-US" altLang="ko-KR" b="0" dirty="0" err="1">
                <a:solidFill>
                  <a:srgbClr val="333333"/>
                </a:solidFill>
              </a:rPr>
              <a:t>iz</a:t>
            </a:r>
            <a:r>
              <a:rPr lang="en-US" altLang="ko-KR" b="0" dirty="0">
                <a:solidFill>
                  <a:srgbClr val="333333"/>
                </a:solidFill>
              </a:rPr>
              <a:t> </a:t>
            </a:r>
            <a:r>
              <a:rPr lang="en-US" altLang="ko-KR" b="0" dirty="0" err="1">
                <a:solidFill>
                  <a:srgbClr val="333333"/>
                </a:solidFill>
              </a:rPr>
              <a:t>publike</a:t>
            </a:r>
            <a:r>
              <a:rPr lang="en-US" altLang="ko-KR" b="0" dirty="0">
                <a:solidFill>
                  <a:srgbClr val="333333"/>
                </a:solidFill>
              </a:rPr>
              <a:t> </a:t>
            </a:r>
            <a:r>
              <a:rPr lang="en-US" altLang="ko-KR" b="0" dirty="0" err="1">
                <a:solidFill>
                  <a:srgbClr val="333333"/>
                </a:solidFill>
              </a:rPr>
              <a:t>kao</a:t>
            </a:r>
            <a:r>
              <a:rPr lang="en-US" altLang="ko-KR" b="0" dirty="0">
                <a:solidFill>
                  <a:srgbClr val="333333"/>
                </a:solidFill>
              </a:rPr>
              <a:t> </a:t>
            </a:r>
            <a:r>
              <a:rPr lang="en-US" altLang="ko-KR" b="0" dirty="0" err="1">
                <a:solidFill>
                  <a:srgbClr val="333333"/>
                </a:solidFill>
              </a:rPr>
              <a:t>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neke</a:t>
            </a:r>
            <a:r>
              <a:rPr lang="en-US" altLang="ko-KR" b="0" dirty="0">
                <a:solidFill>
                  <a:srgbClr val="333333"/>
                </a:solidFill>
              </a:rPr>
              <a:t> </a:t>
            </a:r>
            <a:r>
              <a:rPr lang="en-US" altLang="ko-KR" b="0" dirty="0" err="1">
                <a:solidFill>
                  <a:srgbClr val="333333"/>
                </a:solidFill>
              </a:rPr>
              <a:t>kulture</a:t>
            </a:r>
            <a:r>
              <a:rPr lang="en-US" altLang="ko-KR" b="0" dirty="0">
                <a:solidFill>
                  <a:srgbClr val="333333"/>
                </a:solidFill>
              </a:rPr>
              <a:t>. </a:t>
            </a:r>
            <a:r>
              <a:rPr lang="en-US" altLang="ko-KR" b="0" dirty="0" err="1">
                <a:solidFill>
                  <a:srgbClr val="333333"/>
                </a:solidFill>
              </a:rPr>
              <a:t>Molimo</a:t>
            </a:r>
            <a:r>
              <a:rPr lang="en-US" altLang="ko-KR" b="0" dirty="0">
                <a:solidFill>
                  <a:srgbClr val="333333"/>
                </a:solidFill>
              </a:rPr>
              <a:t> </a:t>
            </a:r>
            <a:r>
              <a:rPr lang="en-US" altLang="ko-KR" b="0" dirty="0" err="1">
                <a:solidFill>
                  <a:srgbClr val="333333"/>
                </a:solidFill>
              </a:rPr>
              <a:t>prije</a:t>
            </a:r>
            <a:r>
              <a:rPr lang="en-US" altLang="ko-KR" b="0" dirty="0">
                <a:solidFill>
                  <a:srgbClr val="333333"/>
                </a:solidFill>
              </a:rPr>
              <a:t> </a:t>
            </a:r>
            <a:r>
              <a:rPr lang="en-US" altLang="ko-KR" b="0" dirty="0" err="1">
                <a:solidFill>
                  <a:srgbClr val="333333"/>
                </a:solidFill>
              </a:rPr>
              <a:t>prikazivanja</a:t>
            </a:r>
            <a:r>
              <a:rPr lang="en-US" altLang="ko-KR" b="0" dirty="0">
                <a:solidFill>
                  <a:srgbClr val="333333"/>
                </a:solidFill>
              </a:rPr>
              <a:t> </a:t>
            </a:r>
            <a:r>
              <a:rPr lang="en-US" altLang="ko-KR" b="0" dirty="0" err="1">
                <a:solidFill>
                  <a:srgbClr val="333333"/>
                </a:solidFill>
              </a:rPr>
              <a:t>pažljivo</a:t>
            </a:r>
            <a:r>
              <a:rPr lang="en-US" altLang="ko-KR" b="0" dirty="0">
                <a:solidFill>
                  <a:srgbClr val="333333"/>
                </a:solidFill>
              </a:rPr>
              <a:t> </a:t>
            </a:r>
            <a:r>
              <a:rPr lang="en-US" altLang="ko-KR" b="0" dirty="0" err="1">
                <a:solidFill>
                  <a:srgbClr val="333333"/>
                </a:solidFill>
              </a:rPr>
              <a:t>pogledajte</a:t>
            </a:r>
            <a:r>
              <a:rPr lang="en-US" altLang="ko-KR" b="0" dirty="0">
                <a:solidFill>
                  <a:srgbClr val="333333"/>
                </a:solidFill>
              </a:rPr>
              <a:t> video </a:t>
            </a:r>
            <a:r>
              <a:rPr lang="en-US" altLang="ko-KR" b="0" dirty="0" err="1">
                <a:solidFill>
                  <a:srgbClr val="333333"/>
                </a:solidFill>
              </a:rPr>
              <a:t>zapise</a:t>
            </a:r>
            <a:r>
              <a:rPr lang="en-US" altLang="ko-KR" b="0" dirty="0">
                <a:solidFill>
                  <a:srgbClr val="333333"/>
                </a:solidFill>
              </a:rPr>
              <a:t> u </a:t>
            </a:r>
            <a:r>
              <a:rPr lang="en-US" altLang="ko-KR" b="0" dirty="0" err="1">
                <a:solidFill>
                  <a:srgbClr val="333333"/>
                </a:solidFill>
              </a:rPr>
              <a:t>svrhu</a:t>
            </a:r>
            <a:r>
              <a:rPr lang="en-US" altLang="ko-KR" b="0" dirty="0">
                <a:solidFill>
                  <a:srgbClr val="333333"/>
                </a:solidFill>
              </a:rPr>
              <a:t> </a:t>
            </a:r>
            <a:r>
              <a:rPr lang="en-US" altLang="ko-KR" b="0" dirty="0" err="1">
                <a:solidFill>
                  <a:srgbClr val="333333"/>
                </a:solidFill>
              </a:rPr>
              <a:t>skrininga</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197197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03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Budite uvjereni u svoju snagu</a:t>
            </a:r>
          </a:p>
        </p:txBody>
      </p:sp>
      <p:sp>
        <p:nvSpPr>
          <p:cNvPr id="36866" name="Rectangle 1027"/>
          <p:cNvSpPr>
            <a:spLocks noGrp="1" noChangeArrowheads="1"/>
          </p:cNvSpPr>
          <p:nvPr>
            <p:ph idx="1"/>
          </p:nvPr>
        </p:nvSpPr>
        <p:spPr>
          <a:xfrm>
            <a:off x="408955" y="2204864"/>
            <a:ext cx="7772400" cy="4248000"/>
          </a:xfrm>
        </p:spPr>
        <p:txBody>
          <a:bodyPr>
            <a:noAutofit/>
          </a:bodyPr>
          <a:lstStyle/>
          <a:p>
            <a:pPr marL="342900" indent="-342900" eaLnBrk="1" hangingPunct="1">
              <a:buClr>
                <a:srgbClr val="333333"/>
              </a:buClr>
              <a:buFont typeface="WingDings"/>
              <a:buChar char=""/>
              <a:defRPr/>
            </a:pPr>
            <a:r>
              <a:rPr lang="hr-HR" sz="2400" dirty="0">
                <a:solidFill>
                  <a:srgbClr val="333333"/>
                </a:solidFill>
              </a:rPr>
              <a:t>Umjesto da se usresredite na svoje slabosti</a:t>
            </a:r>
            <a:r>
              <a:rPr lang="en-US" sz="2400" dirty="0">
                <a:solidFill>
                  <a:srgbClr val="333333"/>
                </a:solidFill>
              </a:rPr>
              <a:t>, </a:t>
            </a:r>
            <a:r>
              <a:rPr lang="hr-HR" sz="2400" dirty="0">
                <a:solidFill>
                  <a:srgbClr val="333333"/>
                </a:solidFill>
              </a:rPr>
              <a:t>naglasite soju </a:t>
            </a:r>
            <a:r>
              <a:rPr lang="hr-HR" sz="2400">
                <a:solidFill>
                  <a:srgbClr val="333333"/>
                </a:solidFill>
              </a:rPr>
              <a:t>snagu</a:t>
            </a:r>
            <a:r>
              <a:rPr lang="en-US" sz="2400">
                <a:solidFill>
                  <a:srgbClr val="333333"/>
                </a:solidFill>
              </a:rPr>
              <a:t>.</a:t>
            </a:r>
          </a:p>
          <a:p>
            <a:pPr marL="342900" indent="-342900" eaLnBrk="1" hangingPunct="1">
              <a:buClr>
                <a:srgbClr val="000000"/>
              </a:buClr>
              <a:buFont typeface="WingDings"/>
              <a:buChar char=""/>
              <a:defRPr/>
            </a:pPr>
            <a:r>
              <a:rPr lang="hr-HR" sz="2400">
                <a:solidFill>
                  <a:srgbClr val="333333"/>
                </a:solidFill>
              </a:rPr>
              <a:t>Svako </a:t>
            </a:r>
            <a:r>
              <a:rPr lang="hr-HR" sz="2400" dirty="0">
                <a:solidFill>
                  <a:srgbClr val="333333"/>
                </a:solidFill>
              </a:rPr>
              <a:t>ljudsko biće ima svoju snagu na koju može biti ponosan</a:t>
            </a:r>
            <a:r>
              <a:rPr lang="en-US" sz="2400" dirty="0">
                <a:solidFill>
                  <a:srgbClr val="333333"/>
                </a:solidFill>
              </a:rPr>
              <a:t> </a:t>
            </a:r>
            <a:r>
              <a:rPr lang="hr-HR" sz="2400" dirty="0">
                <a:solidFill>
                  <a:srgbClr val="333333"/>
                </a:solidFill>
              </a:rPr>
              <a:t>i koju ne dijeli sa svima</a:t>
            </a:r>
            <a:r>
              <a:rPr lang="en-US" sz="2400" dirty="0">
                <a:solidFill>
                  <a:srgbClr val="333333"/>
                </a:solidFill>
              </a:rPr>
              <a:t> </a:t>
            </a:r>
            <a:br>
              <a:rPr lang="en-US" sz="2400" dirty="0">
                <a:solidFill>
                  <a:srgbClr val="333333"/>
                </a:solidFill>
              </a:rPr>
            </a:br>
            <a:r>
              <a:rPr lang="en-US" sz="2400" i="1" dirty="0">
                <a:solidFill>
                  <a:srgbClr val="004992"/>
                </a:solidFill>
              </a:rPr>
              <a:t>…</a:t>
            </a:r>
            <a:r>
              <a:rPr lang="hr-HR" sz="2400" i="1" dirty="0">
                <a:solidFill>
                  <a:srgbClr val="004992"/>
                </a:solidFill>
              </a:rPr>
              <a:t>to ne moraju biti svjetski rekordi ili </a:t>
            </a:r>
            <a:r>
              <a:rPr lang="hr-HR" sz="2400" i="1">
                <a:solidFill>
                  <a:srgbClr val="004992"/>
                </a:solidFill>
              </a:rPr>
              <a:t>poznata otkrića</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4032D7FC-19BA-479F-A01B-AF19B07C62F4}"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Budite uvjereni u svoju snagu</a:t>
            </a: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r-HR" altLang="de-DE" sz="2400" dirty="0">
                <a:solidFill>
                  <a:srgbClr val="004992"/>
                </a:solidFill>
              </a:rPr>
              <a:t>Mislite o sopstvenoj snazi</a:t>
            </a:r>
            <a:r>
              <a:rPr lang="en-US" altLang="de-DE" sz="2400" dirty="0">
                <a:solidFill>
                  <a:srgbClr val="004992"/>
                </a:solidFill>
              </a:rPr>
              <a:t>. </a:t>
            </a:r>
            <a:br>
              <a:rPr lang="en-US" altLang="de-DE" sz="2400" dirty="0">
                <a:solidFill>
                  <a:srgbClr val="004992"/>
                </a:solidFill>
              </a:rPr>
            </a:br>
            <a:r>
              <a:rPr lang="hr-HR" altLang="de-DE" sz="2400" i="1" dirty="0">
                <a:solidFill>
                  <a:srgbClr val="333333"/>
                </a:solidFill>
              </a:rPr>
              <a:t>koje sposobnosti imam</a:t>
            </a:r>
            <a:r>
              <a:rPr lang="en-US" altLang="de-DE" sz="2400" i="1" dirty="0">
                <a:solidFill>
                  <a:srgbClr val="333333"/>
                </a:solidFill>
              </a:rPr>
              <a:t>? </a:t>
            </a:r>
            <a:r>
              <a:rPr lang="hr-HR" altLang="de-DE" sz="2400" i="1" dirty="0">
                <a:solidFill>
                  <a:srgbClr val="333333"/>
                </a:solidFill>
              </a:rPr>
              <a:t>Koje sam kompimente</a:t>
            </a:r>
            <a:r>
              <a:rPr lang="en-US" altLang="de-DE" sz="2400" i="1" dirty="0">
                <a:solidFill>
                  <a:srgbClr val="333333"/>
                </a:solidFill>
              </a:rPr>
              <a:t> </a:t>
            </a:r>
            <a:r>
              <a:rPr lang="hr-HR" altLang="de-DE" sz="2400" i="1" dirty="0">
                <a:solidFill>
                  <a:srgbClr val="333333"/>
                </a:solidFill>
              </a:rPr>
              <a:t>dobio u</a:t>
            </a:r>
            <a:br>
              <a:rPr lang="en-US" altLang="de-DE" sz="2400" i="1" dirty="0">
                <a:solidFill>
                  <a:srgbClr val="333333"/>
                </a:solidFill>
              </a:rPr>
            </a:br>
            <a:r>
              <a:rPr lang="hr-HR" altLang="de-DE" sz="2400" i="1" dirty="0">
                <a:solidFill>
                  <a:srgbClr val="333333"/>
                </a:solidFill>
              </a:rPr>
              <a:t>prošlosti</a:t>
            </a:r>
            <a:r>
              <a:rPr lang="en-US" altLang="de-DE" sz="2400" i="1" dirty="0">
                <a:solidFill>
                  <a:srgbClr val="333333"/>
                </a:solidFill>
              </a:rPr>
              <a:t>?</a:t>
            </a:r>
            <a:br>
              <a:rPr lang="en-US" altLang="de-DE" sz="28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Talentovan sam za tehniku</a:t>
            </a:r>
            <a:r>
              <a:rPr lang="de-DE" altLang="de-DE" sz="1600" i="1" dirty="0">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4032D7FC-19BA-479F-A01B-AF19B07C62F4}"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Budite uvjereni u svoju snagu</a:t>
            </a: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r-HR" altLang="de-DE" sz="2400" dirty="0">
                <a:solidFill>
                  <a:srgbClr val="004992"/>
                </a:solidFill>
              </a:rPr>
              <a:t>Mislite o sopstvenoj snazi</a:t>
            </a:r>
            <a:r>
              <a:rPr lang="en-US" altLang="de-DE" sz="2400" dirty="0">
                <a:solidFill>
                  <a:srgbClr val="004992"/>
                </a:solidFill>
              </a:rPr>
              <a:t>. </a:t>
            </a:r>
            <a:br>
              <a:rPr lang="en-US" altLang="de-DE" sz="2400" dirty="0">
                <a:solidFill>
                  <a:srgbClr val="004992"/>
                </a:solidFill>
              </a:rPr>
            </a:br>
            <a:r>
              <a:rPr lang="hr-HR" altLang="de-DE" sz="2400" i="1" dirty="0">
                <a:solidFill>
                  <a:srgbClr val="333333"/>
                </a:solidFill>
              </a:rPr>
              <a:t>koje sposobnosti imam</a:t>
            </a:r>
            <a:r>
              <a:rPr lang="en-US" altLang="de-DE" sz="2400" i="1" dirty="0">
                <a:solidFill>
                  <a:srgbClr val="333333"/>
                </a:solidFill>
              </a:rPr>
              <a:t>? </a:t>
            </a:r>
            <a:r>
              <a:rPr lang="hr-HR" altLang="de-DE" sz="2400" i="1" dirty="0">
                <a:solidFill>
                  <a:srgbClr val="333333"/>
                </a:solidFill>
              </a:rPr>
              <a:t>Koje sam kompimente</a:t>
            </a:r>
            <a:r>
              <a:rPr lang="en-US" altLang="de-DE" sz="2400" i="1" dirty="0">
                <a:solidFill>
                  <a:srgbClr val="333333"/>
                </a:solidFill>
              </a:rPr>
              <a:t> </a:t>
            </a:r>
            <a:r>
              <a:rPr lang="hr-HR" altLang="de-DE" sz="2400" i="1" dirty="0">
                <a:solidFill>
                  <a:srgbClr val="333333"/>
                </a:solidFill>
              </a:rPr>
              <a:t>dobio u</a:t>
            </a:r>
            <a:br>
              <a:rPr lang="en-US" altLang="de-DE" sz="2400" i="1" dirty="0">
                <a:solidFill>
                  <a:srgbClr val="333333"/>
                </a:solidFill>
              </a:rPr>
            </a:br>
            <a:r>
              <a:rPr lang="hr-HR" altLang="de-DE" sz="2400" i="1" dirty="0">
                <a:solidFill>
                  <a:srgbClr val="333333"/>
                </a:solidFill>
              </a:rPr>
              <a:t>prošlosti</a:t>
            </a:r>
            <a:r>
              <a:rPr lang="en-US" altLang="de-DE" sz="2400" i="1" dirty="0">
                <a:solidFill>
                  <a:srgbClr val="333333"/>
                </a:solidFill>
              </a:rPr>
              <a:t>?</a:t>
            </a:r>
            <a:br>
              <a:rPr lang="en-US" altLang="de-DE" sz="28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Talentovan sam za tehniku</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hr-HR" altLang="de-DE" sz="2400" dirty="0">
                <a:solidFill>
                  <a:srgbClr val="004992"/>
                </a:solidFill>
              </a:rPr>
              <a:t>Zamislite specifičnu situaciju</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hr-HR" altLang="de-DE" sz="2400" dirty="0">
                <a:solidFill>
                  <a:srgbClr val="333333"/>
                </a:solidFill>
              </a:rPr>
              <a:t>Šta i gdje</a:t>
            </a:r>
            <a:r>
              <a:rPr lang="en-US" altLang="de-DE" sz="2400" i="1" dirty="0">
                <a:solidFill>
                  <a:srgbClr val="333333"/>
                </a:solidFill>
              </a:rPr>
              <a:t>? </a:t>
            </a:r>
            <a:r>
              <a:rPr lang="hr-HR" altLang="de-DE" sz="2400" i="1" dirty="0">
                <a:solidFill>
                  <a:srgbClr val="333333"/>
                </a:solidFill>
              </a:rPr>
              <a:t>Šta sam uradio</a:t>
            </a:r>
            <a:r>
              <a:rPr lang="en-US" altLang="de-DE" sz="2400" i="1" dirty="0">
                <a:solidFill>
                  <a:srgbClr val="333333"/>
                </a:solidFill>
              </a:rPr>
              <a:t> </a:t>
            </a:r>
            <a:r>
              <a:rPr lang="en-US" altLang="de-DE" sz="2400" i="1" dirty="0" err="1">
                <a:solidFill>
                  <a:srgbClr val="333333"/>
                </a:solidFill>
              </a:rPr>
              <a:t>i</a:t>
            </a:r>
            <a:r>
              <a:rPr lang="en-US" altLang="de-DE" sz="2400" i="1" dirty="0">
                <a:solidFill>
                  <a:srgbClr val="333333"/>
                </a:solidFill>
              </a:rPr>
              <a:t> </a:t>
            </a:r>
            <a:r>
              <a:rPr lang="en-US" altLang="de-DE" sz="2400" i="1" dirty="0" err="1">
                <a:solidFill>
                  <a:srgbClr val="333333"/>
                </a:solidFill>
              </a:rPr>
              <a:t>ko</a:t>
            </a:r>
            <a:r>
              <a:rPr lang="en-US" altLang="de-DE" sz="2400" i="1" dirty="0">
                <a:solidFill>
                  <a:srgbClr val="333333"/>
                </a:solidFill>
              </a:rPr>
              <a:t> je </a:t>
            </a:r>
            <a:r>
              <a:rPr lang="en-US" altLang="de-DE" sz="2400" i="1" dirty="0" err="1">
                <a:solidFill>
                  <a:srgbClr val="333333"/>
                </a:solidFill>
              </a:rPr>
              <a:t>imao</a:t>
            </a:r>
            <a:r>
              <a:rPr lang="en-US" altLang="de-DE" sz="2400" i="1" dirty="0">
                <a:solidFill>
                  <a:srgbClr val="333333"/>
                </a:solidFill>
              </a:rPr>
              <a:t> </a:t>
            </a:r>
            <a:r>
              <a:rPr lang="en-US" altLang="de-DE" sz="2400" i="1" dirty="0" err="1">
                <a:solidFill>
                  <a:srgbClr val="333333"/>
                </a:solidFill>
              </a:rPr>
              <a:t>povratnu</a:t>
            </a:r>
            <a:r>
              <a:rPr lang="en-US" altLang="de-DE" sz="2400" i="1" dirty="0">
                <a:solidFill>
                  <a:srgbClr val="333333"/>
                </a:solidFill>
              </a:rPr>
              <a:t> </a:t>
            </a:r>
            <a:r>
              <a:rPr lang="en-US" altLang="de-DE" sz="2400" i="1" dirty="0" err="1">
                <a:solidFill>
                  <a:srgbClr val="333333"/>
                </a:solidFill>
              </a:rPr>
              <a:t>reakciju</a:t>
            </a:r>
            <a:r>
              <a:rPr lang="en-US" altLang="de-DE" sz="2400" i="1" dirty="0">
                <a:solidFill>
                  <a:srgbClr val="333333"/>
                </a:solidFill>
              </a:rPr>
              <a:t> </a:t>
            </a:r>
            <a:r>
              <a:rPr lang="en-US" altLang="de-DE" sz="2400" i="1" dirty="0" err="1">
                <a:solidFill>
                  <a:srgbClr val="333333"/>
                </a:solidFill>
              </a:rPr>
              <a:t>na</a:t>
            </a:r>
            <a:r>
              <a:rPr lang="en-US" altLang="de-DE" sz="2400" i="1" dirty="0">
                <a:solidFill>
                  <a:srgbClr val="333333"/>
                </a:solidFill>
              </a:rPr>
              <a:t> </a:t>
            </a:r>
            <a:r>
              <a:rPr lang="en-US" altLang="de-DE" sz="2400" i="1" dirty="0" err="1">
                <a:solidFill>
                  <a:srgbClr val="333333"/>
                </a:solidFill>
              </a:rPr>
              <a:t>odrađeno</a:t>
            </a:r>
            <a:r>
              <a:rPr lang="en-US" altLang="de-DE" sz="2400" i="1" dirty="0">
                <a:solidFill>
                  <a:srgbClr val="333333"/>
                </a:solidFill>
              </a:rPr>
              <a:t>?</a:t>
            </a:r>
            <a:br>
              <a:rPr lang="en-US" altLang="de-DE" sz="28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Prošle nedelje</a:t>
            </a:r>
            <a:r>
              <a:rPr lang="de-DE" altLang="de-DE" sz="1600" i="1" dirty="0">
                <a:solidFill>
                  <a:srgbClr val="333333"/>
                </a:solidFill>
              </a:rPr>
              <a:t>, </a:t>
            </a:r>
            <a:r>
              <a:rPr lang="hr-HR" altLang="de-DE" sz="1600" i="1" dirty="0">
                <a:solidFill>
                  <a:srgbClr val="333333"/>
                </a:solidFill>
              </a:rPr>
              <a:t>pomogao sam prijateljici da uredi stan</a:t>
            </a:r>
            <a:r>
              <a:rPr lang="de-DE" altLang="de-DE" sz="1600" i="1" dirty="0">
                <a:solidFill>
                  <a:srgbClr val="333333"/>
                </a:solidFill>
              </a:rPr>
              <a:t>. </a:t>
            </a:r>
            <a:r>
              <a:rPr lang="hr-HR" altLang="de-DE" sz="1600" i="1" dirty="0">
                <a:solidFill>
                  <a:srgbClr val="333333"/>
                </a:solidFill>
              </a:rPr>
              <a:t>Bila joj je to sjajna </a:t>
            </a:r>
            <a:r>
              <a:rPr lang="hr-HR" altLang="de-DE" sz="1600" i="1">
                <a:solidFill>
                  <a:srgbClr val="333333"/>
                </a:solidFill>
              </a:rPr>
              <a:t>pomoć</a:t>
            </a:r>
            <a:r>
              <a:rPr lang="de-DE" altLang="de-DE" sz="1600" i="1">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4032D7FC-19BA-479F-A01B-AF19B07C62F4}" type="slidenum">
              <a:rPr lang="de-DE" altLang="de-DE" smtClean="0"/>
              <a:pPr/>
              <a:t>38</a:t>
            </a:fld>
            <a:endParaRPr lang="de-DE" altLang="de-DE"/>
          </a:p>
        </p:txBody>
      </p:sp>
    </p:spTree>
    <p:extLst>
      <p:ext uri="{BB962C8B-B14F-4D97-AF65-F5344CB8AC3E}">
        <p14:creationId xmlns:p14="http://schemas.microsoft.com/office/powerpoint/2010/main" val="3530194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Budite uvjereni u svoju snagu</a:t>
            </a: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r-HR" altLang="de-DE" sz="2400" dirty="0">
                <a:solidFill>
                  <a:srgbClr val="004992"/>
                </a:solidFill>
              </a:rPr>
              <a:t>Mislite o sopstvenoj snazi</a:t>
            </a:r>
            <a:r>
              <a:rPr lang="en-US" altLang="de-DE" sz="2400" dirty="0">
                <a:solidFill>
                  <a:srgbClr val="004992"/>
                </a:solidFill>
              </a:rPr>
              <a:t>. </a:t>
            </a:r>
            <a:br>
              <a:rPr lang="en-US" altLang="de-DE" sz="2400" dirty="0">
                <a:solidFill>
                  <a:srgbClr val="004992"/>
                </a:solidFill>
              </a:rPr>
            </a:br>
            <a:r>
              <a:rPr lang="hr-HR" altLang="de-DE" sz="2400" i="1" dirty="0">
                <a:solidFill>
                  <a:srgbClr val="333333"/>
                </a:solidFill>
              </a:rPr>
              <a:t>koje sposobnosti imam</a:t>
            </a:r>
            <a:r>
              <a:rPr lang="en-US" altLang="de-DE" sz="2400" i="1" dirty="0">
                <a:solidFill>
                  <a:srgbClr val="333333"/>
                </a:solidFill>
              </a:rPr>
              <a:t>? </a:t>
            </a:r>
            <a:r>
              <a:rPr lang="hr-HR" altLang="de-DE" sz="2400" i="1" dirty="0">
                <a:solidFill>
                  <a:srgbClr val="333333"/>
                </a:solidFill>
              </a:rPr>
              <a:t>Koje sam kompimente</a:t>
            </a:r>
            <a:r>
              <a:rPr lang="en-US" altLang="de-DE" sz="2400" i="1" dirty="0">
                <a:solidFill>
                  <a:srgbClr val="333333"/>
                </a:solidFill>
              </a:rPr>
              <a:t> </a:t>
            </a:r>
            <a:r>
              <a:rPr lang="hr-HR" altLang="de-DE" sz="2400" i="1" dirty="0">
                <a:solidFill>
                  <a:srgbClr val="333333"/>
                </a:solidFill>
              </a:rPr>
              <a:t>dobio u</a:t>
            </a:r>
            <a:br>
              <a:rPr lang="en-US" altLang="de-DE" sz="2400" i="1" dirty="0">
                <a:solidFill>
                  <a:srgbClr val="333333"/>
                </a:solidFill>
              </a:rPr>
            </a:br>
            <a:r>
              <a:rPr lang="hr-HR" altLang="de-DE" sz="2400" i="1" dirty="0">
                <a:solidFill>
                  <a:srgbClr val="333333"/>
                </a:solidFill>
              </a:rPr>
              <a:t>prošlosti</a:t>
            </a:r>
            <a:r>
              <a:rPr lang="en-US" altLang="de-DE" sz="2400" i="1" dirty="0">
                <a:solidFill>
                  <a:srgbClr val="333333"/>
                </a:solidFill>
              </a:rPr>
              <a:t>?</a:t>
            </a:r>
            <a:br>
              <a:rPr lang="en-US" altLang="de-DE" sz="28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Talentovan sam za tehniku</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hr-HR" altLang="de-DE" sz="2400" dirty="0">
                <a:solidFill>
                  <a:srgbClr val="004992"/>
                </a:solidFill>
              </a:rPr>
              <a:t>Zamislite specifičnu situaciju</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hr-HR" altLang="de-DE" sz="2400" dirty="0">
                <a:solidFill>
                  <a:srgbClr val="333333"/>
                </a:solidFill>
              </a:rPr>
              <a:t>Šta i gdje</a:t>
            </a:r>
            <a:r>
              <a:rPr lang="en-US" altLang="de-DE" sz="2400" i="1" dirty="0">
                <a:solidFill>
                  <a:srgbClr val="333333"/>
                </a:solidFill>
              </a:rPr>
              <a:t>? </a:t>
            </a:r>
            <a:r>
              <a:rPr lang="hr-HR" altLang="de-DE" sz="2400" i="1" dirty="0">
                <a:solidFill>
                  <a:srgbClr val="333333"/>
                </a:solidFill>
              </a:rPr>
              <a:t>Šta sam uradio</a:t>
            </a:r>
            <a:r>
              <a:rPr lang="en-US" altLang="de-DE" sz="2400" i="1" dirty="0">
                <a:solidFill>
                  <a:srgbClr val="333333"/>
                </a:solidFill>
              </a:rPr>
              <a:t> </a:t>
            </a:r>
            <a:r>
              <a:rPr lang="en-US" altLang="de-DE" sz="2400" i="1" dirty="0" err="1">
                <a:solidFill>
                  <a:srgbClr val="333333"/>
                </a:solidFill>
              </a:rPr>
              <a:t>i</a:t>
            </a:r>
            <a:r>
              <a:rPr lang="en-US" altLang="de-DE" sz="2400" i="1" dirty="0">
                <a:solidFill>
                  <a:srgbClr val="333333"/>
                </a:solidFill>
              </a:rPr>
              <a:t> </a:t>
            </a:r>
            <a:r>
              <a:rPr lang="en-US" altLang="de-DE" sz="2400" i="1" dirty="0" err="1">
                <a:solidFill>
                  <a:srgbClr val="333333"/>
                </a:solidFill>
              </a:rPr>
              <a:t>ko</a:t>
            </a:r>
            <a:r>
              <a:rPr lang="en-US" altLang="de-DE" sz="2400" i="1" dirty="0">
                <a:solidFill>
                  <a:srgbClr val="333333"/>
                </a:solidFill>
              </a:rPr>
              <a:t> je </a:t>
            </a:r>
            <a:r>
              <a:rPr lang="en-US" altLang="de-DE" sz="2400" i="1" dirty="0" err="1">
                <a:solidFill>
                  <a:srgbClr val="333333"/>
                </a:solidFill>
              </a:rPr>
              <a:t>imao</a:t>
            </a:r>
            <a:r>
              <a:rPr lang="en-US" altLang="de-DE" sz="2400" i="1" dirty="0">
                <a:solidFill>
                  <a:srgbClr val="333333"/>
                </a:solidFill>
              </a:rPr>
              <a:t> </a:t>
            </a:r>
            <a:r>
              <a:rPr lang="en-US" altLang="de-DE" sz="2400" i="1" dirty="0" err="1">
                <a:solidFill>
                  <a:srgbClr val="333333"/>
                </a:solidFill>
              </a:rPr>
              <a:t>povratnu</a:t>
            </a:r>
            <a:r>
              <a:rPr lang="en-US" altLang="de-DE" sz="2400" i="1" dirty="0">
                <a:solidFill>
                  <a:srgbClr val="333333"/>
                </a:solidFill>
              </a:rPr>
              <a:t> </a:t>
            </a:r>
            <a:r>
              <a:rPr lang="en-US" altLang="de-DE" sz="2400" i="1" dirty="0" err="1">
                <a:solidFill>
                  <a:srgbClr val="333333"/>
                </a:solidFill>
              </a:rPr>
              <a:t>reakciju</a:t>
            </a:r>
            <a:r>
              <a:rPr lang="en-US" altLang="de-DE" sz="2400" i="1" dirty="0">
                <a:solidFill>
                  <a:srgbClr val="333333"/>
                </a:solidFill>
              </a:rPr>
              <a:t> </a:t>
            </a:r>
            <a:r>
              <a:rPr lang="en-US" altLang="de-DE" sz="2400" i="1" dirty="0" err="1">
                <a:solidFill>
                  <a:srgbClr val="333333"/>
                </a:solidFill>
              </a:rPr>
              <a:t>na</a:t>
            </a:r>
            <a:r>
              <a:rPr lang="en-US" altLang="de-DE" sz="2400" i="1" dirty="0">
                <a:solidFill>
                  <a:srgbClr val="333333"/>
                </a:solidFill>
              </a:rPr>
              <a:t> </a:t>
            </a:r>
            <a:r>
              <a:rPr lang="en-US" altLang="de-DE" sz="2400" i="1" dirty="0" err="1">
                <a:solidFill>
                  <a:srgbClr val="333333"/>
                </a:solidFill>
              </a:rPr>
              <a:t>odrađeno</a:t>
            </a:r>
            <a:r>
              <a:rPr lang="en-US" altLang="de-DE" sz="2400" i="1" dirty="0">
                <a:solidFill>
                  <a:srgbClr val="333333"/>
                </a:solidFill>
              </a:rPr>
              <a:t>?</a:t>
            </a:r>
            <a:br>
              <a:rPr lang="en-US" altLang="de-DE" sz="28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Prošle nedelje</a:t>
            </a:r>
            <a:r>
              <a:rPr lang="de-DE" altLang="de-DE" sz="1600" i="1" dirty="0">
                <a:solidFill>
                  <a:srgbClr val="333333"/>
                </a:solidFill>
              </a:rPr>
              <a:t>, </a:t>
            </a:r>
            <a:r>
              <a:rPr lang="hr-HR" altLang="de-DE" sz="1600" i="1" dirty="0">
                <a:solidFill>
                  <a:srgbClr val="333333"/>
                </a:solidFill>
              </a:rPr>
              <a:t>pomogao sam prijateljici da uredi stan</a:t>
            </a:r>
            <a:r>
              <a:rPr lang="de-DE" altLang="de-DE" sz="1600" i="1" dirty="0">
                <a:solidFill>
                  <a:srgbClr val="333333"/>
                </a:solidFill>
              </a:rPr>
              <a:t>. </a:t>
            </a:r>
            <a:r>
              <a:rPr lang="hr-HR" altLang="de-DE" sz="1600" i="1" dirty="0">
                <a:solidFill>
                  <a:srgbClr val="333333"/>
                </a:solidFill>
              </a:rPr>
              <a:t>Bila joj je to sjajna pomoć</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hr-HR" altLang="de-DE" sz="2400" dirty="0">
                <a:solidFill>
                  <a:srgbClr val="004992"/>
                </a:solidFill>
              </a:rPr>
              <a:t>Zapišite to </a:t>
            </a:r>
            <a:r>
              <a:rPr lang="en-US" altLang="de-DE" sz="2400" dirty="0">
                <a:solidFill>
                  <a:srgbClr val="004992"/>
                </a:solidFill>
              </a:rPr>
              <a:t>!</a:t>
            </a:r>
            <a:br>
              <a:rPr lang="en-US" altLang="de-DE" sz="2400" dirty="0">
                <a:solidFill>
                  <a:srgbClr val="004992"/>
                </a:solidFill>
              </a:rPr>
            </a:br>
            <a:r>
              <a:rPr lang="hr-HR" altLang="de-DE" sz="2400" i="1" dirty="0">
                <a:solidFill>
                  <a:srgbClr val="333333"/>
                </a:solidFill>
              </a:rPr>
              <a:t>Čitajte ovo redovno i dodajite novo</a:t>
            </a:r>
            <a:r>
              <a:rPr lang="en-US" altLang="de-DE" sz="2400" i="1" dirty="0">
                <a:solidFill>
                  <a:srgbClr val="333333"/>
                </a:solidFill>
              </a:rPr>
              <a:t>. </a:t>
            </a:r>
            <a:r>
              <a:rPr lang="hr-HR" altLang="de-DE" sz="2400" i="1" dirty="0">
                <a:solidFill>
                  <a:srgbClr val="333333"/>
                </a:solidFill>
              </a:rPr>
              <a:t>U slučaju krize sjetite se</a:t>
            </a:r>
            <a:r>
              <a:rPr lang="en-US" altLang="de-DE" sz="2400" i="1" dirty="0">
                <a:solidFill>
                  <a:srgbClr val="333333"/>
                </a:solidFill>
              </a:rPr>
              <a:t> (</a:t>
            </a:r>
            <a:r>
              <a:rPr lang="hr-HR" altLang="de-DE" sz="2400" i="1" dirty="0">
                <a:solidFill>
                  <a:srgbClr val="333333"/>
                </a:solidFill>
              </a:rPr>
              <a:t>npr</a:t>
            </a:r>
            <a:r>
              <a:rPr lang="en-US" altLang="de-DE" sz="2400" i="1" dirty="0">
                <a:solidFill>
                  <a:srgbClr val="333333"/>
                </a:solidFill>
              </a:rPr>
              <a:t>. </a:t>
            </a:r>
            <a:r>
              <a:rPr lang="hr-HR" altLang="de-DE" sz="2400" i="1" dirty="0">
                <a:solidFill>
                  <a:srgbClr val="333333"/>
                </a:solidFill>
              </a:rPr>
              <a:t>Kad mislite da ste bezvrijedni</a:t>
            </a:r>
            <a:r>
              <a:rPr lang="en-US" altLang="de-DE" sz="2400" i="1" dirty="0">
                <a:solidFill>
                  <a:srgbClr val="333333"/>
                </a:solidFill>
              </a:rPr>
              <a:t>).</a:t>
            </a:r>
            <a:br>
              <a:rPr lang="de-DE" altLang="de-DE" sz="28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Napišite događaje koji su prošli dobro</a:t>
            </a:r>
            <a:r>
              <a:rPr lang="de-DE" altLang="de-DE" sz="1600" i="1" dirty="0">
                <a:solidFill>
                  <a:srgbClr val="333333"/>
                </a:solidFill>
              </a:rPr>
              <a:t>, </a:t>
            </a:r>
            <a:r>
              <a:rPr lang="hr-HR" altLang="de-DE" sz="1600" i="1" dirty="0">
                <a:solidFill>
                  <a:srgbClr val="333333"/>
                </a:solidFill>
              </a:rPr>
              <a:t>ili komplimente koje ste dobili</a:t>
            </a:r>
            <a:r>
              <a:rPr lang="de-DE" altLang="de-DE" sz="1600" i="1" dirty="0">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4032D7FC-19BA-479F-A01B-AF19B07C62F4}" type="slidenum">
              <a:rPr lang="de-DE" altLang="de-DE" smtClean="0"/>
              <a:pPr/>
              <a:t>39</a:t>
            </a:fld>
            <a:endParaRPr lang="de-DE" altLang="de-DE"/>
          </a:p>
        </p:txBody>
      </p:sp>
    </p:spTree>
    <p:extLst>
      <p:ext uri="{BB962C8B-B14F-4D97-AF65-F5344CB8AC3E}">
        <p14:creationId xmlns:p14="http://schemas.microsoft.com/office/powerpoint/2010/main" val="3946486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Napišite par stvari</a:t>
            </a:r>
            <a:r>
              <a:rPr lang="en-US" altLang="de-DE" sz="2400" dirty="0">
                <a:solidFill>
                  <a:srgbClr val="333333"/>
                </a:solidFill>
              </a:rPr>
              <a:t> (</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svake večeri</a:t>
            </a:r>
            <a:r>
              <a:rPr lang="en-US" altLang="de-DE" sz="2400" dirty="0">
                <a:solidFill>
                  <a:srgbClr val="333333"/>
                </a:solidFill>
              </a:rPr>
              <a:t>, </a:t>
            </a:r>
            <a:r>
              <a:rPr lang="hr-HR" altLang="de-DE" sz="2400" dirty="0">
                <a:solidFill>
                  <a:srgbClr val="333333"/>
                </a:solidFill>
              </a:rPr>
              <a:t>koje su bile pozitivne taj dan</a:t>
            </a:r>
            <a:r>
              <a:rPr lang="en-US" altLang="de-DE" sz="2400" dirty="0">
                <a:solidFill>
                  <a:srgbClr val="333333"/>
                </a:solidFill>
              </a:rPr>
              <a:t>. </a:t>
            </a:r>
            <a:r>
              <a:rPr lang="hr-HR" altLang="de-DE" sz="2400" dirty="0">
                <a:solidFill>
                  <a:srgbClr val="333333"/>
                </a:solidFill>
              </a:rPr>
              <a:t>Onda</a:t>
            </a:r>
            <a:r>
              <a:rPr lang="en-US" altLang="de-DE" sz="2400" dirty="0">
                <a:solidFill>
                  <a:srgbClr val="333333"/>
                </a:solidFill>
              </a:rPr>
              <a:t>,</a:t>
            </a:r>
            <a:r>
              <a:rPr lang="hr-HR" altLang="de-DE" sz="2400" dirty="0">
                <a:solidFill>
                  <a:srgbClr val="333333"/>
                </a:solidFill>
              </a:rPr>
              <a:t> mislite na ove </a:t>
            </a:r>
            <a:r>
              <a:rPr lang="hr-HR" altLang="de-DE" sz="2400">
                <a:solidFill>
                  <a:srgbClr val="333333"/>
                </a:solidFill>
              </a:rPr>
              <a:t>stavari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Napišite par stvari</a:t>
            </a:r>
            <a:r>
              <a:rPr lang="en-US" altLang="de-DE" sz="2400" dirty="0">
                <a:solidFill>
                  <a:srgbClr val="333333"/>
                </a:solidFill>
              </a:rPr>
              <a:t> (</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svake večeri</a:t>
            </a:r>
            <a:r>
              <a:rPr lang="en-US" altLang="de-DE" sz="2400" dirty="0">
                <a:solidFill>
                  <a:srgbClr val="333333"/>
                </a:solidFill>
              </a:rPr>
              <a:t>, </a:t>
            </a:r>
            <a:r>
              <a:rPr lang="hr-HR" altLang="de-DE" sz="2400" dirty="0">
                <a:solidFill>
                  <a:srgbClr val="333333"/>
                </a:solidFill>
              </a:rPr>
              <a:t>koje su bile pozitivne taj dan</a:t>
            </a:r>
            <a:r>
              <a:rPr lang="en-US" altLang="de-DE" sz="2400" dirty="0">
                <a:solidFill>
                  <a:srgbClr val="333333"/>
                </a:solidFill>
              </a:rPr>
              <a:t>. </a:t>
            </a:r>
            <a:r>
              <a:rPr lang="hr-HR" altLang="de-DE" sz="2400" dirty="0">
                <a:solidFill>
                  <a:srgbClr val="333333"/>
                </a:solidFill>
              </a:rPr>
              <a:t>Onda</a:t>
            </a:r>
            <a:r>
              <a:rPr lang="en-US" altLang="de-DE" sz="2400" dirty="0">
                <a:solidFill>
                  <a:srgbClr val="333333"/>
                </a:solidFill>
              </a:rPr>
              <a:t>,</a:t>
            </a:r>
            <a:r>
              <a:rPr lang="hr-HR" altLang="de-DE" sz="2400" dirty="0">
                <a:solidFill>
                  <a:srgbClr val="333333"/>
                </a:solidFill>
              </a:rPr>
              <a:t> mislite na ove stavari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Recite sebi ispred ogledala</a:t>
            </a:r>
            <a:r>
              <a:rPr lang="en-US" altLang="de-DE" sz="2400">
                <a:solidFill>
                  <a:srgbClr val="333333"/>
                </a:solidFill>
              </a:rPr>
              <a:t>: “</a:t>
            </a:r>
            <a:r>
              <a:rPr lang="hr-HR" altLang="de-DE" sz="2400">
                <a:solidFill>
                  <a:srgbClr val="333333"/>
                </a:solidFill>
              </a:rPr>
              <a:t>Sviđam </a:t>
            </a:r>
            <a:r>
              <a:rPr lang="hr-HR" altLang="de-DE" sz="2400" dirty="0">
                <a:solidFill>
                  <a:srgbClr val="333333"/>
                </a:solidFill>
              </a:rPr>
              <a:t>se </a:t>
            </a:r>
            <a:r>
              <a:rPr lang="hr-HR" altLang="de-DE" sz="2400">
                <a:solidFill>
                  <a:srgbClr val="333333"/>
                </a:solidFill>
              </a:rPr>
              <a:t>samom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mi 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osjetiti malo blesavo kad ovo </a:t>
            </a:r>
            <a:r>
              <a:rPr lang="hr-HR" altLang="de-DE" sz="2400">
                <a:solidFill>
                  <a:srgbClr val="333333"/>
                </a:solidFill>
              </a:rPr>
              <a:t>radite</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41</a:t>
            </a:fld>
            <a:endParaRPr lang="de-DE" altLang="de-DE"/>
          </a:p>
        </p:txBody>
      </p:sp>
    </p:spTree>
    <p:extLst>
      <p:ext uri="{BB962C8B-B14F-4D97-AF65-F5344CB8AC3E}">
        <p14:creationId xmlns:p14="http://schemas.microsoft.com/office/powerpoint/2010/main" val="37526100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Napišite par stvari</a:t>
            </a:r>
            <a:r>
              <a:rPr lang="en-US" altLang="de-DE" sz="2400" dirty="0">
                <a:solidFill>
                  <a:srgbClr val="333333"/>
                </a:solidFill>
              </a:rPr>
              <a:t> (</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svake večeri</a:t>
            </a:r>
            <a:r>
              <a:rPr lang="en-US" altLang="de-DE" sz="2400" dirty="0">
                <a:solidFill>
                  <a:srgbClr val="333333"/>
                </a:solidFill>
              </a:rPr>
              <a:t>, </a:t>
            </a:r>
            <a:r>
              <a:rPr lang="hr-HR" altLang="de-DE" sz="2400" dirty="0">
                <a:solidFill>
                  <a:srgbClr val="333333"/>
                </a:solidFill>
              </a:rPr>
              <a:t>koje su bile pozitivne taj dan</a:t>
            </a:r>
            <a:r>
              <a:rPr lang="en-US" altLang="de-DE" sz="2400" dirty="0">
                <a:solidFill>
                  <a:srgbClr val="333333"/>
                </a:solidFill>
              </a:rPr>
              <a:t>. </a:t>
            </a:r>
            <a:r>
              <a:rPr lang="hr-HR" altLang="de-DE" sz="2400" dirty="0">
                <a:solidFill>
                  <a:srgbClr val="333333"/>
                </a:solidFill>
              </a:rPr>
              <a:t>Onda</a:t>
            </a:r>
            <a:r>
              <a:rPr lang="en-US" altLang="de-DE" sz="2400" dirty="0">
                <a:solidFill>
                  <a:srgbClr val="333333"/>
                </a:solidFill>
              </a:rPr>
              <a:t>,</a:t>
            </a:r>
            <a:r>
              <a:rPr lang="hr-HR" altLang="de-DE" sz="2400" dirty="0">
                <a:solidFill>
                  <a:srgbClr val="333333"/>
                </a:solidFill>
              </a:rPr>
              <a:t> mislite na ove stavari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Recite sebi ispred ogledala</a:t>
            </a:r>
            <a:r>
              <a:rPr lang="en-US" altLang="de-DE" sz="2400">
                <a:solidFill>
                  <a:srgbClr val="333333"/>
                </a:solidFill>
              </a:rPr>
              <a:t>: “</a:t>
            </a:r>
            <a:r>
              <a:rPr lang="hr-HR" altLang="de-DE" sz="2400">
                <a:solidFill>
                  <a:srgbClr val="333333"/>
                </a:solidFill>
              </a:rPr>
              <a:t>Sviđam </a:t>
            </a:r>
            <a:r>
              <a:rPr lang="hr-HR" altLang="de-DE" sz="2400" dirty="0">
                <a:solidFill>
                  <a:srgbClr val="333333"/>
                </a:solidFill>
              </a:rPr>
              <a:t>se </a:t>
            </a:r>
            <a:r>
              <a:rPr lang="hr-HR" altLang="de-DE" sz="2400">
                <a:solidFill>
                  <a:srgbClr val="333333"/>
                </a:solidFill>
              </a:rPr>
              <a:t>samom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mi 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osjetiti malo blesavo kad ovo radite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Prihvatite komplimente</a:t>
            </a:r>
            <a:r>
              <a:rPr lang="en-US" altLang="de-DE" sz="2400" dirty="0">
                <a:solidFill>
                  <a:srgbClr val="333333"/>
                </a:solidFill>
              </a:rPr>
              <a:t> </a:t>
            </a:r>
            <a:r>
              <a:rPr lang="hr-HR" altLang="de-DE" sz="2400" dirty="0">
                <a:solidFill>
                  <a:srgbClr val="333333"/>
                </a:solidFill>
              </a:rPr>
              <a:t>i zapišite i koristite u vrijeme</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42</a:t>
            </a:fld>
            <a:endParaRPr lang="de-DE" altLang="de-DE"/>
          </a:p>
        </p:txBody>
      </p:sp>
    </p:spTree>
    <p:extLst>
      <p:ext uri="{BB962C8B-B14F-4D97-AF65-F5344CB8AC3E}">
        <p14:creationId xmlns:p14="http://schemas.microsoft.com/office/powerpoint/2010/main" val="3272227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Probajte se sjetiti situacija</a:t>
            </a:r>
            <a:r>
              <a:rPr lang="en-US" altLang="de-DE" sz="2400" dirty="0">
                <a:solidFill>
                  <a:srgbClr val="333333"/>
                </a:solidFill>
              </a:rPr>
              <a:t>, </a:t>
            </a:r>
            <a:r>
              <a:rPr lang="hr-HR" altLang="de-DE" sz="2400" dirty="0">
                <a:solidFill>
                  <a:srgbClr val="333333"/>
                </a:solidFill>
              </a:rPr>
              <a:t>u kojima ste se osjećali zaista lijepo</a:t>
            </a:r>
            <a:r>
              <a:rPr lang="en-US" altLang="de-DE" sz="2400" dirty="0">
                <a:solidFill>
                  <a:srgbClr val="333333"/>
                </a:solidFill>
              </a:rPr>
              <a:t>, </a:t>
            </a:r>
            <a:r>
              <a:rPr lang="hr-HR" altLang="de-DE" sz="2400" dirty="0">
                <a:solidFill>
                  <a:srgbClr val="333333"/>
                </a:solidFill>
              </a:rPr>
              <a:t>probajte ih se sjetiti</a:t>
            </a:r>
            <a:r>
              <a:rPr lang="en-US" altLang="de-DE" sz="2400" dirty="0">
                <a:solidFill>
                  <a:srgbClr val="333333"/>
                </a:solidFill>
              </a:rPr>
              <a:t> </a:t>
            </a:r>
            <a:r>
              <a:rPr lang="hr-HR" altLang="de-DE" sz="2400" dirty="0">
                <a:solidFill>
                  <a:srgbClr val="333333"/>
                </a:solidFill>
              </a:rPr>
              <a:t>sa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t>
            </a:r>
            <a:r>
              <a:rPr lang="hr-HR" altLang="de-DE" sz="2400">
                <a:solidFill>
                  <a:srgbClr val="333333"/>
                </a:solidFill>
              </a:rPr>
              <a:t>albuma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Probajte se sjetiti situacija</a:t>
            </a:r>
            <a:r>
              <a:rPr lang="en-US" altLang="de-DE" sz="2400" dirty="0">
                <a:solidFill>
                  <a:srgbClr val="333333"/>
                </a:solidFill>
              </a:rPr>
              <a:t>, </a:t>
            </a:r>
            <a:r>
              <a:rPr lang="hr-HR" altLang="de-DE" sz="2400" dirty="0">
                <a:solidFill>
                  <a:srgbClr val="333333"/>
                </a:solidFill>
              </a:rPr>
              <a:t>u kojima ste se osjećali zaista lijepo</a:t>
            </a:r>
            <a:r>
              <a:rPr lang="en-US" altLang="de-DE" sz="2400" dirty="0">
                <a:solidFill>
                  <a:srgbClr val="333333"/>
                </a:solidFill>
              </a:rPr>
              <a:t>, </a:t>
            </a:r>
            <a:r>
              <a:rPr lang="hr-HR" altLang="de-DE" sz="2400" dirty="0">
                <a:solidFill>
                  <a:srgbClr val="333333"/>
                </a:solidFill>
              </a:rPr>
              <a:t>probajte ih se sjetiti</a:t>
            </a:r>
            <a:r>
              <a:rPr lang="en-US" altLang="de-DE" sz="2400" dirty="0">
                <a:solidFill>
                  <a:srgbClr val="333333"/>
                </a:solidFill>
              </a:rPr>
              <a:t> </a:t>
            </a:r>
            <a:r>
              <a:rPr lang="hr-HR" altLang="de-DE" sz="2400" dirty="0">
                <a:solidFill>
                  <a:srgbClr val="333333"/>
                </a:solidFill>
              </a:rPr>
              <a:t>sa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sa drugima</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filmovi, odlasci na </a:t>
            </a:r>
            <a:r>
              <a:rPr lang="hr-HR" altLang="de-DE" sz="2400">
                <a:solidFill>
                  <a:srgbClr val="333333"/>
                </a:solidFill>
              </a:rPr>
              <a:t>kafu</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44</a:t>
            </a:fld>
            <a:endParaRPr lang="de-DE" altLang="de-DE"/>
          </a:p>
        </p:txBody>
      </p:sp>
    </p:spTree>
    <p:extLst>
      <p:ext uri="{BB962C8B-B14F-4D97-AF65-F5344CB8AC3E}">
        <p14:creationId xmlns:p14="http://schemas.microsoft.com/office/powerpoint/2010/main" val="29258685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Probajte se sjetiti situacija</a:t>
            </a:r>
            <a:r>
              <a:rPr lang="en-US" altLang="de-DE" sz="2400" dirty="0">
                <a:solidFill>
                  <a:srgbClr val="333333"/>
                </a:solidFill>
              </a:rPr>
              <a:t>, </a:t>
            </a:r>
            <a:r>
              <a:rPr lang="hr-HR" altLang="de-DE" sz="2400" dirty="0">
                <a:solidFill>
                  <a:srgbClr val="333333"/>
                </a:solidFill>
              </a:rPr>
              <a:t>u kojima ste se osjećali zaista lijepo</a:t>
            </a:r>
            <a:r>
              <a:rPr lang="en-US" altLang="de-DE" sz="2400" dirty="0">
                <a:solidFill>
                  <a:srgbClr val="333333"/>
                </a:solidFill>
              </a:rPr>
              <a:t>, </a:t>
            </a:r>
            <a:r>
              <a:rPr lang="hr-HR" altLang="de-DE" sz="2400" dirty="0">
                <a:solidFill>
                  <a:srgbClr val="333333"/>
                </a:solidFill>
              </a:rPr>
              <a:t>probajte ih se sjetiti</a:t>
            </a:r>
            <a:r>
              <a:rPr lang="en-US" altLang="de-DE" sz="2400" dirty="0">
                <a:solidFill>
                  <a:srgbClr val="333333"/>
                </a:solidFill>
              </a:rPr>
              <a:t> </a:t>
            </a:r>
            <a:r>
              <a:rPr lang="hr-HR" altLang="de-DE" sz="2400" dirty="0">
                <a:solidFill>
                  <a:srgbClr val="333333"/>
                </a:solidFill>
              </a:rPr>
              <a:t>sa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sa drugima</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filmovi, odlasci na kafu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Vježba </a:t>
            </a:r>
            <a:r>
              <a:rPr lang="en-US" altLang="de-DE" sz="2400" dirty="0">
                <a:solidFill>
                  <a:srgbClr val="333333"/>
                </a:solidFill>
              </a:rPr>
              <a:t>(</a:t>
            </a:r>
            <a:r>
              <a:rPr lang="hr-HR" altLang="de-DE" sz="2400" dirty="0">
                <a:solidFill>
                  <a:srgbClr val="333333"/>
                </a:solidFill>
              </a:rPr>
              <a:t>bar</a:t>
            </a:r>
            <a:r>
              <a:rPr lang="en-US" altLang="de-DE" sz="2400" dirty="0">
                <a:solidFill>
                  <a:srgbClr val="333333"/>
                </a:solidFill>
              </a:rPr>
              <a:t> 20 </a:t>
            </a:r>
            <a:r>
              <a:rPr lang="en-US" altLang="de-DE" sz="2400" dirty="0" err="1">
                <a:solidFill>
                  <a:srgbClr val="333333"/>
                </a:solidFill>
              </a:rPr>
              <a:t>minut</a:t>
            </a:r>
            <a:r>
              <a:rPr lang="hr-HR" altLang="de-DE" sz="2400" dirty="0">
                <a:solidFill>
                  <a:srgbClr val="333333"/>
                </a:solidFill>
              </a:rPr>
              <a:t>a</a:t>
            </a:r>
            <a:r>
              <a:rPr lang="en-US" altLang="de-DE" sz="2400" dirty="0">
                <a:solidFill>
                  <a:srgbClr val="333333"/>
                </a:solidFill>
              </a:rPr>
              <a:t>) – </a:t>
            </a:r>
            <a:r>
              <a:rPr lang="hr-HR" altLang="de-DE" sz="2400" dirty="0">
                <a:solidFill>
                  <a:srgbClr val="333333"/>
                </a:solidFill>
              </a:rPr>
              <a:t>ali ne intezivne vježbe</a:t>
            </a:r>
            <a:r>
              <a:rPr lang="en-US" altLang="de-DE" sz="2400" dirty="0">
                <a:solidFill>
                  <a:srgbClr val="333333"/>
                </a:solidFill>
              </a:rPr>
              <a:t> – </a:t>
            </a:r>
            <a:r>
              <a:rPr lang="hr-HR" altLang="de-DE" sz="2400" dirty="0">
                <a:solidFill>
                  <a:srgbClr val="333333"/>
                </a:solidFill>
              </a:rPr>
              <a:t>ako je moguće trening izdržljivosti</a:t>
            </a:r>
            <a:r>
              <a:rPr lang="en-US" altLang="de-DE" sz="2400" dirty="0">
                <a:solidFill>
                  <a:srgbClr val="333333"/>
                </a:solidFill>
              </a:rPr>
              <a:t>, </a:t>
            </a:r>
            <a:r>
              <a:rPr lang="hr-HR" altLang="de-DE" sz="2400" dirty="0">
                <a:solidFill>
                  <a:srgbClr val="333333"/>
                </a:solidFill>
              </a:rPr>
              <a:t>na primjer</a:t>
            </a:r>
            <a:r>
              <a:rPr lang="en-US" altLang="de-DE" sz="2400" dirty="0">
                <a:solidFill>
                  <a:srgbClr val="333333"/>
                </a:solidFill>
              </a:rPr>
              <a:t>, </a:t>
            </a:r>
            <a:r>
              <a:rPr lang="hr-HR" altLang="de-DE" sz="2400" dirty="0">
                <a:solidFill>
                  <a:srgbClr val="333333"/>
                </a:solidFill>
              </a:rPr>
              <a:t>duga šetnja ili </a:t>
            </a:r>
            <a:r>
              <a:rPr lang="hr-HR" altLang="de-DE" sz="2400">
                <a:solidFill>
                  <a:srgbClr val="333333"/>
                </a:solidFill>
              </a:rPr>
              <a:t>dzoging</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45</a:t>
            </a:fld>
            <a:endParaRPr lang="de-DE" altLang="de-DE"/>
          </a:p>
        </p:txBody>
      </p:sp>
    </p:spTree>
    <p:extLst>
      <p:ext uri="{BB962C8B-B14F-4D97-AF65-F5344CB8AC3E}">
        <p14:creationId xmlns:p14="http://schemas.microsoft.com/office/powerpoint/2010/main" val="757663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Probajte se sjetiti situacija</a:t>
            </a:r>
            <a:r>
              <a:rPr lang="en-US" altLang="de-DE" sz="2400" dirty="0">
                <a:solidFill>
                  <a:srgbClr val="333333"/>
                </a:solidFill>
              </a:rPr>
              <a:t>, </a:t>
            </a:r>
            <a:r>
              <a:rPr lang="hr-HR" altLang="de-DE" sz="2400" dirty="0">
                <a:solidFill>
                  <a:srgbClr val="333333"/>
                </a:solidFill>
              </a:rPr>
              <a:t>u kojima ste se osjećali zaista lijepo</a:t>
            </a:r>
            <a:r>
              <a:rPr lang="en-US" altLang="de-DE" sz="2400" dirty="0">
                <a:solidFill>
                  <a:srgbClr val="333333"/>
                </a:solidFill>
              </a:rPr>
              <a:t>, </a:t>
            </a:r>
            <a:r>
              <a:rPr lang="hr-HR" altLang="de-DE" sz="2400" dirty="0">
                <a:solidFill>
                  <a:srgbClr val="333333"/>
                </a:solidFill>
              </a:rPr>
              <a:t>probajte ih se sjetiti</a:t>
            </a:r>
            <a:r>
              <a:rPr lang="en-US" altLang="de-DE" sz="2400" dirty="0">
                <a:solidFill>
                  <a:srgbClr val="333333"/>
                </a:solidFill>
              </a:rPr>
              <a:t> </a:t>
            </a:r>
            <a:r>
              <a:rPr lang="hr-HR" altLang="de-DE" sz="2400" dirty="0">
                <a:solidFill>
                  <a:srgbClr val="333333"/>
                </a:solidFill>
              </a:rPr>
              <a:t>sa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sa drugima</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filmovi, odlasci na kafu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Vježba </a:t>
            </a:r>
            <a:r>
              <a:rPr lang="en-US" altLang="de-DE" sz="2400" dirty="0">
                <a:solidFill>
                  <a:srgbClr val="333333"/>
                </a:solidFill>
              </a:rPr>
              <a:t>(</a:t>
            </a:r>
            <a:r>
              <a:rPr lang="hr-HR" altLang="de-DE" sz="2400" dirty="0">
                <a:solidFill>
                  <a:srgbClr val="333333"/>
                </a:solidFill>
              </a:rPr>
              <a:t>bar</a:t>
            </a:r>
            <a:r>
              <a:rPr lang="en-US" altLang="de-DE" sz="2400" dirty="0">
                <a:solidFill>
                  <a:srgbClr val="333333"/>
                </a:solidFill>
              </a:rPr>
              <a:t> 20 </a:t>
            </a:r>
            <a:r>
              <a:rPr lang="en-US" altLang="de-DE" sz="2400" dirty="0" err="1">
                <a:solidFill>
                  <a:srgbClr val="333333"/>
                </a:solidFill>
              </a:rPr>
              <a:t>minut</a:t>
            </a:r>
            <a:r>
              <a:rPr lang="hr-HR" altLang="de-DE" sz="2400" dirty="0">
                <a:solidFill>
                  <a:srgbClr val="333333"/>
                </a:solidFill>
              </a:rPr>
              <a:t>a</a:t>
            </a:r>
            <a:r>
              <a:rPr lang="en-US" altLang="de-DE" sz="2400" dirty="0">
                <a:solidFill>
                  <a:srgbClr val="333333"/>
                </a:solidFill>
              </a:rPr>
              <a:t>) – </a:t>
            </a:r>
            <a:r>
              <a:rPr lang="hr-HR" altLang="de-DE" sz="2400" dirty="0">
                <a:solidFill>
                  <a:srgbClr val="333333"/>
                </a:solidFill>
              </a:rPr>
              <a:t>ali ne intezivne vježbe</a:t>
            </a:r>
            <a:r>
              <a:rPr lang="en-US" altLang="de-DE" sz="2400" dirty="0">
                <a:solidFill>
                  <a:srgbClr val="333333"/>
                </a:solidFill>
              </a:rPr>
              <a:t> – </a:t>
            </a:r>
            <a:r>
              <a:rPr lang="hr-HR" altLang="de-DE" sz="2400" dirty="0">
                <a:solidFill>
                  <a:srgbClr val="333333"/>
                </a:solidFill>
              </a:rPr>
              <a:t>ako je moguće trening izdržljivosti</a:t>
            </a:r>
            <a:r>
              <a:rPr lang="en-US" altLang="de-DE" sz="2400" dirty="0">
                <a:solidFill>
                  <a:srgbClr val="333333"/>
                </a:solidFill>
              </a:rPr>
              <a:t>, </a:t>
            </a:r>
            <a:r>
              <a:rPr lang="hr-HR" altLang="de-DE" sz="2400" dirty="0">
                <a:solidFill>
                  <a:srgbClr val="333333"/>
                </a:solidFill>
              </a:rPr>
              <a:t>na primjer</a:t>
            </a:r>
            <a:r>
              <a:rPr lang="en-US" altLang="de-DE" sz="2400" dirty="0">
                <a:solidFill>
                  <a:srgbClr val="333333"/>
                </a:solidFill>
              </a:rPr>
              <a:t>, </a:t>
            </a:r>
            <a:r>
              <a:rPr lang="hr-HR" altLang="de-DE" sz="2400" dirty="0">
                <a:solidFill>
                  <a:srgbClr val="333333"/>
                </a:solidFill>
              </a:rPr>
              <a:t>duga šetnja ili dzoging</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Slušajte svoju omiljenu muziku</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4032D7FC-19BA-479F-A01B-AF19B07C62F4}" type="slidenum">
              <a:rPr lang="de-DE" altLang="de-DE" smtClean="0"/>
              <a:pPr/>
              <a:t>46</a:t>
            </a:fld>
            <a:endParaRPr lang="de-DE" altLang="de-DE"/>
          </a:p>
        </p:txBody>
      </p:sp>
    </p:spTree>
    <p:extLst>
      <p:ext uri="{BB962C8B-B14F-4D97-AF65-F5344CB8AC3E}">
        <p14:creationId xmlns:p14="http://schemas.microsoft.com/office/powerpoint/2010/main" val="1729249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Budite svjesni tipičnih depresivnih distorzija</a:t>
            </a:r>
            <a:r>
              <a:rPr lang="en-GB" altLang="de-DE" sz="2400" dirty="0">
                <a:solidFill>
                  <a:srgbClr val="333333"/>
                </a:solidFill>
              </a:rPr>
              <a:t> </a:t>
            </a:r>
            <a:r>
              <a:rPr lang="hr-HR" altLang="de-DE" sz="2400" dirty="0">
                <a:solidFill>
                  <a:srgbClr val="333333"/>
                </a:solidFill>
              </a:rPr>
              <a:t>o kojima smo upravo diskutovali</a:t>
            </a:r>
            <a:r>
              <a:rPr lang="en-GB" altLang="de-DE" sz="2400" dirty="0">
                <a:solidFill>
                  <a:srgbClr val="333333"/>
                </a:solidFill>
              </a:rPr>
              <a:t> </a:t>
            </a:r>
            <a:r>
              <a:rPr lang="hr-HR" altLang="de-DE" sz="2400" dirty="0">
                <a:solidFill>
                  <a:srgbClr val="333333"/>
                </a:solidFill>
              </a:rPr>
              <a:t>i pokušajte da ih modifikujete</a:t>
            </a:r>
            <a:r>
              <a:rPr lang="en-GB" altLang="de-DE" sz="2400" dirty="0">
                <a:solidFill>
                  <a:srgbClr val="333333"/>
                </a:solidFill>
              </a:rPr>
              <a:t> (</a:t>
            </a:r>
            <a:r>
              <a:rPr lang="hr-HR" altLang="de-DE" sz="2400" dirty="0">
                <a:solidFill>
                  <a:srgbClr val="333333"/>
                </a:solidFill>
              </a:rPr>
              <a:t>vidite </a:t>
            </a:r>
            <a:r>
              <a:rPr lang="hr-HR" altLang="de-DE" sz="2400">
                <a:solidFill>
                  <a:srgbClr val="333333"/>
                </a:solidFill>
              </a:rPr>
              <a:t>listić</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48</a:t>
            </a:fld>
            <a:endParaRPr lang="de-DE" altLang="de-DE"/>
          </a:p>
        </p:txBody>
      </p:sp>
    </p:spTree>
    <p:extLst>
      <p:ext uri="{BB962C8B-B14F-4D97-AF65-F5344CB8AC3E}">
        <p14:creationId xmlns:p14="http://schemas.microsoft.com/office/powerpoint/2010/main" val="857023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Budite svjesni tipičnih depresivnih distorzija</a:t>
            </a:r>
            <a:r>
              <a:rPr lang="en-GB" altLang="de-DE" sz="2400" dirty="0">
                <a:solidFill>
                  <a:srgbClr val="333333"/>
                </a:solidFill>
              </a:rPr>
              <a:t> </a:t>
            </a:r>
            <a:r>
              <a:rPr lang="hr-HR" altLang="de-DE" sz="2400" dirty="0">
                <a:solidFill>
                  <a:srgbClr val="333333"/>
                </a:solidFill>
              </a:rPr>
              <a:t>o kojima smo upravo diskutovali</a:t>
            </a:r>
            <a:r>
              <a:rPr lang="en-GB" altLang="de-DE" sz="2400" dirty="0">
                <a:solidFill>
                  <a:srgbClr val="333333"/>
                </a:solidFill>
              </a:rPr>
              <a:t> </a:t>
            </a:r>
            <a:r>
              <a:rPr lang="hr-HR" altLang="de-DE" sz="2400" dirty="0">
                <a:solidFill>
                  <a:srgbClr val="333333"/>
                </a:solidFill>
              </a:rPr>
              <a:t>i pokušajte da ih modifikujete</a:t>
            </a:r>
            <a:r>
              <a:rPr lang="en-GB" altLang="de-DE" sz="2400" dirty="0">
                <a:solidFill>
                  <a:srgbClr val="333333"/>
                </a:solidFill>
              </a:rPr>
              <a:t> (</a:t>
            </a:r>
            <a:r>
              <a:rPr lang="hr-HR" altLang="de-DE" sz="2400" dirty="0">
                <a:solidFill>
                  <a:srgbClr val="333333"/>
                </a:solidFill>
              </a:rPr>
              <a:t>vidite listić</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Stalno upotrebljavajte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prethodno pomenutih savjeta</a:t>
            </a:r>
            <a:r>
              <a:rPr lang="de-DE" altLang="de-DE" sz="2400" dirty="0">
                <a:solidFill>
                  <a:srgbClr val="333333"/>
                </a:solidFill>
              </a:rPr>
              <a:t> </a:t>
            </a:r>
            <a:r>
              <a:rPr lang="hr-HR" altLang="de-DE" sz="2400" dirty="0">
                <a:solidFill>
                  <a:srgbClr val="333333"/>
                </a:solidFill>
              </a:rPr>
              <a:t>da biste smanjili depresivno raspoloženje</a:t>
            </a:r>
            <a:r>
              <a:rPr lang="en-US" altLang="de-DE" sz="2400" dirty="0">
                <a:solidFill>
                  <a:srgbClr val="333333"/>
                </a:solidFill>
              </a:rPr>
              <a:t>/</a:t>
            </a:r>
            <a:r>
              <a:rPr lang="hr-HR" altLang="de-DE" sz="2400" dirty="0">
                <a:solidFill>
                  <a:srgbClr val="333333"/>
                </a:solidFill>
              </a:rPr>
              <a:t>nisko </a:t>
            </a:r>
            <a:r>
              <a:rPr lang="hr-HR" altLang="de-DE" sz="2400">
                <a:solidFill>
                  <a:srgbClr val="333333"/>
                </a:solidFill>
              </a:rPr>
              <a:t>samopoštovanje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49</a:t>
            </a:fld>
            <a:endParaRPr lang="de-DE" altLang="de-DE"/>
          </a:p>
        </p:txBody>
      </p:sp>
    </p:spTree>
    <p:extLst>
      <p:ext uri="{BB962C8B-B14F-4D97-AF65-F5344CB8AC3E}">
        <p14:creationId xmlns:p14="http://schemas.microsoft.com/office/powerpoint/2010/main" val="3229654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Budite svjesni tipičnih depresivnih distorzija</a:t>
            </a:r>
            <a:r>
              <a:rPr lang="en-GB" altLang="de-DE" sz="2400" dirty="0">
                <a:solidFill>
                  <a:srgbClr val="333333"/>
                </a:solidFill>
              </a:rPr>
              <a:t> </a:t>
            </a:r>
            <a:r>
              <a:rPr lang="hr-HR" altLang="de-DE" sz="2400" dirty="0">
                <a:solidFill>
                  <a:srgbClr val="333333"/>
                </a:solidFill>
              </a:rPr>
              <a:t>o kojima smo upravo diskutovali</a:t>
            </a:r>
            <a:r>
              <a:rPr lang="en-GB" altLang="de-DE" sz="2400" dirty="0">
                <a:solidFill>
                  <a:srgbClr val="333333"/>
                </a:solidFill>
              </a:rPr>
              <a:t> </a:t>
            </a:r>
            <a:r>
              <a:rPr lang="hr-HR" altLang="de-DE" sz="2400" dirty="0">
                <a:solidFill>
                  <a:srgbClr val="333333"/>
                </a:solidFill>
              </a:rPr>
              <a:t>i pokušajte da ih modifikujete</a:t>
            </a:r>
            <a:r>
              <a:rPr lang="en-GB" altLang="de-DE" sz="2400" dirty="0">
                <a:solidFill>
                  <a:srgbClr val="333333"/>
                </a:solidFill>
              </a:rPr>
              <a:t> (</a:t>
            </a:r>
            <a:r>
              <a:rPr lang="hr-HR" altLang="de-DE" sz="2400" dirty="0">
                <a:solidFill>
                  <a:srgbClr val="333333"/>
                </a:solidFill>
              </a:rPr>
              <a:t>vidite listić</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Stalno upotrebljavajte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prethodno pomenutih savjeta</a:t>
            </a:r>
            <a:r>
              <a:rPr lang="de-DE" altLang="de-DE" sz="2400" dirty="0">
                <a:solidFill>
                  <a:srgbClr val="333333"/>
                </a:solidFill>
              </a:rPr>
              <a:t> </a:t>
            </a:r>
            <a:r>
              <a:rPr lang="hr-HR" altLang="de-DE" sz="2400" dirty="0">
                <a:solidFill>
                  <a:srgbClr val="333333"/>
                </a:solidFill>
              </a:rPr>
              <a:t>da biste smanjili depresivno raspoloženje</a:t>
            </a:r>
            <a:r>
              <a:rPr lang="en-US" altLang="de-DE" sz="2400" dirty="0">
                <a:solidFill>
                  <a:srgbClr val="333333"/>
                </a:solidFill>
              </a:rPr>
              <a:t>/</a:t>
            </a:r>
            <a:r>
              <a:rPr lang="hr-HR" altLang="de-DE" sz="2400" dirty="0">
                <a:solidFill>
                  <a:srgbClr val="333333"/>
                </a:solidFill>
              </a:rPr>
              <a:t>nisko samopoštovanje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 slučaju ozbiljnih depresivnih simptoma javite se psihologu ili psihijatru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50</a:t>
            </a:fld>
            <a:endParaRPr lang="de-DE" altLang="de-DE"/>
          </a:p>
        </p:txBody>
      </p:sp>
    </p:spTree>
    <p:extLst>
      <p:ext uri="{BB962C8B-B14F-4D97-AF65-F5344CB8AC3E}">
        <p14:creationId xmlns:p14="http://schemas.microsoft.com/office/powerpoint/2010/main" val="8769373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M</a:t>
            </a:r>
            <a:r>
              <a:rPr lang="hr-HR" altLang="de-DE" sz="2000" dirty="0">
                <a:solidFill>
                  <a:srgbClr val="333333"/>
                </a:solidFill>
              </a:rPr>
              <a:t>nogi ljudi sa psihozom imaju nisko samopoštovanje</a:t>
            </a:r>
            <a:r>
              <a:rPr lang="en-AU" altLang="de-DE" sz="2000" dirty="0">
                <a:solidFill>
                  <a:srgbClr val="333333"/>
                </a:solidFill>
              </a:rPr>
              <a:t>, p</a:t>
            </a:r>
            <a:r>
              <a:rPr lang="hr-HR" altLang="de-DE" sz="2000" dirty="0">
                <a:solidFill>
                  <a:srgbClr val="333333"/>
                </a:solidFill>
              </a:rPr>
              <a:t>osebno</a:t>
            </a:r>
            <a:r>
              <a:rPr lang="en-AU" altLang="de-DE" sz="2000" dirty="0">
                <a:solidFill>
                  <a:srgbClr val="333333"/>
                </a:solidFill>
              </a:rPr>
              <a:t> </a:t>
            </a:r>
            <a:r>
              <a:rPr lang="hr-HR" altLang="de-DE" sz="2000" i="1" dirty="0">
                <a:solidFill>
                  <a:srgbClr val="333333"/>
                </a:solidFill>
              </a:rPr>
              <a:t>posle</a:t>
            </a:r>
            <a:r>
              <a:rPr lang="en-AU" altLang="de-DE" sz="2000" i="1" dirty="0">
                <a:solidFill>
                  <a:srgbClr val="333333"/>
                </a:solidFill>
              </a:rPr>
              <a:t>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M</a:t>
            </a:r>
            <a:r>
              <a:rPr lang="hr-HR" altLang="de-DE" sz="2000" dirty="0">
                <a:solidFill>
                  <a:srgbClr val="333333"/>
                </a:solidFill>
              </a:rPr>
              <a:t>nogi ljudi sa psihozom imaju nisko samopoštovanje</a:t>
            </a:r>
            <a:r>
              <a:rPr lang="en-AU" altLang="de-DE" sz="2000" dirty="0">
                <a:solidFill>
                  <a:srgbClr val="333333"/>
                </a:solidFill>
              </a:rPr>
              <a:t>, p</a:t>
            </a:r>
            <a:r>
              <a:rPr lang="hr-HR" altLang="de-DE" sz="2000" dirty="0">
                <a:solidFill>
                  <a:srgbClr val="333333"/>
                </a:solidFill>
              </a:rPr>
              <a:t>osebno</a:t>
            </a:r>
            <a:r>
              <a:rPr lang="en-AU" altLang="de-DE" sz="2000" dirty="0">
                <a:solidFill>
                  <a:srgbClr val="333333"/>
                </a:solidFill>
              </a:rPr>
              <a:t> </a:t>
            </a:r>
            <a:r>
              <a:rPr lang="hr-HR" altLang="de-DE" sz="2000" i="1" dirty="0">
                <a:solidFill>
                  <a:srgbClr val="333333"/>
                </a:solidFill>
              </a:rPr>
              <a:t>posle</a:t>
            </a:r>
            <a:r>
              <a:rPr lang="en-AU" altLang="de-DE" sz="2000" i="1" dirty="0">
                <a:solidFill>
                  <a:srgbClr val="333333"/>
                </a:solidFill>
              </a:rPr>
              <a:t>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333333"/>
                </a:solidFill>
              </a:rPr>
              <a:t>Kad su u akutnoj psihozi neki ljudi prijavljuju strah ali takođe i druge emocije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a:solidFill>
                  <a:srgbClr val="004992"/>
                </a:solidFill>
              </a:rPr>
              <a:t>Uzbuđenost</a:t>
            </a:r>
            <a:r>
              <a:rPr lang="en-AU" altLang="de-DE" sz="2000">
                <a:solidFill>
                  <a:srgbClr val="004992"/>
                </a:solidFill>
              </a:rPr>
              <a:t> (“</a:t>
            </a:r>
            <a:r>
              <a:rPr lang="hr-HR" altLang="de-DE" sz="2000">
                <a:solidFill>
                  <a:srgbClr val="004992"/>
                </a:solidFill>
              </a:rPr>
              <a:t>nešto </a:t>
            </a:r>
            <a:r>
              <a:rPr lang="hr-HR" altLang="de-DE" sz="2000" dirty="0">
                <a:solidFill>
                  <a:srgbClr val="004992"/>
                </a:solidFill>
              </a:rPr>
              <a:t>se </a:t>
            </a:r>
            <a:r>
              <a:rPr lang="hr-HR" altLang="de-DE" sz="2000">
                <a:solidFill>
                  <a:srgbClr val="004992"/>
                </a:solidFill>
              </a:rPr>
              <a:t>konačno dešava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dirty="0">
                <a:solidFill>
                  <a:srgbClr val="004992"/>
                </a:solidFill>
              </a:rPr>
              <a:t>S</a:t>
            </a:r>
            <a:r>
              <a:rPr lang="hr-HR" altLang="de-DE" sz="2000" dirty="0">
                <a:solidFill>
                  <a:srgbClr val="004992"/>
                </a:solidFill>
              </a:rPr>
              <a:t>udbinski utisak</a:t>
            </a:r>
            <a:r>
              <a:rPr lang="en-AU" altLang="de-DE" sz="2000" dirty="0">
                <a:solidFill>
                  <a:srgbClr val="004992"/>
                </a:solidFill>
              </a:rPr>
              <a:t> (</a:t>
            </a:r>
            <a:r>
              <a:rPr lang="hr-HR" altLang="de-DE" sz="2000" dirty="0">
                <a:solidFill>
                  <a:srgbClr val="004992"/>
                </a:solidFill>
              </a:rPr>
              <a:t>ispuniti misiju</a:t>
            </a:r>
            <a:r>
              <a:rPr lang="en-AU" altLang="de-DE" sz="2000" dirty="0">
                <a:solidFill>
                  <a:srgbClr val="004992"/>
                </a:solidFill>
              </a:rPr>
              <a:t>, </a:t>
            </a:r>
            <a:r>
              <a:rPr lang="hr-HR" altLang="de-DE" sz="2000" dirty="0">
                <a:solidFill>
                  <a:srgbClr val="004992"/>
                </a:solidFill>
              </a:rPr>
              <a:t>biti značajan</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52</a:t>
            </a:fld>
            <a:endParaRPr lang="de-DE" altLang="de-DE"/>
          </a:p>
        </p:txBody>
      </p:sp>
    </p:spTree>
    <p:extLst>
      <p:ext uri="{BB962C8B-B14F-4D97-AF65-F5344CB8AC3E}">
        <p14:creationId xmlns:p14="http://schemas.microsoft.com/office/powerpoint/2010/main" val="332259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M</a:t>
            </a:r>
            <a:r>
              <a:rPr lang="hr-HR" altLang="de-DE" sz="2000" dirty="0">
                <a:solidFill>
                  <a:srgbClr val="333333"/>
                </a:solidFill>
              </a:rPr>
              <a:t>nogi ljudi sa psihozom imaju nisko samopoštovanje</a:t>
            </a:r>
            <a:r>
              <a:rPr lang="en-AU" altLang="de-DE" sz="2000" dirty="0">
                <a:solidFill>
                  <a:srgbClr val="333333"/>
                </a:solidFill>
              </a:rPr>
              <a:t>, p</a:t>
            </a:r>
            <a:r>
              <a:rPr lang="hr-HR" altLang="de-DE" sz="2000" dirty="0">
                <a:solidFill>
                  <a:srgbClr val="333333"/>
                </a:solidFill>
              </a:rPr>
              <a:t>osebno</a:t>
            </a:r>
            <a:r>
              <a:rPr lang="en-AU" altLang="de-DE" sz="2000" dirty="0">
                <a:solidFill>
                  <a:srgbClr val="333333"/>
                </a:solidFill>
              </a:rPr>
              <a:t> </a:t>
            </a:r>
            <a:r>
              <a:rPr lang="hr-HR" altLang="de-DE" sz="2000" i="1" dirty="0">
                <a:solidFill>
                  <a:srgbClr val="333333"/>
                </a:solidFill>
              </a:rPr>
              <a:t>posle</a:t>
            </a:r>
            <a:r>
              <a:rPr lang="en-AU" altLang="de-DE" sz="2000" i="1" dirty="0">
                <a:solidFill>
                  <a:srgbClr val="333333"/>
                </a:solidFill>
              </a:rPr>
              <a:t>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333333"/>
                </a:solidFill>
              </a:rPr>
              <a:t>Kad su u akutnoj psihozi neki ljudi prijavljuju strah ali takođe i druge emocije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a:solidFill>
                  <a:srgbClr val="004992"/>
                </a:solidFill>
              </a:rPr>
              <a:t>Uzbuđenost</a:t>
            </a:r>
            <a:r>
              <a:rPr lang="en-AU" altLang="de-DE" sz="2000">
                <a:solidFill>
                  <a:srgbClr val="004992"/>
                </a:solidFill>
              </a:rPr>
              <a:t> (“</a:t>
            </a:r>
            <a:r>
              <a:rPr lang="hr-HR" altLang="de-DE" sz="2000">
                <a:solidFill>
                  <a:srgbClr val="004992"/>
                </a:solidFill>
              </a:rPr>
              <a:t>nešto </a:t>
            </a:r>
            <a:r>
              <a:rPr lang="hr-HR" altLang="de-DE" sz="2000" dirty="0">
                <a:solidFill>
                  <a:srgbClr val="004992"/>
                </a:solidFill>
              </a:rPr>
              <a:t>se </a:t>
            </a:r>
            <a:r>
              <a:rPr lang="hr-HR" altLang="de-DE" sz="2000">
                <a:solidFill>
                  <a:srgbClr val="004992"/>
                </a:solidFill>
              </a:rPr>
              <a:t>konačno dešava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dirty="0">
                <a:solidFill>
                  <a:srgbClr val="004992"/>
                </a:solidFill>
              </a:rPr>
              <a:t>S</a:t>
            </a:r>
            <a:r>
              <a:rPr lang="hr-HR" altLang="de-DE" sz="2000" dirty="0">
                <a:solidFill>
                  <a:srgbClr val="004992"/>
                </a:solidFill>
              </a:rPr>
              <a:t>udbinski utisak</a:t>
            </a:r>
            <a:r>
              <a:rPr lang="en-AU" altLang="de-DE" sz="2000" dirty="0">
                <a:solidFill>
                  <a:srgbClr val="004992"/>
                </a:solidFill>
              </a:rPr>
              <a:t> (</a:t>
            </a:r>
            <a:r>
              <a:rPr lang="hr-HR" altLang="de-DE" sz="2000" dirty="0">
                <a:solidFill>
                  <a:srgbClr val="004992"/>
                </a:solidFill>
              </a:rPr>
              <a:t>ispuniti misiju</a:t>
            </a:r>
            <a:r>
              <a:rPr lang="en-AU" altLang="de-DE" sz="2000" dirty="0">
                <a:solidFill>
                  <a:srgbClr val="004992"/>
                </a:solidFill>
              </a:rPr>
              <a:t>, </a:t>
            </a:r>
            <a:r>
              <a:rPr lang="hr-HR" altLang="de-DE" sz="2000" dirty="0">
                <a:solidFill>
                  <a:srgbClr val="004992"/>
                </a:solidFill>
              </a:rPr>
              <a:t>biti značajan</a:t>
            </a:r>
            <a:r>
              <a:rPr lang="en-AU" altLang="de-DE" sz="2000" dirty="0">
                <a:solidFill>
                  <a:srgbClr val="004992"/>
                </a:solidFill>
              </a:rPr>
              <a:t>)</a:t>
            </a:r>
          </a:p>
          <a:p>
            <a:pPr lvl="0" defTabSz="914400" fontAlgn="base">
              <a:lnSpc>
                <a:spcPct val="100000"/>
              </a:lnSpc>
              <a:spcBef>
                <a:spcPts val="1200"/>
              </a:spcBef>
            </a:pPr>
            <a:r>
              <a:rPr lang="hr-HR" altLang="de-DE" sz="2000" dirty="0">
                <a:solidFill>
                  <a:srgbClr val="004992"/>
                </a:solidFill>
              </a:rPr>
              <a:t>Primjer</a:t>
            </a:r>
            <a:r>
              <a:rPr lang="en-AU" altLang="de-DE" sz="2000" dirty="0">
                <a:solidFill>
                  <a:srgbClr val="004992"/>
                </a:solidFill>
              </a:rPr>
              <a:t>: </a:t>
            </a:r>
            <a:r>
              <a:rPr lang="en-AU" altLang="de-DE" sz="2000" dirty="0">
                <a:solidFill>
                  <a:srgbClr val="333333"/>
                </a:solidFill>
              </a:rPr>
              <a:t>Boris</a:t>
            </a:r>
            <a:r>
              <a:rPr lang="hr-HR" altLang="de-DE" sz="2000" dirty="0">
                <a:solidFill>
                  <a:srgbClr val="333333"/>
                </a:solidFill>
              </a:rPr>
              <a:t> osjeća da ga proganjaja tajna služba</a:t>
            </a:r>
            <a:r>
              <a:rPr lang="en-AU" altLang="de-DE" sz="2000" dirty="0">
                <a:solidFill>
                  <a:srgbClr val="333333"/>
                </a:solidFill>
              </a:rPr>
              <a:t>. </a:t>
            </a:r>
            <a:r>
              <a:rPr lang="hr-HR" altLang="de-DE" sz="2000" dirty="0">
                <a:solidFill>
                  <a:srgbClr val="333333"/>
                </a:solidFill>
              </a:rPr>
              <a:t>Na njegovom putu ka poslu</a:t>
            </a:r>
            <a:r>
              <a:rPr lang="en-AU" altLang="de-DE" sz="2000" dirty="0">
                <a:solidFill>
                  <a:srgbClr val="333333"/>
                </a:solidFill>
              </a:rPr>
              <a:t>, </a:t>
            </a:r>
            <a:r>
              <a:rPr lang="hr-HR" altLang="de-DE" sz="2000" dirty="0">
                <a:solidFill>
                  <a:srgbClr val="333333"/>
                </a:solidFill>
              </a:rPr>
              <a:t>isti čovjek ulazi u njegov kupe voza</a:t>
            </a:r>
            <a:r>
              <a:rPr lang="en-AU" altLang="de-DE" sz="2000" dirty="0">
                <a:solidFill>
                  <a:srgbClr val="333333"/>
                </a:solidFill>
              </a:rPr>
              <a:t> t</a:t>
            </a:r>
            <a:r>
              <a:rPr lang="hr-HR" altLang="de-DE" sz="2000" dirty="0">
                <a:solidFill>
                  <a:srgbClr val="333333"/>
                </a:solidFill>
              </a:rPr>
              <a:t>ri dana</a:t>
            </a:r>
            <a:r>
              <a:rPr lang="en-AU" altLang="de-DE" sz="2000" dirty="0">
                <a:solidFill>
                  <a:srgbClr val="333333"/>
                </a:solidFill>
              </a:rPr>
              <a:t> </a:t>
            </a:r>
            <a:r>
              <a:rPr lang="hr-HR" altLang="de-DE" sz="2000" dirty="0">
                <a:solidFill>
                  <a:srgbClr val="333333"/>
                </a:solidFill>
              </a:rPr>
              <a:t>zaredom</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004992"/>
                </a:solidFill>
              </a:rPr>
              <a:t>Osjećanja</a:t>
            </a:r>
            <a:r>
              <a:rPr lang="en-AU" altLang="de-DE" sz="2000" dirty="0">
                <a:solidFill>
                  <a:srgbClr val="004992"/>
                </a:solidFill>
              </a:rPr>
              <a:t>: </a:t>
            </a:r>
            <a:r>
              <a:rPr lang="hr-HR" altLang="de-DE" sz="2000" dirty="0">
                <a:solidFill>
                  <a:srgbClr val="333333"/>
                </a:solidFill>
              </a:rPr>
              <a:t>Strah i prijetnja</a:t>
            </a:r>
            <a:r>
              <a:rPr lang="en-AU" altLang="de-DE" sz="2000" dirty="0">
                <a:solidFill>
                  <a:srgbClr val="333333"/>
                </a:solidFill>
              </a:rPr>
              <a:t>. </a:t>
            </a:r>
            <a:r>
              <a:rPr lang="hr-HR" altLang="de-DE" sz="2000" dirty="0">
                <a:solidFill>
                  <a:srgbClr val="333333"/>
                </a:solidFill>
              </a:rPr>
              <a:t>Ali takođe</a:t>
            </a:r>
            <a:r>
              <a:rPr lang="en-AU" altLang="de-DE" sz="2000">
                <a:solidFill>
                  <a:srgbClr val="333333"/>
                </a:solidFill>
              </a:rPr>
              <a:t>: “</a:t>
            </a:r>
            <a:r>
              <a:rPr lang="hr-HR" altLang="de-DE" sz="2000">
                <a:solidFill>
                  <a:srgbClr val="333333"/>
                </a:solidFill>
              </a:rPr>
              <a:t>Ako </a:t>
            </a:r>
            <a:r>
              <a:rPr lang="hr-HR" altLang="de-DE" sz="2000" dirty="0">
                <a:solidFill>
                  <a:srgbClr val="333333"/>
                </a:solidFill>
              </a:rPr>
              <a:t>im je to toliko važno</a:t>
            </a:r>
            <a:r>
              <a:rPr lang="en-AU" altLang="de-DE" sz="2000" dirty="0">
                <a:solidFill>
                  <a:srgbClr val="333333"/>
                </a:solidFill>
              </a:rPr>
              <a:t>, </a:t>
            </a:r>
            <a:r>
              <a:rPr lang="hr-HR" altLang="de-DE" sz="2000" dirty="0">
                <a:solidFill>
                  <a:srgbClr val="333333"/>
                </a:solidFill>
              </a:rPr>
              <a:t>ja sam vjerovatno neki</a:t>
            </a:r>
            <a:r>
              <a:rPr lang="en-AU" altLang="de-DE" sz="2000" dirty="0">
                <a:solidFill>
                  <a:srgbClr val="333333"/>
                </a:solidFill>
              </a:rPr>
              <a:t> James Bond </a:t>
            </a:r>
            <a:r>
              <a:rPr lang="hr-HR" altLang="de-DE" sz="2000" dirty="0">
                <a:solidFill>
                  <a:srgbClr val="333333"/>
                </a:solidFill>
              </a:rPr>
              <a:t>i druga strana može htjeti</a:t>
            </a:r>
            <a:r>
              <a:rPr lang="en-AU" altLang="de-DE" sz="2000" dirty="0">
                <a:solidFill>
                  <a:srgbClr val="333333"/>
                </a:solidFill>
              </a:rPr>
              <a:t> </a:t>
            </a:r>
            <a:r>
              <a:rPr lang="hr-HR" altLang="de-DE" sz="2000" dirty="0">
                <a:solidFill>
                  <a:srgbClr val="333333"/>
                </a:solidFill>
              </a:rPr>
              <a:t>da me </a:t>
            </a:r>
            <a:r>
              <a:rPr lang="hr-HR" altLang="de-DE" sz="2000">
                <a:solidFill>
                  <a:srgbClr val="333333"/>
                </a:solidFill>
              </a:rPr>
              <a:t>zaposli</a:t>
            </a:r>
            <a:r>
              <a:rPr lang="en-AU" altLang="de-DE" sz="2000">
                <a:solidFill>
                  <a:srgbClr val="333333"/>
                </a:solidFill>
              </a:rPr>
              <a:t>.</a:t>
            </a:r>
            <a:r>
              <a:rPr lang="en-US" altLang="de-DE" sz="2000">
                <a:solidFill>
                  <a:srgbClr val="333333"/>
                </a:solidFill>
              </a:rPr>
              <a:t>”</a:t>
            </a:r>
            <a:endParaRPr lang="en-AU"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Ali</a:t>
            </a:r>
            <a:r>
              <a:rPr lang="en-AU" altLang="de-DE" sz="2000" dirty="0">
                <a:solidFill>
                  <a:srgbClr val="004992"/>
                </a:solidFill>
              </a:rPr>
              <a:t>:</a:t>
            </a:r>
            <a:r>
              <a:rPr lang="en-AU" altLang="de-DE" sz="2000" dirty="0">
                <a:solidFill>
                  <a:srgbClr val="333333"/>
                </a:solidFill>
              </a:rPr>
              <a:t> </a:t>
            </a:r>
            <a:r>
              <a:rPr lang="hr-HR" altLang="de-DE" sz="2000" dirty="0">
                <a:solidFill>
                  <a:srgbClr val="333333"/>
                </a:solidFill>
              </a:rPr>
              <a:t>to je samo slučajnost</a:t>
            </a:r>
            <a:r>
              <a:rPr lang="en-AU" altLang="de-DE" sz="2000" dirty="0">
                <a:solidFill>
                  <a:srgbClr val="333333"/>
                </a:solidFill>
              </a:rPr>
              <a:t>! </a:t>
            </a:r>
            <a:r>
              <a:rPr lang="hr-HR" altLang="de-DE" sz="2000" dirty="0">
                <a:solidFill>
                  <a:srgbClr val="333333"/>
                </a:solidFill>
              </a:rPr>
              <a:t>Vjerovatno se dešava da oba čovjeka ulaze u isti kupe voza, usled njihove dnevne rutine da bi stigli na posao</a:t>
            </a:r>
            <a:r>
              <a:rPr lang="en-AU"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4032D7FC-19BA-479F-A01B-AF19B07C62F4}" type="slidenum">
              <a:rPr lang="de-DE" altLang="de-DE" smtClean="0"/>
              <a:pPr/>
              <a:t>53</a:t>
            </a:fld>
            <a:endParaRPr lang="de-DE" altLang="de-DE"/>
          </a:p>
        </p:txBody>
      </p:sp>
    </p:spTree>
    <p:extLst>
      <p:ext uri="{BB962C8B-B14F-4D97-AF65-F5344CB8AC3E}">
        <p14:creationId xmlns:p14="http://schemas.microsoft.com/office/powerpoint/2010/main" val="24387467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8 – Samopoštovanje &amp; Raspoloženje</a:t>
            </a:r>
          </a:p>
        </p:txBody>
      </p:sp>
      <p:sp>
        <p:nvSpPr>
          <p:cNvPr id="8" name="Slide Number Placeholder 7"/>
          <p:cNvSpPr>
            <a:spLocks noGrp="1"/>
          </p:cNvSpPr>
          <p:nvPr>
            <p:ph type="sldNum" sz="quarter" idx="12"/>
          </p:nvPr>
        </p:nvSpPr>
        <p:spPr/>
        <p:txBody>
          <a:bodyPr/>
          <a:lstStyle/>
          <a:p>
            <a:fld id="{4032D7FC-19BA-479F-A01B-AF19B07C62F4}" type="slidenum">
              <a:rPr lang="de-DE" altLang="de-DE" smtClean="0"/>
              <a:pPr/>
              <a:t>54</a:t>
            </a:fld>
            <a:endParaRPr lang="de-DE" altLang="de-DE"/>
          </a:p>
        </p:txBody>
      </p:sp>
    </p:spTree>
    <p:extLst>
      <p:ext uri="{BB962C8B-B14F-4D97-AF65-F5344CB8AC3E}">
        <p14:creationId xmlns:p14="http://schemas.microsoft.com/office/powerpoint/2010/main" val="4981631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80886488"/>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28233CEA-AC21-4F5A-AA55-517C465C6FCF}"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24778995"/>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28233CEA-AC21-4F5A-AA55-517C465C6FCF}" type="slidenum">
              <a:rPr lang="de-DE" altLang="de-DE" smtClean="0"/>
              <a:pPr/>
              <a:t>56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4403</Words>
  <Application>Microsoft Office PowerPoint</Application>
  <PresentationFormat>Benutzerdefiniert</PresentationFormat>
  <Paragraphs>578</Paragraphs>
  <Slides>56</Slides>
  <Notes>56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56</vt:i4>
      </vt:variant>
    </vt:vector>
  </HeadingPairs>
  <TitlesOfParts>
    <vt:vector size="64" baseType="lpstr">
      <vt:lpstr>Arial</vt:lpstr>
      <vt:lpstr>Wingdings</vt:lpstr>
      <vt:lpstr>Symbol</vt:lpstr>
      <vt:lpstr>Calibri Light</vt:lpstr>
      <vt:lpstr>Wingdings</vt:lpstr>
      <vt:lpstr>Calibri</vt:lpstr>
      <vt:lpstr>Times New Roman</vt:lpstr>
      <vt:lpstr>UKE_PPT-Vorlage_16zu9</vt:lpstr>
      <vt:lpstr>MKT 8 A – Samopoštovanje &amp; Raspoloženje</vt:lpstr>
      <vt:lpstr>Simtomi depresije?</vt:lpstr>
      <vt:lpstr>Simtomi depresije?</vt:lpstr>
      <vt:lpstr>Rođen sam takav... Postao sam takav?</vt:lpstr>
      <vt:lpstr>Rođen sam takav... Postao sam takav?</vt:lpstr>
      <vt:lpstr>Rođen sam takav... Postao sam takav?</vt:lpstr>
      <vt:lpstr>Rođen sam takav... Postao sam takav?</vt:lpstr>
      <vt:lpstr>Zašto mi ovo radimo?</vt:lpstr>
      <vt:lpstr>Psihoza &amp; Depresija Efekti psihoze na samopoštovanje</vt:lpstr>
      <vt:lpstr>Psihoza &amp; Depresija Efekti psihoze na samopoštovanje</vt:lpstr>
      <vt:lpstr>Psihoza &amp; Depresija Efekti psihoze na samopoštovanje</vt:lpstr>
      <vt:lpstr>Psihoza &amp; Depresija Efekti psihoze na samopoštovanje</vt:lpstr>
      <vt:lpstr>PowerPoint-Präsentation</vt:lpstr>
      <vt:lpstr>1. Prevelika generalizacija Koji bi pristup bio od pomoći i realniji?</vt:lpstr>
      <vt:lpstr>1. Prevelika generalizacija Koji bi pristup bio od pomoći i realniji?</vt:lpstr>
      <vt:lpstr>1. Prevelika generalizacija Koji bi pristup bio od pomoći i realniji?</vt:lpstr>
      <vt:lpstr>Zaista-: ne generalizujte iz jedne nesavršenosti za cjelinu!</vt:lpstr>
      <vt:lpstr>2. Selektivno shvatanje Koji bi pristup bio od pomoći i realniji?</vt:lpstr>
      <vt:lpstr>2. Selektivno shvatanje Koji bi pristup bio od pomoći i realniji?</vt:lpstr>
      <vt:lpstr>2. Selektivno shvatanje Koji bi pristup bio od pomoći i realniji?</vt:lpstr>
      <vt:lpstr>2. Selektivno shvatanje Koji bi pristup bio od pomoći i realniji?</vt:lpstr>
      <vt:lpstr>3. Primjenjujte svoje sopstvene standarde kao mjerilo</vt:lpstr>
      <vt:lpstr>4. Odbijanje pozitivnih komenatra, ali nekritičko prihvatanje negativnih! Koji bi pristup bio od pomoći i realniji?</vt:lpstr>
      <vt:lpstr>4. Odbijanje pozitivnih komenatra, ali nekritičko prihvatanje negativnih! Koji bi pristup bio od pomoći i realniji?</vt:lpstr>
      <vt:lpstr>4. Odbijanje pozitivnih komenatra, ali nekritičko prihvatanje negativnih! Koji bi pristup bio od pomoći i realniji?</vt:lpstr>
      <vt:lpstr>5. “Mišljenje sve ili ništa”/ katastrofalno razmišljanje Koji bi pristup bio od pomoći i realniji?</vt:lpstr>
      <vt:lpstr>5. “Mišljenje sve ili ništa”/ katastrofalno razmišljanje Koji bi pristup bio od pomoći i realniji?</vt:lpstr>
      <vt:lpstr>6. Supresija negativnih misli Šta bi bila realnija procjena?</vt:lpstr>
      <vt:lpstr>6. Supresija negativnih misli Šta bi bila realnija procjena?</vt:lpstr>
      <vt:lpstr>6. Supresija negativnih misli Vježba</vt:lpstr>
      <vt:lpstr>6. Supresija negativnih misli Da li radi? Ne!</vt:lpstr>
      <vt:lpstr>Zaista:</vt:lpstr>
      <vt:lpstr>7. Dalje distorzije u mišljenju</vt:lpstr>
      <vt:lpstr>7. Dalje distorzije u mišljenju</vt:lpstr>
      <vt:lpstr>opcionalno: Video Klip</vt:lpstr>
      <vt:lpstr>Budite uvjereni u svoju snagu</vt:lpstr>
      <vt:lpstr>Budite uvjereni u svoju snagu</vt:lpstr>
      <vt:lpstr>Budite uvjereni u svoju snagu</vt:lpstr>
      <vt:lpstr>Budite uvjereni u svoju snagu</vt:lpstr>
      <vt:lpstr>Načini da se smanji depresivno raspoloženje/nisko samopoštovanje</vt:lpstr>
      <vt:lpstr>Načini da se smanji depresivno raspoloženje/nisko samopoštovanje</vt:lpstr>
      <vt:lpstr>Načini da se smanji depresivno raspoloženje/nisko samopoštovanje</vt:lpstr>
      <vt:lpstr>Načini da se smanji depresivno raspoloženje/nisko samopoštovanje II</vt:lpstr>
      <vt:lpstr>Načini da se smanji depresivno raspoloženje/nisko samopoštovanje II</vt:lpstr>
      <vt:lpstr>Načini da se smanji depresivno raspoloženje/nisko samopoštovanje II</vt:lpstr>
      <vt:lpstr>Načini da se smanji depresivno raspoloženje/nisko samopoštovanje II</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245</cp:revision>
  <dcterms:created xsi:type="dcterms:W3CDTF">2004-06-30T16:15:23Z</dcterms:created>
  <dcterms:modified xsi:type="dcterms:W3CDTF">2022-11-21T11:15:24Z</dcterms:modified>
</cp:coreProperties>
</file>