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60"/>
  </p:notesMasterIdLst>
  <p:handoutMasterIdLst>
    <p:handoutMasterId r:id="rId61"/>
  </p:handoutMasterIdLst>
  <p:sldIdLst>
    <p:sldId id="416" r:id="rId2"/>
    <p:sldId id="403" r:id="rId3"/>
    <p:sldId id="418" r:id="rId4"/>
    <p:sldId id="417" r:id="rId5"/>
    <p:sldId id="291" r:id="rId6"/>
    <p:sldId id="405" r:id="rId7"/>
    <p:sldId id="292" r:id="rId8"/>
    <p:sldId id="369" r:id="rId9"/>
    <p:sldId id="338" r:id="rId10"/>
    <p:sldId id="387" r:id="rId11"/>
    <p:sldId id="406" r:id="rId12"/>
    <p:sldId id="341" r:id="rId13"/>
    <p:sldId id="342" r:id="rId14"/>
    <p:sldId id="396" r:id="rId15"/>
    <p:sldId id="408" r:id="rId16"/>
    <p:sldId id="407" r:id="rId17"/>
    <p:sldId id="385" r:id="rId18"/>
    <p:sldId id="388" r:id="rId19"/>
    <p:sldId id="389" r:id="rId20"/>
    <p:sldId id="410" r:id="rId21"/>
    <p:sldId id="409" r:id="rId22"/>
    <p:sldId id="395" r:id="rId23"/>
    <p:sldId id="398" r:id="rId24"/>
    <p:sldId id="309" r:id="rId25"/>
    <p:sldId id="310" r:id="rId26"/>
    <p:sldId id="367" r:id="rId27"/>
    <p:sldId id="311" r:id="rId28"/>
    <p:sldId id="320" r:id="rId29"/>
    <p:sldId id="366" r:id="rId30"/>
    <p:sldId id="349" r:id="rId31"/>
    <p:sldId id="315" r:id="rId32"/>
    <p:sldId id="399" r:id="rId33"/>
    <p:sldId id="353" r:id="rId34"/>
    <p:sldId id="354" r:id="rId35"/>
    <p:sldId id="355" r:id="rId36"/>
    <p:sldId id="392" r:id="rId37"/>
    <p:sldId id="413" r:id="rId38"/>
    <p:sldId id="412" r:id="rId39"/>
    <p:sldId id="411" r:id="rId40"/>
    <p:sldId id="360" r:id="rId41"/>
    <p:sldId id="314" r:id="rId42"/>
    <p:sldId id="312" r:id="rId43"/>
    <p:sldId id="361" r:id="rId44"/>
    <p:sldId id="365" r:id="rId45"/>
    <p:sldId id="334" r:id="rId46"/>
    <p:sldId id="330" r:id="rId47"/>
    <p:sldId id="323" r:id="rId48"/>
    <p:sldId id="327" r:id="rId49"/>
    <p:sldId id="336" r:id="rId50"/>
    <p:sldId id="322" r:id="rId51"/>
    <p:sldId id="364" r:id="rId52"/>
    <p:sldId id="415" r:id="rId53"/>
    <p:sldId id="414" r:id="rId54"/>
    <p:sldId id="347" r:id="rId55"/>
    <p:sldId id="348" r:id="rId56"/>
    <p:sldId id="401" r:id="rId57"/>
    <p:sldId id="376" r:id="rId58"/>
    <p:sldId id="402" r:id="rId59"/>
  </p:sldIdLst>
  <p:sldSz cx="12195175" cy="6858000"/>
  <p:notesSz cx="7099300" cy="10234613"/>
  <p:embeddedFontLst>
    <p:embeddedFont>
      <p:font typeface="Calibri" panose="020F0502020204030204" pitchFamily="34" charset="0"/>
      <p:regular r:id="rId62"/>
      <p:bold r:id="rId63"/>
      <p:italic r:id="rId64"/>
      <p:boldItalic r:id="rId65"/>
    </p:embeddedFont>
    <p:embeddedFont>
      <p:font typeface="Calibri Light" panose="020F0302020204030204" pitchFamily="34" charset="0"/>
      <p:regular r:id="rId66"/>
      <p:italic r:id="rId67"/>
    </p:embeddedFont>
    <p:embeddedFont>
      <p:font typeface="Verdana" panose="020B0604030504040204" pitchFamily="34" charset="0"/>
      <p:regular r:id="rId68"/>
      <p:bold r:id="rId69"/>
      <p:italic r:id="rId70"/>
      <p:boldItalic r:id="rId71"/>
    </p:embeddedFont>
  </p:embeddedFontLst>
  <p:defaultTextStyle>
    <a:defPPr>
      <a:defRPr lang="en-US"/>
    </a:defPPr>
    <a:lvl1pPr algn="l" rtl="0" fontAlgn="base">
      <a:spcBef>
        <a:spcPct val="0"/>
      </a:spcBef>
      <a:spcAft>
        <a:spcPct val="0"/>
      </a:spcAft>
      <a:defRPr lang="en-US" sz="2400" kern="1200">
        <a:solidFill>
          <a:schemeClr val="tx1"/>
        </a:solidFill>
        <a:latin typeface="+mn-lt"/>
        <a:ea typeface="MS PGothic" panose="020B0600070205080204" pitchFamily="34" charset="-128"/>
        <a:cs typeface="+mn-cs"/>
      </a:defRPr>
    </a:lvl1pPr>
    <a:lvl2pPr marL="457200" algn="l" rtl="0" fontAlgn="base">
      <a:spcBef>
        <a:spcPct val="0"/>
      </a:spcBef>
      <a:spcAft>
        <a:spcPct val="0"/>
      </a:spcAft>
      <a:defRPr lang="en-US" sz="2400" kern="1200">
        <a:solidFill>
          <a:schemeClr val="tx1"/>
        </a:solidFill>
        <a:latin typeface="+mn-lt"/>
        <a:ea typeface="MS PGothic" panose="020B0600070205080204" pitchFamily="34" charset="-128"/>
        <a:cs typeface="+mn-cs"/>
      </a:defRPr>
    </a:lvl2pPr>
    <a:lvl3pPr marL="914400" algn="l" rtl="0" fontAlgn="base">
      <a:spcBef>
        <a:spcPct val="0"/>
      </a:spcBef>
      <a:spcAft>
        <a:spcPct val="0"/>
      </a:spcAft>
      <a:defRPr lang="en-US" sz="2400" kern="1200">
        <a:solidFill>
          <a:schemeClr val="tx1"/>
        </a:solidFill>
        <a:latin typeface="+mn-lt"/>
        <a:ea typeface="MS PGothic" panose="020B0600070205080204" pitchFamily="34" charset="-128"/>
        <a:cs typeface="+mn-cs"/>
      </a:defRPr>
    </a:lvl3pPr>
    <a:lvl4pPr marL="1371600" algn="l" rtl="0" fontAlgn="base">
      <a:spcBef>
        <a:spcPct val="0"/>
      </a:spcBef>
      <a:spcAft>
        <a:spcPct val="0"/>
      </a:spcAft>
      <a:defRPr lang="en-US" sz="2400" kern="1200">
        <a:solidFill>
          <a:schemeClr val="tx1"/>
        </a:solidFill>
        <a:latin typeface="+mn-lt"/>
        <a:ea typeface="MS PGothic" panose="020B0600070205080204" pitchFamily="34" charset="-128"/>
        <a:cs typeface="+mn-cs"/>
      </a:defRPr>
    </a:lvl4pPr>
    <a:lvl5pPr marL="1828800" algn="l" rtl="0" fontAlgn="base">
      <a:spcBef>
        <a:spcPct val="0"/>
      </a:spcBef>
      <a:spcAft>
        <a:spcPct val="0"/>
      </a:spcAft>
      <a:defRPr lang="en-US" sz="2400" kern="1200">
        <a:solidFill>
          <a:schemeClr val="tx1"/>
        </a:solidFill>
        <a:latin typeface="+mn-lt"/>
        <a:ea typeface="MS PGothic" panose="020B0600070205080204" pitchFamily="34" charset="-128"/>
        <a:cs typeface="+mn-cs"/>
      </a:defRPr>
    </a:lvl5pPr>
    <a:lvl6pPr marL="22860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884">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C3C3F7"/>
    <a:srgbClr val="8DC6FF"/>
    <a:srgbClr val="FFFF00"/>
    <a:srgbClr val="99CCFF"/>
    <a:srgbClr val="CCECFF"/>
    <a:srgbClr val="FF505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718" autoAdjust="0"/>
    <p:restoredTop sz="97661" autoAdjust="0"/>
  </p:normalViewPr>
  <p:slideViewPr>
    <p:cSldViewPr>
      <p:cViewPr varScale="1">
        <p:scale>
          <a:sx n="67" d="100"/>
          <a:sy n="67" d="100"/>
        </p:scale>
        <p:origin x="844" y="52"/>
      </p:cViewPr>
      <p:guideLst>
        <p:guide orient="horz" pos="3884"/>
        <p:guide pos="5692"/>
        <p:guide pos="7591"/>
      </p:guideLst>
    </p:cSldViewPr>
  </p:slideViewPr>
  <p:outlineViewPr>
    <p:cViewPr>
      <p:scale>
        <a:sx n="33" d="100"/>
        <a:sy n="33" d="100"/>
      </p:scale>
      <p:origin x="36" y="0"/>
    </p:cViewPr>
    <p:sldLst>
      <p:sld r:id="rId1" collapse="1"/>
    </p:sldLst>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2.fntdata"/><Relationship Id="rId68" Type="http://schemas.openxmlformats.org/officeDocument/2006/relationships/font" Target="fonts/font7.fntdata"/><Relationship Id="rId7" Type="http://schemas.openxmlformats.org/officeDocument/2006/relationships/slide" Target="slides/slide6.xml"/><Relationship Id="rId71"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5.fntdata"/><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font" Target="fonts/font4.fntdata"/><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_rels/viewProps.xml.rels><?xml version="1.0" encoding="UTF-8" standalone="yes"?>
<Relationships xmlns="http://schemas.openxmlformats.org/package/2006/relationships"><Relationship Id="rId1"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Verdana" pitchFamily="34" charset="0"/>
                <a:ea typeface="+mn-ea"/>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Verdana" pitchFamily="34" charset="0"/>
                <a:ea typeface="+mn-ea"/>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Verdana" pitchFamily="34" charset="0"/>
                <a:ea typeface="+mn-ea"/>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2AF15571-369B-47EF-BFCF-BBA36EBDC4C2}" type="slidenum">
              <a:rPr lang="en-GB" altLang="de-DE"/>
              <a:pPr/>
              <a:t>‹Nr.›</a:t>
            </a:fld>
            <a:endParaRPr lang="en-GB" altLang="de-DE"/>
          </a:p>
        </p:txBody>
      </p:sp>
    </p:spTree>
    <p:extLst>
      <p:ext uri="{BB962C8B-B14F-4D97-AF65-F5344CB8AC3E}">
        <p14:creationId xmlns:p14="http://schemas.microsoft.com/office/powerpoint/2010/main" val="251376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Verdana" pitchFamily="34" charset="0"/>
                <a:ea typeface="+mn-ea"/>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Verdana" pitchFamily="34" charset="0"/>
                <a:ea typeface="+mn-ea"/>
                <a:cs typeface="Times New Roman" pitchFamily="18" charset="0"/>
              </a:defRPr>
            </a:lvl1pPr>
          </a:lstStyle>
          <a:p>
            <a:pPr>
              <a:defRPr/>
            </a:pPr>
            <a:endParaRPr lang="en-US"/>
          </a:p>
        </p:txBody>
      </p:sp>
      <p:sp>
        <p:nvSpPr>
          <p:cNvPr id="6042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Verdana" pitchFamily="34" charset="0"/>
                <a:ea typeface="+mn-ea"/>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C35D07CD-3C6A-4290-A8C6-09262218D873}" type="slidenum">
              <a:rPr lang="en-US" altLang="de-DE"/>
              <a:pPr/>
              <a:t>‹Nr.›</a:t>
            </a:fld>
            <a:endParaRPr lang="en-US" altLang="de-DE"/>
          </a:p>
        </p:txBody>
      </p:sp>
    </p:spTree>
    <p:extLst>
      <p:ext uri="{BB962C8B-B14F-4D97-AF65-F5344CB8AC3E}">
        <p14:creationId xmlns:p14="http://schemas.microsoft.com/office/powerpoint/2010/main" val="3296978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FCB273D6-7927-440C-8D42-17BCBE67C2D5}" type="slidenum">
              <a:rPr lang="en-US" altLang="de-DE" sz="1300">
                <a:latin typeface="Verdana" panose="020B0604030504040204" pitchFamily="34" charset="0"/>
              </a:rPr>
              <a:pPr eaLnBrk="1" hangingPunct="1">
                <a:spcBef>
                  <a:spcPct val="0"/>
                </a:spcBef>
              </a:pPr>
              <a:t>2</a:t>
            </a:fld>
            <a:endParaRPr lang="en-US" altLang="de-DE" sz="1300">
              <a:latin typeface="Verdana" panose="020B0604030504040204" pitchFamily="34" charset="0"/>
            </a:endParaRPr>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88354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FCB273D6-7927-440C-8D42-17BCBE67C2D5}" type="slidenum">
              <a:rPr lang="en-US" altLang="de-DE" sz="1300">
                <a:latin typeface="Verdana" panose="020B0604030504040204" pitchFamily="34" charset="0"/>
              </a:rPr>
              <a:pPr eaLnBrk="1" hangingPunct="1">
                <a:spcBef>
                  <a:spcPct val="0"/>
                </a:spcBef>
              </a:pPr>
              <a:t>3</a:t>
            </a:fld>
            <a:endParaRPr lang="en-US" altLang="de-DE" sz="1300">
              <a:latin typeface="Verdana" panose="020B0604030504040204" pitchFamily="34" charset="0"/>
            </a:endParaRPr>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88354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FCB273D6-7927-440C-8D42-17BCBE67C2D5}" type="slidenum">
              <a:rPr lang="en-US" altLang="de-DE" sz="1300">
                <a:latin typeface="Verdana" panose="020B0604030504040204" pitchFamily="34" charset="0"/>
              </a:rPr>
              <a:pPr eaLnBrk="1" hangingPunct="1">
                <a:spcBef>
                  <a:spcPct val="0"/>
                </a:spcBef>
              </a:pPr>
              <a:t>4</a:t>
            </a:fld>
            <a:endParaRPr lang="en-US" altLang="de-DE" sz="1300">
              <a:latin typeface="Verdana" panose="020B0604030504040204" pitchFamily="34" charset="0"/>
            </a:endParaRPr>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88354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D73D1482-F8CA-4E15-B88F-6022534BF163}" type="slidenum">
              <a:rPr lang="en-US" altLang="de-DE" sz="1300">
                <a:latin typeface="Verdana" panose="020B0604030504040204" pitchFamily="34" charset="0"/>
              </a:rPr>
              <a:pPr eaLnBrk="1" hangingPunct="1">
                <a:spcBef>
                  <a:spcPct val="0"/>
                </a:spcBef>
              </a:pPr>
              <a:t>5</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159798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D73D1482-F8CA-4E15-B88F-6022534BF163}" type="slidenum">
              <a:rPr lang="en-US" altLang="de-DE" sz="1300">
                <a:latin typeface="Verdana" panose="020B0604030504040204" pitchFamily="34" charset="0"/>
              </a:rPr>
              <a:pPr eaLnBrk="1" hangingPunct="1">
                <a:spcBef>
                  <a:spcPct val="0"/>
                </a:spcBef>
              </a:pPr>
              <a:t>6</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159798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972DD0C0-78F9-4606-AD4D-ED8409C8B2E7}" type="slidenum">
              <a:rPr lang="en-US" altLang="de-DE" sz="1300">
                <a:latin typeface="Verdana" panose="020B0604030504040204" pitchFamily="34" charset="0"/>
              </a:rPr>
              <a:pPr eaLnBrk="1" hangingPunct="1">
                <a:spcBef>
                  <a:spcPct val="0"/>
                </a:spcBef>
              </a:pPr>
              <a:t>7</a:t>
            </a:fld>
            <a:endParaRPr lang="en-US" altLang="de-DE" sz="1300">
              <a:latin typeface="Verdana" panose="020B0604030504040204" pitchFamily="34" charset="0"/>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5127436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1743133C-FDDA-404C-B0DF-3407B56A4489}" type="slidenum">
              <a:rPr lang="en-US" altLang="de-DE" sz="1300">
                <a:latin typeface="Verdana" panose="020B0604030504040204" pitchFamily="34" charset="0"/>
              </a:rPr>
              <a:pPr eaLnBrk="1" hangingPunct="1">
                <a:spcBef>
                  <a:spcPct val="0"/>
                </a:spcBef>
              </a:pPr>
              <a:t>8</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244981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DC6A6A05-A15D-4D47-B70E-AF19D40F89CA}" type="slidenum">
              <a:rPr lang="en-US" altLang="de-DE" sz="1300">
                <a:latin typeface="Verdana" panose="020B0604030504040204" pitchFamily="34" charset="0"/>
              </a:rPr>
              <a:pPr eaLnBrk="1" hangingPunct="1">
                <a:spcBef>
                  <a:spcPct val="0"/>
                </a:spcBef>
              </a:pPr>
              <a:t>9</a:t>
            </a:fld>
            <a:endParaRPr lang="en-US" altLang="de-DE" sz="1300">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31145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F9E47F40-A467-4090-9FCA-B7DB267D965C}" type="slidenum">
              <a:rPr lang="en-US" altLang="de-DE" sz="1300">
                <a:latin typeface="Verdana" panose="020B0604030504040204" pitchFamily="34" charset="0"/>
              </a:rPr>
              <a:pPr eaLnBrk="1" hangingPunct="1">
                <a:spcBef>
                  <a:spcPct val="0"/>
                </a:spcBef>
              </a:pPr>
              <a:t>10</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52454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F9E47F40-A467-4090-9FCA-B7DB267D965C}" type="slidenum">
              <a:rPr lang="en-US" altLang="de-DE" sz="1300">
                <a:latin typeface="Verdana" panose="020B0604030504040204" pitchFamily="34" charset="0"/>
              </a:rPr>
              <a:pPr eaLnBrk="1" hangingPunct="1">
                <a:spcBef>
                  <a:spcPct val="0"/>
                </a:spcBef>
              </a:pPr>
              <a:t>11</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52454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B72EE978-93A6-47EB-B62F-C0D87FD19408}" type="slidenum">
              <a:rPr lang="en-US" altLang="de-DE" sz="1300">
                <a:latin typeface="Verdana" panose="020B0604030504040204" pitchFamily="34" charset="0"/>
              </a:rPr>
              <a:pPr eaLnBrk="1" hangingPunct="1">
                <a:spcBef>
                  <a:spcPct val="0"/>
                </a:spcBef>
              </a:pPr>
              <a:t>12</a:t>
            </a:fld>
            <a:endParaRPr lang="en-US" altLang="de-DE" sz="1300">
              <a:latin typeface="Verdana" panose="020B0604030504040204" pitchFamily="34" charset="0"/>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21647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A7560C26-DA84-42D5-8990-DBCB1D5478DD}" type="slidenum">
              <a:rPr lang="en-US" altLang="de-DE" sz="1300">
                <a:latin typeface="Verdana" panose="020B0604030504040204" pitchFamily="34" charset="0"/>
              </a:rPr>
              <a:pPr eaLnBrk="1" hangingPunct="1">
                <a:spcBef>
                  <a:spcPct val="0"/>
                </a:spcBef>
              </a:pPr>
              <a:t>13</a:t>
            </a:fld>
            <a:endParaRPr lang="en-US" altLang="de-DE" sz="1300">
              <a:latin typeface="Verdana" panose="020B0604030504040204" pitchFamily="34"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366786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3B5CB8FA-9991-4827-8CCF-482C2F8805B0}" type="slidenum">
              <a:rPr lang="en-US" altLang="de-DE" sz="1300">
                <a:latin typeface="Verdana" panose="020B0604030504040204" pitchFamily="34" charset="0"/>
              </a:rPr>
              <a:pPr eaLnBrk="1" hangingPunct="1">
                <a:spcBef>
                  <a:spcPct val="0"/>
                </a:spcBef>
              </a:pPr>
              <a:t>14</a:t>
            </a:fld>
            <a:endParaRPr lang="en-US" altLang="de-DE" sz="1300">
              <a:latin typeface="Verdana" panose="020B0604030504040204" pitchFamily="34" charset="0"/>
            </a:endParaRPr>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531627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3B5CB8FA-9991-4827-8CCF-482C2F8805B0}" type="slidenum">
              <a:rPr lang="en-US" altLang="de-DE" sz="1300">
                <a:latin typeface="Verdana" panose="020B0604030504040204" pitchFamily="34" charset="0"/>
              </a:rPr>
              <a:pPr eaLnBrk="1" hangingPunct="1">
                <a:spcBef>
                  <a:spcPct val="0"/>
                </a:spcBef>
              </a:pPr>
              <a:t>15</a:t>
            </a:fld>
            <a:endParaRPr lang="en-US" altLang="de-DE" sz="1300">
              <a:latin typeface="Verdana" panose="020B0604030504040204" pitchFamily="34" charset="0"/>
            </a:endParaRPr>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531627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3B5CB8FA-9991-4827-8CCF-482C2F8805B0}" type="slidenum">
              <a:rPr lang="en-US" altLang="de-DE" sz="1300">
                <a:latin typeface="Verdana" panose="020B0604030504040204" pitchFamily="34" charset="0"/>
              </a:rPr>
              <a:pPr eaLnBrk="1" hangingPunct="1">
                <a:spcBef>
                  <a:spcPct val="0"/>
                </a:spcBef>
              </a:pPr>
              <a:t>16</a:t>
            </a:fld>
            <a:endParaRPr lang="en-US" altLang="de-DE" sz="1300">
              <a:latin typeface="Verdana" panose="020B0604030504040204" pitchFamily="34" charset="0"/>
            </a:endParaRPr>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531627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55031EAA-87E3-437E-A0A5-8F99C578457F}" type="slidenum">
              <a:rPr lang="en-US" altLang="de-DE" sz="1300">
                <a:latin typeface="Verdana" panose="020B0604030504040204" pitchFamily="34" charset="0"/>
              </a:rPr>
              <a:pPr eaLnBrk="1" hangingPunct="1">
                <a:spcBef>
                  <a:spcPct val="0"/>
                </a:spcBef>
              </a:pPr>
              <a:t>17</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2988387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704A90E3-8624-49E3-9A36-D052AF2FF3B2}" type="slidenum">
              <a:rPr lang="en-US" altLang="de-DE" sz="1300">
                <a:latin typeface="Verdana" panose="020B0604030504040204" pitchFamily="34" charset="0"/>
              </a:rPr>
              <a:pPr eaLnBrk="1" hangingPunct="1">
                <a:spcBef>
                  <a:spcPct val="0"/>
                </a:spcBef>
              </a:pPr>
              <a:t>18</a:t>
            </a:fld>
            <a:endParaRPr lang="en-US" altLang="de-DE" sz="1300">
              <a:latin typeface="Verdana" panose="020B0604030504040204" pitchFamily="34" charset="0"/>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2753156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F73097B7-52C5-400B-BAE2-95A669357979}" type="slidenum">
              <a:rPr lang="en-US" altLang="de-DE" sz="1300">
                <a:latin typeface="Verdana" panose="020B0604030504040204" pitchFamily="34" charset="0"/>
              </a:rPr>
              <a:pPr eaLnBrk="1" hangingPunct="1">
                <a:spcBef>
                  <a:spcPct val="0"/>
                </a:spcBef>
              </a:pPr>
              <a:t>19</a:t>
            </a:fld>
            <a:endParaRPr lang="en-US" altLang="de-DE" sz="1300">
              <a:latin typeface="Verdana" panose="020B0604030504040204" pitchFamily="34" charset="0"/>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5882970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F73097B7-52C5-400B-BAE2-95A669357979}" type="slidenum">
              <a:rPr lang="en-US" altLang="de-DE" sz="1300">
                <a:latin typeface="Verdana" panose="020B0604030504040204" pitchFamily="34" charset="0"/>
              </a:rPr>
              <a:pPr eaLnBrk="1" hangingPunct="1">
                <a:spcBef>
                  <a:spcPct val="0"/>
                </a:spcBef>
              </a:pPr>
              <a:t>20</a:t>
            </a:fld>
            <a:endParaRPr lang="en-US" altLang="de-DE" sz="1300">
              <a:latin typeface="Verdana" panose="020B0604030504040204" pitchFamily="34" charset="0"/>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5882970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F73097B7-52C5-400B-BAE2-95A669357979}" type="slidenum">
              <a:rPr lang="en-US" altLang="de-DE" sz="1300">
                <a:latin typeface="Verdana" panose="020B0604030504040204" pitchFamily="34" charset="0"/>
              </a:rPr>
              <a:pPr eaLnBrk="1" hangingPunct="1">
                <a:spcBef>
                  <a:spcPct val="0"/>
                </a:spcBef>
              </a:pPr>
              <a:t>21</a:t>
            </a:fld>
            <a:endParaRPr lang="en-US" altLang="de-DE" sz="1300">
              <a:latin typeface="Verdana" panose="020B0604030504040204" pitchFamily="34" charset="0"/>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5882970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322F8F18-E8C3-4D92-B55C-4BE7BD39CE52}" type="slidenum">
              <a:rPr lang="en-US" altLang="de-DE" sz="1300">
                <a:latin typeface="Verdana" panose="020B0604030504040204" pitchFamily="34" charset="0"/>
              </a:rPr>
              <a:pPr eaLnBrk="1" hangingPunct="1">
                <a:spcBef>
                  <a:spcPct val="0"/>
                </a:spcBef>
              </a:pPr>
              <a:t>22</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1378198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EB7F4737-15E2-4E93-9079-A55ED289C8C3}" type="slidenum">
              <a:rPr lang="en-US" altLang="de-DE" sz="1300">
                <a:latin typeface="Verdana" panose="020B0604030504040204" pitchFamily="34" charset="0"/>
              </a:rPr>
              <a:pPr eaLnBrk="1" hangingPunct="1">
                <a:spcBef>
                  <a:spcPct val="0"/>
                </a:spcBef>
              </a:pPr>
              <a:t>23</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9329783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55494E68-8765-4907-A3C7-0054348D031C}" type="slidenum">
              <a:rPr lang="en-US" altLang="de-DE" sz="1300">
                <a:latin typeface="Verdana" panose="020B0604030504040204" pitchFamily="34" charset="0"/>
              </a:rPr>
              <a:pPr eaLnBrk="1" hangingPunct="1">
                <a:spcBef>
                  <a:spcPct val="0"/>
                </a:spcBef>
              </a:pPr>
              <a:t>24</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079657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78828928-4BC2-465F-A988-69FB2FA6814A}" type="slidenum">
              <a:rPr lang="en-US" altLang="de-DE" sz="1300">
                <a:latin typeface="Verdana" panose="020B0604030504040204" pitchFamily="34" charset="0"/>
              </a:rPr>
              <a:pPr eaLnBrk="1" hangingPunct="1">
                <a:spcBef>
                  <a:spcPct val="0"/>
                </a:spcBef>
              </a:pPr>
              <a:t>25</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45217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F89410F1-9A7C-4688-8762-F303DBD897F1}" type="slidenum">
              <a:rPr lang="en-US" altLang="de-DE" sz="1300">
                <a:latin typeface="Verdana" panose="020B0604030504040204" pitchFamily="34" charset="0"/>
              </a:rPr>
              <a:pPr eaLnBrk="1" hangingPunct="1">
                <a:spcBef>
                  <a:spcPct val="0"/>
                </a:spcBef>
              </a:pPr>
              <a:t>26</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091467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FD8510B1-F647-4DD1-99CE-77CA99650A3E}" type="slidenum">
              <a:rPr lang="en-US" altLang="de-DE" sz="1300">
                <a:latin typeface="Verdana" panose="020B0604030504040204" pitchFamily="34" charset="0"/>
              </a:rPr>
              <a:pPr eaLnBrk="1" hangingPunct="1">
                <a:spcBef>
                  <a:spcPct val="0"/>
                </a:spcBef>
              </a:pPr>
              <a:t>27</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373214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A98D3A3B-1130-471E-9AE7-22822D0098C8}" type="slidenum">
              <a:rPr lang="en-US" altLang="de-DE" sz="1300">
                <a:latin typeface="Verdana" panose="020B0604030504040204" pitchFamily="34" charset="0"/>
              </a:rPr>
              <a:pPr eaLnBrk="1" hangingPunct="1">
                <a:spcBef>
                  <a:spcPct val="0"/>
                </a:spcBef>
              </a:pPr>
              <a:t>28</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584966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E1C632C7-3DB7-4614-B080-D7C616D93C33}" type="slidenum">
              <a:rPr lang="en-US" altLang="de-DE" sz="1300">
                <a:latin typeface="Verdana" panose="020B0604030504040204" pitchFamily="34" charset="0"/>
              </a:rPr>
              <a:pPr eaLnBrk="1" hangingPunct="1">
                <a:spcBef>
                  <a:spcPct val="0"/>
                </a:spcBef>
              </a:pPr>
              <a:t>29</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506624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69D11185-0F03-4828-BAF8-283C9B102391}" type="slidenum">
              <a:rPr lang="en-US" altLang="de-DE" sz="1300">
                <a:latin typeface="Verdana" panose="020B0604030504040204" pitchFamily="34" charset="0"/>
              </a:rPr>
              <a:pPr eaLnBrk="1" hangingPunct="1">
                <a:spcBef>
                  <a:spcPct val="0"/>
                </a:spcBef>
              </a:pPr>
              <a:t>30</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426464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4EF47136-FCD0-4E52-AC5C-59D40580B54D}" type="slidenum">
              <a:rPr lang="en-US" altLang="de-DE" sz="1300">
                <a:latin typeface="Verdana" panose="020B0604030504040204" pitchFamily="34" charset="0"/>
              </a:rPr>
              <a:pPr eaLnBrk="1" hangingPunct="1">
                <a:spcBef>
                  <a:spcPct val="0"/>
                </a:spcBef>
              </a:pPr>
              <a:t>31</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52886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E0EB6C47-5A26-497D-B68E-2702CC78455C}" type="slidenum">
              <a:rPr lang="en-US" altLang="de-DE" sz="1300">
                <a:latin typeface="Verdana" panose="020B0604030504040204" pitchFamily="34" charset="0"/>
              </a:rPr>
              <a:pPr eaLnBrk="1" hangingPunct="1">
                <a:spcBef>
                  <a:spcPct val="0"/>
                </a:spcBef>
              </a:pPr>
              <a:t>32</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039464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AEE5FBE5-0125-45E5-91EF-F9AB1DAE3876}" type="slidenum">
              <a:rPr lang="en-US" altLang="de-DE" sz="1300">
                <a:latin typeface="Verdana" panose="020B0604030504040204" pitchFamily="34" charset="0"/>
              </a:rPr>
              <a:pPr eaLnBrk="1" hangingPunct="1">
                <a:spcBef>
                  <a:spcPct val="0"/>
                </a:spcBef>
              </a:pPr>
              <a:t>33</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420814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D580100E-85E3-47E3-BBF5-3D5FC8B0D634}" type="slidenum">
              <a:rPr lang="en-US" altLang="de-DE" sz="1300">
                <a:latin typeface="Verdana" panose="020B0604030504040204" pitchFamily="34" charset="0"/>
              </a:rPr>
              <a:pPr eaLnBrk="1" hangingPunct="1">
                <a:spcBef>
                  <a:spcPct val="0"/>
                </a:spcBef>
              </a:pPr>
              <a:t>34</a:t>
            </a:fld>
            <a:endParaRPr lang="en-US" altLang="de-DE" sz="1300">
              <a:latin typeface="Verdana" panose="020B0604030504040204" pitchFamily="34" charset="0"/>
            </a:endParaRPr>
          </a:p>
        </p:txBody>
      </p:sp>
      <p:sp>
        <p:nvSpPr>
          <p:cNvPr id="95235" name="Rectangle 1026"/>
          <p:cNvSpPr>
            <a:spLocks noGrp="1" noRot="1" noChangeAspect="1" noChangeArrowheads="1" noTextEdit="1"/>
          </p:cNvSpPr>
          <p:nvPr>
            <p:ph type="sldImg"/>
          </p:nvPr>
        </p:nvSpPr>
        <p:spPr>
          <a:xfrm>
            <a:off x="138113" y="768350"/>
            <a:ext cx="6823075" cy="3836988"/>
          </a:xfrm>
          <a:ln/>
        </p:spPr>
      </p:sp>
      <p:sp>
        <p:nvSpPr>
          <p:cNvPr id="952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200214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F5F8D6BA-9C21-49C8-8449-A8910523E212}" type="slidenum">
              <a:rPr lang="en-US" altLang="de-DE" sz="1300">
                <a:latin typeface="Verdana" panose="020B0604030504040204" pitchFamily="34" charset="0"/>
              </a:rPr>
              <a:pPr eaLnBrk="1" hangingPunct="1">
                <a:spcBef>
                  <a:spcPct val="0"/>
                </a:spcBef>
              </a:pPr>
              <a:t>35</a:t>
            </a:fld>
            <a:endParaRPr lang="en-US" altLang="de-DE" sz="1300">
              <a:latin typeface="Verdana" panose="020B0604030504040204" pitchFamily="34" charset="0"/>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603741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F604952B-1192-4215-80E3-6FEC51DB9622}" type="slidenum">
              <a:rPr lang="en-US" altLang="de-DE" sz="1300">
                <a:latin typeface="Verdana" panose="020B0604030504040204" pitchFamily="34" charset="0"/>
              </a:rPr>
              <a:pPr eaLnBrk="1" hangingPunct="1">
                <a:spcBef>
                  <a:spcPct val="0"/>
                </a:spcBef>
              </a:pPr>
              <a:t>36</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055075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F604952B-1192-4215-80E3-6FEC51DB9622}" type="slidenum">
              <a:rPr lang="en-US" altLang="de-DE" sz="1300">
                <a:latin typeface="Verdana" panose="020B0604030504040204" pitchFamily="34" charset="0"/>
              </a:rPr>
              <a:pPr eaLnBrk="1" hangingPunct="1">
                <a:spcBef>
                  <a:spcPct val="0"/>
                </a:spcBef>
              </a:pPr>
              <a:t>37</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055075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F604952B-1192-4215-80E3-6FEC51DB9622}" type="slidenum">
              <a:rPr lang="en-US" altLang="de-DE" sz="1300">
                <a:latin typeface="Verdana" panose="020B0604030504040204" pitchFamily="34" charset="0"/>
              </a:rPr>
              <a:pPr eaLnBrk="1" hangingPunct="1">
                <a:spcBef>
                  <a:spcPct val="0"/>
                </a:spcBef>
              </a:pPr>
              <a:t>38</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055075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F604952B-1192-4215-80E3-6FEC51DB9622}" type="slidenum">
              <a:rPr lang="en-US" altLang="de-DE" sz="1300">
                <a:latin typeface="Verdana" panose="020B0604030504040204" pitchFamily="34" charset="0"/>
              </a:rPr>
              <a:pPr eaLnBrk="1" hangingPunct="1">
                <a:spcBef>
                  <a:spcPct val="0"/>
                </a:spcBef>
              </a:pPr>
              <a:t>39</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055075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1E5C70D6-6661-4490-98B1-94CD4ED62AC7}" type="slidenum">
              <a:rPr lang="en-US" altLang="de-DE" sz="1300">
                <a:latin typeface="Verdana" panose="020B0604030504040204" pitchFamily="34" charset="0"/>
              </a:rPr>
              <a:pPr eaLnBrk="1" hangingPunct="1">
                <a:spcBef>
                  <a:spcPct val="0"/>
                </a:spcBef>
              </a:pPr>
              <a:t>40</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950861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BB270524-6254-4668-8F29-A950FD996E09}" type="slidenum">
              <a:rPr lang="en-US" altLang="de-DE" sz="1300">
                <a:latin typeface="Verdana" panose="020B0604030504040204" pitchFamily="34" charset="0"/>
              </a:rPr>
              <a:pPr eaLnBrk="1" hangingPunct="1">
                <a:spcBef>
                  <a:spcPct val="0"/>
                </a:spcBef>
              </a:pPr>
              <a:t>41</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363538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D56E90AC-A4F8-49E6-9E96-F677968D791A}" type="slidenum">
              <a:rPr lang="en-US" altLang="de-DE" sz="1300">
                <a:latin typeface="Verdana" panose="020B0604030504040204" pitchFamily="34" charset="0"/>
              </a:rPr>
              <a:pPr eaLnBrk="1" hangingPunct="1">
                <a:spcBef>
                  <a:spcPct val="0"/>
                </a:spcBef>
              </a:pPr>
              <a:t>42</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717674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AED4B8C2-4DA9-40B8-BD0E-EB8F34824C9E}" type="slidenum">
              <a:rPr lang="en-US" altLang="de-DE" sz="1300">
                <a:latin typeface="Verdana" panose="020B0604030504040204" pitchFamily="34" charset="0"/>
              </a:rPr>
              <a:pPr eaLnBrk="1" hangingPunct="1">
                <a:spcBef>
                  <a:spcPct val="0"/>
                </a:spcBef>
              </a:pPr>
              <a:t>43</a:t>
            </a:fld>
            <a:endParaRPr lang="en-US" altLang="de-DE" sz="1300">
              <a:latin typeface="Verdana" panose="020B0604030504040204" pitchFamily="34" charset="0"/>
            </a:endParaRPr>
          </a:p>
        </p:txBody>
      </p:sp>
      <p:sp>
        <p:nvSpPr>
          <p:cNvPr id="104451" name="Rectangle 1026"/>
          <p:cNvSpPr>
            <a:spLocks noGrp="1" noRot="1" noChangeAspect="1" noChangeArrowheads="1" noTextEdit="1"/>
          </p:cNvSpPr>
          <p:nvPr>
            <p:ph type="sldImg"/>
          </p:nvPr>
        </p:nvSpPr>
        <p:spPr>
          <a:xfrm>
            <a:off x="138113" y="768350"/>
            <a:ext cx="6823075" cy="3836988"/>
          </a:xfrm>
          <a:ln/>
        </p:spPr>
      </p:sp>
      <p:sp>
        <p:nvSpPr>
          <p:cNvPr id="1044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425974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F20CB4E3-DE8A-4520-AAA6-091C584FE82C}" type="slidenum">
              <a:rPr lang="en-US" altLang="de-DE" sz="1300">
                <a:latin typeface="Verdana" panose="020B0604030504040204" pitchFamily="34" charset="0"/>
              </a:rPr>
              <a:pPr eaLnBrk="1" hangingPunct="1">
                <a:spcBef>
                  <a:spcPct val="0"/>
                </a:spcBef>
              </a:pPr>
              <a:t>44</a:t>
            </a:fld>
            <a:endParaRPr lang="en-US" altLang="de-DE" sz="1300">
              <a:latin typeface="Verdana" panose="020B0604030504040204" pitchFamily="34" charset="0"/>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05739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71C13DA0-390A-4F61-A7D4-60518CC19C9C}" type="slidenum">
              <a:rPr lang="en-US" altLang="de-DE" sz="1300">
                <a:latin typeface="Verdana" panose="020B0604030504040204" pitchFamily="34" charset="0"/>
              </a:rPr>
              <a:pPr eaLnBrk="1" hangingPunct="1">
                <a:spcBef>
                  <a:spcPct val="0"/>
                </a:spcBef>
              </a:pPr>
              <a:t>45</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82703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6211E092-9190-484A-9C14-BA45E990F830}" type="slidenum">
              <a:rPr lang="en-US" altLang="de-DE" sz="1300">
                <a:latin typeface="Verdana" panose="020B0604030504040204" pitchFamily="34" charset="0"/>
              </a:rPr>
              <a:pPr eaLnBrk="1" hangingPunct="1">
                <a:spcBef>
                  <a:spcPct val="0"/>
                </a:spcBef>
              </a:pPr>
              <a:t>46</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730237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CDD30FE9-B044-4792-9F68-4E7F74766E27}" type="slidenum">
              <a:rPr lang="en-US" altLang="de-DE" sz="1300">
                <a:latin typeface="Verdana" panose="020B0604030504040204" pitchFamily="34" charset="0"/>
              </a:rPr>
              <a:pPr eaLnBrk="1" hangingPunct="1">
                <a:spcBef>
                  <a:spcPct val="0"/>
                </a:spcBef>
              </a:pPr>
              <a:t>47</a:t>
            </a:fld>
            <a:endParaRPr lang="en-US" altLang="de-DE"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818988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87B0F529-F734-4088-8461-657527F699A8}" type="slidenum">
              <a:rPr lang="en-US" altLang="de-DE" sz="1300">
                <a:latin typeface="Verdana" panose="020B0604030504040204" pitchFamily="34" charset="0"/>
              </a:rPr>
              <a:pPr eaLnBrk="1" hangingPunct="1">
                <a:spcBef>
                  <a:spcPct val="0"/>
                </a:spcBef>
              </a:pPr>
              <a:t>48</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80937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679ACFAE-C430-450F-AD41-BC6859881E3D}" type="slidenum">
              <a:rPr lang="en-US" altLang="de-DE" sz="1300">
                <a:latin typeface="Verdana" panose="020B0604030504040204" pitchFamily="34" charset="0"/>
              </a:rPr>
              <a:pPr eaLnBrk="1" hangingPunct="1">
                <a:spcBef>
                  <a:spcPct val="0"/>
                </a:spcBef>
              </a:pPr>
              <a:t>49</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184697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A85DDB47-7BBC-4236-9F5A-E29BF782EC40}" type="slidenum">
              <a:rPr lang="en-US" altLang="de-DE" sz="1300">
                <a:latin typeface="Verdana" panose="020B0604030504040204" pitchFamily="34" charset="0"/>
              </a:rPr>
              <a:pPr eaLnBrk="1" hangingPunct="1">
                <a:spcBef>
                  <a:spcPct val="0"/>
                </a:spcBef>
              </a:pPr>
              <a:t>50</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304530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0B60D42E-F506-4305-99D5-89402BF7C80F}" type="slidenum">
              <a:rPr lang="en-US" altLang="de-DE" sz="1300">
                <a:latin typeface="Verdana" panose="020B0604030504040204" pitchFamily="34" charset="0"/>
              </a:rPr>
              <a:pPr eaLnBrk="1" hangingPunct="1">
                <a:spcBef>
                  <a:spcPct val="0"/>
                </a:spcBef>
              </a:pPr>
              <a:t>51</a:t>
            </a:fld>
            <a:endParaRPr lang="en-US" altLang="de-DE" sz="1300">
              <a:latin typeface="Verdana" panose="020B0604030504040204" pitchFamily="34" charset="0"/>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278690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0B60D42E-F506-4305-99D5-89402BF7C80F}" type="slidenum">
              <a:rPr lang="en-US" altLang="de-DE" sz="1300">
                <a:latin typeface="Verdana" panose="020B0604030504040204" pitchFamily="34" charset="0"/>
              </a:rPr>
              <a:pPr eaLnBrk="1" hangingPunct="1">
                <a:spcBef>
                  <a:spcPct val="0"/>
                </a:spcBef>
              </a:pPr>
              <a:t>52</a:t>
            </a:fld>
            <a:endParaRPr lang="en-US" altLang="de-DE" sz="1300">
              <a:latin typeface="Verdana" panose="020B0604030504040204" pitchFamily="34" charset="0"/>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278690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0B60D42E-F506-4305-99D5-89402BF7C80F}" type="slidenum">
              <a:rPr lang="en-US" altLang="de-DE" sz="1300">
                <a:latin typeface="Verdana" panose="020B0604030504040204" pitchFamily="34" charset="0"/>
              </a:rPr>
              <a:pPr eaLnBrk="1" hangingPunct="1">
                <a:spcBef>
                  <a:spcPct val="0"/>
                </a:spcBef>
              </a:pPr>
              <a:t>53</a:t>
            </a:fld>
            <a:endParaRPr lang="en-US" altLang="de-DE" sz="1300">
              <a:latin typeface="Verdana" panose="020B0604030504040204" pitchFamily="34" charset="0"/>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278690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B49DF824-39F3-4FE8-9B5D-A6F3F15B9DE0}" type="slidenum">
              <a:rPr lang="en-US" altLang="de-DE" sz="1300">
                <a:latin typeface="Verdana" panose="020B0604030504040204" pitchFamily="34" charset="0"/>
              </a:rPr>
              <a:pPr eaLnBrk="1" hangingPunct="1">
                <a:spcBef>
                  <a:spcPct val="0"/>
                </a:spcBef>
              </a:pPr>
              <a:t>54</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521763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31E41847-D8E5-4C93-A87C-DB496D4A07D7}" type="slidenum">
              <a:rPr lang="en-US" altLang="de-DE" sz="1300">
                <a:latin typeface="Verdana" panose="020B0604030504040204" pitchFamily="34" charset="0"/>
              </a:rPr>
              <a:pPr eaLnBrk="1" hangingPunct="1">
                <a:spcBef>
                  <a:spcPct val="0"/>
                </a:spcBef>
              </a:pPr>
              <a:t>55</a:t>
            </a:fld>
            <a:endParaRPr lang="en-US" altLang="de-DE" sz="1300">
              <a:latin typeface="Verdana" panose="020B060403050404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5565338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52EA1460-FBDD-41CA-82EF-706F2D9DC64E}" type="slidenum">
              <a:rPr lang="en-US" altLang="de-DE" sz="1300">
                <a:latin typeface="Verdana" panose="020B0604030504040204" pitchFamily="34" charset="0"/>
              </a:rPr>
              <a:pPr eaLnBrk="1" hangingPunct="1">
                <a:spcBef>
                  <a:spcPct val="0"/>
                </a:spcBef>
              </a:pPr>
              <a:t>57</a:t>
            </a:fld>
            <a:endParaRPr lang="en-US" altLang="de-DE" sz="1300">
              <a:latin typeface="Verdana" panose="020B0604030504040204" pitchFamily="34" charset="0"/>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1673951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5D07CD-3C6A-4290-A8C6-09262218D873}" type="slidenum">
              <a:rPr lang="en-US" altLang="de-DE" smtClean="0"/>
              <a:pPr/>
              <a:t>58</a:t>
            </a:fld>
            <a:endParaRPr lang="en-US" altLang="de-DE"/>
          </a:p>
        </p:txBody>
      </p:sp>
    </p:spTree>
    <p:extLst>
      <p:ext uri="{BB962C8B-B14F-4D97-AF65-F5344CB8AC3E}">
        <p14:creationId xmlns:p14="http://schemas.microsoft.com/office/powerpoint/2010/main" val="28179345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Bruken</a:t>
            </a:r>
            <a:r>
              <a:rPr lang="en-US" altLang="ko-KR" sz="1000" dirty="0">
                <a:latin typeface="+mj-lt"/>
              </a:rPr>
              <a:t> </a:t>
            </a:r>
            <a:r>
              <a:rPr lang="en-US" altLang="ko-KR" sz="1000" dirty="0" err="1">
                <a:latin typeface="+mj-lt"/>
              </a:rPr>
              <a:t>av</a:t>
            </a:r>
            <a:r>
              <a:rPr lang="en-US" altLang="ko-KR" sz="1000" dirty="0">
                <a:latin typeface="+mj-lt"/>
              </a:rPr>
              <a:t> </a:t>
            </a:r>
            <a:r>
              <a:rPr lang="en-US" altLang="ko-KR" sz="1000" dirty="0" err="1">
                <a:latin typeface="+mj-lt"/>
              </a:rPr>
              <a:t>bilder</a:t>
            </a:r>
            <a:r>
              <a:rPr lang="en-US" altLang="ko-KR" sz="1000" dirty="0">
                <a:latin typeface="+mj-lt"/>
              </a:rPr>
              <a:t> </a:t>
            </a:r>
            <a:r>
              <a:rPr lang="en-US" altLang="ko-KR" sz="1000" dirty="0" err="1">
                <a:latin typeface="+mj-lt"/>
              </a:rPr>
              <a:t>i</a:t>
            </a:r>
            <a:r>
              <a:rPr lang="en-US" altLang="ko-KR" sz="1000" dirty="0">
                <a:latin typeface="+mj-lt"/>
              </a:rPr>
              <a:t> </a:t>
            </a:r>
            <a:r>
              <a:rPr lang="en-US" altLang="ko-KR" sz="1000" dirty="0" err="1">
                <a:latin typeface="+mj-lt"/>
              </a:rPr>
              <a:t>denne</a:t>
            </a:r>
            <a:r>
              <a:rPr lang="en-US" altLang="ko-KR" sz="1000" dirty="0">
                <a:latin typeface="+mj-lt"/>
              </a:rPr>
              <a:t> </a:t>
            </a:r>
            <a:r>
              <a:rPr lang="en-US" altLang="ko-KR" sz="1000" dirty="0" err="1">
                <a:latin typeface="+mj-lt"/>
              </a:rPr>
              <a:t>modulen</a:t>
            </a:r>
            <a:r>
              <a:rPr lang="en-US" altLang="ko-KR" sz="1000" dirty="0">
                <a:latin typeface="+mj-lt"/>
              </a:rPr>
              <a:t> </a:t>
            </a:r>
            <a:r>
              <a:rPr lang="en-US" altLang="ko-KR" sz="1000" dirty="0" err="1">
                <a:latin typeface="+mj-lt"/>
              </a:rPr>
              <a:t>skjer</a:t>
            </a:r>
            <a:r>
              <a:rPr lang="en-US" altLang="ko-KR" sz="1000" dirty="0">
                <a:latin typeface="+mj-lt"/>
              </a:rPr>
              <a:t> </a:t>
            </a:r>
            <a:r>
              <a:rPr lang="en-US" altLang="ko-KR" sz="1000" dirty="0" err="1">
                <a:latin typeface="+mj-lt"/>
              </a:rPr>
              <a:t>etter</a:t>
            </a:r>
            <a:r>
              <a:rPr lang="en-US" altLang="ko-KR" sz="1000" dirty="0">
                <a:latin typeface="+mj-lt"/>
              </a:rPr>
              <a:t> </a:t>
            </a:r>
            <a:r>
              <a:rPr lang="en-US" altLang="ko-KR" sz="1000" dirty="0" err="1">
                <a:latin typeface="+mj-lt"/>
              </a:rPr>
              <a:t>samtykke</a:t>
            </a:r>
            <a:r>
              <a:rPr lang="en-US" altLang="ko-KR" sz="1000" dirty="0">
                <a:latin typeface="+mj-lt"/>
              </a:rPr>
              <a:t> </a:t>
            </a:r>
            <a:r>
              <a:rPr lang="en-US" altLang="ko-KR" sz="1000" dirty="0" err="1">
                <a:latin typeface="+mj-lt"/>
              </a:rPr>
              <a:t>fra</a:t>
            </a:r>
            <a:r>
              <a:rPr lang="en-US" altLang="ko-KR" sz="1000" dirty="0">
                <a:latin typeface="+mj-lt"/>
              </a:rPr>
              <a:t> artist/</a:t>
            </a:r>
            <a:r>
              <a:rPr lang="en-US" altLang="ko-KR" sz="1000" dirty="0" err="1">
                <a:latin typeface="+mj-lt"/>
              </a:rPr>
              <a:t>opphavsrettshaver</a:t>
            </a:r>
            <a:r>
              <a:rPr lang="en-US" altLang="ko-KR" sz="1000" dirty="0">
                <a:latin typeface="+mj-lt"/>
              </a:rPr>
              <a:t>. Se </a:t>
            </a:r>
            <a:r>
              <a:rPr lang="en-US" altLang="ko-KR" sz="1000" dirty="0" err="1">
                <a:latin typeface="+mj-lt"/>
              </a:rPr>
              <a:t>slutten</a:t>
            </a:r>
            <a:r>
              <a:rPr lang="en-US" altLang="ko-KR" sz="1000" dirty="0">
                <a:latin typeface="+mj-lt"/>
              </a:rPr>
              <a:t> </a:t>
            </a:r>
            <a:r>
              <a:rPr lang="en-US" altLang="ko-KR" sz="1000" dirty="0" err="1">
                <a:latin typeface="+mj-lt"/>
              </a:rPr>
              <a:t>av</a:t>
            </a:r>
            <a:r>
              <a:rPr lang="en-US" altLang="ko-KR" sz="1000" dirty="0">
                <a:latin typeface="+mj-lt"/>
              </a:rPr>
              <a:t> </a:t>
            </a:r>
            <a:r>
              <a:rPr lang="en-US" altLang="ko-KR" sz="1000" dirty="0" err="1">
                <a:latin typeface="+mj-lt"/>
              </a:rPr>
              <a:t>presentasjonen</a:t>
            </a:r>
            <a:r>
              <a:rPr lang="en-US" altLang="ko-KR" sz="1000" dirty="0">
                <a:latin typeface="+mj-lt"/>
              </a:rPr>
              <a:t> for </a:t>
            </a:r>
            <a:r>
              <a:rPr lang="en-US" altLang="ko-KR" sz="1000" dirty="0" err="1">
                <a:latin typeface="+mj-lt"/>
              </a:rPr>
              <a:t>detaljer</a:t>
            </a:r>
            <a:r>
              <a:rPr lang="en-US" altLang="ko-KR" sz="1000" dirty="0">
                <a:latin typeface="+mj-lt"/>
              </a:rPr>
              <a:t> (artist, </a:t>
            </a:r>
            <a:r>
              <a:rPr lang="en-US" altLang="ko-KR" sz="1000" dirty="0" err="1">
                <a:latin typeface="+mj-lt"/>
              </a:rPr>
              <a:t>tittel</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nb-NO"/>
              <a:t>Metakognitív Tréning 1 – Attribusjon - Å klandre og å ta æren</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nb-NO"/>
              <a:t>Metakognitív Tréning 1 – Attribusjon - Å klandre og å ta æren</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nb-NO"/>
              <a:t>Metakognitív Tréning 1 – Attribusjon - Å klandre og å ta æren</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nb-NO"/>
              <a:t>Metakognitív Tréning 1 – Attribusjon - Å klandre og å ta æren</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nb-NO"/>
              <a:t>Metakognitív Tréning 1 – Attribusjon - Å klandre og å ta æren</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nb-NO"/>
              <a:t>Metakognitív Tréning 1 – Attribusjon - Å klandre og å ta æren</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nb-NO"/>
              <a:t>Metakognitív Tréning 1 – Attribusjon - Å klandre og å ta æren</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nb-NO"/>
              <a:t>Metakognitív Tréning 1 – Attribusjon - Å klandre og å ta æren</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1 A – </a:t>
            </a:r>
            <a:r>
              <a:rPr lang="en-US" altLang="ko-KR" dirty="0" err="1">
                <a:latin typeface="+mn-lt"/>
                <a:ea typeface="+mn-ea"/>
                <a:cs typeface="+mn-cs"/>
              </a:rPr>
              <a:t>Attribusjon</a:t>
            </a:r>
            <a:r>
              <a:rPr lang="en-US" altLang="ko-KR" dirty="0">
                <a:latin typeface="+mn-lt"/>
                <a:ea typeface="+mn-ea"/>
                <a:cs typeface="+mn-cs"/>
              </a:rPr>
              <a:t> - Å </a:t>
            </a:r>
            <a:r>
              <a:rPr lang="en-US" altLang="ko-KR" dirty="0" err="1">
                <a:latin typeface="+mn-lt"/>
                <a:ea typeface="+mn-ea"/>
                <a:cs typeface="+mn-cs"/>
              </a:rPr>
              <a:t>klandre</a:t>
            </a:r>
            <a:r>
              <a:rPr lang="en-US" altLang="ko-KR" dirty="0">
                <a:latin typeface="+mn-lt"/>
                <a:ea typeface="+mn-ea"/>
                <a:cs typeface="+mn-cs"/>
              </a:rPr>
              <a:t> </a:t>
            </a:r>
            <a:r>
              <a:rPr lang="en-US" altLang="ko-KR" dirty="0" err="1">
                <a:latin typeface="+mn-lt"/>
                <a:ea typeface="+mn-ea"/>
                <a:cs typeface="+mn-cs"/>
              </a:rPr>
              <a:t>og</a:t>
            </a:r>
            <a:r>
              <a:rPr lang="en-US" altLang="ko-KR" dirty="0">
                <a:latin typeface="+mn-lt"/>
                <a:ea typeface="+mn-ea"/>
                <a:cs typeface="+mn-cs"/>
              </a:rPr>
              <a:t> å ta </a:t>
            </a:r>
            <a:r>
              <a:rPr lang="en-US" altLang="ko-KR" dirty="0" err="1">
                <a:latin typeface="+mn-lt"/>
                <a:ea typeface="+mn-ea"/>
                <a:cs typeface="+mn-cs"/>
              </a:rPr>
              <a:t>æren</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Vaskinn </a:t>
            </a:r>
            <a:r>
              <a:rPr lang="nl-NL" sz="1600" dirty="0">
                <a:solidFill>
                  <a:srgbClr val="004992"/>
                </a:solidFill>
              </a:rPr>
              <a:t>(1|22)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575481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altLang="de-DE" sz="3600" dirty="0">
                <a:solidFill>
                  <a:srgbClr val="004992"/>
                </a:solidFill>
                <a:latin typeface="+mn-lt"/>
                <a:ea typeface="+mn-ea"/>
                <a:cs typeface="+mn-cs"/>
              </a:rPr>
              <a:t>Attribusjon: å klandre og å ta æren</a:t>
            </a:r>
            <a:endParaRPr lang="de-DE" altLang="de-DE" sz="3600" dirty="0">
              <a:solidFill>
                <a:srgbClr val="004992"/>
              </a:solidFill>
              <a:latin typeface="+mn-lt"/>
              <a:ea typeface="+mn-ea"/>
              <a:cs typeface="+mn-cs"/>
            </a:endParaRPr>
          </a:p>
        </p:txBody>
      </p:sp>
      <p:sp>
        <p:nvSpPr>
          <p:cNvPr id="5123" name="Rectangle 7"/>
          <p:cNvSpPr>
            <a:spLocks noGrp="1" noChangeArrowheads="1"/>
          </p:cNvSpPr>
          <p:nvPr>
            <p:ph idx="1"/>
          </p:nvPr>
        </p:nvSpPr>
        <p:spPr/>
        <p:txBody>
          <a:bodyPr>
            <a:noAutofit/>
          </a:bodyPr>
          <a:lstStyle/>
          <a:p>
            <a:pPr eaLnBrk="1" hangingPunct="1">
              <a:tabLst>
                <a:tab pos="0" algn="l"/>
              </a:tabLst>
            </a:pPr>
            <a:r>
              <a:rPr lang="en-US" altLang="de-DE" sz="2400" dirty="0" err="1">
                <a:solidFill>
                  <a:srgbClr val="333333"/>
                </a:solidFill>
              </a:rPr>
              <a:t>Attribusjon</a:t>
            </a:r>
            <a:r>
              <a:rPr lang="en-US" altLang="de-DE" sz="2400" dirty="0">
                <a:solidFill>
                  <a:srgbClr val="333333"/>
                </a:solidFill>
              </a:rPr>
              <a:t> = å </a:t>
            </a:r>
            <a:r>
              <a:rPr lang="en-US" altLang="de-DE" sz="2400" dirty="0" err="1">
                <a:solidFill>
                  <a:srgbClr val="333333"/>
                </a:solidFill>
              </a:rPr>
              <a:t>trekke</a:t>
            </a:r>
            <a:r>
              <a:rPr lang="en-US" altLang="de-DE" sz="2400" dirty="0">
                <a:solidFill>
                  <a:srgbClr val="333333"/>
                </a:solidFill>
              </a:rPr>
              <a:t> </a:t>
            </a:r>
            <a:r>
              <a:rPr lang="en-US" altLang="de-DE" sz="2400" dirty="0" err="1">
                <a:solidFill>
                  <a:srgbClr val="333333"/>
                </a:solidFill>
              </a:rPr>
              <a:t>slutninger</a:t>
            </a:r>
            <a:r>
              <a:rPr lang="en-US" altLang="de-DE" sz="2400" dirty="0">
                <a:solidFill>
                  <a:srgbClr val="333333"/>
                </a:solidFill>
              </a:rPr>
              <a:t> om </a:t>
            </a:r>
            <a:r>
              <a:rPr lang="en-US" altLang="de-DE" sz="2400" dirty="0" err="1">
                <a:solidFill>
                  <a:srgbClr val="333333"/>
                </a:solidFill>
              </a:rPr>
              <a:t>årsaker</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hendelser</a:t>
            </a:r>
            <a:r>
              <a:rPr lang="en-US" altLang="de-DE" sz="2400" dirty="0">
                <a:solidFill>
                  <a:srgbClr val="333333"/>
                </a:solidFill>
              </a:rPr>
              <a:t> (å </a:t>
            </a:r>
            <a:r>
              <a:rPr lang="en-US" altLang="de-DE" sz="2400" dirty="0" err="1">
                <a:solidFill>
                  <a:srgbClr val="333333"/>
                </a:solidFill>
              </a:rPr>
              <a:t>klandre</a:t>
            </a:r>
            <a:r>
              <a:rPr lang="en-US" altLang="de-DE" sz="2400" dirty="0">
                <a:solidFill>
                  <a:srgbClr val="333333"/>
                </a:solidFill>
              </a:rPr>
              <a:t> </a:t>
            </a:r>
            <a:r>
              <a:rPr lang="en-US" altLang="de-DE" sz="2400" dirty="0" err="1">
                <a:solidFill>
                  <a:srgbClr val="333333"/>
                </a:solidFill>
              </a:rPr>
              <a:t>noen</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ta </a:t>
            </a:r>
            <a:r>
              <a:rPr lang="en-US" altLang="de-DE" sz="2400" dirty="0" err="1">
                <a:solidFill>
                  <a:srgbClr val="333333"/>
                </a:solidFill>
              </a:rPr>
              <a:t>æren</a:t>
            </a:r>
            <a:r>
              <a:rPr lang="en-US" altLang="de-DE" sz="2400" dirty="0">
                <a:solidFill>
                  <a:srgbClr val="333333"/>
                </a:solidFill>
              </a:rPr>
              <a:t> for </a:t>
            </a:r>
            <a:r>
              <a:rPr lang="en-US" altLang="de-DE" sz="2400" dirty="0" err="1">
                <a:solidFill>
                  <a:srgbClr val="333333"/>
                </a:solidFill>
              </a:rPr>
              <a:t>noe</a:t>
            </a:r>
            <a:r>
              <a:rPr lang="en-US" altLang="de-DE" sz="2400" dirty="0">
                <a:solidFill>
                  <a:srgbClr val="333333"/>
                </a:solidFill>
              </a:rPr>
              <a:t>)</a:t>
            </a: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2</a:t>
            </a:fld>
            <a:endParaRPr lang="de-DE" dirty="0">
              <a:latin typeface="+mn-lt"/>
              <a:ea typeface="+mn-ea"/>
            </a:endParaRPr>
          </a:p>
        </p:txBody>
      </p:sp>
    </p:spTree>
    <p:extLst>
      <p:ext uri="{BB962C8B-B14F-4D97-AF65-F5344CB8AC3E}">
        <p14:creationId xmlns:p14="http://schemas.microsoft.com/office/powerpoint/2010/main" val="4007734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altLang="de-DE" sz="3600" dirty="0">
                <a:solidFill>
                  <a:srgbClr val="004992"/>
                </a:solidFill>
                <a:latin typeface="+mn-lt"/>
                <a:ea typeface="+mn-ea"/>
                <a:cs typeface="+mn-cs"/>
              </a:rPr>
              <a:t>Attribusjon: å klandre og å ta æren</a:t>
            </a:r>
            <a:endParaRPr lang="de-DE" altLang="de-DE" sz="3600" dirty="0">
              <a:solidFill>
                <a:srgbClr val="004992"/>
              </a:solidFill>
              <a:latin typeface="+mn-lt"/>
              <a:ea typeface="+mn-ea"/>
              <a:cs typeface="+mn-cs"/>
            </a:endParaRPr>
          </a:p>
        </p:txBody>
      </p:sp>
      <p:sp>
        <p:nvSpPr>
          <p:cNvPr id="5123" name="Rectangle 7"/>
          <p:cNvSpPr>
            <a:spLocks noGrp="1" noChangeArrowheads="1"/>
          </p:cNvSpPr>
          <p:nvPr>
            <p:ph idx="1"/>
          </p:nvPr>
        </p:nvSpPr>
        <p:spPr/>
        <p:txBody>
          <a:bodyPr>
            <a:noAutofit/>
          </a:bodyPr>
          <a:lstStyle/>
          <a:p>
            <a:pPr eaLnBrk="1" hangingPunct="1">
              <a:tabLst>
                <a:tab pos="0" algn="l"/>
              </a:tabLst>
            </a:pPr>
            <a:r>
              <a:rPr lang="en-US" altLang="de-DE" sz="2400" dirty="0" err="1">
                <a:solidFill>
                  <a:srgbClr val="333333"/>
                </a:solidFill>
              </a:rPr>
              <a:t>Attribusjon</a:t>
            </a:r>
            <a:r>
              <a:rPr lang="en-US" altLang="de-DE" sz="2400" dirty="0">
                <a:solidFill>
                  <a:srgbClr val="333333"/>
                </a:solidFill>
              </a:rPr>
              <a:t> = å </a:t>
            </a:r>
            <a:r>
              <a:rPr lang="en-US" altLang="de-DE" sz="2400" dirty="0" err="1">
                <a:solidFill>
                  <a:srgbClr val="333333"/>
                </a:solidFill>
              </a:rPr>
              <a:t>trekke</a:t>
            </a:r>
            <a:r>
              <a:rPr lang="en-US" altLang="de-DE" sz="2400" dirty="0">
                <a:solidFill>
                  <a:srgbClr val="333333"/>
                </a:solidFill>
              </a:rPr>
              <a:t> </a:t>
            </a:r>
            <a:r>
              <a:rPr lang="en-US" altLang="de-DE" sz="2400" dirty="0" err="1">
                <a:solidFill>
                  <a:srgbClr val="333333"/>
                </a:solidFill>
              </a:rPr>
              <a:t>slutninger</a:t>
            </a:r>
            <a:r>
              <a:rPr lang="en-US" altLang="de-DE" sz="2400" dirty="0">
                <a:solidFill>
                  <a:srgbClr val="333333"/>
                </a:solidFill>
              </a:rPr>
              <a:t> om </a:t>
            </a:r>
            <a:r>
              <a:rPr lang="en-US" altLang="de-DE" sz="2400" dirty="0" err="1">
                <a:solidFill>
                  <a:srgbClr val="333333"/>
                </a:solidFill>
              </a:rPr>
              <a:t>årsaker</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hendelser</a:t>
            </a:r>
            <a:r>
              <a:rPr lang="en-US" altLang="de-DE" sz="2400" dirty="0">
                <a:solidFill>
                  <a:srgbClr val="333333"/>
                </a:solidFill>
              </a:rPr>
              <a:t> (å </a:t>
            </a:r>
            <a:r>
              <a:rPr lang="en-US" altLang="de-DE" sz="2400" dirty="0" err="1">
                <a:solidFill>
                  <a:srgbClr val="333333"/>
                </a:solidFill>
              </a:rPr>
              <a:t>klandre</a:t>
            </a:r>
            <a:r>
              <a:rPr lang="en-US" altLang="de-DE" sz="2400" dirty="0">
                <a:solidFill>
                  <a:srgbClr val="333333"/>
                </a:solidFill>
              </a:rPr>
              <a:t> </a:t>
            </a:r>
            <a:r>
              <a:rPr lang="en-US" altLang="de-DE" sz="2400" dirty="0" err="1">
                <a:solidFill>
                  <a:srgbClr val="333333"/>
                </a:solidFill>
              </a:rPr>
              <a:t>noen</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ta </a:t>
            </a:r>
            <a:r>
              <a:rPr lang="en-US" altLang="de-DE" sz="2400" dirty="0" err="1">
                <a:solidFill>
                  <a:srgbClr val="333333"/>
                </a:solidFill>
              </a:rPr>
              <a:t>æren</a:t>
            </a:r>
            <a:r>
              <a:rPr lang="en-US" altLang="de-DE" sz="2400" dirty="0">
                <a:solidFill>
                  <a:srgbClr val="333333"/>
                </a:solidFill>
              </a:rPr>
              <a:t> for </a:t>
            </a:r>
            <a:r>
              <a:rPr lang="en-US" altLang="de-DE" sz="2400" dirty="0" err="1">
                <a:solidFill>
                  <a:srgbClr val="333333"/>
                </a:solidFill>
              </a:rPr>
              <a:t>noe</a:t>
            </a:r>
            <a:r>
              <a:rPr lang="en-US" altLang="de-DE" sz="2400" dirty="0">
                <a:solidFill>
                  <a:srgbClr val="333333"/>
                </a:solidFill>
              </a:rPr>
              <a:t>)</a:t>
            </a:r>
          </a:p>
          <a:p>
            <a:pPr lvl="0" defTabSz="914400" fontAlgn="base"/>
            <a:r>
              <a:rPr lang="nb-NO" altLang="de-DE" sz="2400" dirty="0">
                <a:solidFill>
                  <a:srgbClr val="333333"/>
                </a:solidFill>
              </a:rPr>
              <a:t>Vi overser ofte at samme hendelse kan ha svært forskjellige årsaker.</a:t>
            </a:r>
            <a:endParaRPr lang="en-US" altLang="de-DE" sz="2400" dirty="0">
              <a:solidFill>
                <a:srgbClr val="333333"/>
              </a:solidFill>
            </a:endParaRP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3</a:t>
            </a:fld>
            <a:endParaRPr lang="de-DE" dirty="0">
              <a:latin typeface="+mn-lt"/>
              <a:ea typeface="+mn-ea"/>
            </a:endParaRPr>
          </a:p>
        </p:txBody>
      </p:sp>
    </p:spTree>
    <p:extLst>
      <p:ext uri="{BB962C8B-B14F-4D97-AF65-F5344CB8AC3E}">
        <p14:creationId xmlns:p14="http://schemas.microsoft.com/office/powerpoint/2010/main" val="3858364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altLang="de-DE" sz="3600" dirty="0">
                <a:solidFill>
                  <a:srgbClr val="004992"/>
                </a:solidFill>
                <a:latin typeface="+mn-lt"/>
                <a:ea typeface="+mn-ea"/>
                <a:cs typeface="+mn-cs"/>
              </a:rPr>
              <a:t>Attribusjon: å klandre og å ta æren</a:t>
            </a:r>
            <a:endParaRPr lang="de-DE" altLang="de-DE" sz="3600" dirty="0">
              <a:solidFill>
                <a:srgbClr val="004992"/>
              </a:solidFill>
              <a:latin typeface="+mn-lt"/>
              <a:ea typeface="+mn-ea"/>
              <a:cs typeface="+mn-cs"/>
            </a:endParaRPr>
          </a:p>
        </p:txBody>
      </p:sp>
      <p:sp>
        <p:nvSpPr>
          <p:cNvPr id="5123" name="Rectangle 7"/>
          <p:cNvSpPr>
            <a:spLocks noGrp="1" noChangeArrowheads="1"/>
          </p:cNvSpPr>
          <p:nvPr>
            <p:ph idx="1"/>
          </p:nvPr>
        </p:nvSpPr>
        <p:spPr/>
        <p:txBody>
          <a:bodyPr>
            <a:noAutofit/>
          </a:bodyPr>
          <a:lstStyle/>
          <a:p>
            <a:pPr eaLnBrk="1" hangingPunct="1">
              <a:tabLst>
                <a:tab pos="0" algn="l"/>
              </a:tabLst>
            </a:pPr>
            <a:r>
              <a:rPr lang="en-US" altLang="de-DE" sz="2400" dirty="0" err="1">
                <a:solidFill>
                  <a:srgbClr val="333333"/>
                </a:solidFill>
              </a:rPr>
              <a:t>Attribusjon</a:t>
            </a:r>
            <a:r>
              <a:rPr lang="en-US" altLang="de-DE" sz="2400" dirty="0">
                <a:solidFill>
                  <a:srgbClr val="333333"/>
                </a:solidFill>
              </a:rPr>
              <a:t> = å </a:t>
            </a:r>
            <a:r>
              <a:rPr lang="en-US" altLang="de-DE" sz="2400" dirty="0" err="1">
                <a:solidFill>
                  <a:srgbClr val="333333"/>
                </a:solidFill>
              </a:rPr>
              <a:t>trekke</a:t>
            </a:r>
            <a:r>
              <a:rPr lang="en-US" altLang="de-DE" sz="2400" dirty="0">
                <a:solidFill>
                  <a:srgbClr val="333333"/>
                </a:solidFill>
              </a:rPr>
              <a:t> </a:t>
            </a:r>
            <a:r>
              <a:rPr lang="en-US" altLang="de-DE" sz="2400" dirty="0" err="1">
                <a:solidFill>
                  <a:srgbClr val="333333"/>
                </a:solidFill>
              </a:rPr>
              <a:t>slutninger</a:t>
            </a:r>
            <a:r>
              <a:rPr lang="en-US" altLang="de-DE" sz="2400" dirty="0">
                <a:solidFill>
                  <a:srgbClr val="333333"/>
                </a:solidFill>
              </a:rPr>
              <a:t> om </a:t>
            </a:r>
            <a:r>
              <a:rPr lang="en-US" altLang="de-DE" sz="2400" dirty="0" err="1">
                <a:solidFill>
                  <a:srgbClr val="333333"/>
                </a:solidFill>
              </a:rPr>
              <a:t>årsaker</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hendelser</a:t>
            </a:r>
            <a:r>
              <a:rPr lang="en-US" altLang="de-DE" sz="2400" dirty="0">
                <a:solidFill>
                  <a:srgbClr val="333333"/>
                </a:solidFill>
              </a:rPr>
              <a:t> (å </a:t>
            </a:r>
            <a:r>
              <a:rPr lang="en-US" altLang="de-DE" sz="2400" dirty="0" err="1">
                <a:solidFill>
                  <a:srgbClr val="333333"/>
                </a:solidFill>
              </a:rPr>
              <a:t>klandre</a:t>
            </a:r>
            <a:r>
              <a:rPr lang="en-US" altLang="de-DE" sz="2400" dirty="0">
                <a:solidFill>
                  <a:srgbClr val="333333"/>
                </a:solidFill>
              </a:rPr>
              <a:t> </a:t>
            </a:r>
            <a:r>
              <a:rPr lang="en-US" altLang="de-DE" sz="2400" dirty="0" err="1">
                <a:solidFill>
                  <a:srgbClr val="333333"/>
                </a:solidFill>
              </a:rPr>
              <a:t>noen</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ta </a:t>
            </a:r>
            <a:r>
              <a:rPr lang="en-US" altLang="de-DE" sz="2400" dirty="0" err="1">
                <a:solidFill>
                  <a:srgbClr val="333333"/>
                </a:solidFill>
              </a:rPr>
              <a:t>æren</a:t>
            </a:r>
            <a:r>
              <a:rPr lang="en-US" altLang="de-DE" sz="2400" dirty="0">
                <a:solidFill>
                  <a:srgbClr val="333333"/>
                </a:solidFill>
              </a:rPr>
              <a:t> for </a:t>
            </a:r>
            <a:r>
              <a:rPr lang="en-US" altLang="de-DE" sz="2400" dirty="0" err="1">
                <a:solidFill>
                  <a:srgbClr val="333333"/>
                </a:solidFill>
              </a:rPr>
              <a:t>noe</a:t>
            </a:r>
            <a:r>
              <a:rPr lang="en-US" altLang="de-DE" sz="2400" dirty="0">
                <a:solidFill>
                  <a:srgbClr val="333333"/>
                </a:solidFill>
              </a:rPr>
              <a:t>)</a:t>
            </a:r>
          </a:p>
          <a:p>
            <a:pPr lvl="0" defTabSz="914400" fontAlgn="base"/>
            <a:r>
              <a:rPr lang="nb-NO" altLang="de-DE" sz="2400" dirty="0">
                <a:solidFill>
                  <a:srgbClr val="333333"/>
                </a:solidFill>
              </a:rPr>
              <a:t>Vi overser ofte at samme hendelse kan ha svært forskjellige årsaker.</a:t>
            </a:r>
            <a:endParaRPr lang="en-US" altLang="de-DE" sz="2400" dirty="0">
              <a:solidFill>
                <a:srgbClr val="333333"/>
              </a:solidFill>
            </a:endParaRPr>
          </a:p>
          <a:p>
            <a:pPr lvl="0" defTabSz="914400" fontAlgn="base"/>
            <a:r>
              <a:rPr lang="de-DE" altLang="de-DE" sz="2400" b="1" dirty="0">
                <a:solidFill>
                  <a:srgbClr val="004992"/>
                </a:solidFill>
              </a:rPr>
              <a:t>Hvilke årsaker kan ha bidratt til den følgende situasjonen?</a:t>
            </a:r>
            <a:br>
              <a:rPr lang="de-DE" altLang="de-DE" sz="2400" b="1" dirty="0">
                <a:solidFill>
                  <a:srgbClr val="333333"/>
                </a:solidFill>
              </a:rPr>
            </a:br>
            <a:r>
              <a:rPr lang="de-DE" altLang="de-DE" sz="2400" dirty="0">
                <a:solidFill>
                  <a:srgbClr val="333333"/>
                </a:solidFill>
              </a:rPr>
              <a:t>Du har en avtale med en venn, men han dukker ikke opp.</a:t>
            </a:r>
            <a:endParaRPr lang="en-US" altLang="de-DE" sz="2400" dirty="0">
              <a:solidFill>
                <a:srgbClr val="333333"/>
              </a:solidFill>
            </a:endParaRP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4</a:t>
            </a:fld>
            <a:endParaRPr lang="de-DE" dirty="0">
              <a:latin typeface="+mn-lt"/>
              <a:ea typeface="+mn-ea"/>
            </a:endParaRPr>
          </a:p>
        </p:txBody>
      </p:sp>
    </p:spTree>
    <p:extLst>
      <p:ext uri="{BB962C8B-B14F-4D97-AF65-F5344CB8AC3E}">
        <p14:creationId xmlns:p14="http://schemas.microsoft.com/office/powerpoint/2010/main" val="1987087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CA" altLang="de-DE" sz="3600" dirty="0" err="1">
                <a:solidFill>
                  <a:srgbClr val="004992"/>
                </a:solidFill>
                <a:latin typeface="+mn-lt"/>
                <a:ea typeface="+mn-ea"/>
                <a:cs typeface="+mn-cs"/>
              </a:rPr>
              <a:t>Forklaringer</a:t>
            </a:r>
            <a:endParaRPr lang="en-CA" altLang="de-DE"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nb-NO" altLang="de-DE" sz="2400" dirty="0">
                <a:solidFill>
                  <a:srgbClr val="333333"/>
                </a:solidFill>
              </a:rPr>
              <a:t>Hvorfor holdt ikke din venn det han lovet deg?</a:t>
            </a:r>
            <a:endParaRPr lang="en-CA" altLang="de-DE" sz="2400" dirty="0">
              <a:solidFill>
                <a:srgbClr val="333333"/>
              </a:solidFill>
            </a:endParaRPr>
          </a:p>
          <a:p>
            <a:pPr lvl="0" defTabSz="914400" fontAlgn="base"/>
            <a:r>
              <a:rPr lang="en-CA" altLang="de-DE" sz="2400" dirty="0" err="1">
                <a:solidFill>
                  <a:srgbClr val="004992"/>
                </a:solidFill>
              </a:rPr>
              <a:t>Mulige</a:t>
            </a:r>
            <a:r>
              <a:rPr lang="en-CA" altLang="de-DE" sz="2400" dirty="0">
                <a:solidFill>
                  <a:srgbClr val="004992"/>
                </a:solidFill>
              </a:rPr>
              <a:t> </a:t>
            </a:r>
            <a:r>
              <a:rPr lang="en-CA" altLang="de-DE" sz="2400" dirty="0" err="1">
                <a:solidFill>
                  <a:srgbClr val="004992"/>
                </a:solidFill>
              </a:rPr>
              <a:t>årsaker</a:t>
            </a:r>
            <a:r>
              <a:rPr lang="en-CA" altLang="de-DE" sz="2400" dirty="0">
                <a:solidFill>
                  <a:srgbClr val="004992"/>
                </a:solidFill>
              </a:rPr>
              <a:t> </a:t>
            </a:r>
            <a:r>
              <a:rPr lang="en-CA" altLang="de-DE" sz="2400" dirty="0" err="1">
                <a:solidFill>
                  <a:srgbClr val="004992"/>
                </a:solidFill>
              </a:rPr>
              <a:t>til</a:t>
            </a:r>
            <a:r>
              <a:rPr lang="en-CA" altLang="de-DE" sz="2400" dirty="0">
                <a:solidFill>
                  <a:srgbClr val="004992"/>
                </a:solidFill>
              </a:rPr>
              <a:t> </a:t>
            </a:r>
            <a:r>
              <a:rPr lang="en-CA" altLang="de-DE" sz="2400" dirty="0" err="1">
                <a:solidFill>
                  <a:srgbClr val="004992"/>
                </a:solidFill>
              </a:rPr>
              <a:t>denne</a:t>
            </a:r>
            <a:r>
              <a:rPr lang="en-CA" altLang="de-DE" sz="2400" dirty="0">
                <a:solidFill>
                  <a:srgbClr val="004992"/>
                </a:solidFill>
              </a:rPr>
              <a:t> </a:t>
            </a:r>
            <a:r>
              <a:rPr lang="en-CA" altLang="de-DE" sz="2400" dirty="0" err="1">
                <a:solidFill>
                  <a:srgbClr val="004992"/>
                </a:solidFill>
              </a:rPr>
              <a:t>atferden</a:t>
            </a:r>
            <a:r>
              <a:rPr lang="en-CA" altLang="de-DE" sz="2400" dirty="0">
                <a:solidFill>
                  <a:srgbClr val="004992"/>
                </a:solidFill>
              </a:rPr>
              <a:t>…</a:t>
            </a:r>
          </a:p>
          <a:p>
            <a:pPr lvl="0" defTabSz="914400" fontAlgn="base">
              <a:buClr>
                <a:srgbClr val="333333"/>
              </a:buClr>
            </a:pPr>
            <a:r>
              <a:rPr lang="en-CA" sz="2400" dirty="0">
                <a:solidFill>
                  <a:srgbClr val="333333"/>
                </a:solidFill>
              </a:rPr>
              <a:t>???</a:t>
            </a:r>
            <a:endParaRPr lang="en-US" sz="2400" dirty="0"/>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5</a:t>
            </a:fld>
            <a:endParaRPr lang="de-DE" dirty="0">
              <a:latin typeface="+mn-lt"/>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altLang="de-DE" sz="3600" dirty="0">
                <a:solidFill>
                  <a:srgbClr val="004992"/>
                </a:solidFill>
                <a:latin typeface="+mn-lt"/>
                <a:ea typeface="+mn-ea"/>
                <a:cs typeface="+mn-cs"/>
              </a:rPr>
              <a:t>Forklaringer</a:t>
            </a:r>
            <a:endParaRPr lang="en-CA" altLang="de-DE"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nb-NO" altLang="de-DE" sz="2400" dirty="0">
                <a:solidFill>
                  <a:srgbClr val="333333"/>
                </a:solidFill>
              </a:rPr>
              <a:t>Hvorfor holdt ikke din venn det han lovet deg?</a:t>
            </a:r>
            <a:endParaRPr lang="en-CA" altLang="de-DE" sz="2400" dirty="0">
              <a:solidFill>
                <a:srgbClr val="333333"/>
              </a:solidFill>
            </a:endParaRPr>
          </a:p>
          <a:p>
            <a:pPr lvl="0" defTabSz="914400" fontAlgn="base"/>
            <a:r>
              <a:rPr lang="en-CA" altLang="de-DE" sz="2400" dirty="0" err="1">
                <a:solidFill>
                  <a:srgbClr val="004992"/>
                </a:solidFill>
              </a:rPr>
              <a:t>Mulige</a:t>
            </a:r>
            <a:r>
              <a:rPr lang="en-CA" altLang="de-DE" sz="2400" dirty="0">
                <a:solidFill>
                  <a:srgbClr val="004992"/>
                </a:solidFill>
              </a:rPr>
              <a:t> </a:t>
            </a:r>
            <a:r>
              <a:rPr lang="en-CA" altLang="de-DE" sz="2400" dirty="0" err="1">
                <a:solidFill>
                  <a:srgbClr val="004992"/>
                </a:solidFill>
              </a:rPr>
              <a:t>årsaker</a:t>
            </a:r>
            <a:r>
              <a:rPr lang="en-CA" altLang="de-DE" sz="2400" dirty="0">
                <a:solidFill>
                  <a:srgbClr val="004992"/>
                </a:solidFill>
              </a:rPr>
              <a:t> </a:t>
            </a:r>
            <a:r>
              <a:rPr lang="en-CA" altLang="de-DE" sz="2400" dirty="0" err="1">
                <a:solidFill>
                  <a:srgbClr val="004992"/>
                </a:solidFill>
              </a:rPr>
              <a:t>til</a:t>
            </a:r>
            <a:r>
              <a:rPr lang="en-CA" altLang="de-DE" sz="2400" dirty="0">
                <a:solidFill>
                  <a:srgbClr val="004992"/>
                </a:solidFill>
              </a:rPr>
              <a:t> </a:t>
            </a:r>
            <a:r>
              <a:rPr lang="en-CA" altLang="de-DE" sz="2400" dirty="0" err="1">
                <a:solidFill>
                  <a:srgbClr val="004992"/>
                </a:solidFill>
              </a:rPr>
              <a:t>denne</a:t>
            </a:r>
            <a:r>
              <a:rPr lang="en-CA" altLang="de-DE" sz="2400" dirty="0">
                <a:solidFill>
                  <a:srgbClr val="004992"/>
                </a:solidFill>
              </a:rPr>
              <a:t> </a:t>
            </a:r>
            <a:r>
              <a:rPr lang="en-CA" altLang="de-DE" sz="2400" dirty="0" err="1">
                <a:solidFill>
                  <a:srgbClr val="004992"/>
                </a:solidFill>
              </a:rPr>
              <a:t>atferden</a:t>
            </a:r>
            <a:r>
              <a:rPr lang="en-CA" altLang="de-DE" sz="2400" dirty="0">
                <a:solidFill>
                  <a:srgbClr val="004992"/>
                </a:solidFill>
              </a:rPr>
              <a:t>…</a:t>
            </a:r>
          </a:p>
          <a:p>
            <a:pPr marL="342900" lvl="0" indent="-342900" defTabSz="914400" fontAlgn="base">
              <a:buClr>
                <a:srgbClr val="333333"/>
              </a:buClr>
              <a:buFont typeface="WingDings"/>
              <a:buChar char=""/>
            </a:pPr>
            <a:r>
              <a:rPr lang="en-CA" altLang="de-DE" sz="2400" dirty="0" err="1">
                <a:solidFill>
                  <a:srgbClr val="333333"/>
                </a:solidFill>
              </a:rPr>
              <a:t>Jeg</a:t>
            </a:r>
            <a:r>
              <a:rPr lang="en-CA" altLang="de-DE" sz="2400" dirty="0">
                <a:solidFill>
                  <a:srgbClr val="333333"/>
                </a:solidFill>
              </a:rPr>
              <a:t> </a:t>
            </a:r>
            <a:r>
              <a:rPr lang="en-CA" altLang="de-DE" sz="2400" dirty="0" err="1">
                <a:solidFill>
                  <a:srgbClr val="333333"/>
                </a:solidFill>
              </a:rPr>
              <a:t>er</a:t>
            </a:r>
            <a:r>
              <a:rPr lang="en-CA" altLang="de-DE" sz="2400" dirty="0">
                <a:solidFill>
                  <a:srgbClr val="333333"/>
                </a:solidFill>
              </a:rPr>
              <a:t> </a:t>
            </a:r>
            <a:r>
              <a:rPr lang="en-CA" altLang="de-DE" sz="2400" dirty="0" err="1">
                <a:solidFill>
                  <a:srgbClr val="333333"/>
                </a:solidFill>
              </a:rPr>
              <a:t>ikke</a:t>
            </a:r>
            <a:r>
              <a:rPr lang="en-CA" altLang="de-DE" sz="2400" dirty="0">
                <a:solidFill>
                  <a:srgbClr val="333333"/>
                </a:solidFill>
              </a:rPr>
              <a:t> </a:t>
            </a:r>
            <a:r>
              <a:rPr lang="en-CA" altLang="de-DE" sz="2400" dirty="0" err="1">
                <a:solidFill>
                  <a:srgbClr val="333333"/>
                </a:solidFill>
              </a:rPr>
              <a:t>viktig</a:t>
            </a:r>
            <a:r>
              <a:rPr lang="en-CA" altLang="de-DE" sz="2400" dirty="0">
                <a:solidFill>
                  <a:srgbClr val="333333"/>
                </a:solidFill>
              </a:rPr>
              <a:t> for </a:t>
            </a:r>
            <a:r>
              <a:rPr lang="en-CA" altLang="de-DE" sz="2400" dirty="0" err="1">
                <a:solidFill>
                  <a:srgbClr val="333333"/>
                </a:solidFill>
              </a:rPr>
              <a:t>han</a:t>
            </a:r>
            <a:r>
              <a:rPr lang="en-CA" altLang="de-DE" sz="2400" dirty="0">
                <a:solidFill>
                  <a:srgbClr val="333333"/>
                </a:solidFill>
              </a:rPr>
              <a:t>. Han </a:t>
            </a:r>
            <a:r>
              <a:rPr lang="en-CA" altLang="de-DE" sz="2400" dirty="0" err="1">
                <a:solidFill>
                  <a:srgbClr val="333333"/>
                </a:solidFill>
              </a:rPr>
              <a:t>ville</a:t>
            </a:r>
            <a:r>
              <a:rPr lang="en-CA" altLang="de-DE" sz="2400" dirty="0">
                <a:solidFill>
                  <a:srgbClr val="333333"/>
                </a:solidFill>
              </a:rPr>
              <a:t> </a:t>
            </a:r>
            <a:r>
              <a:rPr lang="en-CA" altLang="de-DE" sz="2400" dirty="0" err="1">
                <a:solidFill>
                  <a:srgbClr val="333333"/>
                </a:solidFill>
              </a:rPr>
              <a:t>ikke</a:t>
            </a:r>
            <a:r>
              <a:rPr lang="en-CA" altLang="de-DE" sz="2400" dirty="0">
                <a:solidFill>
                  <a:srgbClr val="333333"/>
                </a:solidFill>
              </a:rPr>
              <a:t> ha </a:t>
            </a:r>
            <a:r>
              <a:rPr lang="en-CA" altLang="de-DE" sz="2400" dirty="0" err="1">
                <a:solidFill>
                  <a:srgbClr val="333333"/>
                </a:solidFill>
              </a:rPr>
              <a:t>våget</a:t>
            </a:r>
            <a:r>
              <a:rPr lang="en-CA" altLang="de-DE" sz="2400" dirty="0">
                <a:solidFill>
                  <a:srgbClr val="333333"/>
                </a:solidFill>
              </a:rPr>
              <a:t> å </a:t>
            </a:r>
            <a:r>
              <a:rPr lang="en-CA" altLang="de-DE" sz="2400" dirty="0" err="1">
                <a:solidFill>
                  <a:srgbClr val="333333"/>
                </a:solidFill>
              </a:rPr>
              <a:t>gjøre</a:t>
            </a:r>
            <a:r>
              <a:rPr lang="en-CA" altLang="de-DE" sz="2400" dirty="0">
                <a:solidFill>
                  <a:srgbClr val="333333"/>
                </a:solidFill>
              </a:rPr>
              <a:t> </a:t>
            </a:r>
            <a:r>
              <a:rPr lang="en-CA" altLang="de-DE" sz="2400" dirty="0" err="1">
                <a:solidFill>
                  <a:srgbClr val="333333"/>
                </a:solidFill>
              </a:rPr>
              <a:t>dette</a:t>
            </a:r>
            <a:r>
              <a:rPr lang="en-CA" altLang="de-DE" sz="2400" dirty="0">
                <a:solidFill>
                  <a:srgbClr val="333333"/>
                </a:solidFill>
              </a:rPr>
              <a:t> mot </a:t>
            </a:r>
            <a:r>
              <a:rPr lang="en-CA" altLang="de-DE" sz="2400" dirty="0" err="1">
                <a:solidFill>
                  <a:srgbClr val="333333"/>
                </a:solidFill>
              </a:rPr>
              <a:t>noen</a:t>
            </a:r>
            <a:r>
              <a:rPr lang="en-CA" altLang="de-DE" sz="2400" dirty="0">
                <a:solidFill>
                  <a:srgbClr val="333333"/>
                </a:solidFill>
              </a:rPr>
              <a:t> </a:t>
            </a:r>
            <a:r>
              <a:rPr lang="en-CA" altLang="de-DE" sz="2400" dirty="0" err="1">
                <a:solidFill>
                  <a:srgbClr val="333333"/>
                </a:solidFill>
              </a:rPr>
              <a:t>andre</a:t>
            </a:r>
            <a:r>
              <a:rPr lang="en-CA" altLang="de-DE" sz="2400" dirty="0">
                <a:solidFill>
                  <a:srgbClr val="333333"/>
                </a:solidFill>
              </a:rPr>
              <a:t>.</a:t>
            </a:r>
          </a:p>
          <a:p>
            <a:pPr marL="342900" lvl="0" indent="-342900" defTabSz="914400" fontAlgn="base">
              <a:buClr>
                <a:srgbClr val="333333"/>
              </a:buClr>
              <a:buFont typeface="WingDings"/>
              <a:buChar char=""/>
            </a:pPr>
            <a:r>
              <a:rPr lang="en-CA" altLang="de-DE" sz="2400" dirty="0">
                <a:solidFill>
                  <a:srgbClr val="333333"/>
                </a:solidFill>
              </a:rPr>
              <a:t>Han </a:t>
            </a:r>
            <a:r>
              <a:rPr lang="en-CA" altLang="de-DE" sz="2400" dirty="0" err="1">
                <a:solidFill>
                  <a:srgbClr val="333333"/>
                </a:solidFill>
              </a:rPr>
              <a:t>er</a:t>
            </a:r>
            <a:r>
              <a:rPr lang="en-CA" altLang="de-DE" sz="2400" dirty="0">
                <a:solidFill>
                  <a:srgbClr val="333333"/>
                </a:solidFill>
              </a:rPr>
              <a:t> </a:t>
            </a:r>
            <a:r>
              <a:rPr lang="en-CA" altLang="de-DE" sz="2400" dirty="0" err="1">
                <a:solidFill>
                  <a:srgbClr val="333333"/>
                </a:solidFill>
              </a:rPr>
              <a:t>glemsom</a:t>
            </a:r>
            <a:r>
              <a:rPr lang="en-CA" altLang="de-DE" sz="2400" dirty="0">
                <a:solidFill>
                  <a:srgbClr val="333333"/>
                </a:solidFill>
              </a:rPr>
              <a:t> – </a:t>
            </a:r>
            <a:r>
              <a:rPr lang="en-CA" altLang="de-DE" sz="2400" dirty="0" err="1">
                <a:solidFill>
                  <a:srgbClr val="333333"/>
                </a:solidFill>
              </a:rPr>
              <a:t>han</a:t>
            </a:r>
            <a:r>
              <a:rPr lang="en-CA" altLang="de-DE" sz="2400" dirty="0">
                <a:solidFill>
                  <a:srgbClr val="333333"/>
                </a:solidFill>
              </a:rPr>
              <a:t> </a:t>
            </a:r>
            <a:r>
              <a:rPr lang="en-CA" altLang="de-DE" sz="2400" dirty="0" err="1">
                <a:solidFill>
                  <a:srgbClr val="333333"/>
                </a:solidFill>
              </a:rPr>
              <a:t>glemte</a:t>
            </a:r>
            <a:r>
              <a:rPr lang="en-CA" altLang="de-DE" sz="2400" dirty="0">
                <a:solidFill>
                  <a:srgbClr val="333333"/>
                </a:solidFill>
              </a:rPr>
              <a:t> bare </a:t>
            </a:r>
            <a:r>
              <a:rPr lang="en-CA" altLang="de-DE" sz="2400" dirty="0" err="1">
                <a:solidFill>
                  <a:srgbClr val="333333"/>
                </a:solidFill>
              </a:rPr>
              <a:t>tiden</a:t>
            </a:r>
            <a:r>
              <a:rPr lang="en-CA" altLang="de-DE" sz="2400" dirty="0">
                <a:solidFill>
                  <a:srgbClr val="333333"/>
                </a:solidFill>
              </a:rPr>
              <a:t>.</a:t>
            </a:r>
          </a:p>
          <a:p>
            <a:pPr marL="342900" lvl="0" indent="-342900" defTabSz="914400" fontAlgn="base">
              <a:buClr>
                <a:srgbClr val="333333"/>
              </a:buClr>
              <a:buFont typeface="WingDings"/>
              <a:buChar char=""/>
            </a:pPr>
            <a:r>
              <a:rPr lang="en-CA" altLang="de-DE" sz="2400" dirty="0">
                <a:solidFill>
                  <a:srgbClr val="333333"/>
                </a:solidFill>
              </a:rPr>
              <a:t>Bilen </a:t>
            </a:r>
            <a:r>
              <a:rPr lang="en-CA" altLang="de-DE" sz="2400" dirty="0" err="1">
                <a:solidFill>
                  <a:srgbClr val="333333"/>
                </a:solidFill>
              </a:rPr>
              <a:t>hans</a:t>
            </a:r>
            <a:r>
              <a:rPr lang="en-CA" altLang="de-DE" sz="2400" dirty="0">
                <a:solidFill>
                  <a:srgbClr val="333333"/>
                </a:solidFill>
              </a:rPr>
              <a:t> </a:t>
            </a:r>
            <a:r>
              <a:rPr lang="en-CA" altLang="de-DE" sz="2400" dirty="0" err="1">
                <a:solidFill>
                  <a:srgbClr val="333333"/>
                </a:solidFill>
              </a:rPr>
              <a:t>brøt</a:t>
            </a:r>
            <a:r>
              <a:rPr lang="en-CA" altLang="de-DE" sz="2400" dirty="0">
                <a:solidFill>
                  <a:srgbClr val="333333"/>
                </a:solidFill>
              </a:rPr>
              <a:t> </a:t>
            </a:r>
            <a:r>
              <a:rPr lang="en-CA" altLang="de-DE" sz="2400" dirty="0" err="1">
                <a:solidFill>
                  <a:srgbClr val="333333"/>
                </a:solidFill>
              </a:rPr>
              <a:t>sammen</a:t>
            </a:r>
            <a:r>
              <a:rPr lang="en-CA" altLang="de-DE" sz="2400" dirty="0">
                <a:solidFill>
                  <a:srgbClr val="333333"/>
                </a:solidFill>
              </a:rPr>
              <a:t>.</a:t>
            </a:r>
            <a:endParaRPr lang="en-US" sz="2400" dirty="0"/>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6</a:t>
            </a:fld>
            <a:endParaRPr lang="de-DE" dirty="0">
              <a:latin typeface="+mn-lt"/>
              <a:ea typeface="+mn-ea"/>
            </a:endParaRPr>
          </a:p>
        </p:txBody>
      </p:sp>
    </p:spTree>
    <p:extLst>
      <p:ext uri="{BB962C8B-B14F-4D97-AF65-F5344CB8AC3E}">
        <p14:creationId xmlns:p14="http://schemas.microsoft.com/office/powerpoint/2010/main" val="1533786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altLang="de-DE" sz="3600" dirty="0">
                <a:solidFill>
                  <a:srgbClr val="004992"/>
                </a:solidFill>
                <a:latin typeface="+mn-lt"/>
                <a:ea typeface="+mn-ea"/>
                <a:cs typeface="+mn-cs"/>
              </a:rPr>
              <a:t>Forklaringer</a:t>
            </a:r>
            <a:endParaRPr lang="en-CA" altLang="de-DE"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nb-NO" altLang="de-DE" sz="2400" dirty="0">
                <a:solidFill>
                  <a:srgbClr val="333333"/>
                </a:solidFill>
              </a:rPr>
              <a:t>Hvorfor holdt ikke din venn det han lovet deg?</a:t>
            </a:r>
            <a:endParaRPr lang="en-CA" altLang="de-DE" sz="2400" dirty="0">
              <a:solidFill>
                <a:srgbClr val="333333"/>
              </a:solidFill>
            </a:endParaRPr>
          </a:p>
          <a:p>
            <a:pPr lvl="0" defTabSz="914400" fontAlgn="base"/>
            <a:r>
              <a:rPr lang="en-CA" altLang="de-DE" sz="2400" dirty="0" err="1">
                <a:solidFill>
                  <a:srgbClr val="004992"/>
                </a:solidFill>
              </a:rPr>
              <a:t>Mulige</a:t>
            </a:r>
            <a:r>
              <a:rPr lang="en-CA" altLang="de-DE" sz="2400" dirty="0">
                <a:solidFill>
                  <a:srgbClr val="004992"/>
                </a:solidFill>
              </a:rPr>
              <a:t> </a:t>
            </a:r>
            <a:r>
              <a:rPr lang="en-CA" altLang="de-DE" sz="2400" dirty="0" err="1">
                <a:solidFill>
                  <a:srgbClr val="004992"/>
                </a:solidFill>
              </a:rPr>
              <a:t>årsaker</a:t>
            </a:r>
            <a:r>
              <a:rPr lang="en-CA" altLang="de-DE" sz="2400" dirty="0">
                <a:solidFill>
                  <a:srgbClr val="004992"/>
                </a:solidFill>
              </a:rPr>
              <a:t> </a:t>
            </a:r>
            <a:r>
              <a:rPr lang="en-CA" altLang="de-DE" sz="2400" dirty="0" err="1">
                <a:solidFill>
                  <a:srgbClr val="004992"/>
                </a:solidFill>
              </a:rPr>
              <a:t>til</a:t>
            </a:r>
            <a:r>
              <a:rPr lang="en-CA" altLang="de-DE" sz="2400" dirty="0">
                <a:solidFill>
                  <a:srgbClr val="004992"/>
                </a:solidFill>
              </a:rPr>
              <a:t> </a:t>
            </a:r>
            <a:r>
              <a:rPr lang="en-CA" altLang="de-DE" sz="2400" dirty="0" err="1">
                <a:solidFill>
                  <a:srgbClr val="004992"/>
                </a:solidFill>
              </a:rPr>
              <a:t>denne</a:t>
            </a:r>
            <a:r>
              <a:rPr lang="en-CA" altLang="de-DE" sz="2400" dirty="0">
                <a:solidFill>
                  <a:srgbClr val="004992"/>
                </a:solidFill>
              </a:rPr>
              <a:t> </a:t>
            </a:r>
            <a:r>
              <a:rPr lang="en-CA" altLang="de-DE" sz="2400" dirty="0" err="1">
                <a:solidFill>
                  <a:srgbClr val="004992"/>
                </a:solidFill>
              </a:rPr>
              <a:t>atferden</a:t>
            </a:r>
            <a:r>
              <a:rPr lang="en-CA" altLang="de-DE" sz="2400" dirty="0">
                <a:solidFill>
                  <a:srgbClr val="004992"/>
                </a:solidFill>
              </a:rPr>
              <a:t>…</a:t>
            </a:r>
            <a:endParaRPr lang="en-US" sz="2400" dirty="0"/>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7</a:t>
            </a:fld>
            <a:endParaRPr lang="de-DE" dirty="0">
              <a:latin typeface="+mn-lt"/>
              <a:ea typeface="+mn-ea"/>
            </a:endParaRPr>
          </a:p>
        </p:txBody>
      </p:sp>
      <p:graphicFrame>
        <p:nvGraphicFramePr>
          <p:cNvPr id="12" name="Group 68"/>
          <p:cNvGraphicFramePr>
            <a:graphicFrameLocks/>
          </p:cNvGraphicFramePr>
          <p:nvPr>
            <p:extLst>
              <p:ext uri="{D42A27DB-BD31-4B8C-83A1-F6EECF244321}">
                <p14:modId xmlns:p14="http://schemas.microsoft.com/office/powerpoint/2010/main" val="2149223461"/>
              </p:ext>
            </p:extLst>
          </p:nvPr>
        </p:nvGraphicFramePr>
        <p:xfrm>
          <a:off x="408955" y="3429000"/>
          <a:ext cx="11376000" cy="2478120"/>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826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jeg</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400" b="0" i="0" u="none" strike="noStrike" cap="none" normalizeH="0" baseline="0" dirty="0">
                          <a:ln>
                            <a:noFill/>
                          </a:ln>
                          <a:solidFill>
                            <a:srgbClr val="333333"/>
                          </a:solidFill>
                          <a:effectLst/>
                          <a:latin typeface="+mj-lt"/>
                          <a:cs typeface="Times New Roman" pitchFamily="18" charset="0"/>
                        </a:rPr>
                        <a:t>Jeg er ikke viktig for han.</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826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andre</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mj-lt"/>
                          <a:cs typeface="Times New Roman" pitchFamily="18" charset="0"/>
                        </a:rPr>
                        <a:t>Han </a:t>
                      </a:r>
                      <a:r>
                        <a:rPr kumimoji="0" lang="en-US" sz="2400" b="0" i="0" u="none" strike="noStrike" cap="none" normalizeH="0" baseline="0" dirty="0" err="1">
                          <a:ln>
                            <a:noFill/>
                          </a:ln>
                          <a:solidFill>
                            <a:srgbClr val="333333"/>
                          </a:solidFill>
                          <a:effectLst/>
                          <a:latin typeface="+mj-lt"/>
                          <a:cs typeface="Times New Roman" pitchFamily="18" charset="0"/>
                        </a:rPr>
                        <a:t>er</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glemsom</a:t>
                      </a:r>
                      <a:r>
                        <a:rPr kumimoji="0" lang="en-US" sz="2400" b="0" i="0" u="none" strike="noStrike" cap="none" normalizeH="0" baseline="0" dirty="0">
                          <a:ln>
                            <a:noFill/>
                          </a:ln>
                          <a:solidFill>
                            <a:srgbClr val="333333"/>
                          </a:solidFill>
                          <a:effectLst/>
                          <a:latin typeface="+mj-lt"/>
                          <a:cs typeface="Times New Roman" pitchFamily="18" charset="0"/>
                        </a:rPr>
                        <a:t> – </a:t>
                      </a:r>
                      <a:r>
                        <a:rPr kumimoji="0" lang="en-US" sz="2400" b="0" i="0" u="none" strike="noStrike" cap="none" normalizeH="0" baseline="0" dirty="0" err="1">
                          <a:ln>
                            <a:noFill/>
                          </a:ln>
                          <a:solidFill>
                            <a:srgbClr val="333333"/>
                          </a:solidFill>
                          <a:effectLst/>
                          <a:latin typeface="+mj-lt"/>
                          <a:cs typeface="Times New Roman" pitchFamily="18" charset="0"/>
                        </a:rPr>
                        <a:t>han</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glemte</a:t>
                      </a:r>
                      <a:r>
                        <a:rPr kumimoji="0" lang="en-US" sz="2400" b="0" i="0" u="none" strike="noStrike" cap="none" normalizeH="0" baseline="0" dirty="0">
                          <a:ln>
                            <a:noFill/>
                          </a:ln>
                          <a:solidFill>
                            <a:srgbClr val="333333"/>
                          </a:solidFill>
                          <a:effectLst/>
                          <a:latin typeface="+mj-lt"/>
                          <a:cs typeface="Times New Roman" pitchFamily="18" charset="0"/>
                        </a:rPr>
                        <a:t> bare </a:t>
                      </a:r>
                      <a:r>
                        <a:rPr kumimoji="0" lang="en-US" sz="2400" b="0" i="0" u="none" strike="noStrike" cap="none" normalizeH="0" baseline="0" dirty="0" err="1">
                          <a:ln>
                            <a:noFill/>
                          </a:ln>
                          <a:solidFill>
                            <a:srgbClr val="333333"/>
                          </a:solidFill>
                          <a:effectLst/>
                          <a:latin typeface="+mj-lt"/>
                          <a:cs typeface="Times New Roman" pitchFamily="18" charset="0"/>
                        </a:rPr>
                        <a:t>tiden</a:t>
                      </a:r>
                      <a:r>
                        <a:rPr kumimoji="0" lang="en-US" sz="2400" b="0" i="0" u="none" strike="noStrike" cap="none" normalizeH="0" baseline="0" dirty="0">
                          <a:ln>
                            <a:noFill/>
                          </a:ln>
                          <a:solidFill>
                            <a:srgbClr val="333333"/>
                          </a:solidFill>
                          <a:effectLst/>
                          <a:latin typeface="+mj-lt"/>
                          <a:cs typeface="Times New Roman" pitchFamily="18" charset="0"/>
                        </a:rPr>
                        <a:t>.</a:t>
                      </a: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6040">
                <a:tc>
                  <a:txBody>
                    <a:bodyPr/>
                    <a:lstStyle/>
                    <a:p>
                      <a:pPr marL="274320"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pt-BR" sz="2400" b="0" i="0" u="none" strike="noStrike" cap="none" normalizeH="0" baseline="0" dirty="0">
                          <a:ln>
                            <a:noFill/>
                          </a:ln>
                          <a:solidFill>
                            <a:srgbClr val="004992"/>
                          </a:solidFill>
                          <a:effectLst/>
                          <a:latin typeface="+mj-lt"/>
                          <a:cs typeface="Times New Roman" pitchFamily="18" charset="0"/>
                        </a:rPr>
                        <a:t>... </a:t>
                      </a:r>
                      <a:r>
                        <a:rPr kumimoji="0" lang="nb-NO" sz="2400" b="0" i="0" u="none" strike="noStrike" cap="none" normalizeH="0" baseline="0" dirty="0">
                          <a:ln>
                            <a:noFill/>
                          </a:ln>
                          <a:solidFill>
                            <a:srgbClr val="004992"/>
                          </a:solidFill>
                          <a:effectLst/>
                          <a:latin typeface="+mj-lt"/>
                          <a:cs typeface="Times New Roman" pitchFamily="18" charset="0"/>
                        </a:rPr>
                        <a:t>en situasjon eller en tilfeldighet</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j-lt"/>
                          <a:cs typeface="Times New Roman" pitchFamily="18" charset="0"/>
                        </a:rPr>
                        <a:t>Bilen hans brøt sammen.</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Å klandre og å ta æren</a:t>
            </a:r>
          </a:p>
        </p:txBody>
      </p:sp>
      <p:sp>
        <p:nvSpPr>
          <p:cNvPr id="6" name="Content Placeholder 5"/>
          <p:cNvSpPr>
            <a:spLocks noGrp="1"/>
          </p:cNvSpPr>
          <p:nvPr>
            <p:ph idx="1"/>
          </p:nvPr>
        </p:nvSpPr>
        <p:spPr/>
        <p:txBody>
          <a:bodyPr/>
          <a:lstStyle/>
          <a:p>
            <a:pPr lvl="0" defTabSz="914400" fontAlgn="base"/>
            <a:r>
              <a:rPr lang="en-US" altLang="de-DE" sz="2400">
                <a:solidFill>
                  <a:srgbClr val="333333"/>
                </a:solidFill>
              </a:rPr>
              <a:t>Som</a:t>
            </a:r>
            <a:r>
              <a:rPr lang="en-US" altLang="de-DE" sz="2400" dirty="0">
                <a:solidFill>
                  <a:srgbClr val="333333"/>
                </a:solidFill>
              </a:rPr>
              <a:t> </a:t>
            </a:r>
            <a:r>
              <a:rPr lang="en-US" altLang="de-DE" sz="2400" dirty="0" err="1">
                <a:solidFill>
                  <a:srgbClr val="333333"/>
                </a:solidFill>
              </a:rPr>
              <a:t>eksempelet</a:t>
            </a:r>
            <a:r>
              <a:rPr lang="en-US" altLang="de-DE" sz="2400" dirty="0">
                <a:solidFill>
                  <a:srgbClr val="333333"/>
                </a:solidFill>
              </a:rPr>
              <a:t> </a:t>
            </a:r>
            <a:r>
              <a:rPr lang="en-US" altLang="de-DE" sz="2400" dirty="0" err="1">
                <a:solidFill>
                  <a:srgbClr val="333333"/>
                </a:solidFill>
              </a:rPr>
              <a:t>viser</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hendelse</a:t>
            </a:r>
            <a:r>
              <a:rPr lang="en-US" altLang="de-DE" sz="2400" dirty="0">
                <a:solidFill>
                  <a:srgbClr val="333333"/>
                </a:solidFill>
              </a:rPr>
              <a:t> ha mange </a:t>
            </a:r>
            <a:r>
              <a:rPr lang="en-US" altLang="de-DE" sz="2400" dirty="0" err="1">
                <a:solidFill>
                  <a:srgbClr val="333333"/>
                </a:solidFill>
              </a:rPr>
              <a:t>forskjellige</a:t>
            </a:r>
            <a:r>
              <a:rPr lang="en-US" altLang="de-DE" sz="2400" dirty="0">
                <a:solidFill>
                  <a:srgbClr val="333333"/>
                </a:solidFill>
              </a:rPr>
              <a:t> </a:t>
            </a:r>
            <a:r>
              <a:rPr lang="en-US" altLang="de-DE" sz="2400" dirty="0" err="1">
                <a:solidFill>
                  <a:srgbClr val="333333"/>
                </a:solidFill>
              </a:rPr>
              <a:t>årsaker</a:t>
            </a:r>
            <a:r>
              <a:rPr lang="en-US" altLang="de-DE" sz="2400" dirty="0">
                <a:solidFill>
                  <a:srgbClr val="333333"/>
                </a:solidFill>
              </a:rPr>
              <a:t>.</a:t>
            </a:r>
          </a:p>
          <a:p>
            <a:pPr lvl="0" defTabSz="914400" fontAlgn="base"/>
            <a:r>
              <a:rPr lang="en-US" altLang="de-DE" sz="2400" dirty="0" err="1">
                <a:solidFill>
                  <a:srgbClr val="333333"/>
                </a:solidFill>
              </a:rPr>
              <a:t>Oftest</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flere</a:t>
            </a:r>
            <a:r>
              <a:rPr lang="en-US" altLang="de-DE" sz="2400" dirty="0">
                <a:solidFill>
                  <a:srgbClr val="333333"/>
                </a:solidFill>
              </a:rPr>
              <a:t> </a:t>
            </a:r>
            <a:r>
              <a:rPr lang="en-US" altLang="de-DE" sz="2400" dirty="0" err="1">
                <a:solidFill>
                  <a:srgbClr val="333333"/>
                </a:solidFill>
              </a:rPr>
              <a:t>faktorer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bidrar</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situasjon</a:t>
            </a:r>
            <a:r>
              <a:rPr lang="en-US" altLang="de-DE" sz="2400" dirty="0">
                <a:solidFill>
                  <a:srgbClr val="333333"/>
                </a:solidFill>
              </a:rPr>
              <a:t>.</a:t>
            </a:r>
          </a:p>
          <a:p>
            <a:pPr lvl="0" defTabSz="914400" fontAlgn="base"/>
            <a:r>
              <a:rPr lang="en-US" altLang="de-DE" sz="2400" dirty="0" err="1">
                <a:solidFill>
                  <a:srgbClr val="333333"/>
                </a:solidFill>
              </a:rPr>
              <a:t>Likevel</a:t>
            </a:r>
            <a:r>
              <a:rPr lang="en-US" altLang="de-DE" sz="2400" dirty="0">
                <a:solidFill>
                  <a:srgbClr val="333333"/>
                </a:solidFill>
              </a:rPr>
              <a:t> </a:t>
            </a:r>
            <a:r>
              <a:rPr lang="en-US" altLang="de-DE" sz="2400" dirty="0" err="1">
                <a:solidFill>
                  <a:srgbClr val="333333"/>
                </a:solidFill>
              </a:rPr>
              <a:t>foretrekker</a:t>
            </a:r>
            <a:r>
              <a:rPr lang="en-US" altLang="de-DE" sz="2400" dirty="0">
                <a:solidFill>
                  <a:srgbClr val="333333"/>
                </a:solidFill>
              </a:rPr>
              <a:t> mange </a:t>
            </a:r>
            <a:r>
              <a:rPr lang="en-US" altLang="de-DE" sz="2400" dirty="0" err="1">
                <a:solidFill>
                  <a:srgbClr val="333333"/>
                </a:solidFill>
              </a:rPr>
              <a:t>mennesker</a:t>
            </a:r>
            <a:r>
              <a:rPr lang="en-US" altLang="de-DE" sz="2400" dirty="0">
                <a:solidFill>
                  <a:srgbClr val="333333"/>
                </a:solidFill>
              </a:rPr>
              <a:t> kun </a:t>
            </a:r>
            <a:r>
              <a:rPr lang="en-US" altLang="de-DE" sz="2400" dirty="0" err="1">
                <a:solidFill>
                  <a:srgbClr val="333333"/>
                </a:solidFill>
              </a:rPr>
              <a:t>ett</a:t>
            </a:r>
            <a:r>
              <a:rPr lang="en-US" altLang="de-DE" sz="2400" dirty="0">
                <a:solidFill>
                  <a:srgbClr val="333333"/>
                </a:solidFill>
              </a:rPr>
              <a:t> </a:t>
            </a:r>
            <a:r>
              <a:rPr lang="en-US" altLang="de-DE" sz="2400" dirty="0" err="1">
                <a:solidFill>
                  <a:srgbClr val="333333"/>
                </a:solidFill>
              </a:rPr>
              <a:t>aspekt</a:t>
            </a:r>
            <a:r>
              <a:rPr lang="en-US" altLang="de-DE" sz="2400" dirty="0">
                <a:solidFill>
                  <a:srgbClr val="333333"/>
                </a:solidFill>
              </a:rPr>
              <a:t> (</a:t>
            </a:r>
            <a:r>
              <a:rPr lang="en-US" altLang="de-DE" sz="2400" dirty="0" err="1">
                <a:solidFill>
                  <a:srgbClr val="333333"/>
                </a:solidFill>
              </a:rPr>
              <a:t>f.eks</a:t>
            </a:r>
            <a:r>
              <a:rPr lang="en-US" altLang="de-DE" sz="2400" dirty="0">
                <a:solidFill>
                  <a:srgbClr val="333333"/>
                </a:solidFill>
              </a:rPr>
              <a:t>. å </a:t>
            </a:r>
            <a:r>
              <a:rPr lang="en-US" altLang="de-DE" sz="2400" dirty="0" err="1">
                <a:solidFill>
                  <a:srgbClr val="333333"/>
                </a:solidFill>
              </a:rPr>
              <a:t>klandre</a:t>
            </a:r>
            <a:r>
              <a:rPr lang="en-US" altLang="de-DE" sz="2400" dirty="0">
                <a:solidFill>
                  <a:srgbClr val="333333"/>
                </a:solidFill>
              </a:rPr>
              <a:t> </a:t>
            </a:r>
            <a:r>
              <a:rPr lang="en-US" altLang="de-DE" sz="2400" dirty="0" err="1">
                <a:solidFill>
                  <a:srgbClr val="333333"/>
                </a:solidFill>
              </a:rPr>
              <a:t>andre</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ikke</a:t>
            </a:r>
            <a:r>
              <a:rPr lang="en-US" altLang="de-DE" sz="2400" dirty="0">
                <a:solidFill>
                  <a:srgbClr val="333333"/>
                </a:solidFill>
              </a:rPr>
              <a:t> </a:t>
            </a:r>
            <a:r>
              <a:rPr lang="en-US" altLang="de-DE" sz="2400" dirty="0" err="1">
                <a:solidFill>
                  <a:srgbClr val="333333"/>
                </a:solidFill>
              </a:rPr>
              <a:t>seg</a:t>
            </a:r>
            <a:r>
              <a:rPr lang="en-US" altLang="de-DE" sz="2400" dirty="0">
                <a:solidFill>
                  <a:srgbClr val="333333"/>
                </a:solidFill>
              </a:rPr>
              <a:t> </a:t>
            </a:r>
            <a:r>
              <a:rPr lang="en-US" altLang="de-DE" sz="2400" dirty="0" err="1">
                <a:solidFill>
                  <a:srgbClr val="333333"/>
                </a:solidFill>
              </a:rPr>
              <a:t>selv</a:t>
            </a:r>
            <a:r>
              <a:rPr lang="en-US" altLang="de-DE" sz="2400" dirty="0">
                <a:solidFill>
                  <a:srgbClr val="333333"/>
                </a:solidFill>
              </a:rPr>
              <a:t> -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motsatt</a:t>
            </a:r>
            <a:r>
              <a:rPr lang="en-US" altLang="de-DE" sz="2400" dirty="0">
                <a:solidFill>
                  <a:srgbClr val="333333"/>
                </a:solidFill>
              </a:rPr>
              <a:t>).</a:t>
            </a:r>
            <a:endParaRPr lang="en-US" sz="2400" dirty="0"/>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8</a:t>
            </a:fld>
            <a:endParaRPr lang="de-DE" dirty="0">
              <a:latin typeface="+mn-lt"/>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6"/>
          <p:cNvSpPr>
            <a:spLocks noGrp="1" noChangeArrowheads="1"/>
          </p:cNvSpPr>
          <p:nvPr>
            <p:ph type="title"/>
          </p:nvPr>
        </p:nvSpPr>
        <p:spPr/>
        <p:txBody>
          <a:bodyPr vert="horz" lIns="0" tIns="0" rIns="0" bIns="0" rtlCol="0" anchor="t">
            <a:spAutoFit/>
          </a:bodyPr>
          <a:lstStyle/>
          <a:p>
            <a:pPr defTabSz="914377">
              <a:spcBef>
                <a:spcPts val="0"/>
              </a:spcBef>
            </a:pPr>
            <a:r>
              <a:rPr lang="nb-NO" altLang="ja-JP" sz="3600">
                <a:latin typeface="+mn-lt"/>
                <a:ea typeface="+mn-ea"/>
                <a:cs typeface="+mn-cs"/>
              </a:rPr>
              <a:t>Du skrives ut fra sykehuset selv om du ikke føler deg noe bedre.</a:t>
            </a:r>
            <a:endParaRPr lang="en-US" altLang="de-DE" sz="3600" dirty="0">
              <a:latin typeface="+mn-lt"/>
              <a:ea typeface="+mn-ea"/>
              <a:cs typeface="+mn-cs"/>
            </a:endParaRPr>
          </a:p>
        </p:txBody>
      </p:sp>
      <p:sp>
        <p:nvSpPr>
          <p:cNvPr id="10242" name="Rectangle 3"/>
          <p:cNvSpPr>
            <a:spLocks noGrp="1" noChangeArrowheads="1"/>
          </p:cNvSpPr>
          <p:nvPr>
            <p:ph idx="1"/>
          </p:nvPr>
        </p:nvSpPr>
        <p:spPr/>
        <p:txBody>
          <a:bodyPr>
            <a:noAutofit/>
          </a:bodyPr>
          <a:lstStyle/>
          <a:p>
            <a:pPr eaLnBrk="1" hangingPunct="1"/>
            <a:r>
              <a:rPr lang="de-DE" altLang="de-DE" sz="2400" dirty="0">
                <a:solidFill>
                  <a:srgbClr val="004992"/>
                </a:solidFill>
              </a:rPr>
              <a:t>Forklaringer...</a:t>
            </a:r>
          </a:p>
          <a:p>
            <a:pPr eaLnBrk="1" hangingPunct="1"/>
            <a:r>
              <a:rPr lang="de-DE" altLang="de-DE" sz="2400" dirty="0">
                <a:solidFill>
                  <a:srgbClr val="333333"/>
                </a:solidFill>
              </a:rPr>
              <a:t>...jeg</a:t>
            </a:r>
          </a:p>
          <a:p>
            <a:pPr eaLnBrk="1" hangingPunct="1"/>
            <a:r>
              <a:rPr lang="de-DE" altLang="de-DE" sz="2400" dirty="0">
                <a:solidFill>
                  <a:srgbClr val="333333"/>
                </a:solidFill>
              </a:rPr>
              <a:t>...andre	</a:t>
            </a:r>
          </a:p>
          <a:p>
            <a:pPr eaLnBrk="1" hangingPunct="1"/>
            <a:r>
              <a:rPr lang="de-DE" altLang="de-DE" sz="2400" dirty="0">
                <a:solidFill>
                  <a:srgbClr val="333333"/>
                </a:solidFill>
              </a:rPr>
              <a:t>...en situasjon eller tilfeldighet</a:t>
            </a: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9</a:t>
            </a:fld>
            <a:endParaRPr lang="de-DE" dirty="0">
              <a:latin typeface="+mn-lt"/>
              <a:ea typeface="+mn-ea"/>
            </a:endParaRPr>
          </a:p>
        </p:txBody>
      </p:sp>
      <p:pic>
        <p:nvPicPr>
          <p:cNvPr id="11"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Slutt å forfølge meg!</a:t>
            </a:r>
            <a:endParaRPr lang="de-DE" altLang="de-DE" sz="1200" dirty="0">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idx="1"/>
          </p:nvPr>
        </p:nvSpPr>
        <p:spPr/>
        <p:txBody>
          <a:bodyPr>
            <a:noAutofit/>
          </a:bodyPr>
          <a:lstStyle/>
          <a:p>
            <a:pPr eaLnBrk="1" hangingPunct="1">
              <a:lnSpc>
                <a:spcPct val="100000"/>
              </a:lnSpc>
              <a:spcBef>
                <a:spcPts val="1200"/>
              </a:spcBef>
            </a:pPr>
            <a:r>
              <a:rPr lang="de-DE" altLang="de-DE" sz="1600" b="1" dirty="0">
                <a:solidFill>
                  <a:srgbClr val="004992"/>
                </a:solidFill>
              </a:rPr>
              <a:t>Forklaringer...</a:t>
            </a:r>
          </a:p>
          <a:p>
            <a:pPr eaLnBrk="1" hangingPunct="1">
              <a:lnSpc>
                <a:spcPct val="100000"/>
              </a:lnSpc>
              <a:spcBef>
                <a:spcPts val="1200"/>
              </a:spcBef>
            </a:pPr>
            <a:r>
              <a:rPr lang="de-DE" altLang="de-DE" sz="1600" b="1" dirty="0">
                <a:solidFill>
                  <a:srgbClr val="004992"/>
                </a:solidFill>
              </a:rPr>
              <a:t>... jeg:</a:t>
            </a:r>
          </a:p>
          <a:p>
            <a:pPr eaLnBrk="1" hangingPunct="1">
              <a:lnSpc>
                <a:spcPct val="100000"/>
              </a:lnSpc>
              <a:spcBef>
                <a:spcPts val="0"/>
              </a:spcBef>
            </a:pPr>
            <a:r>
              <a:rPr lang="de-DE" altLang="de-DE" sz="1600" i="1" dirty="0">
                <a:solidFill>
                  <a:srgbClr val="333333"/>
                </a:solidFill>
              </a:rPr>
              <a:t>(kan til en viss grad endres)</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Jeg var ikke motivert for forandring</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Jeg trodde ikke at jeg kunne bli bedre</a:t>
            </a:r>
          </a:p>
          <a:p>
            <a:pPr eaLnBrk="1" hangingPunct="1">
              <a:lnSpc>
                <a:spcPct val="100000"/>
              </a:lnSpc>
              <a:spcBef>
                <a:spcPts val="1200"/>
              </a:spcBef>
              <a:buClr>
                <a:schemeClr val="tx1"/>
              </a:buClr>
            </a:pPr>
            <a:r>
              <a:rPr lang="de-DE" altLang="de-DE" sz="1600" i="1" dirty="0">
                <a:solidFill>
                  <a:srgbClr val="333333"/>
                </a:solidFill>
              </a:rPr>
              <a:t>(vanskeligere å endre)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Jeg kan ikke kureres</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Jeg har </a:t>
            </a:r>
            <a:r>
              <a:rPr lang="de-DE" altLang="de-DE" sz="1600" i="1" dirty="0">
                <a:solidFill>
                  <a:srgbClr val="333333"/>
                </a:solidFill>
              </a:rPr>
              <a:t>dårlige gener</a:t>
            </a:r>
          </a:p>
          <a:p>
            <a:pPr eaLnBrk="1" hangingPunct="1">
              <a:lnSpc>
                <a:spcPct val="100000"/>
              </a:lnSpc>
              <a:spcBef>
                <a:spcPts val="1200"/>
              </a:spcBef>
              <a:buClr>
                <a:schemeClr val="tx1"/>
              </a:buClr>
            </a:pPr>
            <a:r>
              <a:rPr lang="de-DE" altLang="de-DE" sz="1600" b="1" dirty="0">
                <a:solidFill>
                  <a:srgbClr val="004992"/>
                </a:solidFill>
              </a:rPr>
              <a:t>... andre: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De ansatte brydde seg ikke om meg.</a:t>
            </a:r>
          </a:p>
          <a:p>
            <a:pPr eaLnBrk="1" hangingPunct="1">
              <a:lnSpc>
                <a:spcPct val="100000"/>
              </a:lnSpc>
              <a:spcBef>
                <a:spcPts val="1200"/>
              </a:spcBef>
              <a:buClr>
                <a:schemeClr val="tx1"/>
              </a:buClr>
            </a:pPr>
            <a:r>
              <a:rPr lang="de-DE" altLang="de-DE" sz="1600" b="1" dirty="0">
                <a:solidFill>
                  <a:srgbClr val="004992"/>
                </a:solidFill>
              </a:rPr>
              <a:t>... en situasjon eller tilfeldighet: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Kanskje kunne jeg ha blitt bedre hvis jeg ikke hadde måtte dele rom med en annen pasient.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Jeg hadde blitt bedre hvis sykehuset hadde hatt flere ressurser</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Noen ganger tar det lang tid å bli bedre</a:t>
            </a:r>
            <a:endParaRPr lang="en-US" altLang="de-DE" sz="1600" dirty="0">
              <a:solidFill>
                <a:srgbClr val="333333"/>
              </a:solidFill>
            </a:endParaRP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10</a:t>
            </a:fld>
            <a:endParaRPr lang="de-DE" dirty="0">
              <a:latin typeface="+mn-lt"/>
              <a:ea typeface="+mn-ea"/>
            </a:endParaRPr>
          </a:p>
        </p:txBody>
      </p:sp>
      <p:pic>
        <p:nvPicPr>
          <p:cNvPr id="12"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Slutt å forfølge meg!</a:t>
            </a:r>
            <a:endParaRPr lang="de-DE" altLang="de-DE" sz="1200" dirty="0">
              <a:latin typeface="Calibri Light"/>
            </a:endParaRPr>
          </a:p>
        </p:txBody>
      </p:sp>
      <p:sp>
        <p:nvSpPr>
          <p:cNvPr id="6" name="Title 5"/>
          <p:cNvSpPr>
            <a:spLocks noGrp="1"/>
          </p:cNvSpPr>
          <p:nvPr>
            <p:ph type="title"/>
          </p:nvPr>
        </p:nvSpPr>
        <p:spPr/>
        <p:txBody>
          <a:bodyPr/>
          <a:lstStyle/>
          <a:p>
            <a:r>
              <a:rPr lang="nb-NO" sz="3600">
                <a:solidFill>
                  <a:srgbClr val="004992"/>
                </a:solidFill>
                <a:latin typeface="+mn-lt"/>
                <a:ea typeface="+mn-ea"/>
                <a:cs typeface="+mn-cs"/>
              </a:rPr>
              <a:t>Du skrives ut fra sykehuset selv om du ikke føler deg noe bedre.</a:t>
            </a:r>
            <a:endParaRPr lang="en-US" sz="3600">
              <a:solidFill>
                <a:srgbClr val="004992"/>
              </a:solidFill>
              <a:latin typeface="+mn-lt"/>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idx="1"/>
          </p:nvPr>
        </p:nvSpPr>
        <p:spPr/>
        <p:txBody>
          <a:bodyPr>
            <a:noAutofit/>
          </a:bodyPr>
          <a:lstStyle/>
          <a:p>
            <a:pPr eaLnBrk="1" hangingPunct="1">
              <a:lnSpc>
                <a:spcPct val="100000"/>
              </a:lnSpc>
              <a:spcBef>
                <a:spcPts val="1200"/>
              </a:spcBef>
            </a:pPr>
            <a:r>
              <a:rPr lang="de-DE" altLang="de-DE" sz="1600" b="1" dirty="0">
                <a:solidFill>
                  <a:srgbClr val="004992"/>
                </a:solidFill>
              </a:rPr>
              <a:t>Forklaringer...</a:t>
            </a:r>
          </a:p>
          <a:p>
            <a:pPr eaLnBrk="1" hangingPunct="1">
              <a:lnSpc>
                <a:spcPct val="100000"/>
              </a:lnSpc>
              <a:spcBef>
                <a:spcPts val="1200"/>
              </a:spcBef>
            </a:pPr>
            <a:r>
              <a:rPr lang="de-DE" altLang="de-DE" sz="1600" b="1" dirty="0">
                <a:solidFill>
                  <a:srgbClr val="004992"/>
                </a:solidFill>
              </a:rPr>
              <a:t>... jeg:</a:t>
            </a:r>
          </a:p>
          <a:p>
            <a:pPr eaLnBrk="1" hangingPunct="1">
              <a:lnSpc>
                <a:spcPct val="100000"/>
              </a:lnSpc>
              <a:spcBef>
                <a:spcPts val="0"/>
              </a:spcBef>
            </a:pPr>
            <a:r>
              <a:rPr lang="de-DE" altLang="de-DE" sz="1600" i="1" dirty="0">
                <a:solidFill>
                  <a:srgbClr val="333333"/>
                </a:solidFill>
              </a:rPr>
              <a:t>(kan til en viss grad endres)</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Jeg var ikke motivert for forandring</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Jeg trodde ikke at jeg kunne bli bedre</a:t>
            </a:r>
          </a:p>
          <a:p>
            <a:pPr eaLnBrk="1" hangingPunct="1">
              <a:lnSpc>
                <a:spcPct val="100000"/>
              </a:lnSpc>
              <a:spcBef>
                <a:spcPts val="1200"/>
              </a:spcBef>
              <a:buClr>
                <a:schemeClr val="tx1"/>
              </a:buClr>
            </a:pPr>
            <a:r>
              <a:rPr lang="de-DE" altLang="de-DE" sz="1600" i="1" dirty="0">
                <a:solidFill>
                  <a:srgbClr val="333333"/>
                </a:solidFill>
              </a:rPr>
              <a:t>(vanskeligere å endre)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Jeg kan ikke kureres</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Jeg har </a:t>
            </a:r>
            <a:r>
              <a:rPr lang="de-DE" altLang="de-DE" sz="1600" i="1" dirty="0">
                <a:solidFill>
                  <a:srgbClr val="333333"/>
                </a:solidFill>
              </a:rPr>
              <a:t>dårlige gener</a:t>
            </a:r>
          </a:p>
          <a:p>
            <a:pPr eaLnBrk="1" hangingPunct="1">
              <a:lnSpc>
                <a:spcPct val="100000"/>
              </a:lnSpc>
              <a:spcBef>
                <a:spcPts val="1200"/>
              </a:spcBef>
              <a:buClr>
                <a:schemeClr val="tx1"/>
              </a:buClr>
            </a:pPr>
            <a:r>
              <a:rPr lang="de-DE" altLang="de-DE" sz="1600" b="1" dirty="0">
                <a:solidFill>
                  <a:srgbClr val="004992"/>
                </a:solidFill>
              </a:rPr>
              <a:t>... andre: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De ansatte brydde seg ikke om meg.</a:t>
            </a:r>
          </a:p>
          <a:p>
            <a:pPr eaLnBrk="1" hangingPunct="1">
              <a:lnSpc>
                <a:spcPct val="100000"/>
              </a:lnSpc>
              <a:spcBef>
                <a:spcPts val="1200"/>
              </a:spcBef>
              <a:buClr>
                <a:schemeClr val="tx1"/>
              </a:buClr>
            </a:pPr>
            <a:r>
              <a:rPr lang="de-DE" altLang="de-DE" sz="1600" b="1" dirty="0">
                <a:solidFill>
                  <a:srgbClr val="004992"/>
                </a:solidFill>
              </a:rPr>
              <a:t>... en situasjon eller tilfeldighet: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Kanskje kunne jeg ha blitt bedre hvis jeg ikke hadde måtte dele rom med en annen pasient.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Jeg hadde blitt bedre hvis sykehuset hadde hatt flere ressurser</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Noen ganger tar det lang tid å bli bedre</a:t>
            </a:r>
            <a:endParaRPr lang="en-US" altLang="de-DE" sz="1600" dirty="0">
              <a:solidFill>
                <a:srgbClr val="333333"/>
              </a:solidFill>
            </a:endParaRP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11</a:t>
            </a:fld>
            <a:endParaRPr lang="de-DE" dirty="0">
              <a:latin typeface="+mn-lt"/>
              <a:ea typeface="+mn-ea"/>
            </a:endParaRPr>
          </a:p>
        </p:txBody>
      </p:sp>
      <p:pic>
        <p:nvPicPr>
          <p:cNvPr id="12"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a:solidFill>
                  <a:srgbClr val="FF0000"/>
                </a:solidFill>
                <a:latin typeface="Calibri Light"/>
              </a:rPr>
              <a:t>Advarsel: ensidige forklaringer!</a:t>
            </a:r>
            <a:endParaRPr lang="en-US" altLang="de-DE" sz="2800" b="1" dirty="0">
              <a:solidFill>
                <a:srgbClr val="FF0000"/>
              </a:solidFill>
              <a:latin typeface="Calibri Light"/>
            </a:endParaRPr>
          </a:p>
        </p:txBody>
      </p:sp>
      <p:sp>
        <p:nvSpPr>
          <p:cNvPr id="14"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Slutt å forfølge meg!</a:t>
            </a:r>
            <a:endParaRPr lang="de-DE" altLang="de-DE" sz="1200" dirty="0">
              <a:latin typeface="Calibri Light"/>
            </a:endParaRPr>
          </a:p>
        </p:txBody>
      </p:sp>
      <p:sp>
        <p:nvSpPr>
          <p:cNvPr id="6" name="Title 5"/>
          <p:cNvSpPr>
            <a:spLocks noGrp="1"/>
          </p:cNvSpPr>
          <p:nvPr>
            <p:ph type="title"/>
          </p:nvPr>
        </p:nvSpPr>
        <p:spPr/>
        <p:txBody>
          <a:bodyPr/>
          <a:lstStyle/>
          <a:p>
            <a:r>
              <a:rPr lang="nb-NO" sz="3600">
                <a:solidFill>
                  <a:srgbClr val="004992"/>
                </a:solidFill>
                <a:latin typeface="+mn-lt"/>
                <a:ea typeface="+mn-ea"/>
                <a:cs typeface="+mn-cs"/>
              </a:rPr>
              <a:t>Du skrives ut fra sykehuset selv om du ikke føler deg noe bedre.</a:t>
            </a:r>
            <a:endParaRPr lang="en-US" sz="3600">
              <a:solidFill>
                <a:srgbClr val="004992"/>
              </a:solidFill>
              <a:latin typeface="+mn-lt"/>
              <a:ea typeface="+mn-ea"/>
              <a:cs typeface="+mn-cs"/>
            </a:endParaRPr>
          </a:p>
        </p:txBody>
      </p:sp>
    </p:spTree>
    <p:extLst>
      <p:ext uri="{BB962C8B-B14F-4D97-AF65-F5344CB8AC3E}">
        <p14:creationId xmlns:p14="http://schemas.microsoft.com/office/powerpoint/2010/main" val="1064679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nb-NO" sz="3600">
                <a:solidFill>
                  <a:srgbClr val="004992"/>
                </a:solidFill>
                <a:latin typeface="+mn-lt"/>
                <a:ea typeface="+mn-ea"/>
                <a:cs typeface="+mn-cs"/>
              </a:rPr>
              <a:t>Du skrives ut fra sykehuset selv om du ikke føler deg noe bedre.</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a:xfrm>
            <a:off x="408955" y="2204864"/>
            <a:ext cx="7589520" cy="4248000"/>
          </a:xfrm>
        </p:spPr>
        <p:txBody>
          <a:bodyPr/>
          <a:lstStyle/>
          <a:p>
            <a:pPr lvl="0"/>
            <a:r>
              <a:rPr lang="nb-NO" altLang="ja-JP" sz="2400" dirty="0">
                <a:solidFill>
                  <a:srgbClr val="333333"/>
                </a:solidFill>
              </a:rPr>
              <a:t>Prøv å tenke ut noen forklaringer som innebærer flere årsaker (slik som andre, situasjonen eller meg selv)</a:t>
            </a:r>
          </a:p>
          <a:p>
            <a:pPr lvl="0"/>
            <a:r>
              <a:rPr lang="de-DE" altLang="de-DE" sz="2400" dirty="0">
                <a:solidFill>
                  <a:srgbClr val="333333"/>
                </a:solidFill>
              </a:rPr>
              <a:t>???</a:t>
            </a:r>
          </a:p>
          <a:p>
            <a:pPr lvl="0"/>
            <a:r>
              <a:rPr lang="de-DE" altLang="de-DE" sz="2400" dirty="0">
                <a:solidFill>
                  <a:srgbClr val="333333"/>
                </a:solidFill>
              </a:rPr>
              <a:t>???</a:t>
            </a:r>
          </a:p>
          <a:p>
            <a:pPr lvl="0"/>
            <a:r>
              <a:rPr lang="de-DE" altLang="de-DE" sz="2400" dirty="0">
                <a:solidFill>
                  <a:srgbClr val="333333"/>
                </a:solidFill>
              </a:rPr>
              <a:t>???</a:t>
            </a:r>
            <a:endParaRPr lang="en-US" sz="2400" dirty="0">
              <a:solidFill>
                <a:srgbClr val="333333"/>
              </a:solidFill>
            </a:endParaRP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12</a:t>
            </a:fld>
            <a:endParaRPr lang="de-DE" dirty="0">
              <a:latin typeface="+mn-lt"/>
              <a:ea typeface="+mn-ea"/>
            </a:endParaRPr>
          </a:p>
        </p:txBody>
      </p:sp>
      <p:pic>
        <p:nvPicPr>
          <p:cNvPr id="12"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Slutt å forfølge meg!</a:t>
            </a:r>
            <a:endParaRPr lang="de-DE" altLang="de-DE" sz="1200" dirty="0">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nb-NO" sz="3600">
                <a:solidFill>
                  <a:srgbClr val="004992"/>
                </a:solidFill>
                <a:latin typeface="+mn-lt"/>
                <a:ea typeface="+mn-ea"/>
                <a:cs typeface="+mn-cs"/>
              </a:rPr>
              <a:t>Du skrives ut fra sykehuset selv om du ikke føler deg noe bedre.</a:t>
            </a:r>
            <a:endParaRPr lang="en-US" sz="3600">
              <a:solidFill>
                <a:srgbClr val="004992"/>
              </a:solidFill>
              <a:latin typeface="+mn-lt"/>
              <a:ea typeface="+mn-ea"/>
              <a:cs typeface="+mn-cs"/>
            </a:endParaRPr>
          </a:p>
        </p:txBody>
      </p:sp>
      <p:sp>
        <p:nvSpPr>
          <p:cNvPr id="6" name="Content Placeholder 5"/>
          <p:cNvSpPr>
            <a:spLocks noGrp="1"/>
          </p:cNvSpPr>
          <p:nvPr>
            <p:ph idx="1"/>
          </p:nvPr>
        </p:nvSpPr>
        <p:spPr>
          <a:xfrm>
            <a:off x="408955" y="2204864"/>
            <a:ext cx="7589520" cy="4248000"/>
          </a:xfrm>
        </p:spPr>
        <p:txBody>
          <a:bodyPr/>
          <a:lstStyle/>
          <a:p>
            <a:pPr lvl="0"/>
            <a:r>
              <a:rPr lang="nb-NO" altLang="ja-JP" sz="2400" dirty="0">
                <a:solidFill>
                  <a:srgbClr val="333333"/>
                </a:solidFill>
              </a:rPr>
              <a:t>Prøv å tenke ut noen forklaringer som innebærer flere årsaker (slik som andre, situasjonen eller meg selv)</a:t>
            </a:r>
          </a:p>
          <a:p>
            <a:pPr marL="342900" lvl="0" indent="-342900">
              <a:buClr>
                <a:srgbClr val="333333"/>
              </a:buClr>
              <a:buFont typeface="WingDings"/>
              <a:buChar char=""/>
            </a:pPr>
            <a:r>
              <a:rPr lang="en-CA" altLang="de-DE" sz="2400">
                <a:solidFill>
                  <a:srgbClr val="333333"/>
                </a:solidFill>
              </a:rPr>
              <a:t>“</a:t>
            </a:r>
            <a:r>
              <a:rPr lang="en-GB" altLang="ja-JP" sz="2400">
                <a:solidFill>
                  <a:srgbClr val="333333"/>
                </a:solidFill>
              </a:rPr>
              <a:t>Personalet </a:t>
            </a:r>
            <a:r>
              <a:rPr lang="en-GB" altLang="ja-JP" sz="2400" dirty="0" err="1">
                <a:solidFill>
                  <a:srgbClr val="333333"/>
                </a:solidFill>
              </a:rPr>
              <a:t>hadde</a:t>
            </a:r>
            <a:r>
              <a:rPr lang="en-GB" altLang="ja-JP" sz="2400" dirty="0">
                <a:solidFill>
                  <a:srgbClr val="333333"/>
                </a:solidFill>
              </a:rPr>
              <a:t> </a:t>
            </a:r>
            <a:r>
              <a:rPr lang="en-GB" altLang="ja-JP" sz="2400" dirty="0" err="1">
                <a:solidFill>
                  <a:srgbClr val="333333"/>
                </a:solidFill>
              </a:rPr>
              <a:t>ikke</a:t>
            </a:r>
            <a:r>
              <a:rPr lang="en-GB" altLang="ja-JP" sz="2400" dirty="0">
                <a:solidFill>
                  <a:srgbClr val="333333"/>
                </a:solidFill>
              </a:rPr>
              <a:t> </a:t>
            </a:r>
            <a:r>
              <a:rPr lang="en-GB" altLang="ja-JP" sz="2400" dirty="0" err="1">
                <a:solidFill>
                  <a:srgbClr val="333333"/>
                </a:solidFill>
              </a:rPr>
              <a:t>så</a:t>
            </a:r>
            <a:r>
              <a:rPr lang="en-GB" altLang="ja-JP" sz="2400" dirty="0">
                <a:solidFill>
                  <a:srgbClr val="333333"/>
                </a:solidFill>
              </a:rPr>
              <a:t> god </a:t>
            </a:r>
            <a:r>
              <a:rPr lang="en-GB" altLang="ja-JP" sz="2400" dirty="0" err="1">
                <a:solidFill>
                  <a:srgbClr val="333333"/>
                </a:solidFill>
              </a:rPr>
              <a:t>tid</a:t>
            </a:r>
            <a:r>
              <a:rPr lang="en-GB" altLang="ja-JP" sz="2400" dirty="0">
                <a:solidFill>
                  <a:srgbClr val="333333"/>
                </a:solidFill>
              </a:rPr>
              <a:t>, men </a:t>
            </a:r>
            <a:r>
              <a:rPr lang="en-GB" altLang="ja-JP" sz="2400" dirty="0" err="1">
                <a:solidFill>
                  <a:srgbClr val="333333"/>
                </a:solidFill>
              </a:rPr>
              <a:t>jeg</a:t>
            </a:r>
            <a:r>
              <a:rPr lang="en-GB" altLang="ja-JP" sz="2400" dirty="0">
                <a:solidFill>
                  <a:srgbClr val="333333"/>
                </a:solidFill>
              </a:rPr>
              <a:t> </a:t>
            </a:r>
            <a:r>
              <a:rPr lang="en-GB" altLang="ja-JP" sz="2400" dirty="0" err="1">
                <a:solidFill>
                  <a:srgbClr val="333333"/>
                </a:solidFill>
              </a:rPr>
              <a:t>kunne</a:t>
            </a:r>
            <a:r>
              <a:rPr lang="en-GB" altLang="ja-JP" sz="2400" dirty="0">
                <a:solidFill>
                  <a:srgbClr val="333333"/>
                </a:solidFill>
              </a:rPr>
              <a:t> ha spurt </a:t>
            </a:r>
            <a:r>
              <a:rPr lang="en-GB" altLang="ja-JP" sz="2400" dirty="0" err="1">
                <a:solidFill>
                  <a:srgbClr val="333333"/>
                </a:solidFill>
              </a:rPr>
              <a:t>etter</a:t>
            </a:r>
            <a:r>
              <a:rPr lang="en-GB" altLang="ja-JP" sz="2400" dirty="0">
                <a:solidFill>
                  <a:srgbClr val="333333"/>
                </a:solidFill>
              </a:rPr>
              <a:t> </a:t>
            </a:r>
            <a:r>
              <a:rPr lang="en-GB" altLang="ja-JP" sz="2400" dirty="0" err="1">
                <a:solidFill>
                  <a:srgbClr val="333333"/>
                </a:solidFill>
              </a:rPr>
              <a:t>mer</a:t>
            </a:r>
            <a:r>
              <a:rPr lang="en-GB" altLang="ja-JP" sz="2400" dirty="0">
                <a:solidFill>
                  <a:srgbClr val="333333"/>
                </a:solidFill>
              </a:rPr>
              <a:t> </a:t>
            </a:r>
            <a:r>
              <a:rPr lang="en-GB" altLang="ja-JP" sz="2400" dirty="0" err="1">
                <a:solidFill>
                  <a:srgbClr val="333333"/>
                </a:solidFill>
              </a:rPr>
              <a:t>hjelp</a:t>
            </a:r>
            <a:r>
              <a:rPr lang="en-GB" altLang="ja-JP" sz="2400" dirty="0">
                <a:solidFill>
                  <a:srgbClr val="333333"/>
                </a:solidFill>
              </a:rPr>
              <a:t> </a:t>
            </a:r>
            <a:r>
              <a:rPr lang="en-GB" altLang="ja-JP" sz="2400" dirty="0" err="1">
                <a:solidFill>
                  <a:srgbClr val="333333"/>
                </a:solidFill>
              </a:rPr>
              <a:t>og</a:t>
            </a:r>
            <a:r>
              <a:rPr lang="en-GB" altLang="ja-JP" sz="2400" dirty="0">
                <a:solidFill>
                  <a:srgbClr val="333333"/>
                </a:solidFill>
              </a:rPr>
              <a:t> </a:t>
            </a:r>
            <a:r>
              <a:rPr lang="en-GB" altLang="ja-JP" sz="2400" dirty="0" err="1">
                <a:solidFill>
                  <a:srgbClr val="333333"/>
                </a:solidFill>
              </a:rPr>
              <a:t>jeg</a:t>
            </a:r>
            <a:r>
              <a:rPr lang="en-GB" altLang="ja-JP" sz="2400" dirty="0">
                <a:solidFill>
                  <a:srgbClr val="333333"/>
                </a:solidFill>
              </a:rPr>
              <a:t> </a:t>
            </a:r>
            <a:r>
              <a:rPr lang="en-GB" altLang="ja-JP" sz="2400" dirty="0" err="1">
                <a:solidFill>
                  <a:srgbClr val="333333"/>
                </a:solidFill>
              </a:rPr>
              <a:t>burde</a:t>
            </a:r>
            <a:r>
              <a:rPr lang="en-GB" altLang="ja-JP" sz="2400" dirty="0">
                <a:solidFill>
                  <a:srgbClr val="333333"/>
                </a:solidFill>
              </a:rPr>
              <a:t> ha </a:t>
            </a:r>
            <a:r>
              <a:rPr lang="en-GB" altLang="ja-JP" sz="2400" dirty="0" err="1">
                <a:solidFill>
                  <a:srgbClr val="333333"/>
                </a:solidFill>
              </a:rPr>
              <a:t>deltatt</a:t>
            </a:r>
            <a:r>
              <a:rPr lang="en-GB" altLang="ja-JP" sz="2400" dirty="0">
                <a:solidFill>
                  <a:srgbClr val="333333"/>
                </a:solidFill>
              </a:rPr>
              <a:t> </a:t>
            </a:r>
            <a:r>
              <a:rPr lang="en-GB" altLang="ja-JP" sz="2400" dirty="0" err="1">
                <a:solidFill>
                  <a:srgbClr val="333333"/>
                </a:solidFill>
              </a:rPr>
              <a:t>i</a:t>
            </a:r>
            <a:r>
              <a:rPr lang="en-GB" altLang="ja-JP" sz="2400" dirty="0">
                <a:solidFill>
                  <a:srgbClr val="333333"/>
                </a:solidFill>
              </a:rPr>
              <a:t> </a:t>
            </a:r>
            <a:r>
              <a:rPr lang="en-GB" altLang="ja-JP" sz="2400" dirty="0" err="1">
                <a:solidFill>
                  <a:srgbClr val="333333"/>
                </a:solidFill>
              </a:rPr>
              <a:t>gruppeterapien</a:t>
            </a:r>
            <a:r>
              <a:rPr lang="en-GB" altLang="ja-JP" sz="2400" dirty="0">
                <a:solidFill>
                  <a:srgbClr val="333333"/>
                </a:solidFill>
              </a:rPr>
              <a:t> </a:t>
            </a:r>
            <a:r>
              <a:rPr lang="en-GB" altLang="ja-JP" sz="2400" dirty="0" err="1">
                <a:solidFill>
                  <a:srgbClr val="333333"/>
                </a:solidFill>
              </a:rPr>
              <a:t>oftere</a:t>
            </a:r>
            <a:r>
              <a:rPr lang="en-GB" altLang="ja-JP" sz="2400" dirty="0">
                <a:solidFill>
                  <a:srgbClr val="333333"/>
                </a:solidFill>
              </a:rPr>
              <a:t>. </a:t>
            </a:r>
            <a:r>
              <a:rPr lang="en-GB" altLang="ja-JP" sz="2400" dirty="0" err="1">
                <a:solidFill>
                  <a:srgbClr val="333333"/>
                </a:solidFill>
              </a:rPr>
              <a:t>Det</a:t>
            </a:r>
            <a:r>
              <a:rPr lang="en-GB" altLang="ja-JP" sz="2400" dirty="0">
                <a:solidFill>
                  <a:srgbClr val="333333"/>
                </a:solidFill>
              </a:rPr>
              <a:t> </a:t>
            </a:r>
            <a:r>
              <a:rPr lang="en-GB" altLang="ja-JP" sz="2400" dirty="0" err="1">
                <a:solidFill>
                  <a:srgbClr val="333333"/>
                </a:solidFill>
              </a:rPr>
              <a:t>kan</a:t>
            </a:r>
            <a:r>
              <a:rPr lang="en-GB" altLang="ja-JP" sz="2400" dirty="0">
                <a:solidFill>
                  <a:srgbClr val="333333"/>
                </a:solidFill>
              </a:rPr>
              <a:t> </a:t>
            </a:r>
            <a:r>
              <a:rPr lang="en-GB" altLang="ja-JP" sz="2400" dirty="0" err="1">
                <a:solidFill>
                  <a:srgbClr val="333333"/>
                </a:solidFill>
              </a:rPr>
              <a:t>være</a:t>
            </a:r>
            <a:r>
              <a:rPr lang="en-GB" altLang="ja-JP" sz="2400" dirty="0">
                <a:solidFill>
                  <a:srgbClr val="333333"/>
                </a:solidFill>
              </a:rPr>
              <a:t> </a:t>
            </a:r>
            <a:r>
              <a:rPr lang="en-GB" altLang="ja-JP" sz="2400" dirty="0" err="1">
                <a:solidFill>
                  <a:srgbClr val="333333"/>
                </a:solidFill>
              </a:rPr>
              <a:t>derfor</a:t>
            </a:r>
            <a:r>
              <a:rPr lang="en-GB" altLang="ja-JP" sz="2400" dirty="0">
                <a:solidFill>
                  <a:srgbClr val="333333"/>
                </a:solidFill>
              </a:rPr>
              <a:t> </a:t>
            </a:r>
            <a:r>
              <a:rPr lang="en-GB" altLang="ja-JP" sz="2400" dirty="0" err="1">
                <a:solidFill>
                  <a:srgbClr val="333333"/>
                </a:solidFill>
              </a:rPr>
              <a:t>sykehusoppholdet</a:t>
            </a:r>
            <a:r>
              <a:rPr lang="en-GB" altLang="ja-JP" sz="2400" dirty="0">
                <a:solidFill>
                  <a:srgbClr val="333333"/>
                </a:solidFill>
              </a:rPr>
              <a:t> </a:t>
            </a:r>
            <a:r>
              <a:rPr lang="en-GB" altLang="ja-JP" sz="2400" dirty="0" err="1">
                <a:solidFill>
                  <a:srgbClr val="333333"/>
                </a:solidFill>
              </a:rPr>
              <a:t>ikke</a:t>
            </a:r>
            <a:r>
              <a:rPr lang="en-GB" altLang="ja-JP" sz="2400" dirty="0">
                <a:solidFill>
                  <a:srgbClr val="333333"/>
                </a:solidFill>
              </a:rPr>
              <a:t> </a:t>
            </a:r>
            <a:r>
              <a:rPr lang="en-GB" altLang="ja-JP" sz="2400" dirty="0" err="1">
                <a:solidFill>
                  <a:srgbClr val="333333"/>
                </a:solidFill>
              </a:rPr>
              <a:t>ble</a:t>
            </a:r>
            <a:r>
              <a:rPr lang="en-GB" altLang="ja-JP" sz="2400" dirty="0">
                <a:solidFill>
                  <a:srgbClr val="333333"/>
                </a:solidFill>
              </a:rPr>
              <a:t> </a:t>
            </a:r>
            <a:r>
              <a:rPr lang="en-GB" altLang="ja-JP" sz="2400" dirty="0" err="1">
                <a:solidFill>
                  <a:srgbClr val="333333"/>
                </a:solidFill>
              </a:rPr>
              <a:t>så</a:t>
            </a:r>
            <a:r>
              <a:rPr lang="en-GB" altLang="ja-JP" sz="2400" dirty="0">
                <a:solidFill>
                  <a:srgbClr val="333333"/>
                </a:solidFill>
              </a:rPr>
              <a:t> bra </a:t>
            </a:r>
            <a:r>
              <a:rPr lang="en-GB" altLang="ja-JP" sz="2400" dirty="0" err="1">
                <a:solidFill>
                  <a:srgbClr val="333333"/>
                </a:solidFill>
              </a:rPr>
              <a:t>som</a:t>
            </a:r>
            <a:r>
              <a:rPr lang="en-GB" altLang="ja-JP" sz="2400" dirty="0">
                <a:solidFill>
                  <a:srgbClr val="333333"/>
                </a:solidFill>
              </a:rPr>
              <a:t> </a:t>
            </a:r>
            <a:r>
              <a:rPr lang="en-GB" altLang="ja-JP" sz="2400" dirty="0" err="1">
                <a:solidFill>
                  <a:srgbClr val="333333"/>
                </a:solidFill>
              </a:rPr>
              <a:t>det</a:t>
            </a:r>
            <a:r>
              <a:rPr lang="en-GB" altLang="ja-JP" sz="2400" dirty="0">
                <a:solidFill>
                  <a:srgbClr val="333333"/>
                </a:solidFill>
              </a:rPr>
              <a:t> </a:t>
            </a:r>
            <a:r>
              <a:rPr lang="en-GB" altLang="ja-JP" sz="2400" dirty="0" err="1">
                <a:solidFill>
                  <a:srgbClr val="333333"/>
                </a:solidFill>
              </a:rPr>
              <a:t>kunne</a:t>
            </a:r>
            <a:r>
              <a:rPr lang="en-GB" altLang="ja-JP" sz="2400" dirty="0">
                <a:solidFill>
                  <a:srgbClr val="333333"/>
                </a:solidFill>
              </a:rPr>
              <a:t> ha </a:t>
            </a:r>
            <a:r>
              <a:rPr lang="en-GB" altLang="ja-JP" sz="2400" err="1">
                <a:solidFill>
                  <a:srgbClr val="333333"/>
                </a:solidFill>
              </a:rPr>
              <a:t>vært</a:t>
            </a:r>
            <a:r>
              <a:rPr lang="en-GB" altLang="ja-JP" sz="2400">
                <a:solidFill>
                  <a:srgbClr val="333333"/>
                </a:solidFill>
              </a:rPr>
              <a:t>.</a:t>
            </a:r>
            <a:r>
              <a:rPr lang="en-US" altLang="de-DE" sz="2400">
                <a:solidFill>
                  <a:srgbClr val="333333"/>
                </a:solidFill>
              </a:rPr>
              <a:t>”</a:t>
            </a:r>
            <a:endParaRPr lang="de-DE" altLang="ja-JP" sz="2400" dirty="0">
              <a:solidFill>
                <a:srgbClr val="333333"/>
              </a:solidFill>
            </a:endParaRPr>
          </a:p>
          <a:p>
            <a:pPr marL="342900" lvl="0" indent="-342900">
              <a:buClr>
                <a:srgbClr val="333333"/>
              </a:buClr>
              <a:buFont typeface="WingDings"/>
              <a:buChar char=""/>
            </a:pPr>
            <a:r>
              <a:rPr lang="en-CA" altLang="de-DE" sz="2400">
                <a:solidFill>
                  <a:srgbClr val="333333"/>
                </a:solidFill>
              </a:rPr>
              <a:t>“</a:t>
            </a:r>
            <a:r>
              <a:rPr lang="en-GB" altLang="ja-JP" sz="2400">
                <a:solidFill>
                  <a:srgbClr val="333333"/>
                </a:solidFill>
              </a:rPr>
              <a:t>Kanskje </a:t>
            </a:r>
            <a:r>
              <a:rPr lang="en-GB" altLang="ja-JP" sz="2400" dirty="0" err="1">
                <a:solidFill>
                  <a:srgbClr val="333333"/>
                </a:solidFill>
              </a:rPr>
              <a:t>jeg</a:t>
            </a:r>
            <a:r>
              <a:rPr lang="en-GB" altLang="ja-JP" sz="2400" dirty="0">
                <a:solidFill>
                  <a:srgbClr val="333333"/>
                </a:solidFill>
              </a:rPr>
              <a:t> </a:t>
            </a:r>
            <a:r>
              <a:rPr lang="en-GB" altLang="ja-JP" sz="2400" dirty="0" err="1">
                <a:solidFill>
                  <a:srgbClr val="333333"/>
                </a:solidFill>
              </a:rPr>
              <a:t>skulle</a:t>
            </a:r>
            <a:r>
              <a:rPr lang="en-GB" altLang="ja-JP" sz="2400" dirty="0">
                <a:solidFill>
                  <a:srgbClr val="333333"/>
                </a:solidFill>
              </a:rPr>
              <a:t> </a:t>
            </a:r>
            <a:r>
              <a:rPr lang="en-GB" altLang="ja-JP" sz="2400" dirty="0" err="1">
                <a:solidFill>
                  <a:srgbClr val="333333"/>
                </a:solidFill>
              </a:rPr>
              <a:t>være</a:t>
            </a:r>
            <a:r>
              <a:rPr lang="en-GB" altLang="ja-JP" sz="2400" dirty="0">
                <a:solidFill>
                  <a:srgbClr val="333333"/>
                </a:solidFill>
              </a:rPr>
              <a:t> </a:t>
            </a:r>
            <a:r>
              <a:rPr lang="en-GB" altLang="ja-JP" sz="2400" dirty="0" err="1">
                <a:solidFill>
                  <a:srgbClr val="333333"/>
                </a:solidFill>
              </a:rPr>
              <a:t>mer</a:t>
            </a:r>
            <a:r>
              <a:rPr lang="en-GB" altLang="ja-JP" sz="2400" dirty="0">
                <a:solidFill>
                  <a:srgbClr val="333333"/>
                </a:solidFill>
              </a:rPr>
              <a:t> </a:t>
            </a:r>
            <a:r>
              <a:rPr lang="en-GB" altLang="ja-JP" sz="2400" dirty="0" err="1">
                <a:solidFill>
                  <a:srgbClr val="333333"/>
                </a:solidFill>
              </a:rPr>
              <a:t>tålmodig</a:t>
            </a:r>
            <a:r>
              <a:rPr lang="en-GB" altLang="ja-JP" sz="2400" dirty="0">
                <a:solidFill>
                  <a:srgbClr val="333333"/>
                </a:solidFill>
              </a:rPr>
              <a:t> </a:t>
            </a:r>
            <a:r>
              <a:rPr lang="en-GB" altLang="ja-JP" sz="2400" dirty="0" err="1">
                <a:solidFill>
                  <a:srgbClr val="333333"/>
                </a:solidFill>
              </a:rPr>
              <a:t>når</a:t>
            </a:r>
            <a:r>
              <a:rPr lang="en-GB" altLang="ja-JP" sz="2400" dirty="0">
                <a:solidFill>
                  <a:srgbClr val="333333"/>
                </a:solidFill>
              </a:rPr>
              <a:t> </a:t>
            </a:r>
            <a:r>
              <a:rPr lang="en-GB" altLang="ja-JP" sz="2400" dirty="0" err="1">
                <a:solidFill>
                  <a:srgbClr val="333333"/>
                </a:solidFill>
              </a:rPr>
              <a:t>det</a:t>
            </a:r>
            <a:r>
              <a:rPr lang="en-GB" altLang="ja-JP" sz="2400" dirty="0">
                <a:solidFill>
                  <a:srgbClr val="333333"/>
                </a:solidFill>
              </a:rPr>
              <a:t> </a:t>
            </a:r>
            <a:r>
              <a:rPr lang="en-GB" altLang="ja-JP" sz="2400" dirty="0" err="1">
                <a:solidFill>
                  <a:srgbClr val="333333"/>
                </a:solidFill>
              </a:rPr>
              <a:t>gjelder</a:t>
            </a:r>
            <a:r>
              <a:rPr lang="en-GB" altLang="ja-JP" sz="2400" dirty="0">
                <a:solidFill>
                  <a:srgbClr val="333333"/>
                </a:solidFill>
              </a:rPr>
              <a:t> min </a:t>
            </a:r>
            <a:r>
              <a:rPr lang="en-GB" altLang="ja-JP" sz="2400" dirty="0" err="1">
                <a:solidFill>
                  <a:srgbClr val="333333"/>
                </a:solidFill>
              </a:rPr>
              <a:t>egen</a:t>
            </a:r>
            <a:r>
              <a:rPr lang="en-GB" altLang="ja-JP" sz="2400" dirty="0">
                <a:solidFill>
                  <a:srgbClr val="333333"/>
                </a:solidFill>
              </a:rPr>
              <a:t> </a:t>
            </a:r>
            <a:r>
              <a:rPr lang="en-GB" altLang="ja-JP" sz="2400" dirty="0" err="1">
                <a:solidFill>
                  <a:srgbClr val="333333"/>
                </a:solidFill>
              </a:rPr>
              <a:t>bedringsprosess</a:t>
            </a:r>
            <a:r>
              <a:rPr lang="en-GB" altLang="ja-JP" sz="2400" dirty="0">
                <a:solidFill>
                  <a:srgbClr val="333333"/>
                </a:solidFill>
              </a:rPr>
              <a:t>. </a:t>
            </a:r>
            <a:r>
              <a:rPr lang="en-GB" altLang="ja-JP" sz="2400" dirty="0" err="1">
                <a:solidFill>
                  <a:srgbClr val="333333"/>
                </a:solidFill>
              </a:rPr>
              <a:t>Jeg</a:t>
            </a:r>
            <a:r>
              <a:rPr lang="en-GB" altLang="ja-JP" sz="2400" dirty="0">
                <a:solidFill>
                  <a:srgbClr val="333333"/>
                </a:solidFill>
              </a:rPr>
              <a:t> </a:t>
            </a:r>
            <a:r>
              <a:rPr lang="en-GB" altLang="ja-JP" sz="2400" dirty="0" err="1">
                <a:solidFill>
                  <a:srgbClr val="333333"/>
                </a:solidFill>
              </a:rPr>
              <a:t>er</a:t>
            </a:r>
            <a:r>
              <a:rPr lang="en-GB" altLang="ja-JP" sz="2400" dirty="0">
                <a:solidFill>
                  <a:srgbClr val="333333"/>
                </a:solidFill>
              </a:rPr>
              <a:t> </a:t>
            </a:r>
            <a:r>
              <a:rPr lang="en-GB" altLang="ja-JP" sz="2400" dirty="0" err="1">
                <a:solidFill>
                  <a:srgbClr val="333333"/>
                </a:solidFill>
              </a:rPr>
              <a:t>sikker</a:t>
            </a:r>
            <a:r>
              <a:rPr lang="en-GB" altLang="ja-JP" sz="2400" dirty="0">
                <a:solidFill>
                  <a:srgbClr val="333333"/>
                </a:solidFill>
              </a:rPr>
              <a:t> </a:t>
            </a:r>
            <a:r>
              <a:rPr lang="en-GB" altLang="ja-JP" sz="2400" dirty="0" err="1">
                <a:solidFill>
                  <a:srgbClr val="333333"/>
                </a:solidFill>
              </a:rPr>
              <a:t>på</a:t>
            </a:r>
            <a:r>
              <a:rPr lang="en-GB" altLang="ja-JP" sz="2400" dirty="0">
                <a:solidFill>
                  <a:srgbClr val="333333"/>
                </a:solidFill>
              </a:rPr>
              <a:t> at </a:t>
            </a:r>
            <a:r>
              <a:rPr lang="en-GB" altLang="ja-JP" sz="2400" dirty="0" err="1">
                <a:solidFill>
                  <a:srgbClr val="333333"/>
                </a:solidFill>
              </a:rPr>
              <a:t>jeg</a:t>
            </a:r>
            <a:r>
              <a:rPr lang="en-GB" altLang="ja-JP" sz="2400" dirty="0">
                <a:solidFill>
                  <a:srgbClr val="333333"/>
                </a:solidFill>
              </a:rPr>
              <a:t> </a:t>
            </a:r>
            <a:r>
              <a:rPr lang="en-GB" altLang="ja-JP" sz="2400" dirty="0" err="1">
                <a:solidFill>
                  <a:srgbClr val="333333"/>
                </a:solidFill>
              </a:rPr>
              <a:t>i</a:t>
            </a:r>
            <a:r>
              <a:rPr lang="en-GB" altLang="ja-JP" sz="2400" dirty="0">
                <a:solidFill>
                  <a:srgbClr val="333333"/>
                </a:solidFill>
              </a:rPr>
              <a:t> </a:t>
            </a:r>
            <a:r>
              <a:rPr lang="en-GB" altLang="ja-JP" sz="2400" dirty="0" err="1">
                <a:solidFill>
                  <a:srgbClr val="333333"/>
                </a:solidFill>
              </a:rPr>
              <a:t>fremtiden</a:t>
            </a:r>
            <a:r>
              <a:rPr lang="en-GB" altLang="ja-JP" sz="2400" dirty="0">
                <a:solidFill>
                  <a:srgbClr val="333333"/>
                </a:solidFill>
              </a:rPr>
              <a:t> </a:t>
            </a:r>
            <a:r>
              <a:rPr lang="en-GB" altLang="ja-JP" sz="2400" dirty="0" err="1">
                <a:solidFill>
                  <a:srgbClr val="333333"/>
                </a:solidFill>
              </a:rPr>
              <a:t>vil</a:t>
            </a:r>
            <a:r>
              <a:rPr lang="en-GB" altLang="ja-JP" sz="2400" dirty="0">
                <a:solidFill>
                  <a:srgbClr val="333333"/>
                </a:solidFill>
              </a:rPr>
              <a:t> </a:t>
            </a:r>
            <a:r>
              <a:rPr lang="en-GB" altLang="ja-JP" sz="2400" dirty="0" err="1">
                <a:solidFill>
                  <a:srgbClr val="333333"/>
                </a:solidFill>
              </a:rPr>
              <a:t>få</a:t>
            </a:r>
            <a:r>
              <a:rPr lang="en-GB" altLang="ja-JP" sz="2400" dirty="0">
                <a:solidFill>
                  <a:srgbClr val="333333"/>
                </a:solidFill>
              </a:rPr>
              <a:t> </a:t>
            </a:r>
            <a:r>
              <a:rPr lang="en-GB" altLang="ja-JP" sz="2400" dirty="0" err="1">
                <a:solidFill>
                  <a:srgbClr val="333333"/>
                </a:solidFill>
              </a:rPr>
              <a:t>hjelp</a:t>
            </a:r>
            <a:r>
              <a:rPr lang="en-GB" altLang="ja-JP" sz="2400" dirty="0">
                <a:solidFill>
                  <a:srgbClr val="333333"/>
                </a:solidFill>
              </a:rPr>
              <a:t> </a:t>
            </a:r>
            <a:r>
              <a:rPr lang="en-GB" altLang="ja-JP" sz="2400" dirty="0" err="1">
                <a:solidFill>
                  <a:srgbClr val="333333"/>
                </a:solidFill>
              </a:rPr>
              <a:t>av</a:t>
            </a:r>
            <a:r>
              <a:rPr lang="en-GB" altLang="ja-JP" sz="2400" dirty="0">
                <a:solidFill>
                  <a:srgbClr val="333333"/>
                </a:solidFill>
              </a:rPr>
              <a:t> </a:t>
            </a:r>
            <a:r>
              <a:rPr lang="en-GB" altLang="ja-JP" sz="2400" dirty="0" err="1">
                <a:solidFill>
                  <a:srgbClr val="333333"/>
                </a:solidFill>
              </a:rPr>
              <a:t>dyktige</a:t>
            </a:r>
            <a:r>
              <a:rPr lang="en-GB" altLang="ja-JP" sz="2400" dirty="0">
                <a:solidFill>
                  <a:srgbClr val="333333"/>
                </a:solidFill>
              </a:rPr>
              <a:t> </a:t>
            </a:r>
            <a:r>
              <a:rPr lang="en-GB" altLang="ja-JP" sz="2400" err="1">
                <a:solidFill>
                  <a:srgbClr val="333333"/>
                </a:solidFill>
              </a:rPr>
              <a:t>helsearbeidere</a:t>
            </a:r>
            <a:r>
              <a:rPr lang="en-GB" altLang="ja-JP" sz="2400">
                <a:solidFill>
                  <a:srgbClr val="333333"/>
                </a:solidFill>
              </a:rPr>
              <a:t>.</a:t>
            </a:r>
            <a:r>
              <a:rPr lang="en-US" altLang="de-DE" sz="2400">
                <a:solidFill>
                  <a:srgbClr val="333333"/>
                </a:solidFill>
              </a:rPr>
              <a:t>”</a:t>
            </a:r>
            <a:endParaRPr lang="en-US" sz="2400" dirty="0">
              <a:solidFill>
                <a:srgbClr val="333333"/>
              </a:solidFill>
            </a:endParaRP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13</a:t>
            </a:fld>
            <a:endParaRPr lang="de-DE" dirty="0">
              <a:latin typeface="+mn-lt"/>
              <a:ea typeface="+mn-ea"/>
            </a:endParaRPr>
          </a:p>
        </p:txBody>
      </p:sp>
      <p:pic>
        <p:nvPicPr>
          <p:cNvPr id="12"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Slutt å forfølge meg!</a:t>
            </a:r>
            <a:endParaRPr lang="de-DE" altLang="de-DE" sz="12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Effekt av ulike attribusjonsstiler på negative hendelser!</a:t>
            </a:r>
          </a:p>
        </p:txBody>
      </p:sp>
      <p:sp>
        <p:nvSpPr>
          <p:cNvPr id="5" name="Footer Placeholder 4"/>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ea typeface="+mn-ea"/>
              </a:rPr>
              <a:pPr/>
              <a:t>14</a:t>
            </a:fld>
            <a:endParaRPr lang="de-DE" dirty="0">
              <a:latin typeface="+mn-lt"/>
              <a:ea typeface="+mn-ea"/>
            </a:endParaRPr>
          </a:p>
        </p:txBody>
      </p:sp>
      <p:graphicFrame>
        <p:nvGraphicFramePr>
          <p:cNvPr id="13" name="Group 2"/>
          <p:cNvGraphicFramePr>
            <a:graphicFrameLocks noGrp="1"/>
          </p:cNvGraphicFramePr>
          <p:nvPr>
            <p:extLst>
              <p:ext uri="{D42A27DB-BD31-4B8C-83A1-F6EECF244321}">
                <p14:modId xmlns:p14="http://schemas.microsoft.com/office/powerpoint/2010/main" val="4284691179"/>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Selv-attribusjon</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f.eks</a:t>
                      </a:r>
                      <a:r>
                        <a:rPr kumimoji="0" lang="en-US" sz="2000" b="0" i="0" u="none" strike="noStrike" cap="none" normalizeH="0" baseline="0">
                          <a:ln>
                            <a:noFill/>
                          </a:ln>
                          <a:solidFill>
                            <a:srgbClr val="333333"/>
                          </a:solidFill>
                          <a:effectLst/>
                          <a:latin typeface="Calibri Light"/>
                          <a:cs typeface="Times New Roman" pitchFamily="18" charset="0"/>
                        </a:rPr>
                        <a:t>. “Det </a:t>
                      </a:r>
                      <a:r>
                        <a:rPr kumimoji="0" lang="en-US" sz="2000" b="0" i="0" u="none" strike="noStrike" cap="none" normalizeH="0" baseline="0" dirty="0" err="1">
                          <a:ln>
                            <a:noFill/>
                          </a:ln>
                          <a:solidFill>
                            <a:srgbClr val="333333"/>
                          </a:solidFill>
                          <a:effectLst/>
                          <a:latin typeface="Calibri Light"/>
                          <a:cs typeface="Times New Roman" pitchFamily="18" charset="0"/>
                        </a:rPr>
                        <a:t>var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faktisk</a:t>
                      </a:r>
                      <a:r>
                        <a:rPr kumimoji="0" lang="en-US" sz="2000" b="0" i="0" u="none" strike="noStrike" cap="none" normalizeH="0" baseline="0" dirty="0">
                          <a:ln>
                            <a:noFill/>
                          </a:ln>
                          <a:solidFill>
                            <a:srgbClr val="333333"/>
                          </a:solidFill>
                          <a:effectLst/>
                          <a:latin typeface="Calibri Light"/>
                          <a:cs typeface="Times New Roman" pitchFamily="18" charset="0"/>
                        </a:rPr>
                        <a:t> min </a:t>
                      </a:r>
                      <a:r>
                        <a:rPr kumimoji="0" lang="en-US" sz="2000" b="0" i="0" u="none" strike="noStrike" cap="none" normalizeH="0" baseline="0" dirty="0" err="1">
                          <a:ln>
                            <a:noFill/>
                          </a:ln>
                          <a:solidFill>
                            <a:srgbClr val="333333"/>
                          </a:solidFill>
                          <a:effectLst/>
                          <a:latin typeface="Calibri Light"/>
                          <a:cs typeface="Times New Roman" pitchFamily="18" charset="0"/>
                        </a:rPr>
                        <a:t>feil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Jeg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skylder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supporterne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unnskyldning</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a:ln>
                            <a:noFill/>
                          </a:ln>
                          <a:solidFill>
                            <a:srgbClr val="333333"/>
                          </a:solidFill>
                          <a:effectLst/>
                          <a:latin typeface="Calibri Light"/>
                          <a:cs typeface="Times New Roman" pitchFamily="18" charset="0"/>
                        </a:rPr>
                        <a:t>Ulempe:</a:t>
                      </a:r>
                      <a:r>
                        <a:rPr kumimoji="0" lang="nb-NO" sz="2000" b="0" i="0" u="none" strike="noStrike" cap="none" normalizeH="0" baseline="0">
                          <a:ln>
                            <a:noFill/>
                          </a:ln>
                          <a:solidFill>
                            <a:srgbClr val="333333"/>
                          </a:solidFill>
                          <a:effectLst/>
                          <a:latin typeface="Calibri Light"/>
                          <a:cs typeface="Times New Roman" pitchFamily="18" charset="0"/>
                        </a:rPr>
                        <a:t> </a:t>
                      </a:r>
                      <a:r>
                        <a:rPr kumimoji="0" lang="nb-NO" sz="2000" b="0" i="0" u="none" strike="noStrike" cap="none" normalizeH="0" baseline="0">
                          <a:ln>
                            <a:noFill/>
                          </a:ln>
                          <a:solidFill>
                            <a:srgbClr val="004992"/>
                          </a:solidFill>
                          <a:effectLst/>
                          <a:latin typeface="Calibri Light"/>
                          <a:cs typeface="Times New Roman" pitchFamily="18" charset="0"/>
                        </a:rPr>
                        <a:t>???</a:t>
                      </a:r>
                      <a:r>
                        <a:rPr kumimoji="0" lang="nb-NO" sz="2000" b="0" i="0" u="none" strike="noStrike" cap="none" normalizeH="0" baseline="0">
                          <a:ln>
                            <a:noFill/>
                          </a:ln>
                          <a:solidFill>
                            <a:srgbClr val="FFFFFF"/>
                          </a:solidFill>
                          <a:effectLst/>
                          <a:latin typeface="Calibri Light"/>
                          <a:cs typeface="Times New Roman" pitchFamily="18" charset="0"/>
                        </a:rPr>
                        <a:t> </a:t>
                      </a:r>
                      <a:r>
                        <a:rPr kumimoji="0" lang="nb-NO" sz="2000" b="0" i="0" u="none" strike="noStrike" cap="none" normalizeH="0" baseline="0" dirty="0">
                          <a:ln>
                            <a:noFill/>
                          </a:ln>
                          <a:solidFill>
                            <a:srgbClr val="FFFFFF"/>
                          </a:solidFill>
                          <a:effectLst/>
                          <a:latin typeface="Calibri Light"/>
                          <a:cs typeface="Times New Roman" pitchFamily="18" charset="0"/>
                        </a:rPr>
                        <a:t>reduserer troen på seg selv</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a:ln>
                            <a:noFill/>
                          </a:ln>
                          <a:solidFill>
                            <a:srgbClr val="333333"/>
                          </a:solidFill>
                          <a:effectLst/>
                          <a:latin typeface="Calibri Light"/>
                          <a:cs typeface="Times New Roman" pitchFamily="18" charset="0"/>
                        </a:rPr>
                        <a:t>Fordel:</a:t>
                      </a:r>
                      <a:r>
                        <a:rPr kumimoji="0" lang="nb-NO" sz="2000" b="0" i="0" u="none" strike="noStrike" cap="none" normalizeH="0" baseline="0">
                          <a:ln>
                            <a:noFill/>
                          </a:ln>
                          <a:solidFill>
                            <a:srgbClr val="333333"/>
                          </a:solidFill>
                          <a:effectLst/>
                          <a:latin typeface="Calibri Light"/>
                          <a:cs typeface="Times New Roman" pitchFamily="18" charset="0"/>
                        </a:rPr>
                        <a:t> </a:t>
                      </a:r>
                      <a:r>
                        <a:rPr kumimoji="0" lang="nb-NO" sz="2000" b="0" i="0" u="none" strike="noStrike" cap="none" normalizeH="0" baseline="0">
                          <a:ln>
                            <a:noFill/>
                          </a:ln>
                          <a:solidFill>
                            <a:srgbClr val="004992"/>
                          </a:solidFill>
                          <a:effectLst/>
                          <a:latin typeface="Calibri Light"/>
                          <a:cs typeface="Times New Roman" pitchFamily="18" charset="0"/>
                        </a:rPr>
                        <a:t>???</a:t>
                      </a:r>
                      <a:r>
                        <a:rPr kumimoji="0" lang="nb-NO" sz="2000" b="0" i="0" u="none" strike="noStrike" cap="none" normalizeH="0" baseline="0">
                          <a:ln>
                            <a:noFill/>
                          </a:ln>
                          <a:solidFill>
                            <a:srgbClr val="FFFFFF"/>
                          </a:solidFill>
                          <a:effectLst/>
                          <a:latin typeface="Calibri Light"/>
                          <a:cs typeface="Times New Roman" pitchFamily="18" charset="0"/>
                        </a:rPr>
                        <a:t> </a:t>
                      </a:r>
                      <a:r>
                        <a:rPr kumimoji="0" lang="nb-NO" sz="2000" b="0" i="0" u="none" strike="noStrike" cap="none" normalizeH="0" baseline="0" dirty="0">
                          <a:ln>
                            <a:noFill/>
                          </a:ln>
                          <a:solidFill>
                            <a:srgbClr val="FFFFFF"/>
                          </a:solidFill>
                          <a:effectLst/>
                          <a:latin typeface="Calibri Light"/>
                          <a:cs typeface="Times New Roman" pitchFamily="18" charset="0"/>
                        </a:rPr>
                        <a:t>blir sett på som edelt å ta på seg ansvaret (god sportsånd)</a:t>
                      </a:r>
                      <a:endParaRPr kumimoji="0" lang="en-GB" sz="18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dirty="0">
                          <a:ln>
                            <a:noFill/>
                          </a:ln>
                          <a:solidFill>
                            <a:srgbClr val="333333"/>
                          </a:solidFill>
                          <a:effectLst/>
                          <a:latin typeface="Calibri Light"/>
                          <a:cs typeface="Times New Roman" pitchFamily="18" charset="0"/>
                        </a:rPr>
                        <a:t>Attribusjon til andre/situasjon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0" i="0" u="none" strike="noStrike" cap="none" normalizeH="0" baseline="0" dirty="0">
                          <a:ln>
                            <a:noFill/>
                          </a:ln>
                          <a:solidFill>
                            <a:srgbClr val="333333"/>
                          </a:solidFill>
                          <a:effectLst/>
                          <a:latin typeface="Calibri Light"/>
                          <a:cs typeface="Times New Roman" pitchFamily="18" charset="0"/>
                        </a:rPr>
                        <a:t>(f.eks</a:t>
                      </a:r>
                      <a:r>
                        <a:rPr kumimoji="0" lang="nb-NO" sz="2000" b="0" i="0" u="none" strike="noStrike" cap="none" normalizeH="0" baseline="0">
                          <a:ln>
                            <a:noFill/>
                          </a:ln>
                          <a:solidFill>
                            <a:srgbClr val="333333"/>
                          </a:solidFill>
                          <a:effectLst/>
                          <a:latin typeface="Calibri Light"/>
                          <a:cs typeface="Times New Roman" pitchFamily="18" charset="0"/>
                        </a:rPr>
                        <a:t>. “Men </a:t>
                      </a:r>
                      <a:r>
                        <a:rPr kumimoji="0" lang="nb-NO" sz="2000" b="0" i="0" u="none" strike="noStrike" cap="none" normalizeH="0" baseline="0" dirty="0">
                          <a:ln>
                            <a:noFill/>
                          </a:ln>
                          <a:solidFill>
                            <a:srgbClr val="333333"/>
                          </a:solidFill>
                          <a:effectLst/>
                          <a:latin typeface="Calibri Light"/>
                          <a:cs typeface="Times New Roman" pitchFamily="18" charset="0"/>
                        </a:rPr>
                        <a:t>hvor var keeperen </a:t>
                      </a:r>
                      <a:r>
                        <a:rPr kumimoji="0" lang="nb-NO" sz="2000" b="0" i="0" u="none" strike="noStrike" cap="none" normalizeH="0" baseline="0">
                          <a:ln>
                            <a:noFill/>
                          </a:ln>
                          <a:solidFill>
                            <a:srgbClr val="333333"/>
                          </a:solidFill>
                          <a:effectLst/>
                          <a:latin typeface="Calibri Light"/>
                          <a:cs typeface="Times New Roman" pitchFamily="18" charset="0"/>
                        </a:rPr>
                        <a:t>hen?”; “Alt </a:t>
                      </a:r>
                      <a:r>
                        <a:rPr kumimoji="0" lang="nb-NO" sz="2000" b="0" i="0" u="none" strike="noStrike" cap="none" normalizeH="0" baseline="0" dirty="0">
                          <a:ln>
                            <a:noFill/>
                          </a:ln>
                          <a:solidFill>
                            <a:srgbClr val="333333"/>
                          </a:solidFill>
                          <a:effectLst/>
                          <a:latin typeface="Calibri Light"/>
                          <a:cs typeface="Times New Roman" pitchFamily="18" charset="0"/>
                        </a:rPr>
                        <a:t>kan skje i </a:t>
                      </a:r>
                      <a:r>
                        <a:rPr kumimoji="0" lang="nb-NO" sz="2000" b="0" i="0" u="none" strike="noStrike" cap="none" normalizeH="0" baseline="0">
                          <a:ln>
                            <a:noFill/>
                          </a:ln>
                          <a:solidFill>
                            <a:srgbClr val="333333"/>
                          </a:solidFill>
                          <a:effectLst/>
                          <a:latin typeface="Calibri Light"/>
                          <a:cs typeface="Times New Roman" pitchFamily="18" charset="0"/>
                        </a:rPr>
                        <a:t>fotball.”) </a:t>
                      </a:r>
                      <a:r>
                        <a:rPr kumimoji="0" lang="nb-NO"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dirty="0">
                          <a:ln>
                            <a:noFill/>
                          </a:ln>
                          <a:solidFill>
                            <a:srgbClr val="333333"/>
                          </a:solidFill>
                          <a:effectLst/>
                          <a:latin typeface="Calibri Light"/>
                          <a:cs typeface="Times New Roman" pitchFamily="18" charset="0"/>
                        </a:rPr>
                        <a:t>Ulempe:</a:t>
                      </a:r>
                      <a:r>
                        <a:rPr kumimoji="0" lang="nb-NO" sz="2000" b="0" i="0" u="none" strike="noStrike" cap="none" normalizeH="0" baseline="0" dirty="0">
                          <a:ln>
                            <a:noFill/>
                          </a:ln>
                          <a:solidFill>
                            <a:srgbClr val="333333"/>
                          </a:solidFill>
                          <a:effectLst/>
                          <a:latin typeface="Calibri Light"/>
                          <a:cs typeface="Times New Roman" pitchFamily="18" charset="0"/>
                        </a:rPr>
                        <a:t> </a:t>
                      </a:r>
                      <a:r>
                        <a:rPr kumimoji="0" lang="nb-NO" sz="2000" b="0" i="0" u="none" strike="noStrike" cap="none" normalizeH="0" baseline="0" dirty="0">
                          <a:ln>
                            <a:noFill/>
                          </a:ln>
                          <a:solidFill>
                            <a:srgbClr val="004992"/>
                          </a:solidFill>
                          <a:effectLst/>
                          <a:latin typeface="Calibri Light"/>
                          <a:cs typeface="Times New Roman" pitchFamily="18" charset="0"/>
                        </a:rPr>
                        <a:t>???</a:t>
                      </a:r>
                      <a:r>
                        <a:rPr kumimoji="0" lang="nb-NO" sz="2000" b="0" i="0" u="none" strike="noStrike" cap="none" normalizeH="0" baseline="0" dirty="0">
                          <a:ln>
                            <a:noFill/>
                          </a:ln>
                          <a:solidFill>
                            <a:srgbClr val="E3EFF8"/>
                          </a:solidFill>
                          <a:effectLst/>
                          <a:latin typeface="Calibri Light"/>
                          <a:cs typeface="Times New Roman" pitchFamily="18" charset="0"/>
                        </a:rPr>
                        <a:t> det anses som uhøflig å skylde på andre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dirty="0">
                          <a:ln>
                            <a:noFill/>
                          </a:ln>
                          <a:solidFill>
                            <a:srgbClr val="333333"/>
                          </a:solidFill>
                          <a:effectLst/>
                          <a:latin typeface="Calibri Light"/>
                          <a:cs typeface="Times New Roman" pitchFamily="18" charset="0"/>
                        </a:rPr>
                        <a:t>Fordel:</a:t>
                      </a:r>
                      <a:r>
                        <a:rPr kumimoji="0" lang="nb-NO" sz="2000" b="0" i="0" u="none" strike="noStrike" cap="none" normalizeH="0" baseline="0" dirty="0">
                          <a:ln>
                            <a:noFill/>
                          </a:ln>
                          <a:solidFill>
                            <a:srgbClr val="333333"/>
                          </a:solidFill>
                          <a:effectLst/>
                          <a:latin typeface="Calibri Light"/>
                          <a:cs typeface="Times New Roman" pitchFamily="18" charset="0"/>
                        </a:rPr>
                        <a:t> </a:t>
                      </a:r>
                      <a:r>
                        <a:rPr kumimoji="0" lang="nb-NO" sz="2000" b="0" i="0" u="none" strike="noStrike" cap="none" normalizeH="0" baseline="0" dirty="0">
                          <a:ln>
                            <a:noFill/>
                          </a:ln>
                          <a:solidFill>
                            <a:srgbClr val="004992"/>
                          </a:solidFill>
                          <a:effectLst/>
                          <a:latin typeface="Calibri Light"/>
                          <a:cs typeface="Times New Roman" pitchFamily="18" charset="0"/>
                        </a:rPr>
                        <a:t>???</a:t>
                      </a:r>
                      <a:r>
                        <a:rPr kumimoji="0" lang="nb-NO" sz="2000" b="0" i="0" u="none" strike="noStrike" cap="none" normalizeH="0" baseline="0" dirty="0">
                          <a:ln>
                            <a:noFill/>
                          </a:ln>
                          <a:solidFill>
                            <a:srgbClr val="E3EFF8"/>
                          </a:solidFill>
                          <a:effectLst/>
                          <a:latin typeface="Calibri Light"/>
                          <a:cs typeface="Times New Roman" pitchFamily="18" charset="0"/>
                        </a:rPr>
                        <a:t> troen på seg selv trues eller reduseres ikke</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5"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b-NO" altLang="de-DE" sz="1600">
                <a:latin typeface="Calibri Light"/>
              </a:rPr>
              <a:t>Hvis du hadde spilt bedre, hadde ikke det andre laget skåret mål.</a:t>
            </a:r>
            <a:endParaRPr lang="en-CA" altLang="de-DE" sz="1600" dirty="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Effekt av ulike attribusjonsstiler på negative hendelser!</a:t>
            </a:r>
          </a:p>
        </p:txBody>
      </p:sp>
      <p:sp>
        <p:nvSpPr>
          <p:cNvPr id="5" name="Footer Placeholder 4"/>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ea typeface="+mn-ea"/>
              </a:rPr>
              <a:pPr/>
              <a:t>15</a:t>
            </a:fld>
            <a:endParaRPr lang="de-DE" dirty="0">
              <a:latin typeface="+mn-lt"/>
              <a:ea typeface="+mn-ea"/>
            </a:endParaRPr>
          </a:p>
        </p:txBody>
      </p:sp>
      <p:graphicFrame>
        <p:nvGraphicFramePr>
          <p:cNvPr id="13" name="Group 2"/>
          <p:cNvGraphicFramePr>
            <a:graphicFrameLocks noGrp="1"/>
          </p:cNvGraphicFramePr>
          <p:nvPr>
            <p:extLst>
              <p:ext uri="{D42A27DB-BD31-4B8C-83A1-F6EECF244321}">
                <p14:modId xmlns:p14="http://schemas.microsoft.com/office/powerpoint/2010/main" val="4047313233"/>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Selv-attribusjon</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f.eks</a:t>
                      </a:r>
                      <a:r>
                        <a:rPr kumimoji="0" lang="en-US" sz="2000" b="0" i="0" u="none" strike="noStrike" cap="none" normalizeH="0" baseline="0">
                          <a:ln>
                            <a:noFill/>
                          </a:ln>
                          <a:solidFill>
                            <a:srgbClr val="333333"/>
                          </a:solidFill>
                          <a:effectLst/>
                          <a:latin typeface="Calibri Light"/>
                          <a:cs typeface="Times New Roman" pitchFamily="18" charset="0"/>
                        </a:rPr>
                        <a:t>. “Det </a:t>
                      </a:r>
                      <a:r>
                        <a:rPr kumimoji="0" lang="en-US" sz="2000" b="0" i="0" u="none" strike="noStrike" cap="none" normalizeH="0" baseline="0" dirty="0" err="1">
                          <a:ln>
                            <a:noFill/>
                          </a:ln>
                          <a:solidFill>
                            <a:srgbClr val="333333"/>
                          </a:solidFill>
                          <a:effectLst/>
                          <a:latin typeface="Calibri Light"/>
                          <a:cs typeface="Times New Roman" pitchFamily="18" charset="0"/>
                        </a:rPr>
                        <a:t>var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faktisk</a:t>
                      </a:r>
                      <a:r>
                        <a:rPr kumimoji="0" lang="en-US" sz="2000" b="0" i="0" u="none" strike="noStrike" cap="none" normalizeH="0" baseline="0" dirty="0">
                          <a:ln>
                            <a:noFill/>
                          </a:ln>
                          <a:solidFill>
                            <a:srgbClr val="333333"/>
                          </a:solidFill>
                          <a:effectLst/>
                          <a:latin typeface="Calibri Light"/>
                          <a:cs typeface="Times New Roman" pitchFamily="18" charset="0"/>
                        </a:rPr>
                        <a:t> min </a:t>
                      </a:r>
                      <a:r>
                        <a:rPr kumimoji="0" lang="en-US" sz="2000" b="0" i="0" u="none" strike="noStrike" cap="none" normalizeH="0" baseline="0" dirty="0" err="1">
                          <a:ln>
                            <a:noFill/>
                          </a:ln>
                          <a:solidFill>
                            <a:srgbClr val="333333"/>
                          </a:solidFill>
                          <a:effectLst/>
                          <a:latin typeface="Calibri Light"/>
                          <a:cs typeface="Times New Roman" pitchFamily="18" charset="0"/>
                        </a:rPr>
                        <a:t>feil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Jeg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skylder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supporterne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unnskyldning</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dirty="0">
                          <a:ln>
                            <a:noFill/>
                          </a:ln>
                          <a:solidFill>
                            <a:srgbClr val="333333"/>
                          </a:solidFill>
                          <a:effectLst/>
                          <a:latin typeface="Calibri Light"/>
                          <a:cs typeface="Times New Roman" pitchFamily="18" charset="0"/>
                        </a:rPr>
                        <a:t>Ulempe:</a:t>
                      </a:r>
                      <a:r>
                        <a:rPr kumimoji="0" lang="nb-NO" sz="2000" b="0" i="0" u="none" strike="noStrike" cap="none" normalizeH="0" baseline="0" dirty="0">
                          <a:ln>
                            <a:noFill/>
                          </a:ln>
                          <a:solidFill>
                            <a:srgbClr val="333333"/>
                          </a:solidFill>
                          <a:effectLst/>
                          <a:latin typeface="Calibri Light"/>
                          <a:cs typeface="Times New Roman" pitchFamily="18" charset="0"/>
                        </a:rPr>
                        <a:t> reduserer troen på seg selv</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dirty="0">
                          <a:ln>
                            <a:noFill/>
                          </a:ln>
                          <a:solidFill>
                            <a:srgbClr val="333333"/>
                          </a:solidFill>
                          <a:effectLst/>
                          <a:latin typeface="Calibri Light"/>
                          <a:cs typeface="Times New Roman" pitchFamily="18" charset="0"/>
                        </a:rPr>
                        <a:t>Fordel:</a:t>
                      </a:r>
                      <a:r>
                        <a:rPr kumimoji="0" lang="nb-NO" sz="2000" b="0" i="0" u="none" strike="noStrike" cap="none" normalizeH="0" baseline="0" dirty="0">
                          <a:ln>
                            <a:noFill/>
                          </a:ln>
                          <a:solidFill>
                            <a:srgbClr val="333333"/>
                          </a:solidFill>
                          <a:effectLst/>
                          <a:latin typeface="Calibri Light"/>
                          <a:cs typeface="Times New Roman" pitchFamily="18" charset="0"/>
                        </a:rPr>
                        <a:t> blir sett på som edelt å ta på seg ansvaret (god sportsånd)</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dirty="0">
                          <a:ln>
                            <a:noFill/>
                          </a:ln>
                          <a:solidFill>
                            <a:srgbClr val="333333"/>
                          </a:solidFill>
                          <a:effectLst/>
                          <a:latin typeface="Calibri Light"/>
                          <a:cs typeface="Times New Roman" pitchFamily="18" charset="0"/>
                        </a:rPr>
                        <a:t>Attribusjon til andre/situasjon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0" i="0" u="none" strike="noStrike" cap="none" normalizeH="0" baseline="0" dirty="0">
                          <a:ln>
                            <a:noFill/>
                          </a:ln>
                          <a:solidFill>
                            <a:srgbClr val="333333"/>
                          </a:solidFill>
                          <a:effectLst/>
                          <a:latin typeface="Calibri Light"/>
                          <a:cs typeface="Times New Roman" pitchFamily="18" charset="0"/>
                        </a:rPr>
                        <a:t>(f.eks</a:t>
                      </a:r>
                      <a:r>
                        <a:rPr kumimoji="0" lang="nb-NO" sz="2000" b="0" i="0" u="none" strike="noStrike" cap="none" normalizeH="0" baseline="0">
                          <a:ln>
                            <a:noFill/>
                          </a:ln>
                          <a:solidFill>
                            <a:srgbClr val="333333"/>
                          </a:solidFill>
                          <a:effectLst/>
                          <a:latin typeface="Calibri Light"/>
                          <a:cs typeface="Times New Roman" pitchFamily="18" charset="0"/>
                        </a:rPr>
                        <a:t>. “Men </a:t>
                      </a:r>
                      <a:r>
                        <a:rPr kumimoji="0" lang="nb-NO" sz="2000" b="0" i="0" u="none" strike="noStrike" cap="none" normalizeH="0" baseline="0" dirty="0">
                          <a:ln>
                            <a:noFill/>
                          </a:ln>
                          <a:solidFill>
                            <a:srgbClr val="333333"/>
                          </a:solidFill>
                          <a:effectLst/>
                          <a:latin typeface="Calibri Light"/>
                          <a:cs typeface="Times New Roman" pitchFamily="18" charset="0"/>
                        </a:rPr>
                        <a:t>hvor var keeperen </a:t>
                      </a:r>
                      <a:r>
                        <a:rPr kumimoji="0" lang="nb-NO" sz="2000" b="0" i="0" u="none" strike="noStrike" cap="none" normalizeH="0" baseline="0">
                          <a:ln>
                            <a:noFill/>
                          </a:ln>
                          <a:solidFill>
                            <a:srgbClr val="333333"/>
                          </a:solidFill>
                          <a:effectLst/>
                          <a:latin typeface="Calibri Light"/>
                          <a:cs typeface="Times New Roman" pitchFamily="18" charset="0"/>
                        </a:rPr>
                        <a:t>hen?”; “Alt </a:t>
                      </a:r>
                      <a:r>
                        <a:rPr kumimoji="0" lang="nb-NO" sz="2000" b="0" i="0" u="none" strike="noStrike" cap="none" normalizeH="0" baseline="0" dirty="0">
                          <a:ln>
                            <a:noFill/>
                          </a:ln>
                          <a:solidFill>
                            <a:srgbClr val="333333"/>
                          </a:solidFill>
                          <a:effectLst/>
                          <a:latin typeface="Calibri Light"/>
                          <a:cs typeface="Times New Roman" pitchFamily="18" charset="0"/>
                        </a:rPr>
                        <a:t>kan skje i </a:t>
                      </a:r>
                      <a:r>
                        <a:rPr kumimoji="0" lang="nb-NO" sz="2000" b="0" i="0" u="none" strike="noStrike" cap="none" normalizeH="0" baseline="0">
                          <a:ln>
                            <a:noFill/>
                          </a:ln>
                          <a:solidFill>
                            <a:srgbClr val="333333"/>
                          </a:solidFill>
                          <a:effectLst/>
                          <a:latin typeface="Calibri Light"/>
                          <a:cs typeface="Times New Roman" pitchFamily="18" charset="0"/>
                        </a:rPr>
                        <a:t>fotball.”) </a:t>
                      </a:r>
                      <a:r>
                        <a:rPr kumimoji="0" lang="nb-NO"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dirty="0">
                          <a:ln>
                            <a:noFill/>
                          </a:ln>
                          <a:solidFill>
                            <a:srgbClr val="333333"/>
                          </a:solidFill>
                          <a:effectLst/>
                          <a:latin typeface="+mn-lt"/>
                          <a:cs typeface="Times New Roman" pitchFamily="18" charset="0"/>
                        </a:rPr>
                        <a:t>Ulempe:</a:t>
                      </a:r>
                      <a:r>
                        <a:rPr kumimoji="0" lang="nb-NO" sz="2000" b="0" i="0" u="none" strike="noStrike" cap="none" normalizeH="0" baseline="0" dirty="0">
                          <a:ln>
                            <a:noFill/>
                          </a:ln>
                          <a:solidFill>
                            <a:srgbClr val="333333"/>
                          </a:solidFill>
                          <a:effectLst/>
                          <a:latin typeface="+mn-lt"/>
                          <a:cs typeface="Times New Roman" pitchFamily="18" charset="0"/>
                        </a:rPr>
                        <a:t> </a:t>
                      </a:r>
                      <a:r>
                        <a:rPr kumimoji="0" lang="nb-NO" sz="2000" b="0" i="0" u="none" strike="noStrike" cap="none" normalizeH="0" baseline="0" dirty="0">
                          <a:ln>
                            <a:noFill/>
                          </a:ln>
                          <a:solidFill>
                            <a:srgbClr val="004992"/>
                          </a:solidFill>
                          <a:effectLst/>
                          <a:latin typeface="+mn-lt"/>
                          <a:cs typeface="Times New Roman" pitchFamily="18" charset="0"/>
                        </a:rPr>
                        <a:t>???</a:t>
                      </a:r>
                      <a:r>
                        <a:rPr kumimoji="0" lang="nb-NO" sz="2000" b="0" i="0" u="none" strike="noStrike" cap="none" normalizeH="0" baseline="0" dirty="0">
                          <a:ln>
                            <a:noFill/>
                          </a:ln>
                          <a:solidFill>
                            <a:srgbClr val="E3EFF8"/>
                          </a:solidFill>
                          <a:effectLst/>
                          <a:latin typeface="+mn-lt"/>
                          <a:cs typeface="Times New Roman" pitchFamily="18" charset="0"/>
                        </a:rPr>
                        <a:t> det anses som uhøflig å skylde på andre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dirty="0">
                          <a:ln>
                            <a:noFill/>
                          </a:ln>
                          <a:solidFill>
                            <a:srgbClr val="333333"/>
                          </a:solidFill>
                          <a:effectLst/>
                          <a:latin typeface="+mn-lt"/>
                          <a:cs typeface="Times New Roman" pitchFamily="18" charset="0"/>
                        </a:rPr>
                        <a:t>Fordel:</a:t>
                      </a:r>
                      <a:r>
                        <a:rPr kumimoji="0" lang="nb-NO" sz="2000" b="0" i="0" u="none" strike="noStrike" cap="none" normalizeH="0" baseline="0" dirty="0">
                          <a:ln>
                            <a:noFill/>
                          </a:ln>
                          <a:solidFill>
                            <a:srgbClr val="333333"/>
                          </a:solidFill>
                          <a:effectLst/>
                          <a:latin typeface="+mn-lt"/>
                          <a:cs typeface="Times New Roman" pitchFamily="18" charset="0"/>
                        </a:rPr>
                        <a:t> </a:t>
                      </a:r>
                      <a:r>
                        <a:rPr kumimoji="0" lang="nb-NO" sz="2000" b="0" i="0" u="none" strike="noStrike" cap="none" normalizeH="0" baseline="0" dirty="0">
                          <a:ln>
                            <a:noFill/>
                          </a:ln>
                          <a:solidFill>
                            <a:srgbClr val="004992"/>
                          </a:solidFill>
                          <a:effectLst/>
                          <a:latin typeface="+mn-lt"/>
                          <a:cs typeface="Times New Roman" pitchFamily="18" charset="0"/>
                        </a:rPr>
                        <a:t>???</a:t>
                      </a:r>
                      <a:r>
                        <a:rPr kumimoji="0" lang="nb-NO" sz="2000" b="0" i="0" u="none" strike="noStrike" cap="none" normalizeH="0" baseline="0" dirty="0">
                          <a:ln>
                            <a:noFill/>
                          </a:ln>
                          <a:solidFill>
                            <a:srgbClr val="E3EFF8"/>
                          </a:solidFill>
                          <a:effectLst/>
                          <a:latin typeface="+mn-lt"/>
                          <a:cs typeface="Times New Roman" pitchFamily="18" charset="0"/>
                        </a:rPr>
                        <a:t> troen på seg selv trues eller reduseres ikke</a:t>
                      </a:r>
                      <a:endParaRPr kumimoji="0" lang="en-GB" sz="2000" b="0" i="0" u="none" strike="noStrike" cap="none" normalizeH="0" baseline="0" dirty="0">
                        <a:ln>
                          <a:noFill/>
                        </a:ln>
                        <a:solidFill>
                          <a:srgbClr val="E3EFF8"/>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5"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b-NO" altLang="de-DE" sz="1600">
                <a:latin typeface="Calibri Light"/>
              </a:rPr>
              <a:t>Hvis du hadde spilt bedre, hadde ikke det andre laget skåret mål.</a:t>
            </a:r>
            <a:endParaRPr lang="en-CA" altLang="de-DE" sz="1600" dirty="0">
              <a:latin typeface="Calibri Light"/>
            </a:endParaRPr>
          </a:p>
        </p:txBody>
      </p:sp>
    </p:spTree>
    <p:extLst>
      <p:ext uri="{BB962C8B-B14F-4D97-AF65-F5344CB8AC3E}">
        <p14:creationId xmlns:p14="http://schemas.microsoft.com/office/powerpoint/2010/main" val="2104271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Effekt av ulike attribusjonsstiler på negative hendelser!</a:t>
            </a:r>
          </a:p>
        </p:txBody>
      </p:sp>
      <p:sp>
        <p:nvSpPr>
          <p:cNvPr id="5" name="Footer Placeholder 4"/>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ea typeface="+mn-ea"/>
              </a:rPr>
              <a:pPr/>
              <a:t>16</a:t>
            </a:fld>
            <a:endParaRPr lang="de-DE" dirty="0">
              <a:latin typeface="+mn-lt"/>
              <a:ea typeface="+mn-ea"/>
            </a:endParaRPr>
          </a:p>
        </p:txBody>
      </p:sp>
      <p:graphicFrame>
        <p:nvGraphicFramePr>
          <p:cNvPr id="13" name="Group 2"/>
          <p:cNvGraphicFramePr>
            <a:graphicFrameLocks noGrp="1"/>
          </p:cNvGraphicFramePr>
          <p:nvPr>
            <p:extLst>
              <p:ext uri="{D42A27DB-BD31-4B8C-83A1-F6EECF244321}">
                <p14:modId xmlns:p14="http://schemas.microsoft.com/office/powerpoint/2010/main" val="2679893801"/>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Selv-attribusjon</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f.eks</a:t>
                      </a:r>
                      <a:r>
                        <a:rPr kumimoji="0" lang="en-US" sz="2000" b="0" i="0" u="none" strike="noStrike" cap="none" normalizeH="0" baseline="0">
                          <a:ln>
                            <a:noFill/>
                          </a:ln>
                          <a:solidFill>
                            <a:srgbClr val="333333"/>
                          </a:solidFill>
                          <a:effectLst/>
                          <a:latin typeface="Calibri Light"/>
                          <a:cs typeface="Times New Roman" pitchFamily="18" charset="0"/>
                        </a:rPr>
                        <a:t>. “Det </a:t>
                      </a:r>
                      <a:r>
                        <a:rPr kumimoji="0" lang="en-US" sz="2000" b="0" i="0" u="none" strike="noStrike" cap="none" normalizeH="0" baseline="0" dirty="0" err="1">
                          <a:ln>
                            <a:noFill/>
                          </a:ln>
                          <a:solidFill>
                            <a:srgbClr val="333333"/>
                          </a:solidFill>
                          <a:effectLst/>
                          <a:latin typeface="Calibri Light"/>
                          <a:cs typeface="Times New Roman" pitchFamily="18" charset="0"/>
                        </a:rPr>
                        <a:t>var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faktisk</a:t>
                      </a:r>
                      <a:r>
                        <a:rPr kumimoji="0" lang="en-US" sz="2000" b="0" i="0" u="none" strike="noStrike" cap="none" normalizeH="0" baseline="0" dirty="0">
                          <a:ln>
                            <a:noFill/>
                          </a:ln>
                          <a:solidFill>
                            <a:srgbClr val="333333"/>
                          </a:solidFill>
                          <a:effectLst/>
                          <a:latin typeface="Calibri Light"/>
                          <a:cs typeface="Times New Roman" pitchFamily="18" charset="0"/>
                        </a:rPr>
                        <a:t> min </a:t>
                      </a:r>
                      <a:r>
                        <a:rPr kumimoji="0" lang="en-US" sz="2000" b="0" i="0" u="none" strike="noStrike" cap="none" normalizeH="0" baseline="0" dirty="0" err="1">
                          <a:ln>
                            <a:noFill/>
                          </a:ln>
                          <a:solidFill>
                            <a:srgbClr val="333333"/>
                          </a:solidFill>
                          <a:effectLst/>
                          <a:latin typeface="Calibri Light"/>
                          <a:cs typeface="Times New Roman" pitchFamily="18" charset="0"/>
                        </a:rPr>
                        <a:t>feil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Jeg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skylder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supporterne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unnskyldning</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dirty="0">
                          <a:ln>
                            <a:noFill/>
                          </a:ln>
                          <a:solidFill>
                            <a:srgbClr val="333333"/>
                          </a:solidFill>
                          <a:effectLst/>
                          <a:latin typeface="Calibri Light"/>
                          <a:cs typeface="Times New Roman" pitchFamily="18" charset="0"/>
                        </a:rPr>
                        <a:t>Ulempe:</a:t>
                      </a:r>
                      <a:r>
                        <a:rPr kumimoji="0" lang="nb-NO" sz="2000" b="0" i="0" u="none" strike="noStrike" cap="none" normalizeH="0" baseline="0" dirty="0">
                          <a:ln>
                            <a:noFill/>
                          </a:ln>
                          <a:solidFill>
                            <a:srgbClr val="333333"/>
                          </a:solidFill>
                          <a:effectLst/>
                          <a:latin typeface="Calibri Light"/>
                          <a:cs typeface="Times New Roman" pitchFamily="18" charset="0"/>
                        </a:rPr>
                        <a:t> reduserer troen på seg selv</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dirty="0">
                          <a:ln>
                            <a:noFill/>
                          </a:ln>
                          <a:solidFill>
                            <a:srgbClr val="333333"/>
                          </a:solidFill>
                          <a:effectLst/>
                          <a:latin typeface="Calibri Light"/>
                          <a:cs typeface="Times New Roman" pitchFamily="18" charset="0"/>
                        </a:rPr>
                        <a:t>Fordel:</a:t>
                      </a:r>
                      <a:r>
                        <a:rPr kumimoji="0" lang="nb-NO" sz="2000" b="0" i="0" u="none" strike="noStrike" cap="none" normalizeH="0" baseline="0" dirty="0">
                          <a:ln>
                            <a:noFill/>
                          </a:ln>
                          <a:solidFill>
                            <a:srgbClr val="333333"/>
                          </a:solidFill>
                          <a:effectLst/>
                          <a:latin typeface="Calibri Light"/>
                          <a:cs typeface="Times New Roman" pitchFamily="18" charset="0"/>
                        </a:rPr>
                        <a:t> blir sett på som edelt å ta på seg ansvaret (god sportsånd)</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dirty="0">
                          <a:ln>
                            <a:noFill/>
                          </a:ln>
                          <a:solidFill>
                            <a:srgbClr val="333333"/>
                          </a:solidFill>
                          <a:effectLst/>
                          <a:latin typeface="Calibri Light"/>
                          <a:cs typeface="Times New Roman" pitchFamily="18" charset="0"/>
                        </a:rPr>
                        <a:t>Attribusjon til andre/situasjon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0" i="0" u="none" strike="noStrike" cap="none" normalizeH="0" baseline="0" dirty="0">
                          <a:ln>
                            <a:noFill/>
                          </a:ln>
                          <a:solidFill>
                            <a:srgbClr val="333333"/>
                          </a:solidFill>
                          <a:effectLst/>
                          <a:latin typeface="Calibri Light"/>
                          <a:cs typeface="Times New Roman" pitchFamily="18" charset="0"/>
                        </a:rPr>
                        <a:t>(f.eks</a:t>
                      </a:r>
                      <a:r>
                        <a:rPr kumimoji="0" lang="nb-NO" sz="2000" b="0" i="0" u="none" strike="noStrike" cap="none" normalizeH="0" baseline="0">
                          <a:ln>
                            <a:noFill/>
                          </a:ln>
                          <a:solidFill>
                            <a:srgbClr val="333333"/>
                          </a:solidFill>
                          <a:effectLst/>
                          <a:latin typeface="Calibri Light"/>
                          <a:cs typeface="Times New Roman" pitchFamily="18" charset="0"/>
                        </a:rPr>
                        <a:t>. “Men </a:t>
                      </a:r>
                      <a:r>
                        <a:rPr kumimoji="0" lang="nb-NO" sz="2000" b="0" i="0" u="none" strike="noStrike" cap="none" normalizeH="0" baseline="0" dirty="0">
                          <a:ln>
                            <a:noFill/>
                          </a:ln>
                          <a:solidFill>
                            <a:srgbClr val="333333"/>
                          </a:solidFill>
                          <a:effectLst/>
                          <a:latin typeface="Calibri Light"/>
                          <a:cs typeface="Times New Roman" pitchFamily="18" charset="0"/>
                        </a:rPr>
                        <a:t>hvor var keeperen </a:t>
                      </a:r>
                      <a:r>
                        <a:rPr kumimoji="0" lang="nb-NO" sz="2000" b="0" i="0" u="none" strike="noStrike" cap="none" normalizeH="0" baseline="0">
                          <a:ln>
                            <a:noFill/>
                          </a:ln>
                          <a:solidFill>
                            <a:srgbClr val="333333"/>
                          </a:solidFill>
                          <a:effectLst/>
                          <a:latin typeface="Calibri Light"/>
                          <a:cs typeface="Times New Roman" pitchFamily="18" charset="0"/>
                        </a:rPr>
                        <a:t>hen?”; “Alt </a:t>
                      </a:r>
                      <a:r>
                        <a:rPr kumimoji="0" lang="nb-NO" sz="2000" b="0" i="0" u="none" strike="noStrike" cap="none" normalizeH="0" baseline="0" dirty="0">
                          <a:ln>
                            <a:noFill/>
                          </a:ln>
                          <a:solidFill>
                            <a:srgbClr val="333333"/>
                          </a:solidFill>
                          <a:effectLst/>
                          <a:latin typeface="Calibri Light"/>
                          <a:cs typeface="Times New Roman" pitchFamily="18" charset="0"/>
                        </a:rPr>
                        <a:t>kan skje i </a:t>
                      </a:r>
                      <a:r>
                        <a:rPr kumimoji="0" lang="nb-NO" sz="2000" b="0" i="0" u="none" strike="noStrike" cap="none" normalizeH="0" baseline="0">
                          <a:ln>
                            <a:noFill/>
                          </a:ln>
                          <a:solidFill>
                            <a:srgbClr val="333333"/>
                          </a:solidFill>
                          <a:effectLst/>
                          <a:latin typeface="Calibri Light"/>
                          <a:cs typeface="Times New Roman" pitchFamily="18" charset="0"/>
                        </a:rPr>
                        <a:t>fotball.”) </a:t>
                      </a:r>
                      <a:r>
                        <a:rPr kumimoji="0" lang="nb-NO"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dirty="0">
                          <a:ln>
                            <a:noFill/>
                          </a:ln>
                          <a:solidFill>
                            <a:srgbClr val="333333"/>
                          </a:solidFill>
                          <a:effectLst/>
                          <a:latin typeface="Calibri Light"/>
                          <a:cs typeface="Times New Roman" pitchFamily="18" charset="0"/>
                        </a:rPr>
                        <a:t>Ulempe:</a:t>
                      </a:r>
                      <a:r>
                        <a:rPr kumimoji="0" lang="nb-NO" sz="2000" b="0" i="0" u="none" strike="noStrike" cap="none" normalizeH="0" baseline="0" dirty="0">
                          <a:ln>
                            <a:noFill/>
                          </a:ln>
                          <a:solidFill>
                            <a:srgbClr val="333333"/>
                          </a:solidFill>
                          <a:effectLst/>
                          <a:latin typeface="Calibri Light"/>
                          <a:cs typeface="Times New Roman" pitchFamily="18" charset="0"/>
                        </a:rPr>
                        <a:t> det anses som uhøflig å skylde på andre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dirty="0">
                          <a:ln>
                            <a:noFill/>
                          </a:ln>
                          <a:solidFill>
                            <a:srgbClr val="333333"/>
                          </a:solidFill>
                          <a:effectLst/>
                          <a:latin typeface="Calibri Light"/>
                          <a:cs typeface="Times New Roman" pitchFamily="18" charset="0"/>
                        </a:rPr>
                        <a:t>Fordel:</a:t>
                      </a:r>
                      <a:r>
                        <a:rPr kumimoji="0" lang="nb-NO" sz="2000" b="0" i="0" u="none" strike="noStrike" cap="none" normalizeH="0" baseline="0" dirty="0">
                          <a:ln>
                            <a:noFill/>
                          </a:ln>
                          <a:solidFill>
                            <a:srgbClr val="333333"/>
                          </a:solidFill>
                          <a:effectLst/>
                          <a:latin typeface="Calibri Light"/>
                          <a:cs typeface="Times New Roman" pitchFamily="18" charset="0"/>
                        </a:rPr>
                        <a:t> troen på seg selv trues eller reduseres ikke</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5"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b-NO" altLang="de-DE" sz="1600">
                <a:latin typeface="Calibri Light"/>
              </a:rPr>
              <a:t>Hvis du hadde spilt bedre, hadde ikke det andre laget skåret mål.</a:t>
            </a:r>
            <a:endParaRPr lang="en-CA" altLang="de-DE" sz="1600" dirty="0">
              <a:latin typeface="Calibri Light"/>
            </a:endParaRPr>
          </a:p>
        </p:txBody>
      </p:sp>
    </p:spTree>
    <p:extLst>
      <p:ext uri="{BB962C8B-B14F-4D97-AF65-F5344CB8AC3E}">
        <p14:creationId xmlns:p14="http://schemas.microsoft.com/office/powerpoint/2010/main" val="698542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Effekt av ulike attribusjonsstiler på negative hendelser!</a:t>
            </a:r>
          </a:p>
        </p:txBody>
      </p:sp>
      <p:sp>
        <p:nvSpPr>
          <p:cNvPr id="5" name="Footer Placeholder 4"/>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ea typeface="+mn-ea"/>
              </a:rPr>
              <a:pPr/>
              <a:t>17</a:t>
            </a:fld>
            <a:endParaRPr lang="de-DE" dirty="0">
              <a:latin typeface="+mn-lt"/>
              <a:ea typeface="+mn-ea"/>
            </a:endParaRPr>
          </a:p>
        </p:txBody>
      </p:sp>
      <p:graphicFrame>
        <p:nvGraphicFramePr>
          <p:cNvPr id="14" name="Group 2"/>
          <p:cNvGraphicFramePr>
            <a:graphicFrameLocks noGrp="1"/>
          </p:cNvGraphicFramePr>
          <p:nvPr>
            <p:extLst>
              <p:ext uri="{D42A27DB-BD31-4B8C-83A1-F6EECF244321}">
                <p14:modId xmlns:p14="http://schemas.microsoft.com/office/powerpoint/2010/main" val="3755978942"/>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000" b="0" i="0" u="none" strike="noStrike" cap="none" normalizeH="0" baseline="0" dirty="0">
                          <a:ln>
                            <a:noFill/>
                          </a:ln>
                          <a:solidFill>
                            <a:srgbClr val="333333"/>
                          </a:solidFill>
                          <a:effectLst/>
                          <a:latin typeface="Calibri Light"/>
                          <a:cs typeface="Times New Roman" pitchFamily="18" charset="0"/>
                        </a:rPr>
                        <a:t>Mer balanserte responser (som kombinerer påvirkning fra seg selv, andre/situasjon; andre forklaringer):</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endParaRPr kumimoji="0" lang="de-DE" sz="2000" b="0" i="0" u="none" strike="noStrike" cap="none" normalizeH="0" baseline="0" dirty="0">
                        <a:ln>
                          <a:noFill/>
                        </a:ln>
                        <a:solidFill>
                          <a:srgbClr val="004992"/>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5"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6"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b-NO" altLang="de-DE" sz="1600">
                <a:latin typeface="Calibri Light"/>
              </a:rPr>
              <a:t>Hvis du hadde spilt bedre, hadde ikke det andre laget skåret mål.</a:t>
            </a:r>
            <a:endParaRPr lang="en-CA" altLang="de-DE" sz="1600" dirty="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Effekt av ulike attribusjonsstiler på negative hendelser!</a:t>
            </a:r>
          </a:p>
        </p:txBody>
      </p:sp>
      <p:sp>
        <p:nvSpPr>
          <p:cNvPr id="5" name="Footer Placeholder 4"/>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ea typeface="+mn-ea"/>
              </a:rPr>
              <a:pPr/>
              <a:t>18</a:t>
            </a:fld>
            <a:endParaRPr lang="de-DE" dirty="0">
              <a:latin typeface="+mn-lt"/>
              <a:ea typeface="+mn-ea"/>
            </a:endParaRPr>
          </a:p>
        </p:txBody>
      </p:sp>
      <p:graphicFrame>
        <p:nvGraphicFramePr>
          <p:cNvPr id="13" name="Group 38"/>
          <p:cNvGraphicFramePr>
            <a:graphicFrameLocks noGrp="1"/>
          </p:cNvGraphicFramePr>
          <p:nvPr>
            <p:extLst>
              <p:ext uri="{D42A27DB-BD31-4B8C-83A1-F6EECF244321}">
                <p14:modId xmlns:p14="http://schemas.microsoft.com/office/powerpoint/2010/main" val="3630840698"/>
              </p:ext>
            </p:extLst>
          </p:nvPr>
        </p:nvGraphicFramePr>
        <p:xfrm>
          <a:off x="408955" y="4297680"/>
          <a:ext cx="11376000" cy="210312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000" b="0" i="0" u="none" strike="noStrike" cap="none" normalizeH="0" baseline="0">
                          <a:ln>
                            <a:noFill/>
                          </a:ln>
                          <a:solidFill>
                            <a:srgbClr val="333333"/>
                          </a:solidFill>
                          <a:effectLst/>
                          <a:latin typeface="Calibri Light"/>
                          <a:cs typeface="Times New Roman" pitchFamily="18" charset="0"/>
                        </a:rPr>
                        <a:t>Mer balanserte responser (som kombinerer påvirkning fra seg selv, andre/situasjon; andre forklaringer):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“Jeg </a:t>
                      </a:r>
                      <a:r>
                        <a:rPr kumimoji="0" lang="en-US" sz="2000" b="0" i="0" u="none" strike="noStrike" cap="none" normalizeH="0" baseline="0" dirty="0" err="1">
                          <a:ln>
                            <a:noFill/>
                          </a:ln>
                          <a:solidFill>
                            <a:srgbClr val="333333"/>
                          </a:solidFill>
                          <a:effectLst/>
                          <a:latin typeface="Calibri Light"/>
                          <a:cs typeface="Times New Roman" pitchFamily="18" charset="0"/>
                        </a:rPr>
                        <a:t>spilte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dårlig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denne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kampen</a:t>
                      </a:r>
                      <a:r>
                        <a:rPr kumimoji="0" lang="en-US" sz="2000" b="0" i="0" u="none" strike="noStrike" cap="none" normalizeH="0" baseline="0" dirty="0">
                          <a:ln>
                            <a:noFill/>
                          </a:ln>
                          <a:solidFill>
                            <a:srgbClr val="333333"/>
                          </a:solidFill>
                          <a:effectLst/>
                          <a:latin typeface="Calibri Light"/>
                          <a:cs typeface="Times New Roman" pitchFamily="18" charset="0"/>
                        </a:rPr>
                        <a:t>, men </a:t>
                      </a:r>
                      <a:r>
                        <a:rPr kumimoji="0" lang="en-US" sz="2000" b="0" i="0" u="none" strike="noStrike" cap="none" normalizeH="0" baseline="0" dirty="0" err="1">
                          <a:ln>
                            <a:noFill/>
                          </a:ln>
                          <a:solidFill>
                            <a:srgbClr val="333333"/>
                          </a:solidFill>
                          <a:effectLst/>
                          <a:latin typeface="Calibri Light"/>
                          <a:cs typeface="Times New Roman" pitchFamily="18" charset="0"/>
                        </a:rPr>
                        <a:t>jeg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kommer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til</a:t>
                      </a:r>
                      <a:r>
                        <a:rPr kumimoji="0" lang="en-US" sz="2000" b="0" i="0" u="none" strike="noStrike" cap="none" normalizeH="0" baseline="0" dirty="0">
                          <a:ln>
                            <a:noFill/>
                          </a:ln>
                          <a:solidFill>
                            <a:srgbClr val="333333"/>
                          </a:solidFill>
                          <a:effectLst/>
                          <a:latin typeface="Calibri Light"/>
                          <a:cs typeface="Times New Roman" pitchFamily="18" charset="0"/>
                        </a:rPr>
                        <a:t> å </a:t>
                      </a:r>
                      <a:r>
                        <a:rPr kumimoji="0" lang="en-US" sz="2000" b="0" i="0" u="none" strike="noStrike" cap="none" normalizeH="0" baseline="0" dirty="0" err="1">
                          <a:ln>
                            <a:noFill/>
                          </a:ln>
                          <a:solidFill>
                            <a:srgbClr val="333333"/>
                          </a:solidFill>
                          <a:effectLst/>
                          <a:latin typeface="Calibri Light"/>
                          <a:cs typeface="Times New Roman" pitchFamily="18" charset="0"/>
                        </a:rPr>
                        <a:t>spille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bedre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etterhvert</a:t>
                      </a:r>
                      <a:r>
                        <a:rPr kumimoji="0" lang="en-US" sz="2000" b="0" i="0" u="none" strike="noStrike" cap="none" normalizeH="0" baseline="0" dirty="0">
                          <a:ln>
                            <a:noFill/>
                          </a:ln>
                          <a:solidFill>
                            <a:srgbClr val="333333"/>
                          </a:solidFill>
                          <a:effectLst/>
                          <a:latin typeface="Calibri Light"/>
                          <a:cs typeface="Times New Roman" pitchFamily="18" charset="0"/>
                        </a:rPr>
                        <a:t>. Husk at </a:t>
                      </a:r>
                      <a:r>
                        <a:rPr kumimoji="0" lang="en-US" sz="2000" b="0" i="0" u="none" strike="noStrike" cap="none" normalizeH="0" baseline="0" dirty="0" err="1">
                          <a:ln>
                            <a:noFill/>
                          </a:ln>
                          <a:solidFill>
                            <a:srgbClr val="333333"/>
                          </a:solidFill>
                          <a:effectLst/>
                          <a:latin typeface="Calibri Light"/>
                          <a:cs typeface="Times New Roman" pitchFamily="18" charset="0"/>
                        </a:rPr>
                        <a:t>jeg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forhindret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flere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klare</a:t>
                      </a:r>
                      <a:r>
                        <a:rPr kumimoji="0" lang="en-US" sz="2000" b="0" i="0" u="none" strike="noStrike" cap="none" normalizeH="0" baseline="0">
                          <a:ln>
                            <a:noFill/>
                          </a:ln>
                          <a:solidFill>
                            <a:srgbClr val="333333"/>
                          </a:solidFill>
                          <a:effectLst/>
                          <a:latin typeface="Calibri Light"/>
                          <a:cs typeface="Times New Roman" pitchFamily="18" charset="0"/>
                        </a:rPr>
                        <a:t> målsjanser”</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“Andre </a:t>
                      </a:r>
                      <a:r>
                        <a:rPr kumimoji="0" lang="en-US" sz="2000" b="0" i="0" u="none" strike="noStrike" cap="none" normalizeH="0" baseline="0" dirty="0" err="1">
                          <a:ln>
                            <a:noFill/>
                          </a:ln>
                          <a:solidFill>
                            <a:srgbClr val="333333"/>
                          </a:solidFill>
                          <a:effectLst/>
                          <a:latin typeface="Calibri Light"/>
                          <a:cs typeface="Times New Roman" pitchFamily="18" charset="0"/>
                        </a:rPr>
                        <a:t>dager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kommer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jeg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til</a:t>
                      </a:r>
                      <a:r>
                        <a:rPr kumimoji="0" lang="en-US" sz="2000" b="0" i="0" u="none" strike="noStrike" cap="none" normalizeH="0" baseline="0" dirty="0">
                          <a:ln>
                            <a:noFill/>
                          </a:ln>
                          <a:solidFill>
                            <a:srgbClr val="333333"/>
                          </a:solidFill>
                          <a:effectLst/>
                          <a:latin typeface="Calibri Light"/>
                          <a:cs typeface="Times New Roman" pitchFamily="18" charset="0"/>
                        </a:rPr>
                        <a:t> å </a:t>
                      </a:r>
                      <a:r>
                        <a:rPr kumimoji="0" lang="en-US" sz="2000" b="0" i="0" u="none" strike="noStrike" cap="none" normalizeH="0" baseline="0" dirty="0" err="1">
                          <a:ln>
                            <a:noFill/>
                          </a:ln>
                          <a:solidFill>
                            <a:srgbClr val="333333"/>
                          </a:solidFill>
                          <a:effectLst/>
                          <a:latin typeface="Calibri Light"/>
                          <a:cs typeface="Times New Roman" pitchFamily="18" charset="0"/>
                        </a:rPr>
                        <a:t>spille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bedre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Det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vil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også</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lagkameratene</a:t>
                      </a:r>
                      <a:r>
                        <a:rPr kumimoji="0" lang="en-US" sz="2000" b="0" i="0" u="none" strike="noStrike" cap="none" normalizeH="0" baseline="0" dirty="0">
                          <a:ln>
                            <a:noFill/>
                          </a:ln>
                          <a:solidFill>
                            <a:srgbClr val="333333"/>
                          </a:solidFill>
                          <a:effectLst/>
                          <a:latin typeface="Calibri Light"/>
                          <a:cs typeface="Times New Roman" pitchFamily="18" charset="0"/>
                        </a:rPr>
                        <a:t> mine, </a:t>
                      </a:r>
                      <a:r>
                        <a:rPr kumimoji="0" lang="en-US" sz="2000" b="0" i="0" u="none" strike="noStrike" cap="none" normalizeH="0" baseline="0" dirty="0" err="1">
                          <a:ln>
                            <a:noFill/>
                          </a:ln>
                          <a:solidFill>
                            <a:srgbClr val="333333"/>
                          </a:solidFill>
                          <a:effectLst/>
                          <a:latin typeface="Calibri Light"/>
                          <a:cs typeface="Times New Roman" pitchFamily="18" charset="0"/>
                        </a:rPr>
                        <a:t>så</a:t>
                      </a:r>
                      <a:r>
                        <a:rPr kumimoji="0" lang="en-US" sz="2000" b="0" i="0" u="none" strike="noStrike" cap="none" normalizeH="0" baseline="0" dirty="0">
                          <a:ln>
                            <a:noFill/>
                          </a:ln>
                          <a:solidFill>
                            <a:srgbClr val="333333"/>
                          </a:solidFill>
                          <a:effectLst/>
                          <a:latin typeface="Calibri Light"/>
                          <a:cs typeface="Times New Roman" pitchFamily="18" charset="0"/>
                        </a:rPr>
                        <a:t> vi </a:t>
                      </a:r>
                      <a:r>
                        <a:rPr kumimoji="0" lang="en-US" sz="2000" b="0" i="0" u="none" strike="noStrike" cap="none" normalizeH="0" baseline="0" dirty="0" err="1">
                          <a:ln>
                            <a:noFill/>
                          </a:ln>
                          <a:solidFill>
                            <a:srgbClr val="333333"/>
                          </a:solidFill>
                          <a:effectLst/>
                          <a:latin typeface="Calibri Light"/>
                          <a:cs typeface="Times New Roman" pitchFamily="18" charset="0"/>
                        </a:rPr>
                        <a:t>vinner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forhåpentligvis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kamper</a:t>
                      </a:r>
                      <a:r>
                        <a:rPr kumimoji="0" lang="en-US" sz="2000" b="0" i="0" u="none" strike="noStrike" cap="none" normalizeH="0" baseline="0">
                          <a:ln>
                            <a:noFill/>
                          </a:ln>
                          <a:solidFill>
                            <a:srgbClr val="333333"/>
                          </a:solidFill>
                          <a:effectLst/>
                          <a:latin typeface="Calibri Light"/>
                          <a:cs typeface="Times New Roman" pitchFamily="18" charset="0"/>
                        </a:rPr>
                        <a:t> senere”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5"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b-NO" altLang="de-DE" sz="1600">
                <a:latin typeface="Calibri Light"/>
              </a:rPr>
              <a:t>Hvis du hadde spilt bedre, hadde ikke det andre laget skåret mål.</a:t>
            </a:r>
            <a:endParaRPr lang="en-CA" altLang="de-DE" sz="1600" dirty="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Effekt av ulike attribusjonsstiler på positive hendelser!</a:t>
            </a:r>
          </a:p>
        </p:txBody>
      </p:sp>
      <p:sp>
        <p:nvSpPr>
          <p:cNvPr id="5" name="Footer Placeholder 4"/>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ea typeface="+mn-ea"/>
              </a:rPr>
              <a:pPr/>
              <a:t>19</a:t>
            </a:fld>
            <a:endParaRPr lang="de-DE" dirty="0">
              <a:latin typeface="+mn-lt"/>
              <a:ea typeface="+mn-ea"/>
            </a:endParaRPr>
          </a:p>
        </p:txBody>
      </p:sp>
      <p:graphicFrame>
        <p:nvGraphicFramePr>
          <p:cNvPr id="13" name="Group 2"/>
          <p:cNvGraphicFramePr>
            <a:graphicFrameLocks noGrp="1"/>
          </p:cNvGraphicFramePr>
          <p:nvPr>
            <p:extLst>
              <p:ext uri="{D42A27DB-BD31-4B8C-83A1-F6EECF244321}">
                <p14:modId xmlns:p14="http://schemas.microsoft.com/office/powerpoint/2010/main" val="4235953873"/>
              </p:ext>
            </p:extLst>
          </p:nvPr>
        </p:nvGraphicFramePr>
        <p:xfrm>
          <a:off x="408955" y="4297680"/>
          <a:ext cx="11376000" cy="2438420"/>
        </p:xfrm>
        <a:graphic>
          <a:graphicData uri="http://schemas.openxmlformats.org/drawingml/2006/table">
            <a:tbl>
              <a:tblPr>
                <a:tableStyleId>{21E4AEA4-8DFA-4A89-87EB-49C32662AFE0}</a:tableStyleId>
              </a:tblPr>
              <a:tblGrid>
                <a:gridCol w="4464496">
                  <a:extLst>
                    <a:ext uri="{9D8B030D-6E8A-4147-A177-3AD203B41FA5}">
                      <a16:colId xmlns:a16="http://schemas.microsoft.com/office/drawing/2014/main" val="20000"/>
                    </a:ext>
                  </a:extLst>
                </a:gridCol>
                <a:gridCol w="6911504">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dirty="0">
                          <a:ln>
                            <a:noFill/>
                          </a:ln>
                          <a:solidFill>
                            <a:srgbClr val="333333"/>
                          </a:solidFill>
                          <a:effectLst/>
                          <a:latin typeface="Calibri Light"/>
                          <a:cs typeface="Times New Roman" pitchFamily="18" charset="0"/>
                        </a:rPr>
                        <a:t>Selv-attribusjon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0" i="0" u="none" strike="noStrike" cap="none" normalizeH="0" baseline="0" dirty="0">
                          <a:ln>
                            <a:noFill/>
                          </a:ln>
                          <a:solidFill>
                            <a:srgbClr val="333333"/>
                          </a:solidFill>
                          <a:effectLst/>
                          <a:latin typeface="Calibri Light"/>
                          <a:cs typeface="Times New Roman" pitchFamily="18" charset="0"/>
                        </a:rPr>
                        <a:t>(f.eks</a:t>
                      </a:r>
                      <a:r>
                        <a:rPr kumimoji="0" lang="nb-NO" sz="2000" b="0" i="0" u="none" strike="noStrike" cap="none" normalizeH="0" baseline="0">
                          <a:ln>
                            <a:noFill/>
                          </a:ln>
                          <a:solidFill>
                            <a:srgbClr val="333333"/>
                          </a:solidFill>
                          <a:effectLst/>
                          <a:latin typeface="Calibri Light"/>
                          <a:cs typeface="Times New Roman" pitchFamily="18" charset="0"/>
                        </a:rPr>
                        <a:t>. “Som </a:t>
                      </a:r>
                      <a:r>
                        <a:rPr kumimoji="0" lang="nb-NO" sz="2000" b="0" i="0" u="none" strike="noStrike" cap="none" normalizeH="0" baseline="0" dirty="0">
                          <a:ln>
                            <a:noFill/>
                          </a:ln>
                          <a:solidFill>
                            <a:srgbClr val="333333"/>
                          </a:solidFill>
                          <a:effectLst/>
                          <a:latin typeface="Calibri Light"/>
                          <a:cs typeface="Times New Roman" pitchFamily="18" charset="0"/>
                        </a:rPr>
                        <a:t>du sa tidligere; jeg er usedvanlig </a:t>
                      </a:r>
                      <a:r>
                        <a:rPr kumimoji="0" lang="nb-NO" sz="2000" b="0" i="0" u="none" strike="noStrike" cap="none" normalizeH="0" baseline="0">
                          <a:ln>
                            <a:noFill/>
                          </a:ln>
                          <a:solidFill>
                            <a:srgbClr val="333333"/>
                          </a:solidFill>
                          <a:effectLst/>
                          <a:latin typeface="Calibri Light"/>
                          <a:cs typeface="Times New Roman" pitchFamily="18" charset="0"/>
                        </a:rPr>
                        <a:t>dyktig.”)</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nb-NO" sz="2000" b="1" i="0" u="none" strike="noStrike" cap="none" normalizeH="0" baseline="0">
                          <a:ln>
                            <a:noFill/>
                          </a:ln>
                          <a:solidFill>
                            <a:srgbClr val="333333"/>
                          </a:solidFill>
                          <a:effectLst/>
                          <a:latin typeface="Calibri Light"/>
                          <a:cs typeface="Times New Roman" pitchFamily="18" charset="0"/>
                        </a:rPr>
                        <a:t>Ulempe:</a:t>
                      </a:r>
                      <a:r>
                        <a:rPr kumimoji="0" lang="nb-NO" sz="2000" b="0" i="0" u="none" strike="noStrike" cap="none" normalizeH="0" baseline="0">
                          <a:ln>
                            <a:noFill/>
                          </a:ln>
                          <a:solidFill>
                            <a:srgbClr val="333333"/>
                          </a:solidFill>
                          <a:effectLst/>
                          <a:latin typeface="Calibri Light"/>
                          <a:cs typeface="Times New Roman" pitchFamily="18" charset="0"/>
                        </a:rPr>
                        <a:t> </a:t>
                      </a:r>
                      <a:r>
                        <a:rPr kumimoji="0" lang="nb-NO" sz="2000" b="0" i="0" u="none" strike="noStrike" cap="none" normalizeH="0" baseline="0">
                          <a:ln>
                            <a:noFill/>
                          </a:ln>
                          <a:solidFill>
                            <a:srgbClr val="004992"/>
                          </a:solidFill>
                          <a:effectLst/>
                          <a:latin typeface="Calibri Light"/>
                          <a:cs typeface="Times New Roman" pitchFamily="18" charset="0"/>
                        </a:rPr>
                        <a:t>???</a:t>
                      </a:r>
                      <a:r>
                        <a:rPr kumimoji="0" lang="nb-NO" sz="2000" b="0" i="0" u="none" strike="noStrike" cap="none" normalizeH="0" baseline="0">
                          <a:ln>
                            <a:noFill/>
                          </a:ln>
                          <a:solidFill>
                            <a:srgbClr val="FFFFFF"/>
                          </a:solidFill>
                          <a:effectLst/>
                          <a:latin typeface="Calibri Light"/>
                          <a:cs typeface="Times New Roman" pitchFamily="18" charset="0"/>
                        </a:rPr>
                        <a:t> </a:t>
                      </a:r>
                      <a:r>
                        <a:rPr kumimoji="0" lang="nb-NO" sz="2000" b="0" i="0" u="none" strike="noStrike" cap="none" normalizeH="0" baseline="0" dirty="0">
                          <a:ln>
                            <a:noFill/>
                          </a:ln>
                          <a:solidFill>
                            <a:srgbClr val="FFFFFF"/>
                          </a:solidFill>
                          <a:effectLst/>
                          <a:latin typeface="Calibri Light"/>
                          <a:cs typeface="Times New Roman" pitchFamily="18" charset="0"/>
                        </a:rPr>
                        <a:t>selvskryt virker arrogant</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nb-NO" sz="2000" b="1" i="0" u="none" strike="noStrike" cap="none" normalizeH="0" baseline="0">
                          <a:ln>
                            <a:noFill/>
                          </a:ln>
                          <a:solidFill>
                            <a:srgbClr val="333333"/>
                          </a:solidFill>
                          <a:effectLst/>
                          <a:latin typeface="Calibri Light"/>
                          <a:cs typeface="Times New Roman" pitchFamily="18" charset="0"/>
                        </a:rPr>
                        <a:t>Fordel:</a:t>
                      </a:r>
                      <a:r>
                        <a:rPr kumimoji="0" lang="nb-NO" sz="2000" b="0" i="0" u="none" strike="noStrike" cap="none" normalizeH="0" baseline="0">
                          <a:ln>
                            <a:noFill/>
                          </a:ln>
                          <a:solidFill>
                            <a:srgbClr val="333333"/>
                          </a:solidFill>
                          <a:effectLst/>
                          <a:latin typeface="Calibri Light"/>
                          <a:cs typeface="Times New Roman" pitchFamily="18" charset="0"/>
                        </a:rPr>
                        <a:t> </a:t>
                      </a:r>
                      <a:r>
                        <a:rPr kumimoji="0" lang="nb-NO" sz="2000" b="0" i="0" u="none" strike="noStrike" cap="none" normalizeH="0" baseline="0">
                          <a:ln>
                            <a:noFill/>
                          </a:ln>
                          <a:solidFill>
                            <a:srgbClr val="004992"/>
                          </a:solidFill>
                          <a:effectLst/>
                          <a:latin typeface="Calibri Light"/>
                          <a:cs typeface="Times New Roman" pitchFamily="18" charset="0"/>
                        </a:rPr>
                        <a:t>???</a:t>
                      </a:r>
                      <a:r>
                        <a:rPr kumimoji="0" lang="nb-NO" sz="2000" b="0" i="0" u="none" strike="noStrike" cap="none" normalizeH="0" baseline="0">
                          <a:ln>
                            <a:noFill/>
                          </a:ln>
                          <a:solidFill>
                            <a:srgbClr val="FFFFFF"/>
                          </a:solidFill>
                          <a:effectLst/>
                          <a:latin typeface="Calibri Light"/>
                          <a:cs typeface="Times New Roman" pitchFamily="18" charset="0"/>
                        </a:rPr>
                        <a:t> </a:t>
                      </a:r>
                      <a:r>
                        <a:rPr kumimoji="0" lang="nb-NO" sz="2000" b="0" i="0" u="none" strike="noStrike" cap="none" normalizeH="0" baseline="0" dirty="0">
                          <a:ln>
                            <a:noFill/>
                          </a:ln>
                          <a:solidFill>
                            <a:srgbClr val="FFFFFF"/>
                          </a:solidFill>
                          <a:effectLst/>
                          <a:latin typeface="Calibri Light"/>
                          <a:cs typeface="Times New Roman" pitchFamily="18" charset="0"/>
                        </a:rPr>
                        <a:t>øker troen på seg selv</a:t>
                      </a:r>
                      <a:endParaRPr kumimoji="0" lang="en-US" sz="18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dirty="0">
                          <a:ln>
                            <a:noFill/>
                          </a:ln>
                          <a:solidFill>
                            <a:srgbClr val="333333"/>
                          </a:solidFill>
                          <a:effectLst/>
                          <a:latin typeface="Calibri Light"/>
                          <a:cs typeface="Times New Roman" pitchFamily="18" charset="0"/>
                        </a:rPr>
                        <a:t>Attribusjon til andre/situasjon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0" i="0" u="none" strike="noStrike" cap="none" normalizeH="0" baseline="0" dirty="0">
                          <a:ln>
                            <a:noFill/>
                          </a:ln>
                          <a:solidFill>
                            <a:srgbClr val="333333"/>
                          </a:solidFill>
                          <a:effectLst/>
                          <a:latin typeface="Calibri Light"/>
                          <a:cs typeface="Times New Roman" pitchFamily="18" charset="0"/>
                        </a:rPr>
                        <a:t>(f.eks</a:t>
                      </a:r>
                      <a:r>
                        <a:rPr kumimoji="0" lang="nb-NO" sz="2000" b="0" i="0" u="none" strike="noStrike" cap="none" normalizeH="0" baseline="0">
                          <a:ln>
                            <a:noFill/>
                          </a:ln>
                          <a:solidFill>
                            <a:srgbClr val="333333"/>
                          </a:solidFill>
                          <a:effectLst/>
                          <a:latin typeface="Calibri Light"/>
                          <a:cs typeface="Times New Roman" pitchFamily="18" charset="0"/>
                        </a:rPr>
                        <a:t>. “Jeg </a:t>
                      </a:r>
                      <a:r>
                        <a:rPr kumimoji="0" lang="nb-NO" sz="2000" b="0" i="0" u="none" strike="noStrike" cap="none" normalizeH="0" baseline="0" dirty="0">
                          <a:ln>
                            <a:noFill/>
                          </a:ln>
                          <a:solidFill>
                            <a:srgbClr val="333333"/>
                          </a:solidFill>
                          <a:effectLst/>
                          <a:latin typeface="Calibri Light"/>
                          <a:cs typeface="Times New Roman" pitchFamily="18" charset="0"/>
                        </a:rPr>
                        <a:t>kan takke mine læremestere og mine foreldre for </a:t>
                      </a:r>
                      <a:r>
                        <a:rPr kumimoji="0" lang="nb-NO" sz="2000" b="0" i="0" u="none" strike="noStrike" cap="none" normalizeH="0" baseline="0">
                          <a:ln>
                            <a:noFill/>
                          </a:ln>
                          <a:solidFill>
                            <a:srgbClr val="333333"/>
                          </a:solidFill>
                          <a:effectLst/>
                          <a:latin typeface="Calibri Light"/>
                          <a:cs typeface="Times New Roman" pitchFamily="18" charset="0"/>
                        </a:rPr>
                        <a:t>alt.”)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dirty="0">
                          <a:ln>
                            <a:noFill/>
                          </a:ln>
                          <a:solidFill>
                            <a:srgbClr val="333333"/>
                          </a:solidFill>
                          <a:effectLst/>
                          <a:latin typeface="Calibri Light"/>
                          <a:cs typeface="Times New Roman" pitchFamily="18" charset="0"/>
                        </a:rPr>
                        <a:t>Ulempe:</a:t>
                      </a:r>
                      <a:r>
                        <a:rPr kumimoji="0" lang="nb-NO" sz="2000" b="0" i="0" u="none" strike="noStrike" cap="none" normalizeH="0" baseline="0" dirty="0">
                          <a:ln>
                            <a:noFill/>
                          </a:ln>
                          <a:solidFill>
                            <a:srgbClr val="333333"/>
                          </a:solidFill>
                          <a:effectLst/>
                          <a:latin typeface="Calibri Light"/>
                          <a:cs typeface="Times New Roman" pitchFamily="18" charset="0"/>
                        </a:rPr>
                        <a:t> </a:t>
                      </a:r>
                      <a:r>
                        <a:rPr kumimoji="0" lang="nb-NO" sz="2000" b="0" i="0" u="none" strike="noStrike" cap="none" normalizeH="0" baseline="0" dirty="0">
                          <a:ln>
                            <a:noFill/>
                          </a:ln>
                          <a:solidFill>
                            <a:srgbClr val="004992"/>
                          </a:solidFill>
                          <a:effectLst/>
                          <a:latin typeface="Calibri Light"/>
                          <a:cs typeface="Times New Roman" pitchFamily="18" charset="0"/>
                        </a:rPr>
                        <a:t>???</a:t>
                      </a:r>
                      <a:r>
                        <a:rPr kumimoji="0" lang="nb-NO" sz="2000" b="0" i="0" u="none" strike="noStrike" cap="none" normalizeH="0" baseline="0" dirty="0">
                          <a:ln>
                            <a:noFill/>
                          </a:ln>
                          <a:solidFill>
                            <a:srgbClr val="E3EFF8"/>
                          </a:solidFill>
                          <a:effectLst/>
                          <a:latin typeface="Calibri Light"/>
                          <a:cs typeface="Times New Roman" pitchFamily="18" charset="0"/>
                        </a:rPr>
                        <a:t> ved å bagatellisere det man har fått til reduseres troen på seg selv</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dirty="0">
                          <a:ln>
                            <a:noFill/>
                          </a:ln>
                          <a:solidFill>
                            <a:srgbClr val="333333"/>
                          </a:solidFill>
                          <a:effectLst/>
                          <a:latin typeface="Calibri Light"/>
                          <a:cs typeface="Times New Roman" pitchFamily="18" charset="0"/>
                        </a:rPr>
                        <a:t>Fordel:</a:t>
                      </a:r>
                      <a:r>
                        <a:rPr kumimoji="0" lang="nb-NO" sz="2000" b="0" i="0" u="none" strike="noStrike" cap="none" normalizeH="0" baseline="0" dirty="0">
                          <a:ln>
                            <a:noFill/>
                          </a:ln>
                          <a:solidFill>
                            <a:srgbClr val="333333"/>
                          </a:solidFill>
                          <a:effectLst/>
                          <a:latin typeface="Calibri Light"/>
                          <a:cs typeface="Times New Roman" pitchFamily="18" charset="0"/>
                        </a:rPr>
                        <a:t> </a:t>
                      </a:r>
                      <a:r>
                        <a:rPr kumimoji="0" lang="nb-NO" sz="2000" b="0" i="0" u="none" strike="noStrike" cap="none" normalizeH="0" baseline="0" dirty="0">
                          <a:ln>
                            <a:noFill/>
                          </a:ln>
                          <a:solidFill>
                            <a:srgbClr val="004992"/>
                          </a:solidFill>
                          <a:effectLst/>
                          <a:latin typeface="Calibri Light"/>
                          <a:cs typeface="Times New Roman" pitchFamily="18" charset="0"/>
                        </a:rPr>
                        <a:t>???</a:t>
                      </a:r>
                      <a:r>
                        <a:rPr kumimoji="0" lang="nb-NO" sz="2000" b="0" i="0" u="none" strike="noStrike" cap="none" normalizeH="0" baseline="0" dirty="0">
                          <a:ln>
                            <a:noFill/>
                          </a:ln>
                          <a:solidFill>
                            <a:srgbClr val="E3EFF8"/>
                          </a:solidFill>
                          <a:effectLst/>
                          <a:latin typeface="Calibri Light"/>
                          <a:cs typeface="Times New Roman" pitchFamily="18" charset="0"/>
                        </a:rPr>
                        <a:t> du oppfattes som beskjeden og som en </a:t>
                      </a:r>
                      <a:r>
                        <a:rPr kumimoji="0" lang="nb-NO" sz="2000" b="0" i="0" u="none" strike="noStrike" cap="none" normalizeH="0" baseline="0">
                          <a:ln>
                            <a:noFill/>
                          </a:ln>
                          <a:solidFill>
                            <a:srgbClr val="E3EFF8"/>
                          </a:solidFill>
                          <a:effectLst/>
                          <a:latin typeface="Calibri Light"/>
                          <a:cs typeface="Times New Roman" pitchFamily="18" charset="0"/>
                        </a:rPr>
                        <a:t>ekte “</a:t>
                      </a:r>
                      <a:endParaRPr kumimoji="0" lang="en-US" sz="18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5"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Gratulerer med prisen. Hvordan greide du det?</a:t>
            </a:r>
            <a:endParaRPr lang="en-CA" altLang="de-DE" sz="1400" dirty="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Effekt av ulike attribusjonsstiler på positive hendelser!</a:t>
            </a:r>
          </a:p>
        </p:txBody>
      </p:sp>
      <p:sp>
        <p:nvSpPr>
          <p:cNvPr id="5" name="Footer Placeholder 4"/>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ea typeface="+mn-ea"/>
              </a:rPr>
              <a:pPr/>
              <a:t>20</a:t>
            </a:fld>
            <a:endParaRPr lang="de-DE" dirty="0">
              <a:latin typeface="+mn-lt"/>
              <a:ea typeface="+mn-ea"/>
            </a:endParaRPr>
          </a:p>
        </p:txBody>
      </p:sp>
      <p:graphicFrame>
        <p:nvGraphicFramePr>
          <p:cNvPr id="13" name="Group 2"/>
          <p:cNvGraphicFramePr>
            <a:graphicFrameLocks noGrp="1"/>
          </p:cNvGraphicFramePr>
          <p:nvPr>
            <p:extLst>
              <p:ext uri="{D42A27DB-BD31-4B8C-83A1-F6EECF244321}">
                <p14:modId xmlns:p14="http://schemas.microsoft.com/office/powerpoint/2010/main" val="2789017432"/>
              </p:ext>
            </p:extLst>
          </p:nvPr>
        </p:nvGraphicFramePr>
        <p:xfrm>
          <a:off x="408955" y="4297680"/>
          <a:ext cx="11376000" cy="2438420"/>
        </p:xfrm>
        <a:graphic>
          <a:graphicData uri="http://schemas.openxmlformats.org/drawingml/2006/table">
            <a:tbl>
              <a:tblPr>
                <a:tableStyleId>{21E4AEA4-8DFA-4A89-87EB-49C32662AFE0}</a:tableStyleId>
              </a:tblPr>
              <a:tblGrid>
                <a:gridCol w="4464496">
                  <a:extLst>
                    <a:ext uri="{9D8B030D-6E8A-4147-A177-3AD203B41FA5}">
                      <a16:colId xmlns:a16="http://schemas.microsoft.com/office/drawing/2014/main" val="20000"/>
                    </a:ext>
                  </a:extLst>
                </a:gridCol>
                <a:gridCol w="6911504">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dirty="0">
                          <a:ln>
                            <a:noFill/>
                          </a:ln>
                          <a:solidFill>
                            <a:srgbClr val="333333"/>
                          </a:solidFill>
                          <a:effectLst/>
                          <a:latin typeface="Calibri Light"/>
                          <a:cs typeface="Times New Roman" pitchFamily="18" charset="0"/>
                        </a:rPr>
                        <a:t>Selv-attribusjon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0" i="0" u="none" strike="noStrike" cap="none" normalizeH="0" baseline="0" dirty="0">
                          <a:ln>
                            <a:noFill/>
                          </a:ln>
                          <a:solidFill>
                            <a:srgbClr val="333333"/>
                          </a:solidFill>
                          <a:effectLst/>
                          <a:latin typeface="Calibri Light"/>
                          <a:cs typeface="Times New Roman" pitchFamily="18" charset="0"/>
                        </a:rPr>
                        <a:t>(f.eks</a:t>
                      </a:r>
                      <a:r>
                        <a:rPr kumimoji="0" lang="nb-NO" sz="2000" b="0" i="0" u="none" strike="noStrike" cap="none" normalizeH="0" baseline="0">
                          <a:ln>
                            <a:noFill/>
                          </a:ln>
                          <a:solidFill>
                            <a:srgbClr val="333333"/>
                          </a:solidFill>
                          <a:effectLst/>
                          <a:latin typeface="Calibri Light"/>
                          <a:cs typeface="Times New Roman" pitchFamily="18" charset="0"/>
                        </a:rPr>
                        <a:t>. “Som </a:t>
                      </a:r>
                      <a:r>
                        <a:rPr kumimoji="0" lang="nb-NO" sz="2000" b="0" i="0" u="none" strike="noStrike" cap="none" normalizeH="0" baseline="0" dirty="0">
                          <a:ln>
                            <a:noFill/>
                          </a:ln>
                          <a:solidFill>
                            <a:srgbClr val="333333"/>
                          </a:solidFill>
                          <a:effectLst/>
                          <a:latin typeface="Calibri Light"/>
                          <a:cs typeface="Times New Roman" pitchFamily="18" charset="0"/>
                        </a:rPr>
                        <a:t>du sa tidligere; jeg er usedvanlig </a:t>
                      </a:r>
                      <a:r>
                        <a:rPr kumimoji="0" lang="nb-NO" sz="2000" b="0" i="0" u="none" strike="noStrike" cap="none" normalizeH="0" baseline="0">
                          <a:ln>
                            <a:noFill/>
                          </a:ln>
                          <a:solidFill>
                            <a:srgbClr val="333333"/>
                          </a:solidFill>
                          <a:effectLst/>
                          <a:latin typeface="Calibri Light"/>
                          <a:cs typeface="Times New Roman" pitchFamily="18" charset="0"/>
                        </a:rPr>
                        <a:t>dyktig.”)</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nb-NO" sz="2000" b="1" i="0" u="none" strike="noStrike" cap="none" normalizeH="0" baseline="0" dirty="0">
                          <a:ln>
                            <a:noFill/>
                          </a:ln>
                          <a:solidFill>
                            <a:srgbClr val="333333"/>
                          </a:solidFill>
                          <a:effectLst/>
                          <a:latin typeface="Calibri Light"/>
                          <a:cs typeface="Times New Roman" pitchFamily="18" charset="0"/>
                        </a:rPr>
                        <a:t>Ulempe:</a:t>
                      </a:r>
                      <a:r>
                        <a:rPr kumimoji="0" lang="nb-NO" sz="2000" b="0" i="0" u="none" strike="noStrike" cap="none" normalizeH="0" baseline="0" dirty="0">
                          <a:ln>
                            <a:noFill/>
                          </a:ln>
                          <a:solidFill>
                            <a:srgbClr val="333333"/>
                          </a:solidFill>
                          <a:effectLst/>
                          <a:latin typeface="Calibri Light"/>
                          <a:cs typeface="Times New Roman" pitchFamily="18" charset="0"/>
                        </a:rPr>
                        <a:t> selvskryt virker arrogant</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nb-NO" sz="2000" b="1" i="0" u="none" strike="noStrike" cap="none" normalizeH="0" baseline="0" dirty="0">
                          <a:ln>
                            <a:noFill/>
                          </a:ln>
                          <a:solidFill>
                            <a:srgbClr val="333333"/>
                          </a:solidFill>
                          <a:effectLst/>
                          <a:latin typeface="Calibri Light"/>
                          <a:cs typeface="Times New Roman" pitchFamily="18" charset="0"/>
                        </a:rPr>
                        <a:t>Fordel:</a:t>
                      </a:r>
                      <a:r>
                        <a:rPr kumimoji="0" lang="nb-NO" sz="2000" b="0" i="0" u="none" strike="noStrike" cap="none" normalizeH="0" baseline="0" dirty="0">
                          <a:ln>
                            <a:noFill/>
                          </a:ln>
                          <a:solidFill>
                            <a:srgbClr val="333333"/>
                          </a:solidFill>
                          <a:effectLst/>
                          <a:latin typeface="Calibri Light"/>
                          <a:cs typeface="Times New Roman" pitchFamily="18" charset="0"/>
                        </a:rPr>
                        <a:t> øker troen på seg selv</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dirty="0">
                          <a:ln>
                            <a:noFill/>
                          </a:ln>
                          <a:solidFill>
                            <a:srgbClr val="333333"/>
                          </a:solidFill>
                          <a:effectLst/>
                          <a:latin typeface="Calibri Light"/>
                          <a:cs typeface="Times New Roman" pitchFamily="18" charset="0"/>
                        </a:rPr>
                        <a:t>Attribusjon til andre/situasjon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0" i="0" u="none" strike="noStrike" cap="none" normalizeH="0" baseline="0" dirty="0">
                          <a:ln>
                            <a:noFill/>
                          </a:ln>
                          <a:solidFill>
                            <a:srgbClr val="333333"/>
                          </a:solidFill>
                          <a:effectLst/>
                          <a:latin typeface="Calibri Light"/>
                          <a:cs typeface="Times New Roman" pitchFamily="18" charset="0"/>
                        </a:rPr>
                        <a:t>(f.eks</a:t>
                      </a:r>
                      <a:r>
                        <a:rPr kumimoji="0" lang="nb-NO" sz="2000" b="0" i="0" u="none" strike="noStrike" cap="none" normalizeH="0" baseline="0">
                          <a:ln>
                            <a:noFill/>
                          </a:ln>
                          <a:solidFill>
                            <a:srgbClr val="333333"/>
                          </a:solidFill>
                          <a:effectLst/>
                          <a:latin typeface="Calibri Light"/>
                          <a:cs typeface="Times New Roman" pitchFamily="18" charset="0"/>
                        </a:rPr>
                        <a:t>. “Jeg </a:t>
                      </a:r>
                      <a:r>
                        <a:rPr kumimoji="0" lang="nb-NO" sz="2000" b="0" i="0" u="none" strike="noStrike" cap="none" normalizeH="0" baseline="0" dirty="0">
                          <a:ln>
                            <a:noFill/>
                          </a:ln>
                          <a:solidFill>
                            <a:srgbClr val="333333"/>
                          </a:solidFill>
                          <a:effectLst/>
                          <a:latin typeface="Calibri Light"/>
                          <a:cs typeface="Times New Roman" pitchFamily="18" charset="0"/>
                        </a:rPr>
                        <a:t>kan takke mine læremestere og mine foreldre for </a:t>
                      </a:r>
                      <a:r>
                        <a:rPr kumimoji="0" lang="nb-NO" sz="2000" b="0" i="0" u="none" strike="noStrike" cap="none" normalizeH="0" baseline="0">
                          <a:ln>
                            <a:noFill/>
                          </a:ln>
                          <a:solidFill>
                            <a:srgbClr val="333333"/>
                          </a:solidFill>
                          <a:effectLst/>
                          <a:latin typeface="Calibri Light"/>
                          <a:cs typeface="Times New Roman" pitchFamily="18" charset="0"/>
                        </a:rPr>
                        <a:t>alt.”)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dirty="0">
                          <a:ln>
                            <a:noFill/>
                          </a:ln>
                          <a:solidFill>
                            <a:srgbClr val="333333"/>
                          </a:solidFill>
                          <a:effectLst/>
                          <a:latin typeface="+mn-lt"/>
                          <a:cs typeface="Times New Roman" pitchFamily="18" charset="0"/>
                        </a:rPr>
                        <a:t>Ulempe:</a:t>
                      </a:r>
                      <a:r>
                        <a:rPr kumimoji="0" lang="nb-NO" sz="2000" b="0" i="0" u="none" strike="noStrike" cap="none" normalizeH="0" baseline="0" dirty="0">
                          <a:ln>
                            <a:noFill/>
                          </a:ln>
                          <a:solidFill>
                            <a:srgbClr val="333333"/>
                          </a:solidFill>
                          <a:effectLst/>
                          <a:latin typeface="+mn-lt"/>
                          <a:cs typeface="Times New Roman" pitchFamily="18" charset="0"/>
                        </a:rPr>
                        <a:t> </a:t>
                      </a:r>
                      <a:r>
                        <a:rPr kumimoji="0" lang="nb-NO" sz="2000" b="0" i="0" u="none" strike="noStrike" cap="none" normalizeH="0" baseline="0" dirty="0">
                          <a:ln>
                            <a:noFill/>
                          </a:ln>
                          <a:solidFill>
                            <a:srgbClr val="004992"/>
                          </a:solidFill>
                          <a:effectLst/>
                          <a:latin typeface="+mn-lt"/>
                          <a:cs typeface="Times New Roman" pitchFamily="18" charset="0"/>
                        </a:rPr>
                        <a:t>???</a:t>
                      </a:r>
                      <a:r>
                        <a:rPr kumimoji="0" lang="nb-NO" sz="2000" b="0" i="0" u="none" strike="noStrike" cap="none" normalizeH="0" baseline="0" dirty="0">
                          <a:ln>
                            <a:noFill/>
                          </a:ln>
                          <a:solidFill>
                            <a:srgbClr val="E3EFF8"/>
                          </a:solidFill>
                          <a:effectLst/>
                          <a:latin typeface="+mn-lt"/>
                          <a:cs typeface="Times New Roman" pitchFamily="18" charset="0"/>
                        </a:rPr>
                        <a:t> ved å bagatellisere det man har fått til reduseres troen på seg selv</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dirty="0">
                          <a:ln>
                            <a:noFill/>
                          </a:ln>
                          <a:solidFill>
                            <a:srgbClr val="333333"/>
                          </a:solidFill>
                          <a:effectLst/>
                          <a:latin typeface="+mn-lt"/>
                          <a:cs typeface="Times New Roman" pitchFamily="18" charset="0"/>
                        </a:rPr>
                        <a:t>Fordel:</a:t>
                      </a:r>
                      <a:r>
                        <a:rPr kumimoji="0" lang="nb-NO" sz="2000" b="0" i="0" u="none" strike="noStrike" cap="none" normalizeH="0" baseline="0" dirty="0">
                          <a:ln>
                            <a:noFill/>
                          </a:ln>
                          <a:solidFill>
                            <a:srgbClr val="333333"/>
                          </a:solidFill>
                          <a:effectLst/>
                          <a:latin typeface="+mn-lt"/>
                          <a:cs typeface="Times New Roman" pitchFamily="18" charset="0"/>
                        </a:rPr>
                        <a:t> </a:t>
                      </a:r>
                      <a:r>
                        <a:rPr kumimoji="0" lang="nb-NO" sz="2000" b="0" i="0" u="none" strike="noStrike" cap="none" normalizeH="0" baseline="0" dirty="0">
                          <a:ln>
                            <a:noFill/>
                          </a:ln>
                          <a:solidFill>
                            <a:srgbClr val="004992"/>
                          </a:solidFill>
                          <a:effectLst/>
                          <a:latin typeface="+mn-lt"/>
                          <a:cs typeface="Times New Roman" pitchFamily="18" charset="0"/>
                        </a:rPr>
                        <a:t>???</a:t>
                      </a:r>
                      <a:r>
                        <a:rPr kumimoji="0" lang="nb-NO" sz="2000" b="0" i="0" u="none" strike="noStrike" cap="none" normalizeH="0" baseline="0" dirty="0">
                          <a:ln>
                            <a:noFill/>
                          </a:ln>
                          <a:solidFill>
                            <a:srgbClr val="E3EFF8"/>
                          </a:solidFill>
                          <a:effectLst/>
                          <a:latin typeface="+mn-lt"/>
                          <a:cs typeface="Times New Roman" pitchFamily="18" charset="0"/>
                        </a:rPr>
                        <a:t> du oppfattes som beskjeden og som en </a:t>
                      </a:r>
                      <a:r>
                        <a:rPr kumimoji="0" lang="nb-NO" sz="2000" b="0" i="0" u="none" strike="noStrike" cap="none" normalizeH="0" baseline="0">
                          <a:ln>
                            <a:noFill/>
                          </a:ln>
                          <a:solidFill>
                            <a:srgbClr val="E3EFF8"/>
                          </a:solidFill>
                          <a:effectLst/>
                          <a:latin typeface="+mn-lt"/>
                          <a:cs typeface="Times New Roman" pitchFamily="18" charset="0"/>
                        </a:rPr>
                        <a:t>ekte “</a:t>
                      </a:r>
                      <a:endParaRPr kumimoji="0" lang="en-US" sz="1800" b="0" i="0" u="none" strike="noStrike" cap="none" normalizeH="0" baseline="0" dirty="0">
                        <a:ln>
                          <a:noFill/>
                        </a:ln>
                        <a:solidFill>
                          <a:srgbClr val="E3EFF8"/>
                        </a:solidFill>
                        <a:effectLst/>
                        <a:latin typeface="+mn-l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5"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Gratulerer med prisen. Hvordan greide du det?</a:t>
            </a:r>
            <a:endParaRPr lang="en-CA" altLang="de-DE" sz="1400" dirty="0">
              <a:latin typeface="Calibri Light"/>
            </a:endParaRPr>
          </a:p>
        </p:txBody>
      </p:sp>
    </p:spTree>
    <p:extLst>
      <p:ext uri="{BB962C8B-B14F-4D97-AF65-F5344CB8AC3E}">
        <p14:creationId xmlns:p14="http://schemas.microsoft.com/office/powerpoint/2010/main" val="1369046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Effekt av ulike attribusjonsstiler på positive hendelser!</a:t>
            </a:r>
          </a:p>
        </p:txBody>
      </p:sp>
      <p:sp>
        <p:nvSpPr>
          <p:cNvPr id="5" name="Footer Placeholder 4"/>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ea typeface="+mn-ea"/>
              </a:rPr>
              <a:pPr/>
              <a:t>21</a:t>
            </a:fld>
            <a:endParaRPr lang="de-DE" dirty="0">
              <a:latin typeface="+mn-lt"/>
              <a:ea typeface="+mn-ea"/>
            </a:endParaRPr>
          </a:p>
        </p:txBody>
      </p:sp>
      <p:graphicFrame>
        <p:nvGraphicFramePr>
          <p:cNvPr id="13" name="Group 2"/>
          <p:cNvGraphicFramePr>
            <a:graphicFrameLocks noGrp="1"/>
          </p:cNvGraphicFramePr>
          <p:nvPr>
            <p:extLst>
              <p:ext uri="{D42A27DB-BD31-4B8C-83A1-F6EECF244321}">
                <p14:modId xmlns:p14="http://schemas.microsoft.com/office/powerpoint/2010/main" val="1973358530"/>
              </p:ext>
            </p:extLst>
          </p:nvPr>
        </p:nvGraphicFramePr>
        <p:xfrm>
          <a:off x="408955" y="4297680"/>
          <a:ext cx="11376000" cy="2438420"/>
        </p:xfrm>
        <a:graphic>
          <a:graphicData uri="http://schemas.openxmlformats.org/drawingml/2006/table">
            <a:tbl>
              <a:tblPr>
                <a:tableStyleId>{21E4AEA4-8DFA-4A89-87EB-49C32662AFE0}</a:tableStyleId>
              </a:tblPr>
              <a:tblGrid>
                <a:gridCol w="4464496">
                  <a:extLst>
                    <a:ext uri="{9D8B030D-6E8A-4147-A177-3AD203B41FA5}">
                      <a16:colId xmlns:a16="http://schemas.microsoft.com/office/drawing/2014/main" val="20000"/>
                    </a:ext>
                  </a:extLst>
                </a:gridCol>
                <a:gridCol w="6911504">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dirty="0">
                          <a:ln>
                            <a:noFill/>
                          </a:ln>
                          <a:solidFill>
                            <a:srgbClr val="333333"/>
                          </a:solidFill>
                          <a:effectLst/>
                          <a:latin typeface="Calibri Light"/>
                          <a:cs typeface="Times New Roman" pitchFamily="18" charset="0"/>
                        </a:rPr>
                        <a:t>Selv-attribusjon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0" i="0" u="none" strike="noStrike" cap="none" normalizeH="0" baseline="0" dirty="0">
                          <a:ln>
                            <a:noFill/>
                          </a:ln>
                          <a:solidFill>
                            <a:srgbClr val="333333"/>
                          </a:solidFill>
                          <a:effectLst/>
                          <a:latin typeface="Calibri Light"/>
                          <a:cs typeface="Times New Roman" pitchFamily="18" charset="0"/>
                        </a:rPr>
                        <a:t>(f.eks</a:t>
                      </a:r>
                      <a:r>
                        <a:rPr kumimoji="0" lang="nb-NO" sz="2000" b="0" i="0" u="none" strike="noStrike" cap="none" normalizeH="0" baseline="0">
                          <a:ln>
                            <a:noFill/>
                          </a:ln>
                          <a:solidFill>
                            <a:srgbClr val="333333"/>
                          </a:solidFill>
                          <a:effectLst/>
                          <a:latin typeface="Calibri Light"/>
                          <a:cs typeface="Times New Roman" pitchFamily="18" charset="0"/>
                        </a:rPr>
                        <a:t>. “Som </a:t>
                      </a:r>
                      <a:r>
                        <a:rPr kumimoji="0" lang="nb-NO" sz="2000" b="0" i="0" u="none" strike="noStrike" cap="none" normalizeH="0" baseline="0" dirty="0">
                          <a:ln>
                            <a:noFill/>
                          </a:ln>
                          <a:solidFill>
                            <a:srgbClr val="333333"/>
                          </a:solidFill>
                          <a:effectLst/>
                          <a:latin typeface="Calibri Light"/>
                          <a:cs typeface="Times New Roman" pitchFamily="18" charset="0"/>
                        </a:rPr>
                        <a:t>du sa tidligere; jeg er usedvanlig </a:t>
                      </a:r>
                      <a:r>
                        <a:rPr kumimoji="0" lang="nb-NO" sz="2000" b="0" i="0" u="none" strike="noStrike" cap="none" normalizeH="0" baseline="0">
                          <a:ln>
                            <a:noFill/>
                          </a:ln>
                          <a:solidFill>
                            <a:srgbClr val="333333"/>
                          </a:solidFill>
                          <a:effectLst/>
                          <a:latin typeface="Calibri Light"/>
                          <a:cs typeface="Times New Roman" pitchFamily="18" charset="0"/>
                        </a:rPr>
                        <a:t>dyktig.”)</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nb-NO" sz="2000" b="1" i="0" u="none" strike="noStrike" cap="none" normalizeH="0" baseline="0" dirty="0">
                          <a:ln>
                            <a:noFill/>
                          </a:ln>
                          <a:solidFill>
                            <a:srgbClr val="333333"/>
                          </a:solidFill>
                          <a:effectLst/>
                          <a:latin typeface="Calibri Light"/>
                          <a:cs typeface="Times New Roman" pitchFamily="18" charset="0"/>
                        </a:rPr>
                        <a:t>Ulempe:</a:t>
                      </a:r>
                      <a:r>
                        <a:rPr kumimoji="0" lang="nb-NO" sz="2000" b="0" i="0" u="none" strike="noStrike" cap="none" normalizeH="0" baseline="0" dirty="0">
                          <a:ln>
                            <a:noFill/>
                          </a:ln>
                          <a:solidFill>
                            <a:srgbClr val="333333"/>
                          </a:solidFill>
                          <a:effectLst/>
                          <a:latin typeface="Calibri Light"/>
                          <a:cs typeface="Times New Roman" pitchFamily="18" charset="0"/>
                        </a:rPr>
                        <a:t> selvskryt virker arrogant</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nb-NO" sz="2000" b="1" i="0" u="none" strike="noStrike" cap="none" normalizeH="0" baseline="0" dirty="0">
                          <a:ln>
                            <a:noFill/>
                          </a:ln>
                          <a:solidFill>
                            <a:srgbClr val="333333"/>
                          </a:solidFill>
                          <a:effectLst/>
                          <a:latin typeface="Calibri Light"/>
                          <a:cs typeface="Times New Roman" pitchFamily="18" charset="0"/>
                        </a:rPr>
                        <a:t>Fordel:</a:t>
                      </a:r>
                      <a:r>
                        <a:rPr kumimoji="0" lang="nb-NO" sz="2000" b="0" i="0" u="none" strike="noStrike" cap="none" normalizeH="0" baseline="0" dirty="0">
                          <a:ln>
                            <a:noFill/>
                          </a:ln>
                          <a:solidFill>
                            <a:srgbClr val="333333"/>
                          </a:solidFill>
                          <a:effectLst/>
                          <a:latin typeface="Calibri Light"/>
                          <a:cs typeface="Times New Roman" pitchFamily="18" charset="0"/>
                        </a:rPr>
                        <a:t> øker troen på seg selv</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dirty="0">
                          <a:ln>
                            <a:noFill/>
                          </a:ln>
                          <a:solidFill>
                            <a:srgbClr val="333333"/>
                          </a:solidFill>
                          <a:effectLst/>
                          <a:latin typeface="Calibri Light"/>
                          <a:cs typeface="Times New Roman" pitchFamily="18" charset="0"/>
                        </a:rPr>
                        <a:t>Attribusjon til andre/situasjon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0" i="0" u="none" strike="noStrike" cap="none" normalizeH="0" baseline="0" dirty="0">
                          <a:ln>
                            <a:noFill/>
                          </a:ln>
                          <a:solidFill>
                            <a:srgbClr val="333333"/>
                          </a:solidFill>
                          <a:effectLst/>
                          <a:latin typeface="Calibri Light"/>
                          <a:cs typeface="Times New Roman" pitchFamily="18" charset="0"/>
                        </a:rPr>
                        <a:t>(f.eks</a:t>
                      </a:r>
                      <a:r>
                        <a:rPr kumimoji="0" lang="nb-NO" sz="2000" b="0" i="0" u="none" strike="noStrike" cap="none" normalizeH="0" baseline="0">
                          <a:ln>
                            <a:noFill/>
                          </a:ln>
                          <a:solidFill>
                            <a:srgbClr val="333333"/>
                          </a:solidFill>
                          <a:effectLst/>
                          <a:latin typeface="Calibri Light"/>
                          <a:cs typeface="Times New Roman" pitchFamily="18" charset="0"/>
                        </a:rPr>
                        <a:t>. “Jeg </a:t>
                      </a:r>
                      <a:r>
                        <a:rPr kumimoji="0" lang="nb-NO" sz="2000" b="0" i="0" u="none" strike="noStrike" cap="none" normalizeH="0" baseline="0" dirty="0">
                          <a:ln>
                            <a:noFill/>
                          </a:ln>
                          <a:solidFill>
                            <a:srgbClr val="333333"/>
                          </a:solidFill>
                          <a:effectLst/>
                          <a:latin typeface="Calibri Light"/>
                          <a:cs typeface="Times New Roman" pitchFamily="18" charset="0"/>
                        </a:rPr>
                        <a:t>kan takke mine læremestere og mine foreldre for </a:t>
                      </a:r>
                      <a:r>
                        <a:rPr kumimoji="0" lang="nb-NO" sz="2000" b="0" i="0" u="none" strike="noStrike" cap="none" normalizeH="0" baseline="0">
                          <a:ln>
                            <a:noFill/>
                          </a:ln>
                          <a:solidFill>
                            <a:srgbClr val="333333"/>
                          </a:solidFill>
                          <a:effectLst/>
                          <a:latin typeface="Calibri Light"/>
                          <a:cs typeface="Times New Roman" pitchFamily="18" charset="0"/>
                        </a:rPr>
                        <a:t>alt.”)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dirty="0">
                          <a:ln>
                            <a:noFill/>
                          </a:ln>
                          <a:solidFill>
                            <a:srgbClr val="333333"/>
                          </a:solidFill>
                          <a:effectLst/>
                          <a:latin typeface="Calibri Light"/>
                          <a:cs typeface="Times New Roman" pitchFamily="18" charset="0"/>
                        </a:rPr>
                        <a:t>Ulempe:</a:t>
                      </a:r>
                      <a:r>
                        <a:rPr kumimoji="0" lang="nb-NO" sz="2000" b="0" i="0" u="none" strike="noStrike" cap="none" normalizeH="0" baseline="0" dirty="0">
                          <a:ln>
                            <a:noFill/>
                          </a:ln>
                          <a:solidFill>
                            <a:srgbClr val="333333"/>
                          </a:solidFill>
                          <a:effectLst/>
                          <a:latin typeface="Calibri Light"/>
                          <a:cs typeface="Times New Roman" pitchFamily="18" charset="0"/>
                        </a:rPr>
                        <a:t> ved å bagatellisere det man har fått til reduseres troen på seg selv</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1" i="0" u="none" strike="noStrike" cap="none" normalizeH="0" baseline="0" dirty="0">
                          <a:ln>
                            <a:noFill/>
                          </a:ln>
                          <a:solidFill>
                            <a:srgbClr val="333333"/>
                          </a:solidFill>
                          <a:effectLst/>
                          <a:latin typeface="Calibri Light"/>
                          <a:cs typeface="Times New Roman" pitchFamily="18" charset="0"/>
                        </a:rPr>
                        <a:t>Fordel:</a:t>
                      </a:r>
                      <a:r>
                        <a:rPr kumimoji="0" lang="nb-NO" sz="2000" b="0" i="0" u="none" strike="noStrike" cap="none" normalizeH="0" baseline="0" dirty="0">
                          <a:ln>
                            <a:noFill/>
                          </a:ln>
                          <a:solidFill>
                            <a:srgbClr val="333333"/>
                          </a:solidFill>
                          <a:effectLst/>
                          <a:latin typeface="Calibri Light"/>
                          <a:cs typeface="Times New Roman" pitchFamily="18" charset="0"/>
                        </a:rPr>
                        <a:t> du oppfattes som beskjeden og som en </a:t>
                      </a:r>
                      <a:r>
                        <a:rPr kumimoji="0" lang="nb-NO" sz="2000" b="0" i="0" u="none" strike="noStrike" cap="none" normalizeH="0" baseline="0">
                          <a:ln>
                            <a:noFill/>
                          </a:ln>
                          <a:solidFill>
                            <a:srgbClr val="333333"/>
                          </a:solidFill>
                          <a:effectLst/>
                          <a:latin typeface="Calibri Light"/>
                          <a:cs typeface="Times New Roman" pitchFamily="18" charset="0"/>
                        </a:rPr>
                        <a:t>ekte “lagspiller”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5"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Gratulerer med prisen. Hvordan greide du det?</a:t>
            </a:r>
            <a:endParaRPr lang="en-CA" altLang="de-DE" sz="1400" dirty="0">
              <a:latin typeface="Calibri Light"/>
            </a:endParaRPr>
          </a:p>
        </p:txBody>
      </p:sp>
    </p:spTree>
    <p:extLst>
      <p:ext uri="{BB962C8B-B14F-4D97-AF65-F5344CB8AC3E}">
        <p14:creationId xmlns:p14="http://schemas.microsoft.com/office/powerpoint/2010/main" val="2644468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Effekt av ulike attribusjonsstiler på positive hendelser!</a:t>
            </a:r>
          </a:p>
        </p:txBody>
      </p:sp>
      <p:sp>
        <p:nvSpPr>
          <p:cNvPr id="5" name="Footer Placeholder 4"/>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ea typeface="+mn-ea"/>
              </a:rPr>
              <a:pPr/>
              <a:t>22</a:t>
            </a:fld>
            <a:endParaRPr lang="de-DE" dirty="0">
              <a:latin typeface="+mn-lt"/>
              <a:ea typeface="+mn-ea"/>
            </a:endParaRPr>
          </a:p>
        </p:txBody>
      </p:sp>
      <p:graphicFrame>
        <p:nvGraphicFramePr>
          <p:cNvPr id="13" name="Group 15"/>
          <p:cNvGraphicFramePr>
            <a:graphicFrameLocks noGrp="1"/>
          </p:cNvGraphicFramePr>
          <p:nvPr>
            <p:extLst>
              <p:ext uri="{D42A27DB-BD31-4B8C-83A1-F6EECF244321}">
                <p14:modId xmlns:p14="http://schemas.microsoft.com/office/powerpoint/2010/main" val="1316690107"/>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000" b="0" i="0" u="none" strike="noStrike" cap="none" normalizeH="0" baseline="0" dirty="0">
                          <a:ln>
                            <a:noFill/>
                          </a:ln>
                          <a:solidFill>
                            <a:srgbClr val="333333"/>
                          </a:solidFill>
                          <a:effectLst/>
                          <a:latin typeface="Calibri Light"/>
                          <a:cs typeface="Times New Roman" pitchFamily="18" charset="0"/>
                        </a:rPr>
                        <a:t>Mer balanserte responser (som kombinerer påvirkning fra seg selv, andre/situasjon; andre forklaringer):</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endParaRPr kumimoji="0" lang="de-DE" sz="2000" b="1" i="0" u="none" strike="noStrike" cap="none" normalizeH="0" baseline="0" dirty="0">
                        <a:ln>
                          <a:noFill/>
                        </a:ln>
                        <a:solidFill>
                          <a:srgbClr val="004992"/>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5" name="Picture 14"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Gratulerer med prisen. Hvordan greide du det?</a:t>
            </a:r>
            <a:endParaRPr lang="en-CA" altLang="de-DE" sz="1400" dirty="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Effekt av ulike attribusjonsstiler på positive hendelser!</a:t>
            </a:r>
          </a:p>
        </p:txBody>
      </p:sp>
      <p:sp>
        <p:nvSpPr>
          <p:cNvPr id="5" name="Footer Placeholder 4"/>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ea typeface="+mn-ea"/>
              </a:rPr>
              <a:pPr/>
              <a:t>23</a:t>
            </a:fld>
            <a:endParaRPr lang="de-DE" dirty="0">
              <a:latin typeface="+mn-lt"/>
              <a:ea typeface="+mn-ea"/>
            </a:endParaRPr>
          </a:p>
        </p:txBody>
      </p:sp>
      <p:graphicFrame>
        <p:nvGraphicFramePr>
          <p:cNvPr id="13" name="Group 15"/>
          <p:cNvGraphicFramePr>
            <a:graphicFrameLocks noGrp="1"/>
          </p:cNvGraphicFramePr>
          <p:nvPr>
            <p:extLst>
              <p:ext uri="{D42A27DB-BD31-4B8C-83A1-F6EECF244321}">
                <p14:modId xmlns:p14="http://schemas.microsoft.com/office/powerpoint/2010/main" val="897196034"/>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0" i="0" u="none" strike="noStrike" cap="none" normalizeH="0" baseline="0">
                          <a:ln>
                            <a:noFill/>
                          </a:ln>
                          <a:solidFill>
                            <a:srgbClr val="333333"/>
                          </a:solidFill>
                          <a:effectLst/>
                          <a:latin typeface="Calibri Light"/>
                          <a:cs typeface="Times New Roman" pitchFamily="18" charset="0"/>
                        </a:rPr>
                        <a:t>Mer balanserte responser (som kombinerer påvirkning fra seg selv, andre/situasjon; andre forklaringer):</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0" i="0" u="none" strike="noStrike" cap="none" normalizeH="0" baseline="0">
                          <a:ln>
                            <a:noFill/>
                          </a:ln>
                          <a:solidFill>
                            <a:srgbClr val="333333"/>
                          </a:solidFill>
                          <a:effectLst/>
                          <a:latin typeface="Calibri Light"/>
                          <a:cs typeface="Times New Roman" pitchFamily="18" charset="0"/>
                        </a:rPr>
                        <a:t>“Jeg </a:t>
                      </a:r>
                      <a:r>
                        <a:rPr kumimoji="0" lang="nb-NO" sz="2000" b="0" i="0" u="none" strike="noStrike" cap="none" normalizeH="0" baseline="0" dirty="0">
                          <a:ln>
                            <a:noFill/>
                          </a:ln>
                          <a:solidFill>
                            <a:srgbClr val="333333"/>
                          </a:solidFill>
                          <a:effectLst/>
                          <a:latin typeface="Calibri Light"/>
                          <a:cs typeface="Times New Roman" pitchFamily="18" charset="0"/>
                        </a:rPr>
                        <a:t>er veldig stolt, men jeg vil også gjerne få takke mine foreldre og teamet mitt. Som Thomas Alva Edison en gang sa: genialitet er en prosent inspirasjon and nittini prosent hardt </a:t>
                      </a:r>
                      <a:r>
                        <a:rPr kumimoji="0" lang="nb-NO" sz="2000" b="0" i="0" u="none" strike="noStrike" cap="none" normalizeH="0" baseline="0">
                          <a:ln>
                            <a:noFill/>
                          </a:ln>
                          <a:solidFill>
                            <a:srgbClr val="333333"/>
                          </a:solidFill>
                          <a:effectLst/>
                          <a:latin typeface="Calibri Light"/>
                          <a:cs typeface="Times New Roman" pitchFamily="18" charset="0"/>
                        </a:rPr>
                        <a:t>arbeid.”</a:t>
                      </a: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5" name="Picture 14"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Gratulerer med prisen. Hvordan greide du det?</a:t>
            </a:r>
            <a:endParaRPr lang="en-CA" altLang="de-DE" sz="1400" dirty="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Hvorfor gjør vi dette?</a:t>
            </a:r>
          </a:p>
        </p:txBody>
      </p:sp>
      <p:sp>
        <p:nvSpPr>
          <p:cNvPr id="6" name="Content Placeholder 5"/>
          <p:cNvSpPr>
            <a:spLocks noGrp="1"/>
          </p:cNvSpPr>
          <p:nvPr>
            <p:ph idx="1"/>
          </p:nvPr>
        </p:nvSpPr>
        <p:spPr/>
        <p:txBody>
          <a:bodyPr/>
          <a:lstStyle/>
          <a:p>
            <a:pPr lvl="0" defTabSz="914400" fontAlgn="base"/>
            <a:r>
              <a:rPr lang="en-US" altLang="de-DE" sz="2400" dirty="0" err="1">
                <a:solidFill>
                  <a:srgbClr val="333333"/>
                </a:solidFill>
              </a:rPr>
              <a:t>Forskning</a:t>
            </a:r>
            <a:r>
              <a:rPr lang="en-US" altLang="de-DE" sz="2400" dirty="0">
                <a:solidFill>
                  <a:srgbClr val="333333"/>
                </a:solidFill>
              </a:rPr>
              <a:t> </a:t>
            </a:r>
            <a:r>
              <a:rPr lang="en-US" altLang="de-DE" sz="2400" dirty="0" err="1">
                <a:solidFill>
                  <a:srgbClr val="333333"/>
                </a:solidFill>
              </a:rPr>
              <a:t>viser</a:t>
            </a:r>
            <a:r>
              <a:rPr lang="en-US" altLang="de-DE" sz="2400" dirty="0">
                <a:solidFill>
                  <a:srgbClr val="333333"/>
                </a:solidFill>
              </a:rPr>
              <a:t> at mange </a:t>
            </a:r>
            <a:r>
              <a:rPr lang="en-US" altLang="de-DE" sz="2400" dirty="0" err="1">
                <a:solidFill>
                  <a:srgbClr val="333333"/>
                </a:solidFill>
              </a:rPr>
              <a:t>personer</a:t>
            </a:r>
            <a:r>
              <a:rPr lang="en-US" altLang="de-DE" sz="2400" dirty="0">
                <a:solidFill>
                  <a:srgbClr val="333333"/>
                </a:solidFill>
              </a:rPr>
              <a:t> med </a:t>
            </a:r>
            <a:r>
              <a:rPr lang="en-US" altLang="de-DE" sz="2400" b="1" dirty="0" err="1">
                <a:solidFill>
                  <a:srgbClr val="333333"/>
                </a:solidFill>
              </a:rPr>
              <a:t>depresjon</a:t>
            </a:r>
            <a:r>
              <a:rPr lang="en-US" altLang="de-DE" sz="2400" dirty="0">
                <a:solidFill>
                  <a:srgbClr val="333333"/>
                </a:solidFill>
              </a:rPr>
              <a:t> (men </a:t>
            </a:r>
            <a:r>
              <a:rPr lang="en-US" altLang="de-DE" sz="2400" dirty="0" err="1">
                <a:solidFill>
                  <a:srgbClr val="333333"/>
                </a:solidFill>
              </a:rPr>
              <a:t>ikke</a:t>
            </a:r>
            <a:r>
              <a:rPr lang="en-US" altLang="de-DE" sz="2400" dirty="0">
                <a:solidFill>
                  <a:srgbClr val="333333"/>
                </a:solidFill>
              </a:rPr>
              <a:t> </a:t>
            </a:r>
            <a:r>
              <a:rPr lang="en-US" altLang="de-DE" sz="2400" dirty="0" err="1">
                <a:solidFill>
                  <a:srgbClr val="333333"/>
                </a:solidFill>
              </a:rPr>
              <a:t>alle</a:t>
            </a:r>
            <a:r>
              <a:rPr lang="en-US"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har en tendens til å ta på seg skylden for feil</a:t>
            </a:r>
          </a:p>
          <a:p>
            <a:pPr marL="342900" lvl="0" indent="-342900" defTabSz="914400" fontAlgn="base">
              <a:buClr>
                <a:srgbClr val="333333"/>
              </a:buClr>
              <a:buFont typeface="WingDings"/>
              <a:buChar char=""/>
            </a:pPr>
            <a:r>
              <a:rPr lang="de-DE" altLang="de-DE" sz="2400" dirty="0">
                <a:solidFill>
                  <a:srgbClr val="333333"/>
                </a:solidFill>
              </a:rPr>
              <a:t>har en tendens til å gi andre æren for suksess</a:t>
            </a:r>
          </a:p>
          <a:p>
            <a:pPr lvl="0" algn="ctr" defTabSz="914400" fontAlgn="base"/>
            <a:r>
              <a:rPr lang="en-US" altLang="de-DE" sz="2400" b="1" dirty="0" err="1">
                <a:solidFill>
                  <a:srgbClr val="004992"/>
                </a:solidFill>
              </a:rPr>
              <a:t>Det</a:t>
            </a:r>
            <a:r>
              <a:rPr lang="en-US" altLang="de-DE" sz="2400" b="1" dirty="0">
                <a:solidFill>
                  <a:srgbClr val="004992"/>
                </a:solidFill>
              </a:rPr>
              <a:t> </a:t>
            </a:r>
            <a:r>
              <a:rPr lang="en-US" altLang="de-DE" sz="2400" b="1" dirty="0" err="1">
                <a:solidFill>
                  <a:srgbClr val="004992"/>
                </a:solidFill>
              </a:rPr>
              <a:t>kan</a:t>
            </a:r>
            <a:r>
              <a:rPr lang="en-US" altLang="de-DE" sz="2400" b="1" dirty="0">
                <a:solidFill>
                  <a:srgbClr val="004992"/>
                </a:solidFill>
              </a:rPr>
              <a:t> </a:t>
            </a:r>
            <a:r>
              <a:rPr lang="en-US" altLang="de-DE" sz="2400" b="1" dirty="0" err="1">
                <a:solidFill>
                  <a:srgbClr val="004992"/>
                </a:solidFill>
              </a:rPr>
              <a:t>føre</a:t>
            </a:r>
            <a:r>
              <a:rPr lang="en-US" altLang="de-DE" sz="2400" b="1" dirty="0">
                <a:solidFill>
                  <a:srgbClr val="004992"/>
                </a:solidFill>
              </a:rPr>
              <a:t> </a:t>
            </a:r>
            <a:r>
              <a:rPr lang="en-US" altLang="de-DE" sz="2400" b="1" dirty="0" err="1">
                <a:solidFill>
                  <a:srgbClr val="004992"/>
                </a:solidFill>
              </a:rPr>
              <a:t>til</a:t>
            </a:r>
            <a:r>
              <a:rPr lang="en-US" altLang="de-DE" sz="2400" b="1" dirty="0">
                <a:solidFill>
                  <a:srgbClr val="004992"/>
                </a:solidFill>
              </a:rPr>
              <a:t> </a:t>
            </a:r>
            <a:r>
              <a:rPr lang="en-US" altLang="de-DE" sz="2400" b="1" dirty="0" err="1">
                <a:solidFill>
                  <a:srgbClr val="004992"/>
                </a:solidFill>
              </a:rPr>
              <a:t>lav</a:t>
            </a:r>
            <a:r>
              <a:rPr lang="en-US" altLang="de-DE" sz="2400" b="1" dirty="0">
                <a:solidFill>
                  <a:srgbClr val="004992"/>
                </a:solidFill>
              </a:rPr>
              <a:t> </a:t>
            </a:r>
            <a:r>
              <a:rPr lang="en-US" altLang="de-DE" sz="2400" b="1" dirty="0" err="1">
                <a:solidFill>
                  <a:srgbClr val="004992"/>
                </a:solidFill>
              </a:rPr>
              <a:t>selvtillit</a:t>
            </a:r>
            <a:r>
              <a:rPr lang="en-US" altLang="de-DE" sz="2400" b="1" dirty="0">
                <a:solidFill>
                  <a:srgbClr val="004992"/>
                </a:solidFill>
              </a:rPr>
              <a:t>!</a:t>
            </a:r>
            <a:endParaRPr lang="en-US" sz="2400" dirty="0">
              <a:solidFill>
                <a:srgbClr val="004992"/>
              </a:solidFill>
            </a:endParaRP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24</a:t>
            </a:fld>
            <a:endParaRPr lang="de-DE" dirty="0">
              <a:latin typeface="+mn-lt"/>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Hvorfor gjør vi dette?</a:t>
            </a:r>
          </a:p>
        </p:txBody>
      </p:sp>
      <p:sp>
        <p:nvSpPr>
          <p:cNvPr id="6" name="Content Placeholder 5"/>
          <p:cNvSpPr>
            <a:spLocks noGrp="1"/>
          </p:cNvSpPr>
          <p:nvPr>
            <p:ph idx="1"/>
          </p:nvPr>
        </p:nvSpPr>
        <p:spPr/>
        <p:txBody>
          <a:bodyPr/>
          <a:lstStyle/>
          <a:p>
            <a:pPr lvl="0" defTabSz="914400" fontAlgn="base"/>
            <a:r>
              <a:rPr lang="en-US" altLang="de-DE" sz="2400" dirty="0" err="1">
                <a:solidFill>
                  <a:srgbClr val="333333"/>
                </a:solidFill>
              </a:rPr>
              <a:t>Forskning</a:t>
            </a:r>
            <a:r>
              <a:rPr lang="en-US" altLang="de-DE" sz="2400" dirty="0">
                <a:solidFill>
                  <a:srgbClr val="333333"/>
                </a:solidFill>
              </a:rPr>
              <a:t> </a:t>
            </a:r>
            <a:r>
              <a:rPr lang="en-US" altLang="de-DE" sz="2400" dirty="0" err="1">
                <a:solidFill>
                  <a:srgbClr val="333333"/>
                </a:solidFill>
              </a:rPr>
              <a:t>viser</a:t>
            </a:r>
            <a:r>
              <a:rPr lang="en-US" altLang="de-DE" sz="2400" dirty="0">
                <a:solidFill>
                  <a:srgbClr val="333333"/>
                </a:solidFill>
              </a:rPr>
              <a:t> at mange </a:t>
            </a:r>
            <a:r>
              <a:rPr lang="en-US" altLang="de-DE" sz="2400" dirty="0" err="1">
                <a:solidFill>
                  <a:srgbClr val="333333"/>
                </a:solidFill>
              </a:rPr>
              <a:t>personer</a:t>
            </a:r>
            <a:r>
              <a:rPr lang="en-US" altLang="de-DE" sz="2400" dirty="0">
                <a:solidFill>
                  <a:srgbClr val="333333"/>
                </a:solidFill>
              </a:rPr>
              <a:t> med </a:t>
            </a:r>
            <a:r>
              <a:rPr lang="en-US" altLang="de-DE" sz="2400" b="1" dirty="0" err="1">
                <a:solidFill>
                  <a:srgbClr val="333333"/>
                </a:solidFill>
              </a:rPr>
              <a:t>vrangforestillinger</a:t>
            </a:r>
            <a:r>
              <a:rPr lang="en-US" altLang="de-DE" sz="2400" dirty="0">
                <a:solidFill>
                  <a:srgbClr val="333333"/>
                </a:solidFill>
              </a:rPr>
              <a:t> (men </a:t>
            </a:r>
            <a:r>
              <a:rPr lang="en-US" altLang="de-DE" sz="2400" dirty="0" err="1">
                <a:solidFill>
                  <a:srgbClr val="333333"/>
                </a:solidFill>
              </a:rPr>
              <a:t>ikke</a:t>
            </a:r>
            <a:r>
              <a:rPr lang="en-US" altLang="de-DE" sz="2400" dirty="0">
                <a:solidFill>
                  <a:srgbClr val="333333"/>
                </a:solidFill>
              </a:rPr>
              <a:t> </a:t>
            </a:r>
            <a:r>
              <a:rPr lang="en-US" altLang="de-DE" sz="2400" dirty="0" err="1">
                <a:solidFill>
                  <a:srgbClr val="333333"/>
                </a:solidFill>
              </a:rPr>
              <a:t>alle</a:t>
            </a:r>
            <a:r>
              <a:rPr lang="en-US"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har en tendens til å gi andre mennesker skylden for </a:t>
            </a:r>
            <a:r>
              <a:rPr lang="en-US" altLang="de-DE" sz="2400" dirty="0">
                <a:solidFill>
                  <a:srgbClr val="333333"/>
                </a:solidFill>
              </a:rPr>
              <a:t>negative </a:t>
            </a:r>
            <a:r>
              <a:rPr lang="en-US" altLang="de-DE" sz="2400" dirty="0" err="1">
                <a:solidFill>
                  <a:srgbClr val="333333"/>
                </a:solidFill>
              </a:rPr>
              <a:t>hendelser</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feil</a:t>
            </a:r>
            <a:endParaRPr lang="en-US" altLang="de-DE" sz="2400" dirty="0">
              <a:solidFill>
                <a:srgbClr val="333333"/>
              </a:solidFill>
            </a:endParaRPr>
          </a:p>
          <a:p>
            <a:pPr marL="342900" lvl="0" indent="-342900" defTabSz="914400" fontAlgn="base">
              <a:buClr>
                <a:srgbClr val="333333"/>
              </a:buClr>
              <a:buFont typeface="WingDings"/>
              <a:buChar char=""/>
            </a:pPr>
            <a:r>
              <a:rPr lang="de-DE" altLang="de-DE" sz="2400" dirty="0">
                <a:solidFill>
                  <a:srgbClr val="333333"/>
                </a:solidFill>
              </a:rPr>
              <a:t>har en tendens til å tenke at alle hendelser er utenfor deres kontroll</a:t>
            </a:r>
            <a:endParaRPr lang="en-US" altLang="de-DE" sz="2400" dirty="0">
              <a:solidFill>
                <a:srgbClr val="333333"/>
              </a:solidFill>
            </a:endParaRPr>
          </a:p>
          <a:p>
            <a:pPr lvl="0" algn="ctr" defTabSz="914400" fontAlgn="base"/>
            <a:r>
              <a:rPr lang="de-DE" altLang="de-DE" sz="2400" b="1" dirty="0">
                <a:solidFill>
                  <a:srgbClr val="004992"/>
                </a:solidFill>
              </a:rPr>
              <a:t>Spesielt den første attributisjonsstilen kan føre til mellommenneskelige problemer</a:t>
            </a:r>
            <a:r>
              <a:rPr lang="en-US" altLang="de-DE" sz="2400" b="1" dirty="0">
                <a:solidFill>
                  <a:srgbClr val="004992"/>
                </a:solidFill>
              </a:rPr>
              <a:t>!</a:t>
            </a:r>
            <a:endParaRPr lang="en-US" sz="2400" dirty="0">
              <a:solidFill>
                <a:srgbClr val="004992"/>
              </a:solidFill>
            </a:endParaRP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25</a:t>
            </a:fld>
            <a:endParaRPr lang="de-DE" dirty="0">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b-NO" altLang="de-DE" sz="3600" dirty="0">
                <a:latin typeface="+mn-lt"/>
                <a:ea typeface="+mn-ea"/>
                <a:cs typeface="+mn-cs"/>
              </a:rPr>
              <a:t>Hvordan ensidige attribusjoner gir feiltolkninger under psykose – eksempler</a:t>
            </a:r>
            <a:endParaRPr lang="en-US" altLang="de-DE" sz="3600" dirty="0">
              <a:latin typeface="+mn-lt"/>
              <a:ea typeface="+mn-ea"/>
              <a:cs typeface="+mn-cs"/>
            </a:endParaRP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26</a:t>
            </a:fld>
            <a:endParaRPr lang="de-DE" dirty="0">
              <a:latin typeface="+mn-lt"/>
              <a:ea typeface="+mn-ea"/>
            </a:endParaRPr>
          </a:p>
        </p:txBody>
      </p:sp>
      <p:sp>
        <p:nvSpPr>
          <p:cNvPr id="27673" name="Rechteck 1"/>
          <p:cNvSpPr>
            <a:spLocks noChangeArrowheads="1"/>
          </p:cNvSpPr>
          <p:nvPr/>
        </p:nvSpPr>
        <p:spPr bwMode="auto">
          <a:xfrm>
            <a:off x="408955" y="5445224"/>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9pPr>
          </a:lstStyle>
          <a:p>
            <a:pPr algn="ctr" eaLnBrk="1" hangingPunct="1">
              <a:spcBef>
                <a:spcPct val="0"/>
              </a:spcBef>
              <a:buClrTx/>
              <a:buFontTx/>
              <a:buNone/>
            </a:pPr>
            <a:r>
              <a:rPr lang="en-US" altLang="de-DE" sz="2000" dirty="0" err="1">
                <a:solidFill>
                  <a:srgbClr val="004992"/>
                </a:solidFill>
                <a:latin typeface="+mn-lt"/>
                <a:ea typeface="+mn-ea"/>
                <a:cs typeface="+mn-cs"/>
              </a:rPr>
              <a:t>Har</a:t>
            </a:r>
            <a:r>
              <a:rPr lang="en-US" altLang="de-DE" sz="2000" dirty="0">
                <a:solidFill>
                  <a:srgbClr val="004992"/>
                </a:solidFill>
                <a:latin typeface="+mn-lt"/>
                <a:ea typeface="+mn-ea"/>
                <a:cs typeface="+mn-cs"/>
              </a:rPr>
              <a:t> </a:t>
            </a:r>
            <a:r>
              <a:rPr lang="en-US" altLang="de-DE" sz="2000" dirty="0" err="1">
                <a:solidFill>
                  <a:srgbClr val="004992"/>
                </a:solidFill>
                <a:latin typeface="+mn-lt"/>
                <a:ea typeface="+mn-ea"/>
                <a:cs typeface="+mn-cs"/>
              </a:rPr>
              <a:t>noen</a:t>
            </a:r>
            <a:r>
              <a:rPr lang="en-US" altLang="de-DE" sz="2000" dirty="0">
                <a:solidFill>
                  <a:srgbClr val="004992"/>
                </a:solidFill>
                <a:latin typeface="+mn-lt"/>
                <a:ea typeface="+mn-ea"/>
                <a:cs typeface="+mn-cs"/>
              </a:rPr>
              <a:t> et </a:t>
            </a:r>
            <a:r>
              <a:rPr lang="en-US" altLang="de-DE" sz="2000" dirty="0" err="1">
                <a:solidFill>
                  <a:srgbClr val="004992"/>
                </a:solidFill>
                <a:latin typeface="+mn-lt"/>
                <a:ea typeface="+mn-ea"/>
                <a:cs typeface="+mn-cs"/>
              </a:rPr>
              <a:t>personlig</a:t>
            </a:r>
            <a:r>
              <a:rPr lang="en-US" altLang="de-DE" sz="2000" dirty="0">
                <a:solidFill>
                  <a:srgbClr val="004992"/>
                </a:solidFill>
                <a:latin typeface="+mn-lt"/>
                <a:ea typeface="+mn-ea"/>
                <a:cs typeface="+mn-cs"/>
              </a:rPr>
              <a:t> </a:t>
            </a:r>
            <a:r>
              <a:rPr lang="en-US" altLang="de-DE" sz="2000" dirty="0" err="1">
                <a:solidFill>
                  <a:srgbClr val="004992"/>
                </a:solidFill>
                <a:latin typeface="+mn-lt"/>
                <a:ea typeface="+mn-ea"/>
                <a:cs typeface="+mn-cs"/>
              </a:rPr>
              <a:t>eksempel</a:t>
            </a:r>
            <a:r>
              <a:rPr lang="en-US" altLang="de-DE" sz="2000" dirty="0">
                <a:solidFill>
                  <a:srgbClr val="004992"/>
                </a:solidFill>
                <a:latin typeface="+mn-lt"/>
                <a:ea typeface="+mn-ea"/>
                <a:cs typeface="+mn-cs"/>
              </a:rPr>
              <a:t> å </a:t>
            </a:r>
            <a:r>
              <a:rPr lang="en-US" altLang="de-DE" sz="2000" dirty="0" err="1">
                <a:solidFill>
                  <a:srgbClr val="004992"/>
                </a:solidFill>
                <a:latin typeface="+mn-lt"/>
                <a:ea typeface="+mn-ea"/>
                <a:cs typeface="+mn-cs"/>
              </a:rPr>
              <a:t>komme</a:t>
            </a:r>
            <a:r>
              <a:rPr lang="en-US" altLang="de-DE" sz="2000" dirty="0">
                <a:solidFill>
                  <a:srgbClr val="004992"/>
                </a:solidFill>
                <a:latin typeface="+mn-lt"/>
                <a:ea typeface="+mn-ea"/>
                <a:cs typeface="+mn-cs"/>
              </a:rPr>
              <a:t> med? </a:t>
            </a:r>
            <a:endParaRPr lang="de-DE" altLang="de-DE" sz="2000" dirty="0">
              <a:solidFill>
                <a:srgbClr val="004992"/>
              </a:solidFill>
              <a:latin typeface="+mn-lt"/>
              <a:ea typeface="+mn-ea"/>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3645471721"/>
              </p:ext>
            </p:extLst>
          </p:nvPr>
        </p:nvGraphicFramePr>
        <p:xfrm>
          <a:off x="408955" y="2391576"/>
          <a:ext cx="11376000" cy="2834586"/>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3668218">
                  <a:extLst>
                    <a:ext uri="{9D8B030D-6E8A-4147-A177-3AD203B41FA5}">
                      <a16:colId xmlns:a16="http://schemas.microsoft.com/office/drawing/2014/main" val="20001"/>
                    </a:ext>
                  </a:extLst>
                </a:gridCol>
                <a:gridCol w="496728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Hendelse</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Forklaring under psykose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Andre forklaringer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0" i="0" u="none" strike="noStrike" cap="none" normalizeH="0" baseline="0">
                          <a:ln>
                            <a:noFill/>
                          </a:ln>
                          <a:solidFill>
                            <a:srgbClr val="333333"/>
                          </a:solidFill>
                          <a:effectLst/>
                          <a:latin typeface="Calibri Light"/>
                          <a:cs typeface="Times New Roman" pitchFamily="18" charset="0"/>
                        </a:rPr>
                        <a:t>Folk ler når du snakker.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0" i="0" u="none" strike="noStrike" cap="none" normalizeH="0" baseline="0" dirty="0">
                          <a:ln>
                            <a:noFill/>
                          </a:ln>
                          <a:solidFill>
                            <a:srgbClr val="333333"/>
                          </a:solidFill>
                          <a:effectLst/>
                          <a:latin typeface="Calibri Light"/>
                          <a:cs typeface="Times New Roman" pitchFamily="18" charset="0"/>
                        </a:rPr>
                        <a:t>Folk bryr seg egentlig ikke om hva jeg sier, de gjør bare narr av meg.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0" i="0" u="none" strike="noStrike" cap="none" normalizeH="0" baseline="0" dirty="0">
                          <a:ln>
                            <a:noFill/>
                          </a:ln>
                          <a:solidFill>
                            <a:srgbClr val="333333"/>
                          </a:solidFill>
                          <a:effectLst/>
                          <a:latin typeface="Calibri Light"/>
                          <a:cs typeface="Times New Roman" pitchFamily="18" charset="0"/>
                        </a:rPr>
                        <a:t>Ren tilfeldighet - noen andre fortalte en vits samtidig; folk liker din svarte humor.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Du har gått opp i vekt.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0" i="0" u="none" strike="noStrike" cap="none" normalizeH="0" baseline="0">
                          <a:ln>
                            <a:noFill/>
                          </a:ln>
                          <a:solidFill>
                            <a:srgbClr val="333333"/>
                          </a:solidFill>
                          <a:effectLst/>
                          <a:latin typeface="Calibri Light"/>
                          <a:cs typeface="Times New Roman" pitchFamily="18" charset="0"/>
                        </a:rPr>
                        <a:t>En gjerrig lege har foreskrevet billig medisin til meg.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0" i="0" u="none" strike="noStrike" cap="none" normalizeH="0" baseline="0">
                          <a:ln>
                            <a:noFill/>
                          </a:ln>
                          <a:solidFill>
                            <a:srgbClr val="333333"/>
                          </a:solidFill>
                          <a:effectLst/>
                          <a:latin typeface="Calibri Light"/>
                          <a:cs typeface="Times New Roman" pitchFamily="18" charset="0"/>
                        </a:rPr>
                        <a:t>Bivirkninger av medisiner forekommer, men mangel på aktivitet og usunt kosthold er andre mulige årsaker.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7315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Sykkelen din er punktert.</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0" i="0" u="none" strike="noStrike" cap="none" normalizeH="0" baseline="0">
                          <a:ln>
                            <a:noFill/>
                          </a:ln>
                          <a:solidFill>
                            <a:srgbClr val="333333"/>
                          </a:solidFill>
                          <a:effectLst/>
                          <a:latin typeface="Calibri Light"/>
                          <a:cs typeface="Times New Roman" pitchFamily="18" charset="0"/>
                        </a:rPr>
                        <a:t>Pøbler i nabolaget; de er ute etter meg.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2000" b="0" i="0" u="none" strike="noStrike" cap="none" normalizeH="0" baseline="0" dirty="0">
                          <a:ln>
                            <a:noFill/>
                          </a:ln>
                          <a:solidFill>
                            <a:srgbClr val="333333"/>
                          </a:solidFill>
                          <a:effectLst/>
                          <a:latin typeface="Calibri Light"/>
                          <a:cs typeface="Times New Roman" pitchFamily="18" charset="0"/>
                        </a:rPr>
                        <a:t>Du glemte å pumpe sykkelen; spiker i dekket.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Attribusjonsstil</a:t>
            </a:r>
            <a:br>
              <a:rPr lang="de-DE" altLang="de-DE" sz="3600">
                <a:solidFill>
                  <a:srgbClr val="004992"/>
                </a:solidFill>
                <a:latin typeface="+mn-lt"/>
                <a:ea typeface="+mn-ea"/>
                <a:cs typeface="+mn-cs"/>
              </a:rPr>
            </a:br>
            <a:r>
              <a:rPr lang="de-DE" altLang="de-DE">
                <a:solidFill>
                  <a:srgbClr val="004992"/>
                </a:solidFill>
                <a:latin typeface="+mn-lt"/>
                <a:ea typeface="+mn-ea"/>
                <a:cs typeface="+mn-cs"/>
              </a:rPr>
              <a:t>Mål med dagens time:</a:t>
            </a:r>
            <a:endParaRPr lang="en-US" altLang="de-DE">
              <a:solidFill>
                <a:srgbClr val="004992"/>
              </a:solidFill>
              <a:latin typeface="+mn-lt"/>
              <a:ea typeface="+mn-ea"/>
              <a:cs typeface="+mn-cs"/>
            </a:endParaRPr>
          </a:p>
        </p:txBody>
      </p:sp>
      <p:sp>
        <p:nvSpPr>
          <p:cNvPr id="28675" name="Text Box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Vurdere mulige årsaker til hendelser</a:t>
            </a:r>
            <a:endParaRPr lang="en-US" altLang="de-DE" sz="2400" dirty="0">
              <a:solidFill>
                <a:srgbClr val="333333"/>
              </a:solidFill>
            </a:endParaRPr>
          </a:p>
          <a:p>
            <a:pPr marL="342900" indent="-342900" eaLnBrk="1" hangingPunct="1">
              <a:buClr>
                <a:srgbClr val="333333"/>
              </a:buClr>
              <a:buFont typeface="WingDings"/>
              <a:buChar char=""/>
            </a:pPr>
            <a:r>
              <a:rPr lang="en-US" altLang="de-DE" sz="2400" dirty="0" err="1">
                <a:solidFill>
                  <a:srgbClr val="333333"/>
                </a:solidFill>
              </a:rPr>
              <a:t>Ikke</a:t>
            </a:r>
            <a:r>
              <a:rPr lang="en-US" altLang="de-DE" sz="2400" dirty="0">
                <a:solidFill>
                  <a:srgbClr val="333333"/>
                </a:solidFill>
              </a:rPr>
              <a:t> </a:t>
            </a:r>
            <a:r>
              <a:rPr lang="en-US" altLang="de-DE" sz="2400" dirty="0" err="1">
                <a:solidFill>
                  <a:srgbClr val="333333"/>
                </a:solidFill>
              </a:rPr>
              <a:t>forhaste</a:t>
            </a:r>
            <a:r>
              <a:rPr lang="en-US" altLang="de-DE" sz="2400" dirty="0">
                <a:solidFill>
                  <a:srgbClr val="333333"/>
                </a:solidFill>
              </a:rPr>
              <a:t> </a:t>
            </a:r>
            <a:r>
              <a:rPr lang="en-US" altLang="de-DE" sz="2400" dirty="0" err="1">
                <a:solidFill>
                  <a:srgbClr val="333333"/>
                </a:solidFill>
              </a:rPr>
              <a:t>seg</a:t>
            </a:r>
            <a:r>
              <a:rPr lang="en-US" altLang="de-DE" sz="2400" dirty="0">
                <a:solidFill>
                  <a:srgbClr val="333333"/>
                </a:solidFill>
              </a:rPr>
              <a:t> </a:t>
            </a:r>
            <a:r>
              <a:rPr lang="en-US" altLang="de-DE" sz="2400" dirty="0" err="1">
                <a:solidFill>
                  <a:srgbClr val="333333"/>
                </a:solidFill>
              </a:rPr>
              <a:t>ved</a:t>
            </a:r>
            <a:r>
              <a:rPr lang="en-US" altLang="de-DE" sz="2400" dirty="0">
                <a:solidFill>
                  <a:srgbClr val="333333"/>
                </a:solidFill>
              </a:rPr>
              <a:t> å </a:t>
            </a:r>
            <a:r>
              <a:rPr lang="en-US" altLang="de-DE" sz="2400" dirty="0" err="1">
                <a:solidFill>
                  <a:srgbClr val="333333"/>
                </a:solidFill>
              </a:rPr>
              <a:t>akseptere</a:t>
            </a:r>
            <a:r>
              <a:rPr lang="en-US" altLang="de-DE" sz="2400" dirty="0">
                <a:solidFill>
                  <a:srgbClr val="333333"/>
                </a:solidFill>
              </a:rPr>
              <a:t> kun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forklaring</a:t>
            </a:r>
            <a:endParaRPr lang="en-US" altLang="de-DE" sz="2400" dirty="0">
              <a:solidFill>
                <a:srgbClr val="333333"/>
              </a:solidFill>
            </a:endParaRPr>
          </a:p>
          <a:p>
            <a:pPr marL="342900" indent="-342900" eaLnBrk="1" hangingPunct="1">
              <a:buClr>
                <a:srgbClr val="333333"/>
              </a:buClr>
              <a:buFont typeface="WingDings"/>
              <a:buChar char=""/>
            </a:pPr>
            <a:r>
              <a:rPr lang="en-US" altLang="de-DE" sz="2400" dirty="0" err="1">
                <a:solidFill>
                  <a:srgbClr val="333333"/>
                </a:solidFill>
              </a:rPr>
              <a:t>Diskutere</a:t>
            </a:r>
            <a:r>
              <a:rPr lang="en-US" altLang="de-DE" sz="2400" dirty="0">
                <a:solidFill>
                  <a:srgbClr val="333333"/>
                </a:solidFill>
              </a:rPr>
              <a:t> </a:t>
            </a:r>
            <a:r>
              <a:rPr lang="en-US" altLang="de-DE" sz="2400" dirty="0" err="1">
                <a:solidFill>
                  <a:srgbClr val="333333"/>
                </a:solidFill>
              </a:rPr>
              <a:t>konsekvensene</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visse</a:t>
            </a:r>
            <a:r>
              <a:rPr lang="en-US" altLang="de-DE" sz="2400" dirty="0">
                <a:solidFill>
                  <a:srgbClr val="333333"/>
                </a:solidFill>
              </a:rPr>
              <a:t> </a:t>
            </a:r>
            <a:r>
              <a:rPr lang="en-US" altLang="de-DE" sz="2400" dirty="0" err="1">
                <a:solidFill>
                  <a:srgbClr val="333333"/>
                </a:solidFill>
              </a:rPr>
              <a:t>attribusjoner</a:t>
            </a:r>
            <a:endParaRPr lang="en-US" altLang="de-DE" sz="2400" dirty="0">
              <a:solidFill>
                <a:srgbClr val="333333"/>
              </a:solidFill>
            </a:endParaRPr>
          </a:p>
          <a:p>
            <a:pPr lvl="0" defTabSz="914400" fontAlgn="base"/>
            <a:r>
              <a:rPr lang="de-DE" altLang="de-DE" sz="2400" dirty="0">
                <a:solidFill>
                  <a:srgbClr val="004992"/>
                </a:solidFill>
              </a:rPr>
              <a:t>Vi bør forsøke å være så realistiske som mulig i vårt hverdagsliv:</a:t>
            </a:r>
          </a:p>
          <a:p>
            <a:pPr lvl="0" defTabSz="914400" fontAlgn="base"/>
            <a:r>
              <a:rPr lang="de-DE" altLang="de-DE" sz="2400" dirty="0">
                <a:solidFill>
                  <a:srgbClr val="004992"/>
                </a:solidFill>
              </a:rPr>
              <a:t>Vi bør ikke alltid klandre andre for våre feil og vi bør heller ikke alltid klandre oss selv når ting går galt.</a:t>
            </a:r>
            <a:endParaRPr lang="en-US" altLang="de-DE" sz="2400" dirty="0">
              <a:solidFill>
                <a:srgbClr val="333333"/>
              </a:solidFill>
            </a:endParaRP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27</a:t>
            </a:fld>
            <a:endParaRPr lang="de-DE" dirty="0">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Ekspeditøren gir tilbake hele prisen på varen.</a:t>
            </a:r>
            <a:endParaRPr lang="de-DE" altLang="de-DE" sz="3600">
              <a:latin typeface="+mn-lt"/>
              <a:ea typeface="+mn-ea"/>
              <a:cs typeface="+mn-cs"/>
            </a:endParaRPr>
          </a:p>
        </p:txBody>
      </p:sp>
      <p:sp>
        <p:nvSpPr>
          <p:cNvPr id="29699" name="Rectangle 3"/>
          <p:cNvSpPr>
            <a:spLocks noGrp="1" noChangeArrowheads="1"/>
          </p:cNvSpPr>
          <p:nvPr>
            <p:ph idx="1"/>
          </p:nvPr>
        </p:nvSpPr>
        <p:spPr/>
        <p:txBody>
          <a:bodyPr>
            <a:noAutofit/>
          </a:bodyPr>
          <a:lstStyle/>
          <a:p>
            <a:pPr eaLnBrk="1" hangingPunct="1"/>
            <a:r>
              <a:rPr lang="en-US" altLang="de-DE" sz="2400" dirty="0" err="1">
                <a:solidFill>
                  <a:srgbClr val="333333"/>
                </a:solidFill>
              </a:rPr>
              <a:t>Hvorfor</a:t>
            </a:r>
            <a:r>
              <a:rPr lang="en-US" altLang="de-DE" sz="2400" dirty="0">
                <a:solidFill>
                  <a:srgbClr val="333333"/>
                </a:solidFill>
              </a:rPr>
              <a:t> </a:t>
            </a:r>
            <a:r>
              <a:rPr lang="en-US" altLang="de-DE" sz="2400" dirty="0" err="1">
                <a:solidFill>
                  <a:srgbClr val="333333"/>
                </a:solidFill>
              </a:rPr>
              <a:t>gir</a:t>
            </a:r>
            <a:r>
              <a:rPr lang="en-US" altLang="de-DE" sz="2400" dirty="0">
                <a:solidFill>
                  <a:srgbClr val="333333"/>
                </a:solidFill>
              </a:rPr>
              <a:t> </a:t>
            </a:r>
            <a:r>
              <a:rPr lang="en-US" altLang="de-DE" sz="2400" dirty="0" err="1">
                <a:solidFill>
                  <a:srgbClr val="333333"/>
                </a:solidFill>
              </a:rPr>
              <a:t>ekspeditøren</a:t>
            </a:r>
            <a:r>
              <a:rPr lang="en-US" altLang="de-DE" sz="2400" dirty="0">
                <a:solidFill>
                  <a:srgbClr val="333333"/>
                </a:solidFill>
              </a:rPr>
              <a:t> </a:t>
            </a:r>
            <a:r>
              <a:rPr lang="en-US" altLang="de-DE" sz="2400" dirty="0" err="1">
                <a:solidFill>
                  <a:srgbClr val="333333"/>
                </a:solidFill>
              </a:rPr>
              <a:t>tilbake</a:t>
            </a:r>
            <a:r>
              <a:rPr lang="en-US" altLang="de-DE" sz="2400" dirty="0">
                <a:solidFill>
                  <a:srgbClr val="333333"/>
                </a:solidFill>
              </a:rPr>
              <a:t> hele </a:t>
            </a:r>
            <a:r>
              <a:rPr lang="en-US" altLang="de-DE" sz="2400" dirty="0" err="1">
                <a:solidFill>
                  <a:srgbClr val="333333"/>
                </a:solidFill>
              </a:rPr>
              <a:t>prisen</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varen</a:t>
            </a:r>
            <a:r>
              <a:rPr lang="de-DE" altLang="de-DE" sz="2400" dirty="0">
                <a:solidFill>
                  <a:srgbClr val="333333"/>
                </a:solidFill>
              </a:rPr>
              <a:t>?</a:t>
            </a:r>
          </a:p>
          <a:p>
            <a:pPr lvl="0" defTabSz="914400" fontAlgn="base"/>
            <a:r>
              <a:rPr lang="de-DE" altLang="de-DE" sz="2400" dirty="0">
                <a:solidFill>
                  <a:srgbClr val="333333"/>
                </a:solidFill>
              </a:rPr>
              <a:t>Hva er hovedårsaken til denne hendelsen?</a:t>
            </a: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28</a:t>
            </a:fld>
            <a:endParaRPr lang="de-DE" dirty="0">
              <a:latin typeface="+mn-lt"/>
              <a:ea typeface="+mn-ea"/>
            </a:endParaRPr>
          </a:p>
        </p:txBody>
      </p:sp>
      <p:pic>
        <p:nvPicPr>
          <p:cNvPr id="12"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nb-NO" altLang="de-DE" sz="2400">
                <a:solidFill>
                  <a:srgbClr val="004992"/>
                </a:solidFill>
                <a:latin typeface="Calibri Light"/>
              </a:rPr>
              <a:t>Du? </a:t>
            </a:r>
          </a:p>
          <a:p>
            <a:pPr eaLnBrk="1" hangingPunct="1">
              <a:lnSpc>
                <a:spcPct val="105000"/>
              </a:lnSpc>
              <a:spcBef>
                <a:spcPts val="1999"/>
              </a:spcBef>
              <a:spcAft>
                <a:spcPts val="0"/>
              </a:spcAft>
              <a:buClrTx/>
              <a:buNone/>
            </a:pPr>
            <a:r>
              <a:rPr lang="nb-NO" altLang="de-DE" sz="2400">
                <a:solidFill>
                  <a:srgbClr val="004992"/>
                </a:solidFill>
                <a:latin typeface="Calibri Light"/>
              </a:rPr>
              <a:t>En annen person eller andre mennesker?</a:t>
            </a:r>
          </a:p>
          <a:p>
            <a:pPr eaLnBrk="1" hangingPunct="1">
              <a:lnSpc>
                <a:spcPct val="105000"/>
              </a:lnSpc>
              <a:spcBef>
                <a:spcPts val="1999"/>
              </a:spcBef>
              <a:spcAft>
                <a:spcPts val="0"/>
              </a:spcAft>
              <a:buClrTx/>
              <a:buNone/>
            </a:pPr>
            <a:r>
              <a:rPr lang="nb-NO" altLang="de-DE" sz="2400">
                <a:solidFill>
                  <a:srgbClr val="004992"/>
                </a:solidFill>
                <a:latin typeface="Calibri Light"/>
              </a:rPr>
              <a:t>Omstendigheter eller tilfeldigheter? </a:t>
            </a:r>
            <a:endParaRPr lang="fr-CH"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1026"/>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Når du kommer inn i et rom slutter alle å snakke.</a:t>
            </a:r>
            <a:endParaRPr lang="de-DE" altLang="de-DE" sz="3600">
              <a:latin typeface="+mn-lt"/>
              <a:ea typeface="+mn-ea"/>
              <a:cs typeface="+mn-cs"/>
            </a:endParaRPr>
          </a:p>
        </p:txBody>
      </p:sp>
      <p:sp>
        <p:nvSpPr>
          <p:cNvPr id="30723" name="Rectangle 1027"/>
          <p:cNvSpPr>
            <a:spLocks noGrp="1" noChangeArrowheads="1"/>
          </p:cNvSpPr>
          <p:nvPr>
            <p:ph idx="1"/>
          </p:nvPr>
        </p:nvSpPr>
        <p:spPr/>
        <p:txBody>
          <a:bodyPr>
            <a:noAutofit/>
          </a:bodyPr>
          <a:lstStyle/>
          <a:p>
            <a:pPr eaLnBrk="1" hangingPunct="1"/>
            <a:r>
              <a:rPr lang="de-DE" altLang="de-DE" sz="2400" dirty="0">
                <a:solidFill>
                  <a:srgbClr val="333333"/>
                </a:solidFill>
              </a:rPr>
              <a:t>Hva kan ha forårsaket at folk sluttet å snakke da du kom inn i </a:t>
            </a:r>
            <a:r>
              <a:rPr lang="de-DE" altLang="de-DE" sz="2400">
                <a:solidFill>
                  <a:srgbClr val="333333"/>
                </a:solidFill>
              </a:rPr>
              <a:t>rommet?</a:t>
            </a:r>
          </a:p>
          <a:p>
            <a:pPr lvl="0" defTabSz="914400" fontAlgn="base"/>
            <a:r>
              <a:rPr lang="de-DE" altLang="de-DE" sz="2400" dirty="0">
                <a:solidFill>
                  <a:srgbClr val="333333"/>
                </a:solidFill>
              </a:rPr>
              <a:t>Hva er hovedårsaken til denne hendelsen?</a:t>
            </a: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29</a:t>
            </a:fld>
            <a:endParaRPr lang="de-DE" dirty="0">
              <a:latin typeface="+mn-lt"/>
              <a:ea typeface="+mn-ea"/>
            </a:endParaRPr>
          </a:p>
        </p:txBody>
      </p:sp>
      <p:pic>
        <p:nvPicPr>
          <p:cNvPr id="12"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nb-NO" altLang="de-DE" sz="2400">
                <a:solidFill>
                  <a:srgbClr val="004992"/>
                </a:solidFill>
                <a:latin typeface="Calibri Light"/>
              </a:rPr>
              <a:t>Du? </a:t>
            </a:r>
          </a:p>
          <a:p>
            <a:pPr eaLnBrk="1" hangingPunct="1">
              <a:lnSpc>
                <a:spcPct val="105000"/>
              </a:lnSpc>
              <a:spcBef>
                <a:spcPts val="1999"/>
              </a:spcBef>
              <a:spcAft>
                <a:spcPts val="0"/>
              </a:spcAft>
              <a:buClrTx/>
              <a:buNone/>
            </a:pPr>
            <a:r>
              <a:rPr lang="nb-NO" altLang="de-DE" sz="2400">
                <a:solidFill>
                  <a:srgbClr val="004992"/>
                </a:solidFill>
                <a:latin typeface="Calibri Light"/>
              </a:rPr>
              <a:t>En annen person eller andre mennesker?</a:t>
            </a:r>
          </a:p>
          <a:p>
            <a:pPr eaLnBrk="1" hangingPunct="1">
              <a:lnSpc>
                <a:spcPct val="105000"/>
              </a:lnSpc>
              <a:spcBef>
                <a:spcPts val="1999"/>
              </a:spcBef>
              <a:spcAft>
                <a:spcPts val="0"/>
              </a:spcAft>
              <a:buClrTx/>
              <a:buNone/>
            </a:pPr>
            <a:r>
              <a:rPr lang="nb-NO" altLang="de-DE" sz="2400">
                <a:solidFill>
                  <a:srgbClr val="004992"/>
                </a:solidFill>
                <a:latin typeface="Calibri Light"/>
              </a:rPr>
              <a:t>Omstendigheter eller tilfeldigheter? </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1026"/>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Noen sier at du ikke ser bra ut.</a:t>
            </a:r>
            <a:endParaRPr lang="de-DE" altLang="de-DE" sz="3600">
              <a:latin typeface="+mn-lt"/>
              <a:ea typeface="+mn-ea"/>
              <a:cs typeface="+mn-cs"/>
            </a:endParaRPr>
          </a:p>
        </p:txBody>
      </p:sp>
      <p:sp>
        <p:nvSpPr>
          <p:cNvPr id="31747" name="Rectangle 1027"/>
          <p:cNvSpPr>
            <a:spLocks noGrp="1" noChangeArrowheads="1"/>
          </p:cNvSpPr>
          <p:nvPr>
            <p:ph idx="1"/>
          </p:nvPr>
        </p:nvSpPr>
        <p:spPr/>
        <p:txBody>
          <a:bodyPr>
            <a:noAutofit/>
          </a:bodyPr>
          <a:lstStyle/>
          <a:p>
            <a:pPr eaLnBrk="1" hangingPunct="1"/>
            <a:r>
              <a:rPr lang="de-DE" altLang="de-DE" sz="2400" dirty="0">
                <a:solidFill>
                  <a:srgbClr val="333333"/>
                </a:solidFill>
              </a:rPr>
              <a:t>Hva fikk denne personen til å si dette?</a:t>
            </a:r>
          </a:p>
          <a:p>
            <a:pPr lvl="0" defTabSz="914400" fontAlgn="base"/>
            <a:r>
              <a:rPr lang="de-DE" altLang="de-DE" sz="2400" dirty="0">
                <a:solidFill>
                  <a:srgbClr val="333333"/>
                </a:solidFill>
              </a:rPr>
              <a:t>Hva er hovedårsaken til denne hendelsen?</a:t>
            </a: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30</a:t>
            </a:fld>
            <a:endParaRPr lang="de-DE" dirty="0">
              <a:latin typeface="+mn-lt"/>
              <a:ea typeface="+mn-ea"/>
            </a:endParaRPr>
          </a:p>
        </p:txBody>
      </p:sp>
      <p:pic>
        <p:nvPicPr>
          <p:cNvPr id="12"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nb-NO" altLang="de-DE" sz="2400">
                <a:solidFill>
                  <a:srgbClr val="004992"/>
                </a:solidFill>
                <a:latin typeface="Calibri Light"/>
              </a:rPr>
              <a:t>Du? </a:t>
            </a:r>
          </a:p>
          <a:p>
            <a:pPr eaLnBrk="1" hangingPunct="1">
              <a:lnSpc>
                <a:spcPct val="105000"/>
              </a:lnSpc>
              <a:spcBef>
                <a:spcPts val="1999"/>
              </a:spcBef>
              <a:spcAft>
                <a:spcPts val="0"/>
              </a:spcAft>
              <a:buClrTx/>
              <a:buNone/>
            </a:pPr>
            <a:r>
              <a:rPr lang="nb-NO" altLang="de-DE" sz="2400">
                <a:solidFill>
                  <a:srgbClr val="004992"/>
                </a:solidFill>
                <a:latin typeface="Calibri Light"/>
              </a:rPr>
              <a:t>En annen person eller andre mennesker?</a:t>
            </a:r>
          </a:p>
          <a:p>
            <a:pPr eaLnBrk="1" hangingPunct="1">
              <a:lnSpc>
                <a:spcPct val="105000"/>
              </a:lnSpc>
              <a:spcBef>
                <a:spcPts val="1999"/>
              </a:spcBef>
              <a:spcAft>
                <a:spcPts val="0"/>
              </a:spcAft>
              <a:buClrTx/>
              <a:buNone/>
            </a:pPr>
            <a:r>
              <a:rPr lang="nb-NO" altLang="de-DE" sz="2400">
                <a:solidFill>
                  <a:srgbClr val="004992"/>
                </a:solidFill>
                <a:latin typeface="Calibri Light"/>
              </a:rPr>
              <a:t>Omstendigheter eller tilfeldigheter? </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Du stryker på eksamen.</a:t>
            </a:r>
          </a:p>
        </p:txBody>
      </p:sp>
      <p:sp>
        <p:nvSpPr>
          <p:cNvPr id="32771" name="Rectangle 3"/>
          <p:cNvSpPr>
            <a:spLocks noGrp="1" noChangeArrowheads="1"/>
          </p:cNvSpPr>
          <p:nvPr>
            <p:ph idx="1"/>
          </p:nvPr>
        </p:nvSpPr>
        <p:spPr/>
        <p:txBody>
          <a:bodyPr>
            <a:noAutofit/>
          </a:bodyPr>
          <a:lstStyle/>
          <a:p>
            <a:pPr eaLnBrk="1" hangingPunct="1"/>
            <a:r>
              <a:rPr lang="de-DE" altLang="de-DE" sz="2400">
                <a:solidFill>
                  <a:srgbClr val="333333"/>
                </a:solidFill>
              </a:rPr>
              <a:t>Hvorfor </a:t>
            </a:r>
            <a:r>
              <a:rPr lang="de-DE" altLang="de-DE" sz="2400" dirty="0">
                <a:solidFill>
                  <a:srgbClr val="333333"/>
                </a:solidFill>
              </a:rPr>
              <a:t>strøk du på </a:t>
            </a:r>
            <a:r>
              <a:rPr lang="de-DE" altLang="de-DE" sz="2400">
                <a:solidFill>
                  <a:srgbClr val="333333"/>
                </a:solidFill>
              </a:rPr>
              <a:t>eksamen?</a:t>
            </a:r>
          </a:p>
          <a:p>
            <a:pPr lvl="0" defTabSz="914400" fontAlgn="base"/>
            <a:r>
              <a:rPr lang="de-DE" altLang="de-DE" sz="2400" dirty="0">
                <a:solidFill>
                  <a:srgbClr val="333333"/>
                </a:solidFill>
              </a:rPr>
              <a:t>Hva er hovedårsaken til denne hendelsen?</a:t>
            </a: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31</a:t>
            </a:fld>
            <a:endParaRPr lang="de-DE" dirty="0">
              <a:latin typeface="+mn-lt"/>
              <a:ea typeface="+mn-ea"/>
            </a:endParaRPr>
          </a:p>
        </p:txBody>
      </p:sp>
      <p:pic>
        <p:nvPicPr>
          <p:cNvPr id="12"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nb-NO" altLang="de-DE" sz="2400">
                <a:solidFill>
                  <a:srgbClr val="004992"/>
                </a:solidFill>
                <a:latin typeface="Calibri Light"/>
              </a:rPr>
              <a:t>Du? </a:t>
            </a:r>
          </a:p>
          <a:p>
            <a:pPr eaLnBrk="1" hangingPunct="1">
              <a:lnSpc>
                <a:spcPct val="105000"/>
              </a:lnSpc>
              <a:spcBef>
                <a:spcPts val="1999"/>
              </a:spcBef>
              <a:spcAft>
                <a:spcPts val="0"/>
              </a:spcAft>
              <a:buClrTx/>
              <a:buNone/>
            </a:pPr>
            <a:r>
              <a:rPr lang="nb-NO" altLang="de-DE" sz="2400">
                <a:solidFill>
                  <a:srgbClr val="004992"/>
                </a:solidFill>
                <a:latin typeface="Calibri Light"/>
              </a:rPr>
              <a:t>En annen person eller andre mennesker?</a:t>
            </a:r>
          </a:p>
          <a:p>
            <a:pPr eaLnBrk="1" hangingPunct="1">
              <a:lnSpc>
                <a:spcPct val="105000"/>
              </a:lnSpc>
              <a:spcBef>
                <a:spcPts val="1999"/>
              </a:spcBef>
              <a:spcAft>
                <a:spcPts val="0"/>
              </a:spcAft>
              <a:buClrTx/>
              <a:buNone/>
            </a:pPr>
            <a:r>
              <a:rPr lang="nb-NO" altLang="de-DE" sz="2400">
                <a:solidFill>
                  <a:srgbClr val="004992"/>
                </a:solidFill>
                <a:latin typeface="Calibri Light"/>
              </a:rPr>
              <a:t>Omstendigheter eller tilfeldigheter? </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Kom med deres egne eksempler!</a:t>
            </a:r>
          </a:p>
        </p:txBody>
      </p:sp>
      <p:sp>
        <p:nvSpPr>
          <p:cNvPr id="7" name="Content Placeholder 6"/>
          <p:cNvSpPr>
            <a:spLocks noGrp="1"/>
          </p:cNvSpPr>
          <p:nvPr>
            <p:ph idx="1"/>
          </p:nvPr>
        </p:nvSpPr>
        <p:spPr/>
        <p:txBody>
          <a:bodyPr/>
          <a:lstStyle/>
          <a:p>
            <a:pPr lvl="0" defTabSz="914400" fontAlgn="base">
              <a:defRPr/>
            </a:pPr>
            <a:r>
              <a:rPr lang="en-US" altLang="de-DE" sz="2400" kern="0">
                <a:solidFill>
                  <a:srgbClr val="333333"/>
                </a:solidFill>
              </a:rPr>
              <a:t>Hva</a:t>
            </a:r>
            <a:r>
              <a:rPr lang="en-US" altLang="de-DE" sz="2400" kern="0" dirty="0">
                <a:solidFill>
                  <a:srgbClr val="333333"/>
                </a:solidFill>
              </a:rPr>
              <a:t> </a:t>
            </a:r>
            <a:r>
              <a:rPr lang="en-US" altLang="de-DE" sz="2400" kern="0" dirty="0" err="1">
                <a:solidFill>
                  <a:srgbClr val="333333"/>
                </a:solidFill>
              </a:rPr>
              <a:t>kan</a:t>
            </a:r>
            <a:r>
              <a:rPr lang="en-US" altLang="de-DE" sz="2400" kern="0" dirty="0">
                <a:solidFill>
                  <a:srgbClr val="333333"/>
                </a:solidFill>
              </a:rPr>
              <a:t> ha </a:t>
            </a:r>
            <a:r>
              <a:rPr lang="en-US" altLang="de-DE" sz="2400" kern="0" dirty="0" err="1">
                <a:solidFill>
                  <a:srgbClr val="333333"/>
                </a:solidFill>
              </a:rPr>
              <a:t>ført</a:t>
            </a:r>
            <a:r>
              <a:rPr lang="en-US" altLang="de-DE" sz="2400" kern="0" dirty="0">
                <a:solidFill>
                  <a:srgbClr val="333333"/>
                </a:solidFill>
              </a:rPr>
              <a:t> </a:t>
            </a:r>
            <a:r>
              <a:rPr lang="en-US" altLang="de-DE" sz="2400" kern="0" dirty="0" err="1">
                <a:solidFill>
                  <a:srgbClr val="333333"/>
                </a:solidFill>
              </a:rPr>
              <a:t>til</a:t>
            </a:r>
            <a:r>
              <a:rPr lang="en-US" altLang="de-DE" sz="2400" kern="0" dirty="0">
                <a:solidFill>
                  <a:srgbClr val="333333"/>
                </a:solidFill>
              </a:rPr>
              <a:t> </a:t>
            </a:r>
            <a:r>
              <a:rPr lang="en-US" altLang="de-DE" sz="2400" kern="0" dirty="0" err="1">
                <a:solidFill>
                  <a:srgbClr val="333333"/>
                </a:solidFill>
              </a:rPr>
              <a:t>situasjonen</a:t>
            </a:r>
            <a:r>
              <a:rPr lang="en-US" altLang="de-DE" sz="2400" kern="0" dirty="0">
                <a:solidFill>
                  <a:srgbClr val="333333"/>
                </a:solidFill>
              </a:rPr>
              <a:t>?</a:t>
            </a:r>
            <a:endParaRPr lang="en-US" sz="2400" dirty="0"/>
          </a:p>
        </p:txBody>
      </p:sp>
      <p:sp>
        <p:nvSpPr>
          <p:cNvPr id="5" name="Footer Placeholder 4"/>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ea typeface="+mn-ea"/>
              </a:rPr>
              <a:pPr/>
              <a:t>32</a:t>
            </a:fld>
            <a:endParaRPr lang="de-DE" dirty="0">
              <a:latin typeface="+mn-lt"/>
              <a:ea typeface="+mn-ea"/>
            </a:endParaRPr>
          </a:p>
        </p:txBody>
      </p:sp>
      <p:pic>
        <p:nvPicPr>
          <p:cNvPr id="12"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nb-NO" altLang="de-DE" sz="2400">
                <a:solidFill>
                  <a:srgbClr val="004992"/>
                </a:solidFill>
                <a:latin typeface="Calibri Light"/>
              </a:rPr>
              <a:t>Du? </a:t>
            </a:r>
          </a:p>
          <a:p>
            <a:pPr eaLnBrk="1" hangingPunct="1">
              <a:lnSpc>
                <a:spcPct val="105000"/>
              </a:lnSpc>
              <a:spcBef>
                <a:spcPts val="1999"/>
              </a:spcBef>
              <a:spcAft>
                <a:spcPts val="0"/>
              </a:spcAft>
              <a:buClrTx/>
              <a:buNone/>
            </a:pPr>
            <a:r>
              <a:rPr lang="nb-NO" altLang="de-DE" sz="2400">
                <a:solidFill>
                  <a:srgbClr val="004992"/>
                </a:solidFill>
                <a:latin typeface="Calibri Light"/>
              </a:rPr>
              <a:t>En annen person eller andre mennesker?</a:t>
            </a:r>
          </a:p>
          <a:p>
            <a:pPr eaLnBrk="1" hangingPunct="1">
              <a:lnSpc>
                <a:spcPct val="105000"/>
              </a:lnSpc>
              <a:spcBef>
                <a:spcPts val="1999"/>
              </a:spcBef>
              <a:spcAft>
                <a:spcPts val="0"/>
              </a:spcAft>
              <a:buClrTx/>
              <a:buNone/>
            </a:pPr>
            <a:r>
              <a:rPr lang="nb-NO" altLang="de-DE" sz="2400">
                <a:solidFill>
                  <a:srgbClr val="004992"/>
                </a:solidFill>
                <a:latin typeface="Calibri Light"/>
              </a:rPr>
              <a:t>Omstendigheter eller tilfeldigheter? </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10"/>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mn-lt"/>
                <a:ea typeface="+mn-ea"/>
                <a:cs typeface="+mn-cs"/>
              </a:rPr>
              <a:t>En indre stemme forteller deg at at du ikke duger.</a:t>
            </a:r>
            <a:endParaRPr lang="en-US" altLang="de-DE" sz="3600" dirty="0">
              <a:latin typeface="+mn-lt"/>
              <a:ea typeface="+mn-ea"/>
              <a:cs typeface="+mn-cs"/>
            </a:endParaRPr>
          </a:p>
        </p:txBody>
      </p:sp>
      <p:sp>
        <p:nvSpPr>
          <p:cNvPr id="34818" name="Rectangle 2"/>
          <p:cNvSpPr>
            <a:spLocks noGrp="1" noChangeArrowheads="1"/>
          </p:cNvSpPr>
          <p:nvPr>
            <p:ph idx="1"/>
          </p:nvPr>
        </p:nvSpPr>
        <p:spPr/>
        <p:txBody>
          <a:bodyPr>
            <a:noAutofit/>
          </a:bodyPr>
          <a:lstStyle/>
          <a:p>
            <a:pPr eaLnBrk="1" hangingPunct="1">
              <a:lnSpc>
                <a:spcPct val="100000"/>
              </a:lnSpc>
              <a:spcBef>
                <a:spcPts val="1200"/>
              </a:spcBef>
            </a:pPr>
            <a:r>
              <a:rPr lang="de-DE" altLang="de-DE" sz="2400" b="1" dirty="0">
                <a:solidFill>
                  <a:srgbClr val="004992"/>
                </a:solidFill>
              </a:rPr>
              <a:t>Årsaker...</a:t>
            </a:r>
          </a:p>
          <a:p>
            <a:pPr eaLnBrk="1" hangingPunct="1">
              <a:lnSpc>
                <a:spcPct val="100000"/>
              </a:lnSpc>
              <a:spcBef>
                <a:spcPts val="1200"/>
              </a:spcBef>
            </a:pPr>
            <a:r>
              <a:rPr lang="de-DE" altLang="de-DE" sz="2400" dirty="0">
                <a:solidFill>
                  <a:srgbClr val="333333"/>
                </a:solidFill>
              </a:rPr>
              <a:t>...du</a:t>
            </a:r>
          </a:p>
          <a:p>
            <a:pPr eaLnBrk="1" hangingPunct="1">
              <a:lnSpc>
                <a:spcPct val="100000"/>
              </a:lnSpc>
              <a:spcBef>
                <a:spcPts val="1200"/>
              </a:spcBef>
            </a:pPr>
            <a:r>
              <a:rPr lang="de-DE" altLang="de-DE" sz="2400" dirty="0">
                <a:solidFill>
                  <a:srgbClr val="333333"/>
                </a:solidFill>
              </a:rPr>
              <a:t>...andre 	</a:t>
            </a:r>
          </a:p>
          <a:p>
            <a:pPr eaLnBrk="1" hangingPunct="1">
              <a:lnSpc>
                <a:spcPct val="100000"/>
              </a:lnSpc>
              <a:spcBef>
                <a:spcPts val="1200"/>
              </a:spcBef>
            </a:pPr>
            <a:r>
              <a:rPr lang="de-DE" altLang="de-DE" sz="2400" dirty="0">
                <a:solidFill>
                  <a:srgbClr val="333333"/>
                </a:solidFill>
              </a:rPr>
              <a:t>...situasjon/omstendigheter</a:t>
            </a:r>
            <a:endParaRPr lang="en-US" altLang="de-DE" sz="2400" dirty="0">
              <a:solidFill>
                <a:srgbClr val="333333"/>
              </a:solidFill>
            </a:endParaRP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33</a:t>
            </a:fld>
            <a:endParaRPr lang="de-DE" dirty="0">
              <a:latin typeface="+mn-lt"/>
              <a:ea typeface="+mn-ea"/>
            </a:endParaRPr>
          </a:p>
        </p:txBody>
      </p:sp>
      <p:pic>
        <p:nvPicPr>
          <p:cNvPr id="10"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103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mn-lt"/>
                <a:ea typeface="+mn-ea"/>
                <a:cs typeface="+mn-cs"/>
              </a:rPr>
              <a:t>En indre stemme forteller deg at at du ikke duger.</a:t>
            </a:r>
            <a:endParaRPr lang="en-US" altLang="de-DE" sz="3600" dirty="0">
              <a:latin typeface="+mn-lt"/>
              <a:ea typeface="+mn-ea"/>
              <a:cs typeface="+mn-cs"/>
            </a:endParaRPr>
          </a:p>
        </p:txBody>
      </p:sp>
      <p:sp>
        <p:nvSpPr>
          <p:cNvPr id="7" name="Content Placeholder 6"/>
          <p:cNvSpPr>
            <a:spLocks noGrp="1"/>
          </p:cNvSpPr>
          <p:nvPr>
            <p:ph idx="1"/>
          </p:nvPr>
        </p:nvSpPr>
        <p:spPr/>
        <p:txBody>
          <a:bodyPr/>
          <a:lstStyle/>
          <a:p>
            <a:pPr lvl="0" defTabSz="914400">
              <a:lnSpc>
                <a:spcPct val="100000"/>
              </a:lnSpc>
              <a:spcBef>
                <a:spcPts val="1200"/>
              </a:spcBef>
            </a:pPr>
            <a:r>
              <a:rPr lang="en-US" altLang="de-DE" sz="2000" b="1" dirty="0" err="1">
                <a:solidFill>
                  <a:srgbClr val="004992"/>
                </a:solidFill>
              </a:rPr>
              <a:t>Årsaker</a:t>
            </a:r>
            <a:r>
              <a:rPr lang="en-US" altLang="de-DE" sz="2000" b="1" dirty="0">
                <a:solidFill>
                  <a:srgbClr val="004992"/>
                </a:solidFill>
              </a:rPr>
              <a:t>...</a:t>
            </a:r>
          </a:p>
          <a:p>
            <a:pPr lvl="0" defTabSz="914400">
              <a:lnSpc>
                <a:spcPct val="100000"/>
              </a:lnSpc>
              <a:spcBef>
                <a:spcPts val="1200"/>
              </a:spcBef>
            </a:pPr>
            <a:r>
              <a:rPr lang="en-US" altLang="de-DE" sz="2000" b="1" dirty="0">
                <a:solidFill>
                  <a:srgbClr val="004992"/>
                </a:solidFill>
              </a:rPr>
              <a:t>... du:</a:t>
            </a: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de-DE" altLang="ja-JP" sz="2000">
                <a:solidFill>
                  <a:srgbClr val="333333"/>
                </a:solidFill>
              </a:rPr>
              <a:t>Dessverre </a:t>
            </a:r>
            <a:r>
              <a:rPr lang="de-DE" altLang="ja-JP" sz="2000" dirty="0">
                <a:solidFill>
                  <a:srgbClr val="333333"/>
                </a:solidFill>
              </a:rPr>
              <a:t>klandrer jeg meg selv konstant</a:t>
            </a:r>
            <a:r>
              <a:rPr lang="en-US" altLang="ja-JP" sz="2000" dirty="0">
                <a:solidFill>
                  <a:srgbClr val="333333"/>
                </a:solidFill>
              </a:rPr>
              <a:t>. </a:t>
            </a:r>
            <a:r>
              <a:rPr lang="en-US" altLang="ja-JP" sz="2000" dirty="0" err="1">
                <a:solidFill>
                  <a:srgbClr val="333333"/>
                </a:solidFill>
              </a:rPr>
              <a:t>Det</a:t>
            </a:r>
            <a:r>
              <a:rPr lang="en-US" altLang="ja-JP" sz="2000" dirty="0">
                <a:solidFill>
                  <a:srgbClr val="333333"/>
                </a:solidFill>
              </a:rPr>
              <a:t> her </a:t>
            </a:r>
            <a:r>
              <a:rPr lang="en-US" altLang="ja-JP" sz="2000" dirty="0" err="1">
                <a:solidFill>
                  <a:srgbClr val="333333"/>
                </a:solidFill>
              </a:rPr>
              <a:t>ser</a:t>
            </a:r>
            <a:r>
              <a:rPr lang="en-US" altLang="ja-JP" sz="2000" dirty="0">
                <a:solidFill>
                  <a:srgbClr val="333333"/>
                </a:solidFill>
              </a:rPr>
              <a:t> </a:t>
            </a:r>
            <a:r>
              <a:rPr lang="en-US" altLang="ja-JP" sz="2000" dirty="0" err="1">
                <a:solidFill>
                  <a:srgbClr val="333333"/>
                </a:solidFill>
              </a:rPr>
              <a:t>ut</a:t>
            </a:r>
            <a:r>
              <a:rPr lang="en-US" altLang="ja-JP" sz="2000" dirty="0">
                <a:solidFill>
                  <a:srgbClr val="333333"/>
                </a:solidFill>
              </a:rPr>
              <a:t> </a:t>
            </a:r>
            <a:r>
              <a:rPr lang="en-US" altLang="ja-JP" sz="2000" dirty="0" err="1">
                <a:solidFill>
                  <a:srgbClr val="333333"/>
                </a:solidFill>
              </a:rPr>
              <a:t>til</a:t>
            </a:r>
            <a:r>
              <a:rPr lang="en-US" altLang="ja-JP" sz="2000" dirty="0">
                <a:solidFill>
                  <a:srgbClr val="333333"/>
                </a:solidFill>
              </a:rPr>
              <a:t> å </a:t>
            </a:r>
            <a:r>
              <a:rPr lang="en-US" altLang="ja-JP" sz="2000" dirty="0" err="1">
                <a:solidFill>
                  <a:srgbClr val="333333"/>
                </a:solidFill>
              </a:rPr>
              <a:t>være</a:t>
            </a:r>
            <a:r>
              <a:rPr lang="en-US" altLang="ja-JP" sz="2000" dirty="0">
                <a:solidFill>
                  <a:srgbClr val="333333"/>
                </a:solidFill>
              </a:rPr>
              <a:t> et slags </a:t>
            </a:r>
            <a:r>
              <a:rPr lang="en-US" altLang="ja-JP" sz="2000" dirty="0" err="1">
                <a:solidFill>
                  <a:srgbClr val="333333"/>
                </a:solidFill>
              </a:rPr>
              <a:t>skjult</a:t>
            </a:r>
            <a:r>
              <a:rPr lang="en-US" altLang="ja-JP" sz="2000" dirty="0">
                <a:solidFill>
                  <a:srgbClr val="333333"/>
                </a:solidFill>
              </a:rPr>
              <a:t> </a:t>
            </a:r>
            <a:r>
              <a:rPr lang="en-US" altLang="ja-JP" sz="2000" err="1">
                <a:solidFill>
                  <a:srgbClr val="333333"/>
                </a:solidFill>
              </a:rPr>
              <a:t>selvhat</a:t>
            </a:r>
            <a:r>
              <a:rPr lang="en-US" altLang="ja-JP" sz="2000">
                <a:solidFill>
                  <a:srgbClr val="333333"/>
                </a:solidFill>
              </a:rPr>
              <a:t>.</a:t>
            </a:r>
            <a:r>
              <a:rPr lang="en-US" altLang="de-DE" sz="2000">
                <a:solidFill>
                  <a:srgbClr val="333333"/>
                </a:solidFill>
              </a:rPr>
              <a:t>”</a:t>
            </a:r>
            <a:endParaRPr lang="en-US" altLang="ja-JP"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en-US" altLang="ja-JP" sz="2000">
                <a:solidFill>
                  <a:srgbClr val="333333"/>
                </a:solidFill>
              </a:rPr>
              <a:t>Jeg </a:t>
            </a:r>
            <a:r>
              <a:rPr lang="en-US" altLang="ja-JP" sz="2000" dirty="0" err="1">
                <a:solidFill>
                  <a:srgbClr val="333333"/>
                </a:solidFill>
              </a:rPr>
              <a:t>er</a:t>
            </a:r>
            <a:r>
              <a:rPr lang="en-US" altLang="ja-JP" sz="2000" dirty="0">
                <a:solidFill>
                  <a:srgbClr val="333333"/>
                </a:solidFill>
              </a:rPr>
              <a:t> </a:t>
            </a:r>
            <a:r>
              <a:rPr lang="en-US" altLang="ja-JP" sz="2000" dirty="0" err="1">
                <a:solidFill>
                  <a:srgbClr val="333333"/>
                </a:solidFill>
              </a:rPr>
              <a:t>i</a:t>
            </a:r>
            <a:r>
              <a:rPr lang="en-US" altLang="ja-JP" sz="2000" dirty="0">
                <a:solidFill>
                  <a:srgbClr val="333333"/>
                </a:solidFill>
              </a:rPr>
              <a:t> </a:t>
            </a:r>
            <a:r>
              <a:rPr lang="en-US" altLang="ja-JP" sz="2000" dirty="0" err="1">
                <a:solidFill>
                  <a:srgbClr val="333333"/>
                </a:solidFill>
              </a:rPr>
              <a:t>ferd</a:t>
            </a:r>
            <a:r>
              <a:rPr lang="en-US" altLang="ja-JP" sz="2000" dirty="0">
                <a:solidFill>
                  <a:srgbClr val="333333"/>
                </a:solidFill>
              </a:rPr>
              <a:t> med å </a:t>
            </a:r>
            <a:r>
              <a:rPr lang="en-US" altLang="ja-JP" sz="2000" dirty="0" err="1">
                <a:solidFill>
                  <a:srgbClr val="333333"/>
                </a:solidFill>
              </a:rPr>
              <a:t>bli</a:t>
            </a:r>
            <a:r>
              <a:rPr lang="en-US" altLang="ja-JP" sz="2000" dirty="0">
                <a:solidFill>
                  <a:srgbClr val="333333"/>
                </a:solidFill>
              </a:rPr>
              <a:t> </a:t>
            </a:r>
            <a:r>
              <a:rPr lang="en-US" altLang="ja-JP" sz="2000">
                <a:solidFill>
                  <a:srgbClr val="333333"/>
                </a:solidFill>
              </a:rPr>
              <a:t>gal.</a:t>
            </a:r>
            <a:r>
              <a:rPr lang="en-US" altLang="de-DE" sz="2000">
                <a:solidFill>
                  <a:srgbClr val="333333"/>
                </a:solidFill>
              </a:rPr>
              <a:t>”</a:t>
            </a:r>
            <a:endParaRPr lang="en-US" altLang="ja-JP"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en-US" altLang="ja-JP" sz="2000">
                <a:solidFill>
                  <a:srgbClr val="333333"/>
                </a:solidFill>
              </a:rPr>
              <a:t>Det </a:t>
            </a:r>
            <a:r>
              <a:rPr lang="en-US" altLang="ja-JP" sz="2000" dirty="0" err="1">
                <a:solidFill>
                  <a:srgbClr val="333333"/>
                </a:solidFill>
              </a:rPr>
              <a:t>virker</a:t>
            </a:r>
            <a:r>
              <a:rPr lang="en-US" altLang="ja-JP" sz="2000" dirty="0">
                <a:solidFill>
                  <a:srgbClr val="333333"/>
                </a:solidFill>
              </a:rPr>
              <a:t> </a:t>
            </a:r>
            <a:r>
              <a:rPr lang="en-US" altLang="ja-JP" sz="2000" dirty="0" err="1">
                <a:solidFill>
                  <a:srgbClr val="333333"/>
                </a:solidFill>
              </a:rPr>
              <a:t>som</a:t>
            </a:r>
            <a:r>
              <a:rPr lang="en-US" altLang="ja-JP" sz="2000" dirty="0">
                <a:solidFill>
                  <a:srgbClr val="333333"/>
                </a:solidFill>
              </a:rPr>
              <a:t> om </a:t>
            </a:r>
            <a:r>
              <a:rPr lang="en-US" altLang="ja-JP" sz="2000" dirty="0" err="1">
                <a:solidFill>
                  <a:srgbClr val="333333"/>
                </a:solidFill>
              </a:rPr>
              <a:t>det</a:t>
            </a:r>
            <a:r>
              <a:rPr lang="en-US" altLang="ja-JP" sz="2000" dirty="0">
                <a:solidFill>
                  <a:srgbClr val="333333"/>
                </a:solidFill>
              </a:rPr>
              <a:t> </a:t>
            </a:r>
            <a:r>
              <a:rPr lang="en-US" altLang="ja-JP" sz="2000" dirty="0" err="1">
                <a:solidFill>
                  <a:srgbClr val="333333"/>
                </a:solidFill>
              </a:rPr>
              <a:t>er</a:t>
            </a:r>
            <a:r>
              <a:rPr lang="en-US" altLang="ja-JP" sz="2000" dirty="0">
                <a:solidFill>
                  <a:srgbClr val="333333"/>
                </a:solidFill>
              </a:rPr>
              <a:t> </a:t>
            </a:r>
            <a:r>
              <a:rPr lang="en-US" altLang="ja-JP" sz="2000" dirty="0" err="1">
                <a:solidFill>
                  <a:srgbClr val="333333"/>
                </a:solidFill>
              </a:rPr>
              <a:t>noen</a:t>
            </a:r>
            <a:r>
              <a:rPr lang="en-US" altLang="ja-JP" sz="2000" dirty="0">
                <a:solidFill>
                  <a:srgbClr val="333333"/>
                </a:solidFill>
              </a:rPr>
              <a:t> </a:t>
            </a:r>
            <a:r>
              <a:rPr lang="en-US" altLang="ja-JP" sz="2000" dirty="0" err="1">
                <a:solidFill>
                  <a:srgbClr val="333333"/>
                </a:solidFill>
              </a:rPr>
              <a:t>andre</a:t>
            </a:r>
            <a:r>
              <a:rPr lang="en-US" altLang="ja-JP" sz="2000" dirty="0">
                <a:solidFill>
                  <a:srgbClr val="333333"/>
                </a:solidFill>
              </a:rPr>
              <a:t> </a:t>
            </a:r>
            <a:r>
              <a:rPr lang="en-US" altLang="ja-JP" sz="2000" dirty="0" err="1">
                <a:solidFill>
                  <a:srgbClr val="333333"/>
                </a:solidFill>
              </a:rPr>
              <a:t>som</a:t>
            </a:r>
            <a:r>
              <a:rPr lang="en-US" altLang="ja-JP" sz="2000" dirty="0">
                <a:solidFill>
                  <a:srgbClr val="333333"/>
                </a:solidFill>
              </a:rPr>
              <a:t> </a:t>
            </a:r>
            <a:r>
              <a:rPr lang="en-US" altLang="ja-JP" sz="2000" dirty="0" err="1">
                <a:solidFill>
                  <a:srgbClr val="333333"/>
                </a:solidFill>
              </a:rPr>
              <a:t>tenker</a:t>
            </a:r>
            <a:r>
              <a:rPr lang="en-US" altLang="ja-JP" sz="2000" dirty="0">
                <a:solidFill>
                  <a:srgbClr val="333333"/>
                </a:solidFill>
              </a:rPr>
              <a:t> </a:t>
            </a:r>
            <a:r>
              <a:rPr lang="en-US" altLang="ja-JP" sz="2000" dirty="0" err="1">
                <a:solidFill>
                  <a:srgbClr val="333333"/>
                </a:solidFill>
              </a:rPr>
              <a:t>dette</a:t>
            </a:r>
            <a:r>
              <a:rPr lang="en-US" altLang="ja-JP" sz="2000" dirty="0">
                <a:solidFill>
                  <a:srgbClr val="333333"/>
                </a:solidFill>
              </a:rPr>
              <a:t>. Men </a:t>
            </a:r>
            <a:r>
              <a:rPr lang="en-US" altLang="ja-JP" sz="2000" dirty="0" err="1">
                <a:solidFill>
                  <a:srgbClr val="333333"/>
                </a:solidFill>
              </a:rPr>
              <a:t>jeg</a:t>
            </a:r>
            <a:r>
              <a:rPr lang="en-US" altLang="ja-JP" sz="2000" dirty="0">
                <a:solidFill>
                  <a:srgbClr val="333333"/>
                </a:solidFill>
              </a:rPr>
              <a:t> vet </a:t>
            </a:r>
            <a:r>
              <a:rPr lang="en-US" altLang="ja-JP" sz="2000" dirty="0" err="1">
                <a:solidFill>
                  <a:srgbClr val="333333"/>
                </a:solidFill>
              </a:rPr>
              <a:t>godt</a:t>
            </a:r>
            <a:r>
              <a:rPr lang="en-US" altLang="ja-JP" sz="2000" dirty="0">
                <a:solidFill>
                  <a:srgbClr val="333333"/>
                </a:solidFill>
              </a:rPr>
              <a:t> at </a:t>
            </a:r>
            <a:r>
              <a:rPr lang="en-US" altLang="ja-JP" sz="2000" dirty="0" err="1">
                <a:solidFill>
                  <a:srgbClr val="333333"/>
                </a:solidFill>
              </a:rPr>
              <a:t>dette</a:t>
            </a:r>
            <a:r>
              <a:rPr lang="en-US" altLang="ja-JP" sz="2000" dirty="0">
                <a:solidFill>
                  <a:srgbClr val="333333"/>
                </a:solidFill>
              </a:rPr>
              <a:t> </a:t>
            </a:r>
            <a:r>
              <a:rPr lang="en-US" altLang="ja-JP" sz="2000" dirty="0" err="1">
                <a:solidFill>
                  <a:srgbClr val="333333"/>
                </a:solidFill>
              </a:rPr>
              <a:t>er</a:t>
            </a:r>
            <a:r>
              <a:rPr lang="en-US" altLang="ja-JP" sz="2000" dirty="0">
                <a:solidFill>
                  <a:srgbClr val="333333"/>
                </a:solidFill>
              </a:rPr>
              <a:t> mine </a:t>
            </a:r>
            <a:r>
              <a:rPr lang="en-US" altLang="ja-JP" sz="2000" dirty="0" err="1">
                <a:solidFill>
                  <a:srgbClr val="333333"/>
                </a:solidFill>
              </a:rPr>
              <a:t>egne</a:t>
            </a:r>
            <a:r>
              <a:rPr lang="en-US" altLang="ja-JP" sz="2000" dirty="0">
                <a:solidFill>
                  <a:srgbClr val="333333"/>
                </a:solidFill>
              </a:rPr>
              <a:t> </a:t>
            </a:r>
            <a:r>
              <a:rPr lang="en-US" altLang="ja-JP" sz="2000">
                <a:solidFill>
                  <a:srgbClr val="333333"/>
                </a:solidFill>
              </a:rPr>
              <a:t>tanker.</a:t>
            </a:r>
            <a:r>
              <a:rPr lang="en-US" altLang="de-DE" sz="2000">
                <a:solidFill>
                  <a:srgbClr val="333333"/>
                </a:solidFill>
              </a:rPr>
              <a:t>”</a:t>
            </a:r>
            <a:endParaRPr lang="en-US" altLang="ja-JP" sz="2000" dirty="0">
              <a:solidFill>
                <a:srgbClr val="333333"/>
              </a:solidFill>
            </a:endParaRPr>
          </a:p>
          <a:p>
            <a:pPr lvl="0" defTabSz="914400">
              <a:lnSpc>
                <a:spcPct val="100000"/>
              </a:lnSpc>
              <a:spcBef>
                <a:spcPts val="1200"/>
              </a:spcBef>
              <a:buClr>
                <a:srgbClr val="333333"/>
              </a:buClr>
            </a:pPr>
            <a:r>
              <a:rPr lang="en-US" altLang="de-DE" sz="2000" b="1" dirty="0">
                <a:solidFill>
                  <a:srgbClr val="004992"/>
                </a:solidFill>
              </a:rPr>
              <a:t>... </a:t>
            </a:r>
            <a:r>
              <a:rPr lang="en-US" altLang="de-DE" sz="2000" b="1" dirty="0" err="1">
                <a:solidFill>
                  <a:srgbClr val="004992"/>
                </a:solidFill>
              </a:rPr>
              <a:t>andre</a:t>
            </a:r>
            <a:r>
              <a:rPr lang="en-US"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en-US" altLang="ja-JP" sz="2000">
                <a:solidFill>
                  <a:srgbClr val="333333"/>
                </a:solidFill>
              </a:rPr>
              <a:t>Det </a:t>
            </a:r>
            <a:r>
              <a:rPr lang="en-US" altLang="ja-JP" sz="2000" dirty="0" err="1">
                <a:solidFill>
                  <a:srgbClr val="333333"/>
                </a:solidFill>
              </a:rPr>
              <a:t>er</a:t>
            </a:r>
            <a:r>
              <a:rPr lang="en-US" altLang="ja-JP" sz="2000" dirty="0">
                <a:solidFill>
                  <a:srgbClr val="333333"/>
                </a:solidFill>
              </a:rPr>
              <a:t> </a:t>
            </a:r>
            <a:r>
              <a:rPr lang="en-US" altLang="ja-JP" sz="2000" dirty="0" err="1">
                <a:solidFill>
                  <a:srgbClr val="333333"/>
                </a:solidFill>
              </a:rPr>
              <a:t>noe</a:t>
            </a:r>
            <a:r>
              <a:rPr lang="en-US" altLang="ja-JP" sz="2000" dirty="0">
                <a:solidFill>
                  <a:srgbClr val="333333"/>
                </a:solidFill>
              </a:rPr>
              <a:t> </a:t>
            </a:r>
            <a:r>
              <a:rPr lang="en-US" altLang="ja-JP" sz="2000" dirty="0" err="1">
                <a:solidFill>
                  <a:srgbClr val="333333"/>
                </a:solidFill>
              </a:rPr>
              <a:t>som</a:t>
            </a:r>
            <a:r>
              <a:rPr lang="en-US" altLang="ja-JP" sz="2000" dirty="0">
                <a:solidFill>
                  <a:srgbClr val="333333"/>
                </a:solidFill>
              </a:rPr>
              <a:t> </a:t>
            </a:r>
            <a:r>
              <a:rPr lang="en-US" altLang="ja-JP" sz="2000" dirty="0" err="1">
                <a:solidFill>
                  <a:srgbClr val="333333"/>
                </a:solidFill>
              </a:rPr>
              <a:t>er</a:t>
            </a:r>
            <a:r>
              <a:rPr lang="en-US" altLang="ja-JP" sz="2000" dirty="0">
                <a:solidFill>
                  <a:srgbClr val="333333"/>
                </a:solidFill>
              </a:rPr>
              <a:t> </a:t>
            </a:r>
            <a:r>
              <a:rPr lang="en-US" altLang="ja-JP" sz="2000" dirty="0" err="1">
                <a:solidFill>
                  <a:srgbClr val="333333"/>
                </a:solidFill>
              </a:rPr>
              <a:t>plassert</a:t>
            </a:r>
            <a:r>
              <a:rPr lang="en-US" altLang="ja-JP" sz="2000" dirty="0">
                <a:solidFill>
                  <a:srgbClr val="333333"/>
                </a:solidFill>
              </a:rPr>
              <a:t> inn </a:t>
            </a:r>
            <a:r>
              <a:rPr lang="en-US" altLang="ja-JP" sz="2000" dirty="0" err="1">
                <a:solidFill>
                  <a:srgbClr val="333333"/>
                </a:solidFill>
              </a:rPr>
              <a:t>i</a:t>
            </a:r>
            <a:r>
              <a:rPr lang="en-US" altLang="ja-JP" sz="2000" dirty="0">
                <a:solidFill>
                  <a:srgbClr val="333333"/>
                </a:solidFill>
              </a:rPr>
              <a:t> </a:t>
            </a:r>
            <a:r>
              <a:rPr lang="en-US" altLang="ja-JP" sz="2000" dirty="0" err="1">
                <a:solidFill>
                  <a:srgbClr val="333333"/>
                </a:solidFill>
              </a:rPr>
              <a:t>hodet</a:t>
            </a:r>
            <a:r>
              <a:rPr lang="en-US" altLang="ja-JP" sz="2000" dirty="0">
                <a:solidFill>
                  <a:srgbClr val="333333"/>
                </a:solidFill>
              </a:rPr>
              <a:t> mitt – </a:t>
            </a:r>
            <a:r>
              <a:rPr lang="en-US" altLang="ja-JP" sz="2000" dirty="0" err="1">
                <a:solidFill>
                  <a:srgbClr val="333333"/>
                </a:solidFill>
              </a:rPr>
              <a:t>en</a:t>
            </a:r>
            <a:r>
              <a:rPr lang="en-US" altLang="ja-JP" sz="2000" dirty="0">
                <a:solidFill>
                  <a:srgbClr val="333333"/>
                </a:solidFill>
              </a:rPr>
              <a:t> </a:t>
            </a:r>
            <a:r>
              <a:rPr lang="en-US" altLang="ja-JP" sz="2000">
                <a:solidFill>
                  <a:srgbClr val="333333"/>
                </a:solidFill>
              </a:rPr>
              <a:t>chip.</a:t>
            </a:r>
            <a:r>
              <a:rPr lang="en-US" altLang="de-DE" sz="2000">
                <a:solidFill>
                  <a:srgbClr val="333333"/>
                </a:solidFill>
              </a:rPr>
              <a:t>”</a:t>
            </a:r>
            <a:endParaRPr lang="en-US" altLang="ja-JP"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de-DE" altLang="ja-JP" sz="2000">
                <a:solidFill>
                  <a:srgbClr val="333333"/>
                </a:solidFill>
              </a:rPr>
              <a:t>Jeg </a:t>
            </a:r>
            <a:r>
              <a:rPr lang="de-DE" altLang="ja-JP" sz="2000" dirty="0">
                <a:solidFill>
                  <a:srgbClr val="333333"/>
                </a:solidFill>
              </a:rPr>
              <a:t>vet ikke hvordan dette skjedde, men det er noen andre som har tatt over kontrollen over tankene </a:t>
            </a:r>
            <a:r>
              <a:rPr lang="de-DE" altLang="ja-JP" sz="2000">
                <a:solidFill>
                  <a:srgbClr val="333333"/>
                </a:solidFill>
              </a:rPr>
              <a:t>mine</a:t>
            </a:r>
            <a:r>
              <a:rPr lang="en-US" altLang="ja-JP" sz="2000">
                <a:solidFill>
                  <a:srgbClr val="333333"/>
                </a:solidFill>
              </a:rPr>
              <a:t>.</a:t>
            </a:r>
            <a:r>
              <a:rPr lang="en-US" altLang="de-DE" sz="2000">
                <a:solidFill>
                  <a:srgbClr val="333333"/>
                </a:solidFill>
              </a:rPr>
              <a:t>”</a:t>
            </a:r>
            <a:endParaRPr lang="en-US" altLang="ja-JP" sz="2000" dirty="0">
              <a:solidFill>
                <a:srgbClr val="333333"/>
              </a:solidFill>
            </a:endParaRPr>
          </a:p>
          <a:p>
            <a:pPr lvl="0" defTabSz="914400">
              <a:lnSpc>
                <a:spcPct val="100000"/>
              </a:lnSpc>
              <a:spcBef>
                <a:spcPts val="1200"/>
              </a:spcBef>
              <a:buClr>
                <a:srgbClr val="333333"/>
              </a:buClr>
            </a:pPr>
            <a:r>
              <a:rPr lang="en-US" altLang="de-DE" sz="2000" b="1" dirty="0">
                <a:solidFill>
                  <a:srgbClr val="004992"/>
                </a:solidFill>
              </a:rPr>
              <a:t>... </a:t>
            </a:r>
            <a:r>
              <a:rPr lang="en-US" altLang="de-DE" sz="2000" b="1" dirty="0" err="1">
                <a:solidFill>
                  <a:srgbClr val="004992"/>
                </a:solidFill>
              </a:rPr>
              <a:t>situasjon</a:t>
            </a:r>
            <a:r>
              <a:rPr lang="en-US" altLang="de-DE" sz="2000" b="1" dirty="0">
                <a:solidFill>
                  <a:srgbClr val="004992"/>
                </a:solidFill>
              </a:rPr>
              <a:t>/</a:t>
            </a:r>
            <a:r>
              <a:rPr lang="en-US" altLang="de-DE" sz="2000" b="1" dirty="0" err="1">
                <a:solidFill>
                  <a:srgbClr val="004992"/>
                </a:solidFill>
              </a:rPr>
              <a:t>omstendigheter</a:t>
            </a:r>
            <a:r>
              <a:rPr lang="en-US"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en-US" altLang="ja-JP" sz="2000">
                <a:solidFill>
                  <a:srgbClr val="333333"/>
                </a:solidFill>
              </a:rPr>
              <a:t>Jeg </a:t>
            </a:r>
            <a:r>
              <a:rPr lang="en-US" altLang="ja-JP" sz="2000" dirty="0" err="1">
                <a:solidFill>
                  <a:srgbClr val="333333"/>
                </a:solidFill>
              </a:rPr>
              <a:t>er</a:t>
            </a:r>
            <a:r>
              <a:rPr lang="en-US" altLang="ja-JP" sz="2000" dirty="0">
                <a:solidFill>
                  <a:srgbClr val="333333"/>
                </a:solidFill>
              </a:rPr>
              <a:t> </a:t>
            </a:r>
            <a:r>
              <a:rPr lang="en-US" altLang="ja-JP" sz="2000" dirty="0" err="1">
                <a:solidFill>
                  <a:srgbClr val="333333"/>
                </a:solidFill>
              </a:rPr>
              <a:t>ganske</a:t>
            </a:r>
            <a:r>
              <a:rPr lang="en-US" altLang="ja-JP" sz="2000" dirty="0">
                <a:solidFill>
                  <a:srgbClr val="333333"/>
                </a:solidFill>
              </a:rPr>
              <a:t> </a:t>
            </a:r>
            <a:r>
              <a:rPr lang="en-US" altLang="ja-JP" sz="2000" dirty="0" err="1">
                <a:solidFill>
                  <a:srgbClr val="333333"/>
                </a:solidFill>
              </a:rPr>
              <a:t>stresset</a:t>
            </a:r>
            <a:r>
              <a:rPr lang="en-US" altLang="ja-JP" sz="2000" dirty="0">
                <a:solidFill>
                  <a:srgbClr val="333333"/>
                </a:solidFill>
              </a:rPr>
              <a:t> for </a:t>
            </a:r>
            <a:r>
              <a:rPr lang="en-US" altLang="ja-JP" sz="2000" dirty="0" err="1">
                <a:solidFill>
                  <a:srgbClr val="333333"/>
                </a:solidFill>
              </a:rPr>
              <a:t>tiden</a:t>
            </a:r>
            <a:r>
              <a:rPr lang="en-US" altLang="ja-JP" sz="2000" dirty="0">
                <a:solidFill>
                  <a:srgbClr val="333333"/>
                </a:solidFill>
              </a:rPr>
              <a:t>. </a:t>
            </a:r>
            <a:r>
              <a:rPr lang="en-US" altLang="ja-JP" sz="2000" dirty="0" err="1">
                <a:solidFill>
                  <a:srgbClr val="333333"/>
                </a:solidFill>
              </a:rPr>
              <a:t>Det</a:t>
            </a:r>
            <a:r>
              <a:rPr lang="en-US" altLang="ja-JP" sz="2000" dirty="0">
                <a:solidFill>
                  <a:srgbClr val="333333"/>
                </a:solidFill>
              </a:rPr>
              <a:t> </a:t>
            </a:r>
            <a:r>
              <a:rPr lang="en-US" altLang="ja-JP" sz="2000" dirty="0" err="1">
                <a:solidFill>
                  <a:srgbClr val="333333"/>
                </a:solidFill>
              </a:rPr>
              <a:t>er</a:t>
            </a:r>
            <a:r>
              <a:rPr lang="en-US" altLang="ja-JP" sz="2000" dirty="0">
                <a:solidFill>
                  <a:srgbClr val="333333"/>
                </a:solidFill>
              </a:rPr>
              <a:t> </a:t>
            </a:r>
            <a:r>
              <a:rPr lang="en-US" altLang="ja-JP" sz="2000" dirty="0" err="1">
                <a:solidFill>
                  <a:srgbClr val="333333"/>
                </a:solidFill>
              </a:rPr>
              <a:t>grunnen</a:t>
            </a:r>
            <a:r>
              <a:rPr lang="en-US" altLang="ja-JP" sz="2000" dirty="0">
                <a:solidFill>
                  <a:srgbClr val="333333"/>
                </a:solidFill>
              </a:rPr>
              <a:t> </a:t>
            </a:r>
            <a:r>
              <a:rPr lang="en-US" altLang="ja-JP" sz="2000" dirty="0" err="1">
                <a:solidFill>
                  <a:srgbClr val="333333"/>
                </a:solidFill>
              </a:rPr>
              <a:t>til</a:t>
            </a:r>
            <a:r>
              <a:rPr lang="en-US" altLang="ja-JP" sz="2000" dirty="0">
                <a:solidFill>
                  <a:srgbClr val="333333"/>
                </a:solidFill>
              </a:rPr>
              <a:t> at </a:t>
            </a:r>
            <a:r>
              <a:rPr lang="en-US" altLang="ja-JP" sz="2000" dirty="0" err="1">
                <a:solidFill>
                  <a:srgbClr val="333333"/>
                </a:solidFill>
              </a:rPr>
              <a:t>jeg</a:t>
            </a:r>
            <a:r>
              <a:rPr lang="en-US" altLang="ja-JP" sz="2000" dirty="0">
                <a:solidFill>
                  <a:srgbClr val="333333"/>
                </a:solidFill>
              </a:rPr>
              <a:t> </a:t>
            </a:r>
            <a:r>
              <a:rPr lang="en-US" altLang="ja-JP" sz="2000" dirty="0" err="1">
                <a:solidFill>
                  <a:srgbClr val="333333"/>
                </a:solidFill>
              </a:rPr>
              <a:t>opplever</a:t>
            </a:r>
            <a:r>
              <a:rPr lang="en-US" altLang="ja-JP" sz="2000" dirty="0">
                <a:solidFill>
                  <a:srgbClr val="333333"/>
                </a:solidFill>
              </a:rPr>
              <a:t> alt </a:t>
            </a:r>
            <a:r>
              <a:rPr lang="en-US" altLang="ja-JP" sz="2000" dirty="0" err="1">
                <a:solidFill>
                  <a:srgbClr val="333333"/>
                </a:solidFill>
              </a:rPr>
              <a:t>mye</a:t>
            </a:r>
            <a:r>
              <a:rPr lang="en-US" altLang="ja-JP" sz="2000" dirty="0">
                <a:solidFill>
                  <a:srgbClr val="333333"/>
                </a:solidFill>
              </a:rPr>
              <a:t> </a:t>
            </a:r>
            <a:r>
              <a:rPr lang="en-US" altLang="ja-JP" sz="2000" dirty="0" err="1">
                <a:solidFill>
                  <a:srgbClr val="333333"/>
                </a:solidFill>
              </a:rPr>
              <a:t>mer</a:t>
            </a:r>
            <a:r>
              <a:rPr lang="en-US" altLang="ja-JP" sz="2000" dirty="0">
                <a:solidFill>
                  <a:srgbClr val="333333"/>
                </a:solidFill>
              </a:rPr>
              <a:t> </a:t>
            </a:r>
            <a:r>
              <a:rPr lang="en-US" altLang="ja-JP" sz="2000" dirty="0" err="1">
                <a:solidFill>
                  <a:srgbClr val="333333"/>
                </a:solidFill>
              </a:rPr>
              <a:t>intenst</a:t>
            </a:r>
            <a:r>
              <a:rPr lang="en-US" altLang="ja-JP" sz="2000" dirty="0">
                <a:solidFill>
                  <a:srgbClr val="333333"/>
                </a:solidFill>
              </a:rPr>
              <a:t>, </a:t>
            </a:r>
            <a:r>
              <a:rPr lang="en-US" altLang="ja-JP" sz="2000" dirty="0" err="1">
                <a:solidFill>
                  <a:srgbClr val="333333"/>
                </a:solidFill>
              </a:rPr>
              <a:t>også</a:t>
            </a:r>
            <a:r>
              <a:rPr lang="en-US" altLang="ja-JP" sz="2000" dirty="0">
                <a:solidFill>
                  <a:srgbClr val="333333"/>
                </a:solidFill>
              </a:rPr>
              <a:t> </a:t>
            </a:r>
            <a:r>
              <a:rPr lang="en-US" altLang="ja-JP" sz="2000" dirty="0" err="1">
                <a:solidFill>
                  <a:srgbClr val="333333"/>
                </a:solidFill>
              </a:rPr>
              <a:t>tankene</a:t>
            </a:r>
            <a:r>
              <a:rPr lang="en-US" altLang="ja-JP" sz="2000" dirty="0">
                <a:solidFill>
                  <a:srgbClr val="333333"/>
                </a:solidFill>
              </a:rPr>
              <a:t> </a:t>
            </a:r>
            <a:r>
              <a:rPr lang="en-US" altLang="ja-JP" sz="2000">
                <a:solidFill>
                  <a:srgbClr val="333333"/>
                </a:solidFill>
              </a:rPr>
              <a:t>mine.</a:t>
            </a:r>
            <a:r>
              <a:rPr lang="en-US" altLang="de-DE" sz="2000">
                <a:solidFill>
                  <a:srgbClr val="333333"/>
                </a:solidFill>
              </a:rPr>
              <a:t>”</a:t>
            </a:r>
            <a:endParaRPr lang="en-US" altLang="ja-JP"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en-US" altLang="ja-JP" sz="2000">
                <a:solidFill>
                  <a:srgbClr val="333333"/>
                </a:solidFill>
              </a:rPr>
              <a:t>Det </a:t>
            </a:r>
            <a:r>
              <a:rPr lang="en-US" altLang="ja-JP" sz="2000" dirty="0" err="1">
                <a:solidFill>
                  <a:srgbClr val="333333"/>
                </a:solidFill>
              </a:rPr>
              <a:t>suser</a:t>
            </a:r>
            <a:r>
              <a:rPr lang="en-US" altLang="ja-JP" sz="2000" dirty="0">
                <a:solidFill>
                  <a:srgbClr val="333333"/>
                </a:solidFill>
              </a:rPr>
              <a:t> </a:t>
            </a:r>
            <a:r>
              <a:rPr lang="en-US" altLang="ja-JP" sz="2000" dirty="0" err="1">
                <a:solidFill>
                  <a:srgbClr val="333333"/>
                </a:solidFill>
              </a:rPr>
              <a:t>i</a:t>
            </a:r>
            <a:r>
              <a:rPr lang="en-US" altLang="ja-JP" sz="2000" dirty="0">
                <a:solidFill>
                  <a:srgbClr val="333333"/>
                </a:solidFill>
              </a:rPr>
              <a:t> </a:t>
            </a:r>
            <a:r>
              <a:rPr lang="en-US" altLang="ja-JP" sz="2000" dirty="0" err="1">
                <a:solidFill>
                  <a:srgbClr val="333333"/>
                </a:solidFill>
              </a:rPr>
              <a:t>ørene</a:t>
            </a:r>
            <a:r>
              <a:rPr lang="en-US" altLang="ja-JP" sz="2000" dirty="0">
                <a:solidFill>
                  <a:srgbClr val="333333"/>
                </a:solidFill>
              </a:rPr>
              <a:t> mine </a:t>
            </a:r>
            <a:r>
              <a:rPr lang="en-US" altLang="ja-JP" sz="2000" dirty="0" err="1">
                <a:solidFill>
                  <a:srgbClr val="333333"/>
                </a:solidFill>
              </a:rPr>
              <a:t>etter</a:t>
            </a:r>
            <a:r>
              <a:rPr lang="en-US" altLang="ja-JP" sz="2000" dirty="0">
                <a:solidFill>
                  <a:srgbClr val="333333"/>
                </a:solidFill>
              </a:rPr>
              <a:t> at </a:t>
            </a:r>
            <a:r>
              <a:rPr lang="en-US" altLang="ja-JP" sz="2000" dirty="0" err="1">
                <a:solidFill>
                  <a:srgbClr val="333333"/>
                </a:solidFill>
              </a:rPr>
              <a:t>jeg</a:t>
            </a:r>
            <a:r>
              <a:rPr lang="en-US" altLang="ja-JP" sz="2000" dirty="0">
                <a:solidFill>
                  <a:srgbClr val="333333"/>
                </a:solidFill>
              </a:rPr>
              <a:t> </a:t>
            </a:r>
            <a:r>
              <a:rPr lang="en-US" altLang="ja-JP" sz="2000" dirty="0" err="1">
                <a:solidFill>
                  <a:srgbClr val="333333"/>
                </a:solidFill>
              </a:rPr>
              <a:t>har</a:t>
            </a:r>
            <a:r>
              <a:rPr lang="en-US" altLang="ja-JP" sz="2000" dirty="0">
                <a:solidFill>
                  <a:srgbClr val="333333"/>
                </a:solidFill>
              </a:rPr>
              <a:t> </a:t>
            </a:r>
            <a:r>
              <a:rPr lang="en-US" altLang="ja-JP" sz="2000" dirty="0" err="1">
                <a:solidFill>
                  <a:srgbClr val="333333"/>
                </a:solidFill>
              </a:rPr>
              <a:t>hørt</a:t>
            </a:r>
            <a:r>
              <a:rPr lang="en-US" altLang="ja-JP" sz="2000" dirty="0">
                <a:solidFill>
                  <a:srgbClr val="333333"/>
                </a:solidFill>
              </a:rPr>
              <a:t> </a:t>
            </a:r>
            <a:r>
              <a:rPr lang="en-US" altLang="ja-JP" sz="2000" dirty="0" err="1">
                <a:solidFill>
                  <a:srgbClr val="333333"/>
                </a:solidFill>
              </a:rPr>
              <a:t>på</a:t>
            </a:r>
            <a:r>
              <a:rPr lang="en-US" altLang="ja-JP" sz="2000" dirty="0">
                <a:solidFill>
                  <a:srgbClr val="333333"/>
                </a:solidFill>
              </a:rPr>
              <a:t> for </a:t>
            </a:r>
            <a:r>
              <a:rPr lang="en-US" altLang="ja-JP" sz="2000" dirty="0" err="1">
                <a:solidFill>
                  <a:srgbClr val="333333"/>
                </a:solidFill>
              </a:rPr>
              <a:t>høy</a:t>
            </a:r>
            <a:r>
              <a:rPr lang="en-US" altLang="ja-JP" sz="2000" dirty="0">
                <a:solidFill>
                  <a:srgbClr val="333333"/>
                </a:solidFill>
              </a:rPr>
              <a:t> </a:t>
            </a:r>
            <a:r>
              <a:rPr lang="en-US" altLang="ja-JP" sz="2000" err="1">
                <a:solidFill>
                  <a:srgbClr val="333333"/>
                </a:solidFill>
              </a:rPr>
              <a:t>musikk</a:t>
            </a:r>
            <a:r>
              <a:rPr lang="en-US" altLang="ja-JP" sz="2000">
                <a:solidFill>
                  <a:srgbClr val="333333"/>
                </a:solidFill>
              </a:rPr>
              <a:t>.</a:t>
            </a:r>
            <a:r>
              <a:rPr lang="en-US" altLang="de-DE" sz="2000">
                <a:solidFill>
                  <a:srgbClr val="333333"/>
                </a:solidFill>
              </a:rPr>
              <a:t>”</a:t>
            </a:r>
            <a:endParaRPr lang="en-US" sz="2000" dirty="0">
              <a:solidFill>
                <a:srgbClr val="333333"/>
              </a:solidFill>
            </a:endParaRP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ea typeface="+mn-ea"/>
              </a:rPr>
              <a:pPr/>
              <a:t>34</a:t>
            </a:fld>
            <a:endParaRPr lang="de-DE" dirty="0">
              <a:latin typeface="+mn-lt"/>
              <a:ea typeface="+mn-ea"/>
            </a:endParaRPr>
          </a:p>
        </p:txBody>
      </p:sp>
      <p:pic>
        <p:nvPicPr>
          <p:cNvPr id="10"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103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mn-lt"/>
                <a:ea typeface="+mn-ea"/>
                <a:cs typeface="+mn-cs"/>
              </a:rPr>
              <a:t>En indre stemme forteller deg at at du ikke duger.</a:t>
            </a:r>
            <a:endParaRPr lang="en-US" altLang="de-DE" sz="3600" dirty="0">
              <a:latin typeface="+mn-lt"/>
              <a:ea typeface="+mn-ea"/>
              <a:cs typeface="+mn-cs"/>
            </a:endParaRPr>
          </a:p>
        </p:txBody>
      </p:sp>
      <p:sp>
        <p:nvSpPr>
          <p:cNvPr id="36866" name="Rectangle 2"/>
          <p:cNvSpPr>
            <a:spLocks noGrp="1" noChangeArrowheads="1"/>
          </p:cNvSpPr>
          <p:nvPr>
            <p:ph idx="1"/>
          </p:nvPr>
        </p:nvSpPr>
        <p:spPr/>
        <p:txBody>
          <a:bodyPr>
            <a:noAutofit/>
          </a:bodyPr>
          <a:lstStyle/>
          <a:p>
            <a:pPr eaLnBrk="1" hangingPunct="1"/>
            <a:r>
              <a:rPr lang="de-DE" altLang="de-DE" sz="2400" b="1" dirty="0">
                <a:solidFill>
                  <a:srgbClr val="004992"/>
                </a:solidFill>
              </a:rPr>
              <a:t>Psykose: den indre stemmen attribueres til andre personer/makter:</a:t>
            </a:r>
          </a:p>
          <a:p>
            <a:pPr marL="342900" indent="-342900" eaLnBrk="1" hangingPunct="1">
              <a:buClr>
                <a:srgbClr val="333333"/>
              </a:buClr>
              <a:buFont typeface="WingDings"/>
              <a:buChar char=""/>
            </a:pPr>
            <a:r>
              <a:rPr lang="en-US" altLang="de-DE" sz="2400">
                <a:solidFill>
                  <a:srgbClr val="333333"/>
                </a:solidFill>
              </a:rPr>
              <a:t>“</a:t>
            </a:r>
            <a:r>
              <a:rPr lang="de-DE" altLang="ja-JP" sz="2400">
                <a:solidFill>
                  <a:srgbClr val="333333"/>
                </a:solidFill>
              </a:rPr>
              <a:t>Noe </a:t>
            </a:r>
            <a:r>
              <a:rPr lang="de-DE" altLang="ja-JP" sz="2400" dirty="0">
                <a:solidFill>
                  <a:srgbClr val="333333"/>
                </a:solidFill>
              </a:rPr>
              <a:t>er satt inn i hjernen min – en </a:t>
            </a:r>
            <a:r>
              <a:rPr lang="de-DE" altLang="ja-JP" sz="2400">
                <a:solidFill>
                  <a:srgbClr val="333333"/>
                </a:solidFill>
              </a:rPr>
              <a:t>chip.</a:t>
            </a:r>
            <a:r>
              <a:rPr lang="en-US" altLang="de-DE" sz="2400">
                <a:solidFill>
                  <a:srgbClr val="333333"/>
                </a:solidFill>
              </a:rPr>
              <a:t>”</a:t>
            </a:r>
            <a:endParaRPr lang="de-DE" altLang="ja-JP" sz="2400" dirty="0">
              <a:solidFill>
                <a:srgbClr val="333333"/>
              </a:solidFill>
            </a:endParaRPr>
          </a:p>
          <a:p>
            <a:pPr marL="342900" indent="-342900" eaLnBrk="1" hangingPunct="1">
              <a:buClr>
                <a:srgbClr val="333333"/>
              </a:buClr>
              <a:buFont typeface="WingDings"/>
              <a:buChar char=""/>
            </a:pPr>
            <a:r>
              <a:rPr lang="en-US" altLang="de-DE" sz="2400">
                <a:solidFill>
                  <a:srgbClr val="333333"/>
                </a:solidFill>
              </a:rPr>
              <a:t>“</a:t>
            </a:r>
            <a:r>
              <a:rPr lang="de-DE" altLang="ja-JP" sz="2400">
                <a:solidFill>
                  <a:srgbClr val="333333"/>
                </a:solidFill>
              </a:rPr>
              <a:t>Jeg </a:t>
            </a:r>
            <a:r>
              <a:rPr lang="de-DE" altLang="ja-JP" sz="2400" dirty="0">
                <a:solidFill>
                  <a:srgbClr val="333333"/>
                </a:solidFill>
              </a:rPr>
              <a:t>vet ikke hvordan dette skjedde, men noen har tatt over kontrollen over tankene </a:t>
            </a:r>
            <a:r>
              <a:rPr lang="de-DE" altLang="ja-JP" sz="2400">
                <a:solidFill>
                  <a:srgbClr val="333333"/>
                </a:solidFill>
              </a:rPr>
              <a:t>mine.</a:t>
            </a:r>
            <a:r>
              <a:rPr lang="en-US" altLang="de-DE" sz="2400">
                <a:solidFill>
                  <a:srgbClr val="333333"/>
                </a:solidFill>
              </a:rPr>
              <a:t>”</a:t>
            </a:r>
            <a:endParaRPr lang="de-DE" altLang="ja-JP" sz="2400" dirty="0">
              <a:solidFill>
                <a:srgbClr val="333333"/>
              </a:solidFill>
            </a:endParaRP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35</a:t>
            </a:fld>
            <a:endParaRPr lang="de-DE" dirty="0">
              <a:latin typeface="+mn-lt"/>
              <a:ea typeface="+mn-ea"/>
            </a:endParaRPr>
          </a:p>
        </p:txBody>
      </p:sp>
      <p:pic>
        <p:nvPicPr>
          <p:cNvPr id="10"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nb-NO" altLang="de-DE" sz="3600" dirty="0">
                <a:solidFill>
                  <a:srgbClr val="004992"/>
                </a:solidFill>
                <a:latin typeface="+mn-lt"/>
                <a:ea typeface="+mn-ea"/>
                <a:cs typeface="+mn-cs"/>
              </a:rPr>
              <a:t>Stemmehøring</a:t>
            </a:r>
            <a:br>
              <a:rPr lang="nb-NO" altLang="de-DE" sz="3600" dirty="0">
                <a:solidFill>
                  <a:srgbClr val="004992"/>
                </a:solidFill>
                <a:latin typeface="+mn-lt"/>
                <a:ea typeface="+mn-ea"/>
                <a:cs typeface="+mn-cs"/>
              </a:rPr>
            </a:br>
            <a:r>
              <a:rPr lang="nb-NO" altLang="de-DE" dirty="0">
                <a:solidFill>
                  <a:srgbClr val="004992"/>
                </a:solidFill>
                <a:latin typeface="+mn-lt"/>
                <a:ea typeface="+mn-ea"/>
                <a:cs typeface="+mn-cs"/>
              </a:rPr>
              <a:t>Egne tanker eller fjernkontrollert?</a:t>
            </a:r>
            <a:br>
              <a:rPr lang="nb-NO" altLang="de-DE" sz="3600" dirty="0">
                <a:solidFill>
                  <a:srgbClr val="004992"/>
                </a:solidFill>
                <a:latin typeface="+mn-lt"/>
                <a:ea typeface="+mn-ea"/>
                <a:cs typeface="+mn-cs"/>
              </a:rPr>
            </a:br>
            <a:r>
              <a:rPr lang="nb-NO" altLang="de-DE" dirty="0">
                <a:solidFill>
                  <a:srgbClr val="004992"/>
                </a:solidFill>
                <a:latin typeface="+mn-lt"/>
                <a:ea typeface="+mn-ea"/>
                <a:cs typeface="+mn-cs"/>
              </a:rPr>
              <a:t>For og mot</a:t>
            </a:r>
            <a:endParaRPr lang="en-US" altLang="de-DE"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36</a:t>
            </a:fld>
            <a:endParaRPr lang="de-DE" dirty="0">
              <a:latin typeface="+mn-lt"/>
              <a:ea typeface="+mn-ea"/>
            </a:endParaRPr>
          </a:p>
        </p:txBody>
      </p:sp>
      <p:graphicFrame>
        <p:nvGraphicFramePr>
          <p:cNvPr id="10" name="Table 9"/>
          <p:cNvGraphicFramePr>
            <a:graphicFrameLocks noGrp="1"/>
          </p:cNvGraphicFramePr>
          <p:nvPr>
            <p:extLst>
              <p:ext uri="{D42A27DB-BD31-4B8C-83A1-F6EECF244321}">
                <p14:modId xmlns:p14="http://schemas.microsoft.com/office/powerpoint/2010/main" val="2978429290"/>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1800" b="0" i="0" u="none" strike="noStrike" cap="none" normalizeH="0" baseline="0" dirty="0">
                          <a:ln>
                            <a:noFill/>
                          </a:ln>
                          <a:solidFill>
                            <a:srgbClr val="333333"/>
                          </a:solidFill>
                          <a:effectLst/>
                          <a:latin typeface="Calibri Light"/>
                          <a:cs typeface="Times New Roman" pitchFamily="18" charset="0"/>
                        </a:rPr>
                        <a:t>Hvorfor tror du stemmene du hører er noe som kommer utenfra?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Kan det kanskje være andre forklaringer for antagelsene på venstre side?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“Jeg kan høre det helt tydelig. Tankene mine, derimot, er helt lydløse!”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nb-NO"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nb-NO" sz="1600" b="0" i="0" u="none">
                          <a:solidFill>
                            <a:srgbClr val="333333"/>
                          </a:solidFill>
                          <a:latin typeface="Calibri Light"/>
                        </a:rPr>
                        <a:t>“Jeg kontrollerer ikke disse tankene her. Når jeg forsøker å motvirke dem, blir de verre. Det beviser at det virkelig er noen som ønsker å plage meg.”</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nb-NO"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nb-NO" sz="1600" b="0" i="0" u="none">
                          <a:solidFill>
                            <a:srgbClr val="333333"/>
                          </a:solidFill>
                          <a:latin typeface="Calibri Light"/>
                        </a:rPr>
                        <a:t>“Jeg ville aldri hatt så onde tanker. Jeg kunne aldri skade noen. Likevel har jeg konstant disse aggressive tankene.”</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nb-NO"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1"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nb-NO" altLang="de-DE" sz="3600" dirty="0">
                <a:solidFill>
                  <a:srgbClr val="004992"/>
                </a:solidFill>
                <a:latin typeface="+mn-lt"/>
                <a:ea typeface="+mn-ea"/>
                <a:cs typeface="+mn-cs"/>
              </a:rPr>
              <a:t>Stemmehøring</a:t>
            </a:r>
            <a:br>
              <a:rPr lang="nb-NO" altLang="de-DE" sz="3600" dirty="0">
                <a:solidFill>
                  <a:srgbClr val="004992"/>
                </a:solidFill>
                <a:latin typeface="+mn-lt"/>
                <a:ea typeface="+mn-ea"/>
                <a:cs typeface="+mn-cs"/>
              </a:rPr>
            </a:br>
            <a:r>
              <a:rPr lang="nb-NO" altLang="de-DE" dirty="0">
                <a:solidFill>
                  <a:srgbClr val="004992"/>
                </a:solidFill>
                <a:latin typeface="+mn-lt"/>
                <a:ea typeface="+mn-ea"/>
                <a:cs typeface="+mn-cs"/>
              </a:rPr>
              <a:t>Egne tanker eller fjernkontrollert?</a:t>
            </a:r>
            <a:br>
              <a:rPr lang="nb-NO" altLang="de-DE" sz="3600" dirty="0">
                <a:solidFill>
                  <a:srgbClr val="004992"/>
                </a:solidFill>
                <a:latin typeface="+mn-lt"/>
                <a:ea typeface="+mn-ea"/>
                <a:cs typeface="+mn-cs"/>
              </a:rPr>
            </a:br>
            <a:r>
              <a:rPr lang="nb-NO" altLang="de-DE" dirty="0">
                <a:solidFill>
                  <a:srgbClr val="004992"/>
                </a:solidFill>
                <a:latin typeface="+mn-lt"/>
                <a:ea typeface="+mn-ea"/>
                <a:cs typeface="+mn-cs"/>
              </a:rPr>
              <a:t>For og mot</a:t>
            </a:r>
            <a:endParaRPr lang="en-US" altLang="de-DE"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37</a:t>
            </a:fld>
            <a:endParaRPr lang="de-DE" dirty="0">
              <a:latin typeface="+mn-lt"/>
              <a:ea typeface="+mn-ea"/>
            </a:endParaRPr>
          </a:p>
        </p:txBody>
      </p:sp>
      <p:graphicFrame>
        <p:nvGraphicFramePr>
          <p:cNvPr id="10" name="Table 9"/>
          <p:cNvGraphicFramePr>
            <a:graphicFrameLocks noGrp="1"/>
          </p:cNvGraphicFramePr>
          <p:nvPr>
            <p:extLst>
              <p:ext uri="{D42A27DB-BD31-4B8C-83A1-F6EECF244321}">
                <p14:modId xmlns:p14="http://schemas.microsoft.com/office/powerpoint/2010/main" val="1272919741"/>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1800" b="0" i="0" u="none" strike="noStrike" cap="none" normalizeH="0" baseline="0" dirty="0">
                          <a:ln>
                            <a:noFill/>
                          </a:ln>
                          <a:solidFill>
                            <a:srgbClr val="333333"/>
                          </a:solidFill>
                          <a:effectLst/>
                          <a:latin typeface="Calibri Light"/>
                          <a:cs typeface="Times New Roman" pitchFamily="18" charset="0"/>
                        </a:rPr>
                        <a:t>Hvorfor tror du stemmene du hører er noe som kommer utenfra?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Kan det kanskje være andre forklaringer for antagelsene på venstre side?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“Jeg kan høre det helt tydelig. Tankene mine, derimot, er helt lydløse!”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nb-NO" sz="1600" b="0" i="0" u="none" strike="noStrike" cap="none" normalizeH="0" baseline="0">
                          <a:ln>
                            <a:noFill/>
                          </a:ln>
                          <a:solidFill>
                            <a:srgbClr val="333333"/>
                          </a:solidFill>
                          <a:effectLst/>
                          <a:latin typeface="Calibri Light"/>
                          <a:cs typeface="Times New Roman" pitchFamily="18" charset="0"/>
                        </a:rPr>
                        <a:t>Omtrent 15-20% av normalbefolkningen hører av og til stemmer</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nb-NO" sz="1600" b="0" i="0" u="none" strike="noStrike" cap="none" normalizeH="0" baseline="0">
                          <a:ln>
                            <a:noFill/>
                          </a:ln>
                          <a:solidFill>
                            <a:srgbClr val="333333"/>
                          </a:solidFill>
                          <a:effectLst/>
                          <a:latin typeface="Calibri Light"/>
                          <a:cs typeface="Times New Roman" pitchFamily="18" charset="0"/>
                        </a:rPr>
                        <a:t>Intense tanker kan noen ganger nesten høres (sanger du får på hjernen, grubling, høre en venns stemme mens man leser epost fra han eller henne)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nb-NO" sz="1600" b="0" i="0" u="none">
                          <a:solidFill>
                            <a:srgbClr val="333333"/>
                          </a:solidFill>
                          <a:latin typeface="Calibri Light"/>
                        </a:rPr>
                        <a:t>“Jeg kontrollerer ikke disse tankene her. Når jeg forsøker å motvirke dem, blir de verre. Det beviser at det virkelig er noen som ønsker å plage meg.”</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nb-NO"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nb-NO" sz="1600" b="0" i="0" u="none">
                          <a:solidFill>
                            <a:srgbClr val="333333"/>
                          </a:solidFill>
                          <a:latin typeface="Calibri Light"/>
                        </a:rPr>
                        <a:t>“Jeg ville aldri hatt så onde tanker. Jeg kunne aldri skade noen. Likevel har jeg konstant disse aggressive tankene.”</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nb-NO"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1"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3433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nb-NO" altLang="de-DE" sz="3600" dirty="0">
                <a:solidFill>
                  <a:srgbClr val="004992"/>
                </a:solidFill>
                <a:latin typeface="+mn-lt"/>
                <a:ea typeface="+mn-ea"/>
                <a:cs typeface="+mn-cs"/>
              </a:rPr>
              <a:t>Stemmehøring</a:t>
            </a:r>
            <a:br>
              <a:rPr lang="nb-NO" altLang="de-DE" sz="3600" dirty="0">
                <a:solidFill>
                  <a:srgbClr val="004992"/>
                </a:solidFill>
                <a:latin typeface="+mn-lt"/>
                <a:ea typeface="+mn-ea"/>
                <a:cs typeface="+mn-cs"/>
              </a:rPr>
            </a:br>
            <a:r>
              <a:rPr lang="nb-NO" altLang="de-DE" dirty="0">
                <a:solidFill>
                  <a:srgbClr val="004992"/>
                </a:solidFill>
                <a:latin typeface="+mn-lt"/>
                <a:ea typeface="+mn-ea"/>
                <a:cs typeface="+mn-cs"/>
              </a:rPr>
              <a:t>Egne tanker eller fjernkontrollert?</a:t>
            </a:r>
            <a:br>
              <a:rPr lang="nb-NO" altLang="de-DE" sz="3600" dirty="0">
                <a:solidFill>
                  <a:srgbClr val="004992"/>
                </a:solidFill>
                <a:latin typeface="+mn-lt"/>
                <a:ea typeface="+mn-ea"/>
                <a:cs typeface="+mn-cs"/>
              </a:rPr>
            </a:br>
            <a:r>
              <a:rPr lang="nb-NO" altLang="de-DE" dirty="0">
                <a:solidFill>
                  <a:srgbClr val="004992"/>
                </a:solidFill>
                <a:latin typeface="+mn-lt"/>
                <a:ea typeface="+mn-ea"/>
                <a:cs typeface="+mn-cs"/>
              </a:rPr>
              <a:t>For og mot</a:t>
            </a:r>
            <a:endParaRPr lang="en-US" altLang="de-DE"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38</a:t>
            </a:fld>
            <a:endParaRPr lang="de-DE" dirty="0">
              <a:latin typeface="+mn-lt"/>
              <a:ea typeface="+mn-ea"/>
            </a:endParaRPr>
          </a:p>
        </p:txBody>
      </p:sp>
      <p:graphicFrame>
        <p:nvGraphicFramePr>
          <p:cNvPr id="10" name="Table 9"/>
          <p:cNvGraphicFramePr>
            <a:graphicFrameLocks noGrp="1"/>
          </p:cNvGraphicFramePr>
          <p:nvPr>
            <p:extLst>
              <p:ext uri="{D42A27DB-BD31-4B8C-83A1-F6EECF244321}">
                <p14:modId xmlns:p14="http://schemas.microsoft.com/office/powerpoint/2010/main" val="4232556342"/>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1800" b="0" i="0" u="none" strike="noStrike" cap="none" normalizeH="0" baseline="0" dirty="0">
                          <a:ln>
                            <a:noFill/>
                          </a:ln>
                          <a:solidFill>
                            <a:srgbClr val="333333"/>
                          </a:solidFill>
                          <a:effectLst/>
                          <a:latin typeface="Calibri Light"/>
                          <a:cs typeface="Times New Roman" pitchFamily="18" charset="0"/>
                        </a:rPr>
                        <a:t>Hvorfor tror du stemmene du hører er noe som kommer utenfra?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Kan det kanskje være andre forklaringer for antagelsene på venstre side?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“Jeg kan høre det helt tydelig. Tankene mine, derimot, er helt lydløse!”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nb-NO" sz="1600" b="0" i="0" u="none" strike="noStrike" cap="none" normalizeH="0" baseline="0">
                          <a:ln>
                            <a:noFill/>
                          </a:ln>
                          <a:solidFill>
                            <a:srgbClr val="333333"/>
                          </a:solidFill>
                          <a:effectLst/>
                          <a:latin typeface="Calibri Light"/>
                          <a:cs typeface="Times New Roman" pitchFamily="18" charset="0"/>
                        </a:rPr>
                        <a:t>Omtrent 15-20% av normalbefolkningen hører av og til stemmer</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nb-NO" sz="1600" b="0" i="0" u="none" strike="noStrike" cap="none" normalizeH="0" baseline="0">
                          <a:ln>
                            <a:noFill/>
                          </a:ln>
                          <a:solidFill>
                            <a:srgbClr val="333333"/>
                          </a:solidFill>
                          <a:effectLst/>
                          <a:latin typeface="Calibri Light"/>
                          <a:cs typeface="Times New Roman" pitchFamily="18" charset="0"/>
                        </a:rPr>
                        <a:t>Intense tanker kan noen ganger nesten høres (sanger du får på hjernen, grubling, høre en venns stemme mens man leser epost fra han eller henne)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nb-NO" sz="1600" b="0" i="0" u="none">
                          <a:solidFill>
                            <a:srgbClr val="333333"/>
                          </a:solidFill>
                          <a:latin typeface="Calibri Light"/>
                        </a:rPr>
                        <a:t>“Jeg kontrollerer ikke disse tankene her. Når jeg forsøker å motvirke dem, blir de verre. Det beviser at det virkelig er noen som ønsker å plage meg.”</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nb-NO" sz="1600" b="0" i="0" u="none" strike="noStrike" cap="none" normalizeH="0" baseline="0" dirty="0">
                          <a:ln>
                            <a:noFill/>
                          </a:ln>
                          <a:solidFill>
                            <a:srgbClr val="333333"/>
                          </a:solidFill>
                          <a:effectLst/>
                          <a:latin typeface="Calibri Light"/>
                          <a:cs typeface="Times New Roman" pitchFamily="18" charset="0"/>
                        </a:rPr>
                        <a:t>Vi kan ikke kontrollere tankene våre fullstendig hele tiden – i såfall ville vi ikke hatt ting som plutselige innfall eller inspirasjon, brainstorming eller grubling</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nb-NO" sz="1600" b="0" i="0" u="none" strike="noStrike" cap="none" normalizeH="0" baseline="0" dirty="0">
                          <a:ln>
                            <a:noFill/>
                          </a:ln>
                          <a:solidFill>
                            <a:srgbClr val="333333"/>
                          </a:solidFill>
                          <a:effectLst/>
                          <a:latin typeface="Calibri Light"/>
                          <a:cs typeface="Times New Roman" pitchFamily="18" charset="0"/>
                        </a:rPr>
                        <a:t>Hvis vi prøver å motvirke tanker vil de automatisk bli sterkere</a:t>
                      </a:r>
                      <a:br>
                        <a:rPr kumimoji="0" lang="nb-NO" sz="1600" b="0" i="0" u="none" strike="noStrike" cap="none" normalizeH="0" baseline="0">
                          <a:ln>
                            <a:noFill/>
                          </a:ln>
                          <a:solidFill>
                            <a:srgbClr val="333333"/>
                          </a:solidFill>
                          <a:effectLst/>
                          <a:latin typeface="Calibri Light"/>
                          <a:cs typeface="Times New Roman" pitchFamily="18" charset="0"/>
                        </a:rPr>
                      </a:br>
                      <a:r>
                        <a:rPr kumimoji="0" lang="nb-NO"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nb-NO" sz="1600" b="0" i="0" u="none" strike="noStrike" cap="none" normalizeH="0" baseline="0">
                          <a:ln>
                            <a:noFill/>
                          </a:ln>
                          <a:solidFill>
                            <a:srgbClr val="333333"/>
                          </a:solidFill>
                          <a:effectLst/>
                          <a:latin typeface="Calibri Light"/>
                          <a:cs typeface="Times New Roman" pitchFamily="18" charset="0"/>
                        </a:rPr>
                        <a:t> </a:t>
                      </a:r>
                      <a:r>
                        <a:rPr kumimoji="0" lang="nb-NO" sz="1600" b="0" i="0" u="none" strike="noStrike" cap="none" normalizeH="0" baseline="0" dirty="0">
                          <a:ln>
                            <a:noFill/>
                          </a:ln>
                          <a:solidFill>
                            <a:srgbClr val="333333"/>
                          </a:solidFill>
                          <a:effectLst/>
                          <a:latin typeface="Calibri Light"/>
                          <a:cs typeface="Times New Roman" pitchFamily="18" charset="0"/>
                        </a:rPr>
                        <a:t>Eksperiment: Prøv å ikke tenk på tallet 8…. Du kommer ikke til å få det til. Tallet 8 vil dukke opp i hodet ditt oftere og mer intenst enn noen gang.</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nb-NO" sz="1600" b="0" i="0" u="none">
                          <a:solidFill>
                            <a:srgbClr val="333333"/>
                          </a:solidFill>
                          <a:latin typeface="Calibri Light"/>
                        </a:rPr>
                        <a:t>“Jeg ville aldri hatt så onde tanker. Jeg kunne aldri skade noen. Likevel har jeg konstant disse aggressive tankene.”</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nb-NO"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1"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07327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nb-NO" altLang="de-DE" sz="3600" dirty="0">
                <a:solidFill>
                  <a:srgbClr val="004992"/>
                </a:solidFill>
                <a:latin typeface="+mn-lt"/>
                <a:ea typeface="+mn-ea"/>
                <a:cs typeface="+mn-cs"/>
              </a:rPr>
              <a:t>Stemmehøring</a:t>
            </a:r>
            <a:br>
              <a:rPr lang="nb-NO" altLang="de-DE" sz="3600" dirty="0">
                <a:solidFill>
                  <a:srgbClr val="004992"/>
                </a:solidFill>
                <a:latin typeface="+mn-lt"/>
                <a:ea typeface="+mn-ea"/>
                <a:cs typeface="+mn-cs"/>
              </a:rPr>
            </a:br>
            <a:r>
              <a:rPr lang="nb-NO" altLang="de-DE" dirty="0">
                <a:solidFill>
                  <a:srgbClr val="004992"/>
                </a:solidFill>
                <a:latin typeface="+mn-lt"/>
                <a:ea typeface="+mn-ea"/>
                <a:cs typeface="+mn-cs"/>
              </a:rPr>
              <a:t>Egne tanker eller fjernkontrollert?</a:t>
            </a:r>
            <a:br>
              <a:rPr lang="nb-NO" altLang="de-DE" sz="3600" dirty="0">
                <a:solidFill>
                  <a:srgbClr val="004992"/>
                </a:solidFill>
                <a:latin typeface="+mn-lt"/>
                <a:ea typeface="+mn-ea"/>
                <a:cs typeface="+mn-cs"/>
              </a:rPr>
            </a:br>
            <a:r>
              <a:rPr lang="nb-NO" altLang="de-DE" dirty="0">
                <a:solidFill>
                  <a:srgbClr val="004992"/>
                </a:solidFill>
                <a:latin typeface="+mn-lt"/>
                <a:ea typeface="+mn-ea"/>
                <a:cs typeface="+mn-cs"/>
              </a:rPr>
              <a:t>For og mot</a:t>
            </a:r>
            <a:endParaRPr lang="en-US" altLang="de-DE"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39</a:t>
            </a:fld>
            <a:endParaRPr lang="de-DE" dirty="0">
              <a:latin typeface="+mn-lt"/>
              <a:ea typeface="+mn-ea"/>
            </a:endParaRPr>
          </a:p>
        </p:txBody>
      </p:sp>
      <p:graphicFrame>
        <p:nvGraphicFramePr>
          <p:cNvPr id="10" name="Table 9"/>
          <p:cNvGraphicFramePr>
            <a:graphicFrameLocks noGrp="1"/>
          </p:cNvGraphicFramePr>
          <p:nvPr>
            <p:extLst>
              <p:ext uri="{D42A27DB-BD31-4B8C-83A1-F6EECF244321}">
                <p14:modId xmlns:p14="http://schemas.microsoft.com/office/powerpoint/2010/main" val="2374640574"/>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1800" b="0" i="0" u="none" strike="noStrike" cap="none" normalizeH="0" baseline="0" dirty="0">
                          <a:ln>
                            <a:noFill/>
                          </a:ln>
                          <a:solidFill>
                            <a:srgbClr val="333333"/>
                          </a:solidFill>
                          <a:effectLst/>
                          <a:latin typeface="Calibri Light"/>
                          <a:cs typeface="Times New Roman" pitchFamily="18" charset="0"/>
                        </a:rPr>
                        <a:t>Hvorfor tror du stemmene du hører er noe som kommer utenfra?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Kan det kanskje være andre forklaringer for antagelsene på venstre side?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“Jeg kan høre det helt tydelig. Tankene mine, derimot, er helt lydløse!”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nb-NO" sz="1600" b="0" i="0" u="none" strike="noStrike" cap="none" normalizeH="0" baseline="0">
                          <a:ln>
                            <a:noFill/>
                          </a:ln>
                          <a:solidFill>
                            <a:srgbClr val="333333"/>
                          </a:solidFill>
                          <a:effectLst/>
                          <a:latin typeface="Calibri Light"/>
                          <a:cs typeface="Times New Roman" pitchFamily="18" charset="0"/>
                        </a:rPr>
                        <a:t>Omtrent 15-20% av normalbefolkningen hører av og til stemmer</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nb-NO" sz="1600" b="0" i="0" u="none" strike="noStrike" cap="none" normalizeH="0" baseline="0">
                          <a:ln>
                            <a:noFill/>
                          </a:ln>
                          <a:solidFill>
                            <a:srgbClr val="333333"/>
                          </a:solidFill>
                          <a:effectLst/>
                          <a:latin typeface="Calibri Light"/>
                          <a:cs typeface="Times New Roman" pitchFamily="18" charset="0"/>
                        </a:rPr>
                        <a:t>Intense tanker kan noen ganger nesten høres (sanger du får på hjernen, grubling, høre en venns stemme mens man leser epost fra han eller henne)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nb-NO" sz="1600" b="0" i="0" u="none">
                          <a:solidFill>
                            <a:srgbClr val="333333"/>
                          </a:solidFill>
                          <a:latin typeface="Calibri Light"/>
                        </a:rPr>
                        <a:t>“Jeg kontrollerer ikke disse tankene her. Når jeg forsøker å motvirke dem, blir de verre. Det beviser at det virkelig er noen som ønsker å plage meg.”</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nb-NO" sz="1600" b="0" i="0" u="none" strike="noStrike" cap="none" normalizeH="0" baseline="0" dirty="0">
                          <a:ln>
                            <a:noFill/>
                          </a:ln>
                          <a:solidFill>
                            <a:srgbClr val="333333"/>
                          </a:solidFill>
                          <a:effectLst/>
                          <a:latin typeface="Calibri Light"/>
                          <a:cs typeface="Times New Roman" pitchFamily="18" charset="0"/>
                        </a:rPr>
                        <a:t>Vi kan ikke kontrollere tankene våre fullstendig hele tiden – i såfall ville vi ikke hatt ting som plutselige innfall eller inspirasjon, brainstorming eller grubling</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nb-NO" sz="1600" b="0" i="0" u="none" strike="noStrike" cap="none" normalizeH="0" baseline="0" dirty="0">
                          <a:ln>
                            <a:noFill/>
                          </a:ln>
                          <a:solidFill>
                            <a:srgbClr val="333333"/>
                          </a:solidFill>
                          <a:effectLst/>
                          <a:latin typeface="Calibri Light"/>
                          <a:cs typeface="Times New Roman" pitchFamily="18" charset="0"/>
                        </a:rPr>
                        <a:t>Hvis vi prøver å motvirke tanker vil de automatisk bli sterkere</a:t>
                      </a:r>
                      <a:br>
                        <a:rPr kumimoji="0" lang="nb-NO" sz="1600" b="0" i="0" u="none" strike="noStrike" cap="none" normalizeH="0" baseline="0">
                          <a:ln>
                            <a:noFill/>
                          </a:ln>
                          <a:solidFill>
                            <a:srgbClr val="333333"/>
                          </a:solidFill>
                          <a:effectLst/>
                          <a:latin typeface="Calibri Light"/>
                          <a:cs typeface="Times New Roman" pitchFamily="18" charset="0"/>
                        </a:rPr>
                      </a:br>
                      <a:r>
                        <a:rPr kumimoji="0" lang="nb-NO"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nb-NO" sz="1600" b="0" i="0" u="none" strike="noStrike" cap="none" normalizeH="0" baseline="0">
                          <a:ln>
                            <a:noFill/>
                          </a:ln>
                          <a:solidFill>
                            <a:srgbClr val="333333"/>
                          </a:solidFill>
                          <a:effectLst/>
                          <a:latin typeface="Calibri Light"/>
                          <a:cs typeface="Times New Roman" pitchFamily="18" charset="0"/>
                        </a:rPr>
                        <a:t> </a:t>
                      </a:r>
                      <a:r>
                        <a:rPr kumimoji="0" lang="nb-NO" sz="1600" b="0" i="0" u="none" strike="noStrike" cap="none" normalizeH="0" baseline="0" dirty="0">
                          <a:ln>
                            <a:noFill/>
                          </a:ln>
                          <a:solidFill>
                            <a:srgbClr val="333333"/>
                          </a:solidFill>
                          <a:effectLst/>
                          <a:latin typeface="Calibri Light"/>
                          <a:cs typeface="Times New Roman" pitchFamily="18" charset="0"/>
                        </a:rPr>
                        <a:t>Eksperiment: Prøv å ikke tenk på tallet 8…. Du kommer ikke til å få det til. Tallet 8 vil dukke opp i hodet ditt oftere og mer intenst enn noen gang.</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nb-NO" sz="1600" b="0" i="0" u="none">
                          <a:solidFill>
                            <a:srgbClr val="333333"/>
                          </a:solidFill>
                          <a:latin typeface="Calibri Light"/>
                        </a:rPr>
                        <a:t>“Jeg ville aldri hatt så onde tanker. Jeg kunne aldri skade noen. Likevel har jeg konstant disse aggressive tankene.”</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nb-NO" sz="1600" b="0" i="0" u="none" strike="noStrike" cap="none" normalizeH="0" baseline="0" dirty="0">
                          <a:ln>
                            <a:noFill/>
                          </a:ln>
                          <a:solidFill>
                            <a:srgbClr val="333333"/>
                          </a:solidFill>
                          <a:effectLst/>
                          <a:latin typeface="Calibri Light"/>
                          <a:cs typeface="Times New Roman" pitchFamily="18" charset="0"/>
                        </a:rPr>
                        <a:t>Vi har ofte tanker som er motsatt av det vi vanligvis tenker. Tanker er ikke det samme som handling! 20% av normalbefolkningen har forbigående tanker om å ta livet sitt, men de gjør det ikke. Selv ovenfor mennesker vi er glade i, kjenner vi av og til aggresjon (f.eks. en mor og hennes gråtende barn).</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1"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85217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Stemmehøring</a:t>
            </a:r>
            <a:br>
              <a:rPr lang="nb-NO" altLang="de-DE" sz="3600">
                <a:solidFill>
                  <a:srgbClr val="004992"/>
                </a:solidFill>
                <a:latin typeface="+mn-lt"/>
                <a:ea typeface="+mn-ea"/>
                <a:cs typeface="+mn-cs"/>
              </a:rPr>
            </a:br>
            <a:r>
              <a:rPr lang="nb-NO" altLang="de-DE">
                <a:solidFill>
                  <a:srgbClr val="004992"/>
                </a:solidFill>
                <a:latin typeface="+mn-lt"/>
                <a:ea typeface="+mn-ea"/>
                <a:cs typeface="+mn-cs"/>
              </a:rPr>
              <a:t>Egne tanker eller fjernkontrollert?</a:t>
            </a:r>
            <a:br>
              <a:rPr lang="nb-NO" altLang="de-DE" sz="3600">
                <a:solidFill>
                  <a:srgbClr val="004992"/>
                </a:solidFill>
                <a:latin typeface="+mn-lt"/>
                <a:ea typeface="+mn-ea"/>
                <a:cs typeface="+mn-cs"/>
              </a:rPr>
            </a:br>
            <a:r>
              <a:rPr lang="nb-NO" altLang="de-DE">
                <a:solidFill>
                  <a:srgbClr val="004992"/>
                </a:solidFill>
                <a:latin typeface="+mn-lt"/>
                <a:ea typeface="+mn-ea"/>
                <a:cs typeface="+mn-cs"/>
              </a:rPr>
              <a:t>For og mot</a:t>
            </a:r>
            <a:endParaRPr lang="en-US" altLang="de-DE">
              <a:solidFill>
                <a:srgbClr val="004992"/>
              </a:solidFill>
              <a:latin typeface="+mn-lt"/>
              <a:ea typeface="+mn-ea"/>
              <a:cs typeface="+mn-cs"/>
            </a:endParaRPr>
          </a:p>
        </p:txBody>
      </p:sp>
      <p:sp>
        <p:nvSpPr>
          <p:cNvPr id="6" name="Content Placeholder 5"/>
          <p:cNvSpPr>
            <a:spLocks noGrp="1"/>
          </p:cNvSpPr>
          <p:nvPr>
            <p:ph idx="1"/>
          </p:nvPr>
        </p:nvSpPr>
        <p:spPr>
          <a:xfrm>
            <a:off x="408955" y="2564904"/>
            <a:ext cx="11340000" cy="3887959"/>
          </a:xfrm>
        </p:spPr>
        <p:txBody>
          <a:bodyPr/>
          <a:lstStyle/>
          <a:p>
            <a:pPr lvl="0" defTabSz="914400" fontAlgn="base">
              <a:defRPr/>
            </a:pPr>
            <a:r>
              <a:rPr lang="en-US" sz="2400" dirty="0" err="1">
                <a:solidFill>
                  <a:srgbClr val="004992"/>
                </a:solidFill>
              </a:rPr>
              <a:t>Forklaringen</a:t>
            </a:r>
            <a:r>
              <a:rPr lang="en-US" sz="2400" dirty="0">
                <a:solidFill>
                  <a:srgbClr val="004992"/>
                </a:solidFill>
              </a:rPr>
              <a:t> om at </a:t>
            </a:r>
            <a:r>
              <a:rPr lang="en-US" sz="2400" dirty="0" err="1">
                <a:solidFill>
                  <a:srgbClr val="004992"/>
                </a:solidFill>
              </a:rPr>
              <a:t>merkelige</a:t>
            </a:r>
            <a:r>
              <a:rPr lang="en-US" sz="2400" dirty="0">
                <a:solidFill>
                  <a:srgbClr val="004992"/>
                </a:solidFill>
              </a:rPr>
              <a:t> tanker </a:t>
            </a:r>
            <a:r>
              <a:rPr lang="en-US" sz="2400" dirty="0" err="1">
                <a:solidFill>
                  <a:srgbClr val="004992"/>
                </a:solidFill>
              </a:rPr>
              <a:t>på</a:t>
            </a:r>
            <a:r>
              <a:rPr lang="en-US" sz="2400" dirty="0">
                <a:solidFill>
                  <a:srgbClr val="004992"/>
                </a:solidFill>
              </a:rPr>
              <a:t> et </a:t>
            </a:r>
            <a:r>
              <a:rPr lang="en-US" sz="2400" dirty="0" err="1">
                <a:solidFill>
                  <a:srgbClr val="004992"/>
                </a:solidFill>
              </a:rPr>
              <a:t>eller</a:t>
            </a:r>
            <a:r>
              <a:rPr lang="en-US" sz="2400" dirty="0">
                <a:solidFill>
                  <a:srgbClr val="004992"/>
                </a:solidFill>
              </a:rPr>
              <a:t> </a:t>
            </a:r>
            <a:r>
              <a:rPr lang="en-US" sz="2400" dirty="0" err="1">
                <a:solidFill>
                  <a:srgbClr val="004992"/>
                </a:solidFill>
              </a:rPr>
              <a:t>annet</a:t>
            </a:r>
            <a:r>
              <a:rPr lang="en-US" sz="2400" dirty="0">
                <a:solidFill>
                  <a:srgbClr val="004992"/>
                </a:solidFill>
              </a:rPr>
              <a:t> vis </a:t>
            </a:r>
            <a:r>
              <a:rPr lang="en-US" sz="2400" dirty="0" err="1">
                <a:solidFill>
                  <a:srgbClr val="004992"/>
                </a:solidFill>
              </a:rPr>
              <a:t>kontrolleres</a:t>
            </a:r>
            <a:r>
              <a:rPr lang="en-US" sz="2400" dirty="0">
                <a:solidFill>
                  <a:srgbClr val="004992"/>
                </a:solidFill>
              </a:rPr>
              <a:t> </a:t>
            </a:r>
            <a:r>
              <a:rPr lang="en-US" sz="2400" dirty="0" err="1">
                <a:solidFill>
                  <a:srgbClr val="004992"/>
                </a:solidFill>
              </a:rPr>
              <a:t>utenfra</a:t>
            </a:r>
            <a:r>
              <a:rPr lang="en-US" sz="2400" dirty="0">
                <a:solidFill>
                  <a:srgbClr val="004992"/>
                </a:solidFill>
              </a:rPr>
              <a:t> (</a:t>
            </a:r>
            <a:r>
              <a:rPr lang="en-US" sz="2400" dirty="0" err="1">
                <a:solidFill>
                  <a:srgbClr val="004992"/>
                </a:solidFill>
              </a:rPr>
              <a:t>fjernkontroll</a:t>
            </a:r>
            <a:r>
              <a:rPr lang="en-US" sz="2400" dirty="0">
                <a:solidFill>
                  <a:srgbClr val="004992"/>
                </a:solidFill>
              </a:rPr>
              <a:t>) </a:t>
            </a:r>
            <a:r>
              <a:rPr lang="en-US" sz="2400" dirty="0" err="1">
                <a:solidFill>
                  <a:srgbClr val="004992"/>
                </a:solidFill>
              </a:rPr>
              <a:t>frembringer</a:t>
            </a:r>
            <a:r>
              <a:rPr lang="en-US" sz="2400" dirty="0">
                <a:solidFill>
                  <a:srgbClr val="004992"/>
                </a:solidFill>
              </a:rPr>
              <a:t> mange </a:t>
            </a:r>
            <a:r>
              <a:rPr lang="en-US" sz="2400" dirty="0" err="1">
                <a:solidFill>
                  <a:srgbClr val="004992"/>
                </a:solidFill>
              </a:rPr>
              <a:t>flere</a:t>
            </a:r>
            <a:r>
              <a:rPr lang="en-US" sz="2400" dirty="0">
                <a:solidFill>
                  <a:srgbClr val="004992"/>
                </a:solidFill>
              </a:rPr>
              <a:t> </a:t>
            </a:r>
            <a:r>
              <a:rPr lang="en-US" sz="2400" dirty="0" err="1">
                <a:solidFill>
                  <a:srgbClr val="004992"/>
                </a:solidFill>
              </a:rPr>
              <a:t>spørsmål</a:t>
            </a:r>
            <a:r>
              <a:rPr lang="en-US" sz="2400" dirty="0">
                <a:solidFill>
                  <a:srgbClr val="004992"/>
                </a:solidFill>
              </a:rPr>
              <a:t> </a:t>
            </a:r>
            <a:r>
              <a:rPr lang="en-US" sz="2400" dirty="0" err="1">
                <a:solidFill>
                  <a:srgbClr val="004992"/>
                </a:solidFill>
              </a:rPr>
              <a:t>enn</a:t>
            </a:r>
            <a:r>
              <a:rPr lang="en-US" sz="2400" dirty="0">
                <a:solidFill>
                  <a:srgbClr val="004992"/>
                </a:solidFill>
              </a:rPr>
              <a:t> den </a:t>
            </a:r>
            <a:r>
              <a:rPr lang="en-US" sz="2400" dirty="0" err="1">
                <a:solidFill>
                  <a:srgbClr val="004992"/>
                </a:solidFill>
              </a:rPr>
              <a:t>besvarer</a:t>
            </a:r>
            <a:r>
              <a:rPr lang="en-US" sz="2400" dirty="0">
                <a:solidFill>
                  <a:srgbClr val="004992"/>
                </a:solidFill>
              </a:rPr>
              <a:t>, f.</a:t>
            </a:r>
            <a:r>
              <a:rPr lang="de-DE" sz="2400" dirty="0">
                <a:solidFill>
                  <a:srgbClr val="004992"/>
                </a:solidFill>
              </a:rPr>
              <a:t>eks.:</a:t>
            </a:r>
          </a:p>
          <a:p>
            <a:pPr marL="342900" lvl="0" indent="-342900" defTabSz="914400" fontAlgn="base">
              <a:buClr>
                <a:srgbClr val="333333"/>
              </a:buClr>
              <a:buFont typeface="WingDings"/>
              <a:buChar char=""/>
              <a:defRPr/>
            </a:pPr>
            <a:r>
              <a:rPr lang="de-DE" sz="2400" dirty="0">
                <a:solidFill>
                  <a:srgbClr val="333333"/>
                </a:solidFill>
              </a:rPr>
              <a:t>Er det teknisk mulig?</a:t>
            </a:r>
          </a:p>
          <a:p>
            <a:pPr marL="342900" lvl="0" indent="-342900" defTabSz="914400" fontAlgn="base">
              <a:buClr>
                <a:srgbClr val="333333"/>
              </a:buClr>
              <a:buFont typeface="WingDings"/>
              <a:buChar char=""/>
              <a:defRPr/>
            </a:pPr>
            <a:r>
              <a:rPr lang="de-DE" sz="2400" dirty="0">
                <a:solidFill>
                  <a:srgbClr val="333333"/>
                </a:solidFill>
              </a:rPr>
              <a:t>Når og hvordan ble chipen plassert i hodet?</a:t>
            </a:r>
          </a:p>
          <a:p>
            <a:pPr marL="342900" lvl="0" indent="-342900" defTabSz="914400" fontAlgn="base">
              <a:buClr>
                <a:srgbClr val="333333"/>
              </a:buClr>
              <a:buFont typeface="WingDings"/>
              <a:buChar char=""/>
              <a:defRPr/>
            </a:pPr>
            <a:r>
              <a:rPr lang="de-DE" sz="2400" dirty="0">
                <a:solidFill>
                  <a:srgbClr val="333333"/>
                </a:solidFill>
              </a:rPr>
              <a:t>Hvem er det som er interessert i å skade deg? Hvem har tiden og pengene til å gjøre det?</a:t>
            </a:r>
          </a:p>
          <a:p>
            <a:pPr marL="342900" lvl="0" indent="-342900" defTabSz="914400" fontAlgn="base">
              <a:buClr>
                <a:srgbClr val="333333"/>
              </a:buClr>
              <a:buFont typeface="WingDings"/>
              <a:buChar char=""/>
              <a:defRPr/>
            </a:pPr>
            <a:r>
              <a:rPr lang="de-DE" sz="2400" dirty="0">
                <a:solidFill>
                  <a:srgbClr val="333333"/>
                </a:solidFill>
              </a:rPr>
              <a:t>Det er enklere måter å skade noen på. Hvorfor skulle man velge en så komplisert (og kanskje umulig) metode?</a:t>
            </a:r>
            <a:endParaRPr lang="en-US" sz="2400" dirty="0"/>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40</a:t>
            </a:fld>
            <a:endParaRPr lang="de-DE" dirty="0">
              <a:latin typeface="+mn-lt"/>
              <a:ea typeface="+mn-ea"/>
            </a:endParaRPr>
          </a:p>
        </p:txBody>
      </p:sp>
      <p:pic>
        <p:nvPicPr>
          <p:cNvPr id="10"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En venn inviterer deg på middag.</a:t>
            </a:r>
            <a:endParaRPr lang="de-DE" altLang="de-DE" sz="3600">
              <a:latin typeface="+mn-lt"/>
              <a:ea typeface="+mn-ea"/>
              <a:cs typeface="+mn-cs"/>
            </a:endParaRPr>
          </a:p>
        </p:txBody>
      </p:sp>
      <p:sp>
        <p:nvSpPr>
          <p:cNvPr id="43011" name="Rectangle 3"/>
          <p:cNvSpPr>
            <a:spLocks noGrp="1" noChangeArrowheads="1"/>
          </p:cNvSpPr>
          <p:nvPr>
            <p:ph idx="1"/>
          </p:nvPr>
        </p:nvSpPr>
        <p:spPr/>
        <p:txBody>
          <a:bodyPr>
            <a:noAutofit/>
          </a:bodyPr>
          <a:lstStyle/>
          <a:p>
            <a:pPr eaLnBrk="1" hangingPunct="1"/>
            <a:r>
              <a:rPr lang="de-DE" altLang="de-DE" sz="2400" dirty="0">
                <a:solidFill>
                  <a:srgbClr val="333333"/>
                </a:solidFill>
              </a:rPr>
              <a:t>Hvorfor inviterte vennen din deg på </a:t>
            </a:r>
            <a:r>
              <a:rPr lang="de-DE" altLang="de-DE" sz="2400">
                <a:solidFill>
                  <a:srgbClr val="333333"/>
                </a:solidFill>
              </a:rPr>
              <a:t>middag?</a:t>
            </a:r>
          </a:p>
          <a:p>
            <a:pPr lvl="0" defTabSz="914400" fontAlgn="base"/>
            <a:r>
              <a:rPr lang="de-DE" altLang="de-DE" sz="2400" dirty="0">
                <a:solidFill>
                  <a:srgbClr val="333333"/>
                </a:solidFill>
              </a:rPr>
              <a:t>Hva er hovedårsaken til denne hendelsen?</a:t>
            </a: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41</a:t>
            </a:fld>
            <a:endParaRPr lang="de-DE" dirty="0">
              <a:latin typeface="+mn-lt"/>
              <a:ea typeface="+mn-ea"/>
            </a:endParaRPr>
          </a:p>
        </p:txBody>
      </p:sp>
      <p:pic>
        <p:nvPicPr>
          <p:cNvPr id="12"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nb-NO" altLang="de-DE" sz="2400">
                <a:solidFill>
                  <a:srgbClr val="004992"/>
                </a:solidFill>
                <a:latin typeface="Calibri Light"/>
              </a:rPr>
              <a:t>Du? </a:t>
            </a:r>
          </a:p>
          <a:p>
            <a:pPr eaLnBrk="1" hangingPunct="1">
              <a:lnSpc>
                <a:spcPct val="105000"/>
              </a:lnSpc>
              <a:spcBef>
                <a:spcPts val="1999"/>
              </a:spcBef>
              <a:spcAft>
                <a:spcPts val="0"/>
              </a:spcAft>
              <a:buClrTx/>
              <a:buNone/>
            </a:pPr>
            <a:r>
              <a:rPr lang="nb-NO" altLang="de-DE" sz="2400">
                <a:solidFill>
                  <a:srgbClr val="004992"/>
                </a:solidFill>
                <a:latin typeface="Calibri Light"/>
              </a:rPr>
              <a:t>En annen person eller andre mennesker?</a:t>
            </a:r>
          </a:p>
          <a:p>
            <a:pPr eaLnBrk="1" hangingPunct="1">
              <a:lnSpc>
                <a:spcPct val="105000"/>
              </a:lnSpc>
              <a:spcBef>
                <a:spcPts val="1999"/>
              </a:spcBef>
              <a:spcAft>
                <a:spcPts val="0"/>
              </a:spcAft>
              <a:buClrTx/>
              <a:buNone/>
            </a:pPr>
            <a:r>
              <a:rPr lang="nb-NO" altLang="de-DE" sz="2400">
                <a:solidFill>
                  <a:srgbClr val="004992"/>
                </a:solidFill>
                <a:latin typeface="Calibri Light"/>
              </a:rPr>
              <a:t>Omstendigheter eller tilfeldigheter? </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Du blir stoppet av politiet mens du kjører bil.</a:t>
            </a:r>
            <a:endParaRPr lang="de-DE" altLang="de-DE" sz="3600">
              <a:latin typeface="+mn-lt"/>
              <a:ea typeface="+mn-ea"/>
              <a:cs typeface="+mn-cs"/>
            </a:endParaRPr>
          </a:p>
        </p:txBody>
      </p:sp>
      <p:sp>
        <p:nvSpPr>
          <p:cNvPr id="44035" name="Rectangle 3"/>
          <p:cNvSpPr>
            <a:spLocks noGrp="1" noChangeArrowheads="1"/>
          </p:cNvSpPr>
          <p:nvPr>
            <p:ph idx="1"/>
          </p:nvPr>
        </p:nvSpPr>
        <p:spPr/>
        <p:txBody>
          <a:bodyPr>
            <a:noAutofit/>
          </a:bodyPr>
          <a:lstStyle/>
          <a:p>
            <a:pPr eaLnBrk="1" hangingPunct="1"/>
            <a:r>
              <a:rPr lang="de-DE" altLang="de-DE" sz="2400" dirty="0">
                <a:solidFill>
                  <a:srgbClr val="333333"/>
                </a:solidFill>
              </a:rPr>
              <a:t>Hva er årsaken til at politiet stoppet bilen </a:t>
            </a:r>
            <a:r>
              <a:rPr lang="de-DE" altLang="de-DE" sz="2400">
                <a:solidFill>
                  <a:srgbClr val="333333"/>
                </a:solidFill>
              </a:rPr>
              <a:t>din?</a:t>
            </a:r>
          </a:p>
          <a:p>
            <a:pPr lvl="0" defTabSz="914400" fontAlgn="base"/>
            <a:r>
              <a:rPr lang="de-DE" altLang="de-DE" sz="2400" dirty="0">
                <a:solidFill>
                  <a:srgbClr val="333333"/>
                </a:solidFill>
              </a:rPr>
              <a:t>Hva er hovedårsaken til denne hendelsen?</a:t>
            </a: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42</a:t>
            </a:fld>
            <a:endParaRPr lang="de-DE" dirty="0">
              <a:latin typeface="+mn-lt"/>
              <a:ea typeface="+mn-ea"/>
            </a:endParaRPr>
          </a:p>
        </p:txBody>
      </p:sp>
      <p:pic>
        <p:nvPicPr>
          <p:cNvPr id="12"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nb-NO" altLang="de-DE" sz="2400">
                <a:solidFill>
                  <a:srgbClr val="004992"/>
                </a:solidFill>
                <a:latin typeface="Calibri Light"/>
              </a:rPr>
              <a:t>Du? </a:t>
            </a:r>
          </a:p>
          <a:p>
            <a:pPr eaLnBrk="1" hangingPunct="1">
              <a:lnSpc>
                <a:spcPct val="105000"/>
              </a:lnSpc>
              <a:spcBef>
                <a:spcPts val="1999"/>
              </a:spcBef>
              <a:spcAft>
                <a:spcPts val="0"/>
              </a:spcAft>
              <a:buClrTx/>
              <a:buNone/>
            </a:pPr>
            <a:r>
              <a:rPr lang="nb-NO" altLang="de-DE" sz="2400">
                <a:solidFill>
                  <a:srgbClr val="004992"/>
                </a:solidFill>
                <a:latin typeface="Calibri Light"/>
              </a:rPr>
              <a:t>En annen person eller andre mennesker?</a:t>
            </a:r>
          </a:p>
          <a:p>
            <a:pPr eaLnBrk="1" hangingPunct="1">
              <a:lnSpc>
                <a:spcPct val="105000"/>
              </a:lnSpc>
              <a:spcBef>
                <a:spcPts val="1999"/>
              </a:spcBef>
              <a:spcAft>
                <a:spcPts val="0"/>
              </a:spcAft>
              <a:buClrTx/>
              <a:buNone/>
            </a:pPr>
            <a:r>
              <a:rPr lang="nb-NO" altLang="de-DE" sz="2400">
                <a:solidFill>
                  <a:srgbClr val="004992"/>
                </a:solidFill>
                <a:latin typeface="Calibri Light"/>
              </a:rPr>
              <a:t>Omstendigheter eller tilfeldigheter? </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Du vinner i et spill.</a:t>
            </a:r>
            <a:endParaRPr lang="de-DE" altLang="de-DE" sz="3600">
              <a:latin typeface="+mn-lt"/>
              <a:ea typeface="+mn-ea"/>
              <a:cs typeface="+mn-cs"/>
            </a:endParaRPr>
          </a:p>
        </p:txBody>
      </p:sp>
      <p:sp>
        <p:nvSpPr>
          <p:cNvPr id="45059" name="Rectangle 3"/>
          <p:cNvSpPr>
            <a:spLocks noGrp="1" noChangeArrowheads="1"/>
          </p:cNvSpPr>
          <p:nvPr>
            <p:ph idx="1"/>
          </p:nvPr>
        </p:nvSpPr>
        <p:spPr/>
        <p:txBody>
          <a:bodyPr>
            <a:noAutofit/>
          </a:bodyPr>
          <a:lstStyle/>
          <a:p>
            <a:pPr eaLnBrk="1" hangingPunct="1"/>
            <a:r>
              <a:rPr lang="de-DE" altLang="de-DE" sz="2400" dirty="0">
                <a:solidFill>
                  <a:srgbClr val="333333"/>
                </a:solidFill>
              </a:rPr>
              <a:t>Hvorfor vant </a:t>
            </a:r>
            <a:r>
              <a:rPr lang="de-DE" altLang="de-DE" sz="2400">
                <a:solidFill>
                  <a:srgbClr val="333333"/>
                </a:solidFill>
              </a:rPr>
              <a:t>du?</a:t>
            </a:r>
          </a:p>
          <a:p>
            <a:pPr lvl="0" defTabSz="914400" fontAlgn="base"/>
            <a:r>
              <a:rPr lang="de-DE" altLang="de-DE" sz="2400" dirty="0">
                <a:solidFill>
                  <a:srgbClr val="333333"/>
                </a:solidFill>
              </a:rPr>
              <a:t>Hva er hovedårsaken til denne hendelsen?</a:t>
            </a: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43</a:t>
            </a:fld>
            <a:endParaRPr lang="de-DE" dirty="0">
              <a:latin typeface="+mn-lt"/>
              <a:ea typeface="+mn-ea"/>
            </a:endParaRPr>
          </a:p>
        </p:txBody>
      </p:sp>
      <p:pic>
        <p:nvPicPr>
          <p:cNvPr id="12" name="Picture 11" descr="Jochen Schmidt-Oehm fotocommunity Zocker"/>
          <p:cNvPicPr>
            <a:picLocks noChangeAspect="1" noChangeArrowheads="1"/>
          </p:cNvPicPr>
          <p:nvPr/>
        </p:nvPicPr>
        <p:blipFill rotWithShape="1">
          <a:blip r:embed="rId3">
            <a:extLst>
              <a:ext uri="{28A0092B-C50C-407E-A947-70E740481C1C}">
                <a14:useLocalDpi xmlns:a14="http://schemas.microsoft.com/office/drawing/2010/main" val="0"/>
              </a:ext>
            </a:extLst>
          </a:blip>
          <a:srcRect r="1334" b="1027"/>
          <a:stretch/>
        </p:blipFill>
        <p:spPr bwMode="auto">
          <a:xfrm>
            <a:off x="8689875" y="4219479"/>
            <a:ext cx="3505300" cy="2638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nb-NO" altLang="de-DE" sz="2400">
                <a:solidFill>
                  <a:srgbClr val="004992"/>
                </a:solidFill>
                <a:latin typeface="Calibri Light"/>
              </a:rPr>
              <a:t>Du? </a:t>
            </a:r>
          </a:p>
          <a:p>
            <a:pPr eaLnBrk="1" hangingPunct="1">
              <a:lnSpc>
                <a:spcPct val="105000"/>
              </a:lnSpc>
              <a:spcBef>
                <a:spcPts val="1999"/>
              </a:spcBef>
              <a:spcAft>
                <a:spcPts val="0"/>
              </a:spcAft>
              <a:buClrTx/>
              <a:buNone/>
            </a:pPr>
            <a:r>
              <a:rPr lang="nb-NO" altLang="de-DE" sz="2400">
                <a:solidFill>
                  <a:srgbClr val="004992"/>
                </a:solidFill>
                <a:latin typeface="Calibri Light"/>
              </a:rPr>
              <a:t>En annen person eller andre mennesker?</a:t>
            </a:r>
          </a:p>
          <a:p>
            <a:pPr eaLnBrk="1" hangingPunct="1">
              <a:lnSpc>
                <a:spcPct val="105000"/>
              </a:lnSpc>
              <a:spcBef>
                <a:spcPts val="1999"/>
              </a:spcBef>
              <a:spcAft>
                <a:spcPts val="0"/>
              </a:spcAft>
              <a:buClrTx/>
              <a:buNone/>
            </a:pPr>
            <a:r>
              <a:rPr lang="nb-NO" altLang="de-DE" sz="2400">
                <a:solidFill>
                  <a:srgbClr val="004992"/>
                </a:solidFill>
                <a:latin typeface="Calibri Light"/>
              </a:rPr>
              <a:t>Omstendigheter eller tilfeldigheter? </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Mens du går mot bilen din, legger du merke til en ripe i lakken.</a:t>
            </a:r>
            <a:endParaRPr lang="de-DE" altLang="de-DE" sz="3600">
              <a:latin typeface="+mn-lt"/>
              <a:ea typeface="+mn-ea"/>
              <a:cs typeface="+mn-cs"/>
            </a:endParaRPr>
          </a:p>
        </p:txBody>
      </p:sp>
      <p:sp>
        <p:nvSpPr>
          <p:cNvPr id="46083" name="Rectangle 3"/>
          <p:cNvSpPr>
            <a:spLocks noGrp="1" noChangeArrowheads="1"/>
          </p:cNvSpPr>
          <p:nvPr>
            <p:ph idx="1"/>
          </p:nvPr>
        </p:nvSpPr>
        <p:spPr/>
        <p:txBody>
          <a:bodyPr>
            <a:noAutofit/>
          </a:bodyPr>
          <a:lstStyle/>
          <a:p>
            <a:pPr eaLnBrk="1" hangingPunct="1"/>
            <a:r>
              <a:rPr lang="de-DE" altLang="de-DE" sz="2400" dirty="0">
                <a:solidFill>
                  <a:srgbClr val="333333"/>
                </a:solidFill>
              </a:rPr>
              <a:t>Hva kan ha forårsaket ripen i </a:t>
            </a:r>
            <a:r>
              <a:rPr lang="de-DE" altLang="de-DE" sz="2400">
                <a:solidFill>
                  <a:srgbClr val="333333"/>
                </a:solidFill>
              </a:rPr>
              <a:t>lakken?</a:t>
            </a:r>
          </a:p>
          <a:p>
            <a:pPr lvl="0" defTabSz="914400" fontAlgn="base"/>
            <a:r>
              <a:rPr lang="de-DE" altLang="de-DE" sz="2400" dirty="0">
                <a:solidFill>
                  <a:srgbClr val="333333"/>
                </a:solidFill>
              </a:rPr>
              <a:t>Hva er hovedårsaken til denne hendelsen?</a:t>
            </a: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44</a:t>
            </a:fld>
            <a:endParaRPr lang="de-DE" dirty="0">
              <a:latin typeface="+mn-lt"/>
              <a:ea typeface="+mn-ea"/>
            </a:endParaRPr>
          </a:p>
        </p:txBody>
      </p:sp>
      <p:pic>
        <p:nvPicPr>
          <p:cNvPr id="12"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nb-NO" altLang="de-DE" sz="2400">
                <a:solidFill>
                  <a:srgbClr val="004992"/>
                </a:solidFill>
                <a:latin typeface="Calibri Light"/>
              </a:rPr>
              <a:t>Du? </a:t>
            </a:r>
          </a:p>
          <a:p>
            <a:pPr eaLnBrk="1" hangingPunct="1">
              <a:lnSpc>
                <a:spcPct val="105000"/>
              </a:lnSpc>
              <a:spcBef>
                <a:spcPts val="1999"/>
              </a:spcBef>
              <a:spcAft>
                <a:spcPts val="0"/>
              </a:spcAft>
              <a:buClrTx/>
              <a:buNone/>
            </a:pPr>
            <a:r>
              <a:rPr lang="nb-NO" altLang="de-DE" sz="2400">
                <a:solidFill>
                  <a:srgbClr val="004992"/>
                </a:solidFill>
                <a:latin typeface="Calibri Light"/>
              </a:rPr>
              <a:t>En annen person eller andre mennesker?</a:t>
            </a:r>
          </a:p>
          <a:p>
            <a:pPr eaLnBrk="1" hangingPunct="1">
              <a:lnSpc>
                <a:spcPct val="105000"/>
              </a:lnSpc>
              <a:spcBef>
                <a:spcPts val="1999"/>
              </a:spcBef>
              <a:spcAft>
                <a:spcPts val="0"/>
              </a:spcAft>
              <a:buClrTx/>
              <a:buNone/>
            </a:pPr>
            <a:r>
              <a:rPr lang="nb-NO" altLang="de-DE" sz="2400">
                <a:solidFill>
                  <a:srgbClr val="004992"/>
                </a:solidFill>
                <a:latin typeface="Calibri Light"/>
              </a:rPr>
              <a:t>Omstendigheter eller tilfeldigheter? </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Legen oppdager at du har høyt blodtrykk.</a:t>
            </a:r>
            <a:endParaRPr lang="de-DE" altLang="de-DE" sz="3600">
              <a:latin typeface="+mn-lt"/>
              <a:ea typeface="+mn-ea"/>
              <a:cs typeface="+mn-cs"/>
            </a:endParaRPr>
          </a:p>
        </p:txBody>
      </p:sp>
      <p:sp>
        <p:nvSpPr>
          <p:cNvPr id="47110" name="Rectangle 3"/>
          <p:cNvSpPr>
            <a:spLocks noGrp="1" noChangeArrowheads="1"/>
          </p:cNvSpPr>
          <p:nvPr>
            <p:ph idx="1"/>
          </p:nvPr>
        </p:nvSpPr>
        <p:spPr/>
        <p:txBody>
          <a:bodyPr>
            <a:noAutofit/>
          </a:bodyPr>
          <a:lstStyle/>
          <a:p>
            <a:pPr eaLnBrk="1" hangingPunct="1"/>
            <a:r>
              <a:rPr lang="de-DE" altLang="de-DE" sz="2400" dirty="0">
                <a:solidFill>
                  <a:srgbClr val="333333"/>
                </a:solidFill>
              </a:rPr>
              <a:t>Hvorfor har du høyt </a:t>
            </a:r>
            <a:r>
              <a:rPr lang="de-DE" altLang="de-DE" sz="2400">
                <a:solidFill>
                  <a:srgbClr val="333333"/>
                </a:solidFill>
              </a:rPr>
              <a:t>blodtrykk?</a:t>
            </a:r>
          </a:p>
          <a:p>
            <a:pPr lvl="0" defTabSz="914400" fontAlgn="base"/>
            <a:r>
              <a:rPr lang="de-DE" altLang="de-DE" sz="2400" dirty="0">
                <a:solidFill>
                  <a:srgbClr val="333333"/>
                </a:solidFill>
              </a:rPr>
              <a:t>Hva er hovedårsaken til denne hendelsen?</a:t>
            </a: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45</a:t>
            </a:fld>
            <a:endParaRPr lang="de-DE" dirty="0">
              <a:latin typeface="+mn-lt"/>
              <a:ea typeface="+mn-ea"/>
            </a:endParaRPr>
          </a:p>
        </p:txBody>
      </p:sp>
      <p:pic>
        <p:nvPicPr>
          <p:cNvPr id="12"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nb-NO" altLang="de-DE" sz="2400">
                <a:solidFill>
                  <a:srgbClr val="004992"/>
                </a:solidFill>
                <a:latin typeface="Calibri Light"/>
              </a:rPr>
              <a:t>Du? </a:t>
            </a:r>
          </a:p>
          <a:p>
            <a:pPr eaLnBrk="1" hangingPunct="1">
              <a:lnSpc>
                <a:spcPct val="105000"/>
              </a:lnSpc>
              <a:spcBef>
                <a:spcPts val="1999"/>
              </a:spcBef>
              <a:spcAft>
                <a:spcPts val="0"/>
              </a:spcAft>
              <a:buClrTx/>
              <a:buNone/>
            </a:pPr>
            <a:r>
              <a:rPr lang="nb-NO" altLang="de-DE" sz="2400">
                <a:solidFill>
                  <a:srgbClr val="004992"/>
                </a:solidFill>
                <a:latin typeface="Calibri Light"/>
              </a:rPr>
              <a:t>En annen person eller andre mennesker?</a:t>
            </a:r>
          </a:p>
          <a:p>
            <a:pPr eaLnBrk="1" hangingPunct="1">
              <a:lnSpc>
                <a:spcPct val="105000"/>
              </a:lnSpc>
              <a:spcBef>
                <a:spcPts val="1999"/>
              </a:spcBef>
              <a:spcAft>
                <a:spcPts val="0"/>
              </a:spcAft>
              <a:buClrTx/>
              <a:buNone/>
            </a:pPr>
            <a:r>
              <a:rPr lang="nb-NO" altLang="de-DE" sz="2400">
                <a:solidFill>
                  <a:srgbClr val="004992"/>
                </a:solidFill>
                <a:latin typeface="Calibri Light"/>
              </a:rPr>
              <a:t>Omstendigheter eller tilfeldigheter? </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En venn nektet å hjelpe deg med å rydde på loftet.</a:t>
            </a:r>
            <a:endParaRPr lang="de-DE" altLang="de-DE" sz="3600">
              <a:latin typeface="+mn-lt"/>
              <a:ea typeface="+mn-ea"/>
              <a:cs typeface="+mn-cs"/>
            </a:endParaRPr>
          </a:p>
        </p:txBody>
      </p:sp>
      <p:sp>
        <p:nvSpPr>
          <p:cNvPr id="48131" name="Rectangle 3"/>
          <p:cNvSpPr>
            <a:spLocks noGrp="1" noChangeArrowheads="1"/>
          </p:cNvSpPr>
          <p:nvPr>
            <p:ph idx="1"/>
          </p:nvPr>
        </p:nvSpPr>
        <p:spPr/>
        <p:txBody>
          <a:bodyPr>
            <a:noAutofit/>
          </a:bodyPr>
          <a:lstStyle/>
          <a:p>
            <a:pPr eaLnBrk="1" hangingPunct="1"/>
            <a:r>
              <a:rPr lang="de-DE" altLang="de-DE" sz="2400" dirty="0">
                <a:solidFill>
                  <a:srgbClr val="333333"/>
                </a:solidFill>
              </a:rPr>
              <a:t>Hvorfor nektet vennen din å hjelpe </a:t>
            </a:r>
            <a:r>
              <a:rPr lang="de-DE" altLang="de-DE" sz="2400">
                <a:solidFill>
                  <a:srgbClr val="333333"/>
                </a:solidFill>
              </a:rPr>
              <a:t>deg?</a:t>
            </a:r>
          </a:p>
          <a:p>
            <a:pPr lvl="0" defTabSz="914400" fontAlgn="base"/>
            <a:r>
              <a:rPr lang="de-DE" altLang="de-DE" sz="2400" dirty="0">
                <a:solidFill>
                  <a:srgbClr val="333333"/>
                </a:solidFill>
              </a:rPr>
              <a:t>Hva er hovedårsaken til denne hendelsen?</a:t>
            </a: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46</a:t>
            </a:fld>
            <a:endParaRPr lang="de-DE" dirty="0">
              <a:latin typeface="+mn-lt"/>
              <a:ea typeface="+mn-ea"/>
            </a:endParaRPr>
          </a:p>
        </p:txBody>
      </p:sp>
      <p:pic>
        <p:nvPicPr>
          <p:cNvPr id="12"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nb-NO" altLang="de-DE" sz="2400">
                <a:solidFill>
                  <a:srgbClr val="004992"/>
                </a:solidFill>
                <a:latin typeface="Calibri Light"/>
              </a:rPr>
              <a:t>Du? </a:t>
            </a:r>
          </a:p>
          <a:p>
            <a:pPr eaLnBrk="1" hangingPunct="1">
              <a:lnSpc>
                <a:spcPct val="105000"/>
              </a:lnSpc>
              <a:spcBef>
                <a:spcPts val="1999"/>
              </a:spcBef>
              <a:spcAft>
                <a:spcPts val="0"/>
              </a:spcAft>
              <a:buClrTx/>
              <a:buNone/>
            </a:pPr>
            <a:r>
              <a:rPr lang="nb-NO" altLang="de-DE" sz="2400">
                <a:solidFill>
                  <a:srgbClr val="004992"/>
                </a:solidFill>
                <a:latin typeface="Calibri Light"/>
              </a:rPr>
              <a:t>En annen person eller andre mennesker?</a:t>
            </a:r>
          </a:p>
          <a:p>
            <a:pPr eaLnBrk="1" hangingPunct="1">
              <a:lnSpc>
                <a:spcPct val="105000"/>
              </a:lnSpc>
              <a:spcBef>
                <a:spcPts val="1999"/>
              </a:spcBef>
              <a:spcAft>
                <a:spcPts val="0"/>
              </a:spcAft>
              <a:buClrTx/>
              <a:buNone/>
            </a:pPr>
            <a:r>
              <a:rPr lang="nb-NO" altLang="de-DE" sz="2400">
                <a:solidFill>
                  <a:srgbClr val="004992"/>
                </a:solidFill>
                <a:latin typeface="Calibri Light"/>
              </a:rPr>
              <a:t>Omstendigheter eller tilfeldigheter? </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En venn har overrasket deg med en gave.</a:t>
            </a:r>
            <a:endParaRPr lang="de-DE" altLang="de-DE" sz="3600">
              <a:latin typeface="+mn-lt"/>
              <a:ea typeface="+mn-ea"/>
              <a:cs typeface="+mn-cs"/>
            </a:endParaRPr>
          </a:p>
        </p:txBody>
      </p:sp>
      <p:sp>
        <p:nvSpPr>
          <p:cNvPr id="49155" name="Rectangle 3"/>
          <p:cNvSpPr>
            <a:spLocks noGrp="1" noChangeArrowheads="1"/>
          </p:cNvSpPr>
          <p:nvPr>
            <p:ph idx="1"/>
          </p:nvPr>
        </p:nvSpPr>
        <p:spPr/>
        <p:txBody>
          <a:bodyPr>
            <a:noAutofit/>
          </a:bodyPr>
          <a:lstStyle/>
          <a:p>
            <a:pPr eaLnBrk="1" hangingPunct="1"/>
            <a:r>
              <a:rPr lang="de-DE" altLang="de-DE" sz="2400" dirty="0">
                <a:solidFill>
                  <a:srgbClr val="333333"/>
                </a:solidFill>
              </a:rPr>
              <a:t>Hvorfor har vennen din gitt deg en </a:t>
            </a:r>
            <a:r>
              <a:rPr lang="de-DE" altLang="de-DE" sz="2400">
                <a:solidFill>
                  <a:srgbClr val="333333"/>
                </a:solidFill>
              </a:rPr>
              <a:t>gave?</a:t>
            </a:r>
          </a:p>
          <a:p>
            <a:pPr lvl="0" defTabSz="914400" fontAlgn="base"/>
            <a:r>
              <a:rPr lang="de-DE" altLang="de-DE" sz="2400" dirty="0">
                <a:solidFill>
                  <a:srgbClr val="333333"/>
                </a:solidFill>
              </a:rPr>
              <a:t>Hva er hovedårsaken til denne hendelsen?</a:t>
            </a: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47</a:t>
            </a:fld>
            <a:endParaRPr lang="de-DE" dirty="0">
              <a:latin typeface="+mn-lt"/>
              <a:ea typeface="+mn-ea"/>
            </a:endParaRPr>
          </a:p>
        </p:txBody>
      </p:sp>
      <p:pic>
        <p:nvPicPr>
          <p:cNvPr id="12"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nb-NO" altLang="de-DE" sz="2400">
                <a:solidFill>
                  <a:srgbClr val="004992"/>
                </a:solidFill>
                <a:latin typeface="Calibri Light"/>
              </a:rPr>
              <a:t>Du? </a:t>
            </a:r>
          </a:p>
          <a:p>
            <a:pPr eaLnBrk="1" hangingPunct="1">
              <a:lnSpc>
                <a:spcPct val="105000"/>
              </a:lnSpc>
              <a:spcBef>
                <a:spcPts val="1999"/>
              </a:spcBef>
              <a:spcAft>
                <a:spcPts val="0"/>
              </a:spcAft>
              <a:buClrTx/>
              <a:buNone/>
            </a:pPr>
            <a:r>
              <a:rPr lang="nb-NO" altLang="de-DE" sz="2400">
                <a:solidFill>
                  <a:srgbClr val="004992"/>
                </a:solidFill>
                <a:latin typeface="Calibri Light"/>
              </a:rPr>
              <a:t>En annen person eller andre mennesker?</a:t>
            </a:r>
          </a:p>
          <a:p>
            <a:pPr eaLnBrk="1" hangingPunct="1">
              <a:lnSpc>
                <a:spcPct val="105000"/>
              </a:lnSpc>
              <a:spcBef>
                <a:spcPts val="1999"/>
              </a:spcBef>
              <a:spcAft>
                <a:spcPts val="0"/>
              </a:spcAft>
              <a:buClrTx/>
              <a:buNone/>
            </a:pPr>
            <a:r>
              <a:rPr lang="nb-NO" altLang="de-DE" sz="2400">
                <a:solidFill>
                  <a:srgbClr val="004992"/>
                </a:solidFill>
                <a:latin typeface="Calibri Light"/>
              </a:rPr>
              <a:t>Omstendigheter eller tilfeldigheter? </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En venn sier at du er dum.</a:t>
            </a:r>
            <a:endParaRPr lang="de-DE" altLang="de-DE" sz="3600">
              <a:latin typeface="+mn-lt"/>
              <a:ea typeface="+mn-ea"/>
              <a:cs typeface="+mn-cs"/>
            </a:endParaRPr>
          </a:p>
        </p:txBody>
      </p:sp>
      <p:sp>
        <p:nvSpPr>
          <p:cNvPr id="50179" name="Rectangle 3"/>
          <p:cNvSpPr>
            <a:spLocks noGrp="1" noChangeArrowheads="1"/>
          </p:cNvSpPr>
          <p:nvPr>
            <p:ph idx="1"/>
          </p:nvPr>
        </p:nvSpPr>
        <p:spPr/>
        <p:txBody>
          <a:bodyPr>
            <a:noAutofit/>
          </a:bodyPr>
          <a:lstStyle/>
          <a:p>
            <a:pPr eaLnBrk="1" hangingPunct="1"/>
            <a:r>
              <a:rPr lang="de-DE" altLang="de-DE" sz="2400" dirty="0">
                <a:solidFill>
                  <a:srgbClr val="333333"/>
                </a:solidFill>
              </a:rPr>
              <a:t>Hva er grunnen til at vennen din sier dette?</a:t>
            </a:r>
          </a:p>
          <a:p>
            <a:pPr lvl="0" defTabSz="914400" fontAlgn="base"/>
            <a:r>
              <a:rPr lang="de-DE" altLang="de-DE" sz="2400" dirty="0">
                <a:solidFill>
                  <a:srgbClr val="333333"/>
                </a:solidFill>
              </a:rPr>
              <a:t>Hva er hovedårsaken til denne hendelsen?</a:t>
            </a: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48</a:t>
            </a:fld>
            <a:endParaRPr lang="de-DE" dirty="0">
              <a:latin typeface="+mn-lt"/>
              <a:ea typeface="+mn-ea"/>
            </a:endParaRPr>
          </a:p>
        </p:txBody>
      </p:sp>
      <p:pic>
        <p:nvPicPr>
          <p:cNvPr id="12"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nb-NO" altLang="de-DE" sz="2400">
                <a:solidFill>
                  <a:srgbClr val="004992"/>
                </a:solidFill>
                <a:latin typeface="Calibri Light"/>
              </a:rPr>
              <a:t>Du? </a:t>
            </a:r>
          </a:p>
          <a:p>
            <a:pPr eaLnBrk="1" hangingPunct="1">
              <a:lnSpc>
                <a:spcPct val="105000"/>
              </a:lnSpc>
              <a:spcBef>
                <a:spcPts val="1999"/>
              </a:spcBef>
              <a:spcAft>
                <a:spcPts val="0"/>
              </a:spcAft>
              <a:buClrTx/>
              <a:buNone/>
            </a:pPr>
            <a:r>
              <a:rPr lang="nb-NO" altLang="de-DE" sz="2400">
                <a:solidFill>
                  <a:srgbClr val="004992"/>
                </a:solidFill>
                <a:latin typeface="Calibri Light"/>
              </a:rPr>
              <a:t>En annen person eller andre mennesker?</a:t>
            </a:r>
          </a:p>
          <a:p>
            <a:pPr eaLnBrk="1" hangingPunct="1">
              <a:lnSpc>
                <a:spcPct val="105000"/>
              </a:lnSpc>
              <a:spcBef>
                <a:spcPts val="1999"/>
              </a:spcBef>
              <a:spcAft>
                <a:spcPts val="0"/>
              </a:spcAft>
              <a:buClrTx/>
              <a:buNone/>
            </a:pPr>
            <a:r>
              <a:rPr lang="nb-NO" altLang="de-DE" sz="2400">
                <a:solidFill>
                  <a:srgbClr val="004992"/>
                </a:solidFill>
                <a:latin typeface="Calibri Light"/>
              </a:rPr>
              <a:t>Omstendigheter eller tilfeldigheter? </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Babyen til naboen din begynner å gråte når du løfter den opp.</a:t>
            </a:r>
            <a:endParaRPr lang="de-DE" altLang="de-DE" sz="3600">
              <a:latin typeface="+mn-lt"/>
              <a:ea typeface="+mn-ea"/>
              <a:cs typeface="+mn-cs"/>
            </a:endParaRPr>
          </a:p>
        </p:txBody>
      </p:sp>
      <p:sp>
        <p:nvSpPr>
          <p:cNvPr id="51203" name="Rectangle 3"/>
          <p:cNvSpPr>
            <a:spLocks noGrp="1" noChangeArrowheads="1"/>
          </p:cNvSpPr>
          <p:nvPr>
            <p:ph idx="1"/>
          </p:nvPr>
        </p:nvSpPr>
        <p:spPr/>
        <p:txBody>
          <a:bodyPr>
            <a:noAutofit/>
          </a:bodyPr>
          <a:lstStyle/>
          <a:p>
            <a:pPr eaLnBrk="1" hangingPunct="1"/>
            <a:r>
              <a:rPr lang="de-DE" altLang="de-DE" sz="2400" dirty="0">
                <a:solidFill>
                  <a:srgbClr val="333333"/>
                </a:solidFill>
              </a:rPr>
              <a:t>Hvorfor gråter </a:t>
            </a:r>
            <a:r>
              <a:rPr lang="de-DE" altLang="de-DE" sz="2400">
                <a:solidFill>
                  <a:srgbClr val="333333"/>
                </a:solidFill>
              </a:rPr>
              <a:t>babyen?</a:t>
            </a:r>
          </a:p>
          <a:p>
            <a:pPr lvl="0" defTabSz="914400" fontAlgn="base"/>
            <a:r>
              <a:rPr lang="de-DE" altLang="de-DE" sz="2400" dirty="0">
                <a:solidFill>
                  <a:srgbClr val="333333"/>
                </a:solidFill>
              </a:rPr>
              <a:t>Hva er hovedårsaken til denne hendelsen?</a:t>
            </a: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49</a:t>
            </a:fld>
            <a:endParaRPr lang="de-DE" dirty="0">
              <a:latin typeface="+mn-lt"/>
              <a:ea typeface="+mn-ea"/>
            </a:endParaRPr>
          </a:p>
        </p:txBody>
      </p:sp>
      <p:pic>
        <p:nvPicPr>
          <p:cNvPr id="12"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nb-NO" altLang="de-DE" sz="2400">
                <a:solidFill>
                  <a:srgbClr val="004992"/>
                </a:solidFill>
                <a:latin typeface="Calibri Light"/>
              </a:rPr>
              <a:t>Du? </a:t>
            </a:r>
          </a:p>
          <a:p>
            <a:pPr eaLnBrk="1" hangingPunct="1">
              <a:lnSpc>
                <a:spcPct val="105000"/>
              </a:lnSpc>
              <a:spcBef>
                <a:spcPts val="1999"/>
              </a:spcBef>
              <a:spcAft>
                <a:spcPts val="0"/>
              </a:spcAft>
              <a:buClrTx/>
              <a:buNone/>
            </a:pPr>
            <a:r>
              <a:rPr lang="nb-NO" altLang="de-DE" sz="2400">
                <a:solidFill>
                  <a:srgbClr val="004992"/>
                </a:solidFill>
                <a:latin typeface="Calibri Light"/>
              </a:rPr>
              <a:t>En annen person eller andre mennesker?</a:t>
            </a:r>
          </a:p>
          <a:p>
            <a:pPr eaLnBrk="1" hangingPunct="1">
              <a:lnSpc>
                <a:spcPct val="105000"/>
              </a:lnSpc>
              <a:spcBef>
                <a:spcPts val="1999"/>
              </a:spcBef>
              <a:spcAft>
                <a:spcPts val="0"/>
              </a:spcAft>
              <a:buClrTx/>
              <a:buNone/>
            </a:pPr>
            <a:r>
              <a:rPr lang="nb-NO" altLang="de-DE" sz="2400">
                <a:solidFill>
                  <a:srgbClr val="004992"/>
                </a:solidFill>
                <a:latin typeface="Calibri Light"/>
              </a:rPr>
              <a:t>Omstendigheter eller tilfeldigheter? </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En venn sier at han ikke respekterer deg.</a:t>
            </a:r>
            <a:endParaRPr lang="de-DE" altLang="de-DE" sz="3600">
              <a:latin typeface="+mn-lt"/>
              <a:ea typeface="+mn-ea"/>
              <a:cs typeface="+mn-cs"/>
            </a:endParaRPr>
          </a:p>
        </p:txBody>
      </p:sp>
      <p:sp>
        <p:nvSpPr>
          <p:cNvPr id="52227" name="Rectangle 3"/>
          <p:cNvSpPr>
            <a:spLocks noGrp="1" noChangeArrowheads="1"/>
          </p:cNvSpPr>
          <p:nvPr>
            <p:ph idx="1"/>
          </p:nvPr>
        </p:nvSpPr>
        <p:spPr/>
        <p:txBody>
          <a:bodyPr>
            <a:noAutofit/>
          </a:bodyPr>
          <a:lstStyle/>
          <a:p>
            <a:pPr eaLnBrk="1" hangingPunct="1"/>
            <a:r>
              <a:rPr lang="de-DE" altLang="de-DE" sz="2400" dirty="0">
                <a:solidFill>
                  <a:srgbClr val="333333"/>
                </a:solidFill>
              </a:rPr>
              <a:t>Hvorfor sier vennen din </a:t>
            </a:r>
            <a:r>
              <a:rPr lang="de-DE" altLang="de-DE" sz="2400">
                <a:solidFill>
                  <a:srgbClr val="333333"/>
                </a:solidFill>
              </a:rPr>
              <a:t>dette?</a:t>
            </a:r>
          </a:p>
          <a:p>
            <a:pPr lvl="0" defTabSz="914400" fontAlgn="base"/>
            <a:r>
              <a:rPr lang="de-DE" altLang="de-DE" sz="2400" dirty="0">
                <a:solidFill>
                  <a:srgbClr val="333333"/>
                </a:solidFill>
              </a:rPr>
              <a:t>Hva er hovedårsaken til denne hendelsen?</a:t>
            </a:r>
          </a:p>
        </p:txBody>
      </p:sp>
      <p:sp>
        <p:nvSpPr>
          <p:cNvPr id="4" name="Footer Placeholder 3"/>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50</a:t>
            </a:fld>
            <a:endParaRPr lang="de-DE" dirty="0">
              <a:latin typeface="+mn-lt"/>
              <a:ea typeface="+mn-ea"/>
            </a:endParaRPr>
          </a:p>
        </p:txBody>
      </p:sp>
      <p:pic>
        <p:nvPicPr>
          <p:cNvPr id="12"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nb-NO" altLang="de-DE" sz="2400">
                <a:solidFill>
                  <a:srgbClr val="004992"/>
                </a:solidFill>
                <a:latin typeface="Calibri Light"/>
              </a:rPr>
              <a:t>Du? </a:t>
            </a:r>
          </a:p>
          <a:p>
            <a:pPr eaLnBrk="1" hangingPunct="1">
              <a:lnSpc>
                <a:spcPct val="105000"/>
              </a:lnSpc>
              <a:spcBef>
                <a:spcPts val="1999"/>
              </a:spcBef>
              <a:spcAft>
                <a:spcPts val="0"/>
              </a:spcAft>
              <a:buClrTx/>
              <a:buNone/>
            </a:pPr>
            <a:r>
              <a:rPr lang="nb-NO" altLang="de-DE" sz="2400">
                <a:solidFill>
                  <a:srgbClr val="004992"/>
                </a:solidFill>
                <a:latin typeface="Calibri Light"/>
              </a:rPr>
              <a:t>En annen person eller andre mennesker?</a:t>
            </a:r>
          </a:p>
          <a:p>
            <a:pPr eaLnBrk="1" hangingPunct="1">
              <a:lnSpc>
                <a:spcPct val="105000"/>
              </a:lnSpc>
              <a:spcBef>
                <a:spcPts val="1999"/>
              </a:spcBef>
              <a:spcAft>
                <a:spcPts val="0"/>
              </a:spcAft>
              <a:buClrTx/>
              <a:buNone/>
            </a:pPr>
            <a:r>
              <a:rPr lang="nb-NO" altLang="de-DE" sz="2400">
                <a:solidFill>
                  <a:srgbClr val="004992"/>
                </a:solidFill>
                <a:latin typeface="Calibri Light"/>
              </a:rPr>
              <a:t>Omstendigheter eller tilfeldigheter? </a:t>
            </a:r>
            <a:endParaRPr lang="fr-CH" altLang="de-DE" sz="24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pPr>
            <a:r>
              <a:rPr lang="en-US" altLang="de-DE" sz="2400" dirty="0" err="1">
                <a:solidFill>
                  <a:srgbClr val="333333"/>
                </a:solidFill>
              </a:rPr>
              <a:t>Vurder</a:t>
            </a:r>
            <a:r>
              <a:rPr lang="en-US" altLang="de-DE" sz="2400" dirty="0">
                <a:solidFill>
                  <a:srgbClr val="333333"/>
                </a:solidFill>
              </a:rPr>
              <a:t> </a:t>
            </a:r>
            <a:r>
              <a:rPr lang="en-US" altLang="de-DE" sz="2400" dirty="0" err="1">
                <a:solidFill>
                  <a:srgbClr val="333333"/>
                </a:solidFill>
              </a:rPr>
              <a:t>alltid</a:t>
            </a:r>
            <a:r>
              <a:rPr lang="en-US" altLang="de-DE" sz="2400" dirty="0">
                <a:solidFill>
                  <a:srgbClr val="333333"/>
                </a:solidFill>
              </a:rPr>
              <a:t> </a:t>
            </a:r>
            <a:r>
              <a:rPr lang="en-US" altLang="de-DE" sz="2400" dirty="0" err="1">
                <a:solidFill>
                  <a:srgbClr val="333333"/>
                </a:solidFill>
              </a:rPr>
              <a:t>forskjellige</a:t>
            </a:r>
            <a:r>
              <a:rPr lang="en-US" altLang="de-DE" sz="2400" dirty="0">
                <a:solidFill>
                  <a:srgbClr val="333333"/>
                </a:solidFill>
              </a:rPr>
              <a:t> </a:t>
            </a:r>
            <a:r>
              <a:rPr lang="en-US" altLang="de-DE" sz="2400" dirty="0" err="1">
                <a:solidFill>
                  <a:srgbClr val="333333"/>
                </a:solidFill>
              </a:rPr>
              <a:t>faktorer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ha </a:t>
            </a:r>
            <a:r>
              <a:rPr lang="en-US" altLang="de-DE" sz="2400" dirty="0" err="1">
                <a:solidFill>
                  <a:srgbClr val="333333"/>
                </a:solidFill>
              </a:rPr>
              <a:t>bidratt</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hendelse</a:t>
            </a:r>
            <a:r>
              <a:rPr lang="en-US" altLang="de-DE" sz="2400" dirty="0">
                <a:solidFill>
                  <a:srgbClr val="333333"/>
                </a:solidFill>
              </a:rPr>
              <a:t> (</a:t>
            </a:r>
            <a:r>
              <a:rPr lang="en-US" altLang="de-DE" sz="2400" dirty="0" err="1">
                <a:solidFill>
                  <a:srgbClr val="333333"/>
                </a:solidFill>
              </a:rPr>
              <a:t>dvs</a:t>
            </a:r>
            <a:r>
              <a:rPr lang="en-US" altLang="de-DE" sz="2400" dirty="0">
                <a:solidFill>
                  <a:srgbClr val="333333"/>
                </a:solidFill>
              </a:rPr>
              <a:t>. </a:t>
            </a:r>
            <a:r>
              <a:rPr lang="en-US" altLang="de-DE" sz="2400" dirty="0" err="1">
                <a:solidFill>
                  <a:srgbClr val="333333"/>
                </a:solidFill>
              </a:rPr>
              <a:t>deg</a:t>
            </a:r>
            <a:r>
              <a:rPr lang="en-US" altLang="de-DE" sz="2400" dirty="0">
                <a:solidFill>
                  <a:srgbClr val="333333"/>
                </a:solidFill>
              </a:rPr>
              <a:t> </a:t>
            </a:r>
            <a:r>
              <a:rPr lang="en-US" altLang="de-DE" sz="2400" dirty="0" err="1">
                <a:solidFill>
                  <a:srgbClr val="333333"/>
                </a:solidFill>
              </a:rPr>
              <a:t>selv</a:t>
            </a:r>
            <a:r>
              <a:rPr lang="en-US" altLang="de-DE" sz="2400" dirty="0">
                <a:solidFill>
                  <a:srgbClr val="333333"/>
                </a:solidFill>
              </a:rPr>
              <a:t>/</a:t>
            </a:r>
            <a:r>
              <a:rPr lang="en-US" altLang="de-DE" sz="2400" dirty="0" err="1">
                <a:solidFill>
                  <a:srgbClr val="333333"/>
                </a:solidFill>
              </a:rPr>
              <a:t>andre</a:t>
            </a:r>
            <a:r>
              <a:rPr lang="en-US" altLang="de-DE" sz="2400" dirty="0">
                <a:solidFill>
                  <a:srgbClr val="333333"/>
                </a:solidFill>
              </a:rPr>
              <a:t>/</a:t>
            </a:r>
            <a:r>
              <a:rPr lang="en-US" altLang="de-DE" sz="2400" dirty="0" err="1">
                <a:solidFill>
                  <a:srgbClr val="333333"/>
                </a:solidFill>
              </a:rPr>
              <a:t>omstendighetene</a:t>
            </a:r>
            <a:r>
              <a:rPr lang="en-US"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ea typeface="+mn-ea"/>
              </a:rPr>
              <a:pPr/>
              <a:t>51</a:t>
            </a:fld>
            <a:endParaRPr lang="de-DE" dirty="0">
              <a:latin typeface="+mn-lt"/>
              <a:ea typeface="+mn-ea"/>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pPr>
            <a:r>
              <a:rPr lang="en-US" altLang="de-DE" sz="2400" dirty="0" err="1">
                <a:solidFill>
                  <a:srgbClr val="333333"/>
                </a:solidFill>
              </a:rPr>
              <a:t>Vurder</a:t>
            </a:r>
            <a:r>
              <a:rPr lang="en-US" altLang="de-DE" sz="2400" dirty="0">
                <a:solidFill>
                  <a:srgbClr val="333333"/>
                </a:solidFill>
              </a:rPr>
              <a:t> </a:t>
            </a:r>
            <a:r>
              <a:rPr lang="en-US" altLang="de-DE" sz="2400" dirty="0" err="1">
                <a:solidFill>
                  <a:srgbClr val="333333"/>
                </a:solidFill>
              </a:rPr>
              <a:t>alltid</a:t>
            </a:r>
            <a:r>
              <a:rPr lang="en-US" altLang="de-DE" sz="2400" dirty="0">
                <a:solidFill>
                  <a:srgbClr val="333333"/>
                </a:solidFill>
              </a:rPr>
              <a:t> </a:t>
            </a:r>
            <a:r>
              <a:rPr lang="en-US" altLang="de-DE" sz="2400" dirty="0" err="1">
                <a:solidFill>
                  <a:srgbClr val="333333"/>
                </a:solidFill>
              </a:rPr>
              <a:t>forskjellige</a:t>
            </a:r>
            <a:r>
              <a:rPr lang="en-US" altLang="de-DE" sz="2400" dirty="0">
                <a:solidFill>
                  <a:srgbClr val="333333"/>
                </a:solidFill>
              </a:rPr>
              <a:t> </a:t>
            </a:r>
            <a:r>
              <a:rPr lang="en-US" altLang="de-DE" sz="2400" dirty="0" err="1">
                <a:solidFill>
                  <a:srgbClr val="333333"/>
                </a:solidFill>
              </a:rPr>
              <a:t>faktorer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ha </a:t>
            </a:r>
            <a:r>
              <a:rPr lang="en-US" altLang="de-DE" sz="2400" dirty="0" err="1">
                <a:solidFill>
                  <a:srgbClr val="333333"/>
                </a:solidFill>
              </a:rPr>
              <a:t>bidratt</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hendelse</a:t>
            </a:r>
            <a:r>
              <a:rPr lang="en-US" altLang="de-DE" sz="2400" dirty="0">
                <a:solidFill>
                  <a:srgbClr val="333333"/>
                </a:solidFill>
              </a:rPr>
              <a:t> (</a:t>
            </a:r>
            <a:r>
              <a:rPr lang="en-US" altLang="de-DE" sz="2400" dirty="0" err="1">
                <a:solidFill>
                  <a:srgbClr val="333333"/>
                </a:solidFill>
              </a:rPr>
              <a:t>dvs</a:t>
            </a:r>
            <a:r>
              <a:rPr lang="en-US" altLang="de-DE" sz="2400" dirty="0">
                <a:solidFill>
                  <a:srgbClr val="333333"/>
                </a:solidFill>
              </a:rPr>
              <a:t>. </a:t>
            </a:r>
            <a:r>
              <a:rPr lang="en-US" altLang="de-DE" sz="2400" dirty="0" err="1">
                <a:solidFill>
                  <a:srgbClr val="333333"/>
                </a:solidFill>
              </a:rPr>
              <a:t>deg</a:t>
            </a:r>
            <a:r>
              <a:rPr lang="en-US" altLang="de-DE" sz="2400" dirty="0">
                <a:solidFill>
                  <a:srgbClr val="333333"/>
                </a:solidFill>
              </a:rPr>
              <a:t> </a:t>
            </a:r>
            <a:r>
              <a:rPr lang="en-US" altLang="de-DE" sz="2400" dirty="0" err="1">
                <a:solidFill>
                  <a:srgbClr val="333333"/>
                </a:solidFill>
              </a:rPr>
              <a:t>selv</a:t>
            </a:r>
            <a:r>
              <a:rPr lang="en-US" altLang="de-DE" sz="2400" dirty="0">
                <a:solidFill>
                  <a:srgbClr val="333333"/>
                </a:solidFill>
              </a:rPr>
              <a:t>/</a:t>
            </a:r>
            <a:r>
              <a:rPr lang="en-US" altLang="de-DE" sz="2400" dirty="0" err="1">
                <a:solidFill>
                  <a:srgbClr val="333333"/>
                </a:solidFill>
              </a:rPr>
              <a:t>andre</a:t>
            </a:r>
            <a:r>
              <a:rPr lang="en-US" altLang="de-DE" sz="2400" dirty="0">
                <a:solidFill>
                  <a:srgbClr val="333333"/>
                </a:solidFill>
              </a:rPr>
              <a:t>/</a:t>
            </a:r>
            <a:r>
              <a:rPr lang="en-US" altLang="de-DE" sz="2400" dirty="0" err="1">
                <a:solidFill>
                  <a:srgbClr val="333333"/>
                </a:solidFill>
              </a:rPr>
              <a:t>omstendighetene</a:t>
            </a:r>
            <a:r>
              <a:rPr lang="en-US" altLang="de-DE" sz="2400" dirty="0">
                <a:solidFill>
                  <a:srgbClr val="333333"/>
                </a:solidFill>
              </a:rPr>
              <a:t>).</a:t>
            </a:r>
          </a:p>
          <a:p>
            <a:pPr marL="342900" lvl="0" indent="-342900" defTabSz="914400" fontAlgn="base">
              <a:buClr>
                <a:srgbClr val="000000"/>
              </a:buClr>
              <a:buFont typeface="WingDings"/>
              <a:buChar char=""/>
            </a:pPr>
            <a:r>
              <a:rPr lang="en-US" altLang="de-DE" sz="2400" dirty="0">
                <a:solidFill>
                  <a:srgbClr val="333333"/>
                </a:solidFill>
              </a:rPr>
              <a:t>I </a:t>
            </a:r>
            <a:r>
              <a:rPr lang="en-US" altLang="de-DE" sz="2400" dirty="0" err="1">
                <a:solidFill>
                  <a:srgbClr val="333333"/>
                </a:solidFill>
              </a:rPr>
              <a:t>hverdagslivet</a:t>
            </a:r>
            <a:r>
              <a:rPr lang="en-US" altLang="de-DE" sz="2400" dirty="0">
                <a:solidFill>
                  <a:srgbClr val="333333"/>
                </a:solidFill>
              </a:rPr>
              <a:t> </a:t>
            </a:r>
            <a:r>
              <a:rPr lang="en-US" altLang="de-DE" sz="2400" dirty="0" err="1">
                <a:solidFill>
                  <a:srgbClr val="333333"/>
                </a:solidFill>
              </a:rPr>
              <a:t>bør</a:t>
            </a:r>
            <a:r>
              <a:rPr lang="en-US" altLang="de-DE" sz="2400" dirty="0">
                <a:solidFill>
                  <a:srgbClr val="333333"/>
                </a:solidFill>
              </a:rPr>
              <a:t> vi </a:t>
            </a:r>
            <a:r>
              <a:rPr lang="en-US" altLang="de-DE" sz="2400" dirty="0" err="1">
                <a:solidFill>
                  <a:srgbClr val="333333"/>
                </a:solidFill>
              </a:rPr>
              <a:t>alltid</a:t>
            </a:r>
            <a:r>
              <a:rPr lang="en-US" altLang="de-DE" sz="2400" dirty="0">
                <a:solidFill>
                  <a:srgbClr val="333333"/>
                </a:solidFill>
              </a:rPr>
              <a:t> </a:t>
            </a:r>
            <a:r>
              <a:rPr lang="en-US" altLang="de-DE" sz="2400" dirty="0" err="1">
                <a:solidFill>
                  <a:srgbClr val="333333"/>
                </a:solidFill>
              </a:rPr>
              <a:t>forsøke</a:t>
            </a:r>
            <a:r>
              <a:rPr lang="en-US" altLang="de-DE" sz="2400" dirty="0">
                <a:solidFill>
                  <a:srgbClr val="333333"/>
                </a:solidFill>
              </a:rPr>
              <a:t> å </a:t>
            </a:r>
            <a:r>
              <a:rPr lang="en-US" altLang="de-DE" sz="2400" dirty="0" err="1">
                <a:solidFill>
                  <a:srgbClr val="333333"/>
                </a:solidFill>
              </a:rPr>
              <a:t>være</a:t>
            </a:r>
            <a:r>
              <a:rPr lang="en-US" altLang="de-DE" sz="2400" dirty="0">
                <a:solidFill>
                  <a:srgbClr val="333333"/>
                </a:solidFill>
              </a:rPr>
              <a:t> </a:t>
            </a:r>
            <a:r>
              <a:rPr lang="en-US" altLang="de-DE" sz="2400" dirty="0" err="1">
                <a:solidFill>
                  <a:srgbClr val="333333"/>
                </a:solidFill>
              </a:rPr>
              <a:t>så</a:t>
            </a:r>
            <a:r>
              <a:rPr lang="en-US" altLang="de-DE" sz="2400" dirty="0">
                <a:solidFill>
                  <a:srgbClr val="333333"/>
                </a:solidFill>
              </a:rPr>
              <a:t> </a:t>
            </a:r>
            <a:r>
              <a:rPr lang="en-US" altLang="de-DE" sz="2400" dirty="0" err="1">
                <a:solidFill>
                  <a:srgbClr val="333333"/>
                </a:solidFill>
              </a:rPr>
              <a:t>realistiske</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mulig</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ikke</a:t>
            </a:r>
            <a:r>
              <a:rPr lang="en-US" altLang="de-DE" sz="2400" dirty="0">
                <a:solidFill>
                  <a:srgbClr val="333333"/>
                </a:solidFill>
              </a:rPr>
              <a:t> </a:t>
            </a:r>
            <a:r>
              <a:rPr lang="en-US" altLang="de-DE" sz="2400" dirty="0" err="1">
                <a:solidFill>
                  <a:srgbClr val="333333"/>
                </a:solidFill>
              </a:rPr>
              <a:t>berettiget</a:t>
            </a:r>
            <a:r>
              <a:rPr lang="en-US" altLang="de-DE" sz="2400" dirty="0">
                <a:solidFill>
                  <a:srgbClr val="333333"/>
                </a:solidFill>
              </a:rPr>
              <a:t> </a:t>
            </a:r>
            <a:r>
              <a:rPr lang="en-US" altLang="de-DE" sz="2400" i="1" dirty="0" err="1">
                <a:solidFill>
                  <a:srgbClr val="333333"/>
                </a:solidFill>
              </a:rPr>
              <a:t>alltid</a:t>
            </a:r>
            <a:r>
              <a:rPr lang="en-US" altLang="de-DE" sz="2400" dirty="0">
                <a:solidFill>
                  <a:srgbClr val="333333"/>
                </a:solidFill>
              </a:rPr>
              <a:t> å </a:t>
            </a:r>
            <a:r>
              <a:rPr lang="en-US" altLang="de-DE" sz="2400" dirty="0" err="1">
                <a:solidFill>
                  <a:srgbClr val="333333"/>
                </a:solidFill>
              </a:rPr>
              <a:t>klandre</a:t>
            </a:r>
            <a:r>
              <a:rPr lang="en-US" altLang="de-DE" sz="2400" dirty="0">
                <a:solidFill>
                  <a:srgbClr val="333333"/>
                </a:solidFill>
              </a:rPr>
              <a:t> </a:t>
            </a:r>
            <a:r>
              <a:rPr lang="en-US" altLang="de-DE" sz="2400" dirty="0" err="1">
                <a:solidFill>
                  <a:srgbClr val="333333"/>
                </a:solidFill>
              </a:rPr>
              <a:t>andre</a:t>
            </a:r>
            <a:r>
              <a:rPr lang="en-US" altLang="de-DE" sz="2400" dirty="0">
                <a:solidFill>
                  <a:srgbClr val="333333"/>
                </a:solidFill>
              </a:rPr>
              <a:t>, like lite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ikke</a:t>
            </a:r>
            <a:r>
              <a:rPr lang="en-US" altLang="de-DE" sz="2400" dirty="0">
                <a:solidFill>
                  <a:srgbClr val="333333"/>
                </a:solidFill>
              </a:rPr>
              <a:t> </a:t>
            </a:r>
            <a:r>
              <a:rPr lang="en-US" altLang="de-DE" sz="2400" i="1" dirty="0" err="1">
                <a:solidFill>
                  <a:srgbClr val="333333"/>
                </a:solidFill>
              </a:rPr>
              <a:t>alltid</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egen</a:t>
            </a:r>
            <a:r>
              <a:rPr lang="en-US" altLang="de-DE" sz="2400" dirty="0">
                <a:solidFill>
                  <a:srgbClr val="333333"/>
                </a:solidFill>
              </a:rPr>
              <a:t> </a:t>
            </a:r>
            <a:r>
              <a:rPr lang="en-US" altLang="de-DE" sz="2400" dirty="0" err="1">
                <a:solidFill>
                  <a:srgbClr val="333333"/>
                </a:solidFill>
              </a:rPr>
              <a:t>feil</a:t>
            </a:r>
            <a:r>
              <a:rPr lang="en-US" altLang="de-DE" sz="2400" dirty="0">
                <a:solidFill>
                  <a:srgbClr val="333333"/>
                </a:solidFill>
              </a:rPr>
              <a:t> </a:t>
            </a:r>
            <a:r>
              <a:rPr lang="en-US" altLang="de-DE" sz="2400" dirty="0" err="1">
                <a:solidFill>
                  <a:srgbClr val="333333"/>
                </a:solidFill>
              </a:rPr>
              <a:t>når</a:t>
            </a:r>
            <a:r>
              <a:rPr lang="en-US" altLang="de-DE" sz="2400" dirty="0">
                <a:solidFill>
                  <a:srgbClr val="333333"/>
                </a:solidFill>
              </a:rPr>
              <a:t> ting </a:t>
            </a:r>
            <a:r>
              <a:rPr lang="en-US" altLang="de-DE" sz="2400" dirty="0" err="1">
                <a:solidFill>
                  <a:srgbClr val="333333"/>
                </a:solidFill>
              </a:rPr>
              <a:t>går</a:t>
            </a:r>
            <a:r>
              <a:rPr lang="en-US" altLang="de-DE" sz="2400" dirty="0">
                <a:solidFill>
                  <a:srgbClr val="333333"/>
                </a:solidFill>
              </a:rPr>
              <a:t> </a:t>
            </a:r>
            <a:r>
              <a:rPr lang="en-US" altLang="de-DE" sz="2400" err="1">
                <a:solidFill>
                  <a:srgbClr val="333333"/>
                </a:solidFill>
              </a:rPr>
              <a:t>galt</a:t>
            </a:r>
            <a:r>
              <a:rPr lang="en-US" altLang="de-DE" sz="2400">
                <a:solidFill>
                  <a:srgbClr val="333333"/>
                </a:solidFill>
              </a:rPr>
              <a:t>.</a:t>
            </a:r>
            <a:endParaRPr lang="en-US" sz="2400" dirty="0"/>
          </a:p>
        </p:txBody>
      </p:sp>
      <p:sp>
        <p:nvSpPr>
          <p:cNvPr id="5" name="Footer Placeholder 4"/>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ea typeface="+mn-ea"/>
              </a:rPr>
              <a:pPr/>
              <a:t>52</a:t>
            </a:fld>
            <a:endParaRPr lang="de-DE" dirty="0">
              <a:latin typeface="+mn-lt"/>
              <a:ea typeface="+mn-ea"/>
            </a:endParaRPr>
          </a:p>
        </p:txBody>
      </p:sp>
    </p:spTree>
    <p:extLst>
      <p:ext uri="{BB962C8B-B14F-4D97-AF65-F5344CB8AC3E}">
        <p14:creationId xmlns:p14="http://schemas.microsoft.com/office/powerpoint/2010/main" val="13507926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pPr>
            <a:r>
              <a:rPr lang="en-US" altLang="de-DE" sz="2400" dirty="0" err="1">
                <a:solidFill>
                  <a:srgbClr val="333333"/>
                </a:solidFill>
              </a:rPr>
              <a:t>Vurder</a:t>
            </a:r>
            <a:r>
              <a:rPr lang="en-US" altLang="de-DE" sz="2400" dirty="0">
                <a:solidFill>
                  <a:srgbClr val="333333"/>
                </a:solidFill>
              </a:rPr>
              <a:t> </a:t>
            </a:r>
            <a:r>
              <a:rPr lang="en-US" altLang="de-DE" sz="2400" dirty="0" err="1">
                <a:solidFill>
                  <a:srgbClr val="333333"/>
                </a:solidFill>
              </a:rPr>
              <a:t>alltid</a:t>
            </a:r>
            <a:r>
              <a:rPr lang="en-US" altLang="de-DE" sz="2400" dirty="0">
                <a:solidFill>
                  <a:srgbClr val="333333"/>
                </a:solidFill>
              </a:rPr>
              <a:t> </a:t>
            </a:r>
            <a:r>
              <a:rPr lang="en-US" altLang="de-DE" sz="2400" dirty="0" err="1">
                <a:solidFill>
                  <a:srgbClr val="333333"/>
                </a:solidFill>
              </a:rPr>
              <a:t>forskjellige</a:t>
            </a:r>
            <a:r>
              <a:rPr lang="en-US" altLang="de-DE" sz="2400" dirty="0">
                <a:solidFill>
                  <a:srgbClr val="333333"/>
                </a:solidFill>
              </a:rPr>
              <a:t> </a:t>
            </a:r>
            <a:r>
              <a:rPr lang="en-US" altLang="de-DE" sz="2400" dirty="0" err="1">
                <a:solidFill>
                  <a:srgbClr val="333333"/>
                </a:solidFill>
              </a:rPr>
              <a:t>faktorer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ha </a:t>
            </a:r>
            <a:r>
              <a:rPr lang="en-US" altLang="de-DE" sz="2400" dirty="0" err="1">
                <a:solidFill>
                  <a:srgbClr val="333333"/>
                </a:solidFill>
              </a:rPr>
              <a:t>bidratt</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hendelse</a:t>
            </a:r>
            <a:r>
              <a:rPr lang="en-US" altLang="de-DE" sz="2400" dirty="0">
                <a:solidFill>
                  <a:srgbClr val="333333"/>
                </a:solidFill>
              </a:rPr>
              <a:t> (</a:t>
            </a:r>
            <a:r>
              <a:rPr lang="en-US" altLang="de-DE" sz="2400" dirty="0" err="1">
                <a:solidFill>
                  <a:srgbClr val="333333"/>
                </a:solidFill>
              </a:rPr>
              <a:t>dvs</a:t>
            </a:r>
            <a:r>
              <a:rPr lang="en-US" altLang="de-DE" sz="2400" dirty="0">
                <a:solidFill>
                  <a:srgbClr val="333333"/>
                </a:solidFill>
              </a:rPr>
              <a:t>. </a:t>
            </a:r>
            <a:r>
              <a:rPr lang="en-US" altLang="de-DE" sz="2400" dirty="0" err="1">
                <a:solidFill>
                  <a:srgbClr val="333333"/>
                </a:solidFill>
              </a:rPr>
              <a:t>deg</a:t>
            </a:r>
            <a:r>
              <a:rPr lang="en-US" altLang="de-DE" sz="2400" dirty="0">
                <a:solidFill>
                  <a:srgbClr val="333333"/>
                </a:solidFill>
              </a:rPr>
              <a:t> </a:t>
            </a:r>
            <a:r>
              <a:rPr lang="en-US" altLang="de-DE" sz="2400" dirty="0" err="1">
                <a:solidFill>
                  <a:srgbClr val="333333"/>
                </a:solidFill>
              </a:rPr>
              <a:t>selv</a:t>
            </a:r>
            <a:r>
              <a:rPr lang="en-US" altLang="de-DE" sz="2400" dirty="0">
                <a:solidFill>
                  <a:srgbClr val="333333"/>
                </a:solidFill>
              </a:rPr>
              <a:t>/</a:t>
            </a:r>
            <a:r>
              <a:rPr lang="en-US" altLang="de-DE" sz="2400" dirty="0" err="1">
                <a:solidFill>
                  <a:srgbClr val="333333"/>
                </a:solidFill>
              </a:rPr>
              <a:t>andre</a:t>
            </a:r>
            <a:r>
              <a:rPr lang="en-US" altLang="de-DE" sz="2400" dirty="0">
                <a:solidFill>
                  <a:srgbClr val="333333"/>
                </a:solidFill>
              </a:rPr>
              <a:t>/</a:t>
            </a:r>
            <a:r>
              <a:rPr lang="en-US" altLang="de-DE" sz="2400" dirty="0" err="1">
                <a:solidFill>
                  <a:srgbClr val="333333"/>
                </a:solidFill>
              </a:rPr>
              <a:t>omstendighetene</a:t>
            </a:r>
            <a:r>
              <a:rPr lang="en-US" altLang="de-DE" sz="2400" dirty="0">
                <a:solidFill>
                  <a:srgbClr val="333333"/>
                </a:solidFill>
              </a:rPr>
              <a:t>).</a:t>
            </a:r>
          </a:p>
          <a:p>
            <a:pPr marL="342900" lvl="0" indent="-342900" defTabSz="914400" fontAlgn="base">
              <a:buClr>
                <a:srgbClr val="000000"/>
              </a:buClr>
              <a:buFont typeface="WingDings"/>
              <a:buChar char=""/>
            </a:pPr>
            <a:r>
              <a:rPr lang="en-US" altLang="de-DE" sz="2400" dirty="0">
                <a:solidFill>
                  <a:srgbClr val="333333"/>
                </a:solidFill>
              </a:rPr>
              <a:t>I </a:t>
            </a:r>
            <a:r>
              <a:rPr lang="en-US" altLang="de-DE" sz="2400" dirty="0" err="1">
                <a:solidFill>
                  <a:srgbClr val="333333"/>
                </a:solidFill>
              </a:rPr>
              <a:t>hverdagslivet</a:t>
            </a:r>
            <a:r>
              <a:rPr lang="en-US" altLang="de-DE" sz="2400" dirty="0">
                <a:solidFill>
                  <a:srgbClr val="333333"/>
                </a:solidFill>
              </a:rPr>
              <a:t> </a:t>
            </a:r>
            <a:r>
              <a:rPr lang="en-US" altLang="de-DE" sz="2400" dirty="0" err="1">
                <a:solidFill>
                  <a:srgbClr val="333333"/>
                </a:solidFill>
              </a:rPr>
              <a:t>bør</a:t>
            </a:r>
            <a:r>
              <a:rPr lang="en-US" altLang="de-DE" sz="2400" dirty="0">
                <a:solidFill>
                  <a:srgbClr val="333333"/>
                </a:solidFill>
              </a:rPr>
              <a:t> vi </a:t>
            </a:r>
            <a:r>
              <a:rPr lang="en-US" altLang="de-DE" sz="2400" dirty="0" err="1">
                <a:solidFill>
                  <a:srgbClr val="333333"/>
                </a:solidFill>
              </a:rPr>
              <a:t>alltid</a:t>
            </a:r>
            <a:r>
              <a:rPr lang="en-US" altLang="de-DE" sz="2400" dirty="0">
                <a:solidFill>
                  <a:srgbClr val="333333"/>
                </a:solidFill>
              </a:rPr>
              <a:t> </a:t>
            </a:r>
            <a:r>
              <a:rPr lang="en-US" altLang="de-DE" sz="2400" dirty="0" err="1">
                <a:solidFill>
                  <a:srgbClr val="333333"/>
                </a:solidFill>
              </a:rPr>
              <a:t>forsøke</a:t>
            </a:r>
            <a:r>
              <a:rPr lang="en-US" altLang="de-DE" sz="2400" dirty="0">
                <a:solidFill>
                  <a:srgbClr val="333333"/>
                </a:solidFill>
              </a:rPr>
              <a:t> å </a:t>
            </a:r>
            <a:r>
              <a:rPr lang="en-US" altLang="de-DE" sz="2400" dirty="0" err="1">
                <a:solidFill>
                  <a:srgbClr val="333333"/>
                </a:solidFill>
              </a:rPr>
              <a:t>være</a:t>
            </a:r>
            <a:r>
              <a:rPr lang="en-US" altLang="de-DE" sz="2400" dirty="0">
                <a:solidFill>
                  <a:srgbClr val="333333"/>
                </a:solidFill>
              </a:rPr>
              <a:t> </a:t>
            </a:r>
            <a:r>
              <a:rPr lang="en-US" altLang="de-DE" sz="2400" dirty="0" err="1">
                <a:solidFill>
                  <a:srgbClr val="333333"/>
                </a:solidFill>
              </a:rPr>
              <a:t>så</a:t>
            </a:r>
            <a:r>
              <a:rPr lang="en-US" altLang="de-DE" sz="2400" dirty="0">
                <a:solidFill>
                  <a:srgbClr val="333333"/>
                </a:solidFill>
              </a:rPr>
              <a:t> </a:t>
            </a:r>
            <a:r>
              <a:rPr lang="en-US" altLang="de-DE" sz="2400" dirty="0" err="1">
                <a:solidFill>
                  <a:srgbClr val="333333"/>
                </a:solidFill>
              </a:rPr>
              <a:t>realistiske</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mulig</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ikke</a:t>
            </a:r>
            <a:r>
              <a:rPr lang="en-US" altLang="de-DE" sz="2400" dirty="0">
                <a:solidFill>
                  <a:srgbClr val="333333"/>
                </a:solidFill>
              </a:rPr>
              <a:t> </a:t>
            </a:r>
            <a:r>
              <a:rPr lang="en-US" altLang="de-DE" sz="2400" dirty="0" err="1">
                <a:solidFill>
                  <a:srgbClr val="333333"/>
                </a:solidFill>
              </a:rPr>
              <a:t>berettiget</a:t>
            </a:r>
            <a:r>
              <a:rPr lang="en-US" altLang="de-DE" sz="2400" dirty="0">
                <a:solidFill>
                  <a:srgbClr val="333333"/>
                </a:solidFill>
              </a:rPr>
              <a:t> </a:t>
            </a:r>
            <a:r>
              <a:rPr lang="en-US" altLang="de-DE" sz="2400" i="1" dirty="0" err="1">
                <a:solidFill>
                  <a:srgbClr val="333333"/>
                </a:solidFill>
              </a:rPr>
              <a:t>alltid</a:t>
            </a:r>
            <a:r>
              <a:rPr lang="en-US" altLang="de-DE" sz="2400" dirty="0">
                <a:solidFill>
                  <a:srgbClr val="333333"/>
                </a:solidFill>
              </a:rPr>
              <a:t> å </a:t>
            </a:r>
            <a:r>
              <a:rPr lang="en-US" altLang="de-DE" sz="2400" dirty="0" err="1">
                <a:solidFill>
                  <a:srgbClr val="333333"/>
                </a:solidFill>
              </a:rPr>
              <a:t>klandre</a:t>
            </a:r>
            <a:r>
              <a:rPr lang="en-US" altLang="de-DE" sz="2400" dirty="0">
                <a:solidFill>
                  <a:srgbClr val="333333"/>
                </a:solidFill>
              </a:rPr>
              <a:t> </a:t>
            </a:r>
            <a:r>
              <a:rPr lang="en-US" altLang="de-DE" sz="2400" dirty="0" err="1">
                <a:solidFill>
                  <a:srgbClr val="333333"/>
                </a:solidFill>
              </a:rPr>
              <a:t>andre</a:t>
            </a:r>
            <a:r>
              <a:rPr lang="en-US" altLang="de-DE" sz="2400" dirty="0">
                <a:solidFill>
                  <a:srgbClr val="333333"/>
                </a:solidFill>
              </a:rPr>
              <a:t>, like lite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ikke</a:t>
            </a:r>
            <a:r>
              <a:rPr lang="en-US" altLang="de-DE" sz="2400" dirty="0">
                <a:solidFill>
                  <a:srgbClr val="333333"/>
                </a:solidFill>
              </a:rPr>
              <a:t> </a:t>
            </a:r>
            <a:r>
              <a:rPr lang="en-US" altLang="de-DE" sz="2400" i="1" dirty="0" err="1">
                <a:solidFill>
                  <a:srgbClr val="333333"/>
                </a:solidFill>
              </a:rPr>
              <a:t>alltid</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egen</a:t>
            </a:r>
            <a:r>
              <a:rPr lang="en-US" altLang="de-DE" sz="2400" dirty="0">
                <a:solidFill>
                  <a:srgbClr val="333333"/>
                </a:solidFill>
              </a:rPr>
              <a:t> </a:t>
            </a:r>
            <a:r>
              <a:rPr lang="en-US" altLang="de-DE" sz="2400" dirty="0" err="1">
                <a:solidFill>
                  <a:srgbClr val="333333"/>
                </a:solidFill>
              </a:rPr>
              <a:t>feil</a:t>
            </a:r>
            <a:r>
              <a:rPr lang="en-US" altLang="de-DE" sz="2400" dirty="0">
                <a:solidFill>
                  <a:srgbClr val="333333"/>
                </a:solidFill>
              </a:rPr>
              <a:t> </a:t>
            </a:r>
            <a:r>
              <a:rPr lang="en-US" altLang="de-DE" sz="2400" dirty="0" err="1">
                <a:solidFill>
                  <a:srgbClr val="333333"/>
                </a:solidFill>
              </a:rPr>
              <a:t>når</a:t>
            </a:r>
            <a:r>
              <a:rPr lang="en-US" altLang="de-DE" sz="2400" dirty="0">
                <a:solidFill>
                  <a:srgbClr val="333333"/>
                </a:solidFill>
              </a:rPr>
              <a:t> ting </a:t>
            </a:r>
            <a:r>
              <a:rPr lang="en-US" altLang="de-DE" sz="2400" dirty="0" err="1">
                <a:solidFill>
                  <a:srgbClr val="333333"/>
                </a:solidFill>
              </a:rPr>
              <a:t>går</a:t>
            </a:r>
            <a:r>
              <a:rPr lang="en-US" altLang="de-DE" sz="2400" dirty="0">
                <a:solidFill>
                  <a:srgbClr val="333333"/>
                </a:solidFill>
              </a:rPr>
              <a:t> </a:t>
            </a:r>
            <a:r>
              <a:rPr lang="en-US" altLang="de-DE" sz="2400" dirty="0" err="1">
                <a:solidFill>
                  <a:srgbClr val="333333"/>
                </a:solidFill>
              </a:rPr>
              <a:t>galt</a:t>
            </a:r>
            <a:r>
              <a:rPr lang="en-US" altLang="de-DE" sz="2400" dirty="0">
                <a:solidFill>
                  <a:srgbClr val="333333"/>
                </a:solidFill>
              </a:rPr>
              <a:t>.</a:t>
            </a:r>
            <a:endParaRPr lang="en-US" altLang="de-DE" sz="2400" dirty="0">
              <a:solidFill>
                <a:srgbClr val="004992"/>
              </a:solidFill>
            </a:endParaRPr>
          </a:p>
          <a:p>
            <a:pPr marL="342900" lvl="0" indent="-342900" defTabSz="914400" fontAlgn="base">
              <a:buClr>
                <a:srgbClr val="333333"/>
              </a:buClr>
              <a:buFont typeface="WingDings"/>
              <a:buChar char=""/>
            </a:pPr>
            <a:r>
              <a:rPr lang="en-US" altLang="de-DE" sz="2400" dirty="0" err="1">
                <a:solidFill>
                  <a:srgbClr val="333333"/>
                </a:solidFill>
              </a:rPr>
              <a:t>Vanligvis</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mange </a:t>
            </a:r>
            <a:r>
              <a:rPr lang="en-US" altLang="de-DE" sz="2400" dirty="0" err="1">
                <a:solidFill>
                  <a:srgbClr val="333333"/>
                </a:solidFill>
              </a:rPr>
              <a:t>faktorer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bidrar</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hendelse</a:t>
            </a:r>
            <a:r>
              <a:rPr lang="en-US"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ea typeface="+mn-ea"/>
              </a:rPr>
              <a:pPr/>
              <a:t>53</a:t>
            </a:fld>
            <a:endParaRPr lang="de-DE" dirty="0">
              <a:latin typeface="+mn-lt"/>
              <a:ea typeface="+mn-ea"/>
            </a:endParaRPr>
          </a:p>
        </p:txBody>
      </p:sp>
    </p:spTree>
    <p:extLst>
      <p:ext uri="{BB962C8B-B14F-4D97-AF65-F5344CB8AC3E}">
        <p14:creationId xmlns:p14="http://schemas.microsoft.com/office/powerpoint/2010/main" val="18816695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400" fontAlgn="base"/>
            <a:r>
              <a:rPr lang="en-AU" altLang="de-DE" sz="2400" dirty="0">
                <a:solidFill>
                  <a:srgbClr val="333333"/>
                </a:solidFill>
              </a:rPr>
              <a:t>Mange </a:t>
            </a:r>
            <a:r>
              <a:rPr lang="en-AU" altLang="de-DE" sz="2400" dirty="0" err="1">
                <a:solidFill>
                  <a:srgbClr val="333333"/>
                </a:solidFill>
              </a:rPr>
              <a:t>personer</a:t>
            </a:r>
            <a:r>
              <a:rPr lang="en-AU" altLang="de-DE" sz="2400" dirty="0">
                <a:solidFill>
                  <a:srgbClr val="333333"/>
                </a:solidFill>
              </a:rPr>
              <a:t> med </a:t>
            </a:r>
            <a:r>
              <a:rPr lang="en-AU" altLang="de-DE" sz="2400" dirty="0" err="1">
                <a:solidFill>
                  <a:srgbClr val="333333"/>
                </a:solidFill>
              </a:rPr>
              <a:t>psykose</a:t>
            </a:r>
            <a:r>
              <a:rPr lang="en-AU" altLang="de-DE" sz="2400" dirty="0">
                <a:solidFill>
                  <a:srgbClr val="333333"/>
                </a:solidFill>
              </a:rPr>
              <a:t>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tendens</a:t>
            </a:r>
            <a:r>
              <a:rPr lang="en-AU" altLang="de-DE" sz="2400" dirty="0">
                <a:solidFill>
                  <a:srgbClr val="333333"/>
                </a:solidFill>
              </a:rPr>
              <a:t> </a:t>
            </a:r>
            <a:r>
              <a:rPr lang="en-AU" altLang="de-DE" sz="2400" dirty="0" err="1">
                <a:solidFill>
                  <a:srgbClr val="333333"/>
                </a:solidFill>
              </a:rPr>
              <a:t>til</a:t>
            </a:r>
            <a:r>
              <a:rPr lang="en-AU" altLang="de-DE" sz="2400" dirty="0">
                <a:solidFill>
                  <a:srgbClr val="333333"/>
                </a:solidFill>
              </a:rPr>
              <a:t> å </a:t>
            </a:r>
            <a:r>
              <a:rPr lang="en-AU" altLang="de-DE" sz="2400" dirty="0" err="1">
                <a:solidFill>
                  <a:srgbClr val="333333"/>
                </a:solidFill>
              </a:rPr>
              <a:t>forklare</a:t>
            </a:r>
            <a:r>
              <a:rPr lang="en-AU" altLang="de-DE" sz="2400" dirty="0">
                <a:solidFill>
                  <a:srgbClr val="333333"/>
                </a:solidFill>
              </a:rPr>
              <a:t> </a:t>
            </a:r>
            <a:r>
              <a:rPr lang="en-AU" altLang="de-DE" sz="2400" i="1" dirty="0" err="1">
                <a:solidFill>
                  <a:srgbClr val="333333"/>
                </a:solidFill>
              </a:rPr>
              <a:t>komplekse</a:t>
            </a:r>
            <a:r>
              <a:rPr lang="en-AU" altLang="de-DE" sz="2400" dirty="0">
                <a:solidFill>
                  <a:srgbClr val="333333"/>
                </a:solidFill>
              </a:rPr>
              <a:t> </a:t>
            </a:r>
            <a:r>
              <a:rPr lang="en-AU" altLang="de-DE" sz="2400" dirty="0" err="1">
                <a:solidFill>
                  <a:srgbClr val="333333"/>
                </a:solidFill>
              </a:rPr>
              <a:t>hendelser</a:t>
            </a:r>
            <a:r>
              <a:rPr lang="en-AU" altLang="de-DE" sz="2400" dirty="0">
                <a:solidFill>
                  <a:srgbClr val="333333"/>
                </a:solidFill>
              </a:rPr>
              <a:t> med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enkelt</a:t>
            </a:r>
            <a:r>
              <a:rPr lang="en-AU" altLang="de-DE" sz="2400" dirty="0">
                <a:solidFill>
                  <a:srgbClr val="333333"/>
                </a:solidFill>
              </a:rPr>
              <a:t> </a:t>
            </a:r>
            <a:r>
              <a:rPr lang="en-AU" altLang="de-DE" sz="2400" dirty="0" err="1">
                <a:solidFill>
                  <a:srgbClr val="333333"/>
                </a:solidFill>
              </a:rPr>
              <a:t>årsak</a:t>
            </a:r>
            <a:r>
              <a:rPr lang="en-AU" altLang="de-DE" sz="2400" dirty="0">
                <a:solidFill>
                  <a:srgbClr val="333333"/>
                </a:solidFill>
              </a:rPr>
              <a:t>. </a:t>
            </a:r>
            <a:r>
              <a:rPr lang="en-AU" altLang="de-DE" sz="2400" dirty="0" err="1">
                <a:solidFill>
                  <a:srgbClr val="333333"/>
                </a:solidFill>
              </a:rPr>
              <a:t>Noen</a:t>
            </a:r>
            <a:r>
              <a:rPr lang="en-AU" altLang="de-DE" sz="2400" dirty="0">
                <a:solidFill>
                  <a:srgbClr val="333333"/>
                </a:solidFill>
              </a:rPr>
              <a:t> ganger </a:t>
            </a:r>
            <a:r>
              <a:rPr lang="en-AU" altLang="de-DE" sz="2400" dirty="0" err="1">
                <a:solidFill>
                  <a:srgbClr val="333333"/>
                </a:solidFill>
              </a:rPr>
              <a:t>klandres</a:t>
            </a:r>
            <a:r>
              <a:rPr lang="en-AU" altLang="de-DE" sz="2400" dirty="0">
                <a:solidFill>
                  <a:srgbClr val="333333"/>
                </a:solidFill>
              </a:rPr>
              <a:t> </a:t>
            </a:r>
            <a:r>
              <a:rPr lang="en-AU" altLang="de-DE" sz="2400" dirty="0" err="1">
                <a:solidFill>
                  <a:srgbClr val="333333"/>
                </a:solidFill>
              </a:rPr>
              <a:t>andre</a:t>
            </a:r>
            <a:r>
              <a:rPr lang="en-AU" altLang="de-DE" sz="2400" dirty="0">
                <a:solidFill>
                  <a:srgbClr val="333333"/>
                </a:solidFill>
              </a:rPr>
              <a:t> for </a:t>
            </a:r>
            <a:r>
              <a:rPr lang="en-AU" altLang="de-DE" sz="2400" dirty="0" err="1">
                <a:solidFill>
                  <a:srgbClr val="333333"/>
                </a:solidFill>
              </a:rPr>
              <a:t>ens</a:t>
            </a:r>
            <a:r>
              <a:rPr lang="en-AU" altLang="de-DE" sz="2400" dirty="0">
                <a:solidFill>
                  <a:srgbClr val="333333"/>
                </a:solidFill>
              </a:rPr>
              <a:t> </a:t>
            </a:r>
            <a:r>
              <a:rPr lang="en-AU" altLang="de-DE" sz="2400" dirty="0" err="1">
                <a:solidFill>
                  <a:srgbClr val="333333"/>
                </a:solidFill>
              </a:rPr>
              <a:t>egne</a:t>
            </a:r>
            <a:r>
              <a:rPr lang="en-AU" altLang="de-DE" sz="2400" dirty="0">
                <a:solidFill>
                  <a:srgbClr val="333333"/>
                </a:solidFill>
              </a:rPr>
              <a:t> </a:t>
            </a:r>
            <a:r>
              <a:rPr lang="en-AU" altLang="de-DE" sz="2400" dirty="0" err="1">
                <a:solidFill>
                  <a:srgbClr val="333333"/>
                </a:solidFill>
              </a:rPr>
              <a:t>feil</a:t>
            </a:r>
            <a:r>
              <a:rPr lang="en-AU" altLang="de-DE" sz="2400" dirty="0">
                <a:solidFill>
                  <a:srgbClr val="333333"/>
                </a:solidFill>
              </a:rPr>
              <a:t>.</a:t>
            </a:r>
          </a:p>
          <a:p>
            <a:pPr lvl="0" defTabSz="914400" fontAlgn="base"/>
            <a:r>
              <a:rPr lang="en-AU" altLang="de-DE" sz="2400" dirty="0" err="1">
                <a:solidFill>
                  <a:srgbClr val="004992"/>
                </a:solidFill>
              </a:rPr>
              <a:t>Eksempel</a:t>
            </a:r>
            <a:r>
              <a:rPr lang="en-AU" altLang="de-DE" sz="2400" dirty="0">
                <a:solidFill>
                  <a:srgbClr val="004992"/>
                </a:solidFill>
              </a:rPr>
              <a:t> I: </a:t>
            </a:r>
            <a:r>
              <a:rPr lang="en-AU" altLang="de-DE" sz="2400" dirty="0">
                <a:solidFill>
                  <a:srgbClr val="333333"/>
                </a:solidFill>
              </a:rPr>
              <a:t>Kristin </a:t>
            </a:r>
            <a:r>
              <a:rPr lang="en-AU" altLang="de-DE" sz="2400" dirty="0" err="1">
                <a:solidFill>
                  <a:srgbClr val="333333"/>
                </a:solidFill>
              </a:rPr>
              <a:t>snubler</a:t>
            </a:r>
            <a:r>
              <a:rPr lang="en-AU" altLang="de-DE" sz="2400" dirty="0">
                <a:solidFill>
                  <a:srgbClr val="333333"/>
                </a:solidFill>
              </a:rPr>
              <a:t> </a:t>
            </a:r>
            <a:r>
              <a:rPr lang="en-AU" altLang="de-DE" sz="2400" dirty="0" err="1">
                <a:solidFill>
                  <a:srgbClr val="333333"/>
                </a:solidFill>
              </a:rPr>
              <a:t>ofte</a:t>
            </a:r>
            <a:r>
              <a:rPr lang="en-AU" altLang="de-DE" sz="2400" dirty="0">
                <a:solidFill>
                  <a:srgbClr val="333333"/>
                </a:solidFill>
              </a:rPr>
              <a:t>.</a:t>
            </a:r>
          </a:p>
          <a:p>
            <a:pPr lvl="0" defTabSz="914400" fontAlgn="base"/>
            <a:r>
              <a:rPr lang="en-AU" altLang="de-DE" sz="2400" dirty="0" err="1">
                <a:solidFill>
                  <a:srgbClr val="004992"/>
                </a:solidFill>
              </a:rPr>
              <a:t>Hennes</a:t>
            </a:r>
            <a:r>
              <a:rPr lang="en-AU" altLang="de-DE" sz="2400" dirty="0">
                <a:solidFill>
                  <a:srgbClr val="004992"/>
                </a:solidFill>
              </a:rPr>
              <a:t> </a:t>
            </a:r>
            <a:r>
              <a:rPr lang="en-AU" altLang="de-DE" sz="2400" dirty="0" err="1">
                <a:solidFill>
                  <a:srgbClr val="004992"/>
                </a:solidFill>
              </a:rPr>
              <a:t>oppfatning</a:t>
            </a:r>
            <a:r>
              <a:rPr lang="en-AU" altLang="de-DE" sz="2400" dirty="0">
                <a:solidFill>
                  <a:srgbClr val="004992"/>
                </a:solidFill>
              </a:rPr>
              <a:t>: </a:t>
            </a:r>
            <a:r>
              <a:rPr lang="en-AU" altLang="de-DE" sz="2400" dirty="0" err="1">
                <a:solidFill>
                  <a:srgbClr val="333333"/>
                </a:solidFill>
              </a:rPr>
              <a:t>Onkelen</a:t>
            </a:r>
            <a:r>
              <a:rPr lang="en-AU" altLang="de-DE" sz="2400" dirty="0">
                <a:solidFill>
                  <a:srgbClr val="333333"/>
                </a:solidFill>
              </a:rPr>
              <a:t> </a:t>
            </a:r>
            <a:r>
              <a:rPr lang="en-AU" altLang="de-DE" sz="2400" dirty="0" err="1">
                <a:solidFill>
                  <a:srgbClr val="333333"/>
                </a:solidFill>
              </a:rPr>
              <a:t>hennes</a:t>
            </a:r>
            <a:r>
              <a:rPr lang="en-AU" altLang="de-DE" sz="2400" dirty="0">
                <a:solidFill>
                  <a:srgbClr val="333333"/>
                </a:solidFill>
              </a:rPr>
              <a:t> </a:t>
            </a:r>
            <a:r>
              <a:rPr lang="en-AU" altLang="de-DE" sz="2400" dirty="0" err="1">
                <a:solidFill>
                  <a:srgbClr val="333333"/>
                </a:solidFill>
              </a:rPr>
              <a:t>forårsaker</a:t>
            </a:r>
            <a:r>
              <a:rPr lang="en-AU" altLang="de-DE" sz="2400" dirty="0">
                <a:solidFill>
                  <a:srgbClr val="333333"/>
                </a:solidFill>
              </a:rPr>
              <a:t> </a:t>
            </a:r>
            <a:r>
              <a:rPr lang="en-AU" altLang="de-DE" sz="2400" dirty="0" err="1">
                <a:solidFill>
                  <a:srgbClr val="333333"/>
                </a:solidFill>
              </a:rPr>
              <a:t>dette</a:t>
            </a:r>
            <a:r>
              <a:rPr lang="en-AU" altLang="de-DE" sz="2400" dirty="0">
                <a:solidFill>
                  <a:srgbClr val="333333"/>
                </a:solidFill>
              </a:rPr>
              <a:t> </a:t>
            </a:r>
            <a:r>
              <a:rPr lang="en-AU" altLang="de-DE" sz="2400" dirty="0" err="1">
                <a:solidFill>
                  <a:srgbClr val="333333"/>
                </a:solidFill>
              </a:rPr>
              <a:t>ved</a:t>
            </a:r>
            <a:r>
              <a:rPr lang="en-AU" altLang="de-DE" sz="2400" dirty="0">
                <a:solidFill>
                  <a:srgbClr val="333333"/>
                </a:solidFill>
              </a:rPr>
              <a:t> å </a:t>
            </a:r>
            <a:r>
              <a:rPr lang="en-AU" altLang="de-DE" sz="2400" dirty="0" err="1">
                <a:solidFill>
                  <a:srgbClr val="333333"/>
                </a:solidFill>
              </a:rPr>
              <a:t>sende</a:t>
            </a:r>
            <a:r>
              <a:rPr lang="en-AU" altLang="de-DE" sz="2400" dirty="0">
                <a:solidFill>
                  <a:srgbClr val="333333"/>
                </a:solidFill>
              </a:rPr>
              <a:t> </a:t>
            </a:r>
            <a:r>
              <a:rPr lang="en-AU" altLang="de-DE" sz="2400" dirty="0" err="1">
                <a:solidFill>
                  <a:srgbClr val="333333"/>
                </a:solidFill>
              </a:rPr>
              <a:t>elektriske</a:t>
            </a:r>
            <a:r>
              <a:rPr lang="en-AU" altLang="de-DE" sz="2400" dirty="0">
                <a:solidFill>
                  <a:srgbClr val="333333"/>
                </a:solidFill>
              </a:rPr>
              <a:t> </a:t>
            </a:r>
            <a:r>
              <a:rPr lang="en-AU" altLang="de-DE" sz="2400" dirty="0" err="1">
                <a:solidFill>
                  <a:srgbClr val="333333"/>
                </a:solidFill>
              </a:rPr>
              <a:t>signaler</a:t>
            </a:r>
            <a:r>
              <a:rPr lang="en-AU" altLang="de-DE" sz="2400" dirty="0">
                <a:solidFill>
                  <a:srgbClr val="333333"/>
                </a:solidFill>
              </a:rPr>
              <a:t> via </a:t>
            </a:r>
            <a:r>
              <a:rPr lang="en-AU" altLang="de-DE" sz="2400" dirty="0" err="1">
                <a:solidFill>
                  <a:srgbClr val="333333"/>
                </a:solidFill>
              </a:rPr>
              <a:t>elektroder</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hodet</a:t>
            </a:r>
            <a:r>
              <a:rPr lang="en-AU" altLang="de-DE" sz="2400" dirty="0">
                <a:solidFill>
                  <a:srgbClr val="333333"/>
                </a:solidFill>
              </a:rPr>
              <a:t> </a:t>
            </a:r>
            <a:r>
              <a:rPr lang="en-AU" altLang="de-DE" sz="2400" dirty="0" err="1">
                <a:solidFill>
                  <a:srgbClr val="333333"/>
                </a:solidFill>
              </a:rPr>
              <a:t>hennes</a:t>
            </a:r>
            <a:r>
              <a:rPr lang="en-AU" altLang="de-DE" sz="2400" dirty="0">
                <a:solidFill>
                  <a:srgbClr val="333333"/>
                </a:solidFill>
              </a:rPr>
              <a:t>.</a:t>
            </a:r>
          </a:p>
          <a:p>
            <a:pPr lvl="0" defTabSz="914400" fontAlgn="base"/>
            <a:r>
              <a:rPr lang="en-AU" altLang="de-DE" sz="2400" dirty="0" err="1">
                <a:solidFill>
                  <a:srgbClr val="004992"/>
                </a:solidFill>
              </a:rPr>
              <a:t>Alternativ</a:t>
            </a:r>
            <a:r>
              <a:rPr lang="en-AU" altLang="de-DE" sz="2400" dirty="0">
                <a:solidFill>
                  <a:srgbClr val="004992"/>
                </a:solidFill>
              </a:rPr>
              <a:t> </a:t>
            </a:r>
            <a:r>
              <a:rPr lang="en-AU" altLang="de-DE" sz="2400" dirty="0" err="1">
                <a:solidFill>
                  <a:srgbClr val="004992"/>
                </a:solidFill>
              </a:rPr>
              <a:t>forklaring</a:t>
            </a:r>
            <a:r>
              <a:rPr lang="en-AU" altLang="de-DE" sz="2400" dirty="0">
                <a:solidFill>
                  <a:srgbClr val="004992"/>
                </a:solidFill>
              </a:rPr>
              <a:t>: </a:t>
            </a:r>
            <a:r>
              <a:rPr lang="de-DE" altLang="de-DE" sz="2400" dirty="0">
                <a:solidFill>
                  <a:srgbClr val="333333"/>
                </a:solidFill>
              </a:rPr>
              <a:t>Hun har en infeksjon i øret som påvirker balansen hennes. I tillegg har det regnet i ukesvis og gatene er veldig våte</a:t>
            </a:r>
            <a:r>
              <a:rPr lang="en-GB" altLang="de-DE" sz="2400" dirty="0">
                <a:solidFill>
                  <a:srgbClr val="333333"/>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ea typeface="+mn-ea"/>
              </a:rPr>
              <a:pPr/>
              <a:t>54</a:t>
            </a:fld>
            <a:endParaRPr lang="de-DE" dirty="0">
              <a:latin typeface="+mn-lt"/>
              <a:ea typeface="+mn-e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400" fontAlgn="base"/>
            <a:r>
              <a:rPr lang="en-AU" altLang="de-DE" sz="2400" dirty="0">
                <a:solidFill>
                  <a:srgbClr val="333333"/>
                </a:solidFill>
              </a:rPr>
              <a:t>Andre ganger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andre</a:t>
            </a:r>
            <a:r>
              <a:rPr lang="en-AU" altLang="de-DE" sz="2400" dirty="0">
                <a:solidFill>
                  <a:srgbClr val="333333"/>
                </a:solidFill>
              </a:rPr>
              <a:t> </a:t>
            </a:r>
            <a:r>
              <a:rPr lang="en-AU" altLang="de-DE" sz="2400" dirty="0" err="1">
                <a:solidFill>
                  <a:srgbClr val="333333"/>
                </a:solidFill>
              </a:rPr>
              <a:t>mennesker</a:t>
            </a:r>
            <a:r>
              <a:rPr lang="en-AU" altLang="de-DE" sz="2400" dirty="0">
                <a:solidFill>
                  <a:srgbClr val="333333"/>
                </a:solidFill>
              </a:rPr>
              <a:t> </a:t>
            </a:r>
            <a:r>
              <a:rPr lang="en-AU" altLang="de-DE" sz="2400" i="1" dirty="0" err="1">
                <a:solidFill>
                  <a:srgbClr val="333333"/>
                </a:solidFill>
              </a:rPr>
              <a:t>delvis</a:t>
            </a:r>
            <a:r>
              <a:rPr lang="en-AU" altLang="de-DE" sz="2400" i="1" dirty="0">
                <a:solidFill>
                  <a:srgbClr val="333333"/>
                </a:solidFill>
              </a:rPr>
              <a:t> </a:t>
            </a:r>
            <a:r>
              <a:rPr lang="en-AU" altLang="de-DE" sz="2400" dirty="0" err="1">
                <a:solidFill>
                  <a:srgbClr val="333333"/>
                </a:solidFill>
              </a:rPr>
              <a:t>skyld</a:t>
            </a:r>
            <a:r>
              <a:rPr lang="en-AU" altLang="de-DE" sz="2400" dirty="0">
                <a:solidFill>
                  <a:srgbClr val="333333"/>
                </a:solidFill>
              </a:rPr>
              <a:t>, men </a:t>
            </a:r>
            <a:r>
              <a:rPr lang="en-AU" altLang="de-DE" sz="2400" dirty="0" err="1">
                <a:solidFill>
                  <a:srgbClr val="333333"/>
                </a:solidFill>
              </a:rPr>
              <a:t>andre</a:t>
            </a:r>
            <a:r>
              <a:rPr lang="en-AU" altLang="de-DE" sz="2400" dirty="0">
                <a:solidFill>
                  <a:srgbClr val="333333"/>
                </a:solidFill>
              </a:rPr>
              <a:t> </a:t>
            </a:r>
            <a:r>
              <a:rPr lang="en-AU" altLang="de-DE" sz="2400" dirty="0" err="1">
                <a:solidFill>
                  <a:srgbClr val="333333"/>
                </a:solidFill>
              </a:rPr>
              <a:t>viktige</a:t>
            </a:r>
            <a:r>
              <a:rPr lang="en-AU" altLang="de-DE" sz="2400" dirty="0">
                <a:solidFill>
                  <a:srgbClr val="333333"/>
                </a:solidFill>
              </a:rPr>
              <a:t> </a:t>
            </a:r>
            <a:r>
              <a:rPr lang="en-AU" altLang="de-DE" sz="2400" dirty="0" err="1">
                <a:solidFill>
                  <a:srgbClr val="333333"/>
                </a:solidFill>
              </a:rPr>
              <a:t>faktorer</a:t>
            </a:r>
            <a:r>
              <a:rPr lang="en-AU" altLang="de-DE" sz="2400" dirty="0">
                <a:solidFill>
                  <a:srgbClr val="333333"/>
                </a:solidFill>
              </a:rPr>
              <a:t> </a:t>
            </a:r>
            <a:r>
              <a:rPr lang="en-AU" altLang="de-DE" sz="2400" dirty="0" err="1">
                <a:solidFill>
                  <a:srgbClr val="333333"/>
                </a:solidFill>
              </a:rPr>
              <a:t>må</a:t>
            </a:r>
            <a:r>
              <a:rPr lang="en-AU" altLang="de-DE" sz="2400" dirty="0">
                <a:solidFill>
                  <a:srgbClr val="333333"/>
                </a:solidFill>
              </a:rPr>
              <a:t> </a:t>
            </a:r>
            <a:r>
              <a:rPr lang="en-AU" altLang="de-DE" sz="2400" dirty="0" err="1">
                <a:solidFill>
                  <a:srgbClr val="333333"/>
                </a:solidFill>
              </a:rPr>
              <a:t>også</a:t>
            </a:r>
            <a:r>
              <a:rPr lang="en-AU" altLang="de-DE" sz="2400" dirty="0">
                <a:solidFill>
                  <a:srgbClr val="333333"/>
                </a:solidFill>
              </a:rPr>
              <a:t> </a:t>
            </a:r>
            <a:r>
              <a:rPr lang="en-AU" altLang="de-DE" sz="2400" dirty="0" err="1">
                <a:solidFill>
                  <a:srgbClr val="333333"/>
                </a:solidFill>
              </a:rPr>
              <a:t>tas</a:t>
            </a:r>
            <a:r>
              <a:rPr lang="en-AU" altLang="de-DE" sz="2400" dirty="0">
                <a:solidFill>
                  <a:srgbClr val="333333"/>
                </a:solidFill>
              </a:rPr>
              <a:t> med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betraktningen</a:t>
            </a:r>
            <a:r>
              <a:rPr lang="en-AU" altLang="de-DE" sz="2400" dirty="0">
                <a:solidFill>
                  <a:srgbClr val="333333"/>
                </a:solidFill>
              </a:rPr>
              <a:t>.</a:t>
            </a:r>
          </a:p>
          <a:p>
            <a:pPr lvl="0" defTabSz="914400" fontAlgn="base"/>
            <a:r>
              <a:rPr lang="en-AU" altLang="de-DE" sz="2400" dirty="0" err="1">
                <a:solidFill>
                  <a:srgbClr val="004992"/>
                </a:solidFill>
              </a:rPr>
              <a:t>Eksempel</a:t>
            </a:r>
            <a:r>
              <a:rPr lang="en-AU" altLang="de-DE" sz="2400" dirty="0">
                <a:solidFill>
                  <a:srgbClr val="004992"/>
                </a:solidFill>
              </a:rPr>
              <a:t> II: </a:t>
            </a:r>
            <a:r>
              <a:rPr lang="en-AU" altLang="de-DE" sz="2400" dirty="0" err="1">
                <a:solidFill>
                  <a:srgbClr val="333333"/>
                </a:solidFill>
              </a:rPr>
              <a:t>Pål</a:t>
            </a:r>
            <a:r>
              <a:rPr lang="en-AU" altLang="de-DE" sz="2400" dirty="0">
                <a:solidFill>
                  <a:srgbClr val="333333"/>
                </a:solidFill>
              </a:rPr>
              <a:t> </a:t>
            </a:r>
            <a:r>
              <a:rPr lang="en-AU" altLang="de-DE" sz="2400" dirty="0" err="1">
                <a:solidFill>
                  <a:srgbClr val="333333"/>
                </a:solidFill>
              </a:rPr>
              <a:t>har</a:t>
            </a:r>
            <a:r>
              <a:rPr lang="en-AU" altLang="de-DE" sz="2400" dirty="0">
                <a:solidFill>
                  <a:srgbClr val="333333"/>
                </a:solidFill>
              </a:rPr>
              <a:t> et </a:t>
            </a:r>
            <a:r>
              <a:rPr lang="en-AU" altLang="de-DE" sz="2400" dirty="0" err="1">
                <a:solidFill>
                  <a:srgbClr val="333333"/>
                </a:solidFill>
              </a:rPr>
              <a:t>psykotisk</a:t>
            </a:r>
            <a:r>
              <a:rPr lang="en-AU" altLang="de-DE" sz="2400" dirty="0">
                <a:solidFill>
                  <a:srgbClr val="333333"/>
                </a:solidFill>
              </a:rPr>
              <a:t> </a:t>
            </a:r>
            <a:r>
              <a:rPr lang="en-AU" altLang="de-DE" sz="2400" dirty="0" err="1">
                <a:solidFill>
                  <a:srgbClr val="333333"/>
                </a:solidFill>
              </a:rPr>
              <a:t>tilbakefall</a:t>
            </a:r>
            <a:r>
              <a:rPr lang="en-AU" altLang="de-DE" sz="2400" dirty="0">
                <a:solidFill>
                  <a:srgbClr val="333333"/>
                </a:solidFill>
              </a:rPr>
              <a:t>!</a:t>
            </a:r>
          </a:p>
          <a:p>
            <a:pPr lvl="0" defTabSz="914400" fontAlgn="base"/>
            <a:r>
              <a:rPr lang="en-AU" altLang="de-DE" sz="2400" dirty="0">
                <a:solidFill>
                  <a:srgbClr val="004992"/>
                </a:solidFill>
              </a:rPr>
              <a:t>Hans </a:t>
            </a:r>
            <a:r>
              <a:rPr lang="en-AU" altLang="de-DE" sz="2400" dirty="0" err="1">
                <a:solidFill>
                  <a:srgbClr val="004992"/>
                </a:solidFill>
              </a:rPr>
              <a:t>oppfatning</a:t>
            </a:r>
            <a:r>
              <a:rPr lang="en-AU" altLang="de-DE" sz="2400" dirty="0">
                <a:solidFill>
                  <a:srgbClr val="004992"/>
                </a:solidFill>
              </a:rPr>
              <a:t>: </a:t>
            </a:r>
            <a:r>
              <a:rPr lang="en-AU" altLang="de-DE" sz="2400" dirty="0" err="1">
                <a:solidFill>
                  <a:srgbClr val="333333"/>
                </a:solidFill>
              </a:rPr>
              <a:t>Tilbakefallet</a:t>
            </a:r>
            <a:r>
              <a:rPr lang="en-AU" altLang="de-DE" sz="2400" dirty="0">
                <a:solidFill>
                  <a:srgbClr val="333333"/>
                </a:solidFill>
              </a:rPr>
              <a:t> </a:t>
            </a:r>
            <a:r>
              <a:rPr lang="en-AU" altLang="de-DE" sz="2400" dirty="0" err="1">
                <a:solidFill>
                  <a:srgbClr val="333333"/>
                </a:solidFill>
              </a:rPr>
              <a:t>skyldes</a:t>
            </a:r>
            <a:r>
              <a:rPr lang="en-AU" altLang="de-DE" sz="2400" dirty="0">
                <a:solidFill>
                  <a:srgbClr val="333333"/>
                </a:solidFill>
              </a:rPr>
              <a:t> </a:t>
            </a:r>
            <a:r>
              <a:rPr lang="en-AU" altLang="de-DE" sz="2400" dirty="0" err="1">
                <a:solidFill>
                  <a:srgbClr val="333333"/>
                </a:solidFill>
              </a:rPr>
              <a:t>påtrengende</a:t>
            </a:r>
            <a:r>
              <a:rPr lang="en-AU" altLang="de-DE" sz="2400" dirty="0">
                <a:solidFill>
                  <a:srgbClr val="333333"/>
                </a:solidFill>
              </a:rPr>
              <a:t> tanker om </a:t>
            </a:r>
            <a:r>
              <a:rPr lang="en-AU" altLang="de-DE" sz="2400" dirty="0" err="1">
                <a:solidFill>
                  <a:srgbClr val="333333"/>
                </a:solidFill>
              </a:rPr>
              <a:t>grusomme</a:t>
            </a:r>
            <a:r>
              <a:rPr lang="en-AU" altLang="de-DE" sz="2400" dirty="0">
                <a:solidFill>
                  <a:srgbClr val="333333"/>
                </a:solidFill>
              </a:rPr>
              <a:t> </a:t>
            </a:r>
            <a:r>
              <a:rPr lang="en-AU" altLang="de-DE" sz="2400" dirty="0" err="1">
                <a:solidFill>
                  <a:srgbClr val="333333"/>
                </a:solidFill>
              </a:rPr>
              <a:t>barndomsminner</a:t>
            </a:r>
            <a:r>
              <a:rPr lang="en-AU" altLang="de-DE" sz="2400" dirty="0">
                <a:solidFill>
                  <a:srgbClr val="333333"/>
                </a:solidFill>
              </a:rPr>
              <a:t>; </a:t>
            </a:r>
            <a:r>
              <a:rPr lang="en-AU" altLang="de-DE" sz="2400" dirty="0" err="1">
                <a:solidFill>
                  <a:srgbClr val="333333"/>
                </a:solidFill>
              </a:rPr>
              <a:t>han</a:t>
            </a:r>
            <a:r>
              <a:rPr lang="en-AU" altLang="de-DE" sz="2400" dirty="0">
                <a:solidFill>
                  <a:srgbClr val="333333"/>
                </a:solidFill>
              </a:rPr>
              <a:t> </a:t>
            </a:r>
            <a:r>
              <a:rPr lang="en-AU" altLang="de-DE" sz="2400" dirty="0" err="1">
                <a:solidFill>
                  <a:srgbClr val="333333"/>
                </a:solidFill>
              </a:rPr>
              <a:t>ble</a:t>
            </a:r>
            <a:r>
              <a:rPr lang="en-AU" altLang="de-DE" sz="2400" dirty="0">
                <a:solidFill>
                  <a:srgbClr val="333333"/>
                </a:solidFill>
              </a:rPr>
              <a:t> </a:t>
            </a:r>
            <a:r>
              <a:rPr lang="en-AU" altLang="de-DE" sz="2400" dirty="0" err="1">
                <a:solidFill>
                  <a:srgbClr val="333333"/>
                </a:solidFill>
              </a:rPr>
              <a:t>ofte</a:t>
            </a:r>
            <a:r>
              <a:rPr lang="en-AU" altLang="de-DE" sz="2400" dirty="0">
                <a:solidFill>
                  <a:srgbClr val="333333"/>
                </a:solidFill>
              </a:rPr>
              <a:t> </a:t>
            </a:r>
            <a:r>
              <a:rPr lang="en-AU" altLang="de-DE" sz="2400" dirty="0" err="1">
                <a:solidFill>
                  <a:srgbClr val="333333"/>
                </a:solidFill>
              </a:rPr>
              <a:t>slått</a:t>
            </a:r>
            <a:r>
              <a:rPr lang="en-AU" altLang="de-DE" sz="2400" dirty="0">
                <a:solidFill>
                  <a:srgbClr val="333333"/>
                </a:solidFill>
              </a:rPr>
              <a:t> </a:t>
            </a:r>
            <a:r>
              <a:rPr lang="en-AU" altLang="de-DE" sz="2400" dirty="0" err="1">
                <a:solidFill>
                  <a:srgbClr val="333333"/>
                </a:solidFill>
              </a:rPr>
              <a:t>som</a:t>
            </a:r>
            <a:r>
              <a:rPr lang="en-AU" altLang="de-DE" sz="2400" dirty="0">
                <a:solidFill>
                  <a:srgbClr val="333333"/>
                </a:solidFill>
              </a:rPr>
              <a:t> barn.</a:t>
            </a:r>
          </a:p>
          <a:p>
            <a:pPr lvl="0" defTabSz="914400" fontAlgn="base"/>
            <a:r>
              <a:rPr lang="en-AU" altLang="de-DE" sz="2400" dirty="0" err="1">
                <a:solidFill>
                  <a:srgbClr val="004992"/>
                </a:solidFill>
              </a:rPr>
              <a:t>Alternativ</a:t>
            </a:r>
            <a:r>
              <a:rPr lang="en-AU" altLang="de-DE" sz="2400" dirty="0">
                <a:solidFill>
                  <a:srgbClr val="004992"/>
                </a:solidFill>
              </a:rPr>
              <a:t> </a:t>
            </a:r>
            <a:r>
              <a:rPr lang="en-AU" altLang="de-DE" sz="2400" dirty="0" err="1">
                <a:solidFill>
                  <a:srgbClr val="004992"/>
                </a:solidFill>
              </a:rPr>
              <a:t>forklaring</a:t>
            </a:r>
            <a:r>
              <a:rPr lang="en-AU" altLang="de-DE" sz="2400" dirty="0">
                <a:solidFill>
                  <a:srgbClr val="004992"/>
                </a:solidFill>
              </a:rPr>
              <a:t>: </a:t>
            </a:r>
            <a:r>
              <a:rPr lang="en-AU" altLang="de-DE" sz="2400" dirty="0" err="1">
                <a:solidFill>
                  <a:srgbClr val="333333"/>
                </a:solidFill>
              </a:rPr>
              <a:t>Det</a:t>
            </a:r>
            <a:r>
              <a:rPr lang="en-AU" altLang="de-DE" sz="2400" dirty="0">
                <a:solidFill>
                  <a:srgbClr val="333333"/>
                </a:solidFill>
              </a:rPr>
              <a:t> </a:t>
            </a:r>
            <a:r>
              <a:rPr lang="en-AU" altLang="de-DE" sz="2400" dirty="0" err="1">
                <a:solidFill>
                  <a:srgbClr val="333333"/>
                </a:solidFill>
              </a:rPr>
              <a:t>kan</a:t>
            </a:r>
            <a:r>
              <a:rPr lang="en-AU" altLang="de-DE" sz="2400" dirty="0">
                <a:solidFill>
                  <a:srgbClr val="333333"/>
                </a:solidFill>
              </a:rPr>
              <a:t> </a:t>
            </a:r>
            <a:r>
              <a:rPr lang="en-AU" altLang="de-DE" sz="2400" dirty="0" err="1">
                <a:solidFill>
                  <a:srgbClr val="333333"/>
                </a:solidFill>
              </a:rPr>
              <a:t>være</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årsak</a:t>
            </a:r>
            <a:r>
              <a:rPr lang="en-AU" altLang="de-DE" sz="2400" dirty="0">
                <a:solidFill>
                  <a:srgbClr val="333333"/>
                </a:solidFill>
              </a:rPr>
              <a:t>, men </a:t>
            </a:r>
            <a:r>
              <a:rPr lang="en-AU" altLang="de-DE" sz="2400" dirty="0" err="1">
                <a:solidFill>
                  <a:srgbClr val="333333"/>
                </a:solidFill>
              </a:rPr>
              <a:t>det</a:t>
            </a:r>
            <a:r>
              <a:rPr lang="en-AU" altLang="de-DE" sz="2400" dirty="0">
                <a:solidFill>
                  <a:srgbClr val="333333"/>
                </a:solidFill>
              </a:rPr>
              <a:t> </a:t>
            </a:r>
            <a:r>
              <a:rPr lang="en-AU" altLang="de-DE" sz="2400" dirty="0" err="1">
                <a:solidFill>
                  <a:srgbClr val="333333"/>
                </a:solidFill>
              </a:rPr>
              <a:t>er</a:t>
            </a:r>
            <a:r>
              <a:rPr lang="en-AU" altLang="de-DE" sz="2400" dirty="0">
                <a:solidFill>
                  <a:srgbClr val="333333"/>
                </a:solidFill>
              </a:rPr>
              <a:t> </a:t>
            </a:r>
            <a:r>
              <a:rPr lang="en-AU" altLang="de-DE" sz="2400" dirty="0" err="1">
                <a:solidFill>
                  <a:srgbClr val="333333"/>
                </a:solidFill>
              </a:rPr>
              <a:t>også</a:t>
            </a:r>
            <a:r>
              <a:rPr lang="en-AU" altLang="de-DE" sz="2400" dirty="0">
                <a:solidFill>
                  <a:srgbClr val="333333"/>
                </a:solidFill>
              </a:rPr>
              <a:t> </a:t>
            </a:r>
            <a:r>
              <a:rPr lang="en-AU" altLang="de-DE" sz="2400" dirty="0" err="1">
                <a:solidFill>
                  <a:srgbClr val="333333"/>
                </a:solidFill>
              </a:rPr>
              <a:t>andre</a:t>
            </a:r>
            <a:r>
              <a:rPr lang="en-AU" altLang="de-DE" sz="2400" dirty="0">
                <a:solidFill>
                  <a:srgbClr val="333333"/>
                </a:solidFill>
              </a:rPr>
              <a:t> </a:t>
            </a:r>
            <a:r>
              <a:rPr lang="en-AU" altLang="de-DE" sz="2400" dirty="0" err="1">
                <a:solidFill>
                  <a:srgbClr val="333333"/>
                </a:solidFill>
              </a:rPr>
              <a:t>faktorer</a:t>
            </a:r>
            <a:r>
              <a:rPr lang="en-AU" altLang="de-DE" sz="2400" dirty="0">
                <a:solidFill>
                  <a:srgbClr val="333333"/>
                </a:solidFill>
              </a:rPr>
              <a:t>: </a:t>
            </a:r>
            <a:r>
              <a:rPr lang="en-AU" altLang="de-DE" sz="2400" dirty="0" err="1">
                <a:solidFill>
                  <a:srgbClr val="333333"/>
                </a:solidFill>
              </a:rPr>
              <a:t>Pål</a:t>
            </a:r>
            <a:r>
              <a:rPr lang="en-AU" altLang="de-DE" sz="2400" dirty="0">
                <a:solidFill>
                  <a:srgbClr val="333333"/>
                </a:solidFill>
              </a:rPr>
              <a:t> </a:t>
            </a:r>
            <a:r>
              <a:rPr lang="en-AU" altLang="de-DE" sz="2400" dirty="0" err="1">
                <a:solidFill>
                  <a:srgbClr val="333333"/>
                </a:solidFill>
              </a:rPr>
              <a:t>sluttet</a:t>
            </a:r>
            <a:r>
              <a:rPr lang="en-AU" altLang="de-DE" sz="2400" dirty="0">
                <a:solidFill>
                  <a:srgbClr val="333333"/>
                </a:solidFill>
              </a:rPr>
              <a:t> å ta </a:t>
            </a:r>
            <a:r>
              <a:rPr lang="en-AU" altLang="de-DE" sz="2400" dirty="0" err="1">
                <a:solidFill>
                  <a:srgbClr val="333333"/>
                </a:solidFill>
              </a:rPr>
              <a:t>medisinene</a:t>
            </a:r>
            <a:r>
              <a:rPr lang="en-AU" altLang="de-DE" sz="2400" dirty="0">
                <a:solidFill>
                  <a:srgbClr val="333333"/>
                </a:solidFill>
              </a:rPr>
              <a:t> sine </a:t>
            </a:r>
            <a:r>
              <a:rPr lang="en-AU" altLang="de-DE" sz="2400" dirty="0" err="1">
                <a:solidFill>
                  <a:srgbClr val="333333"/>
                </a:solidFill>
              </a:rPr>
              <a:t>og</a:t>
            </a:r>
            <a:r>
              <a:rPr lang="en-AU" altLang="de-DE" sz="2400" dirty="0">
                <a:solidFill>
                  <a:srgbClr val="333333"/>
                </a:solidFill>
              </a:rPr>
              <a:t> </a:t>
            </a:r>
            <a:r>
              <a:rPr lang="en-AU" altLang="de-DE" sz="2400" dirty="0" err="1">
                <a:solidFill>
                  <a:srgbClr val="333333"/>
                </a:solidFill>
              </a:rPr>
              <a:t>han</a:t>
            </a:r>
            <a:r>
              <a:rPr lang="en-AU" altLang="de-DE" sz="2400" dirty="0">
                <a:solidFill>
                  <a:srgbClr val="333333"/>
                </a:solidFill>
              </a:rPr>
              <a:t> </a:t>
            </a:r>
            <a:r>
              <a:rPr lang="en-AU" altLang="de-DE" sz="2400" dirty="0" err="1">
                <a:solidFill>
                  <a:srgbClr val="333333"/>
                </a:solidFill>
              </a:rPr>
              <a:t>hadde</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krangel</a:t>
            </a:r>
            <a:r>
              <a:rPr lang="en-AU" altLang="de-DE" sz="2400" dirty="0">
                <a:solidFill>
                  <a:srgbClr val="333333"/>
                </a:solidFill>
              </a:rPr>
              <a:t> </a:t>
            </a:r>
            <a:r>
              <a:rPr lang="en-AU" altLang="de-DE" sz="2400" dirty="0" err="1">
                <a:solidFill>
                  <a:srgbClr val="333333"/>
                </a:solidFill>
              </a:rPr>
              <a:t>på</a:t>
            </a:r>
            <a:r>
              <a:rPr lang="en-AU" altLang="de-DE" sz="2400" dirty="0">
                <a:solidFill>
                  <a:srgbClr val="333333"/>
                </a:solidFill>
              </a:rPr>
              <a:t> </a:t>
            </a:r>
            <a:r>
              <a:rPr lang="en-AU" altLang="de-DE" sz="2400" dirty="0" err="1">
                <a:solidFill>
                  <a:srgbClr val="333333"/>
                </a:solidFill>
              </a:rPr>
              <a:t>jobben</a:t>
            </a:r>
            <a:r>
              <a:rPr lang="en-AU" altLang="de-DE" sz="2400" dirty="0">
                <a:solidFill>
                  <a:srgbClr val="333333"/>
                </a:solidFill>
              </a:rPr>
              <a:t> </a:t>
            </a:r>
            <a:r>
              <a:rPr lang="en-AU" altLang="de-DE" sz="2400" dirty="0" err="1">
                <a:solidFill>
                  <a:srgbClr val="333333"/>
                </a:solidFill>
              </a:rPr>
              <a:t>som</a:t>
            </a:r>
            <a:r>
              <a:rPr lang="en-AU" altLang="de-DE" sz="2400" dirty="0">
                <a:solidFill>
                  <a:srgbClr val="333333"/>
                </a:solidFill>
              </a:rPr>
              <a:t> </a:t>
            </a:r>
            <a:r>
              <a:rPr lang="en-AU" altLang="de-DE" sz="2400" dirty="0" err="1">
                <a:solidFill>
                  <a:srgbClr val="333333"/>
                </a:solidFill>
              </a:rPr>
              <a:t>gjorde</a:t>
            </a:r>
            <a:r>
              <a:rPr lang="en-AU" altLang="de-DE" sz="2400" dirty="0">
                <a:solidFill>
                  <a:srgbClr val="333333"/>
                </a:solidFill>
              </a:rPr>
              <a:t> at </a:t>
            </a:r>
            <a:r>
              <a:rPr lang="en-AU" altLang="de-DE" sz="2400" dirty="0" err="1">
                <a:solidFill>
                  <a:srgbClr val="333333"/>
                </a:solidFill>
              </a:rPr>
              <a:t>han</a:t>
            </a:r>
            <a:r>
              <a:rPr lang="en-AU" altLang="de-DE" sz="2400" dirty="0">
                <a:solidFill>
                  <a:srgbClr val="333333"/>
                </a:solidFill>
              </a:rPr>
              <a:t> </a:t>
            </a:r>
            <a:r>
              <a:rPr lang="en-AU" altLang="de-DE" sz="2400" dirty="0" err="1">
                <a:solidFill>
                  <a:srgbClr val="333333"/>
                </a:solidFill>
              </a:rPr>
              <a:t>er</a:t>
            </a:r>
            <a:r>
              <a:rPr lang="en-AU" altLang="de-DE" sz="2400" dirty="0">
                <a:solidFill>
                  <a:srgbClr val="333333"/>
                </a:solidFill>
              </a:rPr>
              <a:t> </a:t>
            </a:r>
            <a:r>
              <a:rPr lang="en-AU" altLang="de-DE" sz="2400" dirty="0" err="1">
                <a:solidFill>
                  <a:srgbClr val="333333"/>
                </a:solidFill>
              </a:rPr>
              <a:t>redd</a:t>
            </a:r>
            <a:r>
              <a:rPr lang="en-AU" altLang="de-DE" sz="2400" dirty="0">
                <a:solidFill>
                  <a:srgbClr val="333333"/>
                </a:solidFill>
              </a:rPr>
              <a:t> for å </a:t>
            </a:r>
            <a:r>
              <a:rPr lang="en-AU" altLang="de-DE" sz="2400" dirty="0" err="1">
                <a:solidFill>
                  <a:srgbClr val="333333"/>
                </a:solidFill>
              </a:rPr>
              <a:t>miste</a:t>
            </a:r>
            <a:r>
              <a:rPr lang="en-AU" altLang="de-DE" sz="2400" dirty="0">
                <a:solidFill>
                  <a:srgbClr val="333333"/>
                </a:solidFill>
              </a:rPr>
              <a:t> </a:t>
            </a:r>
            <a:r>
              <a:rPr lang="en-AU" altLang="de-DE" sz="2400" dirty="0" err="1">
                <a:solidFill>
                  <a:srgbClr val="333333"/>
                </a:solidFill>
              </a:rPr>
              <a:t>jobben</a:t>
            </a:r>
            <a:r>
              <a:rPr lang="en-AU" altLang="de-DE" sz="2400" dirty="0">
                <a:solidFill>
                  <a:srgbClr val="333333"/>
                </a:solidFill>
              </a:rPr>
              <a:t> sin.</a:t>
            </a:r>
            <a:endParaRPr lang="en-US" sz="2400" dirty="0">
              <a:solidFill>
                <a:srgbClr val="333333"/>
              </a:solidFill>
            </a:endParaRPr>
          </a:p>
        </p:txBody>
      </p:sp>
      <p:sp>
        <p:nvSpPr>
          <p:cNvPr id="5" name="Footer Placeholder 4"/>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ea typeface="+mn-ea"/>
              </a:rPr>
              <a:pPr/>
              <a:t>55</a:t>
            </a:fld>
            <a:endParaRPr lang="de-DE" dirty="0">
              <a:latin typeface="+mn-lt"/>
              <a:ea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Takk</a:t>
            </a:r>
            <a:r>
              <a:rPr lang="en-US" altLang="ko-KR" sz="3600" dirty="0">
                <a:latin typeface="+mn-lt"/>
                <a:ea typeface="+mn-ea"/>
                <a:cs typeface="+mn-cs"/>
              </a:rPr>
              <a:t> for </a:t>
            </a:r>
            <a:r>
              <a:rPr lang="en-US" altLang="ko-KR" sz="3600" dirty="0" err="1">
                <a:latin typeface="+mn-lt"/>
                <a:ea typeface="+mn-ea"/>
                <a:cs typeface="+mn-cs"/>
              </a:rPr>
              <a:t>oppmerksomheten</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For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nb-NO" altLang="ko-KR" dirty="0">
                <a:solidFill>
                  <a:srgbClr val="004992"/>
                </a:solidFill>
              </a:rPr>
              <a:t>Vennligst dele ut regneark. Introduser vår app COGITO (last ned gratis)</a:t>
            </a:r>
            <a:r>
              <a:rPr lang="en-US" altLang="ko-KR" dirty="0">
                <a:solidFill>
                  <a:srgbClr val="004992"/>
                </a:solidFill>
              </a:rPr>
              <a:t>.</a:t>
            </a:r>
          </a:p>
        </p:txBody>
      </p:sp>
      <p:sp>
        <p:nvSpPr>
          <p:cNvPr id="7" name="Footer Placeholder 6"/>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mn-lt"/>
                <a:ea typeface="+mn-ea"/>
              </a:rPr>
              <a:pPr/>
              <a:t>56</a:t>
            </a:fld>
            <a:endParaRPr lang="de-DE" dirty="0">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rPr>
              <a:t>www.uke.de/mct_app</a:t>
            </a:r>
            <a:endParaRPr lang="de-DE" sz="1800" dirty="0">
              <a:solidFill>
                <a:srgbClr val="333333"/>
              </a:solidFill>
              <a:ea typeface="+mn-ea"/>
            </a:endParaRP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5"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306270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nb-NO">
                <a:latin typeface="+mn-lt"/>
                <a:ea typeface="+mn-ea"/>
              </a:rPr>
              <a:t>Metakognitív Tréning 1 – Attribusjon - Å klandre og å ta æren</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57</a:t>
            </a:fld>
            <a:endParaRPr lang="de-DE" dirty="0">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1506783482"/>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Sabine Sperber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Benny-Kristin Fischer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Ethnocentrics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Beijing-Trading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Leute verstummen beim Betreten des Raumes</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Todd Rieth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Critical look in the mirror/Kritischer Blick in den Spiegel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avdgaag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Failing an exam/Sie fallen durch eine Prüfung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Screaming hand/Schreiende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Erwyn van der Meer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endParaRPr kumimoji="0" lang="fr-FR"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Jemand lädt sie zum Essen ein (Menü)</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policeman stops a car on the street/Polizist stoppt Auto auf der Landstraße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Sie gewinnen im Spiel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2"/>
          <p:cNvGraphicFramePr>
            <a:graphicFrameLocks noGrp="1"/>
          </p:cNvGraphicFramePr>
          <p:nvPr>
            <p:extLst>
              <p:ext uri="{D42A27DB-BD31-4B8C-83A1-F6EECF244321}">
                <p14:modId xmlns:p14="http://schemas.microsoft.com/office/powerpoint/2010/main" val="3114526250"/>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robertrazrblog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Scratch/Kratzer am Auto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haysophie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DSCN3940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Taking the blood pressure/Blutdruckmessung</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Katrin 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enttäuscht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Big Presents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Stupid Me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friend says you are stupid (black/white, portrait of a man)/Jemand findet Sie dumm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Crying baby/Schreiendes Baby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Respect (two fists)/</a:t>
                      </a:r>
                      <a:r>
                        <a:rPr kumimoji="0" lang="en-US" sz="1000" b="0" i="0" u="none" strike="noStrike" cap="none" normalizeH="0" baseline="0" dirty="0" err="1">
                          <a:ln>
                            <a:noFill/>
                          </a:ln>
                          <a:solidFill>
                            <a:srgbClr val="333333"/>
                          </a:solidFill>
                          <a:effectLst/>
                          <a:latin typeface="Calibri Light"/>
                          <a:cs typeface="Times New Roman" pitchFamily="18" charset="0"/>
                        </a:rPr>
                        <a:t>Respekt</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zwei</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Fäuste</a:t>
                      </a: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4"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2371768285"/>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5430</Words>
  <Application>Microsoft Office PowerPoint</Application>
  <PresentationFormat>Benutzerdefiniert</PresentationFormat>
  <Paragraphs>657</Paragraphs>
  <Slides>58</Slides>
  <Notes>58</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58</vt:i4>
      </vt:variant>
    </vt:vector>
  </HeadingPairs>
  <TitlesOfParts>
    <vt:vector size="67" baseType="lpstr">
      <vt:lpstr>Verdana</vt:lpstr>
      <vt:lpstr>Symbol</vt:lpstr>
      <vt:lpstr>Wingdings</vt:lpstr>
      <vt:lpstr>Times New Roman</vt:lpstr>
      <vt:lpstr>Calibri Light</vt:lpstr>
      <vt:lpstr>Wingdings</vt:lpstr>
      <vt:lpstr>Arial</vt:lpstr>
      <vt:lpstr>Calibri</vt:lpstr>
      <vt:lpstr>UKE_PPT-Vorlage_16zu9</vt:lpstr>
      <vt:lpstr>MCT 1 A – Attribusjon - Å klandre og å ta æren</vt:lpstr>
      <vt:lpstr>Attribusjon: å klandre og å ta æren</vt:lpstr>
      <vt:lpstr>Attribusjon: å klandre og å ta æren</vt:lpstr>
      <vt:lpstr>Attribusjon: å klandre og å ta æren</vt:lpstr>
      <vt:lpstr>Forklaringer</vt:lpstr>
      <vt:lpstr>Forklaringer</vt:lpstr>
      <vt:lpstr>Forklaringer</vt:lpstr>
      <vt:lpstr>Å klandre og å ta æren</vt:lpstr>
      <vt:lpstr>Du skrives ut fra sykehuset selv om du ikke føler deg noe bedre.</vt:lpstr>
      <vt:lpstr>Du skrives ut fra sykehuset selv om du ikke føler deg noe bedre.</vt:lpstr>
      <vt:lpstr>Du skrives ut fra sykehuset selv om du ikke føler deg noe bedre.</vt:lpstr>
      <vt:lpstr>Du skrives ut fra sykehuset selv om du ikke føler deg noe bedre.</vt:lpstr>
      <vt:lpstr>Du skrives ut fra sykehuset selv om du ikke føler deg noe bedre.</vt:lpstr>
      <vt:lpstr>Effekt av ulike attribusjonsstiler på negative hendelser!</vt:lpstr>
      <vt:lpstr>Effekt av ulike attribusjonsstiler på negative hendelser!</vt:lpstr>
      <vt:lpstr>Effekt av ulike attribusjonsstiler på negative hendelser!</vt:lpstr>
      <vt:lpstr>Effekt av ulike attribusjonsstiler på negative hendelser!</vt:lpstr>
      <vt:lpstr>Effekt av ulike attribusjonsstiler på negative hendelser!</vt:lpstr>
      <vt:lpstr>Effekt av ulike attribusjonsstiler på positive hendelser!</vt:lpstr>
      <vt:lpstr>Effekt av ulike attribusjonsstiler på positive hendelser!</vt:lpstr>
      <vt:lpstr>Effekt av ulike attribusjonsstiler på positive hendelser!</vt:lpstr>
      <vt:lpstr>Effekt av ulike attribusjonsstiler på positive hendelser!</vt:lpstr>
      <vt:lpstr>Effekt av ulike attribusjonsstiler på positive hendelser!</vt:lpstr>
      <vt:lpstr>Hvorfor gjør vi dette?</vt:lpstr>
      <vt:lpstr>Hvorfor gjør vi dette?</vt:lpstr>
      <vt:lpstr>Hvordan ensidige attribusjoner gir feiltolkninger under psykose – eksempler</vt:lpstr>
      <vt:lpstr>Attribusjonsstil Mål med dagens time:</vt:lpstr>
      <vt:lpstr>Ekspeditøren gir tilbake hele prisen på varen.</vt:lpstr>
      <vt:lpstr>Når du kommer inn i et rom slutter alle å snakke.</vt:lpstr>
      <vt:lpstr>Noen sier at du ikke ser bra ut.</vt:lpstr>
      <vt:lpstr>Du stryker på eksamen.</vt:lpstr>
      <vt:lpstr>Kom med deres egne eksempler!</vt:lpstr>
      <vt:lpstr>En indre stemme forteller deg at at du ikke duger.</vt:lpstr>
      <vt:lpstr>En indre stemme forteller deg at at du ikke duger.</vt:lpstr>
      <vt:lpstr>En indre stemme forteller deg at at du ikke duger.</vt:lpstr>
      <vt:lpstr>Stemmehøring Egne tanker eller fjernkontrollert? For og mot</vt:lpstr>
      <vt:lpstr>Stemmehøring Egne tanker eller fjernkontrollert? For og mot</vt:lpstr>
      <vt:lpstr>Stemmehøring Egne tanker eller fjernkontrollert? For og mot</vt:lpstr>
      <vt:lpstr>Stemmehøring Egne tanker eller fjernkontrollert? For og mot</vt:lpstr>
      <vt:lpstr>Stemmehøring Egne tanker eller fjernkontrollert? For og mot</vt:lpstr>
      <vt:lpstr>En venn inviterer deg på middag.</vt:lpstr>
      <vt:lpstr>Du blir stoppet av politiet mens du kjører bil.</vt:lpstr>
      <vt:lpstr>Du vinner i et spill.</vt:lpstr>
      <vt:lpstr>Mens du går mot bilen din, legger du merke til en ripe i lakken.</vt:lpstr>
      <vt:lpstr>Legen oppdager at du har høyt blodtrykk.</vt:lpstr>
      <vt:lpstr>En venn nektet å hjelpe deg med å rydde på loftet.</vt:lpstr>
      <vt:lpstr>En venn har overrasket deg med en gave.</vt:lpstr>
      <vt:lpstr>En venn sier at du er dum.</vt:lpstr>
      <vt:lpstr>Babyen til naboen din begynner å gråte når du løfter den opp.</vt:lpstr>
      <vt:lpstr>En venn sier at han ikke respekterer deg.</vt:lpstr>
      <vt:lpstr>Overføring til det virkelige liv</vt:lpstr>
      <vt:lpstr>Overføring til det virkelige liv</vt:lpstr>
      <vt:lpstr>Overføring til det virkelige liv</vt:lpstr>
      <vt:lpstr>Hva har dette med psykose å gjøre?</vt:lpstr>
      <vt:lpstr>Hva har dette med psykose å gjøre?</vt:lpstr>
      <vt:lpstr>Takk for oppmerksomheten!</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386</cp:revision>
  <dcterms:created xsi:type="dcterms:W3CDTF">2004-10-11T13:21:01Z</dcterms:created>
  <dcterms:modified xsi:type="dcterms:W3CDTF">2022-01-28T12:57:26Z</dcterms:modified>
</cp:coreProperties>
</file>